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497" r:id="rId2"/>
    <p:sldId id="775" r:id="rId3"/>
    <p:sldId id="1102" r:id="rId4"/>
    <p:sldId id="614" r:id="rId5"/>
    <p:sldId id="1122" r:id="rId6"/>
    <p:sldId id="1123" r:id="rId7"/>
    <p:sldId id="1124" r:id="rId8"/>
    <p:sldId id="885" r:id="rId9"/>
    <p:sldId id="1030" r:id="rId10"/>
    <p:sldId id="801" r:id="rId11"/>
    <p:sldId id="1086" r:id="rId12"/>
    <p:sldId id="818" r:id="rId13"/>
    <p:sldId id="700" r:id="rId14"/>
    <p:sldId id="807" r:id="rId15"/>
    <p:sldId id="1133" r:id="rId16"/>
    <p:sldId id="1125" r:id="rId17"/>
    <p:sldId id="692" r:id="rId18"/>
    <p:sldId id="701" r:id="rId19"/>
    <p:sldId id="1089" r:id="rId20"/>
    <p:sldId id="946" r:id="rId21"/>
    <p:sldId id="1135" r:id="rId22"/>
    <p:sldId id="727" r:id="rId23"/>
    <p:sldId id="729" r:id="rId24"/>
    <p:sldId id="703" r:id="rId25"/>
    <p:sldId id="811" r:id="rId26"/>
    <p:sldId id="1114" r:id="rId27"/>
    <p:sldId id="705" r:id="rId28"/>
    <p:sldId id="812" r:id="rId29"/>
    <p:sldId id="1115" r:id="rId30"/>
    <p:sldId id="706" r:id="rId31"/>
    <p:sldId id="814" r:id="rId32"/>
    <p:sldId id="1116" r:id="rId33"/>
    <p:sldId id="786" r:id="rId34"/>
    <p:sldId id="1144" r:id="rId35"/>
    <p:sldId id="1113" r:id="rId36"/>
    <p:sldId id="655" r:id="rId37"/>
    <p:sldId id="1009" r:id="rId38"/>
    <p:sldId id="1010" r:id="rId39"/>
    <p:sldId id="1035" r:id="rId40"/>
    <p:sldId id="1031" r:id="rId41"/>
    <p:sldId id="1034" r:id="rId42"/>
    <p:sldId id="1033" r:id="rId43"/>
    <p:sldId id="1011" r:id="rId44"/>
    <p:sldId id="1037" r:id="rId45"/>
    <p:sldId id="1038" r:id="rId46"/>
    <p:sldId id="1040" r:id="rId47"/>
    <p:sldId id="1039" r:id="rId48"/>
    <p:sldId id="1041" r:id="rId49"/>
    <p:sldId id="1042" r:id="rId50"/>
    <p:sldId id="1012" r:id="rId51"/>
    <p:sldId id="1046" r:id="rId52"/>
    <p:sldId id="1044" r:id="rId53"/>
    <p:sldId id="1049" r:id="rId54"/>
    <p:sldId id="1048" r:id="rId55"/>
    <p:sldId id="1047" r:id="rId56"/>
    <p:sldId id="1045" r:id="rId57"/>
    <p:sldId id="1013" r:id="rId58"/>
    <p:sldId id="1050" r:id="rId59"/>
    <p:sldId id="1051" r:id="rId60"/>
    <p:sldId id="1053" r:id="rId61"/>
    <p:sldId id="1052" r:id="rId62"/>
    <p:sldId id="1055" r:id="rId63"/>
    <p:sldId id="1054" r:id="rId64"/>
    <p:sldId id="1056" r:id="rId65"/>
    <p:sldId id="1057" r:id="rId66"/>
    <p:sldId id="1014" r:id="rId67"/>
    <p:sldId id="1058" r:id="rId68"/>
    <p:sldId id="1059" r:id="rId69"/>
    <p:sldId id="1061" r:id="rId70"/>
    <p:sldId id="1060" r:id="rId71"/>
    <p:sldId id="1062" r:id="rId72"/>
    <p:sldId id="1063" r:id="rId73"/>
    <p:sldId id="1015" r:id="rId74"/>
    <p:sldId id="1065" r:id="rId75"/>
    <p:sldId id="1066" r:id="rId76"/>
    <p:sldId id="1069" r:id="rId77"/>
    <p:sldId id="1067" r:id="rId78"/>
    <p:sldId id="1070" r:id="rId79"/>
    <p:sldId id="1068" r:id="rId80"/>
    <p:sldId id="1073" r:id="rId81"/>
    <p:sldId id="1071" r:id="rId82"/>
    <p:sldId id="1074" r:id="rId83"/>
    <p:sldId id="1072" r:id="rId84"/>
    <p:sldId id="664" r:id="rId85"/>
    <p:sldId id="747" r:id="rId86"/>
    <p:sldId id="778" r:id="rId87"/>
    <p:sldId id="822" r:id="rId88"/>
    <p:sldId id="780" r:id="rId89"/>
    <p:sldId id="777" r:id="rId90"/>
    <p:sldId id="792" r:id="rId91"/>
    <p:sldId id="862" r:id="rId92"/>
    <p:sldId id="863" r:id="rId93"/>
    <p:sldId id="765" r:id="rId94"/>
    <p:sldId id="755" r:id="rId95"/>
    <p:sldId id="748" r:id="rId96"/>
    <p:sldId id="744" r:id="rId97"/>
    <p:sldId id="745" r:id="rId98"/>
    <p:sldId id="746" r:id="rId99"/>
    <p:sldId id="1094" r:id="rId100"/>
    <p:sldId id="1020" r:id="rId101"/>
    <p:sldId id="1021" r:id="rId102"/>
    <p:sldId id="1023" r:id="rId103"/>
    <p:sldId id="710" r:id="rId104"/>
  </p:sldIdLst>
  <p:sldSz cx="9144000" cy="6858000" type="screen4x3"/>
  <p:notesSz cx="6797675" cy="9874250"/>
  <p:embeddedFontLst>
    <p:embeddedFont>
      <p:font typeface="Calibri" pitchFamily="34" charset="0"/>
      <p:regular r:id="rId107"/>
      <p:bold r:id="rId108"/>
      <p:italic r:id="rId109"/>
      <p:boldItalic r:id="rId110"/>
    </p:embeddedFont>
    <p:embeddedFont>
      <p:font typeface="Arial Unicode MS" pitchFamily="34" charset="-128"/>
      <p:regular r:id="rId111"/>
    </p:embeddedFont>
  </p:embeddedFontLst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47"/>
    <a:srgbClr val="2B4C90"/>
    <a:srgbClr val="FF99FF"/>
    <a:srgbClr val="C7C7DB"/>
    <a:srgbClr val="D3D3E3"/>
    <a:srgbClr val="A3A4C3"/>
    <a:srgbClr val="FFA7A7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226" autoAdjust="0"/>
    <p:restoredTop sz="90159" autoAdjust="0"/>
  </p:normalViewPr>
  <p:slideViewPr>
    <p:cSldViewPr snapToGrid="0" snapToObjects="1">
      <p:cViewPr>
        <p:scale>
          <a:sx n="75" d="100"/>
          <a:sy n="75" d="100"/>
        </p:scale>
        <p:origin x="-408" y="-12"/>
      </p:cViewPr>
      <p:guideLst>
        <p:guide orient="horz" pos="3979"/>
        <p:guide pos="4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9576"/>
    </p:cViewPr>
  </p:sorterViewPr>
  <p:notesViewPr>
    <p:cSldViewPr snapToGrid="0" snapToObjects="1">
      <p:cViewPr varScale="1">
        <p:scale>
          <a:sx n="54" d="100"/>
          <a:sy n="54" d="100"/>
        </p:scale>
        <p:origin x="-1818" y="-78"/>
      </p:cViewPr>
      <p:guideLst>
        <p:guide orient="horz" pos="3110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4.fntdata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renatami\Configura&#231;&#245;es%20locais\Temporary%20Internet%20Files\Content.Outlook\TSDP6VO3\IPK_AGO_2010.xls" TargetMode="External"/><Relationship Id="rId2" Type="http://schemas.openxmlformats.org/officeDocument/2006/relationships/image" Target="../media/image7.png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016725934934452E-2"/>
          <c:y val="8.4112405423741196E-2"/>
          <c:w val="0.94780841628087953"/>
          <c:h val="0.7009367118645099"/>
        </c:manualLayout>
      </c:layout>
      <c:barChart>
        <c:barDir val="col"/>
        <c:grouping val="stacked"/>
        <c:ser>
          <c:idx val="3"/>
          <c:order val="3"/>
          <c:spPr>
            <a:noFill/>
            <a:ln w="25400">
              <a:noFill/>
            </a:ln>
          </c:spPr>
          <c:cat>
            <c:multiLvlStrRef>
              <c:f>GRAF_CPTM!$Y$8:$AA$51</c:f>
              <c:multiLvlStrCache>
                <c:ptCount val="44"/>
                <c:lvl>
                  <c:pt idx="0">
                    <c:v>jan</c:v>
                  </c:pt>
                  <c:pt idx="1">
                    <c:v>fev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mai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set</c:v>
                  </c:pt>
                  <c:pt idx="9">
                    <c:v>out</c:v>
                  </c:pt>
                  <c:pt idx="10">
                    <c:v>nov</c:v>
                  </c:pt>
                  <c:pt idx="11">
                    <c:v>dez</c:v>
                  </c:pt>
                  <c:pt idx="12">
                    <c:v>jan</c:v>
                  </c:pt>
                  <c:pt idx="13">
                    <c:v>fev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mai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set</c:v>
                  </c:pt>
                  <c:pt idx="21">
                    <c:v>out</c:v>
                  </c:pt>
                  <c:pt idx="22">
                    <c:v>nov</c:v>
                  </c:pt>
                  <c:pt idx="23">
                    <c:v>dez</c:v>
                  </c:pt>
                  <c:pt idx="24">
                    <c:v>jan</c:v>
                  </c:pt>
                  <c:pt idx="25">
                    <c:v>fev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mai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set</c:v>
                  </c:pt>
                  <c:pt idx="33">
                    <c:v>out</c:v>
                  </c:pt>
                  <c:pt idx="34">
                    <c:v>nov</c:v>
                  </c:pt>
                  <c:pt idx="35">
                    <c:v>dez</c:v>
                  </c:pt>
                  <c:pt idx="36">
                    <c:v>jan</c:v>
                  </c:pt>
                  <c:pt idx="37">
                    <c:v>fev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mai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</c:lvl>
                <c:lvl>
                  <c:pt idx="0">
                    <c:v> 1 </c:v>
                  </c:pt>
                  <c:pt idx="1">
                    <c:v> 2 </c:v>
                  </c:pt>
                  <c:pt idx="2">
                    <c:v> 3 </c:v>
                  </c:pt>
                  <c:pt idx="3">
                    <c:v> 4 </c:v>
                  </c:pt>
                  <c:pt idx="4">
                    <c:v> 5 </c:v>
                  </c:pt>
                  <c:pt idx="5">
                    <c:v> 6 </c:v>
                  </c:pt>
                  <c:pt idx="6">
                    <c:v> 7 </c:v>
                  </c:pt>
                  <c:pt idx="7">
                    <c:v> 8 </c:v>
                  </c:pt>
                  <c:pt idx="8">
                    <c:v> 9 </c:v>
                  </c:pt>
                  <c:pt idx="9">
                    <c:v> 10 </c:v>
                  </c:pt>
                  <c:pt idx="10">
                    <c:v> 11 </c:v>
                  </c:pt>
                  <c:pt idx="11">
                    <c:v> 12 </c:v>
                  </c:pt>
                  <c:pt idx="12">
                    <c:v> 13 </c:v>
                  </c:pt>
                  <c:pt idx="13">
                    <c:v> 14 </c:v>
                  </c:pt>
                  <c:pt idx="14">
                    <c:v> 15 </c:v>
                  </c:pt>
                  <c:pt idx="15">
                    <c:v> 16 </c:v>
                  </c:pt>
                  <c:pt idx="16">
                    <c:v> 17 </c:v>
                  </c:pt>
                  <c:pt idx="17">
                    <c:v> 18 </c:v>
                  </c:pt>
                  <c:pt idx="18">
                    <c:v> 19 </c:v>
                  </c:pt>
                  <c:pt idx="19">
                    <c:v> 20 </c:v>
                  </c:pt>
                  <c:pt idx="20">
                    <c:v> 21 </c:v>
                  </c:pt>
                  <c:pt idx="21">
                    <c:v> 22 </c:v>
                  </c:pt>
                  <c:pt idx="22">
                    <c:v> 23 </c:v>
                  </c:pt>
                  <c:pt idx="23">
                    <c:v> 24 </c:v>
                  </c:pt>
                  <c:pt idx="24">
                    <c:v> 25 </c:v>
                  </c:pt>
                  <c:pt idx="25">
                    <c:v> 26 </c:v>
                  </c:pt>
                  <c:pt idx="26">
                    <c:v> 27 </c:v>
                  </c:pt>
                  <c:pt idx="27">
                    <c:v> 28 </c:v>
                  </c:pt>
                  <c:pt idx="28">
                    <c:v> 29 </c:v>
                  </c:pt>
                  <c:pt idx="29">
                    <c:v> 30 </c:v>
                  </c:pt>
                  <c:pt idx="30">
                    <c:v> 31 </c:v>
                  </c:pt>
                  <c:pt idx="31">
                    <c:v> 32 </c:v>
                  </c:pt>
                  <c:pt idx="32">
                    <c:v> 33 </c:v>
                  </c:pt>
                  <c:pt idx="33">
                    <c:v> 34 </c:v>
                  </c:pt>
                  <c:pt idx="34">
                    <c:v> 35 </c:v>
                  </c:pt>
                  <c:pt idx="35">
                    <c:v> 36 </c:v>
                  </c:pt>
                  <c:pt idx="36">
                    <c:v> 37 </c:v>
                  </c:pt>
                  <c:pt idx="37">
                    <c:v> 38 </c:v>
                  </c:pt>
                  <c:pt idx="38">
                    <c:v> 39 </c:v>
                  </c:pt>
                  <c:pt idx="39">
                    <c:v> 40 </c:v>
                  </c:pt>
                  <c:pt idx="40">
                    <c:v> 41 </c:v>
                  </c:pt>
                  <c:pt idx="41">
                    <c:v> 42 </c:v>
                  </c:pt>
                  <c:pt idx="42">
                    <c:v> 43 </c:v>
                  </c:pt>
                  <c:pt idx="43">
                    <c:v> 44 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  <c:pt idx="24">
                    <c:v>2009</c:v>
                  </c:pt>
                  <c:pt idx="36">
                    <c:v>2010</c:v>
                  </c:pt>
                </c:lvl>
              </c:multiLvlStrCache>
            </c:multiLvlStrRef>
          </c:cat>
          <c:val>
            <c:numRef>
              <c:f>GRAF_CPTM!$AD$8:$AD$51</c:f>
              <c:numCache>
                <c:formatCode>_(* #,##0_);_(* \(#,##0\);_(* "-"??_);_(@_)</c:formatCode>
                <c:ptCount val="44"/>
                <c:pt idx="0">
                  <c:v>1452.3354238552236</c:v>
                </c:pt>
                <c:pt idx="1">
                  <c:v>1452.3354238552236</c:v>
                </c:pt>
                <c:pt idx="2">
                  <c:v>1452.3354238552236</c:v>
                </c:pt>
                <c:pt idx="3">
                  <c:v>1452.3354238552236</c:v>
                </c:pt>
                <c:pt idx="4">
                  <c:v>1452.3354238552236</c:v>
                </c:pt>
                <c:pt idx="5">
                  <c:v>1452.3354238552236</c:v>
                </c:pt>
                <c:pt idx="6">
                  <c:v>1452.3354238552236</c:v>
                </c:pt>
                <c:pt idx="7">
                  <c:v>1452.3354238552236</c:v>
                </c:pt>
                <c:pt idx="8">
                  <c:v>1452.3354238552236</c:v>
                </c:pt>
                <c:pt idx="9">
                  <c:v>1452.3354238552236</c:v>
                </c:pt>
                <c:pt idx="10">
                  <c:v>1452.3354238552236</c:v>
                </c:pt>
                <c:pt idx="11">
                  <c:v>1452.3354238552236</c:v>
                </c:pt>
                <c:pt idx="12">
                  <c:v>1452.3354238552236</c:v>
                </c:pt>
                <c:pt idx="13">
                  <c:v>1452.3354238552236</c:v>
                </c:pt>
                <c:pt idx="14">
                  <c:v>1452.3354238552236</c:v>
                </c:pt>
                <c:pt idx="15">
                  <c:v>1452.3354238552236</c:v>
                </c:pt>
                <c:pt idx="16">
                  <c:v>1452.3354238552236</c:v>
                </c:pt>
                <c:pt idx="17">
                  <c:v>1452.3354238552236</c:v>
                </c:pt>
                <c:pt idx="18">
                  <c:v>1452.3354238552236</c:v>
                </c:pt>
                <c:pt idx="19">
                  <c:v>1452.3354238552236</c:v>
                </c:pt>
                <c:pt idx="20">
                  <c:v>1452.3354238552236</c:v>
                </c:pt>
                <c:pt idx="21">
                  <c:v>1452.3354238552236</c:v>
                </c:pt>
                <c:pt idx="22">
                  <c:v>1452.3354238552236</c:v>
                </c:pt>
                <c:pt idx="23">
                  <c:v>1452.3354238552236</c:v>
                </c:pt>
                <c:pt idx="24">
                  <c:v>1452.3354238552236</c:v>
                </c:pt>
                <c:pt idx="25">
                  <c:v>1452.3354238552236</c:v>
                </c:pt>
                <c:pt idx="26">
                  <c:v>1452.3354238552236</c:v>
                </c:pt>
                <c:pt idx="27">
                  <c:v>1452.3354238552236</c:v>
                </c:pt>
                <c:pt idx="28">
                  <c:v>1452.3354238552236</c:v>
                </c:pt>
                <c:pt idx="29">
                  <c:v>1452.3354238552236</c:v>
                </c:pt>
                <c:pt idx="30">
                  <c:v>1452.3354238552236</c:v>
                </c:pt>
                <c:pt idx="31">
                  <c:v>1452.3354238552236</c:v>
                </c:pt>
                <c:pt idx="32">
                  <c:v>1452.3354238552236</c:v>
                </c:pt>
                <c:pt idx="33">
                  <c:v>1452.3354238552236</c:v>
                </c:pt>
                <c:pt idx="34">
                  <c:v>1452.3354238552236</c:v>
                </c:pt>
                <c:pt idx="35">
                  <c:v>1452.3354238552236</c:v>
                </c:pt>
                <c:pt idx="36">
                  <c:v>1452.3354238552236</c:v>
                </c:pt>
                <c:pt idx="37">
                  <c:v>1452.3354238552236</c:v>
                </c:pt>
                <c:pt idx="38">
                  <c:v>1452.3354238552236</c:v>
                </c:pt>
                <c:pt idx="39">
                  <c:v>1452.3354238552236</c:v>
                </c:pt>
                <c:pt idx="40">
                  <c:v>1452.3354238552236</c:v>
                </c:pt>
                <c:pt idx="41">
                  <c:v>1452.3354238552236</c:v>
                </c:pt>
                <c:pt idx="42">
                  <c:v>1452.3354238552236</c:v>
                </c:pt>
                <c:pt idx="43">
                  <c:v>1452.3354238552236</c:v>
                </c:pt>
              </c:numCache>
            </c:numRef>
          </c:val>
        </c:ser>
        <c:ser>
          <c:idx val="4"/>
          <c:order val="4"/>
          <c:tx>
            <c:strRef>
              <c:f>GRAF_CPTM!$AE$7</c:f>
              <c:strCache>
                <c:ptCount val="1"/>
                <c:pt idx="0">
                  <c:v>53,2  %</c:v>
                </c:pt>
              </c:strCache>
            </c:strRef>
          </c:tx>
          <c:spPr>
            <a:blipFill dpi="0" rotWithShape="0">
              <a:blip xmlns:r="http://schemas.openxmlformats.org/officeDocument/2006/relationships" r:embed="rId2"/>
              <a:srcRect/>
              <a:stretch>
                <a:fillRect/>
              </a:stretch>
            </a:blipFill>
            <a:ln w="25400">
              <a:noFill/>
            </a:ln>
          </c:spPr>
          <c:pictureOptions>
            <c:pictureFormat val="stretch"/>
          </c:pictureOptions>
          <c:dLbls>
            <c:dLbl>
              <c:idx val="25"/>
              <c:layout>
                <c:manualLayout>
                  <c:x val="0.38582255568652241"/>
                  <c:y val="-0.25897681557268776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lang="pt-BR" sz="8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dLblPos val="ctr"/>
              <c:showSerName val="1"/>
            </c:dLbl>
            <c:delete val="1"/>
          </c:dLbls>
          <c:cat>
            <c:multiLvlStrRef>
              <c:f>GRAF_CPTM!$Y$8:$AA$51</c:f>
              <c:multiLvlStrCache>
                <c:ptCount val="44"/>
                <c:lvl>
                  <c:pt idx="0">
                    <c:v>jan</c:v>
                  </c:pt>
                  <c:pt idx="1">
                    <c:v>fev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mai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set</c:v>
                  </c:pt>
                  <c:pt idx="9">
                    <c:v>out</c:v>
                  </c:pt>
                  <c:pt idx="10">
                    <c:v>nov</c:v>
                  </c:pt>
                  <c:pt idx="11">
                    <c:v>dez</c:v>
                  </c:pt>
                  <c:pt idx="12">
                    <c:v>jan</c:v>
                  </c:pt>
                  <c:pt idx="13">
                    <c:v>fev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mai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set</c:v>
                  </c:pt>
                  <c:pt idx="21">
                    <c:v>out</c:v>
                  </c:pt>
                  <c:pt idx="22">
                    <c:v>nov</c:v>
                  </c:pt>
                  <c:pt idx="23">
                    <c:v>dez</c:v>
                  </c:pt>
                  <c:pt idx="24">
                    <c:v>jan</c:v>
                  </c:pt>
                  <c:pt idx="25">
                    <c:v>fev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mai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set</c:v>
                  </c:pt>
                  <c:pt idx="33">
                    <c:v>out</c:v>
                  </c:pt>
                  <c:pt idx="34">
                    <c:v>nov</c:v>
                  </c:pt>
                  <c:pt idx="35">
                    <c:v>dez</c:v>
                  </c:pt>
                  <c:pt idx="36">
                    <c:v>jan</c:v>
                  </c:pt>
                  <c:pt idx="37">
                    <c:v>fev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mai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</c:lvl>
                <c:lvl>
                  <c:pt idx="0">
                    <c:v> 1 </c:v>
                  </c:pt>
                  <c:pt idx="1">
                    <c:v> 2 </c:v>
                  </c:pt>
                  <c:pt idx="2">
                    <c:v> 3 </c:v>
                  </c:pt>
                  <c:pt idx="3">
                    <c:v> 4 </c:v>
                  </c:pt>
                  <c:pt idx="4">
                    <c:v> 5 </c:v>
                  </c:pt>
                  <c:pt idx="5">
                    <c:v> 6 </c:v>
                  </c:pt>
                  <c:pt idx="6">
                    <c:v> 7 </c:v>
                  </c:pt>
                  <c:pt idx="7">
                    <c:v> 8 </c:v>
                  </c:pt>
                  <c:pt idx="8">
                    <c:v> 9 </c:v>
                  </c:pt>
                  <c:pt idx="9">
                    <c:v> 10 </c:v>
                  </c:pt>
                  <c:pt idx="10">
                    <c:v> 11 </c:v>
                  </c:pt>
                  <c:pt idx="11">
                    <c:v> 12 </c:v>
                  </c:pt>
                  <c:pt idx="12">
                    <c:v> 13 </c:v>
                  </c:pt>
                  <c:pt idx="13">
                    <c:v> 14 </c:v>
                  </c:pt>
                  <c:pt idx="14">
                    <c:v> 15 </c:v>
                  </c:pt>
                  <c:pt idx="15">
                    <c:v> 16 </c:v>
                  </c:pt>
                  <c:pt idx="16">
                    <c:v> 17 </c:v>
                  </c:pt>
                  <c:pt idx="17">
                    <c:v> 18 </c:v>
                  </c:pt>
                  <c:pt idx="18">
                    <c:v> 19 </c:v>
                  </c:pt>
                  <c:pt idx="19">
                    <c:v> 20 </c:v>
                  </c:pt>
                  <c:pt idx="20">
                    <c:v> 21 </c:v>
                  </c:pt>
                  <c:pt idx="21">
                    <c:v> 22 </c:v>
                  </c:pt>
                  <c:pt idx="22">
                    <c:v> 23 </c:v>
                  </c:pt>
                  <c:pt idx="23">
                    <c:v> 24 </c:v>
                  </c:pt>
                  <c:pt idx="24">
                    <c:v> 25 </c:v>
                  </c:pt>
                  <c:pt idx="25">
                    <c:v> 26 </c:v>
                  </c:pt>
                  <c:pt idx="26">
                    <c:v> 27 </c:v>
                  </c:pt>
                  <c:pt idx="27">
                    <c:v> 28 </c:v>
                  </c:pt>
                  <c:pt idx="28">
                    <c:v> 29 </c:v>
                  </c:pt>
                  <c:pt idx="29">
                    <c:v> 30 </c:v>
                  </c:pt>
                  <c:pt idx="30">
                    <c:v> 31 </c:v>
                  </c:pt>
                  <c:pt idx="31">
                    <c:v> 32 </c:v>
                  </c:pt>
                  <c:pt idx="32">
                    <c:v> 33 </c:v>
                  </c:pt>
                  <c:pt idx="33">
                    <c:v> 34 </c:v>
                  </c:pt>
                  <c:pt idx="34">
                    <c:v> 35 </c:v>
                  </c:pt>
                  <c:pt idx="35">
                    <c:v> 36 </c:v>
                  </c:pt>
                  <c:pt idx="36">
                    <c:v> 37 </c:v>
                  </c:pt>
                  <c:pt idx="37">
                    <c:v> 38 </c:v>
                  </c:pt>
                  <c:pt idx="38">
                    <c:v> 39 </c:v>
                  </c:pt>
                  <c:pt idx="39">
                    <c:v> 40 </c:v>
                  </c:pt>
                  <c:pt idx="40">
                    <c:v> 41 </c:v>
                  </c:pt>
                  <c:pt idx="41">
                    <c:v> 42 </c:v>
                  </c:pt>
                  <c:pt idx="42">
                    <c:v> 43 </c:v>
                  </c:pt>
                  <c:pt idx="43">
                    <c:v> 44 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  <c:pt idx="24">
                    <c:v>2009</c:v>
                  </c:pt>
                  <c:pt idx="36">
                    <c:v>2010</c:v>
                  </c:pt>
                </c:lvl>
              </c:multiLvlStrCache>
            </c:multiLvlStrRef>
          </c:cat>
          <c:val>
            <c:numRef>
              <c:f>GRAF_CPTM!$AE$8:$AE$51</c:f>
              <c:numCache>
                <c:formatCode>_(* #,##0_);_(* \(#,##0\);_(* "-"??_);_(@_)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746.13747399938302</c:v>
                </c:pt>
              </c:numCache>
            </c:numRef>
          </c:val>
        </c:ser>
        <c:gapWidth val="0"/>
        <c:overlap val="100"/>
        <c:axId val="157390720"/>
        <c:axId val="157392256"/>
      </c:barChart>
      <c:lineChart>
        <c:grouping val="standard"/>
        <c:ser>
          <c:idx val="0"/>
          <c:order val="0"/>
          <c:tx>
            <c:strRef>
              <c:f>GRAF_CPTM!$AB$7</c:f>
              <c:strCache>
                <c:ptCount val="1"/>
                <c:pt idx="0">
                  <c:v>MDU x mil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FFFF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25"/>
              <c:numFmt formatCode="#,##0" sourceLinked="0"/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lang="pt-BR" sz="800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</c:dLbl>
            <c:numFmt formatCode="#,##0" sourceLinked="0"/>
            <c:spPr>
              <a:solidFill>
                <a:srgbClr val="FFFFFF"/>
              </a:solidFill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lang="pt-BR" sz="800" b="1" i="0" u="none" strike="noStrike" baseline="0">
                    <a:solidFill>
                      <a:srgbClr val="000080"/>
                    </a:solidFill>
                    <a:latin typeface="Arial"/>
                    <a:ea typeface="Arial"/>
                    <a:cs typeface="Arial"/>
                  </a:defRPr>
                </a:pPr>
                <a:endParaRPr lang="es-ES"/>
              </a:p>
            </c:txPr>
            <c:dLblPos val="t"/>
            <c:showVal val="1"/>
          </c:dLbls>
          <c:cat>
            <c:multiLvlStrRef>
              <c:f>GRAF_CPTM!$Y$8:$AA$51</c:f>
              <c:multiLvlStrCache>
                <c:ptCount val="44"/>
                <c:lvl>
                  <c:pt idx="0">
                    <c:v>jan</c:v>
                  </c:pt>
                  <c:pt idx="1">
                    <c:v>fev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mai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set</c:v>
                  </c:pt>
                  <c:pt idx="9">
                    <c:v>out</c:v>
                  </c:pt>
                  <c:pt idx="10">
                    <c:v>nov</c:v>
                  </c:pt>
                  <c:pt idx="11">
                    <c:v>dez</c:v>
                  </c:pt>
                  <c:pt idx="12">
                    <c:v>jan</c:v>
                  </c:pt>
                  <c:pt idx="13">
                    <c:v>fev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mai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set</c:v>
                  </c:pt>
                  <c:pt idx="21">
                    <c:v>out</c:v>
                  </c:pt>
                  <c:pt idx="22">
                    <c:v>nov</c:v>
                  </c:pt>
                  <c:pt idx="23">
                    <c:v>dez</c:v>
                  </c:pt>
                  <c:pt idx="24">
                    <c:v>jan</c:v>
                  </c:pt>
                  <c:pt idx="25">
                    <c:v>fev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mai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set</c:v>
                  </c:pt>
                  <c:pt idx="33">
                    <c:v>out</c:v>
                  </c:pt>
                  <c:pt idx="34">
                    <c:v>nov</c:v>
                  </c:pt>
                  <c:pt idx="35">
                    <c:v>dez</c:v>
                  </c:pt>
                  <c:pt idx="36">
                    <c:v>jan</c:v>
                  </c:pt>
                  <c:pt idx="37">
                    <c:v>fev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mai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</c:lvl>
                <c:lvl>
                  <c:pt idx="0">
                    <c:v> 1 </c:v>
                  </c:pt>
                  <c:pt idx="1">
                    <c:v> 2 </c:v>
                  </c:pt>
                  <c:pt idx="2">
                    <c:v> 3 </c:v>
                  </c:pt>
                  <c:pt idx="3">
                    <c:v> 4 </c:v>
                  </c:pt>
                  <c:pt idx="4">
                    <c:v> 5 </c:v>
                  </c:pt>
                  <c:pt idx="5">
                    <c:v> 6 </c:v>
                  </c:pt>
                  <c:pt idx="6">
                    <c:v> 7 </c:v>
                  </c:pt>
                  <c:pt idx="7">
                    <c:v> 8 </c:v>
                  </c:pt>
                  <c:pt idx="8">
                    <c:v> 9 </c:v>
                  </c:pt>
                  <c:pt idx="9">
                    <c:v> 10 </c:v>
                  </c:pt>
                  <c:pt idx="10">
                    <c:v> 11 </c:v>
                  </c:pt>
                  <c:pt idx="11">
                    <c:v> 12 </c:v>
                  </c:pt>
                  <c:pt idx="12">
                    <c:v> 13 </c:v>
                  </c:pt>
                  <c:pt idx="13">
                    <c:v> 14 </c:v>
                  </c:pt>
                  <c:pt idx="14">
                    <c:v> 15 </c:v>
                  </c:pt>
                  <c:pt idx="15">
                    <c:v> 16 </c:v>
                  </c:pt>
                  <c:pt idx="16">
                    <c:v> 17 </c:v>
                  </c:pt>
                  <c:pt idx="17">
                    <c:v> 18 </c:v>
                  </c:pt>
                  <c:pt idx="18">
                    <c:v> 19 </c:v>
                  </c:pt>
                  <c:pt idx="19">
                    <c:v> 20 </c:v>
                  </c:pt>
                  <c:pt idx="20">
                    <c:v> 21 </c:v>
                  </c:pt>
                  <c:pt idx="21">
                    <c:v> 22 </c:v>
                  </c:pt>
                  <c:pt idx="22">
                    <c:v> 23 </c:v>
                  </c:pt>
                  <c:pt idx="23">
                    <c:v> 24 </c:v>
                  </c:pt>
                  <c:pt idx="24">
                    <c:v> 25 </c:v>
                  </c:pt>
                  <c:pt idx="25">
                    <c:v> 26 </c:v>
                  </c:pt>
                  <c:pt idx="26">
                    <c:v> 27 </c:v>
                  </c:pt>
                  <c:pt idx="27">
                    <c:v> 28 </c:v>
                  </c:pt>
                  <c:pt idx="28">
                    <c:v> 29 </c:v>
                  </c:pt>
                  <c:pt idx="29">
                    <c:v> 30 </c:v>
                  </c:pt>
                  <c:pt idx="30">
                    <c:v> 31 </c:v>
                  </c:pt>
                  <c:pt idx="31">
                    <c:v> 32 </c:v>
                  </c:pt>
                  <c:pt idx="32">
                    <c:v> 33 </c:v>
                  </c:pt>
                  <c:pt idx="33">
                    <c:v> 34 </c:v>
                  </c:pt>
                  <c:pt idx="34">
                    <c:v> 35 </c:v>
                  </c:pt>
                  <c:pt idx="35">
                    <c:v> 36 </c:v>
                  </c:pt>
                  <c:pt idx="36">
                    <c:v> 37 </c:v>
                  </c:pt>
                  <c:pt idx="37">
                    <c:v> 38 </c:v>
                  </c:pt>
                  <c:pt idx="38">
                    <c:v> 39 </c:v>
                  </c:pt>
                  <c:pt idx="39">
                    <c:v> 40 </c:v>
                  </c:pt>
                  <c:pt idx="40">
                    <c:v> 41 </c:v>
                  </c:pt>
                  <c:pt idx="41">
                    <c:v> 42 </c:v>
                  </c:pt>
                  <c:pt idx="42">
                    <c:v> 43 </c:v>
                  </c:pt>
                  <c:pt idx="43">
                    <c:v> 44 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  <c:pt idx="24">
                    <c:v>2009</c:v>
                  </c:pt>
                  <c:pt idx="36">
                    <c:v>2010</c:v>
                  </c:pt>
                </c:lvl>
              </c:multiLvlStrCache>
            </c:multiLvlStrRef>
          </c:cat>
          <c:val>
            <c:numRef>
              <c:f>GRAF_CPTM!$AB$8:$AB$51</c:f>
              <c:numCache>
                <c:formatCode>_(* #,##0_);_(* \(#,##0\);_(* "-"??_);_(@_)</c:formatCode>
                <c:ptCount val="44"/>
                <c:pt idx="0">
                  <c:v>1364.7020960833208</c:v>
                </c:pt>
                <c:pt idx="1">
                  <c:v>1431.9753699842154</c:v>
                </c:pt>
                <c:pt idx="2">
                  <c:v>1530.0623739512021</c:v>
                </c:pt>
                <c:pt idx="3">
                  <c:v>1533.4400929455701</c:v>
                </c:pt>
                <c:pt idx="4">
                  <c:v>1548.5570419115404</c:v>
                </c:pt>
                <c:pt idx="5">
                  <c:v>1538.2677057106948</c:v>
                </c:pt>
                <c:pt idx="6">
                  <c:v>1488.8962015938848</c:v>
                </c:pt>
                <c:pt idx="7">
                  <c:v>1574.0752078762537</c:v>
                </c:pt>
                <c:pt idx="8">
                  <c:v>1615.6560344084728</c:v>
                </c:pt>
                <c:pt idx="9">
                  <c:v>1642.8762211512931</c:v>
                </c:pt>
                <c:pt idx="10">
                  <c:v>1681.6423503121998</c:v>
                </c:pt>
                <c:pt idx="11">
                  <c:v>1587.2090835171032</c:v>
                </c:pt>
                <c:pt idx="12">
                  <c:v>1529.7591050206481</c:v>
                </c:pt>
                <c:pt idx="13">
                  <c:v>1654.8302101958348</c:v>
                </c:pt>
                <c:pt idx="14">
                  <c:v>1725.1180253595198</c:v>
                </c:pt>
                <c:pt idx="15">
                  <c:v>1754.8093965034864</c:v>
                </c:pt>
                <c:pt idx="16">
                  <c:v>1766.0147631508962</c:v>
                </c:pt>
                <c:pt idx="17">
                  <c:v>1777.4568523940861</c:v>
                </c:pt>
                <c:pt idx="18">
                  <c:v>1745.9264065587429</c:v>
                </c:pt>
                <c:pt idx="19">
                  <c:v>1847.0955277599335</c:v>
                </c:pt>
                <c:pt idx="20">
                  <c:v>1879.206430027715</c:v>
                </c:pt>
                <c:pt idx="21">
                  <c:v>1898.1482078205956</c:v>
                </c:pt>
                <c:pt idx="22">
                  <c:v>1934.1356017844068</c:v>
                </c:pt>
                <c:pt idx="23">
                  <c:v>1877.2205937480633</c:v>
                </c:pt>
                <c:pt idx="24">
                  <c:v>1713.5034027898348</c:v>
                </c:pt>
                <c:pt idx="25">
                  <c:v>1864.971721228271</c:v>
                </c:pt>
                <c:pt idx="26">
                  <c:v>1917.9943397187258</c:v>
                </c:pt>
                <c:pt idx="27">
                  <c:v>1934.6152842448228</c:v>
                </c:pt>
                <c:pt idx="28">
                  <c:v>1980.9179194962287</c:v>
                </c:pt>
                <c:pt idx="29">
                  <c:v>1915.1120448547692</c:v>
                </c:pt>
                <c:pt idx="30">
                  <c:v>1844.3668363400029</c:v>
                </c:pt>
                <c:pt idx="31">
                  <c:v>1942.5992822913734</c:v>
                </c:pt>
                <c:pt idx="32">
                  <c:v>2005.9688600016841</c:v>
                </c:pt>
                <c:pt idx="33">
                  <c:v>2059.8610489087428</c:v>
                </c:pt>
                <c:pt idx="34">
                  <c:v>2120.1612679176087</c:v>
                </c:pt>
                <c:pt idx="35">
                  <c:v>1988.7039470312172</c:v>
                </c:pt>
                <c:pt idx="36">
                  <c:v>1907.6846990767388</c:v>
                </c:pt>
                <c:pt idx="37">
                  <c:v>2079.8100518937372</c:v>
                </c:pt>
                <c:pt idx="38">
                  <c:v>2152.6872251048444</c:v>
                </c:pt>
                <c:pt idx="39">
                  <c:v>2157.9050795589214</c:v>
                </c:pt>
                <c:pt idx="40">
                  <c:v>2162.4399205822165</c:v>
                </c:pt>
                <c:pt idx="41">
                  <c:v>2082.5644664114998</c:v>
                </c:pt>
                <c:pt idx="42">
                  <c:v>2032.8740279959254</c:v>
                </c:pt>
                <c:pt idx="43">
                  <c:v>2167.9206598834212</c:v>
                </c:pt>
              </c:numCache>
            </c:numRef>
          </c:val>
        </c:ser>
        <c:ser>
          <c:idx val="1"/>
          <c:order val="1"/>
          <c:tx>
            <c:strRef>
              <c:f>GRAF_CPTM!$AC$7</c:f>
              <c:strCache>
                <c:ptCount val="1"/>
                <c:pt idx="0">
                  <c:v>Tendência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multiLvlStrRef>
              <c:f>GRAF_CPTM!$Y$8:$AA$51</c:f>
              <c:multiLvlStrCache>
                <c:ptCount val="44"/>
                <c:lvl>
                  <c:pt idx="0">
                    <c:v>jan</c:v>
                  </c:pt>
                  <c:pt idx="1">
                    <c:v>fev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mai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set</c:v>
                  </c:pt>
                  <c:pt idx="9">
                    <c:v>out</c:v>
                  </c:pt>
                  <c:pt idx="10">
                    <c:v>nov</c:v>
                  </c:pt>
                  <c:pt idx="11">
                    <c:v>dez</c:v>
                  </c:pt>
                  <c:pt idx="12">
                    <c:v>jan</c:v>
                  </c:pt>
                  <c:pt idx="13">
                    <c:v>fev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mai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set</c:v>
                  </c:pt>
                  <c:pt idx="21">
                    <c:v>out</c:v>
                  </c:pt>
                  <c:pt idx="22">
                    <c:v>nov</c:v>
                  </c:pt>
                  <c:pt idx="23">
                    <c:v>dez</c:v>
                  </c:pt>
                  <c:pt idx="24">
                    <c:v>jan</c:v>
                  </c:pt>
                  <c:pt idx="25">
                    <c:v>fev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mai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set</c:v>
                  </c:pt>
                  <c:pt idx="33">
                    <c:v>out</c:v>
                  </c:pt>
                  <c:pt idx="34">
                    <c:v>nov</c:v>
                  </c:pt>
                  <c:pt idx="35">
                    <c:v>dez</c:v>
                  </c:pt>
                  <c:pt idx="36">
                    <c:v>jan</c:v>
                  </c:pt>
                  <c:pt idx="37">
                    <c:v>fev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mai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</c:lvl>
                <c:lvl>
                  <c:pt idx="0">
                    <c:v> 1 </c:v>
                  </c:pt>
                  <c:pt idx="1">
                    <c:v> 2 </c:v>
                  </c:pt>
                  <c:pt idx="2">
                    <c:v> 3 </c:v>
                  </c:pt>
                  <c:pt idx="3">
                    <c:v> 4 </c:v>
                  </c:pt>
                  <c:pt idx="4">
                    <c:v> 5 </c:v>
                  </c:pt>
                  <c:pt idx="5">
                    <c:v> 6 </c:v>
                  </c:pt>
                  <c:pt idx="6">
                    <c:v> 7 </c:v>
                  </c:pt>
                  <c:pt idx="7">
                    <c:v> 8 </c:v>
                  </c:pt>
                  <c:pt idx="8">
                    <c:v> 9 </c:v>
                  </c:pt>
                  <c:pt idx="9">
                    <c:v> 10 </c:v>
                  </c:pt>
                  <c:pt idx="10">
                    <c:v> 11 </c:v>
                  </c:pt>
                  <c:pt idx="11">
                    <c:v> 12 </c:v>
                  </c:pt>
                  <c:pt idx="12">
                    <c:v> 13 </c:v>
                  </c:pt>
                  <c:pt idx="13">
                    <c:v> 14 </c:v>
                  </c:pt>
                  <c:pt idx="14">
                    <c:v> 15 </c:v>
                  </c:pt>
                  <c:pt idx="15">
                    <c:v> 16 </c:v>
                  </c:pt>
                  <c:pt idx="16">
                    <c:v> 17 </c:v>
                  </c:pt>
                  <c:pt idx="17">
                    <c:v> 18 </c:v>
                  </c:pt>
                  <c:pt idx="18">
                    <c:v> 19 </c:v>
                  </c:pt>
                  <c:pt idx="19">
                    <c:v> 20 </c:v>
                  </c:pt>
                  <c:pt idx="20">
                    <c:v> 21 </c:v>
                  </c:pt>
                  <c:pt idx="21">
                    <c:v> 22 </c:v>
                  </c:pt>
                  <c:pt idx="22">
                    <c:v> 23 </c:v>
                  </c:pt>
                  <c:pt idx="23">
                    <c:v> 24 </c:v>
                  </c:pt>
                  <c:pt idx="24">
                    <c:v> 25 </c:v>
                  </c:pt>
                  <c:pt idx="25">
                    <c:v> 26 </c:v>
                  </c:pt>
                  <c:pt idx="26">
                    <c:v> 27 </c:v>
                  </c:pt>
                  <c:pt idx="27">
                    <c:v> 28 </c:v>
                  </c:pt>
                  <c:pt idx="28">
                    <c:v> 29 </c:v>
                  </c:pt>
                  <c:pt idx="29">
                    <c:v> 30 </c:v>
                  </c:pt>
                  <c:pt idx="30">
                    <c:v> 31 </c:v>
                  </c:pt>
                  <c:pt idx="31">
                    <c:v> 32 </c:v>
                  </c:pt>
                  <c:pt idx="32">
                    <c:v> 33 </c:v>
                  </c:pt>
                  <c:pt idx="33">
                    <c:v> 34 </c:v>
                  </c:pt>
                  <c:pt idx="34">
                    <c:v> 35 </c:v>
                  </c:pt>
                  <c:pt idx="35">
                    <c:v> 36 </c:v>
                  </c:pt>
                  <c:pt idx="36">
                    <c:v> 37 </c:v>
                  </c:pt>
                  <c:pt idx="37">
                    <c:v> 38 </c:v>
                  </c:pt>
                  <c:pt idx="38">
                    <c:v> 39 </c:v>
                  </c:pt>
                  <c:pt idx="39">
                    <c:v> 40 </c:v>
                  </c:pt>
                  <c:pt idx="40">
                    <c:v> 41 </c:v>
                  </c:pt>
                  <c:pt idx="41">
                    <c:v> 42 </c:v>
                  </c:pt>
                  <c:pt idx="42">
                    <c:v> 43 </c:v>
                  </c:pt>
                  <c:pt idx="43">
                    <c:v> 44 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  <c:pt idx="24">
                    <c:v>2009</c:v>
                  </c:pt>
                  <c:pt idx="36">
                    <c:v>2010</c:v>
                  </c:pt>
                </c:lvl>
              </c:multiLvlStrCache>
            </c:multiLvlStrRef>
          </c:cat>
          <c:val>
            <c:numRef>
              <c:f>GRAF_CPTM!$AC$8:$AC$51</c:f>
              <c:numCache>
                <c:formatCode>_(* #,##0_);_(* \(#,##0\);_(* "-"??_);_(@_)</c:formatCode>
                <c:ptCount val="44"/>
                <c:pt idx="0">
                  <c:v>1452.3354238552236</c:v>
                </c:pt>
                <c:pt idx="1">
                  <c:v>1469.6874581342788</c:v>
                </c:pt>
                <c:pt idx="2">
                  <c:v>1487.0394924133316</c:v>
                </c:pt>
                <c:pt idx="3">
                  <c:v>1504.3915266923896</c:v>
                </c:pt>
                <c:pt idx="4">
                  <c:v>1521.743560971445</c:v>
                </c:pt>
                <c:pt idx="5">
                  <c:v>1539.0955952505003</c:v>
                </c:pt>
                <c:pt idx="6">
                  <c:v>1556.447629529556</c:v>
                </c:pt>
                <c:pt idx="7">
                  <c:v>1573.7996638086111</c:v>
                </c:pt>
                <c:pt idx="8">
                  <c:v>1591.1516980876659</c:v>
                </c:pt>
                <c:pt idx="9">
                  <c:v>1608.503732366722</c:v>
                </c:pt>
                <c:pt idx="10">
                  <c:v>1625.8557666457802</c:v>
                </c:pt>
                <c:pt idx="11">
                  <c:v>1643.207800924833</c:v>
                </c:pt>
                <c:pt idx="12">
                  <c:v>1660.5598352038878</c:v>
                </c:pt>
                <c:pt idx="13">
                  <c:v>1677.9118694829472</c:v>
                </c:pt>
                <c:pt idx="14">
                  <c:v>1695.2639037620011</c:v>
                </c:pt>
                <c:pt idx="15">
                  <c:v>1712.6159380410543</c:v>
                </c:pt>
                <c:pt idx="16">
                  <c:v>1729.9679723201111</c:v>
                </c:pt>
                <c:pt idx="17">
                  <c:v>1747.3200065991648</c:v>
                </c:pt>
                <c:pt idx="18">
                  <c:v>1764.672040878216</c:v>
                </c:pt>
                <c:pt idx="19">
                  <c:v>1782.024075157276</c:v>
                </c:pt>
                <c:pt idx="20">
                  <c:v>1799.3761094363308</c:v>
                </c:pt>
                <c:pt idx="21">
                  <c:v>1816.7281437153858</c:v>
                </c:pt>
                <c:pt idx="22">
                  <c:v>1834.080177994442</c:v>
                </c:pt>
                <c:pt idx="23">
                  <c:v>1851.4322122734948</c:v>
                </c:pt>
                <c:pt idx="24">
                  <c:v>1868.784246552548</c:v>
                </c:pt>
                <c:pt idx="25">
                  <c:v>1886.1362808316078</c:v>
                </c:pt>
                <c:pt idx="26">
                  <c:v>1903.4883151106635</c:v>
                </c:pt>
                <c:pt idx="27">
                  <c:v>1920.840349389719</c:v>
                </c:pt>
                <c:pt idx="28">
                  <c:v>1938.1923836687743</c:v>
                </c:pt>
                <c:pt idx="29">
                  <c:v>1955.544417947827</c:v>
                </c:pt>
                <c:pt idx="30">
                  <c:v>1972.8964522268848</c:v>
                </c:pt>
                <c:pt idx="31">
                  <c:v>1990.2484865059398</c:v>
                </c:pt>
                <c:pt idx="32">
                  <c:v>2007.600520784996</c:v>
                </c:pt>
                <c:pt idx="33">
                  <c:v>2024.9525550640549</c:v>
                </c:pt>
                <c:pt idx="34">
                  <c:v>2042.3045893431067</c:v>
                </c:pt>
                <c:pt idx="35">
                  <c:v>2059.6566236221597</c:v>
                </c:pt>
                <c:pt idx="36">
                  <c:v>2077.0086579012177</c:v>
                </c:pt>
                <c:pt idx="37">
                  <c:v>2094.3606921802752</c:v>
                </c:pt>
                <c:pt idx="38">
                  <c:v>2111.7127264593282</c:v>
                </c:pt>
                <c:pt idx="39">
                  <c:v>2129.0647607383835</c:v>
                </c:pt>
                <c:pt idx="40">
                  <c:v>2146.4167950174392</c:v>
                </c:pt>
                <c:pt idx="41">
                  <c:v>2163.7688292964885</c:v>
                </c:pt>
                <c:pt idx="42">
                  <c:v>2181.1208635755502</c:v>
                </c:pt>
                <c:pt idx="43">
                  <c:v>2198.4728978546054</c:v>
                </c:pt>
              </c:numCache>
            </c:numRef>
          </c:val>
        </c:ser>
        <c:ser>
          <c:idx val="2"/>
          <c:order val="2"/>
          <c:tx>
            <c:v>RETA</c:v>
          </c:tx>
          <c:spPr>
            <a:ln w="25400">
              <a:solidFill>
                <a:srgbClr val="000000"/>
              </a:solidFill>
              <a:prstDash val="sysDash"/>
            </a:ln>
          </c:spPr>
          <c:marker>
            <c:symbol val="none"/>
          </c:marker>
          <c:cat>
            <c:multiLvlStrRef>
              <c:f>GRAF_CPTM!$Y$8:$AA$51</c:f>
              <c:multiLvlStrCache>
                <c:ptCount val="44"/>
                <c:lvl>
                  <c:pt idx="0">
                    <c:v>jan</c:v>
                  </c:pt>
                  <c:pt idx="1">
                    <c:v>fev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mai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set</c:v>
                  </c:pt>
                  <c:pt idx="9">
                    <c:v>out</c:v>
                  </c:pt>
                  <c:pt idx="10">
                    <c:v>nov</c:v>
                  </c:pt>
                  <c:pt idx="11">
                    <c:v>dez</c:v>
                  </c:pt>
                  <c:pt idx="12">
                    <c:v>jan</c:v>
                  </c:pt>
                  <c:pt idx="13">
                    <c:v>fev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mai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set</c:v>
                  </c:pt>
                  <c:pt idx="21">
                    <c:v>out</c:v>
                  </c:pt>
                  <c:pt idx="22">
                    <c:v>nov</c:v>
                  </c:pt>
                  <c:pt idx="23">
                    <c:v>dez</c:v>
                  </c:pt>
                  <c:pt idx="24">
                    <c:v>jan</c:v>
                  </c:pt>
                  <c:pt idx="25">
                    <c:v>fev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mai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set</c:v>
                  </c:pt>
                  <c:pt idx="33">
                    <c:v>out</c:v>
                  </c:pt>
                  <c:pt idx="34">
                    <c:v>nov</c:v>
                  </c:pt>
                  <c:pt idx="35">
                    <c:v>dez</c:v>
                  </c:pt>
                  <c:pt idx="36">
                    <c:v>jan</c:v>
                  </c:pt>
                  <c:pt idx="37">
                    <c:v>fev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mai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</c:lvl>
                <c:lvl>
                  <c:pt idx="0">
                    <c:v> 1 </c:v>
                  </c:pt>
                  <c:pt idx="1">
                    <c:v> 2 </c:v>
                  </c:pt>
                  <c:pt idx="2">
                    <c:v> 3 </c:v>
                  </c:pt>
                  <c:pt idx="3">
                    <c:v> 4 </c:v>
                  </c:pt>
                  <c:pt idx="4">
                    <c:v> 5 </c:v>
                  </c:pt>
                  <c:pt idx="5">
                    <c:v> 6 </c:v>
                  </c:pt>
                  <c:pt idx="6">
                    <c:v> 7 </c:v>
                  </c:pt>
                  <c:pt idx="7">
                    <c:v> 8 </c:v>
                  </c:pt>
                  <c:pt idx="8">
                    <c:v> 9 </c:v>
                  </c:pt>
                  <c:pt idx="9">
                    <c:v> 10 </c:v>
                  </c:pt>
                  <c:pt idx="10">
                    <c:v> 11 </c:v>
                  </c:pt>
                  <c:pt idx="11">
                    <c:v> 12 </c:v>
                  </c:pt>
                  <c:pt idx="12">
                    <c:v> 13 </c:v>
                  </c:pt>
                  <c:pt idx="13">
                    <c:v> 14 </c:v>
                  </c:pt>
                  <c:pt idx="14">
                    <c:v> 15 </c:v>
                  </c:pt>
                  <c:pt idx="15">
                    <c:v> 16 </c:v>
                  </c:pt>
                  <c:pt idx="16">
                    <c:v> 17 </c:v>
                  </c:pt>
                  <c:pt idx="17">
                    <c:v> 18 </c:v>
                  </c:pt>
                  <c:pt idx="18">
                    <c:v> 19 </c:v>
                  </c:pt>
                  <c:pt idx="19">
                    <c:v> 20 </c:v>
                  </c:pt>
                  <c:pt idx="20">
                    <c:v> 21 </c:v>
                  </c:pt>
                  <c:pt idx="21">
                    <c:v> 22 </c:v>
                  </c:pt>
                  <c:pt idx="22">
                    <c:v> 23 </c:v>
                  </c:pt>
                  <c:pt idx="23">
                    <c:v> 24 </c:v>
                  </c:pt>
                  <c:pt idx="24">
                    <c:v> 25 </c:v>
                  </c:pt>
                  <c:pt idx="25">
                    <c:v> 26 </c:v>
                  </c:pt>
                  <c:pt idx="26">
                    <c:v> 27 </c:v>
                  </c:pt>
                  <c:pt idx="27">
                    <c:v> 28 </c:v>
                  </c:pt>
                  <c:pt idx="28">
                    <c:v> 29 </c:v>
                  </c:pt>
                  <c:pt idx="29">
                    <c:v> 30 </c:v>
                  </c:pt>
                  <c:pt idx="30">
                    <c:v> 31 </c:v>
                  </c:pt>
                  <c:pt idx="31">
                    <c:v> 32 </c:v>
                  </c:pt>
                  <c:pt idx="32">
                    <c:v> 33 </c:v>
                  </c:pt>
                  <c:pt idx="33">
                    <c:v> 34 </c:v>
                  </c:pt>
                  <c:pt idx="34">
                    <c:v> 35 </c:v>
                  </c:pt>
                  <c:pt idx="35">
                    <c:v> 36 </c:v>
                  </c:pt>
                  <c:pt idx="36">
                    <c:v> 37 </c:v>
                  </c:pt>
                  <c:pt idx="37">
                    <c:v> 38 </c:v>
                  </c:pt>
                  <c:pt idx="38">
                    <c:v> 39 </c:v>
                  </c:pt>
                  <c:pt idx="39">
                    <c:v> 40 </c:v>
                  </c:pt>
                  <c:pt idx="40">
                    <c:v> 41 </c:v>
                  </c:pt>
                  <c:pt idx="41">
                    <c:v> 42 </c:v>
                  </c:pt>
                  <c:pt idx="42">
                    <c:v> 43 </c:v>
                  </c:pt>
                  <c:pt idx="43">
                    <c:v> 44 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  <c:pt idx="24">
                    <c:v>2009</c:v>
                  </c:pt>
                  <c:pt idx="36">
                    <c:v>2010</c:v>
                  </c:pt>
                </c:lvl>
              </c:multiLvlStrCache>
            </c:multiLvlStrRef>
          </c:cat>
          <c:val>
            <c:numRef>
              <c:f>GRAF_CPTM!$AD$8:$AD$51</c:f>
              <c:numCache>
                <c:formatCode>_(* #,##0_);_(* \(#,##0\);_(* "-"??_);_(@_)</c:formatCode>
                <c:ptCount val="44"/>
                <c:pt idx="0">
                  <c:v>1452.3354238552236</c:v>
                </c:pt>
                <c:pt idx="1">
                  <c:v>1452.3354238552236</c:v>
                </c:pt>
                <c:pt idx="2">
                  <c:v>1452.3354238552236</c:v>
                </c:pt>
                <c:pt idx="3">
                  <c:v>1452.3354238552236</c:v>
                </c:pt>
                <c:pt idx="4">
                  <c:v>1452.3354238552236</c:v>
                </c:pt>
                <c:pt idx="5">
                  <c:v>1452.3354238552236</c:v>
                </c:pt>
                <c:pt idx="6">
                  <c:v>1452.3354238552236</c:v>
                </c:pt>
                <c:pt idx="7">
                  <c:v>1452.3354238552236</c:v>
                </c:pt>
                <c:pt idx="8">
                  <c:v>1452.3354238552236</c:v>
                </c:pt>
                <c:pt idx="9">
                  <c:v>1452.3354238552236</c:v>
                </c:pt>
                <c:pt idx="10">
                  <c:v>1452.3354238552236</c:v>
                </c:pt>
                <c:pt idx="11">
                  <c:v>1452.3354238552236</c:v>
                </c:pt>
                <c:pt idx="12">
                  <c:v>1452.3354238552236</c:v>
                </c:pt>
                <c:pt idx="13">
                  <c:v>1452.3354238552236</c:v>
                </c:pt>
                <c:pt idx="14">
                  <c:v>1452.3354238552236</c:v>
                </c:pt>
                <c:pt idx="15">
                  <c:v>1452.3354238552236</c:v>
                </c:pt>
                <c:pt idx="16">
                  <c:v>1452.3354238552236</c:v>
                </c:pt>
                <c:pt idx="17">
                  <c:v>1452.3354238552236</c:v>
                </c:pt>
                <c:pt idx="18">
                  <c:v>1452.3354238552236</c:v>
                </c:pt>
                <c:pt idx="19">
                  <c:v>1452.3354238552236</c:v>
                </c:pt>
                <c:pt idx="20">
                  <c:v>1452.3354238552236</c:v>
                </c:pt>
                <c:pt idx="21">
                  <c:v>1452.3354238552236</c:v>
                </c:pt>
                <c:pt idx="22">
                  <c:v>1452.3354238552236</c:v>
                </c:pt>
                <c:pt idx="23">
                  <c:v>1452.3354238552236</c:v>
                </c:pt>
                <c:pt idx="24">
                  <c:v>1452.3354238552236</c:v>
                </c:pt>
                <c:pt idx="25">
                  <c:v>1452.3354238552236</c:v>
                </c:pt>
                <c:pt idx="26">
                  <c:v>1452.3354238552236</c:v>
                </c:pt>
                <c:pt idx="27">
                  <c:v>1452.3354238552236</c:v>
                </c:pt>
                <c:pt idx="28">
                  <c:v>1452.3354238552236</c:v>
                </c:pt>
                <c:pt idx="29">
                  <c:v>1452.3354238552236</c:v>
                </c:pt>
                <c:pt idx="30">
                  <c:v>1452.3354238552236</c:v>
                </c:pt>
                <c:pt idx="31">
                  <c:v>1452.3354238552236</c:v>
                </c:pt>
                <c:pt idx="32">
                  <c:v>1452.3354238552236</c:v>
                </c:pt>
                <c:pt idx="33">
                  <c:v>1452.3354238552236</c:v>
                </c:pt>
                <c:pt idx="34">
                  <c:v>1452.3354238552236</c:v>
                </c:pt>
                <c:pt idx="35">
                  <c:v>1452.3354238552236</c:v>
                </c:pt>
                <c:pt idx="36">
                  <c:v>1452.3354238552236</c:v>
                </c:pt>
                <c:pt idx="37">
                  <c:v>1452.3354238552236</c:v>
                </c:pt>
                <c:pt idx="38">
                  <c:v>1452.3354238552236</c:v>
                </c:pt>
                <c:pt idx="39">
                  <c:v>1452.3354238552236</c:v>
                </c:pt>
                <c:pt idx="40">
                  <c:v>1452.3354238552236</c:v>
                </c:pt>
                <c:pt idx="41">
                  <c:v>1452.3354238552236</c:v>
                </c:pt>
                <c:pt idx="42">
                  <c:v>1452.3354238552236</c:v>
                </c:pt>
                <c:pt idx="43">
                  <c:v>1452.3354238552236</c:v>
                </c:pt>
              </c:numCache>
            </c:numRef>
          </c:val>
        </c:ser>
        <c:marker val="1"/>
        <c:axId val="157390720"/>
        <c:axId val="157392256"/>
      </c:lineChart>
      <c:catAx>
        <c:axId val="157390720"/>
        <c:scaling>
          <c:orientation val="minMax"/>
        </c:scaling>
        <c:axPos val="b"/>
        <c:majorGridlines>
          <c:spPr>
            <a:ln w="3175">
              <a:solidFill>
                <a:srgbClr val="969696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pt-BR" sz="7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57392256"/>
        <c:crosses val="autoZero"/>
        <c:auto val="1"/>
        <c:lblAlgn val="ctr"/>
        <c:lblOffset val="0"/>
        <c:tickLblSkip val="1"/>
        <c:tickMarkSkip val="1"/>
      </c:catAx>
      <c:valAx>
        <c:axId val="157392256"/>
        <c:scaling>
          <c:orientation val="minMax"/>
          <c:max val="2400"/>
          <c:min val="1200"/>
        </c:scaling>
        <c:axPos val="l"/>
        <c:majorGridlines>
          <c:spPr>
            <a:ln w="3175">
              <a:solidFill>
                <a:srgbClr val="969696"/>
              </a:solidFill>
              <a:prstDash val="solid"/>
            </a:ln>
          </c:spPr>
        </c:majorGridlines>
        <c:numFmt formatCode="#,##0;\-#,##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pt-BR"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57390720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r"/>
      <c:legendEntry>
        <c:idx val="4"/>
        <c:delete val="1"/>
      </c:legendEntry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36221261486364398"/>
          <c:y val="0.94516327548467305"/>
          <c:w val="0.63778738144010461"/>
          <c:h val="5.4836724515327173E-2"/>
        </c:manualLayout>
      </c:layout>
      <c:spPr>
        <a:noFill/>
        <a:ln w="25400">
          <a:noFill/>
        </a:ln>
      </c:spPr>
      <c:txPr>
        <a:bodyPr/>
        <a:lstStyle/>
        <a:p>
          <a:pPr>
            <a:defRPr lang="pt-BR"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3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6DCCDBE-233D-40CA-BCB4-ED4178F14309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CBC227B8-57DD-49E4-A287-C0230C9AF9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9FE75D1-B230-405E-97D6-9BD757D24DA4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8688" y="739775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pt-B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DE658B-4047-4DF3-AA72-CC4618A975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FBAF8-975C-475E-8187-0F5FA4F0411D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t-B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3DC1E26F-C8FD-4EF5-94C6-7CC43CAFD668}" type="slidenum">
              <a:rPr lang="pt-BR" sz="1200">
                <a:latin typeface="+mn-lt"/>
              </a:rPr>
              <a:pPr algn="r">
                <a:defRPr/>
              </a:pPr>
              <a:t>10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182FC8EA-9F0F-441C-AF94-D537E55F7A8E}" type="slidenum">
              <a:rPr lang="pt-BR" sz="1200">
                <a:latin typeface="+mn-lt"/>
              </a:rPr>
              <a:pPr algn="r">
                <a:defRPr/>
              </a:pPr>
              <a:t>11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56AEA6B-48C7-45ED-AA4D-947CC72915A4}" type="slidenum">
              <a:rPr lang="pt-BR" sz="1200">
                <a:latin typeface="+mn-lt"/>
              </a:rPr>
              <a:pPr algn="r">
                <a:defRPr/>
              </a:pPr>
              <a:t>12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08A831D8-C8A9-4146-8A34-CC5A5EA78D25}" type="slidenum">
              <a:rPr lang="pt-BR" sz="1200">
                <a:latin typeface="+mn-lt"/>
              </a:rPr>
              <a:pPr algn="r">
                <a:defRPr/>
              </a:pPr>
              <a:t>13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80F867EE-D5FC-4723-9C84-7757973912FF}" type="slidenum">
              <a:rPr lang="pt-BR" sz="1200">
                <a:latin typeface="+mn-lt"/>
              </a:rPr>
              <a:pPr algn="r">
                <a:defRPr/>
              </a:pPr>
              <a:t>14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662114-1534-400E-99DB-0F0935D85499}" type="slidenum">
              <a:rPr lang="pt-BR" smtClean="0"/>
              <a:pPr>
                <a:defRPr/>
              </a:pPr>
              <a:t>15</a:t>
            </a:fld>
            <a:endParaRPr lang="pt-B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86" tIns="45743" rIns="91486" bIns="45743" anchor="b"/>
          <a:lstStyle/>
          <a:p>
            <a:pPr algn="r">
              <a:defRPr/>
            </a:pPr>
            <a:fld id="{72500465-E28F-483A-AAA4-4428A7DC8258}" type="slidenum">
              <a:rPr lang="pt-BR" sz="1200">
                <a:latin typeface="+mn-lt"/>
              </a:rPr>
              <a:pPr algn="r">
                <a:defRPr/>
              </a:pPr>
              <a:t>16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86" tIns="45743" rIns="91486" bIns="45743" anchor="b"/>
          <a:lstStyle/>
          <a:p>
            <a:pPr algn="r">
              <a:defRPr/>
            </a:pPr>
            <a:fld id="{44276DA9-EE54-4386-8FB1-CAEA3FE96715}" type="slidenum">
              <a:rPr lang="pt-BR" sz="1200">
                <a:latin typeface="+mn-lt"/>
              </a:rPr>
              <a:pPr algn="r">
                <a:defRPr/>
              </a:pPr>
              <a:t>17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FBE169-42E3-438B-A9B4-4C01A0AA767D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4804C2-1334-44D2-AC02-8453CCFC9BEA}" type="slidenum">
              <a:rPr lang="pt-BR" smtClean="0"/>
              <a:pPr>
                <a:defRPr/>
              </a:pPr>
              <a:t>19</a:t>
            </a:fld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4805946-5749-467F-859E-89CC29AE5DAD}" type="slidenum">
              <a:rPr lang="pt-BR" sz="1200">
                <a:latin typeface="+mn-lt"/>
              </a:rPr>
              <a:pPr algn="r">
                <a:defRPr/>
              </a:pPr>
              <a:t>2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A9FE0E-DC30-4328-9112-224AFC6E3392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BC7B700F-E9C3-4656-8DD7-31F4BAE7CEB1}" type="slidenum">
              <a:rPr lang="pt-BR" sz="1200">
                <a:latin typeface="+mn-lt"/>
              </a:rPr>
              <a:pPr algn="r">
                <a:defRPr/>
              </a:pPr>
              <a:t>21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5" rIns="91429" bIns="45715" anchor="b"/>
          <a:lstStyle/>
          <a:p>
            <a:pPr algn="r">
              <a:defRPr/>
            </a:pPr>
            <a:fld id="{4CA041DE-B2E6-4976-ABBB-AF96B4C346EF}" type="slidenum">
              <a:rPr lang="pt-BR" sz="1200">
                <a:latin typeface="+mn-lt"/>
              </a:rPr>
              <a:pPr algn="r">
                <a:defRPr/>
              </a:pPr>
              <a:t>22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5" rIns="91429" bIns="45715" anchor="b"/>
          <a:lstStyle/>
          <a:p>
            <a:pPr algn="r">
              <a:defRPr/>
            </a:pPr>
            <a:fld id="{D8867434-4B39-4BDC-82BE-0040CD5AF580}" type="slidenum">
              <a:rPr lang="pt-BR" sz="1200">
                <a:latin typeface="+mn-lt"/>
              </a:rPr>
              <a:pPr algn="r">
                <a:defRPr/>
              </a:pPr>
              <a:t>23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B591D-5EA9-416A-BDAE-067AA90BEEDE}" type="slidenum">
              <a:rPr lang="pt-BR" smtClean="0"/>
              <a:pPr>
                <a:defRPr/>
              </a:pPr>
              <a:t>24</a:t>
            </a:fld>
            <a:endParaRPr lang="pt-B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4CB5C6-EDE5-4CC7-915B-C2B73D48A50B}" type="slidenum">
              <a:rPr lang="pt-BR" smtClean="0"/>
              <a:pPr>
                <a:defRPr/>
              </a:pPr>
              <a:t>25</a:t>
            </a:fld>
            <a:endParaRPr lang="pt-B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DC9531-0309-40CB-AEA0-C253F75692C2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0F9D4F-39FB-4850-BF57-720A5FDD80AC}" type="slidenum">
              <a:rPr lang="pt-BR" smtClean="0"/>
              <a:pPr>
                <a:defRPr/>
              </a:pPr>
              <a:t>27</a:t>
            </a:fld>
            <a:endParaRPr lang="pt-BR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C970AA-1C7D-4E13-A521-20C14FC0862F}" type="slidenum">
              <a:rPr lang="pt-BR" smtClean="0"/>
              <a:pPr>
                <a:defRPr/>
              </a:pPr>
              <a:t>28</a:t>
            </a:fld>
            <a:endParaRPr lang="pt-BR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23D3AF-CAF4-423C-9B0F-C73CF8D7B0C7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225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0ED8A4-2BEC-4F4E-A477-114EB270C23E}" type="slidenum">
              <a:rPr lang="pt-BR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EC2D86-DF94-48BB-A2FC-ACC56CFE0951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FA9505BA-C5F5-4685-930D-4B0F8CA969FD}" type="slidenum">
              <a:rPr lang="pt-BR" sz="1200">
                <a:latin typeface="+mn-lt"/>
              </a:rPr>
              <a:pPr algn="r">
                <a:defRPr/>
              </a:pPr>
              <a:t>32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79740C-F939-4658-9353-09ACC9C50EE1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66A2E5-92A7-4E30-8FAB-41B7758196AB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D9D29A1-0D62-47DB-819D-B7C1F5E6A705}" type="slidenum">
              <a:rPr lang="pt-BR" sz="1200">
                <a:latin typeface="+mn-lt"/>
              </a:rPr>
              <a:pPr algn="r">
                <a:defRPr/>
              </a:pPr>
              <a:t>35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5662985-4857-4DD6-B458-44997F1FDEC4}" type="slidenum">
              <a:rPr lang="pt-BR" sz="1200">
                <a:latin typeface="+mn-lt"/>
              </a:rPr>
              <a:pPr algn="r">
                <a:defRPr/>
              </a:pPr>
              <a:t>36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89119DA-F8A5-4A0B-A45F-7DC151465456}" type="slidenum">
              <a:rPr lang="pt-BR" sz="1200">
                <a:latin typeface="+mn-lt"/>
              </a:rPr>
              <a:pPr algn="r">
                <a:defRPr/>
              </a:pPr>
              <a:t>84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2CD0DEB-716B-4B85-AA08-A0122F1C0BAC}" type="slidenum">
              <a:rPr lang="pt-BR" sz="1200">
                <a:latin typeface="+mn-lt"/>
              </a:rPr>
              <a:pPr algn="r">
                <a:defRPr/>
              </a:pPr>
              <a:t>85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0F3A4FF-1595-433D-B7AF-54A02E1E681A}" type="slidenum">
              <a:rPr lang="pt-BR" sz="1200">
                <a:latin typeface="+mn-lt"/>
              </a:rPr>
              <a:pPr algn="r">
                <a:defRPr/>
              </a:pPr>
              <a:t>86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86" tIns="45743" rIns="91486" bIns="45743" anchor="b"/>
          <a:lstStyle/>
          <a:p>
            <a:pPr algn="r">
              <a:defRPr/>
            </a:pPr>
            <a:fld id="{5520B72D-6EFE-4493-A313-77B0DE02E8FA}" type="slidenum">
              <a:rPr lang="pt-BR" sz="1200">
                <a:latin typeface="+mn-lt"/>
              </a:rPr>
              <a:pPr algn="r">
                <a:defRPr/>
              </a:pPr>
              <a:t>87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783E2B7-7A0F-410D-9C4D-2B4D67F9C2C0}" type="slidenum">
              <a:rPr lang="pt-BR" sz="1200">
                <a:latin typeface="+mn-lt"/>
              </a:rPr>
              <a:pPr algn="r">
                <a:defRPr/>
              </a:pPr>
              <a:t>4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86" tIns="45743" rIns="91486" bIns="45743" anchor="b"/>
          <a:lstStyle/>
          <a:p>
            <a:pPr algn="r">
              <a:defRPr/>
            </a:pPr>
            <a:fld id="{E571EAB2-17F3-416C-9EC0-4E8E0F16B340}" type="slidenum">
              <a:rPr lang="pt-BR" sz="1200">
                <a:latin typeface="+mn-lt"/>
              </a:rPr>
              <a:pPr algn="r">
                <a:defRPr/>
              </a:pPr>
              <a:t>88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B205E39-24FB-4AF8-80E4-BDDE77B9D04C}" type="slidenum">
              <a:rPr lang="pt-BR" sz="1200">
                <a:latin typeface="+mn-lt"/>
              </a:rPr>
              <a:pPr algn="r">
                <a:defRPr/>
              </a:pPr>
              <a:t>89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815D915E-F954-4ABF-9DE8-B499D595BA91}" type="slidenum">
              <a:rPr lang="pt-BR" sz="1200">
                <a:latin typeface="+mn-lt"/>
              </a:rPr>
              <a:pPr algn="r">
                <a:defRPr/>
              </a:pPr>
              <a:t>90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9B39BA69-DAF0-476B-AEC3-AC4DE7D248DA}" type="slidenum">
              <a:rPr lang="pt-BR" sz="1200">
                <a:latin typeface="+mn-lt"/>
              </a:rPr>
              <a:pPr algn="r">
                <a:defRPr/>
              </a:pPr>
              <a:t>91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EE0C2FD6-5896-44F1-A361-5ABD7D20B11B}" type="slidenum">
              <a:rPr lang="pt-BR" sz="1200">
                <a:latin typeface="+mn-lt"/>
              </a:rPr>
              <a:pPr algn="r">
                <a:defRPr/>
              </a:pPr>
              <a:t>92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B109CFDD-B315-4F2C-A499-94120AB64E77}" type="slidenum">
              <a:rPr lang="pt-BR" sz="1200">
                <a:latin typeface="+mn-lt"/>
              </a:rPr>
              <a:pPr algn="r">
                <a:defRPr/>
              </a:pPr>
              <a:t>93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281A7-2097-45C7-80F0-B702B6A62AF3}" type="slidenum">
              <a:rPr lang="pt-BR" smtClean="0"/>
              <a:pPr>
                <a:defRPr/>
              </a:pPr>
              <a:t>94</a:t>
            </a:fld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A42C152-860B-4552-8570-969FCE2D79B9}" type="slidenum">
              <a:rPr lang="pt-BR" sz="1200">
                <a:latin typeface="+mn-lt"/>
              </a:rPr>
              <a:pPr algn="r">
                <a:defRPr/>
              </a:pPr>
              <a:t>95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23FCF-4B00-4A56-B95B-EF82C2B5103B}" type="slidenum">
              <a:rPr lang="pt-BR" smtClean="0"/>
              <a:pPr>
                <a:defRPr/>
              </a:pPr>
              <a:t>96</a:t>
            </a:fld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88C0473-0CB4-4FB3-8E65-508B6F2BF343}" type="slidenum">
              <a:rPr lang="pt-BR" sz="1200">
                <a:latin typeface="+mn-lt"/>
              </a:rPr>
              <a:pPr algn="r">
                <a:defRPr/>
              </a:pPr>
              <a:t>97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D7B509-01BB-44CA-8D7A-2CA7F790C9DA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2112" tIns="46057" rIns="92112" bIns="46057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167939" name="Espaço Reservado para Número de Slide 3"/>
          <p:cNvSpPr txBox="1">
            <a:spLocks noGrp="1"/>
          </p:cNvSpPr>
          <p:nvPr/>
        </p:nvSpPr>
        <p:spPr bwMode="auto">
          <a:xfrm>
            <a:off x="3848100" y="9380538"/>
            <a:ext cx="29479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12" tIns="46057" rIns="92112" bIns="46057" anchor="b"/>
          <a:lstStyle/>
          <a:p>
            <a:pPr algn="r" defTabSz="920750"/>
            <a:fld id="{04124B19-2FE8-4AC2-AF32-27547B313552}" type="slidenum">
              <a:rPr lang="pt-BR" sz="1100">
                <a:latin typeface="Times New Roman" pitchFamily="18" charset="0"/>
              </a:rPr>
              <a:pPr algn="r" defTabSz="920750"/>
              <a:t>98</a:t>
            </a:fld>
            <a:endParaRPr lang="pt-BR" sz="11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D488C94-0849-4137-B0FA-E2F7938ABD0E}" type="slidenum">
              <a:rPr lang="pt-BR" sz="1200">
                <a:latin typeface="+mn-lt"/>
              </a:rPr>
              <a:pPr algn="r">
                <a:defRPr/>
              </a:pPr>
              <a:t>99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41D8BA-9F90-4073-B71D-2E77FF7A9C36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C5EC00-0868-45AC-85F9-38F28D784A54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DCA5CA-81B8-4792-B7AD-6CD5A9AB719A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562532-8120-45D2-8015-0FC117650B97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4" tIns="47407" rIns="94814" bIns="47407" anchor="b"/>
          <a:lstStyle/>
          <a:p>
            <a:pPr algn="r">
              <a:defRPr/>
            </a:pPr>
            <a:fld id="{5268A87F-5278-43FC-84BD-CA4524819D53}" type="slidenum">
              <a:rPr lang="pt-BR" sz="1200">
                <a:latin typeface="+mn-lt"/>
              </a:rPr>
              <a:pPr algn="r">
                <a:defRPr/>
              </a:pPr>
              <a:t>9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8294C-8103-4F86-8E3A-9411D0253862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F2F9E-57A7-4BA5-8746-60271504DE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98A82-C923-454F-80AF-5D172F52B397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4DC28-5450-418F-86F9-3C1B664BE9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DF4CC-FD42-4A43-A9E5-8FE5B637FA25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2CC8-0D70-4308-8F07-B42DEEC35D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622300"/>
            <a:ext cx="9144000" cy="62357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8A74-A557-4CC2-AC8A-121DEE9F0B9A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967C-31BE-4694-8E9E-6722AFCB499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C1B32-AA7B-4B1C-BB60-EE4E787D7A99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2BE5C-C5FC-450D-810D-9E36606EADA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77780-2AB1-4580-9623-7BC22905F847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507FA-C5FF-4BB8-BB5D-49AC8813AB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698C-1114-43AD-9820-D5ADA28FD4C4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E949F-6386-4637-9998-44AC904CDC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0A2F9-376D-4D7F-97A9-9BC816F9DDC7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BBED6-FA03-4C6E-B2FE-FAD5937FBD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484D0-56A0-443D-AB41-55F5A68EEF3B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38919-12DF-4C95-95B0-3DBE21736B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44641-B998-4EEF-B1FB-1EC82D78BD91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BEA3D-6BA7-4070-9B06-398A9E38ED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83CBF-BECC-4F6F-A97B-66D3D6DE74A7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E8C81-C257-4B1B-A80D-4A180C927FD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pt-B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9ABC1-2210-4767-8654-ABADF104D802}" type="datetimeFigureOut">
              <a:rPr lang="pt-BR"/>
              <a:pPr>
                <a:defRPr/>
              </a:pPr>
              <a:t>2/12/2010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68059E-F4FD-426C-A425-8023F5AB6D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  <p:sldLayoutId id="214748366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mailto:MARIOF@CPTM.SP.GOV.BR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6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7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7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emf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emf"/><Relationship Id="rId5" Type="http://schemas.openxmlformats.org/officeDocument/2006/relationships/image" Target="../media/image4.png"/><Relationship Id="rId4" Type="http://schemas.openxmlformats.org/officeDocument/2006/relationships/image" Target="../media/image8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4.png"/><Relationship Id="rId4" Type="http://schemas.openxmlformats.org/officeDocument/2006/relationships/image" Target="../media/image91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35.xml"/><Relationship Id="rId4" Type="http://schemas.openxmlformats.org/officeDocument/2006/relationships/slide" Target="slide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568700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026" name="Picture 2" descr="est itaim e jd helena inauguracao (3)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3670300" y="-1588"/>
            <a:ext cx="18018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SC0032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9075" y="-3175"/>
            <a:ext cx="1304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P2280020.JPG"/>
          <p:cNvPicPr>
            <a:picLocks noChangeAspect="1"/>
          </p:cNvPicPr>
          <p:nvPr/>
        </p:nvPicPr>
        <p:blipFill>
          <a:blip r:embed="rId5"/>
          <a:srcRect b="-41"/>
          <a:stretch>
            <a:fillRect/>
          </a:stretch>
        </p:blipFill>
        <p:spPr bwMode="auto">
          <a:xfrm>
            <a:off x="5580063" y="0"/>
            <a:ext cx="214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0" y="1698625"/>
            <a:ext cx="34671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7300" b="1">
                <a:solidFill>
                  <a:schemeClr val="bg1"/>
                </a:solidFill>
                <a:cs typeface="Arial" charset="0"/>
              </a:rPr>
              <a:t>CPTM</a:t>
            </a:r>
          </a:p>
        </p:txBody>
      </p:sp>
      <p:sp>
        <p:nvSpPr>
          <p:cNvPr id="7180" name="TextBox 9"/>
          <p:cNvSpPr txBox="1">
            <a:spLocks noChangeArrowheads="1"/>
          </p:cNvSpPr>
          <p:nvPr/>
        </p:nvSpPr>
        <p:spPr bwMode="auto">
          <a:xfrm>
            <a:off x="0" y="4165600"/>
            <a:ext cx="34671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b="1" dirty="0" smtClean="0">
                <a:solidFill>
                  <a:schemeClr val="bg1"/>
                </a:solidFill>
                <a:cs typeface="Arial" charset="0"/>
              </a:rPr>
              <a:t>COMPANHIA</a:t>
            </a:r>
          </a:p>
          <a:p>
            <a:pPr algn="ctr" eaLnBrk="1" hangingPunct="1">
              <a:defRPr/>
            </a:pPr>
            <a:r>
              <a:rPr lang="en-US" sz="4100" b="1" dirty="0" smtClean="0">
                <a:solidFill>
                  <a:schemeClr val="bg1"/>
                </a:solidFill>
                <a:cs typeface="Arial" charset="0"/>
              </a:rPr>
              <a:t>PAULISTA</a:t>
            </a:r>
          </a:p>
          <a:p>
            <a:pPr algn="ctr" eaLnBrk="1" hangingPunct="1">
              <a:defRPr/>
            </a:pPr>
            <a:r>
              <a:rPr lang="en-US" sz="3750" b="1" dirty="0" smtClean="0">
                <a:solidFill>
                  <a:schemeClr val="bg1"/>
                </a:solidFill>
                <a:cs typeface="Arial" charset="0"/>
              </a:rPr>
              <a:t>DE  TRENS</a:t>
            </a:r>
          </a:p>
          <a:p>
            <a:pPr algn="ctr" eaLnBrk="1" hangingPunct="1">
              <a:defRPr/>
            </a:pPr>
            <a:r>
              <a:rPr lang="en-US" sz="2100" b="1" dirty="0" smtClean="0">
                <a:solidFill>
                  <a:schemeClr val="bg1"/>
                </a:solidFill>
                <a:cs typeface="Arial" charset="0"/>
              </a:rPr>
              <a:t>METROPOLITANOS</a:t>
            </a:r>
            <a:endParaRPr lang="pt-BR" sz="2100" b="1" dirty="0" smtClean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5" descr="Linha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9138"/>
            <a:ext cx="914400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120650" y="200025"/>
            <a:ext cx="8750300" cy="579438"/>
            <a:chOff x="76" y="126"/>
            <a:chExt cx="5512" cy="365"/>
          </a:xfrm>
        </p:grpSpPr>
        <p:sp>
          <p:nvSpPr>
            <p:cNvPr id="35891" name="TextBox 7"/>
            <p:cNvSpPr txBox="1">
              <a:spLocks noChangeArrowheads="1"/>
            </p:cNvSpPr>
            <p:nvPr/>
          </p:nvSpPr>
          <p:spPr bwMode="auto">
            <a:xfrm>
              <a:off x="76" y="126"/>
              <a:ext cx="348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200" b="1">
                  <a:solidFill>
                    <a:schemeClr val="bg1"/>
                  </a:solidFill>
                  <a:cs typeface="Arial" charset="0"/>
                </a:rPr>
                <a:t>LINHA 7 - RUBI</a:t>
              </a:r>
            </a:p>
          </p:txBody>
        </p:sp>
        <p:pic>
          <p:nvPicPr>
            <p:cNvPr id="35892" name="Picture 6" descr="Logo_branco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5099050" y="6480175"/>
            <a:ext cx="57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LUZ</a:t>
            </a:r>
          </a:p>
        </p:txBody>
      </p:sp>
      <p:sp>
        <p:nvSpPr>
          <p:cNvPr id="35847" name="Line 13"/>
          <p:cNvSpPr>
            <a:spLocks noChangeShapeType="1"/>
          </p:cNvSpPr>
          <p:nvPr/>
        </p:nvSpPr>
        <p:spPr bwMode="auto">
          <a:xfrm>
            <a:off x="4622800" y="6673850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48" name="Text Box 9"/>
          <p:cNvSpPr txBox="1">
            <a:spLocks noChangeArrowheads="1"/>
          </p:cNvSpPr>
          <p:nvPr/>
        </p:nvSpPr>
        <p:spPr bwMode="auto">
          <a:xfrm>
            <a:off x="4125913" y="6164263"/>
            <a:ext cx="1638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BARRA FUNDA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333625" y="6510338"/>
            <a:ext cx="1662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ÁGUA BRANCA</a:t>
            </a:r>
          </a:p>
        </p:txBody>
      </p:sp>
      <p:sp>
        <p:nvSpPr>
          <p:cNvPr id="35850" name="Text Box 9"/>
          <p:cNvSpPr txBox="1">
            <a:spLocks noChangeArrowheads="1"/>
          </p:cNvSpPr>
          <p:nvPr/>
        </p:nvSpPr>
        <p:spPr bwMode="auto">
          <a:xfrm>
            <a:off x="3889375" y="5818188"/>
            <a:ext cx="692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LAPA</a:t>
            </a:r>
          </a:p>
        </p:txBody>
      </p:sp>
      <p:sp>
        <p:nvSpPr>
          <p:cNvPr id="35851" name="Line 18"/>
          <p:cNvSpPr>
            <a:spLocks noChangeShapeType="1"/>
          </p:cNvSpPr>
          <p:nvPr/>
        </p:nvSpPr>
        <p:spPr bwMode="auto">
          <a:xfrm>
            <a:off x="3892550" y="6515100"/>
            <a:ext cx="0" cy="2667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52" name="Text Box 9"/>
          <p:cNvSpPr txBox="1">
            <a:spLocks noChangeArrowheads="1"/>
          </p:cNvSpPr>
          <p:nvPr/>
        </p:nvSpPr>
        <p:spPr bwMode="auto">
          <a:xfrm>
            <a:off x="2085975" y="5940425"/>
            <a:ext cx="1027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PIQUERI</a:t>
            </a:r>
          </a:p>
        </p:txBody>
      </p:sp>
      <p:sp>
        <p:nvSpPr>
          <p:cNvPr id="35853" name="Text Box 9"/>
          <p:cNvSpPr txBox="1">
            <a:spLocks noChangeArrowheads="1"/>
          </p:cNvSpPr>
          <p:nvPr/>
        </p:nvSpPr>
        <p:spPr bwMode="auto">
          <a:xfrm>
            <a:off x="3700463" y="5497513"/>
            <a:ext cx="11287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PIRITUBA</a:t>
            </a:r>
          </a:p>
        </p:txBody>
      </p:sp>
      <p:sp>
        <p:nvSpPr>
          <p:cNvPr id="35854" name="Text Box 9"/>
          <p:cNvSpPr txBox="1">
            <a:spLocks noChangeArrowheads="1"/>
          </p:cNvSpPr>
          <p:nvPr/>
        </p:nvSpPr>
        <p:spPr bwMode="auto">
          <a:xfrm>
            <a:off x="1277938" y="5537200"/>
            <a:ext cx="1562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VILA CLARICE</a:t>
            </a:r>
          </a:p>
        </p:txBody>
      </p:sp>
      <p:sp>
        <p:nvSpPr>
          <p:cNvPr id="35855" name="Text Box 9"/>
          <p:cNvSpPr txBox="1">
            <a:spLocks noChangeArrowheads="1"/>
          </p:cNvSpPr>
          <p:nvPr/>
        </p:nvSpPr>
        <p:spPr bwMode="auto">
          <a:xfrm>
            <a:off x="3382963" y="5195888"/>
            <a:ext cx="1150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JARAGUÁ</a:t>
            </a:r>
          </a:p>
        </p:txBody>
      </p:sp>
      <p:sp>
        <p:nvSpPr>
          <p:cNvPr id="35856" name="Text Box 9"/>
          <p:cNvSpPr txBox="1">
            <a:spLocks noChangeArrowheads="1"/>
          </p:cNvSpPr>
          <p:nvPr/>
        </p:nvSpPr>
        <p:spPr bwMode="auto">
          <a:xfrm>
            <a:off x="3259138" y="4676775"/>
            <a:ext cx="88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PERUS</a:t>
            </a:r>
          </a:p>
        </p:txBody>
      </p:sp>
      <p:sp>
        <p:nvSpPr>
          <p:cNvPr id="35857" name="Text Box 9"/>
          <p:cNvSpPr txBox="1">
            <a:spLocks noChangeArrowheads="1"/>
          </p:cNvSpPr>
          <p:nvPr/>
        </p:nvSpPr>
        <p:spPr bwMode="auto">
          <a:xfrm>
            <a:off x="3289300" y="4284663"/>
            <a:ext cx="1139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CAIEIRAS</a:t>
            </a:r>
          </a:p>
        </p:txBody>
      </p:sp>
      <p:sp>
        <p:nvSpPr>
          <p:cNvPr id="35858" name="Line 28"/>
          <p:cNvSpPr>
            <a:spLocks noChangeShapeType="1"/>
          </p:cNvSpPr>
          <p:nvPr/>
        </p:nvSpPr>
        <p:spPr bwMode="auto">
          <a:xfrm flipH="1">
            <a:off x="3748088" y="6046788"/>
            <a:ext cx="177800" cy="2476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59" name="Line 29"/>
          <p:cNvSpPr>
            <a:spLocks noChangeShapeType="1"/>
          </p:cNvSpPr>
          <p:nvPr/>
        </p:nvSpPr>
        <p:spPr bwMode="auto">
          <a:xfrm>
            <a:off x="3024188" y="6135688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60" name="Line 30"/>
          <p:cNvSpPr>
            <a:spLocks noChangeShapeType="1"/>
          </p:cNvSpPr>
          <p:nvPr/>
        </p:nvSpPr>
        <p:spPr bwMode="auto">
          <a:xfrm flipH="1">
            <a:off x="3546475" y="5705475"/>
            <a:ext cx="241300" cy="20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61" name="Line 31"/>
          <p:cNvSpPr>
            <a:spLocks noChangeShapeType="1"/>
          </p:cNvSpPr>
          <p:nvPr/>
        </p:nvSpPr>
        <p:spPr bwMode="auto">
          <a:xfrm>
            <a:off x="2746375" y="5724525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62" name="Line 33"/>
          <p:cNvSpPr>
            <a:spLocks noChangeShapeType="1"/>
          </p:cNvSpPr>
          <p:nvPr/>
        </p:nvSpPr>
        <p:spPr bwMode="auto">
          <a:xfrm>
            <a:off x="2747963" y="5192713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63" name="Text Box 9"/>
          <p:cNvSpPr txBox="1">
            <a:spLocks noChangeArrowheads="1"/>
          </p:cNvSpPr>
          <p:nvPr/>
        </p:nvSpPr>
        <p:spPr bwMode="auto">
          <a:xfrm>
            <a:off x="1298575" y="3076575"/>
            <a:ext cx="2330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FRANCISCO MORATO</a:t>
            </a:r>
          </a:p>
        </p:txBody>
      </p:sp>
      <p:sp>
        <p:nvSpPr>
          <p:cNvPr id="35864" name="Text Box 9"/>
          <p:cNvSpPr txBox="1">
            <a:spLocks noChangeArrowheads="1"/>
          </p:cNvSpPr>
          <p:nvPr/>
        </p:nvSpPr>
        <p:spPr bwMode="auto">
          <a:xfrm>
            <a:off x="3660775" y="2481263"/>
            <a:ext cx="1298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BOTUJURU</a:t>
            </a:r>
          </a:p>
        </p:txBody>
      </p:sp>
      <p:sp>
        <p:nvSpPr>
          <p:cNvPr id="35865" name="Text Box 9"/>
          <p:cNvSpPr txBox="1">
            <a:spLocks noChangeArrowheads="1"/>
          </p:cNvSpPr>
          <p:nvPr/>
        </p:nvSpPr>
        <p:spPr bwMode="auto">
          <a:xfrm>
            <a:off x="1271588" y="1995488"/>
            <a:ext cx="981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JUNDIAÍ</a:t>
            </a:r>
          </a:p>
        </p:txBody>
      </p:sp>
      <p:sp>
        <p:nvSpPr>
          <p:cNvPr id="35866" name="Text Box 9"/>
          <p:cNvSpPr txBox="1">
            <a:spLocks noChangeArrowheads="1"/>
          </p:cNvSpPr>
          <p:nvPr/>
        </p:nvSpPr>
        <p:spPr bwMode="auto">
          <a:xfrm>
            <a:off x="736600" y="2505075"/>
            <a:ext cx="200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VÁRZEA PAULISTA</a:t>
            </a:r>
          </a:p>
        </p:txBody>
      </p:sp>
      <p:sp>
        <p:nvSpPr>
          <p:cNvPr id="35867" name="Line 43"/>
          <p:cNvSpPr>
            <a:spLocks noChangeShapeType="1"/>
          </p:cNvSpPr>
          <p:nvPr/>
        </p:nvSpPr>
        <p:spPr bwMode="auto">
          <a:xfrm>
            <a:off x="2514600" y="2324100"/>
            <a:ext cx="0" cy="234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68" name="Text Box 9"/>
          <p:cNvSpPr txBox="1">
            <a:spLocks noChangeArrowheads="1"/>
          </p:cNvSpPr>
          <p:nvPr/>
        </p:nvSpPr>
        <p:spPr bwMode="auto">
          <a:xfrm>
            <a:off x="3203575" y="2046288"/>
            <a:ext cx="26495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CAMPO LIMPO PAULISTA</a:t>
            </a:r>
          </a:p>
        </p:txBody>
      </p:sp>
      <p:sp>
        <p:nvSpPr>
          <p:cNvPr id="35869" name="Line 47"/>
          <p:cNvSpPr>
            <a:spLocks noChangeShapeType="1"/>
          </p:cNvSpPr>
          <p:nvPr/>
        </p:nvSpPr>
        <p:spPr bwMode="auto">
          <a:xfrm>
            <a:off x="3567113" y="2659063"/>
            <a:ext cx="1841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70" name="Text Box 9"/>
          <p:cNvSpPr txBox="1">
            <a:spLocks noChangeArrowheads="1"/>
          </p:cNvSpPr>
          <p:nvPr/>
        </p:nvSpPr>
        <p:spPr bwMode="auto">
          <a:xfrm>
            <a:off x="1346200" y="5006975"/>
            <a:ext cx="15382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VILA AURORA</a:t>
            </a:r>
          </a:p>
        </p:txBody>
      </p:sp>
      <p:sp>
        <p:nvSpPr>
          <p:cNvPr id="34" name="Elipse 33"/>
          <p:cNvSpPr/>
          <p:nvPr/>
        </p:nvSpPr>
        <p:spPr>
          <a:xfrm>
            <a:off x="3405188" y="319087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3624263" y="3109913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3576638" y="3905250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6591300" y="5500688"/>
            <a:ext cx="2547938" cy="135731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6783388" y="5662613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76" name="Text Box 9"/>
          <p:cNvSpPr txBox="1">
            <a:spLocks noChangeArrowheads="1"/>
          </p:cNvSpPr>
          <p:nvPr/>
        </p:nvSpPr>
        <p:spPr bwMode="auto">
          <a:xfrm>
            <a:off x="7078663" y="5640388"/>
            <a:ext cx="1682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40" name="Elipse 39"/>
          <p:cNvSpPr/>
          <p:nvPr/>
        </p:nvSpPr>
        <p:spPr>
          <a:xfrm>
            <a:off x="6783388" y="5986463"/>
            <a:ext cx="212725" cy="217487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78" name="Text Box 9"/>
          <p:cNvSpPr txBox="1">
            <a:spLocks noChangeArrowheads="1"/>
          </p:cNvSpPr>
          <p:nvPr/>
        </p:nvSpPr>
        <p:spPr bwMode="auto">
          <a:xfrm>
            <a:off x="7078663" y="5970588"/>
            <a:ext cx="17716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42" name="Elipse 41"/>
          <p:cNvSpPr/>
          <p:nvPr/>
        </p:nvSpPr>
        <p:spPr>
          <a:xfrm>
            <a:off x="6781800" y="6300788"/>
            <a:ext cx="212725" cy="2174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80" name="Text Box 9"/>
          <p:cNvSpPr txBox="1">
            <a:spLocks noChangeArrowheads="1"/>
          </p:cNvSpPr>
          <p:nvPr/>
        </p:nvSpPr>
        <p:spPr bwMode="auto">
          <a:xfrm>
            <a:off x="7077075" y="6284913"/>
            <a:ext cx="21097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44" name="Elipse 43"/>
          <p:cNvSpPr/>
          <p:nvPr/>
        </p:nvSpPr>
        <p:spPr>
          <a:xfrm>
            <a:off x="4487863" y="65928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4090988" y="64404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tângulo 45"/>
          <p:cNvSpPr/>
          <p:nvPr/>
        </p:nvSpPr>
        <p:spPr>
          <a:xfrm rot="6180000">
            <a:off x="3662363" y="3521075"/>
            <a:ext cx="31750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84" name="Text Box 9"/>
          <p:cNvSpPr txBox="1">
            <a:spLocks noChangeArrowheads="1"/>
          </p:cNvSpPr>
          <p:nvPr/>
        </p:nvSpPr>
        <p:spPr bwMode="auto">
          <a:xfrm>
            <a:off x="4137025" y="3805238"/>
            <a:ext cx="2174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FRANCO DA ROCHA</a:t>
            </a:r>
          </a:p>
        </p:txBody>
      </p:sp>
      <p:sp>
        <p:nvSpPr>
          <p:cNvPr id="35885" name="Text Box 9"/>
          <p:cNvSpPr txBox="1">
            <a:spLocks noChangeArrowheads="1"/>
          </p:cNvSpPr>
          <p:nvPr/>
        </p:nvSpPr>
        <p:spPr bwMode="auto">
          <a:xfrm>
            <a:off x="1217613" y="3597275"/>
            <a:ext cx="2043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BALTAZAR FIDÉLIS</a:t>
            </a:r>
          </a:p>
        </p:txBody>
      </p:sp>
      <p:sp>
        <p:nvSpPr>
          <p:cNvPr id="35886" name="Line 33"/>
          <p:cNvSpPr>
            <a:spLocks noChangeShapeType="1"/>
          </p:cNvSpPr>
          <p:nvPr/>
        </p:nvSpPr>
        <p:spPr bwMode="auto">
          <a:xfrm>
            <a:off x="3705225" y="3970338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87" name="Line 33"/>
          <p:cNvSpPr>
            <a:spLocks noChangeShapeType="1"/>
          </p:cNvSpPr>
          <p:nvPr/>
        </p:nvSpPr>
        <p:spPr bwMode="auto">
          <a:xfrm>
            <a:off x="3090863" y="3765550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9" name="Retângulo 48"/>
          <p:cNvSpPr/>
          <p:nvPr/>
        </p:nvSpPr>
        <p:spPr>
          <a:xfrm rot="5400000">
            <a:off x="7120732" y="6373019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89" name="Text Box 9"/>
          <p:cNvSpPr txBox="1">
            <a:spLocks noChangeArrowheads="1"/>
          </p:cNvSpPr>
          <p:nvPr/>
        </p:nvSpPr>
        <p:spPr bwMode="auto">
          <a:xfrm>
            <a:off x="7485063" y="6575425"/>
            <a:ext cx="10271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  <p:sp>
        <p:nvSpPr>
          <p:cNvPr id="51" name="Retângulo 50"/>
          <p:cNvSpPr/>
          <p:nvPr/>
        </p:nvSpPr>
        <p:spPr>
          <a:xfrm rot="5400000">
            <a:off x="3294857" y="4968081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624138" y="1195388"/>
            <a:ext cx="6519862" cy="889000"/>
          </a:xfrm>
        </p:spPr>
        <p:txBody>
          <a:bodyPr/>
          <a:lstStyle/>
          <a:p>
            <a:pPr marL="265113" indent="-265113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</a:pPr>
            <a:r>
              <a:rPr lang="pt-BR" sz="2000" smtClean="0">
                <a:latin typeface="Arial" charset="0"/>
                <a:cs typeface="Arial" charset="0"/>
              </a:rPr>
              <a:t>Cálculo dos benefícios econômicos sociais gerados pela CPTM no ano de 2009</a:t>
            </a:r>
          </a:p>
        </p:txBody>
      </p:sp>
      <p:sp>
        <p:nvSpPr>
          <p:cNvPr id="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3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5527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BALANÇO SOCIAL 2009</a:t>
            </a:r>
          </a:p>
        </p:txBody>
      </p:sp>
      <p:pic>
        <p:nvPicPr>
          <p:cNvPr id="171014" name="Picture 43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06388" y="2560638"/>
            <a:ext cx="8612187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indent="-265113" eaLnBrk="0" hangingPunct="0">
              <a:spcBef>
                <a:spcPts val="400"/>
              </a:spcBef>
              <a:spcAft>
                <a:spcPts val="400"/>
              </a:spcAft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Comparar e avaliar a rede de transporte da RMSP em duas situações: </a:t>
            </a:r>
            <a:r>
              <a:rPr lang="pt-BR" sz="2000" b="1" i="1" dirty="0">
                <a:latin typeface="Arial" pitchFamily="34" charset="0"/>
                <a:cs typeface="Arial" pitchFamily="34" charset="0"/>
              </a:rPr>
              <a:t>com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e </a:t>
            </a:r>
            <a:r>
              <a:rPr lang="pt-BR" sz="2000" b="1" i="1" dirty="0">
                <a:latin typeface="Arial" pitchFamily="34" charset="0"/>
                <a:cs typeface="Arial" pitchFamily="34" charset="0"/>
              </a:rPr>
              <a:t>sem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a operação da CPTM.</a:t>
            </a:r>
          </a:p>
          <a:p>
            <a:pPr marL="265113" indent="-265113" eaLnBrk="0" hangingPunct="0">
              <a:spcBef>
                <a:spcPts val="400"/>
              </a:spcBef>
              <a:spcAft>
                <a:spcPts val="400"/>
              </a:spcAft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Usada modelagem de demanda clássica (4 etapas);</a:t>
            </a:r>
          </a:p>
          <a:p>
            <a:pPr marL="265113" indent="-265113" eaLnBrk="0" hangingPunct="0">
              <a:spcBef>
                <a:spcPts val="400"/>
              </a:spcBef>
              <a:spcAft>
                <a:spcPts val="400"/>
              </a:spcAft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Uso do software de EMME para obtenção dos resultados.</a:t>
            </a:r>
          </a:p>
          <a:p>
            <a:pPr marL="265113" indent="-265113" eaLnBrk="0" hangingPunct="0">
              <a:spcBef>
                <a:spcPts val="400"/>
              </a:spcBef>
              <a:spcAft>
                <a:spcPts val="400"/>
              </a:spcAft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Benefícios diretos, gerados pelos sistemas de transporte (econômicos):</a:t>
            </a:r>
          </a:p>
          <a:p>
            <a:pPr marL="342900" indent="279400" algn="just">
              <a:spcBef>
                <a:spcPts val="4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Tempo de viagem;</a:t>
            </a:r>
          </a:p>
          <a:p>
            <a:pPr marL="342900" indent="279400" algn="just">
              <a:spcBef>
                <a:spcPts val="4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Custos operacionais;</a:t>
            </a:r>
          </a:p>
          <a:p>
            <a:pPr marL="342900" indent="279400" algn="just">
              <a:spcBef>
                <a:spcPts val="4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Consumo de combustível.</a:t>
            </a:r>
          </a:p>
          <a:p>
            <a:pPr marL="457200" indent="-457200" algn="just">
              <a:spcBef>
                <a:spcPts val="400"/>
              </a:spcBef>
              <a:spcAft>
                <a:spcPts val="40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Benefícios indiretos, causando impacto no meio ambiente urbano:</a:t>
            </a:r>
          </a:p>
          <a:p>
            <a:pPr marL="342900" indent="279400" algn="just">
              <a:spcBef>
                <a:spcPts val="4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Emissão de poluentes;</a:t>
            </a:r>
          </a:p>
          <a:p>
            <a:pPr marL="342900" indent="279400" algn="just">
              <a:spcBef>
                <a:spcPts val="4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Custos de acidentes.</a:t>
            </a:r>
            <a:endParaRPr lang="pt-BR" sz="2000" dirty="0">
              <a:latin typeface="Arial" pitchFamily="34" charset="0"/>
            </a:endParaRPr>
          </a:p>
        </p:txBody>
      </p:sp>
      <p:sp>
        <p:nvSpPr>
          <p:cNvPr id="171016" name="TextBox 7"/>
          <p:cNvSpPr txBox="1">
            <a:spLocks noChangeArrowheads="1"/>
          </p:cNvSpPr>
          <p:nvPr/>
        </p:nvSpPr>
        <p:spPr bwMode="auto">
          <a:xfrm>
            <a:off x="388938" y="1020763"/>
            <a:ext cx="1962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OBJETIVO</a:t>
            </a:r>
          </a:p>
        </p:txBody>
      </p:sp>
      <p:sp>
        <p:nvSpPr>
          <p:cNvPr id="171017" name="TextBox 7"/>
          <p:cNvSpPr txBox="1">
            <a:spLocks noChangeArrowheads="1"/>
          </p:cNvSpPr>
          <p:nvPr/>
        </p:nvSpPr>
        <p:spPr bwMode="auto">
          <a:xfrm>
            <a:off x="388938" y="2011363"/>
            <a:ext cx="2514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METODOLOGIA</a:t>
            </a:r>
          </a:p>
        </p:txBody>
      </p:sp>
      <p:cxnSp>
        <p:nvCxnSpPr>
          <p:cNvPr id="13" name="Straight Connector 7"/>
          <p:cNvCxnSpPr/>
          <p:nvPr/>
        </p:nvCxnSpPr>
        <p:spPr>
          <a:xfrm>
            <a:off x="388938" y="2465388"/>
            <a:ext cx="8755062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6"/>
          <p:cNvCxnSpPr/>
          <p:nvPr/>
        </p:nvCxnSpPr>
        <p:spPr>
          <a:xfrm rot="10800000">
            <a:off x="-7938" y="1431925"/>
            <a:ext cx="2047876" cy="63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0"/>
          <p:cNvSpPr/>
          <p:nvPr/>
        </p:nvSpPr>
        <p:spPr>
          <a:xfrm flipV="1">
            <a:off x="1771650" y="1438275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0"/>
          <p:cNvSpPr/>
          <p:nvPr/>
        </p:nvSpPr>
        <p:spPr>
          <a:xfrm flipV="1">
            <a:off x="388938" y="2473325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6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5527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BALANÇO SOCIAL 2009</a:t>
            </a:r>
          </a:p>
        </p:txBody>
      </p:sp>
      <p:pic>
        <p:nvPicPr>
          <p:cNvPr id="172037" name="Picture 43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8" name="Retângulo 7"/>
          <p:cNvSpPr>
            <a:spLocks noChangeArrowheads="1"/>
          </p:cNvSpPr>
          <p:nvPr/>
        </p:nvSpPr>
        <p:spPr bwMode="auto">
          <a:xfrm>
            <a:off x="457200" y="1616075"/>
            <a:ext cx="8389938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000" b="1">
                <a:cs typeface="Arial" charset="0"/>
              </a:rPr>
              <a:t>Tempo de Viagem: </a:t>
            </a:r>
            <a:r>
              <a:rPr lang="pt-BR" sz="2000">
                <a:cs typeface="Arial" charset="0"/>
              </a:rPr>
              <a:t>Variação anual da quantidade de horas gastas entre todos os modos de transporte.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</a:pPr>
            <a:endParaRPr lang="pt-BR" sz="2000">
              <a:cs typeface="Arial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000" b="1">
                <a:cs typeface="Arial" charset="0"/>
              </a:rPr>
              <a:t>Custos Operacionais: </a:t>
            </a:r>
            <a:r>
              <a:rPr lang="pt-BR" sz="2000">
                <a:cs typeface="Arial" charset="0"/>
              </a:rPr>
              <a:t>Variação anual dos custos operacionais fixos e variáveis, de todos os modos de transporte.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</a:pPr>
            <a:endParaRPr lang="pt-BR" sz="2000">
              <a:cs typeface="Arial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000" b="1">
                <a:cs typeface="Arial" charset="0"/>
              </a:rPr>
              <a:t>Consumo de Combustível: </a:t>
            </a:r>
            <a:r>
              <a:rPr lang="pt-BR" sz="2000">
                <a:cs typeface="Arial" charset="0"/>
              </a:rPr>
              <a:t>Variação anual da quantidade de quilômetros rodados pelos modos de transporte que consomem combustíveis.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</a:pPr>
            <a:endParaRPr lang="pt-BR" sz="2000">
              <a:cs typeface="Arial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000" b="1">
                <a:cs typeface="Arial" charset="0"/>
              </a:rPr>
              <a:t>Emissão de Poluentes: </a:t>
            </a:r>
            <a:r>
              <a:rPr lang="pt-BR" sz="2000">
                <a:cs typeface="Arial" charset="0"/>
              </a:rPr>
              <a:t>Variação anual da quantidade de cada poluente emitido, em cada modo de transporte.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</a:pPr>
            <a:endParaRPr lang="pt-BR" sz="2000">
              <a:cs typeface="Arial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000" b="1">
                <a:cs typeface="Arial" charset="0"/>
              </a:rPr>
              <a:t>Redução de Acidentes: </a:t>
            </a:r>
            <a:r>
              <a:rPr lang="pt-BR" sz="2000">
                <a:cs typeface="Arial" charset="0"/>
              </a:rPr>
              <a:t>Variação anual dos custos de acidentes específicos para cada modo de transporte.</a:t>
            </a:r>
          </a:p>
          <a:p>
            <a:pPr algn="just">
              <a:buClr>
                <a:srgbClr val="C00000"/>
              </a:buClr>
            </a:pPr>
            <a:endParaRPr lang="pt-BR" sz="1000">
              <a:cs typeface="Arial" charset="0"/>
            </a:endParaRPr>
          </a:p>
          <a:p>
            <a:pPr algn="r">
              <a:buClr>
                <a:srgbClr val="C00000"/>
              </a:buClr>
            </a:pPr>
            <a:r>
              <a:rPr lang="pt-BR" sz="2000">
                <a:cs typeface="Arial" charset="0"/>
              </a:rPr>
              <a:t>*Estes itens analisam as situações com e sem a CPTM.</a:t>
            </a:r>
            <a:endParaRPr lang="pt-BR"/>
          </a:p>
        </p:txBody>
      </p:sp>
      <p:sp>
        <p:nvSpPr>
          <p:cNvPr id="172039" name="TextBox 7"/>
          <p:cNvSpPr txBox="1">
            <a:spLocks noChangeArrowheads="1"/>
          </p:cNvSpPr>
          <p:nvPr/>
        </p:nvSpPr>
        <p:spPr bwMode="auto">
          <a:xfrm>
            <a:off x="388938" y="1039813"/>
            <a:ext cx="2514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CONCEITO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88938" y="1493838"/>
            <a:ext cx="8755062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0"/>
          <p:cNvSpPr/>
          <p:nvPr/>
        </p:nvSpPr>
        <p:spPr>
          <a:xfrm flipV="1">
            <a:off x="388938" y="1500188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5527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Benefícios Gerados</a:t>
            </a:r>
          </a:p>
        </p:txBody>
      </p:sp>
      <p:pic>
        <p:nvPicPr>
          <p:cNvPr id="173061" name="Picture 43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Espaço Reservado para Tabela 10"/>
          <p:cNvGraphicFramePr>
            <a:graphicFrameLocks noGrp="1"/>
          </p:cNvGraphicFramePr>
          <p:nvPr>
            <p:ph type="tbl" idx="4294967295"/>
          </p:nvPr>
        </p:nvGraphicFramePr>
        <p:xfrm>
          <a:off x="196850" y="2562225"/>
          <a:ext cx="8415338" cy="45085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5485243"/>
                <a:gridCol w="2930095"/>
              </a:tblGrid>
              <a:tr h="45085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latin typeface="Arial" pitchFamily="34" charset="0"/>
                          <a:cs typeface="Arial" pitchFamily="34" charset="0"/>
                        </a:rPr>
                        <a:t>Redução da emissão de poluentes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42918" marR="9526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R$                     0,90 bi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Espaço Reservado para Tabela 10"/>
          <p:cNvGraphicFramePr>
            <a:graphicFrameLocks noGrp="1"/>
          </p:cNvGraphicFramePr>
          <p:nvPr>
            <p:ph type="tbl" idx="4294967295"/>
          </p:nvPr>
        </p:nvGraphicFramePr>
        <p:xfrm>
          <a:off x="196850" y="1909763"/>
          <a:ext cx="8410575" cy="506412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5484949"/>
                <a:gridCol w="2925626"/>
              </a:tblGrid>
              <a:tr h="50641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1" u="none" strike="noStrike" dirty="0">
                          <a:latin typeface="Arial" pitchFamily="34" charset="0"/>
                          <a:cs typeface="Arial" pitchFamily="34" charset="0"/>
                        </a:rPr>
                        <a:t>Discriminação do Benefício 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42900" marR="9525" marT="9506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u="none" strike="noStrike" dirty="0">
                          <a:latin typeface="Arial" pitchFamily="34" charset="0"/>
                          <a:cs typeface="Arial" pitchFamily="34" charset="0"/>
                        </a:rPr>
                        <a:t>Benefício Gerado 2009 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06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Espaço Reservado para Tabela 10"/>
          <p:cNvGraphicFramePr>
            <a:graphicFrameLocks noGrp="1"/>
          </p:cNvGraphicFramePr>
          <p:nvPr>
            <p:ph type="tbl" idx="4294967295"/>
          </p:nvPr>
        </p:nvGraphicFramePr>
        <p:xfrm>
          <a:off x="196850" y="5119688"/>
          <a:ext cx="8415338" cy="45085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5485243"/>
                <a:gridCol w="2930095"/>
              </a:tblGrid>
              <a:tr h="45085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1" u="none" strike="noStrike" dirty="0">
                          <a:latin typeface="Arial" pitchFamily="34" charset="0"/>
                          <a:cs typeface="Arial" pitchFamily="34" charset="0"/>
                        </a:rPr>
                        <a:t>Total 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42918" marR="9526" marT="952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1" u="none" strike="noStrike" dirty="0">
                          <a:latin typeface="Arial" pitchFamily="34" charset="0"/>
                          <a:cs typeface="Arial" pitchFamily="34" charset="0"/>
                        </a:rPr>
                        <a:t> R$                 </a:t>
                      </a:r>
                      <a:r>
                        <a:rPr lang="pt-BR" sz="16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    6,64 bi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1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Espaço Reservado para Tabela 10"/>
          <p:cNvGraphicFramePr>
            <a:graphicFrameLocks noGrp="1"/>
          </p:cNvGraphicFramePr>
          <p:nvPr>
            <p:ph type="tbl" idx="4294967295"/>
          </p:nvPr>
        </p:nvGraphicFramePr>
        <p:xfrm>
          <a:off x="196850" y="3052763"/>
          <a:ext cx="8415338" cy="45085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5485243"/>
                <a:gridCol w="2930095"/>
              </a:tblGrid>
              <a:tr h="45085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latin typeface="Arial" pitchFamily="34" charset="0"/>
                          <a:cs typeface="Arial" pitchFamily="34" charset="0"/>
                        </a:rPr>
                        <a:t>Redução do número de acidentes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42918" marR="9526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latin typeface="Arial" pitchFamily="34" charset="0"/>
                          <a:cs typeface="Arial" pitchFamily="34" charset="0"/>
                        </a:rPr>
                        <a:t> R$                     </a:t>
                      </a:r>
                      <a:r>
                        <a:rPr lang="pt-BR" sz="16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0,38</a:t>
                      </a:r>
                      <a:r>
                        <a:rPr lang="pt-BR" sz="160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bi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Espaço Reservado para Tabela 10"/>
          <p:cNvGraphicFramePr>
            <a:graphicFrameLocks noGrp="1"/>
          </p:cNvGraphicFramePr>
          <p:nvPr>
            <p:ph type="tbl" idx="4294967295"/>
          </p:nvPr>
        </p:nvGraphicFramePr>
        <p:xfrm>
          <a:off x="196850" y="3557588"/>
          <a:ext cx="8415338" cy="45085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5485243"/>
                <a:gridCol w="2930095"/>
              </a:tblGrid>
              <a:tr h="45085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latin typeface="Arial" pitchFamily="34" charset="0"/>
                          <a:cs typeface="Arial" pitchFamily="34" charset="0"/>
                        </a:rPr>
                        <a:t>Redução do tempo de viagens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42918" marR="9526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latin typeface="Arial" pitchFamily="34" charset="0"/>
                          <a:cs typeface="Arial" pitchFamily="34" charset="0"/>
                        </a:rPr>
                        <a:t> R$                </a:t>
                      </a:r>
                      <a:r>
                        <a:rPr lang="pt-BR" sz="16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    2,63 bi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Espaço Reservado para Tabela 10"/>
          <p:cNvGraphicFramePr>
            <a:graphicFrameLocks noGrp="1"/>
          </p:cNvGraphicFramePr>
          <p:nvPr>
            <p:ph type="tbl" idx="4294967295"/>
          </p:nvPr>
        </p:nvGraphicFramePr>
        <p:xfrm>
          <a:off x="196850" y="4054475"/>
          <a:ext cx="8415338" cy="45085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5485243"/>
                <a:gridCol w="2930095"/>
              </a:tblGrid>
              <a:tr h="45085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latin typeface="Arial" pitchFamily="34" charset="0"/>
                          <a:cs typeface="Arial" pitchFamily="34" charset="0"/>
                        </a:rPr>
                        <a:t>Redução dos custo operacional de ônibus e automóvel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42918" marR="9526" marT="9521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R$                     1,73</a:t>
                      </a:r>
                      <a:r>
                        <a:rPr lang="pt-BR" sz="160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bi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1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Espaço Reservado para Tabela 10"/>
          <p:cNvGraphicFramePr>
            <a:graphicFrameLocks noGrp="1"/>
          </p:cNvGraphicFramePr>
          <p:nvPr>
            <p:ph type="tbl" idx="4294967295"/>
          </p:nvPr>
        </p:nvGraphicFramePr>
        <p:xfrm>
          <a:off x="196850" y="4556125"/>
          <a:ext cx="8415338" cy="452438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5485243"/>
                <a:gridCol w="2930095"/>
              </a:tblGrid>
              <a:tr h="45243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Redução do consumo de combustível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42918" marR="9526" marT="95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latin typeface="Arial" pitchFamily="34" charset="0"/>
                          <a:cs typeface="Arial" pitchFamily="34" charset="0"/>
                        </a:rPr>
                        <a:t> R$                   </a:t>
                      </a:r>
                      <a:r>
                        <a:rPr lang="pt-BR" sz="16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 0,98</a:t>
                      </a:r>
                      <a:r>
                        <a:rPr lang="pt-BR" sz="160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bi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54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tângulo de cantos arredondados 5"/>
          <p:cNvSpPr/>
          <p:nvPr/>
        </p:nvSpPr>
        <p:spPr>
          <a:xfrm>
            <a:off x="5314722" y="5011876"/>
            <a:ext cx="3556228" cy="638629"/>
          </a:xfrm>
          <a:prstGeom prst="round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0160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3000" b="1" i="1" dirty="0">
                <a:latin typeface="Arial" pitchFamily="34" charset="0"/>
                <a:cs typeface="Arial" pitchFamily="34" charset="0"/>
              </a:rPr>
              <a:t>R$          6,64 bi</a:t>
            </a:r>
            <a:endParaRPr lang="pt-BR" sz="20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74084" name="TextBox 7"/>
          <p:cNvSpPr txBox="1">
            <a:spLocks noChangeArrowheads="1"/>
          </p:cNvSpPr>
          <p:nvPr/>
        </p:nvSpPr>
        <p:spPr bwMode="auto">
          <a:xfrm>
            <a:off x="6197600" y="4505325"/>
            <a:ext cx="2800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7200" b="1">
                <a:solidFill>
                  <a:schemeClr val="bg1"/>
                </a:solidFill>
                <a:cs typeface="Arial" charset="0"/>
              </a:rPr>
              <a:t>CPTM</a:t>
            </a:r>
          </a:p>
        </p:txBody>
      </p:sp>
      <p:sp>
        <p:nvSpPr>
          <p:cNvPr id="174085" name="TextBox 9"/>
          <p:cNvSpPr txBox="1">
            <a:spLocks noChangeArrowheads="1"/>
          </p:cNvSpPr>
          <p:nvPr/>
        </p:nvSpPr>
        <p:spPr bwMode="auto">
          <a:xfrm>
            <a:off x="711200" y="5486400"/>
            <a:ext cx="842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cs typeface="Arial" charset="0"/>
              </a:rPr>
              <a:t>COMPANHIA PAULISTA DE TRENS METROPOLITANOS</a:t>
            </a:r>
            <a:endParaRPr lang="pt-BR" sz="24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74086" name="CaixaDeTexto 4"/>
          <p:cNvSpPr txBox="1">
            <a:spLocks noChangeArrowheads="1"/>
          </p:cNvSpPr>
          <p:nvPr/>
        </p:nvSpPr>
        <p:spPr bwMode="auto">
          <a:xfrm>
            <a:off x="5626100" y="5943600"/>
            <a:ext cx="3289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>
                <a:solidFill>
                  <a:schemeClr val="bg1"/>
                </a:solidFill>
              </a:rPr>
              <a:t>MARIO FIORATTI</a:t>
            </a:r>
          </a:p>
          <a:p>
            <a:pPr algn="r"/>
            <a:r>
              <a:rPr lang="pt-BR">
                <a:solidFill>
                  <a:schemeClr val="bg1"/>
                </a:solidFill>
                <a:hlinkClick r:id="rId3"/>
              </a:rPr>
              <a:t>MARIOF@CPTM.SP.GOV.BR</a:t>
            </a:r>
            <a:endParaRPr lang="pt-BR">
              <a:solidFill>
                <a:schemeClr val="bg1"/>
              </a:solidFill>
            </a:endParaRPr>
          </a:p>
          <a:p>
            <a:pPr algn="r"/>
            <a:r>
              <a:rPr lang="pt-BR">
                <a:solidFill>
                  <a:schemeClr val="bg1"/>
                </a:solidFill>
              </a:rPr>
              <a:t>NOV/2010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5" descr="Linha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9138"/>
            <a:ext cx="914400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893" name="Group 6"/>
          <p:cNvGrpSpPr>
            <a:grpSpLocks/>
          </p:cNvGrpSpPr>
          <p:nvPr/>
        </p:nvGrpSpPr>
        <p:grpSpPr bwMode="auto">
          <a:xfrm>
            <a:off x="120650" y="200025"/>
            <a:ext cx="8750300" cy="579438"/>
            <a:chOff x="76" y="126"/>
            <a:chExt cx="5512" cy="365"/>
          </a:xfrm>
        </p:grpSpPr>
        <p:sp>
          <p:nvSpPr>
            <p:cNvPr id="37960" name="TextBox 7"/>
            <p:cNvSpPr txBox="1">
              <a:spLocks noChangeArrowheads="1"/>
            </p:cNvSpPr>
            <p:nvPr/>
          </p:nvSpPr>
          <p:spPr bwMode="auto">
            <a:xfrm>
              <a:off x="76" y="126"/>
              <a:ext cx="348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200" b="1">
                  <a:solidFill>
                    <a:schemeClr val="bg1"/>
                  </a:solidFill>
                  <a:cs typeface="Arial" charset="0"/>
                </a:rPr>
                <a:t>LINHA 7 - RUBI</a:t>
              </a:r>
            </a:p>
          </p:txBody>
        </p:sp>
        <p:pic>
          <p:nvPicPr>
            <p:cNvPr id="37961" name="Picture 6" descr="Logo_branco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5099050" y="6480175"/>
            <a:ext cx="57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LUZ</a:t>
            </a:r>
          </a:p>
        </p:txBody>
      </p:sp>
      <p:sp>
        <p:nvSpPr>
          <p:cNvPr id="37895" name="Line 13"/>
          <p:cNvSpPr>
            <a:spLocks noChangeShapeType="1"/>
          </p:cNvSpPr>
          <p:nvPr/>
        </p:nvSpPr>
        <p:spPr bwMode="auto">
          <a:xfrm>
            <a:off x="4622800" y="6673850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4125913" y="6164263"/>
            <a:ext cx="1638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BARRA FUNDA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333625" y="6510338"/>
            <a:ext cx="1662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ÁGUA BRANCA</a:t>
            </a:r>
          </a:p>
        </p:txBody>
      </p:sp>
      <p:sp>
        <p:nvSpPr>
          <p:cNvPr id="37898" name="Text Box 9"/>
          <p:cNvSpPr txBox="1">
            <a:spLocks noChangeArrowheads="1"/>
          </p:cNvSpPr>
          <p:nvPr/>
        </p:nvSpPr>
        <p:spPr bwMode="auto">
          <a:xfrm>
            <a:off x="3889375" y="5818188"/>
            <a:ext cx="692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LAPA</a:t>
            </a:r>
          </a:p>
        </p:txBody>
      </p:sp>
      <p:sp>
        <p:nvSpPr>
          <p:cNvPr id="37899" name="Line 18"/>
          <p:cNvSpPr>
            <a:spLocks noChangeShapeType="1"/>
          </p:cNvSpPr>
          <p:nvPr/>
        </p:nvSpPr>
        <p:spPr bwMode="auto">
          <a:xfrm>
            <a:off x="3892550" y="6515100"/>
            <a:ext cx="0" cy="2667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7900" name="Text Box 9"/>
          <p:cNvSpPr txBox="1">
            <a:spLocks noChangeArrowheads="1"/>
          </p:cNvSpPr>
          <p:nvPr/>
        </p:nvSpPr>
        <p:spPr bwMode="auto">
          <a:xfrm>
            <a:off x="2085975" y="5940425"/>
            <a:ext cx="1027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PIQUERI</a:t>
            </a:r>
          </a:p>
        </p:txBody>
      </p:sp>
      <p:sp>
        <p:nvSpPr>
          <p:cNvPr id="37901" name="Text Box 9"/>
          <p:cNvSpPr txBox="1">
            <a:spLocks noChangeArrowheads="1"/>
          </p:cNvSpPr>
          <p:nvPr/>
        </p:nvSpPr>
        <p:spPr bwMode="auto">
          <a:xfrm>
            <a:off x="3700463" y="5497513"/>
            <a:ext cx="11287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PIRITUBA</a:t>
            </a:r>
          </a:p>
        </p:txBody>
      </p:sp>
      <p:sp>
        <p:nvSpPr>
          <p:cNvPr id="37902" name="Text Box 9"/>
          <p:cNvSpPr txBox="1">
            <a:spLocks noChangeArrowheads="1"/>
          </p:cNvSpPr>
          <p:nvPr/>
        </p:nvSpPr>
        <p:spPr bwMode="auto">
          <a:xfrm>
            <a:off x="1277938" y="5537200"/>
            <a:ext cx="1562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VILA CLARICE</a:t>
            </a:r>
          </a:p>
        </p:txBody>
      </p:sp>
      <p:sp>
        <p:nvSpPr>
          <p:cNvPr id="37903" name="Text Box 9"/>
          <p:cNvSpPr txBox="1">
            <a:spLocks noChangeArrowheads="1"/>
          </p:cNvSpPr>
          <p:nvPr/>
        </p:nvSpPr>
        <p:spPr bwMode="auto">
          <a:xfrm>
            <a:off x="3259138" y="4676775"/>
            <a:ext cx="88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PERUS</a:t>
            </a:r>
          </a:p>
        </p:txBody>
      </p:sp>
      <p:sp>
        <p:nvSpPr>
          <p:cNvPr id="37904" name="Text Box 9"/>
          <p:cNvSpPr txBox="1">
            <a:spLocks noChangeArrowheads="1"/>
          </p:cNvSpPr>
          <p:nvPr/>
        </p:nvSpPr>
        <p:spPr bwMode="auto">
          <a:xfrm>
            <a:off x="3289300" y="4284663"/>
            <a:ext cx="1139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CAIEIRAS</a:t>
            </a:r>
          </a:p>
        </p:txBody>
      </p:sp>
      <p:sp>
        <p:nvSpPr>
          <p:cNvPr id="37905" name="Line 28"/>
          <p:cNvSpPr>
            <a:spLocks noChangeShapeType="1"/>
          </p:cNvSpPr>
          <p:nvPr/>
        </p:nvSpPr>
        <p:spPr bwMode="auto">
          <a:xfrm flipH="1">
            <a:off x="3748088" y="6046788"/>
            <a:ext cx="177800" cy="2476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7906" name="Line 29"/>
          <p:cNvSpPr>
            <a:spLocks noChangeShapeType="1"/>
          </p:cNvSpPr>
          <p:nvPr/>
        </p:nvSpPr>
        <p:spPr bwMode="auto">
          <a:xfrm>
            <a:off x="3024188" y="6135688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7907" name="Line 30"/>
          <p:cNvSpPr>
            <a:spLocks noChangeShapeType="1"/>
          </p:cNvSpPr>
          <p:nvPr/>
        </p:nvSpPr>
        <p:spPr bwMode="auto">
          <a:xfrm flipH="1">
            <a:off x="3546475" y="5705475"/>
            <a:ext cx="241300" cy="20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7908" name="Line 31"/>
          <p:cNvSpPr>
            <a:spLocks noChangeShapeType="1"/>
          </p:cNvSpPr>
          <p:nvPr/>
        </p:nvSpPr>
        <p:spPr bwMode="auto">
          <a:xfrm>
            <a:off x="2746375" y="5724525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7909" name="Line 33"/>
          <p:cNvSpPr>
            <a:spLocks noChangeShapeType="1"/>
          </p:cNvSpPr>
          <p:nvPr/>
        </p:nvSpPr>
        <p:spPr bwMode="auto">
          <a:xfrm>
            <a:off x="2747963" y="5192713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7910" name="Text Box 9"/>
          <p:cNvSpPr txBox="1">
            <a:spLocks noChangeArrowheads="1"/>
          </p:cNvSpPr>
          <p:nvPr/>
        </p:nvSpPr>
        <p:spPr bwMode="auto">
          <a:xfrm>
            <a:off x="1298575" y="3076575"/>
            <a:ext cx="2330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FRANCISCO MORATO</a:t>
            </a:r>
          </a:p>
        </p:txBody>
      </p:sp>
      <p:sp>
        <p:nvSpPr>
          <p:cNvPr id="37911" name="Text Box 9"/>
          <p:cNvSpPr txBox="1">
            <a:spLocks noChangeArrowheads="1"/>
          </p:cNvSpPr>
          <p:nvPr/>
        </p:nvSpPr>
        <p:spPr bwMode="auto">
          <a:xfrm>
            <a:off x="3660775" y="2481263"/>
            <a:ext cx="1298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BOTUJURU</a:t>
            </a:r>
          </a:p>
        </p:txBody>
      </p:sp>
      <p:sp>
        <p:nvSpPr>
          <p:cNvPr id="37912" name="Text Box 9"/>
          <p:cNvSpPr txBox="1">
            <a:spLocks noChangeArrowheads="1"/>
          </p:cNvSpPr>
          <p:nvPr/>
        </p:nvSpPr>
        <p:spPr bwMode="auto">
          <a:xfrm>
            <a:off x="1271588" y="1995488"/>
            <a:ext cx="981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JUNDIAÍ</a:t>
            </a:r>
          </a:p>
        </p:txBody>
      </p:sp>
      <p:sp>
        <p:nvSpPr>
          <p:cNvPr id="37913" name="Text Box 9"/>
          <p:cNvSpPr txBox="1">
            <a:spLocks noChangeArrowheads="1"/>
          </p:cNvSpPr>
          <p:nvPr/>
        </p:nvSpPr>
        <p:spPr bwMode="auto">
          <a:xfrm>
            <a:off x="736600" y="2505075"/>
            <a:ext cx="200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VÁRZEA PAULISTA</a:t>
            </a:r>
          </a:p>
        </p:txBody>
      </p:sp>
      <p:sp>
        <p:nvSpPr>
          <p:cNvPr id="37914" name="Line 43"/>
          <p:cNvSpPr>
            <a:spLocks noChangeShapeType="1"/>
          </p:cNvSpPr>
          <p:nvPr/>
        </p:nvSpPr>
        <p:spPr bwMode="auto">
          <a:xfrm>
            <a:off x="2514600" y="2324100"/>
            <a:ext cx="0" cy="234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7915" name="Text Box 9"/>
          <p:cNvSpPr txBox="1">
            <a:spLocks noChangeArrowheads="1"/>
          </p:cNvSpPr>
          <p:nvPr/>
        </p:nvSpPr>
        <p:spPr bwMode="auto">
          <a:xfrm>
            <a:off x="3203575" y="2046288"/>
            <a:ext cx="26495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CAMPO LIMPO PAULISTA</a:t>
            </a:r>
          </a:p>
        </p:txBody>
      </p:sp>
      <p:sp>
        <p:nvSpPr>
          <p:cNvPr id="37916" name="Line 47"/>
          <p:cNvSpPr>
            <a:spLocks noChangeShapeType="1"/>
          </p:cNvSpPr>
          <p:nvPr/>
        </p:nvSpPr>
        <p:spPr bwMode="auto">
          <a:xfrm>
            <a:off x="3567113" y="2659063"/>
            <a:ext cx="1841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7917" name="Text Box 9"/>
          <p:cNvSpPr txBox="1">
            <a:spLocks noChangeArrowheads="1"/>
          </p:cNvSpPr>
          <p:nvPr/>
        </p:nvSpPr>
        <p:spPr bwMode="auto">
          <a:xfrm>
            <a:off x="1346200" y="5006975"/>
            <a:ext cx="15382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VILA AURORA</a:t>
            </a:r>
          </a:p>
        </p:txBody>
      </p:sp>
      <p:sp>
        <p:nvSpPr>
          <p:cNvPr id="34" name="Elipse 33"/>
          <p:cNvSpPr/>
          <p:nvPr/>
        </p:nvSpPr>
        <p:spPr>
          <a:xfrm>
            <a:off x="3405188" y="319087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3624263" y="3109913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3576638" y="3905250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6591300" y="5500688"/>
            <a:ext cx="2547938" cy="135731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6783388" y="5662613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923" name="Text Box 9"/>
          <p:cNvSpPr txBox="1">
            <a:spLocks noChangeArrowheads="1"/>
          </p:cNvSpPr>
          <p:nvPr/>
        </p:nvSpPr>
        <p:spPr bwMode="auto">
          <a:xfrm>
            <a:off x="7078663" y="5640388"/>
            <a:ext cx="1682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40" name="Elipse 39"/>
          <p:cNvSpPr/>
          <p:nvPr/>
        </p:nvSpPr>
        <p:spPr>
          <a:xfrm>
            <a:off x="6783388" y="5986463"/>
            <a:ext cx="212725" cy="217487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925" name="Text Box 9"/>
          <p:cNvSpPr txBox="1">
            <a:spLocks noChangeArrowheads="1"/>
          </p:cNvSpPr>
          <p:nvPr/>
        </p:nvSpPr>
        <p:spPr bwMode="auto">
          <a:xfrm>
            <a:off x="7078663" y="5970588"/>
            <a:ext cx="17716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42" name="Elipse 41"/>
          <p:cNvSpPr/>
          <p:nvPr/>
        </p:nvSpPr>
        <p:spPr>
          <a:xfrm>
            <a:off x="6781800" y="6300788"/>
            <a:ext cx="212725" cy="2174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927" name="Text Box 9"/>
          <p:cNvSpPr txBox="1">
            <a:spLocks noChangeArrowheads="1"/>
          </p:cNvSpPr>
          <p:nvPr/>
        </p:nvSpPr>
        <p:spPr bwMode="auto">
          <a:xfrm>
            <a:off x="7077075" y="6284913"/>
            <a:ext cx="21097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44" name="Elipse 43"/>
          <p:cNvSpPr/>
          <p:nvPr/>
        </p:nvSpPr>
        <p:spPr>
          <a:xfrm>
            <a:off x="4487863" y="65928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4090988" y="64404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tângulo 45"/>
          <p:cNvSpPr/>
          <p:nvPr/>
        </p:nvSpPr>
        <p:spPr>
          <a:xfrm rot="6180000">
            <a:off x="3662363" y="3521075"/>
            <a:ext cx="31750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931" name="Text Box 9"/>
          <p:cNvSpPr txBox="1">
            <a:spLocks noChangeArrowheads="1"/>
          </p:cNvSpPr>
          <p:nvPr/>
        </p:nvSpPr>
        <p:spPr bwMode="auto">
          <a:xfrm>
            <a:off x="4137025" y="3805238"/>
            <a:ext cx="2174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FRANCO DA ROCHA</a:t>
            </a:r>
          </a:p>
        </p:txBody>
      </p:sp>
      <p:sp>
        <p:nvSpPr>
          <p:cNvPr id="37932" name="Text Box 9"/>
          <p:cNvSpPr txBox="1">
            <a:spLocks noChangeArrowheads="1"/>
          </p:cNvSpPr>
          <p:nvPr/>
        </p:nvSpPr>
        <p:spPr bwMode="auto">
          <a:xfrm>
            <a:off x="1217613" y="3597275"/>
            <a:ext cx="2043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BALTAZAR FIDÉLIS</a:t>
            </a:r>
          </a:p>
        </p:txBody>
      </p:sp>
      <p:sp>
        <p:nvSpPr>
          <p:cNvPr id="37933" name="Line 33"/>
          <p:cNvSpPr>
            <a:spLocks noChangeShapeType="1"/>
          </p:cNvSpPr>
          <p:nvPr/>
        </p:nvSpPr>
        <p:spPr bwMode="auto">
          <a:xfrm>
            <a:off x="3705225" y="3970338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7934" name="Line 33"/>
          <p:cNvSpPr>
            <a:spLocks noChangeShapeType="1"/>
          </p:cNvSpPr>
          <p:nvPr/>
        </p:nvSpPr>
        <p:spPr bwMode="auto">
          <a:xfrm>
            <a:off x="3090863" y="3765550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9" name="Retângulo 48"/>
          <p:cNvSpPr/>
          <p:nvPr/>
        </p:nvSpPr>
        <p:spPr>
          <a:xfrm rot="5400000">
            <a:off x="7120732" y="6373019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936" name="Text Box 9"/>
          <p:cNvSpPr txBox="1">
            <a:spLocks noChangeArrowheads="1"/>
          </p:cNvSpPr>
          <p:nvPr/>
        </p:nvSpPr>
        <p:spPr bwMode="auto">
          <a:xfrm>
            <a:off x="7485063" y="6575425"/>
            <a:ext cx="10271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  <p:grpSp>
        <p:nvGrpSpPr>
          <p:cNvPr id="37937" name="Group 23"/>
          <p:cNvGrpSpPr>
            <a:grpSpLocks/>
          </p:cNvGrpSpPr>
          <p:nvPr/>
        </p:nvGrpSpPr>
        <p:grpSpPr bwMode="auto">
          <a:xfrm>
            <a:off x="4789488" y="1249363"/>
            <a:ext cx="1547812" cy="1547812"/>
            <a:chOff x="301" y="777"/>
            <a:chExt cx="975" cy="975"/>
          </a:xfrm>
        </p:grpSpPr>
        <p:pic>
          <p:nvPicPr>
            <p:cNvPr id="37958" name="Picture 37" descr="Passarela nov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1" y="777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59" name="Text Box 38"/>
            <p:cNvSpPr txBox="1">
              <a:spLocks noChangeArrowheads="1"/>
            </p:cNvSpPr>
            <p:nvPr/>
          </p:nvSpPr>
          <p:spPr bwMode="auto">
            <a:xfrm>
              <a:off x="331" y="935"/>
              <a:ext cx="896" cy="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800" b="1" i="1">
                  <a:solidFill>
                    <a:schemeClr val="bg1"/>
                  </a:solidFill>
                  <a:cs typeface="Arial" charset="0"/>
                </a:rPr>
                <a:t> 1</a:t>
              </a:r>
            </a:p>
            <a:p>
              <a:pPr algn="ctr"/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pt-BR" sz="1500" b="1" i="1">
                  <a:solidFill>
                    <a:schemeClr val="bg1"/>
                  </a:solidFill>
                  <a:cs typeface="Arial" charset="0"/>
                </a:rPr>
                <a:t>PASSARELA</a:t>
              </a:r>
            </a:p>
            <a:p>
              <a:pPr algn="ctr"/>
              <a:r>
                <a:rPr lang="pt-BR" sz="1500" b="1" i="1">
                  <a:solidFill>
                    <a:schemeClr val="bg1"/>
                  </a:solidFill>
                  <a:cs typeface="Arial" charset="0"/>
                </a:rPr>
                <a:t>CONCLUÍDA</a:t>
              </a:r>
            </a:p>
          </p:txBody>
        </p:sp>
      </p:grpSp>
      <p:grpSp>
        <p:nvGrpSpPr>
          <p:cNvPr id="37938" name="Group 9"/>
          <p:cNvGrpSpPr>
            <a:grpSpLocks/>
          </p:cNvGrpSpPr>
          <p:nvPr/>
        </p:nvGrpSpPr>
        <p:grpSpPr bwMode="auto">
          <a:xfrm>
            <a:off x="2549525" y="1217613"/>
            <a:ext cx="1579563" cy="1547812"/>
            <a:chOff x="293" y="768"/>
            <a:chExt cx="995" cy="975"/>
          </a:xfrm>
        </p:grpSpPr>
        <p:pic>
          <p:nvPicPr>
            <p:cNvPr id="37956" name="Picture 10" descr="Estação nov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3" y="768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57" name="Text Box 11"/>
            <p:cNvSpPr txBox="1">
              <a:spLocks noChangeArrowheads="1"/>
            </p:cNvSpPr>
            <p:nvPr/>
          </p:nvSpPr>
          <p:spPr bwMode="auto">
            <a:xfrm>
              <a:off x="293" y="861"/>
              <a:ext cx="958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3000" i="1">
                  <a:solidFill>
                    <a:schemeClr val="bg1"/>
                  </a:solidFill>
                  <a:cs typeface="Arial" charset="0"/>
                </a:rPr>
                <a:t>2</a:t>
              </a:r>
            </a:p>
            <a:p>
              <a:pPr algn="ctr"/>
              <a:r>
                <a:rPr lang="pt-BR" sz="1100" b="1" i="1">
                  <a:solidFill>
                    <a:schemeClr val="bg1"/>
                  </a:solidFill>
                  <a:cs typeface="Arial" charset="0"/>
                </a:rPr>
                <a:t> RECONSTRUÇÕES</a:t>
              </a:r>
            </a:p>
            <a:p>
              <a:pPr algn="ctr"/>
              <a:r>
                <a:rPr lang="pt-BR" sz="2500" b="1" i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pt-BR" sz="1900" b="1" i="1">
                  <a:solidFill>
                    <a:schemeClr val="bg1"/>
                  </a:solidFill>
                  <a:cs typeface="Arial" charset="0"/>
                </a:rPr>
                <a:t>ESTAÇÃO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826250" y="1227138"/>
            <a:ext cx="1547813" cy="1547812"/>
            <a:chOff x="1624" y="765"/>
            <a:chExt cx="975" cy="975"/>
          </a:xfrm>
        </p:grpSpPr>
        <p:pic>
          <p:nvPicPr>
            <p:cNvPr id="37954" name="Picture 15" descr="Turismo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24" y="765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55" name="Text Box 10"/>
            <p:cNvSpPr txBox="1">
              <a:spLocks noChangeArrowheads="1"/>
            </p:cNvSpPr>
            <p:nvPr/>
          </p:nvSpPr>
          <p:spPr bwMode="auto">
            <a:xfrm>
              <a:off x="1624" y="1068"/>
              <a:ext cx="9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EXPRESSO </a:t>
              </a:r>
            </a:p>
            <a:p>
              <a:pPr algn="r"/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TURÍSTICO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6756400" y="2984500"/>
            <a:ext cx="1851025" cy="506413"/>
            <a:chOff x="585" y="1934"/>
            <a:chExt cx="2470" cy="468"/>
          </a:xfrm>
        </p:grpSpPr>
        <p:sp>
          <p:nvSpPr>
            <p:cNvPr id="37952" name="AutoShape 51"/>
            <p:cNvSpPr>
              <a:spLocks noChangeArrowheads="1"/>
            </p:cNvSpPr>
            <p:nvPr/>
          </p:nvSpPr>
          <p:spPr bwMode="auto">
            <a:xfrm>
              <a:off x="585" y="1934"/>
              <a:ext cx="2470" cy="46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cs typeface="Arial" charset="0"/>
              </a:endParaRPr>
            </a:p>
          </p:txBody>
        </p:sp>
        <p:sp>
          <p:nvSpPr>
            <p:cNvPr id="37953" name="Text Box 52"/>
            <p:cNvSpPr txBox="1">
              <a:spLocks noChangeArrowheads="1"/>
            </p:cNvSpPr>
            <p:nvPr/>
          </p:nvSpPr>
          <p:spPr bwMode="auto">
            <a:xfrm>
              <a:off x="623" y="2004"/>
              <a:ext cx="2432" cy="31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cs typeface="Arial" charset="0"/>
                </a:rPr>
                <a:t>LUZ – JUNDIAÍ</a:t>
              </a:r>
              <a:endParaRPr lang="pt-BR" sz="1600" b="1">
                <a:solidFill>
                  <a:srgbClr val="C00000"/>
                </a:solidFill>
                <a:cs typeface="Arial" charset="0"/>
              </a:endParaRPr>
            </a:p>
          </p:txBody>
        </p:sp>
      </p:grpSp>
      <p:sp>
        <p:nvSpPr>
          <p:cNvPr id="37941" name="Text Box 9"/>
          <p:cNvSpPr txBox="1">
            <a:spLocks noChangeArrowheads="1"/>
          </p:cNvSpPr>
          <p:nvPr/>
        </p:nvSpPr>
        <p:spPr bwMode="auto">
          <a:xfrm>
            <a:off x="2179638" y="5302250"/>
            <a:ext cx="1149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JARAGUÁ</a:t>
            </a:r>
          </a:p>
        </p:txBody>
      </p:sp>
      <p:sp>
        <p:nvSpPr>
          <p:cNvPr id="73" name="Retângulo 72"/>
          <p:cNvSpPr/>
          <p:nvPr/>
        </p:nvSpPr>
        <p:spPr>
          <a:xfrm rot="5400000">
            <a:off x="3294857" y="4968081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943" name="Grupo 88"/>
          <p:cNvGrpSpPr>
            <a:grpSpLocks/>
          </p:cNvGrpSpPr>
          <p:nvPr/>
        </p:nvGrpSpPr>
        <p:grpSpPr bwMode="auto">
          <a:xfrm>
            <a:off x="496888" y="1214438"/>
            <a:ext cx="1547812" cy="1549400"/>
            <a:chOff x="3816350" y="1238250"/>
            <a:chExt cx="1547813" cy="1547813"/>
          </a:xfrm>
        </p:grpSpPr>
        <p:pic>
          <p:nvPicPr>
            <p:cNvPr id="37950" name="Picture 24" descr="Bicicletári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16350" y="1238250"/>
              <a:ext cx="1547813" cy="154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51" name="Text Box 11"/>
            <p:cNvSpPr txBox="1">
              <a:spLocks noChangeArrowheads="1"/>
            </p:cNvSpPr>
            <p:nvPr/>
          </p:nvSpPr>
          <p:spPr bwMode="auto">
            <a:xfrm>
              <a:off x="3838936" y="1312751"/>
              <a:ext cx="1480726" cy="126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3000" b="1" i="1">
                  <a:solidFill>
                    <a:schemeClr val="bg1"/>
                  </a:solidFill>
                  <a:cs typeface="Arial" charset="0"/>
                </a:rPr>
                <a:t>1</a:t>
              </a:r>
            </a:p>
            <a:p>
              <a:pPr algn="ctr"/>
              <a:r>
                <a:rPr lang="pt-BR" sz="2100" b="1" i="1">
                  <a:solidFill>
                    <a:schemeClr val="bg1"/>
                  </a:solidFill>
                  <a:cs typeface="Arial" charset="0"/>
                </a:rPr>
                <a:t>ESTAÇÃO</a:t>
              </a:r>
            </a:p>
            <a:p>
              <a:pPr algn="ctr"/>
              <a:r>
                <a:rPr lang="pt-BR" sz="2500" b="1" i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pt-BR" sz="2400" b="1" i="1">
                  <a:solidFill>
                    <a:schemeClr val="bg1"/>
                  </a:solidFill>
                  <a:cs typeface="Arial" charset="0"/>
                </a:rPr>
                <a:t>NOVA</a:t>
              </a:r>
            </a:p>
          </p:txBody>
        </p:sp>
      </p:grpSp>
      <p:sp>
        <p:nvSpPr>
          <p:cNvPr id="67" name="Retângulo de cantos arredondados 66"/>
          <p:cNvSpPr/>
          <p:nvPr/>
        </p:nvSpPr>
        <p:spPr>
          <a:xfrm>
            <a:off x="4692650" y="2987675"/>
            <a:ext cx="1898650" cy="5635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700" b="1" i="1" dirty="0">
                <a:latin typeface="Arial" pitchFamily="34" charset="0"/>
                <a:cs typeface="Arial" pitchFamily="34" charset="0"/>
              </a:rPr>
              <a:t>22 EXISTENTES</a:t>
            </a:r>
          </a:p>
        </p:txBody>
      </p:sp>
      <p:sp>
        <p:nvSpPr>
          <p:cNvPr id="68" name="Retângulo de cantos arredondados 67"/>
          <p:cNvSpPr/>
          <p:nvPr/>
        </p:nvSpPr>
        <p:spPr>
          <a:xfrm>
            <a:off x="4692650" y="3714750"/>
            <a:ext cx="1898650" cy="563563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1 EM OBRAS</a:t>
            </a:r>
          </a:p>
        </p:txBody>
      </p:sp>
      <p:sp>
        <p:nvSpPr>
          <p:cNvPr id="69" name="Retângulo de cantos arredondados 68"/>
          <p:cNvSpPr/>
          <p:nvPr/>
        </p:nvSpPr>
        <p:spPr>
          <a:xfrm>
            <a:off x="2359025" y="3068638"/>
            <a:ext cx="1898650" cy="56356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EM OBRAS</a:t>
            </a:r>
          </a:p>
        </p:txBody>
      </p:sp>
      <p:sp>
        <p:nvSpPr>
          <p:cNvPr id="70" name="AutoShape 51"/>
          <p:cNvSpPr>
            <a:spLocks noChangeArrowheads="1"/>
          </p:cNvSpPr>
          <p:nvPr/>
        </p:nvSpPr>
        <p:spPr bwMode="auto">
          <a:xfrm>
            <a:off x="2308225" y="3736975"/>
            <a:ext cx="2257425" cy="885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pt-BR" sz="1500" b="1">
                <a:cs typeface="Arial" charset="0"/>
              </a:rPr>
              <a:t>FRANCISCO MORATO </a:t>
            </a:r>
            <a:endParaRPr lang="pt-BR" sz="1500" b="1">
              <a:solidFill>
                <a:srgbClr val="C00000"/>
              </a:solidFill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1500" b="1">
                <a:cs typeface="Arial" charset="0"/>
              </a:rPr>
              <a:t>FRANCO DA ROCHA </a:t>
            </a:r>
            <a:endParaRPr lang="pt-BR" sz="1500" b="1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71" name="Retângulo de cantos arredondados 70"/>
          <p:cNvSpPr/>
          <p:nvPr/>
        </p:nvSpPr>
        <p:spPr>
          <a:xfrm>
            <a:off x="249238" y="3068638"/>
            <a:ext cx="1898650" cy="56356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EM OBRAS</a:t>
            </a:r>
          </a:p>
        </p:txBody>
      </p:sp>
      <p:sp>
        <p:nvSpPr>
          <p:cNvPr id="72" name="AutoShape 51"/>
          <p:cNvSpPr>
            <a:spLocks noChangeArrowheads="1"/>
          </p:cNvSpPr>
          <p:nvPr/>
        </p:nvSpPr>
        <p:spPr bwMode="auto">
          <a:xfrm>
            <a:off x="246063" y="3735388"/>
            <a:ext cx="1901825" cy="587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b="1">
                <a:cs typeface="Arial" charset="0"/>
              </a:rPr>
              <a:t>VILA AURORA</a:t>
            </a:r>
            <a:endParaRPr lang="pt-BR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9" descr="Caieir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9138"/>
            <a:ext cx="914400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941" name="Group 5"/>
          <p:cNvGrpSpPr>
            <a:grpSpLocks/>
          </p:cNvGrpSpPr>
          <p:nvPr/>
        </p:nvGrpSpPr>
        <p:grpSpPr bwMode="auto">
          <a:xfrm>
            <a:off x="120650" y="242888"/>
            <a:ext cx="8750300" cy="523875"/>
            <a:chOff x="76" y="153"/>
            <a:chExt cx="5512" cy="330"/>
          </a:xfrm>
        </p:grpSpPr>
        <p:sp>
          <p:nvSpPr>
            <p:cNvPr id="39955" name="TextBox 7"/>
            <p:cNvSpPr txBox="1">
              <a:spLocks noChangeArrowheads="1"/>
            </p:cNvSpPr>
            <p:nvPr/>
          </p:nvSpPr>
          <p:spPr bwMode="auto">
            <a:xfrm>
              <a:off x="76" y="153"/>
              <a:ext cx="508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800" b="1">
                  <a:solidFill>
                    <a:schemeClr val="bg1"/>
                  </a:solidFill>
                  <a:cs typeface="Arial" charset="0"/>
                </a:rPr>
                <a:t>CAIEIRAS: PARQUE LINEAR E VIADUTO</a:t>
              </a:r>
            </a:p>
          </p:txBody>
        </p:sp>
        <p:pic>
          <p:nvPicPr>
            <p:cNvPr id="39956" name="Picture 6" descr="Logo_branco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3819525" y="3857625"/>
            <a:ext cx="138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solidFill>
                  <a:schemeClr val="bg1"/>
                </a:solidFill>
                <a:cs typeface="Arial" charset="0"/>
              </a:rPr>
              <a:t>CAIEIRAS</a:t>
            </a:r>
          </a:p>
        </p:txBody>
      </p:sp>
      <p:sp>
        <p:nvSpPr>
          <p:cNvPr id="39943" name="Line 11"/>
          <p:cNvSpPr>
            <a:spLocks noChangeShapeType="1"/>
          </p:cNvSpPr>
          <p:nvPr/>
        </p:nvSpPr>
        <p:spPr bwMode="auto">
          <a:xfrm>
            <a:off x="4408488" y="4206875"/>
            <a:ext cx="0" cy="7556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0" y="4784725"/>
            <a:ext cx="9156700" cy="2079625"/>
          </a:xfrm>
          <a:custGeom>
            <a:avLst/>
            <a:gdLst>
              <a:gd name="T0" fmla="*/ 0 w 5768"/>
              <a:gd name="T1" fmla="*/ 0 h 1310"/>
              <a:gd name="T2" fmla="*/ 2147483647 w 5768"/>
              <a:gd name="T3" fmla="*/ 2147483647 h 1310"/>
              <a:gd name="T4" fmla="*/ 2147483647 w 5768"/>
              <a:gd name="T5" fmla="*/ 2147483647 h 1310"/>
              <a:gd name="T6" fmla="*/ 2147483647 w 5768"/>
              <a:gd name="T7" fmla="*/ 0 h 1310"/>
              <a:gd name="T8" fmla="*/ 2147483647 w 5768"/>
              <a:gd name="T9" fmla="*/ 0 h 1310"/>
              <a:gd name="T10" fmla="*/ 2147483647 w 5768"/>
              <a:gd name="T11" fmla="*/ 2147483647 h 1310"/>
              <a:gd name="T12" fmla="*/ 2147483647 w 5768"/>
              <a:gd name="T13" fmla="*/ 2147483647 h 1310"/>
              <a:gd name="T14" fmla="*/ 2147483647 w 5768"/>
              <a:gd name="T15" fmla="*/ 2147483647 h 1310"/>
              <a:gd name="T16" fmla="*/ 2147483647 w 5768"/>
              <a:gd name="T17" fmla="*/ 2147483647 h 1310"/>
              <a:gd name="T18" fmla="*/ 2147483647 w 5768"/>
              <a:gd name="T19" fmla="*/ 2147483647 h 1310"/>
              <a:gd name="T20" fmla="*/ 2147483647 w 5768"/>
              <a:gd name="T21" fmla="*/ 2147483647 h 1310"/>
              <a:gd name="T22" fmla="*/ 2147483647 w 5768"/>
              <a:gd name="T23" fmla="*/ 2147483647 h 1310"/>
              <a:gd name="T24" fmla="*/ 2147483647 w 5768"/>
              <a:gd name="T25" fmla="*/ 2147483647 h 1310"/>
              <a:gd name="T26" fmla="*/ 2147483647 w 5768"/>
              <a:gd name="T27" fmla="*/ 2147483647 h 1310"/>
              <a:gd name="T28" fmla="*/ 2147483647 w 5768"/>
              <a:gd name="T29" fmla="*/ 2147483647 h 1310"/>
              <a:gd name="T30" fmla="*/ 2147483647 w 5768"/>
              <a:gd name="T31" fmla="*/ 2147483647 h 1310"/>
              <a:gd name="T32" fmla="*/ 2147483647 w 5768"/>
              <a:gd name="T33" fmla="*/ 2147483647 h 1310"/>
              <a:gd name="T34" fmla="*/ 2147483647 w 5768"/>
              <a:gd name="T35" fmla="*/ 2147483647 h 1310"/>
              <a:gd name="T36" fmla="*/ 2147483647 w 5768"/>
              <a:gd name="T37" fmla="*/ 2147483647 h 1310"/>
              <a:gd name="T38" fmla="*/ 2147483647 w 5768"/>
              <a:gd name="T39" fmla="*/ 2147483647 h 1310"/>
              <a:gd name="T40" fmla="*/ 2147483647 w 5768"/>
              <a:gd name="T41" fmla="*/ 2147483647 h 1310"/>
              <a:gd name="T42" fmla="*/ 2147483647 w 5768"/>
              <a:gd name="T43" fmla="*/ 2147483647 h 1310"/>
              <a:gd name="T44" fmla="*/ 2147483647 w 5768"/>
              <a:gd name="T45" fmla="*/ 2147483647 h 1310"/>
              <a:gd name="T46" fmla="*/ 2147483647 w 5768"/>
              <a:gd name="T47" fmla="*/ 2147483647 h 1310"/>
              <a:gd name="T48" fmla="*/ 2147483647 w 5768"/>
              <a:gd name="T49" fmla="*/ 2147483647 h 1310"/>
              <a:gd name="T50" fmla="*/ 2147483647 w 5768"/>
              <a:gd name="T51" fmla="*/ 2147483647 h 1310"/>
              <a:gd name="T52" fmla="*/ 2147483647 w 5768"/>
              <a:gd name="T53" fmla="*/ 2147483647 h 1310"/>
              <a:gd name="T54" fmla="*/ 2147483647 w 5768"/>
              <a:gd name="T55" fmla="*/ 2147483647 h 1310"/>
              <a:gd name="T56" fmla="*/ 2147483647 w 5768"/>
              <a:gd name="T57" fmla="*/ 2147483647 h 1310"/>
              <a:gd name="T58" fmla="*/ 2147483647 w 5768"/>
              <a:gd name="T59" fmla="*/ 2147483647 h 1310"/>
              <a:gd name="T60" fmla="*/ 2147483647 w 5768"/>
              <a:gd name="T61" fmla="*/ 2147483647 h 1310"/>
              <a:gd name="T62" fmla="*/ 2147483647 w 5768"/>
              <a:gd name="T63" fmla="*/ 2147483647 h 1310"/>
              <a:gd name="T64" fmla="*/ 2147483647 w 5768"/>
              <a:gd name="T65" fmla="*/ 2147483647 h 1310"/>
              <a:gd name="T66" fmla="*/ 2147483647 w 5768"/>
              <a:gd name="T67" fmla="*/ 2147483647 h 1310"/>
              <a:gd name="T68" fmla="*/ 2147483647 w 5768"/>
              <a:gd name="T69" fmla="*/ 2147483647 h 1310"/>
              <a:gd name="T70" fmla="*/ 2147483647 w 5768"/>
              <a:gd name="T71" fmla="*/ 2147483647 h 1310"/>
              <a:gd name="T72" fmla="*/ 2147483647 w 5768"/>
              <a:gd name="T73" fmla="*/ 2147483647 h 1310"/>
              <a:gd name="T74" fmla="*/ 2147483647 w 5768"/>
              <a:gd name="T75" fmla="*/ 2147483647 h 1310"/>
              <a:gd name="T76" fmla="*/ 2147483647 w 5768"/>
              <a:gd name="T77" fmla="*/ 2147483647 h 1310"/>
              <a:gd name="T78" fmla="*/ 2147483647 w 5768"/>
              <a:gd name="T79" fmla="*/ 2147483647 h 1310"/>
              <a:gd name="T80" fmla="*/ 0 w 5768"/>
              <a:gd name="T81" fmla="*/ 0 h 131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768"/>
              <a:gd name="T124" fmla="*/ 0 h 1310"/>
              <a:gd name="T125" fmla="*/ 5768 w 5768"/>
              <a:gd name="T126" fmla="*/ 1310 h 131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768" h="1310">
                <a:moveTo>
                  <a:pt x="0" y="0"/>
                </a:moveTo>
                <a:lnTo>
                  <a:pt x="601" y="83"/>
                </a:lnTo>
                <a:lnTo>
                  <a:pt x="1085" y="25"/>
                </a:lnTo>
                <a:lnTo>
                  <a:pt x="1369" y="0"/>
                </a:lnTo>
                <a:lnTo>
                  <a:pt x="1561" y="0"/>
                </a:lnTo>
                <a:lnTo>
                  <a:pt x="1803" y="66"/>
                </a:lnTo>
                <a:lnTo>
                  <a:pt x="2095" y="141"/>
                </a:lnTo>
                <a:lnTo>
                  <a:pt x="2479" y="225"/>
                </a:lnTo>
                <a:lnTo>
                  <a:pt x="2905" y="350"/>
                </a:lnTo>
                <a:lnTo>
                  <a:pt x="3498" y="484"/>
                </a:lnTo>
                <a:lnTo>
                  <a:pt x="3865" y="542"/>
                </a:lnTo>
                <a:lnTo>
                  <a:pt x="4316" y="601"/>
                </a:lnTo>
                <a:lnTo>
                  <a:pt x="4591" y="642"/>
                </a:lnTo>
                <a:lnTo>
                  <a:pt x="4850" y="609"/>
                </a:lnTo>
                <a:lnTo>
                  <a:pt x="5084" y="534"/>
                </a:lnTo>
                <a:lnTo>
                  <a:pt x="5459" y="434"/>
                </a:lnTo>
                <a:lnTo>
                  <a:pt x="5752" y="317"/>
                </a:lnTo>
                <a:lnTo>
                  <a:pt x="5768" y="1310"/>
                </a:lnTo>
                <a:lnTo>
                  <a:pt x="5042" y="1293"/>
                </a:lnTo>
                <a:lnTo>
                  <a:pt x="4883" y="1001"/>
                </a:lnTo>
                <a:lnTo>
                  <a:pt x="4625" y="826"/>
                </a:lnTo>
                <a:lnTo>
                  <a:pt x="4241" y="876"/>
                </a:lnTo>
                <a:lnTo>
                  <a:pt x="3715" y="1143"/>
                </a:lnTo>
                <a:lnTo>
                  <a:pt x="3590" y="1252"/>
                </a:lnTo>
                <a:lnTo>
                  <a:pt x="3231" y="1268"/>
                </a:lnTo>
                <a:lnTo>
                  <a:pt x="2997" y="1218"/>
                </a:lnTo>
                <a:lnTo>
                  <a:pt x="2847" y="968"/>
                </a:lnTo>
                <a:lnTo>
                  <a:pt x="2705" y="793"/>
                </a:lnTo>
                <a:lnTo>
                  <a:pt x="2521" y="759"/>
                </a:lnTo>
                <a:lnTo>
                  <a:pt x="2254" y="884"/>
                </a:lnTo>
                <a:lnTo>
                  <a:pt x="2129" y="1001"/>
                </a:lnTo>
                <a:lnTo>
                  <a:pt x="1945" y="1051"/>
                </a:lnTo>
                <a:lnTo>
                  <a:pt x="1753" y="1001"/>
                </a:lnTo>
                <a:lnTo>
                  <a:pt x="1511" y="768"/>
                </a:lnTo>
                <a:lnTo>
                  <a:pt x="1185" y="609"/>
                </a:lnTo>
                <a:lnTo>
                  <a:pt x="885" y="592"/>
                </a:lnTo>
                <a:lnTo>
                  <a:pt x="651" y="626"/>
                </a:lnTo>
                <a:lnTo>
                  <a:pt x="301" y="726"/>
                </a:lnTo>
                <a:lnTo>
                  <a:pt x="134" y="776"/>
                </a:lnTo>
                <a:lnTo>
                  <a:pt x="17" y="818"/>
                </a:lnTo>
                <a:lnTo>
                  <a:pt x="0" y="0"/>
                </a:lnTo>
                <a:close/>
              </a:path>
            </a:pathLst>
          </a:custGeom>
          <a:solidFill>
            <a:srgbClr val="33CC33">
              <a:alpha val="52156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2464" name="Freeform 16"/>
          <p:cNvSpPr>
            <a:spLocks/>
          </p:cNvSpPr>
          <p:nvPr/>
        </p:nvSpPr>
        <p:spPr bwMode="auto">
          <a:xfrm>
            <a:off x="79375" y="5419725"/>
            <a:ext cx="8402638" cy="1392238"/>
          </a:xfrm>
          <a:custGeom>
            <a:avLst/>
            <a:gdLst>
              <a:gd name="T0" fmla="*/ 0 w 5293"/>
              <a:gd name="T1" fmla="*/ 2147483647 h 877"/>
              <a:gd name="T2" fmla="*/ 2147483647 w 5293"/>
              <a:gd name="T3" fmla="*/ 2147483647 h 877"/>
              <a:gd name="T4" fmla="*/ 2147483647 w 5293"/>
              <a:gd name="T5" fmla="*/ 2147483647 h 877"/>
              <a:gd name="T6" fmla="*/ 2147483647 w 5293"/>
              <a:gd name="T7" fmla="*/ 2147483647 h 877"/>
              <a:gd name="T8" fmla="*/ 2147483647 w 5293"/>
              <a:gd name="T9" fmla="*/ 2147483647 h 877"/>
              <a:gd name="T10" fmla="*/ 2147483647 w 5293"/>
              <a:gd name="T11" fmla="*/ 2147483647 h 877"/>
              <a:gd name="T12" fmla="*/ 2147483647 w 5293"/>
              <a:gd name="T13" fmla="*/ 2147483647 h 877"/>
              <a:gd name="T14" fmla="*/ 2147483647 w 5293"/>
              <a:gd name="T15" fmla="*/ 2147483647 h 877"/>
              <a:gd name="T16" fmla="*/ 2147483647 w 5293"/>
              <a:gd name="T17" fmla="*/ 0 h 877"/>
              <a:gd name="T18" fmla="*/ 2147483647 w 5293"/>
              <a:gd name="T19" fmla="*/ 2147483647 h 877"/>
              <a:gd name="T20" fmla="*/ 2147483647 w 5293"/>
              <a:gd name="T21" fmla="*/ 2147483647 h 877"/>
              <a:gd name="T22" fmla="*/ 2147483647 w 5293"/>
              <a:gd name="T23" fmla="*/ 2147483647 h 877"/>
              <a:gd name="T24" fmla="*/ 2147483647 w 5293"/>
              <a:gd name="T25" fmla="*/ 2147483647 h 877"/>
              <a:gd name="T26" fmla="*/ 2147483647 w 5293"/>
              <a:gd name="T27" fmla="*/ 2147483647 h 877"/>
              <a:gd name="T28" fmla="*/ 2147483647 w 5293"/>
              <a:gd name="T29" fmla="*/ 2147483647 h 877"/>
              <a:gd name="T30" fmla="*/ 2147483647 w 5293"/>
              <a:gd name="T31" fmla="*/ 2147483647 h 877"/>
              <a:gd name="T32" fmla="*/ 2147483647 w 5293"/>
              <a:gd name="T33" fmla="*/ 2147483647 h 877"/>
              <a:gd name="T34" fmla="*/ 2147483647 w 5293"/>
              <a:gd name="T35" fmla="*/ 2147483647 h 877"/>
              <a:gd name="T36" fmla="*/ 2147483647 w 5293"/>
              <a:gd name="T37" fmla="*/ 2147483647 h 877"/>
              <a:gd name="T38" fmla="*/ 2147483647 w 5293"/>
              <a:gd name="T39" fmla="*/ 2147483647 h 877"/>
              <a:gd name="T40" fmla="*/ 2147483647 w 5293"/>
              <a:gd name="T41" fmla="*/ 2147483647 h 877"/>
              <a:gd name="T42" fmla="*/ 2147483647 w 5293"/>
              <a:gd name="T43" fmla="*/ 2147483647 h 877"/>
              <a:gd name="T44" fmla="*/ 2147483647 w 5293"/>
              <a:gd name="T45" fmla="*/ 2147483647 h 877"/>
              <a:gd name="T46" fmla="*/ 2147483647 w 5293"/>
              <a:gd name="T47" fmla="*/ 2147483647 h 877"/>
              <a:gd name="T48" fmla="*/ 2147483647 w 5293"/>
              <a:gd name="T49" fmla="*/ 2147483647 h 877"/>
              <a:gd name="T50" fmla="*/ 2147483647 w 5293"/>
              <a:gd name="T51" fmla="*/ 2147483647 h 877"/>
              <a:gd name="T52" fmla="*/ 2147483647 w 5293"/>
              <a:gd name="T53" fmla="*/ 2147483647 h 877"/>
              <a:gd name="T54" fmla="*/ 2147483647 w 5293"/>
              <a:gd name="T55" fmla="*/ 2147483647 h 877"/>
              <a:gd name="T56" fmla="*/ 2147483647 w 5293"/>
              <a:gd name="T57" fmla="*/ 2147483647 h 877"/>
              <a:gd name="T58" fmla="*/ 2147483647 w 5293"/>
              <a:gd name="T59" fmla="*/ 2147483647 h 877"/>
              <a:gd name="T60" fmla="*/ 2147483647 w 5293"/>
              <a:gd name="T61" fmla="*/ 2147483647 h 877"/>
              <a:gd name="T62" fmla="*/ 2147483647 w 5293"/>
              <a:gd name="T63" fmla="*/ 2147483647 h 877"/>
              <a:gd name="T64" fmla="*/ 2147483647 w 5293"/>
              <a:gd name="T65" fmla="*/ 2147483647 h 877"/>
              <a:gd name="T66" fmla="*/ 2147483647 w 5293"/>
              <a:gd name="T67" fmla="*/ 2147483647 h 877"/>
              <a:gd name="T68" fmla="*/ 2147483647 w 5293"/>
              <a:gd name="T69" fmla="*/ 2147483647 h 877"/>
              <a:gd name="T70" fmla="*/ 2147483647 w 5293"/>
              <a:gd name="T71" fmla="*/ 2147483647 h 877"/>
              <a:gd name="T72" fmla="*/ 2147483647 w 5293"/>
              <a:gd name="T73" fmla="*/ 2147483647 h 877"/>
              <a:gd name="T74" fmla="*/ 2147483647 w 5293"/>
              <a:gd name="T75" fmla="*/ 2147483647 h 877"/>
              <a:gd name="T76" fmla="*/ 2147483647 w 5293"/>
              <a:gd name="T77" fmla="*/ 2147483647 h 877"/>
              <a:gd name="T78" fmla="*/ 2147483647 w 5293"/>
              <a:gd name="T79" fmla="*/ 2147483647 h 877"/>
              <a:gd name="T80" fmla="*/ 2147483647 w 5293"/>
              <a:gd name="T81" fmla="*/ 2147483647 h 877"/>
              <a:gd name="T82" fmla="*/ 2147483647 w 5293"/>
              <a:gd name="T83" fmla="*/ 2147483647 h 877"/>
              <a:gd name="T84" fmla="*/ 2147483647 w 5293"/>
              <a:gd name="T85" fmla="*/ 2147483647 h 877"/>
              <a:gd name="T86" fmla="*/ 2147483647 w 5293"/>
              <a:gd name="T87" fmla="*/ 2147483647 h 877"/>
              <a:gd name="T88" fmla="*/ 2147483647 w 5293"/>
              <a:gd name="T89" fmla="*/ 2147483647 h 877"/>
              <a:gd name="T90" fmla="*/ 2147483647 w 5293"/>
              <a:gd name="T91" fmla="*/ 2147483647 h 877"/>
              <a:gd name="T92" fmla="*/ 2147483647 w 5293"/>
              <a:gd name="T93" fmla="*/ 2147483647 h 87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293"/>
              <a:gd name="T142" fmla="*/ 0 h 877"/>
              <a:gd name="T143" fmla="*/ 5293 w 5293"/>
              <a:gd name="T144" fmla="*/ 877 h 87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293" h="877">
                <a:moveTo>
                  <a:pt x="0" y="84"/>
                </a:moveTo>
                <a:lnTo>
                  <a:pt x="175" y="134"/>
                </a:lnTo>
                <a:lnTo>
                  <a:pt x="342" y="92"/>
                </a:lnTo>
                <a:lnTo>
                  <a:pt x="468" y="34"/>
                </a:lnTo>
                <a:lnTo>
                  <a:pt x="576" y="25"/>
                </a:lnTo>
                <a:lnTo>
                  <a:pt x="676" y="75"/>
                </a:lnTo>
                <a:lnTo>
                  <a:pt x="768" y="75"/>
                </a:lnTo>
                <a:lnTo>
                  <a:pt x="935" y="9"/>
                </a:lnTo>
                <a:lnTo>
                  <a:pt x="1052" y="0"/>
                </a:lnTo>
                <a:lnTo>
                  <a:pt x="1227" y="34"/>
                </a:lnTo>
                <a:lnTo>
                  <a:pt x="1411" y="59"/>
                </a:lnTo>
                <a:lnTo>
                  <a:pt x="1670" y="184"/>
                </a:lnTo>
                <a:lnTo>
                  <a:pt x="1870" y="334"/>
                </a:lnTo>
                <a:lnTo>
                  <a:pt x="1979" y="368"/>
                </a:lnTo>
                <a:lnTo>
                  <a:pt x="2104" y="384"/>
                </a:lnTo>
                <a:lnTo>
                  <a:pt x="2304" y="301"/>
                </a:lnTo>
                <a:lnTo>
                  <a:pt x="2463" y="251"/>
                </a:lnTo>
                <a:lnTo>
                  <a:pt x="2596" y="292"/>
                </a:lnTo>
                <a:lnTo>
                  <a:pt x="2680" y="234"/>
                </a:lnTo>
                <a:lnTo>
                  <a:pt x="2780" y="184"/>
                </a:lnTo>
                <a:lnTo>
                  <a:pt x="2863" y="134"/>
                </a:lnTo>
                <a:lnTo>
                  <a:pt x="2980" y="176"/>
                </a:lnTo>
                <a:lnTo>
                  <a:pt x="3022" y="242"/>
                </a:lnTo>
                <a:lnTo>
                  <a:pt x="3072" y="267"/>
                </a:lnTo>
                <a:lnTo>
                  <a:pt x="3122" y="326"/>
                </a:lnTo>
                <a:lnTo>
                  <a:pt x="3206" y="459"/>
                </a:lnTo>
                <a:lnTo>
                  <a:pt x="3289" y="610"/>
                </a:lnTo>
                <a:lnTo>
                  <a:pt x="3323" y="752"/>
                </a:lnTo>
                <a:lnTo>
                  <a:pt x="3389" y="777"/>
                </a:lnTo>
                <a:lnTo>
                  <a:pt x="3506" y="802"/>
                </a:lnTo>
                <a:lnTo>
                  <a:pt x="3581" y="760"/>
                </a:lnTo>
                <a:lnTo>
                  <a:pt x="3648" y="685"/>
                </a:lnTo>
                <a:lnTo>
                  <a:pt x="3707" y="601"/>
                </a:lnTo>
                <a:lnTo>
                  <a:pt x="3757" y="518"/>
                </a:lnTo>
                <a:lnTo>
                  <a:pt x="3815" y="459"/>
                </a:lnTo>
                <a:lnTo>
                  <a:pt x="3882" y="493"/>
                </a:lnTo>
                <a:lnTo>
                  <a:pt x="3949" y="543"/>
                </a:lnTo>
                <a:lnTo>
                  <a:pt x="4074" y="501"/>
                </a:lnTo>
                <a:lnTo>
                  <a:pt x="4341" y="426"/>
                </a:lnTo>
                <a:lnTo>
                  <a:pt x="4616" y="393"/>
                </a:lnTo>
                <a:lnTo>
                  <a:pt x="4742" y="351"/>
                </a:lnTo>
                <a:lnTo>
                  <a:pt x="4850" y="334"/>
                </a:lnTo>
                <a:lnTo>
                  <a:pt x="4917" y="368"/>
                </a:lnTo>
                <a:lnTo>
                  <a:pt x="5059" y="484"/>
                </a:lnTo>
                <a:lnTo>
                  <a:pt x="5192" y="626"/>
                </a:lnTo>
                <a:lnTo>
                  <a:pt x="5293" y="727"/>
                </a:lnTo>
                <a:lnTo>
                  <a:pt x="5268" y="877"/>
                </a:lnTo>
              </a:path>
            </a:pathLst>
          </a:cu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2463" name="Freeform 15"/>
          <p:cNvSpPr>
            <a:spLocks/>
          </p:cNvSpPr>
          <p:nvPr/>
        </p:nvSpPr>
        <p:spPr bwMode="auto">
          <a:xfrm>
            <a:off x="3362325" y="4352925"/>
            <a:ext cx="2505075" cy="1733550"/>
          </a:xfrm>
          <a:custGeom>
            <a:avLst/>
            <a:gdLst>
              <a:gd name="T0" fmla="*/ 0 w 1578"/>
              <a:gd name="T1" fmla="*/ 2147483647 h 1092"/>
              <a:gd name="T2" fmla="*/ 2147483647 w 1578"/>
              <a:gd name="T3" fmla="*/ 2147483647 h 1092"/>
              <a:gd name="T4" fmla="*/ 2147483647 w 1578"/>
              <a:gd name="T5" fmla="*/ 2147483647 h 1092"/>
              <a:gd name="T6" fmla="*/ 2147483647 w 1578"/>
              <a:gd name="T7" fmla="*/ 2147483647 h 1092"/>
              <a:gd name="T8" fmla="*/ 2147483647 w 1578"/>
              <a:gd name="T9" fmla="*/ 2147483647 h 1092"/>
              <a:gd name="T10" fmla="*/ 2147483647 w 1578"/>
              <a:gd name="T11" fmla="*/ 2147483647 h 1092"/>
              <a:gd name="T12" fmla="*/ 2147483647 w 1578"/>
              <a:gd name="T13" fmla="*/ 0 h 10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78"/>
              <a:gd name="T22" fmla="*/ 0 h 1092"/>
              <a:gd name="T23" fmla="*/ 1578 w 1578"/>
              <a:gd name="T24" fmla="*/ 1092 h 10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78" h="1092">
                <a:moveTo>
                  <a:pt x="0" y="1092"/>
                </a:moveTo>
                <a:lnTo>
                  <a:pt x="420" y="858"/>
                </a:lnTo>
                <a:lnTo>
                  <a:pt x="662" y="714"/>
                </a:lnTo>
                <a:lnTo>
                  <a:pt x="887" y="564"/>
                </a:lnTo>
                <a:lnTo>
                  <a:pt x="1079" y="422"/>
                </a:lnTo>
                <a:lnTo>
                  <a:pt x="1296" y="240"/>
                </a:lnTo>
                <a:lnTo>
                  <a:pt x="1578" y="0"/>
                </a:lnTo>
              </a:path>
            </a:pathLst>
          </a:cu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520700" y="1268413"/>
            <a:ext cx="1547813" cy="1547812"/>
            <a:chOff x="1620" y="777"/>
            <a:chExt cx="975" cy="975"/>
          </a:xfrm>
        </p:grpSpPr>
        <p:pic>
          <p:nvPicPr>
            <p:cNvPr id="39953" name="Picture 37" descr="Passarela nov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20" y="777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4" name="Text Box 38"/>
            <p:cNvSpPr txBox="1">
              <a:spLocks noChangeArrowheads="1"/>
            </p:cNvSpPr>
            <p:nvPr/>
          </p:nvSpPr>
          <p:spPr bwMode="auto">
            <a:xfrm>
              <a:off x="1642" y="1126"/>
              <a:ext cx="91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200" b="1" i="1">
                  <a:solidFill>
                    <a:schemeClr val="bg1"/>
                  </a:solidFill>
                  <a:cs typeface="Arial" charset="0"/>
                </a:rPr>
                <a:t>VIADUTO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592388" y="1268413"/>
            <a:ext cx="1547812" cy="1547812"/>
            <a:chOff x="2969" y="777"/>
            <a:chExt cx="975" cy="975"/>
          </a:xfrm>
        </p:grpSpPr>
        <p:pic>
          <p:nvPicPr>
            <p:cNvPr id="39951" name="Picture 22" descr="Turism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69" y="777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2" name="Text Box 10"/>
            <p:cNvSpPr txBox="1">
              <a:spLocks noChangeArrowheads="1"/>
            </p:cNvSpPr>
            <p:nvPr/>
          </p:nvSpPr>
          <p:spPr bwMode="auto">
            <a:xfrm>
              <a:off x="3005" y="10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200" b="1" i="1">
                  <a:solidFill>
                    <a:schemeClr val="bg1"/>
                  </a:solidFill>
                  <a:cs typeface="Arial" charset="0"/>
                </a:rPr>
                <a:t>PARQUE </a:t>
              </a:r>
            </a:p>
            <a:p>
              <a:pPr algn="ctr"/>
              <a:r>
                <a:rPr lang="pt-BR" sz="2200" b="1" i="1">
                  <a:solidFill>
                    <a:schemeClr val="bg1"/>
                  </a:solidFill>
                  <a:cs typeface="Arial" charset="0"/>
                </a:rPr>
                <a:t>LINEAR</a:t>
              </a:r>
            </a:p>
          </p:txBody>
        </p:sp>
      </p:grpSp>
      <p:pic>
        <p:nvPicPr>
          <p:cNvPr id="39949" name="Picture 17" descr="Estaçã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25" y="4897438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7"/>
          <p:cNvSpPr>
            <a:spLocks noChangeArrowheads="1"/>
          </p:cNvSpPr>
          <p:nvPr/>
        </p:nvSpPr>
        <p:spPr bwMode="auto">
          <a:xfrm>
            <a:off x="3511550" y="2520950"/>
            <a:ext cx="3465513" cy="10223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700">
                <a:solidFill>
                  <a:srgbClr val="FFFF00"/>
                </a:solidFill>
                <a:cs typeface="Arial" charset="0"/>
              </a:rPr>
              <a:t>eliminação da passagem em nível</a:t>
            </a:r>
            <a:endParaRPr lang="pt-BR">
              <a:solidFill>
                <a:srgbClr val="FFFF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3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3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9" grpId="0" animBg="1"/>
      <p:bldP spid="232464" grpId="0" animBg="1"/>
      <p:bldP spid="232463" grpId="0" animBg="1"/>
      <p:bldP spid="70" grpId="0" animBg="1"/>
      <p:bldP spid="7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m 70" descr="Linha 8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97075"/>
            <a:ext cx="914400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989" name="Group 6"/>
          <p:cNvGrpSpPr>
            <a:grpSpLocks/>
          </p:cNvGrpSpPr>
          <p:nvPr/>
        </p:nvGrpSpPr>
        <p:grpSpPr bwMode="auto">
          <a:xfrm>
            <a:off x="120650" y="200025"/>
            <a:ext cx="8750300" cy="579438"/>
            <a:chOff x="76" y="126"/>
            <a:chExt cx="5512" cy="365"/>
          </a:xfrm>
        </p:grpSpPr>
        <p:sp>
          <p:nvSpPr>
            <p:cNvPr id="42055" name="TextBox 7"/>
            <p:cNvSpPr txBox="1">
              <a:spLocks noChangeArrowheads="1"/>
            </p:cNvSpPr>
            <p:nvPr/>
          </p:nvSpPr>
          <p:spPr bwMode="auto">
            <a:xfrm>
              <a:off x="76" y="126"/>
              <a:ext cx="348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200" b="1">
                  <a:solidFill>
                    <a:schemeClr val="bg1"/>
                  </a:solidFill>
                  <a:cs typeface="Arial" charset="0"/>
                </a:rPr>
                <a:t>LINHA 8 - DIAMANTE</a:t>
              </a:r>
            </a:p>
          </p:txBody>
        </p:sp>
        <p:pic>
          <p:nvPicPr>
            <p:cNvPr id="42056" name="Picture 6" descr="Logo_branco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990" name="Text Box 9"/>
          <p:cNvSpPr txBox="1">
            <a:spLocks noChangeArrowheads="1"/>
          </p:cNvSpPr>
          <p:nvPr/>
        </p:nvSpPr>
        <p:spPr bwMode="auto">
          <a:xfrm>
            <a:off x="4313238" y="5122863"/>
            <a:ext cx="968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QUITAÚNA</a:t>
            </a:r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2730500" y="3282950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BARUERI</a:t>
            </a:r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4451350" y="3259138"/>
            <a:ext cx="1725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GAL. MIGUEL COSTA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3340100" y="4797425"/>
            <a:ext cx="1227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CARAPICUÍBA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5770563" y="4953000"/>
            <a:ext cx="1508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IMP. LEOPOLDINA</a:t>
            </a:r>
          </a:p>
        </p:txBody>
      </p:sp>
      <p:sp>
        <p:nvSpPr>
          <p:cNvPr id="41995" name="Text Box 9"/>
          <p:cNvSpPr txBox="1">
            <a:spLocks noChangeArrowheads="1"/>
          </p:cNvSpPr>
          <p:nvPr/>
        </p:nvSpPr>
        <p:spPr bwMode="auto">
          <a:xfrm>
            <a:off x="3603625" y="2914650"/>
            <a:ext cx="1590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SANTA TEREZINHA</a:t>
            </a:r>
          </a:p>
        </p:txBody>
      </p:sp>
      <p:sp>
        <p:nvSpPr>
          <p:cNvPr id="41996" name="Text Box 9"/>
          <p:cNvSpPr txBox="1">
            <a:spLocks noChangeArrowheads="1"/>
          </p:cNvSpPr>
          <p:nvPr/>
        </p:nvSpPr>
        <p:spPr bwMode="auto">
          <a:xfrm>
            <a:off x="7729538" y="5165725"/>
            <a:ext cx="1382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JÚLIO PRESTES</a:t>
            </a:r>
          </a:p>
        </p:txBody>
      </p:sp>
      <p:sp>
        <p:nvSpPr>
          <p:cNvPr id="41997" name="Text Box 9"/>
          <p:cNvSpPr txBox="1">
            <a:spLocks noChangeArrowheads="1"/>
          </p:cNvSpPr>
          <p:nvPr/>
        </p:nvSpPr>
        <p:spPr bwMode="auto">
          <a:xfrm>
            <a:off x="2898775" y="4308475"/>
            <a:ext cx="887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ANTÔNIO</a:t>
            </a:r>
          </a:p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 JOÃO</a:t>
            </a:r>
          </a:p>
        </p:txBody>
      </p:sp>
      <p:sp>
        <p:nvSpPr>
          <p:cNvPr id="41998" name="Text Box 9"/>
          <p:cNvSpPr txBox="1">
            <a:spLocks noChangeArrowheads="1"/>
          </p:cNvSpPr>
          <p:nvPr/>
        </p:nvSpPr>
        <p:spPr bwMode="auto">
          <a:xfrm>
            <a:off x="7632700" y="4322763"/>
            <a:ext cx="1277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BARRA FUNDA</a:t>
            </a:r>
          </a:p>
        </p:txBody>
      </p:sp>
      <p:sp>
        <p:nvSpPr>
          <p:cNvPr id="41999" name="Text Box 9"/>
          <p:cNvSpPr txBox="1">
            <a:spLocks noChangeArrowheads="1"/>
          </p:cNvSpPr>
          <p:nvPr/>
        </p:nvSpPr>
        <p:spPr bwMode="auto">
          <a:xfrm>
            <a:off x="6975475" y="4603750"/>
            <a:ext cx="566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LAPA</a:t>
            </a:r>
          </a:p>
        </p:txBody>
      </p:sp>
      <p:sp>
        <p:nvSpPr>
          <p:cNvPr id="42000" name="Text Box 9"/>
          <p:cNvSpPr txBox="1">
            <a:spLocks noChangeArrowheads="1"/>
          </p:cNvSpPr>
          <p:nvPr/>
        </p:nvSpPr>
        <p:spPr bwMode="auto">
          <a:xfrm>
            <a:off x="6792913" y="3976688"/>
            <a:ext cx="2006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DOMINGOS DE MORAES</a:t>
            </a:r>
          </a:p>
        </p:txBody>
      </p:sp>
      <p:sp>
        <p:nvSpPr>
          <p:cNvPr id="42001" name="Line 20"/>
          <p:cNvSpPr>
            <a:spLocks noChangeShapeType="1"/>
          </p:cNvSpPr>
          <p:nvPr/>
        </p:nvSpPr>
        <p:spPr bwMode="auto">
          <a:xfrm flipV="1">
            <a:off x="6892925" y="4057650"/>
            <a:ext cx="0" cy="368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02" name="Line 21"/>
          <p:cNvSpPr>
            <a:spLocks noChangeShapeType="1"/>
          </p:cNvSpPr>
          <p:nvPr/>
        </p:nvSpPr>
        <p:spPr bwMode="auto">
          <a:xfrm flipV="1">
            <a:off x="6513513" y="4649788"/>
            <a:ext cx="0" cy="368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03" name="Text Box 9"/>
          <p:cNvSpPr txBox="1">
            <a:spLocks noChangeArrowheads="1"/>
          </p:cNvSpPr>
          <p:nvPr/>
        </p:nvSpPr>
        <p:spPr bwMode="auto">
          <a:xfrm>
            <a:off x="5353050" y="4027488"/>
            <a:ext cx="1225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PRES. ALTINO</a:t>
            </a:r>
          </a:p>
        </p:txBody>
      </p:sp>
      <p:sp>
        <p:nvSpPr>
          <p:cNvPr id="42004" name="Line 23"/>
          <p:cNvSpPr>
            <a:spLocks noChangeShapeType="1"/>
          </p:cNvSpPr>
          <p:nvPr/>
        </p:nvSpPr>
        <p:spPr bwMode="auto">
          <a:xfrm flipV="1">
            <a:off x="5873750" y="4264025"/>
            <a:ext cx="0" cy="368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05" name="Line 24"/>
          <p:cNvSpPr>
            <a:spLocks noChangeShapeType="1"/>
          </p:cNvSpPr>
          <p:nvPr/>
        </p:nvSpPr>
        <p:spPr bwMode="auto">
          <a:xfrm flipV="1">
            <a:off x="5499100" y="4689475"/>
            <a:ext cx="0" cy="800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06" name="Text Box 9"/>
          <p:cNvSpPr txBox="1">
            <a:spLocks noChangeArrowheads="1"/>
          </p:cNvSpPr>
          <p:nvPr/>
        </p:nvSpPr>
        <p:spPr bwMode="auto">
          <a:xfrm>
            <a:off x="5100638" y="5432425"/>
            <a:ext cx="8429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OSASCO</a:t>
            </a:r>
          </a:p>
        </p:txBody>
      </p:sp>
      <p:sp>
        <p:nvSpPr>
          <p:cNvPr id="42007" name="Text Box 9"/>
          <p:cNvSpPr txBox="1">
            <a:spLocks noChangeArrowheads="1"/>
          </p:cNvSpPr>
          <p:nvPr/>
        </p:nvSpPr>
        <p:spPr bwMode="auto">
          <a:xfrm>
            <a:off x="4927600" y="3694113"/>
            <a:ext cx="132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COM. SAMPAIO</a:t>
            </a:r>
          </a:p>
        </p:txBody>
      </p:sp>
      <p:sp>
        <p:nvSpPr>
          <p:cNvPr id="42008" name="Line 27"/>
          <p:cNvSpPr>
            <a:spLocks noChangeShapeType="1"/>
          </p:cNvSpPr>
          <p:nvPr/>
        </p:nvSpPr>
        <p:spPr bwMode="auto">
          <a:xfrm flipV="1">
            <a:off x="5003800" y="3795713"/>
            <a:ext cx="0" cy="635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09" name="Line 28"/>
          <p:cNvSpPr>
            <a:spLocks noChangeShapeType="1"/>
          </p:cNvSpPr>
          <p:nvPr/>
        </p:nvSpPr>
        <p:spPr bwMode="auto">
          <a:xfrm flipH="1" flipV="1">
            <a:off x="4757738" y="4464050"/>
            <a:ext cx="6350" cy="711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10" name="Line 29"/>
          <p:cNvSpPr>
            <a:spLocks noChangeShapeType="1"/>
          </p:cNvSpPr>
          <p:nvPr/>
        </p:nvSpPr>
        <p:spPr bwMode="auto">
          <a:xfrm flipV="1">
            <a:off x="4540250" y="3314700"/>
            <a:ext cx="0" cy="9842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11" name="Line 30"/>
          <p:cNvSpPr>
            <a:spLocks noChangeShapeType="1"/>
          </p:cNvSpPr>
          <p:nvPr/>
        </p:nvSpPr>
        <p:spPr bwMode="auto">
          <a:xfrm flipV="1">
            <a:off x="3997325" y="4262438"/>
            <a:ext cx="0" cy="571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12" name="Line 31"/>
          <p:cNvSpPr>
            <a:spLocks noChangeShapeType="1"/>
          </p:cNvSpPr>
          <p:nvPr/>
        </p:nvSpPr>
        <p:spPr bwMode="auto">
          <a:xfrm flipV="1">
            <a:off x="3690938" y="2998788"/>
            <a:ext cx="0" cy="1054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13" name="Line 32"/>
          <p:cNvSpPr>
            <a:spLocks noChangeShapeType="1"/>
          </p:cNvSpPr>
          <p:nvPr/>
        </p:nvSpPr>
        <p:spPr bwMode="auto">
          <a:xfrm flipV="1">
            <a:off x="3408363" y="4143375"/>
            <a:ext cx="0" cy="2095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14" name="Text Box 9"/>
          <p:cNvSpPr txBox="1">
            <a:spLocks noChangeArrowheads="1"/>
          </p:cNvSpPr>
          <p:nvPr/>
        </p:nvSpPr>
        <p:spPr bwMode="auto">
          <a:xfrm>
            <a:off x="1825625" y="2859088"/>
            <a:ext cx="101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JD. BELVAL</a:t>
            </a:r>
          </a:p>
        </p:txBody>
      </p:sp>
      <p:sp>
        <p:nvSpPr>
          <p:cNvPr id="42015" name="Text Box 9"/>
          <p:cNvSpPr txBox="1">
            <a:spLocks noChangeArrowheads="1"/>
          </p:cNvSpPr>
          <p:nvPr/>
        </p:nvSpPr>
        <p:spPr bwMode="auto">
          <a:xfrm>
            <a:off x="-31750" y="4676775"/>
            <a:ext cx="858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AMADOR</a:t>
            </a:r>
          </a:p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BUENO</a:t>
            </a:r>
          </a:p>
        </p:txBody>
      </p:sp>
      <p:sp>
        <p:nvSpPr>
          <p:cNvPr id="42016" name="Line 35"/>
          <p:cNvSpPr>
            <a:spLocks noChangeShapeType="1"/>
          </p:cNvSpPr>
          <p:nvPr/>
        </p:nvSpPr>
        <p:spPr bwMode="auto">
          <a:xfrm flipV="1">
            <a:off x="303213" y="4157663"/>
            <a:ext cx="0" cy="571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17" name="Text Box 9"/>
          <p:cNvSpPr txBox="1">
            <a:spLocks noChangeArrowheads="1"/>
          </p:cNvSpPr>
          <p:nvPr/>
        </p:nvSpPr>
        <p:spPr bwMode="auto">
          <a:xfrm>
            <a:off x="-73025" y="3452813"/>
            <a:ext cx="8683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AMBUITÁ</a:t>
            </a:r>
          </a:p>
        </p:txBody>
      </p:sp>
      <p:sp>
        <p:nvSpPr>
          <p:cNvPr id="42018" name="Line 37"/>
          <p:cNvSpPr>
            <a:spLocks noChangeShapeType="1"/>
          </p:cNvSpPr>
          <p:nvPr/>
        </p:nvSpPr>
        <p:spPr bwMode="auto">
          <a:xfrm flipV="1">
            <a:off x="563563" y="3689350"/>
            <a:ext cx="0" cy="3238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19" name="Line 40"/>
          <p:cNvSpPr>
            <a:spLocks noChangeShapeType="1"/>
          </p:cNvSpPr>
          <p:nvPr/>
        </p:nvSpPr>
        <p:spPr bwMode="auto">
          <a:xfrm flipV="1">
            <a:off x="8250238" y="4554538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20" name="Text Box 9"/>
          <p:cNvSpPr txBox="1">
            <a:spLocks noChangeArrowheads="1"/>
          </p:cNvSpPr>
          <p:nvPr/>
        </p:nvSpPr>
        <p:spPr bwMode="auto">
          <a:xfrm>
            <a:off x="581025" y="5310188"/>
            <a:ext cx="1060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SANTA RITA</a:t>
            </a:r>
          </a:p>
        </p:txBody>
      </p:sp>
      <p:sp>
        <p:nvSpPr>
          <p:cNvPr id="42021" name="Line 42"/>
          <p:cNvSpPr>
            <a:spLocks noChangeShapeType="1"/>
          </p:cNvSpPr>
          <p:nvPr/>
        </p:nvSpPr>
        <p:spPr bwMode="auto">
          <a:xfrm flipH="1">
            <a:off x="1136650" y="4527550"/>
            <a:ext cx="6350" cy="787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22" name="Text Box 9"/>
          <p:cNvSpPr txBox="1">
            <a:spLocks noChangeArrowheads="1"/>
          </p:cNvSpPr>
          <p:nvPr/>
        </p:nvSpPr>
        <p:spPr bwMode="auto">
          <a:xfrm>
            <a:off x="858838" y="3375025"/>
            <a:ext cx="966787" cy="461963"/>
          </a:xfrm>
          <a:prstGeom prst="rect">
            <a:avLst/>
          </a:prstGeom>
          <a:solidFill>
            <a:srgbClr val="777777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ENG. </a:t>
            </a:r>
          </a:p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CARDOSO</a:t>
            </a:r>
          </a:p>
        </p:txBody>
      </p:sp>
      <p:sp>
        <p:nvSpPr>
          <p:cNvPr id="42023" name="Text Box 9"/>
          <p:cNvSpPr txBox="1">
            <a:spLocks noChangeArrowheads="1"/>
          </p:cNvSpPr>
          <p:nvPr/>
        </p:nvSpPr>
        <p:spPr bwMode="auto">
          <a:xfrm>
            <a:off x="1389063" y="4889500"/>
            <a:ext cx="996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SAGRADO </a:t>
            </a:r>
          </a:p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CORAÇÃO</a:t>
            </a:r>
          </a:p>
        </p:txBody>
      </p:sp>
      <p:sp>
        <p:nvSpPr>
          <p:cNvPr id="42024" name="Text Box 9"/>
          <p:cNvSpPr txBox="1">
            <a:spLocks noChangeArrowheads="1"/>
          </p:cNvSpPr>
          <p:nvPr/>
        </p:nvSpPr>
        <p:spPr bwMode="auto">
          <a:xfrm>
            <a:off x="1908175" y="4379913"/>
            <a:ext cx="841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JANDIRA</a:t>
            </a:r>
          </a:p>
        </p:txBody>
      </p:sp>
      <p:sp>
        <p:nvSpPr>
          <p:cNvPr id="42025" name="Line 48"/>
          <p:cNvSpPr>
            <a:spLocks noChangeShapeType="1"/>
          </p:cNvSpPr>
          <p:nvPr/>
        </p:nvSpPr>
        <p:spPr bwMode="auto">
          <a:xfrm flipH="1" flipV="1">
            <a:off x="2976563" y="3509963"/>
            <a:ext cx="6350" cy="368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26" name="Text Box 9"/>
          <p:cNvSpPr txBox="1">
            <a:spLocks noChangeArrowheads="1"/>
          </p:cNvSpPr>
          <p:nvPr/>
        </p:nvSpPr>
        <p:spPr bwMode="auto">
          <a:xfrm>
            <a:off x="1790700" y="3146425"/>
            <a:ext cx="865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JD. </a:t>
            </a:r>
          </a:p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SILVEIRA</a:t>
            </a:r>
          </a:p>
        </p:txBody>
      </p:sp>
      <p:sp>
        <p:nvSpPr>
          <p:cNvPr id="42027" name="Line 50"/>
          <p:cNvSpPr>
            <a:spLocks noChangeShapeType="1"/>
          </p:cNvSpPr>
          <p:nvPr/>
        </p:nvSpPr>
        <p:spPr bwMode="auto">
          <a:xfrm flipH="1" flipV="1">
            <a:off x="2292350" y="3587750"/>
            <a:ext cx="196850" cy="4762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28" name="Line 51"/>
          <p:cNvSpPr>
            <a:spLocks noChangeShapeType="1"/>
          </p:cNvSpPr>
          <p:nvPr/>
        </p:nvSpPr>
        <p:spPr bwMode="auto">
          <a:xfrm flipV="1">
            <a:off x="2686050" y="3117850"/>
            <a:ext cx="0" cy="615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2029" name="Line 52"/>
          <p:cNvSpPr>
            <a:spLocks noChangeShapeType="1"/>
          </p:cNvSpPr>
          <p:nvPr/>
        </p:nvSpPr>
        <p:spPr bwMode="auto">
          <a:xfrm flipV="1">
            <a:off x="1930400" y="4410075"/>
            <a:ext cx="0" cy="5365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1" name="Elipse 50"/>
          <p:cNvSpPr/>
          <p:nvPr/>
        </p:nvSpPr>
        <p:spPr>
          <a:xfrm>
            <a:off x="1428750" y="42052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Elipse 51"/>
          <p:cNvSpPr/>
          <p:nvPr/>
        </p:nvSpPr>
        <p:spPr>
          <a:xfrm>
            <a:off x="1423988" y="44338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Elipse 52"/>
          <p:cNvSpPr/>
          <p:nvPr/>
        </p:nvSpPr>
        <p:spPr>
          <a:xfrm>
            <a:off x="1633538" y="43767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Elipse 53"/>
          <p:cNvSpPr/>
          <p:nvPr/>
        </p:nvSpPr>
        <p:spPr>
          <a:xfrm>
            <a:off x="2219325" y="42624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Elipse 54"/>
          <p:cNvSpPr/>
          <p:nvPr/>
        </p:nvSpPr>
        <p:spPr>
          <a:xfrm>
            <a:off x="3943350" y="414337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Elipse 55"/>
          <p:cNvSpPr/>
          <p:nvPr/>
        </p:nvSpPr>
        <p:spPr>
          <a:xfrm>
            <a:off x="2952750" y="391477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5443538" y="4567238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8193088" y="47831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8874125" y="504031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039" name="Text Box 9"/>
          <p:cNvSpPr txBox="1">
            <a:spLocks noChangeArrowheads="1"/>
          </p:cNvSpPr>
          <p:nvPr/>
        </p:nvSpPr>
        <p:spPr bwMode="auto">
          <a:xfrm>
            <a:off x="927100" y="3948113"/>
            <a:ext cx="765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ITAPEVI</a:t>
            </a:r>
          </a:p>
        </p:txBody>
      </p:sp>
      <p:sp>
        <p:nvSpPr>
          <p:cNvPr id="75" name="Retângulo 74"/>
          <p:cNvSpPr/>
          <p:nvPr/>
        </p:nvSpPr>
        <p:spPr>
          <a:xfrm rot="9600000">
            <a:off x="1789113" y="4030663"/>
            <a:ext cx="31750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041" name="Conector reto 72"/>
          <p:cNvCxnSpPr>
            <a:cxnSpLocks noChangeShapeType="1"/>
          </p:cNvCxnSpPr>
          <p:nvPr/>
        </p:nvCxnSpPr>
        <p:spPr bwMode="auto">
          <a:xfrm rot="16200000" flipV="1">
            <a:off x="1362075" y="4081463"/>
            <a:ext cx="581025" cy="9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sp>
        <p:nvSpPr>
          <p:cNvPr id="71" name="Retângulo 70"/>
          <p:cNvSpPr/>
          <p:nvPr/>
        </p:nvSpPr>
        <p:spPr>
          <a:xfrm>
            <a:off x="30163" y="6380163"/>
            <a:ext cx="5735637" cy="37465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043" name="Text Box 9"/>
          <p:cNvSpPr txBox="1">
            <a:spLocks noChangeArrowheads="1"/>
          </p:cNvSpPr>
          <p:nvPr/>
        </p:nvSpPr>
        <p:spPr bwMode="auto">
          <a:xfrm>
            <a:off x="-4763" y="6430963"/>
            <a:ext cx="58785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500" b="1">
                <a:solidFill>
                  <a:srgbClr val="FFFF00"/>
                </a:solidFill>
                <a:cs typeface="Arial" charset="0"/>
              </a:rPr>
              <a:t>REMODELAÇÃO DA EXTENSÃO ITAPEVI – AMADOR BUENO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6137275" y="5610225"/>
            <a:ext cx="3024188" cy="1243013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Elipse 76"/>
          <p:cNvSpPr/>
          <p:nvPr/>
        </p:nvSpPr>
        <p:spPr>
          <a:xfrm>
            <a:off x="6219825" y="5694363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046" name="Text Box 9"/>
          <p:cNvSpPr txBox="1">
            <a:spLocks noChangeArrowheads="1"/>
          </p:cNvSpPr>
          <p:nvPr/>
        </p:nvSpPr>
        <p:spPr bwMode="auto">
          <a:xfrm>
            <a:off x="6515100" y="5672138"/>
            <a:ext cx="1808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79" name="Elipse 78"/>
          <p:cNvSpPr/>
          <p:nvPr/>
        </p:nvSpPr>
        <p:spPr>
          <a:xfrm>
            <a:off x="6219825" y="6018213"/>
            <a:ext cx="212725" cy="217487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048" name="Text Box 9"/>
          <p:cNvSpPr txBox="1">
            <a:spLocks noChangeArrowheads="1"/>
          </p:cNvSpPr>
          <p:nvPr/>
        </p:nvSpPr>
        <p:spPr bwMode="auto">
          <a:xfrm>
            <a:off x="6515100" y="6002338"/>
            <a:ext cx="1900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81" name="Elipse 80"/>
          <p:cNvSpPr/>
          <p:nvPr/>
        </p:nvSpPr>
        <p:spPr>
          <a:xfrm>
            <a:off x="6218238" y="6332538"/>
            <a:ext cx="212725" cy="2174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050" name="Text Box 9"/>
          <p:cNvSpPr txBox="1">
            <a:spLocks noChangeArrowheads="1"/>
          </p:cNvSpPr>
          <p:nvPr/>
        </p:nvSpPr>
        <p:spPr bwMode="auto">
          <a:xfrm>
            <a:off x="6513513" y="6316663"/>
            <a:ext cx="2251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83" name="Retângulo 82"/>
          <p:cNvSpPr/>
          <p:nvPr/>
        </p:nvSpPr>
        <p:spPr>
          <a:xfrm rot="5400000">
            <a:off x="6552407" y="6401594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052" name="Text Box 9"/>
          <p:cNvSpPr txBox="1">
            <a:spLocks noChangeArrowheads="1"/>
          </p:cNvSpPr>
          <p:nvPr/>
        </p:nvSpPr>
        <p:spPr bwMode="auto">
          <a:xfrm>
            <a:off x="6916738" y="6604000"/>
            <a:ext cx="1087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  <p:sp>
        <p:nvSpPr>
          <p:cNvPr id="70" name="Retângulo 69"/>
          <p:cNvSpPr/>
          <p:nvPr/>
        </p:nvSpPr>
        <p:spPr>
          <a:xfrm rot="10800000">
            <a:off x="4241800" y="3924300"/>
            <a:ext cx="44450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etângulo 72"/>
          <p:cNvSpPr/>
          <p:nvPr/>
        </p:nvSpPr>
        <p:spPr>
          <a:xfrm rot="10800000">
            <a:off x="1577975" y="4179888"/>
            <a:ext cx="460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m 70" descr="Linha 8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1997075"/>
            <a:ext cx="914400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Elipse 95"/>
          <p:cNvSpPr/>
          <p:nvPr/>
        </p:nvSpPr>
        <p:spPr>
          <a:xfrm>
            <a:off x="1436688" y="421322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Elipse 96"/>
          <p:cNvSpPr/>
          <p:nvPr/>
        </p:nvSpPr>
        <p:spPr>
          <a:xfrm>
            <a:off x="1431925" y="444182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039" name="Group 6"/>
          <p:cNvGrpSpPr>
            <a:grpSpLocks/>
          </p:cNvGrpSpPr>
          <p:nvPr/>
        </p:nvGrpSpPr>
        <p:grpSpPr bwMode="auto">
          <a:xfrm>
            <a:off x="120650" y="214313"/>
            <a:ext cx="8750300" cy="579437"/>
            <a:chOff x="76" y="135"/>
            <a:chExt cx="5512" cy="365"/>
          </a:xfrm>
        </p:grpSpPr>
        <p:sp>
          <p:nvSpPr>
            <p:cNvPr id="44117" name="TextBox 7"/>
            <p:cNvSpPr txBox="1">
              <a:spLocks noChangeArrowheads="1"/>
            </p:cNvSpPr>
            <p:nvPr/>
          </p:nvSpPr>
          <p:spPr bwMode="auto">
            <a:xfrm>
              <a:off x="76" y="135"/>
              <a:ext cx="348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200" b="1">
                  <a:solidFill>
                    <a:schemeClr val="bg1"/>
                  </a:solidFill>
                  <a:cs typeface="Arial" charset="0"/>
                </a:rPr>
                <a:t>LINHA 8 - DIAMANTE</a:t>
              </a:r>
            </a:p>
          </p:txBody>
        </p:sp>
        <p:pic>
          <p:nvPicPr>
            <p:cNvPr id="44118" name="Picture 6" descr="Logo_branco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040" name="Line 20"/>
          <p:cNvSpPr>
            <a:spLocks noChangeShapeType="1"/>
          </p:cNvSpPr>
          <p:nvPr/>
        </p:nvSpPr>
        <p:spPr bwMode="auto">
          <a:xfrm flipV="1">
            <a:off x="6892925" y="4057650"/>
            <a:ext cx="0" cy="368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41" name="Line 21"/>
          <p:cNvSpPr>
            <a:spLocks noChangeShapeType="1"/>
          </p:cNvSpPr>
          <p:nvPr/>
        </p:nvSpPr>
        <p:spPr bwMode="auto">
          <a:xfrm flipV="1">
            <a:off x="6513513" y="4649788"/>
            <a:ext cx="0" cy="368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42" name="Line 23"/>
          <p:cNvSpPr>
            <a:spLocks noChangeShapeType="1"/>
          </p:cNvSpPr>
          <p:nvPr/>
        </p:nvSpPr>
        <p:spPr bwMode="auto">
          <a:xfrm flipV="1">
            <a:off x="5873750" y="4264025"/>
            <a:ext cx="0" cy="368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43" name="Line 24"/>
          <p:cNvSpPr>
            <a:spLocks noChangeShapeType="1"/>
          </p:cNvSpPr>
          <p:nvPr/>
        </p:nvSpPr>
        <p:spPr bwMode="auto">
          <a:xfrm flipV="1">
            <a:off x="5499100" y="4689475"/>
            <a:ext cx="0" cy="800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44" name="Line 27"/>
          <p:cNvSpPr>
            <a:spLocks noChangeShapeType="1"/>
          </p:cNvSpPr>
          <p:nvPr/>
        </p:nvSpPr>
        <p:spPr bwMode="auto">
          <a:xfrm flipV="1">
            <a:off x="5003800" y="3795713"/>
            <a:ext cx="0" cy="635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45" name="Line 28"/>
          <p:cNvSpPr>
            <a:spLocks noChangeShapeType="1"/>
          </p:cNvSpPr>
          <p:nvPr/>
        </p:nvSpPr>
        <p:spPr bwMode="auto">
          <a:xfrm flipH="1" flipV="1">
            <a:off x="4757738" y="4464050"/>
            <a:ext cx="6350" cy="711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46" name="Line 29"/>
          <p:cNvSpPr>
            <a:spLocks noChangeShapeType="1"/>
          </p:cNvSpPr>
          <p:nvPr/>
        </p:nvSpPr>
        <p:spPr bwMode="auto">
          <a:xfrm flipV="1">
            <a:off x="4540250" y="3314700"/>
            <a:ext cx="0" cy="9842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47" name="Line 30"/>
          <p:cNvSpPr>
            <a:spLocks noChangeShapeType="1"/>
          </p:cNvSpPr>
          <p:nvPr/>
        </p:nvSpPr>
        <p:spPr bwMode="auto">
          <a:xfrm flipV="1">
            <a:off x="3997325" y="4262438"/>
            <a:ext cx="0" cy="571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48" name="Line 31"/>
          <p:cNvSpPr>
            <a:spLocks noChangeShapeType="1"/>
          </p:cNvSpPr>
          <p:nvPr/>
        </p:nvSpPr>
        <p:spPr bwMode="auto">
          <a:xfrm flipV="1">
            <a:off x="3690938" y="2998788"/>
            <a:ext cx="0" cy="1054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49" name="Line 32"/>
          <p:cNvSpPr>
            <a:spLocks noChangeShapeType="1"/>
          </p:cNvSpPr>
          <p:nvPr/>
        </p:nvSpPr>
        <p:spPr bwMode="auto">
          <a:xfrm flipV="1">
            <a:off x="3408363" y="4143375"/>
            <a:ext cx="0" cy="2095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50" name="Line 35"/>
          <p:cNvSpPr>
            <a:spLocks noChangeShapeType="1"/>
          </p:cNvSpPr>
          <p:nvPr/>
        </p:nvSpPr>
        <p:spPr bwMode="auto">
          <a:xfrm flipV="1">
            <a:off x="306388" y="4178300"/>
            <a:ext cx="0" cy="571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51" name="Line 37"/>
          <p:cNvSpPr>
            <a:spLocks noChangeShapeType="1"/>
          </p:cNvSpPr>
          <p:nvPr/>
        </p:nvSpPr>
        <p:spPr bwMode="auto">
          <a:xfrm flipV="1">
            <a:off x="563563" y="3689350"/>
            <a:ext cx="0" cy="3238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52" name="Line 40"/>
          <p:cNvSpPr>
            <a:spLocks noChangeShapeType="1"/>
          </p:cNvSpPr>
          <p:nvPr/>
        </p:nvSpPr>
        <p:spPr bwMode="auto">
          <a:xfrm flipV="1">
            <a:off x="8250238" y="4554538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53" name="Line 42"/>
          <p:cNvSpPr>
            <a:spLocks noChangeShapeType="1"/>
          </p:cNvSpPr>
          <p:nvPr/>
        </p:nvSpPr>
        <p:spPr bwMode="auto">
          <a:xfrm flipH="1">
            <a:off x="1136650" y="4527550"/>
            <a:ext cx="6350" cy="787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54" name="Line 48"/>
          <p:cNvSpPr>
            <a:spLocks noChangeShapeType="1"/>
          </p:cNvSpPr>
          <p:nvPr/>
        </p:nvSpPr>
        <p:spPr bwMode="auto">
          <a:xfrm flipH="1" flipV="1">
            <a:off x="2976563" y="3509963"/>
            <a:ext cx="6350" cy="368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55" name="Line 50"/>
          <p:cNvSpPr>
            <a:spLocks noChangeShapeType="1"/>
          </p:cNvSpPr>
          <p:nvPr/>
        </p:nvSpPr>
        <p:spPr bwMode="auto">
          <a:xfrm flipH="1" flipV="1">
            <a:off x="2292350" y="3587750"/>
            <a:ext cx="196850" cy="4762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56" name="Line 51"/>
          <p:cNvSpPr>
            <a:spLocks noChangeShapeType="1"/>
          </p:cNvSpPr>
          <p:nvPr/>
        </p:nvSpPr>
        <p:spPr bwMode="auto">
          <a:xfrm flipV="1">
            <a:off x="2686050" y="3117850"/>
            <a:ext cx="0" cy="615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4057" name="Line 52"/>
          <p:cNvSpPr>
            <a:spLocks noChangeShapeType="1"/>
          </p:cNvSpPr>
          <p:nvPr/>
        </p:nvSpPr>
        <p:spPr bwMode="auto">
          <a:xfrm flipV="1">
            <a:off x="1930400" y="4410075"/>
            <a:ext cx="0" cy="5365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3" name="Elipse 52"/>
          <p:cNvSpPr/>
          <p:nvPr/>
        </p:nvSpPr>
        <p:spPr>
          <a:xfrm>
            <a:off x="1633538" y="43767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Elipse 53"/>
          <p:cNvSpPr/>
          <p:nvPr/>
        </p:nvSpPr>
        <p:spPr>
          <a:xfrm>
            <a:off x="2219325" y="42624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Elipse 54"/>
          <p:cNvSpPr/>
          <p:nvPr/>
        </p:nvSpPr>
        <p:spPr>
          <a:xfrm>
            <a:off x="3943350" y="414337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Elipse 55"/>
          <p:cNvSpPr/>
          <p:nvPr/>
        </p:nvSpPr>
        <p:spPr>
          <a:xfrm>
            <a:off x="2952750" y="391477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tângulo 64"/>
          <p:cNvSpPr/>
          <p:nvPr/>
        </p:nvSpPr>
        <p:spPr>
          <a:xfrm>
            <a:off x="30163" y="6380163"/>
            <a:ext cx="5735637" cy="37465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63" name="Text Box 9"/>
          <p:cNvSpPr txBox="1">
            <a:spLocks noChangeArrowheads="1"/>
          </p:cNvSpPr>
          <p:nvPr/>
        </p:nvSpPr>
        <p:spPr bwMode="auto">
          <a:xfrm>
            <a:off x="-4763" y="6430963"/>
            <a:ext cx="58785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500" b="1">
                <a:solidFill>
                  <a:srgbClr val="FFFF00"/>
                </a:solidFill>
                <a:cs typeface="Arial" charset="0"/>
              </a:rPr>
              <a:t>REMODELAÇÃO DA EXTENSÃO ITAPEVI – AMADOR BUENO</a:t>
            </a:r>
          </a:p>
        </p:txBody>
      </p:sp>
      <p:sp>
        <p:nvSpPr>
          <p:cNvPr id="67" name="Elipse 66"/>
          <p:cNvSpPr/>
          <p:nvPr/>
        </p:nvSpPr>
        <p:spPr>
          <a:xfrm>
            <a:off x="5443538" y="4567238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8193088" y="47831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8874125" y="504031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tângulo 74"/>
          <p:cNvSpPr/>
          <p:nvPr/>
        </p:nvSpPr>
        <p:spPr>
          <a:xfrm rot="9600000">
            <a:off x="1789113" y="4030663"/>
            <a:ext cx="31750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032250" y="1128713"/>
            <a:ext cx="1579563" cy="1547812"/>
            <a:chOff x="293" y="768"/>
            <a:chExt cx="995" cy="975"/>
          </a:xfrm>
        </p:grpSpPr>
        <p:pic>
          <p:nvPicPr>
            <p:cNvPr id="44115" name="Picture 10" descr="Estação nov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3" y="768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116" name="Text Box 11"/>
            <p:cNvSpPr txBox="1">
              <a:spLocks noChangeArrowheads="1"/>
            </p:cNvSpPr>
            <p:nvPr/>
          </p:nvSpPr>
          <p:spPr bwMode="auto">
            <a:xfrm>
              <a:off x="293" y="861"/>
              <a:ext cx="953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3000" b="1" i="1">
                  <a:solidFill>
                    <a:schemeClr val="bg1"/>
                  </a:solidFill>
                  <a:cs typeface="Arial" charset="0"/>
                </a:rPr>
                <a:t>6</a:t>
              </a:r>
            </a:p>
            <a:p>
              <a:pPr algn="ctr"/>
              <a:r>
                <a:rPr lang="pt-BR" sz="1100" b="1" i="1">
                  <a:solidFill>
                    <a:schemeClr val="bg1"/>
                  </a:solidFill>
                  <a:cs typeface="Arial" charset="0"/>
                </a:rPr>
                <a:t>RECONSTRUÇÕES</a:t>
              </a:r>
            </a:p>
            <a:p>
              <a:pPr algn="ctr"/>
              <a:r>
                <a:rPr lang="pt-BR" sz="2500" b="1" i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pt-BR" sz="1900" b="1" i="1">
                  <a:solidFill>
                    <a:schemeClr val="bg1"/>
                  </a:solidFill>
                  <a:cs typeface="Arial" charset="0"/>
                </a:rPr>
                <a:t>ESTAÇÃO</a:t>
              </a:r>
            </a:p>
          </p:txBody>
        </p:sp>
      </p:grpSp>
      <p:sp>
        <p:nvSpPr>
          <p:cNvPr id="87" name="Retângulo 86"/>
          <p:cNvSpPr/>
          <p:nvPr/>
        </p:nvSpPr>
        <p:spPr>
          <a:xfrm>
            <a:off x="6137275" y="5610225"/>
            <a:ext cx="3024188" cy="1243013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Elipse 87"/>
          <p:cNvSpPr/>
          <p:nvPr/>
        </p:nvSpPr>
        <p:spPr>
          <a:xfrm>
            <a:off x="6219825" y="5694363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71" name="Text Box 9"/>
          <p:cNvSpPr txBox="1">
            <a:spLocks noChangeArrowheads="1"/>
          </p:cNvSpPr>
          <p:nvPr/>
        </p:nvSpPr>
        <p:spPr bwMode="auto">
          <a:xfrm>
            <a:off x="6515100" y="5672138"/>
            <a:ext cx="1808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90" name="Elipse 89"/>
          <p:cNvSpPr/>
          <p:nvPr/>
        </p:nvSpPr>
        <p:spPr>
          <a:xfrm>
            <a:off x="6219825" y="6018213"/>
            <a:ext cx="212725" cy="217487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73" name="Text Box 9"/>
          <p:cNvSpPr txBox="1">
            <a:spLocks noChangeArrowheads="1"/>
          </p:cNvSpPr>
          <p:nvPr/>
        </p:nvSpPr>
        <p:spPr bwMode="auto">
          <a:xfrm>
            <a:off x="6515100" y="6002338"/>
            <a:ext cx="1900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92" name="Elipse 91"/>
          <p:cNvSpPr/>
          <p:nvPr/>
        </p:nvSpPr>
        <p:spPr>
          <a:xfrm>
            <a:off x="6218238" y="6332538"/>
            <a:ext cx="212725" cy="2174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75" name="Text Box 9"/>
          <p:cNvSpPr txBox="1">
            <a:spLocks noChangeArrowheads="1"/>
          </p:cNvSpPr>
          <p:nvPr/>
        </p:nvSpPr>
        <p:spPr bwMode="auto">
          <a:xfrm>
            <a:off x="6513513" y="6316663"/>
            <a:ext cx="2251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94" name="Retângulo 93"/>
          <p:cNvSpPr/>
          <p:nvPr/>
        </p:nvSpPr>
        <p:spPr>
          <a:xfrm rot="5400000">
            <a:off x="6552407" y="6401594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77" name="Text Box 9"/>
          <p:cNvSpPr txBox="1">
            <a:spLocks noChangeArrowheads="1"/>
          </p:cNvSpPr>
          <p:nvPr/>
        </p:nvSpPr>
        <p:spPr bwMode="auto">
          <a:xfrm>
            <a:off x="6916738" y="6604000"/>
            <a:ext cx="1087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  <p:sp>
        <p:nvSpPr>
          <p:cNvPr id="44078" name="Text Box 9"/>
          <p:cNvSpPr txBox="1">
            <a:spLocks noChangeArrowheads="1"/>
          </p:cNvSpPr>
          <p:nvPr/>
        </p:nvSpPr>
        <p:spPr bwMode="auto">
          <a:xfrm>
            <a:off x="4313238" y="5122863"/>
            <a:ext cx="968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QUITAÚNA</a:t>
            </a:r>
          </a:p>
        </p:txBody>
      </p:sp>
      <p:sp>
        <p:nvSpPr>
          <p:cNvPr id="44079" name="Text Box 9"/>
          <p:cNvSpPr txBox="1">
            <a:spLocks noChangeArrowheads="1"/>
          </p:cNvSpPr>
          <p:nvPr/>
        </p:nvSpPr>
        <p:spPr bwMode="auto">
          <a:xfrm>
            <a:off x="2730500" y="3282950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BARUERI</a:t>
            </a:r>
          </a:p>
        </p:txBody>
      </p:sp>
      <p:sp>
        <p:nvSpPr>
          <p:cNvPr id="44080" name="Text Box 9"/>
          <p:cNvSpPr txBox="1">
            <a:spLocks noChangeArrowheads="1"/>
          </p:cNvSpPr>
          <p:nvPr/>
        </p:nvSpPr>
        <p:spPr bwMode="auto">
          <a:xfrm>
            <a:off x="4451350" y="3259138"/>
            <a:ext cx="1725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GAL. MIGUEL COSTA</a:t>
            </a:r>
          </a:p>
        </p:txBody>
      </p:sp>
      <p:sp>
        <p:nvSpPr>
          <p:cNvPr id="44081" name="Text Box 9"/>
          <p:cNvSpPr txBox="1">
            <a:spLocks noChangeArrowheads="1"/>
          </p:cNvSpPr>
          <p:nvPr/>
        </p:nvSpPr>
        <p:spPr bwMode="auto">
          <a:xfrm>
            <a:off x="3340100" y="4797425"/>
            <a:ext cx="1227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CARAPICUÍBA</a:t>
            </a:r>
          </a:p>
        </p:txBody>
      </p:sp>
      <p:sp>
        <p:nvSpPr>
          <p:cNvPr id="44082" name="Text Box 9"/>
          <p:cNvSpPr txBox="1">
            <a:spLocks noChangeArrowheads="1"/>
          </p:cNvSpPr>
          <p:nvPr/>
        </p:nvSpPr>
        <p:spPr bwMode="auto">
          <a:xfrm>
            <a:off x="5770563" y="4953000"/>
            <a:ext cx="1508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IMP. LEOPOLDINA</a:t>
            </a:r>
          </a:p>
        </p:txBody>
      </p:sp>
      <p:sp>
        <p:nvSpPr>
          <p:cNvPr id="44083" name="Text Box 9"/>
          <p:cNvSpPr txBox="1">
            <a:spLocks noChangeArrowheads="1"/>
          </p:cNvSpPr>
          <p:nvPr/>
        </p:nvSpPr>
        <p:spPr bwMode="auto">
          <a:xfrm>
            <a:off x="3603625" y="2914650"/>
            <a:ext cx="1590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SANTA TEREZINHA</a:t>
            </a:r>
          </a:p>
        </p:txBody>
      </p:sp>
      <p:sp>
        <p:nvSpPr>
          <p:cNvPr id="44084" name="Text Box 9"/>
          <p:cNvSpPr txBox="1">
            <a:spLocks noChangeArrowheads="1"/>
          </p:cNvSpPr>
          <p:nvPr/>
        </p:nvSpPr>
        <p:spPr bwMode="auto">
          <a:xfrm>
            <a:off x="7729538" y="5165725"/>
            <a:ext cx="1382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JÚLIO PRESTES</a:t>
            </a:r>
          </a:p>
        </p:txBody>
      </p:sp>
      <p:sp>
        <p:nvSpPr>
          <p:cNvPr id="44085" name="Text Box 9"/>
          <p:cNvSpPr txBox="1">
            <a:spLocks noChangeArrowheads="1"/>
          </p:cNvSpPr>
          <p:nvPr/>
        </p:nvSpPr>
        <p:spPr bwMode="auto">
          <a:xfrm>
            <a:off x="2898775" y="4308475"/>
            <a:ext cx="887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ANTÔNIO</a:t>
            </a:r>
          </a:p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 JOÃO</a:t>
            </a:r>
          </a:p>
        </p:txBody>
      </p:sp>
      <p:sp>
        <p:nvSpPr>
          <p:cNvPr id="44086" name="Text Box 9"/>
          <p:cNvSpPr txBox="1">
            <a:spLocks noChangeArrowheads="1"/>
          </p:cNvSpPr>
          <p:nvPr/>
        </p:nvSpPr>
        <p:spPr bwMode="auto">
          <a:xfrm>
            <a:off x="7632700" y="4322763"/>
            <a:ext cx="1277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BARRA FUNDA</a:t>
            </a:r>
          </a:p>
        </p:txBody>
      </p:sp>
      <p:sp>
        <p:nvSpPr>
          <p:cNvPr id="44087" name="Text Box 9"/>
          <p:cNvSpPr txBox="1">
            <a:spLocks noChangeArrowheads="1"/>
          </p:cNvSpPr>
          <p:nvPr/>
        </p:nvSpPr>
        <p:spPr bwMode="auto">
          <a:xfrm>
            <a:off x="6975475" y="4603750"/>
            <a:ext cx="566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LAPA</a:t>
            </a:r>
          </a:p>
        </p:txBody>
      </p:sp>
      <p:sp>
        <p:nvSpPr>
          <p:cNvPr id="44088" name="Text Box 9"/>
          <p:cNvSpPr txBox="1">
            <a:spLocks noChangeArrowheads="1"/>
          </p:cNvSpPr>
          <p:nvPr/>
        </p:nvSpPr>
        <p:spPr bwMode="auto">
          <a:xfrm>
            <a:off x="6792913" y="3976688"/>
            <a:ext cx="2006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DOMINGOS DE MORAES</a:t>
            </a:r>
          </a:p>
        </p:txBody>
      </p:sp>
      <p:sp>
        <p:nvSpPr>
          <p:cNvPr id="44089" name="Text Box 9"/>
          <p:cNvSpPr txBox="1">
            <a:spLocks noChangeArrowheads="1"/>
          </p:cNvSpPr>
          <p:nvPr/>
        </p:nvSpPr>
        <p:spPr bwMode="auto">
          <a:xfrm>
            <a:off x="5353050" y="4027488"/>
            <a:ext cx="1225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PRES. ALTINO</a:t>
            </a:r>
          </a:p>
        </p:txBody>
      </p:sp>
      <p:sp>
        <p:nvSpPr>
          <p:cNvPr id="44090" name="Text Box 9"/>
          <p:cNvSpPr txBox="1">
            <a:spLocks noChangeArrowheads="1"/>
          </p:cNvSpPr>
          <p:nvPr/>
        </p:nvSpPr>
        <p:spPr bwMode="auto">
          <a:xfrm>
            <a:off x="5100638" y="5432425"/>
            <a:ext cx="8429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OSASCO</a:t>
            </a:r>
          </a:p>
        </p:txBody>
      </p:sp>
      <p:sp>
        <p:nvSpPr>
          <p:cNvPr id="44091" name="Text Box 9"/>
          <p:cNvSpPr txBox="1">
            <a:spLocks noChangeArrowheads="1"/>
          </p:cNvSpPr>
          <p:nvPr/>
        </p:nvSpPr>
        <p:spPr bwMode="auto">
          <a:xfrm>
            <a:off x="4927600" y="3694113"/>
            <a:ext cx="132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COM. SAMPAIO</a:t>
            </a:r>
          </a:p>
        </p:txBody>
      </p:sp>
      <p:sp>
        <p:nvSpPr>
          <p:cNvPr id="44092" name="Text Box 9"/>
          <p:cNvSpPr txBox="1">
            <a:spLocks noChangeArrowheads="1"/>
          </p:cNvSpPr>
          <p:nvPr/>
        </p:nvSpPr>
        <p:spPr bwMode="auto">
          <a:xfrm>
            <a:off x="1825625" y="2859088"/>
            <a:ext cx="101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JD. BELVAL</a:t>
            </a:r>
          </a:p>
        </p:txBody>
      </p:sp>
      <p:sp>
        <p:nvSpPr>
          <p:cNvPr id="44093" name="Text Box 9"/>
          <p:cNvSpPr txBox="1">
            <a:spLocks noChangeArrowheads="1"/>
          </p:cNvSpPr>
          <p:nvPr/>
        </p:nvSpPr>
        <p:spPr bwMode="auto">
          <a:xfrm>
            <a:off x="-31750" y="4676775"/>
            <a:ext cx="858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AMADOR</a:t>
            </a:r>
          </a:p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BUENO</a:t>
            </a:r>
          </a:p>
        </p:txBody>
      </p:sp>
      <p:sp>
        <p:nvSpPr>
          <p:cNvPr id="44094" name="Text Box 9"/>
          <p:cNvSpPr txBox="1">
            <a:spLocks noChangeArrowheads="1"/>
          </p:cNvSpPr>
          <p:nvPr/>
        </p:nvSpPr>
        <p:spPr bwMode="auto">
          <a:xfrm>
            <a:off x="-73025" y="3452813"/>
            <a:ext cx="8683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AMBUITÁ</a:t>
            </a:r>
          </a:p>
        </p:txBody>
      </p:sp>
      <p:sp>
        <p:nvSpPr>
          <p:cNvPr id="44095" name="Text Box 9"/>
          <p:cNvSpPr txBox="1">
            <a:spLocks noChangeArrowheads="1"/>
          </p:cNvSpPr>
          <p:nvPr/>
        </p:nvSpPr>
        <p:spPr bwMode="auto">
          <a:xfrm>
            <a:off x="858838" y="3375025"/>
            <a:ext cx="966787" cy="461963"/>
          </a:xfrm>
          <a:prstGeom prst="rect">
            <a:avLst/>
          </a:prstGeom>
          <a:solidFill>
            <a:srgbClr val="777777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ENG. </a:t>
            </a:r>
          </a:p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CARDOSO</a:t>
            </a:r>
          </a:p>
        </p:txBody>
      </p:sp>
      <p:sp>
        <p:nvSpPr>
          <p:cNvPr id="44096" name="Text Box 9"/>
          <p:cNvSpPr txBox="1">
            <a:spLocks noChangeArrowheads="1"/>
          </p:cNvSpPr>
          <p:nvPr/>
        </p:nvSpPr>
        <p:spPr bwMode="auto">
          <a:xfrm>
            <a:off x="1389063" y="4889500"/>
            <a:ext cx="996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SAGRADO </a:t>
            </a:r>
          </a:p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CORAÇÃO</a:t>
            </a:r>
          </a:p>
        </p:txBody>
      </p:sp>
      <p:sp>
        <p:nvSpPr>
          <p:cNvPr id="44097" name="Text Box 9"/>
          <p:cNvSpPr txBox="1">
            <a:spLocks noChangeArrowheads="1"/>
          </p:cNvSpPr>
          <p:nvPr/>
        </p:nvSpPr>
        <p:spPr bwMode="auto">
          <a:xfrm>
            <a:off x="1908175" y="4379913"/>
            <a:ext cx="841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JANDIRA</a:t>
            </a:r>
          </a:p>
        </p:txBody>
      </p:sp>
      <p:sp>
        <p:nvSpPr>
          <p:cNvPr id="44098" name="Text Box 9"/>
          <p:cNvSpPr txBox="1">
            <a:spLocks noChangeArrowheads="1"/>
          </p:cNvSpPr>
          <p:nvPr/>
        </p:nvSpPr>
        <p:spPr bwMode="auto">
          <a:xfrm>
            <a:off x="1790700" y="3146425"/>
            <a:ext cx="865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JD. </a:t>
            </a:r>
          </a:p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SILVEIRA</a:t>
            </a:r>
          </a:p>
        </p:txBody>
      </p:sp>
      <p:sp>
        <p:nvSpPr>
          <p:cNvPr id="44099" name="Text Box 9"/>
          <p:cNvSpPr txBox="1">
            <a:spLocks noChangeArrowheads="1"/>
          </p:cNvSpPr>
          <p:nvPr/>
        </p:nvSpPr>
        <p:spPr bwMode="auto">
          <a:xfrm>
            <a:off x="1087438" y="4576763"/>
            <a:ext cx="765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ITAPEVI</a:t>
            </a:r>
          </a:p>
        </p:txBody>
      </p:sp>
      <p:cxnSp>
        <p:nvCxnSpPr>
          <p:cNvPr id="44100" name="Conector reto 72"/>
          <p:cNvCxnSpPr>
            <a:cxnSpLocks noChangeShapeType="1"/>
          </p:cNvCxnSpPr>
          <p:nvPr/>
        </p:nvCxnSpPr>
        <p:spPr bwMode="auto">
          <a:xfrm rot="16200000" flipV="1">
            <a:off x="1362075" y="4081463"/>
            <a:ext cx="581025" cy="9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sp>
        <p:nvSpPr>
          <p:cNvPr id="44101" name="Text Box 9"/>
          <p:cNvSpPr txBox="1">
            <a:spLocks noChangeArrowheads="1"/>
          </p:cNvSpPr>
          <p:nvPr/>
        </p:nvSpPr>
        <p:spPr bwMode="auto">
          <a:xfrm>
            <a:off x="581025" y="5310188"/>
            <a:ext cx="1060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SANTA RITA</a:t>
            </a:r>
          </a:p>
        </p:txBody>
      </p:sp>
      <p:sp>
        <p:nvSpPr>
          <p:cNvPr id="89" name="Retângulo 88"/>
          <p:cNvSpPr/>
          <p:nvPr/>
        </p:nvSpPr>
        <p:spPr>
          <a:xfrm rot="10800000">
            <a:off x="4241800" y="3924300"/>
            <a:ext cx="44450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tângulo 90"/>
          <p:cNvSpPr/>
          <p:nvPr/>
        </p:nvSpPr>
        <p:spPr>
          <a:xfrm rot="10800000">
            <a:off x="1577975" y="4179888"/>
            <a:ext cx="460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AutoShape 51"/>
          <p:cNvSpPr>
            <a:spLocks noChangeArrowheads="1"/>
          </p:cNvSpPr>
          <p:nvPr/>
        </p:nvSpPr>
        <p:spPr bwMode="auto">
          <a:xfrm>
            <a:off x="2840038" y="3441700"/>
            <a:ext cx="1931987" cy="9461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571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ITAPEVI</a:t>
            </a:r>
          </a:p>
          <a:p>
            <a:pPr>
              <a:defRPr/>
            </a:pPr>
            <a:r>
              <a: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ENG. CARDOSO</a:t>
            </a:r>
          </a:p>
          <a:p>
            <a:pPr>
              <a:defRPr/>
            </a:pPr>
            <a:r>
              <a: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JANDIRA</a:t>
            </a:r>
            <a:endParaRPr lang="pt-BR" sz="16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etângulo de cantos arredondados 81"/>
          <p:cNvSpPr/>
          <p:nvPr/>
        </p:nvSpPr>
        <p:spPr>
          <a:xfrm>
            <a:off x="2845172" y="2745638"/>
            <a:ext cx="1899311" cy="563271"/>
          </a:xfrm>
          <a:prstGeom prst="round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JÁ ENTREGUES</a:t>
            </a:r>
          </a:p>
        </p:txBody>
      </p:sp>
      <p:sp>
        <p:nvSpPr>
          <p:cNvPr id="102482" name="AutoShape 51"/>
          <p:cNvSpPr>
            <a:spLocks noChangeArrowheads="1"/>
          </p:cNvSpPr>
          <p:nvPr/>
        </p:nvSpPr>
        <p:spPr bwMode="auto">
          <a:xfrm>
            <a:off x="4991100" y="3408363"/>
            <a:ext cx="1882775" cy="9350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pt-BR" sz="1600" b="1">
                <a:solidFill>
                  <a:srgbClr val="000000"/>
                </a:solidFill>
                <a:cs typeface="Arial" charset="0"/>
              </a:rPr>
              <a:t>BARUERI</a:t>
            </a:r>
          </a:p>
          <a:p>
            <a:r>
              <a:rPr lang="pt-BR" sz="1600" b="1">
                <a:solidFill>
                  <a:srgbClr val="000000"/>
                </a:solidFill>
                <a:cs typeface="Arial" charset="0"/>
              </a:rPr>
              <a:t>CARAPICUÍBA</a:t>
            </a:r>
          </a:p>
          <a:p>
            <a:r>
              <a:rPr lang="pt-BR" sz="1600" b="1">
                <a:solidFill>
                  <a:srgbClr val="000000"/>
                </a:solidFill>
                <a:cs typeface="Arial" charset="0"/>
              </a:rPr>
              <a:t>OSASCO</a:t>
            </a:r>
            <a:endParaRPr lang="pt-BR" sz="1600">
              <a:cs typeface="Arial" charset="0"/>
            </a:endParaRPr>
          </a:p>
        </p:txBody>
      </p:sp>
      <p:sp>
        <p:nvSpPr>
          <p:cNvPr id="86" name="Retângulo de cantos arredondados 85"/>
          <p:cNvSpPr/>
          <p:nvPr/>
        </p:nvSpPr>
        <p:spPr>
          <a:xfrm>
            <a:off x="4965700" y="2736850"/>
            <a:ext cx="1898650" cy="561975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700" b="1" i="1" dirty="0">
                <a:latin typeface="Arial" pitchFamily="34" charset="0"/>
                <a:cs typeface="Arial" pitchFamily="34" charset="0"/>
              </a:rPr>
              <a:t>EM OBRAS</a:t>
            </a:r>
          </a:p>
        </p:txBody>
      </p:sp>
      <p:grpSp>
        <p:nvGrpSpPr>
          <p:cNvPr id="79" name="Group 23"/>
          <p:cNvGrpSpPr>
            <a:grpSpLocks/>
          </p:cNvGrpSpPr>
          <p:nvPr/>
        </p:nvGrpSpPr>
        <p:grpSpPr bwMode="auto">
          <a:xfrm>
            <a:off x="7078663" y="1116013"/>
            <a:ext cx="1547812" cy="1547812"/>
            <a:chOff x="301" y="777"/>
            <a:chExt cx="975" cy="975"/>
          </a:xfrm>
        </p:grpSpPr>
        <p:pic>
          <p:nvPicPr>
            <p:cNvPr id="44113" name="Picture 37" descr="Passarela nov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1" y="777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114" name="Text Box 38"/>
            <p:cNvSpPr txBox="1">
              <a:spLocks noChangeArrowheads="1"/>
            </p:cNvSpPr>
            <p:nvPr/>
          </p:nvSpPr>
          <p:spPr bwMode="auto">
            <a:xfrm>
              <a:off x="330" y="935"/>
              <a:ext cx="900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800" i="1">
                  <a:solidFill>
                    <a:schemeClr val="bg1"/>
                  </a:solidFill>
                  <a:cs typeface="Arial" charset="0"/>
                </a:rPr>
                <a:t>1</a:t>
              </a:r>
            </a:p>
            <a:p>
              <a:pPr algn="ctr"/>
              <a:r>
                <a:rPr lang="pt-BR" sz="1600" b="1" i="1">
                  <a:solidFill>
                    <a:schemeClr val="bg1"/>
                  </a:solidFill>
                  <a:cs typeface="Arial" charset="0"/>
                </a:rPr>
                <a:t>PASSARELA</a:t>
              </a:r>
            </a:p>
            <a:p>
              <a:pPr algn="ctr"/>
              <a:r>
                <a:rPr lang="pt-BR" sz="1500" b="1" i="1">
                  <a:solidFill>
                    <a:schemeClr val="bg1"/>
                  </a:solidFill>
                  <a:cs typeface="Arial" charset="0"/>
                </a:rPr>
                <a:t>CONCLUÍDA</a:t>
              </a:r>
            </a:p>
          </p:txBody>
        </p:sp>
      </p:grpSp>
      <p:sp>
        <p:nvSpPr>
          <p:cNvPr id="83" name="Retângulo de cantos arredondados 82"/>
          <p:cNvSpPr/>
          <p:nvPr/>
        </p:nvSpPr>
        <p:spPr>
          <a:xfrm>
            <a:off x="7086600" y="2760663"/>
            <a:ext cx="1898650" cy="563562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700" b="1" i="1" dirty="0">
                <a:latin typeface="Arial" pitchFamily="34" charset="0"/>
                <a:cs typeface="Arial" pitchFamily="34" charset="0"/>
              </a:rPr>
              <a:t>17 EXISTENTES</a:t>
            </a:r>
          </a:p>
        </p:txBody>
      </p:sp>
      <p:sp>
        <p:nvSpPr>
          <p:cNvPr id="85" name="Retângulo de cantos arredondados 84"/>
          <p:cNvSpPr/>
          <p:nvPr/>
        </p:nvSpPr>
        <p:spPr>
          <a:xfrm>
            <a:off x="7118350" y="3424238"/>
            <a:ext cx="1898650" cy="56356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700" b="1" i="1" dirty="0">
                <a:latin typeface="Arial" pitchFamily="34" charset="0"/>
                <a:cs typeface="Arial" pitchFamily="34" charset="0"/>
              </a:rPr>
              <a:t>2 EM OBRAS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02482" grpId="0" animBg="1"/>
      <p:bldP spid="86" grpId="0" animBg="1"/>
      <p:bldP spid="83" grpId="0" animBg="1"/>
      <p:bldP spid="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\\Mboa02\gpt_banco\LINHAS - ESTAÇÕES\LINHA 8 - DIAMANTE\Estação Engº Cardoso\Maquete Eletrônica\ENG CARDOSO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8" y="1606550"/>
            <a:ext cx="769937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9" descr="W:\Engenheiro Cardoso - 08-11-10\S50301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98513"/>
            <a:ext cx="914400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086" name="Group 6"/>
          <p:cNvGrpSpPr>
            <a:grpSpLocks/>
          </p:cNvGrpSpPr>
          <p:nvPr/>
        </p:nvGrpSpPr>
        <p:grpSpPr bwMode="auto">
          <a:xfrm>
            <a:off x="120650" y="307975"/>
            <a:ext cx="8750300" cy="477838"/>
            <a:chOff x="76" y="194"/>
            <a:chExt cx="5512" cy="301"/>
          </a:xfrm>
        </p:grpSpPr>
        <p:sp>
          <p:nvSpPr>
            <p:cNvPr id="46088" name="TextBox 7"/>
            <p:cNvSpPr txBox="1">
              <a:spLocks noChangeArrowheads="1"/>
            </p:cNvSpPr>
            <p:nvPr/>
          </p:nvSpPr>
          <p:spPr bwMode="auto">
            <a:xfrm>
              <a:off x="76" y="194"/>
              <a:ext cx="4650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500" b="1">
                  <a:solidFill>
                    <a:schemeClr val="bg1"/>
                  </a:solidFill>
                  <a:cs typeface="Arial" charset="0"/>
                </a:rPr>
                <a:t>LINHA 8 - ESTAÇÃO ENG.º CARDOSO</a:t>
              </a:r>
              <a:endParaRPr lang="pt-BR" sz="2500" b="1">
                <a:solidFill>
                  <a:srgbClr val="FFFF00"/>
                </a:solidFill>
                <a:cs typeface="Arial" charset="0"/>
              </a:endParaRPr>
            </a:p>
          </p:txBody>
        </p:sp>
        <p:pic>
          <p:nvPicPr>
            <p:cNvPr id="46089" name="Picture 6" descr="Logo_branco.t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tângulo de cantos arredondados 7"/>
          <p:cNvSpPr/>
          <p:nvPr/>
        </p:nvSpPr>
        <p:spPr>
          <a:xfrm>
            <a:off x="120650" y="1054100"/>
            <a:ext cx="1831975" cy="1831975"/>
          </a:xfrm>
          <a:prstGeom prst="roundRect">
            <a:avLst/>
          </a:prstGeom>
          <a:gradFill flip="none" rotWithShape="1">
            <a:gsLst>
              <a:gs pos="45000">
                <a:schemeClr val="tx1"/>
              </a:gs>
              <a:gs pos="45000">
                <a:srgbClr val="FF00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  <a:tileRect l="-100000" t="-100000"/>
          </a:gradFill>
          <a:ln w="10160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ENTREGUE EM OUT/2010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2" name="Picture 43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Imagem 13" descr="Osasco_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68475"/>
            <a:ext cx="9144000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120650" y="307975"/>
            <a:ext cx="8750300" cy="477838"/>
            <a:chOff x="76" y="194"/>
            <a:chExt cx="5512" cy="301"/>
          </a:xfrm>
        </p:grpSpPr>
        <p:sp>
          <p:nvSpPr>
            <p:cNvPr id="48136" name="TextBox 7"/>
            <p:cNvSpPr txBox="1">
              <a:spLocks noChangeArrowheads="1"/>
            </p:cNvSpPr>
            <p:nvPr/>
          </p:nvSpPr>
          <p:spPr bwMode="auto">
            <a:xfrm>
              <a:off x="76" y="194"/>
              <a:ext cx="4103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500" b="1">
                  <a:solidFill>
                    <a:schemeClr val="bg1"/>
                  </a:solidFill>
                  <a:cs typeface="Arial" charset="0"/>
                </a:rPr>
                <a:t>LINHA 8 E 9 - ESTAÇÃO OSASCO</a:t>
              </a:r>
              <a:endParaRPr lang="pt-BR" sz="2500" b="1">
                <a:solidFill>
                  <a:srgbClr val="FFFF00"/>
                </a:solidFill>
                <a:cs typeface="Arial" charset="0"/>
              </a:endParaRPr>
            </a:p>
          </p:txBody>
        </p:sp>
        <p:pic>
          <p:nvPicPr>
            <p:cNvPr id="48137" name="Picture 6" descr="Logo_branco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tângulo de cantos arredondados 7"/>
          <p:cNvSpPr/>
          <p:nvPr/>
        </p:nvSpPr>
        <p:spPr>
          <a:xfrm>
            <a:off x="7038975" y="1054100"/>
            <a:ext cx="1831975" cy="1831975"/>
          </a:xfrm>
          <a:prstGeom prst="roundRect">
            <a:avLst/>
          </a:prstGeom>
          <a:gradFill flip="none" rotWithShape="1">
            <a:gsLst>
              <a:gs pos="49000">
                <a:srgbClr val="000000"/>
              </a:gs>
              <a:gs pos="70000">
                <a:srgbClr val="181CC7"/>
              </a:gs>
              <a:gs pos="100000">
                <a:schemeClr val="tx1"/>
              </a:gs>
            </a:gsLst>
            <a:lin ang="5400000" scaled="0"/>
            <a:tileRect l="-100000" t="-100000"/>
          </a:gradFill>
          <a:ln w="10160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PREVISÃO DE ENTREGA</a:t>
            </a:r>
          </a:p>
          <a:p>
            <a:pPr algn="ctr">
              <a:defRPr/>
            </a:pPr>
            <a:endParaRPr lang="pt-BR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ABR/2011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80" name="Picture 43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Box 7"/>
          <p:cNvSpPr txBox="1">
            <a:spLocks noChangeArrowheads="1"/>
          </p:cNvSpPr>
          <p:nvPr/>
        </p:nvSpPr>
        <p:spPr bwMode="auto">
          <a:xfrm>
            <a:off x="120650" y="258763"/>
            <a:ext cx="7231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cs typeface="Arial" charset="0"/>
              </a:rPr>
              <a:t>IMPERATRIZ LEOPOLDINA </a:t>
            </a:r>
            <a:r>
              <a:rPr lang="pt-BR" sz="1600" b="1">
                <a:solidFill>
                  <a:schemeClr val="bg1"/>
                </a:solidFill>
                <a:cs typeface="Arial" charset="0"/>
              </a:rPr>
              <a:t>–</a:t>
            </a:r>
            <a:r>
              <a:rPr lang="pt-BR" sz="1600" b="1">
                <a:solidFill>
                  <a:srgbClr val="FFFF00"/>
                </a:solidFill>
                <a:cs typeface="Arial" charset="0"/>
              </a:rPr>
              <a:t> PROPOSTA </a:t>
            </a:r>
          </a:p>
        </p:txBody>
      </p:sp>
      <p:pic>
        <p:nvPicPr>
          <p:cNvPr id="50182" name="Imagem 6" descr="cena6_ (2).jpg"/>
          <p:cNvPicPr>
            <a:picLocks noChangeAspect="1"/>
          </p:cNvPicPr>
          <p:nvPr/>
        </p:nvPicPr>
        <p:blipFill>
          <a:blip r:embed="rId4">
            <a:lum bright="30000" contrast="10000"/>
          </a:blip>
          <a:srcRect/>
          <a:stretch>
            <a:fillRect/>
          </a:stretch>
        </p:blipFill>
        <p:spPr bwMode="auto">
          <a:xfrm>
            <a:off x="0" y="1528763"/>
            <a:ext cx="914400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3554413" y="4051300"/>
            <a:ext cx="300037" cy="300038"/>
          </a:xfrm>
          <a:prstGeom prst="ellipse">
            <a:avLst/>
          </a:prstGeom>
          <a:gradFill flip="none" rotWithShape="1">
            <a:gsLst>
              <a:gs pos="0">
                <a:srgbClr val="D90505">
                  <a:shade val="30000"/>
                  <a:satMod val="115000"/>
                </a:srgbClr>
              </a:gs>
              <a:gs pos="50000">
                <a:srgbClr val="D90505">
                  <a:shade val="67500"/>
                  <a:satMod val="115000"/>
                </a:srgbClr>
              </a:gs>
              <a:gs pos="100000">
                <a:srgbClr val="D90505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outerShdw blurRad="139700" dist="38100" dir="1800000" sx="103000" sy="103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2260600" y="1895475"/>
            <a:ext cx="300038" cy="298450"/>
          </a:xfrm>
          <a:prstGeom prst="ellipse">
            <a:avLst/>
          </a:prstGeom>
          <a:gradFill flip="none" rotWithShape="1">
            <a:gsLst>
              <a:gs pos="0">
                <a:srgbClr val="D90505">
                  <a:shade val="30000"/>
                  <a:satMod val="115000"/>
                </a:srgbClr>
              </a:gs>
              <a:gs pos="50000">
                <a:srgbClr val="D90505">
                  <a:shade val="67500"/>
                  <a:satMod val="115000"/>
                </a:srgbClr>
              </a:gs>
              <a:gs pos="100000">
                <a:srgbClr val="D90505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outerShdw blurRad="139700" dist="38100" dir="1800000" sx="103000" sy="103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25"/>
          <p:cNvGrpSpPr>
            <a:grpSpLocks/>
          </p:cNvGrpSpPr>
          <p:nvPr/>
        </p:nvGrpSpPr>
        <p:grpSpPr bwMode="auto">
          <a:xfrm>
            <a:off x="2543175" y="1728788"/>
            <a:ext cx="3994150" cy="320675"/>
            <a:chOff x="2543251" y="1566746"/>
            <a:chExt cx="3638094" cy="320682"/>
          </a:xfrm>
        </p:grpSpPr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3050792" y="1566746"/>
              <a:ext cx="3130553" cy="307982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40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PARQUE LEOPOLDINA-VILLAS BOAS  </a:t>
              </a:r>
            </a:p>
          </p:txBody>
        </p:sp>
        <p:cxnSp>
          <p:nvCxnSpPr>
            <p:cNvPr id="17" name="Conector reto 16"/>
            <p:cNvCxnSpPr/>
            <p:nvPr/>
          </p:nvCxnSpPr>
          <p:spPr>
            <a:xfrm flipV="1">
              <a:off x="2543251" y="1873140"/>
              <a:ext cx="3630865" cy="142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6"/>
          <p:cNvGrpSpPr>
            <a:grpSpLocks/>
          </p:cNvGrpSpPr>
          <p:nvPr/>
        </p:nvGrpSpPr>
        <p:grpSpPr bwMode="auto">
          <a:xfrm>
            <a:off x="3865563" y="3886200"/>
            <a:ext cx="3636962" cy="320675"/>
            <a:chOff x="3866083" y="3723512"/>
            <a:chExt cx="3487217" cy="320682"/>
          </a:xfrm>
        </p:grpSpPr>
        <p:sp>
          <p:nvSpPr>
            <p:cNvPr id="21" name="TextBox 7"/>
            <p:cNvSpPr txBox="1">
              <a:spLocks noChangeArrowheads="1"/>
            </p:cNvSpPr>
            <p:nvPr/>
          </p:nvSpPr>
          <p:spPr bwMode="auto">
            <a:xfrm>
              <a:off x="4359256" y="3723512"/>
              <a:ext cx="2992523" cy="314332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40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NOVA ESTAÇÃO IMP. LEOPOLDINA  </a:t>
              </a:r>
            </a:p>
          </p:txBody>
        </p:sp>
        <p:cxnSp>
          <p:nvCxnSpPr>
            <p:cNvPr id="22" name="Conector reto 21"/>
            <p:cNvCxnSpPr/>
            <p:nvPr/>
          </p:nvCxnSpPr>
          <p:spPr>
            <a:xfrm flipV="1">
              <a:off x="3866083" y="4037844"/>
              <a:ext cx="3487217" cy="635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C:\Documents and Settings\fernandesf\Desktop\5 APRESENTAÇOES\2 de NOVEMBRO\linha 9 - pronta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7550"/>
            <a:ext cx="91440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229" name="Group 6"/>
          <p:cNvGrpSpPr>
            <a:grpSpLocks/>
          </p:cNvGrpSpPr>
          <p:nvPr/>
        </p:nvGrpSpPr>
        <p:grpSpPr bwMode="auto">
          <a:xfrm>
            <a:off x="120650" y="214313"/>
            <a:ext cx="8750300" cy="579437"/>
            <a:chOff x="76" y="135"/>
            <a:chExt cx="5512" cy="365"/>
          </a:xfrm>
        </p:grpSpPr>
        <p:sp>
          <p:nvSpPr>
            <p:cNvPr id="52298" name="TextBox 7"/>
            <p:cNvSpPr txBox="1">
              <a:spLocks noChangeArrowheads="1"/>
            </p:cNvSpPr>
            <p:nvPr/>
          </p:nvSpPr>
          <p:spPr bwMode="auto">
            <a:xfrm>
              <a:off x="76" y="135"/>
              <a:ext cx="348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200" b="1">
                  <a:solidFill>
                    <a:schemeClr val="bg1"/>
                  </a:solidFill>
                  <a:cs typeface="Arial" charset="0"/>
                </a:rPr>
                <a:t>LINHA 9 - ESMERALDA</a:t>
              </a:r>
            </a:p>
          </p:txBody>
        </p:sp>
        <p:pic>
          <p:nvPicPr>
            <p:cNvPr id="52299" name="Picture 6" descr="Logo_branco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230" name="Text Box 9"/>
          <p:cNvSpPr txBox="1">
            <a:spLocks noChangeArrowheads="1"/>
          </p:cNvSpPr>
          <p:nvPr/>
        </p:nvSpPr>
        <p:spPr bwMode="auto">
          <a:xfrm>
            <a:off x="2447925" y="2078038"/>
            <a:ext cx="10620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OSASCO</a:t>
            </a:r>
          </a:p>
        </p:txBody>
      </p:sp>
      <p:sp>
        <p:nvSpPr>
          <p:cNvPr id="52231" name="Text Box 9"/>
          <p:cNvSpPr txBox="1">
            <a:spLocks noChangeArrowheads="1"/>
          </p:cNvSpPr>
          <p:nvPr/>
        </p:nvSpPr>
        <p:spPr bwMode="auto">
          <a:xfrm>
            <a:off x="3836988" y="198755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PRES.ALTINO</a:t>
            </a:r>
          </a:p>
        </p:txBody>
      </p:sp>
      <p:sp>
        <p:nvSpPr>
          <p:cNvPr id="52232" name="Line 33"/>
          <p:cNvSpPr>
            <a:spLocks noChangeShapeType="1"/>
          </p:cNvSpPr>
          <p:nvPr/>
        </p:nvSpPr>
        <p:spPr bwMode="auto">
          <a:xfrm flipV="1">
            <a:off x="4173538" y="2409825"/>
            <a:ext cx="3492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4446588" y="2230438"/>
            <a:ext cx="877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CEASA</a:t>
            </a:r>
          </a:p>
        </p:txBody>
      </p:sp>
      <p:sp>
        <p:nvSpPr>
          <p:cNvPr id="52234" name="Line 33"/>
          <p:cNvSpPr>
            <a:spLocks noChangeShapeType="1"/>
          </p:cNvSpPr>
          <p:nvPr/>
        </p:nvSpPr>
        <p:spPr bwMode="auto">
          <a:xfrm>
            <a:off x="4341813" y="2625725"/>
            <a:ext cx="3429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5" name="Text Box 9"/>
          <p:cNvSpPr txBox="1">
            <a:spLocks noChangeArrowheads="1"/>
          </p:cNvSpPr>
          <p:nvPr/>
        </p:nvSpPr>
        <p:spPr bwMode="auto">
          <a:xfrm>
            <a:off x="4643438" y="2495550"/>
            <a:ext cx="2532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VILLA LOBOS-JAGUARÉ</a:t>
            </a:r>
          </a:p>
        </p:txBody>
      </p:sp>
      <p:sp>
        <p:nvSpPr>
          <p:cNvPr id="52236" name="Text Box 9"/>
          <p:cNvSpPr txBox="1">
            <a:spLocks noChangeArrowheads="1"/>
          </p:cNvSpPr>
          <p:nvPr/>
        </p:nvSpPr>
        <p:spPr bwMode="auto">
          <a:xfrm>
            <a:off x="1701800" y="2798763"/>
            <a:ext cx="2584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CIDADE UNIVERSITÁRIA</a:t>
            </a:r>
          </a:p>
        </p:txBody>
      </p:sp>
      <p:sp>
        <p:nvSpPr>
          <p:cNvPr id="52237" name="Text Box 9"/>
          <p:cNvSpPr txBox="1">
            <a:spLocks noChangeArrowheads="1"/>
          </p:cNvSpPr>
          <p:nvPr/>
        </p:nvSpPr>
        <p:spPr bwMode="auto">
          <a:xfrm>
            <a:off x="5057775" y="2884488"/>
            <a:ext cx="1311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PINHEIROS</a:t>
            </a:r>
          </a:p>
        </p:txBody>
      </p:sp>
      <p:sp>
        <p:nvSpPr>
          <p:cNvPr id="52238" name="Text Box 9"/>
          <p:cNvSpPr txBox="1">
            <a:spLocks noChangeArrowheads="1"/>
          </p:cNvSpPr>
          <p:nvPr/>
        </p:nvSpPr>
        <p:spPr bwMode="auto">
          <a:xfrm>
            <a:off x="2017713" y="3151188"/>
            <a:ext cx="24463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HEBRAICA-REBOUÇAS</a:t>
            </a:r>
          </a:p>
        </p:txBody>
      </p:sp>
      <p:sp>
        <p:nvSpPr>
          <p:cNvPr id="52239" name="Line 33"/>
          <p:cNvSpPr>
            <a:spLocks noChangeShapeType="1"/>
          </p:cNvSpPr>
          <p:nvPr/>
        </p:nvSpPr>
        <p:spPr bwMode="auto">
          <a:xfrm>
            <a:off x="5037138" y="3492500"/>
            <a:ext cx="279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0" name="Text Box 9"/>
          <p:cNvSpPr txBox="1">
            <a:spLocks noChangeArrowheads="1"/>
          </p:cNvSpPr>
          <p:nvPr/>
        </p:nvSpPr>
        <p:spPr bwMode="auto">
          <a:xfrm>
            <a:off x="5243513" y="3335338"/>
            <a:ext cx="1778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CIDADE JARDIM</a:t>
            </a:r>
          </a:p>
        </p:txBody>
      </p:sp>
      <p:sp>
        <p:nvSpPr>
          <p:cNvPr id="52241" name="Line 33"/>
          <p:cNvSpPr>
            <a:spLocks noChangeShapeType="1"/>
          </p:cNvSpPr>
          <p:nvPr/>
        </p:nvSpPr>
        <p:spPr bwMode="auto">
          <a:xfrm>
            <a:off x="4481513" y="3708400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2" name="Text Box 9"/>
          <p:cNvSpPr txBox="1">
            <a:spLocks noChangeArrowheads="1"/>
          </p:cNvSpPr>
          <p:nvPr/>
        </p:nvSpPr>
        <p:spPr bwMode="auto">
          <a:xfrm>
            <a:off x="3055938" y="3535363"/>
            <a:ext cx="1508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VILA OLÍMPIA</a:t>
            </a:r>
          </a:p>
        </p:txBody>
      </p:sp>
      <p:sp>
        <p:nvSpPr>
          <p:cNvPr id="52243" name="Text Box 9"/>
          <p:cNvSpPr txBox="1">
            <a:spLocks noChangeArrowheads="1"/>
          </p:cNvSpPr>
          <p:nvPr/>
        </p:nvSpPr>
        <p:spPr bwMode="auto">
          <a:xfrm>
            <a:off x="5053013" y="3729038"/>
            <a:ext cx="10144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BERRINI</a:t>
            </a:r>
          </a:p>
        </p:txBody>
      </p:sp>
      <p:sp>
        <p:nvSpPr>
          <p:cNvPr id="52244" name="Text Box 9"/>
          <p:cNvSpPr txBox="1">
            <a:spLocks noChangeArrowheads="1"/>
          </p:cNvSpPr>
          <p:nvPr/>
        </p:nvSpPr>
        <p:spPr bwMode="auto">
          <a:xfrm>
            <a:off x="2540000" y="4167188"/>
            <a:ext cx="1865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GRANJA JULIETA</a:t>
            </a:r>
          </a:p>
        </p:txBody>
      </p:sp>
      <p:sp>
        <p:nvSpPr>
          <p:cNvPr id="52245" name="Text Box 9"/>
          <p:cNvSpPr txBox="1">
            <a:spLocks noChangeArrowheads="1"/>
          </p:cNvSpPr>
          <p:nvPr/>
        </p:nvSpPr>
        <p:spPr bwMode="auto">
          <a:xfrm>
            <a:off x="4886325" y="4062413"/>
            <a:ext cx="1176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MORUMBI</a:t>
            </a:r>
          </a:p>
        </p:txBody>
      </p:sp>
      <p:sp>
        <p:nvSpPr>
          <p:cNvPr id="52246" name="Text Box 9"/>
          <p:cNvSpPr txBox="1">
            <a:spLocks noChangeArrowheads="1"/>
          </p:cNvSpPr>
          <p:nvPr/>
        </p:nvSpPr>
        <p:spPr bwMode="auto">
          <a:xfrm>
            <a:off x="2501900" y="4808538"/>
            <a:ext cx="168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SANTO AMARO</a:t>
            </a:r>
          </a:p>
        </p:txBody>
      </p:sp>
      <p:sp>
        <p:nvSpPr>
          <p:cNvPr id="52247" name="Text Box 9"/>
          <p:cNvSpPr txBox="1">
            <a:spLocks noChangeArrowheads="1"/>
          </p:cNvSpPr>
          <p:nvPr/>
        </p:nvSpPr>
        <p:spPr bwMode="auto">
          <a:xfrm>
            <a:off x="4806950" y="4913313"/>
            <a:ext cx="1244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SOCORRO</a:t>
            </a:r>
          </a:p>
        </p:txBody>
      </p:sp>
      <p:sp>
        <p:nvSpPr>
          <p:cNvPr id="52248" name="Text Box 9"/>
          <p:cNvSpPr txBox="1">
            <a:spLocks noChangeArrowheads="1"/>
          </p:cNvSpPr>
          <p:nvPr/>
        </p:nvSpPr>
        <p:spPr bwMode="auto">
          <a:xfrm>
            <a:off x="2960688" y="5246688"/>
            <a:ext cx="1531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JURUBATUBA</a:t>
            </a:r>
          </a:p>
        </p:txBody>
      </p:sp>
      <p:sp>
        <p:nvSpPr>
          <p:cNvPr id="52249" name="Line 33"/>
          <p:cNvSpPr>
            <a:spLocks noChangeShapeType="1"/>
          </p:cNvSpPr>
          <p:nvPr/>
        </p:nvSpPr>
        <p:spPr bwMode="auto">
          <a:xfrm>
            <a:off x="4906963" y="5978525"/>
            <a:ext cx="323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50" name="Text Box 9"/>
          <p:cNvSpPr txBox="1">
            <a:spLocks noChangeArrowheads="1"/>
          </p:cNvSpPr>
          <p:nvPr/>
        </p:nvSpPr>
        <p:spPr bwMode="auto">
          <a:xfrm>
            <a:off x="5151438" y="5795963"/>
            <a:ext cx="15414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AUTÓDROMO</a:t>
            </a:r>
          </a:p>
        </p:txBody>
      </p:sp>
      <p:sp>
        <p:nvSpPr>
          <p:cNvPr id="52251" name="Line 33"/>
          <p:cNvSpPr>
            <a:spLocks noChangeShapeType="1"/>
          </p:cNvSpPr>
          <p:nvPr/>
        </p:nvSpPr>
        <p:spPr bwMode="auto">
          <a:xfrm>
            <a:off x="4468813" y="6286500"/>
            <a:ext cx="1587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52" name="Text Box 9"/>
          <p:cNvSpPr txBox="1">
            <a:spLocks noChangeArrowheads="1"/>
          </p:cNvSpPr>
          <p:nvPr/>
        </p:nvSpPr>
        <p:spPr bwMode="auto">
          <a:xfrm>
            <a:off x="1797050" y="6107113"/>
            <a:ext cx="27638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PRIMAVERA-INTERLAGOS</a:t>
            </a:r>
          </a:p>
        </p:txBody>
      </p:sp>
      <p:sp>
        <p:nvSpPr>
          <p:cNvPr id="52253" name="Line 33"/>
          <p:cNvSpPr>
            <a:spLocks noChangeShapeType="1"/>
          </p:cNvSpPr>
          <p:nvPr/>
        </p:nvSpPr>
        <p:spPr bwMode="auto">
          <a:xfrm>
            <a:off x="4659313" y="6559550"/>
            <a:ext cx="2730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54" name="Text Box 9"/>
          <p:cNvSpPr txBox="1">
            <a:spLocks noChangeArrowheads="1"/>
          </p:cNvSpPr>
          <p:nvPr/>
        </p:nvSpPr>
        <p:spPr bwMode="auto">
          <a:xfrm>
            <a:off x="4856163" y="6383338"/>
            <a:ext cx="10144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GRAJAÚ</a:t>
            </a:r>
          </a:p>
        </p:txBody>
      </p:sp>
      <p:sp>
        <p:nvSpPr>
          <p:cNvPr id="52255" name="Line 33"/>
          <p:cNvSpPr>
            <a:spLocks noChangeShapeType="1"/>
          </p:cNvSpPr>
          <p:nvPr/>
        </p:nvSpPr>
        <p:spPr bwMode="auto">
          <a:xfrm>
            <a:off x="4343400" y="5405438"/>
            <a:ext cx="1587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56" name="Line 33"/>
          <p:cNvSpPr>
            <a:spLocks noChangeShapeType="1"/>
          </p:cNvSpPr>
          <p:nvPr/>
        </p:nvSpPr>
        <p:spPr bwMode="auto">
          <a:xfrm>
            <a:off x="4546600" y="5084763"/>
            <a:ext cx="323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57" name="Line 33"/>
          <p:cNvSpPr>
            <a:spLocks noChangeShapeType="1"/>
          </p:cNvSpPr>
          <p:nvPr/>
        </p:nvSpPr>
        <p:spPr bwMode="auto">
          <a:xfrm>
            <a:off x="4090988" y="4956175"/>
            <a:ext cx="1587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58" name="Line 33"/>
          <p:cNvSpPr>
            <a:spLocks noChangeShapeType="1"/>
          </p:cNvSpPr>
          <p:nvPr/>
        </p:nvSpPr>
        <p:spPr bwMode="auto">
          <a:xfrm>
            <a:off x="4283075" y="4348163"/>
            <a:ext cx="1587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59" name="Line 33"/>
          <p:cNvSpPr>
            <a:spLocks noChangeShapeType="1"/>
          </p:cNvSpPr>
          <p:nvPr/>
        </p:nvSpPr>
        <p:spPr bwMode="auto">
          <a:xfrm>
            <a:off x="4783138" y="4222750"/>
            <a:ext cx="196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60" name="Line 33"/>
          <p:cNvSpPr>
            <a:spLocks noChangeShapeType="1"/>
          </p:cNvSpPr>
          <p:nvPr/>
        </p:nvSpPr>
        <p:spPr bwMode="auto">
          <a:xfrm>
            <a:off x="4937125" y="3887788"/>
            <a:ext cx="196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61" name="Line 33"/>
          <p:cNvSpPr>
            <a:spLocks noChangeShapeType="1"/>
          </p:cNvSpPr>
          <p:nvPr/>
        </p:nvSpPr>
        <p:spPr bwMode="auto">
          <a:xfrm>
            <a:off x="4368800" y="3322638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62" name="Line 33"/>
          <p:cNvSpPr>
            <a:spLocks noChangeShapeType="1"/>
          </p:cNvSpPr>
          <p:nvPr/>
        </p:nvSpPr>
        <p:spPr bwMode="auto">
          <a:xfrm>
            <a:off x="4854575" y="3062288"/>
            <a:ext cx="279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63" name="Line 33"/>
          <p:cNvSpPr>
            <a:spLocks noChangeShapeType="1"/>
          </p:cNvSpPr>
          <p:nvPr/>
        </p:nvSpPr>
        <p:spPr bwMode="auto">
          <a:xfrm>
            <a:off x="4165600" y="2986088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" name="Elipse 40"/>
          <p:cNvSpPr/>
          <p:nvPr/>
        </p:nvSpPr>
        <p:spPr>
          <a:xfrm>
            <a:off x="4533900" y="6500813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4643438" y="6224588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4767263" y="591502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4533900" y="5338763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3471863" y="218122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Elipse 46"/>
          <p:cNvSpPr/>
          <p:nvPr/>
        </p:nvSpPr>
        <p:spPr>
          <a:xfrm>
            <a:off x="4033838" y="2362200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4210050" y="258127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Elipse 48"/>
          <p:cNvSpPr/>
          <p:nvPr/>
        </p:nvSpPr>
        <p:spPr>
          <a:xfrm>
            <a:off x="4567238" y="2871788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4719638" y="3009900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Elipse 54"/>
          <p:cNvSpPr/>
          <p:nvPr/>
        </p:nvSpPr>
        <p:spPr>
          <a:xfrm>
            <a:off x="4533900" y="650240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Elipse 55"/>
          <p:cNvSpPr/>
          <p:nvPr/>
        </p:nvSpPr>
        <p:spPr>
          <a:xfrm>
            <a:off x="4643438" y="622617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Elipse 56"/>
          <p:cNvSpPr/>
          <p:nvPr/>
        </p:nvSpPr>
        <p:spPr>
          <a:xfrm>
            <a:off x="4767263" y="591661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Elipse 57"/>
          <p:cNvSpPr/>
          <p:nvPr/>
        </p:nvSpPr>
        <p:spPr>
          <a:xfrm>
            <a:off x="4533900" y="534035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Elipse 58"/>
          <p:cNvSpPr/>
          <p:nvPr/>
        </p:nvSpPr>
        <p:spPr>
          <a:xfrm>
            <a:off x="4405313" y="502602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Elipse 59"/>
          <p:cNvSpPr/>
          <p:nvPr/>
        </p:nvSpPr>
        <p:spPr>
          <a:xfrm>
            <a:off x="4271963" y="48783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4467225" y="428307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4652963" y="41544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4795838" y="382111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4886325" y="36020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Elipse 64"/>
          <p:cNvSpPr/>
          <p:nvPr/>
        </p:nvSpPr>
        <p:spPr>
          <a:xfrm>
            <a:off x="4905375" y="343535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4757738" y="32019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4562475" y="287337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4033838" y="23637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Elipse 68"/>
          <p:cNvSpPr/>
          <p:nvPr/>
        </p:nvSpPr>
        <p:spPr>
          <a:xfrm>
            <a:off x="4210050" y="258286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etângulo 71"/>
          <p:cNvSpPr/>
          <p:nvPr/>
        </p:nvSpPr>
        <p:spPr>
          <a:xfrm rot="3240000">
            <a:off x="4226719" y="2305844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6591300" y="5500688"/>
            <a:ext cx="2547938" cy="135731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Elipse 75"/>
          <p:cNvSpPr/>
          <p:nvPr/>
        </p:nvSpPr>
        <p:spPr>
          <a:xfrm>
            <a:off x="6783388" y="5662613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2291" name="Text Box 9"/>
          <p:cNvSpPr txBox="1">
            <a:spLocks noChangeArrowheads="1"/>
          </p:cNvSpPr>
          <p:nvPr/>
        </p:nvSpPr>
        <p:spPr bwMode="auto">
          <a:xfrm>
            <a:off x="7078663" y="5640388"/>
            <a:ext cx="1682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78" name="Elipse 77"/>
          <p:cNvSpPr/>
          <p:nvPr/>
        </p:nvSpPr>
        <p:spPr>
          <a:xfrm>
            <a:off x="6783388" y="5986463"/>
            <a:ext cx="212725" cy="217487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2293" name="Text Box 9"/>
          <p:cNvSpPr txBox="1">
            <a:spLocks noChangeArrowheads="1"/>
          </p:cNvSpPr>
          <p:nvPr/>
        </p:nvSpPr>
        <p:spPr bwMode="auto">
          <a:xfrm>
            <a:off x="7078663" y="5970588"/>
            <a:ext cx="17716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80" name="Elipse 79"/>
          <p:cNvSpPr/>
          <p:nvPr/>
        </p:nvSpPr>
        <p:spPr>
          <a:xfrm>
            <a:off x="6781800" y="6300788"/>
            <a:ext cx="212725" cy="2174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2295" name="Text Box 9"/>
          <p:cNvSpPr txBox="1">
            <a:spLocks noChangeArrowheads="1"/>
          </p:cNvSpPr>
          <p:nvPr/>
        </p:nvSpPr>
        <p:spPr bwMode="auto">
          <a:xfrm>
            <a:off x="7077075" y="6284913"/>
            <a:ext cx="21097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82" name="Retângulo 81"/>
          <p:cNvSpPr/>
          <p:nvPr/>
        </p:nvSpPr>
        <p:spPr>
          <a:xfrm rot="5400000">
            <a:off x="7120732" y="6373019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2297" name="Text Box 9"/>
          <p:cNvSpPr txBox="1">
            <a:spLocks noChangeArrowheads="1"/>
          </p:cNvSpPr>
          <p:nvPr/>
        </p:nvSpPr>
        <p:spPr bwMode="auto">
          <a:xfrm>
            <a:off x="7485063" y="6575425"/>
            <a:ext cx="10271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1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C:\Documents and Settings\fernandesf\Desktop\5 APRESENTAÇOES\2 de NOVEMBRO\linha 9 - pronta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7550"/>
            <a:ext cx="91440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4277" name="Group 6"/>
          <p:cNvGrpSpPr>
            <a:grpSpLocks/>
          </p:cNvGrpSpPr>
          <p:nvPr/>
        </p:nvGrpSpPr>
        <p:grpSpPr bwMode="auto">
          <a:xfrm>
            <a:off x="120650" y="214313"/>
            <a:ext cx="8750300" cy="579437"/>
            <a:chOff x="76" y="135"/>
            <a:chExt cx="5512" cy="365"/>
          </a:xfrm>
        </p:grpSpPr>
        <p:sp>
          <p:nvSpPr>
            <p:cNvPr id="54375" name="TextBox 7"/>
            <p:cNvSpPr txBox="1">
              <a:spLocks noChangeArrowheads="1"/>
            </p:cNvSpPr>
            <p:nvPr/>
          </p:nvSpPr>
          <p:spPr bwMode="auto">
            <a:xfrm>
              <a:off x="76" y="135"/>
              <a:ext cx="348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200" b="1">
                  <a:solidFill>
                    <a:schemeClr val="bg1"/>
                  </a:solidFill>
                  <a:cs typeface="Arial" charset="0"/>
                </a:rPr>
                <a:t>LINHA 9 - ESMERALDA</a:t>
              </a:r>
            </a:p>
          </p:txBody>
        </p:sp>
        <p:pic>
          <p:nvPicPr>
            <p:cNvPr id="54376" name="Picture 6" descr="Logo_branco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78" name="Line 33"/>
          <p:cNvSpPr>
            <a:spLocks noChangeShapeType="1"/>
          </p:cNvSpPr>
          <p:nvPr/>
        </p:nvSpPr>
        <p:spPr bwMode="auto">
          <a:xfrm flipV="1">
            <a:off x="4173538" y="2409825"/>
            <a:ext cx="3492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79" name="Line 33"/>
          <p:cNvSpPr>
            <a:spLocks noChangeShapeType="1"/>
          </p:cNvSpPr>
          <p:nvPr/>
        </p:nvSpPr>
        <p:spPr bwMode="auto">
          <a:xfrm>
            <a:off x="4341813" y="2625725"/>
            <a:ext cx="3429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80" name="Line 33"/>
          <p:cNvSpPr>
            <a:spLocks noChangeShapeType="1"/>
          </p:cNvSpPr>
          <p:nvPr/>
        </p:nvSpPr>
        <p:spPr bwMode="auto">
          <a:xfrm>
            <a:off x="5037138" y="3492500"/>
            <a:ext cx="279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81" name="Line 33"/>
          <p:cNvSpPr>
            <a:spLocks noChangeShapeType="1"/>
          </p:cNvSpPr>
          <p:nvPr/>
        </p:nvSpPr>
        <p:spPr bwMode="auto">
          <a:xfrm>
            <a:off x="4481513" y="3708400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82" name="Line 33"/>
          <p:cNvSpPr>
            <a:spLocks noChangeShapeType="1"/>
          </p:cNvSpPr>
          <p:nvPr/>
        </p:nvSpPr>
        <p:spPr bwMode="auto">
          <a:xfrm>
            <a:off x="4906963" y="5978525"/>
            <a:ext cx="323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83" name="Line 33"/>
          <p:cNvSpPr>
            <a:spLocks noChangeShapeType="1"/>
          </p:cNvSpPr>
          <p:nvPr/>
        </p:nvSpPr>
        <p:spPr bwMode="auto">
          <a:xfrm>
            <a:off x="4468813" y="6286500"/>
            <a:ext cx="1587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84" name="Line 33"/>
          <p:cNvSpPr>
            <a:spLocks noChangeShapeType="1"/>
          </p:cNvSpPr>
          <p:nvPr/>
        </p:nvSpPr>
        <p:spPr bwMode="auto">
          <a:xfrm>
            <a:off x="4659313" y="6559550"/>
            <a:ext cx="2730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85" name="Line 33"/>
          <p:cNvSpPr>
            <a:spLocks noChangeShapeType="1"/>
          </p:cNvSpPr>
          <p:nvPr/>
        </p:nvSpPr>
        <p:spPr bwMode="auto">
          <a:xfrm>
            <a:off x="4343400" y="5405438"/>
            <a:ext cx="1587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86" name="Line 33"/>
          <p:cNvSpPr>
            <a:spLocks noChangeShapeType="1"/>
          </p:cNvSpPr>
          <p:nvPr/>
        </p:nvSpPr>
        <p:spPr bwMode="auto">
          <a:xfrm>
            <a:off x="4546600" y="5084763"/>
            <a:ext cx="323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87" name="Line 33"/>
          <p:cNvSpPr>
            <a:spLocks noChangeShapeType="1"/>
          </p:cNvSpPr>
          <p:nvPr/>
        </p:nvSpPr>
        <p:spPr bwMode="auto">
          <a:xfrm>
            <a:off x="4090988" y="4956175"/>
            <a:ext cx="1587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88" name="Line 33"/>
          <p:cNvSpPr>
            <a:spLocks noChangeShapeType="1"/>
          </p:cNvSpPr>
          <p:nvPr/>
        </p:nvSpPr>
        <p:spPr bwMode="auto">
          <a:xfrm>
            <a:off x="4283075" y="4348163"/>
            <a:ext cx="1587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89" name="Line 33"/>
          <p:cNvSpPr>
            <a:spLocks noChangeShapeType="1"/>
          </p:cNvSpPr>
          <p:nvPr/>
        </p:nvSpPr>
        <p:spPr bwMode="auto">
          <a:xfrm>
            <a:off x="4783138" y="4222750"/>
            <a:ext cx="196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90" name="Line 33"/>
          <p:cNvSpPr>
            <a:spLocks noChangeShapeType="1"/>
          </p:cNvSpPr>
          <p:nvPr/>
        </p:nvSpPr>
        <p:spPr bwMode="auto">
          <a:xfrm>
            <a:off x="4937125" y="3887788"/>
            <a:ext cx="196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91" name="Line 33"/>
          <p:cNvSpPr>
            <a:spLocks noChangeShapeType="1"/>
          </p:cNvSpPr>
          <p:nvPr/>
        </p:nvSpPr>
        <p:spPr bwMode="auto">
          <a:xfrm>
            <a:off x="4368800" y="3322638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92" name="Line 33"/>
          <p:cNvSpPr>
            <a:spLocks noChangeShapeType="1"/>
          </p:cNvSpPr>
          <p:nvPr/>
        </p:nvSpPr>
        <p:spPr bwMode="auto">
          <a:xfrm>
            <a:off x="4854575" y="3062288"/>
            <a:ext cx="279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93" name="Line 33"/>
          <p:cNvSpPr>
            <a:spLocks noChangeShapeType="1"/>
          </p:cNvSpPr>
          <p:nvPr/>
        </p:nvSpPr>
        <p:spPr bwMode="auto">
          <a:xfrm>
            <a:off x="4165600" y="2986088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" name="Elipse 40"/>
          <p:cNvSpPr/>
          <p:nvPr/>
        </p:nvSpPr>
        <p:spPr>
          <a:xfrm>
            <a:off x="4533900" y="6500813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4643438" y="6224588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4767263" y="591502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4533900" y="5338763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3471863" y="218122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Elipse 46"/>
          <p:cNvSpPr/>
          <p:nvPr/>
        </p:nvSpPr>
        <p:spPr>
          <a:xfrm>
            <a:off x="4033838" y="2362200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4210050" y="2581275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Elipse 48"/>
          <p:cNvSpPr/>
          <p:nvPr/>
        </p:nvSpPr>
        <p:spPr>
          <a:xfrm>
            <a:off x="4567238" y="2871788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4719638" y="3009900"/>
            <a:ext cx="123825" cy="1238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Elipse 54"/>
          <p:cNvSpPr/>
          <p:nvPr/>
        </p:nvSpPr>
        <p:spPr>
          <a:xfrm>
            <a:off x="4533900" y="650240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Elipse 55"/>
          <p:cNvSpPr/>
          <p:nvPr/>
        </p:nvSpPr>
        <p:spPr>
          <a:xfrm>
            <a:off x="4643438" y="622617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Elipse 56"/>
          <p:cNvSpPr/>
          <p:nvPr/>
        </p:nvSpPr>
        <p:spPr>
          <a:xfrm>
            <a:off x="4767263" y="591661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Elipse 57"/>
          <p:cNvSpPr/>
          <p:nvPr/>
        </p:nvSpPr>
        <p:spPr>
          <a:xfrm>
            <a:off x="4533900" y="534035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Elipse 58"/>
          <p:cNvSpPr/>
          <p:nvPr/>
        </p:nvSpPr>
        <p:spPr>
          <a:xfrm>
            <a:off x="4405313" y="502602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Elipse 59"/>
          <p:cNvSpPr/>
          <p:nvPr/>
        </p:nvSpPr>
        <p:spPr>
          <a:xfrm>
            <a:off x="4271963" y="48783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4467225" y="428307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4652963" y="41544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4795838" y="382111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4886325" y="36020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Elipse 64"/>
          <p:cNvSpPr/>
          <p:nvPr/>
        </p:nvSpPr>
        <p:spPr>
          <a:xfrm>
            <a:off x="4905375" y="343535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4757738" y="32019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4562475" y="287337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4033838" y="23637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Elipse 68"/>
          <p:cNvSpPr/>
          <p:nvPr/>
        </p:nvSpPr>
        <p:spPr>
          <a:xfrm>
            <a:off x="4210050" y="258286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etângulo 71"/>
          <p:cNvSpPr/>
          <p:nvPr/>
        </p:nvSpPr>
        <p:spPr>
          <a:xfrm rot="3240000">
            <a:off x="4226719" y="2305844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6591300" y="5500688"/>
            <a:ext cx="2547938" cy="135731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Elipse 75"/>
          <p:cNvSpPr/>
          <p:nvPr/>
        </p:nvSpPr>
        <p:spPr>
          <a:xfrm>
            <a:off x="6783388" y="5662613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4321" name="Text Box 9"/>
          <p:cNvSpPr txBox="1">
            <a:spLocks noChangeArrowheads="1"/>
          </p:cNvSpPr>
          <p:nvPr/>
        </p:nvSpPr>
        <p:spPr bwMode="auto">
          <a:xfrm>
            <a:off x="7078663" y="5640388"/>
            <a:ext cx="18081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78" name="Elipse 77"/>
          <p:cNvSpPr/>
          <p:nvPr/>
        </p:nvSpPr>
        <p:spPr>
          <a:xfrm>
            <a:off x="6783388" y="5986463"/>
            <a:ext cx="212725" cy="217487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4323" name="Text Box 9"/>
          <p:cNvSpPr txBox="1">
            <a:spLocks noChangeArrowheads="1"/>
          </p:cNvSpPr>
          <p:nvPr/>
        </p:nvSpPr>
        <p:spPr bwMode="auto">
          <a:xfrm>
            <a:off x="7078663" y="5970588"/>
            <a:ext cx="19002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80" name="Elipse 79"/>
          <p:cNvSpPr/>
          <p:nvPr/>
        </p:nvSpPr>
        <p:spPr>
          <a:xfrm>
            <a:off x="6781800" y="6300788"/>
            <a:ext cx="212725" cy="2174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4325" name="Text Box 9"/>
          <p:cNvSpPr txBox="1">
            <a:spLocks noChangeArrowheads="1"/>
          </p:cNvSpPr>
          <p:nvPr/>
        </p:nvSpPr>
        <p:spPr bwMode="auto">
          <a:xfrm>
            <a:off x="7077075" y="6284913"/>
            <a:ext cx="2251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82" name="Retângulo 81"/>
          <p:cNvSpPr/>
          <p:nvPr/>
        </p:nvSpPr>
        <p:spPr>
          <a:xfrm rot="5400000">
            <a:off x="7120732" y="6373019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4327" name="Text Box 9"/>
          <p:cNvSpPr txBox="1">
            <a:spLocks noChangeArrowheads="1"/>
          </p:cNvSpPr>
          <p:nvPr/>
        </p:nvSpPr>
        <p:spPr bwMode="auto">
          <a:xfrm>
            <a:off x="7485063" y="6575425"/>
            <a:ext cx="1087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  <p:grpSp>
        <p:nvGrpSpPr>
          <p:cNvPr id="54328" name="Grupo 88"/>
          <p:cNvGrpSpPr>
            <a:grpSpLocks/>
          </p:cNvGrpSpPr>
          <p:nvPr/>
        </p:nvGrpSpPr>
        <p:grpSpPr bwMode="auto">
          <a:xfrm>
            <a:off x="231775" y="1238250"/>
            <a:ext cx="1547813" cy="1547813"/>
            <a:chOff x="3816350" y="1238250"/>
            <a:chExt cx="1547813" cy="1547813"/>
          </a:xfrm>
        </p:grpSpPr>
        <p:pic>
          <p:nvPicPr>
            <p:cNvPr id="54373" name="Picture 24" descr="Bicicletári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16350" y="1238250"/>
              <a:ext cx="1547813" cy="154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74" name="Text Box 11"/>
            <p:cNvSpPr txBox="1">
              <a:spLocks noChangeArrowheads="1"/>
            </p:cNvSpPr>
            <p:nvPr/>
          </p:nvSpPr>
          <p:spPr bwMode="auto">
            <a:xfrm>
              <a:off x="3826753" y="1384669"/>
              <a:ext cx="1505091" cy="1231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3000" b="1" i="1">
                  <a:solidFill>
                    <a:schemeClr val="bg1"/>
                  </a:solidFill>
                  <a:cs typeface="Arial" charset="0"/>
                </a:rPr>
                <a:t>3</a:t>
              </a:r>
            </a:p>
            <a:p>
              <a:pPr algn="ctr"/>
              <a:r>
                <a:rPr lang="pt-BR" sz="1900" b="1" i="1">
                  <a:solidFill>
                    <a:schemeClr val="bg1"/>
                  </a:solidFill>
                  <a:cs typeface="Arial" charset="0"/>
                </a:rPr>
                <a:t>ESTAÇÕES</a:t>
              </a:r>
            </a:p>
            <a:p>
              <a:pPr algn="ctr"/>
              <a:r>
                <a:rPr lang="pt-BR" sz="2500" b="1" i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pt-BR" sz="2400" b="1" i="1">
                  <a:solidFill>
                    <a:schemeClr val="bg1"/>
                  </a:solidFill>
                  <a:cs typeface="Arial" charset="0"/>
                </a:rPr>
                <a:t>NOVAS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7358063" y="1268413"/>
            <a:ext cx="1547812" cy="1547812"/>
            <a:chOff x="2969" y="777"/>
            <a:chExt cx="975" cy="975"/>
          </a:xfrm>
        </p:grpSpPr>
        <p:pic>
          <p:nvPicPr>
            <p:cNvPr id="54371" name="Picture 22" descr="Turism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69" y="777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72" name="Text Box 10"/>
            <p:cNvSpPr txBox="1">
              <a:spLocks noChangeArrowheads="1"/>
            </p:cNvSpPr>
            <p:nvPr/>
          </p:nvSpPr>
          <p:spPr bwMode="auto">
            <a:xfrm>
              <a:off x="2982" y="1081"/>
              <a:ext cx="93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000" i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pt-BR" sz="2000" b="1" i="1">
                  <a:solidFill>
                    <a:schemeClr val="bg1"/>
                  </a:solidFill>
                  <a:cs typeface="Arial" charset="0"/>
                </a:rPr>
                <a:t>CICLOVIA</a:t>
              </a:r>
            </a:p>
            <a:p>
              <a:r>
                <a:rPr lang="pt-BR" sz="1200" b="1" i="1">
                  <a:solidFill>
                    <a:schemeClr val="bg1"/>
                  </a:solidFill>
                  <a:cs typeface="Arial" charset="0"/>
                </a:rPr>
                <a:t>  RIO PINHEIROS</a:t>
              </a:r>
            </a:p>
          </p:txBody>
        </p:sp>
      </p:grpSp>
      <p:sp>
        <p:nvSpPr>
          <p:cNvPr id="54330" name="Text Box 9"/>
          <p:cNvSpPr txBox="1">
            <a:spLocks noChangeArrowheads="1"/>
          </p:cNvSpPr>
          <p:nvPr/>
        </p:nvSpPr>
        <p:spPr bwMode="auto">
          <a:xfrm>
            <a:off x="2447925" y="2078038"/>
            <a:ext cx="10620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OSASCO</a:t>
            </a:r>
          </a:p>
        </p:txBody>
      </p:sp>
      <p:sp>
        <p:nvSpPr>
          <p:cNvPr id="54331" name="Text Box 9"/>
          <p:cNvSpPr txBox="1">
            <a:spLocks noChangeArrowheads="1"/>
          </p:cNvSpPr>
          <p:nvPr/>
        </p:nvSpPr>
        <p:spPr bwMode="auto">
          <a:xfrm>
            <a:off x="3836988" y="198755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PRES.ALTINO</a:t>
            </a:r>
          </a:p>
        </p:txBody>
      </p:sp>
      <p:sp>
        <p:nvSpPr>
          <p:cNvPr id="54332" name="Text Box 9"/>
          <p:cNvSpPr txBox="1">
            <a:spLocks noChangeArrowheads="1"/>
          </p:cNvSpPr>
          <p:nvPr/>
        </p:nvSpPr>
        <p:spPr bwMode="auto">
          <a:xfrm>
            <a:off x="4446588" y="2230438"/>
            <a:ext cx="877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CEASA</a:t>
            </a:r>
          </a:p>
        </p:txBody>
      </p:sp>
      <p:sp>
        <p:nvSpPr>
          <p:cNvPr id="54333" name="Text Box 9"/>
          <p:cNvSpPr txBox="1">
            <a:spLocks noChangeArrowheads="1"/>
          </p:cNvSpPr>
          <p:nvPr/>
        </p:nvSpPr>
        <p:spPr bwMode="auto">
          <a:xfrm>
            <a:off x="4643438" y="2495550"/>
            <a:ext cx="2532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VILLA LOBOS-JAGUARÉ</a:t>
            </a:r>
          </a:p>
        </p:txBody>
      </p:sp>
      <p:sp>
        <p:nvSpPr>
          <p:cNvPr id="54334" name="Text Box 9"/>
          <p:cNvSpPr txBox="1">
            <a:spLocks noChangeArrowheads="1"/>
          </p:cNvSpPr>
          <p:nvPr/>
        </p:nvSpPr>
        <p:spPr bwMode="auto">
          <a:xfrm>
            <a:off x="1701800" y="2798763"/>
            <a:ext cx="2584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CIDADE UNIVERSITÁRIA</a:t>
            </a:r>
          </a:p>
        </p:txBody>
      </p:sp>
      <p:sp>
        <p:nvSpPr>
          <p:cNvPr id="54335" name="Text Box 9"/>
          <p:cNvSpPr txBox="1">
            <a:spLocks noChangeArrowheads="1"/>
          </p:cNvSpPr>
          <p:nvPr/>
        </p:nvSpPr>
        <p:spPr bwMode="auto">
          <a:xfrm>
            <a:off x="5057775" y="2884488"/>
            <a:ext cx="1311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PINHEIROS</a:t>
            </a:r>
          </a:p>
        </p:txBody>
      </p:sp>
      <p:sp>
        <p:nvSpPr>
          <p:cNvPr id="54336" name="Text Box 9"/>
          <p:cNvSpPr txBox="1">
            <a:spLocks noChangeArrowheads="1"/>
          </p:cNvSpPr>
          <p:nvPr/>
        </p:nvSpPr>
        <p:spPr bwMode="auto">
          <a:xfrm>
            <a:off x="2017713" y="3151188"/>
            <a:ext cx="24463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HEBRAICA-REBOUÇAS</a:t>
            </a:r>
          </a:p>
        </p:txBody>
      </p:sp>
      <p:sp>
        <p:nvSpPr>
          <p:cNvPr id="54337" name="Text Box 9"/>
          <p:cNvSpPr txBox="1">
            <a:spLocks noChangeArrowheads="1"/>
          </p:cNvSpPr>
          <p:nvPr/>
        </p:nvSpPr>
        <p:spPr bwMode="auto">
          <a:xfrm>
            <a:off x="5243513" y="3335338"/>
            <a:ext cx="1778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CIDADE JARDIM</a:t>
            </a:r>
          </a:p>
        </p:txBody>
      </p:sp>
      <p:sp>
        <p:nvSpPr>
          <p:cNvPr id="54338" name="Text Box 9"/>
          <p:cNvSpPr txBox="1">
            <a:spLocks noChangeArrowheads="1"/>
          </p:cNvSpPr>
          <p:nvPr/>
        </p:nvSpPr>
        <p:spPr bwMode="auto">
          <a:xfrm>
            <a:off x="3055938" y="3535363"/>
            <a:ext cx="1508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VILA OLÍMPIA</a:t>
            </a:r>
          </a:p>
        </p:txBody>
      </p:sp>
      <p:sp>
        <p:nvSpPr>
          <p:cNvPr id="54339" name="Text Box 9"/>
          <p:cNvSpPr txBox="1">
            <a:spLocks noChangeArrowheads="1"/>
          </p:cNvSpPr>
          <p:nvPr/>
        </p:nvSpPr>
        <p:spPr bwMode="auto">
          <a:xfrm>
            <a:off x="5053013" y="3729038"/>
            <a:ext cx="10144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BERRINI</a:t>
            </a:r>
          </a:p>
        </p:txBody>
      </p:sp>
      <p:sp>
        <p:nvSpPr>
          <p:cNvPr id="54340" name="Text Box 9"/>
          <p:cNvSpPr txBox="1">
            <a:spLocks noChangeArrowheads="1"/>
          </p:cNvSpPr>
          <p:nvPr/>
        </p:nvSpPr>
        <p:spPr bwMode="auto">
          <a:xfrm>
            <a:off x="2540000" y="4167188"/>
            <a:ext cx="1865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GRANJA JULIETA</a:t>
            </a:r>
          </a:p>
        </p:txBody>
      </p:sp>
      <p:sp>
        <p:nvSpPr>
          <p:cNvPr id="54341" name="Text Box 9"/>
          <p:cNvSpPr txBox="1">
            <a:spLocks noChangeArrowheads="1"/>
          </p:cNvSpPr>
          <p:nvPr/>
        </p:nvSpPr>
        <p:spPr bwMode="auto">
          <a:xfrm>
            <a:off x="4886325" y="4062413"/>
            <a:ext cx="1176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MORUMBI</a:t>
            </a:r>
          </a:p>
        </p:txBody>
      </p:sp>
      <p:sp>
        <p:nvSpPr>
          <p:cNvPr id="54342" name="Text Box 9"/>
          <p:cNvSpPr txBox="1">
            <a:spLocks noChangeArrowheads="1"/>
          </p:cNvSpPr>
          <p:nvPr/>
        </p:nvSpPr>
        <p:spPr bwMode="auto">
          <a:xfrm>
            <a:off x="2501900" y="4808538"/>
            <a:ext cx="168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SANTO AMARO</a:t>
            </a:r>
          </a:p>
        </p:txBody>
      </p:sp>
      <p:sp>
        <p:nvSpPr>
          <p:cNvPr id="54343" name="Text Box 9"/>
          <p:cNvSpPr txBox="1">
            <a:spLocks noChangeArrowheads="1"/>
          </p:cNvSpPr>
          <p:nvPr/>
        </p:nvSpPr>
        <p:spPr bwMode="auto">
          <a:xfrm>
            <a:off x="4806950" y="4913313"/>
            <a:ext cx="1244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SOCORRO</a:t>
            </a:r>
          </a:p>
        </p:txBody>
      </p:sp>
      <p:sp>
        <p:nvSpPr>
          <p:cNvPr id="54344" name="Text Box 9"/>
          <p:cNvSpPr txBox="1">
            <a:spLocks noChangeArrowheads="1"/>
          </p:cNvSpPr>
          <p:nvPr/>
        </p:nvSpPr>
        <p:spPr bwMode="auto">
          <a:xfrm>
            <a:off x="2960688" y="5246688"/>
            <a:ext cx="1531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JURUBATUBA</a:t>
            </a:r>
          </a:p>
        </p:txBody>
      </p:sp>
      <p:sp>
        <p:nvSpPr>
          <p:cNvPr id="54345" name="Text Box 9"/>
          <p:cNvSpPr txBox="1">
            <a:spLocks noChangeArrowheads="1"/>
          </p:cNvSpPr>
          <p:nvPr/>
        </p:nvSpPr>
        <p:spPr bwMode="auto">
          <a:xfrm>
            <a:off x="5151438" y="5795963"/>
            <a:ext cx="15414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AUTÓDROMO</a:t>
            </a:r>
          </a:p>
        </p:txBody>
      </p:sp>
      <p:sp>
        <p:nvSpPr>
          <p:cNvPr id="54346" name="Text Box 9"/>
          <p:cNvSpPr txBox="1">
            <a:spLocks noChangeArrowheads="1"/>
          </p:cNvSpPr>
          <p:nvPr/>
        </p:nvSpPr>
        <p:spPr bwMode="auto">
          <a:xfrm>
            <a:off x="1797050" y="6107113"/>
            <a:ext cx="27638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PRIMAVERA-INTERLAGOS</a:t>
            </a:r>
          </a:p>
        </p:txBody>
      </p:sp>
      <p:sp>
        <p:nvSpPr>
          <p:cNvPr id="54347" name="Text Box 9"/>
          <p:cNvSpPr txBox="1">
            <a:spLocks noChangeArrowheads="1"/>
          </p:cNvSpPr>
          <p:nvPr/>
        </p:nvSpPr>
        <p:spPr bwMode="auto">
          <a:xfrm>
            <a:off x="4856163" y="6383338"/>
            <a:ext cx="10144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GRAJAÚ</a:t>
            </a:r>
          </a:p>
        </p:txBody>
      </p:sp>
      <p:grpSp>
        <p:nvGrpSpPr>
          <p:cNvPr id="54348" name="Group 57"/>
          <p:cNvGrpSpPr>
            <a:grpSpLocks/>
          </p:cNvGrpSpPr>
          <p:nvPr/>
        </p:nvGrpSpPr>
        <p:grpSpPr bwMode="auto">
          <a:xfrm>
            <a:off x="3816350" y="1238250"/>
            <a:ext cx="1547813" cy="1547813"/>
            <a:chOff x="3492" y="1820"/>
            <a:chExt cx="975" cy="975"/>
          </a:xfrm>
        </p:grpSpPr>
        <p:pic>
          <p:nvPicPr>
            <p:cNvPr id="54369" name="Picture 24" descr="Bicicletári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92" y="1820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70" name="Text Box 11"/>
            <p:cNvSpPr txBox="1">
              <a:spLocks noChangeArrowheads="1"/>
            </p:cNvSpPr>
            <p:nvPr/>
          </p:nvSpPr>
          <p:spPr bwMode="auto">
            <a:xfrm>
              <a:off x="3525" y="2040"/>
              <a:ext cx="908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 i="1">
                  <a:solidFill>
                    <a:schemeClr val="bg1"/>
                  </a:solidFill>
                  <a:cs typeface="Arial" charset="0"/>
                </a:rPr>
                <a:t> INTEGRAÇÃO</a:t>
              </a:r>
            </a:p>
            <a:p>
              <a:pPr algn="ctr"/>
              <a:r>
                <a:rPr lang="pt-BR" sz="2000" b="1" i="1">
                  <a:solidFill>
                    <a:schemeClr val="bg1"/>
                  </a:solidFill>
                  <a:cs typeface="Arial" charset="0"/>
                </a:rPr>
                <a:t> LINHA 4 </a:t>
              </a:r>
            </a:p>
            <a:p>
              <a:pPr algn="ctr"/>
              <a:r>
                <a:rPr lang="pt-BR" sz="2000" b="1" i="1">
                  <a:solidFill>
                    <a:schemeClr val="bg1"/>
                  </a:solidFill>
                  <a:cs typeface="Arial" charset="0"/>
                </a:rPr>
                <a:t>  METRÔ </a:t>
              </a:r>
            </a:p>
          </p:txBody>
        </p:sp>
      </p:grpSp>
      <p:grpSp>
        <p:nvGrpSpPr>
          <p:cNvPr id="54349" name="Group 23"/>
          <p:cNvGrpSpPr>
            <a:grpSpLocks/>
          </p:cNvGrpSpPr>
          <p:nvPr/>
        </p:nvGrpSpPr>
        <p:grpSpPr bwMode="auto">
          <a:xfrm>
            <a:off x="5597525" y="1238250"/>
            <a:ext cx="1547813" cy="1547813"/>
            <a:chOff x="301" y="777"/>
            <a:chExt cx="975" cy="975"/>
          </a:xfrm>
        </p:grpSpPr>
        <p:pic>
          <p:nvPicPr>
            <p:cNvPr id="54367" name="Picture 37" descr="Passarela nov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1" y="777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68" name="Text Box 38"/>
            <p:cNvSpPr txBox="1">
              <a:spLocks noChangeArrowheads="1"/>
            </p:cNvSpPr>
            <p:nvPr/>
          </p:nvSpPr>
          <p:spPr bwMode="auto">
            <a:xfrm>
              <a:off x="304" y="877"/>
              <a:ext cx="953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800" b="1" i="1">
                  <a:solidFill>
                    <a:schemeClr val="bg1"/>
                  </a:solidFill>
                  <a:cs typeface="Arial" charset="0"/>
                </a:rPr>
                <a:t>1</a:t>
              </a:r>
            </a:p>
            <a:p>
              <a:pPr algn="ctr"/>
              <a:r>
                <a:rPr lang="pt-BR" sz="1700" b="1" i="1">
                  <a:solidFill>
                    <a:schemeClr val="bg1"/>
                  </a:solidFill>
                  <a:cs typeface="Arial" charset="0"/>
                </a:rPr>
                <a:t>PASSARELA</a:t>
              </a:r>
            </a:p>
            <a:p>
              <a:pPr algn="ctr"/>
              <a:r>
                <a:rPr lang="pt-BR" sz="1500" b="1" i="1">
                  <a:solidFill>
                    <a:schemeClr val="bg1"/>
                  </a:solidFill>
                  <a:cs typeface="Arial" charset="0"/>
                </a:rPr>
                <a:t>CONCLUÍDA</a:t>
              </a:r>
            </a:p>
          </p:txBody>
        </p:sp>
      </p:grpSp>
      <p:grpSp>
        <p:nvGrpSpPr>
          <p:cNvPr id="54350" name="Group 9"/>
          <p:cNvGrpSpPr>
            <a:grpSpLocks/>
          </p:cNvGrpSpPr>
          <p:nvPr/>
        </p:nvGrpSpPr>
        <p:grpSpPr bwMode="auto">
          <a:xfrm>
            <a:off x="1963738" y="1217613"/>
            <a:ext cx="1801812" cy="1654175"/>
            <a:chOff x="293" y="768"/>
            <a:chExt cx="1005" cy="975"/>
          </a:xfrm>
        </p:grpSpPr>
        <p:pic>
          <p:nvPicPr>
            <p:cNvPr id="54365" name="Picture 10" descr="Estação nov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3" y="768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66" name="Text Box 11"/>
            <p:cNvSpPr txBox="1">
              <a:spLocks noChangeArrowheads="1"/>
            </p:cNvSpPr>
            <p:nvPr/>
          </p:nvSpPr>
          <p:spPr bwMode="auto">
            <a:xfrm>
              <a:off x="293" y="861"/>
              <a:ext cx="1005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3000" b="1" i="1">
                  <a:solidFill>
                    <a:schemeClr val="bg1"/>
                  </a:solidFill>
                  <a:cs typeface="Arial" charset="0"/>
                </a:rPr>
                <a:t>6</a:t>
              </a:r>
            </a:p>
            <a:p>
              <a:pPr algn="ctr"/>
              <a:r>
                <a:rPr lang="pt-BR" sz="1100" b="1" i="1">
                  <a:solidFill>
                    <a:schemeClr val="bg1"/>
                  </a:solidFill>
                  <a:cs typeface="Arial" charset="0"/>
                </a:rPr>
                <a:t>RECONSTRUÇÕES</a:t>
              </a:r>
            </a:p>
            <a:p>
              <a:pPr algn="ctr"/>
              <a:r>
                <a:rPr lang="pt-BR" sz="2500" b="1" i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pt-BR" sz="1900" b="1" i="1">
                  <a:solidFill>
                    <a:schemeClr val="bg1"/>
                  </a:solidFill>
                  <a:cs typeface="Arial" charset="0"/>
                </a:rPr>
                <a:t>ESTAÇÕES</a:t>
              </a:r>
            </a:p>
          </p:txBody>
        </p:sp>
      </p:grpSp>
      <p:sp>
        <p:nvSpPr>
          <p:cNvPr id="90" name="Retângulo de cantos arredondados 89"/>
          <p:cNvSpPr/>
          <p:nvPr/>
        </p:nvSpPr>
        <p:spPr>
          <a:xfrm>
            <a:off x="5472113" y="2986088"/>
            <a:ext cx="1898650" cy="563562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4 EXISTENTES</a:t>
            </a:r>
          </a:p>
        </p:txBody>
      </p:sp>
      <p:grpSp>
        <p:nvGrpSpPr>
          <p:cNvPr id="91" name="Group 63"/>
          <p:cNvGrpSpPr>
            <a:grpSpLocks/>
          </p:cNvGrpSpPr>
          <p:nvPr/>
        </p:nvGrpSpPr>
        <p:grpSpPr bwMode="auto">
          <a:xfrm>
            <a:off x="3890963" y="2970213"/>
            <a:ext cx="1433512" cy="573087"/>
            <a:chOff x="700" y="3340"/>
            <a:chExt cx="903" cy="475"/>
          </a:xfrm>
        </p:grpSpPr>
        <p:sp>
          <p:nvSpPr>
            <p:cNvPr id="54363" name="AutoShape 51"/>
            <p:cNvSpPr>
              <a:spLocks noChangeArrowheads="1"/>
            </p:cNvSpPr>
            <p:nvPr/>
          </p:nvSpPr>
          <p:spPr bwMode="auto">
            <a:xfrm>
              <a:off x="700" y="3340"/>
              <a:ext cx="903" cy="4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cs typeface="Arial" charset="0"/>
              </a:endParaRPr>
            </a:p>
          </p:txBody>
        </p:sp>
        <p:sp>
          <p:nvSpPr>
            <p:cNvPr id="54364" name="Text Box 52"/>
            <p:cNvSpPr txBox="1">
              <a:spLocks noChangeArrowheads="1"/>
            </p:cNvSpPr>
            <p:nvPr/>
          </p:nvSpPr>
          <p:spPr bwMode="auto">
            <a:xfrm>
              <a:off x="704" y="3442"/>
              <a:ext cx="887" cy="29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>
                  <a:cs typeface="Arial" charset="0"/>
                </a:rPr>
                <a:t>PINHEIROS</a:t>
              </a:r>
            </a:p>
          </p:txBody>
        </p:sp>
      </p:grpSp>
      <p:sp>
        <p:nvSpPr>
          <p:cNvPr id="94" name="Retângulo de cantos arredondados 93"/>
          <p:cNvSpPr/>
          <p:nvPr/>
        </p:nvSpPr>
        <p:spPr>
          <a:xfrm>
            <a:off x="2142189" y="3050439"/>
            <a:ext cx="1451911" cy="442061"/>
          </a:xfrm>
          <a:prstGeom prst="round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i="1" dirty="0">
                <a:latin typeface="Arial" pitchFamily="34" charset="0"/>
                <a:cs typeface="Arial" pitchFamily="34" charset="0"/>
              </a:rPr>
              <a:t>JÁ ENTREGUES</a:t>
            </a:r>
          </a:p>
        </p:txBody>
      </p:sp>
      <p:sp>
        <p:nvSpPr>
          <p:cNvPr id="95" name="AutoShape 51"/>
          <p:cNvSpPr>
            <a:spLocks noChangeArrowheads="1"/>
          </p:cNvSpPr>
          <p:nvPr/>
        </p:nvSpPr>
        <p:spPr bwMode="auto">
          <a:xfrm>
            <a:off x="2108200" y="3632200"/>
            <a:ext cx="1728788" cy="1544638"/>
          </a:xfrm>
          <a:prstGeom prst="roundRect">
            <a:avLst>
              <a:gd name="adj" fmla="val 15023"/>
            </a:avLst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7150">
            <a:solidFill>
              <a:schemeClr val="bg2">
                <a:lumMod val="9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Arial" pitchFamily="34" charset="0"/>
              <a:buChar char="•"/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JURUBATUBA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CEASA </a:t>
            </a:r>
          </a:p>
          <a:p>
            <a:pPr indent="72000">
              <a:buFont typeface="Arial" pitchFamily="34" charset="0"/>
              <a:buChar char="•"/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VILLA LOBOS -</a:t>
            </a:r>
          </a:p>
          <a:p>
            <a:pPr indent="72000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JAGUARÉ </a:t>
            </a:r>
          </a:p>
          <a:p>
            <a:pPr indent="72000">
              <a:buFont typeface="Arial" pitchFamily="34" charset="0"/>
              <a:buChar char="•"/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CIDADE </a:t>
            </a:r>
          </a:p>
          <a:p>
            <a:pPr indent="72000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UNIVERSITÁRIA</a:t>
            </a:r>
            <a:endParaRPr lang="pt-B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etângulo de cantos arredondados 95"/>
          <p:cNvSpPr/>
          <p:nvPr/>
        </p:nvSpPr>
        <p:spPr>
          <a:xfrm>
            <a:off x="2146300" y="5314950"/>
            <a:ext cx="1898650" cy="481013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EM OBRAS</a:t>
            </a:r>
          </a:p>
        </p:txBody>
      </p:sp>
      <p:sp>
        <p:nvSpPr>
          <p:cNvPr id="97" name="AutoShape 51"/>
          <p:cNvSpPr>
            <a:spLocks noChangeArrowheads="1"/>
          </p:cNvSpPr>
          <p:nvPr/>
        </p:nvSpPr>
        <p:spPr bwMode="auto">
          <a:xfrm>
            <a:off x="2141538" y="5969000"/>
            <a:ext cx="1936750" cy="6572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pt-BR" sz="1600" b="1">
                <a:cs typeface="Arial" charset="0"/>
              </a:rPr>
              <a:t>PINHEIROS</a:t>
            </a:r>
          </a:p>
          <a:p>
            <a:pPr>
              <a:lnSpc>
                <a:spcPct val="150000"/>
              </a:lnSpc>
            </a:pPr>
            <a:r>
              <a:rPr lang="pt-BR" sz="1600" b="1">
                <a:cs typeface="Arial" charset="0"/>
              </a:rPr>
              <a:t> OSASCO</a:t>
            </a:r>
          </a:p>
        </p:txBody>
      </p:sp>
      <p:sp>
        <p:nvSpPr>
          <p:cNvPr id="98" name="Retângulo de cantos arredondados 97"/>
          <p:cNvSpPr/>
          <p:nvPr/>
        </p:nvSpPr>
        <p:spPr>
          <a:xfrm>
            <a:off x="322682" y="3050438"/>
            <a:ext cx="1466432" cy="438887"/>
          </a:xfrm>
          <a:prstGeom prst="round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i="1" dirty="0">
                <a:latin typeface="Arial" pitchFamily="34" charset="0"/>
                <a:cs typeface="Arial" pitchFamily="34" charset="0"/>
              </a:rPr>
              <a:t>JÁ ENTREGUES</a:t>
            </a:r>
          </a:p>
        </p:txBody>
      </p:sp>
      <p:sp>
        <p:nvSpPr>
          <p:cNvPr id="99" name="AutoShape 51"/>
          <p:cNvSpPr>
            <a:spLocks noChangeArrowheads="1"/>
          </p:cNvSpPr>
          <p:nvPr/>
        </p:nvSpPr>
        <p:spPr bwMode="auto">
          <a:xfrm>
            <a:off x="169863" y="3611563"/>
            <a:ext cx="1577975" cy="112871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57150">
            <a:solidFill>
              <a:schemeClr val="bg2">
                <a:lumMod val="9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AUTÓDROMO</a:t>
            </a:r>
          </a:p>
          <a:p>
            <a:pPr indent="72000">
              <a:buFont typeface="Arial" pitchFamily="34" charset="0"/>
              <a:buChar char="•"/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PRIMAVERA-</a:t>
            </a:r>
          </a:p>
          <a:p>
            <a:pPr indent="72000">
              <a:lnSpc>
                <a:spcPct val="15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INTERLAGOS 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GRAJAÚ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5" grpId="0" animBg="1"/>
      <p:bldP spid="96" grpId="0" animBg="1"/>
      <p:bldP spid="97" grpId="0" animBg="1"/>
      <p:bldP spid="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47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6313488"/>
            <a:ext cx="15033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269875" y="125413"/>
            <a:ext cx="5937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000" b="1">
                <a:solidFill>
                  <a:srgbClr val="FFFF00"/>
                </a:solidFill>
                <a:cs typeface="Arial" charset="0"/>
              </a:rPr>
              <a:t>MUNICÍPIOS </a:t>
            </a:r>
            <a:r>
              <a:rPr lang="pt-BR" sz="3200" b="1">
                <a:solidFill>
                  <a:srgbClr val="FFFF00"/>
                </a:solidFill>
                <a:cs typeface="Arial" charset="0"/>
              </a:rPr>
              <a:t>ATENDIDOS</a:t>
            </a:r>
          </a:p>
        </p:txBody>
      </p:sp>
      <p:sp>
        <p:nvSpPr>
          <p:cNvPr id="64" name="TextBox 7"/>
          <p:cNvSpPr txBox="1">
            <a:spLocks noChangeArrowheads="1"/>
          </p:cNvSpPr>
          <p:nvPr/>
        </p:nvSpPr>
        <p:spPr bwMode="auto">
          <a:xfrm>
            <a:off x="6376988" y="706438"/>
            <a:ext cx="2767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400">
                <a:solidFill>
                  <a:schemeClr val="bg1"/>
                </a:solidFill>
                <a:cs typeface="Arial" charset="0"/>
              </a:rPr>
              <a:t>22 municípios</a:t>
            </a:r>
          </a:p>
        </p:txBody>
      </p:sp>
      <p:sp>
        <p:nvSpPr>
          <p:cNvPr id="65" name="TextBox 7"/>
          <p:cNvSpPr txBox="1">
            <a:spLocks noChangeArrowheads="1"/>
          </p:cNvSpPr>
          <p:nvPr/>
        </p:nvSpPr>
        <p:spPr bwMode="auto">
          <a:xfrm>
            <a:off x="6376988" y="1181100"/>
            <a:ext cx="27670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400">
                <a:solidFill>
                  <a:schemeClr val="bg1"/>
                </a:solidFill>
                <a:cs typeface="Arial" charset="0"/>
              </a:rPr>
              <a:t>6 linhas</a:t>
            </a:r>
          </a:p>
        </p:txBody>
      </p:sp>
      <p:sp>
        <p:nvSpPr>
          <p:cNvPr id="66" name="TextBox 7"/>
          <p:cNvSpPr txBox="1">
            <a:spLocks noChangeArrowheads="1"/>
          </p:cNvSpPr>
          <p:nvPr/>
        </p:nvSpPr>
        <p:spPr bwMode="auto">
          <a:xfrm>
            <a:off x="6184900" y="1695450"/>
            <a:ext cx="2959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400">
                <a:solidFill>
                  <a:schemeClr val="bg1"/>
                </a:solidFill>
                <a:cs typeface="Arial" charset="0"/>
              </a:rPr>
              <a:t>262 km de trilhos</a:t>
            </a:r>
          </a:p>
        </p:txBody>
      </p:sp>
      <p:sp>
        <p:nvSpPr>
          <p:cNvPr id="67" name="TextBox 7"/>
          <p:cNvSpPr txBox="1">
            <a:spLocks noChangeArrowheads="1"/>
          </p:cNvSpPr>
          <p:nvPr/>
        </p:nvSpPr>
        <p:spPr bwMode="auto">
          <a:xfrm>
            <a:off x="7073900" y="2225675"/>
            <a:ext cx="207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400">
                <a:solidFill>
                  <a:schemeClr val="bg1"/>
                </a:solidFill>
                <a:cs typeface="Arial" charset="0"/>
              </a:rPr>
              <a:t>89 estações</a:t>
            </a:r>
          </a:p>
        </p:txBody>
      </p:sp>
      <p:sp>
        <p:nvSpPr>
          <p:cNvPr id="19464" name="Text Box 4"/>
          <p:cNvSpPr txBox="1">
            <a:spLocks noChangeArrowheads="1"/>
          </p:cNvSpPr>
          <p:nvPr/>
        </p:nvSpPr>
        <p:spPr bwMode="auto">
          <a:xfrm>
            <a:off x="4560888" y="5283200"/>
            <a:ext cx="17891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Rio Grande da Serra</a:t>
            </a:r>
          </a:p>
        </p:txBody>
      </p:sp>
      <p:pic>
        <p:nvPicPr>
          <p:cNvPr id="4107" name="Picture 50" descr="Grande São Pau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538" y="1182688"/>
            <a:ext cx="7950200" cy="55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466" name="Text Box 18"/>
          <p:cNvSpPr txBox="1">
            <a:spLocks noChangeArrowheads="1"/>
          </p:cNvSpPr>
          <p:nvPr/>
        </p:nvSpPr>
        <p:spPr bwMode="auto">
          <a:xfrm>
            <a:off x="2489200" y="1235075"/>
            <a:ext cx="154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Francisco Morato</a:t>
            </a:r>
          </a:p>
        </p:txBody>
      </p:sp>
      <p:sp>
        <p:nvSpPr>
          <p:cNvPr id="19467" name="Text Box 20"/>
          <p:cNvSpPr txBox="1">
            <a:spLocks noChangeArrowheads="1"/>
          </p:cNvSpPr>
          <p:nvPr/>
        </p:nvSpPr>
        <p:spPr bwMode="auto">
          <a:xfrm>
            <a:off x="1144588" y="757238"/>
            <a:ext cx="923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Jundiaí</a:t>
            </a:r>
          </a:p>
        </p:txBody>
      </p:sp>
      <p:sp>
        <p:nvSpPr>
          <p:cNvPr id="19468" name="Text Box 34"/>
          <p:cNvSpPr txBox="1">
            <a:spLocks noChangeArrowheads="1"/>
          </p:cNvSpPr>
          <p:nvPr/>
        </p:nvSpPr>
        <p:spPr bwMode="auto">
          <a:xfrm>
            <a:off x="2209800" y="982663"/>
            <a:ext cx="19605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Campo Limpo Paulista</a:t>
            </a:r>
          </a:p>
        </p:txBody>
      </p:sp>
      <p:sp>
        <p:nvSpPr>
          <p:cNvPr id="19469" name="Line 22"/>
          <p:cNvSpPr>
            <a:spLocks noChangeShapeType="1"/>
          </p:cNvSpPr>
          <p:nvPr/>
        </p:nvSpPr>
        <p:spPr bwMode="auto">
          <a:xfrm flipV="1">
            <a:off x="2286000" y="1055688"/>
            <a:ext cx="0" cy="730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70" name="Line 23"/>
          <p:cNvSpPr>
            <a:spLocks noChangeShapeType="1"/>
          </p:cNvSpPr>
          <p:nvPr/>
        </p:nvSpPr>
        <p:spPr bwMode="auto">
          <a:xfrm flipV="1">
            <a:off x="2554288" y="1316038"/>
            <a:ext cx="0" cy="838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71" name="Line 24"/>
          <p:cNvSpPr>
            <a:spLocks noChangeShapeType="1"/>
          </p:cNvSpPr>
          <p:nvPr/>
        </p:nvSpPr>
        <p:spPr bwMode="auto">
          <a:xfrm flipV="1">
            <a:off x="2746375" y="1550988"/>
            <a:ext cx="0" cy="9652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72" name="Text Box 18"/>
          <p:cNvSpPr txBox="1">
            <a:spLocks noChangeArrowheads="1"/>
          </p:cNvSpPr>
          <p:nvPr/>
        </p:nvSpPr>
        <p:spPr bwMode="auto">
          <a:xfrm>
            <a:off x="2681288" y="1477963"/>
            <a:ext cx="1547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Franco da Rocha</a:t>
            </a:r>
          </a:p>
        </p:txBody>
      </p:sp>
      <p:sp>
        <p:nvSpPr>
          <p:cNvPr id="19473" name="Text Box 18"/>
          <p:cNvSpPr txBox="1">
            <a:spLocks noChangeArrowheads="1"/>
          </p:cNvSpPr>
          <p:nvPr/>
        </p:nvSpPr>
        <p:spPr bwMode="auto">
          <a:xfrm>
            <a:off x="1374775" y="2978150"/>
            <a:ext cx="7921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cs typeface="Arial" charset="0"/>
              </a:rPr>
              <a:t>Osasco</a:t>
            </a:r>
          </a:p>
        </p:txBody>
      </p:sp>
      <p:sp>
        <p:nvSpPr>
          <p:cNvPr id="19474" name="Line 45"/>
          <p:cNvSpPr>
            <a:spLocks noChangeShapeType="1"/>
          </p:cNvSpPr>
          <p:nvPr/>
        </p:nvSpPr>
        <p:spPr bwMode="auto">
          <a:xfrm flipV="1">
            <a:off x="2868613" y="1752600"/>
            <a:ext cx="0" cy="11588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75" name="Text Box 18"/>
          <p:cNvSpPr txBox="1">
            <a:spLocks noChangeArrowheads="1"/>
          </p:cNvSpPr>
          <p:nvPr/>
        </p:nvSpPr>
        <p:spPr bwMode="auto">
          <a:xfrm>
            <a:off x="2809875" y="1695450"/>
            <a:ext cx="817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Caieiras</a:t>
            </a:r>
          </a:p>
        </p:txBody>
      </p:sp>
      <p:sp>
        <p:nvSpPr>
          <p:cNvPr id="19476" name="Text Box 33"/>
          <p:cNvSpPr txBox="1">
            <a:spLocks noChangeArrowheads="1"/>
          </p:cNvSpPr>
          <p:nvPr/>
        </p:nvSpPr>
        <p:spPr bwMode="auto">
          <a:xfrm>
            <a:off x="1930400" y="747713"/>
            <a:ext cx="13636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Várzea Paulista</a:t>
            </a:r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V="1">
            <a:off x="2000250" y="831850"/>
            <a:ext cx="0" cy="1157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78" name="Line 5"/>
          <p:cNvSpPr>
            <a:spLocks noChangeShapeType="1"/>
          </p:cNvSpPr>
          <p:nvPr/>
        </p:nvSpPr>
        <p:spPr bwMode="auto">
          <a:xfrm flipH="1">
            <a:off x="4624388" y="4751388"/>
            <a:ext cx="4762" cy="736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9479" name="Picture 73" descr="Norte - branco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" y="4733925"/>
            <a:ext cx="415925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0" name="Line 5"/>
          <p:cNvSpPr>
            <a:spLocks noChangeShapeType="1"/>
          </p:cNvSpPr>
          <p:nvPr/>
        </p:nvSpPr>
        <p:spPr bwMode="auto">
          <a:xfrm flipH="1">
            <a:off x="4162425" y="4759325"/>
            <a:ext cx="4763" cy="10033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81" name="Text Box 4"/>
          <p:cNvSpPr txBox="1">
            <a:spLocks noChangeArrowheads="1"/>
          </p:cNvSpPr>
          <p:nvPr/>
        </p:nvSpPr>
        <p:spPr bwMode="auto">
          <a:xfrm>
            <a:off x="4111625" y="5551488"/>
            <a:ext cx="1243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Ribeirão Pires</a:t>
            </a:r>
          </a:p>
        </p:txBody>
      </p:sp>
      <p:sp>
        <p:nvSpPr>
          <p:cNvPr id="19482" name="Text Box 4"/>
          <p:cNvSpPr txBox="1">
            <a:spLocks noChangeArrowheads="1"/>
          </p:cNvSpPr>
          <p:nvPr/>
        </p:nvSpPr>
        <p:spPr bwMode="auto">
          <a:xfrm>
            <a:off x="3890963" y="5864225"/>
            <a:ext cx="608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Mauá</a:t>
            </a:r>
          </a:p>
        </p:txBody>
      </p:sp>
      <p:sp>
        <p:nvSpPr>
          <p:cNvPr id="19483" name="Line 5"/>
          <p:cNvSpPr>
            <a:spLocks noChangeShapeType="1"/>
          </p:cNvSpPr>
          <p:nvPr/>
        </p:nvSpPr>
        <p:spPr bwMode="auto">
          <a:xfrm flipH="1">
            <a:off x="3649663" y="4457700"/>
            <a:ext cx="12700" cy="18859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84" name="Text Box 4"/>
          <p:cNvSpPr txBox="1">
            <a:spLocks noChangeArrowheads="1"/>
          </p:cNvSpPr>
          <p:nvPr/>
        </p:nvSpPr>
        <p:spPr bwMode="auto">
          <a:xfrm>
            <a:off x="3594100" y="6138863"/>
            <a:ext cx="11604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Santo André</a:t>
            </a:r>
          </a:p>
        </p:txBody>
      </p:sp>
      <p:sp>
        <p:nvSpPr>
          <p:cNvPr id="19485" name="Line 5"/>
          <p:cNvSpPr>
            <a:spLocks noChangeShapeType="1"/>
          </p:cNvSpPr>
          <p:nvPr/>
        </p:nvSpPr>
        <p:spPr bwMode="auto">
          <a:xfrm flipH="1">
            <a:off x="3429000" y="4211638"/>
            <a:ext cx="19050" cy="2406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86" name="Text Box 4"/>
          <p:cNvSpPr txBox="1">
            <a:spLocks noChangeArrowheads="1"/>
          </p:cNvSpPr>
          <p:nvPr/>
        </p:nvSpPr>
        <p:spPr bwMode="auto">
          <a:xfrm>
            <a:off x="3367088" y="6413500"/>
            <a:ext cx="17573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São Caetano do Sul</a:t>
            </a:r>
          </a:p>
        </p:txBody>
      </p:sp>
      <p:sp>
        <p:nvSpPr>
          <p:cNvPr id="19487" name="Text Box 18"/>
          <p:cNvSpPr txBox="1">
            <a:spLocks noChangeArrowheads="1"/>
          </p:cNvSpPr>
          <p:nvPr/>
        </p:nvSpPr>
        <p:spPr bwMode="auto">
          <a:xfrm>
            <a:off x="1236663" y="3957638"/>
            <a:ext cx="792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cs typeface="Arial" charset="0"/>
              </a:rPr>
              <a:t>Jandira</a:t>
            </a:r>
          </a:p>
        </p:txBody>
      </p:sp>
      <p:sp>
        <p:nvSpPr>
          <p:cNvPr id="19488" name="Text Box 18"/>
          <p:cNvSpPr txBox="1">
            <a:spLocks noChangeArrowheads="1"/>
          </p:cNvSpPr>
          <p:nvPr/>
        </p:nvSpPr>
        <p:spPr bwMode="auto">
          <a:xfrm>
            <a:off x="793750" y="4194175"/>
            <a:ext cx="1128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cs typeface="Arial" charset="0"/>
              </a:rPr>
              <a:t>Carapicuíba</a:t>
            </a:r>
          </a:p>
        </p:txBody>
      </p:sp>
      <p:sp>
        <p:nvSpPr>
          <p:cNvPr id="19489" name="Text Box 18"/>
          <p:cNvSpPr txBox="1">
            <a:spLocks noChangeArrowheads="1"/>
          </p:cNvSpPr>
          <p:nvPr/>
        </p:nvSpPr>
        <p:spPr bwMode="auto">
          <a:xfrm>
            <a:off x="331788" y="3605213"/>
            <a:ext cx="7032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cs typeface="Arial" charset="0"/>
              </a:rPr>
              <a:t>Itapevi</a:t>
            </a:r>
          </a:p>
        </p:txBody>
      </p:sp>
      <p:sp>
        <p:nvSpPr>
          <p:cNvPr id="19490" name="Text Box 18"/>
          <p:cNvSpPr txBox="1">
            <a:spLocks noChangeArrowheads="1"/>
          </p:cNvSpPr>
          <p:nvPr/>
        </p:nvSpPr>
        <p:spPr bwMode="auto">
          <a:xfrm>
            <a:off x="1046163" y="3163888"/>
            <a:ext cx="792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cs typeface="Arial" charset="0"/>
              </a:rPr>
              <a:t>Barueri</a:t>
            </a:r>
          </a:p>
        </p:txBody>
      </p:sp>
      <p:sp>
        <p:nvSpPr>
          <p:cNvPr id="19491" name="Line 5"/>
          <p:cNvSpPr>
            <a:spLocks noChangeShapeType="1"/>
          </p:cNvSpPr>
          <p:nvPr/>
        </p:nvSpPr>
        <p:spPr bwMode="auto">
          <a:xfrm flipH="1">
            <a:off x="3959225" y="4551363"/>
            <a:ext cx="12700" cy="151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92" name="Line 52"/>
          <p:cNvSpPr>
            <a:spLocks noChangeShapeType="1"/>
          </p:cNvSpPr>
          <p:nvPr/>
        </p:nvSpPr>
        <p:spPr bwMode="auto">
          <a:xfrm flipV="1">
            <a:off x="1208088" y="827088"/>
            <a:ext cx="0" cy="11572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93" name="Line 58"/>
          <p:cNvSpPr>
            <a:spLocks noChangeShapeType="1"/>
          </p:cNvSpPr>
          <p:nvPr/>
        </p:nvSpPr>
        <p:spPr bwMode="auto">
          <a:xfrm>
            <a:off x="4489450" y="3937000"/>
            <a:ext cx="184150" cy="69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94" name="Text Box 4"/>
          <p:cNvSpPr txBox="1">
            <a:spLocks noChangeArrowheads="1"/>
          </p:cNvSpPr>
          <p:nvPr/>
        </p:nvSpPr>
        <p:spPr bwMode="auto">
          <a:xfrm>
            <a:off x="4614863" y="3863975"/>
            <a:ext cx="1852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cs typeface="Arial" charset="0"/>
              </a:rPr>
              <a:t>Ferraz de Vasconcelos</a:t>
            </a:r>
          </a:p>
        </p:txBody>
      </p:sp>
      <p:sp>
        <p:nvSpPr>
          <p:cNvPr id="19495" name="Line 60"/>
          <p:cNvSpPr>
            <a:spLocks noChangeShapeType="1"/>
          </p:cNvSpPr>
          <p:nvPr/>
        </p:nvSpPr>
        <p:spPr bwMode="auto">
          <a:xfrm>
            <a:off x="4618038" y="3741738"/>
            <a:ext cx="184150" cy="69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96" name="Text Box 4"/>
          <p:cNvSpPr txBox="1">
            <a:spLocks noChangeArrowheads="1"/>
          </p:cNvSpPr>
          <p:nvPr/>
        </p:nvSpPr>
        <p:spPr bwMode="auto">
          <a:xfrm>
            <a:off x="4748213" y="3675063"/>
            <a:ext cx="4810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cs typeface="Arial" charset="0"/>
              </a:rPr>
              <a:t>Poá</a:t>
            </a:r>
          </a:p>
        </p:txBody>
      </p:sp>
      <p:sp>
        <p:nvSpPr>
          <p:cNvPr id="19497" name="Line 62"/>
          <p:cNvSpPr>
            <a:spLocks noChangeShapeType="1"/>
          </p:cNvSpPr>
          <p:nvPr/>
        </p:nvSpPr>
        <p:spPr bwMode="auto">
          <a:xfrm>
            <a:off x="5000625" y="4308475"/>
            <a:ext cx="184150" cy="69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98" name="Text Box 4"/>
          <p:cNvSpPr txBox="1">
            <a:spLocks noChangeArrowheads="1"/>
          </p:cNvSpPr>
          <p:nvPr/>
        </p:nvSpPr>
        <p:spPr bwMode="auto">
          <a:xfrm>
            <a:off x="5111750" y="4227513"/>
            <a:ext cx="792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cs typeface="Arial" charset="0"/>
              </a:rPr>
              <a:t>Suzano</a:t>
            </a:r>
          </a:p>
        </p:txBody>
      </p:sp>
      <p:sp>
        <p:nvSpPr>
          <p:cNvPr id="19499" name="Line 64"/>
          <p:cNvSpPr>
            <a:spLocks noChangeShapeType="1"/>
          </p:cNvSpPr>
          <p:nvPr/>
        </p:nvSpPr>
        <p:spPr bwMode="auto">
          <a:xfrm flipV="1">
            <a:off x="5183188" y="3240088"/>
            <a:ext cx="10795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00" name="Text Box 4"/>
          <p:cNvSpPr txBox="1">
            <a:spLocks noChangeArrowheads="1"/>
          </p:cNvSpPr>
          <p:nvPr/>
        </p:nvSpPr>
        <p:spPr bwMode="auto">
          <a:xfrm>
            <a:off x="5214938" y="3054350"/>
            <a:ext cx="1465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cs typeface="Arial" charset="0"/>
              </a:rPr>
              <a:t>Mogi das Cruzes</a:t>
            </a:r>
          </a:p>
        </p:txBody>
      </p:sp>
      <p:sp>
        <p:nvSpPr>
          <p:cNvPr id="19501" name="Line 66"/>
          <p:cNvSpPr>
            <a:spLocks noChangeShapeType="1"/>
          </p:cNvSpPr>
          <p:nvPr/>
        </p:nvSpPr>
        <p:spPr bwMode="auto">
          <a:xfrm flipV="1">
            <a:off x="4638675" y="2949575"/>
            <a:ext cx="10795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02" name="Text Box 4"/>
          <p:cNvSpPr txBox="1">
            <a:spLocks noChangeArrowheads="1"/>
          </p:cNvSpPr>
          <p:nvPr/>
        </p:nvSpPr>
        <p:spPr bwMode="auto">
          <a:xfrm>
            <a:off x="4664075" y="2744788"/>
            <a:ext cx="1465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cs typeface="Arial" charset="0"/>
              </a:rPr>
              <a:t>Itaquaquecetuba</a:t>
            </a:r>
          </a:p>
        </p:txBody>
      </p:sp>
      <p:sp>
        <p:nvSpPr>
          <p:cNvPr id="19503" name="Text Box 4"/>
          <p:cNvSpPr txBox="1">
            <a:spLocks noChangeArrowheads="1"/>
          </p:cNvSpPr>
          <p:nvPr/>
        </p:nvSpPr>
        <p:spPr bwMode="auto">
          <a:xfrm>
            <a:off x="2592388" y="3238500"/>
            <a:ext cx="1039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cs typeface="Arial" charset="0"/>
              </a:rPr>
              <a:t>São Paulo</a:t>
            </a:r>
          </a:p>
        </p:txBody>
      </p:sp>
      <p:sp>
        <p:nvSpPr>
          <p:cNvPr id="19504" name="Line 69"/>
          <p:cNvSpPr>
            <a:spLocks noChangeShapeType="1"/>
          </p:cNvSpPr>
          <p:nvPr/>
        </p:nvSpPr>
        <p:spPr bwMode="auto">
          <a:xfrm flipH="1" flipV="1">
            <a:off x="2009775" y="3171825"/>
            <a:ext cx="266700" cy="3365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05" name="Line 70"/>
          <p:cNvSpPr>
            <a:spLocks noChangeShapeType="1"/>
          </p:cNvSpPr>
          <p:nvPr/>
        </p:nvSpPr>
        <p:spPr bwMode="auto">
          <a:xfrm flipH="1" flipV="1">
            <a:off x="1674813" y="3395663"/>
            <a:ext cx="127000" cy="120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06" name="Line 71"/>
          <p:cNvSpPr>
            <a:spLocks noChangeShapeType="1"/>
          </p:cNvSpPr>
          <p:nvPr/>
        </p:nvSpPr>
        <p:spPr bwMode="auto">
          <a:xfrm flipH="1">
            <a:off x="1606550" y="3848100"/>
            <a:ext cx="11430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07" name="Line 72"/>
          <p:cNvSpPr>
            <a:spLocks noChangeShapeType="1"/>
          </p:cNvSpPr>
          <p:nvPr/>
        </p:nvSpPr>
        <p:spPr bwMode="auto">
          <a:xfrm flipH="1" flipV="1">
            <a:off x="927100" y="3765550"/>
            <a:ext cx="17145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08" name="Line 73"/>
          <p:cNvSpPr>
            <a:spLocks noChangeShapeType="1"/>
          </p:cNvSpPr>
          <p:nvPr/>
        </p:nvSpPr>
        <p:spPr bwMode="auto">
          <a:xfrm flipH="1">
            <a:off x="1785938" y="3875088"/>
            <a:ext cx="260350" cy="5143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oval" w="sm" len="sm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" name="TextBox 7"/>
          <p:cNvSpPr>
            <a:spLocks noChangeArrowheads="1"/>
          </p:cNvSpPr>
          <p:nvPr/>
        </p:nvSpPr>
        <p:spPr bwMode="auto">
          <a:xfrm>
            <a:off x="6207125" y="4848225"/>
            <a:ext cx="2825750" cy="12128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300">
                <a:solidFill>
                  <a:schemeClr val="bg1"/>
                </a:solidFill>
                <a:cs typeface="Arial" charset="0"/>
              </a:rPr>
              <a:t>1,5 milhão de passageiros/dia útil</a:t>
            </a:r>
          </a:p>
          <a:p>
            <a:pPr algn="r"/>
            <a:r>
              <a:rPr lang="pt-BR">
                <a:solidFill>
                  <a:schemeClr val="bg1"/>
                </a:solidFill>
                <a:cs typeface="Arial" charset="0"/>
              </a:rPr>
              <a:t>(2007)</a:t>
            </a:r>
          </a:p>
        </p:txBody>
      </p:sp>
      <p:sp>
        <p:nvSpPr>
          <p:cNvPr id="19510" name="Text Box 4"/>
          <p:cNvSpPr txBox="1">
            <a:spLocks noChangeArrowheads="1"/>
          </p:cNvSpPr>
          <p:nvPr/>
        </p:nvSpPr>
        <p:spPr bwMode="auto">
          <a:xfrm>
            <a:off x="2798763" y="3678238"/>
            <a:ext cx="4365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 b="1">
                <a:cs typeface="Arial" charset="0"/>
              </a:rPr>
              <a:t>Luz</a:t>
            </a:r>
          </a:p>
        </p:txBody>
      </p:sp>
      <p:sp>
        <p:nvSpPr>
          <p:cNvPr id="59" name="TextBox 7"/>
          <p:cNvSpPr>
            <a:spLocks noChangeArrowheads="1"/>
          </p:cNvSpPr>
          <p:nvPr/>
        </p:nvSpPr>
        <p:spPr bwMode="auto">
          <a:xfrm>
            <a:off x="6207125" y="4848225"/>
            <a:ext cx="2825750" cy="12128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300">
                <a:solidFill>
                  <a:schemeClr val="bg1"/>
                </a:solidFill>
                <a:cs typeface="Arial" charset="0"/>
              </a:rPr>
              <a:t>2,2 milhões de passageiros/dia útil</a:t>
            </a:r>
          </a:p>
          <a:p>
            <a:pPr algn="r"/>
            <a:r>
              <a:rPr lang="pt-BR">
                <a:solidFill>
                  <a:schemeClr val="bg1"/>
                </a:solidFill>
                <a:cs typeface="Arial" charset="0"/>
              </a:rPr>
              <a:t>(outubro/2010)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2" grpId="0" animBg="1"/>
      <p:bldP spid="2" grpId="1" animBg="1"/>
      <p:bldP spid="5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9" descr="\\Mboa02\gpt_banco\LINHAS - ESTAÇÕES\LINHA 9 - ESMERALDA\Estação Grajaú\fotos Grajaú-marketing\CRÉDITO - Jair Pires 1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74700"/>
            <a:ext cx="9139238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5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120650" y="285750"/>
            <a:ext cx="73548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9 – ESTAÇÃO GRAJAÚ</a:t>
            </a:r>
            <a:endParaRPr lang="pt-BR" sz="2500" b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314325" y="4521200"/>
            <a:ext cx="1831975" cy="1831975"/>
          </a:xfrm>
          <a:prstGeom prst="roundRect">
            <a:avLst/>
          </a:prstGeom>
          <a:gradFill flip="none" rotWithShape="1">
            <a:gsLst>
              <a:gs pos="45000">
                <a:schemeClr val="tx1"/>
              </a:gs>
              <a:gs pos="45000">
                <a:srgbClr val="FF00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  <a:tileRect l="-100000" t="-100000"/>
          </a:gradFill>
          <a:ln w="10160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ENTREGUE EM ABR/2008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2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Imagem 6" descr="Integração Pinheiros - Opção 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65300"/>
            <a:ext cx="91424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120650" y="287338"/>
            <a:ext cx="673735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9 - ESTAÇÃO PINHEIROS</a:t>
            </a:r>
            <a:endParaRPr lang="pt-BR" sz="16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Texto explicativo retangular com cantos arredondados 8"/>
          <p:cNvSpPr/>
          <p:nvPr/>
        </p:nvSpPr>
        <p:spPr>
          <a:xfrm>
            <a:off x="6946900" y="2006600"/>
            <a:ext cx="1073150" cy="546100"/>
          </a:xfrm>
          <a:prstGeom prst="wedgeRoundRectCallout">
            <a:avLst>
              <a:gd name="adj1" fmla="val -20274"/>
              <a:gd name="adj2" fmla="val 104196"/>
              <a:gd name="adj3" fmla="val 16667"/>
            </a:avLst>
          </a:prstGeom>
          <a:solidFill>
            <a:srgbClr val="000000">
              <a:alpha val="50196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CPTM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 explicativo retangular com cantos arredondados 9"/>
          <p:cNvSpPr/>
          <p:nvPr/>
        </p:nvSpPr>
        <p:spPr>
          <a:xfrm>
            <a:off x="1244600" y="2108200"/>
            <a:ext cx="1270000" cy="546100"/>
          </a:xfrm>
          <a:prstGeom prst="wedgeRoundRectCallout">
            <a:avLst>
              <a:gd name="adj1" fmla="val -20274"/>
              <a:gd name="adj2" fmla="val 104196"/>
              <a:gd name="adj3" fmla="val 16667"/>
            </a:avLst>
          </a:prstGeom>
          <a:solidFill>
            <a:srgbClr val="000000">
              <a:alpha val="50196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METRÔ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6997700" y="4737100"/>
            <a:ext cx="1831975" cy="1831975"/>
          </a:xfrm>
          <a:prstGeom prst="roundRect">
            <a:avLst/>
          </a:prstGeom>
          <a:gradFill flip="none" rotWithShape="1">
            <a:gsLst>
              <a:gs pos="49000">
                <a:srgbClr val="000000"/>
              </a:gs>
              <a:gs pos="70000">
                <a:srgbClr val="181CC7"/>
              </a:gs>
              <a:gs pos="100000">
                <a:schemeClr val="tx1"/>
              </a:gs>
            </a:gsLst>
            <a:lin ang="5400000" scaled="0"/>
            <a:tileRect l="-100000" t="-100000"/>
          </a:gradFill>
          <a:ln w="10160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PREVISÃO DE ENTREGA</a:t>
            </a:r>
          </a:p>
          <a:p>
            <a:pPr algn="ctr">
              <a:defRPr/>
            </a:pPr>
            <a:endParaRPr lang="pt-BR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MAR/2011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7" descr="ba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1412875"/>
            <a:ext cx="91344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1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6740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3200" b="1">
                <a:solidFill>
                  <a:schemeClr val="bg1"/>
                </a:solidFill>
                <a:cs typeface="Arial" charset="0"/>
              </a:rPr>
              <a:t>CICLOVIA RIO PINHEIROS</a:t>
            </a:r>
            <a:endParaRPr lang="pt-BR" sz="28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9" name="Forma livre 158"/>
          <p:cNvSpPr/>
          <p:nvPr/>
        </p:nvSpPr>
        <p:spPr>
          <a:xfrm>
            <a:off x="3995738" y="1824038"/>
            <a:ext cx="4776787" cy="2071687"/>
          </a:xfrm>
          <a:custGeom>
            <a:avLst/>
            <a:gdLst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238125 w 3543300"/>
              <a:gd name="connsiteY18" fmla="*/ 404812 h 966787"/>
              <a:gd name="connsiteX19" fmla="*/ 109538 w 3543300"/>
              <a:gd name="connsiteY19" fmla="*/ 195262 h 966787"/>
              <a:gd name="connsiteX20" fmla="*/ 0 w 3543300"/>
              <a:gd name="connsiteY20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238125 w 3543300"/>
              <a:gd name="connsiteY18" fmla="*/ 404812 h 966787"/>
              <a:gd name="connsiteX19" fmla="*/ 109538 w 3543300"/>
              <a:gd name="connsiteY19" fmla="*/ 195262 h 966787"/>
              <a:gd name="connsiteX20" fmla="*/ 0 w 3543300"/>
              <a:gd name="connsiteY20" fmla="*/ 0 h 966787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0 w 3990975"/>
              <a:gd name="connsiteY20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390526 w 3990975"/>
              <a:gd name="connsiteY20" fmla="*/ 338137 h 1600199"/>
              <a:gd name="connsiteX21" fmla="*/ 0 w 3990975"/>
              <a:gd name="connsiteY21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390526 w 3990975"/>
              <a:gd name="connsiteY21" fmla="*/ 338137 h 1600199"/>
              <a:gd name="connsiteX22" fmla="*/ 0 w 3990975"/>
              <a:gd name="connsiteY22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390526 w 3990975"/>
              <a:gd name="connsiteY21" fmla="*/ 338137 h 1600199"/>
              <a:gd name="connsiteX22" fmla="*/ 214314 w 3990975"/>
              <a:gd name="connsiteY22" fmla="*/ 176212 h 1600199"/>
              <a:gd name="connsiteX23" fmla="*/ 0 w 3990975"/>
              <a:gd name="connsiteY23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390526 w 3990975"/>
              <a:gd name="connsiteY21" fmla="*/ 338137 h 1600199"/>
              <a:gd name="connsiteX22" fmla="*/ 214314 w 3990975"/>
              <a:gd name="connsiteY22" fmla="*/ 176212 h 1600199"/>
              <a:gd name="connsiteX23" fmla="*/ 0 w 3990975"/>
              <a:gd name="connsiteY23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390526 w 3990975"/>
              <a:gd name="connsiteY21" fmla="*/ 338137 h 1600199"/>
              <a:gd name="connsiteX22" fmla="*/ 214314 w 3990975"/>
              <a:gd name="connsiteY22" fmla="*/ 176212 h 1600199"/>
              <a:gd name="connsiteX23" fmla="*/ 0 w 3990975"/>
              <a:gd name="connsiteY23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428626 w 3990975"/>
              <a:gd name="connsiteY21" fmla="*/ 490537 h 1600199"/>
              <a:gd name="connsiteX22" fmla="*/ 390526 w 3990975"/>
              <a:gd name="connsiteY22" fmla="*/ 338137 h 1600199"/>
              <a:gd name="connsiteX23" fmla="*/ 214314 w 3990975"/>
              <a:gd name="connsiteY23" fmla="*/ 176212 h 1600199"/>
              <a:gd name="connsiteX24" fmla="*/ 0 w 3990975"/>
              <a:gd name="connsiteY24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428626 w 3990975"/>
              <a:gd name="connsiteY21" fmla="*/ 490537 h 1600199"/>
              <a:gd name="connsiteX22" fmla="*/ 390526 w 3990975"/>
              <a:gd name="connsiteY22" fmla="*/ 338137 h 1600199"/>
              <a:gd name="connsiteX23" fmla="*/ 214314 w 3990975"/>
              <a:gd name="connsiteY23" fmla="*/ 176212 h 1600199"/>
              <a:gd name="connsiteX24" fmla="*/ 0 w 3990975"/>
              <a:gd name="connsiteY24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500064 w 3990975"/>
              <a:gd name="connsiteY21" fmla="*/ 571499 h 1600199"/>
              <a:gd name="connsiteX22" fmla="*/ 428626 w 3990975"/>
              <a:gd name="connsiteY22" fmla="*/ 490537 h 1600199"/>
              <a:gd name="connsiteX23" fmla="*/ 390526 w 3990975"/>
              <a:gd name="connsiteY23" fmla="*/ 338137 h 1600199"/>
              <a:gd name="connsiteX24" fmla="*/ 214314 w 3990975"/>
              <a:gd name="connsiteY24" fmla="*/ 176212 h 1600199"/>
              <a:gd name="connsiteX25" fmla="*/ 0 w 3990975"/>
              <a:gd name="connsiteY25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500064 w 3990975"/>
              <a:gd name="connsiteY21" fmla="*/ 571499 h 1600199"/>
              <a:gd name="connsiteX22" fmla="*/ 428626 w 3990975"/>
              <a:gd name="connsiteY22" fmla="*/ 490537 h 1600199"/>
              <a:gd name="connsiteX23" fmla="*/ 390526 w 3990975"/>
              <a:gd name="connsiteY23" fmla="*/ 338137 h 1600199"/>
              <a:gd name="connsiteX24" fmla="*/ 214314 w 3990975"/>
              <a:gd name="connsiteY24" fmla="*/ 176212 h 1600199"/>
              <a:gd name="connsiteX25" fmla="*/ 0 w 3990975"/>
              <a:gd name="connsiteY25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500064 w 3990975"/>
              <a:gd name="connsiteY21" fmla="*/ 571499 h 1600199"/>
              <a:gd name="connsiteX22" fmla="*/ 428626 w 3990975"/>
              <a:gd name="connsiteY22" fmla="*/ 490537 h 1600199"/>
              <a:gd name="connsiteX23" fmla="*/ 390526 w 3990975"/>
              <a:gd name="connsiteY23" fmla="*/ 338137 h 1600199"/>
              <a:gd name="connsiteX24" fmla="*/ 214314 w 3990975"/>
              <a:gd name="connsiteY24" fmla="*/ 176212 h 1600199"/>
              <a:gd name="connsiteX25" fmla="*/ 0 w 3990975"/>
              <a:gd name="connsiteY25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442914 w 3990975"/>
              <a:gd name="connsiteY21" fmla="*/ 638174 h 1600199"/>
              <a:gd name="connsiteX22" fmla="*/ 428626 w 3990975"/>
              <a:gd name="connsiteY22" fmla="*/ 490537 h 1600199"/>
              <a:gd name="connsiteX23" fmla="*/ 390526 w 3990975"/>
              <a:gd name="connsiteY23" fmla="*/ 338137 h 1600199"/>
              <a:gd name="connsiteX24" fmla="*/ 214314 w 3990975"/>
              <a:gd name="connsiteY24" fmla="*/ 176212 h 1600199"/>
              <a:gd name="connsiteX25" fmla="*/ 0 w 3990975"/>
              <a:gd name="connsiteY25" fmla="*/ 0 h 1600199"/>
              <a:gd name="connsiteX0" fmla="*/ 3990975 w 3990975"/>
              <a:gd name="connsiteY0" fmla="*/ 709612 h 1543049"/>
              <a:gd name="connsiteX1" fmla="*/ 3771900 w 3990975"/>
              <a:gd name="connsiteY1" fmla="*/ 842962 h 1543049"/>
              <a:gd name="connsiteX2" fmla="*/ 3429000 w 3990975"/>
              <a:gd name="connsiteY2" fmla="*/ 900112 h 1543049"/>
              <a:gd name="connsiteX3" fmla="*/ 3105150 w 3990975"/>
              <a:gd name="connsiteY3" fmla="*/ 952499 h 1543049"/>
              <a:gd name="connsiteX4" fmla="*/ 2886075 w 3990975"/>
              <a:gd name="connsiteY4" fmla="*/ 1028699 h 1543049"/>
              <a:gd name="connsiteX5" fmla="*/ 2752725 w 3990975"/>
              <a:gd name="connsiteY5" fmla="*/ 1066799 h 1543049"/>
              <a:gd name="connsiteX6" fmla="*/ 2457450 w 3990975"/>
              <a:gd name="connsiteY6" fmla="*/ 1133474 h 1543049"/>
              <a:gd name="connsiteX7" fmla="*/ 2185988 w 3990975"/>
              <a:gd name="connsiteY7" fmla="*/ 1190624 h 1543049"/>
              <a:gd name="connsiteX8" fmla="*/ 2043113 w 3990975"/>
              <a:gd name="connsiteY8" fmla="*/ 1209674 h 1543049"/>
              <a:gd name="connsiteX9" fmla="*/ 1938338 w 3990975"/>
              <a:gd name="connsiteY9" fmla="*/ 1233487 h 1543049"/>
              <a:gd name="connsiteX10" fmla="*/ 1785938 w 3990975"/>
              <a:gd name="connsiteY10" fmla="*/ 1338262 h 1543049"/>
              <a:gd name="connsiteX11" fmla="*/ 1524000 w 3990975"/>
              <a:gd name="connsiteY11" fmla="*/ 1466849 h 1543049"/>
              <a:gd name="connsiteX12" fmla="*/ 1276350 w 3990975"/>
              <a:gd name="connsiteY12" fmla="*/ 1543049 h 1543049"/>
              <a:gd name="connsiteX13" fmla="*/ 1128713 w 3990975"/>
              <a:gd name="connsiteY13" fmla="*/ 1533524 h 1543049"/>
              <a:gd name="connsiteX14" fmla="*/ 1004888 w 3990975"/>
              <a:gd name="connsiteY14" fmla="*/ 1490662 h 1543049"/>
              <a:gd name="connsiteX15" fmla="*/ 919163 w 3990975"/>
              <a:gd name="connsiteY15" fmla="*/ 1390649 h 1543049"/>
              <a:gd name="connsiteX16" fmla="*/ 809625 w 3990975"/>
              <a:gd name="connsiteY16" fmla="*/ 1190624 h 1543049"/>
              <a:gd name="connsiteX17" fmla="*/ 690563 w 3990975"/>
              <a:gd name="connsiteY17" fmla="*/ 990599 h 1543049"/>
              <a:gd name="connsiteX18" fmla="*/ 685800 w 3990975"/>
              <a:gd name="connsiteY18" fmla="*/ 981074 h 1543049"/>
              <a:gd name="connsiteX19" fmla="*/ 557213 w 3990975"/>
              <a:gd name="connsiteY19" fmla="*/ 771524 h 1543049"/>
              <a:gd name="connsiteX20" fmla="*/ 485776 w 3990975"/>
              <a:gd name="connsiteY20" fmla="*/ 638174 h 1543049"/>
              <a:gd name="connsiteX21" fmla="*/ 442914 w 3990975"/>
              <a:gd name="connsiteY21" fmla="*/ 581024 h 1543049"/>
              <a:gd name="connsiteX22" fmla="*/ 428626 w 3990975"/>
              <a:gd name="connsiteY22" fmla="*/ 433387 h 1543049"/>
              <a:gd name="connsiteX23" fmla="*/ 390526 w 3990975"/>
              <a:gd name="connsiteY23" fmla="*/ 280987 h 1543049"/>
              <a:gd name="connsiteX24" fmla="*/ 214314 w 3990975"/>
              <a:gd name="connsiteY24" fmla="*/ 119062 h 1543049"/>
              <a:gd name="connsiteX25" fmla="*/ 0 w 3990975"/>
              <a:gd name="connsiteY25" fmla="*/ 0 h 1543049"/>
              <a:gd name="connsiteX0" fmla="*/ 4776787 w 4776787"/>
              <a:gd name="connsiteY0" fmla="*/ 1238250 h 2071687"/>
              <a:gd name="connsiteX1" fmla="*/ 4557712 w 4776787"/>
              <a:gd name="connsiteY1" fmla="*/ 1371600 h 2071687"/>
              <a:gd name="connsiteX2" fmla="*/ 4214812 w 4776787"/>
              <a:gd name="connsiteY2" fmla="*/ 1428750 h 2071687"/>
              <a:gd name="connsiteX3" fmla="*/ 3890962 w 4776787"/>
              <a:gd name="connsiteY3" fmla="*/ 1481137 h 2071687"/>
              <a:gd name="connsiteX4" fmla="*/ 3671887 w 4776787"/>
              <a:gd name="connsiteY4" fmla="*/ 1557337 h 2071687"/>
              <a:gd name="connsiteX5" fmla="*/ 3538537 w 4776787"/>
              <a:gd name="connsiteY5" fmla="*/ 1595437 h 2071687"/>
              <a:gd name="connsiteX6" fmla="*/ 3243262 w 4776787"/>
              <a:gd name="connsiteY6" fmla="*/ 1662112 h 2071687"/>
              <a:gd name="connsiteX7" fmla="*/ 2971800 w 4776787"/>
              <a:gd name="connsiteY7" fmla="*/ 1719262 h 2071687"/>
              <a:gd name="connsiteX8" fmla="*/ 2828925 w 4776787"/>
              <a:gd name="connsiteY8" fmla="*/ 1738312 h 2071687"/>
              <a:gd name="connsiteX9" fmla="*/ 2724150 w 4776787"/>
              <a:gd name="connsiteY9" fmla="*/ 1762125 h 2071687"/>
              <a:gd name="connsiteX10" fmla="*/ 2571750 w 4776787"/>
              <a:gd name="connsiteY10" fmla="*/ 1866900 h 2071687"/>
              <a:gd name="connsiteX11" fmla="*/ 2309812 w 4776787"/>
              <a:gd name="connsiteY11" fmla="*/ 1995487 h 2071687"/>
              <a:gd name="connsiteX12" fmla="*/ 2062162 w 4776787"/>
              <a:gd name="connsiteY12" fmla="*/ 2071687 h 2071687"/>
              <a:gd name="connsiteX13" fmla="*/ 1914525 w 4776787"/>
              <a:gd name="connsiteY13" fmla="*/ 2062162 h 2071687"/>
              <a:gd name="connsiteX14" fmla="*/ 1790700 w 4776787"/>
              <a:gd name="connsiteY14" fmla="*/ 2019300 h 2071687"/>
              <a:gd name="connsiteX15" fmla="*/ 1704975 w 4776787"/>
              <a:gd name="connsiteY15" fmla="*/ 1919287 h 2071687"/>
              <a:gd name="connsiteX16" fmla="*/ 1595437 w 4776787"/>
              <a:gd name="connsiteY16" fmla="*/ 1719262 h 2071687"/>
              <a:gd name="connsiteX17" fmla="*/ 1476375 w 4776787"/>
              <a:gd name="connsiteY17" fmla="*/ 1519237 h 2071687"/>
              <a:gd name="connsiteX18" fmla="*/ 1471612 w 4776787"/>
              <a:gd name="connsiteY18" fmla="*/ 1509712 h 2071687"/>
              <a:gd name="connsiteX19" fmla="*/ 1343025 w 4776787"/>
              <a:gd name="connsiteY19" fmla="*/ 1300162 h 2071687"/>
              <a:gd name="connsiteX20" fmla="*/ 1271588 w 4776787"/>
              <a:gd name="connsiteY20" fmla="*/ 1166812 h 2071687"/>
              <a:gd name="connsiteX21" fmla="*/ 1228726 w 4776787"/>
              <a:gd name="connsiteY21" fmla="*/ 1109662 h 2071687"/>
              <a:gd name="connsiteX22" fmla="*/ 1214438 w 4776787"/>
              <a:gd name="connsiteY22" fmla="*/ 962025 h 2071687"/>
              <a:gd name="connsiteX23" fmla="*/ 1176338 w 4776787"/>
              <a:gd name="connsiteY23" fmla="*/ 809625 h 2071687"/>
              <a:gd name="connsiteX24" fmla="*/ 1000126 w 4776787"/>
              <a:gd name="connsiteY24" fmla="*/ 647700 h 2071687"/>
              <a:gd name="connsiteX25" fmla="*/ 0 w 4776787"/>
              <a:gd name="connsiteY25" fmla="*/ 0 h 207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76787" h="2071687">
                <a:moveTo>
                  <a:pt x="4776787" y="1238250"/>
                </a:moveTo>
                <a:cubicBezTo>
                  <a:pt x="4704202" y="1283414"/>
                  <a:pt x="4643201" y="1371600"/>
                  <a:pt x="4557712" y="1371600"/>
                </a:cubicBezTo>
                <a:lnTo>
                  <a:pt x="4214812" y="1428750"/>
                </a:lnTo>
                <a:lnTo>
                  <a:pt x="3890962" y="1481137"/>
                </a:lnTo>
                <a:lnTo>
                  <a:pt x="3671887" y="1557337"/>
                </a:lnTo>
                <a:lnTo>
                  <a:pt x="3538537" y="1595437"/>
                </a:lnTo>
                <a:cubicBezTo>
                  <a:pt x="3440191" y="1618008"/>
                  <a:pt x="3344165" y="1662112"/>
                  <a:pt x="3243262" y="1662112"/>
                </a:cubicBezTo>
                <a:cubicBezTo>
                  <a:pt x="2970241" y="1714801"/>
                  <a:pt x="3119438" y="1674731"/>
                  <a:pt x="2971800" y="1719262"/>
                </a:cubicBezTo>
                <a:cubicBezTo>
                  <a:pt x="2832115" y="1738529"/>
                  <a:pt x="2880161" y="1738312"/>
                  <a:pt x="2828925" y="1738312"/>
                </a:cubicBezTo>
                <a:cubicBezTo>
                  <a:pt x="2730194" y="1758058"/>
                  <a:pt x="2762635" y="1742881"/>
                  <a:pt x="2724150" y="1762125"/>
                </a:cubicBezTo>
                <a:cubicBezTo>
                  <a:pt x="2570423" y="1863008"/>
                  <a:pt x="2676525" y="1825187"/>
                  <a:pt x="2571750" y="1866900"/>
                </a:cubicBezTo>
                <a:lnTo>
                  <a:pt x="2309812" y="1995487"/>
                </a:lnTo>
                <a:lnTo>
                  <a:pt x="2062162" y="2071687"/>
                </a:lnTo>
                <a:lnTo>
                  <a:pt x="1914525" y="2062162"/>
                </a:lnTo>
                <a:lnTo>
                  <a:pt x="1790700" y="2019300"/>
                </a:lnTo>
                <a:lnTo>
                  <a:pt x="1704975" y="1919287"/>
                </a:lnTo>
                <a:lnTo>
                  <a:pt x="1595437" y="1719262"/>
                </a:lnTo>
                <a:lnTo>
                  <a:pt x="1476375" y="1519237"/>
                </a:lnTo>
                <a:lnTo>
                  <a:pt x="1471612" y="1509712"/>
                </a:lnTo>
                <a:lnTo>
                  <a:pt x="1343025" y="1300162"/>
                </a:lnTo>
                <a:lnTo>
                  <a:pt x="1271588" y="1166812"/>
                </a:lnTo>
                <a:lnTo>
                  <a:pt x="1228726" y="1109662"/>
                </a:lnTo>
                <a:lnTo>
                  <a:pt x="1214438" y="962025"/>
                </a:lnTo>
                <a:lnTo>
                  <a:pt x="1176338" y="809625"/>
                </a:lnTo>
                <a:lnTo>
                  <a:pt x="1000126" y="647700"/>
                </a:lnTo>
                <a:cubicBezTo>
                  <a:pt x="909638" y="612775"/>
                  <a:pt x="71438" y="58737"/>
                  <a:pt x="0" y="0"/>
                </a:cubicBezTo>
              </a:path>
            </a:pathLst>
          </a:custGeom>
          <a:ln w="57150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2" name="Forma livre 161"/>
          <p:cNvSpPr/>
          <p:nvPr/>
        </p:nvSpPr>
        <p:spPr>
          <a:xfrm>
            <a:off x="4029075" y="3005138"/>
            <a:ext cx="723900" cy="390525"/>
          </a:xfrm>
          <a:custGeom>
            <a:avLst/>
            <a:gdLst>
              <a:gd name="connsiteX0" fmla="*/ 547687 w 723900"/>
              <a:gd name="connsiteY0" fmla="*/ 0 h 390525"/>
              <a:gd name="connsiteX1" fmla="*/ 723900 w 723900"/>
              <a:gd name="connsiteY1" fmla="*/ 314325 h 390525"/>
              <a:gd name="connsiteX2" fmla="*/ 609600 w 723900"/>
              <a:gd name="connsiteY2" fmla="*/ 376237 h 390525"/>
              <a:gd name="connsiteX3" fmla="*/ 238125 w 723900"/>
              <a:gd name="connsiteY3" fmla="*/ 390525 h 390525"/>
              <a:gd name="connsiteX4" fmla="*/ 0 w 723900"/>
              <a:gd name="connsiteY4" fmla="*/ 338137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390525">
                <a:moveTo>
                  <a:pt x="547687" y="0"/>
                </a:moveTo>
                <a:lnTo>
                  <a:pt x="723900" y="314325"/>
                </a:lnTo>
                <a:lnTo>
                  <a:pt x="609600" y="376237"/>
                </a:lnTo>
                <a:cubicBezTo>
                  <a:pt x="485777" y="381061"/>
                  <a:pt x="362042" y="390525"/>
                  <a:pt x="238125" y="390525"/>
                </a:cubicBezTo>
                <a:lnTo>
                  <a:pt x="0" y="338137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Forma livre 162"/>
          <p:cNvSpPr/>
          <p:nvPr/>
        </p:nvSpPr>
        <p:spPr>
          <a:xfrm>
            <a:off x="1697038" y="1687513"/>
            <a:ext cx="2185987" cy="1009650"/>
          </a:xfrm>
          <a:custGeom>
            <a:avLst/>
            <a:gdLst>
              <a:gd name="connsiteX0" fmla="*/ 2124075 w 2124075"/>
              <a:gd name="connsiteY0" fmla="*/ 133350 h 862013"/>
              <a:gd name="connsiteX1" fmla="*/ 2014537 w 2124075"/>
              <a:gd name="connsiteY1" fmla="*/ 52388 h 862013"/>
              <a:gd name="connsiteX2" fmla="*/ 1909762 w 2124075"/>
              <a:gd name="connsiteY2" fmla="*/ 9525 h 862013"/>
              <a:gd name="connsiteX3" fmla="*/ 1804987 w 2124075"/>
              <a:gd name="connsiteY3" fmla="*/ 0 h 862013"/>
              <a:gd name="connsiteX4" fmla="*/ 1585912 w 2124075"/>
              <a:gd name="connsiteY4" fmla="*/ 38100 h 862013"/>
              <a:gd name="connsiteX5" fmla="*/ 1485900 w 2124075"/>
              <a:gd name="connsiteY5" fmla="*/ 61913 h 862013"/>
              <a:gd name="connsiteX6" fmla="*/ 1419225 w 2124075"/>
              <a:gd name="connsiteY6" fmla="*/ 66675 h 862013"/>
              <a:gd name="connsiteX7" fmla="*/ 1343025 w 2124075"/>
              <a:gd name="connsiteY7" fmla="*/ 95250 h 862013"/>
              <a:gd name="connsiteX8" fmla="*/ 1266825 w 2124075"/>
              <a:gd name="connsiteY8" fmla="*/ 166688 h 862013"/>
              <a:gd name="connsiteX9" fmla="*/ 1147762 w 2124075"/>
              <a:gd name="connsiteY9" fmla="*/ 223838 h 862013"/>
              <a:gd name="connsiteX10" fmla="*/ 1000125 w 2124075"/>
              <a:gd name="connsiteY10" fmla="*/ 238125 h 862013"/>
              <a:gd name="connsiteX11" fmla="*/ 790575 w 2124075"/>
              <a:gd name="connsiteY11" fmla="*/ 223838 h 862013"/>
              <a:gd name="connsiteX12" fmla="*/ 685800 w 2124075"/>
              <a:gd name="connsiteY12" fmla="*/ 238125 h 862013"/>
              <a:gd name="connsiteX13" fmla="*/ 595312 w 2124075"/>
              <a:gd name="connsiteY13" fmla="*/ 285750 h 862013"/>
              <a:gd name="connsiteX14" fmla="*/ 504825 w 2124075"/>
              <a:gd name="connsiteY14" fmla="*/ 352425 h 862013"/>
              <a:gd name="connsiteX15" fmla="*/ 347662 w 2124075"/>
              <a:gd name="connsiteY15" fmla="*/ 542925 h 862013"/>
              <a:gd name="connsiteX16" fmla="*/ 242887 w 2124075"/>
              <a:gd name="connsiteY16" fmla="*/ 628650 h 862013"/>
              <a:gd name="connsiteX17" fmla="*/ 133350 w 2124075"/>
              <a:gd name="connsiteY17" fmla="*/ 733425 h 862013"/>
              <a:gd name="connsiteX18" fmla="*/ 52387 w 2124075"/>
              <a:gd name="connsiteY18" fmla="*/ 819150 h 862013"/>
              <a:gd name="connsiteX19" fmla="*/ 0 w 2124075"/>
              <a:gd name="connsiteY19" fmla="*/ 862013 h 862013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838200 w 2366963"/>
              <a:gd name="connsiteY13" fmla="*/ 285750 h 1081088"/>
              <a:gd name="connsiteX14" fmla="*/ 747713 w 2366963"/>
              <a:gd name="connsiteY14" fmla="*/ 352425 h 1081088"/>
              <a:gd name="connsiteX15" fmla="*/ 590550 w 2366963"/>
              <a:gd name="connsiteY15" fmla="*/ 542925 h 1081088"/>
              <a:gd name="connsiteX16" fmla="*/ 485775 w 2366963"/>
              <a:gd name="connsiteY16" fmla="*/ 628650 h 1081088"/>
              <a:gd name="connsiteX17" fmla="*/ 376238 w 2366963"/>
              <a:gd name="connsiteY17" fmla="*/ 733425 h 1081088"/>
              <a:gd name="connsiteX18" fmla="*/ 295275 w 2366963"/>
              <a:gd name="connsiteY18" fmla="*/ 819150 h 1081088"/>
              <a:gd name="connsiteX19" fmla="*/ 0 w 2366963"/>
              <a:gd name="connsiteY19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838200 w 2366963"/>
              <a:gd name="connsiteY13" fmla="*/ 285750 h 1081088"/>
              <a:gd name="connsiteX14" fmla="*/ 747713 w 2366963"/>
              <a:gd name="connsiteY14" fmla="*/ 419100 h 1081088"/>
              <a:gd name="connsiteX15" fmla="*/ 590550 w 2366963"/>
              <a:gd name="connsiteY15" fmla="*/ 542925 h 1081088"/>
              <a:gd name="connsiteX16" fmla="*/ 485775 w 2366963"/>
              <a:gd name="connsiteY16" fmla="*/ 628650 h 1081088"/>
              <a:gd name="connsiteX17" fmla="*/ 376238 w 2366963"/>
              <a:gd name="connsiteY17" fmla="*/ 733425 h 1081088"/>
              <a:gd name="connsiteX18" fmla="*/ 295275 w 2366963"/>
              <a:gd name="connsiteY18" fmla="*/ 819150 h 1081088"/>
              <a:gd name="connsiteX19" fmla="*/ 0 w 2366963"/>
              <a:gd name="connsiteY19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838200 w 2366963"/>
              <a:gd name="connsiteY13" fmla="*/ 285750 h 1081088"/>
              <a:gd name="connsiteX14" fmla="*/ 590550 w 2366963"/>
              <a:gd name="connsiteY14" fmla="*/ 542925 h 1081088"/>
              <a:gd name="connsiteX15" fmla="*/ 485775 w 2366963"/>
              <a:gd name="connsiteY15" fmla="*/ 628650 h 1081088"/>
              <a:gd name="connsiteX16" fmla="*/ 376238 w 2366963"/>
              <a:gd name="connsiteY16" fmla="*/ 733425 h 1081088"/>
              <a:gd name="connsiteX17" fmla="*/ 295275 w 2366963"/>
              <a:gd name="connsiteY17" fmla="*/ 819150 h 1081088"/>
              <a:gd name="connsiteX18" fmla="*/ 0 w 2366963"/>
              <a:gd name="connsiteY18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838200 w 2366963"/>
              <a:gd name="connsiteY13" fmla="*/ 285750 h 1081088"/>
              <a:gd name="connsiteX14" fmla="*/ 833438 w 2366963"/>
              <a:gd name="connsiteY14" fmla="*/ 295274 h 1081088"/>
              <a:gd name="connsiteX15" fmla="*/ 590550 w 2366963"/>
              <a:gd name="connsiteY15" fmla="*/ 542925 h 1081088"/>
              <a:gd name="connsiteX16" fmla="*/ 485775 w 2366963"/>
              <a:gd name="connsiteY16" fmla="*/ 628650 h 1081088"/>
              <a:gd name="connsiteX17" fmla="*/ 376238 w 2366963"/>
              <a:gd name="connsiteY17" fmla="*/ 733425 h 1081088"/>
              <a:gd name="connsiteX18" fmla="*/ 295275 w 2366963"/>
              <a:gd name="connsiteY18" fmla="*/ 819150 h 1081088"/>
              <a:gd name="connsiteX19" fmla="*/ 0 w 2366963"/>
              <a:gd name="connsiteY19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838200 w 2366963"/>
              <a:gd name="connsiteY13" fmla="*/ 285750 h 1081088"/>
              <a:gd name="connsiteX14" fmla="*/ 590550 w 2366963"/>
              <a:gd name="connsiteY14" fmla="*/ 542925 h 1081088"/>
              <a:gd name="connsiteX15" fmla="*/ 485775 w 2366963"/>
              <a:gd name="connsiteY15" fmla="*/ 628650 h 1081088"/>
              <a:gd name="connsiteX16" fmla="*/ 376238 w 2366963"/>
              <a:gd name="connsiteY16" fmla="*/ 733425 h 1081088"/>
              <a:gd name="connsiteX17" fmla="*/ 295275 w 2366963"/>
              <a:gd name="connsiteY17" fmla="*/ 819150 h 1081088"/>
              <a:gd name="connsiteX18" fmla="*/ 0 w 2366963"/>
              <a:gd name="connsiteY18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590550 w 2366963"/>
              <a:gd name="connsiteY13" fmla="*/ 542925 h 1081088"/>
              <a:gd name="connsiteX14" fmla="*/ 485775 w 2366963"/>
              <a:gd name="connsiteY14" fmla="*/ 628650 h 1081088"/>
              <a:gd name="connsiteX15" fmla="*/ 376238 w 2366963"/>
              <a:gd name="connsiteY15" fmla="*/ 733425 h 1081088"/>
              <a:gd name="connsiteX16" fmla="*/ 295275 w 2366963"/>
              <a:gd name="connsiteY16" fmla="*/ 819150 h 1081088"/>
              <a:gd name="connsiteX17" fmla="*/ 0 w 2366963"/>
              <a:gd name="connsiteY17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771525 w 2366963"/>
              <a:gd name="connsiteY13" fmla="*/ 366712 h 1081088"/>
              <a:gd name="connsiteX14" fmla="*/ 590550 w 2366963"/>
              <a:gd name="connsiteY14" fmla="*/ 542925 h 1081088"/>
              <a:gd name="connsiteX15" fmla="*/ 485775 w 2366963"/>
              <a:gd name="connsiteY15" fmla="*/ 628650 h 1081088"/>
              <a:gd name="connsiteX16" fmla="*/ 376238 w 2366963"/>
              <a:gd name="connsiteY16" fmla="*/ 733425 h 1081088"/>
              <a:gd name="connsiteX17" fmla="*/ 295275 w 2366963"/>
              <a:gd name="connsiteY17" fmla="*/ 819150 h 1081088"/>
              <a:gd name="connsiteX18" fmla="*/ 0 w 2366963"/>
              <a:gd name="connsiteY18" fmla="*/ 1081088 h 1081088"/>
              <a:gd name="connsiteX0" fmla="*/ 2366963 w 2366963"/>
              <a:gd name="connsiteY0" fmla="*/ 133350 h 1081088"/>
              <a:gd name="connsiteX1" fmla="*/ 2362200 w 2366963"/>
              <a:gd name="connsiteY1" fmla="*/ 133349 h 1081088"/>
              <a:gd name="connsiteX2" fmla="*/ 2257425 w 2366963"/>
              <a:gd name="connsiteY2" fmla="*/ 52388 h 1081088"/>
              <a:gd name="connsiteX3" fmla="*/ 2152650 w 2366963"/>
              <a:gd name="connsiteY3" fmla="*/ 9525 h 1081088"/>
              <a:gd name="connsiteX4" fmla="*/ 2047875 w 2366963"/>
              <a:gd name="connsiteY4" fmla="*/ 0 h 1081088"/>
              <a:gd name="connsiteX5" fmla="*/ 1828800 w 2366963"/>
              <a:gd name="connsiteY5" fmla="*/ 38100 h 1081088"/>
              <a:gd name="connsiteX6" fmla="*/ 1728788 w 2366963"/>
              <a:gd name="connsiteY6" fmla="*/ 61913 h 1081088"/>
              <a:gd name="connsiteX7" fmla="*/ 1662113 w 2366963"/>
              <a:gd name="connsiteY7" fmla="*/ 66675 h 1081088"/>
              <a:gd name="connsiteX8" fmla="*/ 1585913 w 2366963"/>
              <a:gd name="connsiteY8" fmla="*/ 95250 h 1081088"/>
              <a:gd name="connsiteX9" fmla="*/ 1509713 w 2366963"/>
              <a:gd name="connsiteY9" fmla="*/ 166688 h 1081088"/>
              <a:gd name="connsiteX10" fmla="*/ 1390650 w 2366963"/>
              <a:gd name="connsiteY10" fmla="*/ 223838 h 1081088"/>
              <a:gd name="connsiteX11" fmla="*/ 1243013 w 2366963"/>
              <a:gd name="connsiteY11" fmla="*/ 238125 h 1081088"/>
              <a:gd name="connsiteX12" fmla="*/ 1033463 w 2366963"/>
              <a:gd name="connsiteY12" fmla="*/ 223838 h 1081088"/>
              <a:gd name="connsiteX13" fmla="*/ 928688 w 2366963"/>
              <a:gd name="connsiteY13" fmla="*/ 238125 h 1081088"/>
              <a:gd name="connsiteX14" fmla="*/ 771525 w 2366963"/>
              <a:gd name="connsiteY14" fmla="*/ 366712 h 1081088"/>
              <a:gd name="connsiteX15" fmla="*/ 590550 w 2366963"/>
              <a:gd name="connsiteY15" fmla="*/ 542925 h 1081088"/>
              <a:gd name="connsiteX16" fmla="*/ 485775 w 2366963"/>
              <a:gd name="connsiteY16" fmla="*/ 628650 h 1081088"/>
              <a:gd name="connsiteX17" fmla="*/ 376238 w 2366963"/>
              <a:gd name="connsiteY17" fmla="*/ 733425 h 1081088"/>
              <a:gd name="connsiteX18" fmla="*/ 295275 w 2366963"/>
              <a:gd name="connsiteY18" fmla="*/ 819150 h 1081088"/>
              <a:gd name="connsiteX19" fmla="*/ 0 w 2366963"/>
              <a:gd name="connsiteY19" fmla="*/ 1081088 h 1081088"/>
              <a:gd name="connsiteX0" fmla="*/ 2366963 w 2406651"/>
              <a:gd name="connsiteY0" fmla="*/ 133350 h 1081088"/>
              <a:gd name="connsiteX1" fmla="*/ 2362200 w 2406651"/>
              <a:gd name="connsiteY1" fmla="*/ 133349 h 1081088"/>
              <a:gd name="connsiteX2" fmla="*/ 2257425 w 2406651"/>
              <a:gd name="connsiteY2" fmla="*/ 52388 h 1081088"/>
              <a:gd name="connsiteX3" fmla="*/ 2152650 w 2406651"/>
              <a:gd name="connsiteY3" fmla="*/ 9525 h 1081088"/>
              <a:gd name="connsiteX4" fmla="*/ 2047875 w 2406651"/>
              <a:gd name="connsiteY4" fmla="*/ 0 h 1081088"/>
              <a:gd name="connsiteX5" fmla="*/ 1828800 w 2406651"/>
              <a:gd name="connsiteY5" fmla="*/ 38100 h 1081088"/>
              <a:gd name="connsiteX6" fmla="*/ 1728788 w 2406651"/>
              <a:gd name="connsiteY6" fmla="*/ 61913 h 1081088"/>
              <a:gd name="connsiteX7" fmla="*/ 1662113 w 2406651"/>
              <a:gd name="connsiteY7" fmla="*/ 66675 h 1081088"/>
              <a:gd name="connsiteX8" fmla="*/ 1585913 w 2406651"/>
              <a:gd name="connsiteY8" fmla="*/ 95250 h 1081088"/>
              <a:gd name="connsiteX9" fmla="*/ 1509713 w 2406651"/>
              <a:gd name="connsiteY9" fmla="*/ 166688 h 1081088"/>
              <a:gd name="connsiteX10" fmla="*/ 1390650 w 2406651"/>
              <a:gd name="connsiteY10" fmla="*/ 223838 h 1081088"/>
              <a:gd name="connsiteX11" fmla="*/ 1243013 w 2406651"/>
              <a:gd name="connsiteY11" fmla="*/ 238125 h 1081088"/>
              <a:gd name="connsiteX12" fmla="*/ 1033463 w 2406651"/>
              <a:gd name="connsiteY12" fmla="*/ 223838 h 1081088"/>
              <a:gd name="connsiteX13" fmla="*/ 928688 w 2406651"/>
              <a:gd name="connsiteY13" fmla="*/ 238125 h 1081088"/>
              <a:gd name="connsiteX14" fmla="*/ 771525 w 2406651"/>
              <a:gd name="connsiteY14" fmla="*/ 366712 h 1081088"/>
              <a:gd name="connsiteX15" fmla="*/ 590550 w 2406651"/>
              <a:gd name="connsiteY15" fmla="*/ 542925 h 1081088"/>
              <a:gd name="connsiteX16" fmla="*/ 485775 w 2406651"/>
              <a:gd name="connsiteY16" fmla="*/ 628650 h 1081088"/>
              <a:gd name="connsiteX17" fmla="*/ 376238 w 2406651"/>
              <a:gd name="connsiteY17" fmla="*/ 733425 h 1081088"/>
              <a:gd name="connsiteX18" fmla="*/ 295275 w 2406651"/>
              <a:gd name="connsiteY18" fmla="*/ 819150 h 1081088"/>
              <a:gd name="connsiteX19" fmla="*/ 0 w 2406651"/>
              <a:gd name="connsiteY19" fmla="*/ 1081088 h 1081088"/>
              <a:gd name="connsiteX0" fmla="*/ 2295526 w 2335214"/>
              <a:gd name="connsiteY0" fmla="*/ 133350 h 1009651"/>
              <a:gd name="connsiteX1" fmla="*/ 2290763 w 2335214"/>
              <a:gd name="connsiteY1" fmla="*/ 133349 h 1009651"/>
              <a:gd name="connsiteX2" fmla="*/ 2185988 w 2335214"/>
              <a:gd name="connsiteY2" fmla="*/ 52388 h 1009651"/>
              <a:gd name="connsiteX3" fmla="*/ 2081213 w 2335214"/>
              <a:gd name="connsiteY3" fmla="*/ 9525 h 1009651"/>
              <a:gd name="connsiteX4" fmla="*/ 1976438 w 2335214"/>
              <a:gd name="connsiteY4" fmla="*/ 0 h 1009651"/>
              <a:gd name="connsiteX5" fmla="*/ 1757363 w 2335214"/>
              <a:gd name="connsiteY5" fmla="*/ 38100 h 1009651"/>
              <a:gd name="connsiteX6" fmla="*/ 1657351 w 2335214"/>
              <a:gd name="connsiteY6" fmla="*/ 61913 h 1009651"/>
              <a:gd name="connsiteX7" fmla="*/ 1590676 w 2335214"/>
              <a:gd name="connsiteY7" fmla="*/ 66675 h 1009651"/>
              <a:gd name="connsiteX8" fmla="*/ 1514476 w 2335214"/>
              <a:gd name="connsiteY8" fmla="*/ 95250 h 1009651"/>
              <a:gd name="connsiteX9" fmla="*/ 1438276 w 2335214"/>
              <a:gd name="connsiteY9" fmla="*/ 166688 h 1009651"/>
              <a:gd name="connsiteX10" fmla="*/ 1319213 w 2335214"/>
              <a:gd name="connsiteY10" fmla="*/ 223838 h 1009651"/>
              <a:gd name="connsiteX11" fmla="*/ 1171576 w 2335214"/>
              <a:gd name="connsiteY11" fmla="*/ 238125 h 1009651"/>
              <a:gd name="connsiteX12" fmla="*/ 962026 w 2335214"/>
              <a:gd name="connsiteY12" fmla="*/ 223838 h 1009651"/>
              <a:gd name="connsiteX13" fmla="*/ 857251 w 2335214"/>
              <a:gd name="connsiteY13" fmla="*/ 238125 h 1009651"/>
              <a:gd name="connsiteX14" fmla="*/ 700088 w 2335214"/>
              <a:gd name="connsiteY14" fmla="*/ 366712 h 1009651"/>
              <a:gd name="connsiteX15" fmla="*/ 519113 w 2335214"/>
              <a:gd name="connsiteY15" fmla="*/ 542925 h 1009651"/>
              <a:gd name="connsiteX16" fmla="*/ 414338 w 2335214"/>
              <a:gd name="connsiteY16" fmla="*/ 628650 h 1009651"/>
              <a:gd name="connsiteX17" fmla="*/ 304801 w 2335214"/>
              <a:gd name="connsiteY17" fmla="*/ 733425 h 1009651"/>
              <a:gd name="connsiteX18" fmla="*/ 223838 w 2335214"/>
              <a:gd name="connsiteY18" fmla="*/ 819150 h 1009651"/>
              <a:gd name="connsiteX19" fmla="*/ 0 w 2335214"/>
              <a:gd name="connsiteY19" fmla="*/ 1009651 h 1009651"/>
              <a:gd name="connsiteX0" fmla="*/ 2295526 w 2295526"/>
              <a:gd name="connsiteY0" fmla="*/ 133350 h 1009651"/>
              <a:gd name="connsiteX1" fmla="*/ 2185988 w 2295526"/>
              <a:gd name="connsiteY1" fmla="*/ 52388 h 1009651"/>
              <a:gd name="connsiteX2" fmla="*/ 2081213 w 2295526"/>
              <a:gd name="connsiteY2" fmla="*/ 9525 h 1009651"/>
              <a:gd name="connsiteX3" fmla="*/ 1976438 w 2295526"/>
              <a:gd name="connsiteY3" fmla="*/ 0 h 1009651"/>
              <a:gd name="connsiteX4" fmla="*/ 1757363 w 2295526"/>
              <a:gd name="connsiteY4" fmla="*/ 38100 h 1009651"/>
              <a:gd name="connsiteX5" fmla="*/ 1657351 w 2295526"/>
              <a:gd name="connsiteY5" fmla="*/ 61913 h 1009651"/>
              <a:gd name="connsiteX6" fmla="*/ 1590676 w 2295526"/>
              <a:gd name="connsiteY6" fmla="*/ 66675 h 1009651"/>
              <a:gd name="connsiteX7" fmla="*/ 1514476 w 2295526"/>
              <a:gd name="connsiteY7" fmla="*/ 95250 h 1009651"/>
              <a:gd name="connsiteX8" fmla="*/ 1438276 w 2295526"/>
              <a:gd name="connsiteY8" fmla="*/ 166688 h 1009651"/>
              <a:gd name="connsiteX9" fmla="*/ 1319213 w 2295526"/>
              <a:gd name="connsiteY9" fmla="*/ 223838 h 1009651"/>
              <a:gd name="connsiteX10" fmla="*/ 1171576 w 2295526"/>
              <a:gd name="connsiteY10" fmla="*/ 238125 h 1009651"/>
              <a:gd name="connsiteX11" fmla="*/ 962026 w 2295526"/>
              <a:gd name="connsiteY11" fmla="*/ 223838 h 1009651"/>
              <a:gd name="connsiteX12" fmla="*/ 857251 w 2295526"/>
              <a:gd name="connsiteY12" fmla="*/ 238125 h 1009651"/>
              <a:gd name="connsiteX13" fmla="*/ 700088 w 2295526"/>
              <a:gd name="connsiteY13" fmla="*/ 366712 h 1009651"/>
              <a:gd name="connsiteX14" fmla="*/ 519113 w 2295526"/>
              <a:gd name="connsiteY14" fmla="*/ 542925 h 1009651"/>
              <a:gd name="connsiteX15" fmla="*/ 414338 w 2295526"/>
              <a:gd name="connsiteY15" fmla="*/ 628650 h 1009651"/>
              <a:gd name="connsiteX16" fmla="*/ 304801 w 2295526"/>
              <a:gd name="connsiteY16" fmla="*/ 733425 h 1009651"/>
              <a:gd name="connsiteX17" fmla="*/ 223838 w 2295526"/>
              <a:gd name="connsiteY17" fmla="*/ 819150 h 1009651"/>
              <a:gd name="connsiteX18" fmla="*/ 0 w 2295526"/>
              <a:gd name="connsiteY18" fmla="*/ 1009651 h 1009651"/>
              <a:gd name="connsiteX0" fmla="*/ 2185988 w 2185988"/>
              <a:gd name="connsiteY0" fmla="*/ 52388 h 1009651"/>
              <a:gd name="connsiteX1" fmla="*/ 2081213 w 2185988"/>
              <a:gd name="connsiteY1" fmla="*/ 9525 h 1009651"/>
              <a:gd name="connsiteX2" fmla="*/ 1976438 w 2185988"/>
              <a:gd name="connsiteY2" fmla="*/ 0 h 1009651"/>
              <a:gd name="connsiteX3" fmla="*/ 1757363 w 2185988"/>
              <a:gd name="connsiteY3" fmla="*/ 38100 h 1009651"/>
              <a:gd name="connsiteX4" fmla="*/ 1657351 w 2185988"/>
              <a:gd name="connsiteY4" fmla="*/ 61913 h 1009651"/>
              <a:gd name="connsiteX5" fmla="*/ 1590676 w 2185988"/>
              <a:gd name="connsiteY5" fmla="*/ 66675 h 1009651"/>
              <a:gd name="connsiteX6" fmla="*/ 1514476 w 2185988"/>
              <a:gd name="connsiteY6" fmla="*/ 95250 h 1009651"/>
              <a:gd name="connsiteX7" fmla="*/ 1438276 w 2185988"/>
              <a:gd name="connsiteY7" fmla="*/ 166688 h 1009651"/>
              <a:gd name="connsiteX8" fmla="*/ 1319213 w 2185988"/>
              <a:gd name="connsiteY8" fmla="*/ 223838 h 1009651"/>
              <a:gd name="connsiteX9" fmla="*/ 1171576 w 2185988"/>
              <a:gd name="connsiteY9" fmla="*/ 238125 h 1009651"/>
              <a:gd name="connsiteX10" fmla="*/ 962026 w 2185988"/>
              <a:gd name="connsiteY10" fmla="*/ 223838 h 1009651"/>
              <a:gd name="connsiteX11" fmla="*/ 857251 w 2185988"/>
              <a:gd name="connsiteY11" fmla="*/ 238125 h 1009651"/>
              <a:gd name="connsiteX12" fmla="*/ 700088 w 2185988"/>
              <a:gd name="connsiteY12" fmla="*/ 366712 h 1009651"/>
              <a:gd name="connsiteX13" fmla="*/ 519113 w 2185988"/>
              <a:gd name="connsiteY13" fmla="*/ 542925 h 1009651"/>
              <a:gd name="connsiteX14" fmla="*/ 414338 w 2185988"/>
              <a:gd name="connsiteY14" fmla="*/ 628650 h 1009651"/>
              <a:gd name="connsiteX15" fmla="*/ 304801 w 2185988"/>
              <a:gd name="connsiteY15" fmla="*/ 733425 h 1009651"/>
              <a:gd name="connsiteX16" fmla="*/ 223838 w 2185988"/>
              <a:gd name="connsiteY16" fmla="*/ 819150 h 1009651"/>
              <a:gd name="connsiteX17" fmla="*/ 0 w 2185988"/>
              <a:gd name="connsiteY17" fmla="*/ 1009651 h 10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85988" h="1009651">
                <a:moveTo>
                  <a:pt x="2185988" y="52388"/>
                </a:moveTo>
                <a:lnTo>
                  <a:pt x="2081213" y="9525"/>
                </a:lnTo>
                <a:lnTo>
                  <a:pt x="1976438" y="0"/>
                </a:lnTo>
                <a:cubicBezTo>
                  <a:pt x="1903461" y="12974"/>
                  <a:pt x="1831484" y="38100"/>
                  <a:pt x="1757363" y="38100"/>
                </a:cubicBezTo>
                <a:lnTo>
                  <a:pt x="1657351" y="61913"/>
                </a:lnTo>
                <a:cubicBezTo>
                  <a:pt x="1593855" y="66797"/>
                  <a:pt x="1616137" y="66675"/>
                  <a:pt x="1590676" y="66675"/>
                </a:cubicBezTo>
                <a:lnTo>
                  <a:pt x="1514476" y="95250"/>
                </a:lnTo>
                <a:lnTo>
                  <a:pt x="1438276" y="166688"/>
                </a:lnTo>
                <a:lnTo>
                  <a:pt x="1319213" y="223838"/>
                </a:lnTo>
                <a:lnTo>
                  <a:pt x="1171576" y="238125"/>
                </a:lnTo>
                <a:lnTo>
                  <a:pt x="962026" y="223838"/>
                </a:lnTo>
                <a:lnTo>
                  <a:pt x="857251" y="238125"/>
                </a:lnTo>
                <a:cubicBezTo>
                  <a:pt x="838995" y="242887"/>
                  <a:pt x="756444" y="315912"/>
                  <a:pt x="700088" y="366712"/>
                </a:cubicBezTo>
                <a:cubicBezTo>
                  <a:pt x="643732" y="417512"/>
                  <a:pt x="592138" y="480219"/>
                  <a:pt x="519113" y="542925"/>
                </a:cubicBezTo>
                <a:lnTo>
                  <a:pt x="414338" y="628650"/>
                </a:lnTo>
                <a:lnTo>
                  <a:pt x="304801" y="733425"/>
                </a:lnTo>
                <a:lnTo>
                  <a:pt x="223838" y="819150"/>
                </a:lnTo>
                <a:lnTo>
                  <a:pt x="0" y="1009651"/>
                </a:lnTo>
              </a:path>
            </a:pathLst>
          </a:custGeom>
          <a:ln w="57150">
            <a:solidFill>
              <a:srgbClr val="FFFF00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5" name="Conector de seta reta 164"/>
          <p:cNvCxnSpPr/>
          <p:nvPr/>
        </p:nvCxnSpPr>
        <p:spPr>
          <a:xfrm>
            <a:off x="3983038" y="4668838"/>
            <a:ext cx="4821237" cy="1587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ector reto 166"/>
          <p:cNvCxnSpPr/>
          <p:nvPr/>
        </p:nvCxnSpPr>
        <p:spPr>
          <a:xfrm rot="5400000">
            <a:off x="3136106" y="4074319"/>
            <a:ext cx="1687513" cy="22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ector reto 169"/>
          <p:cNvCxnSpPr/>
          <p:nvPr/>
        </p:nvCxnSpPr>
        <p:spPr>
          <a:xfrm rot="5400000">
            <a:off x="7967663" y="4084637"/>
            <a:ext cx="1689100" cy="22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de seta reta 172"/>
          <p:cNvCxnSpPr/>
          <p:nvPr/>
        </p:nvCxnSpPr>
        <p:spPr>
          <a:xfrm flipV="1">
            <a:off x="1743075" y="4668838"/>
            <a:ext cx="2219325" cy="7937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ector reto 176"/>
          <p:cNvCxnSpPr/>
          <p:nvPr/>
        </p:nvCxnSpPr>
        <p:spPr>
          <a:xfrm rot="5400000">
            <a:off x="912813" y="4084637"/>
            <a:ext cx="1689100" cy="22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7"/>
          <p:cNvSpPr txBox="1">
            <a:spLocks noChangeArrowheads="1"/>
          </p:cNvSpPr>
          <p:nvPr/>
        </p:nvSpPr>
        <p:spPr bwMode="auto">
          <a:xfrm>
            <a:off x="5761038" y="4332288"/>
            <a:ext cx="1398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2000">
                <a:solidFill>
                  <a:srgbClr val="C00000"/>
                </a:solidFill>
                <a:cs typeface="Arial" charset="0"/>
              </a:rPr>
              <a:t>FASE 1</a:t>
            </a:r>
          </a:p>
        </p:txBody>
      </p:sp>
      <p:sp>
        <p:nvSpPr>
          <p:cNvPr id="179" name="TextBox 7"/>
          <p:cNvSpPr txBox="1">
            <a:spLocks noChangeArrowheads="1"/>
          </p:cNvSpPr>
          <p:nvPr/>
        </p:nvSpPr>
        <p:spPr bwMode="auto">
          <a:xfrm>
            <a:off x="2295525" y="4327525"/>
            <a:ext cx="1400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2000">
                <a:solidFill>
                  <a:srgbClr val="C00000"/>
                </a:solidFill>
                <a:cs typeface="Arial" charset="0"/>
              </a:rPr>
              <a:t>FASE 2</a:t>
            </a:r>
          </a:p>
        </p:txBody>
      </p:sp>
      <p:grpSp>
        <p:nvGrpSpPr>
          <p:cNvPr id="2" name="Grupo 189"/>
          <p:cNvGrpSpPr>
            <a:grpSpLocks/>
          </p:cNvGrpSpPr>
          <p:nvPr/>
        </p:nvGrpSpPr>
        <p:grpSpPr bwMode="auto">
          <a:xfrm>
            <a:off x="5919788" y="4903788"/>
            <a:ext cx="1673225" cy="874712"/>
            <a:chOff x="5188739" y="5302102"/>
            <a:chExt cx="1672827" cy="874488"/>
          </a:xfrm>
        </p:grpSpPr>
        <p:sp>
          <p:nvSpPr>
            <p:cNvPr id="185" name="Retângulo de cantos arredondados 184"/>
            <p:cNvSpPr/>
            <p:nvPr/>
          </p:nvSpPr>
          <p:spPr>
            <a:xfrm>
              <a:off x="5195087" y="5302102"/>
              <a:ext cx="1666479" cy="874488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460" name="TextBox 7"/>
            <p:cNvSpPr txBox="1">
              <a:spLocks noChangeArrowheads="1"/>
            </p:cNvSpPr>
            <p:nvPr/>
          </p:nvSpPr>
          <p:spPr bwMode="auto">
            <a:xfrm>
              <a:off x="5188739" y="5431239"/>
              <a:ext cx="1672827" cy="58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chemeClr val="tx1"/>
                </a:buClr>
                <a:buFont typeface="Wingdings" pitchFamily="2" charset="2"/>
                <a:buNone/>
                <a:tabLst>
                  <a:tab pos="265113" algn="l"/>
                </a:tabLst>
              </a:pPr>
              <a:r>
                <a:rPr lang="pt-BR" sz="1600" b="1">
                  <a:cs typeface="Arial" charset="0"/>
                </a:rPr>
                <a:t>PEDREIRA ATÉ </a:t>
              </a:r>
            </a:p>
            <a:p>
              <a:pPr algn="ctr">
                <a:buClr>
                  <a:schemeClr val="tx1"/>
                </a:buClr>
                <a:buFont typeface="Wingdings" pitchFamily="2" charset="2"/>
                <a:buNone/>
                <a:tabLst>
                  <a:tab pos="265113" algn="l"/>
                </a:tabLst>
              </a:pPr>
              <a:r>
                <a:rPr lang="pt-BR" sz="1600" b="1">
                  <a:cs typeface="Arial" charset="0"/>
                </a:rPr>
                <a:t>VILA OLÍMPIA</a:t>
              </a:r>
            </a:p>
          </p:txBody>
        </p:sp>
      </p:grpSp>
      <p:sp>
        <p:nvSpPr>
          <p:cNvPr id="186" name="TextBox 7"/>
          <p:cNvSpPr txBox="1">
            <a:spLocks noChangeArrowheads="1"/>
          </p:cNvSpPr>
          <p:nvPr/>
        </p:nvSpPr>
        <p:spPr bwMode="auto">
          <a:xfrm>
            <a:off x="6076950" y="5778500"/>
            <a:ext cx="1400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2400" b="1">
                <a:solidFill>
                  <a:srgbClr val="CD8E11"/>
                </a:solidFill>
                <a:cs typeface="Arial" charset="0"/>
              </a:rPr>
              <a:t>14 km</a:t>
            </a:r>
          </a:p>
        </p:txBody>
      </p:sp>
      <p:grpSp>
        <p:nvGrpSpPr>
          <p:cNvPr id="3" name="Grupo 190"/>
          <p:cNvGrpSpPr>
            <a:grpSpLocks/>
          </p:cNvGrpSpPr>
          <p:nvPr/>
        </p:nvGrpSpPr>
        <p:grpSpPr bwMode="auto">
          <a:xfrm>
            <a:off x="1511300" y="4916488"/>
            <a:ext cx="2671763" cy="881062"/>
            <a:chOff x="5174655" y="5302102"/>
            <a:chExt cx="2600722" cy="881498"/>
          </a:xfrm>
        </p:grpSpPr>
        <p:sp>
          <p:nvSpPr>
            <p:cNvPr id="192" name="Retângulo de cantos arredondados 191"/>
            <p:cNvSpPr/>
            <p:nvPr/>
          </p:nvSpPr>
          <p:spPr>
            <a:xfrm>
              <a:off x="5174655" y="5302102"/>
              <a:ext cx="2600722" cy="881498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458" name="TextBox 7"/>
            <p:cNvSpPr txBox="1">
              <a:spLocks noChangeArrowheads="1"/>
            </p:cNvSpPr>
            <p:nvPr/>
          </p:nvSpPr>
          <p:spPr bwMode="auto">
            <a:xfrm>
              <a:off x="5188740" y="5431239"/>
              <a:ext cx="2586637" cy="585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chemeClr val="tx1"/>
                </a:buClr>
                <a:buFont typeface="Wingdings" pitchFamily="2" charset="2"/>
                <a:buNone/>
                <a:tabLst>
                  <a:tab pos="265113" algn="l"/>
                </a:tabLst>
              </a:pPr>
              <a:r>
                <a:rPr lang="pt-BR" sz="1600" b="1">
                  <a:cs typeface="Arial" charset="0"/>
                </a:rPr>
                <a:t>VILA OLÍMPIA ATÉ </a:t>
              </a:r>
            </a:p>
            <a:p>
              <a:pPr algn="ctr">
                <a:buClr>
                  <a:schemeClr val="tx1"/>
                </a:buClr>
                <a:buFont typeface="Wingdings" pitchFamily="2" charset="2"/>
                <a:buNone/>
                <a:tabLst>
                  <a:tab pos="265113" algn="l"/>
                </a:tabLst>
              </a:pPr>
              <a:r>
                <a:rPr lang="pt-BR" sz="1600" b="1">
                  <a:cs typeface="Arial" charset="0"/>
                </a:rPr>
                <a:t>VILLA LOBOS-JAGUARÉ</a:t>
              </a:r>
            </a:p>
          </p:txBody>
        </p:sp>
      </p:grpSp>
      <p:sp>
        <p:nvSpPr>
          <p:cNvPr id="194" name="TextBox 7"/>
          <p:cNvSpPr txBox="1">
            <a:spLocks noChangeArrowheads="1"/>
          </p:cNvSpPr>
          <p:nvPr/>
        </p:nvSpPr>
        <p:spPr bwMode="auto">
          <a:xfrm>
            <a:off x="2181225" y="5805488"/>
            <a:ext cx="1400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2400" b="1">
                <a:solidFill>
                  <a:srgbClr val="CD8E11"/>
                </a:solidFill>
                <a:cs typeface="Arial" charset="0"/>
              </a:rPr>
              <a:t>6,7 km</a:t>
            </a:r>
          </a:p>
        </p:txBody>
      </p:sp>
      <p:sp>
        <p:nvSpPr>
          <p:cNvPr id="60437" name="TextBox 7"/>
          <p:cNvSpPr txBox="1">
            <a:spLocks noChangeArrowheads="1"/>
          </p:cNvSpPr>
          <p:nvPr/>
        </p:nvSpPr>
        <p:spPr bwMode="auto">
          <a:xfrm>
            <a:off x="2252663" y="1465263"/>
            <a:ext cx="164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CIDADE JARDIM</a:t>
            </a:r>
          </a:p>
        </p:txBody>
      </p:sp>
      <p:grpSp>
        <p:nvGrpSpPr>
          <p:cNvPr id="4" name="Grupo 51"/>
          <p:cNvGrpSpPr>
            <a:grpSpLocks/>
          </p:cNvGrpSpPr>
          <p:nvPr/>
        </p:nvGrpSpPr>
        <p:grpSpPr bwMode="auto">
          <a:xfrm>
            <a:off x="1611313" y="1617663"/>
            <a:ext cx="4810125" cy="2278062"/>
            <a:chOff x="1611313" y="1617663"/>
            <a:chExt cx="4810125" cy="2278062"/>
          </a:xfrm>
        </p:grpSpPr>
        <p:sp>
          <p:nvSpPr>
            <p:cNvPr id="35" name="Elipse 34"/>
            <p:cNvSpPr/>
            <p:nvPr/>
          </p:nvSpPr>
          <p:spPr>
            <a:xfrm>
              <a:off x="1611313" y="2609850"/>
              <a:ext cx="171450" cy="1746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Elipse 36"/>
            <p:cNvSpPr/>
            <p:nvPr/>
          </p:nvSpPr>
          <p:spPr>
            <a:xfrm>
              <a:off x="1935163" y="2298700"/>
              <a:ext cx="171450" cy="1746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Elipse 37"/>
            <p:cNvSpPr/>
            <p:nvPr/>
          </p:nvSpPr>
          <p:spPr>
            <a:xfrm>
              <a:off x="3495675" y="1617663"/>
              <a:ext cx="171450" cy="1746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Elipse 38"/>
            <p:cNvSpPr/>
            <p:nvPr/>
          </p:nvSpPr>
          <p:spPr>
            <a:xfrm>
              <a:off x="5108575" y="2714625"/>
              <a:ext cx="171450" cy="1746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Elipse 39"/>
            <p:cNvSpPr/>
            <p:nvPr/>
          </p:nvSpPr>
          <p:spPr>
            <a:xfrm>
              <a:off x="6249988" y="3721100"/>
              <a:ext cx="171450" cy="1746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1" name="Elipse 40"/>
          <p:cNvSpPr/>
          <p:nvPr/>
        </p:nvSpPr>
        <p:spPr>
          <a:xfrm>
            <a:off x="7780338" y="3240088"/>
            <a:ext cx="171450" cy="174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0" y="6165850"/>
            <a:ext cx="2181225" cy="69215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182563" y="6251575"/>
            <a:ext cx="171450" cy="174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182563" y="6540500"/>
            <a:ext cx="171450" cy="1730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43" name="TextBox 7"/>
          <p:cNvSpPr txBox="1">
            <a:spLocks noChangeArrowheads="1"/>
          </p:cNvSpPr>
          <p:nvPr/>
        </p:nvSpPr>
        <p:spPr bwMode="auto">
          <a:xfrm>
            <a:off x="355600" y="6200775"/>
            <a:ext cx="1738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 b="1">
                <a:solidFill>
                  <a:schemeClr val="bg1"/>
                </a:solidFill>
                <a:cs typeface="Arial" charset="0"/>
              </a:rPr>
              <a:t>ACESSO EXISTENTE</a:t>
            </a:r>
          </a:p>
        </p:txBody>
      </p:sp>
      <p:sp>
        <p:nvSpPr>
          <p:cNvPr id="60444" name="TextBox 7"/>
          <p:cNvSpPr txBox="1">
            <a:spLocks noChangeArrowheads="1"/>
          </p:cNvSpPr>
          <p:nvPr/>
        </p:nvSpPr>
        <p:spPr bwMode="auto">
          <a:xfrm>
            <a:off x="368300" y="6491288"/>
            <a:ext cx="1738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 b="1">
                <a:solidFill>
                  <a:schemeClr val="bg1"/>
                </a:solidFill>
                <a:cs typeface="Arial" charset="0"/>
              </a:rPr>
              <a:t>ACESSO FUTURO</a:t>
            </a:r>
          </a:p>
        </p:txBody>
      </p:sp>
      <p:sp>
        <p:nvSpPr>
          <p:cNvPr id="60445" name="TextBox 7"/>
          <p:cNvSpPr txBox="1">
            <a:spLocks noChangeArrowheads="1"/>
          </p:cNvSpPr>
          <p:nvPr/>
        </p:nvSpPr>
        <p:spPr bwMode="auto">
          <a:xfrm>
            <a:off x="1089025" y="2743200"/>
            <a:ext cx="24368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VILLA LOBOS-JAGUARÉ</a:t>
            </a:r>
          </a:p>
        </p:txBody>
      </p:sp>
      <p:sp>
        <p:nvSpPr>
          <p:cNvPr id="60446" name="TextBox 7"/>
          <p:cNvSpPr txBox="1">
            <a:spLocks noChangeArrowheads="1"/>
          </p:cNvSpPr>
          <p:nvPr/>
        </p:nvSpPr>
        <p:spPr bwMode="auto">
          <a:xfrm>
            <a:off x="5849938" y="3917950"/>
            <a:ext cx="164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SANTO AMARO</a:t>
            </a:r>
          </a:p>
        </p:txBody>
      </p:sp>
      <p:sp>
        <p:nvSpPr>
          <p:cNvPr id="60447" name="TextBox 7"/>
          <p:cNvSpPr txBox="1">
            <a:spLocks noChangeArrowheads="1"/>
          </p:cNvSpPr>
          <p:nvPr/>
        </p:nvSpPr>
        <p:spPr bwMode="auto">
          <a:xfrm>
            <a:off x="5203825" y="2668588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MORUMBI (GLOBO)</a:t>
            </a:r>
          </a:p>
        </p:txBody>
      </p:sp>
      <p:sp>
        <p:nvSpPr>
          <p:cNvPr id="60448" name="TextBox 7"/>
          <p:cNvSpPr txBox="1">
            <a:spLocks noChangeArrowheads="1"/>
          </p:cNvSpPr>
          <p:nvPr/>
        </p:nvSpPr>
        <p:spPr bwMode="auto">
          <a:xfrm>
            <a:off x="7477125" y="3409950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JURUBATUBA</a:t>
            </a:r>
          </a:p>
        </p:txBody>
      </p:sp>
      <p:sp>
        <p:nvSpPr>
          <p:cNvPr id="60449" name="TextBox 7"/>
          <p:cNvSpPr txBox="1">
            <a:spLocks noChangeArrowheads="1"/>
          </p:cNvSpPr>
          <p:nvPr/>
        </p:nvSpPr>
        <p:spPr bwMode="auto">
          <a:xfrm>
            <a:off x="2046288" y="2289175"/>
            <a:ext cx="24368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CIDADE UNIVERSITÁRIA</a:t>
            </a:r>
          </a:p>
        </p:txBody>
      </p:sp>
      <p:sp>
        <p:nvSpPr>
          <p:cNvPr id="60450" name="TextBox 7"/>
          <p:cNvSpPr txBox="1">
            <a:spLocks noChangeArrowheads="1"/>
          </p:cNvSpPr>
          <p:nvPr/>
        </p:nvSpPr>
        <p:spPr bwMode="auto">
          <a:xfrm>
            <a:off x="3973513" y="1536700"/>
            <a:ext cx="164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VILA OLÍMPIA</a:t>
            </a:r>
          </a:p>
        </p:txBody>
      </p:sp>
      <p:sp>
        <p:nvSpPr>
          <p:cNvPr id="60451" name="TextBox 7"/>
          <p:cNvSpPr txBox="1">
            <a:spLocks noChangeArrowheads="1"/>
          </p:cNvSpPr>
          <p:nvPr/>
        </p:nvSpPr>
        <p:spPr bwMode="auto">
          <a:xfrm>
            <a:off x="8070850" y="2728913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PEDREIRA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186" grpId="0"/>
      <p:bldP spid="1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m 160" descr="DSC0639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Imagem 161" descr="DSC0637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Imagem 159" descr="DSC0639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71" name="Picture 28" descr="Logo_branco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2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6740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3200" b="1">
                <a:solidFill>
                  <a:schemeClr val="bg1"/>
                </a:solidFill>
                <a:cs typeface="Arial" charset="0"/>
              </a:rPr>
              <a:t>CICLOVIA RIO PINHEIROS</a:t>
            </a:r>
            <a:endParaRPr lang="pt-BR" sz="2800" b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4516" name="Group 6"/>
          <p:cNvGrpSpPr>
            <a:grpSpLocks/>
          </p:cNvGrpSpPr>
          <p:nvPr/>
        </p:nvGrpSpPr>
        <p:grpSpPr bwMode="auto">
          <a:xfrm>
            <a:off x="120650" y="200025"/>
            <a:ext cx="8750300" cy="579438"/>
            <a:chOff x="76" y="126"/>
            <a:chExt cx="5512" cy="365"/>
          </a:xfrm>
        </p:grpSpPr>
        <p:sp>
          <p:nvSpPr>
            <p:cNvPr id="64556" name="TextBox 7"/>
            <p:cNvSpPr txBox="1">
              <a:spLocks noChangeArrowheads="1"/>
            </p:cNvSpPr>
            <p:nvPr/>
          </p:nvSpPr>
          <p:spPr bwMode="auto">
            <a:xfrm>
              <a:off x="76" y="126"/>
              <a:ext cx="348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200" b="1">
                  <a:solidFill>
                    <a:schemeClr val="bg1"/>
                  </a:solidFill>
                  <a:cs typeface="Arial" charset="0"/>
                </a:rPr>
                <a:t>LINHA 10 - TURQUESA</a:t>
              </a:r>
            </a:p>
          </p:txBody>
        </p:sp>
        <p:pic>
          <p:nvPicPr>
            <p:cNvPr id="64557" name="Picture 6" descr="Logo_branco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4517" name="Picture 2" descr="C:\Documents and Settings\fernandesf\Desktop\5 APRESENTAÇOES\2 de NOVEMBRO\linha 10 - pronta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87550"/>
            <a:ext cx="91440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Text Box 9"/>
          <p:cNvSpPr txBox="1">
            <a:spLocks noChangeArrowheads="1"/>
          </p:cNvSpPr>
          <p:nvPr/>
        </p:nvSpPr>
        <p:spPr bwMode="auto">
          <a:xfrm>
            <a:off x="1508125" y="2008188"/>
            <a:ext cx="571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LUZ</a:t>
            </a:r>
          </a:p>
        </p:txBody>
      </p:sp>
      <p:sp>
        <p:nvSpPr>
          <p:cNvPr id="64519" name="Text Box 9"/>
          <p:cNvSpPr txBox="1">
            <a:spLocks noChangeArrowheads="1"/>
          </p:cNvSpPr>
          <p:nvPr/>
        </p:nvSpPr>
        <p:spPr bwMode="auto">
          <a:xfrm>
            <a:off x="2463800" y="2195513"/>
            <a:ext cx="741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BRÁS</a:t>
            </a:r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1619250" y="2543175"/>
            <a:ext cx="9604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MOOCA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2709863" y="2859088"/>
            <a:ext cx="11636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IPIRANGA</a:t>
            </a:r>
          </a:p>
        </p:txBody>
      </p:sp>
      <p:sp>
        <p:nvSpPr>
          <p:cNvPr id="64522" name="Text Box 9"/>
          <p:cNvSpPr txBox="1">
            <a:spLocks noChangeArrowheads="1"/>
          </p:cNvSpPr>
          <p:nvPr/>
        </p:nvSpPr>
        <p:spPr bwMode="auto">
          <a:xfrm>
            <a:off x="2911475" y="3228975"/>
            <a:ext cx="1620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TAMANDUATEÍ</a:t>
            </a:r>
          </a:p>
        </p:txBody>
      </p:sp>
      <p:sp>
        <p:nvSpPr>
          <p:cNvPr id="64523" name="Text Box 9"/>
          <p:cNvSpPr txBox="1">
            <a:spLocks noChangeArrowheads="1"/>
          </p:cNvSpPr>
          <p:nvPr/>
        </p:nvSpPr>
        <p:spPr bwMode="auto">
          <a:xfrm>
            <a:off x="3246438" y="3551238"/>
            <a:ext cx="16494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SÃO CAETANO</a:t>
            </a:r>
          </a:p>
        </p:txBody>
      </p:sp>
      <p:sp>
        <p:nvSpPr>
          <p:cNvPr id="64524" name="Text Box 9"/>
          <p:cNvSpPr txBox="1">
            <a:spLocks noChangeArrowheads="1"/>
          </p:cNvSpPr>
          <p:nvPr/>
        </p:nvSpPr>
        <p:spPr bwMode="auto">
          <a:xfrm>
            <a:off x="2678113" y="4033838"/>
            <a:ext cx="958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UTINGA</a:t>
            </a:r>
          </a:p>
        </p:txBody>
      </p:sp>
      <p:sp>
        <p:nvSpPr>
          <p:cNvPr id="64525" name="Text Box 9"/>
          <p:cNvSpPr txBox="1">
            <a:spLocks noChangeArrowheads="1"/>
          </p:cNvSpPr>
          <p:nvPr/>
        </p:nvSpPr>
        <p:spPr bwMode="auto">
          <a:xfrm>
            <a:off x="4030663" y="4237038"/>
            <a:ext cx="1857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PREF. SALADINO</a:t>
            </a:r>
          </a:p>
        </p:txBody>
      </p:sp>
      <p:sp>
        <p:nvSpPr>
          <p:cNvPr id="64526" name="Text Box 9"/>
          <p:cNvSpPr txBox="1">
            <a:spLocks noChangeArrowheads="1"/>
          </p:cNvSpPr>
          <p:nvPr/>
        </p:nvSpPr>
        <p:spPr bwMode="auto">
          <a:xfrm>
            <a:off x="2157413" y="4622800"/>
            <a:ext cx="1647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1600">
                <a:solidFill>
                  <a:schemeClr val="bg1"/>
                </a:solidFill>
                <a:cs typeface="Arial" charset="0"/>
              </a:rPr>
              <a:t>SANTO ANDRÉ</a:t>
            </a:r>
          </a:p>
        </p:txBody>
      </p:sp>
      <p:sp>
        <p:nvSpPr>
          <p:cNvPr id="64527" name="Line 33"/>
          <p:cNvSpPr>
            <a:spLocks noChangeShapeType="1"/>
          </p:cNvSpPr>
          <p:nvPr/>
        </p:nvSpPr>
        <p:spPr bwMode="auto">
          <a:xfrm>
            <a:off x="4652963" y="4857750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4528" name="Text Box 9"/>
          <p:cNvSpPr txBox="1">
            <a:spLocks noChangeArrowheads="1"/>
          </p:cNvSpPr>
          <p:nvPr/>
        </p:nvSpPr>
        <p:spPr bwMode="auto">
          <a:xfrm>
            <a:off x="5087938" y="4695825"/>
            <a:ext cx="113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CAPUAVA</a:t>
            </a:r>
          </a:p>
        </p:txBody>
      </p:sp>
      <p:sp>
        <p:nvSpPr>
          <p:cNvPr id="64529" name="Text Box 9"/>
          <p:cNvSpPr txBox="1">
            <a:spLocks noChangeArrowheads="1"/>
          </p:cNvSpPr>
          <p:nvPr/>
        </p:nvSpPr>
        <p:spPr bwMode="auto">
          <a:xfrm>
            <a:off x="3557588" y="6094413"/>
            <a:ext cx="1835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RIBEIRÃO PIRES</a:t>
            </a:r>
          </a:p>
        </p:txBody>
      </p:sp>
      <p:sp>
        <p:nvSpPr>
          <p:cNvPr id="64530" name="Line 33"/>
          <p:cNvSpPr>
            <a:spLocks noChangeShapeType="1"/>
          </p:cNvSpPr>
          <p:nvPr/>
        </p:nvSpPr>
        <p:spPr bwMode="auto">
          <a:xfrm>
            <a:off x="5335588" y="5632450"/>
            <a:ext cx="298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4531" name="Text Box 9"/>
          <p:cNvSpPr txBox="1">
            <a:spLocks noChangeArrowheads="1"/>
          </p:cNvSpPr>
          <p:nvPr/>
        </p:nvSpPr>
        <p:spPr bwMode="auto">
          <a:xfrm>
            <a:off x="5572125" y="5462588"/>
            <a:ext cx="1368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GUAPITUBA</a:t>
            </a:r>
          </a:p>
        </p:txBody>
      </p:sp>
      <p:sp>
        <p:nvSpPr>
          <p:cNvPr id="64532" name="Text Box 9"/>
          <p:cNvSpPr txBox="1">
            <a:spLocks noChangeArrowheads="1"/>
          </p:cNvSpPr>
          <p:nvPr/>
        </p:nvSpPr>
        <p:spPr bwMode="auto">
          <a:xfrm>
            <a:off x="5386388" y="5008563"/>
            <a:ext cx="776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MAUÁ</a:t>
            </a:r>
          </a:p>
        </p:txBody>
      </p:sp>
      <p:sp>
        <p:nvSpPr>
          <p:cNvPr id="64533" name="Line 33"/>
          <p:cNvSpPr>
            <a:spLocks noChangeShapeType="1"/>
          </p:cNvSpPr>
          <p:nvPr/>
        </p:nvSpPr>
        <p:spPr bwMode="auto">
          <a:xfrm>
            <a:off x="6327775" y="6731000"/>
            <a:ext cx="196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4534" name="Text Box 9"/>
          <p:cNvSpPr txBox="1">
            <a:spLocks noChangeArrowheads="1"/>
          </p:cNvSpPr>
          <p:nvPr/>
        </p:nvSpPr>
        <p:spPr bwMode="auto">
          <a:xfrm>
            <a:off x="6451600" y="6534150"/>
            <a:ext cx="2574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RIO GRANDE DA SERRA</a:t>
            </a:r>
          </a:p>
        </p:txBody>
      </p:sp>
      <p:sp>
        <p:nvSpPr>
          <p:cNvPr id="64535" name="Line 33"/>
          <p:cNvSpPr>
            <a:spLocks noChangeShapeType="1"/>
          </p:cNvSpPr>
          <p:nvPr/>
        </p:nvSpPr>
        <p:spPr bwMode="auto">
          <a:xfrm>
            <a:off x="5165725" y="5176838"/>
            <a:ext cx="298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4536" name="Line 33"/>
          <p:cNvSpPr>
            <a:spLocks noChangeShapeType="1"/>
          </p:cNvSpPr>
          <p:nvPr/>
        </p:nvSpPr>
        <p:spPr bwMode="auto">
          <a:xfrm>
            <a:off x="3808413" y="4410075"/>
            <a:ext cx="298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64537" name="Picture 39" descr="Nor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7525" y="1987550"/>
            <a:ext cx="10064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Elipse 27"/>
          <p:cNvSpPr/>
          <p:nvPr/>
        </p:nvSpPr>
        <p:spPr>
          <a:xfrm>
            <a:off x="2803525" y="3379788"/>
            <a:ext cx="133350" cy="13335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Elipse 33"/>
          <p:cNvSpPr/>
          <p:nvPr/>
        </p:nvSpPr>
        <p:spPr>
          <a:xfrm>
            <a:off x="2057400" y="211296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2352675" y="234632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tângulo 39"/>
          <p:cNvSpPr/>
          <p:nvPr/>
        </p:nvSpPr>
        <p:spPr>
          <a:xfrm rot="2760000">
            <a:off x="4828382" y="4610894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tângulo 41"/>
          <p:cNvSpPr/>
          <p:nvPr/>
        </p:nvSpPr>
        <p:spPr>
          <a:xfrm rot="4380000">
            <a:off x="5163344" y="5063331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tângulo 42"/>
          <p:cNvSpPr/>
          <p:nvPr/>
        </p:nvSpPr>
        <p:spPr>
          <a:xfrm rot="3300000">
            <a:off x="5522119" y="5560219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44" name="Line 33"/>
          <p:cNvSpPr>
            <a:spLocks noChangeShapeType="1"/>
          </p:cNvSpPr>
          <p:nvPr/>
        </p:nvSpPr>
        <p:spPr bwMode="auto">
          <a:xfrm>
            <a:off x="5278438" y="6188075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5" name="Retângulo 44"/>
          <p:cNvSpPr/>
          <p:nvPr/>
        </p:nvSpPr>
        <p:spPr>
          <a:xfrm rot="3360000">
            <a:off x="2778919" y="3001169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0" y="5614988"/>
            <a:ext cx="3024188" cy="124301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Elipse 46"/>
          <p:cNvSpPr/>
          <p:nvPr/>
        </p:nvSpPr>
        <p:spPr>
          <a:xfrm>
            <a:off x="82550" y="5699125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48" name="Text Box 9"/>
          <p:cNvSpPr txBox="1">
            <a:spLocks noChangeArrowheads="1"/>
          </p:cNvSpPr>
          <p:nvPr/>
        </p:nvSpPr>
        <p:spPr bwMode="auto">
          <a:xfrm>
            <a:off x="377825" y="5676900"/>
            <a:ext cx="1808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49" name="Elipse 48"/>
          <p:cNvSpPr/>
          <p:nvPr/>
        </p:nvSpPr>
        <p:spPr>
          <a:xfrm>
            <a:off x="82550" y="6022975"/>
            <a:ext cx="212725" cy="21748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50" name="Text Box 9"/>
          <p:cNvSpPr txBox="1">
            <a:spLocks noChangeArrowheads="1"/>
          </p:cNvSpPr>
          <p:nvPr/>
        </p:nvSpPr>
        <p:spPr bwMode="auto">
          <a:xfrm>
            <a:off x="377825" y="6007100"/>
            <a:ext cx="1900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51" name="Elipse 50"/>
          <p:cNvSpPr/>
          <p:nvPr/>
        </p:nvSpPr>
        <p:spPr>
          <a:xfrm>
            <a:off x="80963" y="6337300"/>
            <a:ext cx="212725" cy="2174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52" name="Text Box 9"/>
          <p:cNvSpPr txBox="1">
            <a:spLocks noChangeArrowheads="1"/>
          </p:cNvSpPr>
          <p:nvPr/>
        </p:nvSpPr>
        <p:spPr bwMode="auto">
          <a:xfrm>
            <a:off x="376238" y="6321425"/>
            <a:ext cx="2251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53" name="Retângulo 52"/>
          <p:cNvSpPr/>
          <p:nvPr/>
        </p:nvSpPr>
        <p:spPr>
          <a:xfrm rot="5400000">
            <a:off x="415132" y="6406356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54" name="Text Box 9"/>
          <p:cNvSpPr txBox="1">
            <a:spLocks noChangeArrowheads="1"/>
          </p:cNvSpPr>
          <p:nvPr/>
        </p:nvSpPr>
        <p:spPr bwMode="auto">
          <a:xfrm>
            <a:off x="779463" y="6608763"/>
            <a:ext cx="1087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  <p:sp>
        <p:nvSpPr>
          <p:cNvPr id="44" name="Retângulo 43"/>
          <p:cNvSpPr/>
          <p:nvPr/>
        </p:nvSpPr>
        <p:spPr>
          <a:xfrm rot="3300000">
            <a:off x="6020594" y="6084094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6564" name="Group 6"/>
          <p:cNvGrpSpPr>
            <a:grpSpLocks/>
          </p:cNvGrpSpPr>
          <p:nvPr/>
        </p:nvGrpSpPr>
        <p:grpSpPr bwMode="auto">
          <a:xfrm>
            <a:off x="120650" y="214313"/>
            <a:ext cx="8750300" cy="579437"/>
            <a:chOff x="76" y="135"/>
            <a:chExt cx="5512" cy="365"/>
          </a:xfrm>
        </p:grpSpPr>
        <p:sp>
          <p:nvSpPr>
            <p:cNvPr id="66628" name="TextBox 7"/>
            <p:cNvSpPr txBox="1">
              <a:spLocks noChangeArrowheads="1"/>
            </p:cNvSpPr>
            <p:nvPr/>
          </p:nvSpPr>
          <p:spPr bwMode="auto">
            <a:xfrm>
              <a:off x="76" y="135"/>
              <a:ext cx="348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200" b="1">
                  <a:solidFill>
                    <a:schemeClr val="bg1"/>
                  </a:solidFill>
                  <a:cs typeface="Arial" charset="0"/>
                </a:rPr>
                <a:t>LINHA 10 - TURQUESA</a:t>
              </a:r>
            </a:p>
          </p:txBody>
        </p:sp>
        <p:pic>
          <p:nvPicPr>
            <p:cNvPr id="66629" name="Picture 6" descr="Logo_branco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565" name="Picture 2" descr="C:\Documents and Settings\fernandesf\Desktop\5 APRESENTAÇOES\2 de NOVEMBRO\linha 10 - pronta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87550"/>
            <a:ext cx="91440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1508125" y="2008188"/>
            <a:ext cx="571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LUZ</a:t>
            </a:r>
          </a:p>
        </p:txBody>
      </p:sp>
      <p:sp>
        <p:nvSpPr>
          <p:cNvPr id="66567" name="Text Box 9"/>
          <p:cNvSpPr txBox="1">
            <a:spLocks noChangeArrowheads="1"/>
          </p:cNvSpPr>
          <p:nvPr/>
        </p:nvSpPr>
        <p:spPr bwMode="auto">
          <a:xfrm>
            <a:off x="2463800" y="2195513"/>
            <a:ext cx="741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BRÁS</a:t>
            </a:r>
          </a:p>
        </p:txBody>
      </p:sp>
      <p:sp>
        <p:nvSpPr>
          <p:cNvPr id="66568" name="Text Box 9"/>
          <p:cNvSpPr txBox="1">
            <a:spLocks noChangeArrowheads="1"/>
          </p:cNvSpPr>
          <p:nvPr/>
        </p:nvSpPr>
        <p:spPr bwMode="auto">
          <a:xfrm>
            <a:off x="1619250" y="2543175"/>
            <a:ext cx="9604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MOOCA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709863" y="2859088"/>
            <a:ext cx="11636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IPIRANGA</a:t>
            </a:r>
          </a:p>
        </p:txBody>
      </p:sp>
      <p:sp>
        <p:nvSpPr>
          <p:cNvPr id="66570" name="Text Box 9"/>
          <p:cNvSpPr txBox="1">
            <a:spLocks noChangeArrowheads="1"/>
          </p:cNvSpPr>
          <p:nvPr/>
        </p:nvSpPr>
        <p:spPr bwMode="auto">
          <a:xfrm>
            <a:off x="2911475" y="3228975"/>
            <a:ext cx="1620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TAMANDUATEÍ</a:t>
            </a:r>
          </a:p>
        </p:txBody>
      </p:sp>
      <p:sp>
        <p:nvSpPr>
          <p:cNvPr id="66571" name="Text Box 9"/>
          <p:cNvSpPr txBox="1">
            <a:spLocks noChangeArrowheads="1"/>
          </p:cNvSpPr>
          <p:nvPr/>
        </p:nvSpPr>
        <p:spPr bwMode="auto">
          <a:xfrm>
            <a:off x="3246438" y="3551238"/>
            <a:ext cx="16494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SÃO CAETANO</a:t>
            </a:r>
          </a:p>
        </p:txBody>
      </p:sp>
      <p:sp>
        <p:nvSpPr>
          <p:cNvPr id="66572" name="Text Box 9"/>
          <p:cNvSpPr txBox="1">
            <a:spLocks noChangeArrowheads="1"/>
          </p:cNvSpPr>
          <p:nvPr/>
        </p:nvSpPr>
        <p:spPr bwMode="auto">
          <a:xfrm>
            <a:off x="2678113" y="4033838"/>
            <a:ext cx="958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UTINGA</a:t>
            </a:r>
          </a:p>
        </p:txBody>
      </p:sp>
      <p:sp>
        <p:nvSpPr>
          <p:cNvPr id="66573" name="Text Box 9"/>
          <p:cNvSpPr txBox="1">
            <a:spLocks noChangeArrowheads="1"/>
          </p:cNvSpPr>
          <p:nvPr/>
        </p:nvSpPr>
        <p:spPr bwMode="auto">
          <a:xfrm>
            <a:off x="4030663" y="4237038"/>
            <a:ext cx="1857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PREF. SALADINO</a:t>
            </a:r>
          </a:p>
        </p:txBody>
      </p:sp>
      <p:sp>
        <p:nvSpPr>
          <p:cNvPr id="66574" name="Text Box 9"/>
          <p:cNvSpPr txBox="1">
            <a:spLocks noChangeArrowheads="1"/>
          </p:cNvSpPr>
          <p:nvPr/>
        </p:nvSpPr>
        <p:spPr bwMode="auto">
          <a:xfrm>
            <a:off x="2157413" y="4622800"/>
            <a:ext cx="1647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1600">
                <a:solidFill>
                  <a:schemeClr val="bg1"/>
                </a:solidFill>
                <a:cs typeface="Arial" charset="0"/>
              </a:rPr>
              <a:t>SANTO ANDRÉ</a:t>
            </a:r>
          </a:p>
        </p:txBody>
      </p:sp>
      <p:sp>
        <p:nvSpPr>
          <p:cNvPr id="66575" name="Line 33"/>
          <p:cNvSpPr>
            <a:spLocks noChangeShapeType="1"/>
          </p:cNvSpPr>
          <p:nvPr/>
        </p:nvSpPr>
        <p:spPr bwMode="auto">
          <a:xfrm>
            <a:off x="4652963" y="4857750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6576" name="Text Box 9"/>
          <p:cNvSpPr txBox="1">
            <a:spLocks noChangeArrowheads="1"/>
          </p:cNvSpPr>
          <p:nvPr/>
        </p:nvSpPr>
        <p:spPr bwMode="auto">
          <a:xfrm>
            <a:off x="5087938" y="4695825"/>
            <a:ext cx="113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CAPUAVA</a:t>
            </a:r>
          </a:p>
        </p:txBody>
      </p:sp>
      <p:sp>
        <p:nvSpPr>
          <p:cNvPr id="66577" name="Text Box 9"/>
          <p:cNvSpPr txBox="1">
            <a:spLocks noChangeArrowheads="1"/>
          </p:cNvSpPr>
          <p:nvPr/>
        </p:nvSpPr>
        <p:spPr bwMode="auto">
          <a:xfrm>
            <a:off x="3557588" y="6094413"/>
            <a:ext cx="1835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RIBEIRÃO PIRES</a:t>
            </a:r>
          </a:p>
        </p:txBody>
      </p:sp>
      <p:sp>
        <p:nvSpPr>
          <p:cNvPr id="66578" name="Line 33"/>
          <p:cNvSpPr>
            <a:spLocks noChangeShapeType="1"/>
          </p:cNvSpPr>
          <p:nvPr/>
        </p:nvSpPr>
        <p:spPr bwMode="auto">
          <a:xfrm>
            <a:off x="5335588" y="5632450"/>
            <a:ext cx="298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6579" name="Text Box 9"/>
          <p:cNvSpPr txBox="1">
            <a:spLocks noChangeArrowheads="1"/>
          </p:cNvSpPr>
          <p:nvPr/>
        </p:nvSpPr>
        <p:spPr bwMode="auto">
          <a:xfrm>
            <a:off x="5572125" y="5462588"/>
            <a:ext cx="1368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GUAPITUBA</a:t>
            </a:r>
          </a:p>
        </p:txBody>
      </p:sp>
      <p:sp>
        <p:nvSpPr>
          <p:cNvPr id="66580" name="Text Box 9"/>
          <p:cNvSpPr txBox="1">
            <a:spLocks noChangeArrowheads="1"/>
          </p:cNvSpPr>
          <p:nvPr/>
        </p:nvSpPr>
        <p:spPr bwMode="auto">
          <a:xfrm>
            <a:off x="5386388" y="5008563"/>
            <a:ext cx="776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MAUÁ</a:t>
            </a:r>
          </a:p>
        </p:txBody>
      </p:sp>
      <p:sp>
        <p:nvSpPr>
          <p:cNvPr id="66581" name="Line 33"/>
          <p:cNvSpPr>
            <a:spLocks noChangeShapeType="1"/>
          </p:cNvSpPr>
          <p:nvPr/>
        </p:nvSpPr>
        <p:spPr bwMode="auto">
          <a:xfrm>
            <a:off x="6327775" y="6731000"/>
            <a:ext cx="196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6582" name="Text Box 9"/>
          <p:cNvSpPr txBox="1">
            <a:spLocks noChangeArrowheads="1"/>
          </p:cNvSpPr>
          <p:nvPr/>
        </p:nvSpPr>
        <p:spPr bwMode="auto">
          <a:xfrm>
            <a:off x="6451600" y="6534150"/>
            <a:ext cx="2574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cs typeface="Arial" charset="0"/>
              </a:rPr>
              <a:t>RIO GRANDE DA SERRA</a:t>
            </a:r>
          </a:p>
        </p:txBody>
      </p:sp>
      <p:sp>
        <p:nvSpPr>
          <p:cNvPr id="66583" name="Line 33"/>
          <p:cNvSpPr>
            <a:spLocks noChangeShapeType="1"/>
          </p:cNvSpPr>
          <p:nvPr/>
        </p:nvSpPr>
        <p:spPr bwMode="auto">
          <a:xfrm>
            <a:off x="5165725" y="5176838"/>
            <a:ext cx="298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6584" name="Line 33"/>
          <p:cNvSpPr>
            <a:spLocks noChangeShapeType="1"/>
          </p:cNvSpPr>
          <p:nvPr/>
        </p:nvSpPr>
        <p:spPr bwMode="auto">
          <a:xfrm>
            <a:off x="3808413" y="4410075"/>
            <a:ext cx="298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66585" name="Picture 39" descr="Nor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7525" y="1987550"/>
            <a:ext cx="10064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Elipse 27"/>
          <p:cNvSpPr/>
          <p:nvPr/>
        </p:nvSpPr>
        <p:spPr>
          <a:xfrm>
            <a:off x="2803525" y="3379788"/>
            <a:ext cx="133350" cy="13335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Elipse 33"/>
          <p:cNvSpPr/>
          <p:nvPr/>
        </p:nvSpPr>
        <p:spPr>
          <a:xfrm>
            <a:off x="2057400" y="211296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2352675" y="234632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tângulo 39"/>
          <p:cNvSpPr/>
          <p:nvPr/>
        </p:nvSpPr>
        <p:spPr>
          <a:xfrm rot="2760000">
            <a:off x="4828382" y="4610894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tângulo 41"/>
          <p:cNvSpPr/>
          <p:nvPr/>
        </p:nvSpPr>
        <p:spPr>
          <a:xfrm rot="4380000">
            <a:off x="5163344" y="5063331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tângulo 42"/>
          <p:cNvSpPr/>
          <p:nvPr/>
        </p:nvSpPr>
        <p:spPr>
          <a:xfrm rot="3300000">
            <a:off x="5522119" y="5560219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592" name="Line 33"/>
          <p:cNvSpPr>
            <a:spLocks noChangeShapeType="1"/>
          </p:cNvSpPr>
          <p:nvPr/>
        </p:nvSpPr>
        <p:spPr bwMode="auto">
          <a:xfrm>
            <a:off x="5278438" y="6188075"/>
            <a:ext cx="50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5" name="Retângulo 44"/>
          <p:cNvSpPr/>
          <p:nvPr/>
        </p:nvSpPr>
        <p:spPr>
          <a:xfrm rot="3360000">
            <a:off x="2778919" y="3001169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0" y="5614988"/>
            <a:ext cx="3024188" cy="124301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Elipse 46"/>
          <p:cNvSpPr/>
          <p:nvPr/>
        </p:nvSpPr>
        <p:spPr>
          <a:xfrm>
            <a:off x="82550" y="5699125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596" name="Text Box 9"/>
          <p:cNvSpPr txBox="1">
            <a:spLocks noChangeArrowheads="1"/>
          </p:cNvSpPr>
          <p:nvPr/>
        </p:nvSpPr>
        <p:spPr bwMode="auto">
          <a:xfrm>
            <a:off x="377825" y="5676900"/>
            <a:ext cx="1808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49" name="Elipse 48"/>
          <p:cNvSpPr/>
          <p:nvPr/>
        </p:nvSpPr>
        <p:spPr>
          <a:xfrm>
            <a:off x="82550" y="6022975"/>
            <a:ext cx="212725" cy="21748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598" name="Text Box 9"/>
          <p:cNvSpPr txBox="1">
            <a:spLocks noChangeArrowheads="1"/>
          </p:cNvSpPr>
          <p:nvPr/>
        </p:nvSpPr>
        <p:spPr bwMode="auto">
          <a:xfrm>
            <a:off x="377825" y="6007100"/>
            <a:ext cx="1900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51" name="Elipse 50"/>
          <p:cNvSpPr/>
          <p:nvPr/>
        </p:nvSpPr>
        <p:spPr>
          <a:xfrm>
            <a:off x="80963" y="6337300"/>
            <a:ext cx="212725" cy="2174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600" name="Text Box 9"/>
          <p:cNvSpPr txBox="1">
            <a:spLocks noChangeArrowheads="1"/>
          </p:cNvSpPr>
          <p:nvPr/>
        </p:nvSpPr>
        <p:spPr bwMode="auto">
          <a:xfrm>
            <a:off x="376238" y="6321425"/>
            <a:ext cx="2251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53" name="Retângulo 52"/>
          <p:cNvSpPr/>
          <p:nvPr/>
        </p:nvSpPr>
        <p:spPr>
          <a:xfrm rot="5400000">
            <a:off x="415132" y="6406356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602" name="Text Box 9"/>
          <p:cNvSpPr txBox="1">
            <a:spLocks noChangeArrowheads="1"/>
          </p:cNvSpPr>
          <p:nvPr/>
        </p:nvSpPr>
        <p:spPr bwMode="auto">
          <a:xfrm>
            <a:off x="779463" y="6608763"/>
            <a:ext cx="1087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2497138" y="1238250"/>
            <a:ext cx="1547812" cy="1547813"/>
            <a:chOff x="3492" y="1820"/>
            <a:chExt cx="975" cy="975"/>
          </a:xfrm>
        </p:grpSpPr>
        <p:pic>
          <p:nvPicPr>
            <p:cNvPr id="66626" name="Picture 24" descr="Bicicletári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92" y="1820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627" name="Text Box 11"/>
            <p:cNvSpPr txBox="1">
              <a:spLocks noChangeArrowheads="1"/>
            </p:cNvSpPr>
            <p:nvPr/>
          </p:nvSpPr>
          <p:spPr bwMode="auto">
            <a:xfrm>
              <a:off x="3533" y="2040"/>
              <a:ext cx="877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 i="1">
                  <a:solidFill>
                    <a:schemeClr val="bg1"/>
                  </a:solidFill>
                  <a:cs typeface="Arial" charset="0"/>
                </a:rPr>
                <a:t>INTEGRAÇÃO</a:t>
              </a:r>
            </a:p>
            <a:p>
              <a:pPr algn="ctr"/>
              <a:r>
                <a:rPr lang="pt-BR" sz="2000" b="1" i="1">
                  <a:solidFill>
                    <a:schemeClr val="bg1"/>
                  </a:solidFill>
                  <a:cs typeface="Arial" charset="0"/>
                </a:rPr>
                <a:t> LINHA 2</a:t>
              </a:r>
            </a:p>
            <a:p>
              <a:pPr algn="ctr"/>
              <a:r>
                <a:rPr lang="pt-BR" sz="2000" b="1" i="1">
                  <a:solidFill>
                    <a:schemeClr val="bg1"/>
                  </a:solidFill>
                  <a:cs typeface="Arial" charset="0"/>
                </a:rPr>
                <a:t>  METRÔ </a:t>
              </a:r>
            </a:p>
          </p:txBody>
        </p: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2403475" y="2911475"/>
            <a:ext cx="1855788" cy="573088"/>
            <a:chOff x="700" y="3340"/>
            <a:chExt cx="1169" cy="475"/>
          </a:xfrm>
        </p:grpSpPr>
        <p:sp>
          <p:nvSpPr>
            <p:cNvPr id="66624" name="AutoShape 51"/>
            <p:cNvSpPr>
              <a:spLocks noChangeArrowheads="1"/>
            </p:cNvSpPr>
            <p:nvPr/>
          </p:nvSpPr>
          <p:spPr bwMode="auto">
            <a:xfrm>
              <a:off x="700" y="3340"/>
              <a:ext cx="1169" cy="4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cs typeface="Arial" charset="0"/>
              </a:endParaRPr>
            </a:p>
          </p:txBody>
        </p:sp>
        <p:sp>
          <p:nvSpPr>
            <p:cNvPr id="66625" name="Text Box 52"/>
            <p:cNvSpPr txBox="1">
              <a:spLocks noChangeArrowheads="1"/>
            </p:cNvSpPr>
            <p:nvPr/>
          </p:nvSpPr>
          <p:spPr bwMode="auto">
            <a:xfrm>
              <a:off x="704" y="3432"/>
              <a:ext cx="1165" cy="29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>
                  <a:cs typeface="Arial" charset="0"/>
                </a:rPr>
                <a:t>TAMANDUATEÍ</a:t>
              </a:r>
            </a:p>
          </p:txBody>
        </p:sp>
      </p:grpSp>
      <p:sp>
        <p:nvSpPr>
          <p:cNvPr id="57" name="Retângulo 56"/>
          <p:cNvSpPr/>
          <p:nvPr/>
        </p:nvSpPr>
        <p:spPr>
          <a:xfrm rot="3300000">
            <a:off x="6020594" y="6084094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6" name="Group 23"/>
          <p:cNvGrpSpPr>
            <a:grpSpLocks/>
          </p:cNvGrpSpPr>
          <p:nvPr/>
        </p:nvGrpSpPr>
        <p:grpSpPr bwMode="auto">
          <a:xfrm>
            <a:off x="4573588" y="1249363"/>
            <a:ext cx="1547812" cy="1547812"/>
            <a:chOff x="301" y="777"/>
            <a:chExt cx="975" cy="975"/>
          </a:xfrm>
        </p:grpSpPr>
        <p:pic>
          <p:nvPicPr>
            <p:cNvPr id="66622" name="Picture 37" descr="Passarela nov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1" y="777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623" name="Text Box 38"/>
            <p:cNvSpPr txBox="1">
              <a:spLocks noChangeArrowheads="1"/>
            </p:cNvSpPr>
            <p:nvPr/>
          </p:nvSpPr>
          <p:spPr bwMode="auto">
            <a:xfrm>
              <a:off x="338" y="935"/>
              <a:ext cx="900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800" b="1" i="1">
                  <a:solidFill>
                    <a:schemeClr val="bg1"/>
                  </a:solidFill>
                  <a:cs typeface="Arial" charset="0"/>
                </a:rPr>
                <a:t>1</a:t>
              </a:r>
            </a:p>
            <a:p>
              <a:pPr algn="ctr"/>
              <a:r>
                <a:rPr lang="pt-BR" sz="1600" b="1" i="1">
                  <a:solidFill>
                    <a:schemeClr val="bg1"/>
                  </a:solidFill>
                  <a:cs typeface="Arial" charset="0"/>
                </a:rPr>
                <a:t>PASSARELA</a:t>
              </a:r>
            </a:p>
            <a:p>
              <a:pPr algn="ctr"/>
              <a:r>
                <a:rPr lang="pt-BR" sz="1500" b="1" i="1">
                  <a:solidFill>
                    <a:schemeClr val="bg1"/>
                  </a:solidFill>
                  <a:cs typeface="Arial" charset="0"/>
                </a:rPr>
                <a:t>CONCLUÍDA</a:t>
              </a:r>
            </a:p>
          </p:txBody>
        </p:sp>
      </p:grpSp>
      <p:sp>
        <p:nvSpPr>
          <p:cNvPr id="60" name="Retângulo de cantos arredondados 59"/>
          <p:cNvSpPr/>
          <p:nvPr/>
        </p:nvSpPr>
        <p:spPr>
          <a:xfrm>
            <a:off x="4383088" y="2924175"/>
            <a:ext cx="1898650" cy="5635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18 EXISTENTES</a:t>
            </a:r>
          </a:p>
        </p:txBody>
      </p:sp>
      <p:sp>
        <p:nvSpPr>
          <p:cNvPr id="61" name="Retângulo de cantos arredondados 60"/>
          <p:cNvSpPr/>
          <p:nvPr/>
        </p:nvSpPr>
        <p:spPr>
          <a:xfrm>
            <a:off x="4408488" y="3600450"/>
            <a:ext cx="1898650" cy="563563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4 EM OBRAS</a:t>
            </a:r>
          </a:p>
        </p:txBody>
      </p:sp>
      <p:grpSp>
        <p:nvGrpSpPr>
          <p:cNvPr id="62" name="Group 20"/>
          <p:cNvGrpSpPr>
            <a:grpSpLocks/>
          </p:cNvGrpSpPr>
          <p:nvPr/>
        </p:nvGrpSpPr>
        <p:grpSpPr bwMode="auto">
          <a:xfrm>
            <a:off x="6870700" y="1227138"/>
            <a:ext cx="1574800" cy="1547812"/>
            <a:chOff x="1607" y="765"/>
            <a:chExt cx="992" cy="975"/>
          </a:xfrm>
        </p:grpSpPr>
        <p:pic>
          <p:nvPicPr>
            <p:cNvPr id="66620" name="Picture 15" descr="Turism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24" y="765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621" name="Text Box 10"/>
            <p:cNvSpPr txBox="1">
              <a:spLocks noChangeArrowheads="1"/>
            </p:cNvSpPr>
            <p:nvPr/>
          </p:nvSpPr>
          <p:spPr bwMode="auto">
            <a:xfrm>
              <a:off x="1607" y="1081"/>
              <a:ext cx="9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EXPRESSO </a:t>
              </a:r>
            </a:p>
            <a:p>
              <a:pPr algn="r"/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TURÍSTICO</a:t>
              </a:r>
            </a:p>
          </p:txBody>
        </p:sp>
      </p:grpSp>
      <p:grpSp>
        <p:nvGrpSpPr>
          <p:cNvPr id="66" name="Group 52"/>
          <p:cNvGrpSpPr>
            <a:grpSpLocks/>
          </p:cNvGrpSpPr>
          <p:nvPr/>
        </p:nvGrpSpPr>
        <p:grpSpPr bwMode="auto">
          <a:xfrm>
            <a:off x="6276975" y="2930525"/>
            <a:ext cx="2897188" cy="647700"/>
            <a:chOff x="434" y="1934"/>
            <a:chExt cx="4062" cy="381"/>
          </a:xfrm>
        </p:grpSpPr>
        <p:sp>
          <p:nvSpPr>
            <p:cNvPr id="66618" name="AutoShape 51"/>
            <p:cNvSpPr>
              <a:spLocks noChangeArrowheads="1"/>
            </p:cNvSpPr>
            <p:nvPr/>
          </p:nvSpPr>
          <p:spPr bwMode="auto">
            <a:xfrm>
              <a:off x="656" y="1934"/>
              <a:ext cx="3575" cy="3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cs typeface="Arial" charset="0"/>
              </a:endParaRPr>
            </a:p>
          </p:txBody>
        </p:sp>
        <p:sp>
          <p:nvSpPr>
            <p:cNvPr id="66619" name="Text Box 52"/>
            <p:cNvSpPr txBox="1">
              <a:spLocks noChangeArrowheads="1"/>
            </p:cNvSpPr>
            <p:nvPr/>
          </p:nvSpPr>
          <p:spPr bwMode="auto">
            <a:xfrm>
              <a:off x="434" y="1989"/>
              <a:ext cx="4062" cy="326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500" b="1">
                  <a:cs typeface="Arial" charset="0"/>
                </a:rPr>
                <a:t>LUZ – PARANAPIACABA</a:t>
              </a:r>
            </a:p>
            <a:p>
              <a:pPr algn="ctr"/>
              <a:r>
                <a:rPr lang="pt-BR" sz="1500" b="1">
                  <a:solidFill>
                    <a:srgbClr val="C00000"/>
                  </a:solidFill>
                  <a:cs typeface="Arial" charset="0"/>
                </a:rPr>
                <a:t>  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550863" y="1217613"/>
            <a:ext cx="1550987" cy="1547812"/>
            <a:chOff x="311" y="768"/>
            <a:chExt cx="977" cy="975"/>
          </a:xfrm>
        </p:grpSpPr>
        <p:pic>
          <p:nvPicPr>
            <p:cNvPr id="66616" name="Picture 10" descr="Estação nov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13" y="768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617" name="Text Box 11"/>
            <p:cNvSpPr txBox="1">
              <a:spLocks noChangeArrowheads="1"/>
            </p:cNvSpPr>
            <p:nvPr/>
          </p:nvSpPr>
          <p:spPr bwMode="auto">
            <a:xfrm>
              <a:off x="311" y="861"/>
              <a:ext cx="953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3000" b="1" i="1">
                  <a:solidFill>
                    <a:schemeClr val="bg1"/>
                  </a:solidFill>
                  <a:cs typeface="Arial" charset="0"/>
                </a:rPr>
                <a:t>1</a:t>
              </a:r>
            </a:p>
            <a:p>
              <a:pPr algn="ctr"/>
              <a:r>
                <a:rPr lang="pt-BR" sz="1300" b="1" i="1">
                  <a:solidFill>
                    <a:schemeClr val="bg1"/>
                  </a:solidFill>
                  <a:cs typeface="Arial" charset="0"/>
                </a:rPr>
                <a:t>  </a:t>
              </a:r>
              <a:r>
                <a:rPr lang="pt-BR" sz="1100" b="1" i="1">
                  <a:solidFill>
                    <a:schemeClr val="bg1"/>
                  </a:solidFill>
                  <a:cs typeface="Arial" charset="0"/>
                </a:rPr>
                <a:t>RECONSTRUÇÃO</a:t>
              </a:r>
            </a:p>
            <a:p>
              <a:pPr algn="ctr"/>
              <a:r>
                <a:rPr lang="pt-BR" sz="2500" b="1" i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pt-BR" sz="1900" b="1" i="1">
                  <a:solidFill>
                    <a:schemeClr val="bg1"/>
                  </a:solidFill>
                  <a:cs typeface="Arial" charset="0"/>
                </a:rPr>
                <a:t>ESTAÇÃO</a:t>
              </a:r>
            </a:p>
          </p:txBody>
        </p:sp>
      </p:grpSp>
      <p:sp>
        <p:nvSpPr>
          <p:cNvPr id="72" name="Retângulo de cantos arredondados 71"/>
          <p:cNvSpPr/>
          <p:nvPr/>
        </p:nvSpPr>
        <p:spPr>
          <a:xfrm>
            <a:off x="368300" y="2901950"/>
            <a:ext cx="1898650" cy="563563"/>
          </a:xfrm>
          <a:prstGeom prst="round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cap="all" dirty="0">
                <a:latin typeface="Arial" pitchFamily="34" charset="0"/>
                <a:cs typeface="Arial" pitchFamily="34" charset="0"/>
              </a:rPr>
              <a:t>Já Entregue</a:t>
            </a:r>
          </a:p>
        </p:txBody>
      </p:sp>
      <p:sp>
        <p:nvSpPr>
          <p:cNvPr id="73" name="AutoShape 51"/>
          <p:cNvSpPr>
            <a:spLocks noChangeArrowheads="1"/>
          </p:cNvSpPr>
          <p:nvPr/>
        </p:nvSpPr>
        <p:spPr bwMode="auto">
          <a:xfrm>
            <a:off x="358775" y="3582988"/>
            <a:ext cx="1908175" cy="5730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  <a:cs typeface="Arial" charset="0"/>
              </a:rPr>
              <a:t>TAMANDUATEÍ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72" grpId="0" uiExpand="1" build="allAtOnce" animBg="1"/>
      <p:bldP spid="73" grpId="0" uiExpand="1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3" descr="\\Mboa02\dp\GPI\TECNICO\BRENDA\Linha 10\Tamanduateí\Tamanduateí - 20-09-10\P9200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4225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3" name="TextBox 7"/>
          <p:cNvSpPr txBox="1">
            <a:spLocks noChangeArrowheads="1"/>
          </p:cNvSpPr>
          <p:nvPr/>
        </p:nvSpPr>
        <p:spPr bwMode="auto">
          <a:xfrm>
            <a:off x="120650" y="285750"/>
            <a:ext cx="77279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10 - NOVA ESTAÇÃO TAMANDUATEÍ</a:t>
            </a:r>
          </a:p>
        </p:txBody>
      </p:sp>
      <p:pic>
        <p:nvPicPr>
          <p:cNvPr id="68614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de cantos arredondados 6"/>
          <p:cNvSpPr/>
          <p:nvPr/>
        </p:nvSpPr>
        <p:spPr>
          <a:xfrm>
            <a:off x="7115175" y="1079500"/>
            <a:ext cx="1831975" cy="1831975"/>
          </a:xfrm>
          <a:prstGeom prst="roundRect">
            <a:avLst/>
          </a:prstGeom>
          <a:gradFill flip="none" rotWithShape="1">
            <a:gsLst>
              <a:gs pos="45000">
                <a:schemeClr val="tx1"/>
              </a:gs>
              <a:gs pos="45000">
                <a:srgbClr val="FF00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  <a:tileRect l="-100000" t="-100000"/>
          </a:gradFill>
          <a:ln w="10160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ENTREGUE EM SET/2010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0660" name="Group 6"/>
          <p:cNvGrpSpPr>
            <a:grpSpLocks/>
          </p:cNvGrpSpPr>
          <p:nvPr/>
        </p:nvGrpSpPr>
        <p:grpSpPr bwMode="auto">
          <a:xfrm>
            <a:off x="120650" y="214313"/>
            <a:ext cx="8750300" cy="579437"/>
            <a:chOff x="76" y="135"/>
            <a:chExt cx="5512" cy="365"/>
          </a:xfrm>
        </p:grpSpPr>
        <p:sp>
          <p:nvSpPr>
            <p:cNvPr id="70713" name="TextBox 7"/>
            <p:cNvSpPr txBox="1">
              <a:spLocks noChangeArrowheads="1"/>
            </p:cNvSpPr>
            <p:nvPr/>
          </p:nvSpPr>
          <p:spPr bwMode="auto">
            <a:xfrm>
              <a:off x="76" y="135"/>
              <a:ext cx="348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200" b="1">
                  <a:solidFill>
                    <a:schemeClr val="bg1"/>
                  </a:solidFill>
                  <a:cs typeface="Arial" charset="0"/>
                </a:rPr>
                <a:t>LINHA 11 - CORAL</a:t>
              </a:r>
            </a:p>
          </p:txBody>
        </p:sp>
        <p:pic>
          <p:nvPicPr>
            <p:cNvPr id="70714" name="Picture 6" descr="Logo_branco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0661" name="Picture 3" descr="C:\Documents and Settings\fernandesf\Desktop\5 APRESENTAÇOES\2 de NOVEMBRO\linha 11 - pronta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87550"/>
            <a:ext cx="91440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9"/>
          <p:cNvSpPr txBox="1">
            <a:spLocks noChangeArrowheads="1"/>
          </p:cNvSpPr>
          <p:nvPr/>
        </p:nvSpPr>
        <p:spPr bwMode="auto">
          <a:xfrm>
            <a:off x="377825" y="4178300"/>
            <a:ext cx="674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BRÁS</a:t>
            </a:r>
          </a:p>
        </p:txBody>
      </p:sp>
      <p:sp>
        <p:nvSpPr>
          <p:cNvPr id="70663" name="Text Box 9"/>
          <p:cNvSpPr txBox="1">
            <a:spLocks noChangeArrowheads="1"/>
          </p:cNvSpPr>
          <p:nvPr/>
        </p:nvSpPr>
        <p:spPr bwMode="auto">
          <a:xfrm>
            <a:off x="128588" y="3403600"/>
            <a:ext cx="522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LUZ</a:t>
            </a:r>
          </a:p>
        </p:txBody>
      </p:sp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1073150" y="3656013"/>
            <a:ext cx="98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TATUAPÉ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3662363" y="4691063"/>
            <a:ext cx="1162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JOSÉ </a:t>
            </a:r>
          </a:p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BONIFACIO</a:t>
            </a:r>
          </a:p>
        </p:txBody>
      </p:sp>
      <p:sp>
        <p:nvSpPr>
          <p:cNvPr id="70666" name="Text Box 9"/>
          <p:cNvSpPr txBox="1">
            <a:spLocks noChangeArrowheads="1"/>
          </p:cNvSpPr>
          <p:nvPr/>
        </p:nvSpPr>
        <p:spPr bwMode="auto">
          <a:xfrm>
            <a:off x="3646488" y="3051175"/>
            <a:ext cx="1343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GUAIANAZES</a:t>
            </a:r>
          </a:p>
        </p:txBody>
      </p:sp>
      <p:sp>
        <p:nvSpPr>
          <p:cNvPr id="70667" name="Line 58"/>
          <p:cNvSpPr>
            <a:spLocks noChangeShapeType="1"/>
          </p:cNvSpPr>
          <p:nvPr/>
        </p:nvSpPr>
        <p:spPr bwMode="auto">
          <a:xfrm flipH="1" flipV="1">
            <a:off x="4083050" y="4314825"/>
            <a:ext cx="0" cy="4238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68" name="Text Box 9"/>
          <p:cNvSpPr txBox="1">
            <a:spLocks noChangeArrowheads="1"/>
          </p:cNvSpPr>
          <p:nvPr/>
        </p:nvSpPr>
        <p:spPr bwMode="auto">
          <a:xfrm>
            <a:off x="3348038" y="3462338"/>
            <a:ext cx="833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DOM</a:t>
            </a:r>
          </a:p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BOSCO</a:t>
            </a:r>
          </a:p>
        </p:txBody>
      </p:sp>
      <p:sp>
        <p:nvSpPr>
          <p:cNvPr id="70669" name="Line 58"/>
          <p:cNvSpPr>
            <a:spLocks noChangeShapeType="1"/>
          </p:cNvSpPr>
          <p:nvPr/>
        </p:nvSpPr>
        <p:spPr bwMode="auto">
          <a:xfrm flipH="1" flipV="1">
            <a:off x="3360738" y="4300538"/>
            <a:ext cx="0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70" name="Text Box 9"/>
          <p:cNvSpPr txBox="1">
            <a:spLocks noChangeArrowheads="1"/>
          </p:cNvSpPr>
          <p:nvPr/>
        </p:nvSpPr>
        <p:spPr bwMode="auto">
          <a:xfrm>
            <a:off x="2128838" y="4462463"/>
            <a:ext cx="14811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CORINTHIANS-</a:t>
            </a:r>
          </a:p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ITAQUERA</a:t>
            </a:r>
          </a:p>
        </p:txBody>
      </p:sp>
      <p:sp>
        <p:nvSpPr>
          <p:cNvPr id="70671" name="Text Box 9"/>
          <p:cNvSpPr txBox="1">
            <a:spLocks noChangeArrowheads="1"/>
          </p:cNvSpPr>
          <p:nvPr/>
        </p:nvSpPr>
        <p:spPr bwMode="auto">
          <a:xfrm>
            <a:off x="4919663" y="4689475"/>
            <a:ext cx="1011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ANTONIO</a:t>
            </a:r>
          </a:p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GIANETTI</a:t>
            </a:r>
          </a:p>
        </p:txBody>
      </p:sp>
      <p:sp>
        <p:nvSpPr>
          <p:cNvPr id="70672" name="Text Box 9"/>
          <p:cNvSpPr txBox="1">
            <a:spLocks noChangeArrowheads="1"/>
          </p:cNvSpPr>
          <p:nvPr/>
        </p:nvSpPr>
        <p:spPr bwMode="auto">
          <a:xfrm>
            <a:off x="4356100" y="3367088"/>
            <a:ext cx="1539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FERRAZ DE </a:t>
            </a:r>
          </a:p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VASCONCELOS</a:t>
            </a:r>
          </a:p>
        </p:txBody>
      </p:sp>
      <p:sp>
        <p:nvSpPr>
          <p:cNvPr id="70673" name="Line 58"/>
          <p:cNvSpPr>
            <a:spLocks noChangeShapeType="1"/>
          </p:cNvSpPr>
          <p:nvPr/>
        </p:nvSpPr>
        <p:spPr bwMode="auto">
          <a:xfrm flipH="1" flipV="1">
            <a:off x="4949825" y="4476750"/>
            <a:ext cx="6350" cy="723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74" name="Text Box 9"/>
          <p:cNvSpPr txBox="1">
            <a:spLocks noChangeArrowheads="1"/>
          </p:cNvSpPr>
          <p:nvPr/>
        </p:nvSpPr>
        <p:spPr bwMode="auto">
          <a:xfrm>
            <a:off x="5426075" y="4254500"/>
            <a:ext cx="565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POÁ</a:t>
            </a:r>
          </a:p>
        </p:txBody>
      </p:sp>
      <p:sp>
        <p:nvSpPr>
          <p:cNvPr id="70675" name="Line 58"/>
          <p:cNvSpPr>
            <a:spLocks noChangeShapeType="1"/>
          </p:cNvSpPr>
          <p:nvPr/>
        </p:nvSpPr>
        <p:spPr bwMode="auto">
          <a:xfrm flipH="1" flipV="1">
            <a:off x="5700713" y="3981450"/>
            <a:ext cx="0" cy="2936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76" name="Text Box 9"/>
          <p:cNvSpPr txBox="1">
            <a:spLocks noChangeArrowheads="1"/>
          </p:cNvSpPr>
          <p:nvPr/>
        </p:nvSpPr>
        <p:spPr bwMode="auto">
          <a:xfrm>
            <a:off x="6102350" y="3749675"/>
            <a:ext cx="933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SUZANO</a:t>
            </a:r>
          </a:p>
        </p:txBody>
      </p:sp>
      <p:sp>
        <p:nvSpPr>
          <p:cNvPr id="70677" name="Text Box 9"/>
          <p:cNvSpPr txBox="1">
            <a:spLocks noChangeArrowheads="1"/>
          </p:cNvSpPr>
          <p:nvPr/>
        </p:nvSpPr>
        <p:spPr bwMode="auto">
          <a:xfrm>
            <a:off x="6611938" y="4746625"/>
            <a:ext cx="1314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JUNDIAPEBA</a:t>
            </a:r>
          </a:p>
        </p:txBody>
      </p:sp>
      <p:sp>
        <p:nvSpPr>
          <p:cNvPr id="70678" name="Line 58"/>
          <p:cNvSpPr>
            <a:spLocks noChangeShapeType="1"/>
          </p:cNvSpPr>
          <p:nvPr/>
        </p:nvSpPr>
        <p:spPr bwMode="auto">
          <a:xfrm flipH="1" flipV="1">
            <a:off x="7204075" y="4462463"/>
            <a:ext cx="0" cy="2936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79" name="Text Box 9"/>
          <p:cNvSpPr txBox="1">
            <a:spLocks noChangeArrowheads="1"/>
          </p:cNvSpPr>
          <p:nvPr/>
        </p:nvSpPr>
        <p:spPr bwMode="auto">
          <a:xfrm>
            <a:off x="7077075" y="3678238"/>
            <a:ext cx="1344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BRÁS CUBAS</a:t>
            </a:r>
          </a:p>
        </p:txBody>
      </p:sp>
      <p:sp>
        <p:nvSpPr>
          <p:cNvPr id="70680" name="Text Box 9"/>
          <p:cNvSpPr txBox="1">
            <a:spLocks noChangeArrowheads="1"/>
          </p:cNvSpPr>
          <p:nvPr/>
        </p:nvSpPr>
        <p:spPr bwMode="auto">
          <a:xfrm>
            <a:off x="7939088" y="4418013"/>
            <a:ext cx="1131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MOGI DAS </a:t>
            </a:r>
          </a:p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CRUZES</a:t>
            </a:r>
          </a:p>
        </p:txBody>
      </p:sp>
      <p:sp>
        <p:nvSpPr>
          <p:cNvPr id="70681" name="Line 58"/>
          <p:cNvSpPr>
            <a:spLocks noChangeShapeType="1"/>
          </p:cNvSpPr>
          <p:nvPr/>
        </p:nvSpPr>
        <p:spPr bwMode="auto">
          <a:xfrm flipH="1" flipV="1">
            <a:off x="8372475" y="4156075"/>
            <a:ext cx="0" cy="2936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82" name="Text Box 9"/>
          <p:cNvSpPr txBox="1">
            <a:spLocks noChangeArrowheads="1"/>
          </p:cNvSpPr>
          <p:nvPr/>
        </p:nvSpPr>
        <p:spPr bwMode="auto">
          <a:xfrm>
            <a:off x="7694613" y="3309938"/>
            <a:ext cx="1393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ESTUDANTES</a:t>
            </a:r>
          </a:p>
        </p:txBody>
      </p:sp>
      <p:sp>
        <p:nvSpPr>
          <p:cNvPr id="70683" name="Line 58"/>
          <p:cNvSpPr>
            <a:spLocks noChangeShapeType="1"/>
          </p:cNvSpPr>
          <p:nvPr/>
        </p:nvSpPr>
        <p:spPr bwMode="auto">
          <a:xfrm flipH="1" flipV="1">
            <a:off x="5910263" y="3324225"/>
            <a:ext cx="0" cy="509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84" name="Text Box 9"/>
          <p:cNvSpPr txBox="1">
            <a:spLocks noChangeArrowheads="1"/>
          </p:cNvSpPr>
          <p:nvPr/>
        </p:nvSpPr>
        <p:spPr bwMode="auto">
          <a:xfrm>
            <a:off x="5845175" y="3233738"/>
            <a:ext cx="1543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CALMON VIANA</a:t>
            </a:r>
          </a:p>
        </p:txBody>
      </p:sp>
      <p:sp>
        <p:nvSpPr>
          <p:cNvPr id="70685" name="Line 58"/>
          <p:cNvSpPr>
            <a:spLocks noChangeShapeType="1"/>
          </p:cNvSpPr>
          <p:nvPr/>
        </p:nvSpPr>
        <p:spPr bwMode="auto">
          <a:xfrm flipH="1" flipV="1">
            <a:off x="3806825" y="3984625"/>
            <a:ext cx="0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86" name="Line 58"/>
          <p:cNvSpPr>
            <a:spLocks noChangeShapeType="1"/>
          </p:cNvSpPr>
          <p:nvPr/>
        </p:nvSpPr>
        <p:spPr bwMode="auto">
          <a:xfrm flipH="1" flipV="1">
            <a:off x="4364038" y="3325813"/>
            <a:ext cx="0" cy="6778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87" name="Line 58"/>
          <p:cNvSpPr>
            <a:spLocks noChangeShapeType="1"/>
          </p:cNvSpPr>
          <p:nvPr/>
        </p:nvSpPr>
        <p:spPr bwMode="auto">
          <a:xfrm flipH="1" flipV="1">
            <a:off x="5211763" y="3833813"/>
            <a:ext cx="0" cy="2476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88" name="Line 58"/>
          <p:cNvSpPr>
            <a:spLocks noChangeShapeType="1"/>
          </p:cNvSpPr>
          <p:nvPr/>
        </p:nvSpPr>
        <p:spPr bwMode="auto">
          <a:xfrm flipH="1" flipV="1">
            <a:off x="7847013" y="3930650"/>
            <a:ext cx="0" cy="2936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89" name="Line 58"/>
          <p:cNvSpPr>
            <a:spLocks noChangeShapeType="1"/>
          </p:cNvSpPr>
          <p:nvPr/>
        </p:nvSpPr>
        <p:spPr bwMode="auto">
          <a:xfrm flipH="1" flipV="1">
            <a:off x="8642350" y="3582988"/>
            <a:ext cx="0" cy="2936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70690" name="Picture 46" descr="Nor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7525" y="1987550"/>
            <a:ext cx="10064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Elipse 35"/>
          <p:cNvSpPr/>
          <p:nvPr/>
        </p:nvSpPr>
        <p:spPr>
          <a:xfrm>
            <a:off x="5168900" y="4098925"/>
            <a:ext cx="133350" cy="1333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ipse 36"/>
          <p:cNvSpPr/>
          <p:nvPr/>
        </p:nvSpPr>
        <p:spPr>
          <a:xfrm>
            <a:off x="6307138" y="4065588"/>
            <a:ext cx="133350" cy="1333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5845175" y="3856038"/>
            <a:ext cx="133350" cy="13335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342900" y="37734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671513" y="398780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Elipse 45"/>
          <p:cNvSpPr/>
          <p:nvPr/>
        </p:nvSpPr>
        <p:spPr>
          <a:xfrm>
            <a:off x="1414463" y="395922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Elipse 46"/>
          <p:cNvSpPr/>
          <p:nvPr/>
        </p:nvSpPr>
        <p:spPr>
          <a:xfrm>
            <a:off x="3305175" y="416401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3752850" y="421640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Elipse 48"/>
          <p:cNvSpPr/>
          <p:nvPr/>
        </p:nvSpPr>
        <p:spPr>
          <a:xfrm>
            <a:off x="4014788" y="418306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4300538" y="402590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Elipse 50"/>
          <p:cNvSpPr/>
          <p:nvPr/>
        </p:nvSpPr>
        <p:spPr>
          <a:xfrm>
            <a:off x="4300538" y="42878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tângulo 53"/>
          <p:cNvSpPr/>
          <p:nvPr/>
        </p:nvSpPr>
        <p:spPr>
          <a:xfrm rot="840000">
            <a:off x="4733925" y="4025900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tângulo 55"/>
          <p:cNvSpPr/>
          <p:nvPr/>
        </p:nvSpPr>
        <p:spPr>
          <a:xfrm rot="-1080000">
            <a:off x="5075238" y="3929063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0" y="5614988"/>
            <a:ext cx="3024188" cy="124301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Elipse 58"/>
          <p:cNvSpPr/>
          <p:nvPr/>
        </p:nvSpPr>
        <p:spPr>
          <a:xfrm>
            <a:off x="82550" y="5699125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706" name="Text Box 9"/>
          <p:cNvSpPr txBox="1">
            <a:spLocks noChangeArrowheads="1"/>
          </p:cNvSpPr>
          <p:nvPr/>
        </p:nvSpPr>
        <p:spPr bwMode="auto">
          <a:xfrm>
            <a:off x="377825" y="5676900"/>
            <a:ext cx="1808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61" name="Elipse 60"/>
          <p:cNvSpPr/>
          <p:nvPr/>
        </p:nvSpPr>
        <p:spPr>
          <a:xfrm>
            <a:off x="82550" y="6022975"/>
            <a:ext cx="212725" cy="21748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708" name="Text Box 9"/>
          <p:cNvSpPr txBox="1">
            <a:spLocks noChangeArrowheads="1"/>
          </p:cNvSpPr>
          <p:nvPr/>
        </p:nvSpPr>
        <p:spPr bwMode="auto">
          <a:xfrm>
            <a:off x="377825" y="6007100"/>
            <a:ext cx="1900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63" name="Elipse 62"/>
          <p:cNvSpPr/>
          <p:nvPr/>
        </p:nvSpPr>
        <p:spPr>
          <a:xfrm>
            <a:off x="80963" y="6337300"/>
            <a:ext cx="212725" cy="2174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710" name="Text Box 9"/>
          <p:cNvSpPr txBox="1">
            <a:spLocks noChangeArrowheads="1"/>
          </p:cNvSpPr>
          <p:nvPr/>
        </p:nvSpPr>
        <p:spPr bwMode="auto">
          <a:xfrm>
            <a:off x="376238" y="6321425"/>
            <a:ext cx="2251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65" name="Retângulo 64"/>
          <p:cNvSpPr/>
          <p:nvPr/>
        </p:nvSpPr>
        <p:spPr>
          <a:xfrm rot="5400000">
            <a:off x="415132" y="6406356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712" name="Text Box 9"/>
          <p:cNvSpPr txBox="1">
            <a:spLocks noChangeArrowheads="1"/>
          </p:cNvSpPr>
          <p:nvPr/>
        </p:nvSpPr>
        <p:spPr bwMode="auto">
          <a:xfrm>
            <a:off x="779463" y="6608763"/>
            <a:ext cx="1087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08" name="Picture 3" descr="C:\Documents and Settings\fernandesf\Desktop\5 APRESENTAÇOES\2 de NOVEMBRO\linha 11 - pronta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7550"/>
            <a:ext cx="91440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9"/>
          <p:cNvSpPr txBox="1">
            <a:spLocks noChangeArrowheads="1"/>
          </p:cNvSpPr>
          <p:nvPr/>
        </p:nvSpPr>
        <p:spPr bwMode="auto">
          <a:xfrm>
            <a:off x="377825" y="4178300"/>
            <a:ext cx="674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BRÁS</a:t>
            </a:r>
          </a:p>
        </p:txBody>
      </p:sp>
      <p:sp>
        <p:nvSpPr>
          <p:cNvPr id="72710" name="Text Box 9"/>
          <p:cNvSpPr txBox="1">
            <a:spLocks noChangeArrowheads="1"/>
          </p:cNvSpPr>
          <p:nvPr/>
        </p:nvSpPr>
        <p:spPr bwMode="auto">
          <a:xfrm>
            <a:off x="128588" y="3403600"/>
            <a:ext cx="522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LUZ</a:t>
            </a:r>
          </a:p>
        </p:txBody>
      </p:sp>
      <p:sp>
        <p:nvSpPr>
          <p:cNvPr id="72711" name="Text Box 9"/>
          <p:cNvSpPr txBox="1">
            <a:spLocks noChangeArrowheads="1"/>
          </p:cNvSpPr>
          <p:nvPr/>
        </p:nvSpPr>
        <p:spPr bwMode="auto">
          <a:xfrm>
            <a:off x="1073150" y="3656013"/>
            <a:ext cx="98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TATUAPÉ</a:t>
            </a:r>
          </a:p>
        </p:txBody>
      </p:sp>
      <p:sp>
        <p:nvSpPr>
          <p:cNvPr id="72712" name="Text Box 9"/>
          <p:cNvSpPr txBox="1">
            <a:spLocks noChangeArrowheads="1"/>
          </p:cNvSpPr>
          <p:nvPr/>
        </p:nvSpPr>
        <p:spPr bwMode="auto">
          <a:xfrm>
            <a:off x="3662363" y="4691063"/>
            <a:ext cx="1162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JOSÉ </a:t>
            </a:r>
          </a:p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BONIFACIO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3646488" y="3051175"/>
            <a:ext cx="1343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GUAIANAZES</a:t>
            </a:r>
          </a:p>
        </p:txBody>
      </p:sp>
      <p:sp>
        <p:nvSpPr>
          <p:cNvPr id="72714" name="Line 58"/>
          <p:cNvSpPr>
            <a:spLocks noChangeShapeType="1"/>
          </p:cNvSpPr>
          <p:nvPr/>
        </p:nvSpPr>
        <p:spPr bwMode="auto">
          <a:xfrm flipH="1" flipV="1">
            <a:off x="4083050" y="4314825"/>
            <a:ext cx="0" cy="4238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2715" name="Text Box 9"/>
          <p:cNvSpPr txBox="1">
            <a:spLocks noChangeArrowheads="1"/>
          </p:cNvSpPr>
          <p:nvPr/>
        </p:nvSpPr>
        <p:spPr bwMode="auto">
          <a:xfrm>
            <a:off x="3348038" y="3462338"/>
            <a:ext cx="833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DOM</a:t>
            </a:r>
          </a:p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BOSCO</a:t>
            </a:r>
          </a:p>
        </p:txBody>
      </p:sp>
      <p:sp>
        <p:nvSpPr>
          <p:cNvPr id="72716" name="Line 58"/>
          <p:cNvSpPr>
            <a:spLocks noChangeShapeType="1"/>
          </p:cNvSpPr>
          <p:nvPr/>
        </p:nvSpPr>
        <p:spPr bwMode="auto">
          <a:xfrm flipH="1" flipV="1">
            <a:off x="3360738" y="4300538"/>
            <a:ext cx="0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2717" name="Text Box 9"/>
          <p:cNvSpPr txBox="1">
            <a:spLocks noChangeArrowheads="1"/>
          </p:cNvSpPr>
          <p:nvPr/>
        </p:nvSpPr>
        <p:spPr bwMode="auto">
          <a:xfrm>
            <a:off x="2128838" y="4462463"/>
            <a:ext cx="14811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CORINTHIANS-</a:t>
            </a:r>
          </a:p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ITAQUERA</a:t>
            </a:r>
          </a:p>
        </p:txBody>
      </p:sp>
      <p:sp>
        <p:nvSpPr>
          <p:cNvPr id="72718" name="Text Box 9"/>
          <p:cNvSpPr txBox="1">
            <a:spLocks noChangeArrowheads="1"/>
          </p:cNvSpPr>
          <p:nvPr/>
        </p:nvSpPr>
        <p:spPr bwMode="auto">
          <a:xfrm>
            <a:off x="4919663" y="4689475"/>
            <a:ext cx="1011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ANTONIO</a:t>
            </a:r>
          </a:p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GIANETTI</a:t>
            </a:r>
          </a:p>
        </p:txBody>
      </p:sp>
      <p:sp>
        <p:nvSpPr>
          <p:cNvPr id="72719" name="Text Box 9"/>
          <p:cNvSpPr txBox="1">
            <a:spLocks noChangeArrowheads="1"/>
          </p:cNvSpPr>
          <p:nvPr/>
        </p:nvSpPr>
        <p:spPr bwMode="auto">
          <a:xfrm>
            <a:off x="4356100" y="3367088"/>
            <a:ext cx="1539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FERRAZ DE </a:t>
            </a:r>
          </a:p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VASCONCELOS</a:t>
            </a:r>
          </a:p>
        </p:txBody>
      </p:sp>
      <p:sp>
        <p:nvSpPr>
          <p:cNvPr id="72720" name="Line 58"/>
          <p:cNvSpPr>
            <a:spLocks noChangeShapeType="1"/>
          </p:cNvSpPr>
          <p:nvPr/>
        </p:nvSpPr>
        <p:spPr bwMode="auto">
          <a:xfrm flipH="1" flipV="1">
            <a:off x="4949825" y="4476750"/>
            <a:ext cx="6350" cy="723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2721" name="Text Box 9"/>
          <p:cNvSpPr txBox="1">
            <a:spLocks noChangeArrowheads="1"/>
          </p:cNvSpPr>
          <p:nvPr/>
        </p:nvSpPr>
        <p:spPr bwMode="auto">
          <a:xfrm>
            <a:off x="5426075" y="4254500"/>
            <a:ext cx="565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POÁ</a:t>
            </a:r>
          </a:p>
        </p:txBody>
      </p:sp>
      <p:sp>
        <p:nvSpPr>
          <p:cNvPr id="72722" name="Line 58"/>
          <p:cNvSpPr>
            <a:spLocks noChangeShapeType="1"/>
          </p:cNvSpPr>
          <p:nvPr/>
        </p:nvSpPr>
        <p:spPr bwMode="auto">
          <a:xfrm flipH="1" flipV="1">
            <a:off x="5700713" y="3981450"/>
            <a:ext cx="0" cy="2936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2723" name="Text Box 9"/>
          <p:cNvSpPr txBox="1">
            <a:spLocks noChangeArrowheads="1"/>
          </p:cNvSpPr>
          <p:nvPr/>
        </p:nvSpPr>
        <p:spPr bwMode="auto">
          <a:xfrm>
            <a:off x="6102350" y="3749675"/>
            <a:ext cx="933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SUZANO</a:t>
            </a:r>
          </a:p>
        </p:txBody>
      </p:sp>
      <p:sp>
        <p:nvSpPr>
          <p:cNvPr id="72724" name="Text Box 9"/>
          <p:cNvSpPr txBox="1">
            <a:spLocks noChangeArrowheads="1"/>
          </p:cNvSpPr>
          <p:nvPr/>
        </p:nvSpPr>
        <p:spPr bwMode="auto">
          <a:xfrm>
            <a:off x="6611938" y="4746625"/>
            <a:ext cx="1314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JUNDIAPEBA</a:t>
            </a:r>
          </a:p>
        </p:txBody>
      </p:sp>
      <p:sp>
        <p:nvSpPr>
          <p:cNvPr id="72725" name="Line 58"/>
          <p:cNvSpPr>
            <a:spLocks noChangeShapeType="1"/>
          </p:cNvSpPr>
          <p:nvPr/>
        </p:nvSpPr>
        <p:spPr bwMode="auto">
          <a:xfrm flipH="1" flipV="1">
            <a:off x="7204075" y="4462463"/>
            <a:ext cx="0" cy="2936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2726" name="Text Box 9"/>
          <p:cNvSpPr txBox="1">
            <a:spLocks noChangeArrowheads="1"/>
          </p:cNvSpPr>
          <p:nvPr/>
        </p:nvSpPr>
        <p:spPr bwMode="auto">
          <a:xfrm>
            <a:off x="7077075" y="3678238"/>
            <a:ext cx="1344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BRÁS CUBAS</a:t>
            </a:r>
          </a:p>
        </p:txBody>
      </p:sp>
      <p:sp>
        <p:nvSpPr>
          <p:cNvPr id="72727" name="Text Box 9"/>
          <p:cNvSpPr txBox="1">
            <a:spLocks noChangeArrowheads="1"/>
          </p:cNvSpPr>
          <p:nvPr/>
        </p:nvSpPr>
        <p:spPr bwMode="auto">
          <a:xfrm>
            <a:off x="7939088" y="4418013"/>
            <a:ext cx="1131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MOGI DAS </a:t>
            </a:r>
          </a:p>
          <a:p>
            <a:r>
              <a:rPr lang="pt-BR" sz="1400">
                <a:solidFill>
                  <a:schemeClr val="bg1"/>
                </a:solidFill>
                <a:cs typeface="Arial" charset="0"/>
              </a:rPr>
              <a:t>CRUZES</a:t>
            </a:r>
          </a:p>
        </p:txBody>
      </p:sp>
      <p:sp>
        <p:nvSpPr>
          <p:cNvPr id="72728" name="Line 58"/>
          <p:cNvSpPr>
            <a:spLocks noChangeShapeType="1"/>
          </p:cNvSpPr>
          <p:nvPr/>
        </p:nvSpPr>
        <p:spPr bwMode="auto">
          <a:xfrm flipH="1" flipV="1">
            <a:off x="8372475" y="4156075"/>
            <a:ext cx="0" cy="2936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2729" name="Text Box 9"/>
          <p:cNvSpPr txBox="1">
            <a:spLocks noChangeArrowheads="1"/>
          </p:cNvSpPr>
          <p:nvPr/>
        </p:nvSpPr>
        <p:spPr bwMode="auto">
          <a:xfrm>
            <a:off x="7694613" y="3309938"/>
            <a:ext cx="1393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ESTUDANTES</a:t>
            </a:r>
          </a:p>
        </p:txBody>
      </p:sp>
      <p:sp>
        <p:nvSpPr>
          <p:cNvPr id="72730" name="Line 58"/>
          <p:cNvSpPr>
            <a:spLocks noChangeShapeType="1"/>
          </p:cNvSpPr>
          <p:nvPr/>
        </p:nvSpPr>
        <p:spPr bwMode="auto">
          <a:xfrm flipH="1" flipV="1">
            <a:off x="5910263" y="3324225"/>
            <a:ext cx="0" cy="509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2731" name="Text Box 9"/>
          <p:cNvSpPr txBox="1">
            <a:spLocks noChangeArrowheads="1"/>
          </p:cNvSpPr>
          <p:nvPr/>
        </p:nvSpPr>
        <p:spPr bwMode="auto">
          <a:xfrm>
            <a:off x="5845175" y="3233738"/>
            <a:ext cx="1543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cs typeface="Arial" charset="0"/>
              </a:rPr>
              <a:t>CALMON VIANA</a:t>
            </a:r>
          </a:p>
        </p:txBody>
      </p:sp>
      <p:sp>
        <p:nvSpPr>
          <p:cNvPr id="72732" name="Line 58"/>
          <p:cNvSpPr>
            <a:spLocks noChangeShapeType="1"/>
          </p:cNvSpPr>
          <p:nvPr/>
        </p:nvSpPr>
        <p:spPr bwMode="auto">
          <a:xfrm flipH="1" flipV="1">
            <a:off x="3806825" y="3984625"/>
            <a:ext cx="0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2733" name="Line 58"/>
          <p:cNvSpPr>
            <a:spLocks noChangeShapeType="1"/>
          </p:cNvSpPr>
          <p:nvPr/>
        </p:nvSpPr>
        <p:spPr bwMode="auto">
          <a:xfrm flipH="1" flipV="1">
            <a:off x="4364038" y="3325813"/>
            <a:ext cx="0" cy="6778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2734" name="Line 58"/>
          <p:cNvSpPr>
            <a:spLocks noChangeShapeType="1"/>
          </p:cNvSpPr>
          <p:nvPr/>
        </p:nvSpPr>
        <p:spPr bwMode="auto">
          <a:xfrm flipH="1" flipV="1">
            <a:off x="5211763" y="3833813"/>
            <a:ext cx="0" cy="2476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2735" name="Line 58"/>
          <p:cNvSpPr>
            <a:spLocks noChangeShapeType="1"/>
          </p:cNvSpPr>
          <p:nvPr/>
        </p:nvSpPr>
        <p:spPr bwMode="auto">
          <a:xfrm flipH="1" flipV="1">
            <a:off x="7847013" y="3930650"/>
            <a:ext cx="0" cy="2936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2736" name="Line 58"/>
          <p:cNvSpPr>
            <a:spLocks noChangeShapeType="1"/>
          </p:cNvSpPr>
          <p:nvPr/>
        </p:nvSpPr>
        <p:spPr bwMode="auto">
          <a:xfrm flipH="1" flipV="1">
            <a:off x="8642350" y="3582988"/>
            <a:ext cx="0" cy="2936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72737" name="Picture 46" descr="Nor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7525" y="1987550"/>
            <a:ext cx="10064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Elipse 35"/>
          <p:cNvSpPr/>
          <p:nvPr/>
        </p:nvSpPr>
        <p:spPr>
          <a:xfrm>
            <a:off x="5168900" y="4098925"/>
            <a:ext cx="133350" cy="1333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ipse 36"/>
          <p:cNvSpPr/>
          <p:nvPr/>
        </p:nvSpPr>
        <p:spPr>
          <a:xfrm>
            <a:off x="6307138" y="4065588"/>
            <a:ext cx="133350" cy="1333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5845175" y="3856038"/>
            <a:ext cx="133350" cy="13335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342900" y="377348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671513" y="398780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Elipse 45"/>
          <p:cNvSpPr/>
          <p:nvPr/>
        </p:nvSpPr>
        <p:spPr>
          <a:xfrm>
            <a:off x="1414463" y="395922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Elipse 46"/>
          <p:cNvSpPr/>
          <p:nvPr/>
        </p:nvSpPr>
        <p:spPr>
          <a:xfrm>
            <a:off x="3305175" y="416401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3752850" y="421640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Elipse 48"/>
          <p:cNvSpPr/>
          <p:nvPr/>
        </p:nvSpPr>
        <p:spPr>
          <a:xfrm>
            <a:off x="4014788" y="418306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4300538" y="402590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Elipse 50"/>
          <p:cNvSpPr/>
          <p:nvPr/>
        </p:nvSpPr>
        <p:spPr>
          <a:xfrm>
            <a:off x="4300538" y="42878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tângulo 53"/>
          <p:cNvSpPr/>
          <p:nvPr/>
        </p:nvSpPr>
        <p:spPr>
          <a:xfrm rot="840000">
            <a:off x="4733925" y="4025900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tângulo 55"/>
          <p:cNvSpPr/>
          <p:nvPr/>
        </p:nvSpPr>
        <p:spPr>
          <a:xfrm rot="-1080000">
            <a:off x="5075238" y="3929063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0" y="5614988"/>
            <a:ext cx="3024188" cy="124301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Elipse 58"/>
          <p:cNvSpPr/>
          <p:nvPr/>
        </p:nvSpPr>
        <p:spPr>
          <a:xfrm>
            <a:off x="82550" y="5699125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753" name="Text Box 9"/>
          <p:cNvSpPr txBox="1">
            <a:spLocks noChangeArrowheads="1"/>
          </p:cNvSpPr>
          <p:nvPr/>
        </p:nvSpPr>
        <p:spPr bwMode="auto">
          <a:xfrm>
            <a:off x="377825" y="5676900"/>
            <a:ext cx="1808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61" name="Elipse 60"/>
          <p:cNvSpPr/>
          <p:nvPr/>
        </p:nvSpPr>
        <p:spPr>
          <a:xfrm>
            <a:off x="82550" y="6022975"/>
            <a:ext cx="212725" cy="21748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755" name="Text Box 9"/>
          <p:cNvSpPr txBox="1">
            <a:spLocks noChangeArrowheads="1"/>
          </p:cNvSpPr>
          <p:nvPr/>
        </p:nvSpPr>
        <p:spPr bwMode="auto">
          <a:xfrm>
            <a:off x="377825" y="6007100"/>
            <a:ext cx="1900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63" name="Elipse 62"/>
          <p:cNvSpPr/>
          <p:nvPr/>
        </p:nvSpPr>
        <p:spPr>
          <a:xfrm>
            <a:off x="80963" y="6337300"/>
            <a:ext cx="212725" cy="2174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757" name="Text Box 9"/>
          <p:cNvSpPr txBox="1">
            <a:spLocks noChangeArrowheads="1"/>
          </p:cNvSpPr>
          <p:nvPr/>
        </p:nvSpPr>
        <p:spPr bwMode="auto">
          <a:xfrm>
            <a:off x="376238" y="6321425"/>
            <a:ext cx="2251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65" name="Retângulo 64"/>
          <p:cNvSpPr/>
          <p:nvPr/>
        </p:nvSpPr>
        <p:spPr>
          <a:xfrm rot="5400000">
            <a:off x="415132" y="6406356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759" name="Text Box 9"/>
          <p:cNvSpPr txBox="1">
            <a:spLocks noChangeArrowheads="1"/>
          </p:cNvSpPr>
          <p:nvPr/>
        </p:nvSpPr>
        <p:spPr bwMode="auto">
          <a:xfrm>
            <a:off x="779463" y="6608763"/>
            <a:ext cx="1087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95300" y="1077913"/>
            <a:ext cx="1547813" cy="1547812"/>
            <a:chOff x="313" y="768"/>
            <a:chExt cx="975" cy="975"/>
          </a:xfrm>
        </p:grpSpPr>
        <p:pic>
          <p:nvPicPr>
            <p:cNvPr id="72787" name="Picture 10" descr="Estação nov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3" y="768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88" name="Text Box 11"/>
            <p:cNvSpPr txBox="1">
              <a:spLocks noChangeArrowheads="1"/>
            </p:cNvSpPr>
            <p:nvPr/>
          </p:nvSpPr>
          <p:spPr bwMode="auto">
            <a:xfrm>
              <a:off x="323" y="861"/>
              <a:ext cx="934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3000" b="1" i="1">
                  <a:solidFill>
                    <a:schemeClr val="bg1"/>
                  </a:solidFill>
                  <a:cs typeface="Arial" charset="0"/>
                </a:rPr>
                <a:t>3</a:t>
              </a:r>
            </a:p>
            <a:p>
              <a:pPr algn="ctr"/>
              <a:r>
                <a:rPr lang="pt-BR" sz="1100" b="1" i="1">
                  <a:solidFill>
                    <a:schemeClr val="bg1"/>
                  </a:solidFill>
                  <a:cs typeface="Arial" charset="0"/>
                </a:rPr>
                <a:t>RECONSTRUÇÕES</a:t>
              </a:r>
            </a:p>
            <a:p>
              <a:pPr algn="ctr"/>
              <a:r>
                <a:rPr lang="pt-BR" sz="2500" b="1" i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pt-BR" sz="1900" b="1" i="1">
                  <a:solidFill>
                    <a:schemeClr val="bg1"/>
                  </a:solidFill>
                  <a:cs typeface="Arial" charset="0"/>
                </a:rPr>
                <a:t>ESTAÇÃO</a:t>
              </a:r>
            </a:p>
          </p:txBody>
        </p:sp>
      </p:grp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315913" y="4791075"/>
            <a:ext cx="3294062" cy="846138"/>
            <a:chOff x="323" y="1934"/>
            <a:chExt cx="2529" cy="783"/>
          </a:xfrm>
        </p:grpSpPr>
        <p:sp>
          <p:nvSpPr>
            <p:cNvPr id="72785" name="AutoShape 51"/>
            <p:cNvSpPr>
              <a:spLocks noChangeArrowheads="1"/>
            </p:cNvSpPr>
            <p:nvPr/>
          </p:nvSpPr>
          <p:spPr bwMode="auto">
            <a:xfrm>
              <a:off x="323" y="1934"/>
              <a:ext cx="2390" cy="78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cs typeface="Arial" charset="0"/>
              </a:endParaRPr>
            </a:p>
          </p:txBody>
        </p:sp>
        <p:sp>
          <p:nvSpPr>
            <p:cNvPr id="72786" name="Text Box 52"/>
            <p:cNvSpPr txBox="1">
              <a:spLocks noChangeArrowheads="1"/>
            </p:cNvSpPr>
            <p:nvPr/>
          </p:nvSpPr>
          <p:spPr bwMode="auto">
            <a:xfrm>
              <a:off x="354" y="2004"/>
              <a:ext cx="2498" cy="68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600" b="1">
                  <a:cs typeface="Arial" charset="0"/>
                </a:rPr>
                <a:t> FERRAZ DE VASCONCELOS</a:t>
              </a:r>
              <a:endParaRPr lang="pt-BR" sz="1600" b="1">
                <a:solidFill>
                  <a:srgbClr val="C00000"/>
                </a:solidFill>
                <a:cs typeface="Arial" charset="0"/>
              </a:endParaRPr>
            </a:p>
            <a:p>
              <a:endParaRPr lang="pt-BR" sz="1000" b="1">
                <a:solidFill>
                  <a:srgbClr val="C00000"/>
                </a:solidFill>
                <a:cs typeface="Arial" charset="0"/>
              </a:endParaRPr>
            </a:p>
            <a:p>
              <a:r>
                <a:rPr lang="pt-BR" sz="1600" b="1">
                  <a:cs typeface="Arial" charset="0"/>
                </a:rPr>
                <a:t> SUZANO</a:t>
              </a:r>
              <a:endParaRPr lang="pt-BR" sz="1000" b="1">
                <a:solidFill>
                  <a:srgbClr val="C00000"/>
                </a:solidFill>
                <a:cs typeface="Arial" charset="0"/>
              </a:endParaRPr>
            </a:p>
          </p:txBody>
        </p:sp>
      </p:grpSp>
      <p:grpSp>
        <p:nvGrpSpPr>
          <p:cNvPr id="72762" name="Group 6"/>
          <p:cNvGrpSpPr>
            <a:grpSpLocks/>
          </p:cNvGrpSpPr>
          <p:nvPr/>
        </p:nvGrpSpPr>
        <p:grpSpPr bwMode="auto">
          <a:xfrm>
            <a:off x="120650" y="214313"/>
            <a:ext cx="8750300" cy="579437"/>
            <a:chOff x="76" y="135"/>
            <a:chExt cx="5512" cy="365"/>
          </a:xfrm>
        </p:grpSpPr>
        <p:sp>
          <p:nvSpPr>
            <p:cNvPr id="72783" name="TextBox 7"/>
            <p:cNvSpPr txBox="1">
              <a:spLocks noChangeArrowheads="1"/>
            </p:cNvSpPr>
            <p:nvPr/>
          </p:nvSpPr>
          <p:spPr bwMode="auto">
            <a:xfrm>
              <a:off x="76" y="135"/>
              <a:ext cx="348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200" b="1">
                  <a:solidFill>
                    <a:schemeClr val="bg1"/>
                  </a:solidFill>
                  <a:cs typeface="Arial" charset="0"/>
                </a:rPr>
                <a:t>LINHA 11 - CORAL</a:t>
              </a:r>
            </a:p>
          </p:txBody>
        </p:sp>
        <p:pic>
          <p:nvPicPr>
            <p:cNvPr id="72784" name="Picture 6" descr="Logo_branco.t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377825" y="3473450"/>
            <a:ext cx="2154238" cy="571500"/>
            <a:chOff x="700" y="3340"/>
            <a:chExt cx="1151" cy="475"/>
          </a:xfrm>
        </p:grpSpPr>
        <p:sp>
          <p:nvSpPr>
            <p:cNvPr id="119873" name="AutoShape 51"/>
            <p:cNvSpPr>
              <a:spLocks noChangeArrowheads="1"/>
            </p:cNvSpPr>
            <p:nvPr/>
          </p:nvSpPr>
          <p:spPr bwMode="auto">
            <a:xfrm>
              <a:off x="700" y="3340"/>
              <a:ext cx="1020" cy="4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pt-BR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72782" name="Text Box 52"/>
            <p:cNvSpPr txBox="1">
              <a:spLocks noChangeArrowheads="1"/>
            </p:cNvSpPr>
            <p:nvPr/>
          </p:nvSpPr>
          <p:spPr bwMode="auto">
            <a:xfrm>
              <a:off x="704" y="3432"/>
              <a:ext cx="1147" cy="29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>
                  <a:solidFill>
                    <a:schemeClr val="bg1"/>
                  </a:solidFill>
                  <a:cs typeface="Arial" charset="0"/>
                </a:rPr>
                <a:t> CALMON VIANA</a:t>
              </a:r>
            </a:p>
          </p:txBody>
        </p:sp>
      </p:grpSp>
      <p:sp>
        <p:nvSpPr>
          <p:cNvPr id="69" name="Retângulo de cantos arredondados 68"/>
          <p:cNvSpPr/>
          <p:nvPr/>
        </p:nvSpPr>
        <p:spPr>
          <a:xfrm>
            <a:off x="387350" y="2788989"/>
            <a:ext cx="1898650" cy="563563"/>
          </a:xfrm>
          <a:prstGeom prst="round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cap="all" dirty="0">
                <a:latin typeface="Arial" pitchFamily="34" charset="0"/>
                <a:cs typeface="Arial" pitchFamily="34" charset="0"/>
              </a:rPr>
              <a:t>Já Entregue</a:t>
            </a:r>
          </a:p>
        </p:txBody>
      </p:sp>
      <p:sp>
        <p:nvSpPr>
          <p:cNvPr id="73" name="Retângulo de cantos arredondados 72"/>
          <p:cNvSpPr/>
          <p:nvPr/>
        </p:nvSpPr>
        <p:spPr>
          <a:xfrm>
            <a:off x="368300" y="4122738"/>
            <a:ext cx="1898650" cy="56356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EM OBRAS</a:t>
            </a:r>
          </a:p>
        </p:txBody>
      </p:sp>
      <p:grpSp>
        <p:nvGrpSpPr>
          <p:cNvPr id="70" name="Group 23"/>
          <p:cNvGrpSpPr>
            <a:grpSpLocks/>
          </p:cNvGrpSpPr>
          <p:nvPr/>
        </p:nvGrpSpPr>
        <p:grpSpPr bwMode="auto">
          <a:xfrm>
            <a:off x="2622550" y="1122363"/>
            <a:ext cx="1565275" cy="1547812"/>
            <a:chOff x="295" y="777"/>
            <a:chExt cx="986" cy="975"/>
          </a:xfrm>
        </p:grpSpPr>
        <p:pic>
          <p:nvPicPr>
            <p:cNvPr id="72779" name="Picture 37" descr="Passarela nov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1" y="777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80" name="Text Box 38"/>
            <p:cNvSpPr txBox="1">
              <a:spLocks noChangeArrowheads="1"/>
            </p:cNvSpPr>
            <p:nvPr/>
          </p:nvSpPr>
          <p:spPr bwMode="auto">
            <a:xfrm>
              <a:off x="295" y="935"/>
              <a:ext cx="98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800" b="1" i="1">
                  <a:solidFill>
                    <a:schemeClr val="bg1"/>
                  </a:solidFill>
                  <a:cs typeface="Arial" charset="0"/>
                </a:rPr>
                <a:t>2</a:t>
              </a:r>
            </a:p>
            <a:p>
              <a:pPr algn="ctr"/>
              <a:r>
                <a:rPr lang="pt-BR" sz="1600" b="1" i="1">
                  <a:solidFill>
                    <a:schemeClr val="bg1"/>
                  </a:solidFill>
                  <a:cs typeface="Arial" charset="0"/>
                </a:rPr>
                <a:t>PASSARELAS</a:t>
              </a:r>
            </a:p>
            <a:p>
              <a:pPr algn="ctr"/>
              <a:r>
                <a:rPr lang="pt-BR" sz="1600" b="1" i="1">
                  <a:solidFill>
                    <a:schemeClr val="bg1"/>
                  </a:solidFill>
                  <a:cs typeface="Arial" charset="0"/>
                </a:rPr>
                <a:t>EM OBRAS</a:t>
              </a:r>
            </a:p>
          </p:txBody>
        </p:sp>
      </p:grpSp>
      <p:sp>
        <p:nvSpPr>
          <p:cNvPr id="74" name="Retângulo de cantos arredondados 73"/>
          <p:cNvSpPr/>
          <p:nvPr/>
        </p:nvSpPr>
        <p:spPr>
          <a:xfrm>
            <a:off x="2493963" y="2809875"/>
            <a:ext cx="1898650" cy="5635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27 EXISTENTES</a:t>
            </a:r>
          </a:p>
        </p:txBody>
      </p:sp>
      <p:grpSp>
        <p:nvGrpSpPr>
          <p:cNvPr id="75" name="Grupo 80"/>
          <p:cNvGrpSpPr>
            <a:grpSpLocks/>
          </p:cNvGrpSpPr>
          <p:nvPr/>
        </p:nvGrpSpPr>
        <p:grpSpPr bwMode="auto">
          <a:xfrm>
            <a:off x="4689475" y="1141413"/>
            <a:ext cx="1473200" cy="1471612"/>
            <a:chOff x="8181975" y="722313"/>
            <a:chExt cx="1472406" cy="1472406"/>
          </a:xfrm>
        </p:grpSpPr>
        <p:sp>
          <p:nvSpPr>
            <p:cNvPr id="76" name="Elipse 75"/>
            <p:cNvSpPr/>
            <p:nvPr/>
          </p:nvSpPr>
          <p:spPr>
            <a:xfrm>
              <a:off x="8181975" y="722313"/>
              <a:ext cx="1472406" cy="1472406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778" name="Text Box 10"/>
            <p:cNvSpPr txBox="1">
              <a:spLocks noChangeArrowheads="1"/>
            </p:cNvSpPr>
            <p:nvPr/>
          </p:nvSpPr>
          <p:spPr bwMode="auto">
            <a:xfrm>
              <a:off x="8205344" y="910297"/>
              <a:ext cx="1399742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 b="1" i="1">
                  <a:solidFill>
                    <a:srgbClr val="FFFF00"/>
                  </a:solidFill>
                  <a:cs typeface="Arial" charset="0"/>
                </a:rPr>
                <a:t>   ESTAÇÃO </a:t>
              </a:r>
            </a:p>
            <a:p>
              <a:pPr algn="ctr"/>
              <a:r>
                <a:rPr lang="pt-BR" sz="1200" b="1" i="1">
                  <a:solidFill>
                    <a:srgbClr val="FFFF00"/>
                  </a:solidFill>
                  <a:cs typeface="Arial" charset="0"/>
                </a:rPr>
                <a:t>  SUSTENTÁVEL</a:t>
              </a:r>
            </a:p>
            <a:p>
              <a:pPr algn="ctr"/>
              <a:endParaRPr lang="pt-BR" sz="500" b="1" i="1">
                <a:solidFill>
                  <a:srgbClr val="FFFF00"/>
                </a:solidFill>
                <a:cs typeface="Arial" charset="0"/>
              </a:endParaRPr>
            </a:p>
            <a:p>
              <a:pPr algn="ctr"/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SUZANO</a:t>
              </a:r>
            </a:p>
            <a:p>
              <a:pPr algn="ctr"/>
              <a:endParaRPr lang="pt-BR" sz="400" b="1" i="1">
                <a:solidFill>
                  <a:schemeClr val="bg1"/>
                </a:solidFill>
                <a:cs typeface="Arial" charset="0"/>
              </a:endParaRPr>
            </a:p>
            <a:p>
              <a:pPr algn="ctr"/>
              <a:r>
                <a:rPr lang="pt-BR" sz="1300" b="1" i="1">
                  <a:solidFill>
                    <a:schemeClr val="bg1"/>
                  </a:solidFill>
                  <a:cs typeface="Arial" charset="0"/>
                </a:rPr>
                <a:t> (CERT. LEED)</a:t>
              </a:r>
            </a:p>
          </p:txBody>
        </p:sp>
      </p:grpSp>
      <p:grpSp>
        <p:nvGrpSpPr>
          <p:cNvPr id="78" name="Group 20"/>
          <p:cNvGrpSpPr>
            <a:grpSpLocks/>
          </p:cNvGrpSpPr>
          <p:nvPr/>
        </p:nvGrpSpPr>
        <p:grpSpPr bwMode="auto">
          <a:xfrm>
            <a:off x="6708775" y="1111250"/>
            <a:ext cx="1563688" cy="1547813"/>
            <a:chOff x="1614" y="765"/>
            <a:chExt cx="985" cy="975"/>
          </a:xfrm>
        </p:grpSpPr>
        <p:pic>
          <p:nvPicPr>
            <p:cNvPr id="72775" name="Picture 15" descr="Turism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24" y="765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76" name="Text Box 10"/>
            <p:cNvSpPr txBox="1">
              <a:spLocks noChangeArrowheads="1"/>
            </p:cNvSpPr>
            <p:nvPr/>
          </p:nvSpPr>
          <p:spPr bwMode="auto">
            <a:xfrm>
              <a:off x="1614" y="1113"/>
              <a:ext cx="9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EXPRESSO </a:t>
              </a:r>
            </a:p>
            <a:p>
              <a:pPr algn="r"/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TURÍSTICO</a:t>
              </a:r>
            </a:p>
          </p:txBody>
        </p:sp>
      </p:grpSp>
      <p:grpSp>
        <p:nvGrpSpPr>
          <p:cNvPr id="81" name="Group 52"/>
          <p:cNvGrpSpPr>
            <a:grpSpLocks/>
          </p:cNvGrpSpPr>
          <p:nvPr/>
        </p:nvGrpSpPr>
        <p:grpSpPr bwMode="auto">
          <a:xfrm>
            <a:off x="6072188" y="2828925"/>
            <a:ext cx="3106737" cy="506413"/>
            <a:chOff x="537" y="1934"/>
            <a:chExt cx="4148" cy="468"/>
          </a:xfrm>
        </p:grpSpPr>
        <p:sp>
          <p:nvSpPr>
            <p:cNvPr id="72773" name="AutoShape 51"/>
            <p:cNvSpPr>
              <a:spLocks noChangeArrowheads="1"/>
            </p:cNvSpPr>
            <p:nvPr/>
          </p:nvSpPr>
          <p:spPr bwMode="auto">
            <a:xfrm>
              <a:off x="537" y="1934"/>
              <a:ext cx="3940" cy="46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cs typeface="Arial" charset="0"/>
              </a:endParaRPr>
            </a:p>
          </p:txBody>
        </p:sp>
        <p:sp>
          <p:nvSpPr>
            <p:cNvPr id="72774" name="Text Box 52"/>
            <p:cNvSpPr txBox="1">
              <a:spLocks noChangeArrowheads="1"/>
            </p:cNvSpPr>
            <p:nvPr/>
          </p:nvSpPr>
          <p:spPr bwMode="auto">
            <a:xfrm>
              <a:off x="623" y="2004"/>
              <a:ext cx="4062" cy="32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>
                  <a:cs typeface="Arial" charset="0"/>
                </a:rPr>
                <a:t>LUZ – MOGI DAS CRUZES</a:t>
              </a:r>
              <a:endParaRPr lang="pt-BR" sz="1700" b="1">
                <a:solidFill>
                  <a:srgbClr val="C00000"/>
                </a:solidFill>
                <a:cs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C:\Users\patriciafe\Desktop\Calmon Viana\DSC017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7" name="TextBox 7"/>
          <p:cNvSpPr txBox="1">
            <a:spLocks noChangeArrowheads="1"/>
          </p:cNvSpPr>
          <p:nvPr/>
        </p:nvSpPr>
        <p:spPr bwMode="auto">
          <a:xfrm>
            <a:off x="120650" y="285750"/>
            <a:ext cx="77279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11 E 12 – CALMON VIANA</a:t>
            </a:r>
          </a:p>
        </p:txBody>
      </p:sp>
      <p:pic>
        <p:nvPicPr>
          <p:cNvPr id="74758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de cantos arredondados 5"/>
          <p:cNvSpPr/>
          <p:nvPr/>
        </p:nvSpPr>
        <p:spPr>
          <a:xfrm>
            <a:off x="6586538" y="4838700"/>
            <a:ext cx="1831975" cy="1831975"/>
          </a:xfrm>
          <a:prstGeom prst="roundRect">
            <a:avLst/>
          </a:prstGeom>
          <a:gradFill flip="none" rotWithShape="1">
            <a:gsLst>
              <a:gs pos="45000">
                <a:schemeClr val="tx1"/>
              </a:gs>
              <a:gs pos="45000">
                <a:srgbClr val="FF00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  <a:tileRect l="-100000" t="-100000"/>
          </a:gradFill>
          <a:ln w="10160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ENTREGUE EM SET/2010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5"/>
          <p:cNvSpPr/>
          <p:nvPr/>
        </p:nvSpPr>
        <p:spPr>
          <a:xfrm>
            <a:off x="-1" y="0"/>
            <a:ext cx="9144001" cy="1285859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cs typeface="Arial" pitchFamily="34" charset="0"/>
            </a:endParaRPr>
          </a:p>
        </p:txBody>
      </p:sp>
      <p:graphicFrame>
        <p:nvGraphicFramePr>
          <p:cNvPr id="3" name="Chart 1"/>
          <p:cNvGraphicFramePr>
            <a:graphicFrameLocks/>
          </p:cNvGraphicFramePr>
          <p:nvPr/>
        </p:nvGraphicFramePr>
        <p:xfrm>
          <a:off x="0" y="2000240"/>
          <a:ext cx="912495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509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73120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PASSAGEIROS TRANSPORTADOS</a:t>
            </a:r>
          </a:p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(MDU)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9" descr="Linha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7550"/>
            <a:ext cx="91440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5781" name="Group 6"/>
          <p:cNvGrpSpPr>
            <a:grpSpLocks/>
          </p:cNvGrpSpPr>
          <p:nvPr/>
        </p:nvGrpSpPr>
        <p:grpSpPr bwMode="auto">
          <a:xfrm>
            <a:off x="120650" y="200025"/>
            <a:ext cx="8750300" cy="579438"/>
            <a:chOff x="76" y="126"/>
            <a:chExt cx="5512" cy="365"/>
          </a:xfrm>
        </p:grpSpPr>
        <p:sp>
          <p:nvSpPr>
            <p:cNvPr id="75833" name="TextBox 7"/>
            <p:cNvSpPr txBox="1">
              <a:spLocks noChangeArrowheads="1"/>
            </p:cNvSpPr>
            <p:nvPr/>
          </p:nvSpPr>
          <p:spPr bwMode="auto">
            <a:xfrm>
              <a:off x="76" y="126"/>
              <a:ext cx="348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200" b="1">
                  <a:solidFill>
                    <a:schemeClr val="bg1"/>
                  </a:solidFill>
                  <a:cs typeface="Arial" charset="0"/>
                </a:rPr>
                <a:t>LINHA 12 - SAFIRA</a:t>
              </a:r>
            </a:p>
          </p:txBody>
        </p:sp>
        <p:pic>
          <p:nvPicPr>
            <p:cNvPr id="75834" name="Picture 6" descr="Logo_branco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782" name="Text Box 9"/>
          <p:cNvSpPr txBox="1">
            <a:spLocks noChangeArrowheads="1"/>
          </p:cNvSpPr>
          <p:nvPr/>
        </p:nvSpPr>
        <p:spPr bwMode="auto">
          <a:xfrm>
            <a:off x="192088" y="4630738"/>
            <a:ext cx="63658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BRÁS</a:t>
            </a:r>
          </a:p>
        </p:txBody>
      </p:sp>
      <p:sp>
        <p:nvSpPr>
          <p:cNvPr id="75783" name="Text Box 9"/>
          <p:cNvSpPr txBox="1">
            <a:spLocks noChangeArrowheads="1"/>
          </p:cNvSpPr>
          <p:nvPr/>
        </p:nvSpPr>
        <p:spPr bwMode="auto">
          <a:xfrm>
            <a:off x="1074738" y="5018088"/>
            <a:ext cx="927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TATUAPÉ</a:t>
            </a:r>
          </a:p>
        </p:txBody>
      </p:sp>
      <p:sp>
        <p:nvSpPr>
          <p:cNvPr id="75784" name="Text Box 9"/>
          <p:cNvSpPr txBox="1">
            <a:spLocks noChangeArrowheads="1"/>
          </p:cNvSpPr>
          <p:nvPr/>
        </p:nvSpPr>
        <p:spPr bwMode="auto">
          <a:xfrm>
            <a:off x="2700338" y="2917825"/>
            <a:ext cx="9874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ENG.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GOULART</a:t>
            </a:r>
          </a:p>
        </p:txBody>
      </p:sp>
      <p:sp>
        <p:nvSpPr>
          <p:cNvPr id="75785" name="Line 58"/>
          <p:cNvSpPr>
            <a:spLocks noChangeShapeType="1"/>
          </p:cNvSpPr>
          <p:nvPr/>
        </p:nvSpPr>
        <p:spPr bwMode="auto">
          <a:xfrm flipV="1">
            <a:off x="3787775" y="3613150"/>
            <a:ext cx="0" cy="3238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5786" name="Text Box 9"/>
          <p:cNvSpPr txBox="1">
            <a:spLocks noChangeArrowheads="1"/>
          </p:cNvSpPr>
          <p:nvPr/>
        </p:nvSpPr>
        <p:spPr bwMode="auto">
          <a:xfrm>
            <a:off x="3328988" y="3897313"/>
            <a:ext cx="109696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USP LESTE</a:t>
            </a:r>
          </a:p>
        </p:txBody>
      </p:sp>
      <p:sp>
        <p:nvSpPr>
          <p:cNvPr id="75787" name="Line 58"/>
          <p:cNvSpPr>
            <a:spLocks noChangeShapeType="1"/>
          </p:cNvSpPr>
          <p:nvPr/>
        </p:nvSpPr>
        <p:spPr bwMode="auto">
          <a:xfrm flipV="1">
            <a:off x="4287838" y="2911475"/>
            <a:ext cx="0" cy="571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5788" name="Text Box 9"/>
          <p:cNvSpPr txBox="1">
            <a:spLocks noChangeArrowheads="1"/>
          </p:cNvSpPr>
          <p:nvPr/>
        </p:nvSpPr>
        <p:spPr bwMode="auto">
          <a:xfrm>
            <a:off x="3621088" y="2397125"/>
            <a:ext cx="14525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COMENDADOR 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ERMELINO</a:t>
            </a:r>
          </a:p>
        </p:txBody>
      </p:sp>
      <p:sp>
        <p:nvSpPr>
          <p:cNvPr id="75789" name="Text Box 9"/>
          <p:cNvSpPr txBox="1">
            <a:spLocks noChangeArrowheads="1"/>
          </p:cNvSpPr>
          <p:nvPr/>
        </p:nvSpPr>
        <p:spPr bwMode="auto">
          <a:xfrm>
            <a:off x="4800600" y="4186238"/>
            <a:ext cx="9810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S.MIGUEL</a:t>
            </a:r>
          </a:p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PAULISTA</a:t>
            </a:r>
          </a:p>
        </p:txBody>
      </p:sp>
      <p:sp>
        <p:nvSpPr>
          <p:cNvPr id="75790" name="Line 58"/>
          <p:cNvSpPr>
            <a:spLocks noChangeShapeType="1"/>
          </p:cNvSpPr>
          <p:nvPr/>
        </p:nvSpPr>
        <p:spPr bwMode="auto">
          <a:xfrm flipV="1">
            <a:off x="5935663" y="3040063"/>
            <a:ext cx="0" cy="850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5791" name="Text Box 9"/>
          <p:cNvSpPr txBox="1">
            <a:spLocks noChangeArrowheads="1"/>
          </p:cNvSpPr>
          <p:nvPr/>
        </p:nvSpPr>
        <p:spPr bwMode="auto">
          <a:xfrm>
            <a:off x="5221288" y="2538413"/>
            <a:ext cx="12033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JD. HELENA-</a:t>
            </a:r>
          </a:p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VILA MARA</a:t>
            </a:r>
          </a:p>
        </p:txBody>
      </p:sp>
      <p:sp>
        <p:nvSpPr>
          <p:cNvPr id="75792" name="Line 58"/>
          <p:cNvSpPr>
            <a:spLocks noChangeShapeType="1"/>
          </p:cNvSpPr>
          <p:nvPr/>
        </p:nvSpPr>
        <p:spPr bwMode="auto">
          <a:xfrm flipH="1" flipV="1">
            <a:off x="6492875" y="4125913"/>
            <a:ext cx="6350" cy="317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5793" name="Text Box 9"/>
          <p:cNvSpPr txBox="1">
            <a:spLocks noChangeArrowheads="1"/>
          </p:cNvSpPr>
          <p:nvPr/>
        </p:nvSpPr>
        <p:spPr bwMode="auto">
          <a:xfrm>
            <a:off x="6081713" y="4379913"/>
            <a:ext cx="17541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ITAIM 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PAULISTA</a:t>
            </a:r>
          </a:p>
        </p:txBody>
      </p:sp>
      <p:sp>
        <p:nvSpPr>
          <p:cNvPr id="75794" name="Line 58"/>
          <p:cNvSpPr>
            <a:spLocks noChangeShapeType="1"/>
          </p:cNvSpPr>
          <p:nvPr/>
        </p:nvSpPr>
        <p:spPr bwMode="auto">
          <a:xfrm flipH="1" flipV="1">
            <a:off x="6945313" y="3195638"/>
            <a:ext cx="635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5795" name="Text Box 9"/>
          <p:cNvSpPr txBox="1">
            <a:spLocks noChangeArrowheads="1"/>
          </p:cNvSpPr>
          <p:nvPr/>
        </p:nvSpPr>
        <p:spPr bwMode="auto">
          <a:xfrm>
            <a:off x="6353175" y="2895600"/>
            <a:ext cx="15732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JD. ROMANO</a:t>
            </a:r>
          </a:p>
        </p:txBody>
      </p:sp>
      <p:sp>
        <p:nvSpPr>
          <p:cNvPr id="75796" name="Line 58"/>
          <p:cNvSpPr>
            <a:spLocks noChangeShapeType="1"/>
          </p:cNvSpPr>
          <p:nvPr/>
        </p:nvSpPr>
        <p:spPr bwMode="auto">
          <a:xfrm flipV="1">
            <a:off x="7483475" y="3800475"/>
            <a:ext cx="0" cy="190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5797" name="Text Box 9"/>
          <p:cNvSpPr txBox="1">
            <a:spLocks noChangeArrowheads="1"/>
          </p:cNvSpPr>
          <p:nvPr/>
        </p:nvSpPr>
        <p:spPr bwMode="auto">
          <a:xfrm>
            <a:off x="7180263" y="3941763"/>
            <a:ext cx="889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ENG.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MANOEL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FEIO</a:t>
            </a:r>
          </a:p>
        </p:txBody>
      </p:sp>
      <p:sp>
        <p:nvSpPr>
          <p:cNvPr id="75798" name="Line 58"/>
          <p:cNvSpPr>
            <a:spLocks noChangeShapeType="1"/>
          </p:cNvSpPr>
          <p:nvPr/>
        </p:nvSpPr>
        <p:spPr bwMode="auto">
          <a:xfrm flipV="1">
            <a:off x="7959725" y="3490913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5799" name="Text Box 9"/>
          <p:cNvSpPr txBox="1">
            <a:spLocks noChangeArrowheads="1"/>
          </p:cNvSpPr>
          <p:nvPr/>
        </p:nvSpPr>
        <p:spPr bwMode="auto">
          <a:xfrm>
            <a:off x="7745413" y="5197475"/>
            <a:ext cx="8985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CALMON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 VIANA</a:t>
            </a:r>
          </a:p>
        </p:txBody>
      </p:sp>
      <p:sp>
        <p:nvSpPr>
          <p:cNvPr id="75800" name="Text Box 9"/>
          <p:cNvSpPr txBox="1">
            <a:spLocks noChangeArrowheads="1"/>
          </p:cNvSpPr>
          <p:nvPr/>
        </p:nvSpPr>
        <p:spPr bwMode="auto">
          <a:xfrm>
            <a:off x="8212138" y="4344988"/>
            <a:ext cx="9874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ARACARÉ</a:t>
            </a:r>
          </a:p>
        </p:txBody>
      </p:sp>
      <p:sp>
        <p:nvSpPr>
          <p:cNvPr id="75801" name="Line 58"/>
          <p:cNvSpPr>
            <a:spLocks noChangeShapeType="1"/>
          </p:cNvSpPr>
          <p:nvPr/>
        </p:nvSpPr>
        <p:spPr bwMode="auto">
          <a:xfrm flipH="1" flipV="1">
            <a:off x="5421313" y="3930650"/>
            <a:ext cx="6350" cy="317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5802" name="Line 58"/>
          <p:cNvSpPr>
            <a:spLocks noChangeShapeType="1"/>
          </p:cNvSpPr>
          <p:nvPr/>
        </p:nvSpPr>
        <p:spPr bwMode="auto">
          <a:xfrm flipV="1">
            <a:off x="3211513" y="3455988"/>
            <a:ext cx="0" cy="3238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" name="Elipse 30"/>
          <p:cNvSpPr/>
          <p:nvPr/>
        </p:nvSpPr>
        <p:spPr>
          <a:xfrm>
            <a:off x="5348288" y="3787775"/>
            <a:ext cx="133350" cy="1333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8181975" y="5078413"/>
            <a:ext cx="133350" cy="13335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390525" y="49736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1495425" y="492601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3725863" y="3476625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4235450" y="35131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5881688" y="391795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Elipse 45"/>
          <p:cNvSpPr/>
          <p:nvPr/>
        </p:nvSpPr>
        <p:spPr>
          <a:xfrm>
            <a:off x="6432550" y="399256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Elipse 46"/>
          <p:cNvSpPr/>
          <p:nvPr/>
        </p:nvSpPr>
        <p:spPr>
          <a:xfrm>
            <a:off x="6896100" y="3759200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tângulo 49"/>
          <p:cNvSpPr/>
          <p:nvPr/>
        </p:nvSpPr>
        <p:spPr>
          <a:xfrm rot="5100000">
            <a:off x="2297907" y="3923506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tângulo 51"/>
          <p:cNvSpPr/>
          <p:nvPr/>
        </p:nvSpPr>
        <p:spPr>
          <a:xfrm rot="4200000">
            <a:off x="8155782" y="4675981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tângulo 53"/>
          <p:cNvSpPr/>
          <p:nvPr/>
        </p:nvSpPr>
        <p:spPr>
          <a:xfrm rot="5820000">
            <a:off x="8154194" y="4360069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tângulo 54"/>
          <p:cNvSpPr/>
          <p:nvPr/>
        </p:nvSpPr>
        <p:spPr>
          <a:xfrm rot="3900000">
            <a:off x="8247857" y="3685381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tângulo 55"/>
          <p:cNvSpPr/>
          <p:nvPr/>
        </p:nvSpPr>
        <p:spPr>
          <a:xfrm rot="360000">
            <a:off x="7691438" y="3384550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5817" name="Text Box 9"/>
          <p:cNvSpPr txBox="1">
            <a:spLocks noChangeArrowheads="1"/>
          </p:cNvSpPr>
          <p:nvPr/>
        </p:nvSpPr>
        <p:spPr bwMode="auto">
          <a:xfrm>
            <a:off x="7156450" y="3138488"/>
            <a:ext cx="1828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ITAQUAQUECETUBA</a:t>
            </a:r>
          </a:p>
        </p:txBody>
      </p:sp>
      <p:sp>
        <p:nvSpPr>
          <p:cNvPr id="57" name="Retângulo 56"/>
          <p:cNvSpPr/>
          <p:nvPr/>
        </p:nvSpPr>
        <p:spPr>
          <a:xfrm rot="-180000">
            <a:off x="7119938" y="3413125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tângulo 57"/>
          <p:cNvSpPr/>
          <p:nvPr/>
        </p:nvSpPr>
        <p:spPr>
          <a:xfrm rot="480000">
            <a:off x="5764213" y="3565525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tângulo 58"/>
          <p:cNvSpPr/>
          <p:nvPr/>
        </p:nvSpPr>
        <p:spPr>
          <a:xfrm rot="480000">
            <a:off x="6348413" y="3687763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tângulo 59"/>
          <p:cNvSpPr/>
          <p:nvPr/>
        </p:nvSpPr>
        <p:spPr>
          <a:xfrm rot="-360000">
            <a:off x="6705600" y="3613150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tângulo 60"/>
          <p:cNvSpPr/>
          <p:nvPr/>
        </p:nvSpPr>
        <p:spPr>
          <a:xfrm rot="480000">
            <a:off x="5543550" y="3541713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tângulo 61"/>
          <p:cNvSpPr/>
          <p:nvPr/>
        </p:nvSpPr>
        <p:spPr>
          <a:xfrm>
            <a:off x="0" y="5614988"/>
            <a:ext cx="3024188" cy="124301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82550" y="5699125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5825" name="Text Box 9"/>
          <p:cNvSpPr txBox="1">
            <a:spLocks noChangeArrowheads="1"/>
          </p:cNvSpPr>
          <p:nvPr/>
        </p:nvSpPr>
        <p:spPr bwMode="auto">
          <a:xfrm>
            <a:off x="377825" y="5676900"/>
            <a:ext cx="1808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65" name="Elipse 64"/>
          <p:cNvSpPr/>
          <p:nvPr/>
        </p:nvSpPr>
        <p:spPr>
          <a:xfrm>
            <a:off x="82550" y="6022975"/>
            <a:ext cx="212725" cy="21748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5827" name="Text Box 9"/>
          <p:cNvSpPr txBox="1">
            <a:spLocks noChangeArrowheads="1"/>
          </p:cNvSpPr>
          <p:nvPr/>
        </p:nvSpPr>
        <p:spPr bwMode="auto">
          <a:xfrm>
            <a:off x="377825" y="6007100"/>
            <a:ext cx="1900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67" name="Elipse 66"/>
          <p:cNvSpPr/>
          <p:nvPr/>
        </p:nvSpPr>
        <p:spPr>
          <a:xfrm>
            <a:off x="80963" y="6337300"/>
            <a:ext cx="212725" cy="2174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5829" name="Text Box 9"/>
          <p:cNvSpPr txBox="1">
            <a:spLocks noChangeArrowheads="1"/>
          </p:cNvSpPr>
          <p:nvPr/>
        </p:nvSpPr>
        <p:spPr bwMode="auto">
          <a:xfrm>
            <a:off x="376238" y="6321425"/>
            <a:ext cx="2251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69" name="Retângulo 68"/>
          <p:cNvSpPr/>
          <p:nvPr/>
        </p:nvSpPr>
        <p:spPr>
          <a:xfrm rot="5400000">
            <a:off x="415132" y="6406356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5831" name="Text Box 9"/>
          <p:cNvSpPr txBox="1">
            <a:spLocks noChangeArrowheads="1"/>
          </p:cNvSpPr>
          <p:nvPr/>
        </p:nvSpPr>
        <p:spPr bwMode="auto">
          <a:xfrm>
            <a:off x="779463" y="6608763"/>
            <a:ext cx="1087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  <p:sp>
        <p:nvSpPr>
          <p:cNvPr id="64" name="Retângulo 63"/>
          <p:cNvSpPr/>
          <p:nvPr/>
        </p:nvSpPr>
        <p:spPr>
          <a:xfrm rot="-180000">
            <a:off x="6956425" y="3490913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9" descr="Linha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7550"/>
            <a:ext cx="91440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7829" name="TextBox 7"/>
          <p:cNvSpPr txBox="1">
            <a:spLocks noChangeArrowheads="1"/>
          </p:cNvSpPr>
          <p:nvPr/>
        </p:nvSpPr>
        <p:spPr bwMode="auto">
          <a:xfrm>
            <a:off x="120650" y="198438"/>
            <a:ext cx="5527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12 - SAFIRA</a:t>
            </a:r>
          </a:p>
        </p:txBody>
      </p:sp>
      <p:sp>
        <p:nvSpPr>
          <p:cNvPr id="77830" name="Text Box 9"/>
          <p:cNvSpPr txBox="1">
            <a:spLocks noChangeArrowheads="1"/>
          </p:cNvSpPr>
          <p:nvPr/>
        </p:nvSpPr>
        <p:spPr bwMode="auto">
          <a:xfrm>
            <a:off x="192088" y="4630738"/>
            <a:ext cx="63658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BRÁS</a:t>
            </a:r>
          </a:p>
        </p:txBody>
      </p:sp>
      <p:sp>
        <p:nvSpPr>
          <p:cNvPr id="77831" name="Text Box 9"/>
          <p:cNvSpPr txBox="1">
            <a:spLocks noChangeArrowheads="1"/>
          </p:cNvSpPr>
          <p:nvPr/>
        </p:nvSpPr>
        <p:spPr bwMode="auto">
          <a:xfrm>
            <a:off x="1074738" y="5018088"/>
            <a:ext cx="927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TATUAPÉ</a:t>
            </a:r>
          </a:p>
        </p:txBody>
      </p:sp>
      <p:sp>
        <p:nvSpPr>
          <p:cNvPr id="77832" name="Text Box 9"/>
          <p:cNvSpPr txBox="1">
            <a:spLocks noChangeArrowheads="1"/>
          </p:cNvSpPr>
          <p:nvPr/>
        </p:nvSpPr>
        <p:spPr bwMode="auto">
          <a:xfrm>
            <a:off x="2700338" y="2917825"/>
            <a:ext cx="9874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ENG.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GOULART</a:t>
            </a:r>
          </a:p>
        </p:txBody>
      </p:sp>
      <p:sp>
        <p:nvSpPr>
          <p:cNvPr id="77833" name="Line 58"/>
          <p:cNvSpPr>
            <a:spLocks noChangeShapeType="1"/>
          </p:cNvSpPr>
          <p:nvPr/>
        </p:nvSpPr>
        <p:spPr bwMode="auto">
          <a:xfrm flipV="1">
            <a:off x="3787775" y="3613150"/>
            <a:ext cx="0" cy="3238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34" name="Text Box 9"/>
          <p:cNvSpPr txBox="1">
            <a:spLocks noChangeArrowheads="1"/>
          </p:cNvSpPr>
          <p:nvPr/>
        </p:nvSpPr>
        <p:spPr bwMode="auto">
          <a:xfrm>
            <a:off x="3328988" y="3897313"/>
            <a:ext cx="109696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USP LESTE</a:t>
            </a:r>
          </a:p>
        </p:txBody>
      </p:sp>
      <p:sp>
        <p:nvSpPr>
          <p:cNvPr id="77835" name="Line 58"/>
          <p:cNvSpPr>
            <a:spLocks noChangeShapeType="1"/>
          </p:cNvSpPr>
          <p:nvPr/>
        </p:nvSpPr>
        <p:spPr bwMode="auto">
          <a:xfrm flipV="1">
            <a:off x="4287838" y="2911475"/>
            <a:ext cx="0" cy="571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36" name="Text Box 9"/>
          <p:cNvSpPr txBox="1">
            <a:spLocks noChangeArrowheads="1"/>
          </p:cNvSpPr>
          <p:nvPr/>
        </p:nvSpPr>
        <p:spPr bwMode="auto">
          <a:xfrm>
            <a:off x="3621088" y="2397125"/>
            <a:ext cx="14525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COMENDADOR 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ERMELINO</a:t>
            </a:r>
          </a:p>
        </p:txBody>
      </p:sp>
      <p:sp>
        <p:nvSpPr>
          <p:cNvPr id="77837" name="Text Box 9"/>
          <p:cNvSpPr txBox="1">
            <a:spLocks noChangeArrowheads="1"/>
          </p:cNvSpPr>
          <p:nvPr/>
        </p:nvSpPr>
        <p:spPr bwMode="auto">
          <a:xfrm>
            <a:off x="4800600" y="4186238"/>
            <a:ext cx="9810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S.MIGUEL</a:t>
            </a:r>
          </a:p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PAULISTA</a:t>
            </a:r>
          </a:p>
        </p:txBody>
      </p:sp>
      <p:sp>
        <p:nvSpPr>
          <p:cNvPr id="77838" name="Line 58"/>
          <p:cNvSpPr>
            <a:spLocks noChangeShapeType="1"/>
          </p:cNvSpPr>
          <p:nvPr/>
        </p:nvSpPr>
        <p:spPr bwMode="auto">
          <a:xfrm flipV="1">
            <a:off x="5935663" y="3040063"/>
            <a:ext cx="0" cy="850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39" name="Text Box 9"/>
          <p:cNvSpPr txBox="1">
            <a:spLocks noChangeArrowheads="1"/>
          </p:cNvSpPr>
          <p:nvPr/>
        </p:nvSpPr>
        <p:spPr bwMode="auto">
          <a:xfrm>
            <a:off x="5221288" y="2538413"/>
            <a:ext cx="12033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JD. HELENA-</a:t>
            </a:r>
          </a:p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VILA MARA</a:t>
            </a:r>
          </a:p>
        </p:txBody>
      </p:sp>
      <p:sp>
        <p:nvSpPr>
          <p:cNvPr id="77840" name="Line 58"/>
          <p:cNvSpPr>
            <a:spLocks noChangeShapeType="1"/>
          </p:cNvSpPr>
          <p:nvPr/>
        </p:nvSpPr>
        <p:spPr bwMode="auto">
          <a:xfrm flipH="1" flipV="1">
            <a:off x="6492875" y="4125913"/>
            <a:ext cx="6350" cy="317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41" name="Text Box 9"/>
          <p:cNvSpPr txBox="1">
            <a:spLocks noChangeArrowheads="1"/>
          </p:cNvSpPr>
          <p:nvPr/>
        </p:nvSpPr>
        <p:spPr bwMode="auto">
          <a:xfrm>
            <a:off x="6081713" y="4379913"/>
            <a:ext cx="17541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ITAIM 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PAULISTA</a:t>
            </a:r>
          </a:p>
        </p:txBody>
      </p:sp>
      <p:sp>
        <p:nvSpPr>
          <p:cNvPr id="77842" name="Line 58"/>
          <p:cNvSpPr>
            <a:spLocks noChangeShapeType="1"/>
          </p:cNvSpPr>
          <p:nvPr/>
        </p:nvSpPr>
        <p:spPr bwMode="auto">
          <a:xfrm flipH="1" flipV="1">
            <a:off x="6945313" y="3195638"/>
            <a:ext cx="635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43" name="Text Box 9"/>
          <p:cNvSpPr txBox="1">
            <a:spLocks noChangeArrowheads="1"/>
          </p:cNvSpPr>
          <p:nvPr/>
        </p:nvSpPr>
        <p:spPr bwMode="auto">
          <a:xfrm>
            <a:off x="6353175" y="2895600"/>
            <a:ext cx="15732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JD. ROMANO</a:t>
            </a:r>
          </a:p>
        </p:txBody>
      </p:sp>
      <p:sp>
        <p:nvSpPr>
          <p:cNvPr id="77844" name="Line 58"/>
          <p:cNvSpPr>
            <a:spLocks noChangeShapeType="1"/>
          </p:cNvSpPr>
          <p:nvPr/>
        </p:nvSpPr>
        <p:spPr bwMode="auto">
          <a:xfrm flipV="1">
            <a:off x="7483475" y="3800475"/>
            <a:ext cx="0" cy="190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45" name="Text Box 9"/>
          <p:cNvSpPr txBox="1">
            <a:spLocks noChangeArrowheads="1"/>
          </p:cNvSpPr>
          <p:nvPr/>
        </p:nvSpPr>
        <p:spPr bwMode="auto">
          <a:xfrm>
            <a:off x="7180263" y="3941763"/>
            <a:ext cx="889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ENG.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MANOEL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FEIO</a:t>
            </a:r>
          </a:p>
        </p:txBody>
      </p:sp>
      <p:sp>
        <p:nvSpPr>
          <p:cNvPr id="77846" name="Line 58"/>
          <p:cNvSpPr>
            <a:spLocks noChangeShapeType="1"/>
          </p:cNvSpPr>
          <p:nvPr/>
        </p:nvSpPr>
        <p:spPr bwMode="auto">
          <a:xfrm flipV="1">
            <a:off x="7959725" y="3490913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47" name="Text Box 9"/>
          <p:cNvSpPr txBox="1">
            <a:spLocks noChangeArrowheads="1"/>
          </p:cNvSpPr>
          <p:nvPr/>
        </p:nvSpPr>
        <p:spPr bwMode="auto">
          <a:xfrm>
            <a:off x="7745413" y="5197475"/>
            <a:ext cx="8985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CALMON</a:t>
            </a:r>
          </a:p>
          <a:p>
            <a:r>
              <a:rPr lang="pt-BR" sz="1300">
                <a:solidFill>
                  <a:schemeClr val="bg1"/>
                </a:solidFill>
                <a:cs typeface="Arial" charset="0"/>
              </a:rPr>
              <a:t> VIANA</a:t>
            </a:r>
          </a:p>
        </p:txBody>
      </p:sp>
      <p:sp>
        <p:nvSpPr>
          <p:cNvPr id="77848" name="Text Box 9"/>
          <p:cNvSpPr txBox="1">
            <a:spLocks noChangeArrowheads="1"/>
          </p:cNvSpPr>
          <p:nvPr/>
        </p:nvSpPr>
        <p:spPr bwMode="auto">
          <a:xfrm>
            <a:off x="8212138" y="4344988"/>
            <a:ext cx="9874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ARACARÉ</a:t>
            </a:r>
          </a:p>
        </p:txBody>
      </p:sp>
      <p:sp>
        <p:nvSpPr>
          <p:cNvPr id="77849" name="Line 58"/>
          <p:cNvSpPr>
            <a:spLocks noChangeShapeType="1"/>
          </p:cNvSpPr>
          <p:nvPr/>
        </p:nvSpPr>
        <p:spPr bwMode="auto">
          <a:xfrm flipH="1" flipV="1">
            <a:off x="5421313" y="3930650"/>
            <a:ext cx="6350" cy="317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50" name="Line 58"/>
          <p:cNvSpPr>
            <a:spLocks noChangeShapeType="1"/>
          </p:cNvSpPr>
          <p:nvPr/>
        </p:nvSpPr>
        <p:spPr bwMode="auto">
          <a:xfrm flipV="1">
            <a:off x="3211513" y="3455988"/>
            <a:ext cx="0" cy="3238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" name="Elipse 30"/>
          <p:cNvSpPr/>
          <p:nvPr/>
        </p:nvSpPr>
        <p:spPr>
          <a:xfrm>
            <a:off x="5348288" y="3787775"/>
            <a:ext cx="133350" cy="1333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8181975" y="5078413"/>
            <a:ext cx="133350" cy="13335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390525" y="4973638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1495425" y="4926013"/>
            <a:ext cx="123825" cy="123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3716338" y="3471863"/>
            <a:ext cx="134937" cy="134937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Elipse 45"/>
          <p:cNvSpPr/>
          <p:nvPr/>
        </p:nvSpPr>
        <p:spPr>
          <a:xfrm>
            <a:off x="6434138" y="3992563"/>
            <a:ext cx="123825" cy="13017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tângulo 49"/>
          <p:cNvSpPr/>
          <p:nvPr/>
        </p:nvSpPr>
        <p:spPr>
          <a:xfrm rot="5100000">
            <a:off x="2297907" y="3923506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tângulo 51"/>
          <p:cNvSpPr/>
          <p:nvPr/>
        </p:nvSpPr>
        <p:spPr>
          <a:xfrm rot="4200000">
            <a:off x="8155782" y="4675981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tângulo 53"/>
          <p:cNvSpPr/>
          <p:nvPr/>
        </p:nvSpPr>
        <p:spPr>
          <a:xfrm rot="5820000">
            <a:off x="8154194" y="4360069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tângulo 54"/>
          <p:cNvSpPr/>
          <p:nvPr/>
        </p:nvSpPr>
        <p:spPr>
          <a:xfrm rot="3900000">
            <a:off x="8247857" y="3685381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tângulo 55"/>
          <p:cNvSpPr/>
          <p:nvPr/>
        </p:nvSpPr>
        <p:spPr>
          <a:xfrm rot="360000">
            <a:off x="7691438" y="3384550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7862" name="Text Box 9"/>
          <p:cNvSpPr txBox="1">
            <a:spLocks noChangeArrowheads="1"/>
          </p:cNvSpPr>
          <p:nvPr/>
        </p:nvSpPr>
        <p:spPr bwMode="auto">
          <a:xfrm>
            <a:off x="7156450" y="3138488"/>
            <a:ext cx="1828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300">
                <a:solidFill>
                  <a:schemeClr val="bg1"/>
                </a:solidFill>
                <a:cs typeface="Arial" charset="0"/>
              </a:rPr>
              <a:t>ITAQUAQUECETUBA</a:t>
            </a:r>
          </a:p>
        </p:txBody>
      </p:sp>
      <p:sp>
        <p:nvSpPr>
          <p:cNvPr id="57" name="Retângulo 56"/>
          <p:cNvSpPr/>
          <p:nvPr/>
        </p:nvSpPr>
        <p:spPr>
          <a:xfrm rot="-180000">
            <a:off x="7119938" y="3413125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tângulo 57"/>
          <p:cNvSpPr/>
          <p:nvPr/>
        </p:nvSpPr>
        <p:spPr>
          <a:xfrm rot="480000">
            <a:off x="5764213" y="3565525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tângulo 58"/>
          <p:cNvSpPr/>
          <p:nvPr/>
        </p:nvSpPr>
        <p:spPr>
          <a:xfrm rot="480000">
            <a:off x="6348413" y="3687763"/>
            <a:ext cx="33337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tângulo 59"/>
          <p:cNvSpPr/>
          <p:nvPr/>
        </p:nvSpPr>
        <p:spPr>
          <a:xfrm rot="-360000">
            <a:off x="6705600" y="3613150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tângulo 60"/>
          <p:cNvSpPr/>
          <p:nvPr/>
        </p:nvSpPr>
        <p:spPr>
          <a:xfrm rot="480000">
            <a:off x="5543550" y="3541713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tângulo 61"/>
          <p:cNvSpPr/>
          <p:nvPr/>
        </p:nvSpPr>
        <p:spPr>
          <a:xfrm>
            <a:off x="0" y="5614988"/>
            <a:ext cx="3024188" cy="124301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82550" y="5699125"/>
            <a:ext cx="212725" cy="219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7870" name="Text Box 9"/>
          <p:cNvSpPr txBox="1">
            <a:spLocks noChangeArrowheads="1"/>
          </p:cNvSpPr>
          <p:nvPr/>
        </p:nvSpPr>
        <p:spPr bwMode="auto">
          <a:xfrm>
            <a:off x="377825" y="5676900"/>
            <a:ext cx="1808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EM OBRAS</a:t>
            </a:r>
          </a:p>
        </p:txBody>
      </p:sp>
      <p:sp>
        <p:nvSpPr>
          <p:cNvPr id="65" name="Elipse 64"/>
          <p:cNvSpPr/>
          <p:nvPr/>
        </p:nvSpPr>
        <p:spPr>
          <a:xfrm>
            <a:off x="82550" y="6022975"/>
            <a:ext cx="212725" cy="21748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7872" name="Text Box 9"/>
          <p:cNvSpPr txBox="1">
            <a:spLocks noChangeArrowheads="1"/>
          </p:cNvSpPr>
          <p:nvPr/>
        </p:nvSpPr>
        <p:spPr bwMode="auto">
          <a:xfrm>
            <a:off x="377825" y="6007100"/>
            <a:ext cx="1900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CONCLUÍDA</a:t>
            </a:r>
          </a:p>
        </p:txBody>
      </p:sp>
      <p:sp>
        <p:nvSpPr>
          <p:cNvPr id="67" name="Elipse 66"/>
          <p:cNvSpPr/>
          <p:nvPr/>
        </p:nvSpPr>
        <p:spPr>
          <a:xfrm>
            <a:off x="80963" y="6337300"/>
            <a:ext cx="212725" cy="2174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7874" name="Text Box 9"/>
          <p:cNvSpPr txBox="1">
            <a:spLocks noChangeArrowheads="1"/>
          </p:cNvSpPr>
          <p:nvPr/>
        </p:nvSpPr>
        <p:spPr bwMode="auto">
          <a:xfrm>
            <a:off x="376238" y="6321425"/>
            <a:ext cx="2251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ESTAÇÃO  A RECONSTRUIR</a:t>
            </a:r>
          </a:p>
        </p:txBody>
      </p:sp>
      <p:sp>
        <p:nvSpPr>
          <p:cNvPr id="69" name="Retângulo 68"/>
          <p:cNvSpPr/>
          <p:nvPr/>
        </p:nvSpPr>
        <p:spPr>
          <a:xfrm rot="5400000">
            <a:off x="415132" y="6406356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7876" name="Text Box 9"/>
          <p:cNvSpPr txBox="1">
            <a:spLocks noChangeArrowheads="1"/>
          </p:cNvSpPr>
          <p:nvPr/>
        </p:nvSpPr>
        <p:spPr bwMode="auto">
          <a:xfrm>
            <a:off x="779463" y="6608763"/>
            <a:ext cx="1087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cs typeface="Arial" charset="0"/>
              </a:rPr>
              <a:t>PASSARELA</a:t>
            </a:r>
          </a:p>
        </p:txBody>
      </p:sp>
      <p:sp>
        <p:nvSpPr>
          <p:cNvPr id="71" name="Retângulo de cantos arredondados 70"/>
          <p:cNvSpPr/>
          <p:nvPr/>
        </p:nvSpPr>
        <p:spPr>
          <a:xfrm>
            <a:off x="701766" y="2957575"/>
            <a:ext cx="1899311" cy="563271"/>
          </a:xfrm>
          <a:prstGeom prst="round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JÁ ENTREGUES</a:t>
            </a:r>
          </a:p>
        </p:txBody>
      </p: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208381" y="3618513"/>
            <a:ext cx="2777320" cy="1892193"/>
            <a:chOff x="323" y="1944"/>
            <a:chExt cx="1837" cy="742"/>
          </a:xfr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>
              <a:off x="323" y="1958"/>
              <a:ext cx="1837" cy="728"/>
            </a:xfrm>
            <a:prstGeom prst="roundRect">
              <a:avLst>
                <a:gd name="adj" fmla="val 16667"/>
              </a:avLst>
            </a:prstGeom>
            <a:grpFill/>
            <a:ln w="57150">
              <a:solidFill>
                <a:schemeClr val="bg2">
                  <a:lumMod val="9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pt-BR" sz="16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 Box 52"/>
            <p:cNvSpPr txBox="1">
              <a:spLocks noChangeArrowheads="1"/>
            </p:cNvSpPr>
            <p:nvPr/>
          </p:nvSpPr>
          <p:spPr bwMode="auto">
            <a:xfrm>
              <a:off x="361" y="1944"/>
              <a:ext cx="1799" cy="74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 USP LESTE</a:t>
              </a:r>
              <a:endParaRPr lang="pt-BR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 COM. ERMELINO  </a:t>
              </a:r>
              <a:endParaRPr lang="pt-BR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 JD. HELENA-VILA MARA  </a:t>
              </a:r>
              <a:endParaRPr lang="pt-BR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  <a:buClr>
                  <a:schemeClr val="bg1"/>
                </a:buClr>
                <a:defRPr/>
              </a:pPr>
              <a:r>
                <a:rPr lang="pt-BR" sz="14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t-BR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ITAIM PAULISTA </a:t>
              </a:r>
              <a:endParaRPr lang="pt-BR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  <a:buClr>
                  <a:schemeClr val="bg1"/>
                </a:buClr>
                <a:defRPr/>
              </a:pPr>
              <a:r>
                <a:rPr lang="pt-BR" sz="14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t-BR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JARDIM ROMANO </a:t>
              </a:r>
              <a:endParaRPr lang="pt-BR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upo 64"/>
          <p:cNvGrpSpPr>
            <a:grpSpLocks/>
          </p:cNvGrpSpPr>
          <p:nvPr/>
        </p:nvGrpSpPr>
        <p:grpSpPr bwMode="auto">
          <a:xfrm>
            <a:off x="881063" y="1223963"/>
            <a:ext cx="1555750" cy="1547812"/>
            <a:chOff x="3807703" y="1238250"/>
            <a:chExt cx="1556460" cy="1547813"/>
          </a:xfrm>
        </p:grpSpPr>
        <p:pic>
          <p:nvPicPr>
            <p:cNvPr id="77902" name="Picture 24" descr="Bicicletári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6350" y="1238250"/>
              <a:ext cx="1547813" cy="154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903" name="Text Box 11"/>
            <p:cNvSpPr txBox="1">
              <a:spLocks noChangeArrowheads="1"/>
            </p:cNvSpPr>
            <p:nvPr/>
          </p:nvSpPr>
          <p:spPr bwMode="auto">
            <a:xfrm>
              <a:off x="3807703" y="1384669"/>
              <a:ext cx="1505091" cy="1231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3000" b="1" i="1">
                  <a:solidFill>
                    <a:schemeClr val="bg1"/>
                  </a:solidFill>
                  <a:cs typeface="Arial" charset="0"/>
                </a:rPr>
                <a:t>5</a:t>
              </a:r>
            </a:p>
            <a:p>
              <a:pPr algn="ctr"/>
              <a:r>
                <a:rPr lang="pt-BR" sz="1900" b="1" i="1">
                  <a:solidFill>
                    <a:schemeClr val="bg1"/>
                  </a:solidFill>
                  <a:cs typeface="Arial" charset="0"/>
                </a:rPr>
                <a:t>ESTAÇÕES</a:t>
              </a:r>
            </a:p>
            <a:p>
              <a:pPr algn="ctr"/>
              <a:r>
                <a:rPr lang="pt-BR" sz="2500" b="1" i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pt-BR" sz="2300" b="1" i="1">
                  <a:solidFill>
                    <a:schemeClr val="bg1"/>
                  </a:solidFill>
                  <a:cs typeface="Arial" charset="0"/>
                </a:rPr>
                <a:t>NOVAS</a:t>
              </a:r>
            </a:p>
          </p:txBody>
        </p:sp>
      </p:grpSp>
      <p:sp>
        <p:nvSpPr>
          <p:cNvPr id="70" name="Elipse 69"/>
          <p:cNvSpPr/>
          <p:nvPr/>
        </p:nvSpPr>
        <p:spPr>
          <a:xfrm>
            <a:off x="4227513" y="3511550"/>
            <a:ext cx="134937" cy="13493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Elipse 71"/>
          <p:cNvSpPr/>
          <p:nvPr/>
        </p:nvSpPr>
        <p:spPr>
          <a:xfrm>
            <a:off x="5875338" y="3914775"/>
            <a:ext cx="134937" cy="13493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Elipse 74"/>
          <p:cNvSpPr/>
          <p:nvPr/>
        </p:nvSpPr>
        <p:spPr>
          <a:xfrm>
            <a:off x="6899275" y="3754438"/>
            <a:ext cx="123825" cy="13017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85" name="Picture 6" descr="Logo_branco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Retângulo 63"/>
          <p:cNvSpPr/>
          <p:nvPr/>
        </p:nvSpPr>
        <p:spPr>
          <a:xfrm rot="-180000">
            <a:off x="6956425" y="3490913"/>
            <a:ext cx="33338" cy="695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6" name="Group 9"/>
          <p:cNvGrpSpPr>
            <a:grpSpLocks/>
          </p:cNvGrpSpPr>
          <p:nvPr/>
        </p:nvGrpSpPr>
        <p:grpSpPr bwMode="auto">
          <a:xfrm>
            <a:off x="3155950" y="1217613"/>
            <a:ext cx="1579563" cy="1547812"/>
            <a:chOff x="293" y="768"/>
            <a:chExt cx="995" cy="975"/>
          </a:xfrm>
        </p:grpSpPr>
        <p:pic>
          <p:nvPicPr>
            <p:cNvPr id="77900" name="Picture 10" descr="Estação nov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3" y="768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901" name="Text Box 11"/>
            <p:cNvSpPr txBox="1">
              <a:spLocks noChangeArrowheads="1"/>
            </p:cNvSpPr>
            <p:nvPr/>
          </p:nvSpPr>
          <p:spPr bwMode="auto">
            <a:xfrm>
              <a:off x="293" y="861"/>
              <a:ext cx="953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3000" b="1" i="1">
                  <a:solidFill>
                    <a:schemeClr val="bg1"/>
                  </a:solidFill>
                  <a:cs typeface="Arial" charset="0"/>
                </a:rPr>
                <a:t>1</a:t>
              </a:r>
            </a:p>
            <a:p>
              <a:pPr algn="ctr"/>
              <a:r>
                <a:rPr lang="pt-BR" sz="1300" b="1" i="1">
                  <a:solidFill>
                    <a:schemeClr val="bg1"/>
                  </a:solidFill>
                  <a:cs typeface="Arial" charset="0"/>
                </a:rPr>
                <a:t>  </a:t>
              </a:r>
              <a:r>
                <a:rPr lang="pt-BR" sz="1100" b="1" i="1">
                  <a:solidFill>
                    <a:schemeClr val="bg1"/>
                  </a:solidFill>
                  <a:cs typeface="Arial" charset="0"/>
                </a:rPr>
                <a:t>RECONSTRUÇÃO</a:t>
              </a:r>
            </a:p>
            <a:p>
              <a:pPr algn="ctr"/>
              <a:r>
                <a:rPr lang="pt-BR" sz="2500" b="1" i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ESTAÇÃO</a:t>
              </a:r>
            </a:p>
          </p:txBody>
        </p:sp>
      </p:grpSp>
      <p:sp>
        <p:nvSpPr>
          <p:cNvPr id="77" name="Retângulo de cantos arredondados 76"/>
          <p:cNvSpPr/>
          <p:nvPr/>
        </p:nvSpPr>
        <p:spPr>
          <a:xfrm>
            <a:off x="3175000" y="2990850"/>
            <a:ext cx="1625600" cy="561975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EM OBRAS</a:t>
            </a:r>
          </a:p>
        </p:txBody>
      </p:sp>
      <p:grpSp>
        <p:nvGrpSpPr>
          <p:cNvPr id="78" name="Grupo 47"/>
          <p:cNvGrpSpPr>
            <a:grpSpLocks/>
          </p:cNvGrpSpPr>
          <p:nvPr/>
        </p:nvGrpSpPr>
        <p:grpSpPr bwMode="auto">
          <a:xfrm>
            <a:off x="3149600" y="3663950"/>
            <a:ext cx="6083300" cy="779463"/>
            <a:chOff x="696547" y="3069663"/>
            <a:chExt cx="6084131" cy="778064"/>
          </a:xfrm>
        </p:grpSpPr>
        <p:sp>
          <p:nvSpPr>
            <p:cNvPr id="77898" name="AutoShape 51"/>
            <p:cNvSpPr>
              <a:spLocks noChangeArrowheads="1"/>
            </p:cNvSpPr>
            <p:nvPr/>
          </p:nvSpPr>
          <p:spPr bwMode="auto">
            <a:xfrm>
              <a:off x="696547" y="3069663"/>
              <a:ext cx="1651226" cy="77806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cs typeface="Arial" charset="0"/>
              </a:endParaRPr>
            </a:p>
          </p:txBody>
        </p:sp>
        <p:sp>
          <p:nvSpPr>
            <p:cNvPr id="77899" name="Text Box 52"/>
            <p:cNvSpPr txBox="1">
              <a:spLocks noChangeArrowheads="1"/>
            </p:cNvSpPr>
            <p:nvPr/>
          </p:nvSpPr>
          <p:spPr bwMode="auto">
            <a:xfrm>
              <a:off x="721539" y="3180488"/>
              <a:ext cx="6059139" cy="61444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>
                  <a:cs typeface="Arial" charset="0"/>
                </a:rPr>
                <a:t>SÃO MIGUEL</a:t>
              </a:r>
            </a:p>
            <a:p>
              <a:r>
                <a:rPr lang="pt-BR" sz="1700" b="1">
                  <a:cs typeface="Arial" charset="0"/>
                </a:rPr>
                <a:t>PAULISTA </a:t>
              </a:r>
              <a:endParaRPr lang="pt-BR" sz="1700" b="1">
                <a:solidFill>
                  <a:srgbClr val="C00000"/>
                </a:solidFill>
                <a:cs typeface="Arial" charset="0"/>
              </a:endParaRPr>
            </a:p>
          </p:txBody>
        </p:sp>
      </p:grpSp>
      <p:grpSp>
        <p:nvGrpSpPr>
          <p:cNvPr id="81" name="Group 23"/>
          <p:cNvGrpSpPr>
            <a:grpSpLocks/>
          </p:cNvGrpSpPr>
          <p:nvPr/>
        </p:nvGrpSpPr>
        <p:grpSpPr bwMode="auto">
          <a:xfrm>
            <a:off x="5184775" y="1227138"/>
            <a:ext cx="1547813" cy="1547812"/>
            <a:chOff x="301" y="777"/>
            <a:chExt cx="975" cy="975"/>
          </a:xfrm>
        </p:grpSpPr>
        <p:pic>
          <p:nvPicPr>
            <p:cNvPr id="77896" name="Picture 37" descr="Passarela nov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1" y="777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97" name="Text Box 38"/>
            <p:cNvSpPr txBox="1">
              <a:spLocks noChangeArrowheads="1"/>
            </p:cNvSpPr>
            <p:nvPr/>
          </p:nvSpPr>
          <p:spPr bwMode="auto">
            <a:xfrm>
              <a:off x="338" y="935"/>
              <a:ext cx="900" cy="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800" b="1" i="1">
                  <a:solidFill>
                    <a:schemeClr val="bg1"/>
                  </a:solidFill>
                  <a:cs typeface="Arial" charset="0"/>
                </a:rPr>
                <a:t>1</a:t>
              </a:r>
            </a:p>
            <a:p>
              <a:pPr algn="ctr"/>
              <a:r>
                <a:rPr lang="pt-BR" sz="1600" b="1" i="1">
                  <a:solidFill>
                    <a:schemeClr val="bg1"/>
                  </a:solidFill>
                  <a:cs typeface="Arial" charset="0"/>
                </a:rPr>
                <a:t>PASSARELA</a:t>
              </a:r>
            </a:p>
            <a:p>
              <a:pPr algn="ctr"/>
              <a:r>
                <a:rPr lang="pt-BR" sz="1400" b="1" i="1">
                  <a:solidFill>
                    <a:schemeClr val="bg1"/>
                  </a:solidFill>
                  <a:cs typeface="Arial" charset="0"/>
                </a:rPr>
                <a:t>CONCLUÍDA</a:t>
              </a:r>
            </a:p>
          </p:txBody>
        </p:sp>
      </p:grpSp>
      <p:sp>
        <p:nvSpPr>
          <p:cNvPr id="84" name="Retângulo de cantos arredondados 83"/>
          <p:cNvSpPr/>
          <p:nvPr/>
        </p:nvSpPr>
        <p:spPr>
          <a:xfrm>
            <a:off x="5081588" y="2987675"/>
            <a:ext cx="1898650" cy="5635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23 EXISTENTES</a:t>
            </a:r>
          </a:p>
        </p:txBody>
      </p:sp>
      <p:sp>
        <p:nvSpPr>
          <p:cNvPr id="85" name="Retângulo de cantos arredondados 84"/>
          <p:cNvSpPr/>
          <p:nvPr/>
        </p:nvSpPr>
        <p:spPr>
          <a:xfrm>
            <a:off x="5106988" y="3676650"/>
            <a:ext cx="1898650" cy="563563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 w="5715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10 EM OBRAS</a:t>
            </a:r>
          </a:p>
        </p:txBody>
      </p:sp>
      <p:grpSp>
        <p:nvGrpSpPr>
          <p:cNvPr id="86" name="Grupo 80"/>
          <p:cNvGrpSpPr>
            <a:grpSpLocks/>
          </p:cNvGrpSpPr>
          <p:nvPr/>
        </p:nvGrpSpPr>
        <p:grpSpPr bwMode="auto">
          <a:xfrm>
            <a:off x="7062788" y="1268413"/>
            <a:ext cx="1482725" cy="1473200"/>
            <a:chOff x="8181975" y="722313"/>
            <a:chExt cx="1483300" cy="1472406"/>
          </a:xfrm>
        </p:grpSpPr>
        <p:sp>
          <p:nvSpPr>
            <p:cNvPr id="87" name="Elipse 86"/>
            <p:cNvSpPr/>
            <p:nvPr/>
          </p:nvSpPr>
          <p:spPr>
            <a:xfrm>
              <a:off x="8181975" y="722313"/>
              <a:ext cx="1472183" cy="1472406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95" name="Text Box 10"/>
            <p:cNvSpPr txBox="1">
              <a:spLocks noChangeArrowheads="1"/>
            </p:cNvSpPr>
            <p:nvPr/>
          </p:nvSpPr>
          <p:spPr bwMode="auto">
            <a:xfrm>
              <a:off x="8206799" y="879475"/>
              <a:ext cx="1458476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 b="1" i="1">
                  <a:solidFill>
                    <a:srgbClr val="FFFF00"/>
                  </a:solidFill>
                  <a:cs typeface="Arial" charset="0"/>
                </a:rPr>
                <a:t>   ESTAÇÃO </a:t>
              </a:r>
            </a:p>
            <a:p>
              <a:pPr algn="ctr"/>
              <a:r>
                <a:rPr lang="pt-BR" sz="1200" b="1" i="1">
                  <a:solidFill>
                    <a:srgbClr val="FFFF00"/>
                  </a:solidFill>
                  <a:cs typeface="Arial" charset="0"/>
                </a:rPr>
                <a:t>  SUSTENTÁVEL</a:t>
              </a:r>
            </a:p>
            <a:p>
              <a:pPr algn="ctr"/>
              <a:endParaRPr lang="pt-BR" sz="500" b="1" i="1">
                <a:solidFill>
                  <a:srgbClr val="FFFF00"/>
                </a:solidFill>
                <a:cs typeface="Arial" charset="0"/>
              </a:endParaRPr>
            </a:p>
            <a:p>
              <a:pPr algn="ctr"/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USP LESTE</a:t>
              </a:r>
            </a:p>
            <a:p>
              <a:pPr algn="ctr"/>
              <a:endParaRPr lang="pt-BR" sz="400" b="1" i="1">
                <a:solidFill>
                  <a:schemeClr val="bg1"/>
                </a:solidFill>
                <a:cs typeface="Arial" charset="0"/>
              </a:endParaRPr>
            </a:p>
            <a:p>
              <a:pPr algn="ctr"/>
              <a:r>
                <a:rPr lang="pt-BR" sz="1300" b="1" i="1">
                  <a:solidFill>
                    <a:schemeClr val="bg1"/>
                  </a:solidFill>
                  <a:cs typeface="Arial" charset="0"/>
                </a:rPr>
                <a:t>(CERT. LEED)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4" grpId="0" animBg="1"/>
      <p:bldP spid="8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71" descr="\\Mboa02\gpt_banco\LINHAS - ESTAÇÕES\LINHA 12 - SAFIRA\Estação USP Leste\fotos USPLeste - marketing\CRÉDITO - Jair Pires 1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0" y="0"/>
            <a:ext cx="9144000" cy="2816225"/>
          </a:xfrm>
          <a:prstGeom prst="rect">
            <a:avLst/>
          </a:prstGeom>
          <a:gradFill>
            <a:gsLst>
              <a:gs pos="0">
                <a:schemeClr val="accent6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  <a:alpha val="4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79878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9" name="TextBox 7"/>
          <p:cNvSpPr txBox="1">
            <a:spLocks noChangeArrowheads="1"/>
          </p:cNvSpPr>
          <p:nvPr/>
        </p:nvSpPr>
        <p:spPr bwMode="auto">
          <a:xfrm>
            <a:off x="120650" y="285750"/>
            <a:ext cx="73548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12 - ESTAÇÕES USP LESTE</a:t>
            </a:r>
            <a:endParaRPr lang="pt-BR" sz="2500" b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287338" y="1168400"/>
            <a:ext cx="1831975" cy="1831975"/>
          </a:xfrm>
          <a:prstGeom prst="roundRect">
            <a:avLst/>
          </a:prstGeom>
          <a:gradFill flip="none" rotWithShape="1">
            <a:gsLst>
              <a:gs pos="45000">
                <a:schemeClr val="tx1"/>
              </a:gs>
              <a:gs pos="45000">
                <a:srgbClr val="FF00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  <a:tileRect l="-100000" t="-100000"/>
          </a:gradFill>
          <a:ln w="10160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ENTREGUE EM JAN/2008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agem 12" descr="Arte São Miguel Paulista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5575"/>
            <a:ext cx="9144000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1925" name="Group 6"/>
          <p:cNvGrpSpPr>
            <a:grpSpLocks/>
          </p:cNvGrpSpPr>
          <p:nvPr/>
        </p:nvGrpSpPr>
        <p:grpSpPr bwMode="auto">
          <a:xfrm>
            <a:off x="120650" y="301625"/>
            <a:ext cx="8750300" cy="461963"/>
            <a:chOff x="76" y="190"/>
            <a:chExt cx="5512" cy="291"/>
          </a:xfrm>
        </p:grpSpPr>
        <p:sp>
          <p:nvSpPr>
            <p:cNvPr id="81930" name="TextBox 7"/>
            <p:cNvSpPr txBox="1">
              <a:spLocks noChangeArrowheads="1"/>
            </p:cNvSpPr>
            <p:nvPr/>
          </p:nvSpPr>
          <p:spPr bwMode="auto">
            <a:xfrm>
              <a:off x="76" y="190"/>
              <a:ext cx="463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400" b="1">
                  <a:solidFill>
                    <a:schemeClr val="bg1"/>
                  </a:solidFill>
                  <a:cs typeface="Arial" charset="0"/>
                </a:rPr>
                <a:t>ENTORNO ESTAÇÃO SÃO MIGUEL PAULISTA</a:t>
              </a:r>
            </a:p>
          </p:txBody>
        </p:sp>
        <p:pic>
          <p:nvPicPr>
            <p:cNvPr id="81931" name="Picture 6" descr="Logo_branco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26" name="TextBox 7"/>
          <p:cNvSpPr txBox="1">
            <a:spLocks noChangeArrowheads="1"/>
          </p:cNvSpPr>
          <p:nvPr/>
        </p:nvSpPr>
        <p:spPr bwMode="auto">
          <a:xfrm>
            <a:off x="5438775" y="3044825"/>
            <a:ext cx="3257550" cy="338138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</a:pPr>
            <a:r>
              <a:rPr lang="pt-BR" sz="1600" b="1">
                <a:solidFill>
                  <a:srgbClr val="FFFF00"/>
                </a:solidFill>
                <a:cs typeface="Arial" charset="0"/>
              </a:rPr>
              <a:t>NOVA ESTAÇÃO SÃO MIGUEL</a:t>
            </a:r>
          </a:p>
        </p:txBody>
      </p:sp>
      <p:sp>
        <p:nvSpPr>
          <p:cNvPr id="81927" name="TextBox 7"/>
          <p:cNvSpPr txBox="1">
            <a:spLocks noChangeArrowheads="1"/>
          </p:cNvSpPr>
          <p:nvPr/>
        </p:nvSpPr>
        <p:spPr bwMode="auto">
          <a:xfrm>
            <a:off x="1268413" y="4475163"/>
            <a:ext cx="2722562" cy="58420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</a:pPr>
            <a:r>
              <a:rPr lang="pt-BR" sz="1600" b="1">
                <a:solidFill>
                  <a:srgbClr val="FFFF00"/>
                </a:solidFill>
                <a:cs typeface="Arial" charset="0"/>
              </a:rPr>
              <a:t>CAPELA</a:t>
            </a:r>
          </a:p>
          <a:p>
            <a:pPr>
              <a:buClr>
                <a:schemeClr val="tx1"/>
              </a:buClr>
            </a:pPr>
            <a:r>
              <a:rPr lang="pt-BR" sz="1600" b="1">
                <a:solidFill>
                  <a:srgbClr val="FFFF00"/>
                </a:solidFill>
                <a:cs typeface="Arial" charset="0"/>
              </a:rPr>
              <a:t>SÃO MIGUEL ARCANJO</a:t>
            </a:r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1268413" y="5065713"/>
            <a:ext cx="2955925" cy="3175"/>
          </a:xfrm>
          <a:prstGeom prst="line">
            <a:avLst/>
          </a:prstGeom>
          <a:ln w="127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rot="5400000" flipV="1">
            <a:off x="4845051" y="3638550"/>
            <a:ext cx="1200150" cy="22225"/>
          </a:xfrm>
          <a:prstGeom prst="line">
            <a:avLst/>
          </a:prstGeom>
          <a:ln w="127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3972" name="Group 6"/>
          <p:cNvGrpSpPr>
            <a:grpSpLocks/>
          </p:cNvGrpSpPr>
          <p:nvPr/>
        </p:nvGrpSpPr>
        <p:grpSpPr bwMode="auto">
          <a:xfrm>
            <a:off x="120650" y="307975"/>
            <a:ext cx="8750300" cy="477838"/>
            <a:chOff x="76" y="194"/>
            <a:chExt cx="5512" cy="301"/>
          </a:xfrm>
        </p:grpSpPr>
        <p:sp>
          <p:nvSpPr>
            <p:cNvPr id="83975" name="TextBox 7"/>
            <p:cNvSpPr txBox="1">
              <a:spLocks noChangeArrowheads="1"/>
            </p:cNvSpPr>
            <p:nvPr/>
          </p:nvSpPr>
          <p:spPr bwMode="auto">
            <a:xfrm>
              <a:off x="76" y="194"/>
              <a:ext cx="4788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500" b="1">
                  <a:solidFill>
                    <a:schemeClr val="bg1"/>
                  </a:solidFill>
                  <a:cs typeface="Arial" charset="0"/>
                </a:rPr>
                <a:t>LINHA 12 - ESTAÇÃO SÃO MIGUEL PAULISTA</a:t>
              </a:r>
              <a:endParaRPr lang="pt-BR" sz="2500" b="1">
                <a:solidFill>
                  <a:srgbClr val="FFFF00"/>
                </a:solidFill>
                <a:cs typeface="Arial" charset="0"/>
              </a:endParaRPr>
            </a:p>
          </p:txBody>
        </p:sp>
        <p:pic>
          <p:nvPicPr>
            <p:cNvPr id="83976" name="Picture 6" descr="Logo_branco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3973" name="Picture 2" descr="aerea R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de cantos arredondados 6"/>
          <p:cNvSpPr/>
          <p:nvPr/>
        </p:nvSpPr>
        <p:spPr>
          <a:xfrm>
            <a:off x="7038975" y="4711700"/>
            <a:ext cx="1831975" cy="1831975"/>
          </a:xfrm>
          <a:prstGeom prst="roundRect">
            <a:avLst/>
          </a:prstGeom>
          <a:gradFill flip="none" rotWithShape="1">
            <a:gsLst>
              <a:gs pos="49000">
                <a:srgbClr val="000000"/>
              </a:gs>
              <a:gs pos="70000">
                <a:srgbClr val="181CC7"/>
              </a:gs>
              <a:gs pos="100000">
                <a:schemeClr val="tx1"/>
              </a:gs>
            </a:gsLst>
            <a:lin ang="5400000" scaled="0"/>
            <a:tileRect l="-100000" t="-100000"/>
          </a:gradFill>
          <a:ln w="101600">
            <a:solidFill>
              <a:schemeClr val="bg1"/>
            </a:solidFill>
          </a:ln>
          <a:effectLst>
            <a:outerShdw blurRad="190500" dist="25400" dir="126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PREVISÃO DE ENTREGA</a:t>
            </a:r>
          </a:p>
          <a:p>
            <a:pPr algn="ctr">
              <a:defRPr/>
            </a:pPr>
            <a:endParaRPr lang="pt-BR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ABR/2011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22223" y="5097463"/>
            <a:ext cx="9144001" cy="1015663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39700" dist="152400" dir="5400000" sx="102000" sy="102000" algn="t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6021" name="TextBox 7"/>
          <p:cNvSpPr txBox="1">
            <a:spLocks noChangeArrowheads="1"/>
          </p:cNvSpPr>
          <p:nvPr/>
        </p:nvSpPr>
        <p:spPr bwMode="auto">
          <a:xfrm>
            <a:off x="142875" y="5354638"/>
            <a:ext cx="79470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INSERÇÃO URBANA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68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388938" y="2436813"/>
            <a:ext cx="858202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marL="265113" indent="-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Promover a requalificação do entorno das estações;</a:t>
            </a:r>
          </a:p>
          <a:p>
            <a:pPr marL="265113" indent="-265113">
              <a:buClr>
                <a:srgbClr val="C00000"/>
              </a:buClr>
              <a:buFont typeface="Wingdings" pitchFamily="2" charset="2"/>
              <a:buNone/>
              <a:tabLst>
                <a:tab pos="265113" algn="l"/>
                <a:tab pos="1524000" algn="l"/>
              </a:tabLst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marL="265113" indent="-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Adequar as condições de circulação para pedestres e veículos no entorno das estações;</a:t>
            </a:r>
          </a:p>
          <a:p>
            <a:pPr marL="265113" indent="-265113">
              <a:buClr>
                <a:srgbClr val="C00000"/>
              </a:buClr>
              <a:buFont typeface="Wingdings" pitchFamily="2" charset="2"/>
              <a:buNone/>
              <a:tabLst>
                <a:tab pos="265113" algn="l"/>
                <a:tab pos="1524000" algn="l"/>
              </a:tabLst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marL="265113" indent="-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Incorporar ao projeto funcional equipamentos de transferência inter e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intramodal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 - conectividade;</a:t>
            </a:r>
          </a:p>
          <a:p>
            <a:pPr marL="265113" indent="-265113">
              <a:buClr>
                <a:srgbClr val="C00000"/>
              </a:buClr>
              <a:buFont typeface="Wingdings" pitchFamily="2" charset="2"/>
              <a:buNone/>
              <a:tabLst>
                <a:tab pos="265113" algn="l"/>
                <a:tab pos="1524000" algn="l"/>
              </a:tabLst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marL="265113" indent="-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Criar sinergia entre planos e projetos municipais e dos demais agentes do desenvolvimento urbano e CPTM.</a:t>
            </a:r>
          </a:p>
          <a:p>
            <a:pPr indent="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80378" y="1598613"/>
            <a:ext cx="8390572" cy="461665"/>
          </a:xfrm>
          <a:prstGeom prst="rect">
            <a:avLst/>
          </a:prstGeom>
          <a:solidFill>
            <a:srgbClr val="B2B2B2">
              <a:alpha val="50195"/>
            </a:srgbClr>
          </a:solidFill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Desafio: estruturar a mobilidade urbana na metrópole.</a:t>
            </a:r>
          </a:p>
        </p:txBody>
      </p:sp>
      <p:sp>
        <p:nvSpPr>
          <p:cNvPr id="88073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5527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INSERÇÃO URBANA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3138"/>
            <a:ext cx="9144000" cy="588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17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DIAGNÓSTICO</a:t>
            </a: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4449" y="906705"/>
            <a:ext cx="4498975" cy="204671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LINHA 7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tabLst>
                <a:tab pos="180000" algn="l"/>
              </a:tabLst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Linha radial – pendular.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tabLst>
                <a:tab pos="180000" algn="l"/>
              </a:tabLst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 3º carregamento da rede (18,2% dos embarques).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tabLst>
                <a:tab pos="180000" algn="l"/>
              </a:tabLst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Topografia acidentada.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tabLst>
                <a:tab pos="180000" algn="l"/>
              </a:tabLst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Parcialmente inserida na Área de Proteção aos Mananciais.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tabLst>
                <a:tab pos="180000" algn="l"/>
              </a:tabLst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Proximidade do Trecho Norte do Rodoanel e </a:t>
            </a:r>
            <a:br>
              <a:rPr lang="pt-BR" sz="1200" dirty="0">
                <a:latin typeface="Arial" pitchFamily="34" charset="0"/>
                <a:cs typeface="Arial" pitchFamily="34" charset="0"/>
              </a:rPr>
            </a:br>
            <a:r>
              <a:rPr lang="pt-BR" sz="1200" dirty="0">
                <a:latin typeface="Arial" pitchFamily="34" charset="0"/>
                <a:cs typeface="Arial" pitchFamily="34" charset="0"/>
              </a:rPr>
              <a:t>   Rodovias dos Bandeirantes e Anhanguera.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79375" y="3752850"/>
            <a:ext cx="4498975" cy="17851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1001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LINHA 8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Linha radial – pendular.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2º carregamento da rede (20,3% dos embarques).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Área de Proteção Ambiental do Rio Tietê.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Proximidade do Trecho Oeste do Rodoanel e </a:t>
            </a:r>
            <a:br>
              <a:rPr lang="pt-BR" sz="1200" dirty="0">
                <a:latin typeface="Arial" pitchFamily="34" charset="0"/>
                <a:cs typeface="Arial" pitchFamily="34" charset="0"/>
              </a:rPr>
            </a:br>
            <a:r>
              <a:rPr lang="pt-BR" sz="1200" dirty="0">
                <a:latin typeface="Arial" pitchFamily="34" charset="0"/>
                <a:cs typeface="Arial" pitchFamily="34" charset="0"/>
              </a:rPr>
              <a:t>   Rodovias Castello Branco e Raposo Tavares.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141288" y="5063371"/>
            <a:ext cx="4498975" cy="17851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LINHA 9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Linha perimetral – bidirecional, a mais equilibrada.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5º carregamento da rede (12,3% dos embarques).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Nova centralidade metropolitana, uso terciário.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Proximidade das Represas de Guarapiranga e </a:t>
            </a:r>
            <a:r>
              <a:rPr lang="pt-BR" sz="1200" dirty="0" err="1">
                <a:latin typeface="Arial" pitchFamily="34" charset="0"/>
                <a:cs typeface="Arial" pitchFamily="34" charset="0"/>
              </a:rPr>
              <a:t>Billings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 e </a:t>
            </a:r>
            <a:br>
              <a:rPr lang="pt-BR" sz="1200" dirty="0">
                <a:latin typeface="Arial" pitchFamily="34" charset="0"/>
                <a:cs typeface="Arial" pitchFamily="34" charset="0"/>
              </a:rPr>
            </a:br>
            <a:r>
              <a:rPr lang="pt-BR" sz="1200" dirty="0">
                <a:latin typeface="Arial" pitchFamily="34" charset="0"/>
                <a:cs typeface="Arial" pitchFamily="34" charset="0"/>
              </a:rPr>
              <a:t>   parcialmente inserida na Área de Proteção aos Mananciais.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606925" y="3256046"/>
            <a:ext cx="4498975" cy="204671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LINHA 10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Linha radial – bidirecional.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4º carregamento da rede (17,8% dos embarques).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Eixo industrial em  transformação.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Parcialmente inserida em Área de Proteção aos Mananciais.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Proximidade do Trecho Sul do Rodoanel e </a:t>
            </a:r>
            <a:br>
              <a:rPr lang="pt-BR" sz="1200" dirty="0">
                <a:latin typeface="Arial" pitchFamily="34" charset="0"/>
                <a:cs typeface="Arial" pitchFamily="34" charset="0"/>
              </a:rPr>
            </a:br>
            <a:r>
              <a:rPr lang="pt-BR" sz="1200" dirty="0">
                <a:latin typeface="Arial" pitchFamily="34" charset="0"/>
                <a:cs typeface="Arial" pitchFamily="34" charset="0"/>
              </a:rPr>
              <a:t>   Rodovias dos Imigrantes e Anchieta.</a:t>
            </a: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645025" y="2023805"/>
            <a:ext cx="4498975" cy="18158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LINHA 11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Linha radial – pendular.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Maior carregamento da rede (21,2% dos embarques).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Próximo ao Parque Ecológico do Tietê, parcialmente inserida em Área de Proteção aos Mananciais.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Proximidade do Trecho Leste do Rodoanel e </a:t>
            </a:r>
            <a:br>
              <a:rPr lang="pt-BR" sz="1200" dirty="0">
                <a:latin typeface="Arial" pitchFamily="34" charset="0"/>
                <a:cs typeface="Arial" pitchFamily="34" charset="0"/>
              </a:rPr>
            </a:br>
            <a:r>
              <a:rPr lang="pt-BR" sz="1200" dirty="0">
                <a:latin typeface="Arial" pitchFamily="34" charset="0"/>
                <a:cs typeface="Arial" pitchFamily="34" charset="0"/>
              </a:rPr>
              <a:t>   Rodovia Ayrton Senna.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4464049" y="820980"/>
            <a:ext cx="4498975" cy="163121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LINHA 12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Linha radial – pendular.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Menor carregamento da rede (10% dos embarques).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Característica da cidade-dormitório.</a:t>
            </a:r>
          </a:p>
          <a:p>
            <a:pPr indent="-108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Proximidade do Trecho Norte do Rodoanel e </a:t>
            </a:r>
            <a:br>
              <a:rPr lang="pt-BR" sz="1200" dirty="0">
                <a:latin typeface="Arial" pitchFamily="34" charset="0"/>
                <a:cs typeface="Arial" pitchFamily="34" charset="0"/>
              </a:rPr>
            </a:br>
            <a:r>
              <a:rPr lang="pt-BR" sz="1200" dirty="0">
                <a:latin typeface="Arial" pitchFamily="34" charset="0"/>
                <a:cs typeface="Arial" pitchFamily="34" charset="0"/>
              </a:rPr>
              <a:t>   Rodovias Ayrton Senna e Dutra.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agem 6" descr="Linha 7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2060575"/>
            <a:ext cx="91440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1141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2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381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7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1275" y="2054225"/>
            <a:ext cx="2924175" cy="1881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3001963" y="2054225"/>
            <a:ext cx="6094412" cy="1881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pic>
        <p:nvPicPr>
          <p:cNvPr id="91145" name="Imagem 4" descr="Linha 7 - Legenda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750" y="6015038"/>
            <a:ext cx="64008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CaixaDeTexto 11"/>
          <p:cNvSpPr txBox="1">
            <a:spLocks noChangeArrowheads="1"/>
          </p:cNvSpPr>
          <p:nvPr/>
        </p:nvSpPr>
        <p:spPr bwMode="auto">
          <a:xfrm>
            <a:off x="190500" y="3357563"/>
            <a:ext cx="10429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Francisco Morato</a:t>
            </a:r>
          </a:p>
        </p:txBody>
      </p:sp>
      <p:sp>
        <p:nvSpPr>
          <p:cNvPr id="91147" name="CaixaDeTexto 12"/>
          <p:cNvSpPr txBox="1">
            <a:spLocks noChangeArrowheads="1"/>
          </p:cNvSpPr>
          <p:nvPr/>
        </p:nvSpPr>
        <p:spPr bwMode="auto">
          <a:xfrm>
            <a:off x="519113" y="2371725"/>
            <a:ext cx="9413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Baltazar Fidelis</a:t>
            </a:r>
          </a:p>
        </p:txBody>
      </p:sp>
      <p:sp>
        <p:nvSpPr>
          <p:cNvPr id="91148" name="CaixaDeTexto 13"/>
          <p:cNvSpPr txBox="1">
            <a:spLocks noChangeArrowheads="1"/>
          </p:cNvSpPr>
          <p:nvPr/>
        </p:nvSpPr>
        <p:spPr bwMode="auto">
          <a:xfrm>
            <a:off x="1906588" y="2444750"/>
            <a:ext cx="1019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Franco da Rocha</a:t>
            </a:r>
          </a:p>
        </p:txBody>
      </p:sp>
      <p:sp>
        <p:nvSpPr>
          <p:cNvPr id="91149" name="CaixaDeTexto 14"/>
          <p:cNvSpPr txBox="1">
            <a:spLocks noChangeArrowheads="1"/>
          </p:cNvSpPr>
          <p:nvPr/>
        </p:nvSpPr>
        <p:spPr bwMode="auto">
          <a:xfrm>
            <a:off x="3001963" y="3576638"/>
            <a:ext cx="587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Caieiras</a:t>
            </a:r>
          </a:p>
        </p:txBody>
      </p:sp>
      <p:sp>
        <p:nvSpPr>
          <p:cNvPr id="91150" name="CaixaDeTexto 15"/>
          <p:cNvSpPr txBox="1">
            <a:spLocks noChangeArrowheads="1"/>
          </p:cNvSpPr>
          <p:nvPr/>
        </p:nvSpPr>
        <p:spPr bwMode="auto">
          <a:xfrm>
            <a:off x="4645025" y="3357563"/>
            <a:ext cx="4714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Perus</a:t>
            </a:r>
          </a:p>
        </p:txBody>
      </p:sp>
      <p:sp>
        <p:nvSpPr>
          <p:cNvPr id="91151" name="CaixaDeTexto 16"/>
          <p:cNvSpPr txBox="1">
            <a:spLocks noChangeArrowheads="1"/>
          </p:cNvSpPr>
          <p:nvPr/>
        </p:nvSpPr>
        <p:spPr bwMode="auto">
          <a:xfrm>
            <a:off x="6324600" y="2955925"/>
            <a:ext cx="5810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Jaraguá</a:t>
            </a:r>
          </a:p>
        </p:txBody>
      </p:sp>
      <p:sp>
        <p:nvSpPr>
          <p:cNvPr id="91152" name="CaixaDeTexto 17"/>
          <p:cNvSpPr txBox="1">
            <a:spLocks noChangeArrowheads="1"/>
          </p:cNvSpPr>
          <p:nvPr/>
        </p:nvSpPr>
        <p:spPr bwMode="auto">
          <a:xfrm>
            <a:off x="7419975" y="3248025"/>
            <a:ext cx="7429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Vila Clarice</a:t>
            </a:r>
          </a:p>
        </p:txBody>
      </p:sp>
      <p:sp>
        <p:nvSpPr>
          <p:cNvPr id="91153" name="CaixaDeTexto 18"/>
          <p:cNvSpPr txBox="1">
            <a:spLocks noChangeArrowheads="1"/>
          </p:cNvSpPr>
          <p:nvPr/>
        </p:nvSpPr>
        <p:spPr bwMode="auto">
          <a:xfrm>
            <a:off x="7639050" y="2408238"/>
            <a:ext cx="5683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Pirituba</a:t>
            </a:r>
          </a:p>
        </p:txBody>
      </p:sp>
      <p:sp>
        <p:nvSpPr>
          <p:cNvPr id="91154" name="CaixaDeTexto 19"/>
          <p:cNvSpPr txBox="1">
            <a:spLocks noChangeArrowheads="1"/>
          </p:cNvSpPr>
          <p:nvPr/>
        </p:nvSpPr>
        <p:spPr bwMode="auto">
          <a:xfrm>
            <a:off x="8551863" y="2298700"/>
            <a:ext cx="533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Piqueri</a:t>
            </a:r>
          </a:p>
        </p:txBody>
      </p:sp>
      <p:sp>
        <p:nvSpPr>
          <p:cNvPr id="91155" name="CaixaDeTexto 20"/>
          <p:cNvSpPr txBox="1">
            <a:spLocks noChangeArrowheads="1"/>
          </p:cNvSpPr>
          <p:nvPr/>
        </p:nvSpPr>
        <p:spPr bwMode="auto">
          <a:xfrm>
            <a:off x="5849938" y="3467100"/>
            <a:ext cx="7350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Vila Aurora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1275" y="3994150"/>
            <a:ext cx="2924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Francisco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Morato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 - Franco da Rocha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001963" y="3994150"/>
            <a:ext cx="60833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Caieiras -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Piqueri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Imagem 6" descr="Linha 7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2060575"/>
            <a:ext cx="91440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65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6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381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7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1275" y="2063750"/>
            <a:ext cx="2924175" cy="1871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68" name="Imagem 4" descr="Linha 7 - Legenda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750" y="6015038"/>
            <a:ext cx="64008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9" name="CaixaDeTexto 11"/>
          <p:cNvSpPr txBox="1">
            <a:spLocks noChangeArrowheads="1"/>
          </p:cNvSpPr>
          <p:nvPr/>
        </p:nvSpPr>
        <p:spPr bwMode="auto">
          <a:xfrm>
            <a:off x="190500" y="3357563"/>
            <a:ext cx="10429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Francisco Morato</a:t>
            </a:r>
          </a:p>
        </p:txBody>
      </p:sp>
      <p:sp>
        <p:nvSpPr>
          <p:cNvPr id="92170" name="CaixaDeTexto 12"/>
          <p:cNvSpPr txBox="1">
            <a:spLocks noChangeArrowheads="1"/>
          </p:cNvSpPr>
          <p:nvPr/>
        </p:nvSpPr>
        <p:spPr bwMode="auto">
          <a:xfrm>
            <a:off x="519113" y="2371725"/>
            <a:ext cx="9413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Baltazar Fidelis</a:t>
            </a:r>
          </a:p>
        </p:txBody>
      </p:sp>
      <p:sp>
        <p:nvSpPr>
          <p:cNvPr id="92171" name="CaixaDeTexto 13"/>
          <p:cNvSpPr txBox="1">
            <a:spLocks noChangeArrowheads="1"/>
          </p:cNvSpPr>
          <p:nvPr/>
        </p:nvSpPr>
        <p:spPr bwMode="auto">
          <a:xfrm>
            <a:off x="1906588" y="2444750"/>
            <a:ext cx="1019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Franco da Rocha</a:t>
            </a:r>
          </a:p>
        </p:txBody>
      </p:sp>
      <p:sp>
        <p:nvSpPr>
          <p:cNvPr id="92172" name="CaixaDeTexto 14"/>
          <p:cNvSpPr txBox="1">
            <a:spLocks noChangeArrowheads="1"/>
          </p:cNvSpPr>
          <p:nvPr/>
        </p:nvSpPr>
        <p:spPr bwMode="auto">
          <a:xfrm>
            <a:off x="3001963" y="3576638"/>
            <a:ext cx="587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Caieiras</a:t>
            </a:r>
          </a:p>
        </p:txBody>
      </p:sp>
      <p:sp>
        <p:nvSpPr>
          <p:cNvPr id="92173" name="CaixaDeTexto 15"/>
          <p:cNvSpPr txBox="1">
            <a:spLocks noChangeArrowheads="1"/>
          </p:cNvSpPr>
          <p:nvPr/>
        </p:nvSpPr>
        <p:spPr bwMode="auto">
          <a:xfrm>
            <a:off x="4645025" y="3357563"/>
            <a:ext cx="4714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Perus</a:t>
            </a:r>
          </a:p>
        </p:txBody>
      </p:sp>
      <p:sp>
        <p:nvSpPr>
          <p:cNvPr id="92174" name="CaixaDeTexto 16"/>
          <p:cNvSpPr txBox="1">
            <a:spLocks noChangeArrowheads="1"/>
          </p:cNvSpPr>
          <p:nvPr/>
        </p:nvSpPr>
        <p:spPr bwMode="auto">
          <a:xfrm>
            <a:off x="6324600" y="2955925"/>
            <a:ext cx="5810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Jaraguá</a:t>
            </a:r>
          </a:p>
        </p:txBody>
      </p:sp>
      <p:sp>
        <p:nvSpPr>
          <p:cNvPr id="92175" name="CaixaDeTexto 17"/>
          <p:cNvSpPr txBox="1">
            <a:spLocks noChangeArrowheads="1"/>
          </p:cNvSpPr>
          <p:nvPr/>
        </p:nvSpPr>
        <p:spPr bwMode="auto">
          <a:xfrm>
            <a:off x="7419975" y="3248025"/>
            <a:ext cx="7429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Vila Clarice</a:t>
            </a:r>
          </a:p>
        </p:txBody>
      </p:sp>
      <p:sp>
        <p:nvSpPr>
          <p:cNvPr id="92176" name="CaixaDeTexto 18"/>
          <p:cNvSpPr txBox="1">
            <a:spLocks noChangeArrowheads="1"/>
          </p:cNvSpPr>
          <p:nvPr/>
        </p:nvSpPr>
        <p:spPr bwMode="auto">
          <a:xfrm>
            <a:off x="7639050" y="2408238"/>
            <a:ext cx="5683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Pirituba</a:t>
            </a:r>
          </a:p>
        </p:txBody>
      </p:sp>
      <p:sp>
        <p:nvSpPr>
          <p:cNvPr id="92177" name="CaixaDeTexto 19"/>
          <p:cNvSpPr txBox="1">
            <a:spLocks noChangeArrowheads="1"/>
          </p:cNvSpPr>
          <p:nvPr/>
        </p:nvSpPr>
        <p:spPr bwMode="auto">
          <a:xfrm>
            <a:off x="8551863" y="2298700"/>
            <a:ext cx="533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Piqueri</a:t>
            </a:r>
          </a:p>
        </p:txBody>
      </p:sp>
      <p:sp>
        <p:nvSpPr>
          <p:cNvPr id="92178" name="CaixaDeTexto 20"/>
          <p:cNvSpPr txBox="1">
            <a:spLocks noChangeArrowheads="1"/>
          </p:cNvSpPr>
          <p:nvPr/>
        </p:nvSpPr>
        <p:spPr bwMode="auto">
          <a:xfrm>
            <a:off x="5849938" y="3467100"/>
            <a:ext cx="7350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Vila Aurora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1275" y="3994150"/>
            <a:ext cx="2924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Francisco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Morato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 - Franco da Rocha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001963" y="3994150"/>
            <a:ext cx="60833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Caieiras - </a:t>
            </a:r>
            <a:r>
              <a:rPr lang="pt-BR" sz="20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Piqueri</a:t>
            </a:r>
            <a:endParaRPr lang="pt-BR" sz="2000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3001963" y="2054225"/>
            <a:ext cx="6094412" cy="188118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m 11" descr="4545171529_d2a0fe2a68_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4" name="Rectangle 8"/>
          <p:cNvGrpSpPr>
            <a:grpSpLocks/>
          </p:cNvGrpSpPr>
          <p:nvPr/>
        </p:nvGrpSpPr>
        <p:grpSpPr bwMode="auto">
          <a:xfrm>
            <a:off x="-238125" y="-6350"/>
            <a:ext cx="9620250" cy="2590800"/>
            <a:chOff x="-150" y="-4"/>
            <a:chExt cx="6060" cy="1632"/>
          </a:xfrm>
        </p:grpSpPr>
        <p:pic>
          <p:nvPicPr>
            <p:cNvPr id="23559" name="Rectangle 8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50" y="-4"/>
              <a:ext cx="6060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s-ES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23555" name="TextBox 7"/>
          <p:cNvSpPr txBox="1">
            <a:spLocks noChangeArrowheads="1"/>
          </p:cNvSpPr>
          <p:nvPr/>
        </p:nvSpPr>
        <p:spPr bwMode="auto">
          <a:xfrm>
            <a:off x="120650" y="0"/>
            <a:ext cx="322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b="1">
                <a:solidFill>
                  <a:schemeClr val="bg1"/>
                </a:solidFill>
                <a:cs typeface="Arial" charset="0"/>
              </a:rPr>
              <a:t>PLANO </a:t>
            </a:r>
          </a:p>
        </p:txBody>
      </p:sp>
      <p:pic>
        <p:nvPicPr>
          <p:cNvPr id="23556" name="Picture 40" descr="Logo_branco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2525" y="1582738"/>
            <a:ext cx="15033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120650" y="654050"/>
            <a:ext cx="9159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b="1">
                <a:solidFill>
                  <a:schemeClr val="bg1"/>
                </a:solidFill>
                <a:cs typeface="Arial" charset="0"/>
              </a:rPr>
              <a:t>DE</a:t>
            </a:r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120650" y="1225550"/>
            <a:ext cx="60150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6000" b="1">
                <a:solidFill>
                  <a:schemeClr val="bg1"/>
                </a:solidFill>
                <a:cs typeface="Arial" charset="0"/>
              </a:rPr>
              <a:t>EXPANSÃO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CaixaDeTexto 20"/>
          <p:cNvSpPr txBox="1">
            <a:spLocks noChangeArrowheads="1"/>
          </p:cNvSpPr>
          <p:nvPr/>
        </p:nvSpPr>
        <p:spPr bwMode="auto">
          <a:xfrm>
            <a:off x="120650" y="4797425"/>
            <a:ext cx="87503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TURISMO AMBIENTAL E CULTURAL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Influência da região da Serra da Cantareira; 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Propostas dos municípios de criar parques lineares;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Existência de bens de interesse histórico (Hospital Psiquiátrico de Juquery);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Expresso Turístico Luz-Jundiaí.</a:t>
            </a:r>
            <a:endParaRPr lang="pt-BR"/>
          </a:p>
        </p:txBody>
      </p:sp>
      <p:pic>
        <p:nvPicPr>
          <p:cNvPr id="93186" name="Imagem 6" descr="Linha 7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6713"/>
            <a:ext cx="9144000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6675" y="1601788"/>
            <a:ext cx="4386263" cy="287972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188" name="CaixaDeTexto 11"/>
          <p:cNvSpPr txBox="1">
            <a:spLocks noChangeArrowheads="1"/>
          </p:cNvSpPr>
          <p:nvPr/>
        </p:nvSpPr>
        <p:spPr bwMode="auto">
          <a:xfrm>
            <a:off x="290513" y="3582988"/>
            <a:ext cx="15636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Francisco Morato</a:t>
            </a:r>
          </a:p>
        </p:txBody>
      </p:sp>
      <p:sp>
        <p:nvSpPr>
          <p:cNvPr id="93189" name="CaixaDeTexto 12"/>
          <p:cNvSpPr txBox="1">
            <a:spLocks noChangeArrowheads="1"/>
          </p:cNvSpPr>
          <p:nvPr/>
        </p:nvSpPr>
        <p:spPr bwMode="auto">
          <a:xfrm>
            <a:off x="782638" y="2103438"/>
            <a:ext cx="14128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Baltazar Fidelis</a:t>
            </a:r>
          </a:p>
        </p:txBody>
      </p:sp>
      <p:sp>
        <p:nvSpPr>
          <p:cNvPr id="93190" name="CaixaDeTexto 13"/>
          <p:cNvSpPr txBox="1">
            <a:spLocks noChangeArrowheads="1"/>
          </p:cNvSpPr>
          <p:nvPr/>
        </p:nvSpPr>
        <p:spPr bwMode="auto">
          <a:xfrm>
            <a:off x="2863850" y="2212975"/>
            <a:ext cx="15287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Franco da Rocha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3194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5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7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FRANCISCO MORATO – FRANCO DA ROCHA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6" descr="Linha 7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2060575"/>
            <a:ext cx="9144000" cy="1933575"/>
          </a:xfrm>
          <a:prstGeom prst="rect">
            <a:avLst/>
          </a:prstGeom>
          <a:solidFill>
            <a:schemeClr val="bg1">
              <a:lumMod val="50000"/>
              <a:alpha val="76000"/>
            </a:schemeClr>
          </a:solidFill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4213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381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7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3001963" y="2054225"/>
            <a:ext cx="6094412" cy="1881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pic>
        <p:nvPicPr>
          <p:cNvPr id="94216" name="Imagem 4" descr="Linha 7 - Legenda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750" y="6015038"/>
            <a:ext cx="64008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7" name="CaixaDeTexto 11"/>
          <p:cNvSpPr txBox="1">
            <a:spLocks noChangeArrowheads="1"/>
          </p:cNvSpPr>
          <p:nvPr/>
        </p:nvSpPr>
        <p:spPr bwMode="auto">
          <a:xfrm>
            <a:off x="190500" y="3357563"/>
            <a:ext cx="10429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Francisco Morato</a:t>
            </a:r>
          </a:p>
        </p:txBody>
      </p:sp>
      <p:sp>
        <p:nvSpPr>
          <p:cNvPr id="94218" name="CaixaDeTexto 12"/>
          <p:cNvSpPr txBox="1">
            <a:spLocks noChangeArrowheads="1"/>
          </p:cNvSpPr>
          <p:nvPr/>
        </p:nvSpPr>
        <p:spPr bwMode="auto">
          <a:xfrm>
            <a:off x="519113" y="2371725"/>
            <a:ext cx="9413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Baltazar Fidelis</a:t>
            </a:r>
          </a:p>
        </p:txBody>
      </p:sp>
      <p:sp>
        <p:nvSpPr>
          <p:cNvPr id="94219" name="CaixaDeTexto 13"/>
          <p:cNvSpPr txBox="1">
            <a:spLocks noChangeArrowheads="1"/>
          </p:cNvSpPr>
          <p:nvPr/>
        </p:nvSpPr>
        <p:spPr bwMode="auto">
          <a:xfrm>
            <a:off x="1906588" y="2444750"/>
            <a:ext cx="1019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Franco da Rocha</a:t>
            </a:r>
          </a:p>
        </p:txBody>
      </p:sp>
      <p:sp>
        <p:nvSpPr>
          <p:cNvPr id="94220" name="CaixaDeTexto 14"/>
          <p:cNvSpPr txBox="1">
            <a:spLocks noChangeArrowheads="1"/>
          </p:cNvSpPr>
          <p:nvPr/>
        </p:nvSpPr>
        <p:spPr bwMode="auto">
          <a:xfrm>
            <a:off x="3001963" y="3576638"/>
            <a:ext cx="587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Caieiras</a:t>
            </a:r>
          </a:p>
        </p:txBody>
      </p:sp>
      <p:sp>
        <p:nvSpPr>
          <p:cNvPr id="94221" name="CaixaDeTexto 15"/>
          <p:cNvSpPr txBox="1">
            <a:spLocks noChangeArrowheads="1"/>
          </p:cNvSpPr>
          <p:nvPr/>
        </p:nvSpPr>
        <p:spPr bwMode="auto">
          <a:xfrm>
            <a:off x="4645025" y="3357563"/>
            <a:ext cx="4714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Perus</a:t>
            </a:r>
          </a:p>
        </p:txBody>
      </p:sp>
      <p:sp>
        <p:nvSpPr>
          <p:cNvPr id="94222" name="CaixaDeTexto 16"/>
          <p:cNvSpPr txBox="1">
            <a:spLocks noChangeArrowheads="1"/>
          </p:cNvSpPr>
          <p:nvPr/>
        </p:nvSpPr>
        <p:spPr bwMode="auto">
          <a:xfrm>
            <a:off x="6324600" y="2955925"/>
            <a:ext cx="5810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Jaraguá</a:t>
            </a:r>
          </a:p>
        </p:txBody>
      </p:sp>
      <p:sp>
        <p:nvSpPr>
          <p:cNvPr id="94223" name="CaixaDeTexto 17"/>
          <p:cNvSpPr txBox="1">
            <a:spLocks noChangeArrowheads="1"/>
          </p:cNvSpPr>
          <p:nvPr/>
        </p:nvSpPr>
        <p:spPr bwMode="auto">
          <a:xfrm>
            <a:off x="7419975" y="3248025"/>
            <a:ext cx="7429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Vila Clarice</a:t>
            </a:r>
          </a:p>
        </p:txBody>
      </p:sp>
      <p:sp>
        <p:nvSpPr>
          <p:cNvPr id="94224" name="CaixaDeTexto 18"/>
          <p:cNvSpPr txBox="1">
            <a:spLocks noChangeArrowheads="1"/>
          </p:cNvSpPr>
          <p:nvPr/>
        </p:nvSpPr>
        <p:spPr bwMode="auto">
          <a:xfrm>
            <a:off x="7639050" y="2408238"/>
            <a:ext cx="5683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Pirituba</a:t>
            </a:r>
          </a:p>
        </p:txBody>
      </p:sp>
      <p:sp>
        <p:nvSpPr>
          <p:cNvPr id="94225" name="CaixaDeTexto 19"/>
          <p:cNvSpPr txBox="1">
            <a:spLocks noChangeArrowheads="1"/>
          </p:cNvSpPr>
          <p:nvPr/>
        </p:nvSpPr>
        <p:spPr bwMode="auto">
          <a:xfrm>
            <a:off x="8551863" y="2298700"/>
            <a:ext cx="533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Piqueri</a:t>
            </a:r>
          </a:p>
        </p:txBody>
      </p:sp>
      <p:sp>
        <p:nvSpPr>
          <p:cNvPr id="94226" name="CaixaDeTexto 20"/>
          <p:cNvSpPr txBox="1">
            <a:spLocks noChangeArrowheads="1"/>
          </p:cNvSpPr>
          <p:nvPr/>
        </p:nvSpPr>
        <p:spPr bwMode="auto">
          <a:xfrm>
            <a:off x="5849938" y="3467100"/>
            <a:ext cx="7350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Vila Aurora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1275" y="3994150"/>
            <a:ext cx="2924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Francisco </a:t>
            </a:r>
            <a:r>
              <a:rPr lang="pt-BR" sz="20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Morato</a:t>
            </a: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- Franco da Rocha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001963" y="3994150"/>
            <a:ext cx="60833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Caieiras -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Piqueri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1275" y="2063750"/>
            <a:ext cx="2924175" cy="187166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CaixaDeTexto 20"/>
          <p:cNvSpPr txBox="1">
            <a:spLocks noChangeArrowheads="1"/>
          </p:cNvSpPr>
          <p:nvPr/>
        </p:nvSpPr>
        <p:spPr bwMode="auto">
          <a:xfrm>
            <a:off x="120650" y="4797425"/>
            <a:ext cx="86121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LOGÍSTICO – INDUSTRIAL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Existência de grandes glebas vazias (antiga fábrica da Melhoramentos); 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Potencial de escoamento de mercadorias em função da proximidade do Rodoanel e das Rodovias Anhanguera e Bandeirantes.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7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7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CAIEIRAS – PIQUERI </a:t>
            </a:r>
          </a:p>
        </p:txBody>
      </p:sp>
      <p:pic>
        <p:nvPicPr>
          <p:cNvPr id="95239" name="Imagem 6" descr="Linha 7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33538"/>
            <a:ext cx="9158288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46038" y="1624013"/>
            <a:ext cx="9050337" cy="2794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95241" name="CaixaDeTexto 14"/>
          <p:cNvSpPr txBox="1">
            <a:spLocks noChangeArrowheads="1"/>
          </p:cNvSpPr>
          <p:nvPr/>
        </p:nvSpPr>
        <p:spPr bwMode="auto">
          <a:xfrm>
            <a:off x="42863" y="3886200"/>
            <a:ext cx="871537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Caieiras</a:t>
            </a:r>
          </a:p>
        </p:txBody>
      </p:sp>
      <p:sp>
        <p:nvSpPr>
          <p:cNvPr id="95242" name="CaixaDeTexto 15"/>
          <p:cNvSpPr txBox="1">
            <a:spLocks noChangeArrowheads="1"/>
          </p:cNvSpPr>
          <p:nvPr/>
        </p:nvSpPr>
        <p:spPr bwMode="auto">
          <a:xfrm>
            <a:off x="2482850" y="3560763"/>
            <a:ext cx="7000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Perus</a:t>
            </a:r>
          </a:p>
        </p:txBody>
      </p:sp>
      <p:sp>
        <p:nvSpPr>
          <p:cNvPr id="95243" name="CaixaDeTexto 16"/>
          <p:cNvSpPr txBox="1">
            <a:spLocks noChangeArrowheads="1"/>
          </p:cNvSpPr>
          <p:nvPr/>
        </p:nvSpPr>
        <p:spPr bwMode="auto">
          <a:xfrm>
            <a:off x="4976813" y="2963863"/>
            <a:ext cx="8620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Jaraguá</a:t>
            </a:r>
          </a:p>
        </p:txBody>
      </p:sp>
      <p:sp>
        <p:nvSpPr>
          <p:cNvPr id="95244" name="CaixaDeTexto 17"/>
          <p:cNvSpPr txBox="1">
            <a:spLocks noChangeArrowheads="1"/>
          </p:cNvSpPr>
          <p:nvPr/>
        </p:nvSpPr>
        <p:spPr bwMode="auto">
          <a:xfrm>
            <a:off x="6602413" y="3397250"/>
            <a:ext cx="11033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Vila Clarice</a:t>
            </a:r>
          </a:p>
        </p:txBody>
      </p:sp>
      <p:sp>
        <p:nvSpPr>
          <p:cNvPr id="95245" name="CaixaDeTexto 18"/>
          <p:cNvSpPr txBox="1">
            <a:spLocks noChangeArrowheads="1"/>
          </p:cNvSpPr>
          <p:nvPr/>
        </p:nvSpPr>
        <p:spPr bwMode="auto">
          <a:xfrm>
            <a:off x="6927850" y="2151063"/>
            <a:ext cx="8445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Pirituba</a:t>
            </a:r>
          </a:p>
        </p:txBody>
      </p:sp>
      <p:sp>
        <p:nvSpPr>
          <p:cNvPr id="95246" name="CaixaDeTexto 19"/>
          <p:cNvSpPr txBox="1">
            <a:spLocks noChangeArrowheads="1"/>
          </p:cNvSpPr>
          <p:nvPr/>
        </p:nvSpPr>
        <p:spPr bwMode="auto">
          <a:xfrm>
            <a:off x="8283575" y="1987550"/>
            <a:ext cx="7921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Piqueri</a:t>
            </a:r>
          </a:p>
        </p:txBody>
      </p:sp>
      <p:sp>
        <p:nvSpPr>
          <p:cNvPr id="95247" name="CaixaDeTexto 20"/>
          <p:cNvSpPr txBox="1">
            <a:spLocks noChangeArrowheads="1"/>
          </p:cNvSpPr>
          <p:nvPr/>
        </p:nvSpPr>
        <p:spPr bwMode="auto">
          <a:xfrm>
            <a:off x="4271963" y="3722688"/>
            <a:ext cx="10906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Vila Aurora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Imagem 4" descr="Linha 7 - Legenda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7325" y="6237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3" descr="C:\Documents and Settings\patriciafe\Desktop\Inserção Urbana\Linha 8\OPUS_CPTM8_Etapa01\Linha 8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8013"/>
            <a:ext cx="91440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6262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3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381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8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3455988" y="1878013"/>
            <a:ext cx="2430462" cy="2600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4450" y="1878013"/>
            <a:ext cx="3375025" cy="2600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266" name="CaixaDeTexto 13"/>
          <p:cNvSpPr txBox="1">
            <a:spLocks noChangeArrowheads="1"/>
          </p:cNvSpPr>
          <p:nvPr/>
        </p:nvSpPr>
        <p:spPr bwMode="auto">
          <a:xfrm>
            <a:off x="7938" y="2932113"/>
            <a:ext cx="5730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Amador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Bueno</a:t>
            </a:r>
          </a:p>
        </p:txBody>
      </p:sp>
      <p:sp>
        <p:nvSpPr>
          <p:cNvPr id="96267" name="CaixaDeTexto 14"/>
          <p:cNvSpPr txBox="1">
            <a:spLocks noChangeArrowheads="1"/>
          </p:cNvSpPr>
          <p:nvPr/>
        </p:nvSpPr>
        <p:spPr bwMode="auto">
          <a:xfrm>
            <a:off x="484188" y="3162300"/>
            <a:ext cx="593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Ambuitá</a:t>
            </a:r>
          </a:p>
        </p:txBody>
      </p:sp>
      <p:sp>
        <p:nvSpPr>
          <p:cNvPr id="96268" name="CaixaDeTexto 15"/>
          <p:cNvSpPr txBox="1">
            <a:spLocks noChangeArrowheads="1"/>
          </p:cNvSpPr>
          <p:nvPr/>
        </p:nvSpPr>
        <p:spPr bwMode="auto">
          <a:xfrm>
            <a:off x="820738" y="3536950"/>
            <a:ext cx="6889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Santa Rita</a:t>
            </a:r>
          </a:p>
        </p:txBody>
      </p:sp>
      <p:sp>
        <p:nvSpPr>
          <p:cNvPr id="96269" name="CaixaDeTexto 16"/>
          <p:cNvSpPr txBox="1">
            <a:spLocks noChangeArrowheads="1"/>
          </p:cNvSpPr>
          <p:nvPr/>
        </p:nvSpPr>
        <p:spPr bwMode="auto">
          <a:xfrm>
            <a:off x="884238" y="3881438"/>
            <a:ext cx="511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Itapevi</a:t>
            </a:r>
          </a:p>
        </p:txBody>
      </p:sp>
      <p:sp>
        <p:nvSpPr>
          <p:cNvPr id="96270" name="CaixaDeTexto 17"/>
          <p:cNvSpPr txBox="1">
            <a:spLocks noChangeArrowheads="1"/>
          </p:cNvSpPr>
          <p:nvPr/>
        </p:nvSpPr>
        <p:spPr bwMode="auto">
          <a:xfrm>
            <a:off x="1906588" y="3516313"/>
            <a:ext cx="8524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Eng. Cardoso</a:t>
            </a:r>
          </a:p>
        </p:txBody>
      </p:sp>
      <p:sp>
        <p:nvSpPr>
          <p:cNvPr id="96271" name="CaixaDeTexto 18"/>
          <p:cNvSpPr txBox="1">
            <a:spLocks noChangeArrowheads="1"/>
          </p:cNvSpPr>
          <p:nvPr/>
        </p:nvSpPr>
        <p:spPr bwMode="auto">
          <a:xfrm>
            <a:off x="1906588" y="2968625"/>
            <a:ext cx="596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Sagrado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Coração</a:t>
            </a:r>
          </a:p>
        </p:txBody>
      </p:sp>
      <p:sp>
        <p:nvSpPr>
          <p:cNvPr id="96272" name="CaixaDeTexto 19"/>
          <p:cNvSpPr txBox="1">
            <a:spLocks noChangeArrowheads="1"/>
          </p:cNvSpPr>
          <p:nvPr/>
        </p:nvSpPr>
        <p:spPr bwMode="auto">
          <a:xfrm>
            <a:off x="2673350" y="3260725"/>
            <a:ext cx="5524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Jandira</a:t>
            </a:r>
          </a:p>
        </p:txBody>
      </p:sp>
      <p:sp>
        <p:nvSpPr>
          <p:cNvPr id="96273" name="CaixaDeTexto 20"/>
          <p:cNvSpPr txBox="1">
            <a:spLocks noChangeArrowheads="1"/>
          </p:cNvSpPr>
          <p:nvPr/>
        </p:nvSpPr>
        <p:spPr bwMode="auto">
          <a:xfrm>
            <a:off x="2527300" y="2859088"/>
            <a:ext cx="7318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Jd. Silveira</a:t>
            </a:r>
          </a:p>
        </p:txBody>
      </p:sp>
      <p:sp>
        <p:nvSpPr>
          <p:cNvPr id="96274" name="CaixaDeTexto 21"/>
          <p:cNvSpPr txBox="1">
            <a:spLocks noChangeArrowheads="1"/>
          </p:cNvSpPr>
          <p:nvPr/>
        </p:nvSpPr>
        <p:spPr bwMode="auto">
          <a:xfrm>
            <a:off x="2709863" y="2530475"/>
            <a:ext cx="666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Jd. Belval</a:t>
            </a:r>
          </a:p>
        </p:txBody>
      </p:sp>
      <p:sp>
        <p:nvSpPr>
          <p:cNvPr id="96275" name="CaixaDeTexto 22"/>
          <p:cNvSpPr txBox="1">
            <a:spLocks noChangeArrowheads="1"/>
          </p:cNvSpPr>
          <p:nvPr/>
        </p:nvSpPr>
        <p:spPr bwMode="auto">
          <a:xfrm>
            <a:off x="3440113" y="2420938"/>
            <a:ext cx="546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Barueri</a:t>
            </a:r>
          </a:p>
        </p:txBody>
      </p:sp>
      <p:sp>
        <p:nvSpPr>
          <p:cNvPr id="96276" name="CaixaDeTexto 25"/>
          <p:cNvSpPr txBox="1">
            <a:spLocks noChangeArrowheads="1"/>
          </p:cNvSpPr>
          <p:nvPr/>
        </p:nvSpPr>
        <p:spPr bwMode="auto">
          <a:xfrm>
            <a:off x="4097338" y="2530475"/>
            <a:ext cx="57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Antônio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João</a:t>
            </a:r>
          </a:p>
        </p:txBody>
      </p:sp>
      <p:sp>
        <p:nvSpPr>
          <p:cNvPr id="96277" name="CaixaDeTexto 26"/>
          <p:cNvSpPr txBox="1">
            <a:spLocks noChangeArrowheads="1"/>
          </p:cNvSpPr>
          <p:nvPr/>
        </p:nvSpPr>
        <p:spPr bwMode="auto">
          <a:xfrm>
            <a:off x="4360863" y="2798763"/>
            <a:ext cx="6651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Santa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Terezinha</a:t>
            </a:r>
          </a:p>
        </p:txBody>
      </p:sp>
      <p:sp>
        <p:nvSpPr>
          <p:cNvPr id="96278" name="CaixaDeTexto 27"/>
          <p:cNvSpPr txBox="1">
            <a:spLocks noChangeArrowheads="1"/>
          </p:cNvSpPr>
          <p:nvPr/>
        </p:nvSpPr>
        <p:spPr bwMode="auto">
          <a:xfrm>
            <a:off x="4973638" y="2676525"/>
            <a:ext cx="774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Carapicuíba</a:t>
            </a:r>
          </a:p>
        </p:txBody>
      </p:sp>
      <p:sp>
        <p:nvSpPr>
          <p:cNvPr id="96279" name="CaixaDeTexto 28"/>
          <p:cNvSpPr txBox="1">
            <a:spLocks noChangeArrowheads="1"/>
          </p:cNvSpPr>
          <p:nvPr/>
        </p:nvSpPr>
        <p:spPr bwMode="auto">
          <a:xfrm>
            <a:off x="5094288" y="3040063"/>
            <a:ext cx="823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Gal. 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Miguel Costa</a:t>
            </a:r>
          </a:p>
        </p:txBody>
      </p:sp>
      <p:sp>
        <p:nvSpPr>
          <p:cNvPr id="96280" name="CaixaDeTexto 29"/>
          <p:cNvSpPr txBox="1">
            <a:spLocks noChangeArrowheads="1"/>
          </p:cNvSpPr>
          <p:nvPr/>
        </p:nvSpPr>
        <p:spPr bwMode="auto">
          <a:xfrm>
            <a:off x="6731000" y="3198813"/>
            <a:ext cx="558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Osasco</a:t>
            </a:r>
          </a:p>
        </p:txBody>
      </p:sp>
      <p:sp>
        <p:nvSpPr>
          <p:cNvPr id="96281" name="CaixaDeTexto 30"/>
          <p:cNvSpPr txBox="1">
            <a:spLocks noChangeArrowheads="1"/>
          </p:cNvSpPr>
          <p:nvPr/>
        </p:nvSpPr>
        <p:spPr bwMode="auto">
          <a:xfrm>
            <a:off x="6100763" y="3138488"/>
            <a:ext cx="6302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Quitaúna</a:t>
            </a:r>
          </a:p>
        </p:txBody>
      </p:sp>
      <p:sp>
        <p:nvSpPr>
          <p:cNvPr id="96282" name="CaixaDeTexto 31"/>
          <p:cNvSpPr txBox="1">
            <a:spLocks noChangeArrowheads="1"/>
          </p:cNvSpPr>
          <p:nvPr/>
        </p:nvSpPr>
        <p:spPr bwMode="auto">
          <a:xfrm>
            <a:off x="5886450" y="2676525"/>
            <a:ext cx="614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Cmte.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Sampaio</a:t>
            </a:r>
          </a:p>
        </p:txBody>
      </p:sp>
      <p:sp>
        <p:nvSpPr>
          <p:cNvPr id="96283" name="CaixaDeTexto 32"/>
          <p:cNvSpPr txBox="1">
            <a:spLocks noChangeArrowheads="1"/>
          </p:cNvSpPr>
          <p:nvPr/>
        </p:nvSpPr>
        <p:spPr bwMode="auto">
          <a:xfrm>
            <a:off x="7456488" y="3333750"/>
            <a:ext cx="474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Pres.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Altino</a:t>
            </a:r>
          </a:p>
        </p:txBody>
      </p:sp>
      <p:sp>
        <p:nvSpPr>
          <p:cNvPr id="96284" name="CaixaDeTexto 33"/>
          <p:cNvSpPr txBox="1">
            <a:spLocks noChangeArrowheads="1"/>
          </p:cNvSpPr>
          <p:nvPr/>
        </p:nvSpPr>
        <p:spPr bwMode="auto">
          <a:xfrm>
            <a:off x="7707313" y="2722563"/>
            <a:ext cx="731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Imperatriz 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Leopoldina</a:t>
            </a:r>
          </a:p>
        </p:txBody>
      </p:sp>
      <p:sp>
        <p:nvSpPr>
          <p:cNvPr id="96285" name="CaixaDeTexto 34"/>
          <p:cNvSpPr txBox="1">
            <a:spLocks noChangeArrowheads="1"/>
          </p:cNvSpPr>
          <p:nvPr/>
        </p:nvSpPr>
        <p:spPr bwMode="auto">
          <a:xfrm>
            <a:off x="8437563" y="2493963"/>
            <a:ext cx="695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Domingos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de Moraes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41275" y="4535488"/>
            <a:ext cx="33782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Amador Bueno - </a:t>
            </a:r>
          </a:p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Jardim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Belval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3455988" y="4535488"/>
            <a:ext cx="243046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Barueri - General Miguel Costa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5918200" y="1878013"/>
            <a:ext cx="3181350" cy="2600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5918200" y="4535488"/>
            <a:ext cx="31813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Comandante Sampaio - Domingos de Moraes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Imagem 4" descr="Linha 7 - Legenda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7325" y="6237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3" descr="C:\Documents and Settings\patriciafe\Desktop\Inserção Urbana\Linha 8\OPUS_CPTM8_Etapa01\Linha 8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8013"/>
            <a:ext cx="91440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6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7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381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8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4450" y="1878013"/>
            <a:ext cx="3375025" cy="2600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289" name="CaixaDeTexto 13"/>
          <p:cNvSpPr txBox="1">
            <a:spLocks noChangeArrowheads="1"/>
          </p:cNvSpPr>
          <p:nvPr/>
        </p:nvSpPr>
        <p:spPr bwMode="auto">
          <a:xfrm>
            <a:off x="7938" y="2932113"/>
            <a:ext cx="5730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Amador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Bueno</a:t>
            </a:r>
          </a:p>
        </p:txBody>
      </p:sp>
      <p:sp>
        <p:nvSpPr>
          <p:cNvPr id="97290" name="CaixaDeTexto 14"/>
          <p:cNvSpPr txBox="1">
            <a:spLocks noChangeArrowheads="1"/>
          </p:cNvSpPr>
          <p:nvPr/>
        </p:nvSpPr>
        <p:spPr bwMode="auto">
          <a:xfrm>
            <a:off x="484188" y="3162300"/>
            <a:ext cx="593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Ambuitá</a:t>
            </a:r>
          </a:p>
        </p:txBody>
      </p:sp>
      <p:sp>
        <p:nvSpPr>
          <p:cNvPr id="97291" name="CaixaDeTexto 15"/>
          <p:cNvSpPr txBox="1">
            <a:spLocks noChangeArrowheads="1"/>
          </p:cNvSpPr>
          <p:nvPr/>
        </p:nvSpPr>
        <p:spPr bwMode="auto">
          <a:xfrm>
            <a:off x="820738" y="3536950"/>
            <a:ext cx="6889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Santa Rita</a:t>
            </a:r>
          </a:p>
        </p:txBody>
      </p:sp>
      <p:sp>
        <p:nvSpPr>
          <p:cNvPr id="97292" name="CaixaDeTexto 16"/>
          <p:cNvSpPr txBox="1">
            <a:spLocks noChangeArrowheads="1"/>
          </p:cNvSpPr>
          <p:nvPr/>
        </p:nvSpPr>
        <p:spPr bwMode="auto">
          <a:xfrm>
            <a:off x="884238" y="3881438"/>
            <a:ext cx="511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Itapevi</a:t>
            </a:r>
          </a:p>
        </p:txBody>
      </p:sp>
      <p:sp>
        <p:nvSpPr>
          <p:cNvPr id="97293" name="CaixaDeTexto 17"/>
          <p:cNvSpPr txBox="1">
            <a:spLocks noChangeArrowheads="1"/>
          </p:cNvSpPr>
          <p:nvPr/>
        </p:nvSpPr>
        <p:spPr bwMode="auto">
          <a:xfrm>
            <a:off x="1906588" y="3516313"/>
            <a:ext cx="8524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Eng. Cardoso</a:t>
            </a:r>
          </a:p>
        </p:txBody>
      </p:sp>
      <p:sp>
        <p:nvSpPr>
          <p:cNvPr id="97294" name="CaixaDeTexto 18"/>
          <p:cNvSpPr txBox="1">
            <a:spLocks noChangeArrowheads="1"/>
          </p:cNvSpPr>
          <p:nvPr/>
        </p:nvSpPr>
        <p:spPr bwMode="auto">
          <a:xfrm>
            <a:off x="1906588" y="2968625"/>
            <a:ext cx="596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Sagrado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Coração</a:t>
            </a:r>
          </a:p>
        </p:txBody>
      </p:sp>
      <p:sp>
        <p:nvSpPr>
          <p:cNvPr id="97295" name="CaixaDeTexto 19"/>
          <p:cNvSpPr txBox="1">
            <a:spLocks noChangeArrowheads="1"/>
          </p:cNvSpPr>
          <p:nvPr/>
        </p:nvSpPr>
        <p:spPr bwMode="auto">
          <a:xfrm>
            <a:off x="2673350" y="3260725"/>
            <a:ext cx="5524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Jandira</a:t>
            </a:r>
          </a:p>
        </p:txBody>
      </p:sp>
      <p:sp>
        <p:nvSpPr>
          <p:cNvPr id="97296" name="CaixaDeTexto 20"/>
          <p:cNvSpPr txBox="1">
            <a:spLocks noChangeArrowheads="1"/>
          </p:cNvSpPr>
          <p:nvPr/>
        </p:nvSpPr>
        <p:spPr bwMode="auto">
          <a:xfrm>
            <a:off x="2527300" y="2859088"/>
            <a:ext cx="7318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Jd. Silveira</a:t>
            </a:r>
          </a:p>
        </p:txBody>
      </p:sp>
      <p:sp>
        <p:nvSpPr>
          <p:cNvPr id="97297" name="CaixaDeTexto 21"/>
          <p:cNvSpPr txBox="1">
            <a:spLocks noChangeArrowheads="1"/>
          </p:cNvSpPr>
          <p:nvPr/>
        </p:nvSpPr>
        <p:spPr bwMode="auto">
          <a:xfrm>
            <a:off x="2709863" y="2530475"/>
            <a:ext cx="666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Jd. Belval</a:t>
            </a:r>
          </a:p>
        </p:txBody>
      </p:sp>
      <p:sp>
        <p:nvSpPr>
          <p:cNvPr id="97298" name="CaixaDeTexto 22"/>
          <p:cNvSpPr txBox="1">
            <a:spLocks noChangeArrowheads="1"/>
          </p:cNvSpPr>
          <p:nvPr/>
        </p:nvSpPr>
        <p:spPr bwMode="auto">
          <a:xfrm>
            <a:off x="3440113" y="2420938"/>
            <a:ext cx="546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Barueri</a:t>
            </a:r>
          </a:p>
        </p:txBody>
      </p:sp>
      <p:sp>
        <p:nvSpPr>
          <p:cNvPr id="97299" name="CaixaDeTexto 25"/>
          <p:cNvSpPr txBox="1">
            <a:spLocks noChangeArrowheads="1"/>
          </p:cNvSpPr>
          <p:nvPr/>
        </p:nvSpPr>
        <p:spPr bwMode="auto">
          <a:xfrm>
            <a:off x="4097338" y="2530475"/>
            <a:ext cx="57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Antônio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João</a:t>
            </a:r>
          </a:p>
        </p:txBody>
      </p:sp>
      <p:sp>
        <p:nvSpPr>
          <p:cNvPr id="97300" name="CaixaDeTexto 26"/>
          <p:cNvSpPr txBox="1">
            <a:spLocks noChangeArrowheads="1"/>
          </p:cNvSpPr>
          <p:nvPr/>
        </p:nvSpPr>
        <p:spPr bwMode="auto">
          <a:xfrm>
            <a:off x="4360863" y="2798763"/>
            <a:ext cx="6651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Santa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Terezinha</a:t>
            </a:r>
          </a:p>
        </p:txBody>
      </p:sp>
      <p:sp>
        <p:nvSpPr>
          <p:cNvPr id="97301" name="CaixaDeTexto 27"/>
          <p:cNvSpPr txBox="1">
            <a:spLocks noChangeArrowheads="1"/>
          </p:cNvSpPr>
          <p:nvPr/>
        </p:nvSpPr>
        <p:spPr bwMode="auto">
          <a:xfrm>
            <a:off x="4973638" y="2676525"/>
            <a:ext cx="774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Carapicuíba</a:t>
            </a:r>
          </a:p>
        </p:txBody>
      </p:sp>
      <p:sp>
        <p:nvSpPr>
          <p:cNvPr id="97302" name="CaixaDeTexto 28"/>
          <p:cNvSpPr txBox="1">
            <a:spLocks noChangeArrowheads="1"/>
          </p:cNvSpPr>
          <p:nvPr/>
        </p:nvSpPr>
        <p:spPr bwMode="auto">
          <a:xfrm>
            <a:off x="5094288" y="3040063"/>
            <a:ext cx="823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Gal. 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Miguel Costa</a:t>
            </a:r>
          </a:p>
        </p:txBody>
      </p:sp>
      <p:sp>
        <p:nvSpPr>
          <p:cNvPr id="97303" name="CaixaDeTexto 29"/>
          <p:cNvSpPr txBox="1">
            <a:spLocks noChangeArrowheads="1"/>
          </p:cNvSpPr>
          <p:nvPr/>
        </p:nvSpPr>
        <p:spPr bwMode="auto">
          <a:xfrm>
            <a:off x="6731000" y="3198813"/>
            <a:ext cx="558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Osasco</a:t>
            </a:r>
          </a:p>
        </p:txBody>
      </p:sp>
      <p:sp>
        <p:nvSpPr>
          <p:cNvPr id="97304" name="CaixaDeTexto 30"/>
          <p:cNvSpPr txBox="1">
            <a:spLocks noChangeArrowheads="1"/>
          </p:cNvSpPr>
          <p:nvPr/>
        </p:nvSpPr>
        <p:spPr bwMode="auto">
          <a:xfrm>
            <a:off x="6100763" y="3138488"/>
            <a:ext cx="6302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Quitaúna</a:t>
            </a:r>
          </a:p>
        </p:txBody>
      </p:sp>
      <p:sp>
        <p:nvSpPr>
          <p:cNvPr id="97305" name="CaixaDeTexto 31"/>
          <p:cNvSpPr txBox="1">
            <a:spLocks noChangeArrowheads="1"/>
          </p:cNvSpPr>
          <p:nvPr/>
        </p:nvSpPr>
        <p:spPr bwMode="auto">
          <a:xfrm>
            <a:off x="5886450" y="2676525"/>
            <a:ext cx="614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Cmte.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Sampaio</a:t>
            </a:r>
          </a:p>
        </p:txBody>
      </p:sp>
      <p:sp>
        <p:nvSpPr>
          <p:cNvPr id="97306" name="CaixaDeTexto 32"/>
          <p:cNvSpPr txBox="1">
            <a:spLocks noChangeArrowheads="1"/>
          </p:cNvSpPr>
          <p:nvPr/>
        </p:nvSpPr>
        <p:spPr bwMode="auto">
          <a:xfrm>
            <a:off x="7456488" y="3333750"/>
            <a:ext cx="474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Pres.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Altino</a:t>
            </a:r>
          </a:p>
        </p:txBody>
      </p:sp>
      <p:sp>
        <p:nvSpPr>
          <p:cNvPr id="97307" name="CaixaDeTexto 33"/>
          <p:cNvSpPr txBox="1">
            <a:spLocks noChangeArrowheads="1"/>
          </p:cNvSpPr>
          <p:nvPr/>
        </p:nvSpPr>
        <p:spPr bwMode="auto">
          <a:xfrm>
            <a:off x="7707313" y="2722563"/>
            <a:ext cx="731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Imperatriz 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Leopoldina</a:t>
            </a:r>
          </a:p>
        </p:txBody>
      </p:sp>
      <p:sp>
        <p:nvSpPr>
          <p:cNvPr id="97308" name="CaixaDeTexto 34"/>
          <p:cNvSpPr txBox="1">
            <a:spLocks noChangeArrowheads="1"/>
          </p:cNvSpPr>
          <p:nvPr/>
        </p:nvSpPr>
        <p:spPr bwMode="auto">
          <a:xfrm>
            <a:off x="8437563" y="2493963"/>
            <a:ext cx="695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Domingos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de Moraes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41275" y="4535488"/>
            <a:ext cx="33782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Amador Bueno - </a:t>
            </a:r>
          </a:p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Jardim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Belval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3455988" y="4535488"/>
            <a:ext cx="243046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Barueri - General Miguel Costa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5918200" y="4535488"/>
            <a:ext cx="31813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Comandante Sampaio - Domingos de Moraes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3455988" y="1878013"/>
            <a:ext cx="2430462" cy="260032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5918200" y="1878013"/>
            <a:ext cx="3181350" cy="260032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8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8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AMADOR BUENO – JARDIM BELVAL</a:t>
            </a:r>
          </a:p>
        </p:txBody>
      </p:sp>
      <p:pic>
        <p:nvPicPr>
          <p:cNvPr id="98310" name="Picture 3" descr="C:\Documents and Settings\patriciafe\Desktop\Inserção Urbana\Linha 8\OPUS_CPTM8_Etapa01\Linha 8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3813"/>
            <a:ext cx="914400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60325" y="1293813"/>
            <a:ext cx="4556125" cy="350996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312" name="CaixaDeTexto 13"/>
          <p:cNvSpPr txBox="1">
            <a:spLocks noChangeArrowheads="1"/>
          </p:cNvSpPr>
          <p:nvPr/>
        </p:nvSpPr>
        <p:spPr bwMode="auto">
          <a:xfrm>
            <a:off x="11113" y="2717800"/>
            <a:ext cx="77311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Amador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Bueno</a:t>
            </a:r>
          </a:p>
        </p:txBody>
      </p:sp>
      <p:sp>
        <p:nvSpPr>
          <p:cNvPr id="98313" name="CaixaDeTexto 14"/>
          <p:cNvSpPr txBox="1">
            <a:spLocks noChangeArrowheads="1"/>
          </p:cNvSpPr>
          <p:nvPr/>
        </p:nvSpPr>
        <p:spPr bwMode="auto">
          <a:xfrm>
            <a:off x="654050" y="3027363"/>
            <a:ext cx="8016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Ambuitá</a:t>
            </a:r>
          </a:p>
        </p:txBody>
      </p:sp>
      <p:sp>
        <p:nvSpPr>
          <p:cNvPr id="98314" name="CaixaDeTexto 15"/>
          <p:cNvSpPr txBox="1">
            <a:spLocks noChangeArrowheads="1"/>
          </p:cNvSpPr>
          <p:nvPr/>
        </p:nvSpPr>
        <p:spPr bwMode="auto">
          <a:xfrm>
            <a:off x="1108075" y="3533775"/>
            <a:ext cx="9302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Santa Rita</a:t>
            </a:r>
          </a:p>
        </p:txBody>
      </p:sp>
      <p:sp>
        <p:nvSpPr>
          <p:cNvPr id="98315" name="CaixaDeTexto 16"/>
          <p:cNvSpPr txBox="1">
            <a:spLocks noChangeArrowheads="1"/>
          </p:cNvSpPr>
          <p:nvPr/>
        </p:nvSpPr>
        <p:spPr bwMode="auto">
          <a:xfrm>
            <a:off x="1193800" y="3998913"/>
            <a:ext cx="690563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Itapevi</a:t>
            </a:r>
          </a:p>
        </p:txBody>
      </p:sp>
      <p:sp>
        <p:nvSpPr>
          <p:cNvPr id="98316" name="CaixaDeTexto 17"/>
          <p:cNvSpPr txBox="1">
            <a:spLocks noChangeArrowheads="1"/>
          </p:cNvSpPr>
          <p:nvPr/>
        </p:nvSpPr>
        <p:spPr bwMode="auto">
          <a:xfrm>
            <a:off x="2573338" y="3505200"/>
            <a:ext cx="115093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Eng. Cardoso</a:t>
            </a:r>
          </a:p>
        </p:txBody>
      </p:sp>
      <p:sp>
        <p:nvSpPr>
          <p:cNvPr id="98317" name="CaixaDeTexto 18"/>
          <p:cNvSpPr txBox="1">
            <a:spLocks noChangeArrowheads="1"/>
          </p:cNvSpPr>
          <p:nvPr/>
        </p:nvSpPr>
        <p:spPr bwMode="auto">
          <a:xfrm>
            <a:off x="2573338" y="2767013"/>
            <a:ext cx="8064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Sagrado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Coração</a:t>
            </a:r>
          </a:p>
        </p:txBody>
      </p:sp>
      <p:sp>
        <p:nvSpPr>
          <p:cNvPr id="98318" name="CaixaDeTexto 19"/>
          <p:cNvSpPr txBox="1">
            <a:spLocks noChangeArrowheads="1"/>
          </p:cNvSpPr>
          <p:nvPr/>
        </p:nvSpPr>
        <p:spPr bwMode="auto">
          <a:xfrm>
            <a:off x="3608388" y="3160713"/>
            <a:ext cx="7461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Jandira</a:t>
            </a:r>
          </a:p>
        </p:txBody>
      </p:sp>
      <p:sp>
        <p:nvSpPr>
          <p:cNvPr id="98319" name="CaixaDeTexto 20"/>
          <p:cNvSpPr txBox="1">
            <a:spLocks noChangeArrowheads="1"/>
          </p:cNvSpPr>
          <p:nvPr/>
        </p:nvSpPr>
        <p:spPr bwMode="auto">
          <a:xfrm>
            <a:off x="3411538" y="2617788"/>
            <a:ext cx="9890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Jd. Silveira</a:t>
            </a:r>
          </a:p>
        </p:txBody>
      </p:sp>
      <p:sp>
        <p:nvSpPr>
          <p:cNvPr id="98320" name="CaixaDeTexto 21"/>
          <p:cNvSpPr txBox="1">
            <a:spLocks noChangeArrowheads="1"/>
          </p:cNvSpPr>
          <p:nvPr/>
        </p:nvSpPr>
        <p:spPr bwMode="auto">
          <a:xfrm>
            <a:off x="3657600" y="2174875"/>
            <a:ext cx="9001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Jd. Belval</a:t>
            </a:r>
          </a:p>
        </p:txBody>
      </p:sp>
      <p:sp>
        <p:nvSpPr>
          <p:cNvPr id="98321" name="CaixaDeTexto 20"/>
          <p:cNvSpPr txBox="1">
            <a:spLocks noChangeArrowheads="1"/>
          </p:cNvSpPr>
          <p:nvPr/>
        </p:nvSpPr>
        <p:spPr bwMode="auto">
          <a:xfrm>
            <a:off x="120650" y="4987925"/>
            <a:ext cx="875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LOGÍSTICO – INDUSTRIAL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Existência de grandes glebas vazias;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Potencial de escoamento de mercadorias em função da proximidade do Rodoanel e Rodovia Castello Branco;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Incentivar a transposição da linha reforçando a ligação Norte-Sul.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agem 4" descr="Linha 7 - Legenda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7325" y="6237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3" descr="C:\Documents and Settings\patriciafe\Desktop\Inserção Urbana\Linha 8\OPUS_CPTM8_Etapa01\Linha 8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8013"/>
            <a:ext cx="91440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334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5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381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8</a:t>
            </a:r>
          </a:p>
        </p:txBody>
      </p:sp>
      <p:sp>
        <p:nvSpPr>
          <p:cNvPr id="99336" name="CaixaDeTexto 13"/>
          <p:cNvSpPr txBox="1">
            <a:spLocks noChangeArrowheads="1"/>
          </p:cNvSpPr>
          <p:nvPr/>
        </p:nvSpPr>
        <p:spPr bwMode="auto">
          <a:xfrm>
            <a:off x="7938" y="2932113"/>
            <a:ext cx="5730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Amador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Bueno</a:t>
            </a:r>
          </a:p>
        </p:txBody>
      </p:sp>
      <p:sp>
        <p:nvSpPr>
          <p:cNvPr id="99337" name="CaixaDeTexto 14"/>
          <p:cNvSpPr txBox="1">
            <a:spLocks noChangeArrowheads="1"/>
          </p:cNvSpPr>
          <p:nvPr/>
        </p:nvSpPr>
        <p:spPr bwMode="auto">
          <a:xfrm>
            <a:off x="484188" y="3162300"/>
            <a:ext cx="593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Ambuitá</a:t>
            </a:r>
          </a:p>
        </p:txBody>
      </p:sp>
      <p:sp>
        <p:nvSpPr>
          <p:cNvPr id="99338" name="CaixaDeTexto 15"/>
          <p:cNvSpPr txBox="1">
            <a:spLocks noChangeArrowheads="1"/>
          </p:cNvSpPr>
          <p:nvPr/>
        </p:nvSpPr>
        <p:spPr bwMode="auto">
          <a:xfrm>
            <a:off x="820738" y="3536950"/>
            <a:ext cx="6889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Santa Rita</a:t>
            </a:r>
          </a:p>
        </p:txBody>
      </p:sp>
      <p:sp>
        <p:nvSpPr>
          <p:cNvPr id="99339" name="CaixaDeTexto 16"/>
          <p:cNvSpPr txBox="1">
            <a:spLocks noChangeArrowheads="1"/>
          </p:cNvSpPr>
          <p:nvPr/>
        </p:nvSpPr>
        <p:spPr bwMode="auto">
          <a:xfrm>
            <a:off x="884238" y="3881438"/>
            <a:ext cx="511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Itapevi</a:t>
            </a:r>
          </a:p>
        </p:txBody>
      </p:sp>
      <p:sp>
        <p:nvSpPr>
          <p:cNvPr id="99340" name="CaixaDeTexto 17"/>
          <p:cNvSpPr txBox="1">
            <a:spLocks noChangeArrowheads="1"/>
          </p:cNvSpPr>
          <p:nvPr/>
        </p:nvSpPr>
        <p:spPr bwMode="auto">
          <a:xfrm>
            <a:off x="1906588" y="3516313"/>
            <a:ext cx="8524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Eng. Cardoso</a:t>
            </a:r>
          </a:p>
        </p:txBody>
      </p:sp>
      <p:sp>
        <p:nvSpPr>
          <p:cNvPr id="99341" name="CaixaDeTexto 18"/>
          <p:cNvSpPr txBox="1">
            <a:spLocks noChangeArrowheads="1"/>
          </p:cNvSpPr>
          <p:nvPr/>
        </p:nvSpPr>
        <p:spPr bwMode="auto">
          <a:xfrm>
            <a:off x="1906588" y="2968625"/>
            <a:ext cx="596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Sagrado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Coração</a:t>
            </a:r>
          </a:p>
        </p:txBody>
      </p:sp>
      <p:sp>
        <p:nvSpPr>
          <p:cNvPr id="99342" name="CaixaDeTexto 19"/>
          <p:cNvSpPr txBox="1">
            <a:spLocks noChangeArrowheads="1"/>
          </p:cNvSpPr>
          <p:nvPr/>
        </p:nvSpPr>
        <p:spPr bwMode="auto">
          <a:xfrm>
            <a:off x="2673350" y="3260725"/>
            <a:ext cx="5524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Jandira</a:t>
            </a:r>
          </a:p>
        </p:txBody>
      </p:sp>
      <p:sp>
        <p:nvSpPr>
          <p:cNvPr id="99343" name="CaixaDeTexto 20"/>
          <p:cNvSpPr txBox="1">
            <a:spLocks noChangeArrowheads="1"/>
          </p:cNvSpPr>
          <p:nvPr/>
        </p:nvSpPr>
        <p:spPr bwMode="auto">
          <a:xfrm>
            <a:off x="2527300" y="2859088"/>
            <a:ext cx="7318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Jd. Silveira</a:t>
            </a:r>
          </a:p>
        </p:txBody>
      </p:sp>
      <p:sp>
        <p:nvSpPr>
          <p:cNvPr id="99344" name="CaixaDeTexto 21"/>
          <p:cNvSpPr txBox="1">
            <a:spLocks noChangeArrowheads="1"/>
          </p:cNvSpPr>
          <p:nvPr/>
        </p:nvSpPr>
        <p:spPr bwMode="auto">
          <a:xfrm>
            <a:off x="2709863" y="2530475"/>
            <a:ext cx="666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Jd. Belval</a:t>
            </a:r>
          </a:p>
        </p:txBody>
      </p:sp>
      <p:sp>
        <p:nvSpPr>
          <p:cNvPr id="99345" name="CaixaDeTexto 22"/>
          <p:cNvSpPr txBox="1">
            <a:spLocks noChangeArrowheads="1"/>
          </p:cNvSpPr>
          <p:nvPr/>
        </p:nvSpPr>
        <p:spPr bwMode="auto">
          <a:xfrm>
            <a:off x="3440113" y="2420938"/>
            <a:ext cx="546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Barueri</a:t>
            </a:r>
          </a:p>
        </p:txBody>
      </p:sp>
      <p:sp>
        <p:nvSpPr>
          <p:cNvPr id="99346" name="CaixaDeTexto 25"/>
          <p:cNvSpPr txBox="1">
            <a:spLocks noChangeArrowheads="1"/>
          </p:cNvSpPr>
          <p:nvPr/>
        </p:nvSpPr>
        <p:spPr bwMode="auto">
          <a:xfrm>
            <a:off x="4097338" y="2530475"/>
            <a:ext cx="57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Antônio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João</a:t>
            </a:r>
          </a:p>
        </p:txBody>
      </p:sp>
      <p:sp>
        <p:nvSpPr>
          <p:cNvPr id="99347" name="CaixaDeTexto 26"/>
          <p:cNvSpPr txBox="1">
            <a:spLocks noChangeArrowheads="1"/>
          </p:cNvSpPr>
          <p:nvPr/>
        </p:nvSpPr>
        <p:spPr bwMode="auto">
          <a:xfrm>
            <a:off x="4360863" y="2798763"/>
            <a:ext cx="6651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Santa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Terezinha</a:t>
            </a:r>
          </a:p>
        </p:txBody>
      </p:sp>
      <p:sp>
        <p:nvSpPr>
          <p:cNvPr id="99348" name="CaixaDeTexto 27"/>
          <p:cNvSpPr txBox="1">
            <a:spLocks noChangeArrowheads="1"/>
          </p:cNvSpPr>
          <p:nvPr/>
        </p:nvSpPr>
        <p:spPr bwMode="auto">
          <a:xfrm>
            <a:off x="4973638" y="2676525"/>
            <a:ext cx="774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Carapicuíba</a:t>
            </a:r>
          </a:p>
        </p:txBody>
      </p:sp>
      <p:sp>
        <p:nvSpPr>
          <p:cNvPr id="99349" name="CaixaDeTexto 28"/>
          <p:cNvSpPr txBox="1">
            <a:spLocks noChangeArrowheads="1"/>
          </p:cNvSpPr>
          <p:nvPr/>
        </p:nvSpPr>
        <p:spPr bwMode="auto">
          <a:xfrm>
            <a:off x="5094288" y="3040063"/>
            <a:ext cx="823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Gal. 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Miguel Costa</a:t>
            </a:r>
          </a:p>
        </p:txBody>
      </p:sp>
      <p:sp>
        <p:nvSpPr>
          <p:cNvPr id="99350" name="CaixaDeTexto 29"/>
          <p:cNvSpPr txBox="1">
            <a:spLocks noChangeArrowheads="1"/>
          </p:cNvSpPr>
          <p:nvPr/>
        </p:nvSpPr>
        <p:spPr bwMode="auto">
          <a:xfrm>
            <a:off x="6731000" y="3198813"/>
            <a:ext cx="558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Osasco</a:t>
            </a:r>
          </a:p>
        </p:txBody>
      </p:sp>
      <p:sp>
        <p:nvSpPr>
          <p:cNvPr id="99351" name="CaixaDeTexto 30"/>
          <p:cNvSpPr txBox="1">
            <a:spLocks noChangeArrowheads="1"/>
          </p:cNvSpPr>
          <p:nvPr/>
        </p:nvSpPr>
        <p:spPr bwMode="auto">
          <a:xfrm>
            <a:off x="6100763" y="3138488"/>
            <a:ext cx="6302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Quitaúna</a:t>
            </a:r>
          </a:p>
        </p:txBody>
      </p:sp>
      <p:sp>
        <p:nvSpPr>
          <p:cNvPr id="99352" name="CaixaDeTexto 31"/>
          <p:cNvSpPr txBox="1">
            <a:spLocks noChangeArrowheads="1"/>
          </p:cNvSpPr>
          <p:nvPr/>
        </p:nvSpPr>
        <p:spPr bwMode="auto">
          <a:xfrm>
            <a:off x="5886450" y="2676525"/>
            <a:ext cx="614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Cmte.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Sampaio</a:t>
            </a:r>
          </a:p>
        </p:txBody>
      </p:sp>
      <p:sp>
        <p:nvSpPr>
          <p:cNvPr id="99353" name="CaixaDeTexto 32"/>
          <p:cNvSpPr txBox="1">
            <a:spLocks noChangeArrowheads="1"/>
          </p:cNvSpPr>
          <p:nvPr/>
        </p:nvSpPr>
        <p:spPr bwMode="auto">
          <a:xfrm>
            <a:off x="7456488" y="3333750"/>
            <a:ext cx="474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Pres.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Altino</a:t>
            </a:r>
          </a:p>
        </p:txBody>
      </p:sp>
      <p:sp>
        <p:nvSpPr>
          <p:cNvPr id="99354" name="CaixaDeTexto 33"/>
          <p:cNvSpPr txBox="1">
            <a:spLocks noChangeArrowheads="1"/>
          </p:cNvSpPr>
          <p:nvPr/>
        </p:nvSpPr>
        <p:spPr bwMode="auto">
          <a:xfrm>
            <a:off x="7707313" y="2722563"/>
            <a:ext cx="731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Imperatriz 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Leopoldina</a:t>
            </a:r>
          </a:p>
        </p:txBody>
      </p:sp>
      <p:sp>
        <p:nvSpPr>
          <p:cNvPr id="99355" name="CaixaDeTexto 34"/>
          <p:cNvSpPr txBox="1">
            <a:spLocks noChangeArrowheads="1"/>
          </p:cNvSpPr>
          <p:nvPr/>
        </p:nvSpPr>
        <p:spPr bwMode="auto">
          <a:xfrm>
            <a:off x="8437563" y="2493963"/>
            <a:ext cx="695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Domingos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de Moraes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41275" y="4535488"/>
            <a:ext cx="33782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Amador Bueno - Jardim </a:t>
            </a:r>
            <a:r>
              <a:rPr lang="pt-BR" sz="20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Belval</a:t>
            </a:r>
            <a:endParaRPr lang="pt-BR" sz="2000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4450" y="1878013"/>
            <a:ext cx="3375025" cy="260032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3455988" y="1878013"/>
            <a:ext cx="2430462" cy="2600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3455988" y="4535488"/>
            <a:ext cx="243046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Barueri - General Miguel Costa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5918200" y="1878013"/>
            <a:ext cx="3181350" cy="260032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5918200" y="4535488"/>
            <a:ext cx="31813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Comandante Sampaio - Domingos de Moraes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2" grpId="0" animBg="1"/>
      <p:bldP spid="35" grpId="0" animBg="1"/>
      <p:bldP spid="3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6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7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8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BARUERI – GENERAL MIGUEL COSTA</a:t>
            </a:r>
          </a:p>
        </p:txBody>
      </p:sp>
      <p:sp>
        <p:nvSpPr>
          <p:cNvPr id="100358" name="CaixaDeTexto 20"/>
          <p:cNvSpPr txBox="1">
            <a:spLocks noChangeArrowheads="1"/>
          </p:cNvSpPr>
          <p:nvPr/>
        </p:nvSpPr>
        <p:spPr bwMode="auto">
          <a:xfrm>
            <a:off x="120650" y="4987925"/>
            <a:ext cx="9023350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INSTITUCIONAL, EDUCACIONAL, ESPORTIVO E TERCIÁRIO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Existência de grandes glebas vazias;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Vocação em consolidação: Arena de Esportes de Barueri, centros cívicos de Barueri e Carapicuíba, recuperação ambiental da Lagoa Carapicuíba, ETECs, FATEC e SENAI.</a:t>
            </a:r>
          </a:p>
        </p:txBody>
      </p:sp>
      <p:pic>
        <p:nvPicPr>
          <p:cNvPr id="100359" name="Picture 3" descr="C:\Documents and Settings\patriciafe\Desktop\Inserção Urbana\Linha 8\OPUS_CPTM8_Etapa01\Linha 8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3813"/>
            <a:ext cx="914400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tângulo 38"/>
          <p:cNvSpPr/>
          <p:nvPr/>
        </p:nvSpPr>
        <p:spPr>
          <a:xfrm>
            <a:off x="2874963" y="1293813"/>
            <a:ext cx="3281362" cy="350996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361" name="CaixaDeTexto 22"/>
          <p:cNvSpPr txBox="1">
            <a:spLocks noChangeArrowheads="1"/>
          </p:cNvSpPr>
          <p:nvPr/>
        </p:nvSpPr>
        <p:spPr bwMode="auto">
          <a:xfrm>
            <a:off x="2852738" y="2027238"/>
            <a:ext cx="738187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Barueri</a:t>
            </a:r>
          </a:p>
        </p:txBody>
      </p:sp>
      <p:sp>
        <p:nvSpPr>
          <p:cNvPr id="100362" name="CaixaDeTexto 25"/>
          <p:cNvSpPr txBox="1">
            <a:spLocks noChangeArrowheads="1"/>
          </p:cNvSpPr>
          <p:nvPr/>
        </p:nvSpPr>
        <p:spPr bwMode="auto">
          <a:xfrm>
            <a:off x="3740150" y="2174875"/>
            <a:ext cx="771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Antônio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João</a:t>
            </a:r>
          </a:p>
        </p:txBody>
      </p:sp>
      <p:sp>
        <p:nvSpPr>
          <p:cNvPr id="100363" name="CaixaDeTexto 26"/>
          <p:cNvSpPr txBox="1">
            <a:spLocks noChangeArrowheads="1"/>
          </p:cNvSpPr>
          <p:nvPr/>
        </p:nvSpPr>
        <p:spPr bwMode="auto">
          <a:xfrm>
            <a:off x="4095750" y="2536825"/>
            <a:ext cx="8985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Santa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Terezinha</a:t>
            </a:r>
          </a:p>
        </p:txBody>
      </p:sp>
      <p:sp>
        <p:nvSpPr>
          <p:cNvPr id="100364" name="CaixaDeTexto 27"/>
          <p:cNvSpPr txBox="1">
            <a:spLocks noChangeArrowheads="1"/>
          </p:cNvSpPr>
          <p:nvPr/>
        </p:nvSpPr>
        <p:spPr bwMode="auto">
          <a:xfrm>
            <a:off x="4924425" y="2371725"/>
            <a:ext cx="10445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Carapicuíba</a:t>
            </a:r>
          </a:p>
        </p:txBody>
      </p:sp>
      <p:sp>
        <p:nvSpPr>
          <p:cNvPr id="100365" name="CaixaDeTexto 28"/>
          <p:cNvSpPr txBox="1">
            <a:spLocks noChangeArrowheads="1"/>
          </p:cNvSpPr>
          <p:nvPr/>
        </p:nvSpPr>
        <p:spPr bwMode="auto">
          <a:xfrm>
            <a:off x="5086350" y="2862263"/>
            <a:ext cx="111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Gal. 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Miguel Costa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agem 4" descr="Linha 7 - Legenda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7325" y="6237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3" descr="C:\Documents and Settings\patriciafe\Desktop\Inserção Urbana\Linha 8\OPUS_CPTM8_Etapa01\Linha 8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8013"/>
            <a:ext cx="91440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382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3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381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8</a:t>
            </a:r>
          </a:p>
        </p:txBody>
      </p:sp>
      <p:sp>
        <p:nvSpPr>
          <p:cNvPr id="101384" name="CaixaDeTexto 13"/>
          <p:cNvSpPr txBox="1">
            <a:spLocks noChangeArrowheads="1"/>
          </p:cNvSpPr>
          <p:nvPr/>
        </p:nvSpPr>
        <p:spPr bwMode="auto">
          <a:xfrm>
            <a:off x="7938" y="2932113"/>
            <a:ext cx="5730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Amador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Bueno</a:t>
            </a:r>
          </a:p>
        </p:txBody>
      </p:sp>
      <p:sp>
        <p:nvSpPr>
          <p:cNvPr id="101385" name="CaixaDeTexto 14"/>
          <p:cNvSpPr txBox="1">
            <a:spLocks noChangeArrowheads="1"/>
          </p:cNvSpPr>
          <p:nvPr/>
        </p:nvSpPr>
        <p:spPr bwMode="auto">
          <a:xfrm>
            <a:off x="484188" y="3162300"/>
            <a:ext cx="593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Ambuitá</a:t>
            </a:r>
          </a:p>
        </p:txBody>
      </p:sp>
      <p:sp>
        <p:nvSpPr>
          <p:cNvPr id="101386" name="CaixaDeTexto 15"/>
          <p:cNvSpPr txBox="1">
            <a:spLocks noChangeArrowheads="1"/>
          </p:cNvSpPr>
          <p:nvPr/>
        </p:nvSpPr>
        <p:spPr bwMode="auto">
          <a:xfrm>
            <a:off x="820738" y="3536950"/>
            <a:ext cx="6889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Santa Rita</a:t>
            </a:r>
          </a:p>
        </p:txBody>
      </p:sp>
      <p:sp>
        <p:nvSpPr>
          <p:cNvPr id="101387" name="CaixaDeTexto 16"/>
          <p:cNvSpPr txBox="1">
            <a:spLocks noChangeArrowheads="1"/>
          </p:cNvSpPr>
          <p:nvPr/>
        </p:nvSpPr>
        <p:spPr bwMode="auto">
          <a:xfrm>
            <a:off x="884238" y="3881438"/>
            <a:ext cx="511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Itapevi</a:t>
            </a:r>
          </a:p>
        </p:txBody>
      </p:sp>
      <p:sp>
        <p:nvSpPr>
          <p:cNvPr id="101388" name="CaixaDeTexto 17"/>
          <p:cNvSpPr txBox="1">
            <a:spLocks noChangeArrowheads="1"/>
          </p:cNvSpPr>
          <p:nvPr/>
        </p:nvSpPr>
        <p:spPr bwMode="auto">
          <a:xfrm>
            <a:off x="1906588" y="3516313"/>
            <a:ext cx="8524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Eng. Cardoso</a:t>
            </a:r>
          </a:p>
        </p:txBody>
      </p:sp>
      <p:sp>
        <p:nvSpPr>
          <p:cNvPr id="101389" name="CaixaDeTexto 18"/>
          <p:cNvSpPr txBox="1">
            <a:spLocks noChangeArrowheads="1"/>
          </p:cNvSpPr>
          <p:nvPr/>
        </p:nvSpPr>
        <p:spPr bwMode="auto">
          <a:xfrm>
            <a:off x="1906588" y="2968625"/>
            <a:ext cx="596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Sagrado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Coração</a:t>
            </a:r>
          </a:p>
        </p:txBody>
      </p:sp>
      <p:sp>
        <p:nvSpPr>
          <p:cNvPr id="101390" name="CaixaDeTexto 19"/>
          <p:cNvSpPr txBox="1">
            <a:spLocks noChangeArrowheads="1"/>
          </p:cNvSpPr>
          <p:nvPr/>
        </p:nvSpPr>
        <p:spPr bwMode="auto">
          <a:xfrm>
            <a:off x="2673350" y="3260725"/>
            <a:ext cx="5524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Jandira</a:t>
            </a:r>
          </a:p>
        </p:txBody>
      </p:sp>
      <p:sp>
        <p:nvSpPr>
          <p:cNvPr id="101391" name="CaixaDeTexto 20"/>
          <p:cNvSpPr txBox="1">
            <a:spLocks noChangeArrowheads="1"/>
          </p:cNvSpPr>
          <p:nvPr/>
        </p:nvSpPr>
        <p:spPr bwMode="auto">
          <a:xfrm>
            <a:off x="2527300" y="2859088"/>
            <a:ext cx="7318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Jd. Silveira</a:t>
            </a:r>
          </a:p>
        </p:txBody>
      </p:sp>
      <p:sp>
        <p:nvSpPr>
          <p:cNvPr id="101392" name="CaixaDeTexto 21"/>
          <p:cNvSpPr txBox="1">
            <a:spLocks noChangeArrowheads="1"/>
          </p:cNvSpPr>
          <p:nvPr/>
        </p:nvSpPr>
        <p:spPr bwMode="auto">
          <a:xfrm>
            <a:off x="2709863" y="2530475"/>
            <a:ext cx="666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Jd. Belval</a:t>
            </a:r>
          </a:p>
        </p:txBody>
      </p:sp>
      <p:sp>
        <p:nvSpPr>
          <p:cNvPr id="101393" name="CaixaDeTexto 22"/>
          <p:cNvSpPr txBox="1">
            <a:spLocks noChangeArrowheads="1"/>
          </p:cNvSpPr>
          <p:nvPr/>
        </p:nvSpPr>
        <p:spPr bwMode="auto">
          <a:xfrm>
            <a:off x="3440113" y="2420938"/>
            <a:ext cx="546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Barueri</a:t>
            </a:r>
          </a:p>
        </p:txBody>
      </p:sp>
      <p:sp>
        <p:nvSpPr>
          <p:cNvPr id="101394" name="CaixaDeTexto 25"/>
          <p:cNvSpPr txBox="1">
            <a:spLocks noChangeArrowheads="1"/>
          </p:cNvSpPr>
          <p:nvPr/>
        </p:nvSpPr>
        <p:spPr bwMode="auto">
          <a:xfrm>
            <a:off x="4097338" y="2530475"/>
            <a:ext cx="57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Antônio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João</a:t>
            </a:r>
          </a:p>
        </p:txBody>
      </p:sp>
      <p:sp>
        <p:nvSpPr>
          <p:cNvPr id="101395" name="CaixaDeTexto 26"/>
          <p:cNvSpPr txBox="1">
            <a:spLocks noChangeArrowheads="1"/>
          </p:cNvSpPr>
          <p:nvPr/>
        </p:nvSpPr>
        <p:spPr bwMode="auto">
          <a:xfrm>
            <a:off x="4360863" y="2798763"/>
            <a:ext cx="6651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Santa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Terezinha</a:t>
            </a:r>
          </a:p>
        </p:txBody>
      </p:sp>
      <p:sp>
        <p:nvSpPr>
          <p:cNvPr id="101396" name="CaixaDeTexto 27"/>
          <p:cNvSpPr txBox="1">
            <a:spLocks noChangeArrowheads="1"/>
          </p:cNvSpPr>
          <p:nvPr/>
        </p:nvSpPr>
        <p:spPr bwMode="auto">
          <a:xfrm>
            <a:off x="4973638" y="2676525"/>
            <a:ext cx="774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Carapicuíba</a:t>
            </a:r>
          </a:p>
        </p:txBody>
      </p:sp>
      <p:sp>
        <p:nvSpPr>
          <p:cNvPr id="101397" name="CaixaDeTexto 28"/>
          <p:cNvSpPr txBox="1">
            <a:spLocks noChangeArrowheads="1"/>
          </p:cNvSpPr>
          <p:nvPr/>
        </p:nvSpPr>
        <p:spPr bwMode="auto">
          <a:xfrm>
            <a:off x="5094288" y="3040063"/>
            <a:ext cx="823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Gal. 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Miguel Costa</a:t>
            </a:r>
          </a:p>
        </p:txBody>
      </p:sp>
      <p:sp>
        <p:nvSpPr>
          <p:cNvPr id="101398" name="CaixaDeTexto 29"/>
          <p:cNvSpPr txBox="1">
            <a:spLocks noChangeArrowheads="1"/>
          </p:cNvSpPr>
          <p:nvPr/>
        </p:nvSpPr>
        <p:spPr bwMode="auto">
          <a:xfrm>
            <a:off x="6731000" y="3198813"/>
            <a:ext cx="558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Osasco</a:t>
            </a:r>
          </a:p>
        </p:txBody>
      </p:sp>
      <p:sp>
        <p:nvSpPr>
          <p:cNvPr id="101399" name="CaixaDeTexto 30"/>
          <p:cNvSpPr txBox="1">
            <a:spLocks noChangeArrowheads="1"/>
          </p:cNvSpPr>
          <p:nvPr/>
        </p:nvSpPr>
        <p:spPr bwMode="auto">
          <a:xfrm>
            <a:off x="6100763" y="3138488"/>
            <a:ext cx="6302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Quitaúna</a:t>
            </a:r>
          </a:p>
        </p:txBody>
      </p:sp>
      <p:sp>
        <p:nvSpPr>
          <p:cNvPr id="101400" name="CaixaDeTexto 31"/>
          <p:cNvSpPr txBox="1">
            <a:spLocks noChangeArrowheads="1"/>
          </p:cNvSpPr>
          <p:nvPr/>
        </p:nvSpPr>
        <p:spPr bwMode="auto">
          <a:xfrm>
            <a:off x="5886450" y="2676525"/>
            <a:ext cx="614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Cmte.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Sampaio</a:t>
            </a:r>
          </a:p>
        </p:txBody>
      </p:sp>
      <p:sp>
        <p:nvSpPr>
          <p:cNvPr id="101401" name="CaixaDeTexto 32"/>
          <p:cNvSpPr txBox="1">
            <a:spLocks noChangeArrowheads="1"/>
          </p:cNvSpPr>
          <p:nvPr/>
        </p:nvSpPr>
        <p:spPr bwMode="auto">
          <a:xfrm>
            <a:off x="7456488" y="3333750"/>
            <a:ext cx="474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Pres.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Altino</a:t>
            </a:r>
          </a:p>
        </p:txBody>
      </p:sp>
      <p:sp>
        <p:nvSpPr>
          <p:cNvPr id="101402" name="CaixaDeTexto 33"/>
          <p:cNvSpPr txBox="1">
            <a:spLocks noChangeArrowheads="1"/>
          </p:cNvSpPr>
          <p:nvPr/>
        </p:nvSpPr>
        <p:spPr bwMode="auto">
          <a:xfrm>
            <a:off x="7707313" y="2722563"/>
            <a:ext cx="731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Imperatriz 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Leopoldina</a:t>
            </a:r>
          </a:p>
        </p:txBody>
      </p:sp>
      <p:sp>
        <p:nvSpPr>
          <p:cNvPr id="101403" name="CaixaDeTexto 34"/>
          <p:cNvSpPr txBox="1">
            <a:spLocks noChangeArrowheads="1"/>
          </p:cNvSpPr>
          <p:nvPr/>
        </p:nvSpPr>
        <p:spPr bwMode="auto">
          <a:xfrm>
            <a:off x="8437563" y="2493963"/>
            <a:ext cx="695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Domingos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de Moraes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41275" y="4535488"/>
            <a:ext cx="33782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Amador Bueno - Jardim </a:t>
            </a:r>
            <a:r>
              <a:rPr lang="pt-BR" sz="20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Belval</a:t>
            </a:r>
            <a:endParaRPr lang="pt-BR" sz="2000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4450" y="1878013"/>
            <a:ext cx="3375025" cy="260032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3455988" y="1878013"/>
            <a:ext cx="2430462" cy="260032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3455988" y="4535488"/>
            <a:ext cx="243046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Barueri - General Miguel Costa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5918200" y="1878013"/>
            <a:ext cx="3181350" cy="2600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5918200" y="4535488"/>
            <a:ext cx="31813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Comandante Sampaio - Domingos de Moraes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2" grpId="0" animBg="1"/>
      <p:bldP spid="33" grpId="0" animBg="1"/>
      <p:bldP spid="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04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8072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8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COMANDANTE SAMPAIO – DOMINGOS DE MORAES</a:t>
            </a:r>
          </a:p>
        </p:txBody>
      </p:sp>
      <p:sp>
        <p:nvSpPr>
          <p:cNvPr id="102406" name="CaixaDeTexto 20"/>
          <p:cNvSpPr txBox="1">
            <a:spLocks noChangeArrowheads="1"/>
          </p:cNvSpPr>
          <p:nvPr/>
        </p:nvSpPr>
        <p:spPr bwMode="auto">
          <a:xfrm>
            <a:off x="120650" y="4987925"/>
            <a:ext cx="9023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HABITACIONAL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Existência de t</a:t>
            </a:r>
            <a:r>
              <a:rPr lang="pt-BR"/>
              <a:t>errenos subutilizados;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Intuito de reverter a evasão populacional e promover a diversificação do perfil sócioeconômico.</a:t>
            </a:r>
          </a:p>
        </p:txBody>
      </p:sp>
      <p:pic>
        <p:nvPicPr>
          <p:cNvPr id="102407" name="Picture 3" descr="C:\Documents and Settings\patriciafe\Desktop\Inserção Urbana\Linha 8\OPUS_CPTM8_Etapa01\Linha 8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3813"/>
            <a:ext cx="914400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tângulo 38"/>
          <p:cNvSpPr/>
          <p:nvPr/>
        </p:nvSpPr>
        <p:spPr>
          <a:xfrm>
            <a:off x="4746625" y="1293813"/>
            <a:ext cx="4395788" cy="350996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9" name="CaixaDeTexto 29"/>
          <p:cNvSpPr txBox="1">
            <a:spLocks noChangeArrowheads="1"/>
          </p:cNvSpPr>
          <p:nvPr/>
        </p:nvSpPr>
        <p:spPr bwMode="auto">
          <a:xfrm>
            <a:off x="5886450" y="3076575"/>
            <a:ext cx="75406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Osasco</a:t>
            </a:r>
          </a:p>
        </p:txBody>
      </p:sp>
      <p:sp>
        <p:nvSpPr>
          <p:cNvPr id="102410" name="CaixaDeTexto 30"/>
          <p:cNvSpPr txBox="1">
            <a:spLocks noChangeArrowheads="1"/>
          </p:cNvSpPr>
          <p:nvPr/>
        </p:nvSpPr>
        <p:spPr bwMode="auto">
          <a:xfrm>
            <a:off x="5035550" y="2995613"/>
            <a:ext cx="8509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Quitaúna</a:t>
            </a:r>
          </a:p>
        </p:txBody>
      </p:sp>
      <p:sp>
        <p:nvSpPr>
          <p:cNvPr id="102411" name="CaixaDeTexto 31"/>
          <p:cNvSpPr txBox="1">
            <a:spLocks noChangeArrowheads="1"/>
          </p:cNvSpPr>
          <p:nvPr/>
        </p:nvSpPr>
        <p:spPr bwMode="auto">
          <a:xfrm>
            <a:off x="4746625" y="2371725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Cmte.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Sampaio</a:t>
            </a:r>
          </a:p>
        </p:txBody>
      </p:sp>
      <p:sp>
        <p:nvSpPr>
          <p:cNvPr id="102412" name="CaixaDeTexto 32"/>
          <p:cNvSpPr txBox="1">
            <a:spLocks noChangeArrowheads="1"/>
          </p:cNvSpPr>
          <p:nvPr/>
        </p:nvSpPr>
        <p:spPr bwMode="auto">
          <a:xfrm>
            <a:off x="6865938" y="3259138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Pres.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Altino</a:t>
            </a:r>
          </a:p>
        </p:txBody>
      </p:sp>
      <p:sp>
        <p:nvSpPr>
          <p:cNvPr id="102413" name="CaixaDeTexto 33"/>
          <p:cNvSpPr txBox="1">
            <a:spLocks noChangeArrowheads="1"/>
          </p:cNvSpPr>
          <p:nvPr/>
        </p:nvSpPr>
        <p:spPr bwMode="auto">
          <a:xfrm>
            <a:off x="7204075" y="2433638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Imperatriz 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Leopoldina</a:t>
            </a:r>
          </a:p>
        </p:txBody>
      </p:sp>
      <p:sp>
        <p:nvSpPr>
          <p:cNvPr id="102414" name="CaixaDeTexto 34"/>
          <p:cNvSpPr txBox="1">
            <a:spLocks noChangeArrowheads="1"/>
          </p:cNvSpPr>
          <p:nvPr/>
        </p:nvSpPr>
        <p:spPr bwMode="auto">
          <a:xfrm>
            <a:off x="8307388" y="2125663"/>
            <a:ext cx="704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Domingos</a:t>
            </a:r>
          </a:p>
          <a:p>
            <a:pPr algn="ctr"/>
            <a:r>
              <a:rPr lang="pt-BR" sz="800" b="1">
                <a:solidFill>
                  <a:srgbClr val="C00000"/>
                </a:solidFill>
              </a:rPr>
              <a:t>de Moraes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7091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CPTM – QUALIDADE DE METRÔ </a:t>
            </a:r>
          </a:p>
        </p:txBody>
      </p:sp>
      <p:pic>
        <p:nvPicPr>
          <p:cNvPr id="25605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rma livre 14"/>
          <p:cNvSpPr/>
          <p:nvPr/>
        </p:nvSpPr>
        <p:spPr>
          <a:xfrm>
            <a:off x="2019300" y="1992313"/>
            <a:ext cx="5568950" cy="4503737"/>
          </a:xfrm>
          <a:custGeom>
            <a:avLst/>
            <a:gdLst>
              <a:gd name="connsiteX0" fmla="*/ 1323832 w 5568286"/>
              <a:gd name="connsiteY0" fmla="*/ 4531057 h 4531057"/>
              <a:gd name="connsiteX1" fmla="*/ 4612943 w 5568286"/>
              <a:gd name="connsiteY1" fmla="*/ 3521123 h 4531057"/>
              <a:gd name="connsiteX2" fmla="*/ 5568286 w 5568286"/>
              <a:gd name="connsiteY2" fmla="*/ 996287 h 4531057"/>
              <a:gd name="connsiteX3" fmla="*/ 5418161 w 5568286"/>
              <a:gd name="connsiteY3" fmla="*/ 545911 h 4531057"/>
              <a:gd name="connsiteX4" fmla="*/ 1187355 w 5568286"/>
              <a:gd name="connsiteY4" fmla="*/ 0 h 4531057"/>
              <a:gd name="connsiteX5" fmla="*/ 0 w 5568286"/>
              <a:gd name="connsiteY5" fmla="*/ 1201003 h 4531057"/>
              <a:gd name="connsiteX6" fmla="*/ 1323832 w 5568286"/>
              <a:gd name="connsiteY6" fmla="*/ 4531057 h 4531057"/>
              <a:gd name="connsiteX0" fmla="*/ 1310689 w 5568286"/>
              <a:gd name="connsiteY0" fmla="*/ 4503519 h 4503519"/>
              <a:gd name="connsiteX1" fmla="*/ 4612943 w 5568286"/>
              <a:gd name="connsiteY1" fmla="*/ 3521123 h 4503519"/>
              <a:gd name="connsiteX2" fmla="*/ 5568286 w 5568286"/>
              <a:gd name="connsiteY2" fmla="*/ 996287 h 4503519"/>
              <a:gd name="connsiteX3" fmla="*/ 5418161 w 5568286"/>
              <a:gd name="connsiteY3" fmla="*/ 545911 h 4503519"/>
              <a:gd name="connsiteX4" fmla="*/ 1187355 w 5568286"/>
              <a:gd name="connsiteY4" fmla="*/ 0 h 4503519"/>
              <a:gd name="connsiteX5" fmla="*/ 0 w 5568286"/>
              <a:gd name="connsiteY5" fmla="*/ 1201003 h 4503519"/>
              <a:gd name="connsiteX6" fmla="*/ 1310689 w 5568286"/>
              <a:gd name="connsiteY6" fmla="*/ 4503519 h 4503519"/>
              <a:gd name="connsiteX0" fmla="*/ 1292450 w 5568286"/>
              <a:gd name="connsiteY0" fmla="*/ 4503519 h 4503519"/>
              <a:gd name="connsiteX1" fmla="*/ 4612943 w 5568286"/>
              <a:gd name="connsiteY1" fmla="*/ 3521123 h 4503519"/>
              <a:gd name="connsiteX2" fmla="*/ 5568286 w 5568286"/>
              <a:gd name="connsiteY2" fmla="*/ 996287 h 4503519"/>
              <a:gd name="connsiteX3" fmla="*/ 5418161 w 5568286"/>
              <a:gd name="connsiteY3" fmla="*/ 545911 h 4503519"/>
              <a:gd name="connsiteX4" fmla="*/ 1187355 w 5568286"/>
              <a:gd name="connsiteY4" fmla="*/ 0 h 4503519"/>
              <a:gd name="connsiteX5" fmla="*/ 0 w 5568286"/>
              <a:gd name="connsiteY5" fmla="*/ 1201003 h 4503519"/>
              <a:gd name="connsiteX6" fmla="*/ 1292450 w 5568286"/>
              <a:gd name="connsiteY6" fmla="*/ 4503519 h 450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8286" h="4503519">
                <a:moveTo>
                  <a:pt x="1292450" y="4503519"/>
                </a:moveTo>
                <a:lnTo>
                  <a:pt x="4612943" y="3521123"/>
                </a:lnTo>
                <a:lnTo>
                  <a:pt x="5568286" y="996287"/>
                </a:lnTo>
                <a:lnTo>
                  <a:pt x="5418161" y="545911"/>
                </a:lnTo>
                <a:lnTo>
                  <a:pt x="1187355" y="0"/>
                </a:lnTo>
                <a:lnTo>
                  <a:pt x="0" y="1201003"/>
                </a:lnTo>
                <a:lnTo>
                  <a:pt x="1292450" y="4503519"/>
                </a:lnTo>
                <a:close/>
              </a:path>
            </a:pathLst>
          </a:custGeom>
          <a:noFill/>
          <a:ln w="38100">
            <a:solidFill>
              <a:schemeClr val="bg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25607" name="Grupo 13"/>
          <p:cNvGrpSpPr>
            <a:grpSpLocks/>
          </p:cNvGrpSpPr>
          <p:nvPr/>
        </p:nvGrpSpPr>
        <p:grpSpPr bwMode="auto">
          <a:xfrm>
            <a:off x="577850" y="968375"/>
            <a:ext cx="8496300" cy="5705475"/>
            <a:chOff x="577850" y="968375"/>
            <a:chExt cx="8496300" cy="5705475"/>
          </a:xfrm>
        </p:grpSpPr>
        <p:pic>
          <p:nvPicPr>
            <p:cNvPr id="25612" name="Imagem 12" descr="Metrô de superfície.t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7850" y="968375"/>
              <a:ext cx="8496300" cy="570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tângulo 12"/>
            <p:cNvSpPr/>
            <p:nvPr/>
          </p:nvSpPr>
          <p:spPr>
            <a:xfrm>
              <a:off x="7477125" y="2524125"/>
              <a:ext cx="117475" cy="825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Fluxograma: Atraso 11"/>
            <p:cNvSpPr/>
            <p:nvPr/>
          </p:nvSpPr>
          <p:spPr>
            <a:xfrm>
              <a:off x="7477125" y="2525713"/>
              <a:ext cx="52388" cy="79375"/>
            </a:xfrm>
            <a:prstGeom prst="flowChartDelay">
              <a:avLst/>
            </a:prstGeom>
            <a:solidFill>
              <a:srgbClr val="2B4C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0" y="4452938"/>
            <a:ext cx="2406650" cy="39687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pt-BR">
                <a:solidFill>
                  <a:schemeClr val="bg1"/>
                </a:solidFill>
                <a:cs typeface="Arial" charset="0"/>
              </a:rPr>
              <a:t>CONFIABILIDADE</a:t>
            </a:r>
            <a:endParaRPr lang="pt-BR" sz="2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0" y="4933950"/>
            <a:ext cx="2406650" cy="36671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pt-BR">
                <a:solidFill>
                  <a:schemeClr val="bg1"/>
                </a:solidFill>
                <a:cs typeface="Arial" charset="0"/>
              </a:rPr>
              <a:t>SEGURANÇA </a:t>
            </a: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0" y="5392738"/>
            <a:ext cx="2406650" cy="36671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pt-BR">
                <a:solidFill>
                  <a:schemeClr val="bg1"/>
                </a:solidFill>
                <a:cs typeface="Arial" charset="0"/>
              </a:rPr>
              <a:t>RAPIDEZ 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0" y="5849938"/>
            <a:ext cx="2406650" cy="87788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1700">
                <a:solidFill>
                  <a:schemeClr val="bg1"/>
                </a:solidFill>
                <a:cs typeface="Arial" charset="0"/>
              </a:rPr>
              <a:t>QUALIDADE DE</a:t>
            </a:r>
          </a:p>
          <a:p>
            <a:pPr marL="185738" indent="-185738">
              <a:buClr>
                <a:schemeClr val="tx1"/>
              </a:buClr>
            </a:pPr>
            <a:r>
              <a:rPr lang="pt-BR" sz="1700">
                <a:solidFill>
                  <a:schemeClr val="bg1"/>
                </a:solidFill>
                <a:cs typeface="Arial" charset="0"/>
              </a:rPr>
              <a:t>   ESTAÇÕES E TRENS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28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– LINHA 9</a:t>
            </a:r>
          </a:p>
        </p:txBody>
      </p:sp>
      <p:pic>
        <p:nvPicPr>
          <p:cNvPr id="103430" name="Imagem 4" descr="Linha 7 - Legenda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2600" y="6118225"/>
            <a:ext cx="60769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6" descr="C:\Documents and Settings\patriciafe\Desktop\Linha 9\Linha 9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98563"/>
            <a:ext cx="91313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4"/>
          <p:cNvSpPr/>
          <p:nvPr/>
        </p:nvSpPr>
        <p:spPr>
          <a:xfrm rot="16200000">
            <a:off x="391319" y="2207419"/>
            <a:ext cx="2816225" cy="1039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5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Retângulo 16"/>
          <p:cNvSpPr/>
          <p:nvPr/>
        </p:nvSpPr>
        <p:spPr>
          <a:xfrm rot="16200000">
            <a:off x="1647826" y="-414338"/>
            <a:ext cx="3427412" cy="6653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dirty="0">
                <a:solidFill>
                  <a:schemeClr val="tx1"/>
                </a:solidFill>
              </a:rPr>
              <a:t>         </a:t>
            </a:r>
          </a:p>
        </p:txBody>
      </p:sp>
      <p:sp>
        <p:nvSpPr>
          <p:cNvPr id="103434" name="CaixaDeTexto 14"/>
          <p:cNvSpPr txBox="1">
            <a:spLocks noChangeArrowheads="1"/>
          </p:cNvSpPr>
          <p:nvPr/>
        </p:nvSpPr>
        <p:spPr bwMode="auto">
          <a:xfrm rot="-5400000">
            <a:off x="209550" y="4086225"/>
            <a:ext cx="8223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Osasco </a:t>
            </a:r>
          </a:p>
        </p:txBody>
      </p:sp>
      <p:sp>
        <p:nvSpPr>
          <p:cNvPr id="103435" name="CaixaDeTexto 14"/>
          <p:cNvSpPr txBox="1">
            <a:spLocks noChangeArrowheads="1"/>
          </p:cNvSpPr>
          <p:nvPr/>
        </p:nvSpPr>
        <p:spPr bwMode="auto">
          <a:xfrm rot="-5400000">
            <a:off x="716756" y="3821907"/>
            <a:ext cx="7572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Pres. Altino</a:t>
            </a:r>
          </a:p>
        </p:txBody>
      </p:sp>
      <p:sp>
        <p:nvSpPr>
          <p:cNvPr id="103436" name="CaixaDeTexto 14"/>
          <p:cNvSpPr txBox="1">
            <a:spLocks noChangeArrowheads="1"/>
          </p:cNvSpPr>
          <p:nvPr/>
        </p:nvSpPr>
        <p:spPr bwMode="auto">
          <a:xfrm rot="-5400000">
            <a:off x="776288" y="2844800"/>
            <a:ext cx="687388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Ceasa</a:t>
            </a:r>
          </a:p>
        </p:txBody>
      </p:sp>
      <p:sp>
        <p:nvSpPr>
          <p:cNvPr id="103437" name="CaixaDeTexto 14"/>
          <p:cNvSpPr txBox="1">
            <a:spLocks noChangeArrowheads="1"/>
          </p:cNvSpPr>
          <p:nvPr/>
        </p:nvSpPr>
        <p:spPr bwMode="auto">
          <a:xfrm rot="-5400000">
            <a:off x="572294" y="2002631"/>
            <a:ext cx="17160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Villa-Lobos - Jaguaré</a:t>
            </a:r>
          </a:p>
        </p:txBody>
      </p:sp>
      <p:sp>
        <p:nvSpPr>
          <p:cNvPr id="103438" name="CaixaDeTexto 14"/>
          <p:cNvSpPr txBox="1">
            <a:spLocks noChangeArrowheads="1"/>
          </p:cNvSpPr>
          <p:nvPr/>
        </p:nvSpPr>
        <p:spPr bwMode="auto">
          <a:xfrm rot="-5400000">
            <a:off x="1276350" y="2782888"/>
            <a:ext cx="11826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Cidade Universitária</a:t>
            </a:r>
          </a:p>
        </p:txBody>
      </p:sp>
      <p:sp>
        <p:nvSpPr>
          <p:cNvPr id="103439" name="CaixaDeTexto 14"/>
          <p:cNvSpPr txBox="1">
            <a:spLocks noChangeArrowheads="1"/>
          </p:cNvSpPr>
          <p:nvPr/>
        </p:nvSpPr>
        <p:spPr bwMode="auto">
          <a:xfrm rot="-5400000">
            <a:off x="1805781" y="1510507"/>
            <a:ext cx="7254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Pinheiros</a:t>
            </a:r>
          </a:p>
        </p:txBody>
      </p:sp>
      <p:sp>
        <p:nvSpPr>
          <p:cNvPr id="103440" name="CaixaDeTexto 14"/>
          <p:cNvSpPr txBox="1">
            <a:spLocks noChangeArrowheads="1"/>
          </p:cNvSpPr>
          <p:nvPr/>
        </p:nvSpPr>
        <p:spPr bwMode="auto">
          <a:xfrm rot="-5400000">
            <a:off x="1857375" y="2346326"/>
            <a:ext cx="12033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Hebraica - Rebouças</a:t>
            </a:r>
          </a:p>
        </p:txBody>
      </p:sp>
      <p:sp>
        <p:nvSpPr>
          <p:cNvPr id="103441" name="CaixaDeTexto 14"/>
          <p:cNvSpPr txBox="1">
            <a:spLocks noChangeArrowheads="1"/>
          </p:cNvSpPr>
          <p:nvPr/>
        </p:nvSpPr>
        <p:spPr bwMode="auto">
          <a:xfrm rot="-5400000">
            <a:off x="2420144" y="1885157"/>
            <a:ext cx="8953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Cidade Jardim</a:t>
            </a:r>
          </a:p>
        </p:txBody>
      </p:sp>
      <p:sp>
        <p:nvSpPr>
          <p:cNvPr id="103442" name="CaixaDeTexto 14"/>
          <p:cNvSpPr txBox="1">
            <a:spLocks noChangeArrowheads="1"/>
          </p:cNvSpPr>
          <p:nvPr/>
        </p:nvSpPr>
        <p:spPr bwMode="auto">
          <a:xfrm rot="-5400000">
            <a:off x="2782094" y="1883569"/>
            <a:ext cx="7762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Vila Olímpia</a:t>
            </a:r>
          </a:p>
        </p:txBody>
      </p:sp>
      <p:sp>
        <p:nvSpPr>
          <p:cNvPr id="103443" name="CaixaDeTexto 14"/>
          <p:cNvSpPr txBox="1">
            <a:spLocks noChangeArrowheads="1"/>
          </p:cNvSpPr>
          <p:nvPr/>
        </p:nvSpPr>
        <p:spPr bwMode="auto">
          <a:xfrm rot="-5400000">
            <a:off x="3321050" y="1898651"/>
            <a:ext cx="5159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Berrini</a:t>
            </a:r>
          </a:p>
        </p:txBody>
      </p:sp>
      <p:sp>
        <p:nvSpPr>
          <p:cNvPr id="103444" name="CaixaDeTexto 14"/>
          <p:cNvSpPr txBox="1">
            <a:spLocks noChangeArrowheads="1"/>
          </p:cNvSpPr>
          <p:nvPr/>
        </p:nvSpPr>
        <p:spPr bwMode="auto">
          <a:xfrm rot="-5400000">
            <a:off x="3853656" y="1432720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Morumbi</a:t>
            </a:r>
          </a:p>
        </p:txBody>
      </p:sp>
      <p:sp>
        <p:nvSpPr>
          <p:cNvPr id="103445" name="CaixaDeTexto 14"/>
          <p:cNvSpPr txBox="1">
            <a:spLocks noChangeArrowheads="1"/>
          </p:cNvSpPr>
          <p:nvPr/>
        </p:nvSpPr>
        <p:spPr bwMode="auto">
          <a:xfrm rot="-5400000">
            <a:off x="3967956" y="2558257"/>
            <a:ext cx="8667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Granja Julieta</a:t>
            </a:r>
          </a:p>
        </p:txBody>
      </p:sp>
      <p:sp>
        <p:nvSpPr>
          <p:cNvPr id="103446" name="CaixaDeTexto 14"/>
          <p:cNvSpPr txBox="1">
            <a:spLocks noChangeArrowheads="1"/>
          </p:cNvSpPr>
          <p:nvPr/>
        </p:nvSpPr>
        <p:spPr bwMode="auto">
          <a:xfrm rot="-5400000">
            <a:off x="5102225" y="2765425"/>
            <a:ext cx="825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Santo Amaro</a:t>
            </a:r>
          </a:p>
        </p:txBody>
      </p:sp>
      <p:sp>
        <p:nvSpPr>
          <p:cNvPr id="103447" name="CaixaDeTexto 14"/>
          <p:cNvSpPr txBox="1">
            <a:spLocks noChangeArrowheads="1"/>
          </p:cNvSpPr>
          <p:nvPr/>
        </p:nvSpPr>
        <p:spPr bwMode="auto">
          <a:xfrm rot="-5400000">
            <a:off x="5501481" y="2356644"/>
            <a:ext cx="579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Socorro</a:t>
            </a:r>
          </a:p>
        </p:txBody>
      </p:sp>
      <p:sp>
        <p:nvSpPr>
          <p:cNvPr id="103448" name="CaixaDeTexto 14"/>
          <p:cNvSpPr txBox="1">
            <a:spLocks noChangeArrowheads="1"/>
          </p:cNvSpPr>
          <p:nvPr/>
        </p:nvSpPr>
        <p:spPr bwMode="auto">
          <a:xfrm rot="-5400000">
            <a:off x="5911056" y="2148682"/>
            <a:ext cx="7445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Jurubatuba</a:t>
            </a:r>
          </a:p>
        </p:txBody>
      </p:sp>
      <p:sp>
        <p:nvSpPr>
          <p:cNvPr id="103449" name="CaixaDeTexto 14"/>
          <p:cNvSpPr txBox="1">
            <a:spLocks noChangeArrowheads="1"/>
          </p:cNvSpPr>
          <p:nvPr/>
        </p:nvSpPr>
        <p:spPr bwMode="auto">
          <a:xfrm rot="-5400000">
            <a:off x="7368381" y="2120107"/>
            <a:ext cx="12684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Primavera - Interlagos</a:t>
            </a:r>
          </a:p>
        </p:txBody>
      </p:sp>
      <p:sp>
        <p:nvSpPr>
          <p:cNvPr id="103450" name="CaixaDeTexto 14"/>
          <p:cNvSpPr txBox="1">
            <a:spLocks noChangeArrowheads="1"/>
          </p:cNvSpPr>
          <p:nvPr/>
        </p:nvSpPr>
        <p:spPr bwMode="auto">
          <a:xfrm rot="-5400000">
            <a:off x="8151812" y="1841501"/>
            <a:ext cx="511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Grajaú</a:t>
            </a:r>
          </a:p>
        </p:txBody>
      </p:sp>
      <p:sp>
        <p:nvSpPr>
          <p:cNvPr id="103451" name="CaixaDeTexto 14"/>
          <p:cNvSpPr txBox="1">
            <a:spLocks noChangeArrowheads="1"/>
          </p:cNvSpPr>
          <p:nvPr/>
        </p:nvSpPr>
        <p:spPr bwMode="auto">
          <a:xfrm rot="-5400000">
            <a:off x="6933407" y="1654968"/>
            <a:ext cx="736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Autódromo</a:t>
            </a:r>
          </a:p>
        </p:txBody>
      </p:sp>
      <p:sp>
        <p:nvSpPr>
          <p:cNvPr id="32" name="Retângulo 31"/>
          <p:cNvSpPr/>
          <p:nvPr/>
        </p:nvSpPr>
        <p:spPr>
          <a:xfrm rot="16200000">
            <a:off x="6177757" y="1759744"/>
            <a:ext cx="3427412" cy="2305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dirty="0">
                <a:solidFill>
                  <a:schemeClr val="tx1"/>
                </a:solidFill>
              </a:rPr>
              <a:t>         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6738938" y="4651375"/>
            <a:ext cx="23050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Autódromo - Grajaú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34925" y="4651375"/>
            <a:ext cx="6653213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Osasco -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Jurubatuba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827088" y="5711825"/>
            <a:ext cx="194468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Jaguaré - Pinheiros</a:t>
            </a:r>
          </a:p>
        </p:txBody>
      </p:sp>
      <p:cxnSp>
        <p:nvCxnSpPr>
          <p:cNvPr id="39" name="Conector reto 38"/>
          <p:cNvCxnSpPr>
            <a:stCxn id="37" idx="0"/>
            <a:endCxn id="15" idx="1"/>
          </p:cNvCxnSpPr>
          <p:nvPr/>
        </p:nvCxnSpPr>
        <p:spPr>
          <a:xfrm rot="16200000" flipV="1">
            <a:off x="1010444" y="4923632"/>
            <a:ext cx="15763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6" descr="C:\Documents and Settings\patriciafe\Desktop\Linha 9\Linha 9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8563"/>
            <a:ext cx="91313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CaixaDeTexto 14"/>
          <p:cNvSpPr txBox="1">
            <a:spLocks noChangeArrowheads="1"/>
          </p:cNvSpPr>
          <p:nvPr/>
        </p:nvSpPr>
        <p:spPr bwMode="auto">
          <a:xfrm rot="-5400000">
            <a:off x="209550" y="4086225"/>
            <a:ext cx="8223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Osasco </a:t>
            </a:r>
          </a:p>
        </p:txBody>
      </p:sp>
      <p:sp>
        <p:nvSpPr>
          <p:cNvPr id="104451" name="CaixaDeTexto 14"/>
          <p:cNvSpPr txBox="1">
            <a:spLocks noChangeArrowheads="1"/>
          </p:cNvSpPr>
          <p:nvPr/>
        </p:nvSpPr>
        <p:spPr bwMode="auto">
          <a:xfrm rot="-5400000">
            <a:off x="716756" y="3821907"/>
            <a:ext cx="7572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Pres. Altino</a:t>
            </a:r>
          </a:p>
        </p:txBody>
      </p:sp>
      <p:sp>
        <p:nvSpPr>
          <p:cNvPr id="104452" name="CaixaDeTexto 14"/>
          <p:cNvSpPr txBox="1">
            <a:spLocks noChangeArrowheads="1"/>
          </p:cNvSpPr>
          <p:nvPr/>
        </p:nvSpPr>
        <p:spPr bwMode="auto">
          <a:xfrm rot="-5400000">
            <a:off x="776288" y="2844800"/>
            <a:ext cx="687388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Ceasa</a:t>
            </a:r>
          </a:p>
        </p:txBody>
      </p:sp>
      <p:sp>
        <p:nvSpPr>
          <p:cNvPr id="104453" name="CaixaDeTexto 14"/>
          <p:cNvSpPr txBox="1">
            <a:spLocks noChangeArrowheads="1"/>
          </p:cNvSpPr>
          <p:nvPr/>
        </p:nvSpPr>
        <p:spPr bwMode="auto">
          <a:xfrm rot="-5400000">
            <a:off x="572294" y="2002631"/>
            <a:ext cx="17160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Villa-Lobos - Jaguaré</a:t>
            </a:r>
          </a:p>
        </p:txBody>
      </p:sp>
      <p:sp>
        <p:nvSpPr>
          <p:cNvPr id="104454" name="CaixaDeTexto 14"/>
          <p:cNvSpPr txBox="1">
            <a:spLocks noChangeArrowheads="1"/>
          </p:cNvSpPr>
          <p:nvPr/>
        </p:nvSpPr>
        <p:spPr bwMode="auto">
          <a:xfrm rot="-5400000">
            <a:off x="1276350" y="2782888"/>
            <a:ext cx="11826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Cidade Universitária</a:t>
            </a:r>
          </a:p>
        </p:txBody>
      </p:sp>
      <p:sp>
        <p:nvSpPr>
          <p:cNvPr id="104455" name="CaixaDeTexto 14"/>
          <p:cNvSpPr txBox="1">
            <a:spLocks noChangeArrowheads="1"/>
          </p:cNvSpPr>
          <p:nvPr/>
        </p:nvSpPr>
        <p:spPr bwMode="auto">
          <a:xfrm rot="-5400000">
            <a:off x="1805781" y="1510507"/>
            <a:ext cx="7254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Pinheiros</a:t>
            </a:r>
          </a:p>
        </p:txBody>
      </p:sp>
      <p:sp>
        <p:nvSpPr>
          <p:cNvPr id="104456" name="CaixaDeTexto 14"/>
          <p:cNvSpPr txBox="1">
            <a:spLocks noChangeArrowheads="1"/>
          </p:cNvSpPr>
          <p:nvPr/>
        </p:nvSpPr>
        <p:spPr bwMode="auto">
          <a:xfrm rot="-5400000">
            <a:off x="1857375" y="2346326"/>
            <a:ext cx="12033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Hebraica - Rebouças</a:t>
            </a:r>
          </a:p>
        </p:txBody>
      </p:sp>
      <p:sp>
        <p:nvSpPr>
          <p:cNvPr id="104457" name="CaixaDeTexto 14"/>
          <p:cNvSpPr txBox="1">
            <a:spLocks noChangeArrowheads="1"/>
          </p:cNvSpPr>
          <p:nvPr/>
        </p:nvSpPr>
        <p:spPr bwMode="auto">
          <a:xfrm rot="-5400000">
            <a:off x="2420144" y="1885157"/>
            <a:ext cx="8953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Cidade Jardim</a:t>
            </a:r>
          </a:p>
        </p:txBody>
      </p:sp>
      <p:sp>
        <p:nvSpPr>
          <p:cNvPr id="104458" name="CaixaDeTexto 14"/>
          <p:cNvSpPr txBox="1">
            <a:spLocks noChangeArrowheads="1"/>
          </p:cNvSpPr>
          <p:nvPr/>
        </p:nvSpPr>
        <p:spPr bwMode="auto">
          <a:xfrm rot="-5400000">
            <a:off x="2782094" y="1883569"/>
            <a:ext cx="7762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Vila Olímpia</a:t>
            </a:r>
          </a:p>
        </p:txBody>
      </p:sp>
      <p:sp>
        <p:nvSpPr>
          <p:cNvPr id="104459" name="CaixaDeTexto 14"/>
          <p:cNvSpPr txBox="1">
            <a:spLocks noChangeArrowheads="1"/>
          </p:cNvSpPr>
          <p:nvPr/>
        </p:nvSpPr>
        <p:spPr bwMode="auto">
          <a:xfrm rot="-5400000">
            <a:off x="3321050" y="1898651"/>
            <a:ext cx="5159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Berrini</a:t>
            </a:r>
          </a:p>
        </p:txBody>
      </p:sp>
      <p:sp>
        <p:nvSpPr>
          <p:cNvPr id="104460" name="CaixaDeTexto 14"/>
          <p:cNvSpPr txBox="1">
            <a:spLocks noChangeArrowheads="1"/>
          </p:cNvSpPr>
          <p:nvPr/>
        </p:nvSpPr>
        <p:spPr bwMode="auto">
          <a:xfrm rot="-5400000">
            <a:off x="3853656" y="1432720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Morumbi</a:t>
            </a:r>
          </a:p>
        </p:txBody>
      </p:sp>
      <p:sp>
        <p:nvSpPr>
          <p:cNvPr id="104461" name="CaixaDeTexto 14"/>
          <p:cNvSpPr txBox="1">
            <a:spLocks noChangeArrowheads="1"/>
          </p:cNvSpPr>
          <p:nvPr/>
        </p:nvSpPr>
        <p:spPr bwMode="auto">
          <a:xfrm rot="-5400000">
            <a:off x="3967956" y="2558257"/>
            <a:ext cx="8667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Granja Julieta</a:t>
            </a:r>
          </a:p>
        </p:txBody>
      </p:sp>
      <p:sp>
        <p:nvSpPr>
          <p:cNvPr id="104462" name="CaixaDeTexto 14"/>
          <p:cNvSpPr txBox="1">
            <a:spLocks noChangeArrowheads="1"/>
          </p:cNvSpPr>
          <p:nvPr/>
        </p:nvSpPr>
        <p:spPr bwMode="auto">
          <a:xfrm rot="-5400000">
            <a:off x="5102225" y="2765425"/>
            <a:ext cx="825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Santo Amaro</a:t>
            </a:r>
          </a:p>
        </p:txBody>
      </p:sp>
      <p:sp>
        <p:nvSpPr>
          <p:cNvPr id="104463" name="CaixaDeTexto 14"/>
          <p:cNvSpPr txBox="1">
            <a:spLocks noChangeArrowheads="1"/>
          </p:cNvSpPr>
          <p:nvPr/>
        </p:nvSpPr>
        <p:spPr bwMode="auto">
          <a:xfrm rot="-5400000">
            <a:off x="5501481" y="2356644"/>
            <a:ext cx="579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Socorro</a:t>
            </a:r>
          </a:p>
        </p:txBody>
      </p:sp>
      <p:sp>
        <p:nvSpPr>
          <p:cNvPr id="104464" name="CaixaDeTexto 14"/>
          <p:cNvSpPr txBox="1">
            <a:spLocks noChangeArrowheads="1"/>
          </p:cNvSpPr>
          <p:nvPr/>
        </p:nvSpPr>
        <p:spPr bwMode="auto">
          <a:xfrm rot="-5400000">
            <a:off x="5911056" y="2148682"/>
            <a:ext cx="7445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Jurubatuba</a:t>
            </a:r>
          </a:p>
        </p:txBody>
      </p:sp>
      <p:sp>
        <p:nvSpPr>
          <p:cNvPr id="104465" name="CaixaDeTexto 14"/>
          <p:cNvSpPr txBox="1">
            <a:spLocks noChangeArrowheads="1"/>
          </p:cNvSpPr>
          <p:nvPr/>
        </p:nvSpPr>
        <p:spPr bwMode="auto">
          <a:xfrm rot="-5400000">
            <a:off x="7368381" y="2120107"/>
            <a:ext cx="12684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Primavera - Interlagos</a:t>
            </a:r>
          </a:p>
        </p:txBody>
      </p:sp>
      <p:sp>
        <p:nvSpPr>
          <p:cNvPr id="104466" name="CaixaDeTexto 14"/>
          <p:cNvSpPr txBox="1">
            <a:spLocks noChangeArrowheads="1"/>
          </p:cNvSpPr>
          <p:nvPr/>
        </p:nvSpPr>
        <p:spPr bwMode="auto">
          <a:xfrm rot="-5400000">
            <a:off x="8151812" y="1841501"/>
            <a:ext cx="511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Grajaú</a:t>
            </a:r>
          </a:p>
        </p:txBody>
      </p:sp>
      <p:sp>
        <p:nvSpPr>
          <p:cNvPr id="104467" name="CaixaDeTexto 14"/>
          <p:cNvSpPr txBox="1">
            <a:spLocks noChangeArrowheads="1"/>
          </p:cNvSpPr>
          <p:nvPr/>
        </p:nvSpPr>
        <p:spPr bwMode="auto">
          <a:xfrm rot="-5400000">
            <a:off x="6933407" y="1654968"/>
            <a:ext cx="736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Autódromo</a:t>
            </a:r>
          </a:p>
        </p:txBody>
      </p:sp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471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2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– LINHA 9</a:t>
            </a:r>
          </a:p>
        </p:txBody>
      </p:sp>
      <p:pic>
        <p:nvPicPr>
          <p:cNvPr id="104473" name="Imagem 4" descr="Linha 7 - Legenda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2600" y="6118225"/>
            <a:ext cx="60769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ângulo 16"/>
          <p:cNvSpPr/>
          <p:nvPr/>
        </p:nvSpPr>
        <p:spPr>
          <a:xfrm rot="16200000">
            <a:off x="1647826" y="-414338"/>
            <a:ext cx="3427412" cy="6653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dirty="0">
                <a:solidFill>
                  <a:schemeClr val="tx1"/>
                </a:solidFill>
              </a:rPr>
              <a:t>         </a:t>
            </a:r>
          </a:p>
        </p:txBody>
      </p:sp>
      <p:sp>
        <p:nvSpPr>
          <p:cNvPr id="32" name="Retângulo 31"/>
          <p:cNvSpPr/>
          <p:nvPr/>
        </p:nvSpPr>
        <p:spPr>
          <a:xfrm rot="16200000">
            <a:off x="6177757" y="1759744"/>
            <a:ext cx="3427412" cy="2305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1300" dirty="0">
                <a:solidFill>
                  <a:schemeClr val="tx1"/>
                </a:solidFill>
              </a:rPr>
              <a:t>         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6738938" y="4651375"/>
            <a:ext cx="23050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Autódromo - Grajaú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34925" y="4651375"/>
            <a:ext cx="6653213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Osasco -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Jurubatuba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827088" y="5711825"/>
            <a:ext cx="194468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Jaguaré - Pinheiros</a:t>
            </a:r>
          </a:p>
        </p:txBody>
      </p:sp>
      <p:cxnSp>
        <p:nvCxnSpPr>
          <p:cNvPr id="39" name="Conector reto 38"/>
          <p:cNvCxnSpPr>
            <a:stCxn id="37" idx="0"/>
            <a:endCxn id="15" idx="1"/>
          </p:cNvCxnSpPr>
          <p:nvPr/>
        </p:nvCxnSpPr>
        <p:spPr>
          <a:xfrm rot="16200000" flipV="1">
            <a:off x="1010444" y="4923632"/>
            <a:ext cx="15763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 rot="16200000">
            <a:off x="391319" y="2207419"/>
            <a:ext cx="2816225" cy="103981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13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7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476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8072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9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OSASCO – JURUBATUBA</a:t>
            </a:r>
          </a:p>
        </p:txBody>
      </p:sp>
      <p:pic>
        <p:nvPicPr>
          <p:cNvPr id="105478" name="Picture 16" descr="C:\Documents and Settings\patriciafe\Desktop\Linha 9\Linha 9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25550"/>
            <a:ext cx="9144000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tângulo 43"/>
          <p:cNvSpPr/>
          <p:nvPr/>
        </p:nvSpPr>
        <p:spPr>
          <a:xfrm rot="16200000">
            <a:off x="1984375" y="-700087"/>
            <a:ext cx="3781425" cy="766762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dirty="0">
                <a:solidFill>
                  <a:schemeClr val="tx1"/>
                </a:solidFill>
              </a:rPr>
              <a:t>         </a:t>
            </a:r>
          </a:p>
        </p:txBody>
      </p:sp>
      <p:sp>
        <p:nvSpPr>
          <p:cNvPr id="105480" name="CaixaDeTexto 14"/>
          <p:cNvSpPr txBox="1">
            <a:spLocks noChangeArrowheads="1"/>
          </p:cNvSpPr>
          <p:nvPr/>
        </p:nvSpPr>
        <p:spPr bwMode="auto">
          <a:xfrm rot="-5400000">
            <a:off x="381000" y="4597400"/>
            <a:ext cx="666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Osasco </a:t>
            </a:r>
          </a:p>
        </p:txBody>
      </p:sp>
      <p:sp>
        <p:nvSpPr>
          <p:cNvPr id="105481" name="CaixaDeTexto 14"/>
          <p:cNvSpPr txBox="1">
            <a:spLocks noChangeArrowheads="1"/>
          </p:cNvSpPr>
          <p:nvPr/>
        </p:nvSpPr>
        <p:spPr bwMode="auto">
          <a:xfrm rot="-5400000">
            <a:off x="862806" y="4255294"/>
            <a:ext cx="7572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Pres. Altino</a:t>
            </a:r>
          </a:p>
        </p:txBody>
      </p:sp>
      <p:sp>
        <p:nvSpPr>
          <p:cNvPr id="105482" name="CaixaDeTexto 14"/>
          <p:cNvSpPr txBox="1">
            <a:spLocks noChangeArrowheads="1"/>
          </p:cNvSpPr>
          <p:nvPr/>
        </p:nvSpPr>
        <p:spPr bwMode="auto">
          <a:xfrm rot="-5400000">
            <a:off x="1042988" y="3146425"/>
            <a:ext cx="4889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Ceasa</a:t>
            </a:r>
          </a:p>
        </p:txBody>
      </p:sp>
      <p:sp>
        <p:nvSpPr>
          <p:cNvPr id="105483" name="CaixaDeTexto 14"/>
          <p:cNvSpPr txBox="1">
            <a:spLocks noChangeArrowheads="1"/>
          </p:cNvSpPr>
          <p:nvPr/>
        </p:nvSpPr>
        <p:spPr bwMode="auto">
          <a:xfrm rot="-5400000">
            <a:off x="1031081" y="2445544"/>
            <a:ext cx="12271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Villa-Lobos - Jaguaré</a:t>
            </a:r>
          </a:p>
        </p:txBody>
      </p:sp>
      <p:sp>
        <p:nvSpPr>
          <p:cNvPr id="105484" name="CaixaDeTexto 14"/>
          <p:cNvSpPr txBox="1">
            <a:spLocks noChangeArrowheads="1"/>
          </p:cNvSpPr>
          <p:nvPr/>
        </p:nvSpPr>
        <p:spPr bwMode="auto">
          <a:xfrm rot="-5400000">
            <a:off x="1556544" y="2994819"/>
            <a:ext cx="11826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Cidade Universitária</a:t>
            </a:r>
          </a:p>
        </p:txBody>
      </p:sp>
      <p:sp>
        <p:nvSpPr>
          <p:cNvPr id="105485" name="CaixaDeTexto 14"/>
          <p:cNvSpPr txBox="1">
            <a:spLocks noChangeArrowheads="1"/>
          </p:cNvSpPr>
          <p:nvPr/>
        </p:nvSpPr>
        <p:spPr bwMode="auto">
          <a:xfrm rot="-5400000">
            <a:off x="2166938" y="1563688"/>
            <a:ext cx="6540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Pinheiros</a:t>
            </a:r>
          </a:p>
        </p:txBody>
      </p:sp>
      <p:sp>
        <p:nvSpPr>
          <p:cNvPr id="105486" name="CaixaDeTexto 14"/>
          <p:cNvSpPr txBox="1">
            <a:spLocks noChangeArrowheads="1"/>
          </p:cNvSpPr>
          <p:nvPr/>
        </p:nvSpPr>
        <p:spPr bwMode="auto">
          <a:xfrm rot="-5400000">
            <a:off x="2225675" y="2443163"/>
            <a:ext cx="12033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Hebraica - Rebouças</a:t>
            </a:r>
          </a:p>
        </p:txBody>
      </p:sp>
      <p:sp>
        <p:nvSpPr>
          <p:cNvPr id="105487" name="CaixaDeTexto 14"/>
          <p:cNvSpPr txBox="1">
            <a:spLocks noChangeArrowheads="1"/>
          </p:cNvSpPr>
          <p:nvPr/>
        </p:nvSpPr>
        <p:spPr bwMode="auto">
          <a:xfrm rot="-5400000">
            <a:off x="2850357" y="1962943"/>
            <a:ext cx="8953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Cidade Jardim</a:t>
            </a:r>
          </a:p>
        </p:txBody>
      </p:sp>
      <p:sp>
        <p:nvSpPr>
          <p:cNvPr id="105488" name="CaixaDeTexto 14"/>
          <p:cNvSpPr txBox="1">
            <a:spLocks noChangeArrowheads="1"/>
          </p:cNvSpPr>
          <p:nvPr/>
        </p:nvSpPr>
        <p:spPr bwMode="auto">
          <a:xfrm rot="-5400000">
            <a:off x="3257550" y="1962151"/>
            <a:ext cx="77628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Vila Olímpia</a:t>
            </a:r>
          </a:p>
        </p:txBody>
      </p:sp>
      <p:sp>
        <p:nvSpPr>
          <p:cNvPr id="105489" name="CaixaDeTexto 14"/>
          <p:cNvSpPr txBox="1">
            <a:spLocks noChangeArrowheads="1"/>
          </p:cNvSpPr>
          <p:nvPr/>
        </p:nvSpPr>
        <p:spPr bwMode="auto">
          <a:xfrm rot="-5400000">
            <a:off x="3857625" y="1890713"/>
            <a:ext cx="517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Berrini</a:t>
            </a:r>
          </a:p>
        </p:txBody>
      </p:sp>
      <p:sp>
        <p:nvSpPr>
          <p:cNvPr id="105490" name="CaixaDeTexto 14"/>
          <p:cNvSpPr txBox="1">
            <a:spLocks noChangeArrowheads="1"/>
          </p:cNvSpPr>
          <p:nvPr/>
        </p:nvSpPr>
        <p:spPr bwMode="auto">
          <a:xfrm rot="-5400000">
            <a:off x="4477544" y="1494632"/>
            <a:ext cx="7381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Morumbi</a:t>
            </a:r>
          </a:p>
        </p:txBody>
      </p:sp>
      <p:sp>
        <p:nvSpPr>
          <p:cNvPr id="105491" name="CaixaDeTexto 14"/>
          <p:cNvSpPr txBox="1">
            <a:spLocks noChangeArrowheads="1"/>
          </p:cNvSpPr>
          <p:nvPr/>
        </p:nvSpPr>
        <p:spPr bwMode="auto">
          <a:xfrm rot="-5400000">
            <a:off x="4628356" y="2737645"/>
            <a:ext cx="8667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Granja Julieta</a:t>
            </a:r>
          </a:p>
        </p:txBody>
      </p:sp>
      <p:sp>
        <p:nvSpPr>
          <p:cNvPr id="105492" name="CaixaDeTexto 14"/>
          <p:cNvSpPr txBox="1">
            <a:spLocks noChangeArrowheads="1"/>
          </p:cNvSpPr>
          <p:nvPr/>
        </p:nvSpPr>
        <p:spPr bwMode="auto">
          <a:xfrm rot="-5400000">
            <a:off x="5930107" y="2975769"/>
            <a:ext cx="8239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Santo Amaro</a:t>
            </a:r>
          </a:p>
        </p:txBody>
      </p:sp>
      <p:sp>
        <p:nvSpPr>
          <p:cNvPr id="105493" name="CaixaDeTexto 14"/>
          <p:cNvSpPr txBox="1">
            <a:spLocks noChangeArrowheads="1"/>
          </p:cNvSpPr>
          <p:nvPr/>
        </p:nvSpPr>
        <p:spPr bwMode="auto">
          <a:xfrm rot="-5400000">
            <a:off x="6370638" y="2506662"/>
            <a:ext cx="5794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Socorro</a:t>
            </a:r>
          </a:p>
        </p:txBody>
      </p:sp>
      <p:sp>
        <p:nvSpPr>
          <p:cNvPr id="105494" name="CaixaDeTexto 14"/>
          <p:cNvSpPr txBox="1">
            <a:spLocks noChangeArrowheads="1"/>
          </p:cNvSpPr>
          <p:nvPr/>
        </p:nvSpPr>
        <p:spPr bwMode="auto">
          <a:xfrm rot="-5400000">
            <a:off x="6852444" y="2266157"/>
            <a:ext cx="7445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Jurubatuba</a:t>
            </a:r>
          </a:p>
        </p:txBody>
      </p:sp>
      <p:sp>
        <p:nvSpPr>
          <p:cNvPr id="105495" name="CaixaDeTexto 20"/>
          <p:cNvSpPr txBox="1">
            <a:spLocks noChangeArrowheads="1"/>
          </p:cNvSpPr>
          <p:nvPr/>
        </p:nvSpPr>
        <p:spPr bwMode="auto">
          <a:xfrm>
            <a:off x="120650" y="5013325"/>
            <a:ext cx="90233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CONSOLIDAÇÃO URBANA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Incidência de Operações Urbanas;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Incentivar uso habitacional com diversidade social e com comércio e serviços locais;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Aproveitamento da existência de terrenos subutilizados;</a:t>
            </a:r>
            <a:r>
              <a:rPr lang="pt-BR"/>
              <a:t> 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Transposição do rio Pinheiros – ferrovia não atende a margem oeste do rio.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6" descr="C:\Documents and Settings\patriciafe\Desktop\Linha 9\Linha 9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8563"/>
            <a:ext cx="91313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CaixaDeTexto 14"/>
          <p:cNvSpPr txBox="1">
            <a:spLocks noChangeArrowheads="1"/>
          </p:cNvSpPr>
          <p:nvPr/>
        </p:nvSpPr>
        <p:spPr bwMode="auto">
          <a:xfrm rot="-5400000">
            <a:off x="209550" y="4086225"/>
            <a:ext cx="8223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Osasco </a:t>
            </a:r>
          </a:p>
        </p:txBody>
      </p:sp>
      <p:sp>
        <p:nvSpPr>
          <p:cNvPr id="106499" name="CaixaDeTexto 14"/>
          <p:cNvSpPr txBox="1">
            <a:spLocks noChangeArrowheads="1"/>
          </p:cNvSpPr>
          <p:nvPr/>
        </p:nvSpPr>
        <p:spPr bwMode="auto">
          <a:xfrm rot="-5400000">
            <a:off x="716756" y="3821907"/>
            <a:ext cx="7572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Pres. Altino</a:t>
            </a:r>
          </a:p>
        </p:txBody>
      </p:sp>
      <p:sp>
        <p:nvSpPr>
          <p:cNvPr id="106500" name="CaixaDeTexto 14"/>
          <p:cNvSpPr txBox="1">
            <a:spLocks noChangeArrowheads="1"/>
          </p:cNvSpPr>
          <p:nvPr/>
        </p:nvSpPr>
        <p:spPr bwMode="auto">
          <a:xfrm rot="-5400000">
            <a:off x="776288" y="2844800"/>
            <a:ext cx="687388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Ceasa</a:t>
            </a:r>
          </a:p>
        </p:txBody>
      </p:sp>
      <p:sp>
        <p:nvSpPr>
          <p:cNvPr id="106501" name="CaixaDeTexto 14"/>
          <p:cNvSpPr txBox="1">
            <a:spLocks noChangeArrowheads="1"/>
          </p:cNvSpPr>
          <p:nvPr/>
        </p:nvSpPr>
        <p:spPr bwMode="auto">
          <a:xfrm rot="-5400000">
            <a:off x="572294" y="2002631"/>
            <a:ext cx="17160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Villa-Lobos - Jaguaré</a:t>
            </a:r>
          </a:p>
        </p:txBody>
      </p:sp>
      <p:sp>
        <p:nvSpPr>
          <p:cNvPr id="106502" name="CaixaDeTexto 14"/>
          <p:cNvSpPr txBox="1">
            <a:spLocks noChangeArrowheads="1"/>
          </p:cNvSpPr>
          <p:nvPr/>
        </p:nvSpPr>
        <p:spPr bwMode="auto">
          <a:xfrm rot="-5400000">
            <a:off x="1276350" y="2782888"/>
            <a:ext cx="11826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Cidade Universitária</a:t>
            </a:r>
          </a:p>
        </p:txBody>
      </p:sp>
      <p:sp>
        <p:nvSpPr>
          <p:cNvPr id="106503" name="CaixaDeTexto 14"/>
          <p:cNvSpPr txBox="1">
            <a:spLocks noChangeArrowheads="1"/>
          </p:cNvSpPr>
          <p:nvPr/>
        </p:nvSpPr>
        <p:spPr bwMode="auto">
          <a:xfrm rot="-5400000">
            <a:off x="1805781" y="1510507"/>
            <a:ext cx="7254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Pinheiros</a:t>
            </a:r>
          </a:p>
        </p:txBody>
      </p:sp>
      <p:sp>
        <p:nvSpPr>
          <p:cNvPr id="106504" name="CaixaDeTexto 14"/>
          <p:cNvSpPr txBox="1">
            <a:spLocks noChangeArrowheads="1"/>
          </p:cNvSpPr>
          <p:nvPr/>
        </p:nvSpPr>
        <p:spPr bwMode="auto">
          <a:xfrm rot="-5400000">
            <a:off x="1857375" y="2346326"/>
            <a:ext cx="12033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Hebraica - Rebouças</a:t>
            </a:r>
          </a:p>
        </p:txBody>
      </p:sp>
      <p:sp>
        <p:nvSpPr>
          <p:cNvPr id="106505" name="CaixaDeTexto 14"/>
          <p:cNvSpPr txBox="1">
            <a:spLocks noChangeArrowheads="1"/>
          </p:cNvSpPr>
          <p:nvPr/>
        </p:nvSpPr>
        <p:spPr bwMode="auto">
          <a:xfrm rot="-5400000">
            <a:off x="2420144" y="1885157"/>
            <a:ext cx="8953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Cidade Jardim</a:t>
            </a:r>
          </a:p>
        </p:txBody>
      </p:sp>
      <p:sp>
        <p:nvSpPr>
          <p:cNvPr id="106506" name="CaixaDeTexto 14"/>
          <p:cNvSpPr txBox="1">
            <a:spLocks noChangeArrowheads="1"/>
          </p:cNvSpPr>
          <p:nvPr/>
        </p:nvSpPr>
        <p:spPr bwMode="auto">
          <a:xfrm rot="-5400000">
            <a:off x="2782094" y="1883569"/>
            <a:ext cx="7762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Vila Olímpia</a:t>
            </a:r>
          </a:p>
        </p:txBody>
      </p:sp>
      <p:sp>
        <p:nvSpPr>
          <p:cNvPr id="106507" name="CaixaDeTexto 14"/>
          <p:cNvSpPr txBox="1">
            <a:spLocks noChangeArrowheads="1"/>
          </p:cNvSpPr>
          <p:nvPr/>
        </p:nvSpPr>
        <p:spPr bwMode="auto">
          <a:xfrm rot="-5400000">
            <a:off x="3321050" y="1898651"/>
            <a:ext cx="5159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Berrini</a:t>
            </a:r>
          </a:p>
        </p:txBody>
      </p:sp>
      <p:sp>
        <p:nvSpPr>
          <p:cNvPr id="106508" name="CaixaDeTexto 14"/>
          <p:cNvSpPr txBox="1">
            <a:spLocks noChangeArrowheads="1"/>
          </p:cNvSpPr>
          <p:nvPr/>
        </p:nvSpPr>
        <p:spPr bwMode="auto">
          <a:xfrm rot="-5400000">
            <a:off x="3853656" y="1432720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Morumbi</a:t>
            </a:r>
          </a:p>
        </p:txBody>
      </p:sp>
      <p:sp>
        <p:nvSpPr>
          <p:cNvPr id="106509" name="CaixaDeTexto 14"/>
          <p:cNvSpPr txBox="1">
            <a:spLocks noChangeArrowheads="1"/>
          </p:cNvSpPr>
          <p:nvPr/>
        </p:nvSpPr>
        <p:spPr bwMode="auto">
          <a:xfrm rot="-5400000">
            <a:off x="3967956" y="2558257"/>
            <a:ext cx="8667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Granja Julieta</a:t>
            </a:r>
          </a:p>
        </p:txBody>
      </p:sp>
      <p:sp>
        <p:nvSpPr>
          <p:cNvPr id="106510" name="CaixaDeTexto 14"/>
          <p:cNvSpPr txBox="1">
            <a:spLocks noChangeArrowheads="1"/>
          </p:cNvSpPr>
          <p:nvPr/>
        </p:nvSpPr>
        <p:spPr bwMode="auto">
          <a:xfrm rot="-5400000">
            <a:off x="5102225" y="2765425"/>
            <a:ext cx="825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Santo Amaro</a:t>
            </a:r>
          </a:p>
        </p:txBody>
      </p:sp>
      <p:sp>
        <p:nvSpPr>
          <p:cNvPr id="106511" name="CaixaDeTexto 14"/>
          <p:cNvSpPr txBox="1">
            <a:spLocks noChangeArrowheads="1"/>
          </p:cNvSpPr>
          <p:nvPr/>
        </p:nvSpPr>
        <p:spPr bwMode="auto">
          <a:xfrm rot="-5400000">
            <a:off x="5501481" y="2356644"/>
            <a:ext cx="579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Socorro</a:t>
            </a:r>
          </a:p>
        </p:txBody>
      </p:sp>
      <p:sp>
        <p:nvSpPr>
          <p:cNvPr id="106512" name="CaixaDeTexto 14"/>
          <p:cNvSpPr txBox="1">
            <a:spLocks noChangeArrowheads="1"/>
          </p:cNvSpPr>
          <p:nvPr/>
        </p:nvSpPr>
        <p:spPr bwMode="auto">
          <a:xfrm rot="-5400000">
            <a:off x="5911056" y="2148682"/>
            <a:ext cx="7445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Jurubatuba</a:t>
            </a:r>
          </a:p>
        </p:txBody>
      </p:sp>
      <p:sp>
        <p:nvSpPr>
          <p:cNvPr id="106513" name="CaixaDeTexto 14"/>
          <p:cNvSpPr txBox="1">
            <a:spLocks noChangeArrowheads="1"/>
          </p:cNvSpPr>
          <p:nvPr/>
        </p:nvSpPr>
        <p:spPr bwMode="auto">
          <a:xfrm rot="-5400000">
            <a:off x="7368381" y="2120107"/>
            <a:ext cx="12684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Primavera - Interlagos</a:t>
            </a:r>
          </a:p>
        </p:txBody>
      </p:sp>
      <p:sp>
        <p:nvSpPr>
          <p:cNvPr id="106514" name="CaixaDeTexto 14"/>
          <p:cNvSpPr txBox="1">
            <a:spLocks noChangeArrowheads="1"/>
          </p:cNvSpPr>
          <p:nvPr/>
        </p:nvSpPr>
        <p:spPr bwMode="auto">
          <a:xfrm rot="-5400000">
            <a:off x="8151812" y="1841501"/>
            <a:ext cx="511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Grajaú</a:t>
            </a:r>
          </a:p>
        </p:txBody>
      </p:sp>
      <p:sp>
        <p:nvSpPr>
          <p:cNvPr id="106515" name="CaixaDeTexto 14"/>
          <p:cNvSpPr txBox="1">
            <a:spLocks noChangeArrowheads="1"/>
          </p:cNvSpPr>
          <p:nvPr/>
        </p:nvSpPr>
        <p:spPr bwMode="auto">
          <a:xfrm rot="-5400000">
            <a:off x="6933407" y="1654968"/>
            <a:ext cx="736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Autódromo</a:t>
            </a:r>
          </a:p>
        </p:txBody>
      </p:sp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6519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20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– LINHA 9</a:t>
            </a:r>
          </a:p>
        </p:txBody>
      </p:sp>
      <p:pic>
        <p:nvPicPr>
          <p:cNvPr id="106521" name="Imagem 4" descr="Linha 7 - Legenda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2600" y="6118225"/>
            <a:ext cx="60769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tângulo 31"/>
          <p:cNvSpPr/>
          <p:nvPr/>
        </p:nvSpPr>
        <p:spPr>
          <a:xfrm rot="16200000">
            <a:off x="6177757" y="1759744"/>
            <a:ext cx="3427412" cy="2305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1300" dirty="0">
                <a:solidFill>
                  <a:schemeClr val="tx1"/>
                </a:solidFill>
              </a:rPr>
              <a:t>         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6738938" y="4651375"/>
            <a:ext cx="23050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Autódromo - Grajaú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34925" y="4651375"/>
            <a:ext cx="6653213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Osasco - </a:t>
            </a:r>
            <a:r>
              <a:rPr lang="pt-BR" sz="20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Jurubatuba</a:t>
            </a:r>
            <a:endParaRPr lang="pt-BR" sz="2000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827088" y="5711825"/>
            <a:ext cx="194468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Jaguaré - Pinheiros</a:t>
            </a:r>
          </a:p>
        </p:txBody>
      </p:sp>
      <p:sp>
        <p:nvSpPr>
          <p:cNvPr id="56" name="Forma livre 55"/>
          <p:cNvSpPr/>
          <p:nvPr/>
        </p:nvSpPr>
        <p:spPr>
          <a:xfrm>
            <a:off x="25400" y="1181100"/>
            <a:ext cx="6662738" cy="3444875"/>
          </a:xfrm>
          <a:custGeom>
            <a:avLst/>
            <a:gdLst>
              <a:gd name="connsiteX0" fmla="*/ 0 w 6667500"/>
              <a:gd name="connsiteY0" fmla="*/ 0 h 3479800"/>
              <a:gd name="connsiteX1" fmla="*/ 6667500 w 6667500"/>
              <a:gd name="connsiteY1" fmla="*/ 0 h 3479800"/>
              <a:gd name="connsiteX2" fmla="*/ 6667500 w 6667500"/>
              <a:gd name="connsiteY2" fmla="*/ 3454400 h 3479800"/>
              <a:gd name="connsiteX3" fmla="*/ 1765300 w 6667500"/>
              <a:gd name="connsiteY3" fmla="*/ 3454400 h 3479800"/>
              <a:gd name="connsiteX4" fmla="*/ 1778000 w 6667500"/>
              <a:gd name="connsiteY4" fmla="*/ 2946400 h 3479800"/>
              <a:gd name="connsiteX5" fmla="*/ 2286000 w 6667500"/>
              <a:gd name="connsiteY5" fmla="*/ 2946400 h 3479800"/>
              <a:gd name="connsiteX6" fmla="*/ 2273300 w 6667500"/>
              <a:gd name="connsiteY6" fmla="*/ 139700 h 3479800"/>
              <a:gd name="connsiteX7" fmla="*/ 1231900 w 6667500"/>
              <a:gd name="connsiteY7" fmla="*/ 139700 h 3479800"/>
              <a:gd name="connsiteX8" fmla="*/ 1270000 w 6667500"/>
              <a:gd name="connsiteY8" fmla="*/ 2971800 h 3479800"/>
              <a:gd name="connsiteX9" fmla="*/ 1778000 w 6667500"/>
              <a:gd name="connsiteY9" fmla="*/ 2959100 h 3479800"/>
              <a:gd name="connsiteX10" fmla="*/ 1778000 w 6667500"/>
              <a:gd name="connsiteY10" fmla="*/ 3479800 h 3479800"/>
              <a:gd name="connsiteX11" fmla="*/ 12700 w 6667500"/>
              <a:gd name="connsiteY11" fmla="*/ 3479800 h 3479800"/>
              <a:gd name="connsiteX12" fmla="*/ 0 w 6667500"/>
              <a:gd name="connsiteY12" fmla="*/ 0 h 3479800"/>
              <a:gd name="connsiteX0" fmla="*/ 0 w 6667500"/>
              <a:gd name="connsiteY0" fmla="*/ 0 h 3479800"/>
              <a:gd name="connsiteX1" fmla="*/ 6667500 w 6667500"/>
              <a:gd name="connsiteY1" fmla="*/ 0 h 3479800"/>
              <a:gd name="connsiteX2" fmla="*/ 6667500 w 6667500"/>
              <a:gd name="connsiteY2" fmla="*/ 3454400 h 3479800"/>
              <a:gd name="connsiteX3" fmla="*/ 1765300 w 6667500"/>
              <a:gd name="connsiteY3" fmla="*/ 3454400 h 3479800"/>
              <a:gd name="connsiteX4" fmla="*/ 1778000 w 6667500"/>
              <a:gd name="connsiteY4" fmla="*/ 2946400 h 3479800"/>
              <a:gd name="connsiteX5" fmla="*/ 2286000 w 6667500"/>
              <a:gd name="connsiteY5" fmla="*/ 2946400 h 3479800"/>
              <a:gd name="connsiteX6" fmla="*/ 2273300 w 6667500"/>
              <a:gd name="connsiteY6" fmla="*/ 139700 h 3479800"/>
              <a:gd name="connsiteX7" fmla="*/ 1231900 w 6667500"/>
              <a:gd name="connsiteY7" fmla="*/ 139700 h 3479800"/>
              <a:gd name="connsiteX8" fmla="*/ 1270000 w 6667500"/>
              <a:gd name="connsiteY8" fmla="*/ 2971800 h 3479800"/>
              <a:gd name="connsiteX9" fmla="*/ 1774292 w 6667500"/>
              <a:gd name="connsiteY9" fmla="*/ 2967980 h 3479800"/>
              <a:gd name="connsiteX10" fmla="*/ 1778000 w 6667500"/>
              <a:gd name="connsiteY10" fmla="*/ 3479800 h 3479800"/>
              <a:gd name="connsiteX11" fmla="*/ 12700 w 6667500"/>
              <a:gd name="connsiteY11" fmla="*/ 3479800 h 3479800"/>
              <a:gd name="connsiteX12" fmla="*/ 0 w 6667500"/>
              <a:gd name="connsiteY12" fmla="*/ 0 h 3479800"/>
              <a:gd name="connsiteX0" fmla="*/ 0 w 6667500"/>
              <a:gd name="connsiteY0" fmla="*/ 0 h 3479800"/>
              <a:gd name="connsiteX1" fmla="*/ 6667500 w 6667500"/>
              <a:gd name="connsiteY1" fmla="*/ 0 h 3479800"/>
              <a:gd name="connsiteX2" fmla="*/ 6667500 w 6667500"/>
              <a:gd name="connsiteY2" fmla="*/ 3454400 h 3479800"/>
              <a:gd name="connsiteX3" fmla="*/ 1765300 w 6667500"/>
              <a:gd name="connsiteY3" fmla="*/ 3454400 h 3479800"/>
              <a:gd name="connsiteX4" fmla="*/ 1778000 w 6667500"/>
              <a:gd name="connsiteY4" fmla="*/ 2946400 h 3479800"/>
              <a:gd name="connsiteX5" fmla="*/ 2286000 w 6667500"/>
              <a:gd name="connsiteY5" fmla="*/ 2946400 h 3479800"/>
              <a:gd name="connsiteX6" fmla="*/ 2273300 w 6667500"/>
              <a:gd name="connsiteY6" fmla="*/ 139700 h 3479800"/>
              <a:gd name="connsiteX7" fmla="*/ 1231900 w 6667500"/>
              <a:gd name="connsiteY7" fmla="*/ 139700 h 3479800"/>
              <a:gd name="connsiteX8" fmla="*/ 1270000 w 6667500"/>
              <a:gd name="connsiteY8" fmla="*/ 2971800 h 3479800"/>
              <a:gd name="connsiteX9" fmla="*/ 1774292 w 6667500"/>
              <a:gd name="connsiteY9" fmla="*/ 2931976 h 3479800"/>
              <a:gd name="connsiteX10" fmla="*/ 1778000 w 6667500"/>
              <a:gd name="connsiteY10" fmla="*/ 3479800 h 3479800"/>
              <a:gd name="connsiteX11" fmla="*/ 12700 w 6667500"/>
              <a:gd name="connsiteY11" fmla="*/ 3479800 h 3479800"/>
              <a:gd name="connsiteX12" fmla="*/ 0 w 6667500"/>
              <a:gd name="connsiteY12" fmla="*/ 0 h 3479800"/>
              <a:gd name="connsiteX0" fmla="*/ 0 w 6712801"/>
              <a:gd name="connsiteY0" fmla="*/ 0 h 3479800"/>
              <a:gd name="connsiteX1" fmla="*/ 6667500 w 6712801"/>
              <a:gd name="connsiteY1" fmla="*/ 0 h 3479800"/>
              <a:gd name="connsiteX2" fmla="*/ 6712801 w 6712801"/>
              <a:gd name="connsiteY2" fmla="*/ 3444663 h 3479800"/>
              <a:gd name="connsiteX3" fmla="*/ 1765300 w 6712801"/>
              <a:gd name="connsiteY3" fmla="*/ 3454400 h 3479800"/>
              <a:gd name="connsiteX4" fmla="*/ 1778000 w 6712801"/>
              <a:gd name="connsiteY4" fmla="*/ 2946400 h 3479800"/>
              <a:gd name="connsiteX5" fmla="*/ 2286000 w 6712801"/>
              <a:gd name="connsiteY5" fmla="*/ 2946400 h 3479800"/>
              <a:gd name="connsiteX6" fmla="*/ 2273300 w 6712801"/>
              <a:gd name="connsiteY6" fmla="*/ 139700 h 3479800"/>
              <a:gd name="connsiteX7" fmla="*/ 1231900 w 6712801"/>
              <a:gd name="connsiteY7" fmla="*/ 139700 h 3479800"/>
              <a:gd name="connsiteX8" fmla="*/ 1270000 w 6712801"/>
              <a:gd name="connsiteY8" fmla="*/ 2971800 h 3479800"/>
              <a:gd name="connsiteX9" fmla="*/ 1774292 w 6712801"/>
              <a:gd name="connsiteY9" fmla="*/ 2931976 h 3479800"/>
              <a:gd name="connsiteX10" fmla="*/ 1778000 w 6712801"/>
              <a:gd name="connsiteY10" fmla="*/ 3479800 h 3479800"/>
              <a:gd name="connsiteX11" fmla="*/ 12700 w 6712801"/>
              <a:gd name="connsiteY11" fmla="*/ 3479800 h 3479800"/>
              <a:gd name="connsiteX12" fmla="*/ 0 w 6712801"/>
              <a:gd name="connsiteY12" fmla="*/ 0 h 3479800"/>
              <a:gd name="connsiteX0" fmla="*/ 0 w 6712803"/>
              <a:gd name="connsiteY0" fmla="*/ 0 h 3479800"/>
              <a:gd name="connsiteX1" fmla="*/ 6712803 w 6712803"/>
              <a:gd name="connsiteY1" fmla="*/ 17871 h 3479800"/>
              <a:gd name="connsiteX2" fmla="*/ 6712801 w 6712803"/>
              <a:gd name="connsiteY2" fmla="*/ 3444663 h 3479800"/>
              <a:gd name="connsiteX3" fmla="*/ 1765300 w 6712803"/>
              <a:gd name="connsiteY3" fmla="*/ 3454400 h 3479800"/>
              <a:gd name="connsiteX4" fmla="*/ 1778000 w 6712803"/>
              <a:gd name="connsiteY4" fmla="*/ 2946400 h 3479800"/>
              <a:gd name="connsiteX5" fmla="*/ 2286000 w 6712803"/>
              <a:gd name="connsiteY5" fmla="*/ 2946400 h 3479800"/>
              <a:gd name="connsiteX6" fmla="*/ 2273300 w 6712803"/>
              <a:gd name="connsiteY6" fmla="*/ 139700 h 3479800"/>
              <a:gd name="connsiteX7" fmla="*/ 1231900 w 6712803"/>
              <a:gd name="connsiteY7" fmla="*/ 139700 h 3479800"/>
              <a:gd name="connsiteX8" fmla="*/ 1270000 w 6712803"/>
              <a:gd name="connsiteY8" fmla="*/ 2971800 h 3479800"/>
              <a:gd name="connsiteX9" fmla="*/ 1774292 w 6712803"/>
              <a:gd name="connsiteY9" fmla="*/ 2931976 h 3479800"/>
              <a:gd name="connsiteX10" fmla="*/ 1778000 w 6712803"/>
              <a:gd name="connsiteY10" fmla="*/ 3479800 h 3479800"/>
              <a:gd name="connsiteX11" fmla="*/ 12700 w 6712803"/>
              <a:gd name="connsiteY11" fmla="*/ 3479800 h 3479800"/>
              <a:gd name="connsiteX12" fmla="*/ 0 w 6712803"/>
              <a:gd name="connsiteY12" fmla="*/ 0 h 3479800"/>
              <a:gd name="connsiteX0" fmla="*/ 0 w 6712803"/>
              <a:gd name="connsiteY0" fmla="*/ 0 h 3479800"/>
              <a:gd name="connsiteX1" fmla="*/ 6712803 w 6712803"/>
              <a:gd name="connsiteY1" fmla="*/ 17871 h 3479800"/>
              <a:gd name="connsiteX2" fmla="*/ 6712801 w 6712803"/>
              <a:gd name="connsiteY2" fmla="*/ 3444663 h 3479800"/>
              <a:gd name="connsiteX3" fmla="*/ 1765300 w 6712803"/>
              <a:gd name="connsiteY3" fmla="*/ 3454400 h 3479800"/>
              <a:gd name="connsiteX4" fmla="*/ 1778000 w 6712803"/>
              <a:gd name="connsiteY4" fmla="*/ 2946400 h 3479800"/>
              <a:gd name="connsiteX5" fmla="*/ 2286000 w 6712803"/>
              <a:gd name="connsiteY5" fmla="*/ 2946400 h 3479800"/>
              <a:gd name="connsiteX6" fmla="*/ 2273300 w 6712803"/>
              <a:gd name="connsiteY6" fmla="*/ 139700 h 3479800"/>
              <a:gd name="connsiteX7" fmla="*/ 1231900 w 6712803"/>
              <a:gd name="connsiteY7" fmla="*/ 139700 h 3479800"/>
              <a:gd name="connsiteX8" fmla="*/ 1270000 w 6712803"/>
              <a:gd name="connsiteY8" fmla="*/ 2971800 h 3479800"/>
              <a:gd name="connsiteX9" fmla="*/ 1774292 w 6712803"/>
              <a:gd name="connsiteY9" fmla="*/ 2931976 h 3479800"/>
              <a:gd name="connsiteX10" fmla="*/ 1773556 w 6712803"/>
              <a:gd name="connsiteY10" fmla="*/ 3467421 h 3479800"/>
              <a:gd name="connsiteX11" fmla="*/ 12700 w 6712803"/>
              <a:gd name="connsiteY11" fmla="*/ 3479800 h 3479800"/>
              <a:gd name="connsiteX12" fmla="*/ 0 w 6712803"/>
              <a:gd name="connsiteY12" fmla="*/ 0 h 3479800"/>
              <a:gd name="connsiteX0" fmla="*/ 0 w 6712803"/>
              <a:gd name="connsiteY0" fmla="*/ 0 h 3479800"/>
              <a:gd name="connsiteX1" fmla="*/ 6712803 w 6712803"/>
              <a:gd name="connsiteY1" fmla="*/ 17871 h 3479800"/>
              <a:gd name="connsiteX2" fmla="*/ 6712801 w 6712803"/>
              <a:gd name="connsiteY2" fmla="*/ 3444663 h 3479800"/>
              <a:gd name="connsiteX3" fmla="*/ 1765300 w 6712803"/>
              <a:gd name="connsiteY3" fmla="*/ 3454400 h 3479800"/>
              <a:gd name="connsiteX4" fmla="*/ 1778000 w 6712803"/>
              <a:gd name="connsiteY4" fmla="*/ 2946400 h 3479800"/>
              <a:gd name="connsiteX5" fmla="*/ 2286000 w 6712803"/>
              <a:gd name="connsiteY5" fmla="*/ 2946400 h 3479800"/>
              <a:gd name="connsiteX6" fmla="*/ 2273300 w 6712803"/>
              <a:gd name="connsiteY6" fmla="*/ 139700 h 3479800"/>
              <a:gd name="connsiteX7" fmla="*/ 1231900 w 6712803"/>
              <a:gd name="connsiteY7" fmla="*/ 139700 h 3479800"/>
              <a:gd name="connsiteX8" fmla="*/ 1270000 w 6712803"/>
              <a:gd name="connsiteY8" fmla="*/ 2971800 h 3479800"/>
              <a:gd name="connsiteX9" fmla="*/ 1773556 w 6712803"/>
              <a:gd name="connsiteY9" fmla="*/ 2954658 h 3479800"/>
              <a:gd name="connsiteX10" fmla="*/ 1773556 w 6712803"/>
              <a:gd name="connsiteY10" fmla="*/ 3467421 h 3479800"/>
              <a:gd name="connsiteX11" fmla="*/ 12700 w 6712803"/>
              <a:gd name="connsiteY11" fmla="*/ 3479800 h 3479800"/>
              <a:gd name="connsiteX12" fmla="*/ 0 w 6712803"/>
              <a:gd name="connsiteY12" fmla="*/ 0 h 3479800"/>
              <a:gd name="connsiteX0" fmla="*/ 0 w 6712803"/>
              <a:gd name="connsiteY0" fmla="*/ 0 h 3479800"/>
              <a:gd name="connsiteX1" fmla="*/ 6712803 w 6712803"/>
              <a:gd name="connsiteY1" fmla="*/ 17871 h 3479800"/>
              <a:gd name="connsiteX2" fmla="*/ 6712801 w 6712803"/>
              <a:gd name="connsiteY2" fmla="*/ 3444663 h 3479800"/>
              <a:gd name="connsiteX3" fmla="*/ 1765300 w 6712803"/>
              <a:gd name="connsiteY3" fmla="*/ 3454400 h 3479800"/>
              <a:gd name="connsiteX4" fmla="*/ 1778000 w 6712803"/>
              <a:gd name="connsiteY4" fmla="*/ 2946400 h 3479800"/>
              <a:gd name="connsiteX5" fmla="*/ 2286000 w 6712803"/>
              <a:gd name="connsiteY5" fmla="*/ 2946400 h 3479800"/>
              <a:gd name="connsiteX6" fmla="*/ 2273300 w 6712803"/>
              <a:gd name="connsiteY6" fmla="*/ 139700 h 3479800"/>
              <a:gd name="connsiteX7" fmla="*/ 1231900 w 6712803"/>
              <a:gd name="connsiteY7" fmla="*/ 139700 h 3479800"/>
              <a:gd name="connsiteX8" fmla="*/ 1284128 w 6712803"/>
              <a:gd name="connsiteY8" fmla="*/ 2954658 h 3479800"/>
              <a:gd name="connsiteX9" fmla="*/ 1773556 w 6712803"/>
              <a:gd name="connsiteY9" fmla="*/ 2954658 h 3479800"/>
              <a:gd name="connsiteX10" fmla="*/ 1773556 w 6712803"/>
              <a:gd name="connsiteY10" fmla="*/ 3467421 h 3479800"/>
              <a:gd name="connsiteX11" fmla="*/ 12700 w 6712803"/>
              <a:gd name="connsiteY11" fmla="*/ 3479800 h 3479800"/>
              <a:gd name="connsiteX12" fmla="*/ 0 w 6712803"/>
              <a:gd name="connsiteY12" fmla="*/ 0 h 3479800"/>
              <a:gd name="connsiteX0" fmla="*/ 0 w 6712803"/>
              <a:gd name="connsiteY0" fmla="*/ 0 h 3479800"/>
              <a:gd name="connsiteX1" fmla="*/ 6712803 w 6712803"/>
              <a:gd name="connsiteY1" fmla="*/ 17871 h 3479800"/>
              <a:gd name="connsiteX2" fmla="*/ 6712801 w 6712803"/>
              <a:gd name="connsiteY2" fmla="*/ 3444663 h 3479800"/>
              <a:gd name="connsiteX3" fmla="*/ 1765300 w 6712803"/>
              <a:gd name="connsiteY3" fmla="*/ 3454400 h 3479800"/>
              <a:gd name="connsiteX4" fmla="*/ 1778000 w 6712803"/>
              <a:gd name="connsiteY4" fmla="*/ 2946400 h 3479800"/>
              <a:gd name="connsiteX5" fmla="*/ 2286000 w 6712803"/>
              <a:gd name="connsiteY5" fmla="*/ 2946400 h 3479800"/>
              <a:gd name="connsiteX6" fmla="*/ 2273300 w 6712803"/>
              <a:gd name="connsiteY6" fmla="*/ 139700 h 3479800"/>
              <a:gd name="connsiteX7" fmla="*/ 1231900 w 6712803"/>
              <a:gd name="connsiteY7" fmla="*/ 139700 h 3479800"/>
              <a:gd name="connsiteX8" fmla="*/ 1284128 w 6712803"/>
              <a:gd name="connsiteY8" fmla="*/ 2954658 h 3479800"/>
              <a:gd name="connsiteX9" fmla="*/ 1773558 w 6712803"/>
              <a:gd name="connsiteY9" fmla="*/ 2954658 h 3479800"/>
              <a:gd name="connsiteX10" fmla="*/ 1773556 w 6712803"/>
              <a:gd name="connsiteY10" fmla="*/ 3467421 h 3479800"/>
              <a:gd name="connsiteX11" fmla="*/ 12700 w 6712803"/>
              <a:gd name="connsiteY11" fmla="*/ 3479800 h 3479800"/>
              <a:gd name="connsiteX12" fmla="*/ 0 w 6712803"/>
              <a:gd name="connsiteY12" fmla="*/ 0 h 3479800"/>
              <a:gd name="connsiteX0" fmla="*/ 0 w 6712803"/>
              <a:gd name="connsiteY0" fmla="*/ 0 h 3479800"/>
              <a:gd name="connsiteX1" fmla="*/ 6712803 w 6712803"/>
              <a:gd name="connsiteY1" fmla="*/ 17871 h 3479800"/>
              <a:gd name="connsiteX2" fmla="*/ 6712801 w 6712803"/>
              <a:gd name="connsiteY2" fmla="*/ 3444663 h 3479800"/>
              <a:gd name="connsiteX3" fmla="*/ 1765300 w 6712803"/>
              <a:gd name="connsiteY3" fmla="*/ 3454400 h 3479800"/>
              <a:gd name="connsiteX4" fmla="*/ 1778000 w 6712803"/>
              <a:gd name="connsiteY4" fmla="*/ 2946400 h 3479800"/>
              <a:gd name="connsiteX5" fmla="*/ 2286000 w 6712803"/>
              <a:gd name="connsiteY5" fmla="*/ 2946400 h 3479800"/>
              <a:gd name="connsiteX6" fmla="*/ 2273300 w 6712803"/>
              <a:gd name="connsiteY6" fmla="*/ 139700 h 3479800"/>
              <a:gd name="connsiteX7" fmla="*/ 1231900 w 6712803"/>
              <a:gd name="connsiteY7" fmla="*/ 139700 h 3479800"/>
              <a:gd name="connsiteX8" fmla="*/ 1284128 w 6712803"/>
              <a:gd name="connsiteY8" fmla="*/ 2954658 h 3479800"/>
              <a:gd name="connsiteX9" fmla="*/ 1773558 w 6712803"/>
              <a:gd name="connsiteY9" fmla="*/ 2954658 h 3479800"/>
              <a:gd name="connsiteX10" fmla="*/ 1773556 w 6712803"/>
              <a:gd name="connsiteY10" fmla="*/ 3444663 h 3479800"/>
              <a:gd name="connsiteX11" fmla="*/ 12700 w 6712803"/>
              <a:gd name="connsiteY11" fmla="*/ 3479800 h 3479800"/>
              <a:gd name="connsiteX12" fmla="*/ 0 w 6712803"/>
              <a:gd name="connsiteY12" fmla="*/ 0 h 3479800"/>
              <a:gd name="connsiteX0" fmla="*/ 0 w 6712803"/>
              <a:gd name="connsiteY0" fmla="*/ 0 h 3479800"/>
              <a:gd name="connsiteX1" fmla="*/ 6712803 w 6712803"/>
              <a:gd name="connsiteY1" fmla="*/ 17871 h 3479800"/>
              <a:gd name="connsiteX2" fmla="*/ 6712801 w 6712803"/>
              <a:gd name="connsiteY2" fmla="*/ 3444663 h 3479800"/>
              <a:gd name="connsiteX3" fmla="*/ 1765300 w 6712803"/>
              <a:gd name="connsiteY3" fmla="*/ 3454400 h 3479800"/>
              <a:gd name="connsiteX4" fmla="*/ 1778000 w 6712803"/>
              <a:gd name="connsiteY4" fmla="*/ 2946400 h 3479800"/>
              <a:gd name="connsiteX5" fmla="*/ 2286000 w 6712803"/>
              <a:gd name="connsiteY5" fmla="*/ 2946400 h 3479800"/>
              <a:gd name="connsiteX6" fmla="*/ 2273300 w 6712803"/>
              <a:gd name="connsiteY6" fmla="*/ 139700 h 3479800"/>
              <a:gd name="connsiteX7" fmla="*/ 1231900 w 6712803"/>
              <a:gd name="connsiteY7" fmla="*/ 139700 h 3479800"/>
              <a:gd name="connsiteX8" fmla="*/ 1284128 w 6712803"/>
              <a:gd name="connsiteY8" fmla="*/ 2954658 h 3479800"/>
              <a:gd name="connsiteX9" fmla="*/ 1774292 w 6712803"/>
              <a:gd name="connsiteY9" fmla="*/ 2967980 h 3479800"/>
              <a:gd name="connsiteX10" fmla="*/ 1773556 w 6712803"/>
              <a:gd name="connsiteY10" fmla="*/ 3444663 h 3479800"/>
              <a:gd name="connsiteX11" fmla="*/ 12700 w 6712803"/>
              <a:gd name="connsiteY11" fmla="*/ 3479800 h 3479800"/>
              <a:gd name="connsiteX12" fmla="*/ 0 w 6712803"/>
              <a:gd name="connsiteY12" fmla="*/ 0 h 3479800"/>
              <a:gd name="connsiteX0" fmla="*/ 0 w 6712803"/>
              <a:gd name="connsiteY0" fmla="*/ 0 h 3479800"/>
              <a:gd name="connsiteX1" fmla="*/ 6712803 w 6712803"/>
              <a:gd name="connsiteY1" fmla="*/ 17871 h 3479800"/>
              <a:gd name="connsiteX2" fmla="*/ 6712801 w 6712803"/>
              <a:gd name="connsiteY2" fmla="*/ 3444663 h 3479800"/>
              <a:gd name="connsiteX3" fmla="*/ 1765300 w 6712803"/>
              <a:gd name="connsiteY3" fmla="*/ 3454400 h 3479800"/>
              <a:gd name="connsiteX4" fmla="*/ 1778000 w 6712803"/>
              <a:gd name="connsiteY4" fmla="*/ 2946400 h 3479800"/>
              <a:gd name="connsiteX5" fmla="*/ 2286000 w 6712803"/>
              <a:gd name="connsiteY5" fmla="*/ 2946400 h 3479800"/>
              <a:gd name="connsiteX6" fmla="*/ 2273300 w 6712803"/>
              <a:gd name="connsiteY6" fmla="*/ 139700 h 3479800"/>
              <a:gd name="connsiteX7" fmla="*/ 1231900 w 6712803"/>
              <a:gd name="connsiteY7" fmla="*/ 139700 h 3479800"/>
              <a:gd name="connsiteX8" fmla="*/ 1284128 w 6712803"/>
              <a:gd name="connsiteY8" fmla="*/ 2954658 h 3479800"/>
              <a:gd name="connsiteX9" fmla="*/ 1773558 w 6712803"/>
              <a:gd name="connsiteY9" fmla="*/ 2954658 h 3479800"/>
              <a:gd name="connsiteX10" fmla="*/ 1773556 w 6712803"/>
              <a:gd name="connsiteY10" fmla="*/ 3444663 h 3479800"/>
              <a:gd name="connsiteX11" fmla="*/ 12700 w 6712803"/>
              <a:gd name="connsiteY11" fmla="*/ 3479800 h 3479800"/>
              <a:gd name="connsiteX12" fmla="*/ 0 w 6712803"/>
              <a:gd name="connsiteY12" fmla="*/ 0 h 3479800"/>
              <a:gd name="connsiteX0" fmla="*/ 0 w 6712803"/>
              <a:gd name="connsiteY0" fmla="*/ 0 h 3454400"/>
              <a:gd name="connsiteX1" fmla="*/ 6712803 w 6712803"/>
              <a:gd name="connsiteY1" fmla="*/ 17871 h 3454400"/>
              <a:gd name="connsiteX2" fmla="*/ 6712801 w 6712803"/>
              <a:gd name="connsiteY2" fmla="*/ 3444663 h 3454400"/>
              <a:gd name="connsiteX3" fmla="*/ 1765300 w 6712803"/>
              <a:gd name="connsiteY3" fmla="*/ 3454400 h 3454400"/>
              <a:gd name="connsiteX4" fmla="*/ 1778000 w 6712803"/>
              <a:gd name="connsiteY4" fmla="*/ 2946400 h 3454400"/>
              <a:gd name="connsiteX5" fmla="*/ 2286000 w 6712803"/>
              <a:gd name="connsiteY5" fmla="*/ 2946400 h 3454400"/>
              <a:gd name="connsiteX6" fmla="*/ 2273300 w 6712803"/>
              <a:gd name="connsiteY6" fmla="*/ 139700 h 3454400"/>
              <a:gd name="connsiteX7" fmla="*/ 1231900 w 6712803"/>
              <a:gd name="connsiteY7" fmla="*/ 139700 h 3454400"/>
              <a:gd name="connsiteX8" fmla="*/ 1284128 w 6712803"/>
              <a:gd name="connsiteY8" fmla="*/ 2954658 h 3454400"/>
              <a:gd name="connsiteX9" fmla="*/ 1773558 w 6712803"/>
              <a:gd name="connsiteY9" fmla="*/ 2954658 h 3454400"/>
              <a:gd name="connsiteX10" fmla="*/ 1773556 w 6712803"/>
              <a:gd name="connsiteY10" fmla="*/ 3444663 h 3454400"/>
              <a:gd name="connsiteX11" fmla="*/ 10096 w 6712803"/>
              <a:gd name="connsiteY11" fmla="*/ 3436032 h 3454400"/>
              <a:gd name="connsiteX12" fmla="*/ 0 w 6712803"/>
              <a:gd name="connsiteY12" fmla="*/ 0 h 3454400"/>
              <a:gd name="connsiteX0" fmla="*/ 0 w 6712803"/>
              <a:gd name="connsiteY0" fmla="*/ 0 h 3454400"/>
              <a:gd name="connsiteX1" fmla="*/ 6712803 w 6712803"/>
              <a:gd name="connsiteY1" fmla="*/ 17871 h 3454400"/>
              <a:gd name="connsiteX2" fmla="*/ 6712801 w 6712803"/>
              <a:gd name="connsiteY2" fmla="*/ 3444663 h 3454400"/>
              <a:gd name="connsiteX3" fmla="*/ 1765300 w 6712803"/>
              <a:gd name="connsiteY3" fmla="*/ 3454400 h 3454400"/>
              <a:gd name="connsiteX4" fmla="*/ 1778000 w 6712803"/>
              <a:gd name="connsiteY4" fmla="*/ 2946400 h 3454400"/>
              <a:gd name="connsiteX5" fmla="*/ 2286000 w 6712803"/>
              <a:gd name="connsiteY5" fmla="*/ 2946400 h 3454400"/>
              <a:gd name="connsiteX6" fmla="*/ 2273300 w 6712803"/>
              <a:gd name="connsiteY6" fmla="*/ 139700 h 3454400"/>
              <a:gd name="connsiteX7" fmla="*/ 1231900 w 6712803"/>
              <a:gd name="connsiteY7" fmla="*/ 139700 h 3454400"/>
              <a:gd name="connsiteX8" fmla="*/ 1284128 w 6712803"/>
              <a:gd name="connsiteY8" fmla="*/ 2954658 h 3454400"/>
              <a:gd name="connsiteX9" fmla="*/ 1773558 w 6712803"/>
              <a:gd name="connsiteY9" fmla="*/ 2954658 h 3454400"/>
              <a:gd name="connsiteX10" fmla="*/ 1773556 w 6712803"/>
              <a:gd name="connsiteY10" fmla="*/ 3444663 h 3454400"/>
              <a:gd name="connsiteX11" fmla="*/ 10096 w 6712803"/>
              <a:gd name="connsiteY11" fmla="*/ 3436032 h 3454400"/>
              <a:gd name="connsiteX12" fmla="*/ 0 w 6712803"/>
              <a:gd name="connsiteY12" fmla="*/ 0 h 3454400"/>
              <a:gd name="connsiteX0" fmla="*/ 0 w 6712803"/>
              <a:gd name="connsiteY0" fmla="*/ 0 h 3444663"/>
              <a:gd name="connsiteX1" fmla="*/ 6712803 w 6712803"/>
              <a:gd name="connsiteY1" fmla="*/ 17871 h 3444663"/>
              <a:gd name="connsiteX2" fmla="*/ 6712801 w 6712803"/>
              <a:gd name="connsiteY2" fmla="*/ 3444663 h 3444663"/>
              <a:gd name="connsiteX3" fmla="*/ 1774292 w 6712803"/>
              <a:gd name="connsiteY3" fmla="*/ 3436032 h 3444663"/>
              <a:gd name="connsiteX4" fmla="*/ 1778000 w 6712803"/>
              <a:gd name="connsiteY4" fmla="*/ 2946400 h 3444663"/>
              <a:gd name="connsiteX5" fmla="*/ 2286000 w 6712803"/>
              <a:gd name="connsiteY5" fmla="*/ 2946400 h 3444663"/>
              <a:gd name="connsiteX6" fmla="*/ 2273300 w 6712803"/>
              <a:gd name="connsiteY6" fmla="*/ 139700 h 3444663"/>
              <a:gd name="connsiteX7" fmla="*/ 1231900 w 6712803"/>
              <a:gd name="connsiteY7" fmla="*/ 139700 h 3444663"/>
              <a:gd name="connsiteX8" fmla="*/ 1284128 w 6712803"/>
              <a:gd name="connsiteY8" fmla="*/ 2954658 h 3444663"/>
              <a:gd name="connsiteX9" fmla="*/ 1773558 w 6712803"/>
              <a:gd name="connsiteY9" fmla="*/ 2954658 h 3444663"/>
              <a:gd name="connsiteX10" fmla="*/ 1773556 w 6712803"/>
              <a:gd name="connsiteY10" fmla="*/ 3444663 h 3444663"/>
              <a:gd name="connsiteX11" fmla="*/ 10096 w 6712803"/>
              <a:gd name="connsiteY11" fmla="*/ 3436032 h 3444663"/>
              <a:gd name="connsiteX12" fmla="*/ 0 w 6712803"/>
              <a:gd name="connsiteY12" fmla="*/ 0 h 3444663"/>
              <a:gd name="connsiteX0" fmla="*/ 0 w 6712803"/>
              <a:gd name="connsiteY0" fmla="*/ 0 h 3444663"/>
              <a:gd name="connsiteX1" fmla="*/ 6712803 w 6712803"/>
              <a:gd name="connsiteY1" fmla="*/ 17871 h 3444663"/>
              <a:gd name="connsiteX2" fmla="*/ 6712801 w 6712803"/>
              <a:gd name="connsiteY2" fmla="*/ 3444663 h 3444663"/>
              <a:gd name="connsiteX3" fmla="*/ 1774292 w 6712803"/>
              <a:gd name="connsiteY3" fmla="*/ 3436032 h 3444663"/>
              <a:gd name="connsiteX4" fmla="*/ 1778000 w 6712803"/>
              <a:gd name="connsiteY4" fmla="*/ 2946400 h 3444663"/>
              <a:gd name="connsiteX5" fmla="*/ 2286000 w 6712803"/>
              <a:gd name="connsiteY5" fmla="*/ 2946400 h 3444663"/>
              <a:gd name="connsiteX6" fmla="*/ 2273300 w 6712803"/>
              <a:gd name="connsiteY6" fmla="*/ 139700 h 3444663"/>
              <a:gd name="connsiteX7" fmla="*/ 1244601 w 6712803"/>
              <a:gd name="connsiteY7" fmla="*/ 138748 h 3444663"/>
              <a:gd name="connsiteX8" fmla="*/ 1284128 w 6712803"/>
              <a:gd name="connsiteY8" fmla="*/ 2954658 h 3444663"/>
              <a:gd name="connsiteX9" fmla="*/ 1773558 w 6712803"/>
              <a:gd name="connsiteY9" fmla="*/ 2954658 h 3444663"/>
              <a:gd name="connsiteX10" fmla="*/ 1773556 w 6712803"/>
              <a:gd name="connsiteY10" fmla="*/ 3444663 h 3444663"/>
              <a:gd name="connsiteX11" fmla="*/ 10096 w 6712803"/>
              <a:gd name="connsiteY11" fmla="*/ 3436032 h 3444663"/>
              <a:gd name="connsiteX12" fmla="*/ 0 w 6712803"/>
              <a:gd name="connsiteY12" fmla="*/ 0 h 3444663"/>
              <a:gd name="connsiteX0" fmla="*/ 0 w 6712803"/>
              <a:gd name="connsiteY0" fmla="*/ 0 h 3444663"/>
              <a:gd name="connsiteX1" fmla="*/ 6712803 w 6712803"/>
              <a:gd name="connsiteY1" fmla="*/ 17871 h 3444663"/>
              <a:gd name="connsiteX2" fmla="*/ 6712801 w 6712803"/>
              <a:gd name="connsiteY2" fmla="*/ 3444663 h 3444663"/>
              <a:gd name="connsiteX3" fmla="*/ 1774292 w 6712803"/>
              <a:gd name="connsiteY3" fmla="*/ 3436032 h 3444663"/>
              <a:gd name="connsiteX4" fmla="*/ 1778000 w 6712803"/>
              <a:gd name="connsiteY4" fmla="*/ 2946400 h 3444663"/>
              <a:gd name="connsiteX5" fmla="*/ 2286000 w 6712803"/>
              <a:gd name="connsiteY5" fmla="*/ 2946400 h 3444663"/>
              <a:gd name="connsiteX6" fmla="*/ 2273300 w 6712803"/>
              <a:gd name="connsiteY6" fmla="*/ 139700 h 3444663"/>
              <a:gd name="connsiteX7" fmla="*/ 1253491 w 6712803"/>
              <a:gd name="connsiteY7" fmla="*/ 138748 h 3444663"/>
              <a:gd name="connsiteX8" fmla="*/ 1284128 w 6712803"/>
              <a:gd name="connsiteY8" fmla="*/ 2954658 h 3444663"/>
              <a:gd name="connsiteX9" fmla="*/ 1773558 w 6712803"/>
              <a:gd name="connsiteY9" fmla="*/ 2954658 h 3444663"/>
              <a:gd name="connsiteX10" fmla="*/ 1773556 w 6712803"/>
              <a:gd name="connsiteY10" fmla="*/ 3444663 h 3444663"/>
              <a:gd name="connsiteX11" fmla="*/ 10096 w 6712803"/>
              <a:gd name="connsiteY11" fmla="*/ 3436032 h 3444663"/>
              <a:gd name="connsiteX12" fmla="*/ 0 w 6712803"/>
              <a:gd name="connsiteY12" fmla="*/ 0 h 3444663"/>
              <a:gd name="connsiteX0" fmla="*/ 0 w 6712803"/>
              <a:gd name="connsiteY0" fmla="*/ 0 h 3444664"/>
              <a:gd name="connsiteX1" fmla="*/ 6712803 w 6712803"/>
              <a:gd name="connsiteY1" fmla="*/ 17871 h 3444664"/>
              <a:gd name="connsiteX2" fmla="*/ 6662400 w 6712803"/>
              <a:gd name="connsiteY2" fmla="*/ 3444664 h 3444664"/>
              <a:gd name="connsiteX3" fmla="*/ 1774292 w 6712803"/>
              <a:gd name="connsiteY3" fmla="*/ 3436032 h 3444664"/>
              <a:gd name="connsiteX4" fmla="*/ 1778000 w 6712803"/>
              <a:gd name="connsiteY4" fmla="*/ 2946400 h 3444664"/>
              <a:gd name="connsiteX5" fmla="*/ 2286000 w 6712803"/>
              <a:gd name="connsiteY5" fmla="*/ 2946400 h 3444664"/>
              <a:gd name="connsiteX6" fmla="*/ 2273300 w 6712803"/>
              <a:gd name="connsiteY6" fmla="*/ 139700 h 3444664"/>
              <a:gd name="connsiteX7" fmla="*/ 1253491 w 6712803"/>
              <a:gd name="connsiteY7" fmla="*/ 138748 h 3444664"/>
              <a:gd name="connsiteX8" fmla="*/ 1284128 w 6712803"/>
              <a:gd name="connsiteY8" fmla="*/ 2954658 h 3444664"/>
              <a:gd name="connsiteX9" fmla="*/ 1773558 w 6712803"/>
              <a:gd name="connsiteY9" fmla="*/ 2954658 h 3444664"/>
              <a:gd name="connsiteX10" fmla="*/ 1773556 w 6712803"/>
              <a:gd name="connsiteY10" fmla="*/ 3444663 h 3444664"/>
              <a:gd name="connsiteX11" fmla="*/ 10096 w 6712803"/>
              <a:gd name="connsiteY11" fmla="*/ 3436032 h 3444664"/>
              <a:gd name="connsiteX12" fmla="*/ 0 w 6712803"/>
              <a:gd name="connsiteY12" fmla="*/ 0 h 3444664"/>
              <a:gd name="connsiteX0" fmla="*/ 0 w 6662401"/>
              <a:gd name="connsiteY0" fmla="*/ 0 h 3444664"/>
              <a:gd name="connsiteX1" fmla="*/ 6662401 w 6662401"/>
              <a:gd name="connsiteY1" fmla="*/ 17868 h 3444664"/>
              <a:gd name="connsiteX2" fmla="*/ 6662400 w 6662401"/>
              <a:gd name="connsiteY2" fmla="*/ 3444664 h 3444664"/>
              <a:gd name="connsiteX3" fmla="*/ 1774292 w 6662401"/>
              <a:gd name="connsiteY3" fmla="*/ 3436032 h 3444664"/>
              <a:gd name="connsiteX4" fmla="*/ 1778000 w 6662401"/>
              <a:gd name="connsiteY4" fmla="*/ 2946400 h 3444664"/>
              <a:gd name="connsiteX5" fmla="*/ 2286000 w 6662401"/>
              <a:gd name="connsiteY5" fmla="*/ 2946400 h 3444664"/>
              <a:gd name="connsiteX6" fmla="*/ 2273300 w 6662401"/>
              <a:gd name="connsiteY6" fmla="*/ 139700 h 3444664"/>
              <a:gd name="connsiteX7" fmla="*/ 1253491 w 6662401"/>
              <a:gd name="connsiteY7" fmla="*/ 138748 h 3444664"/>
              <a:gd name="connsiteX8" fmla="*/ 1284128 w 6662401"/>
              <a:gd name="connsiteY8" fmla="*/ 2954658 h 3444664"/>
              <a:gd name="connsiteX9" fmla="*/ 1773558 w 6662401"/>
              <a:gd name="connsiteY9" fmla="*/ 2954658 h 3444664"/>
              <a:gd name="connsiteX10" fmla="*/ 1773556 w 6662401"/>
              <a:gd name="connsiteY10" fmla="*/ 3444663 h 3444664"/>
              <a:gd name="connsiteX11" fmla="*/ 10096 w 6662401"/>
              <a:gd name="connsiteY11" fmla="*/ 3436032 h 3444664"/>
              <a:gd name="connsiteX12" fmla="*/ 0 w 6662401"/>
              <a:gd name="connsiteY12" fmla="*/ 0 h 344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62401" h="3444664">
                <a:moveTo>
                  <a:pt x="0" y="0"/>
                </a:moveTo>
                <a:lnTo>
                  <a:pt x="6662401" y="17868"/>
                </a:lnTo>
                <a:cubicBezTo>
                  <a:pt x="6662400" y="1160132"/>
                  <a:pt x="6662401" y="2302400"/>
                  <a:pt x="6662400" y="3444664"/>
                </a:cubicBezTo>
                <a:lnTo>
                  <a:pt x="1774292" y="3436032"/>
                </a:lnTo>
                <a:lnTo>
                  <a:pt x="1778000" y="2946400"/>
                </a:lnTo>
                <a:lnTo>
                  <a:pt x="2286000" y="2946400"/>
                </a:lnTo>
                <a:cubicBezTo>
                  <a:pt x="2281767" y="2010833"/>
                  <a:pt x="2277533" y="1075267"/>
                  <a:pt x="2273300" y="139700"/>
                </a:cubicBezTo>
                <a:lnTo>
                  <a:pt x="1253491" y="138748"/>
                </a:lnTo>
                <a:lnTo>
                  <a:pt x="1284128" y="2954658"/>
                </a:lnTo>
                <a:lnTo>
                  <a:pt x="1773558" y="2954658"/>
                </a:lnTo>
                <a:cubicBezTo>
                  <a:pt x="1773313" y="3133140"/>
                  <a:pt x="1773801" y="3266181"/>
                  <a:pt x="1773556" y="3444663"/>
                </a:cubicBezTo>
                <a:lnTo>
                  <a:pt x="10096" y="3436032"/>
                </a:lnTo>
                <a:cubicBezTo>
                  <a:pt x="5863" y="2276099"/>
                  <a:pt x="4233" y="1159933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9" name="Conector reto 38"/>
          <p:cNvCxnSpPr>
            <a:stCxn id="37" idx="0"/>
          </p:cNvCxnSpPr>
          <p:nvPr/>
        </p:nvCxnSpPr>
        <p:spPr>
          <a:xfrm rot="16200000" flipV="1">
            <a:off x="1010444" y="4923632"/>
            <a:ext cx="15763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tângulo 56"/>
          <p:cNvSpPr/>
          <p:nvPr/>
        </p:nvSpPr>
        <p:spPr>
          <a:xfrm rot="16200000">
            <a:off x="391319" y="2207419"/>
            <a:ext cx="2816225" cy="1039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5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sz="16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4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8072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9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VILLA LOBOS-JAGUARÉ – PINHEIROS </a:t>
            </a:r>
          </a:p>
        </p:txBody>
      </p:sp>
      <p:pic>
        <p:nvPicPr>
          <p:cNvPr id="107526" name="Picture 16" descr="C:\Documents and Settings\patriciafe\Desktop\Linha 9\Linha 9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1225550"/>
            <a:ext cx="9161463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tângulo 42"/>
          <p:cNvSpPr/>
          <p:nvPr/>
        </p:nvSpPr>
        <p:spPr>
          <a:xfrm rot="16200000">
            <a:off x="576263" y="2449512"/>
            <a:ext cx="3238500" cy="119697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5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7528" name="CaixaDeTexto 14"/>
          <p:cNvSpPr txBox="1">
            <a:spLocks noChangeArrowheads="1"/>
          </p:cNvSpPr>
          <p:nvPr/>
        </p:nvSpPr>
        <p:spPr bwMode="auto">
          <a:xfrm rot="-5400000">
            <a:off x="873126" y="2036762"/>
            <a:ext cx="197326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Villa-Lobos - Jaguaré</a:t>
            </a:r>
          </a:p>
        </p:txBody>
      </p:sp>
      <p:sp>
        <p:nvSpPr>
          <p:cNvPr id="107529" name="CaixaDeTexto 14"/>
          <p:cNvSpPr txBox="1">
            <a:spLocks noChangeArrowheads="1"/>
          </p:cNvSpPr>
          <p:nvPr/>
        </p:nvSpPr>
        <p:spPr bwMode="auto">
          <a:xfrm rot="-5400000">
            <a:off x="1721644" y="3032919"/>
            <a:ext cx="11826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Cidade Universitária</a:t>
            </a:r>
          </a:p>
        </p:txBody>
      </p:sp>
      <p:sp>
        <p:nvSpPr>
          <p:cNvPr id="107530" name="CaixaDeTexto 14"/>
          <p:cNvSpPr txBox="1">
            <a:spLocks noChangeArrowheads="1"/>
          </p:cNvSpPr>
          <p:nvPr/>
        </p:nvSpPr>
        <p:spPr bwMode="auto">
          <a:xfrm rot="-5400000">
            <a:off x="2133600" y="1347788"/>
            <a:ext cx="105251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Pinheiros</a:t>
            </a:r>
          </a:p>
        </p:txBody>
      </p:sp>
      <p:sp>
        <p:nvSpPr>
          <p:cNvPr id="107531" name="CaixaDeTexto 20"/>
          <p:cNvSpPr txBox="1">
            <a:spLocks noChangeArrowheads="1"/>
          </p:cNvSpPr>
          <p:nvPr/>
        </p:nvSpPr>
        <p:spPr bwMode="auto">
          <a:xfrm>
            <a:off x="120650" y="5267325"/>
            <a:ext cx="90233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PESQUISA E DESENVOLVIMENTO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Incentivar usos educacionais e institucionais, complementares às instituições presentes (USP e IPT) e propostas (Pólo Tecnológico no antigo Distrito Industrial do Jaguaré).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6" descr="C:\Documents and Settings\patriciafe\Desktop\Linha 9\Linha 9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8563"/>
            <a:ext cx="91313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6" name="CaixaDeTexto 14"/>
          <p:cNvSpPr txBox="1">
            <a:spLocks noChangeArrowheads="1"/>
          </p:cNvSpPr>
          <p:nvPr/>
        </p:nvSpPr>
        <p:spPr bwMode="auto">
          <a:xfrm rot="-5400000">
            <a:off x="209550" y="4086225"/>
            <a:ext cx="8223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Osasco </a:t>
            </a:r>
          </a:p>
        </p:txBody>
      </p:sp>
      <p:sp>
        <p:nvSpPr>
          <p:cNvPr id="108547" name="CaixaDeTexto 14"/>
          <p:cNvSpPr txBox="1">
            <a:spLocks noChangeArrowheads="1"/>
          </p:cNvSpPr>
          <p:nvPr/>
        </p:nvSpPr>
        <p:spPr bwMode="auto">
          <a:xfrm rot="-5400000">
            <a:off x="716756" y="3821907"/>
            <a:ext cx="7572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800" b="1">
                <a:solidFill>
                  <a:srgbClr val="C00000"/>
                </a:solidFill>
              </a:rPr>
              <a:t>Pres. Altino</a:t>
            </a:r>
          </a:p>
        </p:txBody>
      </p:sp>
      <p:sp>
        <p:nvSpPr>
          <p:cNvPr id="108548" name="CaixaDeTexto 14"/>
          <p:cNvSpPr txBox="1">
            <a:spLocks noChangeArrowheads="1"/>
          </p:cNvSpPr>
          <p:nvPr/>
        </p:nvSpPr>
        <p:spPr bwMode="auto">
          <a:xfrm rot="-5400000">
            <a:off x="776288" y="2844800"/>
            <a:ext cx="687388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Ceasa</a:t>
            </a:r>
          </a:p>
        </p:txBody>
      </p:sp>
      <p:sp>
        <p:nvSpPr>
          <p:cNvPr id="108549" name="CaixaDeTexto 14"/>
          <p:cNvSpPr txBox="1">
            <a:spLocks noChangeArrowheads="1"/>
          </p:cNvSpPr>
          <p:nvPr/>
        </p:nvSpPr>
        <p:spPr bwMode="auto">
          <a:xfrm rot="-5400000">
            <a:off x="572294" y="2002631"/>
            <a:ext cx="17160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Villa-Lobos - Jaguaré</a:t>
            </a:r>
          </a:p>
        </p:txBody>
      </p:sp>
      <p:sp>
        <p:nvSpPr>
          <p:cNvPr id="108550" name="CaixaDeTexto 14"/>
          <p:cNvSpPr txBox="1">
            <a:spLocks noChangeArrowheads="1"/>
          </p:cNvSpPr>
          <p:nvPr/>
        </p:nvSpPr>
        <p:spPr bwMode="auto">
          <a:xfrm rot="-5400000">
            <a:off x="1276350" y="2782888"/>
            <a:ext cx="11826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Cidade Universitária</a:t>
            </a:r>
          </a:p>
        </p:txBody>
      </p:sp>
      <p:sp>
        <p:nvSpPr>
          <p:cNvPr id="108551" name="CaixaDeTexto 14"/>
          <p:cNvSpPr txBox="1">
            <a:spLocks noChangeArrowheads="1"/>
          </p:cNvSpPr>
          <p:nvPr/>
        </p:nvSpPr>
        <p:spPr bwMode="auto">
          <a:xfrm rot="-5400000">
            <a:off x="1805781" y="1510507"/>
            <a:ext cx="7254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Pinheiros</a:t>
            </a:r>
          </a:p>
        </p:txBody>
      </p:sp>
      <p:sp>
        <p:nvSpPr>
          <p:cNvPr id="108552" name="CaixaDeTexto 14"/>
          <p:cNvSpPr txBox="1">
            <a:spLocks noChangeArrowheads="1"/>
          </p:cNvSpPr>
          <p:nvPr/>
        </p:nvSpPr>
        <p:spPr bwMode="auto">
          <a:xfrm rot="-5400000">
            <a:off x="1857375" y="2346326"/>
            <a:ext cx="12033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Hebraica - Rebouças</a:t>
            </a:r>
          </a:p>
        </p:txBody>
      </p:sp>
      <p:sp>
        <p:nvSpPr>
          <p:cNvPr id="108553" name="CaixaDeTexto 14"/>
          <p:cNvSpPr txBox="1">
            <a:spLocks noChangeArrowheads="1"/>
          </p:cNvSpPr>
          <p:nvPr/>
        </p:nvSpPr>
        <p:spPr bwMode="auto">
          <a:xfrm rot="-5400000">
            <a:off x="2420144" y="1885157"/>
            <a:ext cx="8953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Cidade Jardim</a:t>
            </a:r>
          </a:p>
        </p:txBody>
      </p:sp>
      <p:sp>
        <p:nvSpPr>
          <p:cNvPr id="108554" name="CaixaDeTexto 14"/>
          <p:cNvSpPr txBox="1">
            <a:spLocks noChangeArrowheads="1"/>
          </p:cNvSpPr>
          <p:nvPr/>
        </p:nvSpPr>
        <p:spPr bwMode="auto">
          <a:xfrm rot="-5400000">
            <a:off x="2782094" y="1883569"/>
            <a:ext cx="7762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Vila Olímpia</a:t>
            </a:r>
          </a:p>
        </p:txBody>
      </p:sp>
      <p:sp>
        <p:nvSpPr>
          <p:cNvPr id="108555" name="CaixaDeTexto 14"/>
          <p:cNvSpPr txBox="1">
            <a:spLocks noChangeArrowheads="1"/>
          </p:cNvSpPr>
          <p:nvPr/>
        </p:nvSpPr>
        <p:spPr bwMode="auto">
          <a:xfrm rot="-5400000">
            <a:off x="3321050" y="1898651"/>
            <a:ext cx="5159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Berrini</a:t>
            </a:r>
          </a:p>
        </p:txBody>
      </p:sp>
      <p:sp>
        <p:nvSpPr>
          <p:cNvPr id="108556" name="CaixaDeTexto 14"/>
          <p:cNvSpPr txBox="1">
            <a:spLocks noChangeArrowheads="1"/>
          </p:cNvSpPr>
          <p:nvPr/>
        </p:nvSpPr>
        <p:spPr bwMode="auto">
          <a:xfrm rot="-5400000">
            <a:off x="3853656" y="1432720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800" b="1">
                <a:solidFill>
                  <a:srgbClr val="C00000"/>
                </a:solidFill>
              </a:rPr>
              <a:t>Morumbi</a:t>
            </a:r>
          </a:p>
        </p:txBody>
      </p:sp>
      <p:sp>
        <p:nvSpPr>
          <p:cNvPr id="108557" name="CaixaDeTexto 14"/>
          <p:cNvSpPr txBox="1">
            <a:spLocks noChangeArrowheads="1"/>
          </p:cNvSpPr>
          <p:nvPr/>
        </p:nvSpPr>
        <p:spPr bwMode="auto">
          <a:xfrm rot="-5400000">
            <a:off x="3967956" y="2558257"/>
            <a:ext cx="8667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Granja Julieta</a:t>
            </a:r>
          </a:p>
        </p:txBody>
      </p:sp>
      <p:sp>
        <p:nvSpPr>
          <p:cNvPr id="108558" name="CaixaDeTexto 14"/>
          <p:cNvSpPr txBox="1">
            <a:spLocks noChangeArrowheads="1"/>
          </p:cNvSpPr>
          <p:nvPr/>
        </p:nvSpPr>
        <p:spPr bwMode="auto">
          <a:xfrm rot="-5400000">
            <a:off x="5102225" y="2765425"/>
            <a:ext cx="825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Santo Amaro</a:t>
            </a:r>
          </a:p>
        </p:txBody>
      </p:sp>
      <p:sp>
        <p:nvSpPr>
          <p:cNvPr id="108559" name="CaixaDeTexto 14"/>
          <p:cNvSpPr txBox="1">
            <a:spLocks noChangeArrowheads="1"/>
          </p:cNvSpPr>
          <p:nvPr/>
        </p:nvSpPr>
        <p:spPr bwMode="auto">
          <a:xfrm rot="-5400000">
            <a:off x="5501481" y="2356644"/>
            <a:ext cx="579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Socorro</a:t>
            </a:r>
          </a:p>
        </p:txBody>
      </p:sp>
      <p:sp>
        <p:nvSpPr>
          <p:cNvPr id="108560" name="CaixaDeTexto 14"/>
          <p:cNvSpPr txBox="1">
            <a:spLocks noChangeArrowheads="1"/>
          </p:cNvSpPr>
          <p:nvPr/>
        </p:nvSpPr>
        <p:spPr bwMode="auto">
          <a:xfrm rot="-5400000">
            <a:off x="5911056" y="2148682"/>
            <a:ext cx="7445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Jurubatuba</a:t>
            </a:r>
          </a:p>
        </p:txBody>
      </p:sp>
      <p:sp>
        <p:nvSpPr>
          <p:cNvPr id="108561" name="CaixaDeTexto 14"/>
          <p:cNvSpPr txBox="1">
            <a:spLocks noChangeArrowheads="1"/>
          </p:cNvSpPr>
          <p:nvPr/>
        </p:nvSpPr>
        <p:spPr bwMode="auto">
          <a:xfrm rot="-5400000">
            <a:off x="7368381" y="2120107"/>
            <a:ext cx="12684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Primavera - Interlagos</a:t>
            </a:r>
          </a:p>
        </p:txBody>
      </p:sp>
      <p:sp>
        <p:nvSpPr>
          <p:cNvPr id="108562" name="CaixaDeTexto 14"/>
          <p:cNvSpPr txBox="1">
            <a:spLocks noChangeArrowheads="1"/>
          </p:cNvSpPr>
          <p:nvPr/>
        </p:nvSpPr>
        <p:spPr bwMode="auto">
          <a:xfrm rot="-5400000">
            <a:off x="8151812" y="1841501"/>
            <a:ext cx="511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Grajaú</a:t>
            </a:r>
          </a:p>
        </p:txBody>
      </p:sp>
      <p:sp>
        <p:nvSpPr>
          <p:cNvPr id="108563" name="CaixaDeTexto 14"/>
          <p:cNvSpPr txBox="1">
            <a:spLocks noChangeArrowheads="1"/>
          </p:cNvSpPr>
          <p:nvPr/>
        </p:nvSpPr>
        <p:spPr bwMode="auto">
          <a:xfrm rot="-5400000">
            <a:off x="6933407" y="1654968"/>
            <a:ext cx="736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Autódromo</a:t>
            </a:r>
          </a:p>
        </p:txBody>
      </p:sp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8567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68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– LINHA 9</a:t>
            </a:r>
          </a:p>
        </p:txBody>
      </p:sp>
      <p:pic>
        <p:nvPicPr>
          <p:cNvPr id="108569" name="Imagem 4" descr="Linha 7 - Legenda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2600" y="6118225"/>
            <a:ext cx="60769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tângulo 31"/>
          <p:cNvSpPr/>
          <p:nvPr/>
        </p:nvSpPr>
        <p:spPr>
          <a:xfrm rot="16200000">
            <a:off x="6177757" y="1759744"/>
            <a:ext cx="3427412" cy="2305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5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500" dirty="0">
                <a:solidFill>
                  <a:schemeClr val="tx1"/>
                </a:solidFill>
              </a:rPr>
              <a:t>         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6738938" y="4651375"/>
            <a:ext cx="23050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Autódromo - Grajaú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34925" y="4651375"/>
            <a:ext cx="6653213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Osasco - </a:t>
            </a:r>
            <a:r>
              <a:rPr lang="pt-BR" sz="20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Jurubatuba</a:t>
            </a:r>
            <a:endParaRPr lang="pt-BR" sz="2000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827088" y="5711825"/>
            <a:ext cx="194468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Jaguaré - Pinheiros</a:t>
            </a:r>
          </a:p>
        </p:txBody>
      </p:sp>
      <p:sp>
        <p:nvSpPr>
          <p:cNvPr id="17" name="Retângulo 16"/>
          <p:cNvSpPr/>
          <p:nvPr/>
        </p:nvSpPr>
        <p:spPr>
          <a:xfrm rot="16200000">
            <a:off x="1647826" y="-414338"/>
            <a:ext cx="3427412" cy="665321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1300" dirty="0">
                <a:solidFill>
                  <a:schemeClr val="tx1"/>
                </a:solidFill>
              </a:rPr>
              <a:t>         </a:t>
            </a:r>
          </a:p>
        </p:txBody>
      </p:sp>
      <p:sp>
        <p:nvSpPr>
          <p:cNvPr id="15" name="Retângulo 14"/>
          <p:cNvSpPr/>
          <p:nvPr/>
        </p:nvSpPr>
        <p:spPr>
          <a:xfrm rot="16200000">
            <a:off x="391319" y="2207419"/>
            <a:ext cx="2816225" cy="103981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5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sz="16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39" name="Conector reto 38"/>
          <p:cNvCxnSpPr>
            <a:stCxn id="37" idx="0"/>
            <a:endCxn id="15" idx="1"/>
          </p:cNvCxnSpPr>
          <p:nvPr/>
        </p:nvCxnSpPr>
        <p:spPr>
          <a:xfrm rot="16200000" flipV="1">
            <a:off x="1010444" y="4923632"/>
            <a:ext cx="15763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7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9572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8072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9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AUTÓDROMO – GRAJAÚ</a:t>
            </a:r>
          </a:p>
        </p:txBody>
      </p:sp>
      <p:pic>
        <p:nvPicPr>
          <p:cNvPr id="109574" name="Picture 16" descr="C:\Documents and Settings\patriciafe\Desktop\Linha 9\Linha 9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1225550"/>
            <a:ext cx="9142413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CaixaDeTexto 14"/>
          <p:cNvSpPr txBox="1">
            <a:spLocks noChangeArrowheads="1"/>
          </p:cNvSpPr>
          <p:nvPr/>
        </p:nvSpPr>
        <p:spPr bwMode="auto">
          <a:xfrm rot="-5400000">
            <a:off x="7223125" y="2120900"/>
            <a:ext cx="12684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Primavera - Interlagos</a:t>
            </a:r>
          </a:p>
        </p:txBody>
      </p:sp>
      <p:sp>
        <p:nvSpPr>
          <p:cNvPr id="109576" name="CaixaDeTexto 14"/>
          <p:cNvSpPr txBox="1">
            <a:spLocks noChangeArrowheads="1"/>
          </p:cNvSpPr>
          <p:nvPr/>
        </p:nvSpPr>
        <p:spPr bwMode="auto">
          <a:xfrm rot="-5400000">
            <a:off x="8066087" y="1978026"/>
            <a:ext cx="5127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Grajaú</a:t>
            </a:r>
          </a:p>
        </p:txBody>
      </p:sp>
      <p:sp>
        <p:nvSpPr>
          <p:cNvPr id="109577" name="CaixaDeTexto 14"/>
          <p:cNvSpPr txBox="1">
            <a:spLocks noChangeArrowheads="1"/>
          </p:cNvSpPr>
          <p:nvPr/>
        </p:nvSpPr>
        <p:spPr bwMode="auto">
          <a:xfrm rot="-5400000">
            <a:off x="6683375" y="1736725"/>
            <a:ext cx="7350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</a:rPr>
              <a:t>Autódromo</a:t>
            </a:r>
          </a:p>
        </p:txBody>
      </p:sp>
      <p:sp>
        <p:nvSpPr>
          <p:cNvPr id="69" name="Retângulo 68"/>
          <p:cNvSpPr/>
          <p:nvPr/>
        </p:nvSpPr>
        <p:spPr>
          <a:xfrm rot="16200000">
            <a:off x="5794376" y="1816100"/>
            <a:ext cx="3816350" cy="265112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dirty="0">
                <a:solidFill>
                  <a:schemeClr val="tx1"/>
                </a:solidFill>
              </a:rPr>
              <a:t>         </a:t>
            </a:r>
          </a:p>
        </p:txBody>
      </p:sp>
      <p:sp>
        <p:nvSpPr>
          <p:cNvPr id="109579" name="CaixaDeTexto 20"/>
          <p:cNvSpPr txBox="1">
            <a:spLocks noChangeArrowheads="1"/>
          </p:cNvSpPr>
          <p:nvPr/>
        </p:nvSpPr>
        <p:spPr bwMode="auto">
          <a:xfrm>
            <a:off x="120650" y="5191125"/>
            <a:ext cx="902335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TURISMO E LAZER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Incentivar a utilização do Autódromo de Interlagos;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Apropriação da recuperação das orlas das represas de Guarapiranga e Billings.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3" descr="C:\Documents and Settings\patriciafe\Desktop\Inserção Urbana\Linha 10\01_cader_cap1.0-cap2.6 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1965325"/>
            <a:ext cx="9020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0597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10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219700" y="1965325"/>
            <a:ext cx="2114550" cy="2155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450" y="1965325"/>
            <a:ext cx="3556000" cy="2155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671888" y="1965325"/>
            <a:ext cx="1471612" cy="2155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389813" y="1965325"/>
            <a:ext cx="1665287" cy="2155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1275" y="4186238"/>
            <a:ext cx="3559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Luz - São Caetano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671888" y="4186238"/>
            <a:ext cx="147161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Utinga - </a:t>
            </a:r>
            <a:r>
              <a:rPr lang="pt-BR" b="1" spc="-100" dirty="0">
                <a:latin typeface="Arial" pitchFamily="34" charset="0"/>
                <a:cs typeface="Arial" pitchFamily="34" charset="0"/>
              </a:rPr>
              <a:t>Santo André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389813" y="4186238"/>
            <a:ext cx="166528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Ribeirão Pires - Rio </a:t>
            </a:r>
            <a:r>
              <a:rPr lang="pt-BR" b="1" dirty="0" err="1">
                <a:latin typeface="Arial" pitchFamily="34" charset="0"/>
                <a:cs typeface="Arial" pitchFamily="34" charset="0"/>
              </a:rPr>
              <a:t>Gde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 da Serra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214938" y="4186238"/>
            <a:ext cx="211931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latin typeface="Arial" pitchFamily="34" charset="0"/>
                <a:cs typeface="Arial" pitchFamily="34" charset="0"/>
              </a:rPr>
              <a:t>Capuava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 - </a:t>
            </a:r>
            <a:r>
              <a:rPr lang="pt-BR" b="1" dirty="0" err="1">
                <a:latin typeface="Arial" pitchFamily="34" charset="0"/>
                <a:cs typeface="Arial" pitchFamily="34" charset="0"/>
              </a:rPr>
              <a:t>Guapituba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3" descr="C:\Documents and Settings\patriciafe\Desktop\Inserção Urbana\Linha 10\01_cader_cap1.0-cap2.6 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1965325"/>
            <a:ext cx="9020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1621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2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10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219700" y="1974850"/>
            <a:ext cx="2114550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450" y="1965325"/>
            <a:ext cx="3556000" cy="2155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671888" y="1974850"/>
            <a:ext cx="1471612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389813" y="1974850"/>
            <a:ext cx="1665287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1275" y="4186238"/>
            <a:ext cx="3559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Luz - São Caetano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671888" y="4186238"/>
            <a:ext cx="147161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Utinga - </a:t>
            </a:r>
            <a:r>
              <a:rPr lang="pt-BR" b="1" spc="-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Santo André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389813" y="4186238"/>
            <a:ext cx="166528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Ribeirão Pires - Rio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Gde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da Serra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214938" y="4186238"/>
            <a:ext cx="211931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Capuava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Guapituba</a:t>
            </a:r>
            <a:endParaRPr lang="pt-BR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CaixaDeTexto 20"/>
          <p:cNvSpPr txBox="1">
            <a:spLocks noChangeArrowheads="1"/>
          </p:cNvSpPr>
          <p:nvPr/>
        </p:nvSpPr>
        <p:spPr bwMode="auto">
          <a:xfrm>
            <a:off x="120650" y="4746625"/>
            <a:ext cx="9023350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HABITACIONAL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Existência de terrenos subutilizados;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Reverter a evasão populacional e promover a diversificação sócioeconômica; 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Destaque Pátio do Pari (possibilidade de criação de estação intermodal rodo-ferroviária) e Estação São Caetano (antigas instalações da IRFM – Indústrias Reunidas Francisco Matarazzo de interesse histórico).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45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6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10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LUZ – SÃO CAETANO</a:t>
            </a:r>
          </a:p>
        </p:txBody>
      </p:sp>
      <p:pic>
        <p:nvPicPr>
          <p:cNvPr id="112647" name="Picture 3" descr="C:\Documents and Settings\patriciafe\Desktop\Inserção Urbana\Linha 10\01_cader_cap1.0-cap2.6 v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5725"/>
            <a:ext cx="9144000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28575" y="1330325"/>
            <a:ext cx="5364163" cy="331152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m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45" t="23828" r="11917"/>
          <a:stretch>
            <a:fillRect/>
          </a:stretch>
        </p:blipFill>
        <p:spPr bwMode="auto">
          <a:xfrm>
            <a:off x="2095500" y="784225"/>
            <a:ext cx="70485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7091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CPTM – QUALIDADE DE METRÔ </a:t>
            </a:r>
          </a:p>
        </p:txBody>
      </p:sp>
      <p:sp>
        <p:nvSpPr>
          <p:cNvPr id="13323" name="TextBox 7"/>
          <p:cNvSpPr txBox="1">
            <a:spLocks noChangeArrowheads="1"/>
          </p:cNvSpPr>
          <p:nvPr/>
        </p:nvSpPr>
        <p:spPr bwMode="auto">
          <a:xfrm>
            <a:off x="0" y="3721100"/>
            <a:ext cx="2851150" cy="58578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pt-BR" sz="1600">
                <a:solidFill>
                  <a:schemeClr val="bg1"/>
                </a:solidFill>
                <a:cs typeface="Arial" charset="0"/>
              </a:rPr>
              <a:t>160 km DE METRÔ DE SUPERFÍCIE</a:t>
            </a:r>
          </a:p>
        </p:txBody>
      </p:sp>
      <p:sp>
        <p:nvSpPr>
          <p:cNvPr id="13324" name="TextBox 7"/>
          <p:cNvSpPr txBox="1">
            <a:spLocks noChangeArrowheads="1"/>
          </p:cNvSpPr>
          <p:nvPr/>
        </p:nvSpPr>
        <p:spPr bwMode="auto">
          <a:xfrm>
            <a:off x="0" y="4479925"/>
            <a:ext cx="2851150" cy="6477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pt-BR">
                <a:solidFill>
                  <a:schemeClr val="bg1"/>
                </a:solidFill>
                <a:cs typeface="Arial" charset="0"/>
              </a:rPr>
              <a:t>75% DA POPULAÇÃO DA RMSP</a:t>
            </a:r>
          </a:p>
        </p:txBody>
      </p:sp>
      <p:sp>
        <p:nvSpPr>
          <p:cNvPr id="13325" name="TextBox 7"/>
          <p:cNvSpPr txBox="1">
            <a:spLocks noChangeArrowheads="1"/>
          </p:cNvSpPr>
          <p:nvPr/>
        </p:nvSpPr>
        <p:spPr bwMode="auto">
          <a:xfrm>
            <a:off x="0" y="5273675"/>
            <a:ext cx="2851150" cy="64611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pt-BR">
                <a:solidFill>
                  <a:schemeClr val="bg1"/>
                </a:solidFill>
                <a:cs typeface="Arial" charset="0"/>
              </a:rPr>
              <a:t>INVESTIMENTO EM 60% DA REDE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0" y="6054725"/>
            <a:ext cx="2851150" cy="64611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pt-BR">
                <a:solidFill>
                  <a:schemeClr val="bg1"/>
                </a:solidFill>
                <a:cs typeface="Arial" charset="0"/>
              </a:rPr>
              <a:t>ATENDIMENTO À 80% DOS PASSAGEIROS </a:t>
            </a:r>
          </a:p>
        </p:txBody>
      </p:sp>
      <p:pic>
        <p:nvPicPr>
          <p:cNvPr id="27658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" name="Forma livre 195"/>
          <p:cNvSpPr/>
          <p:nvPr/>
        </p:nvSpPr>
        <p:spPr>
          <a:xfrm>
            <a:off x="2503488" y="1109663"/>
            <a:ext cx="6005512" cy="4894262"/>
          </a:xfrm>
          <a:custGeom>
            <a:avLst/>
            <a:gdLst>
              <a:gd name="connsiteX0" fmla="*/ 1323832 w 5568286"/>
              <a:gd name="connsiteY0" fmla="*/ 4531057 h 4531057"/>
              <a:gd name="connsiteX1" fmla="*/ 4612943 w 5568286"/>
              <a:gd name="connsiteY1" fmla="*/ 3521123 h 4531057"/>
              <a:gd name="connsiteX2" fmla="*/ 5568286 w 5568286"/>
              <a:gd name="connsiteY2" fmla="*/ 996287 h 4531057"/>
              <a:gd name="connsiteX3" fmla="*/ 5418161 w 5568286"/>
              <a:gd name="connsiteY3" fmla="*/ 545911 h 4531057"/>
              <a:gd name="connsiteX4" fmla="*/ 1187355 w 5568286"/>
              <a:gd name="connsiteY4" fmla="*/ 0 h 4531057"/>
              <a:gd name="connsiteX5" fmla="*/ 0 w 5568286"/>
              <a:gd name="connsiteY5" fmla="*/ 1201003 h 4531057"/>
              <a:gd name="connsiteX6" fmla="*/ 1323832 w 5568286"/>
              <a:gd name="connsiteY6" fmla="*/ 4531057 h 4531057"/>
              <a:gd name="connsiteX0" fmla="*/ 1310689 w 5568286"/>
              <a:gd name="connsiteY0" fmla="*/ 4503519 h 4503519"/>
              <a:gd name="connsiteX1" fmla="*/ 4612943 w 5568286"/>
              <a:gd name="connsiteY1" fmla="*/ 3521123 h 4503519"/>
              <a:gd name="connsiteX2" fmla="*/ 5568286 w 5568286"/>
              <a:gd name="connsiteY2" fmla="*/ 996287 h 4503519"/>
              <a:gd name="connsiteX3" fmla="*/ 5418161 w 5568286"/>
              <a:gd name="connsiteY3" fmla="*/ 545911 h 4503519"/>
              <a:gd name="connsiteX4" fmla="*/ 1187355 w 5568286"/>
              <a:gd name="connsiteY4" fmla="*/ 0 h 4503519"/>
              <a:gd name="connsiteX5" fmla="*/ 0 w 5568286"/>
              <a:gd name="connsiteY5" fmla="*/ 1201003 h 4503519"/>
              <a:gd name="connsiteX6" fmla="*/ 1310689 w 5568286"/>
              <a:gd name="connsiteY6" fmla="*/ 4503519 h 4503519"/>
              <a:gd name="connsiteX0" fmla="*/ 1292450 w 5568286"/>
              <a:gd name="connsiteY0" fmla="*/ 4503519 h 4503519"/>
              <a:gd name="connsiteX1" fmla="*/ 4612943 w 5568286"/>
              <a:gd name="connsiteY1" fmla="*/ 3521123 h 4503519"/>
              <a:gd name="connsiteX2" fmla="*/ 5568286 w 5568286"/>
              <a:gd name="connsiteY2" fmla="*/ 996287 h 4503519"/>
              <a:gd name="connsiteX3" fmla="*/ 5418161 w 5568286"/>
              <a:gd name="connsiteY3" fmla="*/ 545911 h 4503519"/>
              <a:gd name="connsiteX4" fmla="*/ 1187355 w 5568286"/>
              <a:gd name="connsiteY4" fmla="*/ 0 h 4503519"/>
              <a:gd name="connsiteX5" fmla="*/ 0 w 5568286"/>
              <a:gd name="connsiteY5" fmla="*/ 1201003 h 4503519"/>
              <a:gd name="connsiteX6" fmla="*/ 1292450 w 5568286"/>
              <a:gd name="connsiteY6" fmla="*/ 4503519 h 4503519"/>
              <a:gd name="connsiteX0" fmla="*/ 1236514 w 5512350"/>
              <a:gd name="connsiteY0" fmla="*/ 4503519 h 4503519"/>
              <a:gd name="connsiteX1" fmla="*/ 4557007 w 5512350"/>
              <a:gd name="connsiteY1" fmla="*/ 3521123 h 4503519"/>
              <a:gd name="connsiteX2" fmla="*/ 5512350 w 5512350"/>
              <a:gd name="connsiteY2" fmla="*/ 996287 h 4503519"/>
              <a:gd name="connsiteX3" fmla="*/ 5362225 w 5512350"/>
              <a:gd name="connsiteY3" fmla="*/ 545911 h 4503519"/>
              <a:gd name="connsiteX4" fmla="*/ 1131419 w 5512350"/>
              <a:gd name="connsiteY4" fmla="*/ 0 h 4503519"/>
              <a:gd name="connsiteX5" fmla="*/ 0 w 5512350"/>
              <a:gd name="connsiteY5" fmla="*/ 1154189 h 4503519"/>
              <a:gd name="connsiteX6" fmla="*/ 1236514 w 5512350"/>
              <a:gd name="connsiteY6" fmla="*/ 4503519 h 4503519"/>
              <a:gd name="connsiteX0" fmla="*/ 1236514 w 5512350"/>
              <a:gd name="connsiteY0" fmla="*/ 4503519 h 4503519"/>
              <a:gd name="connsiteX1" fmla="*/ 4400388 w 5512350"/>
              <a:gd name="connsiteY1" fmla="*/ 3169081 h 4503519"/>
              <a:gd name="connsiteX2" fmla="*/ 5512350 w 5512350"/>
              <a:gd name="connsiteY2" fmla="*/ 996287 h 4503519"/>
              <a:gd name="connsiteX3" fmla="*/ 5362225 w 5512350"/>
              <a:gd name="connsiteY3" fmla="*/ 545911 h 4503519"/>
              <a:gd name="connsiteX4" fmla="*/ 1131419 w 5512350"/>
              <a:gd name="connsiteY4" fmla="*/ 0 h 4503519"/>
              <a:gd name="connsiteX5" fmla="*/ 0 w 5512350"/>
              <a:gd name="connsiteY5" fmla="*/ 1154189 h 4503519"/>
              <a:gd name="connsiteX6" fmla="*/ 1236514 w 5512350"/>
              <a:gd name="connsiteY6" fmla="*/ 4503519 h 4503519"/>
              <a:gd name="connsiteX0" fmla="*/ 1236514 w 5599361"/>
              <a:gd name="connsiteY0" fmla="*/ 4503519 h 4503519"/>
              <a:gd name="connsiteX1" fmla="*/ 4400388 w 5599361"/>
              <a:gd name="connsiteY1" fmla="*/ 3169081 h 4503519"/>
              <a:gd name="connsiteX2" fmla="*/ 5599361 w 5599361"/>
              <a:gd name="connsiteY2" fmla="*/ 896417 h 4503519"/>
              <a:gd name="connsiteX3" fmla="*/ 5362225 w 5599361"/>
              <a:gd name="connsiteY3" fmla="*/ 545911 h 4503519"/>
              <a:gd name="connsiteX4" fmla="*/ 1131419 w 5599361"/>
              <a:gd name="connsiteY4" fmla="*/ 0 h 4503519"/>
              <a:gd name="connsiteX5" fmla="*/ 0 w 5599361"/>
              <a:gd name="connsiteY5" fmla="*/ 1154189 h 4503519"/>
              <a:gd name="connsiteX6" fmla="*/ 1236514 w 5599361"/>
              <a:gd name="connsiteY6" fmla="*/ 4503519 h 4503519"/>
              <a:gd name="connsiteX0" fmla="*/ 1236514 w 5599361"/>
              <a:gd name="connsiteY0" fmla="*/ 4503519 h 4503519"/>
              <a:gd name="connsiteX1" fmla="*/ 4400388 w 5599361"/>
              <a:gd name="connsiteY1" fmla="*/ 3169081 h 4503519"/>
              <a:gd name="connsiteX2" fmla="*/ 5599361 w 5599361"/>
              <a:gd name="connsiteY2" fmla="*/ 896417 h 4503519"/>
              <a:gd name="connsiteX3" fmla="*/ 5324935 w 5599361"/>
              <a:gd name="connsiteY3" fmla="*/ 558395 h 4503519"/>
              <a:gd name="connsiteX4" fmla="*/ 1131419 w 5599361"/>
              <a:gd name="connsiteY4" fmla="*/ 0 h 4503519"/>
              <a:gd name="connsiteX5" fmla="*/ 0 w 5599361"/>
              <a:gd name="connsiteY5" fmla="*/ 1154189 h 4503519"/>
              <a:gd name="connsiteX6" fmla="*/ 1236514 w 5599361"/>
              <a:gd name="connsiteY6" fmla="*/ 4503519 h 450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9361" h="4503519">
                <a:moveTo>
                  <a:pt x="1236514" y="4503519"/>
                </a:moveTo>
                <a:lnTo>
                  <a:pt x="4400388" y="3169081"/>
                </a:lnTo>
                <a:lnTo>
                  <a:pt x="5599361" y="896417"/>
                </a:lnTo>
                <a:lnTo>
                  <a:pt x="5324935" y="558395"/>
                </a:lnTo>
                <a:lnTo>
                  <a:pt x="1131419" y="0"/>
                </a:lnTo>
                <a:lnTo>
                  <a:pt x="0" y="1154189"/>
                </a:lnTo>
                <a:lnTo>
                  <a:pt x="1236514" y="4503519"/>
                </a:lnTo>
                <a:close/>
              </a:path>
            </a:pathLst>
          </a:custGeom>
          <a:noFill/>
          <a:ln w="57150">
            <a:solidFill>
              <a:schemeClr val="bg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3" grpId="0" animBg="1"/>
      <p:bldP spid="13324" grpId="0" animBg="1"/>
      <p:bldP spid="13325" grpId="0" animBg="1"/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3" descr="C:\Documents and Settings\patriciafe\Desktop\Inserção Urbana\Linha 10\01_cader_cap1.0-cap2.6 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1965325"/>
            <a:ext cx="9020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669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10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219700" y="1974850"/>
            <a:ext cx="2114550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450" y="1965325"/>
            <a:ext cx="3556000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671888" y="1974850"/>
            <a:ext cx="1471612" cy="2155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389813" y="1974850"/>
            <a:ext cx="1665287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1275" y="4186238"/>
            <a:ext cx="3559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Luz - São Caetano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671888" y="4186238"/>
            <a:ext cx="147161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Utinga - </a:t>
            </a:r>
            <a:r>
              <a:rPr lang="pt-BR" b="1" spc="-100" dirty="0">
                <a:latin typeface="Arial" pitchFamily="34" charset="0"/>
                <a:cs typeface="Arial" pitchFamily="34" charset="0"/>
              </a:rPr>
              <a:t>Santo André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389813" y="4186238"/>
            <a:ext cx="166528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Ribeirão Pires - Rio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Gde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da Serra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214938" y="4186238"/>
            <a:ext cx="211931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Capuava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Guapituba</a:t>
            </a:r>
            <a:endParaRPr lang="pt-BR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CaixaDeTexto 20"/>
          <p:cNvSpPr txBox="1">
            <a:spLocks noChangeArrowheads="1"/>
          </p:cNvSpPr>
          <p:nvPr/>
        </p:nvSpPr>
        <p:spPr bwMode="auto">
          <a:xfrm>
            <a:off x="120650" y="4894263"/>
            <a:ext cx="875030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COMÉRCIO E SERVIÇOS REGIONAIS, EDUCACIONAL E INSTITUCIONAL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</a:t>
            </a:r>
            <a:r>
              <a:rPr lang="pt-BR"/>
              <a:t> Consolidação da vocação proposta pelo Projeto Eixo Tamanduatehy </a:t>
            </a:r>
            <a:r>
              <a:rPr lang="en-US"/>
              <a:t>(shoppings ABC Plaza e Global, Makro, WalMart, Carrefour, U</a:t>
            </a:r>
            <a:r>
              <a:rPr lang="pt-BR"/>
              <a:t>niABC e UFABC).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3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4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10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UTINGA – SANTO ANDRÉ</a:t>
            </a:r>
          </a:p>
        </p:txBody>
      </p:sp>
      <p:pic>
        <p:nvPicPr>
          <p:cNvPr id="114695" name="Picture 3" descr="C:\Documents and Settings\patriciafe\Desktop\Inserção Urbana\Linha 10\01_cader_cap1.0-cap2.6 v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5725"/>
            <a:ext cx="9144000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3649663" y="1333500"/>
            <a:ext cx="2266950" cy="33131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3" descr="C:\Documents and Settings\patriciafe\Desktop\Inserção Urbana\Linha 10\01_cader_cap1.0-cap2.6 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1965325"/>
            <a:ext cx="9020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717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8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10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219700" y="1974850"/>
            <a:ext cx="2114550" cy="2155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450" y="1965325"/>
            <a:ext cx="3556000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671888" y="1974850"/>
            <a:ext cx="1471612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389813" y="1974850"/>
            <a:ext cx="1665287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1275" y="4186238"/>
            <a:ext cx="3559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Luz - São Caetano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671888" y="4186238"/>
            <a:ext cx="147161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Utinga - </a:t>
            </a:r>
            <a:r>
              <a:rPr lang="pt-BR" b="1" spc="-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Santo André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389813" y="4186238"/>
            <a:ext cx="166528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Ribeirão Pires - Rio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Gde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da Serra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214938" y="4186238"/>
            <a:ext cx="211931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latin typeface="Arial" pitchFamily="34" charset="0"/>
                <a:cs typeface="Arial" pitchFamily="34" charset="0"/>
              </a:rPr>
              <a:t>Capuava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 - </a:t>
            </a:r>
            <a:r>
              <a:rPr lang="pt-BR" b="1" dirty="0" err="1">
                <a:latin typeface="Arial" pitchFamily="34" charset="0"/>
                <a:cs typeface="Arial" pitchFamily="34" charset="0"/>
              </a:rPr>
              <a:t>Guapituba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CaixaDeTexto 20"/>
          <p:cNvSpPr txBox="1">
            <a:spLocks noChangeArrowheads="1"/>
          </p:cNvSpPr>
          <p:nvPr/>
        </p:nvSpPr>
        <p:spPr bwMode="auto">
          <a:xfrm>
            <a:off x="120650" y="4979988"/>
            <a:ext cx="87503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LOGÍSTICO - INDUSTRIAL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Existência de g</a:t>
            </a:r>
            <a:r>
              <a:rPr lang="pt-BR"/>
              <a:t>randes glebas vazias;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Potencial de escoamento de mercadorias pela proximidade do Rodoanel e Rodovia Anchieta e dos Imigrantes.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6741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2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10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CAPUAVA – GUAPITUBA</a:t>
            </a:r>
          </a:p>
        </p:txBody>
      </p:sp>
      <p:pic>
        <p:nvPicPr>
          <p:cNvPr id="116743" name="Picture 3" descr="C:\Documents and Settings\patriciafe\Desktop\Inserção Urbana\Linha 10\01_cader_cap1.0-cap2.6 v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5725"/>
            <a:ext cx="9128125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3363913" y="1330325"/>
            <a:ext cx="3205162" cy="331152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3" descr="C:\Documents and Settings\patriciafe\Desktop\Inserção Urbana\Linha 10\01_cader_cap1.0-cap2.6 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1965325"/>
            <a:ext cx="9020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765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10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219700" y="1974850"/>
            <a:ext cx="2114550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450" y="1965325"/>
            <a:ext cx="3556000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635375" y="1974850"/>
            <a:ext cx="1508125" cy="215582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389813" y="1974850"/>
            <a:ext cx="1665287" cy="2155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1275" y="4186238"/>
            <a:ext cx="3559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Luz - São Caetano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671888" y="4186238"/>
            <a:ext cx="147161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Utinga - </a:t>
            </a:r>
            <a:r>
              <a:rPr lang="pt-BR" b="1" spc="-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Santo André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389813" y="4186238"/>
            <a:ext cx="166528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latin typeface="Arial" pitchFamily="34" charset="0"/>
                <a:cs typeface="Arial" pitchFamily="34" charset="0"/>
              </a:rPr>
              <a:t>Ribeirão Pires - Rio Gde da Serra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214938" y="4186238"/>
            <a:ext cx="2119312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Capuava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pt-BR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Guapituba</a:t>
            </a:r>
            <a:endParaRPr lang="pt-BR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CaixaDeTexto 20"/>
          <p:cNvSpPr txBox="1">
            <a:spLocks noChangeArrowheads="1"/>
          </p:cNvSpPr>
          <p:nvPr/>
        </p:nvSpPr>
        <p:spPr bwMode="auto">
          <a:xfrm>
            <a:off x="120650" y="4948238"/>
            <a:ext cx="875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TURISMO AMBIENTAL E LAZER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Incentivar preservação de </a:t>
            </a:r>
            <a:r>
              <a:rPr lang="pt-BR"/>
              <a:t>Área de Proteção aos Mananciais;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Vocação em desenvolvimento: Festival do Chocolate de Ribeirão Pires, Festival do Cambuci de Rio Grande da Serra e Festival de Inverno de Paranapiacaba.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Expresso Turístico Luz - Paranapiacaba.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8789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0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10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RIBEIRÃO PIRES – RIO GRANDE DA SERRA</a:t>
            </a:r>
          </a:p>
        </p:txBody>
      </p:sp>
      <p:pic>
        <p:nvPicPr>
          <p:cNvPr id="118791" name="Picture 3" descr="C:\Documents and Settings\patriciafe\Desktop\Inserção Urbana\Linha 10\01_cader_cap1.0-cap2.6 v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5725"/>
            <a:ext cx="9043988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6538913" y="1330325"/>
            <a:ext cx="2506662" cy="331152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9525" y="1844675"/>
            <a:ext cx="91440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9813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4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11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5865813" y="1841500"/>
            <a:ext cx="3233737" cy="2414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2484438" y="1841500"/>
            <a:ext cx="3348037" cy="2414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4450" y="1841500"/>
            <a:ext cx="2390775" cy="2414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1275" y="4329113"/>
            <a:ext cx="23939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Luz - Tatuapé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865813" y="4329113"/>
            <a:ext cx="323373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Calmon Viana - Estudantes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484438" y="4329113"/>
            <a:ext cx="334803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Corinthians-Itaquera - Poá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9525" y="1844675"/>
            <a:ext cx="91440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0837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8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11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5865813" y="1841500"/>
            <a:ext cx="3233737" cy="2414588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2484438" y="1841500"/>
            <a:ext cx="3348037" cy="2414588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4450" y="1841500"/>
            <a:ext cx="2390775" cy="2414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1275" y="4329113"/>
            <a:ext cx="23939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Luz - Tatuapé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865813" y="4329113"/>
            <a:ext cx="323373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Calmon Viana - Estudantes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484438" y="4329113"/>
            <a:ext cx="334803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Corinthians-Itaquera - Poá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13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CaixaDeTexto 20"/>
          <p:cNvSpPr txBox="1">
            <a:spLocks noChangeArrowheads="1"/>
          </p:cNvSpPr>
          <p:nvPr/>
        </p:nvSpPr>
        <p:spPr bwMode="auto">
          <a:xfrm>
            <a:off x="120650" y="5208588"/>
            <a:ext cx="87503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HABITACIONAL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>
                <a:cs typeface="Arial" charset="0"/>
              </a:rPr>
              <a:t> Existência de t</a:t>
            </a:r>
            <a:r>
              <a:rPr lang="pt-BR"/>
              <a:t>errenos subutilizados;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Reverter a evasão populacional e promover a diversificação do perfil</a:t>
            </a:r>
          </a:p>
          <a:p>
            <a:pPr algn="just"/>
            <a:r>
              <a:rPr lang="pt-BR"/>
              <a:t>Sócioeconômico.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1861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2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11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LUZ – TATUAPÉ </a:t>
            </a:r>
          </a:p>
        </p:txBody>
      </p:sp>
      <p:pic>
        <p:nvPicPr>
          <p:cNvPr id="121863" name="Picture 2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0" y="1330325"/>
            <a:ext cx="91440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311150" y="1296988"/>
            <a:ext cx="3636963" cy="367188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9525" y="1844675"/>
            <a:ext cx="91440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885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6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11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5865813" y="1841500"/>
            <a:ext cx="3233737" cy="2414588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2484438" y="1841500"/>
            <a:ext cx="3348037" cy="2414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4450" y="1841500"/>
            <a:ext cx="2390775" cy="2414588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1275" y="4329113"/>
            <a:ext cx="23939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Luz - Tatuapé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865813" y="4329113"/>
            <a:ext cx="323373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Calmon Viana - Estudantes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484438" y="4329113"/>
            <a:ext cx="334803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Corinthians-Itaquera - Poá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388938" y="1181100"/>
            <a:ext cx="87550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</a:pPr>
            <a:r>
              <a:rPr lang="pt-BR" sz="2100" b="1">
                <a:solidFill>
                  <a:srgbClr val="C00000"/>
                </a:solidFill>
                <a:cs typeface="Arial" charset="0"/>
              </a:rPr>
              <a:t>METRÔ DE SUPERFÍCIE – PREMISSAS DE IMPLANTAÇÃO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88938" y="1635125"/>
            <a:ext cx="8755062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385763" y="1797050"/>
            <a:ext cx="83740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263525" algn="l"/>
              </a:tabLst>
            </a:pPr>
            <a:r>
              <a:rPr lang="pt-BR" sz="2200">
                <a:ea typeface="Arial Unicode MS" pitchFamily="34" charset="-128"/>
                <a:cs typeface="Arial Unicode MS" pitchFamily="34" charset="-128"/>
              </a:rPr>
              <a:t> Novas estações;</a:t>
            </a:r>
          </a:p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263525" algn="l"/>
              </a:tabLst>
            </a:pPr>
            <a:endParaRPr lang="pt-BR" sz="1000">
              <a:ea typeface="Arial Unicode MS" pitchFamily="34" charset="-128"/>
              <a:cs typeface="Arial Unicode MS" pitchFamily="34" charset="-128"/>
            </a:endParaRPr>
          </a:p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263525" algn="l"/>
              </a:tabLst>
            </a:pPr>
            <a:r>
              <a:rPr lang="pt-BR" sz="2200">
                <a:ea typeface="Arial Unicode MS" pitchFamily="34" charset="-128"/>
                <a:cs typeface="Arial Unicode MS" pitchFamily="34" charset="-128"/>
              </a:rPr>
              <a:t>Infraestrutura de circulação (rede aérea, energia, sinalização, 	via permanente, material rodante) suficiente para intervalo de 	até 3 minutos;</a:t>
            </a:r>
          </a:p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263525" algn="l"/>
              </a:tabLst>
            </a:pPr>
            <a:endParaRPr lang="pt-BR" sz="1000">
              <a:ea typeface="Arial Unicode MS" pitchFamily="34" charset="-128"/>
              <a:cs typeface="Arial Unicode MS" pitchFamily="34" charset="-128"/>
            </a:endParaRPr>
          </a:p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263525" algn="l"/>
              </a:tabLst>
            </a:pPr>
            <a:r>
              <a:rPr lang="pt-BR" sz="2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Atendimento dos trechos mais carregados de cada linha</a:t>
            </a:r>
          </a:p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tabLst>
                <a:tab pos="263525" algn="l"/>
              </a:tabLst>
            </a:pPr>
            <a:r>
              <a:rPr lang="pt-BR" sz="2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	(80% dos passageiros transportados pela CPTM);</a:t>
            </a:r>
          </a:p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tabLst>
                <a:tab pos="263525" algn="l"/>
              </a:tabLst>
            </a:pPr>
            <a:endParaRPr lang="pt-BR" sz="1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263525" algn="l"/>
              </a:tabLst>
            </a:pPr>
            <a:r>
              <a:rPr lang="pt-BR" sz="2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Operação com loop interno;</a:t>
            </a:r>
          </a:p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263525" algn="l"/>
              </a:tabLst>
            </a:pPr>
            <a:endParaRPr lang="pt-BR" sz="1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263525" algn="l"/>
              </a:tabLst>
            </a:pPr>
            <a:r>
              <a:rPr lang="pt-BR" sz="2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Aquisição e reforma da frota de trens;</a:t>
            </a:r>
          </a:p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263525" algn="l"/>
              </a:tabLst>
            </a:pPr>
            <a:endParaRPr lang="pt-BR" sz="1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449263">
              <a:spcBef>
                <a:spcPts val="8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263525" algn="l"/>
              </a:tabLst>
            </a:pPr>
            <a:r>
              <a:rPr lang="pt-BR" sz="2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Possibilidade de oferta de até </a:t>
            </a:r>
            <a:r>
              <a:rPr lang="pt-BR" sz="2200">
                <a:ea typeface="Arial Unicode MS" pitchFamily="34" charset="-128"/>
                <a:cs typeface="Arial Unicode MS" pitchFamily="34" charset="-128"/>
              </a:rPr>
              <a:t>40.000</a:t>
            </a:r>
            <a:r>
              <a:rPr lang="pt-BR" sz="2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lugares/hora/sentido.</a:t>
            </a:r>
          </a:p>
        </p:txBody>
      </p:sp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7011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PLANO DE EXPANSÃO DA CPTM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CaixaDeTexto 20"/>
          <p:cNvSpPr txBox="1">
            <a:spLocks noChangeArrowheads="1"/>
          </p:cNvSpPr>
          <p:nvPr/>
        </p:nvSpPr>
        <p:spPr bwMode="auto">
          <a:xfrm>
            <a:off x="120650" y="5019675"/>
            <a:ext cx="90233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COMÉRCIO E SERVIÇOS REGIONAIS, EDUCACIONAL E INSTITUCIONAL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Promover a criação de centralidade externa (sedes de subprefeituras, shopping e centros comerciais, instituições de ensino técnico e superior);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Potencial de atividades logístico-industriais pela proximidade da Av. Jacú-Pêssego.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3909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0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11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CORINTHIANS - ITAQUERA – POÁ</a:t>
            </a:r>
          </a:p>
        </p:txBody>
      </p:sp>
      <p:pic>
        <p:nvPicPr>
          <p:cNvPr id="123911" name="Picture 2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0" y="1330325"/>
            <a:ext cx="91440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2162175" y="1311275"/>
            <a:ext cx="5040313" cy="367188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9525" y="1844675"/>
            <a:ext cx="91440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4933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4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11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5865813" y="1841500"/>
            <a:ext cx="3233737" cy="2414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2484438" y="1841500"/>
            <a:ext cx="3348037" cy="2414588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4450" y="1841500"/>
            <a:ext cx="2390775" cy="2414588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1275" y="4329113"/>
            <a:ext cx="239395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Luz - Tatuapé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865813" y="4329113"/>
            <a:ext cx="323373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Calmon Viana - Estudantes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484438" y="4329113"/>
            <a:ext cx="3348037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Corinthians-Itaquera - Poá</a:t>
            </a:r>
          </a:p>
        </p:txBody>
      </p: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0" grpId="0" animBg="1"/>
      <p:bldP spid="11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CaixaDeTexto 20"/>
          <p:cNvSpPr txBox="1">
            <a:spLocks noChangeArrowheads="1"/>
          </p:cNvSpPr>
          <p:nvPr/>
        </p:nvSpPr>
        <p:spPr bwMode="auto">
          <a:xfrm>
            <a:off x="120650" y="4841875"/>
            <a:ext cx="9023350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LOGÍSTICO-INDUSTRIAL E EDUCACIONAL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Existência de grandes glebas vazias;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Potencial de escoamento de mercadorias em função da proximidade do Rodoanel e Rodovia Ayrton Senna; 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Incentivar usos educacionais e institucionais na Estação Estudantes pela existência das universidades (UBC e UMC) e Centro Cívico de Mogi das Cruzes.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57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8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11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CALMON VIANA – ESTUDANTES </a:t>
            </a:r>
          </a:p>
        </p:txBody>
      </p:sp>
      <p:pic>
        <p:nvPicPr>
          <p:cNvPr id="125959" name="Picture 2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0" y="1254125"/>
            <a:ext cx="91440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4016375" y="1235075"/>
            <a:ext cx="4932363" cy="367188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6980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1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12</a:t>
            </a:r>
          </a:p>
        </p:txBody>
      </p:sp>
      <p:pic>
        <p:nvPicPr>
          <p:cNvPr id="126982" name="Picture 14" descr="cidade conurbada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7821613" y="1246188"/>
            <a:ext cx="1284287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3" name="Picture 11" descr="cidade metropole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41275" y="1276350"/>
            <a:ext cx="270192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4" name="Picture 12" descr="cidade ecologia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2695575" y="1285875"/>
            <a:ext cx="23653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5" name="Picture 13" descr="cidade popular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5021263" y="1239838"/>
            <a:ext cx="2797175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tângulo 33"/>
          <p:cNvSpPr/>
          <p:nvPr/>
        </p:nvSpPr>
        <p:spPr>
          <a:xfrm>
            <a:off x="8458200" y="1276350"/>
            <a:ext cx="647700" cy="3270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1275" y="1276350"/>
            <a:ext cx="1863725" cy="3270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1275" y="4605338"/>
            <a:ext cx="18637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Brás - Tatuapé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955800" y="4605338"/>
            <a:ext cx="24003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Eng. Goulart - </a:t>
            </a:r>
          </a:p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USP Leste</a:t>
            </a:r>
            <a:endParaRPr lang="pt-BR" b="1" spc="-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343775" y="4605338"/>
            <a:ext cx="1527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spc="-100" dirty="0" err="1">
                <a:latin typeface="Arial" pitchFamily="34" charset="0"/>
                <a:cs typeface="Arial" pitchFamily="34" charset="0"/>
              </a:rPr>
              <a:t>Jd</a:t>
            </a:r>
            <a:r>
              <a:rPr lang="pt-BR" b="1" spc="-100" dirty="0">
                <a:latin typeface="Arial" pitchFamily="34" charset="0"/>
                <a:cs typeface="Arial" pitchFamily="34" charset="0"/>
              </a:rPr>
              <a:t>. Romano - Manoel Feio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427538" y="4605338"/>
            <a:ext cx="28448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Comendador Ermelino - Itaim Paulista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955800" y="1276350"/>
            <a:ext cx="2400300" cy="3270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427538" y="1276350"/>
            <a:ext cx="2844800" cy="3270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343775" y="1276350"/>
            <a:ext cx="1044575" cy="3270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343775" y="5702300"/>
            <a:ext cx="17621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700" b="1" spc="-100" dirty="0" err="1">
                <a:latin typeface="Arial" pitchFamily="34" charset="0"/>
                <a:cs typeface="Arial" pitchFamily="34" charset="0"/>
              </a:rPr>
              <a:t>Itaquaquecetuba</a:t>
            </a:r>
            <a:r>
              <a:rPr lang="pt-BR" sz="1700" b="1" spc="-100" dirty="0">
                <a:latin typeface="Arial" pitchFamily="34" charset="0"/>
                <a:cs typeface="Arial" pitchFamily="34" charset="0"/>
              </a:rPr>
              <a:t> - </a:t>
            </a:r>
            <a:r>
              <a:rPr lang="pt-BR" b="1" spc="-100" dirty="0">
                <a:latin typeface="Arial" pitchFamily="34" charset="0"/>
                <a:cs typeface="Arial" pitchFamily="34" charset="0"/>
              </a:rPr>
              <a:t>Calmon Viana</a:t>
            </a:r>
          </a:p>
        </p:txBody>
      </p:sp>
      <p:cxnSp>
        <p:nvCxnSpPr>
          <p:cNvPr id="25" name="Conector reto 24"/>
          <p:cNvCxnSpPr/>
          <p:nvPr/>
        </p:nvCxnSpPr>
        <p:spPr>
          <a:xfrm rot="5400000" flipH="1" flipV="1">
            <a:off x="8432800" y="5124450"/>
            <a:ext cx="1155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8004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12</a:t>
            </a:r>
          </a:p>
        </p:txBody>
      </p:sp>
      <p:pic>
        <p:nvPicPr>
          <p:cNvPr id="128006" name="Picture 14" descr="cidade conurbada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7821613" y="1246188"/>
            <a:ext cx="1284287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11" descr="cidade metropole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41275" y="1276350"/>
            <a:ext cx="270192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12" descr="cidade ecologia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2695575" y="1285875"/>
            <a:ext cx="23653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13" descr="cidade popular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5021263" y="1239838"/>
            <a:ext cx="2797175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tângulo 33"/>
          <p:cNvSpPr/>
          <p:nvPr/>
        </p:nvSpPr>
        <p:spPr>
          <a:xfrm>
            <a:off x="8458200" y="1276350"/>
            <a:ext cx="6477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1275" y="1276350"/>
            <a:ext cx="1863725" cy="3270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1275" y="4605338"/>
            <a:ext cx="18637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Brás - Tatuapé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955800" y="4605338"/>
            <a:ext cx="24003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Eng. Goulart - </a:t>
            </a:r>
          </a:p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USP Leste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343775" y="4605338"/>
            <a:ext cx="1527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Jd</a:t>
            </a:r>
            <a:r>
              <a:rPr lang="pt-BR" b="1" spc="-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Romano - Manoel Feio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427538" y="4605338"/>
            <a:ext cx="28448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Comendador Ermelino - Itaim Paulista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955800" y="1276350"/>
            <a:ext cx="24003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427538" y="1276350"/>
            <a:ext cx="28448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343775" y="1276350"/>
            <a:ext cx="1044575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343775" y="5702300"/>
            <a:ext cx="17621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700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Itaquaquecetuba</a:t>
            </a:r>
            <a:r>
              <a:rPr lang="pt-BR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- Calmon Viana</a:t>
            </a:r>
          </a:p>
        </p:txBody>
      </p:sp>
      <p:cxnSp>
        <p:nvCxnSpPr>
          <p:cNvPr id="25" name="Conector reto 24"/>
          <p:cNvCxnSpPr/>
          <p:nvPr/>
        </p:nvCxnSpPr>
        <p:spPr>
          <a:xfrm rot="5400000" flipH="1" flipV="1">
            <a:off x="8432800" y="5124450"/>
            <a:ext cx="1155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CaixaDeTexto 20"/>
          <p:cNvSpPr txBox="1">
            <a:spLocks noChangeArrowheads="1"/>
          </p:cNvSpPr>
          <p:nvPr/>
        </p:nvSpPr>
        <p:spPr bwMode="auto">
          <a:xfrm>
            <a:off x="120650" y="5221288"/>
            <a:ext cx="902335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HABITACIONAL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Existência de terrenos subutilizados;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Reverter a evasão populacional e promover a diversificação do perfil sócioeconômico.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9029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0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12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BRÁS – TATUAPÉ </a:t>
            </a:r>
          </a:p>
        </p:txBody>
      </p:sp>
      <p:pic>
        <p:nvPicPr>
          <p:cNvPr id="129031" name="Picture 11" descr="cidade metropole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0" y="1285875"/>
            <a:ext cx="36480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Picture 12" descr="cidade ecologia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3582988" y="1301750"/>
            <a:ext cx="3194050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3" name="Picture 13" descr="cidade popular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6723063" y="1236663"/>
            <a:ext cx="2420937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4"/>
          <p:cNvSpPr/>
          <p:nvPr/>
        </p:nvSpPr>
        <p:spPr>
          <a:xfrm>
            <a:off x="0" y="1285875"/>
            <a:ext cx="2516188" cy="374015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0052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12</a:t>
            </a:r>
          </a:p>
        </p:txBody>
      </p:sp>
      <p:pic>
        <p:nvPicPr>
          <p:cNvPr id="130054" name="Picture 14" descr="cidade conurbada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7821613" y="1246188"/>
            <a:ext cx="1284287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11" descr="cidade metropole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41275" y="1276350"/>
            <a:ext cx="270192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6" name="Picture 12" descr="cidade ecologia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2695575" y="1285875"/>
            <a:ext cx="23653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7" name="Picture 13" descr="cidade popular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5021263" y="1239838"/>
            <a:ext cx="2797175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tângulo 33"/>
          <p:cNvSpPr/>
          <p:nvPr/>
        </p:nvSpPr>
        <p:spPr>
          <a:xfrm>
            <a:off x="8458200" y="1276350"/>
            <a:ext cx="6477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1275" y="1276350"/>
            <a:ext cx="1863725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1275" y="4605338"/>
            <a:ext cx="18637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Brás - Tatuapé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955800" y="4605338"/>
            <a:ext cx="24003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Eng. Goulart - </a:t>
            </a:r>
          </a:p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USP Leste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343775" y="4605338"/>
            <a:ext cx="1527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Jd</a:t>
            </a:r>
            <a:r>
              <a:rPr lang="pt-BR" b="1" spc="-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Romano - Manoel Feio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427538" y="4605338"/>
            <a:ext cx="28448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Comendador Ermelino - Itaim Paulista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955800" y="1276350"/>
            <a:ext cx="2400300" cy="3270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427538" y="1276350"/>
            <a:ext cx="28448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343775" y="1276350"/>
            <a:ext cx="1044575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343775" y="5702300"/>
            <a:ext cx="17621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700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Itaquaquecetuba</a:t>
            </a:r>
            <a:r>
              <a:rPr lang="pt-BR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- Calmon Viana</a:t>
            </a:r>
          </a:p>
        </p:txBody>
      </p:sp>
      <p:cxnSp>
        <p:nvCxnSpPr>
          <p:cNvPr id="25" name="Conector reto 24"/>
          <p:cNvCxnSpPr/>
          <p:nvPr/>
        </p:nvCxnSpPr>
        <p:spPr>
          <a:xfrm rot="5400000" flipH="1" flipV="1">
            <a:off x="8432800" y="5124450"/>
            <a:ext cx="1155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 animBg="1"/>
      <p:bldP spid="13" grpId="0" animBg="1"/>
      <p:bldP spid="15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CaixaDeTexto 20"/>
          <p:cNvSpPr txBox="1">
            <a:spLocks noChangeArrowheads="1"/>
          </p:cNvSpPr>
          <p:nvPr/>
        </p:nvSpPr>
        <p:spPr bwMode="auto">
          <a:xfrm>
            <a:off x="120650" y="5389563"/>
            <a:ext cx="902335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EDUCACIONAL E INSTITUCIONAL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Vinculado à P&amp;D – Pesquisa e Desenvolvimento, complementares ao campus USP Leste.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1077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8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12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ENGENHEIRO GOULART – USP LESTE </a:t>
            </a:r>
          </a:p>
        </p:txBody>
      </p:sp>
      <p:pic>
        <p:nvPicPr>
          <p:cNvPr id="131079" name="Picture 11" descr="cidade metropole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-19050" y="1285875"/>
            <a:ext cx="36480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12" descr="cidade ecologia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3563938" y="1301750"/>
            <a:ext cx="3194050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1" name="Picture 13" descr="cidade popular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6704013" y="1236663"/>
            <a:ext cx="2439987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15"/>
          <p:cNvSpPr/>
          <p:nvPr/>
        </p:nvSpPr>
        <p:spPr>
          <a:xfrm>
            <a:off x="2565400" y="1266825"/>
            <a:ext cx="3240088" cy="376396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2100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1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12</a:t>
            </a:r>
          </a:p>
        </p:txBody>
      </p:sp>
      <p:pic>
        <p:nvPicPr>
          <p:cNvPr id="132102" name="Picture 14" descr="cidade conurbada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7821613" y="1246188"/>
            <a:ext cx="1284287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3" name="Picture 11" descr="cidade metropole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41275" y="1276350"/>
            <a:ext cx="270192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4" name="Picture 12" descr="cidade ecologia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2695575" y="1285875"/>
            <a:ext cx="23653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5" name="Picture 13" descr="cidade popular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5021263" y="1239838"/>
            <a:ext cx="2797175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tângulo 33"/>
          <p:cNvSpPr/>
          <p:nvPr/>
        </p:nvSpPr>
        <p:spPr>
          <a:xfrm>
            <a:off x="8458200" y="1276350"/>
            <a:ext cx="6477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1275" y="1276350"/>
            <a:ext cx="1863725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1275" y="4605338"/>
            <a:ext cx="18637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Brás - Tatuapé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955800" y="4605338"/>
            <a:ext cx="24003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Eng. Goulart - </a:t>
            </a:r>
          </a:p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USP Leste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343775" y="4605338"/>
            <a:ext cx="1527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Jd</a:t>
            </a:r>
            <a:r>
              <a:rPr lang="pt-BR" b="1" spc="-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Romano - Manoel Feio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427538" y="4605338"/>
            <a:ext cx="28448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Comendador Ermelino - Itaim Paulista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955800" y="1276350"/>
            <a:ext cx="24003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427538" y="1276350"/>
            <a:ext cx="2844800" cy="3270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343775" y="1276350"/>
            <a:ext cx="1044575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343775" y="5702300"/>
            <a:ext cx="17621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700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Itaquaquecetuba</a:t>
            </a:r>
            <a:r>
              <a:rPr lang="pt-BR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- Calmon Viana</a:t>
            </a:r>
          </a:p>
        </p:txBody>
      </p:sp>
      <p:cxnSp>
        <p:nvCxnSpPr>
          <p:cNvPr id="25" name="Conector reto 24"/>
          <p:cNvCxnSpPr/>
          <p:nvPr/>
        </p:nvCxnSpPr>
        <p:spPr>
          <a:xfrm rot="5400000" flipH="1" flipV="1">
            <a:off x="8432800" y="5124450"/>
            <a:ext cx="1155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 animBg="1"/>
      <p:bldP spid="13" grpId="0" animBg="1"/>
      <p:bldP spid="14" grpId="0" animBg="1"/>
      <p:bldP spid="15" grpId="0" animBg="1"/>
      <p:bldP spid="19" grpId="0" animBg="1"/>
      <p:bldP spid="21" grpId="0" animBg="1"/>
      <p:bldP spid="2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CaixaDeTexto 20"/>
          <p:cNvSpPr txBox="1">
            <a:spLocks noChangeArrowheads="1"/>
          </p:cNvSpPr>
          <p:nvPr/>
        </p:nvSpPr>
        <p:spPr bwMode="auto">
          <a:xfrm>
            <a:off x="123825" y="5230813"/>
            <a:ext cx="90233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COMÉRCIO E SERVIÇOS REGIONAIS, EDUCACIONAL E INSTITUCIONAL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Promover a criação de uma centralidade externa (sedes de subprefeituras, shopping e centros comerciais, instituições de ensino técnico e superior).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5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6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12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COMENDADOR ERMELINO – ITAIM PAULISTA</a:t>
            </a:r>
          </a:p>
        </p:txBody>
      </p:sp>
      <p:pic>
        <p:nvPicPr>
          <p:cNvPr id="133127" name="Picture 11" descr="cidade metropole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0" y="1285875"/>
            <a:ext cx="22955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8" name="Picture 12" descr="cidade ecologia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2230438" y="1301750"/>
            <a:ext cx="3194050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9" name="Picture 13" descr="cidade popular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5370513" y="1236663"/>
            <a:ext cx="3776662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ângulo 16"/>
          <p:cNvSpPr/>
          <p:nvPr/>
        </p:nvSpPr>
        <p:spPr>
          <a:xfrm>
            <a:off x="4568825" y="1266825"/>
            <a:ext cx="3840163" cy="313213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TextBox 7"/>
          <p:cNvSpPr txBox="1">
            <a:spLocks noChangeArrowheads="1"/>
          </p:cNvSpPr>
          <p:nvPr/>
        </p:nvSpPr>
        <p:spPr bwMode="auto">
          <a:xfrm>
            <a:off x="273050" y="1284288"/>
            <a:ext cx="55276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</a:pPr>
            <a:r>
              <a:rPr lang="pt-BR" sz="2600" b="1">
                <a:solidFill>
                  <a:srgbClr val="C00000"/>
                </a:solidFill>
                <a:cs typeface="Arial" charset="0"/>
              </a:rPr>
              <a:t>NOVAS ESTAÇÕES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88938" y="1744663"/>
            <a:ext cx="8755062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0" name="Picture 19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6330950" y="3592513"/>
            <a:ext cx="28130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chemeClr val="tx1"/>
              </a:buClr>
            </a:pPr>
            <a:r>
              <a:rPr lang="pt-BR" sz="2000" b="1">
                <a:solidFill>
                  <a:srgbClr val="C00000"/>
                </a:solidFill>
                <a:cs typeface="Arial" charset="0"/>
              </a:rPr>
              <a:t>ACESSOS</a:t>
            </a:r>
          </a:p>
          <a:p>
            <a:pPr algn="r">
              <a:buClr>
                <a:schemeClr val="tx1"/>
              </a:buClr>
            </a:pPr>
            <a:r>
              <a:rPr lang="pt-BR" sz="1300" b="1">
                <a:cs typeface="Arial" charset="0"/>
              </a:rPr>
              <a:t>ESCADA ROLANTE</a:t>
            </a:r>
          </a:p>
          <a:p>
            <a:pPr algn="r">
              <a:buClr>
                <a:schemeClr val="tx1"/>
              </a:buClr>
            </a:pPr>
            <a:r>
              <a:rPr lang="pt-BR" sz="1300" b="1">
                <a:cs typeface="Arial" charset="0"/>
              </a:rPr>
              <a:t>ELEVADOR </a:t>
            </a:r>
          </a:p>
        </p:txBody>
      </p:sp>
      <p:cxnSp>
        <p:nvCxnSpPr>
          <p:cNvPr id="27" name="Straight Connector 26"/>
          <p:cNvCxnSpPr/>
          <p:nvPr/>
        </p:nvCxnSpPr>
        <p:spPr>
          <a:xfrm rot="10800000">
            <a:off x="6575425" y="3587750"/>
            <a:ext cx="2568575" cy="63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flipV="1">
            <a:off x="6575425" y="3587750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1754" name="TextBox 7"/>
          <p:cNvSpPr txBox="1">
            <a:spLocks noChangeArrowheads="1"/>
          </p:cNvSpPr>
          <p:nvPr/>
        </p:nvSpPr>
        <p:spPr bwMode="auto">
          <a:xfrm>
            <a:off x="6092825" y="4725988"/>
            <a:ext cx="30511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chemeClr val="tx1"/>
              </a:buClr>
            </a:pPr>
            <a:r>
              <a:rPr lang="pt-BR" sz="2000" b="1">
                <a:solidFill>
                  <a:srgbClr val="C00000"/>
                </a:solidFill>
                <a:cs typeface="Arial" charset="0"/>
              </a:rPr>
              <a:t>TRANSPOSIÇÃO</a:t>
            </a:r>
          </a:p>
          <a:p>
            <a:pPr algn="r">
              <a:buClr>
                <a:schemeClr val="tx1"/>
              </a:buClr>
            </a:pPr>
            <a:r>
              <a:rPr lang="pt-BR" sz="1300" b="1">
                <a:cs typeface="Arial" charset="0"/>
              </a:rPr>
              <a:t>ASSOCIADA AO MEZANINO </a:t>
            </a:r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6575425" y="4679950"/>
            <a:ext cx="2568575" cy="63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 flipV="1">
            <a:off x="6575425" y="4679950"/>
            <a:ext cx="276225" cy="46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TextBox 7"/>
          <p:cNvSpPr txBox="1">
            <a:spLocks noChangeArrowheads="1"/>
          </p:cNvSpPr>
          <p:nvPr/>
        </p:nvSpPr>
        <p:spPr bwMode="auto">
          <a:xfrm>
            <a:off x="6092825" y="5616575"/>
            <a:ext cx="30511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chemeClr val="tx1"/>
              </a:buClr>
            </a:pPr>
            <a:r>
              <a:rPr lang="pt-BR" sz="2000" b="1">
                <a:solidFill>
                  <a:srgbClr val="C00000"/>
                </a:solidFill>
                <a:cs typeface="Arial" charset="0"/>
              </a:rPr>
              <a:t>PLATAFORMA </a:t>
            </a:r>
          </a:p>
          <a:p>
            <a:pPr algn="r">
              <a:buClr>
                <a:schemeClr val="tx1"/>
              </a:buClr>
            </a:pPr>
            <a:r>
              <a:rPr lang="pt-BR" sz="2000" b="1">
                <a:solidFill>
                  <a:srgbClr val="C00000"/>
                </a:solidFill>
                <a:cs typeface="Arial" charset="0"/>
              </a:rPr>
              <a:t>CENTRAL</a:t>
            </a:r>
          </a:p>
          <a:p>
            <a:pPr algn="r">
              <a:buClr>
                <a:schemeClr val="tx1"/>
              </a:buClr>
            </a:pPr>
            <a:r>
              <a:rPr lang="pt-BR" sz="1300" b="1">
                <a:cs typeface="Arial" charset="0"/>
              </a:rPr>
              <a:t>FLEXIBILIDADE OPERACIONAL</a:t>
            </a:r>
          </a:p>
          <a:p>
            <a:pPr algn="r">
              <a:buClr>
                <a:schemeClr val="tx1"/>
              </a:buClr>
            </a:pPr>
            <a:r>
              <a:rPr lang="pt-BR" sz="1300" b="1">
                <a:cs typeface="Arial" charset="0"/>
              </a:rPr>
              <a:t>C/ COBERTURA INTEGRAL </a:t>
            </a:r>
          </a:p>
        </p:txBody>
      </p:sp>
      <p:cxnSp>
        <p:nvCxnSpPr>
          <p:cNvPr id="44" name="Straight Connector 43"/>
          <p:cNvCxnSpPr/>
          <p:nvPr/>
        </p:nvCxnSpPr>
        <p:spPr>
          <a:xfrm rot="10800000">
            <a:off x="6575425" y="5570538"/>
            <a:ext cx="2568575" cy="63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 flipV="1">
            <a:off x="6575425" y="5570538"/>
            <a:ext cx="276225" cy="46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6865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PLANO DE EXPANSÃO DA CPTM </a:t>
            </a:r>
          </a:p>
        </p:txBody>
      </p:sp>
      <p:sp>
        <p:nvSpPr>
          <p:cNvPr id="31761" name="TextBox 7"/>
          <p:cNvSpPr txBox="1">
            <a:spLocks noChangeArrowheads="1"/>
          </p:cNvSpPr>
          <p:nvPr/>
        </p:nvSpPr>
        <p:spPr bwMode="auto">
          <a:xfrm>
            <a:off x="6330950" y="2514600"/>
            <a:ext cx="28130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chemeClr val="tx1"/>
              </a:buClr>
            </a:pPr>
            <a:r>
              <a:rPr lang="pt-BR" sz="2000" b="1">
                <a:solidFill>
                  <a:srgbClr val="C00000"/>
                </a:solidFill>
                <a:cs typeface="Arial" charset="0"/>
              </a:rPr>
              <a:t>ACESSIBILIDADE</a:t>
            </a:r>
          </a:p>
          <a:p>
            <a:pPr algn="r">
              <a:buClr>
                <a:schemeClr val="tx1"/>
              </a:buClr>
            </a:pPr>
            <a:r>
              <a:rPr lang="pt-BR" sz="2000" b="1">
                <a:solidFill>
                  <a:srgbClr val="C00000"/>
                </a:solidFill>
                <a:cs typeface="Arial" charset="0"/>
              </a:rPr>
              <a:t>UNIVERSAL</a:t>
            </a:r>
          </a:p>
        </p:txBody>
      </p:sp>
      <p:cxnSp>
        <p:nvCxnSpPr>
          <p:cNvPr id="19" name="Straight Connector 26"/>
          <p:cNvCxnSpPr/>
          <p:nvPr/>
        </p:nvCxnSpPr>
        <p:spPr>
          <a:xfrm rot="10800000">
            <a:off x="6575425" y="2509838"/>
            <a:ext cx="2568575" cy="63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0"/>
          <p:cNvSpPr/>
          <p:nvPr/>
        </p:nvSpPr>
        <p:spPr>
          <a:xfrm flipV="1">
            <a:off x="6581775" y="2516188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64" name="Imagem 20" descr="dfa (6 of 12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60638"/>
            <a:ext cx="644525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148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9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12</a:t>
            </a:r>
          </a:p>
        </p:txBody>
      </p:sp>
      <p:pic>
        <p:nvPicPr>
          <p:cNvPr id="134150" name="Picture 14" descr="cidade conurbada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7821613" y="1246188"/>
            <a:ext cx="1284287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cidade metropole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41275" y="1276350"/>
            <a:ext cx="270192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2" descr="cidade ecologia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2695575" y="1285875"/>
            <a:ext cx="23653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3" name="Picture 13" descr="cidade popular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5021263" y="1239838"/>
            <a:ext cx="2797175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tângulo 33"/>
          <p:cNvSpPr/>
          <p:nvPr/>
        </p:nvSpPr>
        <p:spPr>
          <a:xfrm>
            <a:off x="8458200" y="1276350"/>
            <a:ext cx="6477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1275" y="1276350"/>
            <a:ext cx="1863725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1275" y="4605338"/>
            <a:ext cx="18637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Brás - Tatuapé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955800" y="4605338"/>
            <a:ext cx="24003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Eng. Goulart - </a:t>
            </a:r>
          </a:p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USP Leste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343775" y="4605338"/>
            <a:ext cx="1527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spc="-100" dirty="0" err="1">
                <a:latin typeface="Arial" pitchFamily="34" charset="0"/>
                <a:cs typeface="Arial" pitchFamily="34" charset="0"/>
              </a:rPr>
              <a:t>Jd</a:t>
            </a:r>
            <a:r>
              <a:rPr lang="pt-BR" b="1" spc="-100" dirty="0">
                <a:latin typeface="Arial" pitchFamily="34" charset="0"/>
                <a:cs typeface="Arial" pitchFamily="34" charset="0"/>
              </a:rPr>
              <a:t>. Romano - Manoel Feio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427538" y="4605338"/>
            <a:ext cx="28448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Comendador Ermelino - Itaim Paulista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955800" y="1276350"/>
            <a:ext cx="24003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427538" y="1276350"/>
            <a:ext cx="28448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343775" y="1276350"/>
            <a:ext cx="1044575" cy="3270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343775" y="5702300"/>
            <a:ext cx="17621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700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Itaquaquecetuba</a:t>
            </a:r>
            <a:r>
              <a:rPr lang="pt-BR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- Calmon Viana</a:t>
            </a:r>
          </a:p>
        </p:txBody>
      </p:sp>
      <p:cxnSp>
        <p:nvCxnSpPr>
          <p:cNvPr id="25" name="Conector reto 24"/>
          <p:cNvCxnSpPr/>
          <p:nvPr/>
        </p:nvCxnSpPr>
        <p:spPr>
          <a:xfrm rot="5400000" flipH="1" flipV="1">
            <a:off x="8432800" y="5124450"/>
            <a:ext cx="1155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 animBg="1"/>
      <p:bldP spid="13" grpId="0" animBg="1"/>
      <p:bldP spid="14" grpId="0" animBg="1"/>
      <p:bldP spid="17" grpId="0" animBg="1"/>
      <p:bldP spid="19" grpId="0" animBg="1"/>
      <p:bldP spid="20" grpId="0" animBg="1"/>
      <p:bldP spid="2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5172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3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7089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12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JARDIM ROMANO – ENGENHEIRO MANOEL FEIO</a:t>
            </a:r>
          </a:p>
        </p:txBody>
      </p:sp>
      <p:pic>
        <p:nvPicPr>
          <p:cNvPr id="135174" name="Picture 14" descr="cidade conurbada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7412038" y="1247775"/>
            <a:ext cx="1731962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5" name="Picture 11" descr="cidade metropole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0" y="1285875"/>
            <a:ext cx="5556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12" descr="cidade ecologia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490538" y="1301750"/>
            <a:ext cx="3194050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13" descr="cidade popular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3630613" y="1236663"/>
            <a:ext cx="3775075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ângulo 17"/>
          <p:cNvSpPr/>
          <p:nvPr/>
        </p:nvSpPr>
        <p:spPr>
          <a:xfrm>
            <a:off x="6765925" y="1285875"/>
            <a:ext cx="1409700" cy="44180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5179" name="CaixaDeTexto 20"/>
          <p:cNvSpPr txBox="1">
            <a:spLocks noChangeArrowheads="1"/>
          </p:cNvSpPr>
          <p:nvPr/>
        </p:nvSpPr>
        <p:spPr bwMode="auto">
          <a:xfrm>
            <a:off x="120650" y="5338763"/>
            <a:ext cx="87503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LOGÍSTICO-INDUSTRIAL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Existência de grandes glebas vazias;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Potencial de escoamento de mercadorias pela proximidade do Rodoanel e Rodovias Ayrton Senna e Pres. Dutra.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6196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7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10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POTENCIAL - LINHA 12</a:t>
            </a:r>
          </a:p>
        </p:txBody>
      </p:sp>
      <p:pic>
        <p:nvPicPr>
          <p:cNvPr id="136198" name="Picture 14" descr="cidade conurbada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7821613" y="1246188"/>
            <a:ext cx="1284287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Picture 11" descr="cidade metropole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41275" y="1276350"/>
            <a:ext cx="270192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0" name="Picture 12" descr="cidade ecologia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2695575" y="1285875"/>
            <a:ext cx="23653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1" name="Picture 13" descr="cidade popular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5021263" y="1239838"/>
            <a:ext cx="2797175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tângulo 33"/>
          <p:cNvSpPr/>
          <p:nvPr/>
        </p:nvSpPr>
        <p:spPr>
          <a:xfrm>
            <a:off x="8458200" y="1276350"/>
            <a:ext cx="647700" cy="3270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1275" y="1276350"/>
            <a:ext cx="1863725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1275" y="4605338"/>
            <a:ext cx="18637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Brás - Tatuapé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955800" y="4605338"/>
            <a:ext cx="24003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Eng. Goulart - </a:t>
            </a:r>
          </a:p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USP Leste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343775" y="4605338"/>
            <a:ext cx="152717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spc="-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Jd</a:t>
            </a:r>
            <a:r>
              <a:rPr lang="pt-BR" b="1" spc="-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Romano - Manoel Feio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427538" y="4605338"/>
            <a:ext cx="2844800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Comendador Ermelino - Itaim Paulista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955800" y="1276350"/>
            <a:ext cx="24003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427538" y="1276350"/>
            <a:ext cx="2844800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343775" y="1276350"/>
            <a:ext cx="1044575" cy="327025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300" dirty="0">
              <a:solidFill>
                <a:schemeClr val="tx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343775" y="5702300"/>
            <a:ext cx="1762125" cy="8921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700" b="1" spc="-100" dirty="0" err="1">
                <a:latin typeface="Arial" pitchFamily="34" charset="0"/>
                <a:cs typeface="Arial" pitchFamily="34" charset="0"/>
              </a:rPr>
              <a:t>Itaquaquecetuba</a:t>
            </a:r>
            <a:r>
              <a:rPr lang="pt-BR" b="1" spc="-100" dirty="0" err="1">
                <a:latin typeface="Arial" pitchFamily="34" charset="0"/>
                <a:cs typeface="Arial" pitchFamily="34" charset="0"/>
              </a:rPr>
              <a:t> - Calmon Viana</a:t>
            </a:r>
          </a:p>
        </p:txBody>
      </p:sp>
      <p:cxnSp>
        <p:nvCxnSpPr>
          <p:cNvPr id="25" name="Conector reto 24"/>
          <p:cNvCxnSpPr/>
          <p:nvPr/>
        </p:nvCxnSpPr>
        <p:spPr>
          <a:xfrm rot="5400000" flipH="1" flipV="1">
            <a:off x="8432800" y="5124450"/>
            <a:ext cx="1155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CaixaDeTexto 20"/>
          <p:cNvSpPr txBox="1">
            <a:spLocks noChangeArrowheads="1"/>
          </p:cNvSpPr>
          <p:nvPr/>
        </p:nvSpPr>
        <p:spPr bwMode="auto">
          <a:xfrm>
            <a:off x="69850" y="5703888"/>
            <a:ext cx="902335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pt-BR" sz="2400" b="1">
                <a:solidFill>
                  <a:srgbClr val="C00000"/>
                </a:solidFill>
                <a:cs typeface="Arial" charset="0"/>
              </a:rPr>
              <a:t>TURISMO AMBIENTAL E LAZER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t-BR"/>
              <a:t>  Incentivo à região inserida na Área de Proteção Ambiental do Tietê.</a:t>
            </a:r>
          </a:p>
        </p:txBody>
      </p:sp>
      <p:sp>
        <p:nvSpPr>
          <p:cNvPr id="20" name="Rectangle 25"/>
          <p:cNvSpPr/>
          <p:nvPr/>
        </p:nvSpPr>
        <p:spPr>
          <a:xfrm>
            <a:off x="-1" y="1"/>
            <a:ext cx="9144001" cy="118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7221" name="Picture 28" descr="Logo_branco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2" name="TextBox 7"/>
          <p:cNvSpPr txBox="1">
            <a:spLocks noChangeArrowheads="1"/>
          </p:cNvSpPr>
          <p:nvPr/>
        </p:nvSpPr>
        <p:spPr bwMode="auto">
          <a:xfrm>
            <a:off x="120650" y="152400"/>
            <a:ext cx="738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LINHA 12</a:t>
            </a:r>
          </a:p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CALMON VIANA – ITAQUAQUECETUBA</a:t>
            </a:r>
          </a:p>
        </p:txBody>
      </p:sp>
      <p:pic>
        <p:nvPicPr>
          <p:cNvPr id="137223" name="Picture 14" descr="cidade conurbada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7361238" y="1247775"/>
            <a:ext cx="1731962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Picture 11" descr="cidade metropole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0" y="1285875"/>
            <a:ext cx="5048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5" name="Picture 12" descr="cidade ecologia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439738" y="1301750"/>
            <a:ext cx="3194050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6" name="Picture 13" descr="cidade popular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3579813" y="1236663"/>
            <a:ext cx="3776662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8220075" y="1285875"/>
            <a:ext cx="873125" cy="44180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22223" y="5097463"/>
            <a:ext cx="9144001" cy="1015663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39700" dist="152400" dir="5400000" sx="102000" sy="102000" algn="t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8245" name="TextBox 7"/>
          <p:cNvSpPr txBox="1">
            <a:spLocks noChangeArrowheads="1"/>
          </p:cNvSpPr>
          <p:nvPr/>
        </p:nvSpPr>
        <p:spPr bwMode="auto">
          <a:xfrm>
            <a:off x="142875" y="5354638"/>
            <a:ext cx="79470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AÇÕES COMPLEMENTARES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40292" name="TextBox 7"/>
          <p:cNvSpPr txBox="1">
            <a:spLocks noChangeArrowheads="1"/>
          </p:cNvSpPr>
          <p:nvPr/>
        </p:nvSpPr>
        <p:spPr bwMode="auto">
          <a:xfrm>
            <a:off x="120650" y="182563"/>
            <a:ext cx="729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ESTAÇÕES SUSTENTÁVEIS</a:t>
            </a:r>
          </a:p>
        </p:txBody>
      </p:sp>
      <p:pic>
        <p:nvPicPr>
          <p:cNvPr id="140293" name="Picture 43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4" name="TextBox 7"/>
          <p:cNvSpPr txBox="1">
            <a:spLocks noChangeArrowheads="1"/>
          </p:cNvSpPr>
          <p:nvPr/>
        </p:nvSpPr>
        <p:spPr bwMode="auto">
          <a:xfrm>
            <a:off x="246063" y="1111250"/>
            <a:ext cx="716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B22C52"/>
              </a:buClr>
              <a:buFont typeface="Wingdings" pitchFamily="2" charset="2"/>
              <a:buNone/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OBJETIVO:</a:t>
            </a:r>
          </a:p>
        </p:txBody>
      </p:sp>
      <p:grpSp>
        <p:nvGrpSpPr>
          <p:cNvPr id="2" name="Grupo 190"/>
          <p:cNvGrpSpPr>
            <a:grpSpLocks/>
          </p:cNvGrpSpPr>
          <p:nvPr/>
        </p:nvGrpSpPr>
        <p:grpSpPr bwMode="auto">
          <a:xfrm>
            <a:off x="422275" y="5856288"/>
            <a:ext cx="3903663" cy="706437"/>
            <a:chOff x="5174654" y="5295364"/>
            <a:chExt cx="2715852" cy="670868"/>
          </a:xfrm>
        </p:grpSpPr>
        <p:sp>
          <p:nvSpPr>
            <p:cNvPr id="14" name="Retângulo de cantos arredondados 13"/>
            <p:cNvSpPr/>
            <p:nvPr/>
          </p:nvSpPr>
          <p:spPr>
            <a:xfrm>
              <a:off x="5174654" y="5295364"/>
              <a:ext cx="2659525" cy="670868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262" name="TextBox 7"/>
            <p:cNvSpPr txBox="1">
              <a:spLocks noChangeArrowheads="1"/>
            </p:cNvSpPr>
            <p:nvPr/>
          </p:nvSpPr>
          <p:spPr bwMode="auto">
            <a:xfrm>
              <a:off x="5189012" y="5412954"/>
              <a:ext cx="2701494" cy="502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68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Font typeface="Wingdings" pitchFamily="2" charset="2"/>
                <a:buNone/>
                <a:tabLst>
                  <a:tab pos="265113" algn="l"/>
                </a:tabLst>
                <a:defRPr/>
              </a:pPr>
              <a:r>
                <a:rPr lang="pt-BR" sz="135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INÍCIO DO PROCESSO DE CERTIFICAÇÃO: </a:t>
              </a:r>
              <a:r>
                <a:rPr lang="pt-BR" sz="1400" b="1" dirty="0">
                  <a:latin typeface="Arial" pitchFamily="34" charset="0"/>
                  <a:cs typeface="Arial" pitchFamily="34" charset="0"/>
                </a:rPr>
                <a:t>25/05/2010</a:t>
              </a:r>
            </a:p>
          </p:txBody>
        </p:sp>
      </p:grp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241300" y="1590675"/>
            <a:ext cx="6921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B22C52"/>
              </a:buClr>
              <a:defRPr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Dotar a estação de parâmetros de sustentabilidade ambiental, certificando-a junto ao LEED.</a:t>
            </a:r>
          </a:p>
        </p:txBody>
      </p:sp>
      <p:grpSp>
        <p:nvGrpSpPr>
          <p:cNvPr id="140297" name="Grupo 12"/>
          <p:cNvGrpSpPr>
            <a:grpSpLocks/>
          </p:cNvGrpSpPr>
          <p:nvPr/>
        </p:nvGrpSpPr>
        <p:grpSpPr bwMode="auto">
          <a:xfrm>
            <a:off x="1892300" y="1687513"/>
            <a:ext cx="7170738" cy="1393825"/>
            <a:chOff x="808038" y="2316163"/>
            <a:chExt cx="7170737" cy="1393825"/>
          </a:xfrm>
        </p:grpSpPr>
        <p:sp>
          <p:nvSpPr>
            <p:cNvPr id="140307" name="TextBox 7"/>
            <p:cNvSpPr txBox="1">
              <a:spLocks noChangeArrowheads="1"/>
            </p:cNvSpPr>
            <p:nvPr/>
          </p:nvSpPr>
          <p:spPr bwMode="auto">
            <a:xfrm>
              <a:off x="808038" y="2965450"/>
              <a:ext cx="71707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B22C52"/>
                </a:buClr>
                <a:buFont typeface="Wingdings" pitchFamily="2" charset="2"/>
                <a:buNone/>
              </a:pPr>
              <a:r>
                <a:rPr lang="pt-BR" b="1">
                  <a:cs typeface="Arial" charset="0"/>
                </a:rPr>
                <a:t>Leadership in Energy and Environmental Design</a:t>
              </a:r>
            </a:p>
          </p:txBody>
        </p:sp>
        <p:pic>
          <p:nvPicPr>
            <p:cNvPr id="140308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32525" y="2316163"/>
              <a:ext cx="1416050" cy="139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263525" y="3376613"/>
            <a:ext cx="8880475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B22C52"/>
              </a:buClr>
              <a:defRPr/>
            </a:pPr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AVALIAÇÃO CONSIDERA OS SEGUINTES ASPECTOS:</a:t>
            </a:r>
          </a:p>
          <a:p>
            <a:pPr>
              <a:buClr>
                <a:srgbClr val="B22C52"/>
              </a:buClr>
              <a:defRPr/>
            </a:pPr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B22C52"/>
              </a:buClr>
              <a:buFontTx/>
              <a:buChar char="-"/>
              <a:defRPr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750" b="1" dirty="0">
                <a:latin typeface="Arial" pitchFamily="34" charset="0"/>
                <a:cs typeface="Arial" pitchFamily="34" charset="0"/>
              </a:rPr>
              <a:t>Sítios sustentáveis</a:t>
            </a:r>
          </a:p>
          <a:p>
            <a:pPr>
              <a:buClr>
                <a:srgbClr val="B22C52"/>
              </a:buClr>
              <a:buFontTx/>
              <a:buChar char="-"/>
              <a:defRPr/>
            </a:pPr>
            <a:r>
              <a:rPr lang="pt-BR" sz="1750" b="1" dirty="0">
                <a:latin typeface="Arial" pitchFamily="34" charset="0"/>
                <a:cs typeface="Arial" pitchFamily="34" charset="0"/>
              </a:rPr>
              <a:t> Consumo Eficiente de Água</a:t>
            </a:r>
          </a:p>
          <a:p>
            <a:pPr>
              <a:buClr>
                <a:srgbClr val="B22C52"/>
              </a:buClr>
              <a:buFontTx/>
              <a:buChar char="-"/>
              <a:defRPr/>
            </a:pPr>
            <a:r>
              <a:rPr lang="pt-BR" sz="1750" b="1" dirty="0">
                <a:latin typeface="Arial" pitchFamily="34" charset="0"/>
                <a:cs typeface="Arial" pitchFamily="34" charset="0"/>
              </a:rPr>
              <a:t> Energia e Atmosfera</a:t>
            </a:r>
          </a:p>
          <a:p>
            <a:pPr>
              <a:buClr>
                <a:srgbClr val="B22C52"/>
              </a:buClr>
              <a:buFontTx/>
              <a:buChar char="-"/>
              <a:defRPr/>
            </a:pPr>
            <a:r>
              <a:rPr lang="pt-BR" sz="1750" b="1" dirty="0">
                <a:latin typeface="Arial" pitchFamily="34" charset="0"/>
                <a:cs typeface="Arial" pitchFamily="34" charset="0"/>
              </a:rPr>
              <a:t> Materiais e Recursos</a:t>
            </a:r>
          </a:p>
          <a:p>
            <a:pPr>
              <a:buClr>
                <a:srgbClr val="B22C52"/>
              </a:buClr>
              <a:buFontTx/>
              <a:buChar char="-"/>
              <a:defRPr/>
            </a:pPr>
            <a:r>
              <a:rPr lang="pt-BR" sz="1750" b="1" dirty="0">
                <a:latin typeface="Arial" pitchFamily="34" charset="0"/>
                <a:cs typeface="Arial" pitchFamily="34" charset="0"/>
              </a:rPr>
              <a:t> Qualidade Ambiental no Interior do Edifício</a:t>
            </a:r>
          </a:p>
          <a:p>
            <a:pPr>
              <a:buClr>
                <a:srgbClr val="B22C52"/>
              </a:buClr>
              <a:buFontTx/>
              <a:buChar char="-"/>
              <a:defRPr/>
            </a:pPr>
            <a:r>
              <a:rPr lang="pt-BR" sz="1750" b="1" dirty="0">
                <a:latin typeface="Arial" pitchFamily="34" charset="0"/>
                <a:cs typeface="Arial" pitchFamily="34" charset="0"/>
              </a:rPr>
              <a:t> Inovação nas Operações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0299" name="Grupo 27"/>
          <p:cNvGrpSpPr>
            <a:grpSpLocks/>
          </p:cNvGrpSpPr>
          <p:nvPr/>
        </p:nvGrpSpPr>
        <p:grpSpPr bwMode="auto">
          <a:xfrm>
            <a:off x="7367588" y="5311775"/>
            <a:ext cx="1346200" cy="1344613"/>
            <a:chOff x="5533183" y="5369068"/>
            <a:chExt cx="1345914" cy="1345914"/>
          </a:xfrm>
        </p:grpSpPr>
        <p:sp>
          <p:nvSpPr>
            <p:cNvPr id="24" name="Elipse 23"/>
            <p:cNvSpPr/>
            <p:nvPr/>
          </p:nvSpPr>
          <p:spPr>
            <a:xfrm>
              <a:off x="5533183" y="5369068"/>
              <a:ext cx="1345914" cy="1345914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306" name="Retângulo 24"/>
            <p:cNvSpPr>
              <a:spLocks noChangeArrowheads="1"/>
            </p:cNvSpPr>
            <p:nvPr/>
          </p:nvSpPr>
          <p:spPr bwMode="auto">
            <a:xfrm>
              <a:off x="5629049" y="5857081"/>
              <a:ext cx="11592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SUZANO</a:t>
              </a:r>
            </a:p>
          </p:txBody>
        </p:sp>
      </p:grpSp>
      <p:grpSp>
        <p:nvGrpSpPr>
          <p:cNvPr id="140300" name="Grupo 26"/>
          <p:cNvGrpSpPr>
            <a:grpSpLocks/>
          </p:cNvGrpSpPr>
          <p:nvPr/>
        </p:nvGrpSpPr>
        <p:grpSpPr bwMode="auto">
          <a:xfrm>
            <a:off x="7316788" y="3592513"/>
            <a:ext cx="1458912" cy="1346200"/>
            <a:chOff x="5329865" y="4252208"/>
            <a:chExt cx="1458476" cy="1345914"/>
          </a:xfrm>
        </p:grpSpPr>
        <p:sp>
          <p:nvSpPr>
            <p:cNvPr id="23" name="Elipse 22"/>
            <p:cNvSpPr/>
            <p:nvPr/>
          </p:nvSpPr>
          <p:spPr>
            <a:xfrm>
              <a:off x="5380650" y="4252208"/>
              <a:ext cx="1345798" cy="1345914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304" name="Retângulo 25"/>
            <p:cNvSpPr>
              <a:spLocks noChangeArrowheads="1"/>
            </p:cNvSpPr>
            <p:nvPr/>
          </p:nvSpPr>
          <p:spPr bwMode="auto">
            <a:xfrm>
              <a:off x="5329865" y="4744664"/>
              <a:ext cx="14584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b="1" i="1">
                  <a:solidFill>
                    <a:schemeClr val="bg1"/>
                  </a:solidFill>
                  <a:cs typeface="Arial" charset="0"/>
                </a:rPr>
                <a:t>USP LESTE</a:t>
              </a:r>
            </a:p>
          </p:txBody>
        </p:sp>
      </p:grpSp>
      <p:cxnSp>
        <p:nvCxnSpPr>
          <p:cNvPr id="29" name="Straight Connector 26"/>
          <p:cNvCxnSpPr/>
          <p:nvPr/>
        </p:nvCxnSpPr>
        <p:spPr>
          <a:xfrm rot="10800000">
            <a:off x="0" y="3727450"/>
            <a:ext cx="611187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30"/>
          <p:cNvSpPr/>
          <p:nvPr/>
        </p:nvSpPr>
        <p:spPr>
          <a:xfrm flipV="1">
            <a:off x="-1588" y="3733800"/>
            <a:ext cx="276226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2340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4580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000" b="1">
                <a:solidFill>
                  <a:schemeClr val="bg1"/>
                </a:solidFill>
                <a:cs typeface="Arial" charset="0"/>
              </a:rPr>
              <a:t>VEDAÇÃO DE FAIXA</a:t>
            </a:r>
          </a:p>
        </p:txBody>
      </p:sp>
      <p:sp>
        <p:nvSpPr>
          <p:cNvPr id="142342" name="TextBox 7"/>
          <p:cNvSpPr txBox="1">
            <a:spLocks noChangeArrowheads="1"/>
          </p:cNvSpPr>
          <p:nvPr/>
        </p:nvSpPr>
        <p:spPr bwMode="auto">
          <a:xfrm>
            <a:off x="-180975" y="3327400"/>
            <a:ext cx="21732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>
                <a:solidFill>
                  <a:srgbClr val="C00000"/>
                </a:solidFill>
                <a:cs typeface="Arial" charset="0"/>
              </a:rPr>
              <a:t> </a:t>
            </a:r>
            <a:r>
              <a:rPr lang="pt-BR" b="1">
                <a:solidFill>
                  <a:srgbClr val="C00000"/>
                </a:solidFill>
                <a:cs typeface="Arial" charset="0"/>
              </a:rPr>
              <a:t>GRADIS</a:t>
            </a:r>
            <a:endParaRPr lang="pt-BR" sz="1600" b="1">
              <a:cs typeface="Arial" charset="0"/>
            </a:endParaRPr>
          </a:p>
          <a:p>
            <a:pPr algn="r"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MUROS</a:t>
            </a:r>
            <a:endParaRPr lang="pt-BR" sz="1600" b="1">
              <a:cs typeface="Arial" charset="0"/>
            </a:endParaRPr>
          </a:p>
          <a:p>
            <a:pPr algn="r"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ALAMBRADOS </a:t>
            </a:r>
            <a:endParaRPr lang="pt-BR" b="1">
              <a:cs typeface="Arial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0" y="2693988"/>
            <a:ext cx="3359150" cy="369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TIPOLOGIA ADOTADA</a:t>
            </a:r>
          </a:p>
        </p:txBody>
      </p:sp>
      <p:sp>
        <p:nvSpPr>
          <p:cNvPr id="142344" name="TextBox 7"/>
          <p:cNvSpPr txBox="1">
            <a:spLocks noChangeArrowheads="1"/>
          </p:cNvSpPr>
          <p:nvPr/>
        </p:nvSpPr>
        <p:spPr bwMode="auto">
          <a:xfrm>
            <a:off x="246063" y="1146175"/>
            <a:ext cx="82327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sz="1600" b="1">
                <a:solidFill>
                  <a:srgbClr val="C00000"/>
                </a:solidFill>
                <a:cs typeface="Arial" charset="0"/>
              </a:rPr>
              <a:t>OBJETIVO:</a:t>
            </a:r>
          </a:p>
        </p:txBody>
      </p:sp>
      <p:pic>
        <p:nvPicPr>
          <p:cNvPr id="142345" name="Imagem 19" descr="DSC0158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1825" y="4037013"/>
            <a:ext cx="3252788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6" name="TextBox 7"/>
          <p:cNvSpPr txBox="1">
            <a:spLocks noChangeArrowheads="1"/>
          </p:cNvSpPr>
          <p:nvPr/>
        </p:nvSpPr>
        <p:spPr bwMode="auto">
          <a:xfrm>
            <a:off x="246063" y="1606550"/>
            <a:ext cx="82327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GARANTIR A SEGURANÇA OPERACIONAL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ADEQUAR A VEDAÇÃO AO CONTEXTO URBANÍSTICO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endParaRPr lang="pt-BR" sz="1600" b="1">
              <a:cs typeface="Arial" charset="0"/>
            </a:endParaRPr>
          </a:p>
        </p:txBody>
      </p:sp>
      <p:sp>
        <p:nvSpPr>
          <p:cNvPr id="142347" name="TextBox 7"/>
          <p:cNvSpPr txBox="1">
            <a:spLocks noChangeArrowheads="1"/>
          </p:cNvSpPr>
          <p:nvPr/>
        </p:nvSpPr>
        <p:spPr bwMode="auto">
          <a:xfrm>
            <a:off x="2009775" y="3286125"/>
            <a:ext cx="55689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- </a:t>
            </a:r>
            <a:r>
              <a:rPr lang="pt-BR" sz="1600" b="1">
                <a:cs typeface="Arial" charset="0"/>
              </a:rPr>
              <a:t>convivência em área urbana/sistema viário lindeiro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- </a:t>
            </a:r>
            <a:r>
              <a:rPr lang="pt-BR" sz="1600" b="1">
                <a:cs typeface="Arial" charset="0"/>
              </a:rPr>
              <a:t>na divisa com outros imóveis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- </a:t>
            </a:r>
            <a:r>
              <a:rPr lang="pt-BR" sz="1600" b="1">
                <a:cs typeface="Arial" charset="0"/>
              </a:rPr>
              <a:t>em áreas rurais</a:t>
            </a:r>
          </a:p>
        </p:txBody>
      </p:sp>
      <p:cxnSp>
        <p:nvCxnSpPr>
          <p:cNvPr id="13" name="Straight Connector 26"/>
          <p:cNvCxnSpPr/>
          <p:nvPr/>
        </p:nvCxnSpPr>
        <p:spPr>
          <a:xfrm rot="10800000">
            <a:off x="0" y="3057525"/>
            <a:ext cx="289242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0"/>
          <p:cNvSpPr/>
          <p:nvPr/>
        </p:nvSpPr>
        <p:spPr>
          <a:xfrm flipV="1">
            <a:off x="2616200" y="3063875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Imagem 6" descr="Muros%20e%20gradis%2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4389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0" name="TextBox 7"/>
          <p:cNvSpPr txBox="1">
            <a:spLocks noChangeArrowheads="1"/>
          </p:cNvSpPr>
          <p:nvPr/>
        </p:nvSpPr>
        <p:spPr bwMode="auto">
          <a:xfrm>
            <a:off x="0" y="6365875"/>
            <a:ext cx="6905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</a:pPr>
            <a:r>
              <a:rPr lang="pt-BR" sz="2600" b="1">
                <a:cs typeface="Arial" charset="0"/>
              </a:rPr>
              <a:t>SUBSTITUIÇÃO DE MUROS POR GRADIS </a:t>
            </a:r>
          </a:p>
        </p:txBody>
      </p:sp>
      <p:sp>
        <p:nvSpPr>
          <p:cNvPr id="144391" name="TextBox 7"/>
          <p:cNvSpPr txBox="1">
            <a:spLocks noChangeArrowheads="1"/>
          </p:cNvSpPr>
          <p:nvPr/>
        </p:nvSpPr>
        <p:spPr bwMode="auto">
          <a:xfrm>
            <a:off x="120650" y="242888"/>
            <a:ext cx="7458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cs typeface="Arial" charset="0"/>
              </a:rPr>
              <a:t>VEDAÇÃO C/ PERMEABILIDADE VISUAL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Imagem 7" descr="Muros%20e%20gradis%2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6437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8" name="TextBox 7"/>
          <p:cNvSpPr txBox="1">
            <a:spLocks noChangeArrowheads="1"/>
          </p:cNvSpPr>
          <p:nvPr/>
        </p:nvSpPr>
        <p:spPr bwMode="auto">
          <a:xfrm>
            <a:off x="120650" y="242888"/>
            <a:ext cx="7458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cs typeface="Arial" charset="0"/>
              </a:rPr>
              <a:t>VEDAÇÃO C/ PERMEABILIDADE VISUAL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8484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5" name="TextBox 7"/>
          <p:cNvSpPr txBox="1">
            <a:spLocks noChangeArrowheads="1"/>
          </p:cNvSpPr>
          <p:nvPr/>
        </p:nvSpPr>
        <p:spPr bwMode="auto">
          <a:xfrm>
            <a:off x="120650" y="228600"/>
            <a:ext cx="74580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000" b="1">
                <a:solidFill>
                  <a:schemeClr val="bg1"/>
                </a:solidFill>
                <a:cs typeface="Arial" charset="0"/>
              </a:rPr>
              <a:t>TRANSPOSIÇÕES </a:t>
            </a:r>
          </a:p>
        </p:txBody>
      </p:sp>
      <p:sp>
        <p:nvSpPr>
          <p:cNvPr id="148486" name="TextBox 7"/>
          <p:cNvSpPr txBox="1">
            <a:spLocks noChangeArrowheads="1"/>
          </p:cNvSpPr>
          <p:nvPr/>
        </p:nvSpPr>
        <p:spPr bwMode="auto">
          <a:xfrm>
            <a:off x="850900" y="4079875"/>
            <a:ext cx="3311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solidFill>
                  <a:srgbClr val="C00000"/>
                </a:solidFill>
                <a:cs typeface="Arial" charset="0"/>
              </a:rPr>
              <a:t> PASSARELAS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solidFill>
                  <a:srgbClr val="C00000"/>
                </a:solidFill>
                <a:cs typeface="Arial" charset="0"/>
              </a:rPr>
              <a:t> VIADUTOS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solidFill>
                  <a:srgbClr val="C00000"/>
                </a:solidFill>
                <a:cs typeface="Arial" charset="0"/>
              </a:rPr>
              <a:t> PASSAGENS INFERIORES</a:t>
            </a:r>
            <a:endParaRPr lang="pt-BR" sz="800" b="1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3654425"/>
            <a:ext cx="3600450" cy="36988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TRANSPOSIÇÕES</a:t>
            </a:r>
          </a:p>
        </p:txBody>
      </p:sp>
      <p:sp>
        <p:nvSpPr>
          <p:cNvPr id="148488" name="TextBox 7"/>
          <p:cNvSpPr txBox="1">
            <a:spLocks noChangeArrowheads="1"/>
          </p:cNvSpPr>
          <p:nvPr/>
        </p:nvSpPr>
        <p:spPr bwMode="auto">
          <a:xfrm>
            <a:off x="246063" y="1146175"/>
            <a:ext cx="82327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sz="1600" b="1">
                <a:solidFill>
                  <a:srgbClr val="C00000"/>
                </a:solidFill>
                <a:cs typeface="Arial" charset="0"/>
              </a:rPr>
              <a:t>OBJETIVO:</a:t>
            </a:r>
          </a:p>
        </p:txBody>
      </p:sp>
      <p:sp>
        <p:nvSpPr>
          <p:cNvPr id="148489" name="TextBox 7"/>
          <p:cNvSpPr txBox="1">
            <a:spLocks noChangeArrowheads="1"/>
          </p:cNvSpPr>
          <p:nvPr/>
        </p:nvSpPr>
        <p:spPr bwMode="auto">
          <a:xfrm>
            <a:off x="246063" y="1606550"/>
            <a:ext cx="87455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AMPLIAR A CONECTIVIDADE ENTRE AS ÁREAS LINDEIRAS À FERROVIA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AMPLIAR OS PONTOS DE TRANSPOSIÇÃO DA REDE, COMPLEMENTANDO-OS AOS 	 DAS ESTAÇÕES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endParaRPr lang="pt-BR" sz="1600" b="1">
              <a:cs typeface="Arial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ASSEGURAR ACESSIBILIDADE UNIVERSAL NAS TRANSPOSIÇÕES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endParaRPr lang="pt-BR" sz="1600" b="1">
              <a:cs typeface="Arial" charset="0"/>
            </a:endParaRPr>
          </a:p>
        </p:txBody>
      </p:sp>
      <p:sp>
        <p:nvSpPr>
          <p:cNvPr id="148490" name="TextBox 7"/>
          <p:cNvSpPr txBox="1">
            <a:spLocks noChangeArrowheads="1"/>
          </p:cNvSpPr>
          <p:nvPr/>
        </p:nvSpPr>
        <p:spPr bwMode="auto">
          <a:xfrm>
            <a:off x="850900" y="5500688"/>
            <a:ext cx="364013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b="1">
                <a:cs typeface="Arial" charset="0"/>
              </a:rPr>
              <a:t>NOVAS PASSARELAS</a:t>
            </a:r>
            <a:endParaRPr lang="pt-BR" b="1">
              <a:solidFill>
                <a:srgbClr val="C00000"/>
              </a:solidFill>
              <a:cs typeface="Arial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19 novas transposições 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	para pedestres até dez/2010</a:t>
            </a:r>
          </a:p>
        </p:txBody>
      </p:sp>
      <p:cxnSp>
        <p:nvCxnSpPr>
          <p:cNvPr id="21" name="Straight Connector 7"/>
          <p:cNvCxnSpPr/>
          <p:nvPr/>
        </p:nvCxnSpPr>
        <p:spPr>
          <a:xfrm flipV="1">
            <a:off x="936625" y="5815013"/>
            <a:ext cx="3570288" cy="31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492" name="Imagem 11" descr="CPTM - L 12 - ESTAÇÃO ITAIM PAULISTA 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6913" y="3752850"/>
            <a:ext cx="46450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26"/>
          <p:cNvCxnSpPr/>
          <p:nvPr/>
        </p:nvCxnSpPr>
        <p:spPr>
          <a:xfrm rot="10800000">
            <a:off x="0" y="4002088"/>
            <a:ext cx="2779713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0"/>
          <p:cNvSpPr/>
          <p:nvPr/>
        </p:nvSpPr>
        <p:spPr>
          <a:xfrm flipV="1">
            <a:off x="2503488" y="4008438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0"/>
          <p:cNvSpPr/>
          <p:nvPr/>
        </p:nvSpPr>
        <p:spPr>
          <a:xfrm flipV="1">
            <a:off x="936625" y="5818188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m 17" descr="Trem novo CAF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7763" y="787400"/>
            <a:ext cx="4186237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7"/>
          <p:cNvSpPr txBox="1">
            <a:spLocks noChangeArrowheads="1"/>
          </p:cNvSpPr>
          <p:nvPr/>
        </p:nvSpPr>
        <p:spPr bwMode="auto">
          <a:xfrm>
            <a:off x="273050" y="882650"/>
            <a:ext cx="55276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</a:pPr>
            <a:r>
              <a:rPr lang="pt-BR" sz="2600" b="1">
                <a:solidFill>
                  <a:srgbClr val="C00000"/>
                </a:solidFill>
                <a:cs typeface="Arial" charset="0"/>
              </a:rPr>
              <a:t>FROTA NOVA JÁ ADQUIRIDA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88938" y="1343025"/>
            <a:ext cx="45593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388938" y="1335088"/>
            <a:ext cx="45735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200">
                <a:cs typeface="Arial" charset="0"/>
              </a:rPr>
              <a:t>105 NOVOS TRENS 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3800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62658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MATERIAL RODANTE </a:t>
            </a:r>
          </a:p>
        </p:txBody>
      </p:sp>
      <p:pic>
        <p:nvPicPr>
          <p:cNvPr id="33801" name="Picture 43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120650" y="1762125"/>
          <a:ext cx="4730750" cy="296068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66849"/>
                <a:gridCol w="1498600"/>
                <a:gridCol w="1765300"/>
              </a:tblGrid>
              <a:tr h="549385">
                <a:tc>
                  <a:txBody>
                    <a:bodyPr/>
                    <a:lstStyle/>
                    <a:p>
                      <a:pPr algn="l"/>
                      <a:r>
                        <a:rPr lang="pt-BR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20 TRENS 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/>
                      <a:r>
                        <a:rPr lang="pt-BR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LINHA 9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252000" marT="46809" marB="4680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r>
                        <a:rPr lang="pt-BR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EM OPERAÇÃO</a:t>
                      </a:r>
                      <a:endParaRPr lang="pt-BR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8750">
                <a:tc>
                  <a:txBody>
                    <a:bodyPr/>
                    <a:lstStyle/>
                    <a:p>
                      <a:pPr algn="l"/>
                      <a:r>
                        <a:rPr lang="pt-BR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36 TRENS 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/>
                      <a:r>
                        <a:rPr lang="pt-BR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LINHA 8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252000" marT="46809" marB="4680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INÍCIO JUL/2011</a:t>
                      </a:r>
                      <a:endParaRPr lang="pt-BR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8750">
                <a:tc>
                  <a:txBody>
                    <a:bodyPr/>
                    <a:lstStyle/>
                    <a:p>
                      <a:pPr algn="l"/>
                      <a:r>
                        <a:rPr lang="pt-BR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 9 TRENS 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/>
                      <a:r>
                        <a:rPr lang="pt-BR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LINHA 11 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252000" marT="46809" marB="4680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INÍCIO </a:t>
                      </a:r>
                      <a:r>
                        <a:rPr lang="pt-BR" sz="1400" b="1" cap="all" dirty="0" smtClean="0">
                          <a:latin typeface="Arial" pitchFamily="34" charset="0"/>
                          <a:cs typeface="Arial" pitchFamily="34" charset="0"/>
                        </a:rPr>
                        <a:t>abr/2012</a:t>
                      </a:r>
                      <a:endParaRPr lang="pt-BR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5563">
                <a:tc>
                  <a:txBody>
                    <a:bodyPr/>
                    <a:lstStyle/>
                    <a:p>
                      <a:pPr algn="l"/>
                      <a:endParaRPr lang="pt-BR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/>
                      <a:endParaRPr lang="pt-BR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252000" marT="46809" marB="4680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8750">
                <a:tc>
                  <a:txBody>
                    <a:bodyPr/>
                    <a:lstStyle/>
                    <a:p>
                      <a:pPr algn="l"/>
                      <a:r>
                        <a:rPr lang="pt-BR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20 TRENS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/>
                      <a:r>
                        <a:rPr lang="pt-BR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LINHA 7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252000" marT="46809" marB="4680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cap="all" dirty="0" smtClean="0">
                          <a:latin typeface="Arial" pitchFamily="34" charset="0"/>
                          <a:cs typeface="Arial" pitchFamily="34" charset="0"/>
                        </a:rPr>
                        <a:t>4 EM </a:t>
                      </a:r>
                    </a:p>
                    <a:p>
                      <a:pPr algn="r"/>
                      <a:r>
                        <a:rPr lang="pt-BR" sz="1400" b="1" cap="all" dirty="0" smtClean="0">
                          <a:latin typeface="Arial" pitchFamily="34" charset="0"/>
                          <a:cs typeface="Arial" pitchFamily="34" charset="0"/>
                        </a:rPr>
                        <a:t>OPERAÇÃO</a:t>
                      </a:r>
                      <a:endParaRPr lang="pt-BR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8750">
                <a:tc>
                  <a:txBody>
                    <a:bodyPr/>
                    <a:lstStyle/>
                    <a:p>
                      <a:pPr algn="l"/>
                      <a:r>
                        <a:rPr lang="pt-BR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20 TRENS 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/>
                      <a:r>
                        <a:rPr lang="pt-BR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LINHA 12 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252000" marT="46809" marB="4680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cap="all" dirty="0" smtClean="0">
                          <a:latin typeface="Arial" pitchFamily="34" charset="0"/>
                          <a:cs typeface="Arial" pitchFamily="34" charset="0"/>
                        </a:rPr>
                        <a:t>5 EM </a:t>
                      </a:r>
                    </a:p>
                    <a:p>
                      <a:pPr algn="r"/>
                      <a:r>
                        <a:rPr lang="pt-BR" sz="1400" b="1" cap="all" dirty="0" smtClean="0">
                          <a:latin typeface="Arial" pitchFamily="34" charset="0"/>
                          <a:cs typeface="Arial" pitchFamily="34" charset="0"/>
                        </a:rPr>
                        <a:t>OPERAÇÃO</a:t>
                      </a:r>
                      <a:endParaRPr lang="pt-BR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120650" y="5414963"/>
          <a:ext cx="4730750" cy="63976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16250"/>
                <a:gridCol w="1714500"/>
              </a:tblGrid>
              <a:tr h="639762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pt-BR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34 TRENS REFORMADOS </a:t>
                      </a:r>
                      <a:endParaRPr lang="pt-BR" sz="16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78" marB="4567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PROGRAMA</a:t>
                      </a:r>
                      <a:r>
                        <a:rPr lang="pt-BR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BR" sz="1400" b="1" dirty="0" smtClean="0">
                          <a:latin typeface="Arial" pitchFamily="34" charset="0"/>
                          <a:cs typeface="Arial" pitchFamily="34" charset="0"/>
                        </a:rPr>
                        <a:t>CONCLUÍDO</a:t>
                      </a:r>
                      <a:endParaRPr lang="pt-BR" sz="1400" dirty="0"/>
                    </a:p>
                  </a:txBody>
                  <a:tcPr marT="45678" marB="4567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2" name="TextBox 7"/>
          <p:cNvSpPr txBox="1">
            <a:spLocks noChangeArrowheads="1"/>
          </p:cNvSpPr>
          <p:nvPr/>
        </p:nvSpPr>
        <p:spPr bwMode="auto">
          <a:xfrm>
            <a:off x="120650" y="344488"/>
            <a:ext cx="7354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cs typeface="Arial" charset="0"/>
              </a:rPr>
              <a:t>INCENTIVO AO USO DE TRANSPORTE NÃO-MOTORIZADO   </a:t>
            </a:r>
          </a:p>
        </p:txBody>
      </p:sp>
      <p:pic>
        <p:nvPicPr>
          <p:cNvPr id="150533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4" name="TextBox 7"/>
          <p:cNvSpPr txBox="1">
            <a:spLocks noChangeArrowheads="1"/>
          </p:cNvSpPr>
          <p:nvPr/>
        </p:nvSpPr>
        <p:spPr bwMode="auto">
          <a:xfrm>
            <a:off x="246063" y="2532063"/>
            <a:ext cx="81232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="1">
                <a:solidFill>
                  <a:srgbClr val="C00000"/>
                </a:solidFill>
                <a:cs typeface="Arial" charset="0"/>
              </a:rPr>
              <a:t>PROGRAMAS EM DESENVOLVIMENTO:</a:t>
            </a:r>
            <a:endParaRPr lang="pt-BR" sz="2200" b="1">
              <a:cs typeface="Arial" charset="0"/>
            </a:endParaRPr>
          </a:p>
        </p:txBody>
      </p:sp>
      <p:grpSp>
        <p:nvGrpSpPr>
          <p:cNvPr id="2" name="Grupo 31"/>
          <p:cNvGrpSpPr>
            <a:grpSpLocks/>
          </p:cNvGrpSpPr>
          <p:nvPr/>
        </p:nvGrpSpPr>
        <p:grpSpPr bwMode="auto">
          <a:xfrm>
            <a:off x="0" y="3819525"/>
            <a:ext cx="3127375" cy="3038475"/>
            <a:chOff x="1" y="3818812"/>
            <a:chExt cx="3128020" cy="3039188"/>
          </a:xfrm>
        </p:grpSpPr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1" y="3818812"/>
              <a:ext cx="3128020" cy="430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CICLISTA CIDADÃO</a:t>
              </a: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1" y="4315817"/>
              <a:ext cx="3108966" cy="2542183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548" name="TextBox 7"/>
            <p:cNvSpPr txBox="1">
              <a:spLocks noChangeArrowheads="1"/>
            </p:cNvSpPr>
            <p:nvPr/>
          </p:nvSpPr>
          <p:spPr bwMode="auto">
            <a:xfrm>
              <a:off x="80913" y="4708574"/>
              <a:ext cx="3047108" cy="1015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TRANSPORTE DE 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BICICLETAS NOS TRENS 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AOS FINAIS DE SEMANA E FERIADOS</a:t>
              </a:r>
            </a:p>
          </p:txBody>
        </p:sp>
      </p:grpSp>
      <p:grpSp>
        <p:nvGrpSpPr>
          <p:cNvPr id="3" name="Grupo 32"/>
          <p:cNvGrpSpPr>
            <a:grpSpLocks/>
          </p:cNvGrpSpPr>
          <p:nvPr/>
        </p:nvGrpSpPr>
        <p:grpSpPr bwMode="auto">
          <a:xfrm>
            <a:off x="3108325" y="3803650"/>
            <a:ext cx="3030538" cy="3054350"/>
            <a:chOff x="3107763" y="3802962"/>
            <a:chExt cx="3030443" cy="3055038"/>
          </a:xfrm>
        </p:grpSpPr>
        <p:sp>
          <p:nvSpPr>
            <p:cNvPr id="24" name="Retângulo 23"/>
            <p:cNvSpPr/>
            <p:nvPr/>
          </p:nvSpPr>
          <p:spPr>
            <a:xfrm>
              <a:off x="3107763" y="4315841"/>
              <a:ext cx="3030443" cy="2542159"/>
            </a:xfrm>
            <a:prstGeom prst="rect">
              <a:avLst/>
            </a:prstGeom>
            <a:solidFill>
              <a:schemeClr val="accent6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3126812" y="3802962"/>
              <a:ext cx="3009806" cy="430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BICICLETÁRIOS</a:t>
              </a:r>
            </a:p>
          </p:txBody>
        </p:sp>
        <p:sp>
          <p:nvSpPr>
            <p:cNvPr id="150545" name="TextBox 7"/>
            <p:cNvSpPr txBox="1">
              <a:spLocks noChangeArrowheads="1"/>
            </p:cNvSpPr>
            <p:nvPr/>
          </p:nvSpPr>
          <p:spPr bwMode="auto">
            <a:xfrm>
              <a:off x="3127031" y="4707355"/>
              <a:ext cx="3009588" cy="1015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ESTIMULA USUÁRIOS QUE MORAM PERTO DAS 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ESTAÇÕES A SE LOCOMOVER DE BICICLETA</a:t>
              </a:r>
            </a:p>
          </p:txBody>
        </p:sp>
      </p:grpSp>
      <p:grpSp>
        <p:nvGrpSpPr>
          <p:cNvPr id="4" name="Grupo 33"/>
          <p:cNvGrpSpPr>
            <a:grpSpLocks/>
          </p:cNvGrpSpPr>
          <p:nvPr/>
        </p:nvGrpSpPr>
        <p:grpSpPr bwMode="auto">
          <a:xfrm>
            <a:off x="6137275" y="3803650"/>
            <a:ext cx="3006725" cy="3054350"/>
            <a:chOff x="6137751" y="3802964"/>
            <a:chExt cx="3005965" cy="3055036"/>
          </a:xfrm>
        </p:grpSpPr>
        <p:sp>
          <p:nvSpPr>
            <p:cNvPr id="25" name="Retângulo 24"/>
            <p:cNvSpPr/>
            <p:nvPr/>
          </p:nvSpPr>
          <p:spPr>
            <a:xfrm>
              <a:off x="6137751" y="4315842"/>
              <a:ext cx="3005965" cy="2542158"/>
            </a:xfrm>
            <a:prstGeom prst="rect">
              <a:avLst/>
            </a:prstGeom>
            <a:solidFill>
              <a:schemeClr val="accent4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7"/>
            <p:cNvSpPr txBox="1">
              <a:spLocks noChangeArrowheads="1"/>
            </p:cNvSpPr>
            <p:nvPr/>
          </p:nvSpPr>
          <p:spPr bwMode="auto">
            <a:xfrm>
              <a:off x="6137751" y="3802964"/>
              <a:ext cx="3005965" cy="430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CICLOVIA</a:t>
              </a:r>
            </a:p>
          </p:txBody>
        </p:sp>
        <p:sp>
          <p:nvSpPr>
            <p:cNvPr id="150542" name="TextBox 7"/>
            <p:cNvSpPr txBox="1">
              <a:spLocks noChangeArrowheads="1"/>
            </p:cNvSpPr>
            <p:nvPr/>
          </p:nvSpPr>
          <p:spPr bwMode="auto">
            <a:xfrm>
              <a:off x="6205501" y="4706137"/>
              <a:ext cx="2938215" cy="1015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ESTÍMULO A PERCURSOS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CICLOVIÁRIOS INTEGRADOS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À FERROVIA E A OUTROS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PÓLOS </a:t>
              </a:r>
            </a:p>
          </p:txBody>
        </p:sp>
      </p:grpSp>
      <p:cxnSp>
        <p:nvCxnSpPr>
          <p:cNvPr id="19" name="Straight Connector 26"/>
          <p:cNvCxnSpPr/>
          <p:nvPr/>
        </p:nvCxnSpPr>
        <p:spPr>
          <a:xfrm rot="10800000">
            <a:off x="0" y="2963863"/>
            <a:ext cx="5575300" cy="63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0"/>
          <p:cNvSpPr/>
          <p:nvPr/>
        </p:nvSpPr>
        <p:spPr>
          <a:xfrm flipV="1">
            <a:off x="5307013" y="2970213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Imagem 19" descr="Bicicletarios antes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812800"/>
            <a:ext cx="89408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52581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34782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BICICLETÁRIOS   </a:t>
            </a:r>
          </a:p>
        </p:txBody>
      </p:sp>
      <p:pic>
        <p:nvPicPr>
          <p:cNvPr id="152582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3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7113" y="6305550"/>
            <a:ext cx="26352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4" name="TextBox 7"/>
          <p:cNvSpPr txBox="1">
            <a:spLocks noChangeArrowheads="1"/>
          </p:cNvSpPr>
          <p:nvPr/>
        </p:nvSpPr>
        <p:spPr bwMode="auto">
          <a:xfrm>
            <a:off x="6315075" y="6297613"/>
            <a:ext cx="28590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 b="1">
                <a:solidFill>
                  <a:schemeClr val="bg1"/>
                </a:solidFill>
                <a:cs typeface="Arial" charset="0"/>
              </a:rPr>
              <a:t>BICICLETÁRIO EM OPERAÇÃO</a:t>
            </a:r>
          </a:p>
        </p:txBody>
      </p:sp>
      <p:sp>
        <p:nvSpPr>
          <p:cNvPr id="31" name="Retângulo de cantos arredondados 30"/>
          <p:cNvSpPr/>
          <p:nvPr/>
        </p:nvSpPr>
        <p:spPr bwMode="auto">
          <a:xfrm>
            <a:off x="171450" y="4121150"/>
            <a:ext cx="1838325" cy="2100263"/>
          </a:xfrm>
          <a:prstGeom prst="roundRect">
            <a:avLst/>
          </a:prstGeom>
          <a:solidFill>
            <a:srgbClr val="669900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600" i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500" b="1" i="1" dirty="0">
                <a:latin typeface="Arial" pitchFamily="34" charset="0"/>
                <a:cs typeface="Arial" pitchFamily="34" charset="0"/>
              </a:rPr>
              <a:t>22 EM </a:t>
            </a:r>
          </a:p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OPERAÇÃO</a:t>
            </a:r>
          </a:p>
          <a:p>
            <a:pPr algn="ctr">
              <a:defRPr/>
            </a:pPr>
            <a:endParaRPr lang="pt-BR" sz="1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5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6.044</a:t>
            </a:r>
          </a:p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VAGAS</a:t>
            </a:r>
          </a:p>
        </p:txBody>
      </p:sp>
      <p:pic>
        <p:nvPicPr>
          <p:cNvPr id="152586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8975" y="4403725"/>
            <a:ext cx="128588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7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8975" y="4403725"/>
            <a:ext cx="128588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24788" y="2476500"/>
            <a:ext cx="128587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lipse 15"/>
          <p:cNvSpPr/>
          <p:nvPr/>
        </p:nvSpPr>
        <p:spPr>
          <a:xfrm>
            <a:off x="1090613" y="3232150"/>
            <a:ext cx="319087" cy="120650"/>
          </a:xfrm>
          <a:prstGeom prst="ellipse">
            <a:avLst/>
          </a:prstGeom>
          <a:solidFill>
            <a:srgbClr val="C7C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2590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9950" y="3114675"/>
            <a:ext cx="128588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Imagem 19" descr="Bicicletarios antes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812800"/>
            <a:ext cx="89408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Imagem 20" descr="Bicicletarios depois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" y="812800"/>
            <a:ext cx="89408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54630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34782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BICICLETÁRIOS   </a:t>
            </a:r>
          </a:p>
        </p:txBody>
      </p:sp>
      <p:pic>
        <p:nvPicPr>
          <p:cNvPr id="154631" name="Picture 28" descr="Logo_branco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2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07113" y="6305550"/>
            <a:ext cx="26352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05525" y="6591300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4" name="TextBox 7"/>
          <p:cNvSpPr txBox="1">
            <a:spLocks noChangeArrowheads="1"/>
          </p:cNvSpPr>
          <p:nvPr/>
        </p:nvSpPr>
        <p:spPr bwMode="auto">
          <a:xfrm>
            <a:off x="6315075" y="6297613"/>
            <a:ext cx="28590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 b="1">
                <a:solidFill>
                  <a:schemeClr val="bg1"/>
                </a:solidFill>
                <a:cs typeface="Arial" charset="0"/>
              </a:rPr>
              <a:t>BICICLETÁRIO EM OPERAÇÃO</a:t>
            </a:r>
          </a:p>
        </p:txBody>
      </p:sp>
      <p:sp>
        <p:nvSpPr>
          <p:cNvPr id="154635" name="TextBox 7"/>
          <p:cNvSpPr txBox="1">
            <a:spLocks noChangeArrowheads="1"/>
          </p:cNvSpPr>
          <p:nvPr/>
        </p:nvSpPr>
        <p:spPr bwMode="auto">
          <a:xfrm>
            <a:off x="6315075" y="6578600"/>
            <a:ext cx="30194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 b="1">
                <a:solidFill>
                  <a:schemeClr val="bg1"/>
                </a:solidFill>
                <a:cs typeface="Arial" charset="0"/>
              </a:rPr>
              <a:t>BICICLETÁRIO EM CONSTRUÇÃO</a:t>
            </a:r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171450" y="4121150"/>
            <a:ext cx="1838325" cy="21002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00" i="1" dirty="0">
                <a:latin typeface="Arial" pitchFamily="34" charset="0"/>
                <a:cs typeface="Arial" pitchFamily="34" charset="0"/>
              </a:rPr>
              <a:t>10</a:t>
            </a:r>
            <a:r>
              <a:rPr lang="pt-BR" sz="2400" i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pt-BR" sz="16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 CONSTRUÇÃO</a:t>
            </a:r>
          </a:p>
        </p:txBody>
      </p:sp>
      <p:pic>
        <p:nvPicPr>
          <p:cNvPr id="154637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8975" y="4403725"/>
            <a:ext cx="128588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8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24788" y="2476500"/>
            <a:ext cx="128587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e 2"/>
          <p:cNvSpPr/>
          <p:nvPr/>
        </p:nvSpPr>
        <p:spPr>
          <a:xfrm>
            <a:off x="1090613" y="3232150"/>
            <a:ext cx="319087" cy="120650"/>
          </a:xfrm>
          <a:prstGeom prst="ellipse">
            <a:avLst/>
          </a:prstGeom>
          <a:solidFill>
            <a:srgbClr val="C7C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4640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9950" y="3114675"/>
            <a:ext cx="128588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0" y="866775"/>
            <a:ext cx="3967163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4" name="Imagem 8" descr="DSC0031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66775"/>
            <a:ext cx="446405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5" name="Imagem 13" descr="DSC0003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5250" y="3883025"/>
            <a:ext cx="3973513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56679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34782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BICICLETÁRIOS   </a:t>
            </a:r>
          </a:p>
        </p:txBody>
      </p:sp>
      <p:pic>
        <p:nvPicPr>
          <p:cNvPr id="156680" name="Picture 28" descr="Logo_branco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81" name="TextBox 7"/>
          <p:cNvSpPr txBox="1">
            <a:spLocks noChangeArrowheads="1"/>
          </p:cNvSpPr>
          <p:nvPr/>
        </p:nvSpPr>
        <p:spPr bwMode="auto">
          <a:xfrm>
            <a:off x="0" y="3597275"/>
            <a:ext cx="4464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 i="1">
                <a:cs typeface="Arial" charset="0"/>
              </a:rPr>
              <a:t>Bicicletário Estação Itaim Paulista</a:t>
            </a:r>
          </a:p>
        </p:txBody>
      </p:sp>
      <p:sp>
        <p:nvSpPr>
          <p:cNvPr id="156682" name="TextBox 7"/>
          <p:cNvSpPr txBox="1">
            <a:spLocks noChangeArrowheads="1"/>
          </p:cNvSpPr>
          <p:nvPr/>
        </p:nvSpPr>
        <p:spPr bwMode="auto">
          <a:xfrm>
            <a:off x="6542088" y="6581775"/>
            <a:ext cx="2600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200" b="1" i="1">
                <a:cs typeface="Arial" charset="0"/>
              </a:rPr>
              <a:t>Bicicletário Estação Mauá</a:t>
            </a:r>
          </a:p>
        </p:txBody>
      </p:sp>
      <p:pic>
        <p:nvPicPr>
          <p:cNvPr id="156683" name="Imagem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881438"/>
            <a:ext cx="4464050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84" name="TextBox 7"/>
          <p:cNvSpPr txBox="1">
            <a:spLocks noChangeArrowheads="1"/>
          </p:cNvSpPr>
          <p:nvPr/>
        </p:nvSpPr>
        <p:spPr bwMode="auto">
          <a:xfrm>
            <a:off x="0" y="6581775"/>
            <a:ext cx="4464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 i="1">
                <a:cs typeface="Arial" charset="0"/>
              </a:rPr>
              <a:t>Bicicletário Estação Ceasa</a:t>
            </a:r>
          </a:p>
        </p:txBody>
      </p:sp>
      <p:sp>
        <p:nvSpPr>
          <p:cNvPr id="156685" name="TextBox 7"/>
          <p:cNvSpPr txBox="1">
            <a:spLocks noChangeArrowheads="1"/>
          </p:cNvSpPr>
          <p:nvPr/>
        </p:nvSpPr>
        <p:spPr bwMode="auto">
          <a:xfrm>
            <a:off x="6542088" y="3586163"/>
            <a:ext cx="2600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200" b="1" i="1">
                <a:cs typeface="Arial" charset="0"/>
              </a:rPr>
              <a:t>Bicicletário Estação USP Leste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4" descr="C:\Users\renatami\Desktop\Estações\E-facil\DSC005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2" name="Text Box 6"/>
          <p:cNvSpPr txBox="1">
            <a:spLocks noChangeArrowheads="1"/>
          </p:cNvSpPr>
          <p:nvPr/>
        </p:nvSpPr>
        <p:spPr bwMode="auto">
          <a:xfrm>
            <a:off x="5038725" y="6599238"/>
            <a:ext cx="41052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200" b="1" i="1">
                <a:solidFill>
                  <a:schemeClr val="bg1"/>
                </a:solidFill>
                <a:cs typeface="Arial" charset="0"/>
              </a:rPr>
              <a:t>Estação Guaianazes, Linha 11 - Coral</a:t>
            </a:r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0" y="4292600"/>
            <a:ext cx="3340100" cy="25844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outerShdw blurRad="127000" dist="38100" dir="2700000" sx="101000" sy="101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CPTM</a:t>
            </a:r>
          </a:p>
          <a:p>
            <a:pPr marL="0" lvl="1">
              <a:buFont typeface="Arial" pitchFamily="34" charset="0"/>
              <a:buChar char="•"/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Guaianazes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endParaRPr lang="pt-BR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Metrô</a:t>
            </a: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lvl="1">
              <a:buFont typeface="Arial" pitchFamily="34" charset="0"/>
              <a:buChar char="•"/>
              <a:defRPr/>
            </a:pPr>
            <a:r>
              <a:rPr lang="pt-BR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Santos – Imigrantes</a:t>
            </a:r>
          </a:p>
          <a:p>
            <a:pPr marL="0" lvl="1">
              <a:buFont typeface="Arial" pitchFamily="34" charset="0"/>
              <a:buChar char="•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 Corinthians – Itaquera</a:t>
            </a:r>
          </a:p>
          <a:p>
            <a:pPr marL="0" lvl="1">
              <a:buFont typeface="Arial" pitchFamily="34" charset="0"/>
              <a:buChar char="•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 Marechal Deodoro</a:t>
            </a:r>
          </a:p>
          <a:p>
            <a:pPr marL="0" lvl="1">
              <a:buFont typeface="Arial" pitchFamily="34" charset="0"/>
              <a:buChar char="•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 Bresser – Mooca</a:t>
            </a:r>
          </a:p>
          <a:p>
            <a:pPr marL="0" lvl="1">
              <a:buFont typeface="Arial" pitchFamily="34" charset="0"/>
              <a:buChar char="•"/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Brás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58730" name="TextBox 7"/>
          <p:cNvSpPr txBox="1">
            <a:spLocks noChangeArrowheads="1"/>
          </p:cNvSpPr>
          <p:nvPr/>
        </p:nvSpPr>
        <p:spPr bwMode="auto">
          <a:xfrm>
            <a:off x="120650" y="344488"/>
            <a:ext cx="73485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100" b="1">
                <a:solidFill>
                  <a:schemeClr val="bg1"/>
                </a:solidFill>
                <a:cs typeface="Arial" charset="0"/>
              </a:rPr>
              <a:t>ESTACIONAMENTOS INTEGRADOS À CPTM E METRÔ </a:t>
            </a:r>
          </a:p>
        </p:txBody>
      </p:sp>
      <p:pic>
        <p:nvPicPr>
          <p:cNvPr id="158731" name="Picture 43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22223" y="5097463"/>
            <a:ext cx="9144001" cy="1015663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39700" dist="152400" dir="5400000" sx="102000" sy="102000" algn="t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0773" name="TextBox 7"/>
          <p:cNvSpPr txBox="1">
            <a:spLocks noChangeArrowheads="1"/>
          </p:cNvSpPr>
          <p:nvPr/>
        </p:nvSpPr>
        <p:spPr bwMode="auto">
          <a:xfrm>
            <a:off x="142875" y="5354638"/>
            <a:ext cx="79470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NOVOS SERVIÇOS IMPLANTADOS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Imagem 6" descr="Foto Crédito Jair Pires 0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36600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8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7"/>
          <p:cNvSpPr>
            <a:spLocks noChangeArrowheads="1"/>
          </p:cNvSpPr>
          <p:nvPr/>
        </p:nvSpPr>
        <p:spPr bwMode="auto">
          <a:xfrm>
            <a:off x="2230438" y="5484813"/>
            <a:ext cx="6746875" cy="1147762"/>
          </a:xfrm>
          <a:prstGeom prst="roundRect">
            <a:avLst>
              <a:gd name="adj" fmla="val 16667"/>
            </a:avLst>
          </a:prstGeom>
          <a:solidFill>
            <a:srgbClr val="FFFFFF">
              <a:alpha val="65097"/>
            </a:srgbClr>
          </a:solidFill>
          <a:ln w="762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GB" sz="2200" b="1">
                <a:cs typeface="Arial" charset="0"/>
              </a:rPr>
              <a:t>Trem especial ligando São Paulo aos principais pólos de atração turística no entorno da malha ferroviária existente.</a:t>
            </a:r>
            <a:endParaRPr lang="pt-BR" sz="2200" b="1"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62823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5527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EXPRESSO TURÍSTICO </a:t>
            </a:r>
          </a:p>
        </p:txBody>
      </p:sp>
      <p:pic>
        <p:nvPicPr>
          <p:cNvPr id="162824" name="Picture 43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4925" y="350838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5" descr="http://p1.trrsf.com.br/image/get?o=cf&amp;w=619&amp;h=464&amp;src=http://img.terra.com.br/i/2010/09/19/1655668-1701-atm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6763" y="2728913"/>
            <a:ext cx="331152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6" name="Picture 27" descr="http://images.orkut.com/orkut/photos/OgAAAJ0WEHiJB4MCU9OM0IHpO7BNvZx7LCYka0hmat_xo_6KnrWyvPaz7BaQmphdC98PQAaygvuwQII_62jo_URIBdkAm1T1ULdjB5QcHblEfTrZg1URWdnorB_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6763" y="4751388"/>
            <a:ext cx="33401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870" name="Picture 28" descr="Logo_branco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1" name="TextBox 7"/>
          <p:cNvSpPr txBox="1">
            <a:spLocks noChangeArrowheads="1"/>
          </p:cNvSpPr>
          <p:nvPr/>
        </p:nvSpPr>
        <p:spPr bwMode="auto">
          <a:xfrm>
            <a:off x="120650" y="992188"/>
            <a:ext cx="5527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cs typeface="Arial" charset="0"/>
              </a:rPr>
              <a:t>ROTEIROS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27025" y="1633538"/>
            <a:ext cx="5505450" cy="4035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966" tIns="41146" rIns="81966" bIns="41146"/>
          <a:lstStyle/>
          <a:p>
            <a:pPr marL="322565" indent="-322565">
              <a:spcBef>
                <a:spcPts val="1633"/>
              </a:spcBef>
              <a:spcAft>
                <a:spcPts val="0"/>
              </a:spcAft>
              <a:buClr>
                <a:srgbClr val="000000"/>
              </a:buClr>
              <a:tabLst>
                <a:tab pos="825133" algn="l"/>
                <a:tab pos="1653144" algn="l"/>
                <a:tab pos="2481157" algn="l"/>
                <a:tab pos="3309169" algn="l"/>
                <a:tab pos="4137182" algn="l"/>
                <a:tab pos="4965193" algn="l"/>
                <a:tab pos="5793206" algn="l"/>
                <a:tab pos="6621218" algn="l"/>
                <a:tab pos="7449230" algn="l"/>
                <a:tab pos="8277242" algn="l"/>
                <a:tab pos="9105255" algn="l"/>
                <a:tab pos="9933267" algn="l"/>
              </a:tabLst>
              <a:defRPr/>
            </a:pPr>
            <a:r>
              <a:rPr lang="pt-BR" sz="2400" b="1" dirty="0">
                <a:solidFill>
                  <a:srgbClr val="C00000"/>
                </a:solidFill>
                <a:cs typeface="Arial" charset="0"/>
              </a:rPr>
              <a:t>EM OPERAÇÃO</a:t>
            </a:r>
          </a:p>
          <a:p>
            <a:pPr marL="322565" indent="-322565">
              <a:spcBef>
                <a:spcPts val="1633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tabLst>
                <a:tab pos="825133" algn="l"/>
                <a:tab pos="1653144" algn="l"/>
                <a:tab pos="2481157" algn="l"/>
                <a:tab pos="3309169" algn="l"/>
                <a:tab pos="4137182" algn="l"/>
                <a:tab pos="4965193" algn="l"/>
                <a:tab pos="5793206" algn="l"/>
                <a:tab pos="6621218" algn="l"/>
                <a:tab pos="7449230" algn="l"/>
                <a:tab pos="8277242" algn="l"/>
                <a:tab pos="9105255" algn="l"/>
                <a:tab pos="9933267" algn="l"/>
              </a:tabLst>
              <a:defRPr/>
            </a:pPr>
            <a:r>
              <a:rPr lang="en-GB" sz="1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Roteiro</a:t>
            </a:r>
            <a: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1: Luz – </a:t>
            </a:r>
            <a:r>
              <a:rPr lang="en-GB" sz="1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Jundiaí</a:t>
            </a:r>
            <a: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19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GB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operação</a:t>
            </a:r>
            <a:r>
              <a:rPr lang="en-GB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desde</a:t>
            </a:r>
            <a:r>
              <a:rPr lang="pt-BR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18/04/2009)</a:t>
            </a:r>
            <a:endParaRPr lang="en-GB" sz="19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1285" indent="-341285">
              <a:spcBef>
                <a:spcPts val="1633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tabLst>
                <a:tab pos="825133" algn="l"/>
                <a:tab pos="1653144" algn="l"/>
                <a:tab pos="2481157" algn="l"/>
                <a:tab pos="3309169" algn="l"/>
                <a:tab pos="4137182" algn="l"/>
                <a:tab pos="4965193" algn="l"/>
                <a:tab pos="5793206" algn="l"/>
                <a:tab pos="6621218" algn="l"/>
                <a:tab pos="7449230" algn="l"/>
                <a:tab pos="8277242" algn="l"/>
                <a:tab pos="9105255" algn="l"/>
                <a:tab pos="9933267" algn="l"/>
              </a:tabLst>
              <a:defRPr/>
            </a:pPr>
            <a:r>
              <a:rPr lang="en-GB" sz="1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Roteiro</a:t>
            </a:r>
            <a: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2: Luz - Mogi das Cruzes</a:t>
            </a:r>
            <a:b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19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GB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operação</a:t>
            </a:r>
            <a:r>
              <a:rPr lang="en-GB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desde</a:t>
            </a:r>
            <a:r>
              <a:rPr lang="pt-BR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14/06/2009)</a:t>
            </a:r>
            <a:endParaRPr lang="en-GB" sz="19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1285" indent="-341285">
              <a:spcBef>
                <a:spcPts val="1633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tabLst>
                <a:tab pos="825133" algn="l"/>
                <a:tab pos="1653144" algn="l"/>
                <a:tab pos="2481157" algn="l"/>
                <a:tab pos="3309169" algn="l"/>
                <a:tab pos="4137182" algn="l"/>
                <a:tab pos="4965193" algn="l"/>
                <a:tab pos="5793206" algn="l"/>
                <a:tab pos="6621218" algn="l"/>
                <a:tab pos="7449230" algn="l"/>
                <a:tab pos="8277242" algn="l"/>
                <a:tab pos="9105255" algn="l"/>
                <a:tab pos="9933267" algn="l"/>
              </a:tabLst>
              <a:defRPr/>
            </a:pPr>
            <a:r>
              <a:rPr lang="en-GB" sz="1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Roteiro</a:t>
            </a:r>
            <a: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3: Luz – </a:t>
            </a:r>
            <a:r>
              <a:rPr lang="en-GB" sz="1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Paranapiacaba</a:t>
            </a:r>
            <a: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19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GB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operação</a:t>
            </a:r>
            <a:r>
              <a:rPr lang="en-GB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desde</a:t>
            </a:r>
            <a:r>
              <a:rPr lang="en-GB" sz="1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20/08/2010)</a:t>
            </a:r>
          </a:p>
          <a:p>
            <a:pPr marL="341285" indent="-341285">
              <a:spcBef>
                <a:spcPts val="1633"/>
              </a:spcBef>
              <a:spcAft>
                <a:spcPts val="0"/>
              </a:spcAft>
              <a:buClr>
                <a:srgbClr val="000000"/>
              </a:buClr>
              <a:tabLst>
                <a:tab pos="825133" algn="l"/>
                <a:tab pos="1653144" algn="l"/>
                <a:tab pos="2481157" algn="l"/>
                <a:tab pos="3309169" algn="l"/>
                <a:tab pos="4137182" algn="l"/>
                <a:tab pos="4965193" algn="l"/>
                <a:tab pos="5793206" algn="l"/>
                <a:tab pos="6621218" algn="l"/>
                <a:tab pos="7449230" algn="l"/>
                <a:tab pos="8277242" algn="l"/>
                <a:tab pos="9105255" algn="l"/>
                <a:tab pos="9933267" algn="l"/>
              </a:tabLst>
              <a:defRPr/>
            </a:pPr>
            <a:r>
              <a:rPr lang="en-GB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EM ESTUDO</a:t>
            </a:r>
          </a:p>
          <a:p>
            <a:pPr marL="341285" indent="-341285">
              <a:spcBef>
                <a:spcPts val="1633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tabLst>
                <a:tab pos="825133" algn="l"/>
                <a:tab pos="1653144" algn="l"/>
                <a:tab pos="2481157" algn="l"/>
                <a:tab pos="3309169" algn="l"/>
                <a:tab pos="4137182" algn="l"/>
                <a:tab pos="4965193" algn="l"/>
                <a:tab pos="5793206" algn="l"/>
                <a:tab pos="6621218" algn="l"/>
                <a:tab pos="7449230" algn="l"/>
                <a:tab pos="8277242" algn="l"/>
                <a:tab pos="9105255" algn="l"/>
                <a:tab pos="9933267" algn="l"/>
              </a:tabLst>
              <a:defRPr/>
            </a:pPr>
            <a:r>
              <a:rPr lang="en-GB" sz="1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Roteiro</a:t>
            </a:r>
            <a: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4: Luz – São </a:t>
            </a:r>
            <a:r>
              <a:rPr lang="en-GB" sz="1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Roque</a:t>
            </a:r>
            <a: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Sorocaba</a:t>
            </a:r>
          </a:p>
          <a:p>
            <a:pPr marL="341285" indent="-341285">
              <a:spcBef>
                <a:spcPts val="1633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tabLst>
                <a:tab pos="825133" algn="l"/>
                <a:tab pos="1653144" algn="l"/>
                <a:tab pos="2481157" algn="l"/>
                <a:tab pos="3309169" algn="l"/>
                <a:tab pos="4137182" algn="l"/>
                <a:tab pos="4965193" algn="l"/>
                <a:tab pos="5793206" algn="l"/>
                <a:tab pos="6621218" algn="l"/>
                <a:tab pos="7449230" algn="l"/>
                <a:tab pos="8277242" algn="l"/>
                <a:tab pos="9105255" algn="l"/>
                <a:tab pos="9933267" algn="l"/>
              </a:tabLst>
              <a:defRPr/>
            </a:pPr>
            <a:r>
              <a:rPr lang="en-GB" sz="1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Roteiro</a:t>
            </a:r>
            <a: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5: Luz – </a:t>
            </a:r>
            <a:r>
              <a:rPr lang="en-GB" sz="1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Pindamonhangaba</a:t>
            </a:r>
            <a: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GB" sz="1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Aparecida</a:t>
            </a:r>
            <a:r>
              <a:rPr lang="en-GB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GB" sz="19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Norte</a:t>
            </a:r>
            <a:r>
              <a:rPr lang="en-GB" sz="2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4873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5527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EXPRESSO TURÍSTICO </a:t>
            </a:r>
          </a:p>
        </p:txBody>
      </p:sp>
      <p:cxnSp>
        <p:nvCxnSpPr>
          <p:cNvPr id="8" name="Straight Connector 26"/>
          <p:cNvCxnSpPr/>
          <p:nvPr/>
        </p:nvCxnSpPr>
        <p:spPr>
          <a:xfrm rot="10800000">
            <a:off x="0" y="2057400"/>
            <a:ext cx="2784475" cy="63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0"/>
          <p:cNvSpPr/>
          <p:nvPr/>
        </p:nvSpPr>
        <p:spPr>
          <a:xfrm flipV="1">
            <a:off x="2516188" y="2063750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26"/>
          <p:cNvCxnSpPr/>
          <p:nvPr/>
        </p:nvCxnSpPr>
        <p:spPr>
          <a:xfrm rot="10800000">
            <a:off x="0" y="4997450"/>
            <a:ext cx="2270125" cy="63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0"/>
          <p:cNvSpPr/>
          <p:nvPr/>
        </p:nvSpPr>
        <p:spPr>
          <a:xfrm flipV="1">
            <a:off x="2001838" y="5003800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878" name="Picture 23" descr="http://blogs.estadao.com.br/viagem/files/2010/10/20100917_Expresso_Tur%C3%ADstico_Foto_Norberto-da-Silva_PMSA-411_3287x2191_peq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46763" y="784225"/>
            <a:ext cx="33115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Imagem 36" descr="exprtur_todos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1"/>
          <p:cNvSpPr txBox="1">
            <a:spLocks noChangeArrowheads="1"/>
          </p:cNvSpPr>
          <p:nvPr/>
        </p:nvSpPr>
        <p:spPr bwMode="auto">
          <a:xfrm>
            <a:off x="2328863" y="4241800"/>
            <a:ext cx="38735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12" tIns="41006" rIns="82012" bIns="41006" anchor="ctr">
            <a:spAutoFit/>
          </a:bodyPr>
          <a:lstStyle/>
          <a:p>
            <a:pPr defTabSz="827088" eaLnBrk="0" hangingPunct="0"/>
            <a:r>
              <a:rPr lang="pt-BR" sz="1000" b="1">
                <a:solidFill>
                  <a:srgbClr val="000000"/>
                </a:solidFill>
                <a:cs typeface="Arial" charset="0"/>
              </a:rPr>
              <a:t>Luz</a:t>
            </a:r>
          </a:p>
        </p:txBody>
      </p:sp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896938" y="2613025"/>
            <a:ext cx="612775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12" tIns="41006" rIns="82012" bIns="41006">
            <a:spAutoFit/>
          </a:bodyPr>
          <a:lstStyle/>
          <a:p>
            <a:pPr defTabSz="827088" eaLnBrk="0" hangingPunct="0">
              <a:lnSpc>
                <a:spcPct val="90000"/>
              </a:lnSpc>
            </a:pPr>
            <a:r>
              <a:rPr lang="pt-BR" sz="1000" b="1">
                <a:solidFill>
                  <a:srgbClr val="000000"/>
                </a:solidFill>
                <a:cs typeface="Arial" charset="0"/>
              </a:rPr>
              <a:t>Jundiaí</a:t>
            </a: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1393825" y="2855913"/>
            <a:ext cx="1068388" cy="1677987"/>
          </a:xfrm>
          <a:custGeom>
            <a:avLst/>
            <a:gdLst>
              <a:gd name="T0" fmla="*/ 2147483647 w 1876"/>
              <a:gd name="T1" fmla="*/ 2147483647 h 2943"/>
              <a:gd name="T2" fmla="*/ 2147483647 w 1876"/>
              <a:gd name="T3" fmla="*/ 2147483647 h 2943"/>
              <a:gd name="T4" fmla="*/ 2147483647 w 1876"/>
              <a:gd name="T5" fmla="*/ 2147483647 h 2943"/>
              <a:gd name="T6" fmla="*/ 2147483647 w 1876"/>
              <a:gd name="T7" fmla="*/ 2147483647 h 2943"/>
              <a:gd name="T8" fmla="*/ 2147483647 w 1876"/>
              <a:gd name="T9" fmla="*/ 2147483647 h 2943"/>
              <a:gd name="T10" fmla="*/ 2147483647 w 1876"/>
              <a:gd name="T11" fmla="*/ 2147483647 h 2943"/>
              <a:gd name="T12" fmla="*/ 2147483647 w 1876"/>
              <a:gd name="T13" fmla="*/ 2147483647 h 2943"/>
              <a:gd name="T14" fmla="*/ 2147483647 w 1876"/>
              <a:gd name="T15" fmla="*/ 2147483647 h 2943"/>
              <a:gd name="T16" fmla="*/ 2147483647 w 1876"/>
              <a:gd name="T17" fmla="*/ 2147483647 h 2943"/>
              <a:gd name="T18" fmla="*/ 2147483647 w 1876"/>
              <a:gd name="T19" fmla="*/ 2147483647 h 2943"/>
              <a:gd name="T20" fmla="*/ 2147483647 w 1876"/>
              <a:gd name="T21" fmla="*/ 2147483647 h 2943"/>
              <a:gd name="T22" fmla="*/ 2147483647 w 1876"/>
              <a:gd name="T23" fmla="*/ 2147483647 h 2943"/>
              <a:gd name="T24" fmla="*/ 2147483647 w 1876"/>
              <a:gd name="T25" fmla="*/ 2147483647 h 2943"/>
              <a:gd name="T26" fmla="*/ 2147483647 w 1876"/>
              <a:gd name="T27" fmla="*/ 2147483647 h 2943"/>
              <a:gd name="T28" fmla="*/ 2147483647 w 1876"/>
              <a:gd name="T29" fmla="*/ 2147483647 h 2943"/>
              <a:gd name="T30" fmla="*/ 2147483647 w 1876"/>
              <a:gd name="T31" fmla="*/ 2147483647 h 2943"/>
              <a:gd name="T32" fmla="*/ 2147483647 w 1876"/>
              <a:gd name="T33" fmla="*/ 2147483647 h 2943"/>
              <a:gd name="T34" fmla="*/ 2147483647 w 1876"/>
              <a:gd name="T35" fmla="*/ 2147483647 h 2943"/>
              <a:gd name="T36" fmla="*/ 2147483647 w 1876"/>
              <a:gd name="T37" fmla="*/ 2147483647 h 2943"/>
              <a:gd name="T38" fmla="*/ 2147483647 w 1876"/>
              <a:gd name="T39" fmla="*/ 2147483647 h 2943"/>
              <a:gd name="T40" fmla="*/ 2147483647 w 1876"/>
              <a:gd name="T41" fmla="*/ 2147483647 h 2943"/>
              <a:gd name="T42" fmla="*/ 2147483647 w 1876"/>
              <a:gd name="T43" fmla="*/ 2147483647 h 2943"/>
              <a:gd name="T44" fmla="*/ 2147483647 w 1876"/>
              <a:gd name="T45" fmla="*/ 2147483647 h 2943"/>
              <a:gd name="T46" fmla="*/ 2147483647 w 1876"/>
              <a:gd name="T47" fmla="*/ 2147483647 h 2943"/>
              <a:gd name="T48" fmla="*/ 2147483647 w 1876"/>
              <a:gd name="T49" fmla="*/ 2147483647 h 2943"/>
              <a:gd name="T50" fmla="*/ 2147483647 w 1876"/>
              <a:gd name="T51" fmla="*/ 2147483647 h 2943"/>
              <a:gd name="T52" fmla="*/ 2147483647 w 1876"/>
              <a:gd name="T53" fmla="*/ 2147483647 h 2943"/>
              <a:gd name="T54" fmla="*/ 2147483647 w 1876"/>
              <a:gd name="T55" fmla="*/ 2147483647 h 2943"/>
              <a:gd name="T56" fmla="*/ 2147483647 w 1876"/>
              <a:gd name="T57" fmla="*/ 2147483647 h 2943"/>
              <a:gd name="T58" fmla="*/ 2147483647 w 1876"/>
              <a:gd name="T59" fmla="*/ 2147483647 h 2943"/>
              <a:gd name="T60" fmla="*/ 2147483647 w 1876"/>
              <a:gd name="T61" fmla="*/ 2147483647 h 2943"/>
              <a:gd name="T62" fmla="*/ 2147483647 w 1876"/>
              <a:gd name="T63" fmla="*/ 2147483647 h 2943"/>
              <a:gd name="T64" fmla="*/ 0 w 1876"/>
              <a:gd name="T65" fmla="*/ 0 h 294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76"/>
              <a:gd name="T100" fmla="*/ 0 h 2943"/>
              <a:gd name="T101" fmla="*/ 1876 w 1876"/>
              <a:gd name="T102" fmla="*/ 2943 h 294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76" h="2943">
                <a:moveTo>
                  <a:pt x="1876" y="2943"/>
                </a:moveTo>
                <a:cubicBezTo>
                  <a:pt x="1859" y="2932"/>
                  <a:pt x="1848" y="2907"/>
                  <a:pt x="1822" y="2897"/>
                </a:cubicBezTo>
                <a:cubicBezTo>
                  <a:pt x="1796" y="2887"/>
                  <a:pt x="1753" y="2887"/>
                  <a:pt x="1717" y="2885"/>
                </a:cubicBezTo>
                <a:cubicBezTo>
                  <a:pt x="1681" y="2883"/>
                  <a:pt x="1641" y="2888"/>
                  <a:pt x="1606" y="2882"/>
                </a:cubicBezTo>
                <a:cubicBezTo>
                  <a:pt x="1571" y="2876"/>
                  <a:pt x="1533" y="2855"/>
                  <a:pt x="1507" y="2849"/>
                </a:cubicBezTo>
                <a:cubicBezTo>
                  <a:pt x="1481" y="2843"/>
                  <a:pt x="1467" y="2849"/>
                  <a:pt x="1447" y="2846"/>
                </a:cubicBezTo>
                <a:cubicBezTo>
                  <a:pt x="1427" y="2843"/>
                  <a:pt x="1402" y="2835"/>
                  <a:pt x="1384" y="2829"/>
                </a:cubicBezTo>
                <a:cubicBezTo>
                  <a:pt x="1366" y="2823"/>
                  <a:pt x="1351" y="2819"/>
                  <a:pt x="1339" y="2808"/>
                </a:cubicBezTo>
                <a:cubicBezTo>
                  <a:pt x="1327" y="2797"/>
                  <a:pt x="1322" y="2777"/>
                  <a:pt x="1312" y="2763"/>
                </a:cubicBezTo>
                <a:cubicBezTo>
                  <a:pt x="1302" y="2749"/>
                  <a:pt x="1288" y="2739"/>
                  <a:pt x="1282" y="2723"/>
                </a:cubicBezTo>
                <a:cubicBezTo>
                  <a:pt x="1276" y="2707"/>
                  <a:pt x="1286" y="2687"/>
                  <a:pt x="1278" y="2668"/>
                </a:cubicBezTo>
                <a:cubicBezTo>
                  <a:pt x="1270" y="2649"/>
                  <a:pt x="1259" y="2635"/>
                  <a:pt x="1237" y="2610"/>
                </a:cubicBezTo>
                <a:cubicBezTo>
                  <a:pt x="1215" y="2585"/>
                  <a:pt x="1168" y="2546"/>
                  <a:pt x="1144" y="2519"/>
                </a:cubicBezTo>
                <a:cubicBezTo>
                  <a:pt x="1120" y="2492"/>
                  <a:pt x="1112" y="2468"/>
                  <a:pt x="1093" y="2447"/>
                </a:cubicBezTo>
                <a:cubicBezTo>
                  <a:pt x="1074" y="2426"/>
                  <a:pt x="1030" y="2414"/>
                  <a:pt x="1030" y="2390"/>
                </a:cubicBezTo>
                <a:cubicBezTo>
                  <a:pt x="1030" y="2366"/>
                  <a:pt x="1089" y="2325"/>
                  <a:pt x="1093" y="2303"/>
                </a:cubicBezTo>
                <a:cubicBezTo>
                  <a:pt x="1097" y="2281"/>
                  <a:pt x="1059" y="2273"/>
                  <a:pt x="1054" y="2255"/>
                </a:cubicBezTo>
                <a:cubicBezTo>
                  <a:pt x="1049" y="2237"/>
                  <a:pt x="1066" y="2208"/>
                  <a:pt x="1063" y="2192"/>
                </a:cubicBezTo>
                <a:cubicBezTo>
                  <a:pt x="1060" y="2176"/>
                  <a:pt x="1040" y="2172"/>
                  <a:pt x="1033" y="2156"/>
                </a:cubicBezTo>
                <a:cubicBezTo>
                  <a:pt x="1026" y="2140"/>
                  <a:pt x="1017" y="2115"/>
                  <a:pt x="1018" y="2096"/>
                </a:cubicBezTo>
                <a:cubicBezTo>
                  <a:pt x="1019" y="2077"/>
                  <a:pt x="1036" y="2055"/>
                  <a:pt x="1039" y="2039"/>
                </a:cubicBezTo>
                <a:cubicBezTo>
                  <a:pt x="1042" y="2023"/>
                  <a:pt x="1040" y="2016"/>
                  <a:pt x="1036" y="1997"/>
                </a:cubicBezTo>
                <a:cubicBezTo>
                  <a:pt x="1032" y="1978"/>
                  <a:pt x="1032" y="1955"/>
                  <a:pt x="1015" y="1925"/>
                </a:cubicBezTo>
                <a:cubicBezTo>
                  <a:pt x="998" y="1895"/>
                  <a:pt x="947" y="1846"/>
                  <a:pt x="934" y="1817"/>
                </a:cubicBezTo>
                <a:cubicBezTo>
                  <a:pt x="921" y="1788"/>
                  <a:pt x="934" y="1777"/>
                  <a:pt x="937" y="1754"/>
                </a:cubicBezTo>
                <a:cubicBezTo>
                  <a:pt x="940" y="1731"/>
                  <a:pt x="954" y="1704"/>
                  <a:pt x="955" y="1676"/>
                </a:cubicBezTo>
                <a:cubicBezTo>
                  <a:pt x="956" y="1648"/>
                  <a:pt x="929" y="1617"/>
                  <a:pt x="943" y="1583"/>
                </a:cubicBezTo>
                <a:cubicBezTo>
                  <a:pt x="957" y="1549"/>
                  <a:pt x="1019" y="1499"/>
                  <a:pt x="1039" y="1472"/>
                </a:cubicBezTo>
                <a:cubicBezTo>
                  <a:pt x="1059" y="1445"/>
                  <a:pt x="1056" y="1441"/>
                  <a:pt x="1063" y="1421"/>
                </a:cubicBezTo>
                <a:cubicBezTo>
                  <a:pt x="1070" y="1401"/>
                  <a:pt x="1078" y="1375"/>
                  <a:pt x="1084" y="1355"/>
                </a:cubicBezTo>
                <a:cubicBezTo>
                  <a:pt x="1090" y="1335"/>
                  <a:pt x="1088" y="1323"/>
                  <a:pt x="1102" y="1301"/>
                </a:cubicBezTo>
                <a:cubicBezTo>
                  <a:pt x="1116" y="1279"/>
                  <a:pt x="1156" y="1247"/>
                  <a:pt x="1171" y="1223"/>
                </a:cubicBezTo>
                <a:cubicBezTo>
                  <a:pt x="1186" y="1199"/>
                  <a:pt x="1185" y="1180"/>
                  <a:pt x="1192" y="1160"/>
                </a:cubicBezTo>
                <a:lnTo>
                  <a:pt x="1213" y="1103"/>
                </a:lnTo>
                <a:cubicBezTo>
                  <a:pt x="1213" y="1090"/>
                  <a:pt x="1202" y="1094"/>
                  <a:pt x="1193" y="1082"/>
                </a:cubicBezTo>
                <a:cubicBezTo>
                  <a:pt x="1184" y="1070"/>
                  <a:pt x="1169" y="1045"/>
                  <a:pt x="1157" y="1030"/>
                </a:cubicBezTo>
                <a:cubicBezTo>
                  <a:pt x="1145" y="1015"/>
                  <a:pt x="1130" y="1009"/>
                  <a:pt x="1119" y="994"/>
                </a:cubicBezTo>
                <a:cubicBezTo>
                  <a:pt x="1108" y="979"/>
                  <a:pt x="1100" y="955"/>
                  <a:pt x="1091" y="938"/>
                </a:cubicBezTo>
                <a:cubicBezTo>
                  <a:pt x="1082" y="921"/>
                  <a:pt x="1075" y="906"/>
                  <a:pt x="1067" y="892"/>
                </a:cubicBezTo>
                <a:cubicBezTo>
                  <a:pt x="1059" y="878"/>
                  <a:pt x="1050" y="869"/>
                  <a:pt x="1045" y="854"/>
                </a:cubicBezTo>
                <a:cubicBezTo>
                  <a:pt x="1040" y="839"/>
                  <a:pt x="1038" y="815"/>
                  <a:pt x="1035" y="802"/>
                </a:cubicBezTo>
                <a:cubicBezTo>
                  <a:pt x="1032" y="789"/>
                  <a:pt x="1034" y="784"/>
                  <a:pt x="1024" y="773"/>
                </a:cubicBezTo>
                <a:cubicBezTo>
                  <a:pt x="1014" y="762"/>
                  <a:pt x="985" y="753"/>
                  <a:pt x="976" y="737"/>
                </a:cubicBezTo>
                <a:cubicBezTo>
                  <a:pt x="967" y="721"/>
                  <a:pt x="975" y="691"/>
                  <a:pt x="970" y="677"/>
                </a:cubicBezTo>
                <a:lnTo>
                  <a:pt x="946" y="650"/>
                </a:lnTo>
                <a:lnTo>
                  <a:pt x="910" y="665"/>
                </a:lnTo>
                <a:lnTo>
                  <a:pt x="883" y="641"/>
                </a:lnTo>
                <a:cubicBezTo>
                  <a:pt x="878" y="629"/>
                  <a:pt x="882" y="608"/>
                  <a:pt x="880" y="590"/>
                </a:cubicBezTo>
                <a:cubicBezTo>
                  <a:pt x="878" y="572"/>
                  <a:pt x="877" y="553"/>
                  <a:pt x="874" y="533"/>
                </a:cubicBezTo>
                <a:cubicBezTo>
                  <a:pt x="871" y="513"/>
                  <a:pt x="869" y="490"/>
                  <a:pt x="864" y="472"/>
                </a:cubicBezTo>
                <a:cubicBezTo>
                  <a:pt x="859" y="454"/>
                  <a:pt x="846" y="439"/>
                  <a:pt x="841" y="422"/>
                </a:cubicBezTo>
                <a:cubicBezTo>
                  <a:pt x="836" y="405"/>
                  <a:pt x="841" y="381"/>
                  <a:pt x="832" y="368"/>
                </a:cubicBezTo>
                <a:cubicBezTo>
                  <a:pt x="823" y="355"/>
                  <a:pt x="807" y="367"/>
                  <a:pt x="790" y="344"/>
                </a:cubicBezTo>
                <a:cubicBezTo>
                  <a:pt x="773" y="321"/>
                  <a:pt x="746" y="259"/>
                  <a:pt x="730" y="232"/>
                </a:cubicBezTo>
                <a:cubicBezTo>
                  <a:pt x="714" y="205"/>
                  <a:pt x="704" y="195"/>
                  <a:pt x="691" y="179"/>
                </a:cubicBezTo>
                <a:cubicBezTo>
                  <a:pt x="678" y="163"/>
                  <a:pt x="668" y="140"/>
                  <a:pt x="652" y="137"/>
                </a:cubicBezTo>
                <a:lnTo>
                  <a:pt x="595" y="161"/>
                </a:lnTo>
                <a:cubicBezTo>
                  <a:pt x="573" y="173"/>
                  <a:pt x="538" y="210"/>
                  <a:pt x="518" y="210"/>
                </a:cubicBezTo>
                <a:cubicBezTo>
                  <a:pt x="498" y="210"/>
                  <a:pt x="485" y="167"/>
                  <a:pt x="472" y="158"/>
                </a:cubicBezTo>
                <a:cubicBezTo>
                  <a:pt x="459" y="149"/>
                  <a:pt x="451" y="149"/>
                  <a:pt x="439" y="155"/>
                </a:cubicBezTo>
                <a:cubicBezTo>
                  <a:pt x="427" y="161"/>
                  <a:pt x="419" y="186"/>
                  <a:pt x="400" y="197"/>
                </a:cubicBezTo>
                <a:cubicBezTo>
                  <a:pt x="381" y="208"/>
                  <a:pt x="348" y="217"/>
                  <a:pt x="328" y="221"/>
                </a:cubicBezTo>
                <a:cubicBezTo>
                  <a:pt x="308" y="225"/>
                  <a:pt x="296" y="233"/>
                  <a:pt x="280" y="224"/>
                </a:cubicBezTo>
                <a:cubicBezTo>
                  <a:pt x="264" y="215"/>
                  <a:pt x="264" y="186"/>
                  <a:pt x="229" y="164"/>
                </a:cubicBezTo>
                <a:cubicBezTo>
                  <a:pt x="194" y="142"/>
                  <a:pt x="110" y="118"/>
                  <a:pt x="72" y="91"/>
                </a:cubicBezTo>
                <a:cubicBezTo>
                  <a:pt x="51" y="62"/>
                  <a:pt x="15" y="18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lIns="82936" tIns="41468" rIns="82936" bIns="41468"/>
          <a:lstStyle/>
          <a:p>
            <a:endParaRPr lang="es-ES"/>
          </a:p>
        </p:txBody>
      </p:sp>
      <p:sp>
        <p:nvSpPr>
          <p:cNvPr id="11" name="Freeform 45"/>
          <p:cNvSpPr>
            <a:spLocks/>
          </p:cNvSpPr>
          <p:nvPr/>
        </p:nvSpPr>
        <p:spPr bwMode="auto">
          <a:xfrm>
            <a:off x="2640013" y="4737100"/>
            <a:ext cx="311150" cy="331788"/>
          </a:xfrm>
          <a:custGeom>
            <a:avLst/>
            <a:gdLst>
              <a:gd name="T0" fmla="*/ 2147483647 w 464"/>
              <a:gd name="T1" fmla="*/ 2147483647 h 497"/>
              <a:gd name="T2" fmla="*/ 2147483647 w 464"/>
              <a:gd name="T3" fmla="*/ 2147483647 h 497"/>
              <a:gd name="T4" fmla="*/ 2147483647 w 464"/>
              <a:gd name="T5" fmla="*/ 2147483647 h 497"/>
              <a:gd name="T6" fmla="*/ 2147483647 w 464"/>
              <a:gd name="T7" fmla="*/ 2147483647 h 497"/>
              <a:gd name="T8" fmla="*/ 2147483647 w 464"/>
              <a:gd name="T9" fmla="*/ 2147483647 h 497"/>
              <a:gd name="T10" fmla="*/ 2147483647 w 464"/>
              <a:gd name="T11" fmla="*/ 2147483647 h 497"/>
              <a:gd name="T12" fmla="*/ 2147483647 w 464"/>
              <a:gd name="T13" fmla="*/ 2147483647 h 497"/>
              <a:gd name="T14" fmla="*/ 2147483647 w 464"/>
              <a:gd name="T15" fmla="*/ 2147483647 h 497"/>
              <a:gd name="T16" fmla="*/ 2147483647 w 464"/>
              <a:gd name="T17" fmla="*/ 2147483647 h 497"/>
              <a:gd name="T18" fmla="*/ 2147483647 w 464"/>
              <a:gd name="T19" fmla="*/ 2147483647 h 497"/>
              <a:gd name="T20" fmla="*/ 2147483647 w 464"/>
              <a:gd name="T21" fmla="*/ 2147483647 h 497"/>
              <a:gd name="T22" fmla="*/ 2147483647 w 464"/>
              <a:gd name="T23" fmla="*/ 2147483647 h 497"/>
              <a:gd name="T24" fmla="*/ 2147483647 w 464"/>
              <a:gd name="T25" fmla="*/ 2147483647 h 497"/>
              <a:gd name="T26" fmla="*/ 2147483647 w 464"/>
              <a:gd name="T27" fmla="*/ 2147483647 h 497"/>
              <a:gd name="T28" fmla="*/ 2147483647 w 464"/>
              <a:gd name="T29" fmla="*/ 2147483647 h 497"/>
              <a:gd name="T30" fmla="*/ 2147483647 w 464"/>
              <a:gd name="T31" fmla="*/ 2147483647 h 497"/>
              <a:gd name="T32" fmla="*/ 2147483647 w 464"/>
              <a:gd name="T33" fmla="*/ 2147483647 h 497"/>
              <a:gd name="T34" fmla="*/ 2147483647 w 464"/>
              <a:gd name="T35" fmla="*/ 2147483647 h 497"/>
              <a:gd name="T36" fmla="*/ 2147483647 w 464"/>
              <a:gd name="T37" fmla="*/ 2147483647 h 497"/>
              <a:gd name="T38" fmla="*/ 2147483647 w 464"/>
              <a:gd name="T39" fmla="*/ 2147483647 h 497"/>
              <a:gd name="T40" fmla="*/ 2147483647 w 464"/>
              <a:gd name="T41" fmla="*/ 2147483647 h 497"/>
              <a:gd name="T42" fmla="*/ 2147483647 w 464"/>
              <a:gd name="T43" fmla="*/ 2147483647 h 497"/>
              <a:gd name="T44" fmla="*/ 2147483647 w 464"/>
              <a:gd name="T45" fmla="*/ 2147483647 h 497"/>
              <a:gd name="T46" fmla="*/ 2147483647 w 464"/>
              <a:gd name="T47" fmla="*/ 2147483647 h 497"/>
              <a:gd name="T48" fmla="*/ 2147483647 w 464"/>
              <a:gd name="T49" fmla="*/ 2147483647 h 497"/>
              <a:gd name="T50" fmla="*/ 2147483647 w 464"/>
              <a:gd name="T51" fmla="*/ 2147483647 h 497"/>
              <a:gd name="T52" fmla="*/ 2147483647 w 464"/>
              <a:gd name="T53" fmla="*/ 2147483647 h 497"/>
              <a:gd name="T54" fmla="*/ 2147483647 w 464"/>
              <a:gd name="T55" fmla="*/ 2147483647 h 497"/>
              <a:gd name="T56" fmla="*/ 2147483647 w 464"/>
              <a:gd name="T57" fmla="*/ 2147483647 h 497"/>
              <a:gd name="T58" fmla="*/ 2147483647 w 464"/>
              <a:gd name="T59" fmla="*/ 2147483647 h 497"/>
              <a:gd name="T60" fmla="*/ 0 w 464"/>
              <a:gd name="T61" fmla="*/ 0 h 49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64"/>
              <a:gd name="T94" fmla="*/ 0 h 497"/>
              <a:gd name="T95" fmla="*/ 464 w 464"/>
              <a:gd name="T96" fmla="*/ 497 h 49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64" h="497">
                <a:moveTo>
                  <a:pt x="464" y="497"/>
                </a:moveTo>
                <a:lnTo>
                  <a:pt x="441" y="469"/>
                </a:lnTo>
                <a:lnTo>
                  <a:pt x="430" y="452"/>
                </a:lnTo>
                <a:lnTo>
                  <a:pt x="424" y="435"/>
                </a:lnTo>
                <a:lnTo>
                  <a:pt x="418" y="424"/>
                </a:lnTo>
                <a:lnTo>
                  <a:pt x="401" y="401"/>
                </a:lnTo>
                <a:lnTo>
                  <a:pt x="351" y="305"/>
                </a:lnTo>
                <a:lnTo>
                  <a:pt x="334" y="271"/>
                </a:lnTo>
                <a:lnTo>
                  <a:pt x="328" y="260"/>
                </a:lnTo>
                <a:lnTo>
                  <a:pt x="328" y="254"/>
                </a:lnTo>
                <a:lnTo>
                  <a:pt x="322" y="254"/>
                </a:lnTo>
                <a:lnTo>
                  <a:pt x="322" y="248"/>
                </a:lnTo>
                <a:lnTo>
                  <a:pt x="317" y="243"/>
                </a:lnTo>
                <a:lnTo>
                  <a:pt x="311" y="237"/>
                </a:lnTo>
                <a:lnTo>
                  <a:pt x="305" y="237"/>
                </a:lnTo>
                <a:lnTo>
                  <a:pt x="300" y="231"/>
                </a:lnTo>
                <a:lnTo>
                  <a:pt x="232" y="209"/>
                </a:lnTo>
                <a:lnTo>
                  <a:pt x="198" y="198"/>
                </a:lnTo>
                <a:lnTo>
                  <a:pt x="153" y="181"/>
                </a:lnTo>
                <a:lnTo>
                  <a:pt x="147" y="181"/>
                </a:lnTo>
                <a:lnTo>
                  <a:pt x="141" y="181"/>
                </a:lnTo>
                <a:lnTo>
                  <a:pt x="136" y="175"/>
                </a:lnTo>
                <a:lnTo>
                  <a:pt x="130" y="169"/>
                </a:lnTo>
                <a:lnTo>
                  <a:pt x="124" y="164"/>
                </a:lnTo>
                <a:lnTo>
                  <a:pt x="119" y="158"/>
                </a:lnTo>
                <a:lnTo>
                  <a:pt x="90" y="118"/>
                </a:lnTo>
                <a:lnTo>
                  <a:pt x="74" y="101"/>
                </a:lnTo>
                <a:lnTo>
                  <a:pt x="11" y="28"/>
                </a:lnTo>
                <a:lnTo>
                  <a:pt x="11" y="17"/>
                </a:lnTo>
                <a:lnTo>
                  <a:pt x="6" y="11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2" name="Freeform 46"/>
          <p:cNvSpPr>
            <a:spLocks/>
          </p:cNvSpPr>
          <p:nvPr/>
        </p:nvSpPr>
        <p:spPr bwMode="auto">
          <a:xfrm>
            <a:off x="2433638" y="4522788"/>
            <a:ext cx="212725" cy="231775"/>
          </a:xfrm>
          <a:custGeom>
            <a:avLst/>
            <a:gdLst>
              <a:gd name="T0" fmla="*/ 0 w 315"/>
              <a:gd name="T1" fmla="*/ 0 h 351"/>
              <a:gd name="T2" fmla="*/ 2147483647 w 315"/>
              <a:gd name="T3" fmla="*/ 2147483647 h 351"/>
              <a:gd name="T4" fmla="*/ 2147483647 w 315"/>
              <a:gd name="T5" fmla="*/ 2147483647 h 351"/>
              <a:gd name="T6" fmla="*/ 2147483647 w 315"/>
              <a:gd name="T7" fmla="*/ 2147483647 h 351"/>
              <a:gd name="T8" fmla="*/ 2147483647 w 315"/>
              <a:gd name="T9" fmla="*/ 2147483647 h 351"/>
              <a:gd name="T10" fmla="*/ 2147483647 w 315"/>
              <a:gd name="T11" fmla="*/ 2147483647 h 351"/>
              <a:gd name="T12" fmla="*/ 2147483647 w 315"/>
              <a:gd name="T13" fmla="*/ 2147483647 h 351"/>
              <a:gd name="T14" fmla="*/ 2147483647 w 315"/>
              <a:gd name="T15" fmla="*/ 2147483647 h 351"/>
              <a:gd name="T16" fmla="*/ 2147483647 w 315"/>
              <a:gd name="T17" fmla="*/ 2147483647 h 351"/>
              <a:gd name="T18" fmla="*/ 2147483647 w 315"/>
              <a:gd name="T19" fmla="*/ 2147483647 h 351"/>
              <a:gd name="T20" fmla="*/ 2147483647 w 315"/>
              <a:gd name="T21" fmla="*/ 2147483647 h 351"/>
              <a:gd name="T22" fmla="*/ 2147483647 w 315"/>
              <a:gd name="T23" fmla="*/ 2147483647 h 351"/>
              <a:gd name="T24" fmla="*/ 2147483647 w 315"/>
              <a:gd name="T25" fmla="*/ 2147483647 h 351"/>
              <a:gd name="T26" fmla="*/ 2147483647 w 315"/>
              <a:gd name="T27" fmla="*/ 2147483647 h 351"/>
              <a:gd name="T28" fmla="*/ 2147483647 w 315"/>
              <a:gd name="T29" fmla="*/ 2147483647 h 351"/>
              <a:gd name="T30" fmla="*/ 2147483647 w 315"/>
              <a:gd name="T31" fmla="*/ 2147483647 h 351"/>
              <a:gd name="T32" fmla="*/ 2147483647 w 315"/>
              <a:gd name="T33" fmla="*/ 2147483647 h 351"/>
              <a:gd name="T34" fmla="*/ 2147483647 w 315"/>
              <a:gd name="T35" fmla="*/ 2147483647 h 35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15"/>
              <a:gd name="T55" fmla="*/ 0 h 351"/>
              <a:gd name="T56" fmla="*/ 315 w 315"/>
              <a:gd name="T57" fmla="*/ 351 h 35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15" h="351">
                <a:moveTo>
                  <a:pt x="0" y="0"/>
                </a:moveTo>
                <a:lnTo>
                  <a:pt x="12" y="6"/>
                </a:lnTo>
                <a:lnTo>
                  <a:pt x="17" y="6"/>
                </a:lnTo>
                <a:cubicBezTo>
                  <a:pt x="23" y="8"/>
                  <a:pt x="28" y="10"/>
                  <a:pt x="34" y="12"/>
                </a:cubicBezTo>
                <a:cubicBezTo>
                  <a:pt x="44" y="14"/>
                  <a:pt x="53" y="15"/>
                  <a:pt x="63" y="17"/>
                </a:cubicBezTo>
                <a:cubicBezTo>
                  <a:pt x="67" y="19"/>
                  <a:pt x="70" y="21"/>
                  <a:pt x="74" y="23"/>
                </a:cubicBezTo>
                <a:lnTo>
                  <a:pt x="79" y="23"/>
                </a:lnTo>
                <a:lnTo>
                  <a:pt x="85" y="29"/>
                </a:lnTo>
                <a:lnTo>
                  <a:pt x="91" y="29"/>
                </a:lnTo>
                <a:lnTo>
                  <a:pt x="96" y="34"/>
                </a:lnTo>
                <a:lnTo>
                  <a:pt x="102" y="34"/>
                </a:lnTo>
                <a:lnTo>
                  <a:pt x="102" y="40"/>
                </a:lnTo>
                <a:lnTo>
                  <a:pt x="108" y="46"/>
                </a:lnTo>
                <a:lnTo>
                  <a:pt x="113" y="51"/>
                </a:lnTo>
                <a:lnTo>
                  <a:pt x="113" y="57"/>
                </a:lnTo>
                <a:cubicBezTo>
                  <a:pt x="117" y="61"/>
                  <a:pt x="121" y="64"/>
                  <a:pt x="125" y="68"/>
                </a:cubicBezTo>
                <a:cubicBezTo>
                  <a:pt x="143" y="85"/>
                  <a:pt x="191" y="112"/>
                  <a:pt x="223" y="159"/>
                </a:cubicBezTo>
                <a:cubicBezTo>
                  <a:pt x="251" y="223"/>
                  <a:pt x="287" y="287"/>
                  <a:pt x="315" y="351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2952750" y="4910138"/>
            <a:ext cx="107473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1000" b="1">
                <a:solidFill>
                  <a:srgbClr val="000000"/>
                </a:solidFill>
                <a:cs typeface="Arial" charset="0"/>
              </a:rPr>
              <a:t>Santo André</a:t>
            </a:r>
          </a:p>
        </p:txBody>
      </p:sp>
      <p:sp>
        <p:nvSpPr>
          <p:cNvPr id="22" name="Text Box 55"/>
          <p:cNvSpPr txBox="1">
            <a:spLocks noChangeArrowheads="1"/>
          </p:cNvSpPr>
          <p:nvPr/>
        </p:nvSpPr>
        <p:spPr bwMode="auto">
          <a:xfrm>
            <a:off x="3994150" y="5591175"/>
            <a:ext cx="108426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1000" b="1">
                <a:solidFill>
                  <a:srgbClr val="000000"/>
                </a:solidFill>
                <a:cs typeface="Arial" charset="0"/>
              </a:rPr>
              <a:t>Paranapiacaba</a:t>
            </a:r>
          </a:p>
        </p:txBody>
      </p:sp>
      <p:sp>
        <p:nvSpPr>
          <p:cNvPr id="24" name="Text Box 55"/>
          <p:cNvSpPr txBox="1">
            <a:spLocks noChangeArrowheads="1"/>
          </p:cNvSpPr>
          <p:nvPr/>
        </p:nvSpPr>
        <p:spPr bwMode="auto">
          <a:xfrm>
            <a:off x="4127500" y="3975100"/>
            <a:ext cx="1117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12" tIns="41006" rIns="82012" bIns="41006">
            <a:spAutoFit/>
          </a:bodyPr>
          <a:lstStyle/>
          <a:p>
            <a:pPr algn="ctr" defTabSz="827088" eaLnBrk="0" hangingPunct="0">
              <a:lnSpc>
                <a:spcPct val="90000"/>
              </a:lnSpc>
            </a:pPr>
            <a:r>
              <a:rPr lang="pt-BR" sz="1000" b="1">
                <a:solidFill>
                  <a:srgbClr val="000000"/>
                </a:solidFill>
                <a:cs typeface="Arial" charset="0"/>
              </a:rPr>
              <a:t>Mogi das</a:t>
            </a:r>
          </a:p>
          <a:p>
            <a:pPr algn="ctr" defTabSz="827088" eaLnBrk="0" hangingPunct="0">
              <a:lnSpc>
                <a:spcPct val="90000"/>
              </a:lnSpc>
            </a:pPr>
            <a:r>
              <a:rPr lang="pt-BR" sz="1000" b="1">
                <a:solidFill>
                  <a:srgbClr val="000000"/>
                </a:solidFill>
                <a:cs typeface="Arial" charset="0"/>
              </a:rPr>
              <a:t>Cruzes</a:t>
            </a:r>
          </a:p>
        </p:txBody>
      </p:sp>
      <p:sp>
        <p:nvSpPr>
          <p:cNvPr id="27" name="Forma livre 26"/>
          <p:cNvSpPr/>
          <p:nvPr/>
        </p:nvSpPr>
        <p:spPr>
          <a:xfrm>
            <a:off x="2459038" y="1163638"/>
            <a:ext cx="6310312" cy="3433762"/>
          </a:xfrm>
          <a:custGeom>
            <a:avLst/>
            <a:gdLst>
              <a:gd name="connsiteX0" fmla="*/ 0 w 7327392"/>
              <a:gd name="connsiteY0" fmla="*/ 1042416 h 1276096"/>
              <a:gd name="connsiteX1" fmla="*/ 207264 w 7327392"/>
              <a:gd name="connsiteY1" fmla="*/ 1127760 h 1276096"/>
              <a:gd name="connsiteX2" fmla="*/ 280416 w 7327392"/>
              <a:gd name="connsiteY2" fmla="*/ 1261872 h 1276096"/>
              <a:gd name="connsiteX3" fmla="*/ 1280160 w 7327392"/>
              <a:gd name="connsiteY3" fmla="*/ 1042416 h 1276096"/>
              <a:gd name="connsiteX4" fmla="*/ 1267968 w 7327392"/>
              <a:gd name="connsiteY4" fmla="*/ 847344 h 1276096"/>
              <a:gd name="connsiteX5" fmla="*/ 1304544 w 7327392"/>
              <a:gd name="connsiteY5" fmla="*/ 701040 h 1276096"/>
              <a:gd name="connsiteX6" fmla="*/ 1280160 w 7327392"/>
              <a:gd name="connsiteY6" fmla="*/ 579120 h 1276096"/>
              <a:gd name="connsiteX7" fmla="*/ 1414272 w 7327392"/>
              <a:gd name="connsiteY7" fmla="*/ 566928 h 1276096"/>
              <a:gd name="connsiteX8" fmla="*/ 1682496 w 7327392"/>
              <a:gd name="connsiteY8" fmla="*/ 371856 h 1276096"/>
              <a:gd name="connsiteX9" fmla="*/ 1792224 w 7327392"/>
              <a:gd name="connsiteY9" fmla="*/ 396240 h 1276096"/>
              <a:gd name="connsiteX10" fmla="*/ 2023872 w 7327392"/>
              <a:gd name="connsiteY10" fmla="*/ 286512 h 1276096"/>
              <a:gd name="connsiteX11" fmla="*/ 2072640 w 7327392"/>
              <a:gd name="connsiteY11" fmla="*/ 128016 h 1276096"/>
              <a:gd name="connsiteX12" fmla="*/ 2206752 w 7327392"/>
              <a:gd name="connsiteY12" fmla="*/ 128016 h 1276096"/>
              <a:gd name="connsiteX13" fmla="*/ 2267712 w 7327392"/>
              <a:gd name="connsiteY13" fmla="*/ 67056 h 1276096"/>
              <a:gd name="connsiteX14" fmla="*/ 2328672 w 7327392"/>
              <a:gd name="connsiteY14" fmla="*/ 103632 h 1276096"/>
              <a:gd name="connsiteX15" fmla="*/ 2523744 w 7327392"/>
              <a:gd name="connsiteY15" fmla="*/ 91440 h 1276096"/>
              <a:gd name="connsiteX16" fmla="*/ 2694432 w 7327392"/>
              <a:gd name="connsiteY16" fmla="*/ 67056 h 1276096"/>
              <a:gd name="connsiteX17" fmla="*/ 2779776 w 7327392"/>
              <a:gd name="connsiteY17" fmla="*/ 188976 h 1276096"/>
              <a:gd name="connsiteX18" fmla="*/ 2779776 w 7327392"/>
              <a:gd name="connsiteY18" fmla="*/ 237744 h 1276096"/>
              <a:gd name="connsiteX19" fmla="*/ 2950464 w 7327392"/>
              <a:gd name="connsiteY19" fmla="*/ 237744 h 1276096"/>
              <a:gd name="connsiteX20" fmla="*/ 3060192 w 7327392"/>
              <a:gd name="connsiteY20" fmla="*/ 213360 h 1276096"/>
              <a:gd name="connsiteX21" fmla="*/ 3828288 w 7327392"/>
              <a:gd name="connsiteY21" fmla="*/ 286512 h 1276096"/>
              <a:gd name="connsiteX22" fmla="*/ 3974592 w 7327392"/>
              <a:gd name="connsiteY22" fmla="*/ 128016 h 1276096"/>
              <a:gd name="connsiteX23" fmla="*/ 4242816 w 7327392"/>
              <a:gd name="connsiteY23" fmla="*/ 18288 h 1276096"/>
              <a:gd name="connsiteX24" fmla="*/ 4572000 w 7327392"/>
              <a:gd name="connsiteY24" fmla="*/ 18288 h 1276096"/>
              <a:gd name="connsiteX25" fmla="*/ 4632960 w 7327392"/>
              <a:gd name="connsiteY25" fmla="*/ 91440 h 1276096"/>
              <a:gd name="connsiteX26" fmla="*/ 4693920 w 7327392"/>
              <a:gd name="connsiteY26" fmla="*/ 152400 h 1276096"/>
              <a:gd name="connsiteX27" fmla="*/ 4828032 w 7327392"/>
              <a:gd name="connsiteY27" fmla="*/ 152400 h 1276096"/>
              <a:gd name="connsiteX28" fmla="*/ 4852416 w 7327392"/>
              <a:gd name="connsiteY28" fmla="*/ 188976 h 1276096"/>
              <a:gd name="connsiteX29" fmla="*/ 4779264 w 7327392"/>
              <a:gd name="connsiteY29" fmla="*/ 310896 h 1276096"/>
              <a:gd name="connsiteX30" fmla="*/ 4803648 w 7327392"/>
              <a:gd name="connsiteY30" fmla="*/ 554736 h 1276096"/>
              <a:gd name="connsiteX31" fmla="*/ 4828032 w 7327392"/>
              <a:gd name="connsiteY31" fmla="*/ 774192 h 1276096"/>
              <a:gd name="connsiteX32" fmla="*/ 4876800 w 7327392"/>
              <a:gd name="connsiteY32" fmla="*/ 810768 h 1276096"/>
              <a:gd name="connsiteX33" fmla="*/ 5413248 w 7327392"/>
              <a:gd name="connsiteY33" fmla="*/ 1018032 h 1276096"/>
              <a:gd name="connsiteX34" fmla="*/ 5766816 w 7327392"/>
              <a:gd name="connsiteY34" fmla="*/ 944880 h 1276096"/>
              <a:gd name="connsiteX35" fmla="*/ 6132576 w 7327392"/>
              <a:gd name="connsiteY35" fmla="*/ 1115568 h 1276096"/>
              <a:gd name="connsiteX36" fmla="*/ 6583680 w 7327392"/>
              <a:gd name="connsiteY36" fmla="*/ 1030224 h 1276096"/>
              <a:gd name="connsiteX37" fmla="*/ 6961632 w 7327392"/>
              <a:gd name="connsiteY37" fmla="*/ 847344 h 1276096"/>
              <a:gd name="connsiteX38" fmla="*/ 7181088 w 7327392"/>
              <a:gd name="connsiteY38" fmla="*/ 688848 h 1276096"/>
              <a:gd name="connsiteX39" fmla="*/ 7327392 w 7327392"/>
              <a:gd name="connsiteY39" fmla="*/ 640080 h 1276096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105498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280160 w 7327392"/>
              <a:gd name="connsiteY6" fmla="*/ 579120 h 1265120"/>
              <a:gd name="connsiteX7" fmla="*/ 1414272 w 7327392"/>
              <a:gd name="connsiteY7" fmla="*/ 566928 h 1265120"/>
              <a:gd name="connsiteX8" fmla="*/ 1682496 w 7327392"/>
              <a:gd name="connsiteY8" fmla="*/ 371856 h 1265120"/>
              <a:gd name="connsiteX9" fmla="*/ 1792224 w 7327392"/>
              <a:gd name="connsiteY9" fmla="*/ 396240 h 1265120"/>
              <a:gd name="connsiteX10" fmla="*/ 2023872 w 7327392"/>
              <a:gd name="connsiteY10" fmla="*/ 286512 h 1265120"/>
              <a:gd name="connsiteX11" fmla="*/ 2072640 w 7327392"/>
              <a:gd name="connsiteY11" fmla="*/ 128016 h 1265120"/>
              <a:gd name="connsiteX12" fmla="*/ 2206752 w 7327392"/>
              <a:gd name="connsiteY12" fmla="*/ 128016 h 1265120"/>
              <a:gd name="connsiteX13" fmla="*/ 2267712 w 7327392"/>
              <a:gd name="connsiteY13" fmla="*/ 67056 h 1265120"/>
              <a:gd name="connsiteX14" fmla="*/ 2328672 w 7327392"/>
              <a:gd name="connsiteY14" fmla="*/ 103632 h 1265120"/>
              <a:gd name="connsiteX15" fmla="*/ 2523744 w 7327392"/>
              <a:gd name="connsiteY15" fmla="*/ 91440 h 1265120"/>
              <a:gd name="connsiteX16" fmla="*/ 2694432 w 7327392"/>
              <a:gd name="connsiteY16" fmla="*/ 67056 h 1265120"/>
              <a:gd name="connsiteX17" fmla="*/ 2779776 w 7327392"/>
              <a:gd name="connsiteY17" fmla="*/ 188976 h 1265120"/>
              <a:gd name="connsiteX18" fmla="*/ 2779776 w 7327392"/>
              <a:gd name="connsiteY18" fmla="*/ 237744 h 1265120"/>
              <a:gd name="connsiteX19" fmla="*/ 2950464 w 7327392"/>
              <a:gd name="connsiteY19" fmla="*/ 237744 h 1265120"/>
              <a:gd name="connsiteX20" fmla="*/ 3060192 w 7327392"/>
              <a:gd name="connsiteY20" fmla="*/ 213360 h 1265120"/>
              <a:gd name="connsiteX21" fmla="*/ 3828288 w 7327392"/>
              <a:gd name="connsiteY21" fmla="*/ 286512 h 1265120"/>
              <a:gd name="connsiteX22" fmla="*/ 3974592 w 7327392"/>
              <a:gd name="connsiteY22" fmla="*/ 128016 h 1265120"/>
              <a:gd name="connsiteX23" fmla="*/ 4242816 w 7327392"/>
              <a:gd name="connsiteY23" fmla="*/ 18288 h 1265120"/>
              <a:gd name="connsiteX24" fmla="*/ 4572000 w 7327392"/>
              <a:gd name="connsiteY24" fmla="*/ 18288 h 1265120"/>
              <a:gd name="connsiteX25" fmla="*/ 4632960 w 7327392"/>
              <a:gd name="connsiteY25" fmla="*/ 91440 h 1265120"/>
              <a:gd name="connsiteX26" fmla="*/ 4693920 w 7327392"/>
              <a:gd name="connsiteY26" fmla="*/ 152400 h 1265120"/>
              <a:gd name="connsiteX27" fmla="*/ 4828032 w 7327392"/>
              <a:gd name="connsiteY27" fmla="*/ 152400 h 1265120"/>
              <a:gd name="connsiteX28" fmla="*/ 4852416 w 7327392"/>
              <a:gd name="connsiteY28" fmla="*/ 188976 h 1265120"/>
              <a:gd name="connsiteX29" fmla="*/ 4779264 w 7327392"/>
              <a:gd name="connsiteY29" fmla="*/ 310896 h 1265120"/>
              <a:gd name="connsiteX30" fmla="*/ 4803648 w 7327392"/>
              <a:gd name="connsiteY30" fmla="*/ 554736 h 1265120"/>
              <a:gd name="connsiteX31" fmla="*/ 4828032 w 7327392"/>
              <a:gd name="connsiteY31" fmla="*/ 774192 h 1265120"/>
              <a:gd name="connsiteX32" fmla="*/ 4876800 w 7327392"/>
              <a:gd name="connsiteY32" fmla="*/ 810768 h 1265120"/>
              <a:gd name="connsiteX33" fmla="*/ 5413248 w 7327392"/>
              <a:gd name="connsiteY33" fmla="*/ 1018032 h 1265120"/>
              <a:gd name="connsiteX34" fmla="*/ 5766816 w 7327392"/>
              <a:gd name="connsiteY34" fmla="*/ 944880 h 1265120"/>
              <a:gd name="connsiteX35" fmla="*/ 6132576 w 7327392"/>
              <a:gd name="connsiteY35" fmla="*/ 1115568 h 1265120"/>
              <a:gd name="connsiteX36" fmla="*/ 6583680 w 7327392"/>
              <a:gd name="connsiteY36" fmla="*/ 1030224 h 1265120"/>
              <a:gd name="connsiteX37" fmla="*/ 6961632 w 7327392"/>
              <a:gd name="connsiteY37" fmla="*/ 847344 h 1265120"/>
              <a:gd name="connsiteX38" fmla="*/ 7181088 w 7327392"/>
              <a:gd name="connsiteY38" fmla="*/ 688848 h 1265120"/>
              <a:gd name="connsiteX39" fmla="*/ 7327392 w 7327392"/>
              <a:gd name="connsiteY39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105498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280160 w 7327392"/>
              <a:gd name="connsiteY6" fmla="*/ 579120 h 1265120"/>
              <a:gd name="connsiteX7" fmla="*/ 1414272 w 7327392"/>
              <a:gd name="connsiteY7" fmla="*/ 566928 h 1265120"/>
              <a:gd name="connsiteX8" fmla="*/ 1682496 w 7327392"/>
              <a:gd name="connsiteY8" fmla="*/ 371856 h 1265120"/>
              <a:gd name="connsiteX9" fmla="*/ 1792224 w 7327392"/>
              <a:gd name="connsiteY9" fmla="*/ 396240 h 1265120"/>
              <a:gd name="connsiteX10" fmla="*/ 2023872 w 7327392"/>
              <a:gd name="connsiteY10" fmla="*/ 286512 h 1265120"/>
              <a:gd name="connsiteX11" fmla="*/ 2072640 w 7327392"/>
              <a:gd name="connsiteY11" fmla="*/ 128016 h 1265120"/>
              <a:gd name="connsiteX12" fmla="*/ 2206752 w 7327392"/>
              <a:gd name="connsiteY12" fmla="*/ 128016 h 1265120"/>
              <a:gd name="connsiteX13" fmla="*/ 2267712 w 7327392"/>
              <a:gd name="connsiteY13" fmla="*/ 67056 h 1265120"/>
              <a:gd name="connsiteX14" fmla="*/ 2328672 w 7327392"/>
              <a:gd name="connsiteY14" fmla="*/ 103632 h 1265120"/>
              <a:gd name="connsiteX15" fmla="*/ 2523744 w 7327392"/>
              <a:gd name="connsiteY15" fmla="*/ 91440 h 1265120"/>
              <a:gd name="connsiteX16" fmla="*/ 2694432 w 7327392"/>
              <a:gd name="connsiteY16" fmla="*/ 67056 h 1265120"/>
              <a:gd name="connsiteX17" fmla="*/ 2779776 w 7327392"/>
              <a:gd name="connsiteY17" fmla="*/ 188976 h 1265120"/>
              <a:gd name="connsiteX18" fmla="*/ 2779776 w 7327392"/>
              <a:gd name="connsiteY18" fmla="*/ 237744 h 1265120"/>
              <a:gd name="connsiteX19" fmla="*/ 2950464 w 7327392"/>
              <a:gd name="connsiteY19" fmla="*/ 237744 h 1265120"/>
              <a:gd name="connsiteX20" fmla="*/ 3060192 w 7327392"/>
              <a:gd name="connsiteY20" fmla="*/ 213360 h 1265120"/>
              <a:gd name="connsiteX21" fmla="*/ 3828288 w 7327392"/>
              <a:gd name="connsiteY21" fmla="*/ 286512 h 1265120"/>
              <a:gd name="connsiteX22" fmla="*/ 3974592 w 7327392"/>
              <a:gd name="connsiteY22" fmla="*/ 128016 h 1265120"/>
              <a:gd name="connsiteX23" fmla="*/ 4242816 w 7327392"/>
              <a:gd name="connsiteY23" fmla="*/ 18288 h 1265120"/>
              <a:gd name="connsiteX24" fmla="*/ 4572000 w 7327392"/>
              <a:gd name="connsiteY24" fmla="*/ 18288 h 1265120"/>
              <a:gd name="connsiteX25" fmla="*/ 4632960 w 7327392"/>
              <a:gd name="connsiteY25" fmla="*/ 91440 h 1265120"/>
              <a:gd name="connsiteX26" fmla="*/ 4693920 w 7327392"/>
              <a:gd name="connsiteY26" fmla="*/ 152400 h 1265120"/>
              <a:gd name="connsiteX27" fmla="*/ 4828032 w 7327392"/>
              <a:gd name="connsiteY27" fmla="*/ 152400 h 1265120"/>
              <a:gd name="connsiteX28" fmla="*/ 4852416 w 7327392"/>
              <a:gd name="connsiteY28" fmla="*/ 188976 h 1265120"/>
              <a:gd name="connsiteX29" fmla="*/ 4779264 w 7327392"/>
              <a:gd name="connsiteY29" fmla="*/ 310896 h 1265120"/>
              <a:gd name="connsiteX30" fmla="*/ 4803648 w 7327392"/>
              <a:gd name="connsiteY30" fmla="*/ 554736 h 1265120"/>
              <a:gd name="connsiteX31" fmla="*/ 4828032 w 7327392"/>
              <a:gd name="connsiteY31" fmla="*/ 774192 h 1265120"/>
              <a:gd name="connsiteX32" fmla="*/ 4876800 w 7327392"/>
              <a:gd name="connsiteY32" fmla="*/ 810768 h 1265120"/>
              <a:gd name="connsiteX33" fmla="*/ 5413248 w 7327392"/>
              <a:gd name="connsiteY33" fmla="*/ 1018032 h 1265120"/>
              <a:gd name="connsiteX34" fmla="*/ 5766816 w 7327392"/>
              <a:gd name="connsiteY34" fmla="*/ 944880 h 1265120"/>
              <a:gd name="connsiteX35" fmla="*/ 6132576 w 7327392"/>
              <a:gd name="connsiteY35" fmla="*/ 1115568 h 1265120"/>
              <a:gd name="connsiteX36" fmla="*/ 6583680 w 7327392"/>
              <a:gd name="connsiteY36" fmla="*/ 1030224 h 1265120"/>
              <a:gd name="connsiteX37" fmla="*/ 6961632 w 7327392"/>
              <a:gd name="connsiteY37" fmla="*/ 847344 h 1265120"/>
              <a:gd name="connsiteX38" fmla="*/ 7181088 w 7327392"/>
              <a:gd name="connsiteY38" fmla="*/ 688848 h 1265120"/>
              <a:gd name="connsiteX39" fmla="*/ 7327392 w 7327392"/>
              <a:gd name="connsiteY39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280160 w 7327392"/>
              <a:gd name="connsiteY6" fmla="*/ 579120 h 1265120"/>
              <a:gd name="connsiteX7" fmla="*/ 1414272 w 7327392"/>
              <a:gd name="connsiteY7" fmla="*/ 566928 h 1265120"/>
              <a:gd name="connsiteX8" fmla="*/ 1682496 w 7327392"/>
              <a:gd name="connsiteY8" fmla="*/ 371856 h 1265120"/>
              <a:gd name="connsiteX9" fmla="*/ 1792224 w 7327392"/>
              <a:gd name="connsiteY9" fmla="*/ 396240 h 1265120"/>
              <a:gd name="connsiteX10" fmla="*/ 2023872 w 7327392"/>
              <a:gd name="connsiteY10" fmla="*/ 286512 h 1265120"/>
              <a:gd name="connsiteX11" fmla="*/ 2072640 w 7327392"/>
              <a:gd name="connsiteY11" fmla="*/ 128016 h 1265120"/>
              <a:gd name="connsiteX12" fmla="*/ 2206752 w 7327392"/>
              <a:gd name="connsiteY12" fmla="*/ 128016 h 1265120"/>
              <a:gd name="connsiteX13" fmla="*/ 2267712 w 7327392"/>
              <a:gd name="connsiteY13" fmla="*/ 67056 h 1265120"/>
              <a:gd name="connsiteX14" fmla="*/ 2328672 w 7327392"/>
              <a:gd name="connsiteY14" fmla="*/ 103632 h 1265120"/>
              <a:gd name="connsiteX15" fmla="*/ 2523744 w 7327392"/>
              <a:gd name="connsiteY15" fmla="*/ 91440 h 1265120"/>
              <a:gd name="connsiteX16" fmla="*/ 2694432 w 7327392"/>
              <a:gd name="connsiteY16" fmla="*/ 67056 h 1265120"/>
              <a:gd name="connsiteX17" fmla="*/ 2779776 w 7327392"/>
              <a:gd name="connsiteY17" fmla="*/ 188976 h 1265120"/>
              <a:gd name="connsiteX18" fmla="*/ 2779776 w 7327392"/>
              <a:gd name="connsiteY18" fmla="*/ 237744 h 1265120"/>
              <a:gd name="connsiteX19" fmla="*/ 2950464 w 7327392"/>
              <a:gd name="connsiteY19" fmla="*/ 237744 h 1265120"/>
              <a:gd name="connsiteX20" fmla="*/ 3060192 w 7327392"/>
              <a:gd name="connsiteY20" fmla="*/ 213360 h 1265120"/>
              <a:gd name="connsiteX21" fmla="*/ 3828288 w 7327392"/>
              <a:gd name="connsiteY21" fmla="*/ 286512 h 1265120"/>
              <a:gd name="connsiteX22" fmla="*/ 3974592 w 7327392"/>
              <a:gd name="connsiteY22" fmla="*/ 128016 h 1265120"/>
              <a:gd name="connsiteX23" fmla="*/ 4242816 w 7327392"/>
              <a:gd name="connsiteY23" fmla="*/ 18288 h 1265120"/>
              <a:gd name="connsiteX24" fmla="*/ 4572000 w 7327392"/>
              <a:gd name="connsiteY24" fmla="*/ 18288 h 1265120"/>
              <a:gd name="connsiteX25" fmla="*/ 4632960 w 7327392"/>
              <a:gd name="connsiteY25" fmla="*/ 91440 h 1265120"/>
              <a:gd name="connsiteX26" fmla="*/ 4693920 w 7327392"/>
              <a:gd name="connsiteY26" fmla="*/ 152400 h 1265120"/>
              <a:gd name="connsiteX27" fmla="*/ 4828032 w 7327392"/>
              <a:gd name="connsiteY27" fmla="*/ 152400 h 1265120"/>
              <a:gd name="connsiteX28" fmla="*/ 4852416 w 7327392"/>
              <a:gd name="connsiteY28" fmla="*/ 188976 h 1265120"/>
              <a:gd name="connsiteX29" fmla="*/ 4779264 w 7327392"/>
              <a:gd name="connsiteY29" fmla="*/ 310896 h 1265120"/>
              <a:gd name="connsiteX30" fmla="*/ 4803648 w 7327392"/>
              <a:gd name="connsiteY30" fmla="*/ 554736 h 1265120"/>
              <a:gd name="connsiteX31" fmla="*/ 4828032 w 7327392"/>
              <a:gd name="connsiteY31" fmla="*/ 774192 h 1265120"/>
              <a:gd name="connsiteX32" fmla="*/ 4876800 w 7327392"/>
              <a:gd name="connsiteY32" fmla="*/ 810768 h 1265120"/>
              <a:gd name="connsiteX33" fmla="*/ 5413248 w 7327392"/>
              <a:gd name="connsiteY33" fmla="*/ 1018032 h 1265120"/>
              <a:gd name="connsiteX34" fmla="*/ 5766816 w 7327392"/>
              <a:gd name="connsiteY34" fmla="*/ 944880 h 1265120"/>
              <a:gd name="connsiteX35" fmla="*/ 6132576 w 7327392"/>
              <a:gd name="connsiteY35" fmla="*/ 1115568 h 1265120"/>
              <a:gd name="connsiteX36" fmla="*/ 6583680 w 7327392"/>
              <a:gd name="connsiteY36" fmla="*/ 1030224 h 1265120"/>
              <a:gd name="connsiteX37" fmla="*/ 6961632 w 7327392"/>
              <a:gd name="connsiteY37" fmla="*/ 847344 h 1265120"/>
              <a:gd name="connsiteX38" fmla="*/ 7181088 w 7327392"/>
              <a:gd name="connsiteY38" fmla="*/ 688848 h 1265120"/>
              <a:gd name="connsiteX39" fmla="*/ 7327392 w 7327392"/>
              <a:gd name="connsiteY39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280160 w 7327392"/>
              <a:gd name="connsiteY6" fmla="*/ 579120 h 1265120"/>
              <a:gd name="connsiteX7" fmla="*/ 1414272 w 7327392"/>
              <a:gd name="connsiteY7" fmla="*/ 566928 h 1265120"/>
              <a:gd name="connsiteX8" fmla="*/ 1682496 w 7327392"/>
              <a:gd name="connsiteY8" fmla="*/ 371856 h 1265120"/>
              <a:gd name="connsiteX9" fmla="*/ 1792224 w 7327392"/>
              <a:gd name="connsiteY9" fmla="*/ 396240 h 1265120"/>
              <a:gd name="connsiteX10" fmla="*/ 2023872 w 7327392"/>
              <a:gd name="connsiteY10" fmla="*/ 286512 h 1265120"/>
              <a:gd name="connsiteX11" fmla="*/ 2072640 w 7327392"/>
              <a:gd name="connsiteY11" fmla="*/ 128016 h 1265120"/>
              <a:gd name="connsiteX12" fmla="*/ 2206752 w 7327392"/>
              <a:gd name="connsiteY12" fmla="*/ 128016 h 1265120"/>
              <a:gd name="connsiteX13" fmla="*/ 2267712 w 7327392"/>
              <a:gd name="connsiteY13" fmla="*/ 67056 h 1265120"/>
              <a:gd name="connsiteX14" fmla="*/ 2328672 w 7327392"/>
              <a:gd name="connsiteY14" fmla="*/ 103632 h 1265120"/>
              <a:gd name="connsiteX15" fmla="*/ 2523744 w 7327392"/>
              <a:gd name="connsiteY15" fmla="*/ 91440 h 1265120"/>
              <a:gd name="connsiteX16" fmla="*/ 2694432 w 7327392"/>
              <a:gd name="connsiteY16" fmla="*/ 67056 h 1265120"/>
              <a:gd name="connsiteX17" fmla="*/ 2779776 w 7327392"/>
              <a:gd name="connsiteY17" fmla="*/ 188976 h 1265120"/>
              <a:gd name="connsiteX18" fmla="*/ 2779776 w 7327392"/>
              <a:gd name="connsiteY18" fmla="*/ 237744 h 1265120"/>
              <a:gd name="connsiteX19" fmla="*/ 2950464 w 7327392"/>
              <a:gd name="connsiteY19" fmla="*/ 237744 h 1265120"/>
              <a:gd name="connsiteX20" fmla="*/ 3060192 w 7327392"/>
              <a:gd name="connsiteY20" fmla="*/ 213360 h 1265120"/>
              <a:gd name="connsiteX21" fmla="*/ 3828288 w 7327392"/>
              <a:gd name="connsiteY21" fmla="*/ 286512 h 1265120"/>
              <a:gd name="connsiteX22" fmla="*/ 3974592 w 7327392"/>
              <a:gd name="connsiteY22" fmla="*/ 128016 h 1265120"/>
              <a:gd name="connsiteX23" fmla="*/ 4242816 w 7327392"/>
              <a:gd name="connsiteY23" fmla="*/ 18288 h 1265120"/>
              <a:gd name="connsiteX24" fmla="*/ 4572000 w 7327392"/>
              <a:gd name="connsiteY24" fmla="*/ 18288 h 1265120"/>
              <a:gd name="connsiteX25" fmla="*/ 4632960 w 7327392"/>
              <a:gd name="connsiteY25" fmla="*/ 91440 h 1265120"/>
              <a:gd name="connsiteX26" fmla="*/ 4693920 w 7327392"/>
              <a:gd name="connsiteY26" fmla="*/ 152400 h 1265120"/>
              <a:gd name="connsiteX27" fmla="*/ 4828032 w 7327392"/>
              <a:gd name="connsiteY27" fmla="*/ 152400 h 1265120"/>
              <a:gd name="connsiteX28" fmla="*/ 4852416 w 7327392"/>
              <a:gd name="connsiteY28" fmla="*/ 188976 h 1265120"/>
              <a:gd name="connsiteX29" fmla="*/ 4779264 w 7327392"/>
              <a:gd name="connsiteY29" fmla="*/ 310896 h 1265120"/>
              <a:gd name="connsiteX30" fmla="*/ 4803648 w 7327392"/>
              <a:gd name="connsiteY30" fmla="*/ 554736 h 1265120"/>
              <a:gd name="connsiteX31" fmla="*/ 4828032 w 7327392"/>
              <a:gd name="connsiteY31" fmla="*/ 774192 h 1265120"/>
              <a:gd name="connsiteX32" fmla="*/ 4876800 w 7327392"/>
              <a:gd name="connsiteY32" fmla="*/ 810768 h 1265120"/>
              <a:gd name="connsiteX33" fmla="*/ 5413248 w 7327392"/>
              <a:gd name="connsiteY33" fmla="*/ 1018032 h 1265120"/>
              <a:gd name="connsiteX34" fmla="*/ 5766816 w 7327392"/>
              <a:gd name="connsiteY34" fmla="*/ 944880 h 1265120"/>
              <a:gd name="connsiteX35" fmla="*/ 6132576 w 7327392"/>
              <a:gd name="connsiteY35" fmla="*/ 1115568 h 1265120"/>
              <a:gd name="connsiteX36" fmla="*/ 6583680 w 7327392"/>
              <a:gd name="connsiteY36" fmla="*/ 1030224 h 1265120"/>
              <a:gd name="connsiteX37" fmla="*/ 6961632 w 7327392"/>
              <a:gd name="connsiteY37" fmla="*/ 847344 h 1265120"/>
              <a:gd name="connsiteX38" fmla="*/ 7181088 w 7327392"/>
              <a:gd name="connsiteY38" fmla="*/ 688848 h 1265120"/>
              <a:gd name="connsiteX39" fmla="*/ 7327392 w 7327392"/>
              <a:gd name="connsiteY39" fmla="*/ 640080 h 1265120"/>
              <a:gd name="connsiteX0" fmla="*/ 0 w 10278276"/>
              <a:gd name="connsiteY0" fmla="*/ 5096500 h 5403374"/>
              <a:gd name="connsiteX1" fmla="*/ 207264 w 10278276"/>
              <a:gd name="connsiteY1" fmla="*/ 5181844 h 5403374"/>
              <a:gd name="connsiteX2" fmla="*/ 280416 w 10278276"/>
              <a:gd name="connsiteY2" fmla="*/ 5315956 h 5403374"/>
              <a:gd name="connsiteX3" fmla="*/ 1002274 w 10278276"/>
              <a:gd name="connsiteY3" fmla="*/ 5162355 h 5403374"/>
              <a:gd name="connsiteX4" fmla="*/ 1267968 w 10278276"/>
              <a:gd name="connsiteY4" fmla="*/ 4901428 h 5403374"/>
              <a:gd name="connsiteX5" fmla="*/ 1304544 w 10278276"/>
              <a:gd name="connsiteY5" fmla="*/ 4755124 h 5403374"/>
              <a:gd name="connsiteX6" fmla="*/ 1280160 w 10278276"/>
              <a:gd name="connsiteY6" fmla="*/ 4633204 h 5403374"/>
              <a:gd name="connsiteX7" fmla="*/ 1414272 w 10278276"/>
              <a:gd name="connsiteY7" fmla="*/ 4621012 h 5403374"/>
              <a:gd name="connsiteX8" fmla="*/ 1682496 w 10278276"/>
              <a:gd name="connsiteY8" fmla="*/ 4425940 h 5403374"/>
              <a:gd name="connsiteX9" fmla="*/ 1792224 w 10278276"/>
              <a:gd name="connsiteY9" fmla="*/ 4450324 h 5403374"/>
              <a:gd name="connsiteX10" fmla="*/ 2023872 w 10278276"/>
              <a:gd name="connsiteY10" fmla="*/ 4340596 h 5403374"/>
              <a:gd name="connsiteX11" fmla="*/ 2072640 w 10278276"/>
              <a:gd name="connsiteY11" fmla="*/ 4182100 h 5403374"/>
              <a:gd name="connsiteX12" fmla="*/ 2206752 w 10278276"/>
              <a:gd name="connsiteY12" fmla="*/ 4182100 h 5403374"/>
              <a:gd name="connsiteX13" fmla="*/ 2267712 w 10278276"/>
              <a:gd name="connsiteY13" fmla="*/ 4121140 h 5403374"/>
              <a:gd name="connsiteX14" fmla="*/ 2328672 w 10278276"/>
              <a:gd name="connsiteY14" fmla="*/ 4157716 h 5403374"/>
              <a:gd name="connsiteX15" fmla="*/ 2523744 w 10278276"/>
              <a:gd name="connsiteY15" fmla="*/ 4145524 h 5403374"/>
              <a:gd name="connsiteX16" fmla="*/ 2694432 w 10278276"/>
              <a:gd name="connsiteY16" fmla="*/ 4121140 h 5403374"/>
              <a:gd name="connsiteX17" fmla="*/ 2779776 w 10278276"/>
              <a:gd name="connsiteY17" fmla="*/ 4243060 h 5403374"/>
              <a:gd name="connsiteX18" fmla="*/ 2779776 w 10278276"/>
              <a:gd name="connsiteY18" fmla="*/ 4291828 h 5403374"/>
              <a:gd name="connsiteX19" fmla="*/ 2950464 w 10278276"/>
              <a:gd name="connsiteY19" fmla="*/ 4291828 h 5403374"/>
              <a:gd name="connsiteX20" fmla="*/ 3060192 w 10278276"/>
              <a:gd name="connsiteY20" fmla="*/ 4267444 h 5403374"/>
              <a:gd name="connsiteX21" fmla="*/ 3828288 w 10278276"/>
              <a:gd name="connsiteY21" fmla="*/ 4340596 h 5403374"/>
              <a:gd name="connsiteX22" fmla="*/ 3974592 w 10278276"/>
              <a:gd name="connsiteY22" fmla="*/ 4182100 h 5403374"/>
              <a:gd name="connsiteX23" fmla="*/ 4242816 w 10278276"/>
              <a:gd name="connsiteY23" fmla="*/ 4072372 h 5403374"/>
              <a:gd name="connsiteX24" fmla="*/ 4572000 w 10278276"/>
              <a:gd name="connsiteY24" fmla="*/ 4072372 h 5403374"/>
              <a:gd name="connsiteX25" fmla="*/ 4632960 w 10278276"/>
              <a:gd name="connsiteY25" fmla="*/ 4145524 h 5403374"/>
              <a:gd name="connsiteX26" fmla="*/ 4693920 w 10278276"/>
              <a:gd name="connsiteY26" fmla="*/ 4206484 h 5403374"/>
              <a:gd name="connsiteX27" fmla="*/ 4828032 w 10278276"/>
              <a:gd name="connsiteY27" fmla="*/ 4206484 h 5403374"/>
              <a:gd name="connsiteX28" fmla="*/ 4852416 w 10278276"/>
              <a:gd name="connsiteY28" fmla="*/ 4243060 h 5403374"/>
              <a:gd name="connsiteX29" fmla="*/ 10270148 w 10278276"/>
              <a:gd name="connsiteY29" fmla="*/ 60961 h 5403374"/>
              <a:gd name="connsiteX30" fmla="*/ 4803648 w 10278276"/>
              <a:gd name="connsiteY30" fmla="*/ 4608820 h 5403374"/>
              <a:gd name="connsiteX31" fmla="*/ 4828032 w 10278276"/>
              <a:gd name="connsiteY31" fmla="*/ 4828276 h 5403374"/>
              <a:gd name="connsiteX32" fmla="*/ 4876800 w 10278276"/>
              <a:gd name="connsiteY32" fmla="*/ 4864852 h 5403374"/>
              <a:gd name="connsiteX33" fmla="*/ 5413248 w 10278276"/>
              <a:gd name="connsiteY33" fmla="*/ 5072116 h 5403374"/>
              <a:gd name="connsiteX34" fmla="*/ 5766816 w 10278276"/>
              <a:gd name="connsiteY34" fmla="*/ 4998964 h 5403374"/>
              <a:gd name="connsiteX35" fmla="*/ 6132576 w 10278276"/>
              <a:gd name="connsiteY35" fmla="*/ 5169652 h 5403374"/>
              <a:gd name="connsiteX36" fmla="*/ 6583680 w 10278276"/>
              <a:gd name="connsiteY36" fmla="*/ 5084308 h 5403374"/>
              <a:gd name="connsiteX37" fmla="*/ 6961632 w 10278276"/>
              <a:gd name="connsiteY37" fmla="*/ 4901428 h 5403374"/>
              <a:gd name="connsiteX38" fmla="*/ 7181088 w 10278276"/>
              <a:gd name="connsiteY38" fmla="*/ 4742932 h 5403374"/>
              <a:gd name="connsiteX39" fmla="*/ 7327392 w 10278276"/>
              <a:gd name="connsiteY39" fmla="*/ 4694164 h 5403374"/>
              <a:gd name="connsiteX0" fmla="*/ 0 w 10596306"/>
              <a:gd name="connsiteY0" fmla="*/ 5494294 h 5801165"/>
              <a:gd name="connsiteX1" fmla="*/ 207264 w 10596306"/>
              <a:gd name="connsiteY1" fmla="*/ 5579638 h 5801165"/>
              <a:gd name="connsiteX2" fmla="*/ 280416 w 10596306"/>
              <a:gd name="connsiteY2" fmla="*/ 5713750 h 5801165"/>
              <a:gd name="connsiteX3" fmla="*/ 1002274 w 10596306"/>
              <a:gd name="connsiteY3" fmla="*/ 5560149 h 5801165"/>
              <a:gd name="connsiteX4" fmla="*/ 1267968 w 10596306"/>
              <a:gd name="connsiteY4" fmla="*/ 5299222 h 5801165"/>
              <a:gd name="connsiteX5" fmla="*/ 1304544 w 10596306"/>
              <a:gd name="connsiteY5" fmla="*/ 5152918 h 5801165"/>
              <a:gd name="connsiteX6" fmla="*/ 1280160 w 10596306"/>
              <a:gd name="connsiteY6" fmla="*/ 5030998 h 5801165"/>
              <a:gd name="connsiteX7" fmla="*/ 1414272 w 10596306"/>
              <a:gd name="connsiteY7" fmla="*/ 5018806 h 5801165"/>
              <a:gd name="connsiteX8" fmla="*/ 1682496 w 10596306"/>
              <a:gd name="connsiteY8" fmla="*/ 4823734 h 5801165"/>
              <a:gd name="connsiteX9" fmla="*/ 1792224 w 10596306"/>
              <a:gd name="connsiteY9" fmla="*/ 4848118 h 5801165"/>
              <a:gd name="connsiteX10" fmla="*/ 2023872 w 10596306"/>
              <a:gd name="connsiteY10" fmla="*/ 4738390 h 5801165"/>
              <a:gd name="connsiteX11" fmla="*/ 2072640 w 10596306"/>
              <a:gd name="connsiteY11" fmla="*/ 4579894 h 5801165"/>
              <a:gd name="connsiteX12" fmla="*/ 2206752 w 10596306"/>
              <a:gd name="connsiteY12" fmla="*/ 4579894 h 5801165"/>
              <a:gd name="connsiteX13" fmla="*/ 2267712 w 10596306"/>
              <a:gd name="connsiteY13" fmla="*/ 4518934 h 5801165"/>
              <a:gd name="connsiteX14" fmla="*/ 2328672 w 10596306"/>
              <a:gd name="connsiteY14" fmla="*/ 4555510 h 5801165"/>
              <a:gd name="connsiteX15" fmla="*/ 2523744 w 10596306"/>
              <a:gd name="connsiteY15" fmla="*/ 4543318 h 5801165"/>
              <a:gd name="connsiteX16" fmla="*/ 2694432 w 10596306"/>
              <a:gd name="connsiteY16" fmla="*/ 4518934 h 5801165"/>
              <a:gd name="connsiteX17" fmla="*/ 2779776 w 10596306"/>
              <a:gd name="connsiteY17" fmla="*/ 4640854 h 5801165"/>
              <a:gd name="connsiteX18" fmla="*/ 2779776 w 10596306"/>
              <a:gd name="connsiteY18" fmla="*/ 4689622 h 5801165"/>
              <a:gd name="connsiteX19" fmla="*/ 2950464 w 10596306"/>
              <a:gd name="connsiteY19" fmla="*/ 4689622 h 5801165"/>
              <a:gd name="connsiteX20" fmla="*/ 3060192 w 10596306"/>
              <a:gd name="connsiteY20" fmla="*/ 4665238 h 5801165"/>
              <a:gd name="connsiteX21" fmla="*/ 3828288 w 10596306"/>
              <a:gd name="connsiteY21" fmla="*/ 4738390 h 5801165"/>
              <a:gd name="connsiteX22" fmla="*/ 3974592 w 10596306"/>
              <a:gd name="connsiteY22" fmla="*/ 4579894 h 5801165"/>
              <a:gd name="connsiteX23" fmla="*/ 4242816 w 10596306"/>
              <a:gd name="connsiteY23" fmla="*/ 4470166 h 5801165"/>
              <a:gd name="connsiteX24" fmla="*/ 4572000 w 10596306"/>
              <a:gd name="connsiteY24" fmla="*/ 4470166 h 5801165"/>
              <a:gd name="connsiteX25" fmla="*/ 4632960 w 10596306"/>
              <a:gd name="connsiteY25" fmla="*/ 4543318 h 5801165"/>
              <a:gd name="connsiteX26" fmla="*/ 4693920 w 10596306"/>
              <a:gd name="connsiteY26" fmla="*/ 4604278 h 5801165"/>
              <a:gd name="connsiteX27" fmla="*/ 4828032 w 10596306"/>
              <a:gd name="connsiteY27" fmla="*/ 4604278 h 5801165"/>
              <a:gd name="connsiteX28" fmla="*/ 6760595 w 10596306"/>
              <a:gd name="connsiteY28" fmla="*/ 2254079 h 5801165"/>
              <a:gd name="connsiteX29" fmla="*/ 10270148 w 10596306"/>
              <a:gd name="connsiteY29" fmla="*/ 458755 h 5801165"/>
              <a:gd name="connsiteX30" fmla="*/ 4803648 w 10596306"/>
              <a:gd name="connsiteY30" fmla="*/ 5006614 h 5801165"/>
              <a:gd name="connsiteX31" fmla="*/ 4828032 w 10596306"/>
              <a:gd name="connsiteY31" fmla="*/ 5226070 h 5801165"/>
              <a:gd name="connsiteX32" fmla="*/ 4876800 w 10596306"/>
              <a:gd name="connsiteY32" fmla="*/ 5262646 h 5801165"/>
              <a:gd name="connsiteX33" fmla="*/ 5413248 w 10596306"/>
              <a:gd name="connsiteY33" fmla="*/ 5469910 h 5801165"/>
              <a:gd name="connsiteX34" fmla="*/ 5766816 w 10596306"/>
              <a:gd name="connsiteY34" fmla="*/ 5396758 h 5801165"/>
              <a:gd name="connsiteX35" fmla="*/ 6132576 w 10596306"/>
              <a:gd name="connsiteY35" fmla="*/ 5567446 h 5801165"/>
              <a:gd name="connsiteX36" fmla="*/ 6583680 w 10596306"/>
              <a:gd name="connsiteY36" fmla="*/ 5482102 h 5801165"/>
              <a:gd name="connsiteX37" fmla="*/ 6961632 w 10596306"/>
              <a:gd name="connsiteY37" fmla="*/ 5299222 h 5801165"/>
              <a:gd name="connsiteX38" fmla="*/ 7181088 w 10596306"/>
              <a:gd name="connsiteY38" fmla="*/ 5140726 h 5801165"/>
              <a:gd name="connsiteX39" fmla="*/ 7327392 w 10596306"/>
              <a:gd name="connsiteY39" fmla="*/ 5091958 h 5801165"/>
              <a:gd name="connsiteX0" fmla="*/ 0 w 10596306"/>
              <a:gd name="connsiteY0" fmla="*/ 5494294 h 5801165"/>
              <a:gd name="connsiteX1" fmla="*/ 207264 w 10596306"/>
              <a:gd name="connsiteY1" fmla="*/ 5579638 h 5801165"/>
              <a:gd name="connsiteX2" fmla="*/ 280416 w 10596306"/>
              <a:gd name="connsiteY2" fmla="*/ 5713750 h 5801165"/>
              <a:gd name="connsiteX3" fmla="*/ 1002274 w 10596306"/>
              <a:gd name="connsiteY3" fmla="*/ 5560149 h 5801165"/>
              <a:gd name="connsiteX4" fmla="*/ 1267968 w 10596306"/>
              <a:gd name="connsiteY4" fmla="*/ 5299222 h 5801165"/>
              <a:gd name="connsiteX5" fmla="*/ 1304544 w 10596306"/>
              <a:gd name="connsiteY5" fmla="*/ 5152918 h 5801165"/>
              <a:gd name="connsiteX6" fmla="*/ 1280160 w 10596306"/>
              <a:gd name="connsiteY6" fmla="*/ 5030998 h 5801165"/>
              <a:gd name="connsiteX7" fmla="*/ 1414272 w 10596306"/>
              <a:gd name="connsiteY7" fmla="*/ 5018806 h 5801165"/>
              <a:gd name="connsiteX8" fmla="*/ 1682496 w 10596306"/>
              <a:gd name="connsiteY8" fmla="*/ 4823734 h 5801165"/>
              <a:gd name="connsiteX9" fmla="*/ 1792224 w 10596306"/>
              <a:gd name="connsiteY9" fmla="*/ 4848118 h 5801165"/>
              <a:gd name="connsiteX10" fmla="*/ 2023872 w 10596306"/>
              <a:gd name="connsiteY10" fmla="*/ 4738390 h 5801165"/>
              <a:gd name="connsiteX11" fmla="*/ 2072640 w 10596306"/>
              <a:gd name="connsiteY11" fmla="*/ 4579894 h 5801165"/>
              <a:gd name="connsiteX12" fmla="*/ 2206752 w 10596306"/>
              <a:gd name="connsiteY12" fmla="*/ 4579894 h 5801165"/>
              <a:gd name="connsiteX13" fmla="*/ 2267712 w 10596306"/>
              <a:gd name="connsiteY13" fmla="*/ 4518934 h 5801165"/>
              <a:gd name="connsiteX14" fmla="*/ 2328672 w 10596306"/>
              <a:gd name="connsiteY14" fmla="*/ 4555510 h 5801165"/>
              <a:gd name="connsiteX15" fmla="*/ 2523744 w 10596306"/>
              <a:gd name="connsiteY15" fmla="*/ 4543318 h 5801165"/>
              <a:gd name="connsiteX16" fmla="*/ 2694432 w 10596306"/>
              <a:gd name="connsiteY16" fmla="*/ 4518934 h 5801165"/>
              <a:gd name="connsiteX17" fmla="*/ 2779776 w 10596306"/>
              <a:gd name="connsiteY17" fmla="*/ 4640854 h 5801165"/>
              <a:gd name="connsiteX18" fmla="*/ 2779776 w 10596306"/>
              <a:gd name="connsiteY18" fmla="*/ 4689622 h 5801165"/>
              <a:gd name="connsiteX19" fmla="*/ 2950464 w 10596306"/>
              <a:gd name="connsiteY19" fmla="*/ 4689622 h 5801165"/>
              <a:gd name="connsiteX20" fmla="*/ 3060192 w 10596306"/>
              <a:gd name="connsiteY20" fmla="*/ 4665238 h 5801165"/>
              <a:gd name="connsiteX21" fmla="*/ 3828288 w 10596306"/>
              <a:gd name="connsiteY21" fmla="*/ 4738390 h 5801165"/>
              <a:gd name="connsiteX22" fmla="*/ 3974592 w 10596306"/>
              <a:gd name="connsiteY22" fmla="*/ 4579894 h 5801165"/>
              <a:gd name="connsiteX23" fmla="*/ 4242816 w 10596306"/>
              <a:gd name="connsiteY23" fmla="*/ 4470166 h 5801165"/>
              <a:gd name="connsiteX24" fmla="*/ 4572000 w 10596306"/>
              <a:gd name="connsiteY24" fmla="*/ 4470166 h 5801165"/>
              <a:gd name="connsiteX25" fmla="*/ 4632960 w 10596306"/>
              <a:gd name="connsiteY25" fmla="*/ 4543318 h 5801165"/>
              <a:gd name="connsiteX26" fmla="*/ 4693920 w 10596306"/>
              <a:gd name="connsiteY26" fmla="*/ 4604278 h 5801165"/>
              <a:gd name="connsiteX27" fmla="*/ 5567940 w 10596306"/>
              <a:gd name="connsiteY27" fmla="*/ 3508708 h 5801165"/>
              <a:gd name="connsiteX28" fmla="*/ 6760595 w 10596306"/>
              <a:gd name="connsiteY28" fmla="*/ 2254079 h 5801165"/>
              <a:gd name="connsiteX29" fmla="*/ 10270148 w 10596306"/>
              <a:gd name="connsiteY29" fmla="*/ 458755 h 5801165"/>
              <a:gd name="connsiteX30" fmla="*/ 4803648 w 10596306"/>
              <a:gd name="connsiteY30" fmla="*/ 5006614 h 5801165"/>
              <a:gd name="connsiteX31" fmla="*/ 4828032 w 10596306"/>
              <a:gd name="connsiteY31" fmla="*/ 5226070 h 5801165"/>
              <a:gd name="connsiteX32" fmla="*/ 4876800 w 10596306"/>
              <a:gd name="connsiteY32" fmla="*/ 5262646 h 5801165"/>
              <a:gd name="connsiteX33" fmla="*/ 5413248 w 10596306"/>
              <a:gd name="connsiteY33" fmla="*/ 5469910 h 5801165"/>
              <a:gd name="connsiteX34" fmla="*/ 5766816 w 10596306"/>
              <a:gd name="connsiteY34" fmla="*/ 5396758 h 5801165"/>
              <a:gd name="connsiteX35" fmla="*/ 6132576 w 10596306"/>
              <a:gd name="connsiteY35" fmla="*/ 5567446 h 5801165"/>
              <a:gd name="connsiteX36" fmla="*/ 6583680 w 10596306"/>
              <a:gd name="connsiteY36" fmla="*/ 5482102 h 5801165"/>
              <a:gd name="connsiteX37" fmla="*/ 6961632 w 10596306"/>
              <a:gd name="connsiteY37" fmla="*/ 5299222 h 5801165"/>
              <a:gd name="connsiteX38" fmla="*/ 7181088 w 10596306"/>
              <a:gd name="connsiteY38" fmla="*/ 5140726 h 5801165"/>
              <a:gd name="connsiteX39" fmla="*/ 7327392 w 10596306"/>
              <a:gd name="connsiteY39" fmla="*/ 5091958 h 5801165"/>
              <a:gd name="connsiteX0" fmla="*/ 0 w 10596306"/>
              <a:gd name="connsiteY0" fmla="*/ 5494294 h 5801165"/>
              <a:gd name="connsiteX1" fmla="*/ 207264 w 10596306"/>
              <a:gd name="connsiteY1" fmla="*/ 5579638 h 5801165"/>
              <a:gd name="connsiteX2" fmla="*/ 280416 w 10596306"/>
              <a:gd name="connsiteY2" fmla="*/ 5713750 h 5801165"/>
              <a:gd name="connsiteX3" fmla="*/ 1002274 w 10596306"/>
              <a:gd name="connsiteY3" fmla="*/ 5560149 h 5801165"/>
              <a:gd name="connsiteX4" fmla="*/ 1267968 w 10596306"/>
              <a:gd name="connsiteY4" fmla="*/ 5299222 h 5801165"/>
              <a:gd name="connsiteX5" fmla="*/ 1304544 w 10596306"/>
              <a:gd name="connsiteY5" fmla="*/ 5152918 h 5801165"/>
              <a:gd name="connsiteX6" fmla="*/ 1280160 w 10596306"/>
              <a:gd name="connsiteY6" fmla="*/ 5030998 h 5801165"/>
              <a:gd name="connsiteX7" fmla="*/ 1414272 w 10596306"/>
              <a:gd name="connsiteY7" fmla="*/ 5018806 h 5801165"/>
              <a:gd name="connsiteX8" fmla="*/ 1682496 w 10596306"/>
              <a:gd name="connsiteY8" fmla="*/ 4823734 h 5801165"/>
              <a:gd name="connsiteX9" fmla="*/ 1792224 w 10596306"/>
              <a:gd name="connsiteY9" fmla="*/ 4848118 h 5801165"/>
              <a:gd name="connsiteX10" fmla="*/ 2023872 w 10596306"/>
              <a:gd name="connsiteY10" fmla="*/ 4738390 h 5801165"/>
              <a:gd name="connsiteX11" fmla="*/ 2072640 w 10596306"/>
              <a:gd name="connsiteY11" fmla="*/ 4579894 h 5801165"/>
              <a:gd name="connsiteX12" fmla="*/ 2206752 w 10596306"/>
              <a:gd name="connsiteY12" fmla="*/ 4579894 h 5801165"/>
              <a:gd name="connsiteX13" fmla="*/ 2267712 w 10596306"/>
              <a:gd name="connsiteY13" fmla="*/ 4518934 h 5801165"/>
              <a:gd name="connsiteX14" fmla="*/ 2328672 w 10596306"/>
              <a:gd name="connsiteY14" fmla="*/ 4555510 h 5801165"/>
              <a:gd name="connsiteX15" fmla="*/ 2523744 w 10596306"/>
              <a:gd name="connsiteY15" fmla="*/ 4543318 h 5801165"/>
              <a:gd name="connsiteX16" fmla="*/ 2694432 w 10596306"/>
              <a:gd name="connsiteY16" fmla="*/ 4518934 h 5801165"/>
              <a:gd name="connsiteX17" fmla="*/ 2779776 w 10596306"/>
              <a:gd name="connsiteY17" fmla="*/ 4640854 h 5801165"/>
              <a:gd name="connsiteX18" fmla="*/ 2779776 w 10596306"/>
              <a:gd name="connsiteY18" fmla="*/ 4689622 h 5801165"/>
              <a:gd name="connsiteX19" fmla="*/ 2950464 w 10596306"/>
              <a:gd name="connsiteY19" fmla="*/ 4689622 h 5801165"/>
              <a:gd name="connsiteX20" fmla="*/ 3060192 w 10596306"/>
              <a:gd name="connsiteY20" fmla="*/ 4665238 h 5801165"/>
              <a:gd name="connsiteX21" fmla="*/ 3828288 w 10596306"/>
              <a:gd name="connsiteY21" fmla="*/ 4738390 h 5801165"/>
              <a:gd name="connsiteX22" fmla="*/ 3974592 w 10596306"/>
              <a:gd name="connsiteY22" fmla="*/ 4579894 h 5801165"/>
              <a:gd name="connsiteX23" fmla="*/ 4242816 w 10596306"/>
              <a:gd name="connsiteY23" fmla="*/ 4470166 h 5801165"/>
              <a:gd name="connsiteX24" fmla="*/ 4572000 w 10596306"/>
              <a:gd name="connsiteY24" fmla="*/ 4470166 h 5801165"/>
              <a:gd name="connsiteX25" fmla="*/ 4632960 w 10596306"/>
              <a:gd name="connsiteY25" fmla="*/ 4543318 h 5801165"/>
              <a:gd name="connsiteX26" fmla="*/ 5733197 w 10596306"/>
              <a:gd name="connsiteY26" fmla="*/ 3611418 h 5801165"/>
              <a:gd name="connsiteX27" fmla="*/ 5567940 w 10596306"/>
              <a:gd name="connsiteY27" fmla="*/ 3508708 h 5801165"/>
              <a:gd name="connsiteX28" fmla="*/ 6760595 w 10596306"/>
              <a:gd name="connsiteY28" fmla="*/ 2254079 h 5801165"/>
              <a:gd name="connsiteX29" fmla="*/ 10270148 w 10596306"/>
              <a:gd name="connsiteY29" fmla="*/ 458755 h 5801165"/>
              <a:gd name="connsiteX30" fmla="*/ 4803648 w 10596306"/>
              <a:gd name="connsiteY30" fmla="*/ 5006614 h 5801165"/>
              <a:gd name="connsiteX31" fmla="*/ 4828032 w 10596306"/>
              <a:gd name="connsiteY31" fmla="*/ 5226070 h 5801165"/>
              <a:gd name="connsiteX32" fmla="*/ 4876800 w 10596306"/>
              <a:gd name="connsiteY32" fmla="*/ 5262646 h 5801165"/>
              <a:gd name="connsiteX33" fmla="*/ 5413248 w 10596306"/>
              <a:gd name="connsiteY33" fmla="*/ 5469910 h 5801165"/>
              <a:gd name="connsiteX34" fmla="*/ 5766816 w 10596306"/>
              <a:gd name="connsiteY34" fmla="*/ 5396758 h 5801165"/>
              <a:gd name="connsiteX35" fmla="*/ 6132576 w 10596306"/>
              <a:gd name="connsiteY35" fmla="*/ 5567446 h 5801165"/>
              <a:gd name="connsiteX36" fmla="*/ 6583680 w 10596306"/>
              <a:gd name="connsiteY36" fmla="*/ 5482102 h 5801165"/>
              <a:gd name="connsiteX37" fmla="*/ 6961632 w 10596306"/>
              <a:gd name="connsiteY37" fmla="*/ 5299222 h 5801165"/>
              <a:gd name="connsiteX38" fmla="*/ 7181088 w 10596306"/>
              <a:gd name="connsiteY38" fmla="*/ 5140726 h 5801165"/>
              <a:gd name="connsiteX39" fmla="*/ 7327392 w 10596306"/>
              <a:gd name="connsiteY39" fmla="*/ 5091958 h 5801165"/>
              <a:gd name="connsiteX0" fmla="*/ 0 w 10596306"/>
              <a:gd name="connsiteY0" fmla="*/ 5494294 h 5801165"/>
              <a:gd name="connsiteX1" fmla="*/ 207264 w 10596306"/>
              <a:gd name="connsiteY1" fmla="*/ 5579638 h 5801165"/>
              <a:gd name="connsiteX2" fmla="*/ 280416 w 10596306"/>
              <a:gd name="connsiteY2" fmla="*/ 5713750 h 5801165"/>
              <a:gd name="connsiteX3" fmla="*/ 1002274 w 10596306"/>
              <a:gd name="connsiteY3" fmla="*/ 5560149 h 5801165"/>
              <a:gd name="connsiteX4" fmla="*/ 1267968 w 10596306"/>
              <a:gd name="connsiteY4" fmla="*/ 5299222 h 5801165"/>
              <a:gd name="connsiteX5" fmla="*/ 1304544 w 10596306"/>
              <a:gd name="connsiteY5" fmla="*/ 5152918 h 5801165"/>
              <a:gd name="connsiteX6" fmla="*/ 1280160 w 10596306"/>
              <a:gd name="connsiteY6" fmla="*/ 5030998 h 5801165"/>
              <a:gd name="connsiteX7" fmla="*/ 1414272 w 10596306"/>
              <a:gd name="connsiteY7" fmla="*/ 5018806 h 5801165"/>
              <a:gd name="connsiteX8" fmla="*/ 1682496 w 10596306"/>
              <a:gd name="connsiteY8" fmla="*/ 4823734 h 5801165"/>
              <a:gd name="connsiteX9" fmla="*/ 1792224 w 10596306"/>
              <a:gd name="connsiteY9" fmla="*/ 4848118 h 5801165"/>
              <a:gd name="connsiteX10" fmla="*/ 2023872 w 10596306"/>
              <a:gd name="connsiteY10" fmla="*/ 4738390 h 5801165"/>
              <a:gd name="connsiteX11" fmla="*/ 2072640 w 10596306"/>
              <a:gd name="connsiteY11" fmla="*/ 4579894 h 5801165"/>
              <a:gd name="connsiteX12" fmla="*/ 2206752 w 10596306"/>
              <a:gd name="connsiteY12" fmla="*/ 4579894 h 5801165"/>
              <a:gd name="connsiteX13" fmla="*/ 2267712 w 10596306"/>
              <a:gd name="connsiteY13" fmla="*/ 4518934 h 5801165"/>
              <a:gd name="connsiteX14" fmla="*/ 2328672 w 10596306"/>
              <a:gd name="connsiteY14" fmla="*/ 4555510 h 5801165"/>
              <a:gd name="connsiteX15" fmla="*/ 2523744 w 10596306"/>
              <a:gd name="connsiteY15" fmla="*/ 4543318 h 5801165"/>
              <a:gd name="connsiteX16" fmla="*/ 2694432 w 10596306"/>
              <a:gd name="connsiteY16" fmla="*/ 4518934 h 5801165"/>
              <a:gd name="connsiteX17" fmla="*/ 2779776 w 10596306"/>
              <a:gd name="connsiteY17" fmla="*/ 4640854 h 5801165"/>
              <a:gd name="connsiteX18" fmla="*/ 2779776 w 10596306"/>
              <a:gd name="connsiteY18" fmla="*/ 4689622 h 5801165"/>
              <a:gd name="connsiteX19" fmla="*/ 2950464 w 10596306"/>
              <a:gd name="connsiteY19" fmla="*/ 4689622 h 5801165"/>
              <a:gd name="connsiteX20" fmla="*/ 3060192 w 10596306"/>
              <a:gd name="connsiteY20" fmla="*/ 4665238 h 5801165"/>
              <a:gd name="connsiteX21" fmla="*/ 3828288 w 10596306"/>
              <a:gd name="connsiteY21" fmla="*/ 4738390 h 5801165"/>
              <a:gd name="connsiteX22" fmla="*/ 3974592 w 10596306"/>
              <a:gd name="connsiteY22" fmla="*/ 4579894 h 5801165"/>
              <a:gd name="connsiteX23" fmla="*/ 4242816 w 10596306"/>
              <a:gd name="connsiteY23" fmla="*/ 4470166 h 5801165"/>
              <a:gd name="connsiteX24" fmla="*/ 4572000 w 10596306"/>
              <a:gd name="connsiteY24" fmla="*/ 4470166 h 5801165"/>
              <a:gd name="connsiteX25" fmla="*/ 5092970 w 10596306"/>
              <a:gd name="connsiteY25" fmla="*/ 4183834 h 5801165"/>
              <a:gd name="connsiteX26" fmla="*/ 5733197 w 10596306"/>
              <a:gd name="connsiteY26" fmla="*/ 3611418 h 5801165"/>
              <a:gd name="connsiteX27" fmla="*/ 5567940 w 10596306"/>
              <a:gd name="connsiteY27" fmla="*/ 3508708 h 5801165"/>
              <a:gd name="connsiteX28" fmla="*/ 6760595 w 10596306"/>
              <a:gd name="connsiteY28" fmla="*/ 2254079 h 5801165"/>
              <a:gd name="connsiteX29" fmla="*/ 10270148 w 10596306"/>
              <a:gd name="connsiteY29" fmla="*/ 458755 h 5801165"/>
              <a:gd name="connsiteX30" fmla="*/ 4803648 w 10596306"/>
              <a:gd name="connsiteY30" fmla="*/ 5006614 h 5801165"/>
              <a:gd name="connsiteX31" fmla="*/ 4828032 w 10596306"/>
              <a:gd name="connsiteY31" fmla="*/ 5226070 h 5801165"/>
              <a:gd name="connsiteX32" fmla="*/ 4876800 w 10596306"/>
              <a:gd name="connsiteY32" fmla="*/ 5262646 h 5801165"/>
              <a:gd name="connsiteX33" fmla="*/ 5413248 w 10596306"/>
              <a:gd name="connsiteY33" fmla="*/ 5469910 h 5801165"/>
              <a:gd name="connsiteX34" fmla="*/ 5766816 w 10596306"/>
              <a:gd name="connsiteY34" fmla="*/ 5396758 h 5801165"/>
              <a:gd name="connsiteX35" fmla="*/ 6132576 w 10596306"/>
              <a:gd name="connsiteY35" fmla="*/ 5567446 h 5801165"/>
              <a:gd name="connsiteX36" fmla="*/ 6583680 w 10596306"/>
              <a:gd name="connsiteY36" fmla="*/ 5482102 h 5801165"/>
              <a:gd name="connsiteX37" fmla="*/ 6961632 w 10596306"/>
              <a:gd name="connsiteY37" fmla="*/ 5299222 h 5801165"/>
              <a:gd name="connsiteX38" fmla="*/ 7181088 w 10596306"/>
              <a:gd name="connsiteY38" fmla="*/ 5140726 h 5801165"/>
              <a:gd name="connsiteX39" fmla="*/ 7327392 w 10596306"/>
              <a:gd name="connsiteY39" fmla="*/ 5091958 h 5801165"/>
              <a:gd name="connsiteX0" fmla="*/ 0 w 10596306"/>
              <a:gd name="connsiteY0" fmla="*/ 5494294 h 5801165"/>
              <a:gd name="connsiteX1" fmla="*/ 207264 w 10596306"/>
              <a:gd name="connsiteY1" fmla="*/ 5579638 h 5801165"/>
              <a:gd name="connsiteX2" fmla="*/ 280416 w 10596306"/>
              <a:gd name="connsiteY2" fmla="*/ 5713750 h 5801165"/>
              <a:gd name="connsiteX3" fmla="*/ 1002274 w 10596306"/>
              <a:gd name="connsiteY3" fmla="*/ 5560149 h 5801165"/>
              <a:gd name="connsiteX4" fmla="*/ 1267968 w 10596306"/>
              <a:gd name="connsiteY4" fmla="*/ 5299222 h 5801165"/>
              <a:gd name="connsiteX5" fmla="*/ 1304544 w 10596306"/>
              <a:gd name="connsiteY5" fmla="*/ 5152918 h 5801165"/>
              <a:gd name="connsiteX6" fmla="*/ 1280160 w 10596306"/>
              <a:gd name="connsiteY6" fmla="*/ 5030998 h 5801165"/>
              <a:gd name="connsiteX7" fmla="*/ 1414272 w 10596306"/>
              <a:gd name="connsiteY7" fmla="*/ 5018806 h 5801165"/>
              <a:gd name="connsiteX8" fmla="*/ 1682496 w 10596306"/>
              <a:gd name="connsiteY8" fmla="*/ 4823734 h 5801165"/>
              <a:gd name="connsiteX9" fmla="*/ 1792224 w 10596306"/>
              <a:gd name="connsiteY9" fmla="*/ 4848118 h 5801165"/>
              <a:gd name="connsiteX10" fmla="*/ 2023872 w 10596306"/>
              <a:gd name="connsiteY10" fmla="*/ 4738390 h 5801165"/>
              <a:gd name="connsiteX11" fmla="*/ 2072640 w 10596306"/>
              <a:gd name="connsiteY11" fmla="*/ 4579894 h 5801165"/>
              <a:gd name="connsiteX12" fmla="*/ 2206752 w 10596306"/>
              <a:gd name="connsiteY12" fmla="*/ 4579894 h 5801165"/>
              <a:gd name="connsiteX13" fmla="*/ 2267712 w 10596306"/>
              <a:gd name="connsiteY13" fmla="*/ 4518934 h 5801165"/>
              <a:gd name="connsiteX14" fmla="*/ 2328672 w 10596306"/>
              <a:gd name="connsiteY14" fmla="*/ 4555510 h 5801165"/>
              <a:gd name="connsiteX15" fmla="*/ 2523744 w 10596306"/>
              <a:gd name="connsiteY15" fmla="*/ 4543318 h 5801165"/>
              <a:gd name="connsiteX16" fmla="*/ 2694432 w 10596306"/>
              <a:gd name="connsiteY16" fmla="*/ 4518934 h 5801165"/>
              <a:gd name="connsiteX17" fmla="*/ 2779776 w 10596306"/>
              <a:gd name="connsiteY17" fmla="*/ 4640854 h 5801165"/>
              <a:gd name="connsiteX18" fmla="*/ 2779776 w 10596306"/>
              <a:gd name="connsiteY18" fmla="*/ 4689622 h 5801165"/>
              <a:gd name="connsiteX19" fmla="*/ 2950464 w 10596306"/>
              <a:gd name="connsiteY19" fmla="*/ 4689622 h 5801165"/>
              <a:gd name="connsiteX20" fmla="*/ 3060192 w 10596306"/>
              <a:gd name="connsiteY20" fmla="*/ 4665238 h 5801165"/>
              <a:gd name="connsiteX21" fmla="*/ 3828288 w 10596306"/>
              <a:gd name="connsiteY21" fmla="*/ 4738390 h 5801165"/>
              <a:gd name="connsiteX22" fmla="*/ 3974592 w 10596306"/>
              <a:gd name="connsiteY22" fmla="*/ 4579894 h 5801165"/>
              <a:gd name="connsiteX23" fmla="*/ 4242816 w 10596306"/>
              <a:gd name="connsiteY23" fmla="*/ 4470166 h 5801165"/>
              <a:gd name="connsiteX24" fmla="*/ 4572000 w 10596306"/>
              <a:gd name="connsiteY24" fmla="*/ 4470166 h 5801165"/>
              <a:gd name="connsiteX25" fmla="*/ 5092970 w 10596306"/>
              <a:gd name="connsiteY25" fmla="*/ 4183834 h 5801165"/>
              <a:gd name="connsiteX26" fmla="*/ 5733197 w 10596306"/>
              <a:gd name="connsiteY26" fmla="*/ 3611418 h 5801165"/>
              <a:gd name="connsiteX27" fmla="*/ 6215358 w 10596306"/>
              <a:gd name="connsiteY27" fmla="*/ 2823977 h 5801165"/>
              <a:gd name="connsiteX28" fmla="*/ 6760595 w 10596306"/>
              <a:gd name="connsiteY28" fmla="*/ 2254079 h 5801165"/>
              <a:gd name="connsiteX29" fmla="*/ 10270148 w 10596306"/>
              <a:gd name="connsiteY29" fmla="*/ 458755 h 5801165"/>
              <a:gd name="connsiteX30" fmla="*/ 4803648 w 10596306"/>
              <a:gd name="connsiteY30" fmla="*/ 5006614 h 5801165"/>
              <a:gd name="connsiteX31" fmla="*/ 4828032 w 10596306"/>
              <a:gd name="connsiteY31" fmla="*/ 5226070 h 5801165"/>
              <a:gd name="connsiteX32" fmla="*/ 4876800 w 10596306"/>
              <a:gd name="connsiteY32" fmla="*/ 5262646 h 5801165"/>
              <a:gd name="connsiteX33" fmla="*/ 5413248 w 10596306"/>
              <a:gd name="connsiteY33" fmla="*/ 5469910 h 5801165"/>
              <a:gd name="connsiteX34" fmla="*/ 5766816 w 10596306"/>
              <a:gd name="connsiteY34" fmla="*/ 5396758 h 5801165"/>
              <a:gd name="connsiteX35" fmla="*/ 6132576 w 10596306"/>
              <a:gd name="connsiteY35" fmla="*/ 5567446 h 5801165"/>
              <a:gd name="connsiteX36" fmla="*/ 6583680 w 10596306"/>
              <a:gd name="connsiteY36" fmla="*/ 5482102 h 5801165"/>
              <a:gd name="connsiteX37" fmla="*/ 6961632 w 10596306"/>
              <a:gd name="connsiteY37" fmla="*/ 5299222 h 5801165"/>
              <a:gd name="connsiteX38" fmla="*/ 7181088 w 10596306"/>
              <a:gd name="connsiteY38" fmla="*/ 5140726 h 5801165"/>
              <a:gd name="connsiteX39" fmla="*/ 7327392 w 10596306"/>
              <a:gd name="connsiteY39" fmla="*/ 5091958 h 5801165"/>
              <a:gd name="connsiteX0" fmla="*/ 0 w 10596306"/>
              <a:gd name="connsiteY0" fmla="*/ 5494294 h 5801165"/>
              <a:gd name="connsiteX1" fmla="*/ 207264 w 10596306"/>
              <a:gd name="connsiteY1" fmla="*/ 5579638 h 5801165"/>
              <a:gd name="connsiteX2" fmla="*/ 280416 w 10596306"/>
              <a:gd name="connsiteY2" fmla="*/ 5713750 h 5801165"/>
              <a:gd name="connsiteX3" fmla="*/ 1002274 w 10596306"/>
              <a:gd name="connsiteY3" fmla="*/ 5560149 h 5801165"/>
              <a:gd name="connsiteX4" fmla="*/ 1267968 w 10596306"/>
              <a:gd name="connsiteY4" fmla="*/ 5299222 h 5801165"/>
              <a:gd name="connsiteX5" fmla="*/ 1304544 w 10596306"/>
              <a:gd name="connsiteY5" fmla="*/ 5152918 h 5801165"/>
              <a:gd name="connsiteX6" fmla="*/ 1280160 w 10596306"/>
              <a:gd name="connsiteY6" fmla="*/ 5030998 h 5801165"/>
              <a:gd name="connsiteX7" fmla="*/ 1414272 w 10596306"/>
              <a:gd name="connsiteY7" fmla="*/ 5018806 h 5801165"/>
              <a:gd name="connsiteX8" fmla="*/ 1682496 w 10596306"/>
              <a:gd name="connsiteY8" fmla="*/ 4823734 h 5801165"/>
              <a:gd name="connsiteX9" fmla="*/ 1792224 w 10596306"/>
              <a:gd name="connsiteY9" fmla="*/ 4848118 h 5801165"/>
              <a:gd name="connsiteX10" fmla="*/ 2023872 w 10596306"/>
              <a:gd name="connsiteY10" fmla="*/ 4738390 h 5801165"/>
              <a:gd name="connsiteX11" fmla="*/ 2072640 w 10596306"/>
              <a:gd name="connsiteY11" fmla="*/ 4579894 h 5801165"/>
              <a:gd name="connsiteX12" fmla="*/ 2206752 w 10596306"/>
              <a:gd name="connsiteY12" fmla="*/ 4579894 h 5801165"/>
              <a:gd name="connsiteX13" fmla="*/ 2267712 w 10596306"/>
              <a:gd name="connsiteY13" fmla="*/ 4518934 h 5801165"/>
              <a:gd name="connsiteX14" fmla="*/ 2328672 w 10596306"/>
              <a:gd name="connsiteY14" fmla="*/ 4555510 h 5801165"/>
              <a:gd name="connsiteX15" fmla="*/ 2523744 w 10596306"/>
              <a:gd name="connsiteY15" fmla="*/ 4543318 h 5801165"/>
              <a:gd name="connsiteX16" fmla="*/ 2694432 w 10596306"/>
              <a:gd name="connsiteY16" fmla="*/ 4518934 h 5801165"/>
              <a:gd name="connsiteX17" fmla="*/ 2779776 w 10596306"/>
              <a:gd name="connsiteY17" fmla="*/ 4640854 h 5801165"/>
              <a:gd name="connsiteX18" fmla="*/ 2779776 w 10596306"/>
              <a:gd name="connsiteY18" fmla="*/ 4689622 h 5801165"/>
              <a:gd name="connsiteX19" fmla="*/ 2950464 w 10596306"/>
              <a:gd name="connsiteY19" fmla="*/ 4689622 h 5801165"/>
              <a:gd name="connsiteX20" fmla="*/ 3060192 w 10596306"/>
              <a:gd name="connsiteY20" fmla="*/ 4665238 h 5801165"/>
              <a:gd name="connsiteX21" fmla="*/ 3828288 w 10596306"/>
              <a:gd name="connsiteY21" fmla="*/ 4738390 h 5801165"/>
              <a:gd name="connsiteX22" fmla="*/ 3974592 w 10596306"/>
              <a:gd name="connsiteY22" fmla="*/ 4579894 h 5801165"/>
              <a:gd name="connsiteX23" fmla="*/ 4242816 w 10596306"/>
              <a:gd name="connsiteY23" fmla="*/ 4470166 h 5801165"/>
              <a:gd name="connsiteX24" fmla="*/ 4572000 w 10596306"/>
              <a:gd name="connsiteY24" fmla="*/ 4470166 h 5801165"/>
              <a:gd name="connsiteX25" fmla="*/ 5092970 w 10596306"/>
              <a:gd name="connsiteY25" fmla="*/ 4183834 h 5801165"/>
              <a:gd name="connsiteX26" fmla="*/ 5733197 w 10596306"/>
              <a:gd name="connsiteY26" fmla="*/ 3611418 h 5801165"/>
              <a:gd name="connsiteX27" fmla="*/ 6215358 w 10596306"/>
              <a:gd name="connsiteY27" fmla="*/ 2823977 h 5801165"/>
              <a:gd name="connsiteX28" fmla="*/ 6760595 w 10596306"/>
              <a:gd name="connsiteY28" fmla="*/ 2254079 h 5801165"/>
              <a:gd name="connsiteX29" fmla="*/ 10270148 w 10596306"/>
              <a:gd name="connsiteY29" fmla="*/ 458755 h 5801165"/>
              <a:gd name="connsiteX30" fmla="*/ 4803648 w 10596306"/>
              <a:gd name="connsiteY30" fmla="*/ 5006614 h 5801165"/>
              <a:gd name="connsiteX31" fmla="*/ 4828032 w 10596306"/>
              <a:gd name="connsiteY31" fmla="*/ 5226070 h 5801165"/>
              <a:gd name="connsiteX32" fmla="*/ 4876800 w 10596306"/>
              <a:gd name="connsiteY32" fmla="*/ 5262646 h 5801165"/>
              <a:gd name="connsiteX33" fmla="*/ 5413248 w 10596306"/>
              <a:gd name="connsiteY33" fmla="*/ 5469910 h 5801165"/>
              <a:gd name="connsiteX34" fmla="*/ 5766816 w 10596306"/>
              <a:gd name="connsiteY34" fmla="*/ 5396758 h 5801165"/>
              <a:gd name="connsiteX35" fmla="*/ 6132576 w 10596306"/>
              <a:gd name="connsiteY35" fmla="*/ 5567446 h 5801165"/>
              <a:gd name="connsiteX36" fmla="*/ 6583680 w 10596306"/>
              <a:gd name="connsiteY36" fmla="*/ 5482102 h 5801165"/>
              <a:gd name="connsiteX37" fmla="*/ 6961632 w 10596306"/>
              <a:gd name="connsiteY37" fmla="*/ 5299222 h 5801165"/>
              <a:gd name="connsiteX38" fmla="*/ 7181088 w 10596306"/>
              <a:gd name="connsiteY38" fmla="*/ 5140726 h 5801165"/>
              <a:gd name="connsiteX39" fmla="*/ 7327392 w 10596306"/>
              <a:gd name="connsiteY39" fmla="*/ 5091958 h 5801165"/>
              <a:gd name="connsiteX0" fmla="*/ 0 w 10596306"/>
              <a:gd name="connsiteY0" fmla="*/ 5494294 h 5801165"/>
              <a:gd name="connsiteX1" fmla="*/ 207264 w 10596306"/>
              <a:gd name="connsiteY1" fmla="*/ 5579638 h 5801165"/>
              <a:gd name="connsiteX2" fmla="*/ 280416 w 10596306"/>
              <a:gd name="connsiteY2" fmla="*/ 5713750 h 5801165"/>
              <a:gd name="connsiteX3" fmla="*/ 1002274 w 10596306"/>
              <a:gd name="connsiteY3" fmla="*/ 5560149 h 5801165"/>
              <a:gd name="connsiteX4" fmla="*/ 1267968 w 10596306"/>
              <a:gd name="connsiteY4" fmla="*/ 5299222 h 5801165"/>
              <a:gd name="connsiteX5" fmla="*/ 1304544 w 10596306"/>
              <a:gd name="connsiteY5" fmla="*/ 5152918 h 5801165"/>
              <a:gd name="connsiteX6" fmla="*/ 1280160 w 10596306"/>
              <a:gd name="connsiteY6" fmla="*/ 5030998 h 5801165"/>
              <a:gd name="connsiteX7" fmla="*/ 1414272 w 10596306"/>
              <a:gd name="connsiteY7" fmla="*/ 5018806 h 5801165"/>
              <a:gd name="connsiteX8" fmla="*/ 1682496 w 10596306"/>
              <a:gd name="connsiteY8" fmla="*/ 4823734 h 5801165"/>
              <a:gd name="connsiteX9" fmla="*/ 1792224 w 10596306"/>
              <a:gd name="connsiteY9" fmla="*/ 4848118 h 5801165"/>
              <a:gd name="connsiteX10" fmla="*/ 2023872 w 10596306"/>
              <a:gd name="connsiteY10" fmla="*/ 4738390 h 5801165"/>
              <a:gd name="connsiteX11" fmla="*/ 2072640 w 10596306"/>
              <a:gd name="connsiteY11" fmla="*/ 4579894 h 5801165"/>
              <a:gd name="connsiteX12" fmla="*/ 2206752 w 10596306"/>
              <a:gd name="connsiteY12" fmla="*/ 4579894 h 5801165"/>
              <a:gd name="connsiteX13" fmla="*/ 2267712 w 10596306"/>
              <a:gd name="connsiteY13" fmla="*/ 4518934 h 5801165"/>
              <a:gd name="connsiteX14" fmla="*/ 2328672 w 10596306"/>
              <a:gd name="connsiteY14" fmla="*/ 4555510 h 5801165"/>
              <a:gd name="connsiteX15" fmla="*/ 2523744 w 10596306"/>
              <a:gd name="connsiteY15" fmla="*/ 4543318 h 5801165"/>
              <a:gd name="connsiteX16" fmla="*/ 2694432 w 10596306"/>
              <a:gd name="connsiteY16" fmla="*/ 4518934 h 5801165"/>
              <a:gd name="connsiteX17" fmla="*/ 2779776 w 10596306"/>
              <a:gd name="connsiteY17" fmla="*/ 4640854 h 5801165"/>
              <a:gd name="connsiteX18" fmla="*/ 2779776 w 10596306"/>
              <a:gd name="connsiteY18" fmla="*/ 4689622 h 5801165"/>
              <a:gd name="connsiteX19" fmla="*/ 2950464 w 10596306"/>
              <a:gd name="connsiteY19" fmla="*/ 4689622 h 5801165"/>
              <a:gd name="connsiteX20" fmla="*/ 3060192 w 10596306"/>
              <a:gd name="connsiteY20" fmla="*/ 4665238 h 5801165"/>
              <a:gd name="connsiteX21" fmla="*/ 3828288 w 10596306"/>
              <a:gd name="connsiteY21" fmla="*/ 4738390 h 5801165"/>
              <a:gd name="connsiteX22" fmla="*/ 3974592 w 10596306"/>
              <a:gd name="connsiteY22" fmla="*/ 4579894 h 5801165"/>
              <a:gd name="connsiteX23" fmla="*/ 4242816 w 10596306"/>
              <a:gd name="connsiteY23" fmla="*/ 4470166 h 5801165"/>
              <a:gd name="connsiteX24" fmla="*/ 4572000 w 10596306"/>
              <a:gd name="connsiteY24" fmla="*/ 4470166 h 5801165"/>
              <a:gd name="connsiteX25" fmla="*/ 5092970 w 10596306"/>
              <a:gd name="connsiteY25" fmla="*/ 4183834 h 5801165"/>
              <a:gd name="connsiteX26" fmla="*/ 5733197 w 10596306"/>
              <a:gd name="connsiteY26" fmla="*/ 3611418 h 5801165"/>
              <a:gd name="connsiteX27" fmla="*/ 6215358 w 10596306"/>
              <a:gd name="connsiteY27" fmla="*/ 2823977 h 5801165"/>
              <a:gd name="connsiteX28" fmla="*/ 6760595 w 10596306"/>
              <a:gd name="connsiteY28" fmla="*/ 2254079 h 5801165"/>
              <a:gd name="connsiteX29" fmla="*/ 10270148 w 10596306"/>
              <a:gd name="connsiteY29" fmla="*/ 458755 h 5801165"/>
              <a:gd name="connsiteX30" fmla="*/ 4803648 w 10596306"/>
              <a:gd name="connsiteY30" fmla="*/ 5006614 h 5801165"/>
              <a:gd name="connsiteX31" fmla="*/ 4828032 w 10596306"/>
              <a:gd name="connsiteY31" fmla="*/ 5226070 h 5801165"/>
              <a:gd name="connsiteX32" fmla="*/ 4876800 w 10596306"/>
              <a:gd name="connsiteY32" fmla="*/ 5262646 h 5801165"/>
              <a:gd name="connsiteX33" fmla="*/ 5413248 w 10596306"/>
              <a:gd name="connsiteY33" fmla="*/ 5469910 h 5801165"/>
              <a:gd name="connsiteX34" fmla="*/ 5766816 w 10596306"/>
              <a:gd name="connsiteY34" fmla="*/ 5396758 h 5801165"/>
              <a:gd name="connsiteX35" fmla="*/ 6132576 w 10596306"/>
              <a:gd name="connsiteY35" fmla="*/ 5567446 h 5801165"/>
              <a:gd name="connsiteX36" fmla="*/ 6583680 w 10596306"/>
              <a:gd name="connsiteY36" fmla="*/ 5482102 h 5801165"/>
              <a:gd name="connsiteX37" fmla="*/ 6961632 w 10596306"/>
              <a:gd name="connsiteY37" fmla="*/ 5299222 h 5801165"/>
              <a:gd name="connsiteX38" fmla="*/ 7181088 w 10596306"/>
              <a:gd name="connsiteY38" fmla="*/ 5140726 h 5801165"/>
              <a:gd name="connsiteX39" fmla="*/ 7327392 w 10596306"/>
              <a:gd name="connsiteY39" fmla="*/ 5091958 h 5801165"/>
              <a:gd name="connsiteX0" fmla="*/ 0 w 10721246"/>
              <a:gd name="connsiteY0" fmla="*/ 5574179 h 5881050"/>
              <a:gd name="connsiteX1" fmla="*/ 207264 w 10721246"/>
              <a:gd name="connsiteY1" fmla="*/ 5659523 h 5881050"/>
              <a:gd name="connsiteX2" fmla="*/ 280416 w 10721246"/>
              <a:gd name="connsiteY2" fmla="*/ 5793635 h 5881050"/>
              <a:gd name="connsiteX3" fmla="*/ 1002274 w 10721246"/>
              <a:gd name="connsiteY3" fmla="*/ 5640034 h 5881050"/>
              <a:gd name="connsiteX4" fmla="*/ 1267968 w 10721246"/>
              <a:gd name="connsiteY4" fmla="*/ 5379107 h 5881050"/>
              <a:gd name="connsiteX5" fmla="*/ 1304544 w 10721246"/>
              <a:gd name="connsiteY5" fmla="*/ 5232803 h 5881050"/>
              <a:gd name="connsiteX6" fmla="*/ 1280160 w 10721246"/>
              <a:gd name="connsiteY6" fmla="*/ 5110883 h 5881050"/>
              <a:gd name="connsiteX7" fmla="*/ 1414272 w 10721246"/>
              <a:gd name="connsiteY7" fmla="*/ 5098691 h 5881050"/>
              <a:gd name="connsiteX8" fmla="*/ 1682496 w 10721246"/>
              <a:gd name="connsiteY8" fmla="*/ 4903619 h 5881050"/>
              <a:gd name="connsiteX9" fmla="*/ 1792224 w 10721246"/>
              <a:gd name="connsiteY9" fmla="*/ 4928003 h 5881050"/>
              <a:gd name="connsiteX10" fmla="*/ 2023872 w 10721246"/>
              <a:gd name="connsiteY10" fmla="*/ 4818275 h 5881050"/>
              <a:gd name="connsiteX11" fmla="*/ 2072640 w 10721246"/>
              <a:gd name="connsiteY11" fmla="*/ 4659779 h 5881050"/>
              <a:gd name="connsiteX12" fmla="*/ 2206752 w 10721246"/>
              <a:gd name="connsiteY12" fmla="*/ 4659779 h 5881050"/>
              <a:gd name="connsiteX13" fmla="*/ 2267712 w 10721246"/>
              <a:gd name="connsiteY13" fmla="*/ 4598819 h 5881050"/>
              <a:gd name="connsiteX14" fmla="*/ 2328672 w 10721246"/>
              <a:gd name="connsiteY14" fmla="*/ 4635395 h 5881050"/>
              <a:gd name="connsiteX15" fmla="*/ 2523744 w 10721246"/>
              <a:gd name="connsiteY15" fmla="*/ 4623203 h 5881050"/>
              <a:gd name="connsiteX16" fmla="*/ 2694432 w 10721246"/>
              <a:gd name="connsiteY16" fmla="*/ 4598819 h 5881050"/>
              <a:gd name="connsiteX17" fmla="*/ 2779776 w 10721246"/>
              <a:gd name="connsiteY17" fmla="*/ 4720739 h 5881050"/>
              <a:gd name="connsiteX18" fmla="*/ 2779776 w 10721246"/>
              <a:gd name="connsiteY18" fmla="*/ 4769507 h 5881050"/>
              <a:gd name="connsiteX19" fmla="*/ 2950464 w 10721246"/>
              <a:gd name="connsiteY19" fmla="*/ 4769507 h 5881050"/>
              <a:gd name="connsiteX20" fmla="*/ 3060192 w 10721246"/>
              <a:gd name="connsiteY20" fmla="*/ 4745123 h 5881050"/>
              <a:gd name="connsiteX21" fmla="*/ 3828288 w 10721246"/>
              <a:gd name="connsiteY21" fmla="*/ 4818275 h 5881050"/>
              <a:gd name="connsiteX22" fmla="*/ 3974592 w 10721246"/>
              <a:gd name="connsiteY22" fmla="*/ 4659779 h 5881050"/>
              <a:gd name="connsiteX23" fmla="*/ 4242816 w 10721246"/>
              <a:gd name="connsiteY23" fmla="*/ 4550051 h 5881050"/>
              <a:gd name="connsiteX24" fmla="*/ 4572000 w 10721246"/>
              <a:gd name="connsiteY24" fmla="*/ 4550051 h 5881050"/>
              <a:gd name="connsiteX25" fmla="*/ 5092970 w 10721246"/>
              <a:gd name="connsiteY25" fmla="*/ 4263719 h 5881050"/>
              <a:gd name="connsiteX26" fmla="*/ 5733197 w 10721246"/>
              <a:gd name="connsiteY26" fmla="*/ 3691303 h 5881050"/>
              <a:gd name="connsiteX27" fmla="*/ 6215358 w 10721246"/>
              <a:gd name="connsiteY27" fmla="*/ 2903862 h 5881050"/>
              <a:gd name="connsiteX28" fmla="*/ 7510236 w 10721246"/>
              <a:gd name="connsiteY28" fmla="*/ 1854653 h 5881050"/>
              <a:gd name="connsiteX29" fmla="*/ 10270148 w 10721246"/>
              <a:gd name="connsiteY29" fmla="*/ 538640 h 5881050"/>
              <a:gd name="connsiteX30" fmla="*/ 4803648 w 10721246"/>
              <a:gd name="connsiteY30" fmla="*/ 5086499 h 5881050"/>
              <a:gd name="connsiteX31" fmla="*/ 4828032 w 10721246"/>
              <a:gd name="connsiteY31" fmla="*/ 5305955 h 5881050"/>
              <a:gd name="connsiteX32" fmla="*/ 4876800 w 10721246"/>
              <a:gd name="connsiteY32" fmla="*/ 5342531 h 5881050"/>
              <a:gd name="connsiteX33" fmla="*/ 5413248 w 10721246"/>
              <a:gd name="connsiteY33" fmla="*/ 5549795 h 5881050"/>
              <a:gd name="connsiteX34" fmla="*/ 5766816 w 10721246"/>
              <a:gd name="connsiteY34" fmla="*/ 5476643 h 5881050"/>
              <a:gd name="connsiteX35" fmla="*/ 6132576 w 10721246"/>
              <a:gd name="connsiteY35" fmla="*/ 5647331 h 5881050"/>
              <a:gd name="connsiteX36" fmla="*/ 6583680 w 10721246"/>
              <a:gd name="connsiteY36" fmla="*/ 5561987 h 5881050"/>
              <a:gd name="connsiteX37" fmla="*/ 6961632 w 10721246"/>
              <a:gd name="connsiteY37" fmla="*/ 5379107 h 5881050"/>
              <a:gd name="connsiteX38" fmla="*/ 7181088 w 10721246"/>
              <a:gd name="connsiteY38" fmla="*/ 5220611 h 5881050"/>
              <a:gd name="connsiteX39" fmla="*/ 7327392 w 10721246"/>
              <a:gd name="connsiteY39" fmla="*/ 5171843 h 5881050"/>
              <a:gd name="connsiteX0" fmla="*/ 0 w 10911445"/>
              <a:gd name="connsiteY0" fmla="*/ 5688412 h 5995283"/>
              <a:gd name="connsiteX1" fmla="*/ 207264 w 10911445"/>
              <a:gd name="connsiteY1" fmla="*/ 5773756 h 5995283"/>
              <a:gd name="connsiteX2" fmla="*/ 280416 w 10911445"/>
              <a:gd name="connsiteY2" fmla="*/ 5907868 h 5995283"/>
              <a:gd name="connsiteX3" fmla="*/ 1002274 w 10911445"/>
              <a:gd name="connsiteY3" fmla="*/ 5754267 h 5995283"/>
              <a:gd name="connsiteX4" fmla="*/ 1267968 w 10911445"/>
              <a:gd name="connsiteY4" fmla="*/ 5493340 h 5995283"/>
              <a:gd name="connsiteX5" fmla="*/ 1304544 w 10911445"/>
              <a:gd name="connsiteY5" fmla="*/ 5347036 h 5995283"/>
              <a:gd name="connsiteX6" fmla="*/ 1280160 w 10911445"/>
              <a:gd name="connsiteY6" fmla="*/ 5225116 h 5995283"/>
              <a:gd name="connsiteX7" fmla="*/ 1414272 w 10911445"/>
              <a:gd name="connsiteY7" fmla="*/ 5212924 h 5995283"/>
              <a:gd name="connsiteX8" fmla="*/ 1682496 w 10911445"/>
              <a:gd name="connsiteY8" fmla="*/ 5017852 h 5995283"/>
              <a:gd name="connsiteX9" fmla="*/ 1792224 w 10911445"/>
              <a:gd name="connsiteY9" fmla="*/ 5042236 h 5995283"/>
              <a:gd name="connsiteX10" fmla="*/ 2023872 w 10911445"/>
              <a:gd name="connsiteY10" fmla="*/ 4932508 h 5995283"/>
              <a:gd name="connsiteX11" fmla="*/ 2072640 w 10911445"/>
              <a:gd name="connsiteY11" fmla="*/ 4774012 h 5995283"/>
              <a:gd name="connsiteX12" fmla="*/ 2206752 w 10911445"/>
              <a:gd name="connsiteY12" fmla="*/ 4774012 h 5995283"/>
              <a:gd name="connsiteX13" fmla="*/ 2267712 w 10911445"/>
              <a:gd name="connsiteY13" fmla="*/ 4713052 h 5995283"/>
              <a:gd name="connsiteX14" fmla="*/ 2328672 w 10911445"/>
              <a:gd name="connsiteY14" fmla="*/ 4749628 h 5995283"/>
              <a:gd name="connsiteX15" fmla="*/ 2523744 w 10911445"/>
              <a:gd name="connsiteY15" fmla="*/ 4737436 h 5995283"/>
              <a:gd name="connsiteX16" fmla="*/ 2694432 w 10911445"/>
              <a:gd name="connsiteY16" fmla="*/ 4713052 h 5995283"/>
              <a:gd name="connsiteX17" fmla="*/ 2779776 w 10911445"/>
              <a:gd name="connsiteY17" fmla="*/ 4834972 h 5995283"/>
              <a:gd name="connsiteX18" fmla="*/ 2779776 w 10911445"/>
              <a:gd name="connsiteY18" fmla="*/ 4883740 h 5995283"/>
              <a:gd name="connsiteX19" fmla="*/ 2950464 w 10911445"/>
              <a:gd name="connsiteY19" fmla="*/ 4883740 h 5995283"/>
              <a:gd name="connsiteX20" fmla="*/ 3060192 w 10911445"/>
              <a:gd name="connsiteY20" fmla="*/ 4859356 h 5995283"/>
              <a:gd name="connsiteX21" fmla="*/ 3828288 w 10911445"/>
              <a:gd name="connsiteY21" fmla="*/ 4932508 h 5995283"/>
              <a:gd name="connsiteX22" fmla="*/ 3974592 w 10911445"/>
              <a:gd name="connsiteY22" fmla="*/ 4774012 h 5995283"/>
              <a:gd name="connsiteX23" fmla="*/ 4242816 w 10911445"/>
              <a:gd name="connsiteY23" fmla="*/ 4664284 h 5995283"/>
              <a:gd name="connsiteX24" fmla="*/ 4572000 w 10911445"/>
              <a:gd name="connsiteY24" fmla="*/ 4664284 h 5995283"/>
              <a:gd name="connsiteX25" fmla="*/ 5092970 w 10911445"/>
              <a:gd name="connsiteY25" fmla="*/ 4377952 h 5995283"/>
              <a:gd name="connsiteX26" fmla="*/ 5733197 w 10911445"/>
              <a:gd name="connsiteY26" fmla="*/ 3805536 h 5995283"/>
              <a:gd name="connsiteX27" fmla="*/ 6215358 w 10911445"/>
              <a:gd name="connsiteY27" fmla="*/ 3018095 h 5995283"/>
              <a:gd name="connsiteX28" fmla="*/ 7510236 w 10911445"/>
              <a:gd name="connsiteY28" fmla="*/ 1968886 h 5995283"/>
              <a:gd name="connsiteX29" fmla="*/ 8651430 w 10911445"/>
              <a:gd name="connsiteY29" fmla="*/ 1283484 h 5995283"/>
              <a:gd name="connsiteX30" fmla="*/ 10270148 w 10911445"/>
              <a:gd name="connsiteY30" fmla="*/ 652873 h 5995283"/>
              <a:gd name="connsiteX31" fmla="*/ 4803648 w 10911445"/>
              <a:gd name="connsiteY31" fmla="*/ 5200732 h 5995283"/>
              <a:gd name="connsiteX32" fmla="*/ 4828032 w 10911445"/>
              <a:gd name="connsiteY32" fmla="*/ 5420188 h 5995283"/>
              <a:gd name="connsiteX33" fmla="*/ 4876800 w 10911445"/>
              <a:gd name="connsiteY33" fmla="*/ 5456764 h 5995283"/>
              <a:gd name="connsiteX34" fmla="*/ 5413248 w 10911445"/>
              <a:gd name="connsiteY34" fmla="*/ 5664028 h 5995283"/>
              <a:gd name="connsiteX35" fmla="*/ 5766816 w 10911445"/>
              <a:gd name="connsiteY35" fmla="*/ 5590876 h 5995283"/>
              <a:gd name="connsiteX36" fmla="*/ 6132576 w 10911445"/>
              <a:gd name="connsiteY36" fmla="*/ 5761564 h 5995283"/>
              <a:gd name="connsiteX37" fmla="*/ 6583680 w 10911445"/>
              <a:gd name="connsiteY37" fmla="*/ 5676220 h 5995283"/>
              <a:gd name="connsiteX38" fmla="*/ 6961632 w 10911445"/>
              <a:gd name="connsiteY38" fmla="*/ 5493340 h 5995283"/>
              <a:gd name="connsiteX39" fmla="*/ 7181088 w 10911445"/>
              <a:gd name="connsiteY39" fmla="*/ 5334844 h 5995283"/>
              <a:gd name="connsiteX40" fmla="*/ 7327392 w 10911445"/>
              <a:gd name="connsiteY40" fmla="*/ 5286076 h 5995283"/>
              <a:gd name="connsiteX0" fmla="*/ 0 w 11098854"/>
              <a:gd name="connsiteY0" fmla="*/ 5748327 h 6055198"/>
              <a:gd name="connsiteX1" fmla="*/ 207264 w 11098854"/>
              <a:gd name="connsiteY1" fmla="*/ 5833671 h 6055198"/>
              <a:gd name="connsiteX2" fmla="*/ 280416 w 11098854"/>
              <a:gd name="connsiteY2" fmla="*/ 5967783 h 6055198"/>
              <a:gd name="connsiteX3" fmla="*/ 1002274 w 11098854"/>
              <a:gd name="connsiteY3" fmla="*/ 5814182 h 6055198"/>
              <a:gd name="connsiteX4" fmla="*/ 1267968 w 11098854"/>
              <a:gd name="connsiteY4" fmla="*/ 5553255 h 6055198"/>
              <a:gd name="connsiteX5" fmla="*/ 1304544 w 11098854"/>
              <a:gd name="connsiteY5" fmla="*/ 5406951 h 6055198"/>
              <a:gd name="connsiteX6" fmla="*/ 1280160 w 11098854"/>
              <a:gd name="connsiteY6" fmla="*/ 5285031 h 6055198"/>
              <a:gd name="connsiteX7" fmla="*/ 1414272 w 11098854"/>
              <a:gd name="connsiteY7" fmla="*/ 5272839 h 6055198"/>
              <a:gd name="connsiteX8" fmla="*/ 1682496 w 11098854"/>
              <a:gd name="connsiteY8" fmla="*/ 5077767 h 6055198"/>
              <a:gd name="connsiteX9" fmla="*/ 1792224 w 11098854"/>
              <a:gd name="connsiteY9" fmla="*/ 5102151 h 6055198"/>
              <a:gd name="connsiteX10" fmla="*/ 2023872 w 11098854"/>
              <a:gd name="connsiteY10" fmla="*/ 4992423 h 6055198"/>
              <a:gd name="connsiteX11" fmla="*/ 2072640 w 11098854"/>
              <a:gd name="connsiteY11" fmla="*/ 4833927 h 6055198"/>
              <a:gd name="connsiteX12" fmla="*/ 2206752 w 11098854"/>
              <a:gd name="connsiteY12" fmla="*/ 4833927 h 6055198"/>
              <a:gd name="connsiteX13" fmla="*/ 2267712 w 11098854"/>
              <a:gd name="connsiteY13" fmla="*/ 4772967 h 6055198"/>
              <a:gd name="connsiteX14" fmla="*/ 2328672 w 11098854"/>
              <a:gd name="connsiteY14" fmla="*/ 4809543 h 6055198"/>
              <a:gd name="connsiteX15" fmla="*/ 2523744 w 11098854"/>
              <a:gd name="connsiteY15" fmla="*/ 4797351 h 6055198"/>
              <a:gd name="connsiteX16" fmla="*/ 2694432 w 11098854"/>
              <a:gd name="connsiteY16" fmla="*/ 4772967 h 6055198"/>
              <a:gd name="connsiteX17" fmla="*/ 2779776 w 11098854"/>
              <a:gd name="connsiteY17" fmla="*/ 4894887 h 6055198"/>
              <a:gd name="connsiteX18" fmla="*/ 2779776 w 11098854"/>
              <a:gd name="connsiteY18" fmla="*/ 4943655 h 6055198"/>
              <a:gd name="connsiteX19" fmla="*/ 2950464 w 11098854"/>
              <a:gd name="connsiteY19" fmla="*/ 4943655 h 6055198"/>
              <a:gd name="connsiteX20" fmla="*/ 3060192 w 11098854"/>
              <a:gd name="connsiteY20" fmla="*/ 4919271 h 6055198"/>
              <a:gd name="connsiteX21" fmla="*/ 3828288 w 11098854"/>
              <a:gd name="connsiteY21" fmla="*/ 4992423 h 6055198"/>
              <a:gd name="connsiteX22" fmla="*/ 3974592 w 11098854"/>
              <a:gd name="connsiteY22" fmla="*/ 4833927 h 6055198"/>
              <a:gd name="connsiteX23" fmla="*/ 4242816 w 11098854"/>
              <a:gd name="connsiteY23" fmla="*/ 4724199 h 6055198"/>
              <a:gd name="connsiteX24" fmla="*/ 4572000 w 11098854"/>
              <a:gd name="connsiteY24" fmla="*/ 4724199 h 6055198"/>
              <a:gd name="connsiteX25" fmla="*/ 5092970 w 11098854"/>
              <a:gd name="connsiteY25" fmla="*/ 4437867 h 6055198"/>
              <a:gd name="connsiteX26" fmla="*/ 5733197 w 11098854"/>
              <a:gd name="connsiteY26" fmla="*/ 3865451 h 6055198"/>
              <a:gd name="connsiteX27" fmla="*/ 6215358 w 11098854"/>
              <a:gd name="connsiteY27" fmla="*/ 3078010 h 6055198"/>
              <a:gd name="connsiteX28" fmla="*/ 7510236 w 11098854"/>
              <a:gd name="connsiteY28" fmla="*/ 2028801 h 6055198"/>
              <a:gd name="connsiteX29" fmla="*/ 8651430 w 11098854"/>
              <a:gd name="connsiteY29" fmla="*/ 1343399 h 6055198"/>
              <a:gd name="connsiteX30" fmla="*/ 9775893 w 11098854"/>
              <a:gd name="connsiteY30" fmla="*/ 983917 h 6055198"/>
              <a:gd name="connsiteX31" fmla="*/ 10270148 w 11098854"/>
              <a:gd name="connsiteY31" fmla="*/ 712788 h 6055198"/>
              <a:gd name="connsiteX32" fmla="*/ 4803648 w 11098854"/>
              <a:gd name="connsiteY32" fmla="*/ 5260647 h 6055198"/>
              <a:gd name="connsiteX33" fmla="*/ 4828032 w 11098854"/>
              <a:gd name="connsiteY33" fmla="*/ 5480103 h 6055198"/>
              <a:gd name="connsiteX34" fmla="*/ 4876800 w 11098854"/>
              <a:gd name="connsiteY34" fmla="*/ 5516679 h 6055198"/>
              <a:gd name="connsiteX35" fmla="*/ 5413248 w 11098854"/>
              <a:gd name="connsiteY35" fmla="*/ 5723943 h 6055198"/>
              <a:gd name="connsiteX36" fmla="*/ 5766816 w 11098854"/>
              <a:gd name="connsiteY36" fmla="*/ 5650791 h 6055198"/>
              <a:gd name="connsiteX37" fmla="*/ 6132576 w 11098854"/>
              <a:gd name="connsiteY37" fmla="*/ 5821479 h 6055198"/>
              <a:gd name="connsiteX38" fmla="*/ 6583680 w 11098854"/>
              <a:gd name="connsiteY38" fmla="*/ 5736135 h 6055198"/>
              <a:gd name="connsiteX39" fmla="*/ 6961632 w 11098854"/>
              <a:gd name="connsiteY39" fmla="*/ 5553255 h 6055198"/>
              <a:gd name="connsiteX40" fmla="*/ 7181088 w 11098854"/>
              <a:gd name="connsiteY40" fmla="*/ 5394759 h 6055198"/>
              <a:gd name="connsiteX41" fmla="*/ 7327392 w 11098854"/>
              <a:gd name="connsiteY41" fmla="*/ 5345991 h 6055198"/>
              <a:gd name="connsiteX0" fmla="*/ 0 w 12900412"/>
              <a:gd name="connsiteY0" fmla="*/ 7718702 h 8565895"/>
              <a:gd name="connsiteX1" fmla="*/ 207264 w 12900412"/>
              <a:gd name="connsiteY1" fmla="*/ 7804046 h 8565895"/>
              <a:gd name="connsiteX2" fmla="*/ 280416 w 12900412"/>
              <a:gd name="connsiteY2" fmla="*/ 7938158 h 8565895"/>
              <a:gd name="connsiteX3" fmla="*/ 1002274 w 12900412"/>
              <a:gd name="connsiteY3" fmla="*/ 7784557 h 8565895"/>
              <a:gd name="connsiteX4" fmla="*/ 1267968 w 12900412"/>
              <a:gd name="connsiteY4" fmla="*/ 7523630 h 8565895"/>
              <a:gd name="connsiteX5" fmla="*/ 1304544 w 12900412"/>
              <a:gd name="connsiteY5" fmla="*/ 7377326 h 8565895"/>
              <a:gd name="connsiteX6" fmla="*/ 1280160 w 12900412"/>
              <a:gd name="connsiteY6" fmla="*/ 7255406 h 8565895"/>
              <a:gd name="connsiteX7" fmla="*/ 1414272 w 12900412"/>
              <a:gd name="connsiteY7" fmla="*/ 7243214 h 8565895"/>
              <a:gd name="connsiteX8" fmla="*/ 1682496 w 12900412"/>
              <a:gd name="connsiteY8" fmla="*/ 7048142 h 8565895"/>
              <a:gd name="connsiteX9" fmla="*/ 1792224 w 12900412"/>
              <a:gd name="connsiteY9" fmla="*/ 7072526 h 8565895"/>
              <a:gd name="connsiteX10" fmla="*/ 2023872 w 12900412"/>
              <a:gd name="connsiteY10" fmla="*/ 6962798 h 8565895"/>
              <a:gd name="connsiteX11" fmla="*/ 2072640 w 12900412"/>
              <a:gd name="connsiteY11" fmla="*/ 6804302 h 8565895"/>
              <a:gd name="connsiteX12" fmla="*/ 2206752 w 12900412"/>
              <a:gd name="connsiteY12" fmla="*/ 6804302 h 8565895"/>
              <a:gd name="connsiteX13" fmla="*/ 2267712 w 12900412"/>
              <a:gd name="connsiteY13" fmla="*/ 6743342 h 8565895"/>
              <a:gd name="connsiteX14" fmla="*/ 2328672 w 12900412"/>
              <a:gd name="connsiteY14" fmla="*/ 6779918 h 8565895"/>
              <a:gd name="connsiteX15" fmla="*/ 2523744 w 12900412"/>
              <a:gd name="connsiteY15" fmla="*/ 6767726 h 8565895"/>
              <a:gd name="connsiteX16" fmla="*/ 2694432 w 12900412"/>
              <a:gd name="connsiteY16" fmla="*/ 6743342 h 8565895"/>
              <a:gd name="connsiteX17" fmla="*/ 2779776 w 12900412"/>
              <a:gd name="connsiteY17" fmla="*/ 6865262 h 8565895"/>
              <a:gd name="connsiteX18" fmla="*/ 2779776 w 12900412"/>
              <a:gd name="connsiteY18" fmla="*/ 6914030 h 8565895"/>
              <a:gd name="connsiteX19" fmla="*/ 2950464 w 12900412"/>
              <a:gd name="connsiteY19" fmla="*/ 6914030 h 8565895"/>
              <a:gd name="connsiteX20" fmla="*/ 3060192 w 12900412"/>
              <a:gd name="connsiteY20" fmla="*/ 6889646 h 8565895"/>
              <a:gd name="connsiteX21" fmla="*/ 3828288 w 12900412"/>
              <a:gd name="connsiteY21" fmla="*/ 6962798 h 8565895"/>
              <a:gd name="connsiteX22" fmla="*/ 3974592 w 12900412"/>
              <a:gd name="connsiteY22" fmla="*/ 6804302 h 8565895"/>
              <a:gd name="connsiteX23" fmla="*/ 4242816 w 12900412"/>
              <a:gd name="connsiteY23" fmla="*/ 6694574 h 8565895"/>
              <a:gd name="connsiteX24" fmla="*/ 4572000 w 12900412"/>
              <a:gd name="connsiteY24" fmla="*/ 6694574 h 8565895"/>
              <a:gd name="connsiteX25" fmla="*/ 5092970 w 12900412"/>
              <a:gd name="connsiteY25" fmla="*/ 6408242 h 8565895"/>
              <a:gd name="connsiteX26" fmla="*/ 5733197 w 12900412"/>
              <a:gd name="connsiteY26" fmla="*/ 5835826 h 8565895"/>
              <a:gd name="connsiteX27" fmla="*/ 6215358 w 12900412"/>
              <a:gd name="connsiteY27" fmla="*/ 5048385 h 8565895"/>
              <a:gd name="connsiteX28" fmla="*/ 7510236 w 12900412"/>
              <a:gd name="connsiteY28" fmla="*/ 3999176 h 8565895"/>
              <a:gd name="connsiteX29" fmla="*/ 8651430 w 12900412"/>
              <a:gd name="connsiteY29" fmla="*/ 3313774 h 8565895"/>
              <a:gd name="connsiteX30" fmla="*/ 9775893 w 12900412"/>
              <a:gd name="connsiteY30" fmla="*/ 2954292 h 8565895"/>
              <a:gd name="connsiteX31" fmla="*/ 10270148 w 12900412"/>
              <a:gd name="connsiteY31" fmla="*/ 2683163 h 8565895"/>
              <a:gd name="connsiteX32" fmla="*/ 11993394 w 12900412"/>
              <a:gd name="connsiteY32" fmla="*/ 794554 h 8565895"/>
              <a:gd name="connsiteX33" fmla="*/ 4828032 w 12900412"/>
              <a:gd name="connsiteY33" fmla="*/ 7450478 h 8565895"/>
              <a:gd name="connsiteX34" fmla="*/ 4876800 w 12900412"/>
              <a:gd name="connsiteY34" fmla="*/ 7487054 h 8565895"/>
              <a:gd name="connsiteX35" fmla="*/ 5413248 w 12900412"/>
              <a:gd name="connsiteY35" fmla="*/ 7694318 h 8565895"/>
              <a:gd name="connsiteX36" fmla="*/ 5766816 w 12900412"/>
              <a:gd name="connsiteY36" fmla="*/ 7621166 h 8565895"/>
              <a:gd name="connsiteX37" fmla="*/ 6132576 w 12900412"/>
              <a:gd name="connsiteY37" fmla="*/ 7791854 h 8565895"/>
              <a:gd name="connsiteX38" fmla="*/ 6583680 w 12900412"/>
              <a:gd name="connsiteY38" fmla="*/ 7706510 h 8565895"/>
              <a:gd name="connsiteX39" fmla="*/ 6961632 w 12900412"/>
              <a:gd name="connsiteY39" fmla="*/ 7523630 h 8565895"/>
              <a:gd name="connsiteX40" fmla="*/ 7181088 w 12900412"/>
              <a:gd name="connsiteY40" fmla="*/ 7365134 h 8565895"/>
              <a:gd name="connsiteX41" fmla="*/ 7327392 w 12900412"/>
              <a:gd name="connsiteY41" fmla="*/ 7316366 h 8565895"/>
              <a:gd name="connsiteX0" fmla="*/ 0 w 14447597"/>
              <a:gd name="connsiteY0" fmla="*/ 8111123 h 9041361"/>
              <a:gd name="connsiteX1" fmla="*/ 207264 w 14447597"/>
              <a:gd name="connsiteY1" fmla="*/ 8196467 h 9041361"/>
              <a:gd name="connsiteX2" fmla="*/ 280416 w 14447597"/>
              <a:gd name="connsiteY2" fmla="*/ 8330579 h 9041361"/>
              <a:gd name="connsiteX3" fmla="*/ 1002274 w 14447597"/>
              <a:gd name="connsiteY3" fmla="*/ 8176978 h 9041361"/>
              <a:gd name="connsiteX4" fmla="*/ 1267968 w 14447597"/>
              <a:gd name="connsiteY4" fmla="*/ 7916051 h 9041361"/>
              <a:gd name="connsiteX5" fmla="*/ 1304544 w 14447597"/>
              <a:gd name="connsiteY5" fmla="*/ 7769747 h 9041361"/>
              <a:gd name="connsiteX6" fmla="*/ 1280160 w 14447597"/>
              <a:gd name="connsiteY6" fmla="*/ 7647827 h 9041361"/>
              <a:gd name="connsiteX7" fmla="*/ 1414272 w 14447597"/>
              <a:gd name="connsiteY7" fmla="*/ 7635635 h 9041361"/>
              <a:gd name="connsiteX8" fmla="*/ 1682496 w 14447597"/>
              <a:gd name="connsiteY8" fmla="*/ 7440563 h 9041361"/>
              <a:gd name="connsiteX9" fmla="*/ 1792224 w 14447597"/>
              <a:gd name="connsiteY9" fmla="*/ 7464947 h 9041361"/>
              <a:gd name="connsiteX10" fmla="*/ 2023872 w 14447597"/>
              <a:gd name="connsiteY10" fmla="*/ 7355219 h 9041361"/>
              <a:gd name="connsiteX11" fmla="*/ 2072640 w 14447597"/>
              <a:gd name="connsiteY11" fmla="*/ 7196723 h 9041361"/>
              <a:gd name="connsiteX12" fmla="*/ 2206752 w 14447597"/>
              <a:gd name="connsiteY12" fmla="*/ 7196723 h 9041361"/>
              <a:gd name="connsiteX13" fmla="*/ 2267712 w 14447597"/>
              <a:gd name="connsiteY13" fmla="*/ 7135763 h 9041361"/>
              <a:gd name="connsiteX14" fmla="*/ 2328672 w 14447597"/>
              <a:gd name="connsiteY14" fmla="*/ 7172339 h 9041361"/>
              <a:gd name="connsiteX15" fmla="*/ 2523744 w 14447597"/>
              <a:gd name="connsiteY15" fmla="*/ 7160147 h 9041361"/>
              <a:gd name="connsiteX16" fmla="*/ 2694432 w 14447597"/>
              <a:gd name="connsiteY16" fmla="*/ 7135763 h 9041361"/>
              <a:gd name="connsiteX17" fmla="*/ 2779776 w 14447597"/>
              <a:gd name="connsiteY17" fmla="*/ 7257683 h 9041361"/>
              <a:gd name="connsiteX18" fmla="*/ 2779776 w 14447597"/>
              <a:gd name="connsiteY18" fmla="*/ 7306451 h 9041361"/>
              <a:gd name="connsiteX19" fmla="*/ 2950464 w 14447597"/>
              <a:gd name="connsiteY19" fmla="*/ 7306451 h 9041361"/>
              <a:gd name="connsiteX20" fmla="*/ 3060192 w 14447597"/>
              <a:gd name="connsiteY20" fmla="*/ 7282067 h 9041361"/>
              <a:gd name="connsiteX21" fmla="*/ 3828288 w 14447597"/>
              <a:gd name="connsiteY21" fmla="*/ 7355219 h 9041361"/>
              <a:gd name="connsiteX22" fmla="*/ 3974592 w 14447597"/>
              <a:gd name="connsiteY22" fmla="*/ 7196723 h 9041361"/>
              <a:gd name="connsiteX23" fmla="*/ 4242816 w 14447597"/>
              <a:gd name="connsiteY23" fmla="*/ 7086995 h 9041361"/>
              <a:gd name="connsiteX24" fmla="*/ 4572000 w 14447597"/>
              <a:gd name="connsiteY24" fmla="*/ 7086995 h 9041361"/>
              <a:gd name="connsiteX25" fmla="*/ 5092970 w 14447597"/>
              <a:gd name="connsiteY25" fmla="*/ 6800663 h 9041361"/>
              <a:gd name="connsiteX26" fmla="*/ 5733197 w 14447597"/>
              <a:gd name="connsiteY26" fmla="*/ 6228247 h 9041361"/>
              <a:gd name="connsiteX27" fmla="*/ 6215358 w 14447597"/>
              <a:gd name="connsiteY27" fmla="*/ 5440806 h 9041361"/>
              <a:gd name="connsiteX28" fmla="*/ 7510236 w 14447597"/>
              <a:gd name="connsiteY28" fmla="*/ 4391597 h 9041361"/>
              <a:gd name="connsiteX29" fmla="*/ 8651430 w 14447597"/>
              <a:gd name="connsiteY29" fmla="*/ 3706195 h 9041361"/>
              <a:gd name="connsiteX30" fmla="*/ 9775893 w 14447597"/>
              <a:gd name="connsiteY30" fmla="*/ 3346713 h 9041361"/>
              <a:gd name="connsiteX31" fmla="*/ 10270148 w 14447597"/>
              <a:gd name="connsiteY31" fmla="*/ 3075584 h 9041361"/>
              <a:gd name="connsiteX32" fmla="*/ 11993394 w 14447597"/>
              <a:gd name="connsiteY32" fmla="*/ 1186975 h 9041361"/>
              <a:gd name="connsiteX33" fmla="*/ 13261499 w 14447597"/>
              <a:gd name="connsiteY33" fmla="*/ 1115418 h 9041361"/>
              <a:gd name="connsiteX34" fmla="*/ 4876800 w 14447597"/>
              <a:gd name="connsiteY34" fmla="*/ 7879475 h 9041361"/>
              <a:gd name="connsiteX35" fmla="*/ 5413248 w 14447597"/>
              <a:gd name="connsiteY35" fmla="*/ 8086739 h 9041361"/>
              <a:gd name="connsiteX36" fmla="*/ 5766816 w 14447597"/>
              <a:gd name="connsiteY36" fmla="*/ 8013587 h 9041361"/>
              <a:gd name="connsiteX37" fmla="*/ 6132576 w 14447597"/>
              <a:gd name="connsiteY37" fmla="*/ 8184275 h 9041361"/>
              <a:gd name="connsiteX38" fmla="*/ 6583680 w 14447597"/>
              <a:gd name="connsiteY38" fmla="*/ 8098931 h 9041361"/>
              <a:gd name="connsiteX39" fmla="*/ 6961632 w 14447597"/>
              <a:gd name="connsiteY39" fmla="*/ 7916051 h 9041361"/>
              <a:gd name="connsiteX40" fmla="*/ 7181088 w 14447597"/>
              <a:gd name="connsiteY40" fmla="*/ 7757555 h 9041361"/>
              <a:gd name="connsiteX41" fmla="*/ 7327392 w 14447597"/>
              <a:gd name="connsiteY41" fmla="*/ 7708787 h 9041361"/>
              <a:gd name="connsiteX0" fmla="*/ 0 w 14447597"/>
              <a:gd name="connsiteY0" fmla="*/ 8111123 h 9004350"/>
              <a:gd name="connsiteX1" fmla="*/ 207264 w 14447597"/>
              <a:gd name="connsiteY1" fmla="*/ 8196467 h 9004350"/>
              <a:gd name="connsiteX2" fmla="*/ 280416 w 14447597"/>
              <a:gd name="connsiteY2" fmla="*/ 8330579 h 9004350"/>
              <a:gd name="connsiteX3" fmla="*/ 1002274 w 14447597"/>
              <a:gd name="connsiteY3" fmla="*/ 8176978 h 9004350"/>
              <a:gd name="connsiteX4" fmla="*/ 1267968 w 14447597"/>
              <a:gd name="connsiteY4" fmla="*/ 7916051 h 9004350"/>
              <a:gd name="connsiteX5" fmla="*/ 1304544 w 14447597"/>
              <a:gd name="connsiteY5" fmla="*/ 7769747 h 9004350"/>
              <a:gd name="connsiteX6" fmla="*/ 1280160 w 14447597"/>
              <a:gd name="connsiteY6" fmla="*/ 7647827 h 9004350"/>
              <a:gd name="connsiteX7" fmla="*/ 1414272 w 14447597"/>
              <a:gd name="connsiteY7" fmla="*/ 7635635 h 9004350"/>
              <a:gd name="connsiteX8" fmla="*/ 1682496 w 14447597"/>
              <a:gd name="connsiteY8" fmla="*/ 7440563 h 9004350"/>
              <a:gd name="connsiteX9" fmla="*/ 1792224 w 14447597"/>
              <a:gd name="connsiteY9" fmla="*/ 7464947 h 9004350"/>
              <a:gd name="connsiteX10" fmla="*/ 2023872 w 14447597"/>
              <a:gd name="connsiteY10" fmla="*/ 7355219 h 9004350"/>
              <a:gd name="connsiteX11" fmla="*/ 2072640 w 14447597"/>
              <a:gd name="connsiteY11" fmla="*/ 7196723 h 9004350"/>
              <a:gd name="connsiteX12" fmla="*/ 2206752 w 14447597"/>
              <a:gd name="connsiteY12" fmla="*/ 7196723 h 9004350"/>
              <a:gd name="connsiteX13" fmla="*/ 2267712 w 14447597"/>
              <a:gd name="connsiteY13" fmla="*/ 7135763 h 9004350"/>
              <a:gd name="connsiteX14" fmla="*/ 2328672 w 14447597"/>
              <a:gd name="connsiteY14" fmla="*/ 7172339 h 9004350"/>
              <a:gd name="connsiteX15" fmla="*/ 2523744 w 14447597"/>
              <a:gd name="connsiteY15" fmla="*/ 7160147 h 9004350"/>
              <a:gd name="connsiteX16" fmla="*/ 2694432 w 14447597"/>
              <a:gd name="connsiteY16" fmla="*/ 7135763 h 9004350"/>
              <a:gd name="connsiteX17" fmla="*/ 2779776 w 14447597"/>
              <a:gd name="connsiteY17" fmla="*/ 7257683 h 9004350"/>
              <a:gd name="connsiteX18" fmla="*/ 2779776 w 14447597"/>
              <a:gd name="connsiteY18" fmla="*/ 7306451 h 9004350"/>
              <a:gd name="connsiteX19" fmla="*/ 2950464 w 14447597"/>
              <a:gd name="connsiteY19" fmla="*/ 7306451 h 9004350"/>
              <a:gd name="connsiteX20" fmla="*/ 3060192 w 14447597"/>
              <a:gd name="connsiteY20" fmla="*/ 7282067 h 9004350"/>
              <a:gd name="connsiteX21" fmla="*/ 3828288 w 14447597"/>
              <a:gd name="connsiteY21" fmla="*/ 7355219 h 9004350"/>
              <a:gd name="connsiteX22" fmla="*/ 3974592 w 14447597"/>
              <a:gd name="connsiteY22" fmla="*/ 7196723 h 9004350"/>
              <a:gd name="connsiteX23" fmla="*/ 4242816 w 14447597"/>
              <a:gd name="connsiteY23" fmla="*/ 7086995 h 9004350"/>
              <a:gd name="connsiteX24" fmla="*/ 4572000 w 14447597"/>
              <a:gd name="connsiteY24" fmla="*/ 7086995 h 9004350"/>
              <a:gd name="connsiteX25" fmla="*/ 5092970 w 14447597"/>
              <a:gd name="connsiteY25" fmla="*/ 6800663 h 9004350"/>
              <a:gd name="connsiteX26" fmla="*/ 5733197 w 14447597"/>
              <a:gd name="connsiteY26" fmla="*/ 6228247 h 9004350"/>
              <a:gd name="connsiteX27" fmla="*/ 6215358 w 14447597"/>
              <a:gd name="connsiteY27" fmla="*/ 5440806 h 9004350"/>
              <a:gd name="connsiteX28" fmla="*/ 7510236 w 14447597"/>
              <a:gd name="connsiteY28" fmla="*/ 4391597 h 9004350"/>
              <a:gd name="connsiteX29" fmla="*/ 8651430 w 14447597"/>
              <a:gd name="connsiteY29" fmla="*/ 3706195 h 9004350"/>
              <a:gd name="connsiteX30" fmla="*/ 9775893 w 14447597"/>
              <a:gd name="connsiteY30" fmla="*/ 3346713 h 9004350"/>
              <a:gd name="connsiteX31" fmla="*/ 10270148 w 14447597"/>
              <a:gd name="connsiteY31" fmla="*/ 3075584 h 9004350"/>
              <a:gd name="connsiteX32" fmla="*/ 11993394 w 14447597"/>
              <a:gd name="connsiteY32" fmla="*/ 1186975 h 9004350"/>
              <a:gd name="connsiteX33" fmla="*/ 13261499 w 14447597"/>
              <a:gd name="connsiteY33" fmla="*/ 1115418 h 9004350"/>
              <a:gd name="connsiteX34" fmla="*/ 4876800 w 14447597"/>
              <a:gd name="connsiteY34" fmla="*/ 7879475 h 9004350"/>
              <a:gd name="connsiteX35" fmla="*/ 13592247 w 14447597"/>
              <a:gd name="connsiteY35" fmla="*/ 2507923 h 9004350"/>
              <a:gd name="connsiteX36" fmla="*/ 5413248 w 14447597"/>
              <a:gd name="connsiteY36" fmla="*/ 8086739 h 9004350"/>
              <a:gd name="connsiteX37" fmla="*/ 5766816 w 14447597"/>
              <a:gd name="connsiteY37" fmla="*/ 8013587 h 9004350"/>
              <a:gd name="connsiteX38" fmla="*/ 6132576 w 14447597"/>
              <a:gd name="connsiteY38" fmla="*/ 8184275 h 9004350"/>
              <a:gd name="connsiteX39" fmla="*/ 6583680 w 14447597"/>
              <a:gd name="connsiteY39" fmla="*/ 8098931 h 9004350"/>
              <a:gd name="connsiteX40" fmla="*/ 6961632 w 14447597"/>
              <a:gd name="connsiteY40" fmla="*/ 7916051 h 9004350"/>
              <a:gd name="connsiteX41" fmla="*/ 7181088 w 14447597"/>
              <a:gd name="connsiteY41" fmla="*/ 7757555 h 9004350"/>
              <a:gd name="connsiteX42" fmla="*/ 7327392 w 14447597"/>
              <a:gd name="connsiteY42" fmla="*/ 7708787 h 9004350"/>
              <a:gd name="connsiteX0" fmla="*/ 0 w 14968050"/>
              <a:gd name="connsiteY0" fmla="*/ 7250842 h 8144069"/>
              <a:gd name="connsiteX1" fmla="*/ 207264 w 14968050"/>
              <a:gd name="connsiteY1" fmla="*/ 7336186 h 8144069"/>
              <a:gd name="connsiteX2" fmla="*/ 280416 w 14968050"/>
              <a:gd name="connsiteY2" fmla="*/ 7470298 h 8144069"/>
              <a:gd name="connsiteX3" fmla="*/ 1002274 w 14968050"/>
              <a:gd name="connsiteY3" fmla="*/ 7316697 h 8144069"/>
              <a:gd name="connsiteX4" fmla="*/ 1267968 w 14968050"/>
              <a:gd name="connsiteY4" fmla="*/ 7055770 h 8144069"/>
              <a:gd name="connsiteX5" fmla="*/ 1304544 w 14968050"/>
              <a:gd name="connsiteY5" fmla="*/ 6909466 h 8144069"/>
              <a:gd name="connsiteX6" fmla="*/ 1280160 w 14968050"/>
              <a:gd name="connsiteY6" fmla="*/ 6787546 h 8144069"/>
              <a:gd name="connsiteX7" fmla="*/ 1414272 w 14968050"/>
              <a:gd name="connsiteY7" fmla="*/ 6775354 h 8144069"/>
              <a:gd name="connsiteX8" fmla="*/ 1682496 w 14968050"/>
              <a:gd name="connsiteY8" fmla="*/ 6580282 h 8144069"/>
              <a:gd name="connsiteX9" fmla="*/ 1792224 w 14968050"/>
              <a:gd name="connsiteY9" fmla="*/ 6604666 h 8144069"/>
              <a:gd name="connsiteX10" fmla="*/ 2023872 w 14968050"/>
              <a:gd name="connsiteY10" fmla="*/ 6494938 h 8144069"/>
              <a:gd name="connsiteX11" fmla="*/ 2072640 w 14968050"/>
              <a:gd name="connsiteY11" fmla="*/ 6336442 h 8144069"/>
              <a:gd name="connsiteX12" fmla="*/ 2206752 w 14968050"/>
              <a:gd name="connsiteY12" fmla="*/ 6336442 h 8144069"/>
              <a:gd name="connsiteX13" fmla="*/ 2267712 w 14968050"/>
              <a:gd name="connsiteY13" fmla="*/ 6275482 h 8144069"/>
              <a:gd name="connsiteX14" fmla="*/ 2328672 w 14968050"/>
              <a:gd name="connsiteY14" fmla="*/ 6312058 h 8144069"/>
              <a:gd name="connsiteX15" fmla="*/ 2523744 w 14968050"/>
              <a:gd name="connsiteY15" fmla="*/ 6299866 h 8144069"/>
              <a:gd name="connsiteX16" fmla="*/ 2694432 w 14968050"/>
              <a:gd name="connsiteY16" fmla="*/ 6275482 h 8144069"/>
              <a:gd name="connsiteX17" fmla="*/ 2779776 w 14968050"/>
              <a:gd name="connsiteY17" fmla="*/ 6397402 h 8144069"/>
              <a:gd name="connsiteX18" fmla="*/ 2779776 w 14968050"/>
              <a:gd name="connsiteY18" fmla="*/ 6446170 h 8144069"/>
              <a:gd name="connsiteX19" fmla="*/ 2950464 w 14968050"/>
              <a:gd name="connsiteY19" fmla="*/ 6446170 h 8144069"/>
              <a:gd name="connsiteX20" fmla="*/ 3060192 w 14968050"/>
              <a:gd name="connsiteY20" fmla="*/ 6421786 h 8144069"/>
              <a:gd name="connsiteX21" fmla="*/ 3828288 w 14968050"/>
              <a:gd name="connsiteY21" fmla="*/ 6494938 h 8144069"/>
              <a:gd name="connsiteX22" fmla="*/ 3974592 w 14968050"/>
              <a:gd name="connsiteY22" fmla="*/ 6336442 h 8144069"/>
              <a:gd name="connsiteX23" fmla="*/ 4242816 w 14968050"/>
              <a:gd name="connsiteY23" fmla="*/ 6226714 h 8144069"/>
              <a:gd name="connsiteX24" fmla="*/ 4572000 w 14968050"/>
              <a:gd name="connsiteY24" fmla="*/ 6226714 h 8144069"/>
              <a:gd name="connsiteX25" fmla="*/ 5092970 w 14968050"/>
              <a:gd name="connsiteY25" fmla="*/ 5940382 h 8144069"/>
              <a:gd name="connsiteX26" fmla="*/ 5733197 w 14968050"/>
              <a:gd name="connsiteY26" fmla="*/ 5367966 h 8144069"/>
              <a:gd name="connsiteX27" fmla="*/ 6215358 w 14968050"/>
              <a:gd name="connsiteY27" fmla="*/ 4580525 h 8144069"/>
              <a:gd name="connsiteX28" fmla="*/ 7510236 w 14968050"/>
              <a:gd name="connsiteY28" fmla="*/ 3531316 h 8144069"/>
              <a:gd name="connsiteX29" fmla="*/ 8651430 w 14968050"/>
              <a:gd name="connsiteY29" fmla="*/ 2845914 h 8144069"/>
              <a:gd name="connsiteX30" fmla="*/ 9775893 w 14968050"/>
              <a:gd name="connsiteY30" fmla="*/ 2486432 h 8144069"/>
              <a:gd name="connsiteX31" fmla="*/ 10270148 w 14968050"/>
              <a:gd name="connsiteY31" fmla="*/ 2215303 h 8144069"/>
              <a:gd name="connsiteX32" fmla="*/ 11993394 w 14968050"/>
              <a:gd name="connsiteY32" fmla="*/ 326694 h 8144069"/>
              <a:gd name="connsiteX33" fmla="*/ 13261499 w 14968050"/>
              <a:gd name="connsiteY33" fmla="*/ 255137 h 8144069"/>
              <a:gd name="connsiteX34" fmla="*/ 13668052 w 14968050"/>
              <a:gd name="connsiteY34" fmla="*/ 668318 h 8144069"/>
              <a:gd name="connsiteX35" fmla="*/ 13592247 w 14968050"/>
              <a:gd name="connsiteY35" fmla="*/ 1647642 h 8144069"/>
              <a:gd name="connsiteX36" fmla="*/ 5413248 w 14968050"/>
              <a:gd name="connsiteY36" fmla="*/ 7226458 h 8144069"/>
              <a:gd name="connsiteX37" fmla="*/ 5766816 w 14968050"/>
              <a:gd name="connsiteY37" fmla="*/ 7153306 h 8144069"/>
              <a:gd name="connsiteX38" fmla="*/ 6132576 w 14968050"/>
              <a:gd name="connsiteY38" fmla="*/ 7323994 h 8144069"/>
              <a:gd name="connsiteX39" fmla="*/ 6583680 w 14968050"/>
              <a:gd name="connsiteY39" fmla="*/ 7238650 h 8144069"/>
              <a:gd name="connsiteX40" fmla="*/ 6961632 w 14968050"/>
              <a:gd name="connsiteY40" fmla="*/ 7055770 h 8144069"/>
              <a:gd name="connsiteX41" fmla="*/ 7181088 w 14968050"/>
              <a:gd name="connsiteY41" fmla="*/ 6897274 h 8144069"/>
              <a:gd name="connsiteX42" fmla="*/ 7327392 w 14968050"/>
              <a:gd name="connsiteY42" fmla="*/ 6848506 h 8144069"/>
              <a:gd name="connsiteX0" fmla="*/ 0 w 16224311"/>
              <a:gd name="connsiteY0" fmla="*/ 7250842 h 8099657"/>
              <a:gd name="connsiteX1" fmla="*/ 207264 w 16224311"/>
              <a:gd name="connsiteY1" fmla="*/ 7336186 h 8099657"/>
              <a:gd name="connsiteX2" fmla="*/ 280416 w 16224311"/>
              <a:gd name="connsiteY2" fmla="*/ 7470298 h 8099657"/>
              <a:gd name="connsiteX3" fmla="*/ 1002274 w 16224311"/>
              <a:gd name="connsiteY3" fmla="*/ 7316697 h 8099657"/>
              <a:gd name="connsiteX4" fmla="*/ 1267968 w 16224311"/>
              <a:gd name="connsiteY4" fmla="*/ 7055770 h 8099657"/>
              <a:gd name="connsiteX5" fmla="*/ 1304544 w 16224311"/>
              <a:gd name="connsiteY5" fmla="*/ 6909466 h 8099657"/>
              <a:gd name="connsiteX6" fmla="*/ 1280160 w 16224311"/>
              <a:gd name="connsiteY6" fmla="*/ 6787546 h 8099657"/>
              <a:gd name="connsiteX7" fmla="*/ 1414272 w 16224311"/>
              <a:gd name="connsiteY7" fmla="*/ 6775354 h 8099657"/>
              <a:gd name="connsiteX8" fmla="*/ 1682496 w 16224311"/>
              <a:gd name="connsiteY8" fmla="*/ 6580282 h 8099657"/>
              <a:gd name="connsiteX9" fmla="*/ 1792224 w 16224311"/>
              <a:gd name="connsiteY9" fmla="*/ 6604666 h 8099657"/>
              <a:gd name="connsiteX10" fmla="*/ 2023872 w 16224311"/>
              <a:gd name="connsiteY10" fmla="*/ 6494938 h 8099657"/>
              <a:gd name="connsiteX11" fmla="*/ 2072640 w 16224311"/>
              <a:gd name="connsiteY11" fmla="*/ 6336442 h 8099657"/>
              <a:gd name="connsiteX12" fmla="*/ 2206752 w 16224311"/>
              <a:gd name="connsiteY12" fmla="*/ 6336442 h 8099657"/>
              <a:gd name="connsiteX13" fmla="*/ 2267712 w 16224311"/>
              <a:gd name="connsiteY13" fmla="*/ 6275482 h 8099657"/>
              <a:gd name="connsiteX14" fmla="*/ 2328672 w 16224311"/>
              <a:gd name="connsiteY14" fmla="*/ 6312058 h 8099657"/>
              <a:gd name="connsiteX15" fmla="*/ 2523744 w 16224311"/>
              <a:gd name="connsiteY15" fmla="*/ 6299866 h 8099657"/>
              <a:gd name="connsiteX16" fmla="*/ 2694432 w 16224311"/>
              <a:gd name="connsiteY16" fmla="*/ 6275482 h 8099657"/>
              <a:gd name="connsiteX17" fmla="*/ 2779776 w 16224311"/>
              <a:gd name="connsiteY17" fmla="*/ 6397402 h 8099657"/>
              <a:gd name="connsiteX18" fmla="*/ 2779776 w 16224311"/>
              <a:gd name="connsiteY18" fmla="*/ 6446170 h 8099657"/>
              <a:gd name="connsiteX19" fmla="*/ 2950464 w 16224311"/>
              <a:gd name="connsiteY19" fmla="*/ 6446170 h 8099657"/>
              <a:gd name="connsiteX20" fmla="*/ 3060192 w 16224311"/>
              <a:gd name="connsiteY20" fmla="*/ 6421786 h 8099657"/>
              <a:gd name="connsiteX21" fmla="*/ 3828288 w 16224311"/>
              <a:gd name="connsiteY21" fmla="*/ 6494938 h 8099657"/>
              <a:gd name="connsiteX22" fmla="*/ 3974592 w 16224311"/>
              <a:gd name="connsiteY22" fmla="*/ 6336442 h 8099657"/>
              <a:gd name="connsiteX23" fmla="*/ 4242816 w 16224311"/>
              <a:gd name="connsiteY23" fmla="*/ 6226714 h 8099657"/>
              <a:gd name="connsiteX24" fmla="*/ 4572000 w 16224311"/>
              <a:gd name="connsiteY24" fmla="*/ 6226714 h 8099657"/>
              <a:gd name="connsiteX25" fmla="*/ 5092970 w 16224311"/>
              <a:gd name="connsiteY25" fmla="*/ 5940382 h 8099657"/>
              <a:gd name="connsiteX26" fmla="*/ 5733197 w 16224311"/>
              <a:gd name="connsiteY26" fmla="*/ 5367966 h 8099657"/>
              <a:gd name="connsiteX27" fmla="*/ 6215358 w 16224311"/>
              <a:gd name="connsiteY27" fmla="*/ 4580525 h 8099657"/>
              <a:gd name="connsiteX28" fmla="*/ 7510236 w 16224311"/>
              <a:gd name="connsiteY28" fmla="*/ 3531316 h 8099657"/>
              <a:gd name="connsiteX29" fmla="*/ 8651430 w 16224311"/>
              <a:gd name="connsiteY29" fmla="*/ 2845914 h 8099657"/>
              <a:gd name="connsiteX30" fmla="*/ 9775893 w 16224311"/>
              <a:gd name="connsiteY30" fmla="*/ 2486432 h 8099657"/>
              <a:gd name="connsiteX31" fmla="*/ 10270148 w 16224311"/>
              <a:gd name="connsiteY31" fmla="*/ 2215303 h 8099657"/>
              <a:gd name="connsiteX32" fmla="*/ 11993394 w 16224311"/>
              <a:gd name="connsiteY32" fmla="*/ 326694 h 8099657"/>
              <a:gd name="connsiteX33" fmla="*/ 13261499 w 16224311"/>
              <a:gd name="connsiteY33" fmla="*/ 255137 h 8099657"/>
              <a:gd name="connsiteX34" fmla="*/ 13668052 w 16224311"/>
              <a:gd name="connsiteY34" fmla="*/ 668318 h 8099657"/>
              <a:gd name="connsiteX35" fmla="*/ 13592247 w 16224311"/>
              <a:gd name="connsiteY35" fmla="*/ 1647642 h 8099657"/>
              <a:gd name="connsiteX36" fmla="*/ 14920070 w 16224311"/>
              <a:gd name="connsiteY36" fmla="*/ 1645902 h 8099657"/>
              <a:gd name="connsiteX37" fmla="*/ 5766816 w 16224311"/>
              <a:gd name="connsiteY37" fmla="*/ 7153306 h 8099657"/>
              <a:gd name="connsiteX38" fmla="*/ 6132576 w 16224311"/>
              <a:gd name="connsiteY38" fmla="*/ 7323994 h 8099657"/>
              <a:gd name="connsiteX39" fmla="*/ 6583680 w 16224311"/>
              <a:gd name="connsiteY39" fmla="*/ 7238650 h 8099657"/>
              <a:gd name="connsiteX40" fmla="*/ 6961632 w 16224311"/>
              <a:gd name="connsiteY40" fmla="*/ 7055770 h 8099657"/>
              <a:gd name="connsiteX41" fmla="*/ 7181088 w 16224311"/>
              <a:gd name="connsiteY41" fmla="*/ 6897274 h 8099657"/>
              <a:gd name="connsiteX42" fmla="*/ 7327392 w 16224311"/>
              <a:gd name="connsiteY42" fmla="*/ 6848506 h 8099657"/>
              <a:gd name="connsiteX0" fmla="*/ 0 w 16224307"/>
              <a:gd name="connsiteY0" fmla="*/ 7250842 h 8118883"/>
              <a:gd name="connsiteX1" fmla="*/ 207264 w 16224307"/>
              <a:gd name="connsiteY1" fmla="*/ 7336186 h 8118883"/>
              <a:gd name="connsiteX2" fmla="*/ 280416 w 16224307"/>
              <a:gd name="connsiteY2" fmla="*/ 7470298 h 8118883"/>
              <a:gd name="connsiteX3" fmla="*/ 1002274 w 16224307"/>
              <a:gd name="connsiteY3" fmla="*/ 7316697 h 8118883"/>
              <a:gd name="connsiteX4" fmla="*/ 1267968 w 16224307"/>
              <a:gd name="connsiteY4" fmla="*/ 7055770 h 8118883"/>
              <a:gd name="connsiteX5" fmla="*/ 1304544 w 16224307"/>
              <a:gd name="connsiteY5" fmla="*/ 6909466 h 8118883"/>
              <a:gd name="connsiteX6" fmla="*/ 1280160 w 16224307"/>
              <a:gd name="connsiteY6" fmla="*/ 6787546 h 8118883"/>
              <a:gd name="connsiteX7" fmla="*/ 1414272 w 16224307"/>
              <a:gd name="connsiteY7" fmla="*/ 6775354 h 8118883"/>
              <a:gd name="connsiteX8" fmla="*/ 1682496 w 16224307"/>
              <a:gd name="connsiteY8" fmla="*/ 6580282 h 8118883"/>
              <a:gd name="connsiteX9" fmla="*/ 1792224 w 16224307"/>
              <a:gd name="connsiteY9" fmla="*/ 6604666 h 8118883"/>
              <a:gd name="connsiteX10" fmla="*/ 2023872 w 16224307"/>
              <a:gd name="connsiteY10" fmla="*/ 6494938 h 8118883"/>
              <a:gd name="connsiteX11" fmla="*/ 2072640 w 16224307"/>
              <a:gd name="connsiteY11" fmla="*/ 6336442 h 8118883"/>
              <a:gd name="connsiteX12" fmla="*/ 2206752 w 16224307"/>
              <a:gd name="connsiteY12" fmla="*/ 6336442 h 8118883"/>
              <a:gd name="connsiteX13" fmla="*/ 2267712 w 16224307"/>
              <a:gd name="connsiteY13" fmla="*/ 6275482 h 8118883"/>
              <a:gd name="connsiteX14" fmla="*/ 2328672 w 16224307"/>
              <a:gd name="connsiteY14" fmla="*/ 6312058 h 8118883"/>
              <a:gd name="connsiteX15" fmla="*/ 2523744 w 16224307"/>
              <a:gd name="connsiteY15" fmla="*/ 6299866 h 8118883"/>
              <a:gd name="connsiteX16" fmla="*/ 2694432 w 16224307"/>
              <a:gd name="connsiteY16" fmla="*/ 6275482 h 8118883"/>
              <a:gd name="connsiteX17" fmla="*/ 2779776 w 16224307"/>
              <a:gd name="connsiteY17" fmla="*/ 6397402 h 8118883"/>
              <a:gd name="connsiteX18" fmla="*/ 2779776 w 16224307"/>
              <a:gd name="connsiteY18" fmla="*/ 6446170 h 8118883"/>
              <a:gd name="connsiteX19" fmla="*/ 2950464 w 16224307"/>
              <a:gd name="connsiteY19" fmla="*/ 6446170 h 8118883"/>
              <a:gd name="connsiteX20" fmla="*/ 3060192 w 16224307"/>
              <a:gd name="connsiteY20" fmla="*/ 6421786 h 8118883"/>
              <a:gd name="connsiteX21" fmla="*/ 3828288 w 16224307"/>
              <a:gd name="connsiteY21" fmla="*/ 6494938 h 8118883"/>
              <a:gd name="connsiteX22" fmla="*/ 3974592 w 16224307"/>
              <a:gd name="connsiteY22" fmla="*/ 6336442 h 8118883"/>
              <a:gd name="connsiteX23" fmla="*/ 4242816 w 16224307"/>
              <a:gd name="connsiteY23" fmla="*/ 6226714 h 8118883"/>
              <a:gd name="connsiteX24" fmla="*/ 4572000 w 16224307"/>
              <a:gd name="connsiteY24" fmla="*/ 6226714 h 8118883"/>
              <a:gd name="connsiteX25" fmla="*/ 5092970 w 16224307"/>
              <a:gd name="connsiteY25" fmla="*/ 5940382 h 8118883"/>
              <a:gd name="connsiteX26" fmla="*/ 5733197 w 16224307"/>
              <a:gd name="connsiteY26" fmla="*/ 5367966 h 8118883"/>
              <a:gd name="connsiteX27" fmla="*/ 6215358 w 16224307"/>
              <a:gd name="connsiteY27" fmla="*/ 4580525 h 8118883"/>
              <a:gd name="connsiteX28" fmla="*/ 7510236 w 16224307"/>
              <a:gd name="connsiteY28" fmla="*/ 3531316 h 8118883"/>
              <a:gd name="connsiteX29" fmla="*/ 8651430 w 16224307"/>
              <a:gd name="connsiteY29" fmla="*/ 2845914 h 8118883"/>
              <a:gd name="connsiteX30" fmla="*/ 9775893 w 16224307"/>
              <a:gd name="connsiteY30" fmla="*/ 2486432 h 8118883"/>
              <a:gd name="connsiteX31" fmla="*/ 10270148 w 16224307"/>
              <a:gd name="connsiteY31" fmla="*/ 2215303 h 8118883"/>
              <a:gd name="connsiteX32" fmla="*/ 11993394 w 16224307"/>
              <a:gd name="connsiteY32" fmla="*/ 326694 h 8118883"/>
              <a:gd name="connsiteX33" fmla="*/ 13261499 w 16224307"/>
              <a:gd name="connsiteY33" fmla="*/ 255137 h 8118883"/>
              <a:gd name="connsiteX34" fmla="*/ 13668052 w 16224307"/>
              <a:gd name="connsiteY34" fmla="*/ 668318 h 8118883"/>
              <a:gd name="connsiteX35" fmla="*/ 13592247 w 16224307"/>
              <a:gd name="connsiteY35" fmla="*/ 1647642 h 8118883"/>
              <a:gd name="connsiteX36" fmla="*/ 14920070 w 16224307"/>
              <a:gd name="connsiteY36" fmla="*/ 1645902 h 8118883"/>
              <a:gd name="connsiteX37" fmla="*/ 5766816 w 16224307"/>
              <a:gd name="connsiteY37" fmla="*/ 7153306 h 8118883"/>
              <a:gd name="connsiteX38" fmla="*/ 15364128 w 16224307"/>
              <a:gd name="connsiteY38" fmla="*/ 2469319 h 8118883"/>
              <a:gd name="connsiteX39" fmla="*/ 6132576 w 16224307"/>
              <a:gd name="connsiteY39" fmla="*/ 7323994 h 8118883"/>
              <a:gd name="connsiteX40" fmla="*/ 6583680 w 16224307"/>
              <a:gd name="connsiteY40" fmla="*/ 7238650 h 8118883"/>
              <a:gd name="connsiteX41" fmla="*/ 6961632 w 16224307"/>
              <a:gd name="connsiteY41" fmla="*/ 7055770 h 8118883"/>
              <a:gd name="connsiteX42" fmla="*/ 7181088 w 16224307"/>
              <a:gd name="connsiteY42" fmla="*/ 6897274 h 8118883"/>
              <a:gd name="connsiteX43" fmla="*/ 7327392 w 16224307"/>
              <a:gd name="connsiteY43" fmla="*/ 6848506 h 8118883"/>
              <a:gd name="connsiteX0" fmla="*/ 0 w 16842204"/>
              <a:gd name="connsiteY0" fmla="*/ 7250842 h 8118883"/>
              <a:gd name="connsiteX1" fmla="*/ 207264 w 16842204"/>
              <a:gd name="connsiteY1" fmla="*/ 7336186 h 8118883"/>
              <a:gd name="connsiteX2" fmla="*/ 280416 w 16842204"/>
              <a:gd name="connsiteY2" fmla="*/ 7470298 h 8118883"/>
              <a:gd name="connsiteX3" fmla="*/ 1002274 w 16842204"/>
              <a:gd name="connsiteY3" fmla="*/ 7316697 h 8118883"/>
              <a:gd name="connsiteX4" fmla="*/ 1267968 w 16842204"/>
              <a:gd name="connsiteY4" fmla="*/ 7055770 h 8118883"/>
              <a:gd name="connsiteX5" fmla="*/ 1304544 w 16842204"/>
              <a:gd name="connsiteY5" fmla="*/ 6909466 h 8118883"/>
              <a:gd name="connsiteX6" fmla="*/ 1280160 w 16842204"/>
              <a:gd name="connsiteY6" fmla="*/ 6787546 h 8118883"/>
              <a:gd name="connsiteX7" fmla="*/ 1414272 w 16842204"/>
              <a:gd name="connsiteY7" fmla="*/ 6775354 h 8118883"/>
              <a:gd name="connsiteX8" fmla="*/ 1682496 w 16842204"/>
              <a:gd name="connsiteY8" fmla="*/ 6580282 h 8118883"/>
              <a:gd name="connsiteX9" fmla="*/ 1792224 w 16842204"/>
              <a:gd name="connsiteY9" fmla="*/ 6604666 h 8118883"/>
              <a:gd name="connsiteX10" fmla="*/ 2023872 w 16842204"/>
              <a:gd name="connsiteY10" fmla="*/ 6494938 h 8118883"/>
              <a:gd name="connsiteX11" fmla="*/ 2072640 w 16842204"/>
              <a:gd name="connsiteY11" fmla="*/ 6336442 h 8118883"/>
              <a:gd name="connsiteX12" fmla="*/ 2206752 w 16842204"/>
              <a:gd name="connsiteY12" fmla="*/ 6336442 h 8118883"/>
              <a:gd name="connsiteX13" fmla="*/ 2267712 w 16842204"/>
              <a:gd name="connsiteY13" fmla="*/ 6275482 h 8118883"/>
              <a:gd name="connsiteX14" fmla="*/ 2328672 w 16842204"/>
              <a:gd name="connsiteY14" fmla="*/ 6312058 h 8118883"/>
              <a:gd name="connsiteX15" fmla="*/ 2523744 w 16842204"/>
              <a:gd name="connsiteY15" fmla="*/ 6299866 h 8118883"/>
              <a:gd name="connsiteX16" fmla="*/ 2694432 w 16842204"/>
              <a:gd name="connsiteY16" fmla="*/ 6275482 h 8118883"/>
              <a:gd name="connsiteX17" fmla="*/ 2779776 w 16842204"/>
              <a:gd name="connsiteY17" fmla="*/ 6397402 h 8118883"/>
              <a:gd name="connsiteX18" fmla="*/ 2779776 w 16842204"/>
              <a:gd name="connsiteY18" fmla="*/ 6446170 h 8118883"/>
              <a:gd name="connsiteX19" fmla="*/ 2950464 w 16842204"/>
              <a:gd name="connsiteY19" fmla="*/ 6446170 h 8118883"/>
              <a:gd name="connsiteX20" fmla="*/ 3060192 w 16842204"/>
              <a:gd name="connsiteY20" fmla="*/ 6421786 h 8118883"/>
              <a:gd name="connsiteX21" fmla="*/ 3828288 w 16842204"/>
              <a:gd name="connsiteY21" fmla="*/ 6494938 h 8118883"/>
              <a:gd name="connsiteX22" fmla="*/ 3974592 w 16842204"/>
              <a:gd name="connsiteY22" fmla="*/ 6336442 h 8118883"/>
              <a:gd name="connsiteX23" fmla="*/ 4242816 w 16842204"/>
              <a:gd name="connsiteY23" fmla="*/ 6226714 h 8118883"/>
              <a:gd name="connsiteX24" fmla="*/ 4572000 w 16842204"/>
              <a:gd name="connsiteY24" fmla="*/ 6226714 h 8118883"/>
              <a:gd name="connsiteX25" fmla="*/ 5092970 w 16842204"/>
              <a:gd name="connsiteY25" fmla="*/ 5940382 h 8118883"/>
              <a:gd name="connsiteX26" fmla="*/ 5733197 w 16842204"/>
              <a:gd name="connsiteY26" fmla="*/ 5367966 h 8118883"/>
              <a:gd name="connsiteX27" fmla="*/ 6215358 w 16842204"/>
              <a:gd name="connsiteY27" fmla="*/ 4580525 h 8118883"/>
              <a:gd name="connsiteX28" fmla="*/ 7510236 w 16842204"/>
              <a:gd name="connsiteY28" fmla="*/ 3531316 h 8118883"/>
              <a:gd name="connsiteX29" fmla="*/ 8651430 w 16842204"/>
              <a:gd name="connsiteY29" fmla="*/ 2845914 h 8118883"/>
              <a:gd name="connsiteX30" fmla="*/ 9775893 w 16842204"/>
              <a:gd name="connsiteY30" fmla="*/ 2486432 h 8118883"/>
              <a:gd name="connsiteX31" fmla="*/ 10270148 w 16842204"/>
              <a:gd name="connsiteY31" fmla="*/ 2215303 h 8118883"/>
              <a:gd name="connsiteX32" fmla="*/ 11993394 w 16842204"/>
              <a:gd name="connsiteY32" fmla="*/ 326694 h 8118883"/>
              <a:gd name="connsiteX33" fmla="*/ 13261499 w 16842204"/>
              <a:gd name="connsiteY33" fmla="*/ 255137 h 8118883"/>
              <a:gd name="connsiteX34" fmla="*/ 13668052 w 16842204"/>
              <a:gd name="connsiteY34" fmla="*/ 668318 h 8118883"/>
              <a:gd name="connsiteX35" fmla="*/ 13592247 w 16842204"/>
              <a:gd name="connsiteY35" fmla="*/ 1647642 h 8118883"/>
              <a:gd name="connsiteX36" fmla="*/ 14920070 w 16842204"/>
              <a:gd name="connsiteY36" fmla="*/ 1645902 h 8118883"/>
              <a:gd name="connsiteX37" fmla="*/ 15001041 w 16842204"/>
              <a:gd name="connsiteY37" fmla="*/ 2052061 h 8118883"/>
              <a:gd name="connsiteX38" fmla="*/ 15364128 w 16842204"/>
              <a:gd name="connsiteY38" fmla="*/ 2469319 h 8118883"/>
              <a:gd name="connsiteX39" fmla="*/ 6132576 w 16842204"/>
              <a:gd name="connsiteY39" fmla="*/ 7323994 h 8118883"/>
              <a:gd name="connsiteX40" fmla="*/ 6583680 w 16842204"/>
              <a:gd name="connsiteY40" fmla="*/ 7238650 h 8118883"/>
              <a:gd name="connsiteX41" fmla="*/ 6961632 w 16842204"/>
              <a:gd name="connsiteY41" fmla="*/ 7055770 h 8118883"/>
              <a:gd name="connsiteX42" fmla="*/ 7181088 w 16842204"/>
              <a:gd name="connsiteY42" fmla="*/ 6897274 h 8118883"/>
              <a:gd name="connsiteX43" fmla="*/ 7327392 w 16842204"/>
              <a:gd name="connsiteY43" fmla="*/ 6848506 h 8118883"/>
              <a:gd name="connsiteX0" fmla="*/ 0 w 16767022"/>
              <a:gd name="connsiteY0" fmla="*/ 7250842 h 8003057"/>
              <a:gd name="connsiteX1" fmla="*/ 207264 w 16767022"/>
              <a:gd name="connsiteY1" fmla="*/ 7336186 h 8003057"/>
              <a:gd name="connsiteX2" fmla="*/ 280416 w 16767022"/>
              <a:gd name="connsiteY2" fmla="*/ 7470298 h 8003057"/>
              <a:gd name="connsiteX3" fmla="*/ 1002274 w 16767022"/>
              <a:gd name="connsiteY3" fmla="*/ 7316697 h 8003057"/>
              <a:gd name="connsiteX4" fmla="*/ 1267968 w 16767022"/>
              <a:gd name="connsiteY4" fmla="*/ 7055770 h 8003057"/>
              <a:gd name="connsiteX5" fmla="*/ 1304544 w 16767022"/>
              <a:gd name="connsiteY5" fmla="*/ 6909466 h 8003057"/>
              <a:gd name="connsiteX6" fmla="*/ 1280160 w 16767022"/>
              <a:gd name="connsiteY6" fmla="*/ 6787546 h 8003057"/>
              <a:gd name="connsiteX7" fmla="*/ 1414272 w 16767022"/>
              <a:gd name="connsiteY7" fmla="*/ 6775354 h 8003057"/>
              <a:gd name="connsiteX8" fmla="*/ 1682496 w 16767022"/>
              <a:gd name="connsiteY8" fmla="*/ 6580282 h 8003057"/>
              <a:gd name="connsiteX9" fmla="*/ 1792224 w 16767022"/>
              <a:gd name="connsiteY9" fmla="*/ 6604666 h 8003057"/>
              <a:gd name="connsiteX10" fmla="*/ 2023872 w 16767022"/>
              <a:gd name="connsiteY10" fmla="*/ 6494938 h 8003057"/>
              <a:gd name="connsiteX11" fmla="*/ 2072640 w 16767022"/>
              <a:gd name="connsiteY11" fmla="*/ 6336442 h 8003057"/>
              <a:gd name="connsiteX12" fmla="*/ 2206752 w 16767022"/>
              <a:gd name="connsiteY12" fmla="*/ 6336442 h 8003057"/>
              <a:gd name="connsiteX13" fmla="*/ 2267712 w 16767022"/>
              <a:gd name="connsiteY13" fmla="*/ 6275482 h 8003057"/>
              <a:gd name="connsiteX14" fmla="*/ 2328672 w 16767022"/>
              <a:gd name="connsiteY14" fmla="*/ 6312058 h 8003057"/>
              <a:gd name="connsiteX15" fmla="*/ 2523744 w 16767022"/>
              <a:gd name="connsiteY15" fmla="*/ 6299866 h 8003057"/>
              <a:gd name="connsiteX16" fmla="*/ 2694432 w 16767022"/>
              <a:gd name="connsiteY16" fmla="*/ 6275482 h 8003057"/>
              <a:gd name="connsiteX17" fmla="*/ 2779776 w 16767022"/>
              <a:gd name="connsiteY17" fmla="*/ 6397402 h 8003057"/>
              <a:gd name="connsiteX18" fmla="*/ 2779776 w 16767022"/>
              <a:gd name="connsiteY18" fmla="*/ 6446170 h 8003057"/>
              <a:gd name="connsiteX19" fmla="*/ 2950464 w 16767022"/>
              <a:gd name="connsiteY19" fmla="*/ 6446170 h 8003057"/>
              <a:gd name="connsiteX20" fmla="*/ 3060192 w 16767022"/>
              <a:gd name="connsiteY20" fmla="*/ 6421786 h 8003057"/>
              <a:gd name="connsiteX21" fmla="*/ 3828288 w 16767022"/>
              <a:gd name="connsiteY21" fmla="*/ 6494938 h 8003057"/>
              <a:gd name="connsiteX22" fmla="*/ 3974592 w 16767022"/>
              <a:gd name="connsiteY22" fmla="*/ 6336442 h 8003057"/>
              <a:gd name="connsiteX23" fmla="*/ 4242816 w 16767022"/>
              <a:gd name="connsiteY23" fmla="*/ 6226714 h 8003057"/>
              <a:gd name="connsiteX24" fmla="*/ 4572000 w 16767022"/>
              <a:gd name="connsiteY24" fmla="*/ 6226714 h 8003057"/>
              <a:gd name="connsiteX25" fmla="*/ 5092970 w 16767022"/>
              <a:gd name="connsiteY25" fmla="*/ 5940382 h 8003057"/>
              <a:gd name="connsiteX26" fmla="*/ 5733197 w 16767022"/>
              <a:gd name="connsiteY26" fmla="*/ 5367966 h 8003057"/>
              <a:gd name="connsiteX27" fmla="*/ 6215358 w 16767022"/>
              <a:gd name="connsiteY27" fmla="*/ 4580525 h 8003057"/>
              <a:gd name="connsiteX28" fmla="*/ 7510236 w 16767022"/>
              <a:gd name="connsiteY28" fmla="*/ 3531316 h 8003057"/>
              <a:gd name="connsiteX29" fmla="*/ 8651430 w 16767022"/>
              <a:gd name="connsiteY29" fmla="*/ 2845914 h 8003057"/>
              <a:gd name="connsiteX30" fmla="*/ 9775893 w 16767022"/>
              <a:gd name="connsiteY30" fmla="*/ 2486432 h 8003057"/>
              <a:gd name="connsiteX31" fmla="*/ 10270148 w 16767022"/>
              <a:gd name="connsiteY31" fmla="*/ 2215303 h 8003057"/>
              <a:gd name="connsiteX32" fmla="*/ 11993394 w 16767022"/>
              <a:gd name="connsiteY32" fmla="*/ 326694 h 8003057"/>
              <a:gd name="connsiteX33" fmla="*/ 13261499 w 16767022"/>
              <a:gd name="connsiteY33" fmla="*/ 255137 h 8003057"/>
              <a:gd name="connsiteX34" fmla="*/ 13668052 w 16767022"/>
              <a:gd name="connsiteY34" fmla="*/ 668318 h 8003057"/>
              <a:gd name="connsiteX35" fmla="*/ 13592247 w 16767022"/>
              <a:gd name="connsiteY35" fmla="*/ 1647642 h 8003057"/>
              <a:gd name="connsiteX36" fmla="*/ 14920070 w 16767022"/>
              <a:gd name="connsiteY36" fmla="*/ 1645902 h 8003057"/>
              <a:gd name="connsiteX37" fmla="*/ 15001041 w 16767022"/>
              <a:gd name="connsiteY37" fmla="*/ 2052061 h 8003057"/>
              <a:gd name="connsiteX38" fmla="*/ 15364128 w 16767022"/>
              <a:gd name="connsiteY38" fmla="*/ 2469319 h 8003057"/>
              <a:gd name="connsiteX39" fmla="*/ 6583680 w 16767022"/>
              <a:gd name="connsiteY39" fmla="*/ 7238650 h 8003057"/>
              <a:gd name="connsiteX40" fmla="*/ 6961632 w 16767022"/>
              <a:gd name="connsiteY40" fmla="*/ 7055770 h 8003057"/>
              <a:gd name="connsiteX41" fmla="*/ 7181088 w 16767022"/>
              <a:gd name="connsiteY41" fmla="*/ 6897274 h 8003057"/>
              <a:gd name="connsiteX42" fmla="*/ 7327392 w 16767022"/>
              <a:gd name="connsiteY42" fmla="*/ 6848506 h 8003057"/>
              <a:gd name="connsiteX0" fmla="*/ 0 w 16704031"/>
              <a:gd name="connsiteY0" fmla="*/ 7250842 h 7793763"/>
              <a:gd name="connsiteX1" fmla="*/ 207264 w 16704031"/>
              <a:gd name="connsiteY1" fmla="*/ 7336186 h 7793763"/>
              <a:gd name="connsiteX2" fmla="*/ 280416 w 16704031"/>
              <a:gd name="connsiteY2" fmla="*/ 7470298 h 7793763"/>
              <a:gd name="connsiteX3" fmla="*/ 1002274 w 16704031"/>
              <a:gd name="connsiteY3" fmla="*/ 7316697 h 7793763"/>
              <a:gd name="connsiteX4" fmla="*/ 1267968 w 16704031"/>
              <a:gd name="connsiteY4" fmla="*/ 7055770 h 7793763"/>
              <a:gd name="connsiteX5" fmla="*/ 1304544 w 16704031"/>
              <a:gd name="connsiteY5" fmla="*/ 6909466 h 7793763"/>
              <a:gd name="connsiteX6" fmla="*/ 1280160 w 16704031"/>
              <a:gd name="connsiteY6" fmla="*/ 6787546 h 7793763"/>
              <a:gd name="connsiteX7" fmla="*/ 1414272 w 16704031"/>
              <a:gd name="connsiteY7" fmla="*/ 6775354 h 7793763"/>
              <a:gd name="connsiteX8" fmla="*/ 1682496 w 16704031"/>
              <a:gd name="connsiteY8" fmla="*/ 6580282 h 7793763"/>
              <a:gd name="connsiteX9" fmla="*/ 1792224 w 16704031"/>
              <a:gd name="connsiteY9" fmla="*/ 6604666 h 7793763"/>
              <a:gd name="connsiteX10" fmla="*/ 2023872 w 16704031"/>
              <a:gd name="connsiteY10" fmla="*/ 6494938 h 7793763"/>
              <a:gd name="connsiteX11" fmla="*/ 2072640 w 16704031"/>
              <a:gd name="connsiteY11" fmla="*/ 6336442 h 7793763"/>
              <a:gd name="connsiteX12" fmla="*/ 2206752 w 16704031"/>
              <a:gd name="connsiteY12" fmla="*/ 6336442 h 7793763"/>
              <a:gd name="connsiteX13" fmla="*/ 2267712 w 16704031"/>
              <a:gd name="connsiteY13" fmla="*/ 6275482 h 7793763"/>
              <a:gd name="connsiteX14" fmla="*/ 2328672 w 16704031"/>
              <a:gd name="connsiteY14" fmla="*/ 6312058 h 7793763"/>
              <a:gd name="connsiteX15" fmla="*/ 2523744 w 16704031"/>
              <a:gd name="connsiteY15" fmla="*/ 6299866 h 7793763"/>
              <a:gd name="connsiteX16" fmla="*/ 2694432 w 16704031"/>
              <a:gd name="connsiteY16" fmla="*/ 6275482 h 7793763"/>
              <a:gd name="connsiteX17" fmla="*/ 2779776 w 16704031"/>
              <a:gd name="connsiteY17" fmla="*/ 6397402 h 7793763"/>
              <a:gd name="connsiteX18" fmla="*/ 2779776 w 16704031"/>
              <a:gd name="connsiteY18" fmla="*/ 6446170 h 7793763"/>
              <a:gd name="connsiteX19" fmla="*/ 2950464 w 16704031"/>
              <a:gd name="connsiteY19" fmla="*/ 6446170 h 7793763"/>
              <a:gd name="connsiteX20" fmla="*/ 3060192 w 16704031"/>
              <a:gd name="connsiteY20" fmla="*/ 6421786 h 7793763"/>
              <a:gd name="connsiteX21" fmla="*/ 3828288 w 16704031"/>
              <a:gd name="connsiteY21" fmla="*/ 6494938 h 7793763"/>
              <a:gd name="connsiteX22" fmla="*/ 3974592 w 16704031"/>
              <a:gd name="connsiteY22" fmla="*/ 6336442 h 7793763"/>
              <a:gd name="connsiteX23" fmla="*/ 4242816 w 16704031"/>
              <a:gd name="connsiteY23" fmla="*/ 6226714 h 7793763"/>
              <a:gd name="connsiteX24" fmla="*/ 4572000 w 16704031"/>
              <a:gd name="connsiteY24" fmla="*/ 6226714 h 7793763"/>
              <a:gd name="connsiteX25" fmla="*/ 5092970 w 16704031"/>
              <a:gd name="connsiteY25" fmla="*/ 5940382 h 7793763"/>
              <a:gd name="connsiteX26" fmla="*/ 5733197 w 16704031"/>
              <a:gd name="connsiteY26" fmla="*/ 5367966 h 7793763"/>
              <a:gd name="connsiteX27" fmla="*/ 6215358 w 16704031"/>
              <a:gd name="connsiteY27" fmla="*/ 4580525 h 7793763"/>
              <a:gd name="connsiteX28" fmla="*/ 7510236 w 16704031"/>
              <a:gd name="connsiteY28" fmla="*/ 3531316 h 7793763"/>
              <a:gd name="connsiteX29" fmla="*/ 8651430 w 16704031"/>
              <a:gd name="connsiteY29" fmla="*/ 2845914 h 7793763"/>
              <a:gd name="connsiteX30" fmla="*/ 9775893 w 16704031"/>
              <a:gd name="connsiteY30" fmla="*/ 2486432 h 7793763"/>
              <a:gd name="connsiteX31" fmla="*/ 10270148 w 16704031"/>
              <a:gd name="connsiteY31" fmla="*/ 2215303 h 7793763"/>
              <a:gd name="connsiteX32" fmla="*/ 11993394 w 16704031"/>
              <a:gd name="connsiteY32" fmla="*/ 326694 h 7793763"/>
              <a:gd name="connsiteX33" fmla="*/ 13261499 w 16704031"/>
              <a:gd name="connsiteY33" fmla="*/ 255137 h 7793763"/>
              <a:gd name="connsiteX34" fmla="*/ 13668052 w 16704031"/>
              <a:gd name="connsiteY34" fmla="*/ 668318 h 7793763"/>
              <a:gd name="connsiteX35" fmla="*/ 13592247 w 16704031"/>
              <a:gd name="connsiteY35" fmla="*/ 1647642 h 7793763"/>
              <a:gd name="connsiteX36" fmla="*/ 14920070 w 16704031"/>
              <a:gd name="connsiteY36" fmla="*/ 1645902 h 7793763"/>
              <a:gd name="connsiteX37" fmla="*/ 15001041 w 16704031"/>
              <a:gd name="connsiteY37" fmla="*/ 2052061 h 7793763"/>
              <a:gd name="connsiteX38" fmla="*/ 15364128 w 16704031"/>
              <a:gd name="connsiteY38" fmla="*/ 2469319 h 7793763"/>
              <a:gd name="connsiteX39" fmla="*/ 6961632 w 16704031"/>
              <a:gd name="connsiteY39" fmla="*/ 7055770 h 7793763"/>
              <a:gd name="connsiteX40" fmla="*/ 7181088 w 16704031"/>
              <a:gd name="connsiteY40" fmla="*/ 6897274 h 7793763"/>
              <a:gd name="connsiteX41" fmla="*/ 7327392 w 16704031"/>
              <a:gd name="connsiteY41" fmla="*/ 6848506 h 7793763"/>
              <a:gd name="connsiteX0" fmla="*/ 0 w 16704031"/>
              <a:gd name="connsiteY0" fmla="*/ 7250842 h 7793763"/>
              <a:gd name="connsiteX1" fmla="*/ 207264 w 16704031"/>
              <a:gd name="connsiteY1" fmla="*/ 7336186 h 7793763"/>
              <a:gd name="connsiteX2" fmla="*/ 280416 w 16704031"/>
              <a:gd name="connsiteY2" fmla="*/ 7470298 h 7793763"/>
              <a:gd name="connsiteX3" fmla="*/ 1002274 w 16704031"/>
              <a:gd name="connsiteY3" fmla="*/ 7316697 h 7793763"/>
              <a:gd name="connsiteX4" fmla="*/ 1267968 w 16704031"/>
              <a:gd name="connsiteY4" fmla="*/ 7055770 h 7793763"/>
              <a:gd name="connsiteX5" fmla="*/ 1304544 w 16704031"/>
              <a:gd name="connsiteY5" fmla="*/ 6909466 h 7793763"/>
              <a:gd name="connsiteX6" fmla="*/ 1280160 w 16704031"/>
              <a:gd name="connsiteY6" fmla="*/ 6787546 h 7793763"/>
              <a:gd name="connsiteX7" fmla="*/ 1414272 w 16704031"/>
              <a:gd name="connsiteY7" fmla="*/ 6775354 h 7793763"/>
              <a:gd name="connsiteX8" fmla="*/ 1682496 w 16704031"/>
              <a:gd name="connsiteY8" fmla="*/ 6580282 h 7793763"/>
              <a:gd name="connsiteX9" fmla="*/ 1792224 w 16704031"/>
              <a:gd name="connsiteY9" fmla="*/ 6604666 h 7793763"/>
              <a:gd name="connsiteX10" fmla="*/ 2023872 w 16704031"/>
              <a:gd name="connsiteY10" fmla="*/ 6494938 h 7793763"/>
              <a:gd name="connsiteX11" fmla="*/ 2072640 w 16704031"/>
              <a:gd name="connsiteY11" fmla="*/ 6336442 h 7793763"/>
              <a:gd name="connsiteX12" fmla="*/ 2206752 w 16704031"/>
              <a:gd name="connsiteY12" fmla="*/ 6336442 h 7793763"/>
              <a:gd name="connsiteX13" fmla="*/ 2267712 w 16704031"/>
              <a:gd name="connsiteY13" fmla="*/ 6275482 h 7793763"/>
              <a:gd name="connsiteX14" fmla="*/ 2328672 w 16704031"/>
              <a:gd name="connsiteY14" fmla="*/ 6312058 h 7793763"/>
              <a:gd name="connsiteX15" fmla="*/ 2523744 w 16704031"/>
              <a:gd name="connsiteY15" fmla="*/ 6299866 h 7793763"/>
              <a:gd name="connsiteX16" fmla="*/ 2694432 w 16704031"/>
              <a:gd name="connsiteY16" fmla="*/ 6275482 h 7793763"/>
              <a:gd name="connsiteX17" fmla="*/ 2779776 w 16704031"/>
              <a:gd name="connsiteY17" fmla="*/ 6397402 h 7793763"/>
              <a:gd name="connsiteX18" fmla="*/ 2779776 w 16704031"/>
              <a:gd name="connsiteY18" fmla="*/ 6446170 h 7793763"/>
              <a:gd name="connsiteX19" fmla="*/ 2950464 w 16704031"/>
              <a:gd name="connsiteY19" fmla="*/ 6446170 h 7793763"/>
              <a:gd name="connsiteX20" fmla="*/ 3060192 w 16704031"/>
              <a:gd name="connsiteY20" fmla="*/ 6421786 h 7793763"/>
              <a:gd name="connsiteX21" fmla="*/ 3828288 w 16704031"/>
              <a:gd name="connsiteY21" fmla="*/ 6494938 h 7793763"/>
              <a:gd name="connsiteX22" fmla="*/ 3974592 w 16704031"/>
              <a:gd name="connsiteY22" fmla="*/ 6336442 h 7793763"/>
              <a:gd name="connsiteX23" fmla="*/ 4242816 w 16704031"/>
              <a:gd name="connsiteY23" fmla="*/ 6226714 h 7793763"/>
              <a:gd name="connsiteX24" fmla="*/ 4572000 w 16704031"/>
              <a:gd name="connsiteY24" fmla="*/ 6226714 h 7793763"/>
              <a:gd name="connsiteX25" fmla="*/ 5092970 w 16704031"/>
              <a:gd name="connsiteY25" fmla="*/ 5940382 h 7793763"/>
              <a:gd name="connsiteX26" fmla="*/ 5733197 w 16704031"/>
              <a:gd name="connsiteY26" fmla="*/ 5367966 h 7793763"/>
              <a:gd name="connsiteX27" fmla="*/ 6215358 w 16704031"/>
              <a:gd name="connsiteY27" fmla="*/ 4580525 h 7793763"/>
              <a:gd name="connsiteX28" fmla="*/ 7510236 w 16704031"/>
              <a:gd name="connsiteY28" fmla="*/ 3531316 h 7793763"/>
              <a:gd name="connsiteX29" fmla="*/ 8651430 w 16704031"/>
              <a:gd name="connsiteY29" fmla="*/ 2845914 h 7793763"/>
              <a:gd name="connsiteX30" fmla="*/ 9775893 w 16704031"/>
              <a:gd name="connsiteY30" fmla="*/ 2486432 h 7793763"/>
              <a:gd name="connsiteX31" fmla="*/ 10270148 w 16704031"/>
              <a:gd name="connsiteY31" fmla="*/ 2215303 h 7793763"/>
              <a:gd name="connsiteX32" fmla="*/ 11993394 w 16704031"/>
              <a:gd name="connsiteY32" fmla="*/ 326694 h 7793763"/>
              <a:gd name="connsiteX33" fmla="*/ 13261499 w 16704031"/>
              <a:gd name="connsiteY33" fmla="*/ 255137 h 7793763"/>
              <a:gd name="connsiteX34" fmla="*/ 13668052 w 16704031"/>
              <a:gd name="connsiteY34" fmla="*/ 668318 h 7793763"/>
              <a:gd name="connsiteX35" fmla="*/ 13592247 w 16704031"/>
              <a:gd name="connsiteY35" fmla="*/ 1647642 h 7793763"/>
              <a:gd name="connsiteX36" fmla="*/ 14920070 w 16704031"/>
              <a:gd name="connsiteY36" fmla="*/ 1645902 h 7793763"/>
              <a:gd name="connsiteX37" fmla="*/ 15001041 w 16704031"/>
              <a:gd name="connsiteY37" fmla="*/ 2052061 h 7793763"/>
              <a:gd name="connsiteX38" fmla="*/ 15364128 w 16704031"/>
              <a:gd name="connsiteY38" fmla="*/ 2469319 h 7793763"/>
              <a:gd name="connsiteX39" fmla="*/ 6961632 w 16704031"/>
              <a:gd name="connsiteY39" fmla="*/ 7055770 h 7793763"/>
              <a:gd name="connsiteX40" fmla="*/ 7181088 w 16704031"/>
              <a:gd name="connsiteY40" fmla="*/ 6897274 h 7793763"/>
              <a:gd name="connsiteX0" fmla="*/ 0 w 16704031"/>
              <a:gd name="connsiteY0" fmla="*/ 7250842 h 7473546"/>
              <a:gd name="connsiteX1" fmla="*/ 207264 w 16704031"/>
              <a:gd name="connsiteY1" fmla="*/ 7336186 h 7473546"/>
              <a:gd name="connsiteX2" fmla="*/ 280416 w 16704031"/>
              <a:gd name="connsiteY2" fmla="*/ 7470298 h 7473546"/>
              <a:gd name="connsiteX3" fmla="*/ 1002274 w 16704031"/>
              <a:gd name="connsiteY3" fmla="*/ 7316697 h 7473546"/>
              <a:gd name="connsiteX4" fmla="*/ 1267968 w 16704031"/>
              <a:gd name="connsiteY4" fmla="*/ 7055770 h 7473546"/>
              <a:gd name="connsiteX5" fmla="*/ 1304544 w 16704031"/>
              <a:gd name="connsiteY5" fmla="*/ 6909466 h 7473546"/>
              <a:gd name="connsiteX6" fmla="*/ 1280160 w 16704031"/>
              <a:gd name="connsiteY6" fmla="*/ 6787546 h 7473546"/>
              <a:gd name="connsiteX7" fmla="*/ 1414272 w 16704031"/>
              <a:gd name="connsiteY7" fmla="*/ 6775354 h 7473546"/>
              <a:gd name="connsiteX8" fmla="*/ 1682496 w 16704031"/>
              <a:gd name="connsiteY8" fmla="*/ 6580282 h 7473546"/>
              <a:gd name="connsiteX9" fmla="*/ 1792224 w 16704031"/>
              <a:gd name="connsiteY9" fmla="*/ 6604666 h 7473546"/>
              <a:gd name="connsiteX10" fmla="*/ 2023872 w 16704031"/>
              <a:gd name="connsiteY10" fmla="*/ 6494938 h 7473546"/>
              <a:gd name="connsiteX11" fmla="*/ 2072640 w 16704031"/>
              <a:gd name="connsiteY11" fmla="*/ 6336442 h 7473546"/>
              <a:gd name="connsiteX12" fmla="*/ 2206752 w 16704031"/>
              <a:gd name="connsiteY12" fmla="*/ 6336442 h 7473546"/>
              <a:gd name="connsiteX13" fmla="*/ 2267712 w 16704031"/>
              <a:gd name="connsiteY13" fmla="*/ 6275482 h 7473546"/>
              <a:gd name="connsiteX14" fmla="*/ 2328672 w 16704031"/>
              <a:gd name="connsiteY14" fmla="*/ 6312058 h 7473546"/>
              <a:gd name="connsiteX15" fmla="*/ 2523744 w 16704031"/>
              <a:gd name="connsiteY15" fmla="*/ 6299866 h 7473546"/>
              <a:gd name="connsiteX16" fmla="*/ 2694432 w 16704031"/>
              <a:gd name="connsiteY16" fmla="*/ 6275482 h 7473546"/>
              <a:gd name="connsiteX17" fmla="*/ 2779776 w 16704031"/>
              <a:gd name="connsiteY17" fmla="*/ 6397402 h 7473546"/>
              <a:gd name="connsiteX18" fmla="*/ 2779776 w 16704031"/>
              <a:gd name="connsiteY18" fmla="*/ 6446170 h 7473546"/>
              <a:gd name="connsiteX19" fmla="*/ 2950464 w 16704031"/>
              <a:gd name="connsiteY19" fmla="*/ 6446170 h 7473546"/>
              <a:gd name="connsiteX20" fmla="*/ 3060192 w 16704031"/>
              <a:gd name="connsiteY20" fmla="*/ 6421786 h 7473546"/>
              <a:gd name="connsiteX21" fmla="*/ 3828288 w 16704031"/>
              <a:gd name="connsiteY21" fmla="*/ 6494938 h 7473546"/>
              <a:gd name="connsiteX22" fmla="*/ 3974592 w 16704031"/>
              <a:gd name="connsiteY22" fmla="*/ 6336442 h 7473546"/>
              <a:gd name="connsiteX23" fmla="*/ 4242816 w 16704031"/>
              <a:gd name="connsiteY23" fmla="*/ 6226714 h 7473546"/>
              <a:gd name="connsiteX24" fmla="*/ 4572000 w 16704031"/>
              <a:gd name="connsiteY24" fmla="*/ 6226714 h 7473546"/>
              <a:gd name="connsiteX25" fmla="*/ 5092970 w 16704031"/>
              <a:gd name="connsiteY25" fmla="*/ 5940382 h 7473546"/>
              <a:gd name="connsiteX26" fmla="*/ 5733197 w 16704031"/>
              <a:gd name="connsiteY26" fmla="*/ 5367966 h 7473546"/>
              <a:gd name="connsiteX27" fmla="*/ 6215358 w 16704031"/>
              <a:gd name="connsiteY27" fmla="*/ 4580525 h 7473546"/>
              <a:gd name="connsiteX28" fmla="*/ 7510236 w 16704031"/>
              <a:gd name="connsiteY28" fmla="*/ 3531316 h 7473546"/>
              <a:gd name="connsiteX29" fmla="*/ 8651430 w 16704031"/>
              <a:gd name="connsiteY29" fmla="*/ 2845914 h 7473546"/>
              <a:gd name="connsiteX30" fmla="*/ 9775893 w 16704031"/>
              <a:gd name="connsiteY30" fmla="*/ 2486432 h 7473546"/>
              <a:gd name="connsiteX31" fmla="*/ 10270148 w 16704031"/>
              <a:gd name="connsiteY31" fmla="*/ 2215303 h 7473546"/>
              <a:gd name="connsiteX32" fmla="*/ 11993394 w 16704031"/>
              <a:gd name="connsiteY32" fmla="*/ 326694 h 7473546"/>
              <a:gd name="connsiteX33" fmla="*/ 13261499 w 16704031"/>
              <a:gd name="connsiteY33" fmla="*/ 255137 h 7473546"/>
              <a:gd name="connsiteX34" fmla="*/ 13668052 w 16704031"/>
              <a:gd name="connsiteY34" fmla="*/ 668318 h 7473546"/>
              <a:gd name="connsiteX35" fmla="*/ 13592247 w 16704031"/>
              <a:gd name="connsiteY35" fmla="*/ 1647642 h 7473546"/>
              <a:gd name="connsiteX36" fmla="*/ 14920070 w 16704031"/>
              <a:gd name="connsiteY36" fmla="*/ 1645902 h 7473546"/>
              <a:gd name="connsiteX37" fmla="*/ 15001041 w 16704031"/>
              <a:gd name="connsiteY37" fmla="*/ 2052061 h 7473546"/>
              <a:gd name="connsiteX38" fmla="*/ 15364128 w 16704031"/>
              <a:gd name="connsiteY38" fmla="*/ 2469319 h 7473546"/>
              <a:gd name="connsiteX39" fmla="*/ 6961632 w 16704031"/>
              <a:gd name="connsiteY39" fmla="*/ 7055770 h 7473546"/>
              <a:gd name="connsiteX0" fmla="*/ 0 w 16704031"/>
              <a:gd name="connsiteY0" fmla="*/ 7250842 h 7473546"/>
              <a:gd name="connsiteX1" fmla="*/ 207264 w 16704031"/>
              <a:gd name="connsiteY1" fmla="*/ 7336186 h 7473546"/>
              <a:gd name="connsiteX2" fmla="*/ 280416 w 16704031"/>
              <a:gd name="connsiteY2" fmla="*/ 7470298 h 7473546"/>
              <a:gd name="connsiteX3" fmla="*/ 1002274 w 16704031"/>
              <a:gd name="connsiteY3" fmla="*/ 7316697 h 7473546"/>
              <a:gd name="connsiteX4" fmla="*/ 1267968 w 16704031"/>
              <a:gd name="connsiteY4" fmla="*/ 7055770 h 7473546"/>
              <a:gd name="connsiteX5" fmla="*/ 1304544 w 16704031"/>
              <a:gd name="connsiteY5" fmla="*/ 6909466 h 7473546"/>
              <a:gd name="connsiteX6" fmla="*/ 1280160 w 16704031"/>
              <a:gd name="connsiteY6" fmla="*/ 6787546 h 7473546"/>
              <a:gd name="connsiteX7" fmla="*/ 1414272 w 16704031"/>
              <a:gd name="connsiteY7" fmla="*/ 6775354 h 7473546"/>
              <a:gd name="connsiteX8" fmla="*/ 1682496 w 16704031"/>
              <a:gd name="connsiteY8" fmla="*/ 6580282 h 7473546"/>
              <a:gd name="connsiteX9" fmla="*/ 1792224 w 16704031"/>
              <a:gd name="connsiteY9" fmla="*/ 6604666 h 7473546"/>
              <a:gd name="connsiteX10" fmla="*/ 2023872 w 16704031"/>
              <a:gd name="connsiteY10" fmla="*/ 6494938 h 7473546"/>
              <a:gd name="connsiteX11" fmla="*/ 2072640 w 16704031"/>
              <a:gd name="connsiteY11" fmla="*/ 6336442 h 7473546"/>
              <a:gd name="connsiteX12" fmla="*/ 2206752 w 16704031"/>
              <a:gd name="connsiteY12" fmla="*/ 6336442 h 7473546"/>
              <a:gd name="connsiteX13" fmla="*/ 2267712 w 16704031"/>
              <a:gd name="connsiteY13" fmla="*/ 6275482 h 7473546"/>
              <a:gd name="connsiteX14" fmla="*/ 2328672 w 16704031"/>
              <a:gd name="connsiteY14" fmla="*/ 6312058 h 7473546"/>
              <a:gd name="connsiteX15" fmla="*/ 2523744 w 16704031"/>
              <a:gd name="connsiteY15" fmla="*/ 6299866 h 7473546"/>
              <a:gd name="connsiteX16" fmla="*/ 2694432 w 16704031"/>
              <a:gd name="connsiteY16" fmla="*/ 6275482 h 7473546"/>
              <a:gd name="connsiteX17" fmla="*/ 2779776 w 16704031"/>
              <a:gd name="connsiteY17" fmla="*/ 6397402 h 7473546"/>
              <a:gd name="connsiteX18" fmla="*/ 2779776 w 16704031"/>
              <a:gd name="connsiteY18" fmla="*/ 6446170 h 7473546"/>
              <a:gd name="connsiteX19" fmla="*/ 2950464 w 16704031"/>
              <a:gd name="connsiteY19" fmla="*/ 6446170 h 7473546"/>
              <a:gd name="connsiteX20" fmla="*/ 3060192 w 16704031"/>
              <a:gd name="connsiteY20" fmla="*/ 6421786 h 7473546"/>
              <a:gd name="connsiteX21" fmla="*/ 3828288 w 16704031"/>
              <a:gd name="connsiteY21" fmla="*/ 6494938 h 7473546"/>
              <a:gd name="connsiteX22" fmla="*/ 3974592 w 16704031"/>
              <a:gd name="connsiteY22" fmla="*/ 6336442 h 7473546"/>
              <a:gd name="connsiteX23" fmla="*/ 4242816 w 16704031"/>
              <a:gd name="connsiteY23" fmla="*/ 6226714 h 7473546"/>
              <a:gd name="connsiteX24" fmla="*/ 4572000 w 16704031"/>
              <a:gd name="connsiteY24" fmla="*/ 6226714 h 7473546"/>
              <a:gd name="connsiteX25" fmla="*/ 5092970 w 16704031"/>
              <a:gd name="connsiteY25" fmla="*/ 5940382 h 7473546"/>
              <a:gd name="connsiteX26" fmla="*/ 5733197 w 16704031"/>
              <a:gd name="connsiteY26" fmla="*/ 5367966 h 7473546"/>
              <a:gd name="connsiteX27" fmla="*/ 6215358 w 16704031"/>
              <a:gd name="connsiteY27" fmla="*/ 4580525 h 7473546"/>
              <a:gd name="connsiteX28" fmla="*/ 7510236 w 16704031"/>
              <a:gd name="connsiteY28" fmla="*/ 3531316 h 7473546"/>
              <a:gd name="connsiteX29" fmla="*/ 8651430 w 16704031"/>
              <a:gd name="connsiteY29" fmla="*/ 2845914 h 7473546"/>
              <a:gd name="connsiteX30" fmla="*/ 9775893 w 16704031"/>
              <a:gd name="connsiteY30" fmla="*/ 2486432 h 7473546"/>
              <a:gd name="connsiteX31" fmla="*/ 10270148 w 16704031"/>
              <a:gd name="connsiteY31" fmla="*/ 2215303 h 7473546"/>
              <a:gd name="connsiteX32" fmla="*/ 11993394 w 16704031"/>
              <a:gd name="connsiteY32" fmla="*/ 326694 h 7473546"/>
              <a:gd name="connsiteX33" fmla="*/ 13261499 w 16704031"/>
              <a:gd name="connsiteY33" fmla="*/ 255137 h 7473546"/>
              <a:gd name="connsiteX34" fmla="*/ 13668052 w 16704031"/>
              <a:gd name="connsiteY34" fmla="*/ 668318 h 7473546"/>
              <a:gd name="connsiteX35" fmla="*/ 13592247 w 16704031"/>
              <a:gd name="connsiteY35" fmla="*/ 1647642 h 7473546"/>
              <a:gd name="connsiteX36" fmla="*/ 14920070 w 16704031"/>
              <a:gd name="connsiteY36" fmla="*/ 1645902 h 7473546"/>
              <a:gd name="connsiteX37" fmla="*/ 15001041 w 16704031"/>
              <a:gd name="connsiteY37" fmla="*/ 2052061 h 7473546"/>
              <a:gd name="connsiteX38" fmla="*/ 15364128 w 16704031"/>
              <a:gd name="connsiteY38" fmla="*/ 2469319 h 7473546"/>
              <a:gd name="connsiteX0" fmla="*/ 0 w 23689329"/>
              <a:gd name="connsiteY0" fmla="*/ 12565491 h 12788195"/>
              <a:gd name="connsiteX1" fmla="*/ 207264 w 23689329"/>
              <a:gd name="connsiteY1" fmla="*/ 12650835 h 12788195"/>
              <a:gd name="connsiteX2" fmla="*/ 280416 w 23689329"/>
              <a:gd name="connsiteY2" fmla="*/ 12784947 h 12788195"/>
              <a:gd name="connsiteX3" fmla="*/ 1002274 w 23689329"/>
              <a:gd name="connsiteY3" fmla="*/ 12631346 h 12788195"/>
              <a:gd name="connsiteX4" fmla="*/ 1267968 w 23689329"/>
              <a:gd name="connsiteY4" fmla="*/ 12370419 h 12788195"/>
              <a:gd name="connsiteX5" fmla="*/ 1304544 w 23689329"/>
              <a:gd name="connsiteY5" fmla="*/ 12224115 h 12788195"/>
              <a:gd name="connsiteX6" fmla="*/ 1280160 w 23689329"/>
              <a:gd name="connsiteY6" fmla="*/ 12102195 h 12788195"/>
              <a:gd name="connsiteX7" fmla="*/ 1414272 w 23689329"/>
              <a:gd name="connsiteY7" fmla="*/ 12090003 h 12788195"/>
              <a:gd name="connsiteX8" fmla="*/ 1682496 w 23689329"/>
              <a:gd name="connsiteY8" fmla="*/ 11894931 h 12788195"/>
              <a:gd name="connsiteX9" fmla="*/ 1792224 w 23689329"/>
              <a:gd name="connsiteY9" fmla="*/ 11919315 h 12788195"/>
              <a:gd name="connsiteX10" fmla="*/ 2023872 w 23689329"/>
              <a:gd name="connsiteY10" fmla="*/ 11809587 h 12788195"/>
              <a:gd name="connsiteX11" fmla="*/ 2072640 w 23689329"/>
              <a:gd name="connsiteY11" fmla="*/ 11651091 h 12788195"/>
              <a:gd name="connsiteX12" fmla="*/ 2206752 w 23689329"/>
              <a:gd name="connsiteY12" fmla="*/ 11651091 h 12788195"/>
              <a:gd name="connsiteX13" fmla="*/ 2267712 w 23689329"/>
              <a:gd name="connsiteY13" fmla="*/ 11590131 h 12788195"/>
              <a:gd name="connsiteX14" fmla="*/ 2328672 w 23689329"/>
              <a:gd name="connsiteY14" fmla="*/ 11626707 h 12788195"/>
              <a:gd name="connsiteX15" fmla="*/ 2523744 w 23689329"/>
              <a:gd name="connsiteY15" fmla="*/ 11614515 h 12788195"/>
              <a:gd name="connsiteX16" fmla="*/ 2694432 w 23689329"/>
              <a:gd name="connsiteY16" fmla="*/ 11590131 h 12788195"/>
              <a:gd name="connsiteX17" fmla="*/ 2779776 w 23689329"/>
              <a:gd name="connsiteY17" fmla="*/ 11712051 h 12788195"/>
              <a:gd name="connsiteX18" fmla="*/ 2779776 w 23689329"/>
              <a:gd name="connsiteY18" fmla="*/ 11760819 h 12788195"/>
              <a:gd name="connsiteX19" fmla="*/ 2950464 w 23689329"/>
              <a:gd name="connsiteY19" fmla="*/ 11760819 h 12788195"/>
              <a:gd name="connsiteX20" fmla="*/ 3060192 w 23689329"/>
              <a:gd name="connsiteY20" fmla="*/ 11736435 h 12788195"/>
              <a:gd name="connsiteX21" fmla="*/ 3828288 w 23689329"/>
              <a:gd name="connsiteY21" fmla="*/ 11809587 h 12788195"/>
              <a:gd name="connsiteX22" fmla="*/ 3974592 w 23689329"/>
              <a:gd name="connsiteY22" fmla="*/ 11651091 h 12788195"/>
              <a:gd name="connsiteX23" fmla="*/ 4242816 w 23689329"/>
              <a:gd name="connsiteY23" fmla="*/ 11541363 h 12788195"/>
              <a:gd name="connsiteX24" fmla="*/ 4572000 w 23689329"/>
              <a:gd name="connsiteY24" fmla="*/ 11541363 h 12788195"/>
              <a:gd name="connsiteX25" fmla="*/ 5092970 w 23689329"/>
              <a:gd name="connsiteY25" fmla="*/ 11255031 h 12788195"/>
              <a:gd name="connsiteX26" fmla="*/ 5733197 w 23689329"/>
              <a:gd name="connsiteY26" fmla="*/ 10682615 h 12788195"/>
              <a:gd name="connsiteX27" fmla="*/ 6215358 w 23689329"/>
              <a:gd name="connsiteY27" fmla="*/ 9895174 h 12788195"/>
              <a:gd name="connsiteX28" fmla="*/ 7510236 w 23689329"/>
              <a:gd name="connsiteY28" fmla="*/ 8845965 h 12788195"/>
              <a:gd name="connsiteX29" fmla="*/ 8651430 w 23689329"/>
              <a:gd name="connsiteY29" fmla="*/ 8160563 h 12788195"/>
              <a:gd name="connsiteX30" fmla="*/ 9775893 w 23689329"/>
              <a:gd name="connsiteY30" fmla="*/ 7801081 h 12788195"/>
              <a:gd name="connsiteX31" fmla="*/ 10270148 w 23689329"/>
              <a:gd name="connsiteY31" fmla="*/ 7529952 h 12788195"/>
              <a:gd name="connsiteX32" fmla="*/ 11993394 w 23689329"/>
              <a:gd name="connsiteY32" fmla="*/ 5641343 h 12788195"/>
              <a:gd name="connsiteX33" fmla="*/ 13261499 w 23689329"/>
              <a:gd name="connsiteY33" fmla="*/ 5569786 h 12788195"/>
              <a:gd name="connsiteX34" fmla="*/ 13668052 w 23689329"/>
              <a:gd name="connsiteY34" fmla="*/ 5982967 h 12788195"/>
              <a:gd name="connsiteX35" fmla="*/ 13592247 w 23689329"/>
              <a:gd name="connsiteY35" fmla="*/ 6962291 h 12788195"/>
              <a:gd name="connsiteX36" fmla="*/ 14920070 w 23689329"/>
              <a:gd name="connsiteY36" fmla="*/ 6960551 h 12788195"/>
              <a:gd name="connsiteX37" fmla="*/ 15001041 w 23689329"/>
              <a:gd name="connsiteY37" fmla="*/ 7366710 h 12788195"/>
              <a:gd name="connsiteX38" fmla="*/ 22349425 w 23689329"/>
              <a:gd name="connsiteY38" fmla="*/ 833951 h 12788195"/>
              <a:gd name="connsiteX0" fmla="*/ 0 w 23689325"/>
              <a:gd name="connsiteY0" fmla="*/ 12565491 h 12788195"/>
              <a:gd name="connsiteX1" fmla="*/ 207264 w 23689325"/>
              <a:gd name="connsiteY1" fmla="*/ 12650835 h 12788195"/>
              <a:gd name="connsiteX2" fmla="*/ 280416 w 23689325"/>
              <a:gd name="connsiteY2" fmla="*/ 12784947 h 12788195"/>
              <a:gd name="connsiteX3" fmla="*/ 1002274 w 23689325"/>
              <a:gd name="connsiteY3" fmla="*/ 12631346 h 12788195"/>
              <a:gd name="connsiteX4" fmla="*/ 1267968 w 23689325"/>
              <a:gd name="connsiteY4" fmla="*/ 12370419 h 12788195"/>
              <a:gd name="connsiteX5" fmla="*/ 1304544 w 23689325"/>
              <a:gd name="connsiteY5" fmla="*/ 12224115 h 12788195"/>
              <a:gd name="connsiteX6" fmla="*/ 1280160 w 23689325"/>
              <a:gd name="connsiteY6" fmla="*/ 12102195 h 12788195"/>
              <a:gd name="connsiteX7" fmla="*/ 1414272 w 23689325"/>
              <a:gd name="connsiteY7" fmla="*/ 12090003 h 12788195"/>
              <a:gd name="connsiteX8" fmla="*/ 1682496 w 23689325"/>
              <a:gd name="connsiteY8" fmla="*/ 11894931 h 12788195"/>
              <a:gd name="connsiteX9" fmla="*/ 1792224 w 23689325"/>
              <a:gd name="connsiteY9" fmla="*/ 11919315 h 12788195"/>
              <a:gd name="connsiteX10" fmla="*/ 2023872 w 23689325"/>
              <a:gd name="connsiteY10" fmla="*/ 11809587 h 12788195"/>
              <a:gd name="connsiteX11" fmla="*/ 2072640 w 23689325"/>
              <a:gd name="connsiteY11" fmla="*/ 11651091 h 12788195"/>
              <a:gd name="connsiteX12" fmla="*/ 2206752 w 23689325"/>
              <a:gd name="connsiteY12" fmla="*/ 11651091 h 12788195"/>
              <a:gd name="connsiteX13" fmla="*/ 2267712 w 23689325"/>
              <a:gd name="connsiteY13" fmla="*/ 11590131 h 12788195"/>
              <a:gd name="connsiteX14" fmla="*/ 2328672 w 23689325"/>
              <a:gd name="connsiteY14" fmla="*/ 11626707 h 12788195"/>
              <a:gd name="connsiteX15" fmla="*/ 2523744 w 23689325"/>
              <a:gd name="connsiteY15" fmla="*/ 11614515 h 12788195"/>
              <a:gd name="connsiteX16" fmla="*/ 2694432 w 23689325"/>
              <a:gd name="connsiteY16" fmla="*/ 11590131 h 12788195"/>
              <a:gd name="connsiteX17" fmla="*/ 2779776 w 23689325"/>
              <a:gd name="connsiteY17" fmla="*/ 11712051 h 12788195"/>
              <a:gd name="connsiteX18" fmla="*/ 2779776 w 23689325"/>
              <a:gd name="connsiteY18" fmla="*/ 11760819 h 12788195"/>
              <a:gd name="connsiteX19" fmla="*/ 2950464 w 23689325"/>
              <a:gd name="connsiteY19" fmla="*/ 11760819 h 12788195"/>
              <a:gd name="connsiteX20" fmla="*/ 3060192 w 23689325"/>
              <a:gd name="connsiteY20" fmla="*/ 11736435 h 12788195"/>
              <a:gd name="connsiteX21" fmla="*/ 3828288 w 23689325"/>
              <a:gd name="connsiteY21" fmla="*/ 11809587 h 12788195"/>
              <a:gd name="connsiteX22" fmla="*/ 3974592 w 23689325"/>
              <a:gd name="connsiteY22" fmla="*/ 11651091 h 12788195"/>
              <a:gd name="connsiteX23" fmla="*/ 4242816 w 23689325"/>
              <a:gd name="connsiteY23" fmla="*/ 11541363 h 12788195"/>
              <a:gd name="connsiteX24" fmla="*/ 4572000 w 23689325"/>
              <a:gd name="connsiteY24" fmla="*/ 11541363 h 12788195"/>
              <a:gd name="connsiteX25" fmla="*/ 5092970 w 23689325"/>
              <a:gd name="connsiteY25" fmla="*/ 11255031 h 12788195"/>
              <a:gd name="connsiteX26" fmla="*/ 5733197 w 23689325"/>
              <a:gd name="connsiteY26" fmla="*/ 10682615 h 12788195"/>
              <a:gd name="connsiteX27" fmla="*/ 6215358 w 23689325"/>
              <a:gd name="connsiteY27" fmla="*/ 9895174 h 12788195"/>
              <a:gd name="connsiteX28" fmla="*/ 7510236 w 23689325"/>
              <a:gd name="connsiteY28" fmla="*/ 8845965 h 12788195"/>
              <a:gd name="connsiteX29" fmla="*/ 8651430 w 23689325"/>
              <a:gd name="connsiteY29" fmla="*/ 8160563 h 12788195"/>
              <a:gd name="connsiteX30" fmla="*/ 9775893 w 23689325"/>
              <a:gd name="connsiteY30" fmla="*/ 7801081 h 12788195"/>
              <a:gd name="connsiteX31" fmla="*/ 10270148 w 23689325"/>
              <a:gd name="connsiteY31" fmla="*/ 7529952 h 12788195"/>
              <a:gd name="connsiteX32" fmla="*/ 11993394 w 23689325"/>
              <a:gd name="connsiteY32" fmla="*/ 5641343 h 12788195"/>
              <a:gd name="connsiteX33" fmla="*/ 13261499 w 23689325"/>
              <a:gd name="connsiteY33" fmla="*/ 5569786 h 12788195"/>
              <a:gd name="connsiteX34" fmla="*/ 13668052 w 23689325"/>
              <a:gd name="connsiteY34" fmla="*/ 5982967 h 12788195"/>
              <a:gd name="connsiteX35" fmla="*/ 13592247 w 23689325"/>
              <a:gd name="connsiteY35" fmla="*/ 6962291 h 12788195"/>
              <a:gd name="connsiteX36" fmla="*/ 17697150 w 23689325"/>
              <a:gd name="connsiteY36" fmla="*/ 3536898 h 12788195"/>
              <a:gd name="connsiteX37" fmla="*/ 15001041 w 23689325"/>
              <a:gd name="connsiteY37" fmla="*/ 7366710 h 12788195"/>
              <a:gd name="connsiteX38" fmla="*/ 22349425 w 23689325"/>
              <a:gd name="connsiteY38" fmla="*/ 833951 h 12788195"/>
              <a:gd name="connsiteX0" fmla="*/ 0 w 23689329"/>
              <a:gd name="connsiteY0" fmla="*/ 12565491 h 12788195"/>
              <a:gd name="connsiteX1" fmla="*/ 207264 w 23689329"/>
              <a:gd name="connsiteY1" fmla="*/ 12650835 h 12788195"/>
              <a:gd name="connsiteX2" fmla="*/ 280416 w 23689329"/>
              <a:gd name="connsiteY2" fmla="*/ 12784947 h 12788195"/>
              <a:gd name="connsiteX3" fmla="*/ 1002274 w 23689329"/>
              <a:gd name="connsiteY3" fmla="*/ 12631346 h 12788195"/>
              <a:gd name="connsiteX4" fmla="*/ 1267968 w 23689329"/>
              <a:gd name="connsiteY4" fmla="*/ 12370419 h 12788195"/>
              <a:gd name="connsiteX5" fmla="*/ 1304544 w 23689329"/>
              <a:gd name="connsiteY5" fmla="*/ 12224115 h 12788195"/>
              <a:gd name="connsiteX6" fmla="*/ 1280160 w 23689329"/>
              <a:gd name="connsiteY6" fmla="*/ 12102195 h 12788195"/>
              <a:gd name="connsiteX7" fmla="*/ 1414272 w 23689329"/>
              <a:gd name="connsiteY7" fmla="*/ 12090003 h 12788195"/>
              <a:gd name="connsiteX8" fmla="*/ 1682496 w 23689329"/>
              <a:gd name="connsiteY8" fmla="*/ 11894931 h 12788195"/>
              <a:gd name="connsiteX9" fmla="*/ 1792224 w 23689329"/>
              <a:gd name="connsiteY9" fmla="*/ 11919315 h 12788195"/>
              <a:gd name="connsiteX10" fmla="*/ 2023872 w 23689329"/>
              <a:gd name="connsiteY10" fmla="*/ 11809587 h 12788195"/>
              <a:gd name="connsiteX11" fmla="*/ 2072640 w 23689329"/>
              <a:gd name="connsiteY11" fmla="*/ 11651091 h 12788195"/>
              <a:gd name="connsiteX12" fmla="*/ 2206752 w 23689329"/>
              <a:gd name="connsiteY12" fmla="*/ 11651091 h 12788195"/>
              <a:gd name="connsiteX13" fmla="*/ 2267712 w 23689329"/>
              <a:gd name="connsiteY13" fmla="*/ 11590131 h 12788195"/>
              <a:gd name="connsiteX14" fmla="*/ 2328672 w 23689329"/>
              <a:gd name="connsiteY14" fmla="*/ 11626707 h 12788195"/>
              <a:gd name="connsiteX15" fmla="*/ 2523744 w 23689329"/>
              <a:gd name="connsiteY15" fmla="*/ 11614515 h 12788195"/>
              <a:gd name="connsiteX16" fmla="*/ 2694432 w 23689329"/>
              <a:gd name="connsiteY16" fmla="*/ 11590131 h 12788195"/>
              <a:gd name="connsiteX17" fmla="*/ 2779776 w 23689329"/>
              <a:gd name="connsiteY17" fmla="*/ 11712051 h 12788195"/>
              <a:gd name="connsiteX18" fmla="*/ 2779776 w 23689329"/>
              <a:gd name="connsiteY18" fmla="*/ 11760819 h 12788195"/>
              <a:gd name="connsiteX19" fmla="*/ 2950464 w 23689329"/>
              <a:gd name="connsiteY19" fmla="*/ 11760819 h 12788195"/>
              <a:gd name="connsiteX20" fmla="*/ 3060192 w 23689329"/>
              <a:gd name="connsiteY20" fmla="*/ 11736435 h 12788195"/>
              <a:gd name="connsiteX21" fmla="*/ 3828288 w 23689329"/>
              <a:gd name="connsiteY21" fmla="*/ 11809587 h 12788195"/>
              <a:gd name="connsiteX22" fmla="*/ 3974592 w 23689329"/>
              <a:gd name="connsiteY22" fmla="*/ 11651091 h 12788195"/>
              <a:gd name="connsiteX23" fmla="*/ 4242816 w 23689329"/>
              <a:gd name="connsiteY23" fmla="*/ 11541363 h 12788195"/>
              <a:gd name="connsiteX24" fmla="*/ 4572000 w 23689329"/>
              <a:gd name="connsiteY24" fmla="*/ 11541363 h 12788195"/>
              <a:gd name="connsiteX25" fmla="*/ 5092970 w 23689329"/>
              <a:gd name="connsiteY25" fmla="*/ 11255031 h 12788195"/>
              <a:gd name="connsiteX26" fmla="*/ 5733197 w 23689329"/>
              <a:gd name="connsiteY26" fmla="*/ 10682615 h 12788195"/>
              <a:gd name="connsiteX27" fmla="*/ 6215358 w 23689329"/>
              <a:gd name="connsiteY27" fmla="*/ 9895174 h 12788195"/>
              <a:gd name="connsiteX28" fmla="*/ 7510236 w 23689329"/>
              <a:gd name="connsiteY28" fmla="*/ 8845965 h 12788195"/>
              <a:gd name="connsiteX29" fmla="*/ 8651430 w 23689329"/>
              <a:gd name="connsiteY29" fmla="*/ 8160563 h 12788195"/>
              <a:gd name="connsiteX30" fmla="*/ 9775893 w 23689329"/>
              <a:gd name="connsiteY30" fmla="*/ 7801081 h 12788195"/>
              <a:gd name="connsiteX31" fmla="*/ 10270148 w 23689329"/>
              <a:gd name="connsiteY31" fmla="*/ 7529952 h 12788195"/>
              <a:gd name="connsiteX32" fmla="*/ 11993394 w 23689329"/>
              <a:gd name="connsiteY32" fmla="*/ 5641343 h 12788195"/>
              <a:gd name="connsiteX33" fmla="*/ 13261499 w 23689329"/>
              <a:gd name="connsiteY33" fmla="*/ 5569786 h 12788195"/>
              <a:gd name="connsiteX34" fmla="*/ 13668052 w 23689329"/>
              <a:gd name="connsiteY34" fmla="*/ 5982967 h 12788195"/>
              <a:gd name="connsiteX35" fmla="*/ 15790058 w 23689329"/>
              <a:gd name="connsiteY35" fmla="*/ 4582854 h 12788195"/>
              <a:gd name="connsiteX36" fmla="*/ 17697150 w 23689329"/>
              <a:gd name="connsiteY36" fmla="*/ 3536898 h 12788195"/>
              <a:gd name="connsiteX37" fmla="*/ 15001041 w 23689329"/>
              <a:gd name="connsiteY37" fmla="*/ 7366710 h 12788195"/>
              <a:gd name="connsiteX38" fmla="*/ 22349425 w 23689329"/>
              <a:gd name="connsiteY38" fmla="*/ 833951 h 12788195"/>
              <a:gd name="connsiteX0" fmla="*/ 0 w 23689325"/>
              <a:gd name="connsiteY0" fmla="*/ 12565491 h 12788195"/>
              <a:gd name="connsiteX1" fmla="*/ 207264 w 23689325"/>
              <a:gd name="connsiteY1" fmla="*/ 12650835 h 12788195"/>
              <a:gd name="connsiteX2" fmla="*/ 280416 w 23689325"/>
              <a:gd name="connsiteY2" fmla="*/ 12784947 h 12788195"/>
              <a:gd name="connsiteX3" fmla="*/ 1002274 w 23689325"/>
              <a:gd name="connsiteY3" fmla="*/ 12631346 h 12788195"/>
              <a:gd name="connsiteX4" fmla="*/ 1267968 w 23689325"/>
              <a:gd name="connsiteY4" fmla="*/ 12370419 h 12788195"/>
              <a:gd name="connsiteX5" fmla="*/ 1304544 w 23689325"/>
              <a:gd name="connsiteY5" fmla="*/ 12224115 h 12788195"/>
              <a:gd name="connsiteX6" fmla="*/ 1280160 w 23689325"/>
              <a:gd name="connsiteY6" fmla="*/ 12102195 h 12788195"/>
              <a:gd name="connsiteX7" fmla="*/ 1414272 w 23689325"/>
              <a:gd name="connsiteY7" fmla="*/ 12090003 h 12788195"/>
              <a:gd name="connsiteX8" fmla="*/ 1682496 w 23689325"/>
              <a:gd name="connsiteY8" fmla="*/ 11894931 h 12788195"/>
              <a:gd name="connsiteX9" fmla="*/ 1792224 w 23689325"/>
              <a:gd name="connsiteY9" fmla="*/ 11919315 h 12788195"/>
              <a:gd name="connsiteX10" fmla="*/ 2023872 w 23689325"/>
              <a:gd name="connsiteY10" fmla="*/ 11809587 h 12788195"/>
              <a:gd name="connsiteX11" fmla="*/ 2072640 w 23689325"/>
              <a:gd name="connsiteY11" fmla="*/ 11651091 h 12788195"/>
              <a:gd name="connsiteX12" fmla="*/ 2206752 w 23689325"/>
              <a:gd name="connsiteY12" fmla="*/ 11651091 h 12788195"/>
              <a:gd name="connsiteX13" fmla="*/ 2267712 w 23689325"/>
              <a:gd name="connsiteY13" fmla="*/ 11590131 h 12788195"/>
              <a:gd name="connsiteX14" fmla="*/ 2328672 w 23689325"/>
              <a:gd name="connsiteY14" fmla="*/ 11626707 h 12788195"/>
              <a:gd name="connsiteX15" fmla="*/ 2523744 w 23689325"/>
              <a:gd name="connsiteY15" fmla="*/ 11614515 h 12788195"/>
              <a:gd name="connsiteX16" fmla="*/ 2694432 w 23689325"/>
              <a:gd name="connsiteY16" fmla="*/ 11590131 h 12788195"/>
              <a:gd name="connsiteX17" fmla="*/ 2779776 w 23689325"/>
              <a:gd name="connsiteY17" fmla="*/ 11712051 h 12788195"/>
              <a:gd name="connsiteX18" fmla="*/ 2779776 w 23689325"/>
              <a:gd name="connsiteY18" fmla="*/ 11760819 h 12788195"/>
              <a:gd name="connsiteX19" fmla="*/ 2950464 w 23689325"/>
              <a:gd name="connsiteY19" fmla="*/ 11760819 h 12788195"/>
              <a:gd name="connsiteX20" fmla="*/ 3060192 w 23689325"/>
              <a:gd name="connsiteY20" fmla="*/ 11736435 h 12788195"/>
              <a:gd name="connsiteX21" fmla="*/ 3828288 w 23689325"/>
              <a:gd name="connsiteY21" fmla="*/ 11809587 h 12788195"/>
              <a:gd name="connsiteX22" fmla="*/ 3974592 w 23689325"/>
              <a:gd name="connsiteY22" fmla="*/ 11651091 h 12788195"/>
              <a:gd name="connsiteX23" fmla="*/ 4242816 w 23689325"/>
              <a:gd name="connsiteY23" fmla="*/ 11541363 h 12788195"/>
              <a:gd name="connsiteX24" fmla="*/ 4572000 w 23689325"/>
              <a:gd name="connsiteY24" fmla="*/ 11541363 h 12788195"/>
              <a:gd name="connsiteX25" fmla="*/ 5092970 w 23689325"/>
              <a:gd name="connsiteY25" fmla="*/ 11255031 h 12788195"/>
              <a:gd name="connsiteX26" fmla="*/ 5733197 w 23689325"/>
              <a:gd name="connsiteY26" fmla="*/ 10682615 h 12788195"/>
              <a:gd name="connsiteX27" fmla="*/ 6215358 w 23689325"/>
              <a:gd name="connsiteY27" fmla="*/ 9895174 h 12788195"/>
              <a:gd name="connsiteX28" fmla="*/ 7510236 w 23689325"/>
              <a:gd name="connsiteY28" fmla="*/ 8845965 h 12788195"/>
              <a:gd name="connsiteX29" fmla="*/ 8651430 w 23689325"/>
              <a:gd name="connsiteY29" fmla="*/ 8160563 h 12788195"/>
              <a:gd name="connsiteX30" fmla="*/ 9775893 w 23689325"/>
              <a:gd name="connsiteY30" fmla="*/ 7801081 h 12788195"/>
              <a:gd name="connsiteX31" fmla="*/ 10270148 w 23689325"/>
              <a:gd name="connsiteY31" fmla="*/ 7529952 h 12788195"/>
              <a:gd name="connsiteX32" fmla="*/ 11993394 w 23689325"/>
              <a:gd name="connsiteY32" fmla="*/ 5641343 h 12788195"/>
              <a:gd name="connsiteX33" fmla="*/ 13261499 w 23689325"/>
              <a:gd name="connsiteY33" fmla="*/ 5569786 h 12788195"/>
              <a:gd name="connsiteX34" fmla="*/ 14315470 w 23689325"/>
              <a:gd name="connsiteY34" fmla="*/ 4853162 h 12788195"/>
              <a:gd name="connsiteX35" fmla="*/ 15790058 w 23689325"/>
              <a:gd name="connsiteY35" fmla="*/ 4582854 h 12788195"/>
              <a:gd name="connsiteX36" fmla="*/ 17697150 w 23689325"/>
              <a:gd name="connsiteY36" fmla="*/ 3536898 h 12788195"/>
              <a:gd name="connsiteX37" fmla="*/ 15001041 w 23689325"/>
              <a:gd name="connsiteY37" fmla="*/ 7366710 h 12788195"/>
              <a:gd name="connsiteX38" fmla="*/ 22349425 w 23689325"/>
              <a:gd name="connsiteY38" fmla="*/ 833951 h 12788195"/>
              <a:gd name="connsiteX0" fmla="*/ 0 w 23689329"/>
              <a:gd name="connsiteY0" fmla="*/ 12565491 h 12788195"/>
              <a:gd name="connsiteX1" fmla="*/ 207264 w 23689329"/>
              <a:gd name="connsiteY1" fmla="*/ 12650835 h 12788195"/>
              <a:gd name="connsiteX2" fmla="*/ 280416 w 23689329"/>
              <a:gd name="connsiteY2" fmla="*/ 12784947 h 12788195"/>
              <a:gd name="connsiteX3" fmla="*/ 1002274 w 23689329"/>
              <a:gd name="connsiteY3" fmla="*/ 12631346 h 12788195"/>
              <a:gd name="connsiteX4" fmla="*/ 1267968 w 23689329"/>
              <a:gd name="connsiteY4" fmla="*/ 12370419 h 12788195"/>
              <a:gd name="connsiteX5" fmla="*/ 1304544 w 23689329"/>
              <a:gd name="connsiteY5" fmla="*/ 12224115 h 12788195"/>
              <a:gd name="connsiteX6" fmla="*/ 1280160 w 23689329"/>
              <a:gd name="connsiteY6" fmla="*/ 12102195 h 12788195"/>
              <a:gd name="connsiteX7" fmla="*/ 1414272 w 23689329"/>
              <a:gd name="connsiteY7" fmla="*/ 12090003 h 12788195"/>
              <a:gd name="connsiteX8" fmla="*/ 1682496 w 23689329"/>
              <a:gd name="connsiteY8" fmla="*/ 11894931 h 12788195"/>
              <a:gd name="connsiteX9" fmla="*/ 1792224 w 23689329"/>
              <a:gd name="connsiteY9" fmla="*/ 11919315 h 12788195"/>
              <a:gd name="connsiteX10" fmla="*/ 2023872 w 23689329"/>
              <a:gd name="connsiteY10" fmla="*/ 11809587 h 12788195"/>
              <a:gd name="connsiteX11" fmla="*/ 2072640 w 23689329"/>
              <a:gd name="connsiteY11" fmla="*/ 11651091 h 12788195"/>
              <a:gd name="connsiteX12" fmla="*/ 2206752 w 23689329"/>
              <a:gd name="connsiteY12" fmla="*/ 11651091 h 12788195"/>
              <a:gd name="connsiteX13" fmla="*/ 2267712 w 23689329"/>
              <a:gd name="connsiteY13" fmla="*/ 11590131 h 12788195"/>
              <a:gd name="connsiteX14" fmla="*/ 2328672 w 23689329"/>
              <a:gd name="connsiteY14" fmla="*/ 11626707 h 12788195"/>
              <a:gd name="connsiteX15" fmla="*/ 2523744 w 23689329"/>
              <a:gd name="connsiteY15" fmla="*/ 11614515 h 12788195"/>
              <a:gd name="connsiteX16" fmla="*/ 2694432 w 23689329"/>
              <a:gd name="connsiteY16" fmla="*/ 11590131 h 12788195"/>
              <a:gd name="connsiteX17" fmla="*/ 2779776 w 23689329"/>
              <a:gd name="connsiteY17" fmla="*/ 11712051 h 12788195"/>
              <a:gd name="connsiteX18" fmla="*/ 2779776 w 23689329"/>
              <a:gd name="connsiteY18" fmla="*/ 11760819 h 12788195"/>
              <a:gd name="connsiteX19" fmla="*/ 2950464 w 23689329"/>
              <a:gd name="connsiteY19" fmla="*/ 11760819 h 12788195"/>
              <a:gd name="connsiteX20" fmla="*/ 3060192 w 23689329"/>
              <a:gd name="connsiteY20" fmla="*/ 11736435 h 12788195"/>
              <a:gd name="connsiteX21" fmla="*/ 3828288 w 23689329"/>
              <a:gd name="connsiteY21" fmla="*/ 11809587 h 12788195"/>
              <a:gd name="connsiteX22" fmla="*/ 3974592 w 23689329"/>
              <a:gd name="connsiteY22" fmla="*/ 11651091 h 12788195"/>
              <a:gd name="connsiteX23" fmla="*/ 4242816 w 23689329"/>
              <a:gd name="connsiteY23" fmla="*/ 11541363 h 12788195"/>
              <a:gd name="connsiteX24" fmla="*/ 4572000 w 23689329"/>
              <a:gd name="connsiteY24" fmla="*/ 11541363 h 12788195"/>
              <a:gd name="connsiteX25" fmla="*/ 5092970 w 23689329"/>
              <a:gd name="connsiteY25" fmla="*/ 11255031 h 12788195"/>
              <a:gd name="connsiteX26" fmla="*/ 5733197 w 23689329"/>
              <a:gd name="connsiteY26" fmla="*/ 10682615 h 12788195"/>
              <a:gd name="connsiteX27" fmla="*/ 6215358 w 23689329"/>
              <a:gd name="connsiteY27" fmla="*/ 9895174 h 12788195"/>
              <a:gd name="connsiteX28" fmla="*/ 7510236 w 23689329"/>
              <a:gd name="connsiteY28" fmla="*/ 8845965 h 12788195"/>
              <a:gd name="connsiteX29" fmla="*/ 8651430 w 23689329"/>
              <a:gd name="connsiteY29" fmla="*/ 8160563 h 12788195"/>
              <a:gd name="connsiteX30" fmla="*/ 9775893 w 23689329"/>
              <a:gd name="connsiteY30" fmla="*/ 7801081 h 12788195"/>
              <a:gd name="connsiteX31" fmla="*/ 10270148 w 23689329"/>
              <a:gd name="connsiteY31" fmla="*/ 7529952 h 12788195"/>
              <a:gd name="connsiteX32" fmla="*/ 11993394 w 23689329"/>
              <a:gd name="connsiteY32" fmla="*/ 5641343 h 12788195"/>
              <a:gd name="connsiteX33" fmla="*/ 13261499 w 23689329"/>
              <a:gd name="connsiteY33" fmla="*/ 5569786 h 12788195"/>
              <a:gd name="connsiteX34" fmla="*/ 14315470 w 23689329"/>
              <a:gd name="connsiteY34" fmla="*/ 4853162 h 12788195"/>
              <a:gd name="connsiteX35" fmla="*/ 15994506 w 23689329"/>
              <a:gd name="connsiteY35" fmla="*/ 4360318 h 12788195"/>
              <a:gd name="connsiteX36" fmla="*/ 17697150 w 23689329"/>
              <a:gd name="connsiteY36" fmla="*/ 3536898 h 12788195"/>
              <a:gd name="connsiteX37" fmla="*/ 15001041 w 23689329"/>
              <a:gd name="connsiteY37" fmla="*/ 7366710 h 12788195"/>
              <a:gd name="connsiteX38" fmla="*/ 22349425 w 23689329"/>
              <a:gd name="connsiteY38" fmla="*/ 833951 h 12788195"/>
              <a:gd name="connsiteX0" fmla="*/ 0 w 23689325"/>
              <a:gd name="connsiteY0" fmla="*/ 12565491 h 12788195"/>
              <a:gd name="connsiteX1" fmla="*/ 207264 w 23689325"/>
              <a:gd name="connsiteY1" fmla="*/ 12650835 h 12788195"/>
              <a:gd name="connsiteX2" fmla="*/ 280416 w 23689325"/>
              <a:gd name="connsiteY2" fmla="*/ 12784947 h 12788195"/>
              <a:gd name="connsiteX3" fmla="*/ 1002274 w 23689325"/>
              <a:gd name="connsiteY3" fmla="*/ 12631346 h 12788195"/>
              <a:gd name="connsiteX4" fmla="*/ 1267968 w 23689325"/>
              <a:gd name="connsiteY4" fmla="*/ 12370419 h 12788195"/>
              <a:gd name="connsiteX5" fmla="*/ 1304544 w 23689325"/>
              <a:gd name="connsiteY5" fmla="*/ 12224115 h 12788195"/>
              <a:gd name="connsiteX6" fmla="*/ 1280160 w 23689325"/>
              <a:gd name="connsiteY6" fmla="*/ 12102195 h 12788195"/>
              <a:gd name="connsiteX7" fmla="*/ 1414272 w 23689325"/>
              <a:gd name="connsiteY7" fmla="*/ 12090003 h 12788195"/>
              <a:gd name="connsiteX8" fmla="*/ 1682496 w 23689325"/>
              <a:gd name="connsiteY8" fmla="*/ 11894931 h 12788195"/>
              <a:gd name="connsiteX9" fmla="*/ 1792224 w 23689325"/>
              <a:gd name="connsiteY9" fmla="*/ 11919315 h 12788195"/>
              <a:gd name="connsiteX10" fmla="*/ 2023872 w 23689325"/>
              <a:gd name="connsiteY10" fmla="*/ 11809587 h 12788195"/>
              <a:gd name="connsiteX11" fmla="*/ 2072640 w 23689325"/>
              <a:gd name="connsiteY11" fmla="*/ 11651091 h 12788195"/>
              <a:gd name="connsiteX12" fmla="*/ 2206752 w 23689325"/>
              <a:gd name="connsiteY12" fmla="*/ 11651091 h 12788195"/>
              <a:gd name="connsiteX13" fmla="*/ 2267712 w 23689325"/>
              <a:gd name="connsiteY13" fmla="*/ 11590131 h 12788195"/>
              <a:gd name="connsiteX14" fmla="*/ 2328672 w 23689325"/>
              <a:gd name="connsiteY14" fmla="*/ 11626707 h 12788195"/>
              <a:gd name="connsiteX15" fmla="*/ 2523744 w 23689325"/>
              <a:gd name="connsiteY15" fmla="*/ 11614515 h 12788195"/>
              <a:gd name="connsiteX16" fmla="*/ 2694432 w 23689325"/>
              <a:gd name="connsiteY16" fmla="*/ 11590131 h 12788195"/>
              <a:gd name="connsiteX17" fmla="*/ 2779776 w 23689325"/>
              <a:gd name="connsiteY17" fmla="*/ 11712051 h 12788195"/>
              <a:gd name="connsiteX18" fmla="*/ 2779776 w 23689325"/>
              <a:gd name="connsiteY18" fmla="*/ 11760819 h 12788195"/>
              <a:gd name="connsiteX19" fmla="*/ 2950464 w 23689325"/>
              <a:gd name="connsiteY19" fmla="*/ 11760819 h 12788195"/>
              <a:gd name="connsiteX20" fmla="*/ 3060192 w 23689325"/>
              <a:gd name="connsiteY20" fmla="*/ 11736435 h 12788195"/>
              <a:gd name="connsiteX21" fmla="*/ 3828288 w 23689325"/>
              <a:gd name="connsiteY21" fmla="*/ 11809587 h 12788195"/>
              <a:gd name="connsiteX22" fmla="*/ 3974592 w 23689325"/>
              <a:gd name="connsiteY22" fmla="*/ 11651091 h 12788195"/>
              <a:gd name="connsiteX23" fmla="*/ 4242816 w 23689325"/>
              <a:gd name="connsiteY23" fmla="*/ 11541363 h 12788195"/>
              <a:gd name="connsiteX24" fmla="*/ 4572000 w 23689325"/>
              <a:gd name="connsiteY24" fmla="*/ 11541363 h 12788195"/>
              <a:gd name="connsiteX25" fmla="*/ 5092970 w 23689325"/>
              <a:gd name="connsiteY25" fmla="*/ 11255031 h 12788195"/>
              <a:gd name="connsiteX26" fmla="*/ 5733197 w 23689325"/>
              <a:gd name="connsiteY26" fmla="*/ 10682615 h 12788195"/>
              <a:gd name="connsiteX27" fmla="*/ 6215358 w 23689325"/>
              <a:gd name="connsiteY27" fmla="*/ 9895174 h 12788195"/>
              <a:gd name="connsiteX28" fmla="*/ 7510236 w 23689325"/>
              <a:gd name="connsiteY28" fmla="*/ 8845965 h 12788195"/>
              <a:gd name="connsiteX29" fmla="*/ 8651430 w 23689325"/>
              <a:gd name="connsiteY29" fmla="*/ 8160563 h 12788195"/>
              <a:gd name="connsiteX30" fmla="*/ 9775893 w 23689325"/>
              <a:gd name="connsiteY30" fmla="*/ 7801081 h 12788195"/>
              <a:gd name="connsiteX31" fmla="*/ 10270148 w 23689325"/>
              <a:gd name="connsiteY31" fmla="*/ 7529952 h 12788195"/>
              <a:gd name="connsiteX32" fmla="*/ 11993394 w 23689325"/>
              <a:gd name="connsiteY32" fmla="*/ 5641343 h 12788195"/>
              <a:gd name="connsiteX33" fmla="*/ 13261500 w 23689325"/>
              <a:gd name="connsiteY33" fmla="*/ 5124711 h 12788195"/>
              <a:gd name="connsiteX34" fmla="*/ 14315470 w 23689325"/>
              <a:gd name="connsiteY34" fmla="*/ 4853162 h 12788195"/>
              <a:gd name="connsiteX35" fmla="*/ 15994506 w 23689325"/>
              <a:gd name="connsiteY35" fmla="*/ 4360318 h 12788195"/>
              <a:gd name="connsiteX36" fmla="*/ 17697150 w 23689325"/>
              <a:gd name="connsiteY36" fmla="*/ 3536898 h 12788195"/>
              <a:gd name="connsiteX37" fmla="*/ 15001041 w 23689325"/>
              <a:gd name="connsiteY37" fmla="*/ 7366710 h 12788195"/>
              <a:gd name="connsiteX38" fmla="*/ 22349425 w 23689325"/>
              <a:gd name="connsiteY38" fmla="*/ 833951 h 12788195"/>
              <a:gd name="connsiteX0" fmla="*/ 0 w 23689329"/>
              <a:gd name="connsiteY0" fmla="*/ 12565491 h 12788195"/>
              <a:gd name="connsiteX1" fmla="*/ 207264 w 23689329"/>
              <a:gd name="connsiteY1" fmla="*/ 12650835 h 12788195"/>
              <a:gd name="connsiteX2" fmla="*/ 280416 w 23689329"/>
              <a:gd name="connsiteY2" fmla="*/ 12784947 h 12788195"/>
              <a:gd name="connsiteX3" fmla="*/ 1002274 w 23689329"/>
              <a:gd name="connsiteY3" fmla="*/ 12631346 h 12788195"/>
              <a:gd name="connsiteX4" fmla="*/ 1267968 w 23689329"/>
              <a:gd name="connsiteY4" fmla="*/ 12370419 h 12788195"/>
              <a:gd name="connsiteX5" fmla="*/ 1304544 w 23689329"/>
              <a:gd name="connsiteY5" fmla="*/ 12224115 h 12788195"/>
              <a:gd name="connsiteX6" fmla="*/ 1280160 w 23689329"/>
              <a:gd name="connsiteY6" fmla="*/ 12102195 h 12788195"/>
              <a:gd name="connsiteX7" fmla="*/ 1414272 w 23689329"/>
              <a:gd name="connsiteY7" fmla="*/ 12090003 h 12788195"/>
              <a:gd name="connsiteX8" fmla="*/ 1682496 w 23689329"/>
              <a:gd name="connsiteY8" fmla="*/ 11894931 h 12788195"/>
              <a:gd name="connsiteX9" fmla="*/ 1792224 w 23689329"/>
              <a:gd name="connsiteY9" fmla="*/ 11919315 h 12788195"/>
              <a:gd name="connsiteX10" fmla="*/ 2023872 w 23689329"/>
              <a:gd name="connsiteY10" fmla="*/ 11809587 h 12788195"/>
              <a:gd name="connsiteX11" fmla="*/ 2072640 w 23689329"/>
              <a:gd name="connsiteY11" fmla="*/ 11651091 h 12788195"/>
              <a:gd name="connsiteX12" fmla="*/ 2206752 w 23689329"/>
              <a:gd name="connsiteY12" fmla="*/ 11651091 h 12788195"/>
              <a:gd name="connsiteX13" fmla="*/ 2267712 w 23689329"/>
              <a:gd name="connsiteY13" fmla="*/ 11590131 h 12788195"/>
              <a:gd name="connsiteX14" fmla="*/ 2328672 w 23689329"/>
              <a:gd name="connsiteY14" fmla="*/ 11626707 h 12788195"/>
              <a:gd name="connsiteX15" fmla="*/ 2523744 w 23689329"/>
              <a:gd name="connsiteY15" fmla="*/ 11614515 h 12788195"/>
              <a:gd name="connsiteX16" fmla="*/ 2694432 w 23689329"/>
              <a:gd name="connsiteY16" fmla="*/ 11590131 h 12788195"/>
              <a:gd name="connsiteX17" fmla="*/ 2779776 w 23689329"/>
              <a:gd name="connsiteY17" fmla="*/ 11712051 h 12788195"/>
              <a:gd name="connsiteX18" fmla="*/ 2779776 w 23689329"/>
              <a:gd name="connsiteY18" fmla="*/ 11760819 h 12788195"/>
              <a:gd name="connsiteX19" fmla="*/ 2950464 w 23689329"/>
              <a:gd name="connsiteY19" fmla="*/ 11760819 h 12788195"/>
              <a:gd name="connsiteX20" fmla="*/ 3060192 w 23689329"/>
              <a:gd name="connsiteY20" fmla="*/ 11736435 h 12788195"/>
              <a:gd name="connsiteX21" fmla="*/ 3828288 w 23689329"/>
              <a:gd name="connsiteY21" fmla="*/ 11809587 h 12788195"/>
              <a:gd name="connsiteX22" fmla="*/ 3974592 w 23689329"/>
              <a:gd name="connsiteY22" fmla="*/ 11651091 h 12788195"/>
              <a:gd name="connsiteX23" fmla="*/ 4242816 w 23689329"/>
              <a:gd name="connsiteY23" fmla="*/ 11541363 h 12788195"/>
              <a:gd name="connsiteX24" fmla="*/ 4572000 w 23689329"/>
              <a:gd name="connsiteY24" fmla="*/ 11541363 h 12788195"/>
              <a:gd name="connsiteX25" fmla="*/ 5092970 w 23689329"/>
              <a:gd name="connsiteY25" fmla="*/ 11255031 h 12788195"/>
              <a:gd name="connsiteX26" fmla="*/ 5733197 w 23689329"/>
              <a:gd name="connsiteY26" fmla="*/ 10682615 h 12788195"/>
              <a:gd name="connsiteX27" fmla="*/ 6215358 w 23689329"/>
              <a:gd name="connsiteY27" fmla="*/ 9895174 h 12788195"/>
              <a:gd name="connsiteX28" fmla="*/ 7510236 w 23689329"/>
              <a:gd name="connsiteY28" fmla="*/ 8845965 h 12788195"/>
              <a:gd name="connsiteX29" fmla="*/ 8651430 w 23689329"/>
              <a:gd name="connsiteY29" fmla="*/ 8160563 h 12788195"/>
              <a:gd name="connsiteX30" fmla="*/ 9775893 w 23689329"/>
              <a:gd name="connsiteY30" fmla="*/ 7801081 h 12788195"/>
              <a:gd name="connsiteX31" fmla="*/ 10270148 w 23689329"/>
              <a:gd name="connsiteY31" fmla="*/ 7529952 h 12788195"/>
              <a:gd name="connsiteX32" fmla="*/ 11993394 w 23689329"/>
              <a:gd name="connsiteY32" fmla="*/ 5641343 h 12788195"/>
              <a:gd name="connsiteX33" fmla="*/ 13261500 w 23689329"/>
              <a:gd name="connsiteY33" fmla="*/ 5124711 h 12788195"/>
              <a:gd name="connsiteX34" fmla="*/ 14315470 w 23689329"/>
              <a:gd name="connsiteY34" fmla="*/ 4853162 h 12788195"/>
              <a:gd name="connsiteX35" fmla="*/ 15994506 w 23689329"/>
              <a:gd name="connsiteY35" fmla="*/ 4360318 h 12788195"/>
              <a:gd name="connsiteX36" fmla="*/ 17697150 w 23689329"/>
              <a:gd name="connsiteY36" fmla="*/ 3536898 h 12788195"/>
              <a:gd name="connsiteX37" fmla="*/ 19515926 w 23689329"/>
              <a:gd name="connsiteY37" fmla="*/ 1940218 h 12788195"/>
              <a:gd name="connsiteX38" fmla="*/ 22349425 w 23689329"/>
              <a:gd name="connsiteY38" fmla="*/ 833951 h 12788195"/>
              <a:gd name="connsiteX0" fmla="*/ 0 w 23689325"/>
              <a:gd name="connsiteY0" fmla="*/ 12565491 h 12788195"/>
              <a:gd name="connsiteX1" fmla="*/ 207264 w 23689325"/>
              <a:gd name="connsiteY1" fmla="*/ 12650835 h 12788195"/>
              <a:gd name="connsiteX2" fmla="*/ 280416 w 23689325"/>
              <a:gd name="connsiteY2" fmla="*/ 12784947 h 12788195"/>
              <a:gd name="connsiteX3" fmla="*/ 1002274 w 23689325"/>
              <a:gd name="connsiteY3" fmla="*/ 12631346 h 12788195"/>
              <a:gd name="connsiteX4" fmla="*/ 1267968 w 23689325"/>
              <a:gd name="connsiteY4" fmla="*/ 12370419 h 12788195"/>
              <a:gd name="connsiteX5" fmla="*/ 1304544 w 23689325"/>
              <a:gd name="connsiteY5" fmla="*/ 12224115 h 12788195"/>
              <a:gd name="connsiteX6" fmla="*/ 1280160 w 23689325"/>
              <a:gd name="connsiteY6" fmla="*/ 12102195 h 12788195"/>
              <a:gd name="connsiteX7" fmla="*/ 1414272 w 23689325"/>
              <a:gd name="connsiteY7" fmla="*/ 12090003 h 12788195"/>
              <a:gd name="connsiteX8" fmla="*/ 1682496 w 23689325"/>
              <a:gd name="connsiteY8" fmla="*/ 11894931 h 12788195"/>
              <a:gd name="connsiteX9" fmla="*/ 1792224 w 23689325"/>
              <a:gd name="connsiteY9" fmla="*/ 11919315 h 12788195"/>
              <a:gd name="connsiteX10" fmla="*/ 2023872 w 23689325"/>
              <a:gd name="connsiteY10" fmla="*/ 11809587 h 12788195"/>
              <a:gd name="connsiteX11" fmla="*/ 2072640 w 23689325"/>
              <a:gd name="connsiteY11" fmla="*/ 11651091 h 12788195"/>
              <a:gd name="connsiteX12" fmla="*/ 2206752 w 23689325"/>
              <a:gd name="connsiteY12" fmla="*/ 11651091 h 12788195"/>
              <a:gd name="connsiteX13" fmla="*/ 2267712 w 23689325"/>
              <a:gd name="connsiteY13" fmla="*/ 11590131 h 12788195"/>
              <a:gd name="connsiteX14" fmla="*/ 2328672 w 23689325"/>
              <a:gd name="connsiteY14" fmla="*/ 11626707 h 12788195"/>
              <a:gd name="connsiteX15" fmla="*/ 2523744 w 23689325"/>
              <a:gd name="connsiteY15" fmla="*/ 11614515 h 12788195"/>
              <a:gd name="connsiteX16" fmla="*/ 2694432 w 23689325"/>
              <a:gd name="connsiteY16" fmla="*/ 11590131 h 12788195"/>
              <a:gd name="connsiteX17" fmla="*/ 2779776 w 23689325"/>
              <a:gd name="connsiteY17" fmla="*/ 11712051 h 12788195"/>
              <a:gd name="connsiteX18" fmla="*/ 2779776 w 23689325"/>
              <a:gd name="connsiteY18" fmla="*/ 11760819 h 12788195"/>
              <a:gd name="connsiteX19" fmla="*/ 2950464 w 23689325"/>
              <a:gd name="connsiteY19" fmla="*/ 11760819 h 12788195"/>
              <a:gd name="connsiteX20" fmla="*/ 3060192 w 23689325"/>
              <a:gd name="connsiteY20" fmla="*/ 11736435 h 12788195"/>
              <a:gd name="connsiteX21" fmla="*/ 3828288 w 23689325"/>
              <a:gd name="connsiteY21" fmla="*/ 11809587 h 12788195"/>
              <a:gd name="connsiteX22" fmla="*/ 3974592 w 23689325"/>
              <a:gd name="connsiteY22" fmla="*/ 11651091 h 12788195"/>
              <a:gd name="connsiteX23" fmla="*/ 4242816 w 23689325"/>
              <a:gd name="connsiteY23" fmla="*/ 11541363 h 12788195"/>
              <a:gd name="connsiteX24" fmla="*/ 4572000 w 23689325"/>
              <a:gd name="connsiteY24" fmla="*/ 11541363 h 12788195"/>
              <a:gd name="connsiteX25" fmla="*/ 5092970 w 23689325"/>
              <a:gd name="connsiteY25" fmla="*/ 11255031 h 12788195"/>
              <a:gd name="connsiteX26" fmla="*/ 5733197 w 23689325"/>
              <a:gd name="connsiteY26" fmla="*/ 10682615 h 12788195"/>
              <a:gd name="connsiteX27" fmla="*/ 6215358 w 23689325"/>
              <a:gd name="connsiteY27" fmla="*/ 9895174 h 12788195"/>
              <a:gd name="connsiteX28" fmla="*/ 7510236 w 23689325"/>
              <a:gd name="connsiteY28" fmla="*/ 8845965 h 12788195"/>
              <a:gd name="connsiteX29" fmla="*/ 8651430 w 23689325"/>
              <a:gd name="connsiteY29" fmla="*/ 8160563 h 12788195"/>
              <a:gd name="connsiteX30" fmla="*/ 9775893 w 23689325"/>
              <a:gd name="connsiteY30" fmla="*/ 7801081 h 12788195"/>
              <a:gd name="connsiteX31" fmla="*/ 10270148 w 23689325"/>
              <a:gd name="connsiteY31" fmla="*/ 7529952 h 12788195"/>
              <a:gd name="connsiteX32" fmla="*/ 11993394 w 23689325"/>
              <a:gd name="connsiteY32" fmla="*/ 5641343 h 12788195"/>
              <a:gd name="connsiteX33" fmla="*/ 13261500 w 23689325"/>
              <a:gd name="connsiteY33" fmla="*/ 5124711 h 12788195"/>
              <a:gd name="connsiteX34" fmla="*/ 14315470 w 23689325"/>
              <a:gd name="connsiteY34" fmla="*/ 4853162 h 12788195"/>
              <a:gd name="connsiteX35" fmla="*/ 15994506 w 23689325"/>
              <a:gd name="connsiteY35" fmla="*/ 4360318 h 12788195"/>
              <a:gd name="connsiteX36" fmla="*/ 17697150 w 23689325"/>
              <a:gd name="connsiteY36" fmla="*/ 3536898 h 12788195"/>
              <a:gd name="connsiteX37" fmla="*/ 19515926 w 23689325"/>
              <a:gd name="connsiteY37" fmla="*/ 1940218 h 12788195"/>
              <a:gd name="connsiteX38" fmla="*/ 22349425 w 23689325"/>
              <a:gd name="connsiteY38" fmla="*/ 833951 h 12788195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828288 w 22349425"/>
              <a:gd name="connsiteY21" fmla="*/ 10975635 h 11954243"/>
              <a:gd name="connsiteX22" fmla="*/ 3974592 w 22349425"/>
              <a:gd name="connsiteY22" fmla="*/ 10817139 h 11954243"/>
              <a:gd name="connsiteX23" fmla="*/ 4242816 w 22349425"/>
              <a:gd name="connsiteY23" fmla="*/ 10707411 h 11954243"/>
              <a:gd name="connsiteX24" fmla="*/ 4572000 w 22349425"/>
              <a:gd name="connsiteY24" fmla="*/ 10707411 h 11954243"/>
              <a:gd name="connsiteX25" fmla="*/ 5092970 w 22349425"/>
              <a:gd name="connsiteY25" fmla="*/ 10421079 h 11954243"/>
              <a:gd name="connsiteX26" fmla="*/ 5733197 w 22349425"/>
              <a:gd name="connsiteY26" fmla="*/ 9848663 h 11954243"/>
              <a:gd name="connsiteX27" fmla="*/ 6215358 w 22349425"/>
              <a:gd name="connsiteY27" fmla="*/ 9061222 h 11954243"/>
              <a:gd name="connsiteX28" fmla="*/ 7510236 w 22349425"/>
              <a:gd name="connsiteY28" fmla="*/ 8012013 h 11954243"/>
              <a:gd name="connsiteX29" fmla="*/ 8651430 w 22349425"/>
              <a:gd name="connsiteY29" fmla="*/ 7326611 h 11954243"/>
              <a:gd name="connsiteX30" fmla="*/ 9775893 w 22349425"/>
              <a:gd name="connsiteY30" fmla="*/ 6967129 h 11954243"/>
              <a:gd name="connsiteX31" fmla="*/ 10270148 w 22349425"/>
              <a:gd name="connsiteY31" fmla="*/ 6696000 h 11954243"/>
              <a:gd name="connsiteX32" fmla="*/ 11993394 w 22349425"/>
              <a:gd name="connsiteY32" fmla="*/ 4807391 h 11954243"/>
              <a:gd name="connsiteX33" fmla="*/ 13261500 w 22349425"/>
              <a:gd name="connsiteY33" fmla="*/ 4290759 h 11954243"/>
              <a:gd name="connsiteX34" fmla="*/ 14315470 w 22349425"/>
              <a:gd name="connsiteY34" fmla="*/ 4019210 h 11954243"/>
              <a:gd name="connsiteX35" fmla="*/ 15994506 w 22349425"/>
              <a:gd name="connsiteY35" fmla="*/ 3526366 h 11954243"/>
              <a:gd name="connsiteX36" fmla="*/ 17697150 w 22349425"/>
              <a:gd name="connsiteY36" fmla="*/ 2702946 h 11954243"/>
              <a:gd name="connsiteX37" fmla="*/ 19515926 w 22349425"/>
              <a:gd name="connsiteY37" fmla="*/ 1106266 h 11954243"/>
              <a:gd name="connsiteX38" fmla="*/ 22349425 w 22349425"/>
              <a:gd name="connsiteY38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7510236 w 22349425"/>
              <a:gd name="connsiteY29" fmla="*/ 8012013 h 11954243"/>
              <a:gd name="connsiteX30" fmla="*/ 8651430 w 22349425"/>
              <a:gd name="connsiteY30" fmla="*/ 7326611 h 11954243"/>
              <a:gd name="connsiteX31" fmla="*/ 9775893 w 22349425"/>
              <a:gd name="connsiteY31" fmla="*/ 6967129 h 11954243"/>
              <a:gd name="connsiteX32" fmla="*/ 10270148 w 22349425"/>
              <a:gd name="connsiteY32" fmla="*/ 6696000 h 11954243"/>
              <a:gd name="connsiteX33" fmla="*/ 11993394 w 22349425"/>
              <a:gd name="connsiteY33" fmla="*/ 4807391 h 11954243"/>
              <a:gd name="connsiteX34" fmla="*/ 13261500 w 22349425"/>
              <a:gd name="connsiteY34" fmla="*/ 4290759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7510236 w 22349425"/>
              <a:gd name="connsiteY29" fmla="*/ 8012013 h 11954243"/>
              <a:gd name="connsiteX30" fmla="*/ 8651430 w 22349425"/>
              <a:gd name="connsiteY30" fmla="*/ 7326611 h 11954243"/>
              <a:gd name="connsiteX31" fmla="*/ 9775893 w 22349425"/>
              <a:gd name="connsiteY31" fmla="*/ 6967129 h 11954243"/>
              <a:gd name="connsiteX32" fmla="*/ 10270148 w 22349425"/>
              <a:gd name="connsiteY32" fmla="*/ 6696000 h 11954243"/>
              <a:gd name="connsiteX33" fmla="*/ 12785705 w 22349425"/>
              <a:gd name="connsiteY33" fmla="*/ 5038484 h 11954243"/>
              <a:gd name="connsiteX34" fmla="*/ 13261500 w 22349425"/>
              <a:gd name="connsiteY34" fmla="*/ 4290759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7510236 w 22349425"/>
              <a:gd name="connsiteY29" fmla="*/ 8012013 h 11954243"/>
              <a:gd name="connsiteX30" fmla="*/ 8651430 w 22349425"/>
              <a:gd name="connsiteY30" fmla="*/ 7326611 h 11954243"/>
              <a:gd name="connsiteX31" fmla="*/ 9775893 w 22349425"/>
              <a:gd name="connsiteY31" fmla="*/ 69671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3261500 w 22349425"/>
              <a:gd name="connsiteY34" fmla="*/ 4290759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7510236 w 22349425"/>
              <a:gd name="connsiteY29" fmla="*/ 8012013 h 11954243"/>
              <a:gd name="connsiteX30" fmla="*/ 8651430 w 22349425"/>
              <a:gd name="connsiteY30" fmla="*/ 7326611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3261500 w 22349425"/>
              <a:gd name="connsiteY34" fmla="*/ 4290759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7510236 w 22349425"/>
              <a:gd name="connsiteY29" fmla="*/ 8012013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3261500 w 22349425"/>
              <a:gd name="connsiteY34" fmla="*/ 4290759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7510236 w 22349425"/>
              <a:gd name="connsiteY29" fmla="*/ 8012013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3261500 w 22349425"/>
              <a:gd name="connsiteY34" fmla="*/ 4290759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8225873 w 22349425"/>
              <a:gd name="connsiteY29" fmla="*/ 8722422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3261500 w 22349425"/>
              <a:gd name="connsiteY34" fmla="*/ 4290759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8225873 w 22349425"/>
              <a:gd name="connsiteY29" fmla="*/ 8722422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3261500 w 22349425"/>
              <a:gd name="connsiteY34" fmla="*/ 4290759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8225873 w 22349425"/>
              <a:gd name="connsiteY29" fmla="*/ 8722422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3261500 w 22349425"/>
              <a:gd name="connsiteY34" fmla="*/ 4290759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8225873 w 22349425"/>
              <a:gd name="connsiteY29" fmla="*/ 8722422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3261500 w 22349425"/>
              <a:gd name="connsiteY34" fmla="*/ 4290759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8225873 w 22349425"/>
              <a:gd name="connsiteY29" fmla="*/ 8722422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3261500 w 22349425"/>
              <a:gd name="connsiteY34" fmla="*/ 4290759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8225873 w 22349425"/>
              <a:gd name="connsiteY29" fmla="*/ 8722422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4266800 w 22349425"/>
              <a:gd name="connsiteY34" fmla="*/ 4419147 h 11954243"/>
              <a:gd name="connsiteX35" fmla="*/ 14315470 w 22349425"/>
              <a:gd name="connsiteY35" fmla="*/ 4019210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8225873 w 22349425"/>
              <a:gd name="connsiteY29" fmla="*/ 8722422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4266800 w 22349425"/>
              <a:gd name="connsiteY34" fmla="*/ 4419147 h 11954243"/>
              <a:gd name="connsiteX35" fmla="*/ 14997030 w 22349425"/>
              <a:gd name="connsiteY35" fmla="*/ 4019211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9515926 w 22349425"/>
              <a:gd name="connsiteY38" fmla="*/ 110626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8225873 w 22349425"/>
              <a:gd name="connsiteY29" fmla="*/ 8722422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4266800 w 22349425"/>
              <a:gd name="connsiteY34" fmla="*/ 4419147 h 11954243"/>
              <a:gd name="connsiteX35" fmla="*/ 14997030 w 22349425"/>
              <a:gd name="connsiteY35" fmla="*/ 4019211 h 11954243"/>
              <a:gd name="connsiteX36" fmla="*/ 15994506 w 22349425"/>
              <a:gd name="connsiteY36" fmla="*/ 3526366 h 11954243"/>
              <a:gd name="connsiteX37" fmla="*/ 17697150 w 22349425"/>
              <a:gd name="connsiteY37" fmla="*/ 2702946 h 11954243"/>
              <a:gd name="connsiteX38" fmla="*/ 18879808 w 22349425"/>
              <a:gd name="connsiteY38" fmla="*/ 90084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8225873 w 22349425"/>
              <a:gd name="connsiteY29" fmla="*/ 8722422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4266800 w 22349425"/>
              <a:gd name="connsiteY34" fmla="*/ 4419147 h 11954243"/>
              <a:gd name="connsiteX35" fmla="*/ 14997030 w 22349425"/>
              <a:gd name="connsiteY35" fmla="*/ 4019211 h 11954243"/>
              <a:gd name="connsiteX36" fmla="*/ 15994506 w 22349425"/>
              <a:gd name="connsiteY36" fmla="*/ 3526366 h 11954243"/>
              <a:gd name="connsiteX37" fmla="*/ 17697152 w 22349425"/>
              <a:gd name="connsiteY37" fmla="*/ 2235049 h 11954243"/>
              <a:gd name="connsiteX38" fmla="*/ 18879808 w 22349425"/>
              <a:gd name="connsiteY38" fmla="*/ 90084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215358 w 22349425"/>
              <a:gd name="connsiteY28" fmla="*/ 9061222 h 11954243"/>
              <a:gd name="connsiteX29" fmla="*/ 8225873 w 22349425"/>
              <a:gd name="connsiteY29" fmla="*/ 8722422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4266800 w 22349425"/>
              <a:gd name="connsiteY34" fmla="*/ 4419147 h 11954243"/>
              <a:gd name="connsiteX35" fmla="*/ 14997030 w 22349425"/>
              <a:gd name="connsiteY35" fmla="*/ 4019211 h 11954243"/>
              <a:gd name="connsiteX36" fmla="*/ 16130821 w 22349425"/>
              <a:gd name="connsiteY36" fmla="*/ 3343772 h 11954243"/>
              <a:gd name="connsiteX37" fmla="*/ 17697152 w 22349425"/>
              <a:gd name="connsiteY37" fmla="*/ 2235049 h 11954243"/>
              <a:gd name="connsiteX38" fmla="*/ 18879808 w 22349425"/>
              <a:gd name="connsiteY38" fmla="*/ 900846 h 11954243"/>
              <a:gd name="connsiteX39" fmla="*/ 22349425 w 22349425"/>
              <a:gd name="connsiteY39" fmla="*/ -1 h 11954243"/>
              <a:gd name="connsiteX0" fmla="*/ 0 w 22349425"/>
              <a:gd name="connsiteY0" fmla="*/ 11731539 h 11954243"/>
              <a:gd name="connsiteX1" fmla="*/ 207264 w 22349425"/>
              <a:gd name="connsiteY1" fmla="*/ 11816883 h 11954243"/>
              <a:gd name="connsiteX2" fmla="*/ 280416 w 22349425"/>
              <a:gd name="connsiteY2" fmla="*/ 11950995 h 11954243"/>
              <a:gd name="connsiteX3" fmla="*/ 1002274 w 22349425"/>
              <a:gd name="connsiteY3" fmla="*/ 11797394 h 11954243"/>
              <a:gd name="connsiteX4" fmla="*/ 1267968 w 22349425"/>
              <a:gd name="connsiteY4" fmla="*/ 11536467 h 11954243"/>
              <a:gd name="connsiteX5" fmla="*/ 1304544 w 22349425"/>
              <a:gd name="connsiteY5" fmla="*/ 11390163 h 11954243"/>
              <a:gd name="connsiteX6" fmla="*/ 1280160 w 22349425"/>
              <a:gd name="connsiteY6" fmla="*/ 11268243 h 11954243"/>
              <a:gd name="connsiteX7" fmla="*/ 1414272 w 22349425"/>
              <a:gd name="connsiteY7" fmla="*/ 11256051 h 11954243"/>
              <a:gd name="connsiteX8" fmla="*/ 1682496 w 22349425"/>
              <a:gd name="connsiteY8" fmla="*/ 11060979 h 11954243"/>
              <a:gd name="connsiteX9" fmla="*/ 1792224 w 22349425"/>
              <a:gd name="connsiteY9" fmla="*/ 11085363 h 11954243"/>
              <a:gd name="connsiteX10" fmla="*/ 2023872 w 22349425"/>
              <a:gd name="connsiteY10" fmla="*/ 10975635 h 11954243"/>
              <a:gd name="connsiteX11" fmla="*/ 2072640 w 22349425"/>
              <a:gd name="connsiteY11" fmla="*/ 10817139 h 11954243"/>
              <a:gd name="connsiteX12" fmla="*/ 2206752 w 22349425"/>
              <a:gd name="connsiteY12" fmla="*/ 10817139 h 11954243"/>
              <a:gd name="connsiteX13" fmla="*/ 2267712 w 22349425"/>
              <a:gd name="connsiteY13" fmla="*/ 10756179 h 11954243"/>
              <a:gd name="connsiteX14" fmla="*/ 2328672 w 22349425"/>
              <a:gd name="connsiteY14" fmla="*/ 10792755 h 11954243"/>
              <a:gd name="connsiteX15" fmla="*/ 2523744 w 22349425"/>
              <a:gd name="connsiteY15" fmla="*/ 10780563 h 11954243"/>
              <a:gd name="connsiteX16" fmla="*/ 2694432 w 22349425"/>
              <a:gd name="connsiteY16" fmla="*/ 10756179 h 11954243"/>
              <a:gd name="connsiteX17" fmla="*/ 2779776 w 22349425"/>
              <a:gd name="connsiteY17" fmla="*/ 10878099 h 11954243"/>
              <a:gd name="connsiteX18" fmla="*/ 2779776 w 22349425"/>
              <a:gd name="connsiteY18" fmla="*/ 10926867 h 11954243"/>
              <a:gd name="connsiteX19" fmla="*/ 2950464 w 22349425"/>
              <a:gd name="connsiteY19" fmla="*/ 10926867 h 11954243"/>
              <a:gd name="connsiteX20" fmla="*/ 3060192 w 22349425"/>
              <a:gd name="connsiteY20" fmla="*/ 10902483 h 11954243"/>
              <a:gd name="connsiteX21" fmla="*/ 3427668 w 22349425"/>
              <a:gd name="connsiteY21" fmla="*/ 11118301 h 11954243"/>
              <a:gd name="connsiteX22" fmla="*/ 3828288 w 22349425"/>
              <a:gd name="connsiteY22" fmla="*/ 10975635 h 11954243"/>
              <a:gd name="connsiteX23" fmla="*/ 3974592 w 22349425"/>
              <a:gd name="connsiteY23" fmla="*/ 10817139 h 11954243"/>
              <a:gd name="connsiteX24" fmla="*/ 4242816 w 22349425"/>
              <a:gd name="connsiteY24" fmla="*/ 10707411 h 11954243"/>
              <a:gd name="connsiteX25" fmla="*/ 4572000 w 22349425"/>
              <a:gd name="connsiteY25" fmla="*/ 10707411 h 11954243"/>
              <a:gd name="connsiteX26" fmla="*/ 5092970 w 22349425"/>
              <a:gd name="connsiteY26" fmla="*/ 10421079 h 11954243"/>
              <a:gd name="connsiteX27" fmla="*/ 5733197 w 22349425"/>
              <a:gd name="connsiteY27" fmla="*/ 9848663 h 11954243"/>
              <a:gd name="connsiteX28" fmla="*/ 6794684 w 22349425"/>
              <a:gd name="connsiteY28" fmla="*/ 10008431 h 11954243"/>
              <a:gd name="connsiteX29" fmla="*/ 8225873 w 22349425"/>
              <a:gd name="connsiteY29" fmla="*/ 8722422 h 11954243"/>
              <a:gd name="connsiteX30" fmla="*/ 9128521 w 22349425"/>
              <a:gd name="connsiteY30" fmla="*/ 7514914 h 11954243"/>
              <a:gd name="connsiteX31" fmla="*/ 9775894 w 22349425"/>
              <a:gd name="connsiteY31" fmla="*/ 6402229 h 11954243"/>
              <a:gd name="connsiteX32" fmla="*/ 10883553 w 22349425"/>
              <a:gd name="connsiteY32" fmla="*/ 5429251 h 11954243"/>
              <a:gd name="connsiteX33" fmla="*/ 12785705 w 22349425"/>
              <a:gd name="connsiteY33" fmla="*/ 5038484 h 11954243"/>
              <a:gd name="connsiteX34" fmla="*/ 14266800 w 22349425"/>
              <a:gd name="connsiteY34" fmla="*/ 4419147 h 11954243"/>
              <a:gd name="connsiteX35" fmla="*/ 14997030 w 22349425"/>
              <a:gd name="connsiteY35" fmla="*/ 4019211 h 11954243"/>
              <a:gd name="connsiteX36" fmla="*/ 16130821 w 22349425"/>
              <a:gd name="connsiteY36" fmla="*/ 3343772 h 11954243"/>
              <a:gd name="connsiteX37" fmla="*/ 17697152 w 22349425"/>
              <a:gd name="connsiteY37" fmla="*/ 2235049 h 11954243"/>
              <a:gd name="connsiteX38" fmla="*/ 18879808 w 22349425"/>
              <a:gd name="connsiteY38" fmla="*/ 900846 h 11954243"/>
              <a:gd name="connsiteX39" fmla="*/ 22349425 w 22349425"/>
              <a:gd name="connsiteY39" fmla="*/ -1 h 11954243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328672 w 22576611"/>
              <a:gd name="connsiteY14" fmla="*/ 11180769 h 12342257"/>
              <a:gd name="connsiteX15" fmla="*/ 2523744 w 22576611"/>
              <a:gd name="connsiteY15" fmla="*/ 11168577 h 12342257"/>
              <a:gd name="connsiteX16" fmla="*/ 2694432 w 22576611"/>
              <a:gd name="connsiteY16" fmla="*/ 11144193 h 12342257"/>
              <a:gd name="connsiteX17" fmla="*/ 2779776 w 22576611"/>
              <a:gd name="connsiteY17" fmla="*/ 11266113 h 12342257"/>
              <a:gd name="connsiteX18" fmla="*/ 2779776 w 22576611"/>
              <a:gd name="connsiteY18" fmla="*/ 11314881 h 12342257"/>
              <a:gd name="connsiteX19" fmla="*/ 2950464 w 22576611"/>
              <a:gd name="connsiteY19" fmla="*/ 11314881 h 12342257"/>
              <a:gd name="connsiteX20" fmla="*/ 3060192 w 22576611"/>
              <a:gd name="connsiteY20" fmla="*/ 11290497 h 12342257"/>
              <a:gd name="connsiteX21" fmla="*/ 3427668 w 22576611"/>
              <a:gd name="connsiteY21" fmla="*/ 11506315 h 12342257"/>
              <a:gd name="connsiteX22" fmla="*/ 3828288 w 22576611"/>
              <a:gd name="connsiteY22" fmla="*/ 11363649 h 12342257"/>
              <a:gd name="connsiteX23" fmla="*/ 3974592 w 22576611"/>
              <a:gd name="connsiteY23" fmla="*/ 11205153 h 12342257"/>
              <a:gd name="connsiteX24" fmla="*/ 4242816 w 22576611"/>
              <a:gd name="connsiteY24" fmla="*/ 11095425 h 12342257"/>
              <a:gd name="connsiteX25" fmla="*/ 4572000 w 22576611"/>
              <a:gd name="connsiteY25" fmla="*/ 11095425 h 12342257"/>
              <a:gd name="connsiteX26" fmla="*/ 5092970 w 22576611"/>
              <a:gd name="connsiteY26" fmla="*/ 10809093 h 12342257"/>
              <a:gd name="connsiteX27" fmla="*/ 5733197 w 22576611"/>
              <a:gd name="connsiteY27" fmla="*/ 10236677 h 12342257"/>
              <a:gd name="connsiteX28" fmla="*/ 6794684 w 22576611"/>
              <a:gd name="connsiteY28" fmla="*/ 10396445 h 12342257"/>
              <a:gd name="connsiteX29" fmla="*/ 8225873 w 22576611"/>
              <a:gd name="connsiteY29" fmla="*/ 9110436 h 12342257"/>
              <a:gd name="connsiteX30" fmla="*/ 9128521 w 22576611"/>
              <a:gd name="connsiteY30" fmla="*/ 7902928 h 12342257"/>
              <a:gd name="connsiteX31" fmla="*/ 9775894 w 22576611"/>
              <a:gd name="connsiteY31" fmla="*/ 6790243 h 12342257"/>
              <a:gd name="connsiteX32" fmla="*/ 10883553 w 22576611"/>
              <a:gd name="connsiteY32" fmla="*/ 5817265 h 12342257"/>
              <a:gd name="connsiteX33" fmla="*/ 12785705 w 22576611"/>
              <a:gd name="connsiteY33" fmla="*/ 5426498 h 12342257"/>
              <a:gd name="connsiteX34" fmla="*/ 14266800 w 22576611"/>
              <a:gd name="connsiteY34" fmla="*/ 4807161 h 12342257"/>
              <a:gd name="connsiteX35" fmla="*/ 14997030 w 22576611"/>
              <a:gd name="connsiteY35" fmla="*/ 4407225 h 12342257"/>
              <a:gd name="connsiteX36" fmla="*/ 16130821 w 22576611"/>
              <a:gd name="connsiteY36" fmla="*/ 3731786 h 12342257"/>
              <a:gd name="connsiteX37" fmla="*/ 17697152 w 22576611"/>
              <a:gd name="connsiteY37" fmla="*/ 2623063 h 12342257"/>
              <a:gd name="connsiteX38" fmla="*/ 18879808 w 22576611"/>
              <a:gd name="connsiteY38" fmla="*/ 1288860 h 12342257"/>
              <a:gd name="connsiteX39" fmla="*/ 22576611 w 22576611"/>
              <a:gd name="connsiteY39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328672 w 22576611"/>
              <a:gd name="connsiteY14" fmla="*/ 11180769 h 12342257"/>
              <a:gd name="connsiteX15" fmla="*/ 2523744 w 22576611"/>
              <a:gd name="connsiteY15" fmla="*/ 11168577 h 12342257"/>
              <a:gd name="connsiteX16" fmla="*/ 2694432 w 22576611"/>
              <a:gd name="connsiteY16" fmla="*/ 11144193 h 12342257"/>
              <a:gd name="connsiteX17" fmla="*/ 2779776 w 22576611"/>
              <a:gd name="connsiteY17" fmla="*/ 11266113 h 12342257"/>
              <a:gd name="connsiteX18" fmla="*/ 2779776 w 22576611"/>
              <a:gd name="connsiteY18" fmla="*/ 11314881 h 12342257"/>
              <a:gd name="connsiteX19" fmla="*/ 2950464 w 22576611"/>
              <a:gd name="connsiteY19" fmla="*/ 11314881 h 12342257"/>
              <a:gd name="connsiteX20" fmla="*/ 3060192 w 22576611"/>
              <a:gd name="connsiteY20" fmla="*/ 11290497 h 12342257"/>
              <a:gd name="connsiteX21" fmla="*/ 3427668 w 22576611"/>
              <a:gd name="connsiteY21" fmla="*/ 11506315 h 12342257"/>
              <a:gd name="connsiteX22" fmla="*/ 3828288 w 22576611"/>
              <a:gd name="connsiteY22" fmla="*/ 11363649 h 12342257"/>
              <a:gd name="connsiteX23" fmla="*/ 3974592 w 22576611"/>
              <a:gd name="connsiteY23" fmla="*/ 11205153 h 12342257"/>
              <a:gd name="connsiteX24" fmla="*/ 4242816 w 22576611"/>
              <a:gd name="connsiteY24" fmla="*/ 11095425 h 12342257"/>
              <a:gd name="connsiteX25" fmla="*/ 4572000 w 22576611"/>
              <a:gd name="connsiteY25" fmla="*/ 11095425 h 12342257"/>
              <a:gd name="connsiteX26" fmla="*/ 5092970 w 22576611"/>
              <a:gd name="connsiteY26" fmla="*/ 10809093 h 12342257"/>
              <a:gd name="connsiteX27" fmla="*/ 5733197 w 22576611"/>
              <a:gd name="connsiteY27" fmla="*/ 10236677 h 12342257"/>
              <a:gd name="connsiteX28" fmla="*/ 6794684 w 22576611"/>
              <a:gd name="connsiteY28" fmla="*/ 10396445 h 12342257"/>
              <a:gd name="connsiteX29" fmla="*/ 8225873 w 22576611"/>
              <a:gd name="connsiteY29" fmla="*/ 9110436 h 12342257"/>
              <a:gd name="connsiteX30" fmla="*/ 9128521 w 22576611"/>
              <a:gd name="connsiteY30" fmla="*/ 7902928 h 12342257"/>
              <a:gd name="connsiteX31" fmla="*/ 9775894 w 22576611"/>
              <a:gd name="connsiteY31" fmla="*/ 6790243 h 12342257"/>
              <a:gd name="connsiteX32" fmla="*/ 10883553 w 22576611"/>
              <a:gd name="connsiteY32" fmla="*/ 5817265 h 12342257"/>
              <a:gd name="connsiteX33" fmla="*/ 12785705 w 22576611"/>
              <a:gd name="connsiteY33" fmla="*/ 5426498 h 12342257"/>
              <a:gd name="connsiteX34" fmla="*/ 14266800 w 22576611"/>
              <a:gd name="connsiteY34" fmla="*/ 4807161 h 12342257"/>
              <a:gd name="connsiteX35" fmla="*/ 14997030 w 22576611"/>
              <a:gd name="connsiteY35" fmla="*/ 4407225 h 12342257"/>
              <a:gd name="connsiteX36" fmla="*/ 16130821 w 22576611"/>
              <a:gd name="connsiteY36" fmla="*/ 3731786 h 12342257"/>
              <a:gd name="connsiteX37" fmla="*/ 17697152 w 22576611"/>
              <a:gd name="connsiteY37" fmla="*/ 2623063 h 12342257"/>
              <a:gd name="connsiteX38" fmla="*/ 18879808 w 22576611"/>
              <a:gd name="connsiteY38" fmla="*/ 1288860 h 12342257"/>
              <a:gd name="connsiteX39" fmla="*/ 20940872 w 22576611"/>
              <a:gd name="connsiteY39" fmla="*/ 998563 h 12342257"/>
              <a:gd name="connsiteX40" fmla="*/ 22576611 w 22576611"/>
              <a:gd name="connsiteY40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328672 w 22576611"/>
              <a:gd name="connsiteY14" fmla="*/ 11180769 h 12342257"/>
              <a:gd name="connsiteX15" fmla="*/ 2523744 w 22576611"/>
              <a:gd name="connsiteY15" fmla="*/ 11168577 h 12342257"/>
              <a:gd name="connsiteX16" fmla="*/ 2694432 w 22576611"/>
              <a:gd name="connsiteY16" fmla="*/ 11144193 h 12342257"/>
              <a:gd name="connsiteX17" fmla="*/ 2779776 w 22576611"/>
              <a:gd name="connsiteY17" fmla="*/ 11266113 h 12342257"/>
              <a:gd name="connsiteX18" fmla="*/ 2779776 w 22576611"/>
              <a:gd name="connsiteY18" fmla="*/ 11314881 h 12342257"/>
              <a:gd name="connsiteX19" fmla="*/ 2950464 w 22576611"/>
              <a:gd name="connsiteY19" fmla="*/ 11314881 h 12342257"/>
              <a:gd name="connsiteX20" fmla="*/ 3060192 w 22576611"/>
              <a:gd name="connsiteY20" fmla="*/ 11290497 h 12342257"/>
              <a:gd name="connsiteX21" fmla="*/ 3427668 w 22576611"/>
              <a:gd name="connsiteY21" fmla="*/ 11506315 h 12342257"/>
              <a:gd name="connsiteX22" fmla="*/ 3828288 w 22576611"/>
              <a:gd name="connsiteY22" fmla="*/ 11363649 h 12342257"/>
              <a:gd name="connsiteX23" fmla="*/ 3974592 w 22576611"/>
              <a:gd name="connsiteY23" fmla="*/ 11205153 h 12342257"/>
              <a:gd name="connsiteX24" fmla="*/ 4242816 w 22576611"/>
              <a:gd name="connsiteY24" fmla="*/ 11095425 h 12342257"/>
              <a:gd name="connsiteX25" fmla="*/ 4572000 w 22576611"/>
              <a:gd name="connsiteY25" fmla="*/ 11095425 h 12342257"/>
              <a:gd name="connsiteX26" fmla="*/ 4933941 w 22576611"/>
              <a:gd name="connsiteY26" fmla="*/ 10649324 h 12342257"/>
              <a:gd name="connsiteX27" fmla="*/ 5733197 w 22576611"/>
              <a:gd name="connsiteY27" fmla="*/ 10236677 h 12342257"/>
              <a:gd name="connsiteX28" fmla="*/ 6794684 w 22576611"/>
              <a:gd name="connsiteY28" fmla="*/ 10396445 h 12342257"/>
              <a:gd name="connsiteX29" fmla="*/ 8225873 w 22576611"/>
              <a:gd name="connsiteY29" fmla="*/ 9110436 h 12342257"/>
              <a:gd name="connsiteX30" fmla="*/ 9128521 w 22576611"/>
              <a:gd name="connsiteY30" fmla="*/ 7902928 h 12342257"/>
              <a:gd name="connsiteX31" fmla="*/ 9775894 w 22576611"/>
              <a:gd name="connsiteY31" fmla="*/ 6790243 h 12342257"/>
              <a:gd name="connsiteX32" fmla="*/ 10883553 w 22576611"/>
              <a:gd name="connsiteY32" fmla="*/ 5817265 h 12342257"/>
              <a:gd name="connsiteX33" fmla="*/ 12785705 w 22576611"/>
              <a:gd name="connsiteY33" fmla="*/ 5426498 h 12342257"/>
              <a:gd name="connsiteX34" fmla="*/ 14266800 w 22576611"/>
              <a:gd name="connsiteY34" fmla="*/ 4807161 h 12342257"/>
              <a:gd name="connsiteX35" fmla="*/ 14997030 w 22576611"/>
              <a:gd name="connsiteY35" fmla="*/ 4407225 h 12342257"/>
              <a:gd name="connsiteX36" fmla="*/ 16130821 w 22576611"/>
              <a:gd name="connsiteY36" fmla="*/ 3731786 h 12342257"/>
              <a:gd name="connsiteX37" fmla="*/ 17697152 w 22576611"/>
              <a:gd name="connsiteY37" fmla="*/ 2623063 h 12342257"/>
              <a:gd name="connsiteX38" fmla="*/ 18879808 w 22576611"/>
              <a:gd name="connsiteY38" fmla="*/ 1288860 h 12342257"/>
              <a:gd name="connsiteX39" fmla="*/ 20940872 w 22576611"/>
              <a:gd name="connsiteY39" fmla="*/ 998563 h 12342257"/>
              <a:gd name="connsiteX40" fmla="*/ 22576611 w 22576611"/>
              <a:gd name="connsiteY40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328672 w 22576611"/>
              <a:gd name="connsiteY14" fmla="*/ 11180769 h 12342257"/>
              <a:gd name="connsiteX15" fmla="*/ 2523744 w 22576611"/>
              <a:gd name="connsiteY15" fmla="*/ 11168577 h 12342257"/>
              <a:gd name="connsiteX16" fmla="*/ 2694432 w 22576611"/>
              <a:gd name="connsiteY16" fmla="*/ 11144193 h 12342257"/>
              <a:gd name="connsiteX17" fmla="*/ 2779776 w 22576611"/>
              <a:gd name="connsiteY17" fmla="*/ 11266113 h 12342257"/>
              <a:gd name="connsiteX18" fmla="*/ 2779776 w 22576611"/>
              <a:gd name="connsiteY18" fmla="*/ 11314881 h 12342257"/>
              <a:gd name="connsiteX19" fmla="*/ 2950464 w 22576611"/>
              <a:gd name="connsiteY19" fmla="*/ 11314881 h 12342257"/>
              <a:gd name="connsiteX20" fmla="*/ 3060192 w 22576611"/>
              <a:gd name="connsiteY20" fmla="*/ 11290497 h 12342257"/>
              <a:gd name="connsiteX21" fmla="*/ 3427668 w 22576611"/>
              <a:gd name="connsiteY21" fmla="*/ 11506315 h 12342257"/>
              <a:gd name="connsiteX22" fmla="*/ 3828288 w 22576611"/>
              <a:gd name="connsiteY22" fmla="*/ 11363649 h 12342257"/>
              <a:gd name="connsiteX23" fmla="*/ 3974592 w 22576611"/>
              <a:gd name="connsiteY23" fmla="*/ 11205153 h 12342257"/>
              <a:gd name="connsiteX24" fmla="*/ 4242816 w 22576611"/>
              <a:gd name="connsiteY24" fmla="*/ 11095425 h 12342257"/>
              <a:gd name="connsiteX25" fmla="*/ 4572000 w 22576611"/>
              <a:gd name="connsiteY25" fmla="*/ 11095425 h 12342257"/>
              <a:gd name="connsiteX26" fmla="*/ 4933941 w 22576611"/>
              <a:gd name="connsiteY26" fmla="*/ 10649324 h 12342257"/>
              <a:gd name="connsiteX27" fmla="*/ 5733197 w 22576611"/>
              <a:gd name="connsiteY27" fmla="*/ 10236677 h 12342257"/>
              <a:gd name="connsiteX28" fmla="*/ 6794684 w 22576611"/>
              <a:gd name="connsiteY28" fmla="*/ 10396445 h 12342257"/>
              <a:gd name="connsiteX29" fmla="*/ 8225873 w 22576611"/>
              <a:gd name="connsiteY29" fmla="*/ 9110436 h 12342257"/>
              <a:gd name="connsiteX30" fmla="*/ 9128521 w 22576611"/>
              <a:gd name="connsiteY30" fmla="*/ 7902928 h 12342257"/>
              <a:gd name="connsiteX31" fmla="*/ 9775894 w 22576611"/>
              <a:gd name="connsiteY31" fmla="*/ 6790243 h 12342257"/>
              <a:gd name="connsiteX32" fmla="*/ 10883553 w 22576611"/>
              <a:gd name="connsiteY32" fmla="*/ 5817265 h 12342257"/>
              <a:gd name="connsiteX33" fmla="*/ 12785705 w 22576611"/>
              <a:gd name="connsiteY33" fmla="*/ 5426498 h 12342257"/>
              <a:gd name="connsiteX34" fmla="*/ 14266800 w 22576611"/>
              <a:gd name="connsiteY34" fmla="*/ 4807161 h 12342257"/>
              <a:gd name="connsiteX35" fmla="*/ 14997030 w 22576611"/>
              <a:gd name="connsiteY35" fmla="*/ 4407225 h 12342257"/>
              <a:gd name="connsiteX36" fmla="*/ 16130821 w 22576611"/>
              <a:gd name="connsiteY36" fmla="*/ 3731786 h 12342257"/>
              <a:gd name="connsiteX37" fmla="*/ 17697152 w 22576611"/>
              <a:gd name="connsiteY37" fmla="*/ 2623063 h 12342257"/>
              <a:gd name="connsiteX38" fmla="*/ 18879808 w 22576611"/>
              <a:gd name="connsiteY38" fmla="*/ 1288860 h 12342257"/>
              <a:gd name="connsiteX39" fmla="*/ 20940872 w 22576611"/>
              <a:gd name="connsiteY39" fmla="*/ 998563 h 12342257"/>
              <a:gd name="connsiteX40" fmla="*/ 22576611 w 22576611"/>
              <a:gd name="connsiteY40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523744 w 22576611"/>
              <a:gd name="connsiteY14" fmla="*/ 11168577 h 12342257"/>
              <a:gd name="connsiteX15" fmla="*/ 2694432 w 22576611"/>
              <a:gd name="connsiteY15" fmla="*/ 11144193 h 12342257"/>
              <a:gd name="connsiteX16" fmla="*/ 2779776 w 22576611"/>
              <a:gd name="connsiteY16" fmla="*/ 11266113 h 12342257"/>
              <a:gd name="connsiteX17" fmla="*/ 2779776 w 22576611"/>
              <a:gd name="connsiteY17" fmla="*/ 11314881 h 12342257"/>
              <a:gd name="connsiteX18" fmla="*/ 2950464 w 22576611"/>
              <a:gd name="connsiteY18" fmla="*/ 11314881 h 12342257"/>
              <a:gd name="connsiteX19" fmla="*/ 3060192 w 22576611"/>
              <a:gd name="connsiteY19" fmla="*/ 11290497 h 12342257"/>
              <a:gd name="connsiteX20" fmla="*/ 3427668 w 22576611"/>
              <a:gd name="connsiteY20" fmla="*/ 11506315 h 12342257"/>
              <a:gd name="connsiteX21" fmla="*/ 3828288 w 22576611"/>
              <a:gd name="connsiteY21" fmla="*/ 11363649 h 12342257"/>
              <a:gd name="connsiteX22" fmla="*/ 3974592 w 22576611"/>
              <a:gd name="connsiteY22" fmla="*/ 11205153 h 12342257"/>
              <a:gd name="connsiteX23" fmla="*/ 4242816 w 22576611"/>
              <a:gd name="connsiteY23" fmla="*/ 11095425 h 12342257"/>
              <a:gd name="connsiteX24" fmla="*/ 4572000 w 22576611"/>
              <a:gd name="connsiteY24" fmla="*/ 11095425 h 12342257"/>
              <a:gd name="connsiteX25" fmla="*/ 4933941 w 22576611"/>
              <a:gd name="connsiteY25" fmla="*/ 10649324 h 12342257"/>
              <a:gd name="connsiteX26" fmla="*/ 5733197 w 22576611"/>
              <a:gd name="connsiteY26" fmla="*/ 10236677 h 12342257"/>
              <a:gd name="connsiteX27" fmla="*/ 6794684 w 22576611"/>
              <a:gd name="connsiteY27" fmla="*/ 10396445 h 12342257"/>
              <a:gd name="connsiteX28" fmla="*/ 8225873 w 22576611"/>
              <a:gd name="connsiteY28" fmla="*/ 9110436 h 12342257"/>
              <a:gd name="connsiteX29" fmla="*/ 9128521 w 22576611"/>
              <a:gd name="connsiteY29" fmla="*/ 7902928 h 12342257"/>
              <a:gd name="connsiteX30" fmla="*/ 9775894 w 22576611"/>
              <a:gd name="connsiteY30" fmla="*/ 6790243 h 12342257"/>
              <a:gd name="connsiteX31" fmla="*/ 10883553 w 22576611"/>
              <a:gd name="connsiteY31" fmla="*/ 5817265 h 12342257"/>
              <a:gd name="connsiteX32" fmla="*/ 12785705 w 22576611"/>
              <a:gd name="connsiteY32" fmla="*/ 5426498 h 12342257"/>
              <a:gd name="connsiteX33" fmla="*/ 14266800 w 22576611"/>
              <a:gd name="connsiteY33" fmla="*/ 4807161 h 12342257"/>
              <a:gd name="connsiteX34" fmla="*/ 14997030 w 22576611"/>
              <a:gd name="connsiteY34" fmla="*/ 4407225 h 12342257"/>
              <a:gd name="connsiteX35" fmla="*/ 16130821 w 22576611"/>
              <a:gd name="connsiteY35" fmla="*/ 3731786 h 12342257"/>
              <a:gd name="connsiteX36" fmla="*/ 17697152 w 22576611"/>
              <a:gd name="connsiteY36" fmla="*/ 2623063 h 12342257"/>
              <a:gd name="connsiteX37" fmla="*/ 18879808 w 22576611"/>
              <a:gd name="connsiteY37" fmla="*/ 1288860 h 12342257"/>
              <a:gd name="connsiteX38" fmla="*/ 20940872 w 22576611"/>
              <a:gd name="connsiteY38" fmla="*/ 998563 h 12342257"/>
              <a:gd name="connsiteX39" fmla="*/ 22576611 w 22576611"/>
              <a:gd name="connsiteY39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523744 w 22576611"/>
              <a:gd name="connsiteY14" fmla="*/ 11168577 h 12342257"/>
              <a:gd name="connsiteX15" fmla="*/ 2694432 w 22576611"/>
              <a:gd name="connsiteY15" fmla="*/ 11144193 h 12342257"/>
              <a:gd name="connsiteX16" fmla="*/ 2779776 w 22576611"/>
              <a:gd name="connsiteY16" fmla="*/ 11266113 h 12342257"/>
              <a:gd name="connsiteX17" fmla="*/ 2779776 w 22576611"/>
              <a:gd name="connsiteY17" fmla="*/ 11314881 h 12342257"/>
              <a:gd name="connsiteX18" fmla="*/ 2950464 w 22576611"/>
              <a:gd name="connsiteY18" fmla="*/ 11314881 h 12342257"/>
              <a:gd name="connsiteX19" fmla="*/ 3060192 w 22576611"/>
              <a:gd name="connsiteY19" fmla="*/ 11290497 h 12342257"/>
              <a:gd name="connsiteX20" fmla="*/ 3427668 w 22576611"/>
              <a:gd name="connsiteY20" fmla="*/ 11506315 h 12342257"/>
              <a:gd name="connsiteX21" fmla="*/ 3828288 w 22576611"/>
              <a:gd name="connsiteY21" fmla="*/ 11363649 h 12342257"/>
              <a:gd name="connsiteX22" fmla="*/ 3974592 w 22576611"/>
              <a:gd name="connsiteY22" fmla="*/ 11205153 h 12342257"/>
              <a:gd name="connsiteX23" fmla="*/ 4242816 w 22576611"/>
              <a:gd name="connsiteY23" fmla="*/ 11095425 h 12342257"/>
              <a:gd name="connsiteX24" fmla="*/ 4572000 w 22576611"/>
              <a:gd name="connsiteY24" fmla="*/ 11095425 h 12342257"/>
              <a:gd name="connsiteX25" fmla="*/ 4933941 w 22576611"/>
              <a:gd name="connsiteY25" fmla="*/ 10649324 h 12342257"/>
              <a:gd name="connsiteX26" fmla="*/ 5821641 w 22576611"/>
              <a:gd name="connsiteY26" fmla="*/ 11041270 h 12342257"/>
              <a:gd name="connsiteX27" fmla="*/ 5733197 w 22576611"/>
              <a:gd name="connsiteY27" fmla="*/ 10236677 h 12342257"/>
              <a:gd name="connsiteX28" fmla="*/ 6794684 w 22576611"/>
              <a:gd name="connsiteY28" fmla="*/ 10396445 h 12342257"/>
              <a:gd name="connsiteX29" fmla="*/ 8225873 w 22576611"/>
              <a:gd name="connsiteY29" fmla="*/ 9110436 h 12342257"/>
              <a:gd name="connsiteX30" fmla="*/ 9128521 w 22576611"/>
              <a:gd name="connsiteY30" fmla="*/ 7902928 h 12342257"/>
              <a:gd name="connsiteX31" fmla="*/ 9775894 w 22576611"/>
              <a:gd name="connsiteY31" fmla="*/ 6790243 h 12342257"/>
              <a:gd name="connsiteX32" fmla="*/ 10883553 w 22576611"/>
              <a:gd name="connsiteY32" fmla="*/ 5817265 h 12342257"/>
              <a:gd name="connsiteX33" fmla="*/ 12785705 w 22576611"/>
              <a:gd name="connsiteY33" fmla="*/ 5426498 h 12342257"/>
              <a:gd name="connsiteX34" fmla="*/ 14266800 w 22576611"/>
              <a:gd name="connsiteY34" fmla="*/ 4807161 h 12342257"/>
              <a:gd name="connsiteX35" fmla="*/ 14997030 w 22576611"/>
              <a:gd name="connsiteY35" fmla="*/ 4407225 h 12342257"/>
              <a:gd name="connsiteX36" fmla="*/ 16130821 w 22576611"/>
              <a:gd name="connsiteY36" fmla="*/ 3731786 h 12342257"/>
              <a:gd name="connsiteX37" fmla="*/ 17697152 w 22576611"/>
              <a:gd name="connsiteY37" fmla="*/ 2623063 h 12342257"/>
              <a:gd name="connsiteX38" fmla="*/ 18879808 w 22576611"/>
              <a:gd name="connsiteY38" fmla="*/ 1288860 h 12342257"/>
              <a:gd name="connsiteX39" fmla="*/ 20940872 w 22576611"/>
              <a:gd name="connsiteY39" fmla="*/ 998563 h 12342257"/>
              <a:gd name="connsiteX40" fmla="*/ 22576611 w 22576611"/>
              <a:gd name="connsiteY40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523744 w 22576611"/>
              <a:gd name="connsiteY14" fmla="*/ 11168577 h 12342257"/>
              <a:gd name="connsiteX15" fmla="*/ 2694432 w 22576611"/>
              <a:gd name="connsiteY15" fmla="*/ 11144193 h 12342257"/>
              <a:gd name="connsiteX16" fmla="*/ 2779776 w 22576611"/>
              <a:gd name="connsiteY16" fmla="*/ 11266113 h 12342257"/>
              <a:gd name="connsiteX17" fmla="*/ 2779776 w 22576611"/>
              <a:gd name="connsiteY17" fmla="*/ 11314881 h 12342257"/>
              <a:gd name="connsiteX18" fmla="*/ 2950464 w 22576611"/>
              <a:gd name="connsiteY18" fmla="*/ 11314881 h 12342257"/>
              <a:gd name="connsiteX19" fmla="*/ 3060192 w 22576611"/>
              <a:gd name="connsiteY19" fmla="*/ 11290497 h 12342257"/>
              <a:gd name="connsiteX20" fmla="*/ 3427668 w 22576611"/>
              <a:gd name="connsiteY20" fmla="*/ 11506315 h 12342257"/>
              <a:gd name="connsiteX21" fmla="*/ 3828288 w 22576611"/>
              <a:gd name="connsiteY21" fmla="*/ 11363649 h 12342257"/>
              <a:gd name="connsiteX22" fmla="*/ 3974592 w 22576611"/>
              <a:gd name="connsiteY22" fmla="*/ 11205153 h 12342257"/>
              <a:gd name="connsiteX23" fmla="*/ 4242816 w 22576611"/>
              <a:gd name="connsiteY23" fmla="*/ 11095425 h 12342257"/>
              <a:gd name="connsiteX24" fmla="*/ 4572000 w 22576611"/>
              <a:gd name="connsiteY24" fmla="*/ 11095425 h 12342257"/>
              <a:gd name="connsiteX25" fmla="*/ 4933941 w 22576611"/>
              <a:gd name="connsiteY25" fmla="*/ 10649324 h 12342257"/>
              <a:gd name="connsiteX26" fmla="*/ 5821641 w 22576611"/>
              <a:gd name="connsiteY26" fmla="*/ 11041270 h 12342257"/>
              <a:gd name="connsiteX27" fmla="*/ 6210290 w 22576611"/>
              <a:gd name="connsiteY27" fmla="*/ 10636104 h 12342257"/>
              <a:gd name="connsiteX28" fmla="*/ 6794684 w 22576611"/>
              <a:gd name="connsiteY28" fmla="*/ 10396445 h 12342257"/>
              <a:gd name="connsiteX29" fmla="*/ 8225873 w 22576611"/>
              <a:gd name="connsiteY29" fmla="*/ 9110436 h 12342257"/>
              <a:gd name="connsiteX30" fmla="*/ 9128521 w 22576611"/>
              <a:gd name="connsiteY30" fmla="*/ 7902928 h 12342257"/>
              <a:gd name="connsiteX31" fmla="*/ 9775894 w 22576611"/>
              <a:gd name="connsiteY31" fmla="*/ 6790243 h 12342257"/>
              <a:gd name="connsiteX32" fmla="*/ 10883553 w 22576611"/>
              <a:gd name="connsiteY32" fmla="*/ 5817265 h 12342257"/>
              <a:gd name="connsiteX33" fmla="*/ 12785705 w 22576611"/>
              <a:gd name="connsiteY33" fmla="*/ 5426498 h 12342257"/>
              <a:gd name="connsiteX34" fmla="*/ 14266800 w 22576611"/>
              <a:gd name="connsiteY34" fmla="*/ 4807161 h 12342257"/>
              <a:gd name="connsiteX35" fmla="*/ 14997030 w 22576611"/>
              <a:gd name="connsiteY35" fmla="*/ 4407225 h 12342257"/>
              <a:gd name="connsiteX36" fmla="*/ 16130821 w 22576611"/>
              <a:gd name="connsiteY36" fmla="*/ 3731786 h 12342257"/>
              <a:gd name="connsiteX37" fmla="*/ 17697152 w 22576611"/>
              <a:gd name="connsiteY37" fmla="*/ 2623063 h 12342257"/>
              <a:gd name="connsiteX38" fmla="*/ 18879808 w 22576611"/>
              <a:gd name="connsiteY38" fmla="*/ 1288860 h 12342257"/>
              <a:gd name="connsiteX39" fmla="*/ 20940872 w 22576611"/>
              <a:gd name="connsiteY39" fmla="*/ 998563 h 12342257"/>
              <a:gd name="connsiteX40" fmla="*/ 22576611 w 22576611"/>
              <a:gd name="connsiteY40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523744 w 22576611"/>
              <a:gd name="connsiteY14" fmla="*/ 11168577 h 12342257"/>
              <a:gd name="connsiteX15" fmla="*/ 2694432 w 22576611"/>
              <a:gd name="connsiteY15" fmla="*/ 11144193 h 12342257"/>
              <a:gd name="connsiteX16" fmla="*/ 2779776 w 22576611"/>
              <a:gd name="connsiteY16" fmla="*/ 11266113 h 12342257"/>
              <a:gd name="connsiteX17" fmla="*/ 2779776 w 22576611"/>
              <a:gd name="connsiteY17" fmla="*/ 11314881 h 12342257"/>
              <a:gd name="connsiteX18" fmla="*/ 2950464 w 22576611"/>
              <a:gd name="connsiteY18" fmla="*/ 11314881 h 12342257"/>
              <a:gd name="connsiteX19" fmla="*/ 3060192 w 22576611"/>
              <a:gd name="connsiteY19" fmla="*/ 11290497 h 12342257"/>
              <a:gd name="connsiteX20" fmla="*/ 3427668 w 22576611"/>
              <a:gd name="connsiteY20" fmla="*/ 11506315 h 12342257"/>
              <a:gd name="connsiteX21" fmla="*/ 3828288 w 22576611"/>
              <a:gd name="connsiteY21" fmla="*/ 11363649 h 12342257"/>
              <a:gd name="connsiteX22" fmla="*/ 3974592 w 22576611"/>
              <a:gd name="connsiteY22" fmla="*/ 11205153 h 12342257"/>
              <a:gd name="connsiteX23" fmla="*/ 4242816 w 22576611"/>
              <a:gd name="connsiteY23" fmla="*/ 11095425 h 12342257"/>
              <a:gd name="connsiteX24" fmla="*/ 4572000 w 22576611"/>
              <a:gd name="connsiteY24" fmla="*/ 11095425 h 12342257"/>
              <a:gd name="connsiteX25" fmla="*/ 4933941 w 22576611"/>
              <a:gd name="connsiteY25" fmla="*/ 10649324 h 12342257"/>
              <a:gd name="connsiteX26" fmla="*/ 5821641 w 22576611"/>
              <a:gd name="connsiteY26" fmla="*/ 11041270 h 12342257"/>
              <a:gd name="connsiteX27" fmla="*/ 6210290 w 22576611"/>
              <a:gd name="connsiteY27" fmla="*/ 10293739 h 12342257"/>
              <a:gd name="connsiteX28" fmla="*/ 6794684 w 22576611"/>
              <a:gd name="connsiteY28" fmla="*/ 10396445 h 12342257"/>
              <a:gd name="connsiteX29" fmla="*/ 8225873 w 22576611"/>
              <a:gd name="connsiteY29" fmla="*/ 9110436 h 12342257"/>
              <a:gd name="connsiteX30" fmla="*/ 9128521 w 22576611"/>
              <a:gd name="connsiteY30" fmla="*/ 7902928 h 12342257"/>
              <a:gd name="connsiteX31" fmla="*/ 9775894 w 22576611"/>
              <a:gd name="connsiteY31" fmla="*/ 6790243 h 12342257"/>
              <a:gd name="connsiteX32" fmla="*/ 10883553 w 22576611"/>
              <a:gd name="connsiteY32" fmla="*/ 5817265 h 12342257"/>
              <a:gd name="connsiteX33" fmla="*/ 12785705 w 22576611"/>
              <a:gd name="connsiteY33" fmla="*/ 5426498 h 12342257"/>
              <a:gd name="connsiteX34" fmla="*/ 14266800 w 22576611"/>
              <a:gd name="connsiteY34" fmla="*/ 4807161 h 12342257"/>
              <a:gd name="connsiteX35" fmla="*/ 14997030 w 22576611"/>
              <a:gd name="connsiteY35" fmla="*/ 4407225 h 12342257"/>
              <a:gd name="connsiteX36" fmla="*/ 16130821 w 22576611"/>
              <a:gd name="connsiteY36" fmla="*/ 3731786 h 12342257"/>
              <a:gd name="connsiteX37" fmla="*/ 17697152 w 22576611"/>
              <a:gd name="connsiteY37" fmla="*/ 2623063 h 12342257"/>
              <a:gd name="connsiteX38" fmla="*/ 18879808 w 22576611"/>
              <a:gd name="connsiteY38" fmla="*/ 1288860 h 12342257"/>
              <a:gd name="connsiteX39" fmla="*/ 20940872 w 22576611"/>
              <a:gd name="connsiteY39" fmla="*/ 998563 h 12342257"/>
              <a:gd name="connsiteX40" fmla="*/ 22576611 w 22576611"/>
              <a:gd name="connsiteY40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523744 w 22576611"/>
              <a:gd name="connsiteY14" fmla="*/ 11168577 h 12342257"/>
              <a:gd name="connsiteX15" fmla="*/ 2694432 w 22576611"/>
              <a:gd name="connsiteY15" fmla="*/ 11144193 h 12342257"/>
              <a:gd name="connsiteX16" fmla="*/ 2779776 w 22576611"/>
              <a:gd name="connsiteY16" fmla="*/ 11266113 h 12342257"/>
              <a:gd name="connsiteX17" fmla="*/ 2779776 w 22576611"/>
              <a:gd name="connsiteY17" fmla="*/ 11314881 h 12342257"/>
              <a:gd name="connsiteX18" fmla="*/ 2950464 w 22576611"/>
              <a:gd name="connsiteY18" fmla="*/ 11314881 h 12342257"/>
              <a:gd name="connsiteX19" fmla="*/ 3060192 w 22576611"/>
              <a:gd name="connsiteY19" fmla="*/ 11290497 h 12342257"/>
              <a:gd name="connsiteX20" fmla="*/ 3427668 w 22576611"/>
              <a:gd name="connsiteY20" fmla="*/ 11506315 h 12342257"/>
              <a:gd name="connsiteX21" fmla="*/ 3828288 w 22576611"/>
              <a:gd name="connsiteY21" fmla="*/ 11363649 h 12342257"/>
              <a:gd name="connsiteX22" fmla="*/ 3974592 w 22576611"/>
              <a:gd name="connsiteY22" fmla="*/ 11205153 h 12342257"/>
              <a:gd name="connsiteX23" fmla="*/ 4242816 w 22576611"/>
              <a:gd name="connsiteY23" fmla="*/ 11095425 h 12342257"/>
              <a:gd name="connsiteX24" fmla="*/ 4572000 w 22576611"/>
              <a:gd name="connsiteY24" fmla="*/ 11095425 h 12342257"/>
              <a:gd name="connsiteX25" fmla="*/ 4933941 w 22576611"/>
              <a:gd name="connsiteY25" fmla="*/ 10649324 h 12342257"/>
              <a:gd name="connsiteX26" fmla="*/ 5389987 w 22576611"/>
              <a:gd name="connsiteY26" fmla="*/ 10664668 h 12342257"/>
              <a:gd name="connsiteX27" fmla="*/ 5821641 w 22576611"/>
              <a:gd name="connsiteY27" fmla="*/ 11041270 h 12342257"/>
              <a:gd name="connsiteX28" fmla="*/ 6210290 w 22576611"/>
              <a:gd name="connsiteY28" fmla="*/ 10293739 h 12342257"/>
              <a:gd name="connsiteX29" fmla="*/ 6794684 w 22576611"/>
              <a:gd name="connsiteY29" fmla="*/ 10396445 h 12342257"/>
              <a:gd name="connsiteX30" fmla="*/ 8225873 w 22576611"/>
              <a:gd name="connsiteY30" fmla="*/ 9110436 h 12342257"/>
              <a:gd name="connsiteX31" fmla="*/ 9128521 w 22576611"/>
              <a:gd name="connsiteY31" fmla="*/ 7902928 h 12342257"/>
              <a:gd name="connsiteX32" fmla="*/ 9775894 w 22576611"/>
              <a:gd name="connsiteY32" fmla="*/ 6790243 h 12342257"/>
              <a:gd name="connsiteX33" fmla="*/ 10883553 w 22576611"/>
              <a:gd name="connsiteY33" fmla="*/ 5817265 h 12342257"/>
              <a:gd name="connsiteX34" fmla="*/ 12785705 w 22576611"/>
              <a:gd name="connsiteY34" fmla="*/ 5426498 h 12342257"/>
              <a:gd name="connsiteX35" fmla="*/ 14266800 w 22576611"/>
              <a:gd name="connsiteY35" fmla="*/ 4807161 h 12342257"/>
              <a:gd name="connsiteX36" fmla="*/ 14997030 w 22576611"/>
              <a:gd name="connsiteY36" fmla="*/ 4407225 h 12342257"/>
              <a:gd name="connsiteX37" fmla="*/ 16130821 w 22576611"/>
              <a:gd name="connsiteY37" fmla="*/ 3731786 h 12342257"/>
              <a:gd name="connsiteX38" fmla="*/ 17697152 w 22576611"/>
              <a:gd name="connsiteY38" fmla="*/ 2623063 h 12342257"/>
              <a:gd name="connsiteX39" fmla="*/ 18879808 w 22576611"/>
              <a:gd name="connsiteY39" fmla="*/ 1288860 h 12342257"/>
              <a:gd name="connsiteX40" fmla="*/ 20940872 w 22576611"/>
              <a:gd name="connsiteY40" fmla="*/ 998563 h 12342257"/>
              <a:gd name="connsiteX41" fmla="*/ 22576611 w 22576611"/>
              <a:gd name="connsiteY41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523744 w 22576611"/>
              <a:gd name="connsiteY14" fmla="*/ 11168577 h 12342257"/>
              <a:gd name="connsiteX15" fmla="*/ 2694432 w 22576611"/>
              <a:gd name="connsiteY15" fmla="*/ 11144193 h 12342257"/>
              <a:gd name="connsiteX16" fmla="*/ 2779776 w 22576611"/>
              <a:gd name="connsiteY16" fmla="*/ 11266113 h 12342257"/>
              <a:gd name="connsiteX17" fmla="*/ 2779776 w 22576611"/>
              <a:gd name="connsiteY17" fmla="*/ 11314881 h 12342257"/>
              <a:gd name="connsiteX18" fmla="*/ 2950464 w 22576611"/>
              <a:gd name="connsiteY18" fmla="*/ 11314881 h 12342257"/>
              <a:gd name="connsiteX19" fmla="*/ 3060192 w 22576611"/>
              <a:gd name="connsiteY19" fmla="*/ 11290497 h 12342257"/>
              <a:gd name="connsiteX20" fmla="*/ 3427668 w 22576611"/>
              <a:gd name="connsiteY20" fmla="*/ 11506315 h 12342257"/>
              <a:gd name="connsiteX21" fmla="*/ 3828288 w 22576611"/>
              <a:gd name="connsiteY21" fmla="*/ 11363649 h 12342257"/>
              <a:gd name="connsiteX22" fmla="*/ 3974592 w 22576611"/>
              <a:gd name="connsiteY22" fmla="*/ 11205153 h 12342257"/>
              <a:gd name="connsiteX23" fmla="*/ 4242816 w 22576611"/>
              <a:gd name="connsiteY23" fmla="*/ 11095425 h 12342257"/>
              <a:gd name="connsiteX24" fmla="*/ 4572000 w 22576611"/>
              <a:gd name="connsiteY24" fmla="*/ 11095425 h 12342257"/>
              <a:gd name="connsiteX25" fmla="*/ 4933941 w 22576611"/>
              <a:gd name="connsiteY25" fmla="*/ 10649324 h 12342257"/>
              <a:gd name="connsiteX26" fmla="*/ 5389987 w 22576611"/>
              <a:gd name="connsiteY26" fmla="*/ 10664668 h 12342257"/>
              <a:gd name="connsiteX27" fmla="*/ 5821641 w 22576611"/>
              <a:gd name="connsiteY27" fmla="*/ 11041270 h 12342257"/>
              <a:gd name="connsiteX28" fmla="*/ 5742125 w 22576611"/>
              <a:gd name="connsiteY28" fmla="*/ 10573371 h 12342257"/>
              <a:gd name="connsiteX29" fmla="*/ 6210290 w 22576611"/>
              <a:gd name="connsiteY29" fmla="*/ 10293739 h 12342257"/>
              <a:gd name="connsiteX30" fmla="*/ 6794684 w 22576611"/>
              <a:gd name="connsiteY30" fmla="*/ 10396445 h 12342257"/>
              <a:gd name="connsiteX31" fmla="*/ 8225873 w 22576611"/>
              <a:gd name="connsiteY31" fmla="*/ 9110436 h 12342257"/>
              <a:gd name="connsiteX32" fmla="*/ 9128521 w 22576611"/>
              <a:gd name="connsiteY32" fmla="*/ 7902928 h 12342257"/>
              <a:gd name="connsiteX33" fmla="*/ 9775894 w 22576611"/>
              <a:gd name="connsiteY33" fmla="*/ 6790243 h 12342257"/>
              <a:gd name="connsiteX34" fmla="*/ 10883553 w 22576611"/>
              <a:gd name="connsiteY34" fmla="*/ 5817265 h 12342257"/>
              <a:gd name="connsiteX35" fmla="*/ 12785705 w 22576611"/>
              <a:gd name="connsiteY35" fmla="*/ 5426498 h 12342257"/>
              <a:gd name="connsiteX36" fmla="*/ 14266800 w 22576611"/>
              <a:gd name="connsiteY36" fmla="*/ 4807161 h 12342257"/>
              <a:gd name="connsiteX37" fmla="*/ 14997030 w 22576611"/>
              <a:gd name="connsiteY37" fmla="*/ 4407225 h 12342257"/>
              <a:gd name="connsiteX38" fmla="*/ 16130821 w 22576611"/>
              <a:gd name="connsiteY38" fmla="*/ 3731786 h 12342257"/>
              <a:gd name="connsiteX39" fmla="*/ 17697152 w 22576611"/>
              <a:gd name="connsiteY39" fmla="*/ 2623063 h 12342257"/>
              <a:gd name="connsiteX40" fmla="*/ 18879808 w 22576611"/>
              <a:gd name="connsiteY40" fmla="*/ 1288860 h 12342257"/>
              <a:gd name="connsiteX41" fmla="*/ 20940872 w 22576611"/>
              <a:gd name="connsiteY41" fmla="*/ 998563 h 12342257"/>
              <a:gd name="connsiteX42" fmla="*/ 22576611 w 22576611"/>
              <a:gd name="connsiteY42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523744 w 22576611"/>
              <a:gd name="connsiteY14" fmla="*/ 11168577 h 12342257"/>
              <a:gd name="connsiteX15" fmla="*/ 2694432 w 22576611"/>
              <a:gd name="connsiteY15" fmla="*/ 11144193 h 12342257"/>
              <a:gd name="connsiteX16" fmla="*/ 2779776 w 22576611"/>
              <a:gd name="connsiteY16" fmla="*/ 11266113 h 12342257"/>
              <a:gd name="connsiteX17" fmla="*/ 2779776 w 22576611"/>
              <a:gd name="connsiteY17" fmla="*/ 11314881 h 12342257"/>
              <a:gd name="connsiteX18" fmla="*/ 2950464 w 22576611"/>
              <a:gd name="connsiteY18" fmla="*/ 11314881 h 12342257"/>
              <a:gd name="connsiteX19" fmla="*/ 3427668 w 22576611"/>
              <a:gd name="connsiteY19" fmla="*/ 11506315 h 12342257"/>
              <a:gd name="connsiteX20" fmla="*/ 3828288 w 22576611"/>
              <a:gd name="connsiteY20" fmla="*/ 11363649 h 12342257"/>
              <a:gd name="connsiteX21" fmla="*/ 3974592 w 22576611"/>
              <a:gd name="connsiteY21" fmla="*/ 11205153 h 12342257"/>
              <a:gd name="connsiteX22" fmla="*/ 4242816 w 22576611"/>
              <a:gd name="connsiteY22" fmla="*/ 11095425 h 12342257"/>
              <a:gd name="connsiteX23" fmla="*/ 4572000 w 22576611"/>
              <a:gd name="connsiteY23" fmla="*/ 11095425 h 12342257"/>
              <a:gd name="connsiteX24" fmla="*/ 4933941 w 22576611"/>
              <a:gd name="connsiteY24" fmla="*/ 10649324 h 12342257"/>
              <a:gd name="connsiteX25" fmla="*/ 5389987 w 22576611"/>
              <a:gd name="connsiteY25" fmla="*/ 10664668 h 12342257"/>
              <a:gd name="connsiteX26" fmla="*/ 5821641 w 22576611"/>
              <a:gd name="connsiteY26" fmla="*/ 11041270 h 12342257"/>
              <a:gd name="connsiteX27" fmla="*/ 5742125 w 22576611"/>
              <a:gd name="connsiteY27" fmla="*/ 10573371 h 12342257"/>
              <a:gd name="connsiteX28" fmla="*/ 6210290 w 22576611"/>
              <a:gd name="connsiteY28" fmla="*/ 10293739 h 12342257"/>
              <a:gd name="connsiteX29" fmla="*/ 6794684 w 22576611"/>
              <a:gd name="connsiteY29" fmla="*/ 10396445 h 12342257"/>
              <a:gd name="connsiteX30" fmla="*/ 8225873 w 22576611"/>
              <a:gd name="connsiteY30" fmla="*/ 9110436 h 12342257"/>
              <a:gd name="connsiteX31" fmla="*/ 9128521 w 22576611"/>
              <a:gd name="connsiteY31" fmla="*/ 7902928 h 12342257"/>
              <a:gd name="connsiteX32" fmla="*/ 9775894 w 22576611"/>
              <a:gd name="connsiteY32" fmla="*/ 6790243 h 12342257"/>
              <a:gd name="connsiteX33" fmla="*/ 10883553 w 22576611"/>
              <a:gd name="connsiteY33" fmla="*/ 5817265 h 12342257"/>
              <a:gd name="connsiteX34" fmla="*/ 12785705 w 22576611"/>
              <a:gd name="connsiteY34" fmla="*/ 5426498 h 12342257"/>
              <a:gd name="connsiteX35" fmla="*/ 14266800 w 22576611"/>
              <a:gd name="connsiteY35" fmla="*/ 4807161 h 12342257"/>
              <a:gd name="connsiteX36" fmla="*/ 14997030 w 22576611"/>
              <a:gd name="connsiteY36" fmla="*/ 4407225 h 12342257"/>
              <a:gd name="connsiteX37" fmla="*/ 16130821 w 22576611"/>
              <a:gd name="connsiteY37" fmla="*/ 3731786 h 12342257"/>
              <a:gd name="connsiteX38" fmla="*/ 17697152 w 22576611"/>
              <a:gd name="connsiteY38" fmla="*/ 2623063 h 12342257"/>
              <a:gd name="connsiteX39" fmla="*/ 18879808 w 22576611"/>
              <a:gd name="connsiteY39" fmla="*/ 1288860 h 12342257"/>
              <a:gd name="connsiteX40" fmla="*/ 20940872 w 22576611"/>
              <a:gd name="connsiteY40" fmla="*/ 998563 h 12342257"/>
              <a:gd name="connsiteX41" fmla="*/ 22576611 w 22576611"/>
              <a:gd name="connsiteY41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280160 w 22576611"/>
              <a:gd name="connsiteY6" fmla="*/ 11656257 h 12342257"/>
              <a:gd name="connsiteX7" fmla="*/ 1414272 w 22576611"/>
              <a:gd name="connsiteY7" fmla="*/ 11644065 h 12342257"/>
              <a:gd name="connsiteX8" fmla="*/ 1682496 w 22576611"/>
              <a:gd name="connsiteY8" fmla="*/ 11448993 h 12342257"/>
              <a:gd name="connsiteX9" fmla="*/ 1792224 w 22576611"/>
              <a:gd name="connsiteY9" fmla="*/ 11473377 h 12342257"/>
              <a:gd name="connsiteX10" fmla="*/ 2023872 w 22576611"/>
              <a:gd name="connsiteY10" fmla="*/ 11363649 h 12342257"/>
              <a:gd name="connsiteX11" fmla="*/ 2072640 w 22576611"/>
              <a:gd name="connsiteY11" fmla="*/ 11205153 h 12342257"/>
              <a:gd name="connsiteX12" fmla="*/ 2206752 w 22576611"/>
              <a:gd name="connsiteY12" fmla="*/ 11205153 h 12342257"/>
              <a:gd name="connsiteX13" fmla="*/ 2267712 w 22576611"/>
              <a:gd name="connsiteY13" fmla="*/ 11144193 h 12342257"/>
              <a:gd name="connsiteX14" fmla="*/ 2523744 w 22576611"/>
              <a:gd name="connsiteY14" fmla="*/ 11168577 h 12342257"/>
              <a:gd name="connsiteX15" fmla="*/ 2694432 w 22576611"/>
              <a:gd name="connsiteY15" fmla="*/ 11144193 h 12342257"/>
              <a:gd name="connsiteX16" fmla="*/ 2779776 w 22576611"/>
              <a:gd name="connsiteY16" fmla="*/ 11266113 h 12342257"/>
              <a:gd name="connsiteX17" fmla="*/ 2950464 w 22576611"/>
              <a:gd name="connsiteY17" fmla="*/ 11314881 h 12342257"/>
              <a:gd name="connsiteX18" fmla="*/ 3427668 w 22576611"/>
              <a:gd name="connsiteY18" fmla="*/ 11506315 h 12342257"/>
              <a:gd name="connsiteX19" fmla="*/ 3828288 w 22576611"/>
              <a:gd name="connsiteY19" fmla="*/ 11363649 h 12342257"/>
              <a:gd name="connsiteX20" fmla="*/ 3974592 w 22576611"/>
              <a:gd name="connsiteY20" fmla="*/ 11205153 h 12342257"/>
              <a:gd name="connsiteX21" fmla="*/ 4242816 w 22576611"/>
              <a:gd name="connsiteY21" fmla="*/ 11095425 h 12342257"/>
              <a:gd name="connsiteX22" fmla="*/ 4572000 w 22576611"/>
              <a:gd name="connsiteY22" fmla="*/ 11095425 h 12342257"/>
              <a:gd name="connsiteX23" fmla="*/ 4933941 w 22576611"/>
              <a:gd name="connsiteY23" fmla="*/ 10649324 h 12342257"/>
              <a:gd name="connsiteX24" fmla="*/ 5389987 w 22576611"/>
              <a:gd name="connsiteY24" fmla="*/ 10664668 h 12342257"/>
              <a:gd name="connsiteX25" fmla="*/ 5821641 w 22576611"/>
              <a:gd name="connsiteY25" fmla="*/ 11041270 h 12342257"/>
              <a:gd name="connsiteX26" fmla="*/ 5742125 w 22576611"/>
              <a:gd name="connsiteY26" fmla="*/ 10573371 h 12342257"/>
              <a:gd name="connsiteX27" fmla="*/ 6210290 w 22576611"/>
              <a:gd name="connsiteY27" fmla="*/ 10293739 h 12342257"/>
              <a:gd name="connsiteX28" fmla="*/ 6794684 w 22576611"/>
              <a:gd name="connsiteY28" fmla="*/ 10396445 h 12342257"/>
              <a:gd name="connsiteX29" fmla="*/ 8225873 w 22576611"/>
              <a:gd name="connsiteY29" fmla="*/ 9110436 h 12342257"/>
              <a:gd name="connsiteX30" fmla="*/ 9128521 w 22576611"/>
              <a:gd name="connsiteY30" fmla="*/ 7902928 h 12342257"/>
              <a:gd name="connsiteX31" fmla="*/ 9775894 w 22576611"/>
              <a:gd name="connsiteY31" fmla="*/ 6790243 h 12342257"/>
              <a:gd name="connsiteX32" fmla="*/ 10883553 w 22576611"/>
              <a:gd name="connsiteY32" fmla="*/ 5817265 h 12342257"/>
              <a:gd name="connsiteX33" fmla="*/ 12785705 w 22576611"/>
              <a:gd name="connsiteY33" fmla="*/ 5426498 h 12342257"/>
              <a:gd name="connsiteX34" fmla="*/ 14266800 w 22576611"/>
              <a:gd name="connsiteY34" fmla="*/ 4807161 h 12342257"/>
              <a:gd name="connsiteX35" fmla="*/ 14997030 w 22576611"/>
              <a:gd name="connsiteY35" fmla="*/ 4407225 h 12342257"/>
              <a:gd name="connsiteX36" fmla="*/ 16130821 w 22576611"/>
              <a:gd name="connsiteY36" fmla="*/ 3731786 h 12342257"/>
              <a:gd name="connsiteX37" fmla="*/ 17697152 w 22576611"/>
              <a:gd name="connsiteY37" fmla="*/ 2623063 h 12342257"/>
              <a:gd name="connsiteX38" fmla="*/ 18879808 w 22576611"/>
              <a:gd name="connsiteY38" fmla="*/ 1288860 h 12342257"/>
              <a:gd name="connsiteX39" fmla="*/ 20940872 w 22576611"/>
              <a:gd name="connsiteY39" fmla="*/ 998563 h 12342257"/>
              <a:gd name="connsiteX40" fmla="*/ 22576611 w 22576611"/>
              <a:gd name="connsiteY40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414272 w 22576611"/>
              <a:gd name="connsiteY6" fmla="*/ 11644065 h 12342257"/>
              <a:gd name="connsiteX7" fmla="*/ 1682496 w 22576611"/>
              <a:gd name="connsiteY7" fmla="*/ 11448993 h 12342257"/>
              <a:gd name="connsiteX8" fmla="*/ 1792224 w 22576611"/>
              <a:gd name="connsiteY8" fmla="*/ 11473377 h 12342257"/>
              <a:gd name="connsiteX9" fmla="*/ 2023872 w 22576611"/>
              <a:gd name="connsiteY9" fmla="*/ 11363649 h 12342257"/>
              <a:gd name="connsiteX10" fmla="*/ 2072640 w 22576611"/>
              <a:gd name="connsiteY10" fmla="*/ 11205153 h 12342257"/>
              <a:gd name="connsiteX11" fmla="*/ 2206752 w 22576611"/>
              <a:gd name="connsiteY11" fmla="*/ 11205153 h 12342257"/>
              <a:gd name="connsiteX12" fmla="*/ 2267712 w 22576611"/>
              <a:gd name="connsiteY12" fmla="*/ 11144193 h 12342257"/>
              <a:gd name="connsiteX13" fmla="*/ 2523744 w 22576611"/>
              <a:gd name="connsiteY13" fmla="*/ 11168577 h 12342257"/>
              <a:gd name="connsiteX14" fmla="*/ 2694432 w 22576611"/>
              <a:gd name="connsiteY14" fmla="*/ 11144193 h 12342257"/>
              <a:gd name="connsiteX15" fmla="*/ 2779776 w 22576611"/>
              <a:gd name="connsiteY15" fmla="*/ 11266113 h 12342257"/>
              <a:gd name="connsiteX16" fmla="*/ 2950464 w 22576611"/>
              <a:gd name="connsiteY16" fmla="*/ 11314881 h 12342257"/>
              <a:gd name="connsiteX17" fmla="*/ 3427668 w 22576611"/>
              <a:gd name="connsiteY17" fmla="*/ 11506315 h 12342257"/>
              <a:gd name="connsiteX18" fmla="*/ 3828288 w 22576611"/>
              <a:gd name="connsiteY18" fmla="*/ 11363649 h 12342257"/>
              <a:gd name="connsiteX19" fmla="*/ 3974592 w 22576611"/>
              <a:gd name="connsiteY19" fmla="*/ 11205153 h 12342257"/>
              <a:gd name="connsiteX20" fmla="*/ 4242816 w 22576611"/>
              <a:gd name="connsiteY20" fmla="*/ 11095425 h 12342257"/>
              <a:gd name="connsiteX21" fmla="*/ 4572000 w 22576611"/>
              <a:gd name="connsiteY21" fmla="*/ 11095425 h 12342257"/>
              <a:gd name="connsiteX22" fmla="*/ 4933941 w 22576611"/>
              <a:gd name="connsiteY22" fmla="*/ 10649324 h 12342257"/>
              <a:gd name="connsiteX23" fmla="*/ 5389987 w 22576611"/>
              <a:gd name="connsiteY23" fmla="*/ 10664668 h 12342257"/>
              <a:gd name="connsiteX24" fmla="*/ 5821641 w 22576611"/>
              <a:gd name="connsiteY24" fmla="*/ 11041270 h 12342257"/>
              <a:gd name="connsiteX25" fmla="*/ 5742125 w 22576611"/>
              <a:gd name="connsiteY25" fmla="*/ 10573371 h 12342257"/>
              <a:gd name="connsiteX26" fmla="*/ 6210290 w 22576611"/>
              <a:gd name="connsiteY26" fmla="*/ 10293739 h 12342257"/>
              <a:gd name="connsiteX27" fmla="*/ 6794684 w 22576611"/>
              <a:gd name="connsiteY27" fmla="*/ 10396445 h 12342257"/>
              <a:gd name="connsiteX28" fmla="*/ 8225873 w 22576611"/>
              <a:gd name="connsiteY28" fmla="*/ 9110436 h 12342257"/>
              <a:gd name="connsiteX29" fmla="*/ 9128521 w 22576611"/>
              <a:gd name="connsiteY29" fmla="*/ 7902928 h 12342257"/>
              <a:gd name="connsiteX30" fmla="*/ 9775894 w 22576611"/>
              <a:gd name="connsiteY30" fmla="*/ 6790243 h 12342257"/>
              <a:gd name="connsiteX31" fmla="*/ 10883553 w 22576611"/>
              <a:gd name="connsiteY31" fmla="*/ 5817265 h 12342257"/>
              <a:gd name="connsiteX32" fmla="*/ 12785705 w 22576611"/>
              <a:gd name="connsiteY32" fmla="*/ 5426498 h 12342257"/>
              <a:gd name="connsiteX33" fmla="*/ 14266800 w 22576611"/>
              <a:gd name="connsiteY33" fmla="*/ 4807161 h 12342257"/>
              <a:gd name="connsiteX34" fmla="*/ 14997030 w 22576611"/>
              <a:gd name="connsiteY34" fmla="*/ 4407225 h 12342257"/>
              <a:gd name="connsiteX35" fmla="*/ 16130821 w 22576611"/>
              <a:gd name="connsiteY35" fmla="*/ 3731786 h 12342257"/>
              <a:gd name="connsiteX36" fmla="*/ 17697152 w 22576611"/>
              <a:gd name="connsiteY36" fmla="*/ 2623063 h 12342257"/>
              <a:gd name="connsiteX37" fmla="*/ 18879808 w 22576611"/>
              <a:gd name="connsiteY37" fmla="*/ 1288860 h 12342257"/>
              <a:gd name="connsiteX38" fmla="*/ 20940872 w 22576611"/>
              <a:gd name="connsiteY38" fmla="*/ 998563 h 12342257"/>
              <a:gd name="connsiteX39" fmla="*/ 22576611 w 22576611"/>
              <a:gd name="connsiteY39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414272 w 22576611"/>
              <a:gd name="connsiteY6" fmla="*/ 11644065 h 12342257"/>
              <a:gd name="connsiteX7" fmla="*/ 1682496 w 22576611"/>
              <a:gd name="connsiteY7" fmla="*/ 11448993 h 12342257"/>
              <a:gd name="connsiteX8" fmla="*/ 1792224 w 22576611"/>
              <a:gd name="connsiteY8" fmla="*/ 11473377 h 12342257"/>
              <a:gd name="connsiteX9" fmla="*/ 2023872 w 22576611"/>
              <a:gd name="connsiteY9" fmla="*/ 11363649 h 12342257"/>
              <a:gd name="connsiteX10" fmla="*/ 2072640 w 22576611"/>
              <a:gd name="connsiteY10" fmla="*/ 11205153 h 12342257"/>
              <a:gd name="connsiteX11" fmla="*/ 2206752 w 22576611"/>
              <a:gd name="connsiteY11" fmla="*/ 11205153 h 12342257"/>
              <a:gd name="connsiteX12" fmla="*/ 2267712 w 22576611"/>
              <a:gd name="connsiteY12" fmla="*/ 11144193 h 12342257"/>
              <a:gd name="connsiteX13" fmla="*/ 2523744 w 22576611"/>
              <a:gd name="connsiteY13" fmla="*/ 11168577 h 12342257"/>
              <a:gd name="connsiteX14" fmla="*/ 2694432 w 22576611"/>
              <a:gd name="connsiteY14" fmla="*/ 11144193 h 12342257"/>
              <a:gd name="connsiteX15" fmla="*/ 2950464 w 22576611"/>
              <a:gd name="connsiteY15" fmla="*/ 11314881 h 12342257"/>
              <a:gd name="connsiteX16" fmla="*/ 3427668 w 22576611"/>
              <a:gd name="connsiteY16" fmla="*/ 11506315 h 12342257"/>
              <a:gd name="connsiteX17" fmla="*/ 3828288 w 22576611"/>
              <a:gd name="connsiteY17" fmla="*/ 11363649 h 12342257"/>
              <a:gd name="connsiteX18" fmla="*/ 3974592 w 22576611"/>
              <a:gd name="connsiteY18" fmla="*/ 11205153 h 12342257"/>
              <a:gd name="connsiteX19" fmla="*/ 4242816 w 22576611"/>
              <a:gd name="connsiteY19" fmla="*/ 11095425 h 12342257"/>
              <a:gd name="connsiteX20" fmla="*/ 4572000 w 22576611"/>
              <a:gd name="connsiteY20" fmla="*/ 11095425 h 12342257"/>
              <a:gd name="connsiteX21" fmla="*/ 4933941 w 22576611"/>
              <a:gd name="connsiteY21" fmla="*/ 10649324 h 12342257"/>
              <a:gd name="connsiteX22" fmla="*/ 5389987 w 22576611"/>
              <a:gd name="connsiteY22" fmla="*/ 10664668 h 12342257"/>
              <a:gd name="connsiteX23" fmla="*/ 5821641 w 22576611"/>
              <a:gd name="connsiteY23" fmla="*/ 11041270 h 12342257"/>
              <a:gd name="connsiteX24" fmla="*/ 5742125 w 22576611"/>
              <a:gd name="connsiteY24" fmla="*/ 10573371 h 12342257"/>
              <a:gd name="connsiteX25" fmla="*/ 6210290 w 22576611"/>
              <a:gd name="connsiteY25" fmla="*/ 10293739 h 12342257"/>
              <a:gd name="connsiteX26" fmla="*/ 6794684 w 22576611"/>
              <a:gd name="connsiteY26" fmla="*/ 10396445 h 12342257"/>
              <a:gd name="connsiteX27" fmla="*/ 8225873 w 22576611"/>
              <a:gd name="connsiteY27" fmla="*/ 9110436 h 12342257"/>
              <a:gd name="connsiteX28" fmla="*/ 9128521 w 22576611"/>
              <a:gd name="connsiteY28" fmla="*/ 7902928 h 12342257"/>
              <a:gd name="connsiteX29" fmla="*/ 9775894 w 22576611"/>
              <a:gd name="connsiteY29" fmla="*/ 6790243 h 12342257"/>
              <a:gd name="connsiteX30" fmla="*/ 10883553 w 22576611"/>
              <a:gd name="connsiteY30" fmla="*/ 5817265 h 12342257"/>
              <a:gd name="connsiteX31" fmla="*/ 12785705 w 22576611"/>
              <a:gd name="connsiteY31" fmla="*/ 5426498 h 12342257"/>
              <a:gd name="connsiteX32" fmla="*/ 14266800 w 22576611"/>
              <a:gd name="connsiteY32" fmla="*/ 4807161 h 12342257"/>
              <a:gd name="connsiteX33" fmla="*/ 14997030 w 22576611"/>
              <a:gd name="connsiteY33" fmla="*/ 4407225 h 12342257"/>
              <a:gd name="connsiteX34" fmla="*/ 16130821 w 22576611"/>
              <a:gd name="connsiteY34" fmla="*/ 3731786 h 12342257"/>
              <a:gd name="connsiteX35" fmla="*/ 17697152 w 22576611"/>
              <a:gd name="connsiteY35" fmla="*/ 2623063 h 12342257"/>
              <a:gd name="connsiteX36" fmla="*/ 18879808 w 22576611"/>
              <a:gd name="connsiteY36" fmla="*/ 1288860 h 12342257"/>
              <a:gd name="connsiteX37" fmla="*/ 20940872 w 22576611"/>
              <a:gd name="connsiteY37" fmla="*/ 998563 h 12342257"/>
              <a:gd name="connsiteX38" fmla="*/ 22576611 w 22576611"/>
              <a:gd name="connsiteY38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414272 w 22576611"/>
              <a:gd name="connsiteY6" fmla="*/ 11644065 h 12342257"/>
              <a:gd name="connsiteX7" fmla="*/ 1682496 w 22576611"/>
              <a:gd name="connsiteY7" fmla="*/ 11448993 h 12342257"/>
              <a:gd name="connsiteX8" fmla="*/ 1792224 w 22576611"/>
              <a:gd name="connsiteY8" fmla="*/ 11473377 h 12342257"/>
              <a:gd name="connsiteX9" fmla="*/ 2023872 w 22576611"/>
              <a:gd name="connsiteY9" fmla="*/ 11363649 h 12342257"/>
              <a:gd name="connsiteX10" fmla="*/ 2072640 w 22576611"/>
              <a:gd name="connsiteY10" fmla="*/ 11205153 h 12342257"/>
              <a:gd name="connsiteX11" fmla="*/ 2206752 w 22576611"/>
              <a:gd name="connsiteY11" fmla="*/ 11205153 h 12342257"/>
              <a:gd name="connsiteX12" fmla="*/ 2267712 w 22576611"/>
              <a:gd name="connsiteY12" fmla="*/ 11144193 h 12342257"/>
              <a:gd name="connsiteX13" fmla="*/ 2523744 w 22576611"/>
              <a:gd name="connsiteY13" fmla="*/ 11168577 h 12342257"/>
              <a:gd name="connsiteX14" fmla="*/ 2694432 w 22576611"/>
              <a:gd name="connsiteY14" fmla="*/ 11144193 h 12342257"/>
              <a:gd name="connsiteX15" fmla="*/ 3427668 w 22576611"/>
              <a:gd name="connsiteY15" fmla="*/ 11506315 h 12342257"/>
              <a:gd name="connsiteX16" fmla="*/ 3828288 w 22576611"/>
              <a:gd name="connsiteY16" fmla="*/ 11363649 h 12342257"/>
              <a:gd name="connsiteX17" fmla="*/ 3974592 w 22576611"/>
              <a:gd name="connsiteY17" fmla="*/ 11205153 h 12342257"/>
              <a:gd name="connsiteX18" fmla="*/ 4242816 w 22576611"/>
              <a:gd name="connsiteY18" fmla="*/ 11095425 h 12342257"/>
              <a:gd name="connsiteX19" fmla="*/ 4572000 w 22576611"/>
              <a:gd name="connsiteY19" fmla="*/ 11095425 h 12342257"/>
              <a:gd name="connsiteX20" fmla="*/ 4933941 w 22576611"/>
              <a:gd name="connsiteY20" fmla="*/ 10649324 h 12342257"/>
              <a:gd name="connsiteX21" fmla="*/ 5389987 w 22576611"/>
              <a:gd name="connsiteY21" fmla="*/ 10664668 h 12342257"/>
              <a:gd name="connsiteX22" fmla="*/ 5821641 w 22576611"/>
              <a:gd name="connsiteY22" fmla="*/ 11041270 h 12342257"/>
              <a:gd name="connsiteX23" fmla="*/ 5742125 w 22576611"/>
              <a:gd name="connsiteY23" fmla="*/ 10573371 h 12342257"/>
              <a:gd name="connsiteX24" fmla="*/ 6210290 w 22576611"/>
              <a:gd name="connsiteY24" fmla="*/ 10293739 h 12342257"/>
              <a:gd name="connsiteX25" fmla="*/ 6794684 w 22576611"/>
              <a:gd name="connsiteY25" fmla="*/ 10396445 h 12342257"/>
              <a:gd name="connsiteX26" fmla="*/ 8225873 w 22576611"/>
              <a:gd name="connsiteY26" fmla="*/ 9110436 h 12342257"/>
              <a:gd name="connsiteX27" fmla="*/ 9128521 w 22576611"/>
              <a:gd name="connsiteY27" fmla="*/ 7902928 h 12342257"/>
              <a:gd name="connsiteX28" fmla="*/ 9775894 w 22576611"/>
              <a:gd name="connsiteY28" fmla="*/ 6790243 h 12342257"/>
              <a:gd name="connsiteX29" fmla="*/ 10883553 w 22576611"/>
              <a:gd name="connsiteY29" fmla="*/ 5817265 h 12342257"/>
              <a:gd name="connsiteX30" fmla="*/ 12785705 w 22576611"/>
              <a:gd name="connsiteY30" fmla="*/ 5426498 h 12342257"/>
              <a:gd name="connsiteX31" fmla="*/ 14266800 w 22576611"/>
              <a:gd name="connsiteY31" fmla="*/ 4807161 h 12342257"/>
              <a:gd name="connsiteX32" fmla="*/ 14997030 w 22576611"/>
              <a:gd name="connsiteY32" fmla="*/ 4407225 h 12342257"/>
              <a:gd name="connsiteX33" fmla="*/ 16130821 w 22576611"/>
              <a:gd name="connsiteY33" fmla="*/ 3731786 h 12342257"/>
              <a:gd name="connsiteX34" fmla="*/ 17697152 w 22576611"/>
              <a:gd name="connsiteY34" fmla="*/ 2623063 h 12342257"/>
              <a:gd name="connsiteX35" fmla="*/ 18879808 w 22576611"/>
              <a:gd name="connsiteY35" fmla="*/ 1288860 h 12342257"/>
              <a:gd name="connsiteX36" fmla="*/ 20940872 w 22576611"/>
              <a:gd name="connsiteY36" fmla="*/ 998563 h 12342257"/>
              <a:gd name="connsiteX37" fmla="*/ 22576611 w 22576611"/>
              <a:gd name="connsiteY37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414272 w 22576611"/>
              <a:gd name="connsiteY6" fmla="*/ 11644065 h 12342257"/>
              <a:gd name="connsiteX7" fmla="*/ 1682496 w 22576611"/>
              <a:gd name="connsiteY7" fmla="*/ 11448993 h 12342257"/>
              <a:gd name="connsiteX8" fmla="*/ 1792224 w 22576611"/>
              <a:gd name="connsiteY8" fmla="*/ 11473377 h 12342257"/>
              <a:gd name="connsiteX9" fmla="*/ 2023872 w 22576611"/>
              <a:gd name="connsiteY9" fmla="*/ 11363649 h 12342257"/>
              <a:gd name="connsiteX10" fmla="*/ 2206752 w 22576611"/>
              <a:gd name="connsiteY10" fmla="*/ 11205153 h 12342257"/>
              <a:gd name="connsiteX11" fmla="*/ 2267712 w 22576611"/>
              <a:gd name="connsiteY11" fmla="*/ 11144193 h 12342257"/>
              <a:gd name="connsiteX12" fmla="*/ 2523744 w 22576611"/>
              <a:gd name="connsiteY12" fmla="*/ 11168577 h 12342257"/>
              <a:gd name="connsiteX13" fmla="*/ 2694432 w 22576611"/>
              <a:gd name="connsiteY13" fmla="*/ 11144193 h 12342257"/>
              <a:gd name="connsiteX14" fmla="*/ 3427668 w 22576611"/>
              <a:gd name="connsiteY14" fmla="*/ 11506315 h 12342257"/>
              <a:gd name="connsiteX15" fmla="*/ 3828288 w 22576611"/>
              <a:gd name="connsiteY15" fmla="*/ 11363649 h 12342257"/>
              <a:gd name="connsiteX16" fmla="*/ 3974592 w 22576611"/>
              <a:gd name="connsiteY16" fmla="*/ 11205153 h 12342257"/>
              <a:gd name="connsiteX17" fmla="*/ 4242816 w 22576611"/>
              <a:gd name="connsiteY17" fmla="*/ 11095425 h 12342257"/>
              <a:gd name="connsiteX18" fmla="*/ 4572000 w 22576611"/>
              <a:gd name="connsiteY18" fmla="*/ 11095425 h 12342257"/>
              <a:gd name="connsiteX19" fmla="*/ 4933941 w 22576611"/>
              <a:gd name="connsiteY19" fmla="*/ 10649324 h 12342257"/>
              <a:gd name="connsiteX20" fmla="*/ 5389987 w 22576611"/>
              <a:gd name="connsiteY20" fmla="*/ 10664668 h 12342257"/>
              <a:gd name="connsiteX21" fmla="*/ 5821641 w 22576611"/>
              <a:gd name="connsiteY21" fmla="*/ 11041270 h 12342257"/>
              <a:gd name="connsiteX22" fmla="*/ 5742125 w 22576611"/>
              <a:gd name="connsiteY22" fmla="*/ 10573371 h 12342257"/>
              <a:gd name="connsiteX23" fmla="*/ 6210290 w 22576611"/>
              <a:gd name="connsiteY23" fmla="*/ 10293739 h 12342257"/>
              <a:gd name="connsiteX24" fmla="*/ 6794684 w 22576611"/>
              <a:gd name="connsiteY24" fmla="*/ 10396445 h 12342257"/>
              <a:gd name="connsiteX25" fmla="*/ 8225873 w 22576611"/>
              <a:gd name="connsiteY25" fmla="*/ 9110436 h 12342257"/>
              <a:gd name="connsiteX26" fmla="*/ 9128521 w 22576611"/>
              <a:gd name="connsiteY26" fmla="*/ 7902928 h 12342257"/>
              <a:gd name="connsiteX27" fmla="*/ 9775894 w 22576611"/>
              <a:gd name="connsiteY27" fmla="*/ 6790243 h 12342257"/>
              <a:gd name="connsiteX28" fmla="*/ 10883553 w 22576611"/>
              <a:gd name="connsiteY28" fmla="*/ 5817265 h 12342257"/>
              <a:gd name="connsiteX29" fmla="*/ 12785705 w 22576611"/>
              <a:gd name="connsiteY29" fmla="*/ 5426498 h 12342257"/>
              <a:gd name="connsiteX30" fmla="*/ 14266800 w 22576611"/>
              <a:gd name="connsiteY30" fmla="*/ 4807161 h 12342257"/>
              <a:gd name="connsiteX31" fmla="*/ 14997030 w 22576611"/>
              <a:gd name="connsiteY31" fmla="*/ 4407225 h 12342257"/>
              <a:gd name="connsiteX32" fmla="*/ 16130821 w 22576611"/>
              <a:gd name="connsiteY32" fmla="*/ 3731786 h 12342257"/>
              <a:gd name="connsiteX33" fmla="*/ 17697152 w 22576611"/>
              <a:gd name="connsiteY33" fmla="*/ 2623063 h 12342257"/>
              <a:gd name="connsiteX34" fmla="*/ 18879808 w 22576611"/>
              <a:gd name="connsiteY34" fmla="*/ 1288860 h 12342257"/>
              <a:gd name="connsiteX35" fmla="*/ 20940872 w 22576611"/>
              <a:gd name="connsiteY35" fmla="*/ 998563 h 12342257"/>
              <a:gd name="connsiteX36" fmla="*/ 22576611 w 22576611"/>
              <a:gd name="connsiteY36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414272 w 22576611"/>
              <a:gd name="connsiteY6" fmla="*/ 11644065 h 12342257"/>
              <a:gd name="connsiteX7" fmla="*/ 1682496 w 22576611"/>
              <a:gd name="connsiteY7" fmla="*/ 11448993 h 12342257"/>
              <a:gd name="connsiteX8" fmla="*/ 1792224 w 22576611"/>
              <a:gd name="connsiteY8" fmla="*/ 11473377 h 12342257"/>
              <a:gd name="connsiteX9" fmla="*/ 2023872 w 22576611"/>
              <a:gd name="connsiteY9" fmla="*/ 11363649 h 12342257"/>
              <a:gd name="connsiteX10" fmla="*/ 2206752 w 22576611"/>
              <a:gd name="connsiteY10" fmla="*/ 11205153 h 12342257"/>
              <a:gd name="connsiteX11" fmla="*/ 2267712 w 22576611"/>
              <a:gd name="connsiteY11" fmla="*/ 11144193 h 12342257"/>
              <a:gd name="connsiteX12" fmla="*/ 2523744 w 22576611"/>
              <a:gd name="connsiteY12" fmla="*/ 11168577 h 12342257"/>
              <a:gd name="connsiteX13" fmla="*/ 2669436 w 22576611"/>
              <a:gd name="connsiteY13" fmla="*/ 11463520 h 12342257"/>
              <a:gd name="connsiteX14" fmla="*/ 2694432 w 22576611"/>
              <a:gd name="connsiteY14" fmla="*/ 11144193 h 12342257"/>
              <a:gd name="connsiteX15" fmla="*/ 3427668 w 22576611"/>
              <a:gd name="connsiteY15" fmla="*/ 11506315 h 12342257"/>
              <a:gd name="connsiteX16" fmla="*/ 3828288 w 22576611"/>
              <a:gd name="connsiteY16" fmla="*/ 11363649 h 12342257"/>
              <a:gd name="connsiteX17" fmla="*/ 3974592 w 22576611"/>
              <a:gd name="connsiteY17" fmla="*/ 11205153 h 12342257"/>
              <a:gd name="connsiteX18" fmla="*/ 4242816 w 22576611"/>
              <a:gd name="connsiteY18" fmla="*/ 11095425 h 12342257"/>
              <a:gd name="connsiteX19" fmla="*/ 4572000 w 22576611"/>
              <a:gd name="connsiteY19" fmla="*/ 11095425 h 12342257"/>
              <a:gd name="connsiteX20" fmla="*/ 4933941 w 22576611"/>
              <a:gd name="connsiteY20" fmla="*/ 10649324 h 12342257"/>
              <a:gd name="connsiteX21" fmla="*/ 5389987 w 22576611"/>
              <a:gd name="connsiteY21" fmla="*/ 10664668 h 12342257"/>
              <a:gd name="connsiteX22" fmla="*/ 5821641 w 22576611"/>
              <a:gd name="connsiteY22" fmla="*/ 11041270 h 12342257"/>
              <a:gd name="connsiteX23" fmla="*/ 5742125 w 22576611"/>
              <a:gd name="connsiteY23" fmla="*/ 10573371 h 12342257"/>
              <a:gd name="connsiteX24" fmla="*/ 6210290 w 22576611"/>
              <a:gd name="connsiteY24" fmla="*/ 10293739 h 12342257"/>
              <a:gd name="connsiteX25" fmla="*/ 6794684 w 22576611"/>
              <a:gd name="connsiteY25" fmla="*/ 10396445 h 12342257"/>
              <a:gd name="connsiteX26" fmla="*/ 8225873 w 22576611"/>
              <a:gd name="connsiteY26" fmla="*/ 9110436 h 12342257"/>
              <a:gd name="connsiteX27" fmla="*/ 9128521 w 22576611"/>
              <a:gd name="connsiteY27" fmla="*/ 7902928 h 12342257"/>
              <a:gd name="connsiteX28" fmla="*/ 9775894 w 22576611"/>
              <a:gd name="connsiteY28" fmla="*/ 6790243 h 12342257"/>
              <a:gd name="connsiteX29" fmla="*/ 10883553 w 22576611"/>
              <a:gd name="connsiteY29" fmla="*/ 5817265 h 12342257"/>
              <a:gd name="connsiteX30" fmla="*/ 12785705 w 22576611"/>
              <a:gd name="connsiteY30" fmla="*/ 5426498 h 12342257"/>
              <a:gd name="connsiteX31" fmla="*/ 14266800 w 22576611"/>
              <a:gd name="connsiteY31" fmla="*/ 4807161 h 12342257"/>
              <a:gd name="connsiteX32" fmla="*/ 14997030 w 22576611"/>
              <a:gd name="connsiteY32" fmla="*/ 4407225 h 12342257"/>
              <a:gd name="connsiteX33" fmla="*/ 16130821 w 22576611"/>
              <a:gd name="connsiteY33" fmla="*/ 3731786 h 12342257"/>
              <a:gd name="connsiteX34" fmla="*/ 17697152 w 22576611"/>
              <a:gd name="connsiteY34" fmla="*/ 2623063 h 12342257"/>
              <a:gd name="connsiteX35" fmla="*/ 18879808 w 22576611"/>
              <a:gd name="connsiteY35" fmla="*/ 1288860 h 12342257"/>
              <a:gd name="connsiteX36" fmla="*/ 20940872 w 22576611"/>
              <a:gd name="connsiteY36" fmla="*/ 998563 h 12342257"/>
              <a:gd name="connsiteX37" fmla="*/ 22576611 w 22576611"/>
              <a:gd name="connsiteY37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414272 w 22576611"/>
              <a:gd name="connsiteY6" fmla="*/ 11644065 h 12342257"/>
              <a:gd name="connsiteX7" fmla="*/ 1682496 w 22576611"/>
              <a:gd name="connsiteY7" fmla="*/ 11448993 h 12342257"/>
              <a:gd name="connsiteX8" fmla="*/ 1792224 w 22576611"/>
              <a:gd name="connsiteY8" fmla="*/ 11473377 h 12342257"/>
              <a:gd name="connsiteX9" fmla="*/ 2023872 w 22576611"/>
              <a:gd name="connsiteY9" fmla="*/ 11363649 h 12342257"/>
              <a:gd name="connsiteX10" fmla="*/ 2206752 w 22576611"/>
              <a:gd name="connsiteY10" fmla="*/ 11205153 h 12342257"/>
              <a:gd name="connsiteX11" fmla="*/ 2267712 w 22576611"/>
              <a:gd name="connsiteY11" fmla="*/ 11144193 h 12342257"/>
              <a:gd name="connsiteX12" fmla="*/ 2523744 w 22576611"/>
              <a:gd name="connsiteY12" fmla="*/ 11168577 h 12342257"/>
              <a:gd name="connsiteX13" fmla="*/ 2669436 w 22576611"/>
              <a:gd name="connsiteY13" fmla="*/ 11463520 h 12342257"/>
              <a:gd name="connsiteX14" fmla="*/ 3427668 w 22576611"/>
              <a:gd name="connsiteY14" fmla="*/ 11506315 h 12342257"/>
              <a:gd name="connsiteX15" fmla="*/ 3828288 w 22576611"/>
              <a:gd name="connsiteY15" fmla="*/ 11363649 h 12342257"/>
              <a:gd name="connsiteX16" fmla="*/ 3974592 w 22576611"/>
              <a:gd name="connsiteY16" fmla="*/ 11205153 h 12342257"/>
              <a:gd name="connsiteX17" fmla="*/ 4242816 w 22576611"/>
              <a:gd name="connsiteY17" fmla="*/ 11095425 h 12342257"/>
              <a:gd name="connsiteX18" fmla="*/ 4572000 w 22576611"/>
              <a:gd name="connsiteY18" fmla="*/ 11095425 h 12342257"/>
              <a:gd name="connsiteX19" fmla="*/ 4933941 w 22576611"/>
              <a:gd name="connsiteY19" fmla="*/ 10649324 h 12342257"/>
              <a:gd name="connsiteX20" fmla="*/ 5389987 w 22576611"/>
              <a:gd name="connsiteY20" fmla="*/ 10664668 h 12342257"/>
              <a:gd name="connsiteX21" fmla="*/ 5821641 w 22576611"/>
              <a:gd name="connsiteY21" fmla="*/ 11041270 h 12342257"/>
              <a:gd name="connsiteX22" fmla="*/ 5742125 w 22576611"/>
              <a:gd name="connsiteY22" fmla="*/ 10573371 h 12342257"/>
              <a:gd name="connsiteX23" fmla="*/ 6210290 w 22576611"/>
              <a:gd name="connsiteY23" fmla="*/ 10293739 h 12342257"/>
              <a:gd name="connsiteX24" fmla="*/ 6794684 w 22576611"/>
              <a:gd name="connsiteY24" fmla="*/ 10396445 h 12342257"/>
              <a:gd name="connsiteX25" fmla="*/ 8225873 w 22576611"/>
              <a:gd name="connsiteY25" fmla="*/ 9110436 h 12342257"/>
              <a:gd name="connsiteX26" fmla="*/ 9128521 w 22576611"/>
              <a:gd name="connsiteY26" fmla="*/ 7902928 h 12342257"/>
              <a:gd name="connsiteX27" fmla="*/ 9775894 w 22576611"/>
              <a:gd name="connsiteY27" fmla="*/ 6790243 h 12342257"/>
              <a:gd name="connsiteX28" fmla="*/ 10883553 w 22576611"/>
              <a:gd name="connsiteY28" fmla="*/ 5817265 h 12342257"/>
              <a:gd name="connsiteX29" fmla="*/ 12785705 w 22576611"/>
              <a:gd name="connsiteY29" fmla="*/ 5426498 h 12342257"/>
              <a:gd name="connsiteX30" fmla="*/ 14266800 w 22576611"/>
              <a:gd name="connsiteY30" fmla="*/ 4807161 h 12342257"/>
              <a:gd name="connsiteX31" fmla="*/ 14997030 w 22576611"/>
              <a:gd name="connsiteY31" fmla="*/ 4407225 h 12342257"/>
              <a:gd name="connsiteX32" fmla="*/ 16130821 w 22576611"/>
              <a:gd name="connsiteY32" fmla="*/ 3731786 h 12342257"/>
              <a:gd name="connsiteX33" fmla="*/ 17697152 w 22576611"/>
              <a:gd name="connsiteY33" fmla="*/ 2623063 h 12342257"/>
              <a:gd name="connsiteX34" fmla="*/ 18879808 w 22576611"/>
              <a:gd name="connsiteY34" fmla="*/ 1288860 h 12342257"/>
              <a:gd name="connsiteX35" fmla="*/ 20940872 w 22576611"/>
              <a:gd name="connsiteY35" fmla="*/ 998563 h 12342257"/>
              <a:gd name="connsiteX36" fmla="*/ 22576611 w 22576611"/>
              <a:gd name="connsiteY36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414272 w 22576611"/>
              <a:gd name="connsiteY6" fmla="*/ 11644065 h 12342257"/>
              <a:gd name="connsiteX7" fmla="*/ 1682496 w 22576611"/>
              <a:gd name="connsiteY7" fmla="*/ 11448993 h 12342257"/>
              <a:gd name="connsiteX8" fmla="*/ 1792224 w 22576611"/>
              <a:gd name="connsiteY8" fmla="*/ 11473377 h 12342257"/>
              <a:gd name="connsiteX9" fmla="*/ 2023872 w 22576611"/>
              <a:gd name="connsiteY9" fmla="*/ 11363649 h 12342257"/>
              <a:gd name="connsiteX10" fmla="*/ 2206752 w 22576611"/>
              <a:gd name="connsiteY10" fmla="*/ 11205153 h 12342257"/>
              <a:gd name="connsiteX11" fmla="*/ 2267712 w 22576611"/>
              <a:gd name="connsiteY11" fmla="*/ 11144193 h 12342257"/>
              <a:gd name="connsiteX12" fmla="*/ 2669436 w 22576611"/>
              <a:gd name="connsiteY12" fmla="*/ 11463520 h 12342257"/>
              <a:gd name="connsiteX13" fmla="*/ 3427668 w 22576611"/>
              <a:gd name="connsiteY13" fmla="*/ 11506315 h 12342257"/>
              <a:gd name="connsiteX14" fmla="*/ 3828288 w 22576611"/>
              <a:gd name="connsiteY14" fmla="*/ 11363649 h 12342257"/>
              <a:gd name="connsiteX15" fmla="*/ 3974592 w 22576611"/>
              <a:gd name="connsiteY15" fmla="*/ 11205153 h 12342257"/>
              <a:gd name="connsiteX16" fmla="*/ 4242816 w 22576611"/>
              <a:gd name="connsiteY16" fmla="*/ 11095425 h 12342257"/>
              <a:gd name="connsiteX17" fmla="*/ 4572000 w 22576611"/>
              <a:gd name="connsiteY17" fmla="*/ 11095425 h 12342257"/>
              <a:gd name="connsiteX18" fmla="*/ 4933941 w 22576611"/>
              <a:gd name="connsiteY18" fmla="*/ 10649324 h 12342257"/>
              <a:gd name="connsiteX19" fmla="*/ 5389987 w 22576611"/>
              <a:gd name="connsiteY19" fmla="*/ 10664668 h 12342257"/>
              <a:gd name="connsiteX20" fmla="*/ 5821641 w 22576611"/>
              <a:gd name="connsiteY20" fmla="*/ 11041270 h 12342257"/>
              <a:gd name="connsiteX21" fmla="*/ 5742125 w 22576611"/>
              <a:gd name="connsiteY21" fmla="*/ 10573371 h 12342257"/>
              <a:gd name="connsiteX22" fmla="*/ 6210290 w 22576611"/>
              <a:gd name="connsiteY22" fmla="*/ 10293739 h 12342257"/>
              <a:gd name="connsiteX23" fmla="*/ 6794684 w 22576611"/>
              <a:gd name="connsiteY23" fmla="*/ 10396445 h 12342257"/>
              <a:gd name="connsiteX24" fmla="*/ 8225873 w 22576611"/>
              <a:gd name="connsiteY24" fmla="*/ 9110436 h 12342257"/>
              <a:gd name="connsiteX25" fmla="*/ 9128521 w 22576611"/>
              <a:gd name="connsiteY25" fmla="*/ 7902928 h 12342257"/>
              <a:gd name="connsiteX26" fmla="*/ 9775894 w 22576611"/>
              <a:gd name="connsiteY26" fmla="*/ 6790243 h 12342257"/>
              <a:gd name="connsiteX27" fmla="*/ 10883553 w 22576611"/>
              <a:gd name="connsiteY27" fmla="*/ 5817265 h 12342257"/>
              <a:gd name="connsiteX28" fmla="*/ 12785705 w 22576611"/>
              <a:gd name="connsiteY28" fmla="*/ 5426498 h 12342257"/>
              <a:gd name="connsiteX29" fmla="*/ 14266800 w 22576611"/>
              <a:gd name="connsiteY29" fmla="*/ 4807161 h 12342257"/>
              <a:gd name="connsiteX30" fmla="*/ 14997030 w 22576611"/>
              <a:gd name="connsiteY30" fmla="*/ 4407225 h 12342257"/>
              <a:gd name="connsiteX31" fmla="*/ 16130821 w 22576611"/>
              <a:gd name="connsiteY31" fmla="*/ 3731786 h 12342257"/>
              <a:gd name="connsiteX32" fmla="*/ 17697152 w 22576611"/>
              <a:gd name="connsiteY32" fmla="*/ 2623063 h 12342257"/>
              <a:gd name="connsiteX33" fmla="*/ 18879808 w 22576611"/>
              <a:gd name="connsiteY33" fmla="*/ 1288860 h 12342257"/>
              <a:gd name="connsiteX34" fmla="*/ 20940872 w 22576611"/>
              <a:gd name="connsiteY34" fmla="*/ 998563 h 12342257"/>
              <a:gd name="connsiteX35" fmla="*/ 22576611 w 22576611"/>
              <a:gd name="connsiteY35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414272 w 22576611"/>
              <a:gd name="connsiteY6" fmla="*/ 11644065 h 12342257"/>
              <a:gd name="connsiteX7" fmla="*/ 1682496 w 22576611"/>
              <a:gd name="connsiteY7" fmla="*/ 11448993 h 12342257"/>
              <a:gd name="connsiteX8" fmla="*/ 1792224 w 22576611"/>
              <a:gd name="connsiteY8" fmla="*/ 11473377 h 12342257"/>
              <a:gd name="connsiteX9" fmla="*/ 2023872 w 22576611"/>
              <a:gd name="connsiteY9" fmla="*/ 11363649 h 12342257"/>
              <a:gd name="connsiteX10" fmla="*/ 2206752 w 22576611"/>
              <a:gd name="connsiteY10" fmla="*/ 11205153 h 12342257"/>
              <a:gd name="connsiteX11" fmla="*/ 2669436 w 22576611"/>
              <a:gd name="connsiteY11" fmla="*/ 11463520 h 12342257"/>
              <a:gd name="connsiteX12" fmla="*/ 3427668 w 22576611"/>
              <a:gd name="connsiteY12" fmla="*/ 11506315 h 12342257"/>
              <a:gd name="connsiteX13" fmla="*/ 3828288 w 22576611"/>
              <a:gd name="connsiteY13" fmla="*/ 11363649 h 12342257"/>
              <a:gd name="connsiteX14" fmla="*/ 3974592 w 22576611"/>
              <a:gd name="connsiteY14" fmla="*/ 11205153 h 12342257"/>
              <a:gd name="connsiteX15" fmla="*/ 4242816 w 22576611"/>
              <a:gd name="connsiteY15" fmla="*/ 11095425 h 12342257"/>
              <a:gd name="connsiteX16" fmla="*/ 4572000 w 22576611"/>
              <a:gd name="connsiteY16" fmla="*/ 11095425 h 12342257"/>
              <a:gd name="connsiteX17" fmla="*/ 4933941 w 22576611"/>
              <a:gd name="connsiteY17" fmla="*/ 10649324 h 12342257"/>
              <a:gd name="connsiteX18" fmla="*/ 5389987 w 22576611"/>
              <a:gd name="connsiteY18" fmla="*/ 10664668 h 12342257"/>
              <a:gd name="connsiteX19" fmla="*/ 5821641 w 22576611"/>
              <a:gd name="connsiteY19" fmla="*/ 11041270 h 12342257"/>
              <a:gd name="connsiteX20" fmla="*/ 5742125 w 22576611"/>
              <a:gd name="connsiteY20" fmla="*/ 10573371 h 12342257"/>
              <a:gd name="connsiteX21" fmla="*/ 6210290 w 22576611"/>
              <a:gd name="connsiteY21" fmla="*/ 10293739 h 12342257"/>
              <a:gd name="connsiteX22" fmla="*/ 6794684 w 22576611"/>
              <a:gd name="connsiteY22" fmla="*/ 10396445 h 12342257"/>
              <a:gd name="connsiteX23" fmla="*/ 8225873 w 22576611"/>
              <a:gd name="connsiteY23" fmla="*/ 9110436 h 12342257"/>
              <a:gd name="connsiteX24" fmla="*/ 9128521 w 22576611"/>
              <a:gd name="connsiteY24" fmla="*/ 7902928 h 12342257"/>
              <a:gd name="connsiteX25" fmla="*/ 9775894 w 22576611"/>
              <a:gd name="connsiteY25" fmla="*/ 6790243 h 12342257"/>
              <a:gd name="connsiteX26" fmla="*/ 10883553 w 22576611"/>
              <a:gd name="connsiteY26" fmla="*/ 5817265 h 12342257"/>
              <a:gd name="connsiteX27" fmla="*/ 12785705 w 22576611"/>
              <a:gd name="connsiteY27" fmla="*/ 5426498 h 12342257"/>
              <a:gd name="connsiteX28" fmla="*/ 14266800 w 22576611"/>
              <a:gd name="connsiteY28" fmla="*/ 4807161 h 12342257"/>
              <a:gd name="connsiteX29" fmla="*/ 14997030 w 22576611"/>
              <a:gd name="connsiteY29" fmla="*/ 4407225 h 12342257"/>
              <a:gd name="connsiteX30" fmla="*/ 16130821 w 22576611"/>
              <a:gd name="connsiteY30" fmla="*/ 3731786 h 12342257"/>
              <a:gd name="connsiteX31" fmla="*/ 17697152 w 22576611"/>
              <a:gd name="connsiteY31" fmla="*/ 2623063 h 12342257"/>
              <a:gd name="connsiteX32" fmla="*/ 18879808 w 22576611"/>
              <a:gd name="connsiteY32" fmla="*/ 1288860 h 12342257"/>
              <a:gd name="connsiteX33" fmla="*/ 20940872 w 22576611"/>
              <a:gd name="connsiteY33" fmla="*/ 998563 h 12342257"/>
              <a:gd name="connsiteX34" fmla="*/ 22576611 w 22576611"/>
              <a:gd name="connsiteY34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414272 w 22576611"/>
              <a:gd name="connsiteY6" fmla="*/ 11644065 h 12342257"/>
              <a:gd name="connsiteX7" fmla="*/ 1682496 w 22576611"/>
              <a:gd name="connsiteY7" fmla="*/ 11448993 h 12342257"/>
              <a:gd name="connsiteX8" fmla="*/ 1792224 w 22576611"/>
              <a:gd name="connsiteY8" fmla="*/ 11473377 h 12342257"/>
              <a:gd name="connsiteX9" fmla="*/ 2023872 w 22576611"/>
              <a:gd name="connsiteY9" fmla="*/ 11363649 h 12342257"/>
              <a:gd name="connsiteX10" fmla="*/ 2385661 w 22576611"/>
              <a:gd name="connsiteY10" fmla="*/ 11350660 h 12342257"/>
              <a:gd name="connsiteX11" fmla="*/ 2669436 w 22576611"/>
              <a:gd name="connsiteY11" fmla="*/ 11463520 h 12342257"/>
              <a:gd name="connsiteX12" fmla="*/ 3427668 w 22576611"/>
              <a:gd name="connsiteY12" fmla="*/ 11506315 h 12342257"/>
              <a:gd name="connsiteX13" fmla="*/ 3828288 w 22576611"/>
              <a:gd name="connsiteY13" fmla="*/ 11363649 h 12342257"/>
              <a:gd name="connsiteX14" fmla="*/ 3974592 w 22576611"/>
              <a:gd name="connsiteY14" fmla="*/ 11205153 h 12342257"/>
              <a:gd name="connsiteX15" fmla="*/ 4242816 w 22576611"/>
              <a:gd name="connsiteY15" fmla="*/ 11095425 h 12342257"/>
              <a:gd name="connsiteX16" fmla="*/ 4572000 w 22576611"/>
              <a:gd name="connsiteY16" fmla="*/ 11095425 h 12342257"/>
              <a:gd name="connsiteX17" fmla="*/ 4933941 w 22576611"/>
              <a:gd name="connsiteY17" fmla="*/ 10649324 h 12342257"/>
              <a:gd name="connsiteX18" fmla="*/ 5389987 w 22576611"/>
              <a:gd name="connsiteY18" fmla="*/ 10664668 h 12342257"/>
              <a:gd name="connsiteX19" fmla="*/ 5821641 w 22576611"/>
              <a:gd name="connsiteY19" fmla="*/ 11041270 h 12342257"/>
              <a:gd name="connsiteX20" fmla="*/ 5742125 w 22576611"/>
              <a:gd name="connsiteY20" fmla="*/ 10573371 h 12342257"/>
              <a:gd name="connsiteX21" fmla="*/ 6210290 w 22576611"/>
              <a:gd name="connsiteY21" fmla="*/ 10293739 h 12342257"/>
              <a:gd name="connsiteX22" fmla="*/ 6794684 w 22576611"/>
              <a:gd name="connsiteY22" fmla="*/ 10396445 h 12342257"/>
              <a:gd name="connsiteX23" fmla="*/ 8225873 w 22576611"/>
              <a:gd name="connsiteY23" fmla="*/ 9110436 h 12342257"/>
              <a:gd name="connsiteX24" fmla="*/ 9128521 w 22576611"/>
              <a:gd name="connsiteY24" fmla="*/ 7902928 h 12342257"/>
              <a:gd name="connsiteX25" fmla="*/ 9775894 w 22576611"/>
              <a:gd name="connsiteY25" fmla="*/ 6790243 h 12342257"/>
              <a:gd name="connsiteX26" fmla="*/ 10883553 w 22576611"/>
              <a:gd name="connsiteY26" fmla="*/ 5817265 h 12342257"/>
              <a:gd name="connsiteX27" fmla="*/ 12785705 w 22576611"/>
              <a:gd name="connsiteY27" fmla="*/ 5426498 h 12342257"/>
              <a:gd name="connsiteX28" fmla="*/ 14266800 w 22576611"/>
              <a:gd name="connsiteY28" fmla="*/ 4807161 h 12342257"/>
              <a:gd name="connsiteX29" fmla="*/ 14997030 w 22576611"/>
              <a:gd name="connsiteY29" fmla="*/ 4407225 h 12342257"/>
              <a:gd name="connsiteX30" fmla="*/ 16130821 w 22576611"/>
              <a:gd name="connsiteY30" fmla="*/ 3731786 h 12342257"/>
              <a:gd name="connsiteX31" fmla="*/ 17697152 w 22576611"/>
              <a:gd name="connsiteY31" fmla="*/ 2623063 h 12342257"/>
              <a:gd name="connsiteX32" fmla="*/ 18879808 w 22576611"/>
              <a:gd name="connsiteY32" fmla="*/ 1288860 h 12342257"/>
              <a:gd name="connsiteX33" fmla="*/ 20940872 w 22576611"/>
              <a:gd name="connsiteY33" fmla="*/ 998563 h 12342257"/>
              <a:gd name="connsiteX34" fmla="*/ 22576611 w 22576611"/>
              <a:gd name="connsiteY34" fmla="*/ 0 h 12342257"/>
              <a:gd name="connsiteX0" fmla="*/ 0 w 22576611"/>
              <a:gd name="connsiteY0" fmla="*/ 12119553 h 12342257"/>
              <a:gd name="connsiteX1" fmla="*/ 207264 w 22576611"/>
              <a:gd name="connsiteY1" fmla="*/ 12204897 h 12342257"/>
              <a:gd name="connsiteX2" fmla="*/ 280416 w 22576611"/>
              <a:gd name="connsiteY2" fmla="*/ 12339009 h 12342257"/>
              <a:gd name="connsiteX3" fmla="*/ 1002274 w 22576611"/>
              <a:gd name="connsiteY3" fmla="*/ 12185408 h 12342257"/>
              <a:gd name="connsiteX4" fmla="*/ 1267968 w 22576611"/>
              <a:gd name="connsiteY4" fmla="*/ 11924481 h 12342257"/>
              <a:gd name="connsiteX5" fmla="*/ 1304544 w 22576611"/>
              <a:gd name="connsiteY5" fmla="*/ 11778177 h 12342257"/>
              <a:gd name="connsiteX6" fmla="*/ 1414272 w 22576611"/>
              <a:gd name="connsiteY6" fmla="*/ 11644065 h 12342257"/>
              <a:gd name="connsiteX7" fmla="*/ 1682496 w 22576611"/>
              <a:gd name="connsiteY7" fmla="*/ 11448993 h 12342257"/>
              <a:gd name="connsiteX8" fmla="*/ 1792224 w 22576611"/>
              <a:gd name="connsiteY8" fmla="*/ 11473377 h 12342257"/>
              <a:gd name="connsiteX9" fmla="*/ 2023872 w 22576611"/>
              <a:gd name="connsiteY9" fmla="*/ 11363649 h 12342257"/>
              <a:gd name="connsiteX10" fmla="*/ 2385661 w 22576611"/>
              <a:gd name="connsiteY10" fmla="*/ 11350660 h 12342257"/>
              <a:gd name="connsiteX11" fmla="*/ 2669436 w 22576611"/>
              <a:gd name="connsiteY11" fmla="*/ 11463520 h 12342257"/>
              <a:gd name="connsiteX12" fmla="*/ 3427668 w 22576611"/>
              <a:gd name="connsiteY12" fmla="*/ 11506315 h 12342257"/>
              <a:gd name="connsiteX13" fmla="*/ 3828288 w 22576611"/>
              <a:gd name="connsiteY13" fmla="*/ 11363649 h 12342257"/>
              <a:gd name="connsiteX14" fmla="*/ 3974592 w 22576611"/>
              <a:gd name="connsiteY14" fmla="*/ 11205153 h 12342257"/>
              <a:gd name="connsiteX15" fmla="*/ 4242816 w 22576611"/>
              <a:gd name="connsiteY15" fmla="*/ 11095425 h 12342257"/>
              <a:gd name="connsiteX16" fmla="*/ 4682755 w 22576611"/>
              <a:gd name="connsiteY16" fmla="*/ 10992717 h 12342257"/>
              <a:gd name="connsiteX17" fmla="*/ 4933941 w 22576611"/>
              <a:gd name="connsiteY17" fmla="*/ 10649324 h 12342257"/>
              <a:gd name="connsiteX18" fmla="*/ 5389987 w 22576611"/>
              <a:gd name="connsiteY18" fmla="*/ 10664668 h 12342257"/>
              <a:gd name="connsiteX19" fmla="*/ 5821641 w 22576611"/>
              <a:gd name="connsiteY19" fmla="*/ 11041270 h 12342257"/>
              <a:gd name="connsiteX20" fmla="*/ 5742125 w 22576611"/>
              <a:gd name="connsiteY20" fmla="*/ 10573371 h 12342257"/>
              <a:gd name="connsiteX21" fmla="*/ 6210290 w 22576611"/>
              <a:gd name="connsiteY21" fmla="*/ 10293739 h 12342257"/>
              <a:gd name="connsiteX22" fmla="*/ 6794684 w 22576611"/>
              <a:gd name="connsiteY22" fmla="*/ 10396445 h 12342257"/>
              <a:gd name="connsiteX23" fmla="*/ 8225873 w 22576611"/>
              <a:gd name="connsiteY23" fmla="*/ 9110436 h 12342257"/>
              <a:gd name="connsiteX24" fmla="*/ 9128521 w 22576611"/>
              <a:gd name="connsiteY24" fmla="*/ 7902928 h 12342257"/>
              <a:gd name="connsiteX25" fmla="*/ 9775894 w 22576611"/>
              <a:gd name="connsiteY25" fmla="*/ 6790243 h 12342257"/>
              <a:gd name="connsiteX26" fmla="*/ 10883553 w 22576611"/>
              <a:gd name="connsiteY26" fmla="*/ 5817265 h 12342257"/>
              <a:gd name="connsiteX27" fmla="*/ 12785705 w 22576611"/>
              <a:gd name="connsiteY27" fmla="*/ 5426498 h 12342257"/>
              <a:gd name="connsiteX28" fmla="*/ 14266800 w 22576611"/>
              <a:gd name="connsiteY28" fmla="*/ 4807161 h 12342257"/>
              <a:gd name="connsiteX29" fmla="*/ 14997030 w 22576611"/>
              <a:gd name="connsiteY29" fmla="*/ 4407225 h 12342257"/>
              <a:gd name="connsiteX30" fmla="*/ 16130821 w 22576611"/>
              <a:gd name="connsiteY30" fmla="*/ 3731786 h 12342257"/>
              <a:gd name="connsiteX31" fmla="*/ 17697152 w 22576611"/>
              <a:gd name="connsiteY31" fmla="*/ 2623063 h 12342257"/>
              <a:gd name="connsiteX32" fmla="*/ 18879808 w 22576611"/>
              <a:gd name="connsiteY32" fmla="*/ 1288860 h 12342257"/>
              <a:gd name="connsiteX33" fmla="*/ 20940872 w 22576611"/>
              <a:gd name="connsiteY33" fmla="*/ 998563 h 12342257"/>
              <a:gd name="connsiteX34" fmla="*/ 22576611 w 22576611"/>
              <a:gd name="connsiteY34" fmla="*/ 0 h 1234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576611" h="12342257">
                <a:moveTo>
                  <a:pt x="0" y="12119553"/>
                </a:moveTo>
                <a:cubicBezTo>
                  <a:pt x="80264" y="12143937"/>
                  <a:pt x="160528" y="12168321"/>
                  <a:pt x="207264" y="12204897"/>
                </a:cubicBezTo>
                <a:cubicBezTo>
                  <a:pt x="254000" y="12241473"/>
                  <a:pt x="147914" y="12342257"/>
                  <a:pt x="280416" y="12339009"/>
                </a:cubicBezTo>
                <a:cubicBezTo>
                  <a:pt x="412918" y="12335761"/>
                  <a:pt x="837682" y="12254496"/>
                  <a:pt x="1002274" y="12185408"/>
                </a:cubicBezTo>
                <a:cubicBezTo>
                  <a:pt x="1435191" y="12094088"/>
                  <a:pt x="1217590" y="11992353"/>
                  <a:pt x="1267968" y="11924481"/>
                </a:cubicBezTo>
                <a:cubicBezTo>
                  <a:pt x="1318346" y="11856609"/>
                  <a:pt x="1280160" y="11824913"/>
                  <a:pt x="1304544" y="11778177"/>
                </a:cubicBezTo>
                <a:cubicBezTo>
                  <a:pt x="1328928" y="11731441"/>
                  <a:pt x="1351280" y="11698929"/>
                  <a:pt x="1414272" y="11644065"/>
                </a:cubicBezTo>
                <a:cubicBezTo>
                  <a:pt x="1477264" y="11589201"/>
                  <a:pt x="1619504" y="11477441"/>
                  <a:pt x="1682496" y="11448993"/>
                </a:cubicBezTo>
                <a:cubicBezTo>
                  <a:pt x="1745488" y="11420545"/>
                  <a:pt x="1735328" y="11487601"/>
                  <a:pt x="1792224" y="11473377"/>
                </a:cubicBezTo>
                <a:cubicBezTo>
                  <a:pt x="1849120" y="11459153"/>
                  <a:pt x="1924966" y="11384102"/>
                  <a:pt x="2023872" y="11363649"/>
                </a:cubicBezTo>
                <a:cubicBezTo>
                  <a:pt x="2122778" y="11343196"/>
                  <a:pt x="2278067" y="11334015"/>
                  <a:pt x="2385661" y="11350660"/>
                </a:cubicBezTo>
                <a:cubicBezTo>
                  <a:pt x="2493255" y="11367305"/>
                  <a:pt x="2495768" y="11437578"/>
                  <a:pt x="2669436" y="11463520"/>
                </a:cubicBezTo>
                <a:cubicBezTo>
                  <a:pt x="2843104" y="11489462"/>
                  <a:pt x="3234526" y="11522960"/>
                  <a:pt x="3427668" y="11506315"/>
                </a:cubicBezTo>
                <a:cubicBezTo>
                  <a:pt x="3620810" y="11489670"/>
                  <a:pt x="3737134" y="11413843"/>
                  <a:pt x="3828288" y="11363649"/>
                </a:cubicBezTo>
                <a:cubicBezTo>
                  <a:pt x="3919442" y="11313455"/>
                  <a:pt x="3905504" y="11249857"/>
                  <a:pt x="3974592" y="11205153"/>
                </a:cubicBezTo>
                <a:cubicBezTo>
                  <a:pt x="4043680" y="11160449"/>
                  <a:pt x="4124789" y="11130831"/>
                  <a:pt x="4242816" y="11095425"/>
                </a:cubicBezTo>
                <a:cubicBezTo>
                  <a:pt x="4360843" y="11060019"/>
                  <a:pt x="4567568" y="11067067"/>
                  <a:pt x="4682755" y="10992717"/>
                </a:cubicBezTo>
                <a:cubicBezTo>
                  <a:pt x="4797942" y="10918367"/>
                  <a:pt x="4816069" y="10703999"/>
                  <a:pt x="4933941" y="10649324"/>
                </a:cubicBezTo>
                <a:cubicBezTo>
                  <a:pt x="5051813" y="10594649"/>
                  <a:pt x="5242037" y="10599344"/>
                  <a:pt x="5389987" y="10664668"/>
                </a:cubicBezTo>
                <a:cubicBezTo>
                  <a:pt x="5537937" y="10729992"/>
                  <a:pt x="5762951" y="11056486"/>
                  <a:pt x="5821641" y="11041270"/>
                </a:cubicBezTo>
                <a:cubicBezTo>
                  <a:pt x="5880331" y="11026054"/>
                  <a:pt x="5677350" y="10697959"/>
                  <a:pt x="5742125" y="10573371"/>
                </a:cubicBezTo>
                <a:cubicBezTo>
                  <a:pt x="5806900" y="10448783"/>
                  <a:pt x="6034864" y="10323227"/>
                  <a:pt x="6210290" y="10293739"/>
                </a:cubicBezTo>
                <a:cubicBezTo>
                  <a:pt x="6385716" y="10264251"/>
                  <a:pt x="6623451" y="10622668"/>
                  <a:pt x="6794684" y="10396445"/>
                </a:cubicBezTo>
                <a:cubicBezTo>
                  <a:pt x="7017033" y="10135985"/>
                  <a:pt x="7550075" y="9504640"/>
                  <a:pt x="8225873" y="9110436"/>
                </a:cubicBezTo>
                <a:cubicBezTo>
                  <a:pt x="8631885" y="8821334"/>
                  <a:pt x="8796329" y="8379036"/>
                  <a:pt x="9128521" y="7902928"/>
                </a:cubicBezTo>
                <a:cubicBezTo>
                  <a:pt x="9125602" y="7754458"/>
                  <a:pt x="9483389" y="7137853"/>
                  <a:pt x="9775894" y="6790243"/>
                </a:cubicBezTo>
                <a:cubicBezTo>
                  <a:pt x="10068399" y="6442633"/>
                  <a:pt x="10381918" y="6044556"/>
                  <a:pt x="10883553" y="5817265"/>
                </a:cubicBezTo>
                <a:cubicBezTo>
                  <a:pt x="11385188" y="5589974"/>
                  <a:pt x="12221830" y="5594849"/>
                  <a:pt x="12785705" y="5426498"/>
                </a:cubicBezTo>
                <a:cubicBezTo>
                  <a:pt x="13349580" y="5258147"/>
                  <a:pt x="13898246" y="4977040"/>
                  <a:pt x="14266800" y="4807161"/>
                </a:cubicBezTo>
                <a:cubicBezTo>
                  <a:pt x="14635354" y="4637282"/>
                  <a:pt x="14686360" y="4586454"/>
                  <a:pt x="14997030" y="4407225"/>
                </a:cubicBezTo>
                <a:cubicBezTo>
                  <a:pt x="15307700" y="4227996"/>
                  <a:pt x="15680801" y="4029146"/>
                  <a:pt x="16130821" y="3731786"/>
                </a:cubicBezTo>
                <a:cubicBezTo>
                  <a:pt x="16580841" y="3434426"/>
                  <a:pt x="17238988" y="3030217"/>
                  <a:pt x="17697152" y="2623063"/>
                </a:cubicBezTo>
                <a:cubicBezTo>
                  <a:pt x="18155317" y="2215909"/>
                  <a:pt x="18339188" y="1559610"/>
                  <a:pt x="18879808" y="1288860"/>
                </a:cubicBezTo>
                <a:cubicBezTo>
                  <a:pt x="19420428" y="1018110"/>
                  <a:pt x="20324738" y="1213373"/>
                  <a:pt x="20940872" y="998563"/>
                </a:cubicBezTo>
                <a:cubicBezTo>
                  <a:pt x="21557006" y="783753"/>
                  <a:pt x="22249084" y="128387"/>
                  <a:pt x="22576611" y="0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2936" tIns="41468" rIns="82936" bIns="41468"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7043738" y="1709738"/>
            <a:ext cx="1600200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12" tIns="41006" rIns="82012" bIns="41006">
            <a:spAutoFit/>
          </a:bodyPr>
          <a:lstStyle/>
          <a:p>
            <a:pPr algn="ctr" defTabSz="827088" eaLnBrk="0" hangingPunct="0">
              <a:lnSpc>
                <a:spcPct val="90000"/>
              </a:lnSpc>
            </a:pPr>
            <a:r>
              <a:rPr lang="pt-BR" sz="1000" b="1">
                <a:solidFill>
                  <a:srgbClr val="000000"/>
                </a:solidFill>
                <a:cs typeface="Arial" charset="0"/>
              </a:rPr>
              <a:t>Pindamonhangaba</a:t>
            </a:r>
          </a:p>
        </p:txBody>
      </p:sp>
      <p:sp>
        <p:nvSpPr>
          <p:cNvPr id="36" name="Forma livre 35"/>
          <p:cNvSpPr/>
          <p:nvPr/>
        </p:nvSpPr>
        <p:spPr>
          <a:xfrm>
            <a:off x="6986588" y="539750"/>
            <a:ext cx="744537" cy="990600"/>
          </a:xfrm>
          <a:custGeom>
            <a:avLst/>
            <a:gdLst>
              <a:gd name="connsiteX0" fmla="*/ 491671 w 491671"/>
              <a:gd name="connsiteY0" fmla="*/ 1121229 h 1121229"/>
              <a:gd name="connsiteX1" fmla="*/ 393699 w 491671"/>
              <a:gd name="connsiteY1" fmla="*/ 762000 h 1121229"/>
              <a:gd name="connsiteX2" fmla="*/ 230414 w 491671"/>
              <a:gd name="connsiteY2" fmla="*/ 576943 h 1121229"/>
              <a:gd name="connsiteX3" fmla="*/ 88899 w 491671"/>
              <a:gd name="connsiteY3" fmla="*/ 272143 h 1121229"/>
              <a:gd name="connsiteX4" fmla="*/ 45357 w 491671"/>
              <a:gd name="connsiteY4" fmla="*/ 0 h 1121229"/>
              <a:gd name="connsiteX0" fmla="*/ 630103 w 630103"/>
              <a:gd name="connsiteY0" fmla="*/ 899683 h 899683"/>
              <a:gd name="connsiteX1" fmla="*/ 393699 w 630103"/>
              <a:gd name="connsiteY1" fmla="*/ 762000 h 899683"/>
              <a:gd name="connsiteX2" fmla="*/ 230414 w 630103"/>
              <a:gd name="connsiteY2" fmla="*/ 576943 h 899683"/>
              <a:gd name="connsiteX3" fmla="*/ 88899 w 630103"/>
              <a:gd name="connsiteY3" fmla="*/ 272143 h 899683"/>
              <a:gd name="connsiteX4" fmla="*/ 45357 w 630103"/>
              <a:gd name="connsiteY4" fmla="*/ 0 h 899683"/>
              <a:gd name="connsiteX0" fmla="*/ 630103 w 630103"/>
              <a:gd name="connsiteY0" fmla="*/ 899683 h 903932"/>
              <a:gd name="connsiteX1" fmla="*/ 393699 w 630103"/>
              <a:gd name="connsiteY1" fmla="*/ 850142 h 903932"/>
              <a:gd name="connsiteX2" fmla="*/ 230414 w 630103"/>
              <a:gd name="connsiteY2" fmla="*/ 576943 h 903932"/>
              <a:gd name="connsiteX3" fmla="*/ 88899 w 630103"/>
              <a:gd name="connsiteY3" fmla="*/ 272143 h 903932"/>
              <a:gd name="connsiteX4" fmla="*/ 45357 w 630103"/>
              <a:gd name="connsiteY4" fmla="*/ 0 h 903932"/>
              <a:gd name="connsiteX0" fmla="*/ 630103 w 630103"/>
              <a:gd name="connsiteY0" fmla="*/ 899683 h 903932"/>
              <a:gd name="connsiteX1" fmla="*/ 393699 w 630103"/>
              <a:gd name="connsiteY1" fmla="*/ 850142 h 903932"/>
              <a:gd name="connsiteX2" fmla="*/ 230414 w 630103"/>
              <a:gd name="connsiteY2" fmla="*/ 576943 h 903932"/>
              <a:gd name="connsiteX3" fmla="*/ 88899 w 630103"/>
              <a:gd name="connsiteY3" fmla="*/ 272143 h 903932"/>
              <a:gd name="connsiteX4" fmla="*/ 45357 w 630103"/>
              <a:gd name="connsiteY4" fmla="*/ 0 h 903932"/>
              <a:gd name="connsiteX0" fmla="*/ 630103 w 630103"/>
              <a:gd name="connsiteY0" fmla="*/ 899683 h 903932"/>
              <a:gd name="connsiteX1" fmla="*/ 393699 w 630103"/>
              <a:gd name="connsiteY1" fmla="*/ 850142 h 903932"/>
              <a:gd name="connsiteX2" fmla="*/ 346598 w 630103"/>
              <a:gd name="connsiteY2" fmla="*/ 695709 h 903932"/>
              <a:gd name="connsiteX3" fmla="*/ 230414 w 630103"/>
              <a:gd name="connsiteY3" fmla="*/ 576943 h 903932"/>
              <a:gd name="connsiteX4" fmla="*/ 88899 w 630103"/>
              <a:gd name="connsiteY4" fmla="*/ 272143 h 903932"/>
              <a:gd name="connsiteX5" fmla="*/ 45357 w 630103"/>
              <a:gd name="connsiteY5" fmla="*/ 0 h 903932"/>
              <a:gd name="connsiteX0" fmla="*/ 630103 w 630103"/>
              <a:gd name="connsiteY0" fmla="*/ 899683 h 903932"/>
              <a:gd name="connsiteX1" fmla="*/ 393699 w 630103"/>
              <a:gd name="connsiteY1" fmla="*/ 850142 h 903932"/>
              <a:gd name="connsiteX2" fmla="*/ 346598 w 630103"/>
              <a:gd name="connsiteY2" fmla="*/ 695709 h 903932"/>
              <a:gd name="connsiteX3" fmla="*/ 230414 w 630103"/>
              <a:gd name="connsiteY3" fmla="*/ 576943 h 903932"/>
              <a:gd name="connsiteX4" fmla="*/ 110309 w 630103"/>
              <a:gd name="connsiteY4" fmla="*/ 693327 h 903932"/>
              <a:gd name="connsiteX5" fmla="*/ 88899 w 630103"/>
              <a:gd name="connsiteY5" fmla="*/ 272143 h 903932"/>
              <a:gd name="connsiteX6" fmla="*/ 45357 w 630103"/>
              <a:gd name="connsiteY6" fmla="*/ 0 h 903932"/>
              <a:gd name="connsiteX0" fmla="*/ 630103 w 630103"/>
              <a:gd name="connsiteY0" fmla="*/ 899683 h 903932"/>
              <a:gd name="connsiteX1" fmla="*/ 393699 w 630103"/>
              <a:gd name="connsiteY1" fmla="*/ 850142 h 903932"/>
              <a:gd name="connsiteX2" fmla="*/ 346598 w 630103"/>
              <a:gd name="connsiteY2" fmla="*/ 695709 h 903932"/>
              <a:gd name="connsiteX3" fmla="*/ 230414 w 630103"/>
              <a:gd name="connsiteY3" fmla="*/ 681760 h 903932"/>
              <a:gd name="connsiteX4" fmla="*/ 110309 w 630103"/>
              <a:gd name="connsiteY4" fmla="*/ 693327 h 903932"/>
              <a:gd name="connsiteX5" fmla="*/ 88899 w 630103"/>
              <a:gd name="connsiteY5" fmla="*/ 272143 h 903932"/>
              <a:gd name="connsiteX6" fmla="*/ 45357 w 630103"/>
              <a:gd name="connsiteY6" fmla="*/ 0 h 903932"/>
              <a:gd name="connsiteX0" fmla="*/ 657046 w 657046"/>
              <a:gd name="connsiteY0" fmla="*/ 899683 h 903932"/>
              <a:gd name="connsiteX1" fmla="*/ 420642 w 657046"/>
              <a:gd name="connsiteY1" fmla="*/ 850142 h 903932"/>
              <a:gd name="connsiteX2" fmla="*/ 373541 w 657046"/>
              <a:gd name="connsiteY2" fmla="*/ 695709 h 903932"/>
              <a:gd name="connsiteX3" fmla="*/ 257357 w 657046"/>
              <a:gd name="connsiteY3" fmla="*/ 681760 h 903932"/>
              <a:gd name="connsiteX4" fmla="*/ 137252 w 657046"/>
              <a:gd name="connsiteY4" fmla="*/ 693327 h 903932"/>
              <a:gd name="connsiteX5" fmla="*/ 10825 w 657046"/>
              <a:gd name="connsiteY5" fmla="*/ 455573 h 903932"/>
              <a:gd name="connsiteX6" fmla="*/ 72300 w 657046"/>
              <a:gd name="connsiteY6" fmla="*/ 0 h 903932"/>
              <a:gd name="connsiteX0" fmla="*/ 752007 w 752007"/>
              <a:gd name="connsiteY0" fmla="*/ 899683 h 903932"/>
              <a:gd name="connsiteX1" fmla="*/ 515603 w 752007"/>
              <a:gd name="connsiteY1" fmla="*/ 850142 h 903932"/>
              <a:gd name="connsiteX2" fmla="*/ 468502 w 752007"/>
              <a:gd name="connsiteY2" fmla="*/ 695709 h 903932"/>
              <a:gd name="connsiteX3" fmla="*/ 352318 w 752007"/>
              <a:gd name="connsiteY3" fmla="*/ 681760 h 903932"/>
              <a:gd name="connsiteX4" fmla="*/ 232213 w 752007"/>
              <a:gd name="connsiteY4" fmla="*/ 693327 h 903932"/>
              <a:gd name="connsiteX5" fmla="*/ 105786 w 752007"/>
              <a:gd name="connsiteY5" fmla="*/ 455573 h 903932"/>
              <a:gd name="connsiteX6" fmla="*/ 10246 w 752007"/>
              <a:gd name="connsiteY6" fmla="*/ 359817 h 903932"/>
              <a:gd name="connsiteX7" fmla="*/ 167261 w 752007"/>
              <a:gd name="connsiteY7" fmla="*/ 0 h 903932"/>
              <a:gd name="connsiteX0" fmla="*/ 742943 w 742943"/>
              <a:gd name="connsiteY0" fmla="*/ 899683 h 903932"/>
              <a:gd name="connsiteX1" fmla="*/ 506539 w 742943"/>
              <a:gd name="connsiteY1" fmla="*/ 850142 h 903932"/>
              <a:gd name="connsiteX2" fmla="*/ 459438 w 742943"/>
              <a:gd name="connsiteY2" fmla="*/ 695709 h 903932"/>
              <a:gd name="connsiteX3" fmla="*/ 343254 w 742943"/>
              <a:gd name="connsiteY3" fmla="*/ 681760 h 903932"/>
              <a:gd name="connsiteX4" fmla="*/ 223149 w 742943"/>
              <a:gd name="connsiteY4" fmla="*/ 693327 h 903932"/>
              <a:gd name="connsiteX5" fmla="*/ 96722 w 742943"/>
              <a:gd name="connsiteY5" fmla="*/ 455573 h 903932"/>
              <a:gd name="connsiteX6" fmla="*/ 1182 w 742943"/>
              <a:gd name="connsiteY6" fmla="*/ 359817 h 903932"/>
              <a:gd name="connsiteX7" fmla="*/ 103812 w 742943"/>
              <a:gd name="connsiteY7" fmla="*/ 185914 h 903932"/>
              <a:gd name="connsiteX8" fmla="*/ 158197 w 742943"/>
              <a:gd name="connsiteY8" fmla="*/ 0 h 903932"/>
              <a:gd name="connsiteX0" fmla="*/ 742943 w 742943"/>
              <a:gd name="connsiteY0" fmla="*/ 899683 h 903932"/>
              <a:gd name="connsiteX1" fmla="*/ 506539 w 742943"/>
              <a:gd name="connsiteY1" fmla="*/ 850142 h 903932"/>
              <a:gd name="connsiteX2" fmla="*/ 459438 w 742943"/>
              <a:gd name="connsiteY2" fmla="*/ 695709 h 903932"/>
              <a:gd name="connsiteX3" fmla="*/ 343254 w 742943"/>
              <a:gd name="connsiteY3" fmla="*/ 681760 h 903932"/>
              <a:gd name="connsiteX4" fmla="*/ 223149 w 742943"/>
              <a:gd name="connsiteY4" fmla="*/ 693327 h 903932"/>
              <a:gd name="connsiteX5" fmla="*/ 96722 w 742943"/>
              <a:gd name="connsiteY5" fmla="*/ 455573 h 903932"/>
              <a:gd name="connsiteX6" fmla="*/ 1182 w 742943"/>
              <a:gd name="connsiteY6" fmla="*/ 359817 h 903932"/>
              <a:gd name="connsiteX7" fmla="*/ 103812 w 742943"/>
              <a:gd name="connsiteY7" fmla="*/ 185914 h 903932"/>
              <a:gd name="connsiteX8" fmla="*/ 158197 w 742943"/>
              <a:gd name="connsiteY8" fmla="*/ 0 h 903932"/>
              <a:gd name="connsiteX0" fmla="*/ 742943 w 742943"/>
              <a:gd name="connsiteY0" fmla="*/ 899683 h 903932"/>
              <a:gd name="connsiteX1" fmla="*/ 506539 w 742943"/>
              <a:gd name="connsiteY1" fmla="*/ 850142 h 903932"/>
              <a:gd name="connsiteX2" fmla="*/ 459438 w 742943"/>
              <a:gd name="connsiteY2" fmla="*/ 695709 h 903932"/>
              <a:gd name="connsiteX3" fmla="*/ 343254 w 742943"/>
              <a:gd name="connsiteY3" fmla="*/ 681760 h 903932"/>
              <a:gd name="connsiteX4" fmla="*/ 223149 w 742943"/>
              <a:gd name="connsiteY4" fmla="*/ 693327 h 903932"/>
              <a:gd name="connsiteX5" fmla="*/ 96722 w 742943"/>
              <a:gd name="connsiteY5" fmla="*/ 455573 h 903932"/>
              <a:gd name="connsiteX6" fmla="*/ 1182 w 742943"/>
              <a:gd name="connsiteY6" fmla="*/ 359817 h 903932"/>
              <a:gd name="connsiteX7" fmla="*/ 103812 w 742943"/>
              <a:gd name="connsiteY7" fmla="*/ 185914 h 903932"/>
              <a:gd name="connsiteX8" fmla="*/ 158197 w 742943"/>
              <a:gd name="connsiteY8" fmla="*/ 0 h 903932"/>
              <a:gd name="connsiteX0" fmla="*/ 742943 w 742943"/>
              <a:gd name="connsiteY0" fmla="*/ 985443 h 989692"/>
              <a:gd name="connsiteX1" fmla="*/ 506539 w 742943"/>
              <a:gd name="connsiteY1" fmla="*/ 935902 h 989692"/>
              <a:gd name="connsiteX2" fmla="*/ 459438 w 742943"/>
              <a:gd name="connsiteY2" fmla="*/ 781469 h 989692"/>
              <a:gd name="connsiteX3" fmla="*/ 343254 w 742943"/>
              <a:gd name="connsiteY3" fmla="*/ 767520 h 989692"/>
              <a:gd name="connsiteX4" fmla="*/ 223149 w 742943"/>
              <a:gd name="connsiteY4" fmla="*/ 779087 h 989692"/>
              <a:gd name="connsiteX5" fmla="*/ 96722 w 742943"/>
              <a:gd name="connsiteY5" fmla="*/ 541333 h 989692"/>
              <a:gd name="connsiteX6" fmla="*/ 1182 w 742943"/>
              <a:gd name="connsiteY6" fmla="*/ 445577 h 989692"/>
              <a:gd name="connsiteX7" fmla="*/ 103812 w 742943"/>
              <a:gd name="connsiteY7" fmla="*/ 271674 h 989692"/>
              <a:gd name="connsiteX8" fmla="*/ 203546 w 742943"/>
              <a:gd name="connsiteY8" fmla="*/ 0 h 989692"/>
              <a:gd name="connsiteX0" fmla="*/ 742943 w 742943"/>
              <a:gd name="connsiteY0" fmla="*/ 985443 h 989692"/>
              <a:gd name="connsiteX1" fmla="*/ 506539 w 742943"/>
              <a:gd name="connsiteY1" fmla="*/ 935902 h 989692"/>
              <a:gd name="connsiteX2" fmla="*/ 459438 w 742943"/>
              <a:gd name="connsiteY2" fmla="*/ 781469 h 989692"/>
              <a:gd name="connsiteX3" fmla="*/ 343254 w 742943"/>
              <a:gd name="connsiteY3" fmla="*/ 767520 h 989692"/>
              <a:gd name="connsiteX4" fmla="*/ 223149 w 742943"/>
              <a:gd name="connsiteY4" fmla="*/ 779087 h 989692"/>
              <a:gd name="connsiteX5" fmla="*/ 96722 w 742943"/>
              <a:gd name="connsiteY5" fmla="*/ 541333 h 989692"/>
              <a:gd name="connsiteX6" fmla="*/ 1182 w 742943"/>
              <a:gd name="connsiteY6" fmla="*/ 445577 h 989692"/>
              <a:gd name="connsiteX7" fmla="*/ 103812 w 742943"/>
              <a:gd name="connsiteY7" fmla="*/ 271674 h 989692"/>
              <a:gd name="connsiteX8" fmla="*/ 203546 w 742943"/>
              <a:gd name="connsiteY8" fmla="*/ 0 h 989692"/>
              <a:gd name="connsiteX0" fmla="*/ 742943 w 742943"/>
              <a:gd name="connsiteY0" fmla="*/ 985443 h 989692"/>
              <a:gd name="connsiteX1" fmla="*/ 506539 w 742943"/>
              <a:gd name="connsiteY1" fmla="*/ 935902 h 989692"/>
              <a:gd name="connsiteX2" fmla="*/ 459438 w 742943"/>
              <a:gd name="connsiteY2" fmla="*/ 781469 h 989692"/>
              <a:gd name="connsiteX3" fmla="*/ 343254 w 742943"/>
              <a:gd name="connsiteY3" fmla="*/ 767520 h 989692"/>
              <a:gd name="connsiteX4" fmla="*/ 223149 w 742943"/>
              <a:gd name="connsiteY4" fmla="*/ 779087 h 989692"/>
              <a:gd name="connsiteX5" fmla="*/ 96722 w 742943"/>
              <a:gd name="connsiteY5" fmla="*/ 541333 h 989692"/>
              <a:gd name="connsiteX6" fmla="*/ 1182 w 742943"/>
              <a:gd name="connsiteY6" fmla="*/ 445577 h 989692"/>
              <a:gd name="connsiteX7" fmla="*/ 103812 w 742943"/>
              <a:gd name="connsiteY7" fmla="*/ 271674 h 989692"/>
              <a:gd name="connsiteX8" fmla="*/ 106199 w 742943"/>
              <a:gd name="connsiteY8" fmla="*/ 150183 h 989692"/>
              <a:gd name="connsiteX9" fmla="*/ 203546 w 742943"/>
              <a:gd name="connsiteY9" fmla="*/ 0 h 989692"/>
              <a:gd name="connsiteX0" fmla="*/ 742943 w 742943"/>
              <a:gd name="connsiteY0" fmla="*/ 985443 h 989692"/>
              <a:gd name="connsiteX1" fmla="*/ 506539 w 742943"/>
              <a:gd name="connsiteY1" fmla="*/ 935902 h 989692"/>
              <a:gd name="connsiteX2" fmla="*/ 459438 w 742943"/>
              <a:gd name="connsiteY2" fmla="*/ 781469 h 989692"/>
              <a:gd name="connsiteX3" fmla="*/ 343254 w 742943"/>
              <a:gd name="connsiteY3" fmla="*/ 767520 h 989692"/>
              <a:gd name="connsiteX4" fmla="*/ 223149 w 742943"/>
              <a:gd name="connsiteY4" fmla="*/ 779087 h 989692"/>
              <a:gd name="connsiteX5" fmla="*/ 96722 w 742943"/>
              <a:gd name="connsiteY5" fmla="*/ 541333 h 989692"/>
              <a:gd name="connsiteX6" fmla="*/ 1182 w 742943"/>
              <a:gd name="connsiteY6" fmla="*/ 445577 h 989692"/>
              <a:gd name="connsiteX7" fmla="*/ 103812 w 742943"/>
              <a:gd name="connsiteY7" fmla="*/ 271674 h 989692"/>
              <a:gd name="connsiteX8" fmla="*/ 99038 w 742943"/>
              <a:gd name="connsiteY8" fmla="*/ 269293 h 989692"/>
              <a:gd name="connsiteX9" fmla="*/ 106199 w 742943"/>
              <a:gd name="connsiteY9" fmla="*/ 150183 h 989692"/>
              <a:gd name="connsiteX10" fmla="*/ 203546 w 742943"/>
              <a:gd name="connsiteY10" fmla="*/ 0 h 989692"/>
              <a:gd name="connsiteX0" fmla="*/ 1381808 w 1381808"/>
              <a:gd name="connsiteY0" fmla="*/ 985443 h 989692"/>
              <a:gd name="connsiteX1" fmla="*/ 1145404 w 1381808"/>
              <a:gd name="connsiteY1" fmla="*/ 935902 h 989692"/>
              <a:gd name="connsiteX2" fmla="*/ 1098303 w 1381808"/>
              <a:gd name="connsiteY2" fmla="*/ 781469 h 989692"/>
              <a:gd name="connsiteX3" fmla="*/ 982119 w 1381808"/>
              <a:gd name="connsiteY3" fmla="*/ 767520 h 989692"/>
              <a:gd name="connsiteX4" fmla="*/ 862014 w 1381808"/>
              <a:gd name="connsiteY4" fmla="*/ 779087 h 989692"/>
              <a:gd name="connsiteX5" fmla="*/ 735587 w 1381808"/>
              <a:gd name="connsiteY5" fmla="*/ 541333 h 989692"/>
              <a:gd name="connsiteX6" fmla="*/ 640047 w 1381808"/>
              <a:gd name="connsiteY6" fmla="*/ 445577 h 989692"/>
              <a:gd name="connsiteX7" fmla="*/ 742677 w 1381808"/>
              <a:gd name="connsiteY7" fmla="*/ 271674 h 989692"/>
              <a:gd name="connsiteX8" fmla="*/ 737903 w 1381808"/>
              <a:gd name="connsiteY8" fmla="*/ 269293 h 989692"/>
              <a:gd name="connsiteX9" fmla="*/ 745064 w 1381808"/>
              <a:gd name="connsiteY9" fmla="*/ 150183 h 989692"/>
              <a:gd name="connsiteX10" fmla="*/ 842411 w 1381808"/>
              <a:gd name="connsiteY10" fmla="*/ 0 h 989692"/>
              <a:gd name="connsiteX0" fmla="*/ 742943 w 742943"/>
              <a:gd name="connsiteY0" fmla="*/ 985443 h 989692"/>
              <a:gd name="connsiteX1" fmla="*/ 506539 w 742943"/>
              <a:gd name="connsiteY1" fmla="*/ 935902 h 989692"/>
              <a:gd name="connsiteX2" fmla="*/ 459438 w 742943"/>
              <a:gd name="connsiteY2" fmla="*/ 781469 h 989692"/>
              <a:gd name="connsiteX3" fmla="*/ 343254 w 742943"/>
              <a:gd name="connsiteY3" fmla="*/ 767520 h 989692"/>
              <a:gd name="connsiteX4" fmla="*/ 223149 w 742943"/>
              <a:gd name="connsiteY4" fmla="*/ 779087 h 989692"/>
              <a:gd name="connsiteX5" fmla="*/ 96722 w 742943"/>
              <a:gd name="connsiteY5" fmla="*/ 541333 h 989692"/>
              <a:gd name="connsiteX6" fmla="*/ 1182 w 742943"/>
              <a:gd name="connsiteY6" fmla="*/ 445577 h 989692"/>
              <a:gd name="connsiteX7" fmla="*/ 103812 w 742943"/>
              <a:gd name="connsiteY7" fmla="*/ 271674 h 989692"/>
              <a:gd name="connsiteX8" fmla="*/ 106199 w 742943"/>
              <a:gd name="connsiteY8" fmla="*/ 150183 h 989692"/>
              <a:gd name="connsiteX9" fmla="*/ 203546 w 742943"/>
              <a:gd name="connsiteY9" fmla="*/ 0 h 989692"/>
              <a:gd name="connsiteX0" fmla="*/ 745751 w 745751"/>
              <a:gd name="connsiteY0" fmla="*/ 985443 h 989692"/>
              <a:gd name="connsiteX1" fmla="*/ 509347 w 745751"/>
              <a:gd name="connsiteY1" fmla="*/ 935902 h 989692"/>
              <a:gd name="connsiteX2" fmla="*/ 462246 w 745751"/>
              <a:gd name="connsiteY2" fmla="*/ 781469 h 989692"/>
              <a:gd name="connsiteX3" fmla="*/ 346062 w 745751"/>
              <a:gd name="connsiteY3" fmla="*/ 767520 h 989692"/>
              <a:gd name="connsiteX4" fmla="*/ 225957 w 745751"/>
              <a:gd name="connsiteY4" fmla="*/ 779087 h 989692"/>
              <a:gd name="connsiteX5" fmla="*/ 99530 w 745751"/>
              <a:gd name="connsiteY5" fmla="*/ 541333 h 989692"/>
              <a:gd name="connsiteX6" fmla="*/ 3990 w 745751"/>
              <a:gd name="connsiteY6" fmla="*/ 445577 h 989692"/>
              <a:gd name="connsiteX7" fmla="*/ 75592 w 745751"/>
              <a:gd name="connsiteY7" fmla="*/ 271674 h 989692"/>
              <a:gd name="connsiteX8" fmla="*/ 109007 w 745751"/>
              <a:gd name="connsiteY8" fmla="*/ 150183 h 989692"/>
              <a:gd name="connsiteX9" fmla="*/ 206354 w 745751"/>
              <a:gd name="connsiteY9" fmla="*/ 0 h 98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5751" h="989692">
                <a:moveTo>
                  <a:pt x="745751" y="985443"/>
                </a:moveTo>
                <a:cubicBezTo>
                  <a:pt x="661254" y="986971"/>
                  <a:pt x="575962" y="989692"/>
                  <a:pt x="509347" y="935902"/>
                </a:cubicBezTo>
                <a:cubicBezTo>
                  <a:pt x="456527" y="910244"/>
                  <a:pt x="489460" y="809533"/>
                  <a:pt x="462246" y="781469"/>
                </a:cubicBezTo>
                <a:cubicBezTo>
                  <a:pt x="435032" y="753405"/>
                  <a:pt x="385443" y="767917"/>
                  <a:pt x="346062" y="767520"/>
                </a:cubicBezTo>
                <a:cubicBezTo>
                  <a:pt x="306681" y="767123"/>
                  <a:pt x="267046" y="816785"/>
                  <a:pt x="225957" y="779087"/>
                </a:cubicBezTo>
                <a:cubicBezTo>
                  <a:pt x="184868" y="741389"/>
                  <a:pt x="136524" y="596918"/>
                  <a:pt x="99530" y="541333"/>
                </a:cubicBezTo>
                <a:cubicBezTo>
                  <a:pt x="62536" y="485748"/>
                  <a:pt x="7980" y="490520"/>
                  <a:pt x="3990" y="445577"/>
                </a:cubicBezTo>
                <a:cubicBezTo>
                  <a:pt x="0" y="400634"/>
                  <a:pt x="58089" y="320906"/>
                  <a:pt x="75592" y="271674"/>
                </a:cubicBezTo>
                <a:cubicBezTo>
                  <a:pt x="93095" y="222442"/>
                  <a:pt x="92385" y="195462"/>
                  <a:pt x="109007" y="150183"/>
                </a:cubicBezTo>
                <a:cubicBezTo>
                  <a:pt x="126425" y="105301"/>
                  <a:pt x="197290" y="32177"/>
                  <a:pt x="206354" y="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 Box 55"/>
          <p:cNvSpPr txBox="1">
            <a:spLocks noChangeArrowheads="1"/>
          </p:cNvSpPr>
          <p:nvPr/>
        </p:nvSpPr>
        <p:spPr bwMode="auto">
          <a:xfrm>
            <a:off x="8164513" y="1371600"/>
            <a:ext cx="979487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12" tIns="41006" rIns="82012" bIns="41006">
            <a:spAutoFit/>
          </a:bodyPr>
          <a:lstStyle/>
          <a:p>
            <a:pPr algn="ctr" defTabSz="827088" eaLnBrk="0" hangingPunct="0">
              <a:lnSpc>
                <a:spcPct val="90000"/>
              </a:lnSpc>
            </a:pPr>
            <a:r>
              <a:rPr lang="pt-BR" sz="1000" b="1">
                <a:solidFill>
                  <a:srgbClr val="000000"/>
                </a:solidFill>
                <a:cs typeface="Arial" charset="0"/>
              </a:rPr>
              <a:t>Aparecida</a:t>
            </a:r>
          </a:p>
        </p:txBody>
      </p:sp>
      <p:sp>
        <p:nvSpPr>
          <p:cNvPr id="41" name="Oval 56"/>
          <p:cNvSpPr>
            <a:spLocks noChangeArrowheads="1"/>
          </p:cNvSpPr>
          <p:nvPr/>
        </p:nvSpPr>
        <p:spPr bwMode="auto">
          <a:xfrm>
            <a:off x="8669338" y="1125538"/>
            <a:ext cx="144462" cy="142875"/>
          </a:xfrm>
          <a:prstGeom prst="ellipse">
            <a:avLst/>
          </a:prstGeom>
          <a:solidFill>
            <a:schemeClr val="accent6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lIns="82012" tIns="41006" rIns="82012" bIns="41006" anchor="ctr"/>
          <a:lstStyle/>
          <a:p>
            <a:pPr defTabSz="827088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55"/>
          <p:cNvSpPr txBox="1">
            <a:spLocks noChangeArrowheads="1"/>
          </p:cNvSpPr>
          <p:nvPr/>
        </p:nvSpPr>
        <p:spPr bwMode="auto">
          <a:xfrm>
            <a:off x="7292975" y="217488"/>
            <a:ext cx="9794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12" tIns="41006" rIns="82012" bIns="41006">
            <a:spAutoFit/>
          </a:bodyPr>
          <a:lstStyle/>
          <a:p>
            <a:pPr algn="ctr" defTabSz="827088" eaLnBrk="0" hangingPunct="0">
              <a:lnSpc>
                <a:spcPct val="90000"/>
              </a:lnSpc>
            </a:pPr>
            <a:r>
              <a:rPr lang="pt-BR" sz="1000" b="1">
                <a:solidFill>
                  <a:srgbClr val="000000"/>
                </a:solidFill>
                <a:cs typeface="Arial" charset="0"/>
              </a:rPr>
              <a:t>Campos do Jordão</a:t>
            </a:r>
          </a:p>
        </p:txBody>
      </p:sp>
      <p:sp>
        <p:nvSpPr>
          <p:cNvPr id="43" name="Oval 56"/>
          <p:cNvSpPr>
            <a:spLocks noChangeArrowheads="1"/>
          </p:cNvSpPr>
          <p:nvPr/>
        </p:nvSpPr>
        <p:spPr bwMode="auto">
          <a:xfrm>
            <a:off x="7116763" y="490538"/>
            <a:ext cx="144462" cy="1444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lIns="82012" tIns="41006" rIns="82012" bIns="41006" anchor="ctr"/>
          <a:lstStyle/>
          <a:p>
            <a:pPr defTabSz="827088"/>
            <a:endParaRPr lang="en-US">
              <a:cs typeface="Arial" charset="0"/>
            </a:endParaRPr>
          </a:p>
        </p:txBody>
      </p:sp>
      <p:sp>
        <p:nvSpPr>
          <p:cNvPr id="29" name="Oval 56"/>
          <p:cNvSpPr>
            <a:spLocks noChangeArrowheads="1"/>
          </p:cNvSpPr>
          <p:nvPr/>
        </p:nvSpPr>
        <p:spPr bwMode="auto">
          <a:xfrm>
            <a:off x="7658100" y="1438275"/>
            <a:ext cx="144463" cy="1444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lIns="82012" tIns="41006" rIns="82012" bIns="41006" anchor="ctr"/>
          <a:lstStyle/>
          <a:p>
            <a:pPr defTabSz="827088"/>
            <a:endParaRPr lang="en-US">
              <a:cs typeface="Arial" charset="0"/>
            </a:endParaRPr>
          </a:p>
        </p:txBody>
      </p:sp>
      <p:sp>
        <p:nvSpPr>
          <p:cNvPr id="44" name="Forma livre 43"/>
          <p:cNvSpPr/>
          <p:nvPr/>
        </p:nvSpPr>
        <p:spPr>
          <a:xfrm>
            <a:off x="468313" y="4438650"/>
            <a:ext cx="1931987" cy="223838"/>
          </a:xfrm>
          <a:custGeom>
            <a:avLst/>
            <a:gdLst>
              <a:gd name="connsiteX0" fmla="*/ 1931194 w 1931194"/>
              <a:gd name="connsiteY0" fmla="*/ 61516 h 250428"/>
              <a:gd name="connsiteX1" fmla="*/ 1800225 w 1931194"/>
              <a:gd name="connsiteY1" fmla="*/ 61516 h 250428"/>
              <a:gd name="connsiteX2" fmla="*/ 1669257 w 1931194"/>
              <a:gd name="connsiteY2" fmla="*/ 42466 h 250428"/>
              <a:gd name="connsiteX3" fmla="*/ 1585913 w 1931194"/>
              <a:gd name="connsiteY3" fmla="*/ 42466 h 250428"/>
              <a:gd name="connsiteX4" fmla="*/ 1488282 w 1931194"/>
              <a:gd name="connsiteY4" fmla="*/ 101997 h 250428"/>
              <a:gd name="connsiteX5" fmla="*/ 1428750 w 1931194"/>
              <a:gd name="connsiteY5" fmla="*/ 111522 h 250428"/>
              <a:gd name="connsiteX6" fmla="*/ 1340644 w 1931194"/>
              <a:gd name="connsiteY6" fmla="*/ 73422 h 250428"/>
              <a:gd name="connsiteX7" fmla="*/ 1273969 w 1931194"/>
              <a:gd name="connsiteY7" fmla="*/ 75803 h 250428"/>
              <a:gd name="connsiteX8" fmla="*/ 1150144 w 1931194"/>
              <a:gd name="connsiteY8" fmla="*/ 63897 h 250428"/>
              <a:gd name="connsiteX9" fmla="*/ 1078707 w 1931194"/>
              <a:gd name="connsiteY9" fmla="*/ 30559 h 250428"/>
              <a:gd name="connsiteX10" fmla="*/ 1012032 w 1931194"/>
              <a:gd name="connsiteY10" fmla="*/ 47228 h 250428"/>
              <a:gd name="connsiteX11" fmla="*/ 957263 w 1931194"/>
              <a:gd name="connsiteY11" fmla="*/ 16272 h 250428"/>
              <a:gd name="connsiteX12" fmla="*/ 926307 w 1931194"/>
              <a:gd name="connsiteY12" fmla="*/ 25797 h 250428"/>
              <a:gd name="connsiteX13" fmla="*/ 878682 w 1931194"/>
              <a:gd name="connsiteY13" fmla="*/ 9128 h 250428"/>
              <a:gd name="connsiteX14" fmla="*/ 845344 w 1931194"/>
              <a:gd name="connsiteY14" fmla="*/ 80566 h 250428"/>
              <a:gd name="connsiteX15" fmla="*/ 792957 w 1931194"/>
              <a:gd name="connsiteY15" fmla="*/ 109141 h 250428"/>
              <a:gd name="connsiteX16" fmla="*/ 731044 w 1931194"/>
              <a:gd name="connsiteY16" fmla="*/ 113903 h 250428"/>
              <a:gd name="connsiteX17" fmla="*/ 697707 w 1931194"/>
              <a:gd name="connsiteY17" fmla="*/ 142478 h 250428"/>
              <a:gd name="connsiteX18" fmla="*/ 676275 w 1931194"/>
              <a:gd name="connsiteY18" fmla="*/ 152003 h 250428"/>
              <a:gd name="connsiteX19" fmla="*/ 657225 w 1931194"/>
              <a:gd name="connsiteY19" fmla="*/ 202009 h 250428"/>
              <a:gd name="connsiteX20" fmla="*/ 590550 w 1931194"/>
              <a:gd name="connsiteY20" fmla="*/ 168672 h 250428"/>
              <a:gd name="connsiteX21" fmla="*/ 535782 w 1931194"/>
              <a:gd name="connsiteY21" fmla="*/ 166291 h 250428"/>
              <a:gd name="connsiteX22" fmla="*/ 497682 w 1931194"/>
              <a:gd name="connsiteY22" fmla="*/ 130572 h 250428"/>
              <a:gd name="connsiteX23" fmla="*/ 476250 w 1931194"/>
              <a:gd name="connsiteY23" fmla="*/ 101997 h 250428"/>
              <a:gd name="connsiteX24" fmla="*/ 433388 w 1931194"/>
              <a:gd name="connsiteY24" fmla="*/ 116284 h 250428"/>
              <a:gd name="connsiteX25" fmla="*/ 359569 w 1931194"/>
              <a:gd name="connsiteY25" fmla="*/ 130572 h 250428"/>
              <a:gd name="connsiteX26" fmla="*/ 292894 w 1931194"/>
              <a:gd name="connsiteY26" fmla="*/ 144859 h 250428"/>
              <a:gd name="connsiteX27" fmla="*/ 252413 w 1931194"/>
              <a:gd name="connsiteY27" fmla="*/ 137716 h 250428"/>
              <a:gd name="connsiteX28" fmla="*/ 192882 w 1931194"/>
              <a:gd name="connsiteY28" fmla="*/ 171053 h 250428"/>
              <a:gd name="connsiteX29" fmla="*/ 133350 w 1931194"/>
              <a:gd name="connsiteY29" fmla="*/ 173434 h 250428"/>
              <a:gd name="connsiteX30" fmla="*/ 0 w 1931194"/>
              <a:gd name="connsiteY30" fmla="*/ 223441 h 250428"/>
              <a:gd name="connsiteX0" fmla="*/ 1931194 w 1931194"/>
              <a:gd name="connsiteY0" fmla="*/ 61516 h 223441"/>
              <a:gd name="connsiteX1" fmla="*/ 1800225 w 1931194"/>
              <a:gd name="connsiteY1" fmla="*/ 61516 h 223441"/>
              <a:gd name="connsiteX2" fmla="*/ 1669257 w 1931194"/>
              <a:gd name="connsiteY2" fmla="*/ 42466 h 223441"/>
              <a:gd name="connsiteX3" fmla="*/ 1585913 w 1931194"/>
              <a:gd name="connsiteY3" fmla="*/ 42466 h 223441"/>
              <a:gd name="connsiteX4" fmla="*/ 1488282 w 1931194"/>
              <a:gd name="connsiteY4" fmla="*/ 101997 h 223441"/>
              <a:gd name="connsiteX5" fmla="*/ 1428750 w 1931194"/>
              <a:gd name="connsiteY5" fmla="*/ 111522 h 223441"/>
              <a:gd name="connsiteX6" fmla="*/ 1340644 w 1931194"/>
              <a:gd name="connsiteY6" fmla="*/ 73422 h 223441"/>
              <a:gd name="connsiteX7" fmla="*/ 1273969 w 1931194"/>
              <a:gd name="connsiteY7" fmla="*/ 75803 h 223441"/>
              <a:gd name="connsiteX8" fmla="*/ 1150144 w 1931194"/>
              <a:gd name="connsiteY8" fmla="*/ 63897 h 223441"/>
              <a:gd name="connsiteX9" fmla="*/ 1078707 w 1931194"/>
              <a:gd name="connsiteY9" fmla="*/ 30559 h 223441"/>
              <a:gd name="connsiteX10" fmla="*/ 1012032 w 1931194"/>
              <a:gd name="connsiteY10" fmla="*/ 47228 h 223441"/>
              <a:gd name="connsiteX11" fmla="*/ 957263 w 1931194"/>
              <a:gd name="connsiteY11" fmla="*/ 16272 h 223441"/>
              <a:gd name="connsiteX12" fmla="*/ 926307 w 1931194"/>
              <a:gd name="connsiteY12" fmla="*/ 25797 h 223441"/>
              <a:gd name="connsiteX13" fmla="*/ 878682 w 1931194"/>
              <a:gd name="connsiteY13" fmla="*/ 9128 h 223441"/>
              <a:gd name="connsiteX14" fmla="*/ 845344 w 1931194"/>
              <a:gd name="connsiteY14" fmla="*/ 80566 h 223441"/>
              <a:gd name="connsiteX15" fmla="*/ 792957 w 1931194"/>
              <a:gd name="connsiteY15" fmla="*/ 109141 h 223441"/>
              <a:gd name="connsiteX16" fmla="*/ 731044 w 1931194"/>
              <a:gd name="connsiteY16" fmla="*/ 113903 h 223441"/>
              <a:gd name="connsiteX17" fmla="*/ 697707 w 1931194"/>
              <a:gd name="connsiteY17" fmla="*/ 142478 h 223441"/>
              <a:gd name="connsiteX18" fmla="*/ 676275 w 1931194"/>
              <a:gd name="connsiteY18" fmla="*/ 152003 h 223441"/>
              <a:gd name="connsiteX19" fmla="*/ 657225 w 1931194"/>
              <a:gd name="connsiteY19" fmla="*/ 202009 h 223441"/>
              <a:gd name="connsiteX20" fmla="*/ 590550 w 1931194"/>
              <a:gd name="connsiteY20" fmla="*/ 168672 h 223441"/>
              <a:gd name="connsiteX21" fmla="*/ 535782 w 1931194"/>
              <a:gd name="connsiteY21" fmla="*/ 166291 h 223441"/>
              <a:gd name="connsiteX22" fmla="*/ 497682 w 1931194"/>
              <a:gd name="connsiteY22" fmla="*/ 130572 h 223441"/>
              <a:gd name="connsiteX23" fmla="*/ 476250 w 1931194"/>
              <a:gd name="connsiteY23" fmla="*/ 101997 h 223441"/>
              <a:gd name="connsiteX24" fmla="*/ 433388 w 1931194"/>
              <a:gd name="connsiteY24" fmla="*/ 116284 h 223441"/>
              <a:gd name="connsiteX25" fmla="*/ 359569 w 1931194"/>
              <a:gd name="connsiteY25" fmla="*/ 130572 h 223441"/>
              <a:gd name="connsiteX26" fmla="*/ 292894 w 1931194"/>
              <a:gd name="connsiteY26" fmla="*/ 144859 h 223441"/>
              <a:gd name="connsiteX27" fmla="*/ 252413 w 1931194"/>
              <a:gd name="connsiteY27" fmla="*/ 137716 h 223441"/>
              <a:gd name="connsiteX28" fmla="*/ 192882 w 1931194"/>
              <a:gd name="connsiteY28" fmla="*/ 171053 h 223441"/>
              <a:gd name="connsiteX29" fmla="*/ 133350 w 1931194"/>
              <a:gd name="connsiteY29" fmla="*/ 173434 h 223441"/>
              <a:gd name="connsiteX30" fmla="*/ 129328 w 1931194"/>
              <a:gd name="connsiteY30" fmla="*/ 126006 h 223441"/>
              <a:gd name="connsiteX31" fmla="*/ 0 w 1931194"/>
              <a:gd name="connsiteY31" fmla="*/ 223441 h 223441"/>
              <a:gd name="connsiteX0" fmla="*/ 1931194 w 1931194"/>
              <a:gd name="connsiteY0" fmla="*/ 61516 h 223441"/>
              <a:gd name="connsiteX1" fmla="*/ 1800225 w 1931194"/>
              <a:gd name="connsiteY1" fmla="*/ 61516 h 223441"/>
              <a:gd name="connsiteX2" fmla="*/ 1669257 w 1931194"/>
              <a:gd name="connsiteY2" fmla="*/ 42466 h 223441"/>
              <a:gd name="connsiteX3" fmla="*/ 1585913 w 1931194"/>
              <a:gd name="connsiteY3" fmla="*/ 42466 h 223441"/>
              <a:gd name="connsiteX4" fmla="*/ 1488282 w 1931194"/>
              <a:gd name="connsiteY4" fmla="*/ 101997 h 223441"/>
              <a:gd name="connsiteX5" fmla="*/ 1428750 w 1931194"/>
              <a:gd name="connsiteY5" fmla="*/ 111522 h 223441"/>
              <a:gd name="connsiteX6" fmla="*/ 1340644 w 1931194"/>
              <a:gd name="connsiteY6" fmla="*/ 73422 h 223441"/>
              <a:gd name="connsiteX7" fmla="*/ 1273969 w 1931194"/>
              <a:gd name="connsiteY7" fmla="*/ 75803 h 223441"/>
              <a:gd name="connsiteX8" fmla="*/ 1150144 w 1931194"/>
              <a:gd name="connsiteY8" fmla="*/ 63897 h 223441"/>
              <a:gd name="connsiteX9" fmla="*/ 1078707 w 1931194"/>
              <a:gd name="connsiteY9" fmla="*/ 30559 h 223441"/>
              <a:gd name="connsiteX10" fmla="*/ 1012032 w 1931194"/>
              <a:gd name="connsiteY10" fmla="*/ 47228 h 223441"/>
              <a:gd name="connsiteX11" fmla="*/ 957263 w 1931194"/>
              <a:gd name="connsiteY11" fmla="*/ 16272 h 223441"/>
              <a:gd name="connsiteX12" fmla="*/ 926307 w 1931194"/>
              <a:gd name="connsiteY12" fmla="*/ 25797 h 223441"/>
              <a:gd name="connsiteX13" fmla="*/ 878682 w 1931194"/>
              <a:gd name="connsiteY13" fmla="*/ 9128 h 223441"/>
              <a:gd name="connsiteX14" fmla="*/ 845344 w 1931194"/>
              <a:gd name="connsiteY14" fmla="*/ 80566 h 223441"/>
              <a:gd name="connsiteX15" fmla="*/ 792957 w 1931194"/>
              <a:gd name="connsiteY15" fmla="*/ 109141 h 223441"/>
              <a:gd name="connsiteX16" fmla="*/ 731044 w 1931194"/>
              <a:gd name="connsiteY16" fmla="*/ 113903 h 223441"/>
              <a:gd name="connsiteX17" fmla="*/ 697707 w 1931194"/>
              <a:gd name="connsiteY17" fmla="*/ 142478 h 223441"/>
              <a:gd name="connsiteX18" fmla="*/ 676275 w 1931194"/>
              <a:gd name="connsiteY18" fmla="*/ 152003 h 223441"/>
              <a:gd name="connsiteX19" fmla="*/ 657225 w 1931194"/>
              <a:gd name="connsiteY19" fmla="*/ 202009 h 223441"/>
              <a:gd name="connsiteX20" fmla="*/ 590550 w 1931194"/>
              <a:gd name="connsiteY20" fmla="*/ 168672 h 223441"/>
              <a:gd name="connsiteX21" fmla="*/ 535782 w 1931194"/>
              <a:gd name="connsiteY21" fmla="*/ 166291 h 223441"/>
              <a:gd name="connsiteX22" fmla="*/ 497682 w 1931194"/>
              <a:gd name="connsiteY22" fmla="*/ 130572 h 223441"/>
              <a:gd name="connsiteX23" fmla="*/ 476250 w 1931194"/>
              <a:gd name="connsiteY23" fmla="*/ 101997 h 223441"/>
              <a:gd name="connsiteX24" fmla="*/ 433388 w 1931194"/>
              <a:gd name="connsiteY24" fmla="*/ 116284 h 223441"/>
              <a:gd name="connsiteX25" fmla="*/ 359569 w 1931194"/>
              <a:gd name="connsiteY25" fmla="*/ 130572 h 223441"/>
              <a:gd name="connsiteX26" fmla="*/ 292894 w 1931194"/>
              <a:gd name="connsiteY26" fmla="*/ 144859 h 223441"/>
              <a:gd name="connsiteX27" fmla="*/ 252413 w 1931194"/>
              <a:gd name="connsiteY27" fmla="*/ 137716 h 223441"/>
              <a:gd name="connsiteX28" fmla="*/ 192882 w 1931194"/>
              <a:gd name="connsiteY28" fmla="*/ 171053 h 223441"/>
              <a:gd name="connsiteX29" fmla="*/ 129328 w 1931194"/>
              <a:gd name="connsiteY29" fmla="*/ 126006 h 223441"/>
              <a:gd name="connsiteX30" fmla="*/ 0 w 1931194"/>
              <a:gd name="connsiteY30" fmla="*/ 223441 h 223441"/>
              <a:gd name="connsiteX0" fmla="*/ 1931194 w 1931194"/>
              <a:gd name="connsiteY0" fmla="*/ 61516 h 223441"/>
              <a:gd name="connsiteX1" fmla="*/ 1800225 w 1931194"/>
              <a:gd name="connsiteY1" fmla="*/ 61516 h 223441"/>
              <a:gd name="connsiteX2" fmla="*/ 1669257 w 1931194"/>
              <a:gd name="connsiteY2" fmla="*/ 42466 h 223441"/>
              <a:gd name="connsiteX3" fmla="*/ 1585913 w 1931194"/>
              <a:gd name="connsiteY3" fmla="*/ 42466 h 223441"/>
              <a:gd name="connsiteX4" fmla="*/ 1488282 w 1931194"/>
              <a:gd name="connsiteY4" fmla="*/ 101997 h 223441"/>
              <a:gd name="connsiteX5" fmla="*/ 1428750 w 1931194"/>
              <a:gd name="connsiteY5" fmla="*/ 111522 h 223441"/>
              <a:gd name="connsiteX6" fmla="*/ 1340644 w 1931194"/>
              <a:gd name="connsiteY6" fmla="*/ 73422 h 223441"/>
              <a:gd name="connsiteX7" fmla="*/ 1273969 w 1931194"/>
              <a:gd name="connsiteY7" fmla="*/ 75803 h 223441"/>
              <a:gd name="connsiteX8" fmla="*/ 1150144 w 1931194"/>
              <a:gd name="connsiteY8" fmla="*/ 63897 h 223441"/>
              <a:gd name="connsiteX9" fmla="*/ 1078707 w 1931194"/>
              <a:gd name="connsiteY9" fmla="*/ 30559 h 223441"/>
              <a:gd name="connsiteX10" fmla="*/ 1012032 w 1931194"/>
              <a:gd name="connsiteY10" fmla="*/ 47228 h 223441"/>
              <a:gd name="connsiteX11" fmla="*/ 957263 w 1931194"/>
              <a:gd name="connsiteY11" fmla="*/ 16272 h 223441"/>
              <a:gd name="connsiteX12" fmla="*/ 926307 w 1931194"/>
              <a:gd name="connsiteY12" fmla="*/ 25797 h 223441"/>
              <a:gd name="connsiteX13" fmla="*/ 878682 w 1931194"/>
              <a:gd name="connsiteY13" fmla="*/ 9128 h 223441"/>
              <a:gd name="connsiteX14" fmla="*/ 845344 w 1931194"/>
              <a:gd name="connsiteY14" fmla="*/ 80566 h 223441"/>
              <a:gd name="connsiteX15" fmla="*/ 792957 w 1931194"/>
              <a:gd name="connsiteY15" fmla="*/ 109141 h 223441"/>
              <a:gd name="connsiteX16" fmla="*/ 731044 w 1931194"/>
              <a:gd name="connsiteY16" fmla="*/ 113903 h 223441"/>
              <a:gd name="connsiteX17" fmla="*/ 697707 w 1931194"/>
              <a:gd name="connsiteY17" fmla="*/ 142478 h 223441"/>
              <a:gd name="connsiteX18" fmla="*/ 676275 w 1931194"/>
              <a:gd name="connsiteY18" fmla="*/ 152003 h 223441"/>
              <a:gd name="connsiteX19" fmla="*/ 657225 w 1931194"/>
              <a:gd name="connsiteY19" fmla="*/ 202009 h 223441"/>
              <a:gd name="connsiteX20" fmla="*/ 590550 w 1931194"/>
              <a:gd name="connsiteY20" fmla="*/ 168672 h 223441"/>
              <a:gd name="connsiteX21" fmla="*/ 535782 w 1931194"/>
              <a:gd name="connsiteY21" fmla="*/ 166291 h 223441"/>
              <a:gd name="connsiteX22" fmla="*/ 497682 w 1931194"/>
              <a:gd name="connsiteY22" fmla="*/ 130572 h 223441"/>
              <a:gd name="connsiteX23" fmla="*/ 476250 w 1931194"/>
              <a:gd name="connsiteY23" fmla="*/ 101997 h 223441"/>
              <a:gd name="connsiteX24" fmla="*/ 433388 w 1931194"/>
              <a:gd name="connsiteY24" fmla="*/ 116284 h 223441"/>
              <a:gd name="connsiteX25" fmla="*/ 359569 w 1931194"/>
              <a:gd name="connsiteY25" fmla="*/ 130572 h 223441"/>
              <a:gd name="connsiteX26" fmla="*/ 292894 w 1931194"/>
              <a:gd name="connsiteY26" fmla="*/ 144859 h 223441"/>
              <a:gd name="connsiteX27" fmla="*/ 252413 w 1931194"/>
              <a:gd name="connsiteY27" fmla="*/ 137716 h 223441"/>
              <a:gd name="connsiteX28" fmla="*/ 129328 w 1931194"/>
              <a:gd name="connsiteY28" fmla="*/ 126006 h 223441"/>
              <a:gd name="connsiteX29" fmla="*/ 0 w 1931194"/>
              <a:gd name="connsiteY29" fmla="*/ 223441 h 223441"/>
              <a:gd name="connsiteX0" fmla="*/ 1931194 w 1931194"/>
              <a:gd name="connsiteY0" fmla="*/ 61516 h 223441"/>
              <a:gd name="connsiteX1" fmla="*/ 1800225 w 1931194"/>
              <a:gd name="connsiteY1" fmla="*/ 61516 h 223441"/>
              <a:gd name="connsiteX2" fmla="*/ 1669257 w 1931194"/>
              <a:gd name="connsiteY2" fmla="*/ 42466 h 223441"/>
              <a:gd name="connsiteX3" fmla="*/ 1585913 w 1931194"/>
              <a:gd name="connsiteY3" fmla="*/ 42466 h 223441"/>
              <a:gd name="connsiteX4" fmla="*/ 1488282 w 1931194"/>
              <a:gd name="connsiteY4" fmla="*/ 101997 h 223441"/>
              <a:gd name="connsiteX5" fmla="*/ 1428750 w 1931194"/>
              <a:gd name="connsiteY5" fmla="*/ 111522 h 223441"/>
              <a:gd name="connsiteX6" fmla="*/ 1340644 w 1931194"/>
              <a:gd name="connsiteY6" fmla="*/ 73422 h 223441"/>
              <a:gd name="connsiteX7" fmla="*/ 1273969 w 1931194"/>
              <a:gd name="connsiteY7" fmla="*/ 75803 h 223441"/>
              <a:gd name="connsiteX8" fmla="*/ 1150144 w 1931194"/>
              <a:gd name="connsiteY8" fmla="*/ 63897 h 223441"/>
              <a:gd name="connsiteX9" fmla="*/ 1078707 w 1931194"/>
              <a:gd name="connsiteY9" fmla="*/ 30559 h 223441"/>
              <a:gd name="connsiteX10" fmla="*/ 1012032 w 1931194"/>
              <a:gd name="connsiteY10" fmla="*/ 47228 h 223441"/>
              <a:gd name="connsiteX11" fmla="*/ 957263 w 1931194"/>
              <a:gd name="connsiteY11" fmla="*/ 16272 h 223441"/>
              <a:gd name="connsiteX12" fmla="*/ 926307 w 1931194"/>
              <a:gd name="connsiteY12" fmla="*/ 25797 h 223441"/>
              <a:gd name="connsiteX13" fmla="*/ 878682 w 1931194"/>
              <a:gd name="connsiteY13" fmla="*/ 9128 h 223441"/>
              <a:gd name="connsiteX14" fmla="*/ 845344 w 1931194"/>
              <a:gd name="connsiteY14" fmla="*/ 80566 h 223441"/>
              <a:gd name="connsiteX15" fmla="*/ 792957 w 1931194"/>
              <a:gd name="connsiteY15" fmla="*/ 109141 h 223441"/>
              <a:gd name="connsiteX16" fmla="*/ 731044 w 1931194"/>
              <a:gd name="connsiteY16" fmla="*/ 113903 h 223441"/>
              <a:gd name="connsiteX17" fmla="*/ 697707 w 1931194"/>
              <a:gd name="connsiteY17" fmla="*/ 142478 h 223441"/>
              <a:gd name="connsiteX18" fmla="*/ 676275 w 1931194"/>
              <a:gd name="connsiteY18" fmla="*/ 152003 h 223441"/>
              <a:gd name="connsiteX19" fmla="*/ 657225 w 1931194"/>
              <a:gd name="connsiteY19" fmla="*/ 202009 h 223441"/>
              <a:gd name="connsiteX20" fmla="*/ 590550 w 1931194"/>
              <a:gd name="connsiteY20" fmla="*/ 168672 h 223441"/>
              <a:gd name="connsiteX21" fmla="*/ 535782 w 1931194"/>
              <a:gd name="connsiteY21" fmla="*/ 166291 h 223441"/>
              <a:gd name="connsiteX22" fmla="*/ 497682 w 1931194"/>
              <a:gd name="connsiteY22" fmla="*/ 130572 h 223441"/>
              <a:gd name="connsiteX23" fmla="*/ 476250 w 1931194"/>
              <a:gd name="connsiteY23" fmla="*/ 101997 h 223441"/>
              <a:gd name="connsiteX24" fmla="*/ 433388 w 1931194"/>
              <a:gd name="connsiteY24" fmla="*/ 116284 h 223441"/>
              <a:gd name="connsiteX25" fmla="*/ 359569 w 1931194"/>
              <a:gd name="connsiteY25" fmla="*/ 130572 h 223441"/>
              <a:gd name="connsiteX26" fmla="*/ 292894 w 1931194"/>
              <a:gd name="connsiteY26" fmla="*/ 144859 h 223441"/>
              <a:gd name="connsiteX27" fmla="*/ 252413 w 1931194"/>
              <a:gd name="connsiteY27" fmla="*/ 104431 h 223441"/>
              <a:gd name="connsiteX28" fmla="*/ 129328 w 1931194"/>
              <a:gd name="connsiteY28" fmla="*/ 126006 h 223441"/>
              <a:gd name="connsiteX29" fmla="*/ 0 w 1931194"/>
              <a:gd name="connsiteY29" fmla="*/ 223441 h 223441"/>
              <a:gd name="connsiteX0" fmla="*/ 1931194 w 1931194"/>
              <a:gd name="connsiteY0" fmla="*/ 61516 h 223441"/>
              <a:gd name="connsiteX1" fmla="*/ 1800225 w 1931194"/>
              <a:gd name="connsiteY1" fmla="*/ 61516 h 223441"/>
              <a:gd name="connsiteX2" fmla="*/ 1669257 w 1931194"/>
              <a:gd name="connsiteY2" fmla="*/ 42466 h 223441"/>
              <a:gd name="connsiteX3" fmla="*/ 1585913 w 1931194"/>
              <a:gd name="connsiteY3" fmla="*/ 42466 h 223441"/>
              <a:gd name="connsiteX4" fmla="*/ 1488282 w 1931194"/>
              <a:gd name="connsiteY4" fmla="*/ 101997 h 223441"/>
              <a:gd name="connsiteX5" fmla="*/ 1428750 w 1931194"/>
              <a:gd name="connsiteY5" fmla="*/ 111522 h 223441"/>
              <a:gd name="connsiteX6" fmla="*/ 1340644 w 1931194"/>
              <a:gd name="connsiteY6" fmla="*/ 73422 h 223441"/>
              <a:gd name="connsiteX7" fmla="*/ 1273969 w 1931194"/>
              <a:gd name="connsiteY7" fmla="*/ 75803 h 223441"/>
              <a:gd name="connsiteX8" fmla="*/ 1150144 w 1931194"/>
              <a:gd name="connsiteY8" fmla="*/ 63897 h 223441"/>
              <a:gd name="connsiteX9" fmla="*/ 1078707 w 1931194"/>
              <a:gd name="connsiteY9" fmla="*/ 30559 h 223441"/>
              <a:gd name="connsiteX10" fmla="*/ 1012032 w 1931194"/>
              <a:gd name="connsiteY10" fmla="*/ 47228 h 223441"/>
              <a:gd name="connsiteX11" fmla="*/ 957263 w 1931194"/>
              <a:gd name="connsiteY11" fmla="*/ 16272 h 223441"/>
              <a:gd name="connsiteX12" fmla="*/ 926307 w 1931194"/>
              <a:gd name="connsiteY12" fmla="*/ 25797 h 223441"/>
              <a:gd name="connsiteX13" fmla="*/ 878682 w 1931194"/>
              <a:gd name="connsiteY13" fmla="*/ 9128 h 223441"/>
              <a:gd name="connsiteX14" fmla="*/ 845344 w 1931194"/>
              <a:gd name="connsiteY14" fmla="*/ 80566 h 223441"/>
              <a:gd name="connsiteX15" fmla="*/ 792957 w 1931194"/>
              <a:gd name="connsiteY15" fmla="*/ 109141 h 223441"/>
              <a:gd name="connsiteX16" fmla="*/ 731044 w 1931194"/>
              <a:gd name="connsiteY16" fmla="*/ 113903 h 223441"/>
              <a:gd name="connsiteX17" fmla="*/ 697707 w 1931194"/>
              <a:gd name="connsiteY17" fmla="*/ 142478 h 223441"/>
              <a:gd name="connsiteX18" fmla="*/ 676275 w 1931194"/>
              <a:gd name="connsiteY18" fmla="*/ 152003 h 223441"/>
              <a:gd name="connsiteX19" fmla="*/ 657225 w 1931194"/>
              <a:gd name="connsiteY19" fmla="*/ 202009 h 223441"/>
              <a:gd name="connsiteX20" fmla="*/ 590550 w 1931194"/>
              <a:gd name="connsiteY20" fmla="*/ 168672 h 223441"/>
              <a:gd name="connsiteX21" fmla="*/ 535782 w 1931194"/>
              <a:gd name="connsiteY21" fmla="*/ 166291 h 223441"/>
              <a:gd name="connsiteX22" fmla="*/ 497682 w 1931194"/>
              <a:gd name="connsiteY22" fmla="*/ 130572 h 223441"/>
              <a:gd name="connsiteX23" fmla="*/ 476250 w 1931194"/>
              <a:gd name="connsiteY23" fmla="*/ 101997 h 223441"/>
              <a:gd name="connsiteX24" fmla="*/ 433388 w 1931194"/>
              <a:gd name="connsiteY24" fmla="*/ 116284 h 223441"/>
              <a:gd name="connsiteX25" fmla="*/ 359569 w 1931194"/>
              <a:gd name="connsiteY25" fmla="*/ 130572 h 223441"/>
              <a:gd name="connsiteX26" fmla="*/ 252413 w 1931194"/>
              <a:gd name="connsiteY26" fmla="*/ 104431 h 223441"/>
              <a:gd name="connsiteX27" fmla="*/ 129328 w 1931194"/>
              <a:gd name="connsiteY27" fmla="*/ 126006 h 223441"/>
              <a:gd name="connsiteX28" fmla="*/ 0 w 1931194"/>
              <a:gd name="connsiteY28" fmla="*/ 223441 h 223441"/>
              <a:gd name="connsiteX0" fmla="*/ 1931194 w 1931194"/>
              <a:gd name="connsiteY0" fmla="*/ 61516 h 223441"/>
              <a:gd name="connsiteX1" fmla="*/ 1800225 w 1931194"/>
              <a:gd name="connsiteY1" fmla="*/ 61516 h 223441"/>
              <a:gd name="connsiteX2" fmla="*/ 1669257 w 1931194"/>
              <a:gd name="connsiteY2" fmla="*/ 42466 h 223441"/>
              <a:gd name="connsiteX3" fmla="*/ 1585913 w 1931194"/>
              <a:gd name="connsiteY3" fmla="*/ 42466 h 223441"/>
              <a:gd name="connsiteX4" fmla="*/ 1488282 w 1931194"/>
              <a:gd name="connsiteY4" fmla="*/ 101997 h 223441"/>
              <a:gd name="connsiteX5" fmla="*/ 1428750 w 1931194"/>
              <a:gd name="connsiteY5" fmla="*/ 111522 h 223441"/>
              <a:gd name="connsiteX6" fmla="*/ 1340644 w 1931194"/>
              <a:gd name="connsiteY6" fmla="*/ 73422 h 223441"/>
              <a:gd name="connsiteX7" fmla="*/ 1273969 w 1931194"/>
              <a:gd name="connsiteY7" fmla="*/ 75803 h 223441"/>
              <a:gd name="connsiteX8" fmla="*/ 1150144 w 1931194"/>
              <a:gd name="connsiteY8" fmla="*/ 63897 h 223441"/>
              <a:gd name="connsiteX9" fmla="*/ 1078707 w 1931194"/>
              <a:gd name="connsiteY9" fmla="*/ 30559 h 223441"/>
              <a:gd name="connsiteX10" fmla="*/ 1012032 w 1931194"/>
              <a:gd name="connsiteY10" fmla="*/ 47228 h 223441"/>
              <a:gd name="connsiteX11" fmla="*/ 957263 w 1931194"/>
              <a:gd name="connsiteY11" fmla="*/ 16272 h 223441"/>
              <a:gd name="connsiteX12" fmla="*/ 926307 w 1931194"/>
              <a:gd name="connsiteY12" fmla="*/ 25797 h 223441"/>
              <a:gd name="connsiteX13" fmla="*/ 878682 w 1931194"/>
              <a:gd name="connsiteY13" fmla="*/ 9128 h 223441"/>
              <a:gd name="connsiteX14" fmla="*/ 845344 w 1931194"/>
              <a:gd name="connsiteY14" fmla="*/ 80566 h 223441"/>
              <a:gd name="connsiteX15" fmla="*/ 792957 w 1931194"/>
              <a:gd name="connsiteY15" fmla="*/ 109141 h 223441"/>
              <a:gd name="connsiteX16" fmla="*/ 731044 w 1931194"/>
              <a:gd name="connsiteY16" fmla="*/ 113903 h 223441"/>
              <a:gd name="connsiteX17" fmla="*/ 697707 w 1931194"/>
              <a:gd name="connsiteY17" fmla="*/ 142478 h 223441"/>
              <a:gd name="connsiteX18" fmla="*/ 676275 w 1931194"/>
              <a:gd name="connsiteY18" fmla="*/ 152003 h 223441"/>
              <a:gd name="connsiteX19" fmla="*/ 657225 w 1931194"/>
              <a:gd name="connsiteY19" fmla="*/ 202009 h 223441"/>
              <a:gd name="connsiteX20" fmla="*/ 590550 w 1931194"/>
              <a:gd name="connsiteY20" fmla="*/ 168672 h 223441"/>
              <a:gd name="connsiteX21" fmla="*/ 535782 w 1931194"/>
              <a:gd name="connsiteY21" fmla="*/ 166291 h 223441"/>
              <a:gd name="connsiteX22" fmla="*/ 497682 w 1931194"/>
              <a:gd name="connsiteY22" fmla="*/ 130572 h 223441"/>
              <a:gd name="connsiteX23" fmla="*/ 476250 w 1931194"/>
              <a:gd name="connsiteY23" fmla="*/ 101997 h 223441"/>
              <a:gd name="connsiteX24" fmla="*/ 433388 w 1931194"/>
              <a:gd name="connsiteY24" fmla="*/ 116284 h 223441"/>
              <a:gd name="connsiteX25" fmla="*/ 359569 w 1931194"/>
              <a:gd name="connsiteY25" fmla="*/ 94910 h 223441"/>
              <a:gd name="connsiteX26" fmla="*/ 252413 w 1931194"/>
              <a:gd name="connsiteY26" fmla="*/ 104431 h 223441"/>
              <a:gd name="connsiteX27" fmla="*/ 129328 w 1931194"/>
              <a:gd name="connsiteY27" fmla="*/ 126006 h 223441"/>
              <a:gd name="connsiteX28" fmla="*/ 0 w 1931194"/>
              <a:gd name="connsiteY28" fmla="*/ 223441 h 223441"/>
              <a:gd name="connsiteX0" fmla="*/ 1931194 w 1931194"/>
              <a:gd name="connsiteY0" fmla="*/ 61516 h 223441"/>
              <a:gd name="connsiteX1" fmla="*/ 1800225 w 1931194"/>
              <a:gd name="connsiteY1" fmla="*/ 61516 h 223441"/>
              <a:gd name="connsiteX2" fmla="*/ 1669257 w 1931194"/>
              <a:gd name="connsiteY2" fmla="*/ 42466 h 223441"/>
              <a:gd name="connsiteX3" fmla="*/ 1585913 w 1931194"/>
              <a:gd name="connsiteY3" fmla="*/ 42466 h 223441"/>
              <a:gd name="connsiteX4" fmla="*/ 1488282 w 1931194"/>
              <a:gd name="connsiteY4" fmla="*/ 101997 h 223441"/>
              <a:gd name="connsiteX5" fmla="*/ 1428750 w 1931194"/>
              <a:gd name="connsiteY5" fmla="*/ 111522 h 223441"/>
              <a:gd name="connsiteX6" fmla="*/ 1340644 w 1931194"/>
              <a:gd name="connsiteY6" fmla="*/ 73422 h 223441"/>
              <a:gd name="connsiteX7" fmla="*/ 1273969 w 1931194"/>
              <a:gd name="connsiteY7" fmla="*/ 75803 h 223441"/>
              <a:gd name="connsiteX8" fmla="*/ 1150144 w 1931194"/>
              <a:gd name="connsiteY8" fmla="*/ 63897 h 223441"/>
              <a:gd name="connsiteX9" fmla="*/ 1078707 w 1931194"/>
              <a:gd name="connsiteY9" fmla="*/ 30559 h 223441"/>
              <a:gd name="connsiteX10" fmla="*/ 1012032 w 1931194"/>
              <a:gd name="connsiteY10" fmla="*/ 47228 h 223441"/>
              <a:gd name="connsiteX11" fmla="*/ 957263 w 1931194"/>
              <a:gd name="connsiteY11" fmla="*/ 16272 h 223441"/>
              <a:gd name="connsiteX12" fmla="*/ 926307 w 1931194"/>
              <a:gd name="connsiteY12" fmla="*/ 25797 h 223441"/>
              <a:gd name="connsiteX13" fmla="*/ 878682 w 1931194"/>
              <a:gd name="connsiteY13" fmla="*/ 9128 h 223441"/>
              <a:gd name="connsiteX14" fmla="*/ 845344 w 1931194"/>
              <a:gd name="connsiteY14" fmla="*/ 80566 h 223441"/>
              <a:gd name="connsiteX15" fmla="*/ 792957 w 1931194"/>
              <a:gd name="connsiteY15" fmla="*/ 109141 h 223441"/>
              <a:gd name="connsiteX16" fmla="*/ 731044 w 1931194"/>
              <a:gd name="connsiteY16" fmla="*/ 113903 h 223441"/>
              <a:gd name="connsiteX17" fmla="*/ 697707 w 1931194"/>
              <a:gd name="connsiteY17" fmla="*/ 142478 h 223441"/>
              <a:gd name="connsiteX18" fmla="*/ 676275 w 1931194"/>
              <a:gd name="connsiteY18" fmla="*/ 152003 h 223441"/>
              <a:gd name="connsiteX19" fmla="*/ 590550 w 1931194"/>
              <a:gd name="connsiteY19" fmla="*/ 168672 h 223441"/>
              <a:gd name="connsiteX20" fmla="*/ 535782 w 1931194"/>
              <a:gd name="connsiteY20" fmla="*/ 166291 h 223441"/>
              <a:gd name="connsiteX21" fmla="*/ 497682 w 1931194"/>
              <a:gd name="connsiteY21" fmla="*/ 130572 h 223441"/>
              <a:gd name="connsiteX22" fmla="*/ 476250 w 1931194"/>
              <a:gd name="connsiteY22" fmla="*/ 101997 h 223441"/>
              <a:gd name="connsiteX23" fmla="*/ 433388 w 1931194"/>
              <a:gd name="connsiteY23" fmla="*/ 116284 h 223441"/>
              <a:gd name="connsiteX24" fmla="*/ 359569 w 1931194"/>
              <a:gd name="connsiteY24" fmla="*/ 94910 h 223441"/>
              <a:gd name="connsiteX25" fmla="*/ 252413 w 1931194"/>
              <a:gd name="connsiteY25" fmla="*/ 104431 h 223441"/>
              <a:gd name="connsiteX26" fmla="*/ 129328 w 1931194"/>
              <a:gd name="connsiteY26" fmla="*/ 126006 h 223441"/>
              <a:gd name="connsiteX27" fmla="*/ 0 w 1931194"/>
              <a:gd name="connsiteY27" fmla="*/ 223441 h 223441"/>
              <a:gd name="connsiteX0" fmla="*/ 1931194 w 1931194"/>
              <a:gd name="connsiteY0" fmla="*/ 61516 h 223441"/>
              <a:gd name="connsiteX1" fmla="*/ 1800225 w 1931194"/>
              <a:gd name="connsiteY1" fmla="*/ 61516 h 223441"/>
              <a:gd name="connsiteX2" fmla="*/ 1669257 w 1931194"/>
              <a:gd name="connsiteY2" fmla="*/ 42466 h 223441"/>
              <a:gd name="connsiteX3" fmla="*/ 1585913 w 1931194"/>
              <a:gd name="connsiteY3" fmla="*/ 42466 h 223441"/>
              <a:gd name="connsiteX4" fmla="*/ 1488282 w 1931194"/>
              <a:gd name="connsiteY4" fmla="*/ 101997 h 223441"/>
              <a:gd name="connsiteX5" fmla="*/ 1428750 w 1931194"/>
              <a:gd name="connsiteY5" fmla="*/ 111522 h 223441"/>
              <a:gd name="connsiteX6" fmla="*/ 1340644 w 1931194"/>
              <a:gd name="connsiteY6" fmla="*/ 73422 h 223441"/>
              <a:gd name="connsiteX7" fmla="*/ 1273969 w 1931194"/>
              <a:gd name="connsiteY7" fmla="*/ 75803 h 223441"/>
              <a:gd name="connsiteX8" fmla="*/ 1150144 w 1931194"/>
              <a:gd name="connsiteY8" fmla="*/ 63897 h 223441"/>
              <a:gd name="connsiteX9" fmla="*/ 1078707 w 1931194"/>
              <a:gd name="connsiteY9" fmla="*/ 30559 h 223441"/>
              <a:gd name="connsiteX10" fmla="*/ 1012032 w 1931194"/>
              <a:gd name="connsiteY10" fmla="*/ 47228 h 223441"/>
              <a:gd name="connsiteX11" fmla="*/ 957263 w 1931194"/>
              <a:gd name="connsiteY11" fmla="*/ 16272 h 223441"/>
              <a:gd name="connsiteX12" fmla="*/ 926307 w 1931194"/>
              <a:gd name="connsiteY12" fmla="*/ 25797 h 223441"/>
              <a:gd name="connsiteX13" fmla="*/ 878682 w 1931194"/>
              <a:gd name="connsiteY13" fmla="*/ 9128 h 223441"/>
              <a:gd name="connsiteX14" fmla="*/ 845344 w 1931194"/>
              <a:gd name="connsiteY14" fmla="*/ 80566 h 223441"/>
              <a:gd name="connsiteX15" fmla="*/ 792957 w 1931194"/>
              <a:gd name="connsiteY15" fmla="*/ 109141 h 223441"/>
              <a:gd name="connsiteX16" fmla="*/ 731044 w 1931194"/>
              <a:gd name="connsiteY16" fmla="*/ 113903 h 223441"/>
              <a:gd name="connsiteX17" fmla="*/ 697707 w 1931194"/>
              <a:gd name="connsiteY17" fmla="*/ 142478 h 223441"/>
              <a:gd name="connsiteX18" fmla="*/ 676275 w 1931194"/>
              <a:gd name="connsiteY18" fmla="*/ 152003 h 223441"/>
              <a:gd name="connsiteX19" fmla="*/ 535782 w 1931194"/>
              <a:gd name="connsiteY19" fmla="*/ 166291 h 223441"/>
              <a:gd name="connsiteX20" fmla="*/ 497682 w 1931194"/>
              <a:gd name="connsiteY20" fmla="*/ 130572 h 223441"/>
              <a:gd name="connsiteX21" fmla="*/ 476250 w 1931194"/>
              <a:gd name="connsiteY21" fmla="*/ 101997 h 223441"/>
              <a:gd name="connsiteX22" fmla="*/ 433388 w 1931194"/>
              <a:gd name="connsiteY22" fmla="*/ 116284 h 223441"/>
              <a:gd name="connsiteX23" fmla="*/ 359569 w 1931194"/>
              <a:gd name="connsiteY23" fmla="*/ 94910 h 223441"/>
              <a:gd name="connsiteX24" fmla="*/ 252413 w 1931194"/>
              <a:gd name="connsiteY24" fmla="*/ 104431 h 223441"/>
              <a:gd name="connsiteX25" fmla="*/ 129328 w 1931194"/>
              <a:gd name="connsiteY25" fmla="*/ 126006 h 223441"/>
              <a:gd name="connsiteX26" fmla="*/ 0 w 1931194"/>
              <a:gd name="connsiteY26" fmla="*/ 223441 h 223441"/>
              <a:gd name="connsiteX0" fmla="*/ 1931194 w 1931194"/>
              <a:gd name="connsiteY0" fmla="*/ 61516 h 223441"/>
              <a:gd name="connsiteX1" fmla="*/ 1800225 w 1931194"/>
              <a:gd name="connsiteY1" fmla="*/ 61516 h 223441"/>
              <a:gd name="connsiteX2" fmla="*/ 1669257 w 1931194"/>
              <a:gd name="connsiteY2" fmla="*/ 42466 h 223441"/>
              <a:gd name="connsiteX3" fmla="*/ 1585913 w 1931194"/>
              <a:gd name="connsiteY3" fmla="*/ 42466 h 223441"/>
              <a:gd name="connsiteX4" fmla="*/ 1488282 w 1931194"/>
              <a:gd name="connsiteY4" fmla="*/ 101997 h 223441"/>
              <a:gd name="connsiteX5" fmla="*/ 1428750 w 1931194"/>
              <a:gd name="connsiteY5" fmla="*/ 111522 h 223441"/>
              <a:gd name="connsiteX6" fmla="*/ 1340644 w 1931194"/>
              <a:gd name="connsiteY6" fmla="*/ 73422 h 223441"/>
              <a:gd name="connsiteX7" fmla="*/ 1273969 w 1931194"/>
              <a:gd name="connsiteY7" fmla="*/ 75803 h 223441"/>
              <a:gd name="connsiteX8" fmla="*/ 1150144 w 1931194"/>
              <a:gd name="connsiteY8" fmla="*/ 63897 h 223441"/>
              <a:gd name="connsiteX9" fmla="*/ 1078707 w 1931194"/>
              <a:gd name="connsiteY9" fmla="*/ 30559 h 223441"/>
              <a:gd name="connsiteX10" fmla="*/ 1012032 w 1931194"/>
              <a:gd name="connsiteY10" fmla="*/ 47228 h 223441"/>
              <a:gd name="connsiteX11" fmla="*/ 957263 w 1931194"/>
              <a:gd name="connsiteY11" fmla="*/ 16272 h 223441"/>
              <a:gd name="connsiteX12" fmla="*/ 926307 w 1931194"/>
              <a:gd name="connsiteY12" fmla="*/ 25797 h 223441"/>
              <a:gd name="connsiteX13" fmla="*/ 878682 w 1931194"/>
              <a:gd name="connsiteY13" fmla="*/ 9128 h 223441"/>
              <a:gd name="connsiteX14" fmla="*/ 845344 w 1931194"/>
              <a:gd name="connsiteY14" fmla="*/ 80566 h 223441"/>
              <a:gd name="connsiteX15" fmla="*/ 792957 w 1931194"/>
              <a:gd name="connsiteY15" fmla="*/ 109141 h 223441"/>
              <a:gd name="connsiteX16" fmla="*/ 731044 w 1931194"/>
              <a:gd name="connsiteY16" fmla="*/ 113903 h 223441"/>
              <a:gd name="connsiteX17" fmla="*/ 697707 w 1931194"/>
              <a:gd name="connsiteY17" fmla="*/ 142478 h 223441"/>
              <a:gd name="connsiteX18" fmla="*/ 676275 w 1931194"/>
              <a:gd name="connsiteY18" fmla="*/ 152003 h 223441"/>
              <a:gd name="connsiteX19" fmla="*/ 535782 w 1931194"/>
              <a:gd name="connsiteY19" fmla="*/ 166291 h 223441"/>
              <a:gd name="connsiteX20" fmla="*/ 497682 w 1931194"/>
              <a:gd name="connsiteY20" fmla="*/ 130572 h 223441"/>
              <a:gd name="connsiteX21" fmla="*/ 433388 w 1931194"/>
              <a:gd name="connsiteY21" fmla="*/ 116284 h 223441"/>
              <a:gd name="connsiteX22" fmla="*/ 359569 w 1931194"/>
              <a:gd name="connsiteY22" fmla="*/ 94910 h 223441"/>
              <a:gd name="connsiteX23" fmla="*/ 252413 w 1931194"/>
              <a:gd name="connsiteY23" fmla="*/ 104431 h 223441"/>
              <a:gd name="connsiteX24" fmla="*/ 129328 w 1931194"/>
              <a:gd name="connsiteY24" fmla="*/ 126006 h 223441"/>
              <a:gd name="connsiteX25" fmla="*/ 0 w 1931194"/>
              <a:gd name="connsiteY25" fmla="*/ 223441 h 223441"/>
              <a:gd name="connsiteX0" fmla="*/ 1931194 w 1931194"/>
              <a:gd name="connsiteY0" fmla="*/ 61516 h 223441"/>
              <a:gd name="connsiteX1" fmla="*/ 1800225 w 1931194"/>
              <a:gd name="connsiteY1" fmla="*/ 61516 h 223441"/>
              <a:gd name="connsiteX2" fmla="*/ 1669257 w 1931194"/>
              <a:gd name="connsiteY2" fmla="*/ 42466 h 223441"/>
              <a:gd name="connsiteX3" fmla="*/ 1585913 w 1931194"/>
              <a:gd name="connsiteY3" fmla="*/ 42466 h 223441"/>
              <a:gd name="connsiteX4" fmla="*/ 1488282 w 1931194"/>
              <a:gd name="connsiteY4" fmla="*/ 101997 h 223441"/>
              <a:gd name="connsiteX5" fmla="*/ 1428750 w 1931194"/>
              <a:gd name="connsiteY5" fmla="*/ 111522 h 223441"/>
              <a:gd name="connsiteX6" fmla="*/ 1340644 w 1931194"/>
              <a:gd name="connsiteY6" fmla="*/ 73422 h 223441"/>
              <a:gd name="connsiteX7" fmla="*/ 1273969 w 1931194"/>
              <a:gd name="connsiteY7" fmla="*/ 75803 h 223441"/>
              <a:gd name="connsiteX8" fmla="*/ 1150144 w 1931194"/>
              <a:gd name="connsiteY8" fmla="*/ 63897 h 223441"/>
              <a:gd name="connsiteX9" fmla="*/ 1078707 w 1931194"/>
              <a:gd name="connsiteY9" fmla="*/ 30559 h 223441"/>
              <a:gd name="connsiteX10" fmla="*/ 1012032 w 1931194"/>
              <a:gd name="connsiteY10" fmla="*/ 47228 h 223441"/>
              <a:gd name="connsiteX11" fmla="*/ 957263 w 1931194"/>
              <a:gd name="connsiteY11" fmla="*/ 16272 h 223441"/>
              <a:gd name="connsiteX12" fmla="*/ 926307 w 1931194"/>
              <a:gd name="connsiteY12" fmla="*/ 25797 h 223441"/>
              <a:gd name="connsiteX13" fmla="*/ 878682 w 1931194"/>
              <a:gd name="connsiteY13" fmla="*/ 9128 h 223441"/>
              <a:gd name="connsiteX14" fmla="*/ 845344 w 1931194"/>
              <a:gd name="connsiteY14" fmla="*/ 80566 h 223441"/>
              <a:gd name="connsiteX15" fmla="*/ 792957 w 1931194"/>
              <a:gd name="connsiteY15" fmla="*/ 109141 h 223441"/>
              <a:gd name="connsiteX16" fmla="*/ 731044 w 1931194"/>
              <a:gd name="connsiteY16" fmla="*/ 113903 h 223441"/>
              <a:gd name="connsiteX17" fmla="*/ 697707 w 1931194"/>
              <a:gd name="connsiteY17" fmla="*/ 142478 h 223441"/>
              <a:gd name="connsiteX18" fmla="*/ 676275 w 1931194"/>
              <a:gd name="connsiteY18" fmla="*/ 152003 h 223441"/>
              <a:gd name="connsiteX19" fmla="*/ 597669 w 1931194"/>
              <a:gd name="connsiteY19" fmla="*/ 130629 h 223441"/>
              <a:gd name="connsiteX20" fmla="*/ 497682 w 1931194"/>
              <a:gd name="connsiteY20" fmla="*/ 130572 h 223441"/>
              <a:gd name="connsiteX21" fmla="*/ 433388 w 1931194"/>
              <a:gd name="connsiteY21" fmla="*/ 116284 h 223441"/>
              <a:gd name="connsiteX22" fmla="*/ 359569 w 1931194"/>
              <a:gd name="connsiteY22" fmla="*/ 94910 h 223441"/>
              <a:gd name="connsiteX23" fmla="*/ 252413 w 1931194"/>
              <a:gd name="connsiteY23" fmla="*/ 104431 h 223441"/>
              <a:gd name="connsiteX24" fmla="*/ 129328 w 1931194"/>
              <a:gd name="connsiteY24" fmla="*/ 126006 h 223441"/>
              <a:gd name="connsiteX25" fmla="*/ 0 w 1931194"/>
              <a:gd name="connsiteY25" fmla="*/ 223441 h 22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31194" h="223441">
                <a:moveTo>
                  <a:pt x="1931194" y="61516"/>
                </a:moveTo>
                <a:cubicBezTo>
                  <a:pt x="1887537" y="63103"/>
                  <a:pt x="1843881" y="64691"/>
                  <a:pt x="1800225" y="61516"/>
                </a:cubicBezTo>
                <a:cubicBezTo>
                  <a:pt x="1756569" y="58341"/>
                  <a:pt x="1704976" y="45641"/>
                  <a:pt x="1669257" y="42466"/>
                </a:cubicBezTo>
                <a:cubicBezTo>
                  <a:pt x="1633538" y="39291"/>
                  <a:pt x="1616075" y="32544"/>
                  <a:pt x="1585913" y="42466"/>
                </a:cubicBezTo>
                <a:cubicBezTo>
                  <a:pt x="1555751" y="52388"/>
                  <a:pt x="1514476" y="90488"/>
                  <a:pt x="1488282" y="101997"/>
                </a:cubicBezTo>
                <a:cubicBezTo>
                  <a:pt x="1462088" y="113506"/>
                  <a:pt x="1453356" y="116284"/>
                  <a:pt x="1428750" y="111522"/>
                </a:cubicBezTo>
                <a:cubicBezTo>
                  <a:pt x="1404144" y="106760"/>
                  <a:pt x="1366441" y="79375"/>
                  <a:pt x="1340644" y="73422"/>
                </a:cubicBezTo>
                <a:cubicBezTo>
                  <a:pt x="1314847" y="67469"/>
                  <a:pt x="1305719" y="77391"/>
                  <a:pt x="1273969" y="75803"/>
                </a:cubicBezTo>
                <a:cubicBezTo>
                  <a:pt x="1242219" y="74215"/>
                  <a:pt x="1182688" y="71438"/>
                  <a:pt x="1150144" y="63897"/>
                </a:cubicBezTo>
                <a:cubicBezTo>
                  <a:pt x="1117600" y="56356"/>
                  <a:pt x="1101726" y="33337"/>
                  <a:pt x="1078707" y="30559"/>
                </a:cubicBezTo>
                <a:cubicBezTo>
                  <a:pt x="1055688" y="27781"/>
                  <a:pt x="1032273" y="49609"/>
                  <a:pt x="1012032" y="47228"/>
                </a:cubicBezTo>
                <a:cubicBezTo>
                  <a:pt x="991791" y="44847"/>
                  <a:pt x="971550" y="19844"/>
                  <a:pt x="957263" y="16272"/>
                </a:cubicBezTo>
                <a:cubicBezTo>
                  <a:pt x="942976" y="12700"/>
                  <a:pt x="939404" y="26988"/>
                  <a:pt x="926307" y="25797"/>
                </a:cubicBezTo>
                <a:cubicBezTo>
                  <a:pt x="913210" y="24606"/>
                  <a:pt x="892176" y="0"/>
                  <a:pt x="878682" y="9128"/>
                </a:cubicBezTo>
                <a:cubicBezTo>
                  <a:pt x="865188" y="18256"/>
                  <a:pt x="859631" y="63897"/>
                  <a:pt x="845344" y="80566"/>
                </a:cubicBezTo>
                <a:cubicBezTo>
                  <a:pt x="831057" y="97235"/>
                  <a:pt x="812007" y="103585"/>
                  <a:pt x="792957" y="109141"/>
                </a:cubicBezTo>
                <a:cubicBezTo>
                  <a:pt x="773907" y="114697"/>
                  <a:pt x="746919" y="108347"/>
                  <a:pt x="731044" y="113903"/>
                </a:cubicBezTo>
                <a:cubicBezTo>
                  <a:pt x="715169" y="119459"/>
                  <a:pt x="706835" y="136128"/>
                  <a:pt x="697707" y="142478"/>
                </a:cubicBezTo>
                <a:cubicBezTo>
                  <a:pt x="688579" y="148828"/>
                  <a:pt x="692948" y="153978"/>
                  <a:pt x="676275" y="152003"/>
                </a:cubicBezTo>
                <a:cubicBezTo>
                  <a:pt x="659602" y="150028"/>
                  <a:pt x="627434" y="134201"/>
                  <a:pt x="597669" y="130629"/>
                </a:cubicBezTo>
                <a:cubicBezTo>
                  <a:pt x="567904" y="127057"/>
                  <a:pt x="525062" y="132963"/>
                  <a:pt x="497682" y="130572"/>
                </a:cubicBezTo>
                <a:cubicBezTo>
                  <a:pt x="470302" y="128181"/>
                  <a:pt x="456407" y="122228"/>
                  <a:pt x="433388" y="116284"/>
                </a:cubicBezTo>
                <a:cubicBezTo>
                  <a:pt x="410369" y="110340"/>
                  <a:pt x="389731" y="96885"/>
                  <a:pt x="359569" y="94910"/>
                </a:cubicBezTo>
                <a:cubicBezTo>
                  <a:pt x="329407" y="92935"/>
                  <a:pt x="290786" y="105192"/>
                  <a:pt x="252413" y="104431"/>
                </a:cubicBezTo>
                <a:cubicBezTo>
                  <a:pt x="225152" y="101289"/>
                  <a:pt x="171397" y="111719"/>
                  <a:pt x="129328" y="126006"/>
                </a:cubicBezTo>
                <a:cubicBezTo>
                  <a:pt x="107103" y="134341"/>
                  <a:pt x="21555" y="215127"/>
                  <a:pt x="0" y="223441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val 5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04813" y="4581525"/>
            <a:ext cx="144462" cy="144463"/>
          </a:xfrm>
          <a:prstGeom prst="ellipse">
            <a:avLst/>
          </a:prstGeom>
          <a:solidFill>
            <a:schemeClr val="accent6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lIns="82012" tIns="41006" rIns="82012" bIns="41006" anchor="ctr"/>
          <a:lstStyle/>
          <a:p>
            <a:pPr defTabSz="827088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orma livre 24"/>
          <p:cNvSpPr/>
          <p:nvPr/>
        </p:nvSpPr>
        <p:spPr>
          <a:xfrm>
            <a:off x="2468563" y="4244975"/>
            <a:ext cx="2049462" cy="352425"/>
          </a:xfrm>
          <a:custGeom>
            <a:avLst/>
            <a:gdLst>
              <a:gd name="connsiteX0" fmla="*/ 0 w 7327392"/>
              <a:gd name="connsiteY0" fmla="*/ 1042416 h 1276096"/>
              <a:gd name="connsiteX1" fmla="*/ 207264 w 7327392"/>
              <a:gd name="connsiteY1" fmla="*/ 1127760 h 1276096"/>
              <a:gd name="connsiteX2" fmla="*/ 280416 w 7327392"/>
              <a:gd name="connsiteY2" fmla="*/ 1261872 h 1276096"/>
              <a:gd name="connsiteX3" fmla="*/ 1280160 w 7327392"/>
              <a:gd name="connsiteY3" fmla="*/ 1042416 h 1276096"/>
              <a:gd name="connsiteX4" fmla="*/ 1267968 w 7327392"/>
              <a:gd name="connsiteY4" fmla="*/ 847344 h 1276096"/>
              <a:gd name="connsiteX5" fmla="*/ 1304544 w 7327392"/>
              <a:gd name="connsiteY5" fmla="*/ 701040 h 1276096"/>
              <a:gd name="connsiteX6" fmla="*/ 1280160 w 7327392"/>
              <a:gd name="connsiteY6" fmla="*/ 579120 h 1276096"/>
              <a:gd name="connsiteX7" fmla="*/ 1414272 w 7327392"/>
              <a:gd name="connsiteY7" fmla="*/ 566928 h 1276096"/>
              <a:gd name="connsiteX8" fmla="*/ 1682496 w 7327392"/>
              <a:gd name="connsiteY8" fmla="*/ 371856 h 1276096"/>
              <a:gd name="connsiteX9" fmla="*/ 1792224 w 7327392"/>
              <a:gd name="connsiteY9" fmla="*/ 396240 h 1276096"/>
              <a:gd name="connsiteX10" fmla="*/ 2023872 w 7327392"/>
              <a:gd name="connsiteY10" fmla="*/ 286512 h 1276096"/>
              <a:gd name="connsiteX11" fmla="*/ 2072640 w 7327392"/>
              <a:gd name="connsiteY11" fmla="*/ 128016 h 1276096"/>
              <a:gd name="connsiteX12" fmla="*/ 2206752 w 7327392"/>
              <a:gd name="connsiteY12" fmla="*/ 128016 h 1276096"/>
              <a:gd name="connsiteX13" fmla="*/ 2267712 w 7327392"/>
              <a:gd name="connsiteY13" fmla="*/ 67056 h 1276096"/>
              <a:gd name="connsiteX14" fmla="*/ 2328672 w 7327392"/>
              <a:gd name="connsiteY14" fmla="*/ 103632 h 1276096"/>
              <a:gd name="connsiteX15" fmla="*/ 2523744 w 7327392"/>
              <a:gd name="connsiteY15" fmla="*/ 91440 h 1276096"/>
              <a:gd name="connsiteX16" fmla="*/ 2694432 w 7327392"/>
              <a:gd name="connsiteY16" fmla="*/ 67056 h 1276096"/>
              <a:gd name="connsiteX17" fmla="*/ 2779776 w 7327392"/>
              <a:gd name="connsiteY17" fmla="*/ 188976 h 1276096"/>
              <a:gd name="connsiteX18" fmla="*/ 2779776 w 7327392"/>
              <a:gd name="connsiteY18" fmla="*/ 237744 h 1276096"/>
              <a:gd name="connsiteX19" fmla="*/ 2950464 w 7327392"/>
              <a:gd name="connsiteY19" fmla="*/ 237744 h 1276096"/>
              <a:gd name="connsiteX20" fmla="*/ 3060192 w 7327392"/>
              <a:gd name="connsiteY20" fmla="*/ 213360 h 1276096"/>
              <a:gd name="connsiteX21" fmla="*/ 3828288 w 7327392"/>
              <a:gd name="connsiteY21" fmla="*/ 286512 h 1276096"/>
              <a:gd name="connsiteX22" fmla="*/ 3974592 w 7327392"/>
              <a:gd name="connsiteY22" fmla="*/ 128016 h 1276096"/>
              <a:gd name="connsiteX23" fmla="*/ 4242816 w 7327392"/>
              <a:gd name="connsiteY23" fmla="*/ 18288 h 1276096"/>
              <a:gd name="connsiteX24" fmla="*/ 4572000 w 7327392"/>
              <a:gd name="connsiteY24" fmla="*/ 18288 h 1276096"/>
              <a:gd name="connsiteX25" fmla="*/ 4632960 w 7327392"/>
              <a:gd name="connsiteY25" fmla="*/ 91440 h 1276096"/>
              <a:gd name="connsiteX26" fmla="*/ 4693920 w 7327392"/>
              <a:gd name="connsiteY26" fmla="*/ 152400 h 1276096"/>
              <a:gd name="connsiteX27" fmla="*/ 4828032 w 7327392"/>
              <a:gd name="connsiteY27" fmla="*/ 152400 h 1276096"/>
              <a:gd name="connsiteX28" fmla="*/ 4852416 w 7327392"/>
              <a:gd name="connsiteY28" fmla="*/ 188976 h 1276096"/>
              <a:gd name="connsiteX29" fmla="*/ 4779264 w 7327392"/>
              <a:gd name="connsiteY29" fmla="*/ 310896 h 1276096"/>
              <a:gd name="connsiteX30" fmla="*/ 4803648 w 7327392"/>
              <a:gd name="connsiteY30" fmla="*/ 554736 h 1276096"/>
              <a:gd name="connsiteX31" fmla="*/ 4828032 w 7327392"/>
              <a:gd name="connsiteY31" fmla="*/ 774192 h 1276096"/>
              <a:gd name="connsiteX32" fmla="*/ 4876800 w 7327392"/>
              <a:gd name="connsiteY32" fmla="*/ 810768 h 1276096"/>
              <a:gd name="connsiteX33" fmla="*/ 5413248 w 7327392"/>
              <a:gd name="connsiteY33" fmla="*/ 1018032 h 1276096"/>
              <a:gd name="connsiteX34" fmla="*/ 5766816 w 7327392"/>
              <a:gd name="connsiteY34" fmla="*/ 944880 h 1276096"/>
              <a:gd name="connsiteX35" fmla="*/ 6132576 w 7327392"/>
              <a:gd name="connsiteY35" fmla="*/ 1115568 h 1276096"/>
              <a:gd name="connsiteX36" fmla="*/ 6583680 w 7327392"/>
              <a:gd name="connsiteY36" fmla="*/ 1030224 h 1276096"/>
              <a:gd name="connsiteX37" fmla="*/ 6961632 w 7327392"/>
              <a:gd name="connsiteY37" fmla="*/ 847344 h 1276096"/>
              <a:gd name="connsiteX38" fmla="*/ 7181088 w 7327392"/>
              <a:gd name="connsiteY38" fmla="*/ 688848 h 1276096"/>
              <a:gd name="connsiteX39" fmla="*/ 7327392 w 7327392"/>
              <a:gd name="connsiteY39" fmla="*/ 640080 h 1276096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105498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280160 w 7327392"/>
              <a:gd name="connsiteY6" fmla="*/ 579120 h 1265120"/>
              <a:gd name="connsiteX7" fmla="*/ 1414272 w 7327392"/>
              <a:gd name="connsiteY7" fmla="*/ 566928 h 1265120"/>
              <a:gd name="connsiteX8" fmla="*/ 1682496 w 7327392"/>
              <a:gd name="connsiteY8" fmla="*/ 371856 h 1265120"/>
              <a:gd name="connsiteX9" fmla="*/ 1792224 w 7327392"/>
              <a:gd name="connsiteY9" fmla="*/ 396240 h 1265120"/>
              <a:gd name="connsiteX10" fmla="*/ 2023872 w 7327392"/>
              <a:gd name="connsiteY10" fmla="*/ 286512 h 1265120"/>
              <a:gd name="connsiteX11" fmla="*/ 2072640 w 7327392"/>
              <a:gd name="connsiteY11" fmla="*/ 128016 h 1265120"/>
              <a:gd name="connsiteX12" fmla="*/ 2206752 w 7327392"/>
              <a:gd name="connsiteY12" fmla="*/ 128016 h 1265120"/>
              <a:gd name="connsiteX13" fmla="*/ 2267712 w 7327392"/>
              <a:gd name="connsiteY13" fmla="*/ 67056 h 1265120"/>
              <a:gd name="connsiteX14" fmla="*/ 2328672 w 7327392"/>
              <a:gd name="connsiteY14" fmla="*/ 103632 h 1265120"/>
              <a:gd name="connsiteX15" fmla="*/ 2523744 w 7327392"/>
              <a:gd name="connsiteY15" fmla="*/ 91440 h 1265120"/>
              <a:gd name="connsiteX16" fmla="*/ 2694432 w 7327392"/>
              <a:gd name="connsiteY16" fmla="*/ 67056 h 1265120"/>
              <a:gd name="connsiteX17" fmla="*/ 2779776 w 7327392"/>
              <a:gd name="connsiteY17" fmla="*/ 188976 h 1265120"/>
              <a:gd name="connsiteX18" fmla="*/ 2779776 w 7327392"/>
              <a:gd name="connsiteY18" fmla="*/ 237744 h 1265120"/>
              <a:gd name="connsiteX19" fmla="*/ 2950464 w 7327392"/>
              <a:gd name="connsiteY19" fmla="*/ 237744 h 1265120"/>
              <a:gd name="connsiteX20" fmla="*/ 3060192 w 7327392"/>
              <a:gd name="connsiteY20" fmla="*/ 213360 h 1265120"/>
              <a:gd name="connsiteX21" fmla="*/ 3828288 w 7327392"/>
              <a:gd name="connsiteY21" fmla="*/ 286512 h 1265120"/>
              <a:gd name="connsiteX22" fmla="*/ 3974592 w 7327392"/>
              <a:gd name="connsiteY22" fmla="*/ 128016 h 1265120"/>
              <a:gd name="connsiteX23" fmla="*/ 4242816 w 7327392"/>
              <a:gd name="connsiteY23" fmla="*/ 18288 h 1265120"/>
              <a:gd name="connsiteX24" fmla="*/ 4572000 w 7327392"/>
              <a:gd name="connsiteY24" fmla="*/ 18288 h 1265120"/>
              <a:gd name="connsiteX25" fmla="*/ 4632960 w 7327392"/>
              <a:gd name="connsiteY25" fmla="*/ 91440 h 1265120"/>
              <a:gd name="connsiteX26" fmla="*/ 4693920 w 7327392"/>
              <a:gd name="connsiteY26" fmla="*/ 152400 h 1265120"/>
              <a:gd name="connsiteX27" fmla="*/ 4828032 w 7327392"/>
              <a:gd name="connsiteY27" fmla="*/ 152400 h 1265120"/>
              <a:gd name="connsiteX28" fmla="*/ 4852416 w 7327392"/>
              <a:gd name="connsiteY28" fmla="*/ 188976 h 1265120"/>
              <a:gd name="connsiteX29" fmla="*/ 4779264 w 7327392"/>
              <a:gd name="connsiteY29" fmla="*/ 310896 h 1265120"/>
              <a:gd name="connsiteX30" fmla="*/ 4803648 w 7327392"/>
              <a:gd name="connsiteY30" fmla="*/ 554736 h 1265120"/>
              <a:gd name="connsiteX31" fmla="*/ 4828032 w 7327392"/>
              <a:gd name="connsiteY31" fmla="*/ 774192 h 1265120"/>
              <a:gd name="connsiteX32" fmla="*/ 4876800 w 7327392"/>
              <a:gd name="connsiteY32" fmla="*/ 810768 h 1265120"/>
              <a:gd name="connsiteX33" fmla="*/ 5413248 w 7327392"/>
              <a:gd name="connsiteY33" fmla="*/ 1018032 h 1265120"/>
              <a:gd name="connsiteX34" fmla="*/ 5766816 w 7327392"/>
              <a:gd name="connsiteY34" fmla="*/ 944880 h 1265120"/>
              <a:gd name="connsiteX35" fmla="*/ 6132576 w 7327392"/>
              <a:gd name="connsiteY35" fmla="*/ 1115568 h 1265120"/>
              <a:gd name="connsiteX36" fmla="*/ 6583680 w 7327392"/>
              <a:gd name="connsiteY36" fmla="*/ 1030224 h 1265120"/>
              <a:gd name="connsiteX37" fmla="*/ 6961632 w 7327392"/>
              <a:gd name="connsiteY37" fmla="*/ 847344 h 1265120"/>
              <a:gd name="connsiteX38" fmla="*/ 7181088 w 7327392"/>
              <a:gd name="connsiteY38" fmla="*/ 688848 h 1265120"/>
              <a:gd name="connsiteX39" fmla="*/ 7327392 w 7327392"/>
              <a:gd name="connsiteY39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105498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280160 w 7327392"/>
              <a:gd name="connsiteY6" fmla="*/ 579120 h 1265120"/>
              <a:gd name="connsiteX7" fmla="*/ 1414272 w 7327392"/>
              <a:gd name="connsiteY7" fmla="*/ 566928 h 1265120"/>
              <a:gd name="connsiteX8" fmla="*/ 1682496 w 7327392"/>
              <a:gd name="connsiteY8" fmla="*/ 371856 h 1265120"/>
              <a:gd name="connsiteX9" fmla="*/ 1792224 w 7327392"/>
              <a:gd name="connsiteY9" fmla="*/ 396240 h 1265120"/>
              <a:gd name="connsiteX10" fmla="*/ 2023872 w 7327392"/>
              <a:gd name="connsiteY10" fmla="*/ 286512 h 1265120"/>
              <a:gd name="connsiteX11" fmla="*/ 2072640 w 7327392"/>
              <a:gd name="connsiteY11" fmla="*/ 128016 h 1265120"/>
              <a:gd name="connsiteX12" fmla="*/ 2206752 w 7327392"/>
              <a:gd name="connsiteY12" fmla="*/ 128016 h 1265120"/>
              <a:gd name="connsiteX13" fmla="*/ 2267712 w 7327392"/>
              <a:gd name="connsiteY13" fmla="*/ 67056 h 1265120"/>
              <a:gd name="connsiteX14" fmla="*/ 2328672 w 7327392"/>
              <a:gd name="connsiteY14" fmla="*/ 103632 h 1265120"/>
              <a:gd name="connsiteX15" fmla="*/ 2523744 w 7327392"/>
              <a:gd name="connsiteY15" fmla="*/ 91440 h 1265120"/>
              <a:gd name="connsiteX16" fmla="*/ 2694432 w 7327392"/>
              <a:gd name="connsiteY16" fmla="*/ 67056 h 1265120"/>
              <a:gd name="connsiteX17" fmla="*/ 2779776 w 7327392"/>
              <a:gd name="connsiteY17" fmla="*/ 188976 h 1265120"/>
              <a:gd name="connsiteX18" fmla="*/ 2779776 w 7327392"/>
              <a:gd name="connsiteY18" fmla="*/ 237744 h 1265120"/>
              <a:gd name="connsiteX19" fmla="*/ 2950464 w 7327392"/>
              <a:gd name="connsiteY19" fmla="*/ 237744 h 1265120"/>
              <a:gd name="connsiteX20" fmla="*/ 3060192 w 7327392"/>
              <a:gd name="connsiteY20" fmla="*/ 213360 h 1265120"/>
              <a:gd name="connsiteX21" fmla="*/ 3828288 w 7327392"/>
              <a:gd name="connsiteY21" fmla="*/ 286512 h 1265120"/>
              <a:gd name="connsiteX22" fmla="*/ 3974592 w 7327392"/>
              <a:gd name="connsiteY22" fmla="*/ 128016 h 1265120"/>
              <a:gd name="connsiteX23" fmla="*/ 4242816 w 7327392"/>
              <a:gd name="connsiteY23" fmla="*/ 18288 h 1265120"/>
              <a:gd name="connsiteX24" fmla="*/ 4572000 w 7327392"/>
              <a:gd name="connsiteY24" fmla="*/ 18288 h 1265120"/>
              <a:gd name="connsiteX25" fmla="*/ 4632960 w 7327392"/>
              <a:gd name="connsiteY25" fmla="*/ 91440 h 1265120"/>
              <a:gd name="connsiteX26" fmla="*/ 4693920 w 7327392"/>
              <a:gd name="connsiteY26" fmla="*/ 152400 h 1265120"/>
              <a:gd name="connsiteX27" fmla="*/ 4828032 w 7327392"/>
              <a:gd name="connsiteY27" fmla="*/ 152400 h 1265120"/>
              <a:gd name="connsiteX28" fmla="*/ 4852416 w 7327392"/>
              <a:gd name="connsiteY28" fmla="*/ 188976 h 1265120"/>
              <a:gd name="connsiteX29" fmla="*/ 4779264 w 7327392"/>
              <a:gd name="connsiteY29" fmla="*/ 310896 h 1265120"/>
              <a:gd name="connsiteX30" fmla="*/ 4803648 w 7327392"/>
              <a:gd name="connsiteY30" fmla="*/ 554736 h 1265120"/>
              <a:gd name="connsiteX31" fmla="*/ 4828032 w 7327392"/>
              <a:gd name="connsiteY31" fmla="*/ 774192 h 1265120"/>
              <a:gd name="connsiteX32" fmla="*/ 4876800 w 7327392"/>
              <a:gd name="connsiteY32" fmla="*/ 810768 h 1265120"/>
              <a:gd name="connsiteX33" fmla="*/ 5413248 w 7327392"/>
              <a:gd name="connsiteY33" fmla="*/ 1018032 h 1265120"/>
              <a:gd name="connsiteX34" fmla="*/ 5766816 w 7327392"/>
              <a:gd name="connsiteY34" fmla="*/ 944880 h 1265120"/>
              <a:gd name="connsiteX35" fmla="*/ 6132576 w 7327392"/>
              <a:gd name="connsiteY35" fmla="*/ 1115568 h 1265120"/>
              <a:gd name="connsiteX36" fmla="*/ 6583680 w 7327392"/>
              <a:gd name="connsiteY36" fmla="*/ 1030224 h 1265120"/>
              <a:gd name="connsiteX37" fmla="*/ 6961632 w 7327392"/>
              <a:gd name="connsiteY37" fmla="*/ 847344 h 1265120"/>
              <a:gd name="connsiteX38" fmla="*/ 7181088 w 7327392"/>
              <a:gd name="connsiteY38" fmla="*/ 688848 h 1265120"/>
              <a:gd name="connsiteX39" fmla="*/ 7327392 w 7327392"/>
              <a:gd name="connsiteY39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280160 w 7327392"/>
              <a:gd name="connsiteY6" fmla="*/ 579120 h 1265120"/>
              <a:gd name="connsiteX7" fmla="*/ 1414272 w 7327392"/>
              <a:gd name="connsiteY7" fmla="*/ 566928 h 1265120"/>
              <a:gd name="connsiteX8" fmla="*/ 1682496 w 7327392"/>
              <a:gd name="connsiteY8" fmla="*/ 371856 h 1265120"/>
              <a:gd name="connsiteX9" fmla="*/ 1792224 w 7327392"/>
              <a:gd name="connsiteY9" fmla="*/ 396240 h 1265120"/>
              <a:gd name="connsiteX10" fmla="*/ 2023872 w 7327392"/>
              <a:gd name="connsiteY10" fmla="*/ 286512 h 1265120"/>
              <a:gd name="connsiteX11" fmla="*/ 2072640 w 7327392"/>
              <a:gd name="connsiteY11" fmla="*/ 128016 h 1265120"/>
              <a:gd name="connsiteX12" fmla="*/ 2206752 w 7327392"/>
              <a:gd name="connsiteY12" fmla="*/ 128016 h 1265120"/>
              <a:gd name="connsiteX13" fmla="*/ 2267712 w 7327392"/>
              <a:gd name="connsiteY13" fmla="*/ 67056 h 1265120"/>
              <a:gd name="connsiteX14" fmla="*/ 2328672 w 7327392"/>
              <a:gd name="connsiteY14" fmla="*/ 103632 h 1265120"/>
              <a:gd name="connsiteX15" fmla="*/ 2523744 w 7327392"/>
              <a:gd name="connsiteY15" fmla="*/ 91440 h 1265120"/>
              <a:gd name="connsiteX16" fmla="*/ 2694432 w 7327392"/>
              <a:gd name="connsiteY16" fmla="*/ 67056 h 1265120"/>
              <a:gd name="connsiteX17" fmla="*/ 2779776 w 7327392"/>
              <a:gd name="connsiteY17" fmla="*/ 188976 h 1265120"/>
              <a:gd name="connsiteX18" fmla="*/ 2779776 w 7327392"/>
              <a:gd name="connsiteY18" fmla="*/ 237744 h 1265120"/>
              <a:gd name="connsiteX19" fmla="*/ 2950464 w 7327392"/>
              <a:gd name="connsiteY19" fmla="*/ 237744 h 1265120"/>
              <a:gd name="connsiteX20" fmla="*/ 3060192 w 7327392"/>
              <a:gd name="connsiteY20" fmla="*/ 213360 h 1265120"/>
              <a:gd name="connsiteX21" fmla="*/ 3828288 w 7327392"/>
              <a:gd name="connsiteY21" fmla="*/ 286512 h 1265120"/>
              <a:gd name="connsiteX22" fmla="*/ 3974592 w 7327392"/>
              <a:gd name="connsiteY22" fmla="*/ 128016 h 1265120"/>
              <a:gd name="connsiteX23" fmla="*/ 4242816 w 7327392"/>
              <a:gd name="connsiteY23" fmla="*/ 18288 h 1265120"/>
              <a:gd name="connsiteX24" fmla="*/ 4572000 w 7327392"/>
              <a:gd name="connsiteY24" fmla="*/ 18288 h 1265120"/>
              <a:gd name="connsiteX25" fmla="*/ 4632960 w 7327392"/>
              <a:gd name="connsiteY25" fmla="*/ 91440 h 1265120"/>
              <a:gd name="connsiteX26" fmla="*/ 4693920 w 7327392"/>
              <a:gd name="connsiteY26" fmla="*/ 152400 h 1265120"/>
              <a:gd name="connsiteX27" fmla="*/ 4828032 w 7327392"/>
              <a:gd name="connsiteY27" fmla="*/ 152400 h 1265120"/>
              <a:gd name="connsiteX28" fmla="*/ 4852416 w 7327392"/>
              <a:gd name="connsiteY28" fmla="*/ 188976 h 1265120"/>
              <a:gd name="connsiteX29" fmla="*/ 4779264 w 7327392"/>
              <a:gd name="connsiteY29" fmla="*/ 310896 h 1265120"/>
              <a:gd name="connsiteX30" fmla="*/ 4803648 w 7327392"/>
              <a:gd name="connsiteY30" fmla="*/ 554736 h 1265120"/>
              <a:gd name="connsiteX31" fmla="*/ 4828032 w 7327392"/>
              <a:gd name="connsiteY31" fmla="*/ 774192 h 1265120"/>
              <a:gd name="connsiteX32" fmla="*/ 4876800 w 7327392"/>
              <a:gd name="connsiteY32" fmla="*/ 810768 h 1265120"/>
              <a:gd name="connsiteX33" fmla="*/ 5413248 w 7327392"/>
              <a:gd name="connsiteY33" fmla="*/ 1018032 h 1265120"/>
              <a:gd name="connsiteX34" fmla="*/ 5766816 w 7327392"/>
              <a:gd name="connsiteY34" fmla="*/ 944880 h 1265120"/>
              <a:gd name="connsiteX35" fmla="*/ 6132576 w 7327392"/>
              <a:gd name="connsiteY35" fmla="*/ 1115568 h 1265120"/>
              <a:gd name="connsiteX36" fmla="*/ 6583680 w 7327392"/>
              <a:gd name="connsiteY36" fmla="*/ 1030224 h 1265120"/>
              <a:gd name="connsiteX37" fmla="*/ 6961632 w 7327392"/>
              <a:gd name="connsiteY37" fmla="*/ 847344 h 1265120"/>
              <a:gd name="connsiteX38" fmla="*/ 7181088 w 7327392"/>
              <a:gd name="connsiteY38" fmla="*/ 688848 h 1265120"/>
              <a:gd name="connsiteX39" fmla="*/ 7327392 w 7327392"/>
              <a:gd name="connsiteY39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280160 w 7327392"/>
              <a:gd name="connsiteY6" fmla="*/ 579120 h 1265120"/>
              <a:gd name="connsiteX7" fmla="*/ 1414272 w 7327392"/>
              <a:gd name="connsiteY7" fmla="*/ 566928 h 1265120"/>
              <a:gd name="connsiteX8" fmla="*/ 1682496 w 7327392"/>
              <a:gd name="connsiteY8" fmla="*/ 371856 h 1265120"/>
              <a:gd name="connsiteX9" fmla="*/ 1792224 w 7327392"/>
              <a:gd name="connsiteY9" fmla="*/ 396240 h 1265120"/>
              <a:gd name="connsiteX10" fmla="*/ 2023872 w 7327392"/>
              <a:gd name="connsiteY10" fmla="*/ 286512 h 1265120"/>
              <a:gd name="connsiteX11" fmla="*/ 2072640 w 7327392"/>
              <a:gd name="connsiteY11" fmla="*/ 128016 h 1265120"/>
              <a:gd name="connsiteX12" fmla="*/ 2206752 w 7327392"/>
              <a:gd name="connsiteY12" fmla="*/ 128016 h 1265120"/>
              <a:gd name="connsiteX13" fmla="*/ 2267712 w 7327392"/>
              <a:gd name="connsiteY13" fmla="*/ 67056 h 1265120"/>
              <a:gd name="connsiteX14" fmla="*/ 2328672 w 7327392"/>
              <a:gd name="connsiteY14" fmla="*/ 103632 h 1265120"/>
              <a:gd name="connsiteX15" fmla="*/ 2523744 w 7327392"/>
              <a:gd name="connsiteY15" fmla="*/ 91440 h 1265120"/>
              <a:gd name="connsiteX16" fmla="*/ 2694432 w 7327392"/>
              <a:gd name="connsiteY16" fmla="*/ 67056 h 1265120"/>
              <a:gd name="connsiteX17" fmla="*/ 2779776 w 7327392"/>
              <a:gd name="connsiteY17" fmla="*/ 188976 h 1265120"/>
              <a:gd name="connsiteX18" fmla="*/ 2779776 w 7327392"/>
              <a:gd name="connsiteY18" fmla="*/ 237744 h 1265120"/>
              <a:gd name="connsiteX19" fmla="*/ 2950464 w 7327392"/>
              <a:gd name="connsiteY19" fmla="*/ 237744 h 1265120"/>
              <a:gd name="connsiteX20" fmla="*/ 3060192 w 7327392"/>
              <a:gd name="connsiteY20" fmla="*/ 213360 h 1265120"/>
              <a:gd name="connsiteX21" fmla="*/ 3828288 w 7327392"/>
              <a:gd name="connsiteY21" fmla="*/ 286512 h 1265120"/>
              <a:gd name="connsiteX22" fmla="*/ 3974592 w 7327392"/>
              <a:gd name="connsiteY22" fmla="*/ 128016 h 1265120"/>
              <a:gd name="connsiteX23" fmla="*/ 4242816 w 7327392"/>
              <a:gd name="connsiteY23" fmla="*/ 18288 h 1265120"/>
              <a:gd name="connsiteX24" fmla="*/ 4572000 w 7327392"/>
              <a:gd name="connsiteY24" fmla="*/ 18288 h 1265120"/>
              <a:gd name="connsiteX25" fmla="*/ 4632960 w 7327392"/>
              <a:gd name="connsiteY25" fmla="*/ 91440 h 1265120"/>
              <a:gd name="connsiteX26" fmla="*/ 4693920 w 7327392"/>
              <a:gd name="connsiteY26" fmla="*/ 152400 h 1265120"/>
              <a:gd name="connsiteX27" fmla="*/ 4828032 w 7327392"/>
              <a:gd name="connsiteY27" fmla="*/ 152400 h 1265120"/>
              <a:gd name="connsiteX28" fmla="*/ 4852416 w 7327392"/>
              <a:gd name="connsiteY28" fmla="*/ 188976 h 1265120"/>
              <a:gd name="connsiteX29" fmla="*/ 4779264 w 7327392"/>
              <a:gd name="connsiteY29" fmla="*/ 310896 h 1265120"/>
              <a:gd name="connsiteX30" fmla="*/ 4803648 w 7327392"/>
              <a:gd name="connsiteY30" fmla="*/ 554736 h 1265120"/>
              <a:gd name="connsiteX31" fmla="*/ 4828032 w 7327392"/>
              <a:gd name="connsiteY31" fmla="*/ 774192 h 1265120"/>
              <a:gd name="connsiteX32" fmla="*/ 4876800 w 7327392"/>
              <a:gd name="connsiteY32" fmla="*/ 810768 h 1265120"/>
              <a:gd name="connsiteX33" fmla="*/ 5413248 w 7327392"/>
              <a:gd name="connsiteY33" fmla="*/ 1018032 h 1265120"/>
              <a:gd name="connsiteX34" fmla="*/ 5766816 w 7327392"/>
              <a:gd name="connsiteY34" fmla="*/ 944880 h 1265120"/>
              <a:gd name="connsiteX35" fmla="*/ 6132576 w 7327392"/>
              <a:gd name="connsiteY35" fmla="*/ 1115568 h 1265120"/>
              <a:gd name="connsiteX36" fmla="*/ 6583680 w 7327392"/>
              <a:gd name="connsiteY36" fmla="*/ 1030224 h 1265120"/>
              <a:gd name="connsiteX37" fmla="*/ 6961632 w 7327392"/>
              <a:gd name="connsiteY37" fmla="*/ 847344 h 1265120"/>
              <a:gd name="connsiteX38" fmla="*/ 7181088 w 7327392"/>
              <a:gd name="connsiteY38" fmla="*/ 688848 h 1265120"/>
              <a:gd name="connsiteX39" fmla="*/ 7327392 w 7327392"/>
              <a:gd name="connsiteY39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072640 w 7327392"/>
              <a:gd name="connsiteY10" fmla="*/ 128016 h 1265120"/>
              <a:gd name="connsiteX11" fmla="*/ 2206752 w 7327392"/>
              <a:gd name="connsiteY11" fmla="*/ 128016 h 1265120"/>
              <a:gd name="connsiteX12" fmla="*/ 2267712 w 7327392"/>
              <a:gd name="connsiteY12" fmla="*/ 67056 h 1265120"/>
              <a:gd name="connsiteX13" fmla="*/ 2328672 w 7327392"/>
              <a:gd name="connsiteY13" fmla="*/ 103632 h 1265120"/>
              <a:gd name="connsiteX14" fmla="*/ 2523744 w 7327392"/>
              <a:gd name="connsiteY14" fmla="*/ 91440 h 1265120"/>
              <a:gd name="connsiteX15" fmla="*/ 2694432 w 7327392"/>
              <a:gd name="connsiteY15" fmla="*/ 67056 h 1265120"/>
              <a:gd name="connsiteX16" fmla="*/ 2779776 w 7327392"/>
              <a:gd name="connsiteY16" fmla="*/ 188976 h 1265120"/>
              <a:gd name="connsiteX17" fmla="*/ 2779776 w 7327392"/>
              <a:gd name="connsiteY17" fmla="*/ 237744 h 1265120"/>
              <a:gd name="connsiteX18" fmla="*/ 2950464 w 7327392"/>
              <a:gd name="connsiteY18" fmla="*/ 237744 h 1265120"/>
              <a:gd name="connsiteX19" fmla="*/ 3060192 w 7327392"/>
              <a:gd name="connsiteY19" fmla="*/ 213360 h 1265120"/>
              <a:gd name="connsiteX20" fmla="*/ 3828288 w 7327392"/>
              <a:gd name="connsiteY20" fmla="*/ 286512 h 1265120"/>
              <a:gd name="connsiteX21" fmla="*/ 3974592 w 7327392"/>
              <a:gd name="connsiteY21" fmla="*/ 128016 h 1265120"/>
              <a:gd name="connsiteX22" fmla="*/ 4242816 w 7327392"/>
              <a:gd name="connsiteY22" fmla="*/ 18288 h 1265120"/>
              <a:gd name="connsiteX23" fmla="*/ 4572000 w 7327392"/>
              <a:gd name="connsiteY23" fmla="*/ 18288 h 1265120"/>
              <a:gd name="connsiteX24" fmla="*/ 4632960 w 7327392"/>
              <a:gd name="connsiteY24" fmla="*/ 91440 h 1265120"/>
              <a:gd name="connsiteX25" fmla="*/ 4693920 w 7327392"/>
              <a:gd name="connsiteY25" fmla="*/ 152400 h 1265120"/>
              <a:gd name="connsiteX26" fmla="*/ 4828032 w 7327392"/>
              <a:gd name="connsiteY26" fmla="*/ 152400 h 1265120"/>
              <a:gd name="connsiteX27" fmla="*/ 4852416 w 7327392"/>
              <a:gd name="connsiteY27" fmla="*/ 188976 h 1265120"/>
              <a:gd name="connsiteX28" fmla="*/ 4779264 w 7327392"/>
              <a:gd name="connsiteY28" fmla="*/ 310896 h 1265120"/>
              <a:gd name="connsiteX29" fmla="*/ 4803648 w 7327392"/>
              <a:gd name="connsiteY29" fmla="*/ 554736 h 1265120"/>
              <a:gd name="connsiteX30" fmla="*/ 4828032 w 7327392"/>
              <a:gd name="connsiteY30" fmla="*/ 774192 h 1265120"/>
              <a:gd name="connsiteX31" fmla="*/ 4876800 w 7327392"/>
              <a:gd name="connsiteY31" fmla="*/ 810768 h 1265120"/>
              <a:gd name="connsiteX32" fmla="*/ 5413248 w 7327392"/>
              <a:gd name="connsiteY32" fmla="*/ 1018032 h 1265120"/>
              <a:gd name="connsiteX33" fmla="*/ 5766816 w 7327392"/>
              <a:gd name="connsiteY33" fmla="*/ 944880 h 1265120"/>
              <a:gd name="connsiteX34" fmla="*/ 6132576 w 7327392"/>
              <a:gd name="connsiteY34" fmla="*/ 1115568 h 1265120"/>
              <a:gd name="connsiteX35" fmla="*/ 6583680 w 7327392"/>
              <a:gd name="connsiteY35" fmla="*/ 1030224 h 1265120"/>
              <a:gd name="connsiteX36" fmla="*/ 6961632 w 7327392"/>
              <a:gd name="connsiteY36" fmla="*/ 847344 h 1265120"/>
              <a:gd name="connsiteX37" fmla="*/ 7181088 w 7327392"/>
              <a:gd name="connsiteY37" fmla="*/ 688848 h 1265120"/>
              <a:gd name="connsiteX38" fmla="*/ 7327392 w 7327392"/>
              <a:gd name="connsiteY38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206752 w 7327392"/>
              <a:gd name="connsiteY10" fmla="*/ 128016 h 1265120"/>
              <a:gd name="connsiteX11" fmla="*/ 2267712 w 7327392"/>
              <a:gd name="connsiteY11" fmla="*/ 67056 h 1265120"/>
              <a:gd name="connsiteX12" fmla="*/ 2328672 w 7327392"/>
              <a:gd name="connsiteY12" fmla="*/ 103632 h 1265120"/>
              <a:gd name="connsiteX13" fmla="*/ 2523744 w 7327392"/>
              <a:gd name="connsiteY13" fmla="*/ 91440 h 1265120"/>
              <a:gd name="connsiteX14" fmla="*/ 2694432 w 7327392"/>
              <a:gd name="connsiteY14" fmla="*/ 67056 h 1265120"/>
              <a:gd name="connsiteX15" fmla="*/ 2779776 w 7327392"/>
              <a:gd name="connsiteY15" fmla="*/ 188976 h 1265120"/>
              <a:gd name="connsiteX16" fmla="*/ 2779776 w 7327392"/>
              <a:gd name="connsiteY16" fmla="*/ 237744 h 1265120"/>
              <a:gd name="connsiteX17" fmla="*/ 2950464 w 7327392"/>
              <a:gd name="connsiteY17" fmla="*/ 237744 h 1265120"/>
              <a:gd name="connsiteX18" fmla="*/ 3060192 w 7327392"/>
              <a:gd name="connsiteY18" fmla="*/ 213360 h 1265120"/>
              <a:gd name="connsiteX19" fmla="*/ 3828288 w 7327392"/>
              <a:gd name="connsiteY19" fmla="*/ 286512 h 1265120"/>
              <a:gd name="connsiteX20" fmla="*/ 3974592 w 7327392"/>
              <a:gd name="connsiteY20" fmla="*/ 128016 h 1265120"/>
              <a:gd name="connsiteX21" fmla="*/ 4242816 w 7327392"/>
              <a:gd name="connsiteY21" fmla="*/ 18288 h 1265120"/>
              <a:gd name="connsiteX22" fmla="*/ 4572000 w 7327392"/>
              <a:gd name="connsiteY22" fmla="*/ 18288 h 1265120"/>
              <a:gd name="connsiteX23" fmla="*/ 4632960 w 7327392"/>
              <a:gd name="connsiteY23" fmla="*/ 91440 h 1265120"/>
              <a:gd name="connsiteX24" fmla="*/ 4693920 w 7327392"/>
              <a:gd name="connsiteY24" fmla="*/ 152400 h 1265120"/>
              <a:gd name="connsiteX25" fmla="*/ 4828032 w 7327392"/>
              <a:gd name="connsiteY25" fmla="*/ 152400 h 1265120"/>
              <a:gd name="connsiteX26" fmla="*/ 4852416 w 7327392"/>
              <a:gd name="connsiteY26" fmla="*/ 188976 h 1265120"/>
              <a:gd name="connsiteX27" fmla="*/ 4779264 w 7327392"/>
              <a:gd name="connsiteY27" fmla="*/ 310896 h 1265120"/>
              <a:gd name="connsiteX28" fmla="*/ 4803648 w 7327392"/>
              <a:gd name="connsiteY28" fmla="*/ 554736 h 1265120"/>
              <a:gd name="connsiteX29" fmla="*/ 4828032 w 7327392"/>
              <a:gd name="connsiteY29" fmla="*/ 774192 h 1265120"/>
              <a:gd name="connsiteX30" fmla="*/ 4876800 w 7327392"/>
              <a:gd name="connsiteY30" fmla="*/ 810768 h 1265120"/>
              <a:gd name="connsiteX31" fmla="*/ 5413248 w 7327392"/>
              <a:gd name="connsiteY31" fmla="*/ 1018032 h 1265120"/>
              <a:gd name="connsiteX32" fmla="*/ 5766816 w 7327392"/>
              <a:gd name="connsiteY32" fmla="*/ 944880 h 1265120"/>
              <a:gd name="connsiteX33" fmla="*/ 6132576 w 7327392"/>
              <a:gd name="connsiteY33" fmla="*/ 1115568 h 1265120"/>
              <a:gd name="connsiteX34" fmla="*/ 6583680 w 7327392"/>
              <a:gd name="connsiteY34" fmla="*/ 1030224 h 1265120"/>
              <a:gd name="connsiteX35" fmla="*/ 6961632 w 7327392"/>
              <a:gd name="connsiteY35" fmla="*/ 847344 h 1265120"/>
              <a:gd name="connsiteX36" fmla="*/ 7181088 w 7327392"/>
              <a:gd name="connsiteY36" fmla="*/ 688848 h 1265120"/>
              <a:gd name="connsiteX37" fmla="*/ 7327392 w 7327392"/>
              <a:gd name="connsiteY37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267712 w 7327392"/>
              <a:gd name="connsiteY10" fmla="*/ 67056 h 1265120"/>
              <a:gd name="connsiteX11" fmla="*/ 2328672 w 7327392"/>
              <a:gd name="connsiteY11" fmla="*/ 103632 h 1265120"/>
              <a:gd name="connsiteX12" fmla="*/ 2523744 w 7327392"/>
              <a:gd name="connsiteY12" fmla="*/ 91440 h 1265120"/>
              <a:gd name="connsiteX13" fmla="*/ 2694432 w 7327392"/>
              <a:gd name="connsiteY13" fmla="*/ 67056 h 1265120"/>
              <a:gd name="connsiteX14" fmla="*/ 2779776 w 7327392"/>
              <a:gd name="connsiteY14" fmla="*/ 188976 h 1265120"/>
              <a:gd name="connsiteX15" fmla="*/ 2779776 w 7327392"/>
              <a:gd name="connsiteY15" fmla="*/ 237744 h 1265120"/>
              <a:gd name="connsiteX16" fmla="*/ 2950464 w 7327392"/>
              <a:gd name="connsiteY16" fmla="*/ 237744 h 1265120"/>
              <a:gd name="connsiteX17" fmla="*/ 3060192 w 7327392"/>
              <a:gd name="connsiteY17" fmla="*/ 213360 h 1265120"/>
              <a:gd name="connsiteX18" fmla="*/ 3828288 w 7327392"/>
              <a:gd name="connsiteY18" fmla="*/ 286512 h 1265120"/>
              <a:gd name="connsiteX19" fmla="*/ 3974592 w 7327392"/>
              <a:gd name="connsiteY19" fmla="*/ 128016 h 1265120"/>
              <a:gd name="connsiteX20" fmla="*/ 4242816 w 7327392"/>
              <a:gd name="connsiteY20" fmla="*/ 18288 h 1265120"/>
              <a:gd name="connsiteX21" fmla="*/ 4572000 w 7327392"/>
              <a:gd name="connsiteY21" fmla="*/ 18288 h 1265120"/>
              <a:gd name="connsiteX22" fmla="*/ 4632960 w 7327392"/>
              <a:gd name="connsiteY22" fmla="*/ 91440 h 1265120"/>
              <a:gd name="connsiteX23" fmla="*/ 4693920 w 7327392"/>
              <a:gd name="connsiteY23" fmla="*/ 152400 h 1265120"/>
              <a:gd name="connsiteX24" fmla="*/ 4828032 w 7327392"/>
              <a:gd name="connsiteY24" fmla="*/ 152400 h 1265120"/>
              <a:gd name="connsiteX25" fmla="*/ 4852416 w 7327392"/>
              <a:gd name="connsiteY25" fmla="*/ 188976 h 1265120"/>
              <a:gd name="connsiteX26" fmla="*/ 4779264 w 7327392"/>
              <a:gd name="connsiteY26" fmla="*/ 310896 h 1265120"/>
              <a:gd name="connsiteX27" fmla="*/ 4803648 w 7327392"/>
              <a:gd name="connsiteY27" fmla="*/ 554736 h 1265120"/>
              <a:gd name="connsiteX28" fmla="*/ 4828032 w 7327392"/>
              <a:gd name="connsiteY28" fmla="*/ 774192 h 1265120"/>
              <a:gd name="connsiteX29" fmla="*/ 4876800 w 7327392"/>
              <a:gd name="connsiteY29" fmla="*/ 810768 h 1265120"/>
              <a:gd name="connsiteX30" fmla="*/ 5413248 w 7327392"/>
              <a:gd name="connsiteY30" fmla="*/ 1018032 h 1265120"/>
              <a:gd name="connsiteX31" fmla="*/ 5766816 w 7327392"/>
              <a:gd name="connsiteY31" fmla="*/ 944880 h 1265120"/>
              <a:gd name="connsiteX32" fmla="*/ 6132576 w 7327392"/>
              <a:gd name="connsiteY32" fmla="*/ 1115568 h 1265120"/>
              <a:gd name="connsiteX33" fmla="*/ 6583680 w 7327392"/>
              <a:gd name="connsiteY33" fmla="*/ 1030224 h 1265120"/>
              <a:gd name="connsiteX34" fmla="*/ 6961632 w 7327392"/>
              <a:gd name="connsiteY34" fmla="*/ 847344 h 1265120"/>
              <a:gd name="connsiteX35" fmla="*/ 7181088 w 7327392"/>
              <a:gd name="connsiteY35" fmla="*/ 688848 h 1265120"/>
              <a:gd name="connsiteX36" fmla="*/ 7327392 w 7327392"/>
              <a:gd name="connsiteY36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328672 w 7327392"/>
              <a:gd name="connsiteY10" fmla="*/ 103632 h 1265120"/>
              <a:gd name="connsiteX11" fmla="*/ 2523744 w 7327392"/>
              <a:gd name="connsiteY11" fmla="*/ 91440 h 1265120"/>
              <a:gd name="connsiteX12" fmla="*/ 2694432 w 7327392"/>
              <a:gd name="connsiteY12" fmla="*/ 67056 h 1265120"/>
              <a:gd name="connsiteX13" fmla="*/ 2779776 w 7327392"/>
              <a:gd name="connsiteY13" fmla="*/ 188976 h 1265120"/>
              <a:gd name="connsiteX14" fmla="*/ 2779776 w 7327392"/>
              <a:gd name="connsiteY14" fmla="*/ 237744 h 1265120"/>
              <a:gd name="connsiteX15" fmla="*/ 2950464 w 7327392"/>
              <a:gd name="connsiteY15" fmla="*/ 237744 h 1265120"/>
              <a:gd name="connsiteX16" fmla="*/ 3060192 w 7327392"/>
              <a:gd name="connsiteY16" fmla="*/ 213360 h 1265120"/>
              <a:gd name="connsiteX17" fmla="*/ 3828288 w 7327392"/>
              <a:gd name="connsiteY17" fmla="*/ 286512 h 1265120"/>
              <a:gd name="connsiteX18" fmla="*/ 3974592 w 7327392"/>
              <a:gd name="connsiteY18" fmla="*/ 128016 h 1265120"/>
              <a:gd name="connsiteX19" fmla="*/ 4242816 w 7327392"/>
              <a:gd name="connsiteY19" fmla="*/ 18288 h 1265120"/>
              <a:gd name="connsiteX20" fmla="*/ 4572000 w 7327392"/>
              <a:gd name="connsiteY20" fmla="*/ 18288 h 1265120"/>
              <a:gd name="connsiteX21" fmla="*/ 4632960 w 7327392"/>
              <a:gd name="connsiteY21" fmla="*/ 91440 h 1265120"/>
              <a:gd name="connsiteX22" fmla="*/ 4693920 w 7327392"/>
              <a:gd name="connsiteY22" fmla="*/ 152400 h 1265120"/>
              <a:gd name="connsiteX23" fmla="*/ 4828032 w 7327392"/>
              <a:gd name="connsiteY23" fmla="*/ 152400 h 1265120"/>
              <a:gd name="connsiteX24" fmla="*/ 4852416 w 7327392"/>
              <a:gd name="connsiteY24" fmla="*/ 188976 h 1265120"/>
              <a:gd name="connsiteX25" fmla="*/ 4779264 w 7327392"/>
              <a:gd name="connsiteY25" fmla="*/ 310896 h 1265120"/>
              <a:gd name="connsiteX26" fmla="*/ 4803648 w 7327392"/>
              <a:gd name="connsiteY26" fmla="*/ 554736 h 1265120"/>
              <a:gd name="connsiteX27" fmla="*/ 4828032 w 7327392"/>
              <a:gd name="connsiteY27" fmla="*/ 774192 h 1265120"/>
              <a:gd name="connsiteX28" fmla="*/ 4876800 w 7327392"/>
              <a:gd name="connsiteY28" fmla="*/ 810768 h 1265120"/>
              <a:gd name="connsiteX29" fmla="*/ 5413248 w 7327392"/>
              <a:gd name="connsiteY29" fmla="*/ 1018032 h 1265120"/>
              <a:gd name="connsiteX30" fmla="*/ 5766816 w 7327392"/>
              <a:gd name="connsiteY30" fmla="*/ 944880 h 1265120"/>
              <a:gd name="connsiteX31" fmla="*/ 6132576 w 7327392"/>
              <a:gd name="connsiteY31" fmla="*/ 1115568 h 1265120"/>
              <a:gd name="connsiteX32" fmla="*/ 6583680 w 7327392"/>
              <a:gd name="connsiteY32" fmla="*/ 1030224 h 1265120"/>
              <a:gd name="connsiteX33" fmla="*/ 6961632 w 7327392"/>
              <a:gd name="connsiteY33" fmla="*/ 847344 h 1265120"/>
              <a:gd name="connsiteX34" fmla="*/ 7181088 w 7327392"/>
              <a:gd name="connsiteY34" fmla="*/ 688848 h 1265120"/>
              <a:gd name="connsiteX35" fmla="*/ 7327392 w 7327392"/>
              <a:gd name="connsiteY35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328674 w 7327392"/>
              <a:gd name="connsiteY10" fmla="*/ 266048 h 1265120"/>
              <a:gd name="connsiteX11" fmla="*/ 2523744 w 7327392"/>
              <a:gd name="connsiteY11" fmla="*/ 91440 h 1265120"/>
              <a:gd name="connsiteX12" fmla="*/ 2694432 w 7327392"/>
              <a:gd name="connsiteY12" fmla="*/ 67056 h 1265120"/>
              <a:gd name="connsiteX13" fmla="*/ 2779776 w 7327392"/>
              <a:gd name="connsiteY13" fmla="*/ 188976 h 1265120"/>
              <a:gd name="connsiteX14" fmla="*/ 2779776 w 7327392"/>
              <a:gd name="connsiteY14" fmla="*/ 237744 h 1265120"/>
              <a:gd name="connsiteX15" fmla="*/ 2950464 w 7327392"/>
              <a:gd name="connsiteY15" fmla="*/ 237744 h 1265120"/>
              <a:gd name="connsiteX16" fmla="*/ 3060192 w 7327392"/>
              <a:gd name="connsiteY16" fmla="*/ 213360 h 1265120"/>
              <a:gd name="connsiteX17" fmla="*/ 3828288 w 7327392"/>
              <a:gd name="connsiteY17" fmla="*/ 286512 h 1265120"/>
              <a:gd name="connsiteX18" fmla="*/ 3974592 w 7327392"/>
              <a:gd name="connsiteY18" fmla="*/ 128016 h 1265120"/>
              <a:gd name="connsiteX19" fmla="*/ 4242816 w 7327392"/>
              <a:gd name="connsiteY19" fmla="*/ 18288 h 1265120"/>
              <a:gd name="connsiteX20" fmla="*/ 4572000 w 7327392"/>
              <a:gd name="connsiteY20" fmla="*/ 18288 h 1265120"/>
              <a:gd name="connsiteX21" fmla="*/ 4632960 w 7327392"/>
              <a:gd name="connsiteY21" fmla="*/ 91440 h 1265120"/>
              <a:gd name="connsiteX22" fmla="*/ 4693920 w 7327392"/>
              <a:gd name="connsiteY22" fmla="*/ 152400 h 1265120"/>
              <a:gd name="connsiteX23" fmla="*/ 4828032 w 7327392"/>
              <a:gd name="connsiteY23" fmla="*/ 152400 h 1265120"/>
              <a:gd name="connsiteX24" fmla="*/ 4852416 w 7327392"/>
              <a:gd name="connsiteY24" fmla="*/ 188976 h 1265120"/>
              <a:gd name="connsiteX25" fmla="*/ 4779264 w 7327392"/>
              <a:gd name="connsiteY25" fmla="*/ 310896 h 1265120"/>
              <a:gd name="connsiteX26" fmla="*/ 4803648 w 7327392"/>
              <a:gd name="connsiteY26" fmla="*/ 554736 h 1265120"/>
              <a:gd name="connsiteX27" fmla="*/ 4828032 w 7327392"/>
              <a:gd name="connsiteY27" fmla="*/ 774192 h 1265120"/>
              <a:gd name="connsiteX28" fmla="*/ 4876800 w 7327392"/>
              <a:gd name="connsiteY28" fmla="*/ 810768 h 1265120"/>
              <a:gd name="connsiteX29" fmla="*/ 5413248 w 7327392"/>
              <a:gd name="connsiteY29" fmla="*/ 1018032 h 1265120"/>
              <a:gd name="connsiteX30" fmla="*/ 5766816 w 7327392"/>
              <a:gd name="connsiteY30" fmla="*/ 944880 h 1265120"/>
              <a:gd name="connsiteX31" fmla="*/ 6132576 w 7327392"/>
              <a:gd name="connsiteY31" fmla="*/ 1115568 h 1265120"/>
              <a:gd name="connsiteX32" fmla="*/ 6583680 w 7327392"/>
              <a:gd name="connsiteY32" fmla="*/ 1030224 h 1265120"/>
              <a:gd name="connsiteX33" fmla="*/ 6961632 w 7327392"/>
              <a:gd name="connsiteY33" fmla="*/ 847344 h 1265120"/>
              <a:gd name="connsiteX34" fmla="*/ 7181088 w 7327392"/>
              <a:gd name="connsiteY34" fmla="*/ 688848 h 1265120"/>
              <a:gd name="connsiteX35" fmla="*/ 7327392 w 7327392"/>
              <a:gd name="connsiteY35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328674 w 7327392"/>
              <a:gd name="connsiteY10" fmla="*/ 266048 h 1265120"/>
              <a:gd name="connsiteX11" fmla="*/ 2694432 w 7327392"/>
              <a:gd name="connsiteY11" fmla="*/ 67056 h 1265120"/>
              <a:gd name="connsiteX12" fmla="*/ 2779776 w 7327392"/>
              <a:gd name="connsiteY12" fmla="*/ 188976 h 1265120"/>
              <a:gd name="connsiteX13" fmla="*/ 2779776 w 7327392"/>
              <a:gd name="connsiteY13" fmla="*/ 237744 h 1265120"/>
              <a:gd name="connsiteX14" fmla="*/ 2950464 w 7327392"/>
              <a:gd name="connsiteY14" fmla="*/ 237744 h 1265120"/>
              <a:gd name="connsiteX15" fmla="*/ 3060192 w 7327392"/>
              <a:gd name="connsiteY15" fmla="*/ 213360 h 1265120"/>
              <a:gd name="connsiteX16" fmla="*/ 3828288 w 7327392"/>
              <a:gd name="connsiteY16" fmla="*/ 286512 h 1265120"/>
              <a:gd name="connsiteX17" fmla="*/ 3974592 w 7327392"/>
              <a:gd name="connsiteY17" fmla="*/ 128016 h 1265120"/>
              <a:gd name="connsiteX18" fmla="*/ 4242816 w 7327392"/>
              <a:gd name="connsiteY18" fmla="*/ 18288 h 1265120"/>
              <a:gd name="connsiteX19" fmla="*/ 4572000 w 7327392"/>
              <a:gd name="connsiteY19" fmla="*/ 18288 h 1265120"/>
              <a:gd name="connsiteX20" fmla="*/ 4632960 w 7327392"/>
              <a:gd name="connsiteY20" fmla="*/ 91440 h 1265120"/>
              <a:gd name="connsiteX21" fmla="*/ 4693920 w 7327392"/>
              <a:gd name="connsiteY21" fmla="*/ 152400 h 1265120"/>
              <a:gd name="connsiteX22" fmla="*/ 4828032 w 7327392"/>
              <a:gd name="connsiteY22" fmla="*/ 152400 h 1265120"/>
              <a:gd name="connsiteX23" fmla="*/ 4852416 w 7327392"/>
              <a:gd name="connsiteY23" fmla="*/ 188976 h 1265120"/>
              <a:gd name="connsiteX24" fmla="*/ 4779264 w 7327392"/>
              <a:gd name="connsiteY24" fmla="*/ 310896 h 1265120"/>
              <a:gd name="connsiteX25" fmla="*/ 4803648 w 7327392"/>
              <a:gd name="connsiteY25" fmla="*/ 554736 h 1265120"/>
              <a:gd name="connsiteX26" fmla="*/ 4828032 w 7327392"/>
              <a:gd name="connsiteY26" fmla="*/ 774192 h 1265120"/>
              <a:gd name="connsiteX27" fmla="*/ 4876800 w 7327392"/>
              <a:gd name="connsiteY27" fmla="*/ 810768 h 1265120"/>
              <a:gd name="connsiteX28" fmla="*/ 5413248 w 7327392"/>
              <a:gd name="connsiteY28" fmla="*/ 1018032 h 1265120"/>
              <a:gd name="connsiteX29" fmla="*/ 5766816 w 7327392"/>
              <a:gd name="connsiteY29" fmla="*/ 944880 h 1265120"/>
              <a:gd name="connsiteX30" fmla="*/ 6132576 w 7327392"/>
              <a:gd name="connsiteY30" fmla="*/ 1115568 h 1265120"/>
              <a:gd name="connsiteX31" fmla="*/ 6583680 w 7327392"/>
              <a:gd name="connsiteY31" fmla="*/ 1030224 h 1265120"/>
              <a:gd name="connsiteX32" fmla="*/ 6961632 w 7327392"/>
              <a:gd name="connsiteY32" fmla="*/ 847344 h 1265120"/>
              <a:gd name="connsiteX33" fmla="*/ 7181088 w 7327392"/>
              <a:gd name="connsiteY33" fmla="*/ 688848 h 1265120"/>
              <a:gd name="connsiteX34" fmla="*/ 7327392 w 7327392"/>
              <a:gd name="connsiteY34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328674 w 7327392"/>
              <a:gd name="connsiteY10" fmla="*/ 266048 h 1265120"/>
              <a:gd name="connsiteX11" fmla="*/ 2779776 w 7327392"/>
              <a:gd name="connsiteY11" fmla="*/ 188976 h 1265120"/>
              <a:gd name="connsiteX12" fmla="*/ 2779776 w 7327392"/>
              <a:gd name="connsiteY12" fmla="*/ 237744 h 1265120"/>
              <a:gd name="connsiteX13" fmla="*/ 2950464 w 7327392"/>
              <a:gd name="connsiteY13" fmla="*/ 237744 h 1265120"/>
              <a:gd name="connsiteX14" fmla="*/ 3060192 w 7327392"/>
              <a:gd name="connsiteY14" fmla="*/ 213360 h 1265120"/>
              <a:gd name="connsiteX15" fmla="*/ 3828288 w 7327392"/>
              <a:gd name="connsiteY15" fmla="*/ 286512 h 1265120"/>
              <a:gd name="connsiteX16" fmla="*/ 3974592 w 7327392"/>
              <a:gd name="connsiteY16" fmla="*/ 128016 h 1265120"/>
              <a:gd name="connsiteX17" fmla="*/ 4242816 w 7327392"/>
              <a:gd name="connsiteY17" fmla="*/ 18288 h 1265120"/>
              <a:gd name="connsiteX18" fmla="*/ 4572000 w 7327392"/>
              <a:gd name="connsiteY18" fmla="*/ 18288 h 1265120"/>
              <a:gd name="connsiteX19" fmla="*/ 4632960 w 7327392"/>
              <a:gd name="connsiteY19" fmla="*/ 91440 h 1265120"/>
              <a:gd name="connsiteX20" fmla="*/ 4693920 w 7327392"/>
              <a:gd name="connsiteY20" fmla="*/ 152400 h 1265120"/>
              <a:gd name="connsiteX21" fmla="*/ 4828032 w 7327392"/>
              <a:gd name="connsiteY21" fmla="*/ 152400 h 1265120"/>
              <a:gd name="connsiteX22" fmla="*/ 4852416 w 7327392"/>
              <a:gd name="connsiteY22" fmla="*/ 188976 h 1265120"/>
              <a:gd name="connsiteX23" fmla="*/ 4779264 w 7327392"/>
              <a:gd name="connsiteY23" fmla="*/ 310896 h 1265120"/>
              <a:gd name="connsiteX24" fmla="*/ 4803648 w 7327392"/>
              <a:gd name="connsiteY24" fmla="*/ 554736 h 1265120"/>
              <a:gd name="connsiteX25" fmla="*/ 4828032 w 7327392"/>
              <a:gd name="connsiteY25" fmla="*/ 774192 h 1265120"/>
              <a:gd name="connsiteX26" fmla="*/ 4876800 w 7327392"/>
              <a:gd name="connsiteY26" fmla="*/ 810768 h 1265120"/>
              <a:gd name="connsiteX27" fmla="*/ 5413248 w 7327392"/>
              <a:gd name="connsiteY27" fmla="*/ 1018032 h 1265120"/>
              <a:gd name="connsiteX28" fmla="*/ 5766816 w 7327392"/>
              <a:gd name="connsiteY28" fmla="*/ 944880 h 1265120"/>
              <a:gd name="connsiteX29" fmla="*/ 6132576 w 7327392"/>
              <a:gd name="connsiteY29" fmla="*/ 1115568 h 1265120"/>
              <a:gd name="connsiteX30" fmla="*/ 6583680 w 7327392"/>
              <a:gd name="connsiteY30" fmla="*/ 1030224 h 1265120"/>
              <a:gd name="connsiteX31" fmla="*/ 6961632 w 7327392"/>
              <a:gd name="connsiteY31" fmla="*/ 847344 h 1265120"/>
              <a:gd name="connsiteX32" fmla="*/ 7181088 w 7327392"/>
              <a:gd name="connsiteY32" fmla="*/ 688848 h 1265120"/>
              <a:gd name="connsiteX33" fmla="*/ 7327392 w 7327392"/>
              <a:gd name="connsiteY33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328674 w 7327392"/>
              <a:gd name="connsiteY10" fmla="*/ 266048 h 1265120"/>
              <a:gd name="connsiteX11" fmla="*/ 2779776 w 7327392"/>
              <a:gd name="connsiteY11" fmla="*/ 188976 h 1265120"/>
              <a:gd name="connsiteX12" fmla="*/ 2652075 w 7327392"/>
              <a:gd name="connsiteY12" fmla="*/ 425803 h 1265120"/>
              <a:gd name="connsiteX13" fmla="*/ 2950464 w 7327392"/>
              <a:gd name="connsiteY13" fmla="*/ 237744 h 1265120"/>
              <a:gd name="connsiteX14" fmla="*/ 3060192 w 7327392"/>
              <a:gd name="connsiteY14" fmla="*/ 213360 h 1265120"/>
              <a:gd name="connsiteX15" fmla="*/ 3828288 w 7327392"/>
              <a:gd name="connsiteY15" fmla="*/ 286512 h 1265120"/>
              <a:gd name="connsiteX16" fmla="*/ 3974592 w 7327392"/>
              <a:gd name="connsiteY16" fmla="*/ 128016 h 1265120"/>
              <a:gd name="connsiteX17" fmla="*/ 4242816 w 7327392"/>
              <a:gd name="connsiteY17" fmla="*/ 18288 h 1265120"/>
              <a:gd name="connsiteX18" fmla="*/ 4572000 w 7327392"/>
              <a:gd name="connsiteY18" fmla="*/ 18288 h 1265120"/>
              <a:gd name="connsiteX19" fmla="*/ 4632960 w 7327392"/>
              <a:gd name="connsiteY19" fmla="*/ 91440 h 1265120"/>
              <a:gd name="connsiteX20" fmla="*/ 4693920 w 7327392"/>
              <a:gd name="connsiteY20" fmla="*/ 152400 h 1265120"/>
              <a:gd name="connsiteX21" fmla="*/ 4828032 w 7327392"/>
              <a:gd name="connsiteY21" fmla="*/ 152400 h 1265120"/>
              <a:gd name="connsiteX22" fmla="*/ 4852416 w 7327392"/>
              <a:gd name="connsiteY22" fmla="*/ 188976 h 1265120"/>
              <a:gd name="connsiteX23" fmla="*/ 4779264 w 7327392"/>
              <a:gd name="connsiteY23" fmla="*/ 310896 h 1265120"/>
              <a:gd name="connsiteX24" fmla="*/ 4803648 w 7327392"/>
              <a:gd name="connsiteY24" fmla="*/ 554736 h 1265120"/>
              <a:gd name="connsiteX25" fmla="*/ 4828032 w 7327392"/>
              <a:gd name="connsiteY25" fmla="*/ 774192 h 1265120"/>
              <a:gd name="connsiteX26" fmla="*/ 4876800 w 7327392"/>
              <a:gd name="connsiteY26" fmla="*/ 810768 h 1265120"/>
              <a:gd name="connsiteX27" fmla="*/ 5413248 w 7327392"/>
              <a:gd name="connsiteY27" fmla="*/ 1018032 h 1265120"/>
              <a:gd name="connsiteX28" fmla="*/ 5766816 w 7327392"/>
              <a:gd name="connsiteY28" fmla="*/ 944880 h 1265120"/>
              <a:gd name="connsiteX29" fmla="*/ 6132576 w 7327392"/>
              <a:gd name="connsiteY29" fmla="*/ 1115568 h 1265120"/>
              <a:gd name="connsiteX30" fmla="*/ 6583680 w 7327392"/>
              <a:gd name="connsiteY30" fmla="*/ 1030224 h 1265120"/>
              <a:gd name="connsiteX31" fmla="*/ 6961632 w 7327392"/>
              <a:gd name="connsiteY31" fmla="*/ 847344 h 1265120"/>
              <a:gd name="connsiteX32" fmla="*/ 7181088 w 7327392"/>
              <a:gd name="connsiteY32" fmla="*/ 688848 h 1265120"/>
              <a:gd name="connsiteX33" fmla="*/ 7327392 w 7327392"/>
              <a:gd name="connsiteY33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328674 w 7327392"/>
              <a:gd name="connsiteY10" fmla="*/ 266048 h 1265120"/>
              <a:gd name="connsiteX11" fmla="*/ 2652075 w 7327392"/>
              <a:gd name="connsiteY11" fmla="*/ 425803 h 1265120"/>
              <a:gd name="connsiteX12" fmla="*/ 2950464 w 7327392"/>
              <a:gd name="connsiteY12" fmla="*/ 237744 h 1265120"/>
              <a:gd name="connsiteX13" fmla="*/ 3060192 w 7327392"/>
              <a:gd name="connsiteY13" fmla="*/ 213360 h 1265120"/>
              <a:gd name="connsiteX14" fmla="*/ 3828288 w 7327392"/>
              <a:gd name="connsiteY14" fmla="*/ 286512 h 1265120"/>
              <a:gd name="connsiteX15" fmla="*/ 3974592 w 7327392"/>
              <a:gd name="connsiteY15" fmla="*/ 128016 h 1265120"/>
              <a:gd name="connsiteX16" fmla="*/ 4242816 w 7327392"/>
              <a:gd name="connsiteY16" fmla="*/ 18288 h 1265120"/>
              <a:gd name="connsiteX17" fmla="*/ 4572000 w 7327392"/>
              <a:gd name="connsiteY17" fmla="*/ 18288 h 1265120"/>
              <a:gd name="connsiteX18" fmla="*/ 4632960 w 7327392"/>
              <a:gd name="connsiteY18" fmla="*/ 91440 h 1265120"/>
              <a:gd name="connsiteX19" fmla="*/ 4693920 w 7327392"/>
              <a:gd name="connsiteY19" fmla="*/ 152400 h 1265120"/>
              <a:gd name="connsiteX20" fmla="*/ 4828032 w 7327392"/>
              <a:gd name="connsiteY20" fmla="*/ 152400 h 1265120"/>
              <a:gd name="connsiteX21" fmla="*/ 4852416 w 7327392"/>
              <a:gd name="connsiteY21" fmla="*/ 188976 h 1265120"/>
              <a:gd name="connsiteX22" fmla="*/ 4779264 w 7327392"/>
              <a:gd name="connsiteY22" fmla="*/ 310896 h 1265120"/>
              <a:gd name="connsiteX23" fmla="*/ 4803648 w 7327392"/>
              <a:gd name="connsiteY23" fmla="*/ 554736 h 1265120"/>
              <a:gd name="connsiteX24" fmla="*/ 4828032 w 7327392"/>
              <a:gd name="connsiteY24" fmla="*/ 774192 h 1265120"/>
              <a:gd name="connsiteX25" fmla="*/ 4876800 w 7327392"/>
              <a:gd name="connsiteY25" fmla="*/ 810768 h 1265120"/>
              <a:gd name="connsiteX26" fmla="*/ 5413248 w 7327392"/>
              <a:gd name="connsiteY26" fmla="*/ 1018032 h 1265120"/>
              <a:gd name="connsiteX27" fmla="*/ 5766816 w 7327392"/>
              <a:gd name="connsiteY27" fmla="*/ 944880 h 1265120"/>
              <a:gd name="connsiteX28" fmla="*/ 6132576 w 7327392"/>
              <a:gd name="connsiteY28" fmla="*/ 1115568 h 1265120"/>
              <a:gd name="connsiteX29" fmla="*/ 6583680 w 7327392"/>
              <a:gd name="connsiteY29" fmla="*/ 1030224 h 1265120"/>
              <a:gd name="connsiteX30" fmla="*/ 6961632 w 7327392"/>
              <a:gd name="connsiteY30" fmla="*/ 847344 h 1265120"/>
              <a:gd name="connsiteX31" fmla="*/ 7181088 w 7327392"/>
              <a:gd name="connsiteY31" fmla="*/ 688848 h 1265120"/>
              <a:gd name="connsiteX32" fmla="*/ 7327392 w 7327392"/>
              <a:gd name="connsiteY32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328674 w 7327392"/>
              <a:gd name="connsiteY10" fmla="*/ 266048 h 1265120"/>
              <a:gd name="connsiteX11" fmla="*/ 2652075 w 7327392"/>
              <a:gd name="connsiteY11" fmla="*/ 425803 h 1265120"/>
              <a:gd name="connsiteX12" fmla="*/ 3529391 w 7327392"/>
              <a:gd name="connsiteY12" fmla="*/ 408708 h 1265120"/>
              <a:gd name="connsiteX13" fmla="*/ 3060192 w 7327392"/>
              <a:gd name="connsiteY13" fmla="*/ 213360 h 1265120"/>
              <a:gd name="connsiteX14" fmla="*/ 3828288 w 7327392"/>
              <a:gd name="connsiteY14" fmla="*/ 286512 h 1265120"/>
              <a:gd name="connsiteX15" fmla="*/ 3974592 w 7327392"/>
              <a:gd name="connsiteY15" fmla="*/ 128016 h 1265120"/>
              <a:gd name="connsiteX16" fmla="*/ 4242816 w 7327392"/>
              <a:gd name="connsiteY16" fmla="*/ 18288 h 1265120"/>
              <a:gd name="connsiteX17" fmla="*/ 4572000 w 7327392"/>
              <a:gd name="connsiteY17" fmla="*/ 18288 h 1265120"/>
              <a:gd name="connsiteX18" fmla="*/ 4632960 w 7327392"/>
              <a:gd name="connsiteY18" fmla="*/ 91440 h 1265120"/>
              <a:gd name="connsiteX19" fmla="*/ 4693920 w 7327392"/>
              <a:gd name="connsiteY19" fmla="*/ 152400 h 1265120"/>
              <a:gd name="connsiteX20" fmla="*/ 4828032 w 7327392"/>
              <a:gd name="connsiteY20" fmla="*/ 152400 h 1265120"/>
              <a:gd name="connsiteX21" fmla="*/ 4852416 w 7327392"/>
              <a:gd name="connsiteY21" fmla="*/ 188976 h 1265120"/>
              <a:gd name="connsiteX22" fmla="*/ 4779264 w 7327392"/>
              <a:gd name="connsiteY22" fmla="*/ 310896 h 1265120"/>
              <a:gd name="connsiteX23" fmla="*/ 4803648 w 7327392"/>
              <a:gd name="connsiteY23" fmla="*/ 554736 h 1265120"/>
              <a:gd name="connsiteX24" fmla="*/ 4828032 w 7327392"/>
              <a:gd name="connsiteY24" fmla="*/ 774192 h 1265120"/>
              <a:gd name="connsiteX25" fmla="*/ 4876800 w 7327392"/>
              <a:gd name="connsiteY25" fmla="*/ 810768 h 1265120"/>
              <a:gd name="connsiteX26" fmla="*/ 5413248 w 7327392"/>
              <a:gd name="connsiteY26" fmla="*/ 1018032 h 1265120"/>
              <a:gd name="connsiteX27" fmla="*/ 5766816 w 7327392"/>
              <a:gd name="connsiteY27" fmla="*/ 944880 h 1265120"/>
              <a:gd name="connsiteX28" fmla="*/ 6132576 w 7327392"/>
              <a:gd name="connsiteY28" fmla="*/ 1115568 h 1265120"/>
              <a:gd name="connsiteX29" fmla="*/ 6583680 w 7327392"/>
              <a:gd name="connsiteY29" fmla="*/ 1030224 h 1265120"/>
              <a:gd name="connsiteX30" fmla="*/ 6961632 w 7327392"/>
              <a:gd name="connsiteY30" fmla="*/ 847344 h 1265120"/>
              <a:gd name="connsiteX31" fmla="*/ 7181088 w 7327392"/>
              <a:gd name="connsiteY31" fmla="*/ 688848 h 1265120"/>
              <a:gd name="connsiteX32" fmla="*/ 7327392 w 7327392"/>
              <a:gd name="connsiteY32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328674 w 7327392"/>
              <a:gd name="connsiteY10" fmla="*/ 266048 h 1265120"/>
              <a:gd name="connsiteX11" fmla="*/ 2652075 w 7327392"/>
              <a:gd name="connsiteY11" fmla="*/ 425803 h 1265120"/>
              <a:gd name="connsiteX12" fmla="*/ 3529391 w 7327392"/>
              <a:gd name="connsiteY12" fmla="*/ 408708 h 1265120"/>
              <a:gd name="connsiteX13" fmla="*/ 3828288 w 7327392"/>
              <a:gd name="connsiteY13" fmla="*/ 286512 h 1265120"/>
              <a:gd name="connsiteX14" fmla="*/ 3974592 w 7327392"/>
              <a:gd name="connsiteY14" fmla="*/ 128016 h 1265120"/>
              <a:gd name="connsiteX15" fmla="*/ 4242816 w 7327392"/>
              <a:gd name="connsiteY15" fmla="*/ 18288 h 1265120"/>
              <a:gd name="connsiteX16" fmla="*/ 4572000 w 7327392"/>
              <a:gd name="connsiteY16" fmla="*/ 18288 h 1265120"/>
              <a:gd name="connsiteX17" fmla="*/ 4632960 w 7327392"/>
              <a:gd name="connsiteY17" fmla="*/ 91440 h 1265120"/>
              <a:gd name="connsiteX18" fmla="*/ 4693920 w 7327392"/>
              <a:gd name="connsiteY18" fmla="*/ 152400 h 1265120"/>
              <a:gd name="connsiteX19" fmla="*/ 4828032 w 7327392"/>
              <a:gd name="connsiteY19" fmla="*/ 152400 h 1265120"/>
              <a:gd name="connsiteX20" fmla="*/ 4852416 w 7327392"/>
              <a:gd name="connsiteY20" fmla="*/ 188976 h 1265120"/>
              <a:gd name="connsiteX21" fmla="*/ 4779264 w 7327392"/>
              <a:gd name="connsiteY21" fmla="*/ 310896 h 1265120"/>
              <a:gd name="connsiteX22" fmla="*/ 4803648 w 7327392"/>
              <a:gd name="connsiteY22" fmla="*/ 554736 h 1265120"/>
              <a:gd name="connsiteX23" fmla="*/ 4828032 w 7327392"/>
              <a:gd name="connsiteY23" fmla="*/ 774192 h 1265120"/>
              <a:gd name="connsiteX24" fmla="*/ 4876800 w 7327392"/>
              <a:gd name="connsiteY24" fmla="*/ 810768 h 1265120"/>
              <a:gd name="connsiteX25" fmla="*/ 5413248 w 7327392"/>
              <a:gd name="connsiteY25" fmla="*/ 1018032 h 1265120"/>
              <a:gd name="connsiteX26" fmla="*/ 5766816 w 7327392"/>
              <a:gd name="connsiteY26" fmla="*/ 944880 h 1265120"/>
              <a:gd name="connsiteX27" fmla="*/ 6132576 w 7327392"/>
              <a:gd name="connsiteY27" fmla="*/ 1115568 h 1265120"/>
              <a:gd name="connsiteX28" fmla="*/ 6583680 w 7327392"/>
              <a:gd name="connsiteY28" fmla="*/ 1030224 h 1265120"/>
              <a:gd name="connsiteX29" fmla="*/ 6961632 w 7327392"/>
              <a:gd name="connsiteY29" fmla="*/ 847344 h 1265120"/>
              <a:gd name="connsiteX30" fmla="*/ 7181088 w 7327392"/>
              <a:gd name="connsiteY30" fmla="*/ 688848 h 1265120"/>
              <a:gd name="connsiteX31" fmla="*/ 7327392 w 7327392"/>
              <a:gd name="connsiteY31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328674 w 7327392"/>
              <a:gd name="connsiteY10" fmla="*/ 266048 h 1265120"/>
              <a:gd name="connsiteX11" fmla="*/ 2652075 w 7327392"/>
              <a:gd name="connsiteY11" fmla="*/ 425803 h 1265120"/>
              <a:gd name="connsiteX12" fmla="*/ 3529391 w 7327392"/>
              <a:gd name="connsiteY12" fmla="*/ 408708 h 1265120"/>
              <a:gd name="connsiteX13" fmla="*/ 3828288 w 7327392"/>
              <a:gd name="connsiteY13" fmla="*/ 286512 h 1265120"/>
              <a:gd name="connsiteX14" fmla="*/ 3974592 w 7327392"/>
              <a:gd name="connsiteY14" fmla="*/ 128016 h 1265120"/>
              <a:gd name="connsiteX15" fmla="*/ 4242816 w 7327392"/>
              <a:gd name="connsiteY15" fmla="*/ 18288 h 1265120"/>
              <a:gd name="connsiteX16" fmla="*/ 4572000 w 7327392"/>
              <a:gd name="connsiteY16" fmla="*/ 18288 h 1265120"/>
              <a:gd name="connsiteX17" fmla="*/ 4632960 w 7327392"/>
              <a:gd name="connsiteY17" fmla="*/ 91440 h 1265120"/>
              <a:gd name="connsiteX18" fmla="*/ 4693920 w 7327392"/>
              <a:gd name="connsiteY18" fmla="*/ 152400 h 1265120"/>
              <a:gd name="connsiteX19" fmla="*/ 4828032 w 7327392"/>
              <a:gd name="connsiteY19" fmla="*/ 152400 h 1265120"/>
              <a:gd name="connsiteX20" fmla="*/ 4779264 w 7327392"/>
              <a:gd name="connsiteY20" fmla="*/ 310896 h 1265120"/>
              <a:gd name="connsiteX21" fmla="*/ 4803648 w 7327392"/>
              <a:gd name="connsiteY21" fmla="*/ 554736 h 1265120"/>
              <a:gd name="connsiteX22" fmla="*/ 4828032 w 7327392"/>
              <a:gd name="connsiteY22" fmla="*/ 774192 h 1265120"/>
              <a:gd name="connsiteX23" fmla="*/ 4876800 w 7327392"/>
              <a:gd name="connsiteY23" fmla="*/ 810768 h 1265120"/>
              <a:gd name="connsiteX24" fmla="*/ 5413248 w 7327392"/>
              <a:gd name="connsiteY24" fmla="*/ 1018032 h 1265120"/>
              <a:gd name="connsiteX25" fmla="*/ 5766816 w 7327392"/>
              <a:gd name="connsiteY25" fmla="*/ 944880 h 1265120"/>
              <a:gd name="connsiteX26" fmla="*/ 6132576 w 7327392"/>
              <a:gd name="connsiteY26" fmla="*/ 1115568 h 1265120"/>
              <a:gd name="connsiteX27" fmla="*/ 6583680 w 7327392"/>
              <a:gd name="connsiteY27" fmla="*/ 1030224 h 1265120"/>
              <a:gd name="connsiteX28" fmla="*/ 6961632 w 7327392"/>
              <a:gd name="connsiteY28" fmla="*/ 847344 h 1265120"/>
              <a:gd name="connsiteX29" fmla="*/ 7181088 w 7327392"/>
              <a:gd name="connsiteY29" fmla="*/ 688848 h 1265120"/>
              <a:gd name="connsiteX30" fmla="*/ 7327392 w 7327392"/>
              <a:gd name="connsiteY30" fmla="*/ 640080 h 1265120"/>
              <a:gd name="connsiteX0" fmla="*/ 0 w 7327392"/>
              <a:gd name="connsiteY0" fmla="*/ 1042416 h 1265120"/>
              <a:gd name="connsiteX1" fmla="*/ 207264 w 7327392"/>
              <a:gd name="connsiteY1" fmla="*/ 1127760 h 1265120"/>
              <a:gd name="connsiteX2" fmla="*/ 280416 w 7327392"/>
              <a:gd name="connsiteY2" fmla="*/ 1261872 h 1265120"/>
              <a:gd name="connsiteX3" fmla="*/ 1002274 w 7327392"/>
              <a:gd name="connsiteY3" fmla="*/ 1108271 h 1265120"/>
              <a:gd name="connsiteX4" fmla="*/ 1267968 w 7327392"/>
              <a:gd name="connsiteY4" fmla="*/ 847344 h 1265120"/>
              <a:gd name="connsiteX5" fmla="*/ 1304544 w 7327392"/>
              <a:gd name="connsiteY5" fmla="*/ 701040 h 1265120"/>
              <a:gd name="connsiteX6" fmla="*/ 1414272 w 7327392"/>
              <a:gd name="connsiteY6" fmla="*/ 566928 h 1265120"/>
              <a:gd name="connsiteX7" fmla="*/ 1682496 w 7327392"/>
              <a:gd name="connsiteY7" fmla="*/ 371856 h 1265120"/>
              <a:gd name="connsiteX8" fmla="*/ 1792224 w 7327392"/>
              <a:gd name="connsiteY8" fmla="*/ 396240 h 1265120"/>
              <a:gd name="connsiteX9" fmla="*/ 2023872 w 7327392"/>
              <a:gd name="connsiteY9" fmla="*/ 286512 h 1265120"/>
              <a:gd name="connsiteX10" fmla="*/ 2328674 w 7327392"/>
              <a:gd name="connsiteY10" fmla="*/ 266048 h 1265120"/>
              <a:gd name="connsiteX11" fmla="*/ 2652075 w 7327392"/>
              <a:gd name="connsiteY11" fmla="*/ 425803 h 1265120"/>
              <a:gd name="connsiteX12" fmla="*/ 3529391 w 7327392"/>
              <a:gd name="connsiteY12" fmla="*/ 408708 h 1265120"/>
              <a:gd name="connsiteX13" fmla="*/ 3828288 w 7327392"/>
              <a:gd name="connsiteY13" fmla="*/ 286512 h 1265120"/>
              <a:gd name="connsiteX14" fmla="*/ 3974592 w 7327392"/>
              <a:gd name="connsiteY14" fmla="*/ 128016 h 1265120"/>
              <a:gd name="connsiteX15" fmla="*/ 4242816 w 7327392"/>
              <a:gd name="connsiteY15" fmla="*/ 18288 h 1265120"/>
              <a:gd name="connsiteX16" fmla="*/ 4572000 w 7327392"/>
              <a:gd name="connsiteY16" fmla="*/ 18288 h 1265120"/>
              <a:gd name="connsiteX17" fmla="*/ 4632960 w 7327392"/>
              <a:gd name="connsiteY17" fmla="*/ 91440 h 1265120"/>
              <a:gd name="connsiteX18" fmla="*/ 4693920 w 7327392"/>
              <a:gd name="connsiteY18" fmla="*/ 152400 h 1265120"/>
              <a:gd name="connsiteX19" fmla="*/ 4779264 w 7327392"/>
              <a:gd name="connsiteY19" fmla="*/ 310896 h 1265120"/>
              <a:gd name="connsiteX20" fmla="*/ 4803648 w 7327392"/>
              <a:gd name="connsiteY20" fmla="*/ 554736 h 1265120"/>
              <a:gd name="connsiteX21" fmla="*/ 4828032 w 7327392"/>
              <a:gd name="connsiteY21" fmla="*/ 774192 h 1265120"/>
              <a:gd name="connsiteX22" fmla="*/ 4876800 w 7327392"/>
              <a:gd name="connsiteY22" fmla="*/ 810768 h 1265120"/>
              <a:gd name="connsiteX23" fmla="*/ 5413248 w 7327392"/>
              <a:gd name="connsiteY23" fmla="*/ 1018032 h 1265120"/>
              <a:gd name="connsiteX24" fmla="*/ 5766816 w 7327392"/>
              <a:gd name="connsiteY24" fmla="*/ 944880 h 1265120"/>
              <a:gd name="connsiteX25" fmla="*/ 6132576 w 7327392"/>
              <a:gd name="connsiteY25" fmla="*/ 1115568 h 1265120"/>
              <a:gd name="connsiteX26" fmla="*/ 6583680 w 7327392"/>
              <a:gd name="connsiteY26" fmla="*/ 1030224 h 1265120"/>
              <a:gd name="connsiteX27" fmla="*/ 6961632 w 7327392"/>
              <a:gd name="connsiteY27" fmla="*/ 847344 h 1265120"/>
              <a:gd name="connsiteX28" fmla="*/ 7181088 w 7327392"/>
              <a:gd name="connsiteY28" fmla="*/ 688848 h 1265120"/>
              <a:gd name="connsiteX29" fmla="*/ 7327392 w 7327392"/>
              <a:gd name="connsiteY29" fmla="*/ 640080 h 12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327392" h="1265120">
                <a:moveTo>
                  <a:pt x="0" y="1042416"/>
                </a:moveTo>
                <a:cubicBezTo>
                  <a:pt x="80264" y="1066800"/>
                  <a:pt x="160528" y="1091184"/>
                  <a:pt x="207264" y="1127760"/>
                </a:cubicBezTo>
                <a:cubicBezTo>
                  <a:pt x="254000" y="1164336"/>
                  <a:pt x="147914" y="1265120"/>
                  <a:pt x="280416" y="1261872"/>
                </a:cubicBezTo>
                <a:cubicBezTo>
                  <a:pt x="412918" y="1258624"/>
                  <a:pt x="837682" y="1177359"/>
                  <a:pt x="1002274" y="1108271"/>
                </a:cubicBezTo>
                <a:cubicBezTo>
                  <a:pt x="1435191" y="1016951"/>
                  <a:pt x="1217590" y="915216"/>
                  <a:pt x="1267968" y="847344"/>
                </a:cubicBezTo>
                <a:cubicBezTo>
                  <a:pt x="1318346" y="779472"/>
                  <a:pt x="1280160" y="747776"/>
                  <a:pt x="1304544" y="701040"/>
                </a:cubicBezTo>
                <a:cubicBezTo>
                  <a:pt x="1328928" y="654304"/>
                  <a:pt x="1351280" y="621792"/>
                  <a:pt x="1414272" y="566928"/>
                </a:cubicBezTo>
                <a:cubicBezTo>
                  <a:pt x="1477264" y="512064"/>
                  <a:pt x="1619504" y="400304"/>
                  <a:pt x="1682496" y="371856"/>
                </a:cubicBezTo>
                <a:cubicBezTo>
                  <a:pt x="1745488" y="343408"/>
                  <a:pt x="1735328" y="410464"/>
                  <a:pt x="1792224" y="396240"/>
                </a:cubicBezTo>
                <a:cubicBezTo>
                  <a:pt x="1849120" y="382016"/>
                  <a:pt x="1934464" y="308211"/>
                  <a:pt x="2023872" y="286512"/>
                </a:cubicBezTo>
                <a:cubicBezTo>
                  <a:pt x="2113280" y="264813"/>
                  <a:pt x="2223974" y="242833"/>
                  <a:pt x="2328674" y="266048"/>
                </a:cubicBezTo>
                <a:cubicBezTo>
                  <a:pt x="2433375" y="289263"/>
                  <a:pt x="2451956" y="402026"/>
                  <a:pt x="2652075" y="425803"/>
                </a:cubicBezTo>
                <a:cubicBezTo>
                  <a:pt x="2852194" y="449580"/>
                  <a:pt x="3333356" y="431923"/>
                  <a:pt x="3529391" y="408708"/>
                </a:cubicBezTo>
                <a:cubicBezTo>
                  <a:pt x="3725426" y="385493"/>
                  <a:pt x="3754088" y="333294"/>
                  <a:pt x="3828288" y="286512"/>
                </a:cubicBezTo>
                <a:cubicBezTo>
                  <a:pt x="3902488" y="239730"/>
                  <a:pt x="3905504" y="172720"/>
                  <a:pt x="3974592" y="128016"/>
                </a:cubicBezTo>
                <a:cubicBezTo>
                  <a:pt x="4043680" y="83312"/>
                  <a:pt x="4143248" y="36576"/>
                  <a:pt x="4242816" y="18288"/>
                </a:cubicBezTo>
                <a:cubicBezTo>
                  <a:pt x="4342384" y="0"/>
                  <a:pt x="4506976" y="6096"/>
                  <a:pt x="4572000" y="18288"/>
                </a:cubicBezTo>
                <a:cubicBezTo>
                  <a:pt x="4637024" y="30480"/>
                  <a:pt x="4612640" y="69088"/>
                  <a:pt x="4632960" y="91440"/>
                </a:cubicBezTo>
                <a:cubicBezTo>
                  <a:pt x="4653280" y="113792"/>
                  <a:pt x="4669536" y="115824"/>
                  <a:pt x="4693920" y="152400"/>
                </a:cubicBezTo>
                <a:cubicBezTo>
                  <a:pt x="4718304" y="188976"/>
                  <a:pt x="4760976" y="243840"/>
                  <a:pt x="4779264" y="310896"/>
                </a:cubicBezTo>
                <a:cubicBezTo>
                  <a:pt x="4797552" y="377952"/>
                  <a:pt x="4795520" y="477520"/>
                  <a:pt x="4803648" y="554736"/>
                </a:cubicBezTo>
                <a:cubicBezTo>
                  <a:pt x="4811776" y="631952"/>
                  <a:pt x="4815840" y="731520"/>
                  <a:pt x="4828032" y="774192"/>
                </a:cubicBezTo>
                <a:cubicBezTo>
                  <a:pt x="4840224" y="816864"/>
                  <a:pt x="4779264" y="770128"/>
                  <a:pt x="4876800" y="810768"/>
                </a:cubicBezTo>
                <a:cubicBezTo>
                  <a:pt x="4974336" y="851408"/>
                  <a:pt x="5264912" y="995680"/>
                  <a:pt x="5413248" y="1018032"/>
                </a:cubicBezTo>
                <a:cubicBezTo>
                  <a:pt x="5561584" y="1040384"/>
                  <a:pt x="5646928" y="928624"/>
                  <a:pt x="5766816" y="944880"/>
                </a:cubicBezTo>
                <a:cubicBezTo>
                  <a:pt x="5886704" y="961136"/>
                  <a:pt x="5996432" y="1101344"/>
                  <a:pt x="6132576" y="1115568"/>
                </a:cubicBezTo>
                <a:cubicBezTo>
                  <a:pt x="6268720" y="1129792"/>
                  <a:pt x="6445504" y="1074928"/>
                  <a:pt x="6583680" y="1030224"/>
                </a:cubicBezTo>
                <a:cubicBezTo>
                  <a:pt x="6721856" y="985520"/>
                  <a:pt x="6862064" y="904240"/>
                  <a:pt x="6961632" y="847344"/>
                </a:cubicBezTo>
                <a:cubicBezTo>
                  <a:pt x="7061200" y="790448"/>
                  <a:pt x="7120128" y="723392"/>
                  <a:pt x="7181088" y="688848"/>
                </a:cubicBezTo>
                <a:cubicBezTo>
                  <a:pt x="7242048" y="654304"/>
                  <a:pt x="7303008" y="676656"/>
                  <a:pt x="7327392" y="64008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2936" tIns="41468" rIns="82936" bIns="41468"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56"/>
          <p:cNvSpPr>
            <a:spLocks noChangeArrowheads="1"/>
          </p:cNvSpPr>
          <p:nvPr/>
        </p:nvSpPr>
        <p:spPr bwMode="auto">
          <a:xfrm>
            <a:off x="4397375" y="4354513"/>
            <a:ext cx="144463" cy="144462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lIns="82012" tIns="41006" rIns="82012" bIns="41006" anchor="ctr"/>
          <a:lstStyle/>
          <a:p>
            <a:pPr defTabSz="827088"/>
            <a:endParaRPr lang="en-US">
              <a:cs typeface="Arial" charset="0"/>
            </a:endParaRPr>
          </a:p>
        </p:txBody>
      </p:sp>
      <p:sp>
        <p:nvSpPr>
          <p:cNvPr id="9" name="Oval 5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339975" y="4446588"/>
            <a:ext cx="144463" cy="144462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lIns="82012" tIns="41006" rIns="82012" bIns="41006" anchor="ctr"/>
          <a:lstStyle/>
          <a:p>
            <a:pPr defTabSz="827088"/>
            <a:endParaRPr lang="en-US">
              <a:cs typeface="Arial" charset="0"/>
            </a:endParaRPr>
          </a:p>
        </p:txBody>
      </p:sp>
      <p:sp>
        <p:nvSpPr>
          <p:cNvPr id="8" name="Oval 5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296988" y="2781300"/>
            <a:ext cx="142875" cy="14287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lIns="82012" tIns="41006" rIns="82012" bIns="41006" anchor="ctr"/>
          <a:lstStyle/>
          <a:p>
            <a:pPr defTabSz="827088"/>
            <a:endParaRPr lang="en-US">
              <a:cs typeface="Arial" charset="0"/>
            </a:endParaRPr>
          </a:p>
        </p:txBody>
      </p:sp>
      <p:cxnSp>
        <p:nvCxnSpPr>
          <p:cNvPr id="51" name="Conector reto 50"/>
          <p:cNvCxnSpPr/>
          <p:nvPr/>
        </p:nvCxnSpPr>
        <p:spPr>
          <a:xfrm flipV="1">
            <a:off x="5068888" y="6216650"/>
            <a:ext cx="3603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V="1">
            <a:off x="5068888" y="6369050"/>
            <a:ext cx="360362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 flipV="1">
            <a:off x="5068888" y="6521450"/>
            <a:ext cx="3603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ixaDeTexto 54"/>
          <p:cNvSpPr txBox="1">
            <a:spLocks noChangeArrowheads="1"/>
          </p:cNvSpPr>
          <p:nvPr/>
        </p:nvSpPr>
        <p:spPr bwMode="auto">
          <a:xfrm>
            <a:off x="5427663" y="6108700"/>
            <a:ext cx="2195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>
                <a:cs typeface="Arial" charset="0"/>
              </a:rPr>
              <a:t>Em operação – CPTM</a:t>
            </a:r>
          </a:p>
          <a:p>
            <a:r>
              <a:rPr lang="pt-BR" sz="1000" b="1">
                <a:cs typeface="Arial" charset="0"/>
              </a:rPr>
              <a:t>Em estudo / implantação – CPTM</a:t>
            </a:r>
          </a:p>
          <a:p>
            <a:r>
              <a:rPr lang="pt-BR" sz="1000" b="1">
                <a:cs typeface="Arial" charset="0"/>
              </a:rPr>
              <a:t>Em operação – EFCJ</a:t>
            </a:r>
          </a:p>
          <a:p>
            <a:endParaRPr lang="pt-BR" sz="1000" b="1">
              <a:cs typeface="Arial" charset="0"/>
            </a:endParaRPr>
          </a:p>
        </p:txBody>
      </p: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38100" y="4740275"/>
            <a:ext cx="833438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12" tIns="41006" rIns="82012" bIns="41006">
            <a:spAutoFit/>
          </a:bodyPr>
          <a:lstStyle/>
          <a:p>
            <a:pPr defTabSz="827088" eaLnBrk="0" hangingPunct="0">
              <a:lnSpc>
                <a:spcPct val="90000"/>
              </a:lnSpc>
            </a:pPr>
            <a:r>
              <a:rPr lang="pt-BR" sz="1000" b="1">
                <a:solidFill>
                  <a:srgbClr val="000000"/>
                </a:solidFill>
                <a:cs typeface="Arial" charset="0"/>
              </a:rPr>
              <a:t>São Roque</a:t>
            </a:r>
          </a:p>
        </p:txBody>
      </p:sp>
      <p:sp>
        <p:nvSpPr>
          <p:cNvPr id="38" name="Freeform 45"/>
          <p:cNvSpPr>
            <a:spLocks/>
          </p:cNvSpPr>
          <p:nvPr/>
        </p:nvSpPr>
        <p:spPr bwMode="auto">
          <a:xfrm>
            <a:off x="2943225" y="5099050"/>
            <a:ext cx="1012825" cy="628650"/>
          </a:xfrm>
          <a:custGeom>
            <a:avLst/>
            <a:gdLst>
              <a:gd name="T0" fmla="*/ 2147483647 w 1503"/>
              <a:gd name="T1" fmla="*/ 2147483647 h 945"/>
              <a:gd name="T2" fmla="*/ 2147483647 w 1503"/>
              <a:gd name="T3" fmla="*/ 2147483647 h 945"/>
              <a:gd name="T4" fmla="*/ 2147483647 w 1503"/>
              <a:gd name="T5" fmla="*/ 2147483647 h 945"/>
              <a:gd name="T6" fmla="*/ 2147483647 w 1503"/>
              <a:gd name="T7" fmla="*/ 2147483647 h 945"/>
              <a:gd name="T8" fmla="*/ 2147483647 w 1503"/>
              <a:gd name="T9" fmla="*/ 2147483647 h 945"/>
              <a:gd name="T10" fmla="*/ 2147483647 w 1503"/>
              <a:gd name="T11" fmla="*/ 2147483647 h 945"/>
              <a:gd name="T12" fmla="*/ 2147483647 w 1503"/>
              <a:gd name="T13" fmla="*/ 2147483647 h 945"/>
              <a:gd name="T14" fmla="*/ 2147483647 w 1503"/>
              <a:gd name="T15" fmla="*/ 2147483647 h 945"/>
              <a:gd name="T16" fmla="*/ 2147483647 w 1503"/>
              <a:gd name="T17" fmla="*/ 2147483647 h 945"/>
              <a:gd name="T18" fmla="*/ 2147483647 w 1503"/>
              <a:gd name="T19" fmla="*/ 2147483647 h 945"/>
              <a:gd name="T20" fmla="*/ 2147483647 w 1503"/>
              <a:gd name="T21" fmla="*/ 2147483647 h 945"/>
              <a:gd name="T22" fmla="*/ 2147483647 w 1503"/>
              <a:gd name="T23" fmla="*/ 2147483647 h 945"/>
              <a:gd name="T24" fmla="*/ 2147483647 w 1503"/>
              <a:gd name="T25" fmla="*/ 2147483647 h 945"/>
              <a:gd name="T26" fmla="*/ 2147483647 w 1503"/>
              <a:gd name="T27" fmla="*/ 2147483647 h 945"/>
              <a:gd name="T28" fmla="*/ 2147483647 w 1503"/>
              <a:gd name="T29" fmla="*/ 2147483647 h 945"/>
              <a:gd name="T30" fmla="*/ 2147483647 w 1503"/>
              <a:gd name="T31" fmla="*/ 2147483647 h 945"/>
              <a:gd name="T32" fmla="*/ 2147483647 w 1503"/>
              <a:gd name="T33" fmla="*/ 2147483647 h 945"/>
              <a:gd name="T34" fmla="*/ 2147483647 w 1503"/>
              <a:gd name="T35" fmla="*/ 2147483647 h 945"/>
              <a:gd name="T36" fmla="*/ 2147483647 w 1503"/>
              <a:gd name="T37" fmla="*/ 2147483647 h 945"/>
              <a:gd name="T38" fmla="*/ 2147483647 w 1503"/>
              <a:gd name="T39" fmla="*/ 2147483647 h 945"/>
              <a:gd name="T40" fmla="*/ 2147483647 w 1503"/>
              <a:gd name="T41" fmla="*/ 2147483647 h 945"/>
              <a:gd name="T42" fmla="*/ 2147483647 w 1503"/>
              <a:gd name="T43" fmla="*/ 2147483647 h 945"/>
              <a:gd name="T44" fmla="*/ 2147483647 w 1503"/>
              <a:gd name="T45" fmla="*/ 2147483647 h 945"/>
              <a:gd name="T46" fmla="*/ 2147483647 w 1503"/>
              <a:gd name="T47" fmla="*/ 2147483647 h 945"/>
              <a:gd name="T48" fmla="*/ 2147483647 w 1503"/>
              <a:gd name="T49" fmla="*/ 2147483647 h 945"/>
              <a:gd name="T50" fmla="*/ 2147483647 w 1503"/>
              <a:gd name="T51" fmla="*/ 2147483647 h 945"/>
              <a:gd name="T52" fmla="*/ 2147483647 w 1503"/>
              <a:gd name="T53" fmla="*/ 2147483647 h 945"/>
              <a:gd name="T54" fmla="*/ 2147483647 w 1503"/>
              <a:gd name="T55" fmla="*/ 2147483647 h 945"/>
              <a:gd name="T56" fmla="*/ 0 w 1503"/>
              <a:gd name="T57" fmla="*/ 0 h 9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503"/>
              <a:gd name="T88" fmla="*/ 0 h 945"/>
              <a:gd name="T89" fmla="*/ 1503 w 1503"/>
              <a:gd name="T90" fmla="*/ 945 h 94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503" h="945">
                <a:moveTo>
                  <a:pt x="1503" y="945"/>
                </a:moveTo>
                <a:cubicBezTo>
                  <a:pt x="1469" y="921"/>
                  <a:pt x="1444" y="854"/>
                  <a:pt x="1296" y="754"/>
                </a:cubicBezTo>
                <a:cubicBezTo>
                  <a:pt x="1252" y="727"/>
                  <a:pt x="1110" y="742"/>
                  <a:pt x="1066" y="715"/>
                </a:cubicBezTo>
                <a:cubicBezTo>
                  <a:pt x="1035" y="689"/>
                  <a:pt x="952" y="662"/>
                  <a:pt x="921" y="636"/>
                </a:cubicBezTo>
                <a:cubicBezTo>
                  <a:pt x="873" y="589"/>
                  <a:pt x="885" y="543"/>
                  <a:pt x="837" y="496"/>
                </a:cubicBezTo>
                <a:lnTo>
                  <a:pt x="731" y="414"/>
                </a:lnTo>
                <a:cubicBezTo>
                  <a:pt x="693" y="391"/>
                  <a:pt x="656" y="367"/>
                  <a:pt x="618" y="344"/>
                </a:cubicBezTo>
                <a:cubicBezTo>
                  <a:pt x="614" y="338"/>
                  <a:pt x="611" y="333"/>
                  <a:pt x="607" y="327"/>
                </a:cubicBezTo>
                <a:cubicBezTo>
                  <a:pt x="605" y="321"/>
                  <a:pt x="603" y="316"/>
                  <a:pt x="601" y="310"/>
                </a:cubicBezTo>
                <a:cubicBezTo>
                  <a:pt x="599" y="306"/>
                  <a:pt x="597" y="303"/>
                  <a:pt x="595" y="299"/>
                </a:cubicBezTo>
                <a:cubicBezTo>
                  <a:pt x="589" y="291"/>
                  <a:pt x="584" y="284"/>
                  <a:pt x="578" y="276"/>
                </a:cubicBezTo>
                <a:cubicBezTo>
                  <a:pt x="561" y="244"/>
                  <a:pt x="545" y="212"/>
                  <a:pt x="528" y="180"/>
                </a:cubicBezTo>
                <a:cubicBezTo>
                  <a:pt x="522" y="169"/>
                  <a:pt x="517" y="157"/>
                  <a:pt x="511" y="146"/>
                </a:cubicBezTo>
                <a:cubicBezTo>
                  <a:pt x="509" y="142"/>
                  <a:pt x="507" y="139"/>
                  <a:pt x="505" y="135"/>
                </a:cubicBezTo>
                <a:lnTo>
                  <a:pt x="505" y="129"/>
                </a:lnTo>
                <a:lnTo>
                  <a:pt x="499" y="129"/>
                </a:lnTo>
                <a:lnTo>
                  <a:pt x="499" y="123"/>
                </a:lnTo>
                <a:lnTo>
                  <a:pt x="494" y="118"/>
                </a:lnTo>
                <a:lnTo>
                  <a:pt x="488" y="112"/>
                </a:lnTo>
                <a:lnTo>
                  <a:pt x="482" y="112"/>
                </a:lnTo>
                <a:cubicBezTo>
                  <a:pt x="480" y="110"/>
                  <a:pt x="479" y="108"/>
                  <a:pt x="477" y="106"/>
                </a:cubicBezTo>
                <a:cubicBezTo>
                  <a:pt x="454" y="99"/>
                  <a:pt x="432" y="91"/>
                  <a:pt x="409" y="84"/>
                </a:cubicBezTo>
                <a:cubicBezTo>
                  <a:pt x="398" y="80"/>
                  <a:pt x="386" y="77"/>
                  <a:pt x="375" y="73"/>
                </a:cubicBezTo>
                <a:cubicBezTo>
                  <a:pt x="360" y="67"/>
                  <a:pt x="345" y="62"/>
                  <a:pt x="330" y="56"/>
                </a:cubicBezTo>
                <a:lnTo>
                  <a:pt x="324" y="56"/>
                </a:lnTo>
                <a:lnTo>
                  <a:pt x="318" y="56"/>
                </a:lnTo>
                <a:cubicBezTo>
                  <a:pt x="314" y="53"/>
                  <a:pt x="333" y="38"/>
                  <a:pt x="301" y="39"/>
                </a:cubicBezTo>
                <a:cubicBezTo>
                  <a:pt x="271" y="42"/>
                  <a:pt x="178" y="67"/>
                  <a:pt x="128" y="61"/>
                </a:cubicBezTo>
                <a:cubicBezTo>
                  <a:pt x="85" y="41"/>
                  <a:pt x="43" y="2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1" name="Oval 5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863850" y="5022850"/>
            <a:ext cx="144463" cy="144463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3" name="Oval 5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857625" y="5637213"/>
            <a:ext cx="142875" cy="144462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0" name="Rectangle 25"/>
          <p:cNvSpPr/>
          <p:nvPr/>
        </p:nvSpPr>
        <p:spPr>
          <a:xfrm>
            <a:off x="-1" y="1"/>
            <a:ext cx="6787167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66947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5527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EXPRESSO TURÍSTICO </a:t>
            </a:r>
          </a:p>
        </p:txBody>
      </p:sp>
      <p:pic>
        <p:nvPicPr>
          <p:cNvPr id="166948" name="Picture 28" descr="Logo_branco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00663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41" grpId="0" animBg="1"/>
      <p:bldP spid="43" grpId="0" animBg="1"/>
      <p:bldP spid="29" grpId="0" animBg="1"/>
      <p:bldP spid="45" grpId="0" animBg="1"/>
      <p:bldP spid="26" grpId="0" animBg="1"/>
      <p:bldP spid="9" grpId="0" animBg="1"/>
      <p:bldP spid="8" grpId="0" animBg="1"/>
      <p:bldP spid="55" grpId="0"/>
      <p:bldP spid="38" grpId="0" animBg="1"/>
      <p:bldP spid="21" grpId="0" animBg="1"/>
      <p:bldP spid="2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223" y="5097463"/>
            <a:ext cx="9144001" cy="1015663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39700" dist="152400" dir="5400000" sx="102000" sy="102000" algn="t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68965" name="TextBox 7"/>
          <p:cNvSpPr txBox="1">
            <a:spLocks noChangeArrowheads="1"/>
          </p:cNvSpPr>
          <p:nvPr/>
        </p:nvSpPr>
        <p:spPr bwMode="auto">
          <a:xfrm>
            <a:off x="142875" y="5354638"/>
            <a:ext cx="79470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BALANÇO SOCIAL 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18656</TotalTime>
  <Words>3358</Words>
  <Application>Microsoft Office PowerPoint</Application>
  <PresentationFormat>Presentación en pantalla (4:3)</PresentationFormat>
  <Paragraphs>1779</Paragraphs>
  <Slides>103</Slides>
  <Notes>52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Plantilla de diseño</vt:lpstr>
      </vt:variant>
      <vt:variant>
        <vt:i4>3</vt:i4>
      </vt:variant>
      <vt:variant>
        <vt:lpstr>Títulos de diapositiva</vt:lpstr>
      </vt:variant>
      <vt:variant>
        <vt:i4>103</vt:i4>
      </vt:variant>
    </vt:vector>
  </HeadingPairs>
  <TitlesOfParts>
    <vt:vector size="111" baseType="lpstr">
      <vt:lpstr>Arial</vt:lpstr>
      <vt:lpstr>Calibri</vt:lpstr>
      <vt:lpstr>Wingdings</vt:lpstr>
      <vt:lpstr>Arial Unicode MS</vt:lpstr>
      <vt:lpstr>Times New Roman</vt:lpstr>
      <vt:lpstr>Office Theme</vt:lpstr>
      <vt:lpstr>Office Theme</vt:lpstr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Lite</dc:creator>
  <cp:lastModifiedBy>Metro de Madrid S.A.</cp:lastModifiedBy>
  <cp:revision>1857</cp:revision>
  <dcterms:created xsi:type="dcterms:W3CDTF">2009-09-09T20:27:21Z</dcterms:created>
  <dcterms:modified xsi:type="dcterms:W3CDTF">2010-12-02T12:19:35Z</dcterms:modified>
</cp:coreProperties>
</file>