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5"/>
  </p:notesMasterIdLst>
  <p:sldIdLst>
    <p:sldId id="256" r:id="rId2"/>
    <p:sldId id="257" r:id="rId3"/>
    <p:sldId id="301" r:id="rId4"/>
    <p:sldId id="383" r:id="rId5"/>
    <p:sldId id="259" r:id="rId6"/>
    <p:sldId id="266" r:id="rId7"/>
    <p:sldId id="260" r:id="rId8"/>
    <p:sldId id="263" r:id="rId9"/>
    <p:sldId id="265" r:id="rId10"/>
    <p:sldId id="267" r:id="rId11"/>
    <p:sldId id="284" r:id="rId12"/>
    <p:sldId id="278" r:id="rId13"/>
    <p:sldId id="279" r:id="rId14"/>
    <p:sldId id="280" r:id="rId15"/>
    <p:sldId id="281" r:id="rId16"/>
    <p:sldId id="282" r:id="rId17"/>
    <p:sldId id="283" r:id="rId18"/>
    <p:sldId id="264" r:id="rId19"/>
    <p:sldId id="274" r:id="rId20"/>
    <p:sldId id="285" r:id="rId21"/>
    <p:sldId id="302" r:id="rId22"/>
    <p:sldId id="322" r:id="rId23"/>
    <p:sldId id="323" r:id="rId24"/>
    <p:sldId id="303" r:id="rId25"/>
    <p:sldId id="324" r:id="rId26"/>
    <p:sldId id="325" r:id="rId27"/>
    <p:sldId id="304" r:id="rId28"/>
    <p:sldId id="326" r:id="rId29"/>
    <p:sldId id="327" r:id="rId30"/>
    <p:sldId id="328" r:id="rId31"/>
    <p:sldId id="305" r:id="rId32"/>
    <p:sldId id="329" r:id="rId33"/>
    <p:sldId id="269" r:id="rId34"/>
    <p:sldId id="348" r:id="rId35"/>
    <p:sldId id="349" r:id="rId36"/>
    <p:sldId id="350" r:id="rId37"/>
    <p:sldId id="351" r:id="rId38"/>
    <p:sldId id="384" r:id="rId39"/>
    <p:sldId id="275" r:id="rId40"/>
    <p:sldId id="306" r:id="rId41"/>
    <p:sldId id="352" r:id="rId42"/>
    <p:sldId id="388" r:id="rId43"/>
    <p:sldId id="317" r:id="rId44"/>
    <p:sldId id="330" r:id="rId45"/>
    <p:sldId id="299" r:id="rId46"/>
    <p:sldId id="353" r:id="rId47"/>
    <p:sldId id="367" r:id="rId48"/>
    <p:sldId id="368" r:id="rId49"/>
    <p:sldId id="369" r:id="rId50"/>
    <p:sldId id="370" r:id="rId51"/>
    <p:sldId id="371" r:id="rId52"/>
    <p:sldId id="372" r:id="rId53"/>
    <p:sldId id="373" r:id="rId54"/>
    <p:sldId id="374" r:id="rId55"/>
    <p:sldId id="387" r:id="rId56"/>
    <p:sldId id="376" r:id="rId57"/>
    <p:sldId id="354" r:id="rId58"/>
    <p:sldId id="355" r:id="rId59"/>
    <p:sldId id="378" r:id="rId60"/>
    <p:sldId id="358" r:id="rId61"/>
    <p:sldId id="379" r:id="rId62"/>
    <p:sldId id="381" r:id="rId63"/>
    <p:sldId id="377" r:id="rId64"/>
    <p:sldId id="277" r:id="rId65"/>
    <p:sldId id="312" r:id="rId66"/>
    <p:sldId id="288" r:id="rId67"/>
    <p:sldId id="289" r:id="rId68"/>
    <p:sldId id="290" r:id="rId69"/>
    <p:sldId id="291" r:id="rId70"/>
    <p:sldId id="365" r:id="rId71"/>
    <p:sldId id="297" r:id="rId72"/>
    <p:sldId id="298" r:id="rId73"/>
    <p:sldId id="32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9D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806" autoAdjust="0"/>
  </p:normalViewPr>
  <p:slideViewPr>
    <p:cSldViewPr snapToGrid="0">
      <p:cViewPr>
        <p:scale>
          <a:sx n="60" d="100"/>
          <a:sy n="60" d="100"/>
        </p:scale>
        <p:origin x="-1104" y="-282"/>
      </p:cViewPr>
      <p:guideLst>
        <p:guide orient="horz" pos="2160"/>
        <p:guide pos="3840"/>
      </p:guideLst>
    </p:cSldViewPr>
  </p:slideViewPr>
  <p:notesTextViewPr>
    <p:cViewPr>
      <p:scale>
        <a:sx n="1" d="1"/>
        <a:sy n="1" d="1"/>
      </p:scale>
      <p:origin x="0" y="0"/>
    </p:cViewPr>
  </p:notesTextViewPr>
  <p:sorterViewPr>
    <p:cViewPr>
      <p:scale>
        <a:sx n="50" d="100"/>
        <a:sy n="50" d="100"/>
      </p:scale>
      <p:origin x="0" y="1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Hoja1!$B$1</c:f>
              <c:strCache>
                <c:ptCount val="1"/>
                <c:pt idx="0">
                  <c:v>Ventas</c:v>
                </c:pt>
              </c:strCache>
            </c:strRef>
          </c:tx>
          <c:dPt>
            <c:idx val="0"/>
            <c:bubble3D val="0"/>
            <c:spPr>
              <a:solidFill>
                <a:schemeClr val="accent2">
                  <a:lumMod val="50000"/>
                </a:schemeClr>
              </a:solidFill>
            </c:spPr>
          </c:dPt>
          <c:cat>
            <c:strRef>
              <c:f>Hoja1!$A$2:$A$5</c:f>
              <c:strCache>
                <c:ptCount val="2"/>
                <c:pt idx="0">
                  <c:v>Medellín</c:v>
                </c:pt>
                <c:pt idx="1">
                  <c:v>Antioquia</c:v>
                </c:pt>
              </c:strCache>
            </c:strRef>
          </c:cat>
          <c:val>
            <c:numRef>
              <c:f>Hoja1!$B$2:$B$5</c:f>
              <c:numCache>
                <c:formatCode>General</c:formatCode>
                <c:ptCount val="4"/>
                <c:pt idx="0">
                  <c:v>0.5</c:v>
                </c:pt>
                <c:pt idx="1">
                  <c:v>0.5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Millones de usuarios movilizados</c:v>
                </c:pt>
              </c:strCache>
            </c:strRef>
          </c:tx>
          <c:spPr>
            <a:ln>
              <a:solidFill>
                <a:srgbClr val="00B050"/>
              </a:solidFill>
            </a:ln>
          </c:spPr>
          <c:marker>
            <c:spPr>
              <a:solidFill>
                <a:srgbClr val="00B050"/>
              </a:solidFill>
            </c:spPr>
          </c:marker>
          <c:dLbls>
            <c:dLbl>
              <c:idx val="0"/>
              <c:layout>
                <c:manualLayout>
                  <c:x val="-3.2092426187419767E-2"/>
                  <c:y val="-5.588822355289421E-2"/>
                </c:manualLayout>
              </c:layout>
              <c:showLegendKey val="0"/>
              <c:showVal val="1"/>
              <c:showCatName val="0"/>
              <c:showSerName val="0"/>
              <c:showPercent val="0"/>
              <c:showBubbleSize val="0"/>
            </c:dLbl>
            <c:dLbl>
              <c:idx val="1"/>
              <c:layout>
                <c:manualLayout>
                  <c:x val="-3.2092594651599228E-2"/>
                  <c:y val="-3.9920159680638723E-2"/>
                </c:manualLayout>
              </c:layout>
              <c:showLegendKey val="0"/>
              <c:showVal val="1"/>
              <c:showCatName val="0"/>
              <c:showSerName val="0"/>
              <c:showPercent val="0"/>
              <c:showBubbleSize val="0"/>
            </c:dLbl>
            <c:dLbl>
              <c:idx val="2"/>
              <c:layout>
                <c:manualLayout>
                  <c:x val="-2.7813436029097114E-2"/>
                  <c:y val="-4.790419161676647E-2"/>
                </c:manualLayout>
              </c:layout>
              <c:showLegendKey val="0"/>
              <c:showVal val="1"/>
              <c:showCatName val="0"/>
              <c:showSerName val="0"/>
              <c:showPercent val="0"/>
              <c:showBubbleSize val="0"/>
            </c:dLbl>
            <c:dLbl>
              <c:idx val="3"/>
              <c:layout>
                <c:manualLayout>
                  <c:x val="-2.7813436029097131E-2"/>
                  <c:y val="-4.790419161676647E-2"/>
                </c:manualLayout>
              </c:layout>
              <c:showLegendKey val="0"/>
              <c:showVal val="1"/>
              <c:showCatName val="0"/>
              <c:showSerName val="0"/>
              <c:showPercent val="0"/>
              <c:showBubbleSize val="0"/>
            </c:dLbl>
            <c:dLbl>
              <c:idx val="4"/>
              <c:layout>
                <c:manualLayout>
                  <c:x val="-3.2092426187419733E-2"/>
                  <c:y val="-4.790419161676647E-2"/>
                </c:manualLayout>
              </c:layout>
              <c:showLegendKey val="0"/>
              <c:showVal val="1"/>
              <c:showCatName val="0"/>
              <c:showSerName val="0"/>
              <c:showPercent val="0"/>
              <c:showBubbleSize val="0"/>
            </c:dLbl>
            <c:dLbl>
              <c:idx val="5"/>
              <c:layout>
                <c:manualLayout>
                  <c:x val="-2.7813436029097131E-2"/>
                  <c:y val="-5.1896207584830337E-2"/>
                </c:manualLayout>
              </c:layout>
              <c:showLegendKey val="0"/>
              <c:showVal val="1"/>
              <c:showCatName val="0"/>
              <c:showSerName val="0"/>
              <c:showPercent val="0"/>
              <c:showBubbleSize val="0"/>
            </c:dLbl>
            <c:dLbl>
              <c:idx val="6"/>
              <c:layout>
                <c:manualLayout>
                  <c:x val="-2.7813436029097093E-2"/>
                  <c:y val="-4.7904191616766539E-2"/>
                </c:manualLayout>
              </c:layout>
              <c:showLegendKey val="0"/>
              <c:showVal val="1"/>
              <c:showCatName val="0"/>
              <c:showSerName val="0"/>
              <c:showPercent val="0"/>
              <c:showBubbleSize val="0"/>
            </c:dLbl>
            <c:dLbl>
              <c:idx val="7"/>
              <c:layout>
                <c:manualLayout>
                  <c:x val="-2.9952931108258449E-2"/>
                  <c:y val="-4.7904191616766539E-2"/>
                </c:manualLayout>
              </c:layout>
              <c:showLegendKey val="0"/>
              <c:showVal val="1"/>
              <c:showCatName val="0"/>
              <c:showSerName val="0"/>
              <c:showPercent val="0"/>
              <c:showBubbleSize val="0"/>
            </c:dLbl>
            <c:dLbl>
              <c:idx val="8"/>
              <c:layout>
                <c:manualLayout>
                  <c:x val="-3.8510911424903725E-2"/>
                  <c:y val="-5.1896207584830337E-2"/>
                </c:manualLayout>
              </c:layout>
              <c:showLegendKey val="0"/>
              <c:showVal val="1"/>
              <c:showCatName val="0"/>
              <c:showSerName val="0"/>
              <c:showPercent val="0"/>
              <c:showBubbleSize val="0"/>
            </c:dLbl>
            <c:dLbl>
              <c:idx val="9"/>
              <c:layout>
                <c:manualLayout>
                  <c:x val="-3.8510911424903725E-2"/>
                  <c:y val="-5.1896207584830337E-2"/>
                </c:manualLayout>
              </c:layout>
              <c:showLegendKey val="0"/>
              <c:showVal val="1"/>
              <c:showCatName val="0"/>
              <c:showSerName val="0"/>
              <c:showPercent val="0"/>
              <c:showBubbleSize val="0"/>
            </c:dLbl>
            <c:dLbl>
              <c:idx val="10"/>
              <c:layout>
                <c:manualLayout>
                  <c:x val="-3.6371416345742404E-2"/>
                  <c:y val="-4.790419161676647E-2"/>
                </c:manualLayout>
              </c:layout>
              <c:showLegendKey val="0"/>
              <c:showVal val="1"/>
              <c:showCatName val="0"/>
              <c:showSerName val="0"/>
              <c:showPercent val="0"/>
              <c:showBubbleSize val="0"/>
            </c:dLbl>
            <c:dLbl>
              <c:idx val="11"/>
              <c:layout>
                <c:manualLayout>
                  <c:x val="-3.8510911424903725E-2"/>
                  <c:y val="-4.3912175648702596E-2"/>
                </c:manualLayout>
              </c:layout>
              <c:showLegendKey val="0"/>
              <c:showVal val="1"/>
              <c:showCatName val="0"/>
              <c:showSerName val="0"/>
              <c:showPercent val="0"/>
              <c:showBubbleSize val="0"/>
            </c:dLbl>
            <c:dLbl>
              <c:idx val="12"/>
              <c:layout>
                <c:manualLayout>
                  <c:x val="-4.065040650406504E-2"/>
                  <c:y val="-4.790419161676647E-2"/>
                </c:manualLayout>
              </c:layout>
              <c:showLegendKey val="0"/>
              <c:showVal val="1"/>
              <c:showCatName val="0"/>
              <c:showSerName val="0"/>
              <c:showPercent val="0"/>
              <c:showBubbleSize val="0"/>
            </c:dLbl>
            <c:dLbl>
              <c:idx val="13"/>
              <c:layout>
                <c:manualLayout>
                  <c:x val="-3.6371416345742404E-2"/>
                  <c:y val="-4.3912175648702596E-2"/>
                </c:manualLayout>
              </c:layout>
              <c:showLegendKey val="0"/>
              <c:showVal val="1"/>
              <c:showCatName val="0"/>
              <c:showSerName val="0"/>
              <c:showPercent val="0"/>
              <c:showBubbleSize val="0"/>
            </c:dLbl>
            <c:dLbl>
              <c:idx val="14"/>
              <c:layout>
                <c:manualLayout>
                  <c:x val="-2.9952931108258449E-2"/>
                  <c:y val="-4.790419161676647E-2"/>
                </c:manualLayout>
              </c:layout>
              <c:showLegendKey val="0"/>
              <c:showVal val="1"/>
              <c:showCatName val="0"/>
              <c:showSerName val="0"/>
              <c:showPercent val="0"/>
              <c:showBubbleSize val="0"/>
            </c:dLbl>
            <c:dLbl>
              <c:idx val="15"/>
              <c:layout>
                <c:manualLayout>
                  <c:x val="-3.2092426187419767E-2"/>
                  <c:y val="-4.3912175648702596E-2"/>
                </c:manualLayout>
              </c:layout>
              <c:showLegendKey val="0"/>
              <c:showVal val="1"/>
              <c:showCatName val="0"/>
              <c:showSerName val="0"/>
              <c:showPercent val="0"/>
              <c:showBubbleSize val="0"/>
            </c:dLbl>
            <c:dLbl>
              <c:idx val="16"/>
              <c:layout>
                <c:manualLayout>
                  <c:x val="-3.4231921266581089E-2"/>
                  <c:y val="-3.9920159680638723E-2"/>
                </c:manualLayout>
              </c:layout>
              <c:showLegendKey val="0"/>
              <c:showVal val="1"/>
              <c:showCatName val="0"/>
              <c:showSerName val="0"/>
              <c:showPercent val="0"/>
              <c:showBubbleSize val="0"/>
            </c:dLbl>
            <c:dLbl>
              <c:idx val="17"/>
              <c:layout>
                <c:manualLayout>
                  <c:x val="-4.065040650406504E-2"/>
                  <c:y val="-4.7904191616766428E-2"/>
                </c:manualLayout>
              </c:layout>
              <c:showLegendKey val="0"/>
              <c:showVal val="1"/>
              <c:showCatName val="0"/>
              <c:showSerName val="0"/>
              <c:showPercent val="0"/>
              <c:showBubbleSize val="0"/>
            </c:dLbl>
            <c:dLbl>
              <c:idx val="18"/>
              <c:layout>
                <c:manualLayout>
                  <c:x val="-4.065040650406504E-2"/>
                  <c:y val="-3.9920159680638723E-2"/>
                </c:manualLayout>
              </c:layout>
              <c:showLegendKey val="0"/>
              <c:showVal val="1"/>
              <c:showCatName val="0"/>
              <c:showSerName val="0"/>
              <c:showPercent val="0"/>
              <c:showBubbleSize val="0"/>
            </c:dLbl>
            <c:dLbl>
              <c:idx val="19"/>
              <c:layout>
                <c:manualLayout>
                  <c:x val="-4.9208386820710312E-2"/>
                  <c:y val="-3.5928143712574849E-2"/>
                </c:manualLayout>
              </c:layout>
              <c:showLegendKey val="0"/>
              <c:showVal val="1"/>
              <c:showCatName val="0"/>
              <c:showSerName val="0"/>
              <c:showPercent val="0"/>
              <c:showBubbleSize val="0"/>
            </c:dLbl>
            <c:dLbl>
              <c:idx val="20"/>
              <c:layout>
                <c:manualLayout>
                  <c:x val="-3.2092426187419767E-2"/>
                  <c:y val="-3.5928143712574849E-2"/>
                </c:manualLayout>
              </c:layout>
              <c:showLegendKey val="0"/>
              <c:showVal val="1"/>
              <c:showCatName val="0"/>
              <c:showSerName val="0"/>
              <c:showPercent val="0"/>
              <c:showBubbleSize val="0"/>
            </c:dLbl>
            <c:txPr>
              <a:bodyPr/>
              <a:lstStyle/>
              <a:p>
                <a:pPr>
                  <a:defRPr sz="1800"/>
                </a:pPr>
                <a:endParaRPr lang="es-CO"/>
              </a:p>
            </c:txPr>
            <c:showLegendKey val="0"/>
            <c:showVal val="1"/>
            <c:showCatName val="0"/>
            <c:showSerName val="0"/>
            <c:showPercent val="0"/>
            <c:showBubbleSize val="0"/>
            <c:showLeaderLines val="0"/>
          </c:dLbls>
          <c:cat>
            <c:strRef>
              <c:f>Hoja1!$A$2:$A$22</c:f>
              <c:strCache>
                <c:ptCount val="21"/>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strCache>
            </c:strRef>
          </c:cat>
          <c:val>
            <c:numRef>
              <c:f>Hoja1!$B$2:$B$22</c:f>
              <c:numCache>
                <c:formatCode>General</c:formatCode>
                <c:ptCount val="21"/>
                <c:pt idx="0">
                  <c:v>4</c:v>
                </c:pt>
                <c:pt idx="1">
                  <c:v>77</c:v>
                </c:pt>
                <c:pt idx="2">
                  <c:v>99</c:v>
                </c:pt>
                <c:pt idx="3">
                  <c:v>99</c:v>
                </c:pt>
                <c:pt idx="4">
                  <c:v>88</c:v>
                </c:pt>
                <c:pt idx="5">
                  <c:v>94</c:v>
                </c:pt>
                <c:pt idx="6">
                  <c:v>97</c:v>
                </c:pt>
                <c:pt idx="7">
                  <c:v>97</c:v>
                </c:pt>
                <c:pt idx="8">
                  <c:v>108</c:v>
                </c:pt>
                <c:pt idx="9">
                  <c:v>121</c:v>
                </c:pt>
                <c:pt idx="10">
                  <c:v>123</c:v>
                </c:pt>
                <c:pt idx="11">
                  <c:v>126</c:v>
                </c:pt>
                <c:pt idx="12">
                  <c:v>140</c:v>
                </c:pt>
                <c:pt idx="13">
                  <c:v>155</c:v>
                </c:pt>
                <c:pt idx="14">
                  <c:v>149</c:v>
                </c:pt>
                <c:pt idx="15">
                  <c:v>159</c:v>
                </c:pt>
                <c:pt idx="16">
                  <c:v>170</c:v>
                </c:pt>
                <c:pt idx="17">
                  <c:v>183</c:v>
                </c:pt>
                <c:pt idx="18">
                  <c:v>203</c:v>
                </c:pt>
                <c:pt idx="19">
                  <c:v>235</c:v>
                </c:pt>
                <c:pt idx="20">
                  <c:v>258</c:v>
                </c:pt>
              </c:numCache>
            </c:numRef>
          </c:val>
          <c:smooth val="0"/>
        </c:ser>
        <c:dLbls>
          <c:showLegendKey val="0"/>
          <c:showVal val="0"/>
          <c:showCatName val="0"/>
          <c:showSerName val="0"/>
          <c:showPercent val="0"/>
          <c:showBubbleSize val="0"/>
        </c:dLbls>
        <c:marker val="1"/>
        <c:smooth val="0"/>
        <c:axId val="40538496"/>
        <c:axId val="40539648"/>
      </c:lineChart>
      <c:catAx>
        <c:axId val="40538496"/>
        <c:scaling>
          <c:orientation val="minMax"/>
        </c:scaling>
        <c:delete val="0"/>
        <c:axPos val="b"/>
        <c:majorTickMark val="out"/>
        <c:minorTickMark val="none"/>
        <c:tickLblPos val="nextTo"/>
        <c:txPr>
          <a:bodyPr/>
          <a:lstStyle/>
          <a:p>
            <a:pPr>
              <a:defRPr sz="1400"/>
            </a:pPr>
            <a:endParaRPr lang="es-CO"/>
          </a:p>
        </c:txPr>
        <c:crossAx val="40539648"/>
        <c:crosses val="autoZero"/>
        <c:auto val="1"/>
        <c:lblAlgn val="ctr"/>
        <c:lblOffset val="100"/>
        <c:noMultiLvlLbl val="0"/>
      </c:catAx>
      <c:valAx>
        <c:axId val="40539648"/>
        <c:scaling>
          <c:orientation val="minMax"/>
        </c:scaling>
        <c:delete val="0"/>
        <c:axPos val="l"/>
        <c:majorGridlines/>
        <c:numFmt formatCode="General" sourceLinked="1"/>
        <c:majorTickMark val="out"/>
        <c:minorTickMark val="none"/>
        <c:tickLblPos val="nextTo"/>
        <c:txPr>
          <a:bodyPr/>
          <a:lstStyle/>
          <a:p>
            <a:pPr>
              <a:defRPr sz="1400"/>
            </a:pPr>
            <a:endParaRPr lang="es-CO"/>
          </a:p>
        </c:txPr>
        <c:crossAx val="40538496"/>
        <c:crosses val="autoZero"/>
        <c:crossBetween val="between"/>
      </c:valAx>
    </c:plotArea>
    <c:plotVisOnly val="1"/>
    <c:dispBlanksAs val="gap"/>
    <c:showDLblsOverMax val="0"/>
  </c:chart>
  <c:spPr>
    <a:no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5CB14A-43F6-4A18-9BC4-4552DA9FB600}" type="datetimeFigureOut">
              <a:rPr lang="es-CO" smtClean="0"/>
              <a:t>22/08/2016</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CDA1EA-E147-4BCD-9519-2476070E32AF}" type="slidenum">
              <a:rPr lang="es-CO" smtClean="0"/>
              <a:t>‹Nº›</a:t>
            </a:fld>
            <a:endParaRPr lang="es-CO"/>
          </a:p>
        </p:txBody>
      </p:sp>
    </p:spTree>
    <p:extLst>
      <p:ext uri="{BB962C8B-B14F-4D97-AF65-F5344CB8AC3E}">
        <p14:creationId xmlns:p14="http://schemas.microsoft.com/office/powerpoint/2010/main" val="3214201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A9CDA1EA-E147-4BCD-9519-2476070E32AF}" type="slidenum">
              <a:rPr lang="es-CO" smtClean="0"/>
              <a:t>9</a:t>
            </a:fld>
            <a:endParaRPr lang="es-CO"/>
          </a:p>
        </p:txBody>
      </p:sp>
    </p:spTree>
    <p:extLst>
      <p:ext uri="{BB962C8B-B14F-4D97-AF65-F5344CB8AC3E}">
        <p14:creationId xmlns:p14="http://schemas.microsoft.com/office/powerpoint/2010/main" val="3244573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A9CDA1EA-E147-4BCD-9519-2476070E32AF}" type="slidenum">
              <a:rPr lang="es-CO" smtClean="0"/>
              <a:t>40</a:t>
            </a:fld>
            <a:endParaRPr lang="es-CO"/>
          </a:p>
        </p:txBody>
      </p:sp>
    </p:spTree>
    <p:extLst>
      <p:ext uri="{BB962C8B-B14F-4D97-AF65-F5344CB8AC3E}">
        <p14:creationId xmlns:p14="http://schemas.microsoft.com/office/powerpoint/2010/main" val="3996655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A9CDA1EA-E147-4BCD-9519-2476070E32AF}" type="slidenum">
              <a:rPr lang="es-CO" smtClean="0"/>
              <a:t>46</a:t>
            </a:fld>
            <a:endParaRPr lang="es-CO"/>
          </a:p>
        </p:txBody>
      </p:sp>
    </p:spTree>
    <p:extLst>
      <p:ext uri="{BB962C8B-B14F-4D97-AF65-F5344CB8AC3E}">
        <p14:creationId xmlns:p14="http://schemas.microsoft.com/office/powerpoint/2010/main" val="289695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32D3F87-4E32-4524-94B7-80D3BFFA6073}" type="slidenum">
              <a:rPr lang="es-CO" smtClean="0"/>
              <a:t>52</a:t>
            </a:fld>
            <a:endParaRPr lang="es-CO"/>
          </a:p>
        </p:txBody>
      </p:sp>
    </p:spTree>
    <p:extLst>
      <p:ext uri="{BB962C8B-B14F-4D97-AF65-F5344CB8AC3E}">
        <p14:creationId xmlns:p14="http://schemas.microsoft.com/office/powerpoint/2010/main" val="45270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32D3F87-4E32-4524-94B7-80D3BFFA6073}" type="slidenum">
              <a:rPr lang="es-CO" smtClean="0"/>
              <a:t>53</a:t>
            </a:fld>
            <a:endParaRPr lang="es-CO"/>
          </a:p>
        </p:txBody>
      </p:sp>
    </p:spTree>
    <p:extLst>
      <p:ext uri="{BB962C8B-B14F-4D97-AF65-F5344CB8AC3E}">
        <p14:creationId xmlns:p14="http://schemas.microsoft.com/office/powerpoint/2010/main" val="66568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32D3F87-4E32-4524-94B7-80D3BFFA6073}" type="slidenum">
              <a:rPr lang="es-CO" smtClean="0"/>
              <a:t>54</a:t>
            </a:fld>
            <a:endParaRPr lang="es-CO"/>
          </a:p>
        </p:txBody>
      </p:sp>
    </p:spTree>
    <p:extLst>
      <p:ext uri="{BB962C8B-B14F-4D97-AF65-F5344CB8AC3E}">
        <p14:creationId xmlns:p14="http://schemas.microsoft.com/office/powerpoint/2010/main" val="120959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367800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t>8/22/2016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4171207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790197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402750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519771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1828881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106818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16193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3590669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6" y="274638"/>
            <a:ext cx="10397067" cy="715962"/>
          </a:xfrm>
        </p:spPr>
        <p:txBody>
          <a:bodyPr/>
          <a:lstStyle/>
          <a:p>
            <a:r>
              <a:rPr lang="en-US" dirty="0" smtClean="0"/>
              <a:t>Click to edit Master title style</a:t>
            </a:r>
            <a:endParaRPr lang="es-ES_tradnl" dirty="0"/>
          </a:p>
        </p:txBody>
      </p:sp>
      <p:sp>
        <p:nvSpPr>
          <p:cNvPr id="8" name="Text Placeholder 7"/>
          <p:cNvSpPr>
            <a:spLocks noGrp="1"/>
          </p:cNvSpPr>
          <p:nvPr>
            <p:ph type="body" sz="quarter" idx="13"/>
          </p:nvPr>
        </p:nvSpPr>
        <p:spPr>
          <a:xfrm>
            <a:off x="508000" y="999590"/>
            <a:ext cx="10397067" cy="584200"/>
          </a:xfrm>
        </p:spPr>
        <p:txBody>
          <a:bodyPr>
            <a:noAutofit/>
          </a:bodyPr>
          <a:lstStyle>
            <a:lvl1pPr>
              <a:buFontTx/>
              <a:buNone/>
              <a:defRPr sz="2200" b="1" i="0"/>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
        <p:nvSpPr>
          <p:cNvPr id="9" name="Text Placeholder 7"/>
          <p:cNvSpPr>
            <a:spLocks noGrp="1"/>
          </p:cNvSpPr>
          <p:nvPr>
            <p:ph type="body" sz="quarter" idx="14"/>
          </p:nvPr>
        </p:nvSpPr>
        <p:spPr>
          <a:xfrm>
            <a:off x="508000" y="1701804"/>
            <a:ext cx="10397067" cy="2760130"/>
          </a:xfrm>
        </p:spPr>
        <p:txBody>
          <a:bodyPr>
            <a:noAutofit/>
          </a:bodyPr>
          <a:lstStyle>
            <a:lvl1pPr marL="0" indent="0">
              <a:buFontTx/>
              <a:buNone/>
              <a:defRPr sz="1800" b="0" i="0" baseline="0"/>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
        <p:nvSpPr>
          <p:cNvPr id="10" name="Text Placeholder 7"/>
          <p:cNvSpPr>
            <a:spLocks noGrp="1"/>
          </p:cNvSpPr>
          <p:nvPr>
            <p:ph type="body" sz="quarter" idx="15"/>
          </p:nvPr>
        </p:nvSpPr>
        <p:spPr>
          <a:xfrm>
            <a:off x="508000" y="4648200"/>
            <a:ext cx="10397067" cy="584200"/>
          </a:xfrm>
        </p:spPr>
        <p:txBody>
          <a:bodyPr>
            <a:noAutofit/>
          </a:bodyPr>
          <a:lstStyle>
            <a:lvl1pPr>
              <a:buFontTx/>
              <a:buNone/>
              <a:defRPr sz="2200" b="1" i="0" baseline="0">
                <a:solidFill>
                  <a:srgbClr val="69BE28"/>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Tree>
    <p:extLst>
      <p:ext uri="{BB962C8B-B14F-4D97-AF65-F5344CB8AC3E}">
        <p14:creationId xmlns:p14="http://schemas.microsoft.com/office/powerpoint/2010/main" val="1948655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6" y="274638"/>
            <a:ext cx="10397067" cy="715962"/>
          </a:xfrm>
        </p:spPr>
        <p:txBody>
          <a:bodyPr/>
          <a:lstStyle/>
          <a:p>
            <a:r>
              <a:rPr lang="en-US" dirty="0" smtClean="0"/>
              <a:t>Click to edit Master title style</a:t>
            </a:r>
            <a:endParaRPr lang="es-ES_tradnl" dirty="0"/>
          </a:p>
        </p:txBody>
      </p:sp>
      <p:sp>
        <p:nvSpPr>
          <p:cNvPr id="8" name="Text Placeholder 7"/>
          <p:cNvSpPr>
            <a:spLocks noGrp="1"/>
          </p:cNvSpPr>
          <p:nvPr>
            <p:ph type="body" sz="quarter" idx="13"/>
          </p:nvPr>
        </p:nvSpPr>
        <p:spPr>
          <a:xfrm>
            <a:off x="508000" y="999590"/>
            <a:ext cx="10397067" cy="584200"/>
          </a:xfrm>
        </p:spPr>
        <p:txBody>
          <a:bodyPr>
            <a:noAutofit/>
          </a:bodyPr>
          <a:lstStyle>
            <a:lvl1pPr>
              <a:buFontTx/>
              <a:buNone/>
              <a:defRPr sz="2200" b="1" i="0"/>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
        <p:nvSpPr>
          <p:cNvPr id="9" name="Text Placeholder 7"/>
          <p:cNvSpPr>
            <a:spLocks noGrp="1"/>
          </p:cNvSpPr>
          <p:nvPr>
            <p:ph type="body" sz="quarter" idx="14"/>
          </p:nvPr>
        </p:nvSpPr>
        <p:spPr>
          <a:xfrm>
            <a:off x="508000" y="1701804"/>
            <a:ext cx="10397067" cy="2760130"/>
          </a:xfrm>
        </p:spPr>
        <p:txBody>
          <a:bodyPr>
            <a:noAutofit/>
          </a:bodyPr>
          <a:lstStyle>
            <a:lvl1pPr marL="0" indent="0">
              <a:buFontTx/>
              <a:buNone/>
              <a:defRPr sz="1800" b="0" i="0" baseline="0"/>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
        <p:nvSpPr>
          <p:cNvPr id="10" name="Text Placeholder 7"/>
          <p:cNvSpPr>
            <a:spLocks noGrp="1"/>
          </p:cNvSpPr>
          <p:nvPr>
            <p:ph type="body" sz="quarter" idx="15"/>
          </p:nvPr>
        </p:nvSpPr>
        <p:spPr>
          <a:xfrm>
            <a:off x="508000" y="4648200"/>
            <a:ext cx="10397067" cy="584200"/>
          </a:xfrm>
        </p:spPr>
        <p:txBody>
          <a:bodyPr>
            <a:noAutofit/>
          </a:bodyPr>
          <a:lstStyle>
            <a:lvl1pPr>
              <a:buFontTx/>
              <a:buNone/>
              <a:defRPr sz="2200" b="1" i="0" baseline="0">
                <a:solidFill>
                  <a:srgbClr val="69BE28"/>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smtClean="0"/>
              <a:t>Click to edit Master text styles</a:t>
            </a:r>
          </a:p>
        </p:txBody>
      </p:sp>
    </p:spTree>
    <p:extLst>
      <p:ext uri="{BB962C8B-B14F-4D97-AF65-F5344CB8AC3E}">
        <p14:creationId xmlns:p14="http://schemas.microsoft.com/office/powerpoint/2010/main" val="330705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178664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685532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D10B05-26D7-4FC2-9C5A-42AE1C48759E}" type="datetimeFigureOut">
              <a:rPr lang="en-US" smtClean="0"/>
              <a:t>8/22/2016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00086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D10B05-26D7-4FC2-9C5A-42AE1C48759E}" type="datetimeFigureOut">
              <a:rPr lang="en-US" smtClean="0"/>
              <a:t>8/22/2016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1983147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D10B05-26D7-4FC2-9C5A-42AE1C48759E}" type="datetimeFigureOut">
              <a:rPr lang="en-US" smtClean="0"/>
              <a:t>8/22/2016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377222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10B05-26D7-4FC2-9C5A-42AE1C48759E}" type="datetimeFigureOut">
              <a:rPr lang="en-US" smtClean="0"/>
              <a:t>8/22/2016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416815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t>8/22/2016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37314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t>8/22/2016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3480302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D10B05-26D7-4FC2-9C5A-42AE1C48759E}" type="datetimeFigureOut">
              <a:rPr lang="en-US" smtClean="0"/>
              <a:t>8/22/2016</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8B3A2E-825F-46A9-A46A-B742C86EA5C6}" type="slidenum">
              <a:rPr lang="en-US" smtClean="0"/>
              <a:t>‹Nº›</a:t>
            </a:fld>
            <a:endParaRPr lang="en-US"/>
          </a:p>
        </p:txBody>
      </p:sp>
    </p:spTree>
    <p:extLst>
      <p:ext uri="{BB962C8B-B14F-4D97-AF65-F5344CB8AC3E}">
        <p14:creationId xmlns:p14="http://schemas.microsoft.com/office/powerpoint/2010/main" val="13976238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78236" y="819797"/>
            <a:ext cx="8382856" cy="2108619"/>
          </a:xfrm>
        </p:spPr>
        <p:txBody>
          <a:bodyPr>
            <a:noAutofit/>
          </a:bodyPr>
          <a:lstStyle/>
          <a:p>
            <a:pPr algn="ctr"/>
            <a:r>
              <a:rPr lang="en-US" sz="5000" b="1" dirty="0" smtClean="0">
                <a:solidFill>
                  <a:srgbClr val="0070C0"/>
                </a:solidFill>
                <a:latin typeface="Andes" panose="02000000000000000000" pitchFamily="50" charset="0"/>
              </a:rPr>
              <a:t/>
            </a:r>
            <a:br>
              <a:rPr lang="en-US" sz="5000" b="1" dirty="0" smtClean="0">
                <a:solidFill>
                  <a:srgbClr val="0070C0"/>
                </a:solidFill>
                <a:latin typeface="Andes" panose="02000000000000000000" pitchFamily="50" charset="0"/>
              </a:rPr>
            </a:br>
            <a:r>
              <a:rPr lang="en-US" sz="5000" b="1" dirty="0" smtClean="0">
                <a:solidFill>
                  <a:srgbClr val="0070C0"/>
                </a:solidFill>
                <a:latin typeface="Andes" panose="02000000000000000000" pitchFamily="50" charset="0"/>
              </a:rPr>
              <a:t> </a:t>
            </a:r>
            <a:br>
              <a:rPr lang="en-US" sz="5000" b="1" dirty="0" smtClean="0">
                <a:solidFill>
                  <a:srgbClr val="0070C0"/>
                </a:solidFill>
                <a:latin typeface="Andes" panose="02000000000000000000" pitchFamily="50" charset="0"/>
              </a:rPr>
            </a:br>
            <a:r>
              <a:rPr lang="en-US" sz="5000" b="1" dirty="0">
                <a:solidFill>
                  <a:srgbClr val="0070C0"/>
                </a:solidFill>
                <a:latin typeface="Andes" panose="02000000000000000000" pitchFamily="50" charset="0"/>
              </a:rPr>
              <a:t/>
            </a:r>
            <a:br>
              <a:rPr lang="en-US" sz="5000" b="1" dirty="0">
                <a:solidFill>
                  <a:srgbClr val="0070C0"/>
                </a:solidFill>
                <a:latin typeface="Andes" panose="02000000000000000000" pitchFamily="50" charset="0"/>
              </a:rPr>
            </a:br>
            <a:r>
              <a:rPr lang="en-US" sz="5000" b="1" dirty="0" smtClean="0">
                <a:solidFill>
                  <a:srgbClr val="0070C0"/>
                </a:solidFill>
                <a:latin typeface="Andes" panose="02000000000000000000" pitchFamily="50" charset="0"/>
              </a:rPr>
              <a:t/>
            </a:r>
            <a:br>
              <a:rPr lang="en-US" sz="5000" b="1" dirty="0" smtClean="0">
                <a:solidFill>
                  <a:srgbClr val="0070C0"/>
                </a:solidFill>
                <a:latin typeface="Andes" panose="02000000000000000000" pitchFamily="50" charset="0"/>
              </a:rPr>
            </a:br>
            <a:r>
              <a:rPr lang="en-US" sz="5000" b="1" dirty="0">
                <a:solidFill>
                  <a:srgbClr val="0070C0"/>
                </a:solidFill>
                <a:latin typeface="Andes" panose="02000000000000000000" pitchFamily="50" charset="0"/>
              </a:rPr>
              <a:t/>
            </a:r>
            <a:br>
              <a:rPr lang="en-US" sz="5000" b="1" dirty="0">
                <a:solidFill>
                  <a:srgbClr val="0070C0"/>
                </a:solidFill>
                <a:latin typeface="Andes" panose="02000000000000000000" pitchFamily="50" charset="0"/>
              </a:rPr>
            </a:br>
            <a:r>
              <a:rPr lang="en-US" sz="5000" b="1" dirty="0" smtClean="0">
                <a:solidFill>
                  <a:srgbClr val="0070C0"/>
                </a:solidFill>
                <a:latin typeface="Andes" panose="02000000000000000000" pitchFamily="50" charset="0"/>
              </a:rPr>
              <a:t/>
            </a:r>
            <a:br>
              <a:rPr lang="en-US" sz="5000" b="1" dirty="0" smtClean="0">
                <a:solidFill>
                  <a:srgbClr val="0070C0"/>
                </a:solidFill>
                <a:latin typeface="Andes" panose="02000000000000000000" pitchFamily="50" charset="0"/>
              </a:rPr>
            </a:br>
            <a:r>
              <a:rPr lang="en-US" sz="5000" b="1" dirty="0">
                <a:solidFill>
                  <a:srgbClr val="0070C0"/>
                </a:solidFill>
                <a:latin typeface="Andes" panose="02000000000000000000" pitchFamily="50" charset="0"/>
              </a:rPr>
              <a:t/>
            </a:r>
            <a:br>
              <a:rPr lang="en-US" sz="5000" b="1" dirty="0">
                <a:solidFill>
                  <a:srgbClr val="0070C0"/>
                </a:solidFill>
                <a:latin typeface="Andes" panose="02000000000000000000" pitchFamily="50" charset="0"/>
              </a:rPr>
            </a:br>
            <a:r>
              <a:rPr lang="en-US" sz="5000" b="1" dirty="0" smtClean="0">
                <a:solidFill>
                  <a:srgbClr val="0070C0"/>
                </a:solidFill>
                <a:latin typeface="Andes" panose="02000000000000000000" pitchFamily="50" charset="0"/>
              </a:rPr>
              <a:t/>
            </a:r>
            <a:br>
              <a:rPr lang="en-US" sz="5000" b="1" dirty="0" smtClean="0">
                <a:solidFill>
                  <a:srgbClr val="0070C0"/>
                </a:solidFill>
                <a:latin typeface="Andes" panose="02000000000000000000" pitchFamily="50" charset="0"/>
              </a:rPr>
            </a:br>
            <a:r>
              <a:rPr lang="en-US" sz="5000" b="1" dirty="0">
                <a:solidFill>
                  <a:srgbClr val="0070C0"/>
                </a:solidFill>
                <a:latin typeface="Andes" panose="02000000000000000000" pitchFamily="50" charset="0"/>
              </a:rPr>
              <a:t/>
            </a:r>
            <a:br>
              <a:rPr lang="en-US" sz="5000" b="1" dirty="0">
                <a:solidFill>
                  <a:srgbClr val="0070C0"/>
                </a:solidFill>
                <a:latin typeface="Andes" panose="02000000000000000000" pitchFamily="50" charset="0"/>
              </a:rPr>
            </a:br>
            <a:r>
              <a:rPr lang="en-US" sz="5000" b="1" dirty="0" smtClean="0">
                <a:solidFill>
                  <a:srgbClr val="0070C0"/>
                </a:solidFill>
                <a:latin typeface="Andes" panose="02000000000000000000" pitchFamily="50" charset="0"/>
              </a:rPr>
              <a:t/>
            </a:r>
            <a:br>
              <a:rPr lang="en-US" sz="5000" b="1" dirty="0" smtClean="0">
                <a:solidFill>
                  <a:srgbClr val="0070C0"/>
                </a:solidFill>
                <a:latin typeface="Andes" panose="02000000000000000000" pitchFamily="50" charset="0"/>
              </a:rPr>
            </a:br>
            <a:r>
              <a:rPr lang="en-US" sz="5000" b="1" dirty="0" smtClean="0">
                <a:solidFill>
                  <a:srgbClr val="0070C0"/>
                </a:solidFill>
                <a:latin typeface="Andes" panose="02000000000000000000" pitchFamily="50" charset="0"/>
              </a:rPr>
              <a:t/>
            </a:r>
            <a:br>
              <a:rPr lang="en-US" sz="5000" b="1" dirty="0" smtClean="0">
                <a:solidFill>
                  <a:srgbClr val="0070C0"/>
                </a:solidFill>
                <a:latin typeface="Andes" panose="02000000000000000000" pitchFamily="50" charset="0"/>
              </a:rPr>
            </a:br>
            <a:r>
              <a:rPr lang="en-US" sz="5000" b="1" dirty="0">
                <a:solidFill>
                  <a:srgbClr val="0070C0"/>
                </a:solidFill>
                <a:latin typeface="Andes" panose="02000000000000000000" pitchFamily="50" charset="0"/>
              </a:rPr>
              <a:t/>
            </a:r>
            <a:br>
              <a:rPr lang="en-US" sz="5000" b="1" dirty="0">
                <a:solidFill>
                  <a:srgbClr val="0070C0"/>
                </a:solidFill>
                <a:latin typeface="Andes" panose="02000000000000000000" pitchFamily="50" charset="0"/>
              </a:rPr>
            </a:br>
            <a:r>
              <a:rPr lang="en-US" sz="5000" b="1" dirty="0" smtClean="0">
                <a:solidFill>
                  <a:srgbClr val="0070C0"/>
                </a:solidFill>
                <a:latin typeface="Andes" panose="02000000000000000000" pitchFamily="50" charset="0"/>
              </a:rPr>
              <a:t/>
            </a:r>
            <a:br>
              <a:rPr lang="en-US" sz="5000" b="1" dirty="0" smtClean="0">
                <a:solidFill>
                  <a:srgbClr val="0070C0"/>
                </a:solidFill>
                <a:latin typeface="Andes" panose="02000000000000000000" pitchFamily="50" charset="0"/>
              </a:rPr>
            </a:br>
            <a:r>
              <a:rPr lang="es-ES" sz="4500" b="1" dirty="0" smtClean="0">
                <a:solidFill>
                  <a:srgbClr val="0070C0"/>
                </a:solidFill>
                <a:latin typeface="Andes"/>
                <a:cs typeface="Arial" panose="020B0604020202020204" pitchFamily="34" charset="0"/>
              </a:rPr>
              <a:t>“Gestión Social en el Metro de Medellín” </a:t>
            </a:r>
            <a:br>
              <a:rPr lang="es-ES" sz="4500" b="1" dirty="0" smtClean="0">
                <a:solidFill>
                  <a:srgbClr val="0070C0"/>
                </a:solidFill>
                <a:latin typeface="Andes"/>
                <a:cs typeface="Arial" panose="020B0604020202020204" pitchFamily="34" charset="0"/>
              </a:rPr>
            </a:br>
            <a:r>
              <a:rPr lang="es-ES" sz="4500" b="1" dirty="0" smtClean="0">
                <a:solidFill>
                  <a:srgbClr val="0070C0"/>
                </a:solidFill>
                <a:latin typeface="Andes"/>
                <a:cs typeface="Arial" panose="020B0604020202020204" pitchFamily="34" charset="0"/>
              </a:rPr>
              <a:t/>
            </a:r>
            <a:br>
              <a:rPr lang="es-ES" sz="4500" b="1" dirty="0" smtClean="0">
                <a:solidFill>
                  <a:srgbClr val="0070C0"/>
                </a:solidFill>
                <a:latin typeface="Andes"/>
                <a:cs typeface="Arial" panose="020B0604020202020204" pitchFamily="34" charset="0"/>
              </a:rPr>
            </a:br>
            <a:r>
              <a:rPr lang="es-CO" sz="3200" b="1" dirty="0" smtClean="0">
                <a:solidFill>
                  <a:srgbClr val="0070C0"/>
                </a:solidFill>
                <a:latin typeface="Andes"/>
                <a:cs typeface="Arial" panose="020B0604020202020204" pitchFamily="34" charset="0"/>
              </a:rPr>
              <a:t>Riesgo </a:t>
            </a:r>
            <a:r>
              <a:rPr lang="es-CO" sz="3200" b="1" dirty="0">
                <a:solidFill>
                  <a:srgbClr val="0070C0"/>
                </a:solidFill>
                <a:latin typeface="Andes"/>
                <a:cs typeface="Arial" panose="020B0604020202020204" pitchFamily="34" charset="0"/>
              </a:rPr>
              <a:t>Social y Mecanismo de Quejas y Reclamos </a:t>
            </a:r>
            <a:endParaRPr lang="en-US" sz="3200" b="1" dirty="0">
              <a:solidFill>
                <a:srgbClr val="0070C0"/>
              </a:solidFill>
              <a:latin typeface="Andes"/>
              <a:cs typeface="Arial" panose="020B0604020202020204" pitchFamily="34" charset="0"/>
            </a:endParaRPr>
          </a:p>
        </p:txBody>
      </p:sp>
      <p:sp>
        <p:nvSpPr>
          <p:cNvPr id="3" name="Subtitle 2"/>
          <p:cNvSpPr>
            <a:spLocks noGrp="1"/>
          </p:cNvSpPr>
          <p:nvPr>
            <p:ph type="subTitle" idx="1"/>
          </p:nvPr>
        </p:nvSpPr>
        <p:spPr>
          <a:xfrm>
            <a:off x="4983484" y="4977262"/>
            <a:ext cx="6842756" cy="1226245"/>
          </a:xfrm>
        </p:spPr>
        <p:txBody>
          <a:bodyPr>
            <a:noAutofit/>
          </a:bodyPr>
          <a:lstStyle/>
          <a:p>
            <a:pPr algn="l"/>
            <a:r>
              <a:rPr lang="en-US" sz="1700" b="1" dirty="0" smtClean="0">
                <a:solidFill>
                  <a:srgbClr val="0070C0"/>
                </a:solidFill>
                <a:latin typeface="Andes"/>
              </a:rPr>
              <a:t>Lima – Perú. Agosto, 2016</a:t>
            </a:r>
          </a:p>
          <a:p>
            <a:pPr algn="l"/>
            <a:r>
              <a:rPr lang="en-US" sz="1700" b="1" dirty="0" smtClean="0">
                <a:solidFill>
                  <a:srgbClr val="0070C0"/>
                </a:solidFill>
                <a:latin typeface="Andes"/>
              </a:rPr>
              <a:t>Jorge Mario Tobón González - Gerente Social y de Servicio al Cliente</a:t>
            </a:r>
          </a:p>
          <a:p>
            <a:pPr algn="l"/>
            <a:r>
              <a:rPr lang="en-US" sz="1700" b="1" dirty="0" smtClean="0">
                <a:solidFill>
                  <a:srgbClr val="0070C0"/>
                </a:solidFill>
                <a:latin typeface="Andes"/>
              </a:rPr>
              <a:t>Metro de Medellín</a:t>
            </a:r>
            <a:endParaRPr lang="en-US" sz="1700" b="1" dirty="0">
              <a:solidFill>
                <a:srgbClr val="0070C0"/>
              </a:solidFill>
              <a:latin typeface="Andes"/>
            </a:endParaRPr>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nvGrpSpPr>
          <p:cNvPr id="6" name="Group 15"/>
          <p:cNvGrpSpPr>
            <a:grpSpLocks/>
          </p:cNvGrpSpPr>
          <p:nvPr/>
        </p:nvGrpSpPr>
        <p:grpSpPr bwMode="auto">
          <a:xfrm>
            <a:off x="3762183" y="3038893"/>
            <a:ext cx="7037387" cy="1844675"/>
            <a:chOff x="0" y="0"/>
            <a:chExt cx="4239532" cy="1246505"/>
          </a:xfrm>
        </p:grpSpPr>
        <p:pic>
          <p:nvPicPr>
            <p:cNvPr id="7" name="Picture 16" descr="metro-de-lima-lc3adnea-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3787" y="0"/>
              <a:ext cx="1638935" cy="124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metro2"/>
            <p:cNvPicPr>
              <a:picLocks noChangeAspect="1"/>
            </p:cNvPicPr>
            <p:nvPr/>
          </p:nvPicPr>
          <p:blipFill>
            <a:blip r:embed="rId5">
              <a:extLst>
                <a:ext uri="{28A0092B-C50C-407E-A947-70E740481C1C}">
                  <a14:useLocalDpi xmlns:a14="http://schemas.microsoft.com/office/drawing/2010/main" val="0"/>
                </a:ext>
              </a:extLst>
            </a:blip>
            <a:srcRect l="272" t="27464" r="2110" b="10211"/>
            <a:stretch>
              <a:fillRect/>
            </a:stretch>
          </p:blipFill>
          <p:spPr bwMode="auto">
            <a:xfrm>
              <a:off x="0" y="0"/>
              <a:ext cx="1352550" cy="124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plataformaMetro"/>
            <p:cNvPicPr>
              <a:picLocks noChangeAspect="1"/>
            </p:cNvPicPr>
            <p:nvPr/>
          </p:nvPicPr>
          <p:blipFill>
            <a:blip r:embed="rId6">
              <a:extLst>
                <a:ext uri="{28A0092B-C50C-407E-A947-70E740481C1C}">
                  <a14:useLocalDpi xmlns:a14="http://schemas.microsoft.com/office/drawing/2010/main" val="0"/>
                </a:ext>
              </a:extLst>
            </a:blip>
            <a:srcRect l="-540" t="14589" r="-2702" b="25229"/>
            <a:stretch>
              <a:fillRect/>
            </a:stretch>
          </p:blipFill>
          <p:spPr bwMode="auto">
            <a:xfrm>
              <a:off x="3004457" y="0"/>
              <a:ext cx="1235075" cy="124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1476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noChangeAspect="1"/>
          </p:cNvGrpSpPr>
          <p:nvPr/>
        </p:nvGrpSpPr>
        <p:grpSpPr>
          <a:xfrm>
            <a:off x="3792526" y="885640"/>
            <a:ext cx="4392454" cy="5972360"/>
            <a:chOff x="3563938" y="1184970"/>
            <a:chExt cx="2735262" cy="3852863"/>
          </a:xfrm>
        </p:grpSpPr>
        <p:pic>
          <p:nvPicPr>
            <p:cNvPr id="25" name="Picture 2" descr="cghfghjgk"/>
            <p:cNvPicPr>
              <a:picLocks noChangeAspect="1" noChangeArrowheads="1"/>
            </p:cNvPicPr>
            <p:nvPr/>
          </p:nvPicPr>
          <p:blipFill>
            <a:blip r:embed="rId2" cstate="print"/>
            <a:srcRect t="84555"/>
            <a:stretch>
              <a:fillRect/>
            </a:stretch>
          </p:blipFill>
          <p:spPr bwMode="auto">
            <a:xfrm>
              <a:off x="3563938" y="4514156"/>
              <a:ext cx="2735262" cy="523677"/>
            </a:xfrm>
            <a:prstGeom prst="rect">
              <a:avLst/>
            </a:prstGeom>
            <a:noFill/>
            <a:ln w="9525">
              <a:noFill/>
              <a:miter lim="800000"/>
              <a:headEnd/>
              <a:tailEnd/>
            </a:ln>
          </p:spPr>
        </p:pic>
        <p:pic>
          <p:nvPicPr>
            <p:cNvPr id="26" name="Picture 2" descr="cghfghjgk"/>
            <p:cNvPicPr>
              <a:picLocks noChangeAspect="1" noChangeArrowheads="1"/>
            </p:cNvPicPr>
            <p:nvPr/>
          </p:nvPicPr>
          <p:blipFill>
            <a:blip r:embed="rId2" cstate="print"/>
            <a:srcRect/>
            <a:stretch>
              <a:fillRect/>
            </a:stretch>
          </p:blipFill>
          <p:spPr bwMode="auto">
            <a:xfrm>
              <a:off x="3563938" y="1184970"/>
              <a:ext cx="2735262" cy="3390621"/>
            </a:xfrm>
            <a:prstGeom prst="rect">
              <a:avLst/>
            </a:prstGeom>
            <a:noFill/>
            <a:ln w="9525">
              <a:noFill/>
              <a:miter lim="800000"/>
              <a:headEnd/>
              <a:tailEnd/>
            </a:ln>
          </p:spPr>
        </p:pic>
      </p:grpSp>
      <p:graphicFrame>
        <p:nvGraphicFramePr>
          <p:cNvPr id="27" name="Group 3"/>
          <p:cNvGraphicFramePr>
            <a:graphicFrameLocks noGrp="1"/>
          </p:cNvGraphicFramePr>
          <p:nvPr>
            <p:extLst>
              <p:ext uri="{D42A27DB-BD31-4B8C-83A1-F6EECF244321}">
                <p14:modId xmlns:p14="http://schemas.microsoft.com/office/powerpoint/2010/main" val="3569166151"/>
              </p:ext>
            </p:extLst>
          </p:nvPr>
        </p:nvGraphicFramePr>
        <p:xfrm>
          <a:off x="3910996" y="885640"/>
          <a:ext cx="4288124" cy="6002410"/>
        </p:xfrm>
        <a:graphic>
          <a:graphicData uri="http://schemas.openxmlformats.org/drawingml/2006/table">
            <a:tbl>
              <a:tblPr/>
              <a:tblGrid>
                <a:gridCol w="1102964"/>
                <a:gridCol w="228600"/>
                <a:gridCol w="762000"/>
                <a:gridCol w="1402080"/>
                <a:gridCol w="792480"/>
              </a:tblGrid>
              <a:tr h="653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000000"/>
                          </a:solidFill>
                          <a:effectLst/>
                          <a:latin typeface="+mn-lt"/>
                          <a:cs typeface="Arial" pitchFamily="34" charset="0"/>
                        </a:rPr>
                        <a:t> Trabajo</a:t>
                      </a:r>
                    </a:p>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000000"/>
                          </a:solidFill>
                          <a:effectLst/>
                          <a:latin typeface="+mn-lt"/>
                          <a:cs typeface="Arial" pitchFamily="34" charset="0"/>
                        </a:rPr>
                        <a:t>/Negocios </a:t>
                      </a:r>
                      <a:endParaRPr kumimoji="0" lang="es-ES" sz="1400" b="1" i="0" u="none" strike="noStrike" cap="none" normalizeH="0" baseline="0" dirty="0" smtClean="0">
                        <a:ln>
                          <a:noFill/>
                        </a:ln>
                        <a:solidFill>
                          <a:schemeClr val="tx1"/>
                        </a:solidFill>
                        <a:effectLst/>
                        <a:latin typeface="+mn-lt"/>
                        <a:cs typeface="Arial" pitchFamily="34" charset="0"/>
                      </a:endParaRPr>
                    </a:p>
                  </a:txBody>
                  <a:tcPr marL="18000" marR="18000" marT="18000" marB="1800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mn-lt"/>
                        <a:cs typeface="Arial" pitchFamily="34" charset="0"/>
                      </a:endParaRPr>
                    </a:p>
                  </a:txBody>
                  <a:tcPr marL="18000" marR="18000" marT="18000" marB="18000"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63%</a:t>
                      </a:r>
                    </a:p>
                  </a:txBody>
                  <a:tcPr marL="18000" marR="18000" marT="18000" marB="18000"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66%</a:t>
                      </a:r>
                    </a:p>
                  </a:txBody>
                  <a:tcPr marL="90000" marR="18000" marT="18000" marB="18000"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50%</a:t>
                      </a:r>
                    </a:p>
                  </a:txBody>
                  <a:tcPr marL="54000" marR="18000" marT="18000" marB="18000" anchor="ctr" horzOverflow="overflow">
                    <a:lnL>
                      <a:noFill/>
                    </a:lnL>
                    <a:lnR cap="flat">
                      <a:noFill/>
                    </a:lnR>
                    <a:lnT cap="flat">
                      <a:noFill/>
                    </a:lnT>
                    <a:lnB>
                      <a:noFill/>
                    </a:lnB>
                    <a:lnTlToBr>
                      <a:noFill/>
                    </a:lnTlToBr>
                    <a:lnBlToTr>
                      <a:noFill/>
                    </a:lnBlToTr>
                    <a:noFill/>
                  </a:tcPr>
                </a:tc>
              </a:tr>
              <a:tr h="74654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rgbClr val="000000"/>
                          </a:solidFill>
                          <a:effectLst/>
                          <a:latin typeface="+mn-lt"/>
                          <a:cs typeface="Arial" pitchFamily="34" charset="0"/>
                        </a:rPr>
                        <a:t> Familia </a:t>
                      </a:r>
                      <a:endParaRPr kumimoji="0" lang="es-ES" sz="1400" b="1" i="0" u="none" strike="noStrike" cap="none" normalizeH="0" baseline="0" smtClean="0">
                        <a:ln>
                          <a:noFill/>
                        </a:ln>
                        <a:solidFill>
                          <a:schemeClr val="tx1"/>
                        </a:solidFill>
                        <a:effectLst/>
                        <a:latin typeface="+mn-lt"/>
                        <a:cs typeface="Arial" pitchFamily="34" charset="0"/>
                      </a:endParaRPr>
                    </a:p>
                  </a:txBody>
                  <a:tcPr marL="18000" marR="18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mn-lt"/>
                        <a:cs typeface="Arial" pitchFamily="34" charset="0"/>
                      </a:endParaRPr>
                    </a:p>
                  </a:txBody>
                  <a:tcPr marL="18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10%</a:t>
                      </a:r>
                    </a:p>
                  </a:txBody>
                  <a:tcPr marL="18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11%</a:t>
                      </a:r>
                    </a:p>
                  </a:txBody>
                  <a:tcPr marL="90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13%</a:t>
                      </a:r>
                    </a:p>
                  </a:txBody>
                  <a:tcPr marL="54000" marR="18000" marT="18000" marB="18000" anchor="ctr" horzOverflow="overflow">
                    <a:lnL>
                      <a:noFill/>
                    </a:lnL>
                    <a:lnR cap="flat">
                      <a:noFill/>
                    </a:lnR>
                    <a:lnT>
                      <a:noFill/>
                    </a:lnT>
                    <a:lnB>
                      <a:noFill/>
                    </a:lnB>
                    <a:lnTlToBr>
                      <a:noFill/>
                    </a:lnTlToBr>
                    <a:lnBlToTr>
                      <a:noFill/>
                    </a:lnBlToTr>
                    <a:noFill/>
                  </a:tcPr>
                </a:tc>
              </a:tr>
              <a:tr h="74654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rgbClr val="000000"/>
                          </a:solidFill>
                          <a:effectLst/>
                          <a:latin typeface="+mn-lt"/>
                          <a:cs typeface="Arial" pitchFamily="34" charset="0"/>
                        </a:rPr>
                        <a:t> Estudio </a:t>
                      </a:r>
                    </a:p>
                  </a:txBody>
                  <a:tcPr marL="18000" marR="18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mn-lt"/>
                        <a:cs typeface="Arial" pitchFamily="34" charset="0"/>
                      </a:endParaRPr>
                    </a:p>
                  </a:txBody>
                  <a:tcPr marL="18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17%</a:t>
                      </a:r>
                    </a:p>
                  </a:txBody>
                  <a:tcPr marL="18000" marR="18000" marT="18000" marB="54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13%</a:t>
                      </a:r>
                    </a:p>
                  </a:txBody>
                  <a:tcPr marL="90000" marR="18000" marT="18000" marB="54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12%</a:t>
                      </a:r>
                    </a:p>
                  </a:txBody>
                  <a:tcPr marL="54000" marR="18000" marT="18000" marB="18000" anchor="ctr" horzOverflow="overflow">
                    <a:lnL>
                      <a:noFill/>
                    </a:lnL>
                    <a:lnR cap="flat">
                      <a:noFill/>
                    </a:lnR>
                    <a:lnT>
                      <a:noFill/>
                    </a:lnT>
                    <a:lnB>
                      <a:noFill/>
                    </a:lnB>
                    <a:lnTlToBr>
                      <a:noFill/>
                    </a:lnTlToBr>
                    <a:lnBlToTr>
                      <a:noFill/>
                    </a:lnBlToTr>
                    <a:noFill/>
                  </a:tcPr>
                </a:tc>
              </a:tr>
              <a:tr h="74654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rgbClr val="000000"/>
                          </a:solidFill>
                          <a:effectLst/>
                          <a:latin typeface="+mn-lt"/>
                          <a:cs typeface="Arial" pitchFamily="34" charset="0"/>
                        </a:rPr>
                        <a:t>Compras</a:t>
                      </a:r>
                    </a:p>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rgbClr val="000000"/>
                          </a:solidFill>
                          <a:effectLst/>
                          <a:latin typeface="+mn-lt"/>
                          <a:cs typeface="Arial" pitchFamily="34" charset="0"/>
                        </a:rPr>
                        <a:t>/Diligencias</a:t>
                      </a:r>
                    </a:p>
                  </a:txBody>
                  <a:tcPr marL="18000" marR="18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mn-lt"/>
                        <a:cs typeface="Arial" pitchFamily="34" charset="0"/>
                      </a:endParaRPr>
                    </a:p>
                  </a:txBody>
                  <a:tcPr marL="18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5%</a:t>
                      </a:r>
                    </a:p>
                  </a:txBody>
                  <a:tcPr marL="18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5%</a:t>
                      </a:r>
                    </a:p>
                  </a:txBody>
                  <a:tcPr marL="90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11%</a:t>
                      </a:r>
                    </a:p>
                  </a:txBody>
                  <a:tcPr marL="54000" marR="18000" marT="18000" marB="18000" anchor="ctr" horzOverflow="overflow">
                    <a:lnL>
                      <a:noFill/>
                    </a:lnL>
                    <a:lnR cap="flat">
                      <a:noFill/>
                    </a:lnR>
                    <a:lnT>
                      <a:noFill/>
                    </a:lnT>
                    <a:lnB>
                      <a:noFill/>
                    </a:lnB>
                    <a:lnTlToBr>
                      <a:noFill/>
                    </a:lnTlToBr>
                    <a:lnBlToTr>
                      <a:noFill/>
                    </a:lnBlToTr>
                    <a:noFill/>
                  </a:tcPr>
                </a:tc>
              </a:tr>
              <a:tr h="74654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rgbClr val="000000"/>
                          </a:solidFill>
                          <a:effectLst/>
                          <a:latin typeface="+mn-lt"/>
                          <a:cs typeface="Arial" pitchFamily="34" charset="0"/>
                        </a:rPr>
                        <a:t> Turismo</a:t>
                      </a:r>
                    </a:p>
                  </a:txBody>
                  <a:tcPr marL="18000" marR="18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mn-lt"/>
                        <a:cs typeface="Arial" pitchFamily="34" charset="0"/>
                      </a:endParaRPr>
                    </a:p>
                  </a:txBody>
                  <a:tcPr marL="18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1%</a:t>
                      </a:r>
                    </a:p>
                  </a:txBody>
                  <a:tcPr marL="18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1%</a:t>
                      </a:r>
                    </a:p>
                  </a:txBody>
                  <a:tcPr marL="90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5%</a:t>
                      </a:r>
                    </a:p>
                  </a:txBody>
                  <a:tcPr marL="54000" marR="18000" marT="18000" marB="18000" anchor="ctr" horzOverflow="overflow">
                    <a:lnL>
                      <a:noFill/>
                    </a:lnL>
                    <a:lnR cap="flat">
                      <a:noFill/>
                    </a:lnR>
                    <a:lnT>
                      <a:noFill/>
                    </a:lnT>
                    <a:lnB>
                      <a:noFill/>
                    </a:lnB>
                    <a:lnTlToBr>
                      <a:noFill/>
                    </a:lnTlToBr>
                    <a:lnBlToTr>
                      <a:noFill/>
                    </a:lnBlToTr>
                    <a:noFill/>
                  </a:tcPr>
                </a:tc>
              </a:tr>
              <a:tr h="86954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rgbClr val="000000"/>
                          </a:solidFill>
                          <a:effectLst/>
                          <a:latin typeface="+mn-lt"/>
                          <a:cs typeface="Arial" pitchFamily="34" charset="0"/>
                        </a:rPr>
                        <a:t>Salud</a:t>
                      </a:r>
                    </a:p>
                  </a:txBody>
                  <a:tcPr marL="18000" marR="18000" marT="18000" marB="18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mn-lt"/>
                        <a:cs typeface="Arial" pitchFamily="34" charset="0"/>
                      </a:endParaRPr>
                    </a:p>
                  </a:txBody>
                  <a:tcPr marL="18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2%</a:t>
                      </a:r>
                    </a:p>
                  </a:txBody>
                  <a:tcPr marL="18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2%</a:t>
                      </a:r>
                    </a:p>
                  </a:txBody>
                  <a:tcPr marL="90000" marR="18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mn-lt"/>
                          <a:cs typeface="Arial" pitchFamily="34" charset="0"/>
                        </a:rPr>
                        <a:t>4%</a:t>
                      </a:r>
                    </a:p>
                  </a:txBody>
                  <a:tcPr marL="54000" marR="18000" marT="18000" marB="54000" anchor="ctr" horzOverflow="overflow">
                    <a:lnL>
                      <a:noFill/>
                    </a:lnL>
                    <a:lnR cap="flat">
                      <a:noFill/>
                    </a:lnR>
                    <a:lnT>
                      <a:noFill/>
                    </a:lnT>
                    <a:lnB>
                      <a:noFill/>
                    </a:lnB>
                    <a:lnTlToBr>
                      <a:noFill/>
                    </a:lnTlToBr>
                    <a:lnBlToTr>
                      <a:noFill/>
                    </a:lnBlToTr>
                    <a:noFill/>
                  </a:tcPr>
                </a:tc>
              </a:tr>
              <a:tr h="74654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rgbClr val="000000"/>
                          </a:solidFill>
                          <a:effectLst/>
                          <a:latin typeface="+mn-lt"/>
                          <a:cs typeface="Arial" pitchFamily="34" charset="0"/>
                        </a:rPr>
                        <a:t> Deporte </a:t>
                      </a:r>
                      <a:endParaRPr kumimoji="0" lang="es-ES" sz="1400" b="1" i="0" u="none" strike="noStrike" cap="none" normalizeH="0" baseline="0" dirty="0" smtClean="0">
                        <a:ln>
                          <a:noFill/>
                        </a:ln>
                        <a:solidFill>
                          <a:schemeClr val="tx1"/>
                        </a:solidFill>
                        <a:effectLst/>
                        <a:latin typeface="+mn-lt"/>
                        <a:cs typeface="Arial" pitchFamily="34" charset="0"/>
                      </a:endParaRPr>
                    </a:p>
                  </a:txBody>
                  <a:tcPr marL="18000" marR="18000" marT="18000" marB="18000"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mn-lt"/>
                        <a:cs typeface="Arial" pitchFamily="34" charset="0"/>
                      </a:endParaRPr>
                    </a:p>
                  </a:txBody>
                  <a:tcPr marL="18000" marR="18000" marT="18000" marB="180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1%</a:t>
                      </a:r>
                    </a:p>
                  </a:txBody>
                  <a:tcPr marL="18000" marR="18000" marT="18000" marB="180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a:t>
                      </a:r>
                    </a:p>
                  </a:txBody>
                  <a:tcPr marL="90000" marR="18000" marT="18000" marB="180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2%</a:t>
                      </a:r>
                    </a:p>
                  </a:txBody>
                  <a:tcPr marL="54000" marR="18000" marT="18000" marB="18000" anchor="ctr" horzOverflow="overflow">
                    <a:lnL>
                      <a:noFill/>
                    </a:lnL>
                    <a:lnR cap="flat">
                      <a:noFill/>
                    </a:lnR>
                    <a:lnT>
                      <a:noFill/>
                    </a:lnT>
                    <a:lnB cap="flat">
                      <a:noFill/>
                    </a:lnB>
                    <a:lnTlToBr>
                      <a:noFill/>
                    </a:lnTlToBr>
                    <a:lnBlToTr>
                      <a:noFill/>
                    </a:lnBlToTr>
                    <a:noFill/>
                  </a:tcPr>
                </a:tc>
              </a:tr>
              <a:tr h="74654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mn-lt"/>
                          <a:cs typeface="Arial" pitchFamily="34" charset="0"/>
                        </a:rPr>
                        <a:t>Otro</a:t>
                      </a:r>
                    </a:p>
                  </a:txBody>
                  <a:tcPr marL="18000" marR="18000" marT="18000" marB="18000"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mn-lt"/>
                        <a:cs typeface="Arial" pitchFamily="34" charset="0"/>
                      </a:endParaRPr>
                    </a:p>
                  </a:txBody>
                  <a:tcPr marL="18000" marR="18000" marT="18000" marB="180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0%</a:t>
                      </a:r>
                    </a:p>
                  </a:txBody>
                  <a:tcPr marL="18000" marR="18000" marT="18000" marB="180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0%</a:t>
                      </a:r>
                    </a:p>
                  </a:txBody>
                  <a:tcPr marL="90000" marR="18000" marT="18000" marB="180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mn-lt"/>
                          <a:cs typeface="Arial" pitchFamily="34" charset="0"/>
                        </a:rPr>
                        <a:t>3%</a:t>
                      </a:r>
                    </a:p>
                  </a:txBody>
                  <a:tcPr marL="54000" marR="18000" marT="18000" marB="18000"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28" name="Group 60"/>
          <p:cNvGraphicFramePr>
            <a:graphicFrameLocks noGrp="1"/>
          </p:cNvGraphicFramePr>
          <p:nvPr>
            <p:extLst>
              <p:ext uri="{D42A27DB-BD31-4B8C-83A1-F6EECF244321}">
                <p14:modId xmlns:p14="http://schemas.microsoft.com/office/powerpoint/2010/main" val="1288480533"/>
              </p:ext>
            </p:extLst>
          </p:nvPr>
        </p:nvGraphicFramePr>
        <p:xfrm>
          <a:off x="5257799" y="502920"/>
          <a:ext cx="2927182" cy="249360"/>
        </p:xfrm>
        <a:graphic>
          <a:graphicData uri="http://schemas.openxmlformats.org/drawingml/2006/table">
            <a:tbl>
              <a:tblPr/>
              <a:tblGrid>
                <a:gridCol w="1066801"/>
                <a:gridCol w="1082040"/>
                <a:gridCol w="778341"/>
              </a:tblGrid>
              <a:tr h="11112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1400" b="1" i="1" u="none" strike="noStrike" cap="none" normalizeH="0" baseline="0" dirty="0" smtClean="0">
                          <a:ln>
                            <a:noFill/>
                          </a:ln>
                          <a:solidFill>
                            <a:schemeClr val="folHlink"/>
                          </a:solidFill>
                          <a:effectLst/>
                          <a:latin typeface="+mn-lt"/>
                          <a:cs typeface="Arial" pitchFamily="34" charset="0"/>
                        </a:rPr>
                        <a:t>Marzo - 15</a:t>
                      </a:r>
                      <a:endParaRPr kumimoji="0" lang="es-CO" sz="1400" b="0" i="0" u="none" strike="noStrike" cap="none" normalizeH="0" baseline="0" dirty="0" smtClean="0">
                        <a:ln>
                          <a:noFill/>
                        </a:ln>
                        <a:solidFill>
                          <a:schemeClr val="folHlink"/>
                        </a:solidFill>
                        <a:effectLst/>
                        <a:latin typeface="+mn-lt"/>
                        <a:cs typeface="Arial" pitchFamily="34" charset="0"/>
                      </a:endParaRPr>
                    </a:p>
                  </a:txBody>
                  <a:tcPr marL="18000" marR="18000" marT="18000" marB="18000" anchor="ctr" horzOverflow="overflow">
                    <a:lnL w="3175" cap="flat" cmpd="sng" algn="ctr">
                      <a:solidFill>
                        <a:schemeClr val="folHlink"/>
                      </a:solidFill>
                      <a:prstDash val="solid"/>
                      <a:round/>
                      <a:headEnd type="none" w="med" len="med"/>
                      <a:tailEnd type="none" w="med" len="med"/>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1400" b="1" i="1" u="none" strike="noStrike" cap="none" normalizeH="0" baseline="0" dirty="0" smtClean="0">
                          <a:ln>
                            <a:noFill/>
                          </a:ln>
                          <a:solidFill>
                            <a:schemeClr val="folHlink"/>
                          </a:solidFill>
                          <a:effectLst/>
                          <a:latin typeface="+mn-lt"/>
                          <a:cs typeface="Arial" pitchFamily="34" charset="0"/>
                        </a:rPr>
                        <a:t>Agosto - 15</a:t>
                      </a:r>
                      <a:endParaRPr kumimoji="0" lang="es-CO" sz="1400" b="0" i="0" u="none" strike="noStrike" cap="none" normalizeH="0" baseline="0" dirty="0" smtClean="0">
                        <a:ln>
                          <a:noFill/>
                        </a:ln>
                        <a:solidFill>
                          <a:schemeClr val="folHlink"/>
                        </a:solidFill>
                        <a:effectLst/>
                        <a:latin typeface="+mn-lt"/>
                        <a:cs typeface="Arial" pitchFamily="34" charset="0"/>
                      </a:endParaRP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1400" b="1" i="1" u="none" strike="noStrike" cap="none" normalizeH="0" baseline="0" dirty="0" smtClean="0">
                          <a:ln>
                            <a:noFill/>
                          </a:ln>
                          <a:solidFill>
                            <a:srgbClr val="008000"/>
                          </a:solidFill>
                          <a:effectLst/>
                          <a:latin typeface="+mn-lt"/>
                          <a:cs typeface="Arial" pitchFamily="34" charset="0"/>
                        </a:rPr>
                        <a:t>2016</a:t>
                      </a:r>
                      <a:endParaRPr kumimoji="0" lang="es-CO" sz="1400" b="0" i="0" u="none" strike="noStrike" cap="none" normalizeH="0" baseline="0" dirty="0" smtClean="0">
                        <a:ln>
                          <a:noFill/>
                        </a:ln>
                        <a:solidFill>
                          <a:srgbClr val="008000"/>
                        </a:solidFill>
                        <a:effectLst/>
                        <a:latin typeface="+mn-lt"/>
                        <a:cs typeface="Arial" pitchFamily="34" charset="0"/>
                      </a:endParaRP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rgbClr val="008000"/>
                      </a:solidFill>
                      <a:prstDash val="solid"/>
                      <a:round/>
                      <a:headEnd type="none" w="med" len="med"/>
                      <a:tailEnd type="none" w="med" len="med"/>
                    </a:lnR>
                    <a:lnT cap="flat">
                      <a:noFill/>
                    </a:lnT>
                    <a:lnB cap="flat">
                      <a:noFill/>
                    </a:lnB>
                    <a:lnTlToBr>
                      <a:noFill/>
                    </a:lnTlToBr>
                    <a:lnBlToTr>
                      <a:noFill/>
                    </a:lnBlToTr>
                    <a:noFill/>
                  </a:tcPr>
                </a:tc>
              </a:tr>
            </a:tbl>
          </a:graphicData>
        </a:graphic>
      </p:graphicFrame>
      <p:pic>
        <p:nvPicPr>
          <p:cNvPr id="29" name="Picture 89" descr="dsffsdgdfh"/>
          <p:cNvPicPr>
            <a:picLocks noChangeAspect="1" noChangeArrowheads="1"/>
          </p:cNvPicPr>
          <p:nvPr/>
        </p:nvPicPr>
        <p:blipFill>
          <a:blip r:embed="rId3" cstate="print"/>
          <a:srcRect/>
          <a:stretch>
            <a:fillRect/>
          </a:stretch>
        </p:blipFill>
        <p:spPr bwMode="auto">
          <a:xfrm>
            <a:off x="3179715" y="872116"/>
            <a:ext cx="542953" cy="499484"/>
          </a:xfrm>
          <a:prstGeom prst="rect">
            <a:avLst/>
          </a:prstGeom>
          <a:noFill/>
          <a:ln w="9525">
            <a:noFill/>
            <a:miter lim="800000"/>
            <a:headEnd/>
            <a:tailEnd/>
          </a:ln>
        </p:spPr>
      </p:pic>
      <p:pic>
        <p:nvPicPr>
          <p:cNvPr id="30" name="Picture 90" descr="fgdhfj"/>
          <p:cNvPicPr>
            <a:picLocks noChangeAspect="1" noChangeArrowheads="1"/>
          </p:cNvPicPr>
          <p:nvPr/>
        </p:nvPicPr>
        <p:blipFill>
          <a:blip r:embed="rId4" cstate="print"/>
          <a:srcRect/>
          <a:stretch>
            <a:fillRect/>
          </a:stretch>
        </p:blipFill>
        <p:spPr bwMode="auto">
          <a:xfrm>
            <a:off x="3177245" y="3293915"/>
            <a:ext cx="547893" cy="439885"/>
          </a:xfrm>
          <a:prstGeom prst="rect">
            <a:avLst/>
          </a:prstGeom>
          <a:noFill/>
          <a:ln w="9525">
            <a:noFill/>
            <a:miter lim="800000"/>
            <a:headEnd/>
            <a:tailEnd/>
          </a:ln>
        </p:spPr>
      </p:pic>
      <p:pic>
        <p:nvPicPr>
          <p:cNvPr id="31" name="Picture 91" descr="gdfghfgjh"/>
          <p:cNvPicPr>
            <a:picLocks noChangeAspect="1" noChangeArrowheads="1"/>
          </p:cNvPicPr>
          <p:nvPr/>
        </p:nvPicPr>
        <p:blipFill>
          <a:blip r:embed="rId5" cstate="print"/>
          <a:srcRect/>
          <a:stretch>
            <a:fillRect/>
          </a:stretch>
        </p:blipFill>
        <p:spPr bwMode="auto">
          <a:xfrm>
            <a:off x="3160408" y="2404047"/>
            <a:ext cx="581567" cy="522033"/>
          </a:xfrm>
          <a:prstGeom prst="rect">
            <a:avLst/>
          </a:prstGeom>
          <a:noFill/>
          <a:ln w="9525">
            <a:noFill/>
            <a:miter lim="800000"/>
            <a:headEnd/>
            <a:tailEnd/>
          </a:ln>
        </p:spPr>
      </p:pic>
      <p:pic>
        <p:nvPicPr>
          <p:cNvPr id="32" name="Picture 92" descr="fsgdfh"/>
          <p:cNvPicPr>
            <a:picLocks noChangeAspect="1" noChangeArrowheads="1"/>
          </p:cNvPicPr>
          <p:nvPr/>
        </p:nvPicPr>
        <p:blipFill>
          <a:blip r:embed="rId6" cstate="print"/>
          <a:srcRect/>
          <a:stretch>
            <a:fillRect/>
          </a:stretch>
        </p:blipFill>
        <p:spPr bwMode="auto">
          <a:xfrm>
            <a:off x="3226483" y="4832021"/>
            <a:ext cx="449417" cy="486739"/>
          </a:xfrm>
          <a:prstGeom prst="rect">
            <a:avLst/>
          </a:prstGeom>
          <a:noFill/>
          <a:ln w="9525">
            <a:noFill/>
            <a:miter lim="800000"/>
            <a:headEnd/>
            <a:tailEnd/>
          </a:ln>
        </p:spPr>
      </p:pic>
      <p:pic>
        <p:nvPicPr>
          <p:cNvPr id="33" name="Picture 93" descr="fdsfgdfghfgh"/>
          <p:cNvPicPr>
            <a:picLocks noChangeAspect="1" noChangeArrowheads="1"/>
          </p:cNvPicPr>
          <p:nvPr/>
        </p:nvPicPr>
        <p:blipFill>
          <a:blip r:embed="rId7" cstate="print"/>
          <a:srcRect/>
          <a:stretch>
            <a:fillRect/>
          </a:stretch>
        </p:blipFill>
        <p:spPr bwMode="auto">
          <a:xfrm>
            <a:off x="3155658" y="1753008"/>
            <a:ext cx="591066" cy="441552"/>
          </a:xfrm>
          <a:prstGeom prst="rect">
            <a:avLst/>
          </a:prstGeom>
          <a:noFill/>
          <a:ln w="9525">
            <a:noFill/>
            <a:miter lim="800000"/>
            <a:headEnd/>
            <a:tailEnd/>
          </a:ln>
        </p:spPr>
      </p:pic>
      <p:pic>
        <p:nvPicPr>
          <p:cNvPr id="34" name="Picture 94" descr="sdfgfsdghfj"/>
          <p:cNvPicPr>
            <a:picLocks noChangeAspect="1" noChangeArrowheads="1"/>
          </p:cNvPicPr>
          <p:nvPr/>
        </p:nvPicPr>
        <p:blipFill>
          <a:blip r:embed="rId8" cstate="print"/>
          <a:srcRect/>
          <a:stretch>
            <a:fillRect/>
          </a:stretch>
        </p:blipFill>
        <p:spPr bwMode="auto">
          <a:xfrm>
            <a:off x="3007774" y="4058606"/>
            <a:ext cx="795395" cy="376234"/>
          </a:xfrm>
          <a:prstGeom prst="rect">
            <a:avLst/>
          </a:prstGeom>
          <a:noFill/>
          <a:ln w="9525">
            <a:noFill/>
            <a:miter lim="800000"/>
            <a:headEnd/>
            <a:tailEnd/>
          </a:ln>
        </p:spPr>
      </p:pic>
      <p:pic>
        <p:nvPicPr>
          <p:cNvPr id="35" name="Picture 95" descr="sfdfghfhj"/>
          <p:cNvPicPr>
            <a:picLocks noChangeAspect="1" noChangeArrowheads="1"/>
          </p:cNvPicPr>
          <p:nvPr/>
        </p:nvPicPr>
        <p:blipFill>
          <a:blip r:embed="rId9" cstate="print"/>
          <a:srcRect/>
          <a:stretch>
            <a:fillRect/>
          </a:stretch>
        </p:blipFill>
        <p:spPr bwMode="auto">
          <a:xfrm>
            <a:off x="3229658" y="5585844"/>
            <a:ext cx="443066" cy="598347"/>
          </a:xfrm>
          <a:prstGeom prst="rect">
            <a:avLst/>
          </a:prstGeom>
          <a:noFill/>
          <a:ln w="9525">
            <a:noFill/>
            <a:miter lim="800000"/>
            <a:headEnd/>
            <a:tailEnd/>
          </a:ln>
        </p:spPr>
      </p:pic>
      <p:sp>
        <p:nvSpPr>
          <p:cNvPr id="36" name="35 CuadroTexto"/>
          <p:cNvSpPr txBox="1"/>
          <p:nvPr/>
        </p:nvSpPr>
        <p:spPr>
          <a:xfrm>
            <a:off x="3220410" y="6333552"/>
            <a:ext cx="461563" cy="369332"/>
          </a:xfrm>
          <a:prstGeom prst="rect">
            <a:avLst/>
          </a:prstGeom>
          <a:noFill/>
        </p:spPr>
        <p:txBody>
          <a:bodyPr wrap="square" rtlCol="0">
            <a:spAutoFit/>
          </a:bodyPr>
          <a:lstStyle/>
          <a:p>
            <a:r>
              <a:rPr lang="es-CO" dirty="0" smtClean="0">
                <a:solidFill>
                  <a:schemeClr val="bg2">
                    <a:lumMod val="75000"/>
                  </a:schemeClr>
                </a:solidFill>
              </a:rPr>
              <a:t>…</a:t>
            </a:r>
            <a:endParaRPr lang="es-CO" dirty="0">
              <a:solidFill>
                <a:schemeClr val="bg2">
                  <a:lumMod val="75000"/>
                </a:schemeClr>
              </a:solidFill>
            </a:endParaRPr>
          </a:p>
        </p:txBody>
      </p:sp>
      <p:sp>
        <p:nvSpPr>
          <p:cNvPr id="37" name="24 CuadroTexto"/>
          <p:cNvSpPr txBox="1">
            <a:spLocks noChangeArrowheads="1"/>
          </p:cNvSpPr>
          <p:nvPr/>
        </p:nvSpPr>
        <p:spPr bwMode="auto">
          <a:xfrm>
            <a:off x="1955486" y="-31006"/>
            <a:ext cx="7850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CO" altLang="es-CO" sz="4000" b="1" dirty="0" smtClean="0">
                <a:ln w="3175" cmpd="sng">
                  <a:noFill/>
                </a:ln>
                <a:solidFill>
                  <a:srgbClr val="0070C0"/>
                </a:solidFill>
                <a:latin typeface="Andes" panose="02000000000000000000" pitchFamily="50" charset="0"/>
                <a:ea typeface="+mj-ea"/>
                <a:cs typeface="Aparajita" panose="020B0604020202020204" pitchFamily="34" charset="0"/>
              </a:rPr>
              <a:t>Motivo de viaje</a:t>
            </a:r>
            <a:endParaRPr lang="es-CO" altLang="es-CO" sz="40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622648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6" name="24 CuadroTexto"/>
          <p:cNvSpPr txBox="1">
            <a:spLocks noChangeArrowheads="1"/>
          </p:cNvSpPr>
          <p:nvPr/>
        </p:nvSpPr>
        <p:spPr bwMode="auto">
          <a:xfrm>
            <a:off x="2645352" y="2423638"/>
            <a:ext cx="78501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ctr" eaLnBrk="1" hangingPunct="1">
              <a:spcBef>
                <a:spcPct val="0"/>
              </a:spcBef>
              <a:buFontTx/>
              <a:buNone/>
            </a:pPr>
            <a:r>
              <a:rPr lang="es-CO" altLang="es-CO" sz="4000" b="1" dirty="0" smtClean="0">
                <a:ln w="3175" cmpd="sng">
                  <a:noFill/>
                </a:ln>
                <a:solidFill>
                  <a:srgbClr val="0070C0"/>
                </a:solidFill>
                <a:latin typeface="Andes" panose="02000000000000000000" pitchFamily="50" charset="0"/>
                <a:ea typeface="+mj-ea"/>
                <a:cs typeface="Aparajita" panose="020B0604020202020204" pitchFamily="34" charset="0"/>
              </a:rPr>
              <a:t>¿Por qué hacer gestión social en un metro?</a:t>
            </a:r>
            <a:endParaRPr lang="es-CO" altLang="es-CO" sz="40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4106890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SC00436"/>
          <p:cNvPicPr>
            <a:picLocks noChangeAspect="1" noChangeArrowheads="1"/>
          </p:cNvPicPr>
          <p:nvPr/>
        </p:nvPicPr>
        <p:blipFill rotWithShape="1">
          <a:blip r:embed="rId2"/>
          <a:srcRect l="6365" t="4818" r="8991" b="20419"/>
          <a:stretch/>
        </p:blipFill>
        <p:spPr bwMode="auto">
          <a:xfrm>
            <a:off x="0" y="0"/>
            <a:ext cx="12192000" cy="6858000"/>
          </a:xfrm>
          <a:prstGeom prst="rect">
            <a:avLst/>
          </a:prstGeom>
          <a:ln>
            <a:noFill/>
          </a:ln>
          <a:effectLst>
            <a:outerShdw blurRad="292100" dist="139700" dir="2700000" algn="tl" rotWithShape="0">
              <a:srgbClr val="333333">
                <a:alpha val="65000"/>
              </a:srgbClr>
            </a:outerShdw>
          </a:effectLst>
        </p:spPr>
      </p:pic>
      <p:sp>
        <p:nvSpPr>
          <p:cNvPr id="6" name="5 CuadroTexto"/>
          <p:cNvSpPr txBox="1"/>
          <p:nvPr/>
        </p:nvSpPr>
        <p:spPr>
          <a:xfrm>
            <a:off x="0" y="5654654"/>
            <a:ext cx="12217400" cy="1692771"/>
          </a:xfrm>
          <a:prstGeom prst="rect">
            <a:avLst/>
          </a:prstGeom>
          <a:solidFill>
            <a:srgbClr val="009900">
              <a:alpha val="34902"/>
            </a:srgbClr>
          </a:solidFill>
        </p:spPr>
        <p:txBody>
          <a:bodyPr>
            <a:spAutoFit/>
          </a:bodyPr>
          <a:lstStyle/>
          <a:p>
            <a:pPr algn="ctr">
              <a:defRPr/>
            </a:pPr>
            <a:r>
              <a:rPr lang="es-CO" sz="3400" dirty="0">
                <a:solidFill>
                  <a:schemeClr val="bg1"/>
                </a:solidFill>
                <a:latin typeface="Andes"/>
              </a:rPr>
              <a:t>Más allá de ser sistemas de movilidad, los </a:t>
            </a:r>
            <a:r>
              <a:rPr lang="es-CO" sz="3400" dirty="0" smtClean="0">
                <a:solidFill>
                  <a:schemeClr val="bg1"/>
                </a:solidFill>
                <a:latin typeface="Andes"/>
              </a:rPr>
              <a:t>sistemas de transporte masivo </a:t>
            </a:r>
            <a:r>
              <a:rPr lang="es-CO" sz="3400" dirty="0">
                <a:solidFill>
                  <a:schemeClr val="bg1"/>
                </a:solidFill>
                <a:latin typeface="Andes"/>
              </a:rPr>
              <a:t>tienen un enorme potencial como generadores de ciudadan</a:t>
            </a:r>
            <a:r>
              <a:rPr lang="es-CO" sz="3600" dirty="0">
                <a:solidFill>
                  <a:schemeClr val="bg1"/>
                </a:solidFill>
                <a:latin typeface="Andes"/>
              </a:rPr>
              <a:t>ía </a:t>
            </a:r>
          </a:p>
        </p:txBody>
      </p:sp>
    </p:spTree>
    <p:extLst>
      <p:ext uri="{BB962C8B-B14F-4D97-AF65-F5344CB8AC3E}">
        <p14:creationId xmlns:p14="http://schemas.microsoft.com/office/powerpoint/2010/main" val="3514831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Imagen"/>
          <p:cNvPicPr>
            <a:picLocks noChangeAspect="1"/>
          </p:cNvPicPr>
          <p:nvPr/>
        </p:nvPicPr>
        <p:blipFill rotWithShape="1">
          <a:blip r:embed="rId2" cstate="print">
            <a:extLst>
              <a:ext uri="{28A0092B-C50C-407E-A947-70E740481C1C}">
                <a14:useLocalDpi xmlns:a14="http://schemas.microsoft.com/office/drawing/2010/main" val="0"/>
              </a:ext>
            </a:extLst>
          </a:blip>
          <a:srcRect l="6887" t="24946" r="15102" b="9370"/>
          <a:stretch/>
        </p:blipFill>
        <p:spPr bwMode="auto">
          <a:xfrm>
            <a:off x="-2540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0" y="5193744"/>
            <a:ext cx="12217400" cy="1661993"/>
          </a:xfrm>
          <a:prstGeom prst="rect">
            <a:avLst/>
          </a:prstGeom>
          <a:solidFill>
            <a:srgbClr val="009900">
              <a:alpha val="34902"/>
            </a:srgbClr>
          </a:solidFill>
        </p:spPr>
        <p:txBody>
          <a:bodyPr>
            <a:spAutoFit/>
          </a:bodyPr>
          <a:lstStyle/>
          <a:p>
            <a:pPr algn="ctr">
              <a:defRPr/>
            </a:pPr>
            <a:r>
              <a:rPr lang="es-CO" sz="3400" dirty="0" smtClean="0">
                <a:solidFill>
                  <a:schemeClr val="bg1"/>
                </a:solidFill>
                <a:latin typeface="Andes"/>
              </a:rPr>
              <a:t>La sostenibilidad del territorio, </a:t>
            </a:r>
            <a:r>
              <a:rPr lang="es-CO" sz="3400" dirty="0">
                <a:solidFill>
                  <a:schemeClr val="bg1"/>
                </a:solidFill>
                <a:latin typeface="Andes"/>
              </a:rPr>
              <a:t>a la que deben apuntar las ciudades latinoamericanas, tiene en la cultura ciudadana uno de sus pilares fundamentales</a:t>
            </a:r>
          </a:p>
        </p:txBody>
      </p:sp>
    </p:spTree>
    <p:extLst>
      <p:ext uri="{BB962C8B-B14F-4D97-AF65-F5344CB8AC3E}">
        <p14:creationId xmlns:p14="http://schemas.microsoft.com/office/powerpoint/2010/main" val="3111239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l="5925" t="10356" b="10356"/>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0" y="5749697"/>
            <a:ext cx="12217400" cy="1138773"/>
          </a:xfrm>
          <a:prstGeom prst="rect">
            <a:avLst/>
          </a:prstGeom>
          <a:solidFill>
            <a:srgbClr val="009900">
              <a:alpha val="34902"/>
            </a:srgbClr>
          </a:solidFill>
        </p:spPr>
        <p:txBody>
          <a:bodyPr>
            <a:spAutoFit/>
          </a:bodyPr>
          <a:lstStyle/>
          <a:p>
            <a:pPr algn="ctr">
              <a:defRPr/>
            </a:pPr>
            <a:r>
              <a:rPr lang="es-CO" sz="3400" dirty="0" smtClean="0">
                <a:solidFill>
                  <a:schemeClr val="bg1"/>
                </a:solidFill>
                <a:latin typeface="Andes"/>
              </a:rPr>
              <a:t>En los </a:t>
            </a:r>
            <a:r>
              <a:rPr lang="es-CO" sz="3400" dirty="0">
                <a:solidFill>
                  <a:schemeClr val="bg1"/>
                </a:solidFill>
                <a:latin typeface="Andes"/>
              </a:rPr>
              <a:t>sistemas de transporte masivo </a:t>
            </a:r>
            <a:r>
              <a:rPr lang="es-CO" sz="3400" dirty="0" smtClean="0">
                <a:solidFill>
                  <a:schemeClr val="bg1"/>
                </a:solidFill>
                <a:latin typeface="Andes"/>
              </a:rPr>
              <a:t>se materializan la inclusión y la equidad, </a:t>
            </a:r>
            <a:r>
              <a:rPr lang="es-CO" sz="3400" dirty="0">
                <a:solidFill>
                  <a:schemeClr val="bg1"/>
                </a:solidFill>
                <a:latin typeface="Andes"/>
              </a:rPr>
              <a:t>en ellos todos somos </a:t>
            </a:r>
            <a:r>
              <a:rPr lang="es-CO" sz="3400" dirty="0" smtClean="0">
                <a:solidFill>
                  <a:schemeClr val="bg1"/>
                </a:solidFill>
                <a:latin typeface="Andes"/>
              </a:rPr>
              <a:t>iguales </a:t>
            </a:r>
            <a:endParaRPr lang="es-CO" sz="3400" dirty="0">
              <a:solidFill>
                <a:schemeClr val="bg1"/>
              </a:solidFill>
              <a:latin typeface="Andes"/>
            </a:endParaRPr>
          </a:p>
        </p:txBody>
      </p:sp>
    </p:spTree>
    <p:extLst>
      <p:ext uri="{BB962C8B-B14F-4D97-AF65-F5344CB8AC3E}">
        <p14:creationId xmlns:p14="http://schemas.microsoft.com/office/powerpoint/2010/main" val="1328954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SC_3201"/>
          <p:cNvPicPr>
            <a:picLocks noChangeAspect="1" noChangeArrowheads="1"/>
          </p:cNvPicPr>
          <p:nvPr/>
        </p:nvPicPr>
        <p:blipFill rotWithShape="1">
          <a:blip r:embed="rId2">
            <a:extLst>
              <a:ext uri="{28A0092B-C50C-407E-A947-70E740481C1C}">
                <a14:useLocalDpi xmlns:a14="http://schemas.microsoft.com/office/drawing/2010/main" val="0"/>
              </a:ext>
            </a:extLst>
          </a:blip>
          <a:srcRect l="-515" t="35905" r="1082"/>
          <a:stretch/>
        </p:blipFill>
        <p:spPr bwMode="auto">
          <a:xfrm>
            <a:off x="-63501" y="0"/>
            <a:ext cx="122766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0" y="4764"/>
            <a:ext cx="12217400" cy="1138773"/>
          </a:xfrm>
          <a:prstGeom prst="rect">
            <a:avLst/>
          </a:prstGeom>
          <a:solidFill>
            <a:srgbClr val="009900">
              <a:alpha val="34902"/>
            </a:srgbClr>
          </a:solidFill>
        </p:spPr>
        <p:txBody>
          <a:bodyPr>
            <a:spAutoFit/>
          </a:bodyPr>
          <a:lstStyle/>
          <a:p>
            <a:pPr algn="ctr">
              <a:defRPr/>
            </a:pPr>
            <a:r>
              <a:rPr lang="es-CO" sz="3400" dirty="0">
                <a:solidFill>
                  <a:schemeClr val="bg1"/>
                </a:solidFill>
                <a:latin typeface="Andes"/>
              </a:rPr>
              <a:t>Invertir en gestión social permite que las comunidades otorguen la </a:t>
            </a:r>
            <a:r>
              <a:rPr lang="es-CO" sz="3400" dirty="0" smtClean="0">
                <a:solidFill>
                  <a:schemeClr val="bg1"/>
                </a:solidFill>
                <a:latin typeface="Andes"/>
              </a:rPr>
              <a:t>licencia </a:t>
            </a:r>
            <a:r>
              <a:rPr lang="es-CO" sz="3400" dirty="0">
                <a:solidFill>
                  <a:schemeClr val="bg1"/>
                </a:solidFill>
                <a:latin typeface="Andes"/>
              </a:rPr>
              <a:t>social para operar</a:t>
            </a:r>
          </a:p>
        </p:txBody>
      </p:sp>
    </p:spTree>
    <p:extLst>
      <p:ext uri="{BB962C8B-B14F-4D97-AF65-F5344CB8AC3E}">
        <p14:creationId xmlns:p14="http://schemas.microsoft.com/office/powerpoint/2010/main" val="1483394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Imagen"/>
          <p:cNvPicPr>
            <a:picLocks noChangeAspect="1"/>
          </p:cNvPicPr>
          <p:nvPr/>
        </p:nvPicPr>
        <p:blipFill rotWithShape="1">
          <a:blip r:embed="rId2" cstate="print">
            <a:extLst>
              <a:ext uri="{28A0092B-C50C-407E-A947-70E740481C1C}">
                <a14:useLocalDpi xmlns:a14="http://schemas.microsoft.com/office/drawing/2010/main" val="0"/>
              </a:ext>
            </a:extLst>
          </a:blip>
          <a:srcRect t="15746" r="-249" b="-244"/>
          <a:stretch/>
        </p:blipFill>
        <p:spPr bwMode="auto">
          <a:xfrm>
            <a:off x="-1" y="27296"/>
            <a:ext cx="12192001"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0" y="5202615"/>
            <a:ext cx="12192000" cy="1661993"/>
          </a:xfrm>
          <a:prstGeom prst="rect">
            <a:avLst/>
          </a:prstGeom>
          <a:solidFill>
            <a:srgbClr val="009900">
              <a:alpha val="34902"/>
            </a:srgbClr>
          </a:solidFill>
        </p:spPr>
        <p:txBody>
          <a:bodyPr wrap="square">
            <a:spAutoFit/>
          </a:bodyPr>
          <a:lstStyle/>
          <a:p>
            <a:pPr algn="ctr">
              <a:defRPr/>
            </a:pPr>
            <a:r>
              <a:rPr lang="es-CO" sz="3400" dirty="0">
                <a:solidFill>
                  <a:schemeClr val="bg1"/>
                </a:solidFill>
                <a:latin typeface="Andes"/>
              </a:rPr>
              <a:t>Los metros generan competitividad. En 2015 los usuarios del Metro de Medellín ahorraron 16 minutos en cada viaje, </a:t>
            </a:r>
            <a:r>
              <a:rPr lang="es-CO" sz="3400" dirty="0" smtClean="0">
                <a:solidFill>
                  <a:schemeClr val="bg1"/>
                </a:solidFill>
                <a:latin typeface="Andes"/>
              </a:rPr>
              <a:t>beneficio </a:t>
            </a:r>
            <a:r>
              <a:rPr lang="es-CO" sz="3400" dirty="0">
                <a:solidFill>
                  <a:schemeClr val="bg1"/>
                </a:solidFill>
                <a:latin typeface="Andes"/>
              </a:rPr>
              <a:t>social equivalente a USD 48,51 millones</a:t>
            </a:r>
          </a:p>
        </p:txBody>
      </p:sp>
    </p:spTree>
    <p:extLst>
      <p:ext uri="{BB962C8B-B14F-4D97-AF65-F5344CB8AC3E}">
        <p14:creationId xmlns:p14="http://schemas.microsoft.com/office/powerpoint/2010/main" val="4263487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ranet\metronet\Documentos\Comunicaciones\Andres_Fernandez\Amigos Metro\JuanG-00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878" r="148" b="69"/>
          <a:stretch/>
        </p:blipFill>
        <p:spPr bwMode="auto">
          <a:xfrm>
            <a:off x="-1" y="4762"/>
            <a:ext cx="12211981"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0" y="4763"/>
            <a:ext cx="12217400" cy="1138773"/>
          </a:xfrm>
          <a:prstGeom prst="rect">
            <a:avLst/>
          </a:prstGeom>
          <a:solidFill>
            <a:srgbClr val="009900">
              <a:alpha val="34902"/>
            </a:srgbClr>
          </a:solidFill>
        </p:spPr>
        <p:txBody>
          <a:bodyPr>
            <a:spAutoFit/>
          </a:bodyPr>
          <a:lstStyle/>
          <a:p>
            <a:pPr algn="ctr">
              <a:defRPr/>
            </a:pPr>
            <a:r>
              <a:rPr lang="es-CO" sz="3400" dirty="0">
                <a:solidFill>
                  <a:schemeClr val="bg1"/>
                </a:solidFill>
                <a:latin typeface="Andes"/>
              </a:rPr>
              <a:t>El reto: pasar de la operación al servicio y de allí a la generación de calidad de vida</a:t>
            </a:r>
          </a:p>
        </p:txBody>
      </p:sp>
    </p:spTree>
    <p:extLst>
      <p:ext uri="{BB962C8B-B14F-4D97-AF65-F5344CB8AC3E}">
        <p14:creationId xmlns:p14="http://schemas.microsoft.com/office/powerpoint/2010/main" val="662336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85" y="1179762"/>
            <a:ext cx="11568466" cy="4909445"/>
          </a:xfrm>
          <a:prstGeom prst="rect">
            <a:avLst/>
          </a:prstGeom>
        </p:spPr>
      </p:pic>
      <p:sp>
        <p:nvSpPr>
          <p:cNvPr id="7" name="1 Título"/>
          <p:cNvSpPr txBox="1">
            <a:spLocks/>
          </p:cNvSpPr>
          <p:nvPr/>
        </p:nvSpPr>
        <p:spPr bwMode="auto">
          <a:xfrm>
            <a:off x="1786147" y="110361"/>
            <a:ext cx="7797800" cy="715962"/>
          </a:xfrm>
          <a:prstGeom prst="rect">
            <a:avLst/>
          </a:prstGeom>
          <a:noFill/>
          <a:ln>
            <a:noFill/>
          </a:ln>
          <a:extLst/>
        </p:spPr>
        <p:txBody>
          <a:bodyPr anchor="ctr"/>
          <a:lstStyle>
            <a:lvl1pPr algn="l" defTabSz="457200" rtl="0" eaLnBrk="0" fontAlgn="base" hangingPunct="0">
              <a:spcBef>
                <a:spcPct val="0"/>
              </a:spcBef>
              <a:spcAft>
                <a:spcPct val="0"/>
              </a:spcAft>
              <a:defRPr sz="3200" b="1" kern="1200">
                <a:solidFill>
                  <a:schemeClr val="tx1"/>
                </a:solidFill>
                <a:latin typeface="+mj-lt"/>
                <a:ea typeface="Helvetica" pitchFamily="34" charset="0"/>
                <a:cs typeface="+mj-cs"/>
              </a:defRPr>
            </a:lvl1pPr>
            <a:lvl2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2pPr>
            <a:lvl3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3pPr>
            <a:lvl4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4pPr>
            <a:lvl5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5pPr>
            <a:lvl6pPr marL="457200" algn="l" defTabSz="457200" rtl="0" fontAlgn="base">
              <a:spcBef>
                <a:spcPct val="0"/>
              </a:spcBef>
              <a:spcAft>
                <a:spcPct val="0"/>
              </a:spcAft>
              <a:defRPr sz="3200" b="1">
                <a:solidFill>
                  <a:schemeClr val="tx1"/>
                </a:solidFill>
                <a:latin typeface="Helvetica" pitchFamily="34" charset="0"/>
              </a:defRPr>
            </a:lvl6pPr>
            <a:lvl7pPr marL="914400" algn="l" defTabSz="457200" rtl="0" fontAlgn="base">
              <a:spcBef>
                <a:spcPct val="0"/>
              </a:spcBef>
              <a:spcAft>
                <a:spcPct val="0"/>
              </a:spcAft>
              <a:defRPr sz="3200" b="1">
                <a:solidFill>
                  <a:schemeClr val="tx1"/>
                </a:solidFill>
                <a:latin typeface="Helvetica" pitchFamily="34" charset="0"/>
              </a:defRPr>
            </a:lvl7pPr>
            <a:lvl8pPr marL="1371600" algn="l" defTabSz="457200" rtl="0" fontAlgn="base">
              <a:spcBef>
                <a:spcPct val="0"/>
              </a:spcBef>
              <a:spcAft>
                <a:spcPct val="0"/>
              </a:spcAft>
              <a:defRPr sz="3200" b="1">
                <a:solidFill>
                  <a:schemeClr val="tx1"/>
                </a:solidFill>
                <a:latin typeface="Helvetica" pitchFamily="34" charset="0"/>
              </a:defRPr>
            </a:lvl8pPr>
            <a:lvl9pPr marL="1828800" algn="l" defTabSz="457200" rtl="0" fontAlgn="base">
              <a:spcBef>
                <a:spcPct val="0"/>
              </a:spcBef>
              <a:spcAft>
                <a:spcPct val="0"/>
              </a:spcAft>
              <a:defRPr sz="3200" b="1">
                <a:solidFill>
                  <a:schemeClr val="tx1"/>
                </a:solidFill>
                <a:latin typeface="Helvetica" pitchFamily="34" charset="0"/>
              </a:defRPr>
            </a:lvl9pPr>
          </a:lstStyle>
          <a:p>
            <a:pPr>
              <a:defRPr/>
            </a:pPr>
            <a:r>
              <a:rPr lang="es-AR" sz="4000" dirty="0" smtClean="0">
                <a:ln w="3175" cmpd="sng">
                  <a:noFill/>
                </a:ln>
                <a:solidFill>
                  <a:srgbClr val="0070C0"/>
                </a:solidFill>
                <a:latin typeface="Andes" panose="02000000000000000000" pitchFamily="50" charset="0"/>
                <a:ea typeface="+mj-ea"/>
                <a:cs typeface="Aparajita" panose="020B0604020202020204" pitchFamily="34" charset="0"/>
              </a:rPr>
              <a:t>Organigrama </a:t>
            </a:r>
            <a:endParaRPr lang="es-CO" sz="4000" dirty="0">
              <a:ln w="3175" cmpd="sng">
                <a:noFill/>
              </a:ln>
              <a:solidFill>
                <a:srgbClr val="0070C0"/>
              </a:solidFill>
              <a:latin typeface="Andes" panose="02000000000000000000" pitchFamily="50" charset="0"/>
              <a:ea typeface="+mj-ea"/>
              <a:cs typeface="Aparajita" panose="020B0604020202020204" pitchFamily="34" charset="0"/>
            </a:endParaRPr>
          </a:p>
        </p:txBody>
      </p:sp>
      <p:sp>
        <p:nvSpPr>
          <p:cNvPr id="3" name="2 Elipse"/>
          <p:cNvSpPr/>
          <p:nvPr/>
        </p:nvSpPr>
        <p:spPr>
          <a:xfrm>
            <a:off x="6080760" y="2148840"/>
            <a:ext cx="1767840" cy="2667000"/>
          </a:xfrm>
          <a:prstGeom prst="ellipse">
            <a:avLst/>
          </a:prstGeom>
          <a:solidFill>
            <a:schemeClr val="accent2">
              <a:alpha val="1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7987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6" name="24 CuadroTexto"/>
          <p:cNvSpPr txBox="1">
            <a:spLocks noChangeArrowheads="1"/>
          </p:cNvSpPr>
          <p:nvPr/>
        </p:nvSpPr>
        <p:spPr bwMode="auto">
          <a:xfrm>
            <a:off x="2645352" y="2423638"/>
            <a:ext cx="78501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ctr" eaLnBrk="1" hangingPunct="1">
              <a:spcBef>
                <a:spcPct val="0"/>
              </a:spcBef>
              <a:buFontTx/>
              <a:buNone/>
            </a:pPr>
            <a:r>
              <a:rPr lang="es-CO" altLang="es-CO" sz="4000" b="1" dirty="0" smtClean="0">
                <a:ln w="3175" cmpd="sng">
                  <a:noFill/>
                </a:ln>
                <a:solidFill>
                  <a:srgbClr val="0070C0"/>
                </a:solidFill>
                <a:latin typeface="Andes" panose="02000000000000000000" pitchFamily="50" charset="0"/>
                <a:ea typeface="+mj-ea"/>
                <a:cs typeface="Aparajita" panose="020B0604020202020204" pitchFamily="34" charset="0"/>
              </a:rPr>
              <a:t>Modelo de gestión social </a:t>
            </a:r>
          </a:p>
          <a:p>
            <a:pPr algn="ctr" eaLnBrk="1" hangingPunct="1">
              <a:spcBef>
                <a:spcPct val="0"/>
              </a:spcBef>
              <a:buFontTx/>
              <a:buNone/>
            </a:pPr>
            <a:r>
              <a:rPr lang="es-CO" altLang="es-CO" sz="4000" b="1" dirty="0" smtClean="0">
                <a:ln w="3175" cmpd="sng">
                  <a:noFill/>
                </a:ln>
                <a:solidFill>
                  <a:srgbClr val="0070C0"/>
                </a:solidFill>
                <a:latin typeface="Andes" panose="02000000000000000000" pitchFamily="50" charset="0"/>
                <a:ea typeface="+mj-ea"/>
                <a:cs typeface="Aparajita" panose="020B0604020202020204" pitchFamily="34" charset="0"/>
              </a:rPr>
              <a:t>del Metro de Medellín</a:t>
            </a:r>
            <a:endParaRPr lang="es-CO" altLang="es-CO" sz="40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622648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10" name="Title 45"/>
          <p:cNvSpPr>
            <a:spLocks/>
          </p:cNvSpPr>
          <p:nvPr/>
        </p:nvSpPr>
        <p:spPr bwMode="auto">
          <a:xfrm>
            <a:off x="1927225" y="60882"/>
            <a:ext cx="8905504"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ES" altLang="es-CO" sz="4000" b="1" dirty="0" smtClean="0">
                <a:solidFill>
                  <a:srgbClr val="0070C0"/>
                </a:solidFill>
                <a:latin typeface="Andes"/>
              </a:rPr>
              <a:t>Medellín y el Valle de Aburrá</a:t>
            </a:r>
            <a:endParaRPr lang="es-ES_tradnl" altLang="es-CO" sz="4000" b="1" dirty="0">
              <a:solidFill>
                <a:srgbClr val="0070C0"/>
              </a:solidFill>
              <a:latin typeface="Andes"/>
            </a:endParaRPr>
          </a:p>
        </p:txBody>
      </p:sp>
      <p:pic>
        <p:nvPicPr>
          <p:cNvPr id="21" name="Picture 66" descr="http://www.vectorizados.com/muestras/mapa-negro.jpg"/>
          <p:cNvPicPr>
            <a:picLocks noChangeAspect="1" noChangeArrowheads="1"/>
          </p:cNvPicPr>
          <p:nvPr/>
        </p:nvPicPr>
        <p:blipFill>
          <a:blip r:embed="rId4">
            <a:lum bright="70000" contrast="-70000"/>
            <a:extLst/>
          </a:blip>
          <a:srcRect r="57527"/>
          <a:stretch>
            <a:fillRect/>
          </a:stretch>
        </p:blipFill>
        <p:spPr bwMode="auto">
          <a:xfrm>
            <a:off x="1900238" y="812409"/>
            <a:ext cx="2260600" cy="5321300"/>
          </a:xfrm>
          <a:prstGeom prst="rect">
            <a:avLst/>
          </a:prstGeom>
          <a:ln>
            <a:noFill/>
          </a:ln>
          <a:effectLst>
            <a:softEdge rad="112500"/>
          </a:effectLst>
          <a:extLst/>
        </p:spPr>
      </p:pic>
      <p:graphicFrame>
        <p:nvGraphicFramePr>
          <p:cNvPr id="23" name="Group 163"/>
          <p:cNvGraphicFramePr>
            <a:graphicFrameLocks/>
          </p:cNvGraphicFramePr>
          <p:nvPr>
            <p:extLst>
              <p:ext uri="{D42A27DB-BD31-4B8C-83A1-F6EECF244321}">
                <p14:modId xmlns:p14="http://schemas.microsoft.com/office/powerpoint/2010/main" val="2366980148"/>
              </p:ext>
            </p:extLst>
          </p:nvPr>
        </p:nvGraphicFramePr>
        <p:xfrm>
          <a:off x="6858681" y="922519"/>
          <a:ext cx="3713163" cy="2353281"/>
        </p:xfrm>
        <a:graphic>
          <a:graphicData uri="http://schemas.openxmlformats.org/drawingml/2006/table">
            <a:tbl>
              <a:tblPr/>
              <a:tblGrid>
                <a:gridCol w="1394427"/>
                <a:gridCol w="2318736"/>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500" b="0" i="0" u="none" strike="noStrike" cap="none" normalizeH="0" baseline="0" dirty="0" smtClean="0">
                          <a:ln>
                            <a:noFill/>
                          </a:ln>
                          <a:solidFill>
                            <a:schemeClr val="tx1"/>
                          </a:solidFill>
                          <a:effectLst/>
                          <a:latin typeface="+mn-lt"/>
                        </a:rPr>
                        <a:t>Fundación</a:t>
                      </a:r>
                    </a:p>
                  </a:txBody>
                  <a:tcPr marL="91483" marR="91483"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500" b="0" i="0" u="none" strike="noStrike" cap="none" normalizeH="0" baseline="0" smtClean="0">
                          <a:ln>
                            <a:noFill/>
                          </a:ln>
                          <a:solidFill>
                            <a:schemeClr val="tx1"/>
                          </a:solidFill>
                          <a:effectLst/>
                          <a:latin typeface="+mn-lt"/>
                        </a:rPr>
                        <a:t>1.675</a:t>
                      </a:r>
                    </a:p>
                  </a:txBody>
                  <a:tcPr marL="91483" marR="91483"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500" b="0" i="0" u="none" strike="noStrike" cap="none" normalizeH="0" baseline="0" dirty="0" smtClean="0">
                          <a:ln>
                            <a:noFill/>
                          </a:ln>
                          <a:solidFill>
                            <a:schemeClr val="tx1"/>
                          </a:solidFill>
                          <a:effectLst/>
                          <a:latin typeface="+mn-lt"/>
                        </a:rPr>
                        <a:t>Superficie</a:t>
                      </a:r>
                    </a:p>
                  </a:txBody>
                  <a:tcPr marL="91483" marR="91483"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500" b="0" i="0" u="none" strike="noStrike" cap="none" normalizeH="0" baseline="0" dirty="0" smtClean="0">
                          <a:ln>
                            <a:noFill/>
                          </a:ln>
                          <a:solidFill>
                            <a:schemeClr val="tx1"/>
                          </a:solidFill>
                          <a:effectLst/>
                          <a:latin typeface="+mn-lt"/>
                        </a:rPr>
                        <a:t>380,64 km</a:t>
                      </a:r>
                    </a:p>
                  </a:txBody>
                  <a:tcPr marL="91483" marR="91483"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3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500" b="0" i="0" u="none" strike="noStrike" cap="none" normalizeH="0" baseline="0" dirty="0" smtClean="0">
                          <a:ln>
                            <a:noFill/>
                          </a:ln>
                          <a:solidFill>
                            <a:schemeClr val="tx1"/>
                          </a:solidFill>
                          <a:effectLst/>
                          <a:latin typeface="+mn-lt"/>
                        </a:rPr>
                        <a:t>Población Metropolitana</a:t>
                      </a:r>
                    </a:p>
                  </a:txBody>
                  <a:tcPr marL="91483" marR="91483"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cap="none" normalizeH="0" baseline="0" dirty="0" smtClean="0">
                          <a:ln>
                            <a:noFill/>
                          </a:ln>
                          <a:solidFill>
                            <a:schemeClr val="tx1"/>
                          </a:solidFill>
                          <a:effectLst/>
                          <a:latin typeface="+mn-lt"/>
                          <a:cs typeface="Times New Roman" pitchFamily="18" charset="0"/>
                        </a:rPr>
                        <a:t>3’312.165 (Medellín: 2’223.078)</a:t>
                      </a:r>
                    </a:p>
                  </a:txBody>
                  <a:tcPr marL="91483" marR="91483"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05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1500" b="0" i="0" u="none" strike="noStrike" cap="none" normalizeH="0" baseline="0" dirty="0" smtClean="0">
                          <a:ln>
                            <a:noFill/>
                          </a:ln>
                          <a:solidFill>
                            <a:schemeClr val="tx1"/>
                          </a:solidFill>
                          <a:effectLst/>
                          <a:latin typeface="+mn-lt"/>
                        </a:rPr>
                        <a:t>Transporte Público</a:t>
                      </a:r>
                    </a:p>
                  </a:txBody>
                  <a:tcPr marL="91483" marR="91483"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 sz="1500" b="0" i="0" u="none" strike="noStrike" cap="none" normalizeH="0" baseline="0" dirty="0" smtClean="0">
                          <a:ln>
                            <a:noFill/>
                          </a:ln>
                          <a:solidFill>
                            <a:schemeClr val="tx1"/>
                          </a:solidFill>
                          <a:effectLst/>
                          <a:latin typeface="+mn-lt"/>
                        </a:rPr>
                        <a:t> Metro, buses y taxis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 sz="1500" b="0" i="0" u="none" strike="noStrike" cap="none" normalizeH="0" baseline="0" dirty="0" smtClean="0">
                          <a:ln>
                            <a:noFill/>
                          </a:ln>
                          <a:solidFill>
                            <a:schemeClr val="tx1"/>
                          </a:solidFill>
                          <a:effectLst/>
                          <a:latin typeface="+mn-lt"/>
                        </a:rPr>
                        <a:t> 2 aeropuertos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 sz="1500" b="0" i="0" u="none" strike="noStrike" cap="none" normalizeH="0" baseline="0" dirty="0" smtClean="0">
                          <a:ln>
                            <a:noFill/>
                          </a:ln>
                          <a:solidFill>
                            <a:schemeClr val="tx1"/>
                          </a:solidFill>
                          <a:effectLst/>
                          <a:latin typeface="+mn-lt"/>
                        </a:rPr>
                        <a:t> 2 terminales terrestres</a:t>
                      </a:r>
                    </a:p>
                  </a:txBody>
                  <a:tcPr marL="91483" marR="91483"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 name="Line 164"/>
          <p:cNvSpPr>
            <a:spLocks noChangeShapeType="1"/>
          </p:cNvSpPr>
          <p:nvPr/>
        </p:nvSpPr>
        <p:spPr bwMode="auto">
          <a:xfrm flipV="1">
            <a:off x="6111876" y="1839522"/>
            <a:ext cx="1008062" cy="3603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s-CO"/>
          </a:p>
        </p:txBody>
      </p:sp>
      <p:pic>
        <p:nvPicPr>
          <p:cNvPr id="25" name="Picture 76" descr="http://guarne-antioquia.gov.co/apc-aa-files/64323130666165306539346662363234/Guarne_2C_Antioquia_2C_Colombia__28ubicaci_C3_B3n_29.png"/>
          <p:cNvPicPr>
            <a:picLocks noChangeAspect="1" noChangeArrowheads="1"/>
          </p:cNvPicPr>
          <p:nvPr/>
        </p:nvPicPr>
        <p:blipFill>
          <a:blip r:embed="rId5">
            <a:duotone>
              <a:schemeClr val="accent3">
                <a:shade val="45000"/>
                <a:satMod val="135000"/>
              </a:schemeClr>
              <a:prstClr val="white"/>
            </a:duotone>
          </a:blip>
          <a:srcRect l="7723" t="4302" r="8254" b="5361"/>
          <a:stretch>
            <a:fillRect/>
          </a:stretch>
        </p:blipFill>
        <p:spPr bwMode="auto">
          <a:xfrm>
            <a:off x="4421683" y="1200709"/>
            <a:ext cx="1859132" cy="1796902"/>
          </a:xfrm>
          <a:prstGeom prst="rect">
            <a:avLst/>
          </a:prstGeom>
          <a:noFill/>
          <a:effectLst/>
        </p:spPr>
      </p:pic>
      <p:sp>
        <p:nvSpPr>
          <p:cNvPr id="26" name="25 CuadroTexto"/>
          <p:cNvSpPr txBox="1"/>
          <p:nvPr/>
        </p:nvSpPr>
        <p:spPr>
          <a:xfrm>
            <a:off x="4930776" y="1285484"/>
            <a:ext cx="1403350" cy="369888"/>
          </a:xfrm>
          <a:prstGeom prst="rect">
            <a:avLst/>
          </a:prstGeom>
          <a:noFill/>
        </p:spPr>
        <p:txBody>
          <a:bodyPr>
            <a:spAutoFit/>
          </a:bodyPr>
          <a:lstStyle/>
          <a:p>
            <a:pPr>
              <a:defRPr/>
            </a:pPr>
            <a:r>
              <a:rPr lang="es-AR" dirty="0">
                <a:latin typeface="+mj-lt"/>
              </a:rPr>
              <a:t>Antioquia</a:t>
            </a:r>
            <a:endParaRPr lang="es-CO" dirty="0">
              <a:latin typeface="+mj-lt"/>
            </a:endParaRPr>
          </a:p>
        </p:txBody>
      </p:sp>
      <p:pic>
        <p:nvPicPr>
          <p:cNvPr id="27" name="Picture 72" descr="http://www.areadigital.gov.co/institucional/GALERIA%20DE%20MAPAS/Division_Politica.jpg"/>
          <p:cNvPicPr>
            <a:picLocks noChangeAspect="1" noChangeArrowheads="1"/>
          </p:cNvPicPr>
          <p:nvPr/>
        </p:nvPicPr>
        <p:blipFill>
          <a:blip r:embed="rId6">
            <a:duotone>
              <a:schemeClr val="accent3">
                <a:shade val="45000"/>
                <a:satMod val="135000"/>
              </a:schemeClr>
              <a:prstClr val="white"/>
            </a:duotone>
          </a:blip>
          <a:srcRect l="3628" t="11643" r="6191" b="24213"/>
          <a:stretch>
            <a:fillRect/>
          </a:stretch>
        </p:blipFill>
        <p:spPr bwMode="auto">
          <a:xfrm>
            <a:off x="4494432" y="4000736"/>
            <a:ext cx="1798205" cy="1826471"/>
          </a:xfrm>
          <a:prstGeom prst="rect">
            <a:avLst/>
          </a:prstGeom>
          <a:noFill/>
        </p:spPr>
      </p:pic>
      <p:sp>
        <p:nvSpPr>
          <p:cNvPr id="28" name="27 CuadroTexto"/>
          <p:cNvSpPr txBox="1"/>
          <p:nvPr/>
        </p:nvSpPr>
        <p:spPr>
          <a:xfrm>
            <a:off x="4505326" y="5732072"/>
            <a:ext cx="1892300" cy="369887"/>
          </a:xfrm>
          <a:prstGeom prst="rect">
            <a:avLst/>
          </a:prstGeom>
          <a:noFill/>
        </p:spPr>
        <p:txBody>
          <a:bodyPr>
            <a:spAutoFit/>
          </a:bodyPr>
          <a:lstStyle/>
          <a:p>
            <a:pPr>
              <a:defRPr/>
            </a:pPr>
            <a:r>
              <a:rPr lang="es-AR" dirty="0">
                <a:latin typeface="+mj-lt"/>
              </a:rPr>
              <a:t>Valle de Aburrá</a:t>
            </a:r>
            <a:endParaRPr lang="es-CO" dirty="0">
              <a:latin typeface="+mj-lt"/>
            </a:endParaRPr>
          </a:p>
        </p:txBody>
      </p:sp>
      <p:cxnSp>
        <p:nvCxnSpPr>
          <p:cNvPr id="29" name="28 Conector recto de flecha"/>
          <p:cNvCxnSpPr/>
          <p:nvPr/>
        </p:nvCxnSpPr>
        <p:spPr>
          <a:xfrm>
            <a:off x="5322888" y="2615809"/>
            <a:ext cx="0" cy="16589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29 Conector recto de flecha"/>
          <p:cNvCxnSpPr/>
          <p:nvPr/>
        </p:nvCxnSpPr>
        <p:spPr>
          <a:xfrm flipV="1">
            <a:off x="2522538" y="3376222"/>
            <a:ext cx="579438" cy="3762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1" name="Picture 62" descr="http://www.financierajuriscoop.com.co/Archivos/Mapas/Medellin.png"/>
          <p:cNvPicPr>
            <a:picLocks noChangeAspect="1" noChangeArrowheads="1"/>
          </p:cNvPicPr>
          <p:nvPr/>
        </p:nvPicPr>
        <p:blipFill>
          <a:blip r:embed="rId7">
            <a:grayscl/>
            <a:biLevel thresh="50000"/>
          </a:blip>
          <a:srcRect/>
          <a:stretch>
            <a:fillRect/>
          </a:stretch>
        </p:blipFill>
        <p:spPr bwMode="auto">
          <a:xfrm>
            <a:off x="3021013" y="2209409"/>
            <a:ext cx="1612900" cy="1897063"/>
          </a:xfrm>
          <a:prstGeom prst="rect">
            <a:avLst/>
          </a:prstGeom>
          <a:noFill/>
          <a:effectLst>
            <a:outerShdw blurRad="50800" dist="38100" algn="l" rotWithShape="0">
              <a:prstClr val="black">
                <a:alpha val="40000"/>
              </a:prstClr>
            </a:outerShdw>
          </a:effectLst>
        </p:spPr>
      </p:pic>
      <p:sp>
        <p:nvSpPr>
          <p:cNvPr id="32" name="31 CuadroTexto"/>
          <p:cNvSpPr txBox="1"/>
          <p:nvPr/>
        </p:nvSpPr>
        <p:spPr>
          <a:xfrm>
            <a:off x="3282951" y="3058722"/>
            <a:ext cx="1403350" cy="369887"/>
          </a:xfrm>
          <a:prstGeom prst="rect">
            <a:avLst/>
          </a:prstGeom>
          <a:noFill/>
        </p:spPr>
        <p:txBody>
          <a:bodyPr>
            <a:spAutoFit/>
          </a:bodyPr>
          <a:lstStyle/>
          <a:p>
            <a:pPr>
              <a:defRPr/>
            </a:pPr>
            <a:r>
              <a:rPr lang="es-AR" dirty="0">
                <a:latin typeface="+mj-lt"/>
              </a:rPr>
              <a:t>Colombia</a:t>
            </a:r>
            <a:endParaRPr lang="es-CO" dirty="0">
              <a:latin typeface="+mj-lt"/>
            </a:endParaRPr>
          </a:p>
        </p:txBody>
      </p:sp>
      <p:cxnSp>
        <p:nvCxnSpPr>
          <p:cNvPr id="33" name="32 Conector recto de flecha"/>
          <p:cNvCxnSpPr/>
          <p:nvPr/>
        </p:nvCxnSpPr>
        <p:spPr>
          <a:xfrm flipV="1">
            <a:off x="3656013" y="2464997"/>
            <a:ext cx="871538" cy="5016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9" name="Imagen 14" descr="mapamedellin-(4).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681" y="3553236"/>
            <a:ext cx="2521141" cy="2273971"/>
          </a:xfrm>
          <a:prstGeom prst="rect">
            <a:avLst/>
          </a:prstGeom>
          <a:solidFill>
            <a:schemeClr val="bg1"/>
          </a:solidFill>
        </p:spPr>
      </p:pic>
      <p:sp>
        <p:nvSpPr>
          <p:cNvPr id="20" name="19 CuadroTexto"/>
          <p:cNvSpPr txBox="1"/>
          <p:nvPr/>
        </p:nvSpPr>
        <p:spPr>
          <a:xfrm>
            <a:off x="7207281" y="5736134"/>
            <a:ext cx="1892300" cy="369887"/>
          </a:xfrm>
          <a:prstGeom prst="rect">
            <a:avLst/>
          </a:prstGeom>
          <a:noFill/>
        </p:spPr>
        <p:txBody>
          <a:bodyPr>
            <a:spAutoFit/>
          </a:bodyPr>
          <a:lstStyle/>
          <a:p>
            <a:pPr>
              <a:defRPr/>
            </a:pPr>
            <a:r>
              <a:rPr lang="es-AR" dirty="0" smtClean="0">
                <a:latin typeface="+mj-lt"/>
              </a:rPr>
              <a:t>Medellín</a:t>
            </a:r>
            <a:endParaRPr lang="es-CO" dirty="0">
              <a:latin typeface="+mj-lt"/>
            </a:endParaRPr>
          </a:p>
        </p:txBody>
      </p:sp>
      <p:cxnSp>
        <p:nvCxnSpPr>
          <p:cNvPr id="34" name="33 Conector recto de flecha"/>
          <p:cNvCxnSpPr/>
          <p:nvPr/>
        </p:nvCxnSpPr>
        <p:spPr>
          <a:xfrm>
            <a:off x="5632451" y="5131399"/>
            <a:ext cx="173199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29848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37 Forma libre"/>
          <p:cNvSpPr/>
          <p:nvPr/>
        </p:nvSpPr>
        <p:spPr>
          <a:xfrm>
            <a:off x="1325880" y="982663"/>
            <a:ext cx="9311640" cy="5308600"/>
          </a:xfrm>
          <a:custGeom>
            <a:avLst/>
            <a:gdLst>
              <a:gd name="connsiteX0" fmla="*/ 301385 w 5121413"/>
              <a:gd name="connsiteY0" fmla="*/ 876300 h 2782032"/>
              <a:gd name="connsiteX1" fmla="*/ 53735 w 5121413"/>
              <a:gd name="connsiteY1" fmla="*/ 1476375 h 2782032"/>
              <a:gd name="connsiteX2" fmla="*/ 1215785 w 5121413"/>
              <a:gd name="connsiteY2" fmla="*/ 2381250 h 2782032"/>
              <a:gd name="connsiteX3" fmla="*/ 2682635 w 5121413"/>
              <a:gd name="connsiteY3" fmla="*/ 2781300 h 2782032"/>
              <a:gd name="connsiteX4" fmla="*/ 4282835 w 5121413"/>
              <a:gd name="connsiteY4" fmla="*/ 2295525 h 2782032"/>
              <a:gd name="connsiteX5" fmla="*/ 5121035 w 5121413"/>
              <a:gd name="connsiteY5" fmla="*/ 1514475 h 2782032"/>
              <a:gd name="connsiteX6" fmla="*/ 4359035 w 5121413"/>
              <a:gd name="connsiteY6" fmla="*/ 514350 h 2782032"/>
              <a:gd name="connsiteX7" fmla="*/ 2320685 w 5121413"/>
              <a:gd name="connsiteY7" fmla="*/ 0 h 278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1413" h="2782032">
                <a:moveTo>
                  <a:pt x="301385" y="876300"/>
                </a:moveTo>
                <a:cubicBezTo>
                  <a:pt x="101360" y="1050925"/>
                  <a:pt x="-98665" y="1225550"/>
                  <a:pt x="53735" y="1476375"/>
                </a:cubicBezTo>
                <a:cubicBezTo>
                  <a:pt x="206135" y="1727200"/>
                  <a:pt x="777635" y="2163763"/>
                  <a:pt x="1215785" y="2381250"/>
                </a:cubicBezTo>
                <a:cubicBezTo>
                  <a:pt x="1653935" y="2598737"/>
                  <a:pt x="2171460" y="2795587"/>
                  <a:pt x="2682635" y="2781300"/>
                </a:cubicBezTo>
                <a:cubicBezTo>
                  <a:pt x="3193810" y="2767013"/>
                  <a:pt x="3876435" y="2506662"/>
                  <a:pt x="4282835" y="2295525"/>
                </a:cubicBezTo>
                <a:cubicBezTo>
                  <a:pt x="4689235" y="2084388"/>
                  <a:pt x="5108335" y="1811337"/>
                  <a:pt x="5121035" y="1514475"/>
                </a:cubicBezTo>
                <a:cubicBezTo>
                  <a:pt x="5133735" y="1217613"/>
                  <a:pt x="4825760" y="766762"/>
                  <a:pt x="4359035" y="514350"/>
                </a:cubicBezTo>
                <a:cubicBezTo>
                  <a:pt x="3892310" y="261938"/>
                  <a:pt x="3106497" y="130969"/>
                  <a:pt x="2320685" y="0"/>
                </a:cubicBezTo>
              </a:path>
            </a:pathLst>
          </a:custGeom>
          <a:noFill/>
          <a:ln w="38100">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CO">
              <a:solidFill>
                <a:schemeClr val="tx1"/>
              </a:solidFill>
            </a:endParaRPr>
          </a:p>
        </p:txBody>
      </p:sp>
      <p:sp>
        <p:nvSpPr>
          <p:cNvPr id="37894" name="2 CuadroTexto"/>
          <p:cNvSpPr txBox="1">
            <a:spLocks noChangeArrowheads="1"/>
          </p:cNvSpPr>
          <p:nvPr/>
        </p:nvSpPr>
        <p:spPr bwMode="auto">
          <a:xfrm>
            <a:off x="1796165" y="63064"/>
            <a:ext cx="87387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CO" altLang="es-CO" sz="4000" b="1" dirty="0">
                <a:ln w="3175" cmpd="sng">
                  <a:noFill/>
                </a:ln>
                <a:solidFill>
                  <a:srgbClr val="0070C0"/>
                </a:solidFill>
                <a:latin typeface="Andes" panose="02000000000000000000" pitchFamily="50" charset="0"/>
                <a:ea typeface="+mj-ea"/>
                <a:cs typeface="Aparajita" panose="020B0604020202020204" pitchFamily="34" charset="0"/>
              </a:rPr>
              <a:t>Modelo de Gestión Social</a:t>
            </a:r>
          </a:p>
        </p:txBody>
      </p:sp>
      <p:sp>
        <p:nvSpPr>
          <p:cNvPr id="37895" name="17 CuadroTexto"/>
          <p:cNvSpPr txBox="1">
            <a:spLocks noChangeArrowheads="1"/>
          </p:cNvSpPr>
          <p:nvPr/>
        </p:nvSpPr>
        <p:spPr bwMode="auto">
          <a:xfrm>
            <a:off x="1491390" y="1763176"/>
            <a:ext cx="1620957" cy="646331"/>
          </a:xfrm>
          <a:prstGeom prst="rect">
            <a:avLst/>
          </a:prstGeom>
          <a:noFill/>
          <a:ln>
            <a:noFill/>
          </a:ln>
          <a:extLst/>
        </p:spPr>
        <p:txBody>
          <a:bodyPr wrap="non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r" eaLnBrk="1" hangingPunct="1">
              <a:spcBef>
                <a:spcPct val="0"/>
              </a:spcBef>
              <a:buFontTx/>
              <a:buNone/>
            </a:pPr>
            <a:r>
              <a:rPr lang="es-CO" altLang="es-CO" sz="1800" b="1" dirty="0">
                <a:latin typeface="Andes"/>
              </a:rPr>
              <a:t>Relaciones </a:t>
            </a:r>
            <a:br>
              <a:rPr lang="es-CO" altLang="es-CO" sz="1800" b="1" dirty="0">
                <a:latin typeface="Andes"/>
              </a:rPr>
            </a:br>
            <a:r>
              <a:rPr lang="es-CO" altLang="es-CO" sz="1800" b="1" dirty="0">
                <a:latin typeface="Andes"/>
              </a:rPr>
              <a:t>de Confianza</a:t>
            </a:r>
          </a:p>
        </p:txBody>
      </p:sp>
      <p:sp>
        <p:nvSpPr>
          <p:cNvPr id="37896" name="22 CuadroTexto"/>
          <p:cNvSpPr txBox="1">
            <a:spLocks noChangeArrowheads="1"/>
          </p:cNvSpPr>
          <p:nvPr/>
        </p:nvSpPr>
        <p:spPr bwMode="auto">
          <a:xfrm>
            <a:off x="4857902" y="5175032"/>
            <a:ext cx="2512227" cy="923330"/>
          </a:xfrm>
          <a:prstGeom prst="rect">
            <a:avLst/>
          </a:prstGeom>
          <a:noFill/>
          <a:ln>
            <a:noFill/>
          </a:ln>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ctr" eaLnBrk="1" hangingPunct="1">
              <a:spcBef>
                <a:spcPct val="0"/>
              </a:spcBef>
              <a:buFontTx/>
              <a:buNone/>
            </a:pPr>
            <a:r>
              <a:rPr lang="es-CO" altLang="es-CO" sz="1800" b="1" dirty="0">
                <a:latin typeface="Andes"/>
              </a:rPr>
              <a:t>Formación </a:t>
            </a:r>
          </a:p>
          <a:p>
            <a:pPr algn="ctr" eaLnBrk="1" hangingPunct="1">
              <a:spcBef>
                <a:spcPct val="0"/>
              </a:spcBef>
              <a:buFontTx/>
              <a:buNone/>
            </a:pPr>
            <a:r>
              <a:rPr lang="es-CO" altLang="es-CO" sz="1800" b="1" dirty="0">
                <a:latin typeface="Andes"/>
              </a:rPr>
              <a:t>de usuarios </a:t>
            </a:r>
            <a:endParaRPr lang="es-CO" altLang="es-CO" sz="1800" b="1" dirty="0" smtClean="0">
              <a:latin typeface="Andes"/>
            </a:endParaRPr>
          </a:p>
          <a:p>
            <a:pPr algn="ctr" eaLnBrk="1" hangingPunct="1">
              <a:spcBef>
                <a:spcPct val="0"/>
              </a:spcBef>
              <a:buFontTx/>
              <a:buNone/>
            </a:pPr>
            <a:r>
              <a:rPr lang="es-CO" altLang="es-CO" sz="1800" b="1" dirty="0" smtClean="0">
                <a:latin typeface="Andes"/>
              </a:rPr>
              <a:t>y </a:t>
            </a:r>
            <a:r>
              <a:rPr lang="es-CO" altLang="es-CO" sz="1800" b="1" dirty="0">
                <a:latin typeface="Andes"/>
              </a:rPr>
              <a:t>comunidad</a:t>
            </a:r>
          </a:p>
        </p:txBody>
      </p:sp>
      <p:sp>
        <p:nvSpPr>
          <p:cNvPr id="37897" name="23 CuadroTexto"/>
          <p:cNvSpPr txBox="1">
            <a:spLocks noChangeArrowheads="1"/>
          </p:cNvSpPr>
          <p:nvPr/>
        </p:nvSpPr>
        <p:spPr bwMode="auto">
          <a:xfrm>
            <a:off x="9156178" y="4619665"/>
            <a:ext cx="2379133" cy="369332"/>
          </a:xfrm>
          <a:prstGeom prst="rect">
            <a:avLst/>
          </a:prstGeom>
          <a:noFill/>
          <a:ln>
            <a:noFill/>
          </a:ln>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CO" altLang="es-CO" sz="1800" b="1" dirty="0">
                <a:latin typeface="Andes"/>
              </a:rPr>
              <a:t>Gestión Cultural </a:t>
            </a:r>
          </a:p>
        </p:txBody>
      </p:sp>
      <p:sp>
        <p:nvSpPr>
          <p:cNvPr id="5" name="4 Rectángulo"/>
          <p:cNvSpPr/>
          <p:nvPr/>
        </p:nvSpPr>
        <p:spPr>
          <a:xfrm>
            <a:off x="5429066" y="1877476"/>
            <a:ext cx="2247238"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CO" b="1" dirty="0">
                <a:solidFill>
                  <a:schemeClr val="tx1"/>
                </a:solidFill>
                <a:latin typeface="Andes"/>
              </a:rPr>
              <a:t>Entorno cuidado </a:t>
            </a:r>
          </a:p>
        </p:txBody>
      </p:sp>
      <p:sp>
        <p:nvSpPr>
          <p:cNvPr id="37906" name="1 Rectángulo"/>
          <p:cNvSpPr>
            <a:spLocks noChangeArrowheads="1"/>
          </p:cNvSpPr>
          <p:nvPr/>
        </p:nvSpPr>
        <p:spPr bwMode="auto">
          <a:xfrm>
            <a:off x="3949595" y="2455724"/>
            <a:ext cx="4440767" cy="2086725"/>
          </a:xfrm>
          <a:prstGeom prst="rect">
            <a:avLst/>
          </a:prstGeom>
          <a:noFill/>
          <a:ln w="9525">
            <a:solidFill>
              <a:srgbClr val="2BC71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lvl="0">
              <a:buNone/>
            </a:pPr>
            <a:r>
              <a:rPr lang="es-CO" altLang="es-CO" sz="1800" b="1" dirty="0">
                <a:latin typeface="Andes"/>
              </a:rPr>
              <a:t>Propósito:</a:t>
            </a:r>
          </a:p>
          <a:p>
            <a:pPr lvl="0" algn="just">
              <a:buNone/>
            </a:pPr>
            <a:r>
              <a:rPr lang="es-CO" altLang="es-CO" sz="1800" dirty="0">
                <a:latin typeface="Andes"/>
              </a:rPr>
              <a:t>Formar usuarios y comunidad, generar relaciones de confianza con la comunidad y espacios de expresión cultural para mantener un sistema blindado socialmente y bien usado, fomentando y extendiendo la Cultura Metro.</a:t>
            </a:r>
            <a:endParaRPr lang="es-CO" sz="1800" dirty="0">
              <a:latin typeface="Andes"/>
            </a:endParaRPr>
          </a:p>
        </p:txBody>
      </p:sp>
      <p:pic>
        <p:nvPicPr>
          <p:cNvPr id="20" name="8 Imagen"/>
          <p:cNvPicPr>
            <a:picLocks noChangeAspect="1"/>
          </p:cNvPicPr>
          <p:nvPr/>
        </p:nvPicPr>
        <p:blipFill>
          <a:blip r:embed="rId2" cstate="print">
            <a:extLst>
              <a:ext uri="{28A0092B-C50C-407E-A947-70E740481C1C}">
                <a14:useLocalDpi xmlns:a14="http://schemas.microsoft.com/office/drawing/2010/main" val="0"/>
              </a:ext>
            </a:extLst>
          </a:blip>
          <a:srcRect t="10358"/>
          <a:stretch>
            <a:fillRect/>
          </a:stretch>
        </p:blipFill>
        <p:spPr bwMode="auto">
          <a:xfrm>
            <a:off x="1645787" y="2465388"/>
            <a:ext cx="1388362" cy="93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14 Imagen" descr="\\Comunicaciones\axcomunicaciones\Fotos Amigos Metro\Popular\19 Junio vacasiones\DSC00137.JPG"/>
          <p:cNvPicPr>
            <a:picLocks noChangeAspect="1" noChangeArrowheads="1"/>
          </p:cNvPicPr>
          <p:nvPr/>
        </p:nvPicPr>
        <p:blipFill>
          <a:blip r:embed="rId3" cstate="print">
            <a:extLst>
              <a:ext uri="{28A0092B-C50C-407E-A947-70E740481C1C}">
                <a14:useLocalDpi xmlns:a14="http://schemas.microsoft.com/office/drawing/2010/main" val="0"/>
              </a:ext>
            </a:extLst>
          </a:blip>
          <a:srcRect t="21123"/>
          <a:stretch>
            <a:fillRect/>
          </a:stretch>
        </p:blipFill>
        <p:spPr bwMode="auto">
          <a:xfrm>
            <a:off x="3633019" y="5136971"/>
            <a:ext cx="1697859" cy="123424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 descr="C:\Documents and Settings\mecheverri\Mis documentos\Mis imágenes\2013\EXPOSICIONES\mario caricatura.jpg"/>
          <p:cNvPicPr>
            <a:picLocks noChangeAspect="1" noChangeArrowheads="1"/>
          </p:cNvPicPr>
          <p:nvPr/>
        </p:nvPicPr>
        <p:blipFill>
          <a:blip r:embed="rId4" cstate="print">
            <a:extLst>
              <a:ext uri="{28A0092B-C50C-407E-A947-70E740481C1C}">
                <a14:useLocalDpi xmlns:a14="http://schemas.microsoft.com/office/drawing/2010/main" val="0"/>
              </a:ext>
            </a:extLst>
          </a:blip>
          <a:srcRect b="11694"/>
          <a:stretch>
            <a:fillRect/>
          </a:stretch>
        </p:blipFill>
        <p:spPr bwMode="auto">
          <a:xfrm>
            <a:off x="9022828" y="3478753"/>
            <a:ext cx="1206605" cy="79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DSC_3655"/>
          <p:cNvPicPr>
            <a:picLocks noChangeAspect="1" noChangeArrowheads="1"/>
          </p:cNvPicPr>
          <p:nvPr/>
        </p:nvPicPr>
        <p:blipFill>
          <a:blip r:embed="rId5" cstate="print">
            <a:extLst>
              <a:ext uri="{28A0092B-C50C-407E-A947-70E740481C1C}">
                <a14:useLocalDpi xmlns:a14="http://schemas.microsoft.com/office/drawing/2010/main" val="0"/>
              </a:ext>
            </a:extLst>
          </a:blip>
          <a:srcRect l="15372" r="24702"/>
          <a:stretch>
            <a:fillRect/>
          </a:stretch>
        </p:blipFill>
        <p:spPr bwMode="auto">
          <a:xfrm>
            <a:off x="10288752" y="3058101"/>
            <a:ext cx="1061244" cy="148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2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8473" y="876705"/>
            <a:ext cx="1628453" cy="1085771"/>
          </a:xfrm>
          <a:prstGeom prst="rect">
            <a:avLst/>
          </a:prstGeom>
        </p:spPr>
      </p:pic>
    </p:spTree>
    <p:extLst>
      <p:ext uri="{BB962C8B-B14F-4D97-AF65-F5344CB8AC3E}">
        <p14:creationId xmlns:p14="http://schemas.microsoft.com/office/powerpoint/2010/main" val="839263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675498" y="78336"/>
            <a:ext cx="79930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4000" b="1" dirty="0">
                <a:ln w="3175" cmpd="sng">
                  <a:noFill/>
                </a:ln>
                <a:solidFill>
                  <a:srgbClr val="0070C0"/>
                </a:solidFill>
                <a:latin typeface="Andes" panose="02000000000000000000" pitchFamily="50" charset="0"/>
                <a:ea typeface="+mj-ea"/>
                <a:cs typeface="Aparajita" panose="020B0604020202020204" pitchFamily="34" charset="0"/>
              </a:rPr>
              <a:t>Relaciones de confianza</a:t>
            </a:r>
          </a:p>
        </p:txBody>
      </p:sp>
      <p:sp>
        <p:nvSpPr>
          <p:cNvPr id="7" name="Text Placeholder 41"/>
          <p:cNvSpPr>
            <a:spLocks/>
          </p:cNvSpPr>
          <p:nvPr/>
        </p:nvSpPr>
        <p:spPr bwMode="auto">
          <a:xfrm>
            <a:off x="1261241" y="2403544"/>
            <a:ext cx="466659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eaLnBrk="1" hangingPunct="1">
              <a:spcBef>
                <a:spcPct val="0"/>
              </a:spcBef>
              <a:buFontTx/>
              <a:buNone/>
            </a:pPr>
            <a:r>
              <a:rPr lang="es-ES" altLang="es-CO" sz="2200" dirty="0">
                <a:latin typeface="Andes"/>
              </a:rPr>
              <a:t>En la etapa de ejecución de proyectos, se da inicio al relacionamiento de la Empresa con las comunidades de influencia de las nuevas líneas de transporte, </a:t>
            </a:r>
            <a:r>
              <a:rPr lang="es-ES" altLang="es-CO" sz="2200" dirty="0" smtClean="0">
                <a:latin typeface="Andes"/>
              </a:rPr>
              <a:t>el cual continúa fortaleciéndose </a:t>
            </a:r>
            <a:r>
              <a:rPr lang="es-ES" altLang="es-CO" sz="2200" dirty="0">
                <a:latin typeface="Andes"/>
              </a:rPr>
              <a:t>durante la operación comercial. </a:t>
            </a:r>
          </a:p>
        </p:txBody>
      </p:sp>
      <p:pic>
        <p:nvPicPr>
          <p:cNvPr id="8" name="5 Imagen" descr="C:\Documents and Settings\asanchez\Configuración local\Archivos temporales de Internet\Content.Outlook\J3XSPPBT\Reunion Mesa de Trabajo-La Sierra (2).JPG"/>
          <p:cNvPicPr>
            <a:picLocks noChangeAspect="1" noChangeArrowheads="1"/>
          </p:cNvPicPr>
          <p:nvPr/>
        </p:nvPicPr>
        <p:blipFill>
          <a:blip r:embed="rId2">
            <a:extLst>
              <a:ext uri="{28A0092B-C50C-407E-A947-70E740481C1C}">
                <a14:useLocalDpi xmlns:a14="http://schemas.microsoft.com/office/drawing/2010/main" val="0"/>
              </a:ext>
            </a:extLst>
          </a:blip>
          <a:srcRect t="9814"/>
          <a:stretch>
            <a:fillRect/>
          </a:stretch>
        </p:blipFill>
        <p:spPr bwMode="auto">
          <a:xfrm>
            <a:off x="6110834" y="1944275"/>
            <a:ext cx="5257344" cy="370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838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624640" y="95250"/>
            <a:ext cx="79930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4000" b="1" dirty="0">
                <a:ln w="3175" cmpd="sng">
                  <a:noFill/>
                </a:ln>
                <a:solidFill>
                  <a:srgbClr val="0070C0"/>
                </a:solidFill>
                <a:latin typeface="Andes" panose="02000000000000000000" pitchFamily="50" charset="0"/>
                <a:ea typeface="+mj-ea"/>
                <a:cs typeface="Aparajita" panose="020B0604020202020204" pitchFamily="34" charset="0"/>
              </a:rPr>
              <a:t>Relaciones de confianza</a:t>
            </a:r>
          </a:p>
        </p:txBody>
      </p:sp>
      <p:sp>
        <p:nvSpPr>
          <p:cNvPr id="5" name="Text Placeholder 41"/>
          <p:cNvSpPr>
            <a:spLocks/>
          </p:cNvSpPr>
          <p:nvPr/>
        </p:nvSpPr>
        <p:spPr bwMode="auto">
          <a:xfrm>
            <a:off x="7293510" y="2080753"/>
            <a:ext cx="438742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buFontTx/>
              <a:buNone/>
            </a:pPr>
            <a:r>
              <a:rPr lang="es-ES" altLang="es-CO" sz="2400" b="1" dirty="0">
                <a:latin typeface="Andes"/>
              </a:rPr>
              <a:t>Diálogo social comunitario</a:t>
            </a:r>
          </a:p>
        </p:txBody>
      </p:sp>
      <p:pic>
        <p:nvPicPr>
          <p:cNvPr id="9" name="8 Imagen"/>
          <p:cNvPicPr>
            <a:picLocks noChangeAspect="1"/>
          </p:cNvPicPr>
          <p:nvPr/>
        </p:nvPicPr>
        <p:blipFill>
          <a:blip r:embed="rId2">
            <a:extLst>
              <a:ext uri="{28A0092B-C50C-407E-A947-70E740481C1C}">
                <a14:useLocalDpi xmlns:a14="http://schemas.microsoft.com/office/drawing/2010/main" val="0"/>
              </a:ext>
            </a:extLst>
          </a:blip>
          <a:srcRect t="10358"/>
          <a:stretch>
            <a:fillRect/>
          </a:stretch>
        </p:blipFill>
        <p:spPr bwMode="auto">
          <a:xfrm>
            <a:off x="1577342" y="1908077"/>
            <a:ext cx="5257309" cy="353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 CuadroTexto"/>
          <p:cNvSpPr txBox="1">
            <a:spLocks noChangeArrowheads="1"/>
          </p:cNvSpPr>
          <p:nvPr/>
        </p:nvSpPr>
        <p:spPr bwMode="auto">
          <a:xfrm>
            <a:off x="7110250" y="2696485"/>
            <a:ext cx="4649513" cy="25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eaLnBrk="1" hangingPunct="1">
              <a:spcBef>
                <a:spcPct val="0"/>
              </a:spcBef>
              <a:buFontTx/>
              <a:buNone/>
            </a:pPr>
            <a:r>
              <a:rPr lang="es-CO" altLang="es-CO" sz="2200" dirty="0">
                <a:latin typeface="Andes"/>
              </a:rPr>
              <a:t>Desde la construcción de los proyectos y durante la operación del Sistema, se mantienen los espacios de comunicación con los representantes de las comunidades de influencia, para generar relaciones de confianza.</a:t>
            </a:r>
          </a:p>
        </p:txBody>
      </p:sp>
    </p:spTree>
    <p:extLst>
      <p:ext uri="{BB962C8B-B14F-4D97-AF65-F5344CB8AC3E}">
        <p14:creationId xmlns:p14="http://schemas.microsoft.com/office/powerpoint/2010/main" val="3579083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798470" y="38100"/>
            <a:ext cx="79930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4000" b="1" dirty="0">
                <a:ln w="3175" cmpd="sng">
                  <a:noFill/>
                </a:ln>
                <a:solidFill>
                  <a:srgbClr val="0070C0"/>
                </a:solidFill>
                <a:latin typeface="Andes" panose="02000000000000000000" pitchFamily="50" charset="0"/>
                <a:ea typeface="+mj-ea"/>
                <a:cs typeface="Aparajita" panose="020B0604020202020204" pitchFamily="34" charset="0"/>
              </a:rPr>
              <a:t>Relaciones de confianza</a:t>
            </a:r>
          </a:p>
        </p:txBody>
      </p:sp>
      <p:pic>
        <p:nvPicPr>
          <p:cNvPr id="7" name="Imagen 11" descr="R:\AÑO 2011\FOTOGRAFIAS\DEHUSO\METROAMIGOS\INFORMES\Informe Fotografico No7 sin entregar\fotos itagui\DSC009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302" y="1863640"/>
            <a:ext cx="4400541" cy="330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CuadroTexto"/>
          <p:cNvSpPr txBox="1">
            <a:spLocks noChangeArrowheads="1"/>
          </p:cNvSpPr>
          <p:nvPr/>
        </p:nvSpPr>
        <p:spPr bwMode="auto">
          <a:xfrm>
            <a:off x="2142083" y="5400762"/>
            <a:ext cx="928501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eaLnBrk="1" hangingPunct="1">
              <a:spcBef>
                <a:spcPct val="0"/>
              </a:spcBef>
              <a:buFontTx/>
              <a:buNone/>
            </a:pPr>
            <a:r>
              <a:rPr lang="es-ES" altLang="es-CO" sz="2200" b="1" dirty="0">
                <a:latin typeface="Andes"/>
              </a:rPr>
              <a:t>Festivales y actividades de Integración Comunitaria:</a:t>
            </a:r>
          </a:p>
          <a:p>
            <a:pPr algn="just" eaLnBrk="1" hangingPunct="1">
              <a:spcBef>
                <a:spcPct val="0"/>
              </a:spcBef>
              <a:buFontTx/>
              <a:buNone/>
            </a:pPr>
            <a:r>
              <a:rPr lang="es-CO" altLang="es-CO" sz="2200" dirty="0">
                <a:latin typeface="Andes"/>
              </a:rPr>
              <a:t>Conciertos, ferias institucionales, activaciones culturales, festivales ambientales, celebración de la Navidad, entre otros. </a:t>
            </a:r>
          </a:p>
        </p:txBody>
      </p:sp>
      <p:pic>
        <p:nvPicPr>
          <p:cNvPr id="11" name="Picture 5" descr="DSC016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280" y="1759772"/>
            <a:ext cx="4386217" cy="341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41"/>
          <p:cNvSpPr>
            <a:spLocks/>
          </p:cNvSpPr>
          <p:nvPr/>
        </p:nvSpPr>
        <p:spPr bwMode="auto">
          <a:xfrm>
            <a:off x="2098536" y="1081306"/>
            <a:ext cx="7334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buFontTx/>
              <a:buNone/>
            </a:pPr>
            <a:r>
              <a:rPr lang="pt-BR" altLang="es-CO" sz="2400" b="1" dirty="0">
                <a:latin typeface="Andes"/>
              </a:rPr>
              <a:t>Jornadas masivas de Cultura Metro</a:t>
            </a:r>
          </a:p>
        </p:txBody>
      </p:sp>
    </p:spTree>
    <p:extLst>
      <p:ext uri="{BB962C8B-B14F-4D97-AF65-F5344CB8AC3E}">
        <p14:creationId xmlns:p14="http://schemas.microsoft.com/office/powerpoint/2010/main" val="170092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6642734" y="1384065"/>
            <a:ext cx="4176713"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defTabSz="914400" eaLnBrk="1" hangingPunct="1">
              <a:spcBef>
                <a:spcPct val="0"/>
              </a:spcBef>
              <a:buFontTx/>
              <a:buNone/>
            </a:pPr>
            <a:r>
              <a:rPr lang="es-ES" altLang="es-CO" sz="2100" dirty="0">
                <a:latin typeface="Andes"/>
              </a:rPr>
              <a:t>Desde la etapa constructiva y durante la operación del Sistema, formamos a los usuarios en comportamientos ciudadanos, valores, cultura de la seguridad y reglamento del usuario.</a:t>
            </a:r>
          </a:p>
          <a:p>
            <a:pPr algn="just" defTabSz="914400" eaLnBrk="1" hangingPunct="1">
              <a:spcBef>
                <a:spcPct val="0"/>
              </a:spcBef>
              <a:buFontTx/>
              <a:buNone/>
            </a:pPr>
            <a:endParaRPr lang="es-ES" altLang="es-CO" sz="2100" dirty="0">
              <a:latin typeface="+mn-lt"/>
            </a:endParaRPr>
          </a:p>
        </p:txBody>
      </p:sp>
      <p:sp>
        <p:nvSpPr>
          <p:cNvPr id="7" name="Rectangle 6"/>
          <p:cNvSpPr>
            <a:spLocks noChangeArrowheads="1"/>
          </p:cNvSpPr>
          <p:nvPr/>
        </p:nvSpPr>
        <p:spPr bwMode="auto">
          <a:xfrm>
            <a:off x="1634888" y="219402"/>
            <a:ext cx="867156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3800" b="1" dirty="0" smtClean="0">
                <a:ln w="3175" cmpd="sng">
                  <a:noFill/>
                </a:ln>
                <a:solidFill>
                  <a:srgbClr val="0070C0"/>
                </a:solidFill>
                <a:latin typeface="Andes" panose="02000000000000000000" pitchFamily="50" charset="0"/>
                <a:ea typeface="+mj-ea"/>
                <a:cs typeface="Aparajita" panose="020B0604020202020204" pitchFamily="34" charset="0"/>
              </a:rPr>
              <a:t>Formación de usuarios y comunidad</a:t>
            </a:r>
            <a:endParaRPr lang="es-ES_tradnl" sz="3800" b="1" dirty="0">
              <a:ln w="3175" cmpd="sng">
                <a:noFill/>
              </a:ln>
              <a:solidFill>
                <a:srgbClr val="0070C0"/>
              </a:solidFill>
              <a:latin typeface="Andes" panose="02000000000000000000" pitchFamily="50" charset="0"/>
              <a:ea typeface="+mj-ea"/>
              <a:cs typeface="Aparajita" panose="020B0604020202020204" pitchFamily="34" charset="0"/>
            </a:endParaRPr>
          </a:p>
        </p:txBody>
      </p:sp>
      <p:pic>
        <p:nvPicPr>
          <p:cNvPr id="8" name="Picture 14" descr="dejar salir"/>
          <p:cNvPicPr>
            <a:picLocks noChangeAspect="1" noChangeArrowheads="1"/>
          </p:cNvPicPr>
          <p:nvPr/>
        </p:nvPicPr>
        <p:blipFill>
          <a:blip r:embed="rId2">
            <a:extLst>
              <a:ext uri="{28A0092B-C50C-407E-A947-70E740481C1C}">
                <a14:useLocalDpi xmlns:a14="http://schemas.microsoft.com/office/drawing/2010/main" val="0"/>
              </a:ext>
            </a:extLst>
          </a:blip>
          <a:srcRect l="19684" t="20119" r="30705" b="32774"/>
          <a:stretch>
            <a:fillRect/>
          </a:stretch>
        </p:blipFill>
        <p:spPr bwMode="auto">
          <a:xfrm>
            <a:off x="1797368" y="1243495"/>
            <a:ext cx="4511992" cy="301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6 CuadroTexto"/>
          <p:cNvSpPr txBox="1">
            <a:spLocks noChangeArrowheads="1"/>
          </p:cNvSpPr>
          <p:nvPr/>
        </p:nvSpPr>
        <p:spPr bwMode="auto">
          <a:xfrm>
            <a:off x="2896233" y="4961906"/>
            <a:ext cx="35560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buFontTx/>
              <a:buNone/>
            </a:pPr>
            <a:r>
              <a:rPr lang="es-CO" altLang="es-CO" sz="2100" dirty="0">
                <a:latin typeface="Andes"/>
              </a:rPr>
              <a:t>Campañas educativas de usuarios y </a:t>
            </a:r>
            <a:r>
              <a:rPr lang="es-CO" altLang="es-CO" sz="2100" dirty="0" smtClean="0">
                <a:latin typeface="Andes"/>
              </a:rPr>
              <a:t>comunidad</a:t>
            </a:r>
            <a:endParaRPr lang="es-CO" altLang="es-CO" sz="2100" dirty="0">
              <a:latin typeface="Andes"/>
            </a:endParaRPr>
          </a:p>
        </p:txBody>
      </p:sp>
      <p:pic>
        <p:nvPicPr>
          <p:cNvPr id="9" name="Picture 2" descr="C:\Users\asanchez\AppData\Local\Microsoft\Windows\Temporary Internet Files\Content.Outlook\OH1DXZJK\CAMPAÑA TRANVIA - VISUAL COMERCIAN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633" y="3597273"/>
            <a:ext cx="4176713"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319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1"/>
          <p:cNvSpPr>
            <a:spLocks/>
          </p:cNvSpPr>
          <p:nvPr/>
        </p:nvSpPr>
        <p:spPr bwMode="auto">
          <a:xfrm>
            <a:off x="1856241" y="1178765"/>
            <a:ext cx="40481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ctr" eaLnBrk="1" hangingPunct="1">
              <a:buFontTx/>
              <a:buNone/>
            </a:pPr>
            <a:r>
              <a:rPr lang="es-ES" altLang="es-CO" sz="2200" b="1" dirty="0">
                <a:latin typeface="Andes"/>
              </a:rPr>
              <a:t>Programa Amigos </a:t>
            </a:r>
            <a:r>
              <a:rPr lang="es-ES" altLang="es-CO" sz="2200" b="1" dirty="0" smtClean="0">
                <a:latin typeface="Andes"/>
              </a:rPr>
              <a:t>Metro</a:t>
            </a:r>
            <a:endParaRPr lang="es-ES" altLang="es-CO" sz="2200" b="1" dirty="0">
              <a:latin typeface="Andes"/>
            </a:endParaRPr>
          </a:p>
        </p:txBody>
      </p:sp>
      <p:sp>
        <p:nvSpPr>
          <p:cNvPr id="11" name="Rectangle 7"/>
          <p:cNvSpPr>
            <a:spLocks noChangeArrowheads="1"/>
          </p:cNvSpPr>
          <p:nvPr/>
        </p:nvSpPr>
        <p:spPr bwMode="auto">
          <a:xfrm>
            <a:off x="1970689" y="4828435"/>
            <a:ext cx="4770477"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eaLnBrk="1" hangingPunct="1">
              <a:spcBef>
                <a:spcPct val="0"/>
              </a:spcBef>
              <a:buFontTx/>
              <a:buNone/>
            </a:pPr>
            <a:r>
              <a:rPr lang="es-AR" altLang="es-CO" sz="1700" dirty="0" smtClean="0">
                <a:latin typeface="Andes"/>
              </a:rPr>
              <a:t>Formación en valores y competencias ciudadanas con más de 2.000 niños y jóvenes por año, de zonas de influencia del Sistema y nuevos proyectos, con los que se realizan un promedio de 50 talleres en el año.</a:t>
            </a:r>
            <a:endParaRPr lang="es-AR" altLang="es-CO" sz="1700" dirty="0">
              <a:latin typeface="Andes"/>
            </a:endParaRPr>
          </a:p>
        </p:txBody>
      </p:sp>
      <p:pic>
        <p:nvPicPr>
          <p:cNvPr id="12" name="14 Imagen" descr="\\Comunicaciones\axcomunicaciones\Fotos Amigos Metro\Popular\19 Junio vacasiones\DSC00137.JPG"/>
          <p:cNvPicPr>
            <a:picLocks noChangeAspect="1" noChangeArrowheads="1"/>
          </p:cNvPicPr>
          <p:nvPr/>
        </p:nvPicPr>
        <p:blipFill>
          <a:blip r:embed="rId2">
            <a:extLst>
              <a:ext uri="{28A0092B-C50C-407E-A947-70E740481C1C}">
                <a14:useLocalDpi xmlns:a14="http://schemas.microsoft.com/office/drawing/2010/main" val="0"/>
              </a:ext>
            </a:extLst>
          </a:blip>
          <a:srcRect t="21123"/>
          <a:stretch>
            <a:fillRect/>
          </a:stretch>
        </p:blipFill>
        <p:spPr bwMode="auto">
          <a:xfrm>
            <a:off x="2230366" y="1759398"/>
            <a:ext cx="4119720" cy="299479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1" descr="lideres"/>
          <p:cNvPicPr>
            <a:picLocks noChangeAspect="1" noChangeArrowheads="1"/>
          </p:cNvPicPr>
          <p:nvPr/>
        </p:nvPicPr>
        <p:blipFill>
          <a:blip r:embed="rId3">
            <a:extLst>
              <a:ext uri="{28A0092B-C50C-407E-A947-70E740481C1C}">
                <a14:useLocalDpi xmlns:a14="http://schemas.microsoft.com/office/drawing/2010/main" val="0"/>
              </a:ext>
            </a:extLst>
          </a:blip>
          <a:srcRect l="10503" t="21687" b="8711"/>
          <a:stretch>
            <a:fillRect/>
          </a:stretch>
        </p:blipFill>
        <p:spPr bwMode="auto">
          <a:xfrm>
            <a:off x="6985581" y="3631109"/>
            <a:ext cx="4433307" cy="288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 Rectángulo"/>
          <p:cNvSpPr>
            <a:spLocks noChangeArrowheads="1"/>
          </p:cNvSpPr>
          <p:nvPr/>
        </p:nvSpPr>
        <p:spPr bwMode="auto">
          <a:xfrm>
            <a:off x="6985580" y="1840331"/>
            <a:ext cx="457054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eaLnBrk="1" hangingPunct="1">
              <a:spcBef>
                <a:spcPct val="0"/>
              </a:spcBef>
              <a:buFontTx/>
              <a:buNone/>
            </a:pPr>
            <a:r>
              <a:rPr lang="es-CO" altLang="es-CO" sz="1700" dirty="0">
                <a:latin typeface="Andes"/>
              </a:rPr>
              <a:t>En </a:t>
            </a:r>
            <a:r>
              <a:rPr lang="es-CO" altLang="es-CO" sz="1700" dirty="0" smtClean="0">
                <a:latin typeface="Andes"/>
              </a:rPr>
              <a:t>20 </a:t>
            </a:r>
            <a:r>
              <a:rPr lang="es-CO" altLang="es-CO" sz="1700" dirty="0">
                <a:latin typeface="Andes"/>
              </a:rPr>
              <a:t>años de operación comercial hemos formado más de 2.000 líderes comunitarios del Valle de Aburrá, en elaboración de proyectos, liderazgo, competencias comunicacionales, participación social en la gestión local, empresarismo, entre otros.</a:t>
            </a:r>
          </a:p>
          <a:p>
            <a:pPr eaLnBrk="1" hangingPunct="1">
              <a:spcBef>
                <a:spcPct val="0"/>
              </a:spcBef>
              <a:buFontTx/>
              <a:buNone/>
            </a:pPr>
            <a:endParaRPr lang="es-CO" altLang="es-CO" sz="1700" dirty="0">
              <a:latin typeface="Andes"/>
            </a:endParaRPr>
          </a:p>
        </p:txBody>
      </p:sp>
      <p:sp>
        <p:nvSpPr>
          <p:cNvPr id="15" name="Text Placeholder 41"/>
          <p:cNvSpPr>
            <a:spLocks/>
          </p:cNvSpPr>
          <p:nvPr/>
        </p:nvSpPr>
        <p:spPr bwMode="auto">
          <a:xfrm>
            <a:off x="6859452" y="1303430"/>
            <a:ext cx="4433306" cy="584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defRPr/>
            </a:pPr>
            <a:r>
              <a:rPr lang="es-ES" sz="2000" b="1" dirty="0">
                <a:latin typeface="Andes"/>
              </a:rPr>
              <a:t>Escuela de Líderes</a:t>
            </a:r>
          </a:p>
        </p:txBody>
      </p:sp>
      <p:sp>
        <p:nvSpPr>
          <p:cNvPr id="16" name="Rectangle 6"/>
          <p:cNvSpPr>
            <a:spLocks noChangeArrowheads="1"/>
          </p:cNvSpPr>
          <p:nvPr/>
        </p:nvSpPr>
        <p:spPr bwMode="auto">
          <a:xfrm>
            <a:off x="1682186" y="133350"/>
            <a:ext cx="867156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3800" b="1" dirty="0" smtClean="0">
                <a:ln w="3175" cmpd="sng">
                  <a:noFill/>
                </a:ln>
                <a:solidFill>
                  <a:srgbClr val="0070C0"/>
                </a:solidFill>
                <a:latin typeface="Andes" panose="02000000000000000000" pitchFamily="50" charset="0"/>
                <a:ea typeface="+mj-ea"/>
                <a:cs typeface="Aparajita" panose="020B0604020202020204" pitchFamily="34" charset="0"/>
              </a:rPr>
              <a:t>Formación de usuarios y comunidad</a:t>
            </a:r>
            <a:endParaRPr lang="es-ES_tradnl" sz="38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31266023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1"/>
          <p:cNvSpPr>
            <a:spLocks/>
          </p:cNvSpPr>
          <p:nvPr/>
        </p:nvSpPr>
        <p:spPr bwMode="auto">
          <a:xfrm>
            <a:off x="1948815" y="1181753"/>
            <a:ext cx="7334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buFontTx/>
              <a:buNone/>
            </a:pPr>
            <a:r>
              <a:rPr lang="es-ES" altLang="es-CO" sz="2200" b="1" dirty="0">
                <a:latin typeface="Andes"/>
              </a:rPr>
              <a:t>Sala de computo Vallejuelos</a:t>
            </a:r>
          </a:p>
        </p:txBody>
      </p:sp>
      <p:pic>
        <p:nvPicPr>
          <p:cNvPr id="16"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1990" y="1816426"/>
            <a:ext cx="4357370" cy="326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8520" y="1791232"/>
            <a:ext cx="4479609" cy="336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2 CuadroTexto"/>
          <p:cNvSpPr txBox="1">
            <a:spLocks noChangeArrowheads="1"/>
          </p:cNvSpPr>
          <p:nvPr/>
        </p:nvSpPr>
        <p:spPr bwMode="auto">
          <a:xfrm>
            <a:off x="1904692" y="5355917"/>
            <a:ext cx="9829800" cy="95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eaLnBrk="1" hangingPunct="1">
              <a:buFontTx/>
              <a:buNone/>
            </a:pPr>
            <a:r>
              <a:rPr lang="es-CO" altLang="es-CO" sz="1800" dirty="0" smtClean="0">
                <a:latin typeface="Andes"/>
              </a:rPr>
              <a:t>Programa dirigido a la alfabetización digital de comunidades de bajos recursos económicos. En promedio atiende </a:t>
            </a:r>
            <a:r>
              <a:rPr lang="es-CO" altLang="es-CO" sz="1800" dirty="0">
                <a:latin typeface="Andes"/>
              </a:rPr>
              <a:t>100 usuarios día y </a:t>
            </a:r>
            <a:r>
              <a:rPr lang="es-CO" altLang="es-CO" sz="1800" dirty="0" smtClean="0">
                <a:latin typeface="Andes"/>
              </a:rPr>
              <a:t>al año forma más </a:t>
            </a:r>
            <a:r>
              <a:rPr lang="es-CO" altLang="es-CO" sz="1800" dirty="0">
                <a:latin typeface="Andes"/>
              </a:rPr>
              <a:t>de 250 personas </a:t>
            </a:r>
            <a:r>
              <a:rPr lang="es-CO" altLang="es-CO" sz="1800" dirty="0" smtClean="0">
                <a:latin typeface="Andes"/>
              </a:rPr>
              <a:t>en </a:t>
            </a:r>
            <a:r>
              <a:rPr lang="es-CO" altLang="es-CO" sz="1800" dirty="0">
                <a:latin typeface="Andes"/>
              </a:rPr>
              <a:t>Office básico y avanzado, mejorando competencias tecnológicas y las condiciones para la empleabilidad.</a:t>
            </a:r>
          </a:p>
        </p:txBody>
      </p:sp>
      <p:sp>
        <p:nvSpPr>
          <p:cNvPr id="19" name="Rectangle 6"/>
          <p:cNvSpPr>
            <a:spLocks noChangeArrowheads="1"/>
          </p:cNvSpPr>
          <p:nvPr/>
        </p:nvSpPr>
        <p:spPr bwMode="auto">
          <a:xfrm>
            <a:off x="1698606" y="133350"/>
            <a:ext cx="867156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3800" b="1" dirty="0" smtClean="0">
                <a:ln w="3175" cmpd="sng">
                  <a:noFill/>
                </a:ln>
                <a:solidFill>
                  <a:srgbClr val="0070C0"/>
                </a:solidFill>
                <a:latin typeface="Andes" panose="02000000000000000000" pitchFamily="50" charset="0"/>
                <a:ea typeface="+mj-ea"/>
                <a:cs typeface="Aparajita" panose="020B0604020202020204" pitchFamily="34" charset="0"/>
              </a:rPr>
              <a:t>Formación de usuarios y comunidad</a:t>
            </a:r>
            <a:endParaRPr lang="es-ES_tradnl" sz="38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3009942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551860" y="2448480"/>
            <a:ext cx="453363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defTabSz="914400" eaLnBrk="1" hangingPunct="1">
              <a:spcBef>
                <a:spcPct val="0"/>
              </a:spcBef>
              <a:buFontTx/>
              <a:buNone/>
            </a:pPr>
            <a:r>
              <a:rPr lang="es-ES" altLang="es-CO" dirty="0" smtClean="0">
                <a:latin typeface="Andes"/>
              </a:rPr>
              <a:t>Hacer de estaciones, trenes y demás componentes del Sistema espacios en los que los usuarios y comunidades de zonas de influencia pueden acercarse a manifestaciones artísticas, como una manera de democratizar el acceso a ellas.</a:t>
            </a:r>
            <a:endParaRPr lang="es-ES" altLang="es-CO" dirty="0">
              <a:latin typeface="Andes"/>
            </a:endParaRPr>
          </a:p>
        </p:txBody>
      </p:sp>
      <p:sp>
        <p:nvSpPr>
          <p:cNvPr id="7" name="Rectangle 6"/>
          <p:cNvSpPr>
            <a:spLocks noChangeArrowheads="1"/>
          </p:cNvSpPr>
          <p:nvPr/>
        </p:nvSpPr>
        <p:spPr bwMode="auto">
          <a:xfrm>
            <a:off x="1798800" y="215109"/>
            <a:ext cx="4932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4000" b="1" dirty="0" smtClean="0">
                <a:ln w="3175" cmpd="sng">
                  <a:noFill/>
                </a:ln>
                <a:solidFill>
                  <a:srgbClr val="0070C0"/>
                </a:solidFill>
                <a:latin typeface="Andes" panose="02000000000000000000" pitchFamily="50" charset="0"/>
                <a:ea typeface="+mj-ea"/>
                <a:cs typeface="Aparajita" panose="020B0604020202020204" pitchFamily="34" charset="0"/>
              </a:rPr>
              <a:t>Gestión cultural</a:t>
            </a:r>
            <a:endParaRPr lang="es-ES_tradnl" sz="4000" b="1" dirty="0">
              <a:ln w="3175" cmpd="sng">
                <a:noFill/>
              </a:ln>
              <a:solidFill>
                <a:srgbClr val="0070C0"/>
              </a:solidFill>
              <a:latin typeface="Andes" panose="02000000000000000000" pitchFamily="50" charset="0"/>
              <a:ea typeface="+mj-ea"/>
              <a:cs typeface="Aparajita" panose="020B0604020202020204" pitchFamily="34" charset="0"/>
            </a:endParaRPr>
          </a:p>
        </p:txBody>
      </p:sp>
      <p:pic>
        <p:nvPicPr>
          <p:cNvPr id="5" name="1625D1BD-1F78-40A2-AB6B-723CFB07E41A" descr="1625D1BD-1F78-40A2-AB6B-723CFB07E41A"/>
          <p:cNvPicPr>
            <a:picLocks noChangeAspect="1" noChangeArrowheads="1"/>
          </p:cNvPicPr>
          <p:nvPr/>
        </p:nvPicPr>
        <p:blipFill>
          <a:blip r:embed="rId2">
            <a:extLst>
              <a:ext uri="{28A0092B-C50C-407E-A947-70E740481C1C}">
                <a14:useLocalDpi xmlns:a14="http://schemas.microsoft.com/office/drawing/2010/main" val="0"/>
              </a:ext>
            </a:extLst>
          </a:blip>
          <a:srcRect l="8917" r="5183" b="5650"/>
          <a:stretch>
            <a:fillRect/>
          </a:stretch>
        </p:blipFill>
        <p:spPr bwMode="auto">
          <a:xfrm>
            <a:off x="6478588" y="1504626"/>
            <a:ext cx="5187672" cy="427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802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967104" y="237873"/>
            <a:ext cx="4932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4000" b="1" dirty="0" smtClean="0">
                <a:ln w="3175" cmpd="sng">
                  <a:noFill/>
                </a:ln>
                <a:solidFill>
                  <a:srgbClr val="0070C0"/>
                </a:solidFill>
                <a:latin typeface="Andes" panose="02000000000000000000" pitchFamily="50" charset="0"/>
                <a:ea typeface="+mj-ea"/>
                <a:cs typeface="Aparajita" panose="020B0604020202020204" pitchFamily="34" charset="0"/>
              </a:rPr>
              <a:t>Gestión cultural</a:t>
            </a:r>
            <a:endParaRPr lang="es-ES_tradnl" sz="4000" b="1" dirty="0">
              <a:ln w="3175" cmpd="sng">
                <a:noFill/>
              </a:ln>
              <a:solidFill>
                <a:srgbClr val="0070C0"/>
              </a:solidFill>
              <a:latin typeface="Andes" panose="02000000000000000000" pitchFamily="50" charset="0"/>
              <a:ea typeface="+mj-ea"/>
              <a:cs typeface="Aparajita" panose="020B0604020202020204" pitchFamily="34" charset="0"/>
            </a:endParaRPr>
          </a:p>
        </p:txBody>
      </p:sp>
      <p:pic>
        <p:nvPicPr>
          <p:cNvPr id="8" name="Picture 2" descr="C:\Documents and Settings\mecheverri\Mis documentos\Mis imágenes\2013\EXPOSICIONES\mario caricatura.jpg"/>
          <p:cNvPicPr>
            <a:picLocks noChangeAspect="1" noChangeArrowheads="1"/>
          </p:cNvPicPr>
          <p:nvPr/>
        </p:nvPicPr>
        <p:blipFill>
          <a:blip r:embed="rId2">
            <a:extLst>
              <a:ext uri="{28A0092B-C50C-407E-A947-70E740481C1C}">
                <a14:useLocalDpi xmlns:a14="http://schemas.microsoft.com/office/drawing/2010/main" val="0"/>
              </a:ext>
            </a:extLst>
          </a:blip>
          <a:srcRect b="11694"/>
          <a:stretch>
            <a:fillRect/>
          </a:stretch>
        </p:blipFill>
        <p:spPr bwMode="auto">
          <a:xfrm>
            <a:off x="2179320" y="1746826"/>
            <a:ext cx="5276969" cy="349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5 Marcador de texto"/>
          <p:cNvSpPr>
            <a:spLocks/>
          </p:cNvSpPr>
          <p:nvPr/>
        </p:nvSpPr>
        <p:spPr bwMode="auto">
          <a:xfrm>
            <a:off x="2132022" y="5672137"/>
            <a:ext cx="9631679"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eaLnBrk="1" hangingPunct="1">
              <a:buFontTx/>
              <a:buNone/>
            </a:pPr>
            <a:r>
              <a:rPr lang="es-ES" altLang="es-CO" sz="1800" b="1" dirty="0" smtClean="0">
                <a:latin typeface="Andes"/>
              </a:rPr>
              <a:t>60 </a:t>
            </a:r>
            <a:r>
              <a:rPr lang="es-ES" altLang="es-CO" sz="1800" b="1" dirty="0">
                <a:latin typeface="Andes"/>
              </a:rPr>
              <a:t>obras de arte</a:t>
            </a:r>
            <a:r>
              <a:rPr lang="es-ES" altLang="es-CO" sz="1800" dirty="0">
                <a:latin typeface="Andes"/>
              </a:rPr>
              <a:t> ubicadas en plazoletas y estaciones, </a:t>
            </a:r>
            <a:r>
              <a:rPr lang="es-ES" altLang="es-CO" sz="1800" dirty="0" smtClean="0">
                <a:latin typeface="Andes"/>
              </a:rPr>
              <a:t>80 intervenciones </a:t>
            </a:r>
            <a:r>
              <a:rPr lang="es-ES" altLang="es-CO" sz="1800" dirty="0">
                <a:latin typeface="Andes"/>
              </a:rPr>
              <a:t>de arte urbano en </a:t>
            </a:r>
            <a:r>
              <a:rPr lang="es-ES" altLang="es-CO" sz="1800" dirty="0" smtClean="0">
                <a:latin typeface="Andes"/>
              </a:rPr>
              <a:t>80 columnas y las </a:t>
            </a:r>
            <a:r>
              <a:rPr lang="es-ES" altLang="es-CO" sz="1800" b="1" dirty="0">
                <a:latin typeface="Andes"/>
              </a:rPr>
              <a:t>Salas de </a:t>
            </a:r>
            <a:r>
              <a:rPr lang="es-ES" altLang="es-CO" sz="1800" b="1" dirty="0" smtClean="0">
                <a:latin typeface="Andes"/>
              </a:rPr>
              <a:t>exposiciones </a:t>
            </a:r>
            <a:r>
              <a:rPr lang="es-ES" altLang="es-CO" sz="1800" dirty="0">
                <a:latin typeface="Andes"/>
              </a:rPr>
              <a:t>en las estaciones Suramericana e Itagüí son espacios para el encuentro ciudadano</a:t>
            </a:r>
            <a:r>
              <a:rPr lang="es-ES" altLang="es-CO" sz="1800" b="1" dirty="0">
                <a:latin typeface="Andes"/>
              </a:rPr>
              <a:t>.</a:t>
            </a:r>
            <a:r>
              <a:rPr lang="es-ES" altLang="es-CO" sz="1800" b="1" dirty="0">
                <a:solidFill>
                  <a:srgbClr val="69BE28"/>
                </a:solidFill>
                <a:latin typeface="Andes"/>
              </a:rPr>
              <a:t> </a:t>
            </a:r>
          </a:p>
          <a:p>
            <a:pPr algn="just" eaLnBrk="1" hangingPunct="1">
              <a:buFontTx/>
              <a:buNone/>
            </a:pPr>
            <a:endParaRPr lang="es-ES" altLang="es-CO" sz="1700" dirty="0">
              <a:latin typeface="+mn-lt"/>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t="9543"/>
          <a:stretch>
            <a:fillRect/>
          </a:stretch>
        </p:blipFill>
        <p:spPr bwMode="auto">
          <a:xfrm>
            <a:off x="7985761" y="1459403"/>
            <a:ext cx="3452018" cy="416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582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804721" y="134701"/>
            <a:ext cx="4932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4000" b="1" dirty="0" smtClean="0">
                <a:ln w="3175" cmpd="sng">
                  <a:noFill/>
                </a:ln>
                <a:solidFill>
                  <a:srgbClr val="0070C0"/>
                </a:solidFill>
                <a:latin typeface="Andes" panose="02000000000000000000" pitchFamily="50" charset="0"/>
                <a:ea typeface="+mj-ea"/>
                <a:cs typeface="Aparajita" panose="020B0604020202020204" pitchFamily="34" charset="0"/>
              </a:rPr>
              <a:t>Gestión cultural</a:t>
            </a:r>
            <a:endParaRPr lang="es-ES_tradnl" sz="4000" b="1" dirty="0">
              <a:ln w="3175" cmpd="sng">
                <a:noFill/>
              </a:ln>
              <a:solidFill>
                <a:srgbClr val="0070C0"/>
              </a:solidFill>
              <a:latin typeface="Andes" panose="02000000000000000000" pitchFamily="50" charset="0"/>
              <a:ea typeface="+mj-ea"/>
              <a:cs typeface="Aparajita" panose="020B0604020202020204" pitchFamily="34" charset="0"/>
            </a:endParaRPr>
          </a:p>
        </p:txBody>
      </p:sp>
      <p:pic>
        <p:nvPicPr>
          <p:cNvPr id="6" name="Picture 4" descr="DSC_0854"/>
          <p:cNvPicPr>
            <a:picLocks noChangeAspect="1" noChangeArrowheads="1"/>
          </p:cNvPicPr>
          <p:nvPr/>
        </p:nvPicPr>
        <p:blipFill>
          <a:blip r:embed="rId2">
            <a:extLst>
              <a:ext uri="{28A0092B-C50C-407E-A947-70E740481C1C}">
                <a14:useLocalDpi xmlns:a14="http://schemas.microsoft.com/office/drawing/2010/main" val="0"/>
              </a:ext>
            </a:extLst>
          </a:blip>
          <a:srcRect l="19302" t="59306" r="224" b="8299"/>
          <a:stretch>
            <a:fillRect/>
          </a:stretch>
        </p:blipFill>
        <p:spPr bwMode="auto">
          <a:xfrm>
            <a:off x="4735035" y="1384300"/>
            <a:ext cx="50784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 Título"/>
          <p:cNvSpPr>
            <a:spLocks noGrp="1"/>
          </p:cNvSpPr>
          <p:nvPr>
            <p:ph type="title" idx="4294967295"/>
          </p:nvPr>
        </p:nvSpPr>
        <p:spPr>
          <a:xfrm>
            <a:off x="1521361" y="1710532"/>
            <a:ext cx="2865438" cy="715962"/>
          </a:xfrm>
        </p:spPr>
        <p:txBody>
          <a:bodyPr>
            <a:noAutofit/>
          </a:bodyPr>
          <a:lstStyle/>
          <a:p>
            <a:pPr algn="just" eaLnBrk="1" hangingPunct="1"/>
            <a:r>
              <a:rPr lang="es-ES" altLang="es-CO" sz="2000" dirty="0" smtClean="0">
                <a:latin typeface="Andes"/>
              </a:rPr>
              <a:t>18 trenes de la</a:t>
            </a:r>
            <a:br>
              <a:rPr lang="es-ES" altLang="es-CO" sz="2000" dirty="0" smtClean="0">
                <a:latin typeface="Andes"/>
              </a:rPr>
            </a:br>
            <a:r>
              <a:rPr lang="es-ES" altLang="es-CO" sz="2000" dirty="0" smtClean="0">
                <a:latin typeface="Andes"/>
              </a:rPr>
              <a:t>cultura en circulación y 5 trenes de eventos de ciudad</a:t>
            </a:r>
          </a:p>
        </p:txBody>
      </p:sp>
      <p:pic>
        <p:nvPicPr>
          <p:cNvPr id="12" name="Picture 7" descr="DSC_3655"/>
          <p:cNvPicPr>
            <a:picLocks noChangeAspect="1" noChangeArrowheads="1"/>
          </p:cNvPicPr>
          <p:nvPr/>
        </p:nvPicPr>
        <p:blipFill>
          <a:blip r:embed="rId3">
            <a:extLst>
              <a:ext uri="{28A0092B-C50C-407E-A947-70E740481C1C}">
                <a14:useLocalDpi xmlns:a14="http://schemas.microsoft.com/office/drawing/2010/main" val="0"/>
              </a:ext>
            </a:extLst>
          </a:blip>
          <a:srcRect l="15372" r="24702"/>
          <a:stretch>
            <a:fillRect/>
          </a:stretch>
        </p:blipFill>
        <p:spPr bwMode="auto">
          <a:xfrm>
            <a:off x="2676047" y="3055301"/>
            <a:ext cx="2653348" cy="372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DSC_3201"/>
          <p:cNvPicPr>
            <a:picLocks noChangeAspect="1" noChangeArrowheads="1"/>
          </p:cNvPicPr>
          <p:nvPr/>
        </p:nvPicPr>
        <p:blipFill>
          <a:blip r:embed="rId4">
            <a:extLst>
              <a:ext uri="{28A0092B-C50C-407E-A947-70E740481C1C}">
                <a14:useLocalDpi xmlns:a14="http://schemas.microsoft.com/office/drawing/2010/main" val="0"/>
              </a:ext>
            </a:extLst>
          </a:blip>
          <a:srcRect l="24832" r="15964"/>
          <a:stretch>
            <a:fillRect/>
          </a:stretch>
        </p:blipFill>
        <p:spPr bwMode="auto">
          <a:xfrm>
            <a:off x="5895813" y="3055301"/>
            <a:ext cx="2455707" cy="359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 Título"/>
          <p:cNvSpPr>
            <a:spLocks noGrp="1"/>
          </p:cNvSpPr>
          <p:nvPr>
            <p:ph type="title" idx="4294967295"/>
          </p:nvPr>
        </p:nvSpPr>
        <p:spPr>
          <a:xfrm>
            <a:off x="8860221" y="4556233"/>
            <a:ext cx="2718964" cy="502987"/>
          </a:xfrm>
        </p:spPr>
        <p:txBody>
          <a:bodyPr>
            <a:normAutofit fontScale="90000"/>
          </a:bodyPr>
          <a:lstStyle/>
          <a:p>
            <a:pPr algn="l" eaLnBrk="1" hangingPunct="1"/>
            <a:r>
              <a:rPr lang="es-ES" altLang="es-CO" sz="2200" dirty="0" smtClean="0">
                <a:latin typeface="Andes"/>
              </a:rPr>
              <a:t>Actividades </a:t>
            </a:r>
            <a:br>
              <a:rPr lang="es-ES" altLang="es-CO" sz="2200" dirty="0" smtClean="0">
                <a:latin typeface="Andes"/>
              </a:rPr>
            </a:br>
            <a:r>
              <a:rPr lang="es-ES" altLang="es-CO" sz="2200" dirty="0" smtClean="0">
                <a:latin typeface="Andes"/>
              </a:rPr>
              <a:t>culturales en espacios de plazoletas y estaciones</a:t>
            </a:r>
            <a:endParaRPr lang="es-ES" altLang="es-CO" sz="2200" dirty="0" smtClean="0"/>
          </a:p>
        </p:txBody>
      </p:sp>
    </p:spTree>
    <p:extLst>
      <p:ext uri="{BB962C8B-B14F-4D97-AF65-F5344CB8AC3E}">
        <p14:creationId xmlns:p14="http://schemas.microsoft.com/office/powerpoint/2010/main" val="520694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pPr>
              <a:defRPr/>
            </a:pPr>
            <a:fld id="{6FA53897-44E5-41B1-AD27-5C54957B6FDD}" type="slidenum">
              <a:rPr lang="es-CO" smtClean="0"/>
              <a:pPr>
                <a:defRPr/>
              </a:pPr>
              <a:t>3</a:t>
            </a:fld>
            <a:endParaRPr lang="es-CO"/>
          </a:p>
        </p:txBody>
      </p:sp>
      <p:pic>
        <p:nvPicPr>
          <p:cNvPr id="25602" name="Picture 2" descr="http://www.unperiodico.unal.edu.co/typo3temp/pics/744f506c0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7139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722558" y="141894"/>
            <a:ext cx="4932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4000" b="1" dirty="0" smtClean="0">
                <a:ln w="3175" cmpd="sng">
                  <a:noFill/>
                </a:ln>
                <a:solidFill>
                  <a:srgbClr val="0070C0"/>
                </a:solidFill>
                <a:latin typeface="Andes" panose="02000000000000000000" pitchFamily="50" charset="0"/>
                <a:ea typeface="+mj-ea"/>
                <a:cs typeface="Aparajita" panose="020B0604020202020204" pitchFamily="34" charset="0"/>
              </a:rPr>
              <a:t>Gestión cultural</a:t>
            </a:r>
            <a:endParaRPr lang="es-ES_tradnl" sz="4000" b="1" dirty="0">
              <a:ln w="3175" cmpd="sng">
                <a:noFill/>
              </a:ln>
              <a:solidFill>
                <a:srgbClr val="0070C0"/>
              </a:solidFill>
              <a:latin typeface="Andes" panose="02000000000000000000" pitchFamily="50" charset="0"/>
              <a:ea typeface="+mj-ea"/>
              <a:cs typeface="Aparajita" panose="020B0604020202020204" pitchFamily="34" charset="0"/>
            </a:endParaRPr>
          </a:p>
        </p:txBody>
      </p:sp>
      <p:pic>
        <p:nvPicPr>
          <p:cNvPr id="8" name="Picture 6" descr="Copia de P1170635bibliometro"/>
          <p:cNvPicPr>
            <a:picLocks noChangeAspect="1" noChangeArrowheads="1"/>
          </p:cNvPicPr>
          <p:nvPr/>
        </p:nvPicPr>
        <p:blipFill>
          <a:blip r:embed="rId2">
            <a:extLst>
              <a:ext uri="{28A0092B-C50C-407E-A947-70E740481C1C}">
                <a14:useLocalDpi xmlns:a14="http://schemas.microsoft.com/office/drawing/2010/main" val="0"/>
              </a:ext>
            </a:extLst>
          </a:blip>
          <a:srcRect l="12149" t="47205" r="18077" b="23917"/>
          <a:stretch>
            <a:fillRect/>
          </a:stretch>
        </p:blipFill>
        <p:spPr bwMode="auto">
          <a:xfrm>
            <a:off x="1761490" y="1424782"/>
            <a:ext cx="4060117" cy="182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CuadroTexto"/>
          <p:cNvSpPr txBox="1">
            <a:spLocks noChangeArrowheads="1"/>
          </p:cNvSpPr>
          <p:nvPr/>
        </p:nvSpPr>
        <p:spPr bwMode="auto">
          <a:xfrm>
            <a:off x="6066948" y="1424782"/>
            <a:ext cx="591169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eaLnBrk="1" hangingPunct="1">
              <a:spcBef>
                <a:spcPct val="0"/>
              </a:spcBef>
              <a:buFontTx/>
              <a:buNone/>
            </a:pPr>
            <a:r>
              <a:rPr lang="es-CO" altLang="es-CO" sz="1800" dirty="0">
                <a:latin typeface="Andes"/>
              </a:rPr>
              <a:t>Cuatro </a:t>
            </a:r>
            <a:r>
              <a:rPr lang="es-CO" altLang="es-CO" sz="1800" b="1" dirty="0" err="1">
                <a:latin typeface="Andes"/>
              </a:rPr>
              <a:t>Bibliometro</a:t>
            </a:r>
            <a:r>
              <a:rPr lang="es-CO" altLang="es-CO" sz="1800" b="1" dirty="0">
                <a:latin typeface="Andes"/>
              </a:rPr>
              <a:t>,</a:t>
            </a:r>
            <a:r>
              <a:rPr lang="es-CO" altLang="es-CO" sz="1800" dirty="0">
                <a:latin typeface="Andes"/>
              </a:rPr>
              <a:t> que cuentan con cerca de 10.000 libros y 20 equipos de cómputo para navegación gratuita en Internet.</a:t>
            </a:r>
          </a:p>
          <a:p>
            <a:pPr algn="just" eaLnBrk="1" hangingPunct="1">
              <a:spcBef>
                <a:spcPct val="0"/>
              </a:spcBef>
              <a:buFontTx/>
              <a:buNone/>
            </a:pPr>
            <a:endParaRPr lang="es-CO" altLang="es-CO" sz="1800" dirty="0">
              <a:latin typeface="Andes"/>
            </a:endParaRPr>
          </a:p>
          <a:p>
            <a:pPr algn="just" eaLnBrk="1" hangingPunct="1">
              <a:spcBef>
                <a:spcPct val="0"/>
              </a:spcBef>
              <a:buFontTx/>
              <a:buNone/>
            </a:pPr>
            <a:r>
              <a:rPr lang="es-CO" altLang="es-CO" sz="1800" dirty="0">
                <a:latin typeface="Andes"/>
              </a:rPr>
              <a:t>Anualmente se </a:t>
            </a:r>
            <a:r>
              <a:rPr lang="es-CO" altLang="es-CO" sz="1800" dirty="0" smtClean="0">
                <a:latin typeface="Andes"/>
              </a:rPr>
              <a:t>realizan </a:t>
            </a:r>
            <a:r>
              <a:rPr lang="es-CO" altLang="es-CO" sz="1800" dirty="0">
                <a:latin typeface="Andes"/>
              </a:rPr>
              <a:t>un promedio de </a:t>
            </a:r>
            <a:r>
              <a:rPr lang="es-CO" altLang="es-CO" sz="1800" b="1" dirty="0">
                <a:latin typeface="Andes"/>
              </a:rPr>
              <a:t>98.600 </a:t>
            </a:r>
            <a:r>
              <a:rPr lang="es-CO" altLang="es-CO" sz="1800" dirty="0">
                <a:latin typeface="Andes"/>
              </a:rPr>
              <a:t>préstamos y se atienden </a:t>
            </a:r>
            <a:r>
              <a:rPr lang="es-CO" altLang="es-CO" sz="1800" b="1" dirty="0">
                <a:latin typeface="Andes"/>
              </a:rPr>
              <a:t>71.700</a:t>
            </a:r>
            <a:r>
              <a:rPr lang="es-CO" altLang="es-CO" sz="1800" dirty="0">
                <a:latin typeface="Andes"/>
              </a:rPr>
              <a:t> visitantes.</a:t>
            </a:r>
          </a:p>
        </p:txBody>
      </p:sp>
      <p:sp>
        <p:nvSpPr>
          <p:cNvPr id="10" name="7 CuadroTexto"/>
          <p:cNvSpPr txBox="1">
            <a:spLocks noChangeArrowheads="1"/>
          </p:cNvSpPr>
          <p:nvPr/>
        </p:nvSpPr>
        <p:spPr bwMode="auto">
          <a:xfrm>
            <a:off x="1533366" y="4527983"/>
            <a:ext cx="5385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eaLnBrk="1" hangingPunct="1">
              <a:spcBef>
                <a:spcPct val="0"/>
              </a:spcBef>
              <a:buFontTx/>
              <a:buNone/>
            </a:pPr>
            <a:r>
              <a:rPr lang="es-CO" altLang="es-CO" sz="1800" dirty="0" smtClean="0">
                <a:latin typeface="Andes"/>
              </a:rPr>
              <a:t>77 </a:t>
            </a:r>
            <a:r>
              <a:rPr lang="es-CO" altLang="es-CO" sz="1800" dirty="0">
                <a:latin typeface="Andes"/>
              </a:rPr>
              <a:t>títulos publicados de autores nacionales y de la literatura universal, en el programa </a:t>
            </a:r>
            <a:r>
              <a:rPr lang="es-CO" altLang="es-CO" sz="1800" b="1" dirty="0">
                <a:latin typeface="Andes"/>
              </a:rPr>
              <a:t>Palabras </a:t>
            </a:r>
            <a:r>
              <a:rPr lang="es-CO" altLang="es-CO" sz="1800" b="1" dirty="0" smtClean="0">
                <a:latin typeface="Andes"/>
              </a:rPr>
              <a:t>Rodantes</a:t>
            </a:r>
            <a:endParaRPr lang="es-CO" altLang="es-CO" sz="1800" b="1" dirty="0">
              <a:latin typeface="Andes"/>
            </a:endParaRPr>
          </a:p>
        </p:txBody>
      </p:sp>
      <p:pic>
        <p:nvPicPr>
          <p:cNvPr id="15" name="Picture 2" descr="D:\Backup mecheverri\mecheverri\Mis documentos\Mis imágenes\2013\PALABRAS RODNANTES\Willi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49954"/>
            <a:ext cx="4360096" cy="307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607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7728268" y="2949452"/>
            <a:ext cx="417671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just" defTabSz="914400" eaLnBrk="1" hangingPunct="1">
              <a:spcBef>
                <a:spcPct val="0"/>
              </a:spcBef>
              <a:buFontTx/>
              <a:buNone/>
            </a:pPr>
            <a:r>
              <a:rPr lang="es-ES" altLang="es-CO" dirty="0" smtClean="0">
                <a:latin typeface="Andes"/>
              </a:rPr>
              <a:t>Velar porque el Sistema ofrezca seguridad, así como un ambiente limpio y en orden, en el que los ciudadanos se sienten reconocidos en su dignidad como seres humanos.</a:t>
            </a:r>
            <a:endParaRPr lang="es-ES" altLang="es-CO" dirty="0">
              <a:latin typeface="Andes"/>
            </a:endParaRPr>
          </a:p>
        </p:txBody>
      </p:sp>
      <p:sp>
        <p:nvSpPr>
          <p:cNvPr id="7" name="Rectangle 6"/>
          <p:cNvSpPr>
            <a:spLocks noChangeArrowheads="1"/>
          </p:cNvSpPr>
          <p:nvPr/>
        </p:nvSpPr>
        <p:spPr bwMode="auto">
          <a:xfrm>
            <a:off x="1809246" y="166759"/>
            <a:ext cx="4932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4000" b="1" dirty="0" smtClean="0">
                <a:ln w="3175" cmpd="sng">
                  <a:noFill/>
                </a:ln>
                <a:solidFill>
                  <a:srgbClr val="0070C0"/>
                </a:solidFill>
                <a:latin typeface="Andes" panose="02000000000000000000" pitchFamily="50" charset="0"/>
                <a:ea typeface="+mj-ea"/>
                <a:cs typeface="Aparajita" panose="020B0604020202020204" pitchFamily="34" charset="0"/>
              </a:rPr>
              <a:t>Entorno cuidado</a:t>
            </a:r>
            <a:endParaRPr lang="es-ES_tradnl" sz="4000" b="1" dirty="0">
              <a:ln w="3175" cmpd="sng">
                <a:noFill/>
              </a:ln>
              <a:solidFill>
                <a:srgbClr val="0070C0"/>
              </a:solidFill>
              <a:latin typeface="Andes" panose="02000000000000000000" pitchFamily="50" charset="0"/>
              <a:ea typeface="+mj-ea"/>
              <a:cs typeface="Aparajita" panose="020B0604020202020204" pitchFamily="34" charset="0"/>
            </a:endParaRP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7352" y="1787664"/>
            <a:ext cx="5695156" cy="3800897"/>
          </a:xfrm>
          <a:prstGeom prst="rect">
            <a:avLst/>
          </a:prstGeom>
        </p:spPr>
      </p:pic>
    </p:spTree>
    <p:extLst>
      <p:ext uri="{BB962C8B-B14F-4D97-AF65-F5344CB8AC3E}">
        <p14:creationId xmlns:p14="http://schemas.microsoft.com/office/powerpoint/2010/main" val="2839666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134688" y="278685"/>
            <a:ext cx="493204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s-ES_tradnl" sz="4000" b="1" dirty="0" smtClean="0">
                <a:ln w="3175" cmpd="sng">
                  <a:noFill/>
                </a:ln>
                <a:solidFill>
                  <a:srgbClr val="0070C0"/>
                </a:solidFill>
                <a:latin typeface="Andes" panose="02000000000000000000" pitchFamily="50" charset="0"/>
                <a:ea typeface="+mj-ea"/>
                <a:cs typeface="Aparajita" panose="020B0604020202020204" pitchFamily="34" charset="0"/>
              </a:rPr>
              <a:t>Entorno cuidado</a:t>
            </a:r>
            <a:endParaRPr lang="es-ES_tradnl" sz="4000" b="1" dirty="0">
              <a:ln w="3175" cmpd="sng">
                <a:noFill/>
              </a:ln>
              <a:solidFill>
                <a:srgbClr val="0070C0"/>
              </a:solidFill>
              <a:latin typeface="Andes" panose="02000000000000000000" pitchFamily="50" charset="0"/>
              <a:ea typeface="+mj-ea"/>
              <a:cs typeface="Aparajita" panose="020B0604020202020204"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2160" y="989013"/>
            <a:ext cx="5029200" cy="3340289"/>
          </a:xfrm>
          <a:prstGeom prst="rect">
            <a:avLst/>
          </a:prstGeom>
        </p:spPr>
      </p:pic>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753" y="989012"/>
            <a:ext cx="5071788" cy="3384867"/>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7030" y="3716134"/>
            <a:ext cx="4345940" cy="2900442"/>
          </a:xfrm>
          <a:prstGeom prst="rect">
            <a:avLst/>
          </a:prstGeom>
        </p:spPr>
      </p:pic>
    </p:spTree>
    <p:extLst>
      <p:ext uri="{BB962C8B-B14F-4D97-AF65-F5344CB8AC3E}">
        <p14:creationId xmlns:p14="http://schemas.microsoft.com/office/powerpoint/2010/main" val="2010595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6" name="24 CuadroTexto"/>
          <p:cNvSpPr txBox="1">
            <a:spLocks noChangeArrowheads="1"/>
          </p:cNvSpPr>
          <p:nvPr/>
        </p:nvSpPr>
        <p:spPr bwMode="auto">
          <a:xfrm>
            <a:off x="2645352" y="2423638"/>
            <a:ext cx="78501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ctr" eaLnBrk="1" hangingPunct="1">
              <a:spcBef>
                <a:spcPct val="0"/>
              </a:spcBef>
              <a:buFontTx/>
              <a:buNone/>
            </a:pPr>
            <a:r>
              <a:rPr lang="es-CO" altLang="es-CO" sz="4000" b="1" dirty="0" smtClean="0">
                <a:ln w="3175" cmpd="sng">
                  <a:noFill/>
                </a:ln>
                <a:solidFill>
                  <a:srgbClr val="0070C0"/>
                </a:solidFill>
                <a:latin typeface="Andes" panose="02000000000000000000" pitchFamily="50" charset="0"/>
                <a:ea typeface="+mj-ea"/>
                <a:cs typeface="Aparajita" panose="020B0604020202020204" pitchFamily="34" charset="0"/>
              </a:rPr>
              <a:t>Riesgos sociales de Medellín y su área metropolitana</a:t>
            </a:r>
            <a:endParaRPr lang="es-CO" altLang="es-CO" sz="40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622648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4098" name="Picture 2" descr="https://i.ytimg.com/vi/yU09oCdO7jg/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65"/>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0" y="5608535"/>
            <a:ext cx="12217400" cy="1938992"/>
          </a:xfrm>
          <a:prstGeom prst="rect">
            <a:avLst/>
          </a:prstGeom>
          <a:solidFill>
            <a:schemeClr val="accent1">
              <a:alpha val="34902"/>
            </a:schemeClr>
          </a:solidFill>
        </p:spPr>
        <p:txBody>
          <a:bodyPr>
            <a:spAutoFit/>
          </a:bodyPr>
          <a:lstStyle/>
          <a:p>
            <a:pPr marL="457200" indent="-457200" algn="just">
              <a:buFont typeface="Arial" panose="020B0604020202020204" pitchFamily="34" charset="0"/>
              <a:buChar char="•"/>
            </a:pPr>
            <a:r>
              <a:rPr lang="es-CO" sz="2400" b="1" dirty="0" smtClean="0">
                <a:solidFill>
                  <a:schemeClr val="bg1"/>
                </a:solidFill>
                <a:latin typeface="Andes"/>
              </a:rPr>
              <a:t>Conflicto armado e historia de violencia en el país, el cual está en proceso de superación</a:t>
            </a:r>
          </a:p>
          <a:p>
            <a:pPr marL="457200" indent="-457200" algn="just">
              <a:buFont typeface="Arial" panose="020B0604020202020204" pitchFamily="34" charset="0"/>
              <a:buChar char="•"/>
            </a:pPr>
            <a:r>
              <a:rPr lang="es-CO" sz="2400" b="1" dirty="0" smtClean="0">
                <a:solidFill>
                  <a:schemeClr val="bg1"/>
                </a:solidFill>
                <a:latin typeface="Andes"/>
              </a:rPr>
              <a:t>Desplazamientos  intraurbanos y del campo a la ciudad</a:t>
            </a:r>
          </a:p>
          <a:p>
            <a:pPr marL="457200" indent="-457200" algn="just">
              <a:buFont typeface="Arial" panose="020B0604020202020204" pitchFamily="34" charset="0"/>
              <a:buChar char="•"/>
            </a:pPr>
            <a:r>
              <a:rPr lang="es-CO" sz="2400" b="1" dirty="0" smtClean="0">
                <a:solidFill>
                  <a:schemeClr val="bg1"/>
                </a:solidFill>
                <a:latin typeface="Andes"/>
              </a:rPr>
              <a:t>Asentamientos poblacionales ilegales e informales, sin control y sin ordenamiento</a:t>
            </a:r>
            <a:endParaRPr lang="es-CO" sz="2400" b="1" dirty="0">
              <a:solidFill>
                <a:schemeClr val="bg1"/>
              </a:solidFill>
              <a:latin typeface="Andes"/>
            </a:endParaRPr>
          </a:p>
        </p:txBody>
      </p:sp>
    </p:spTree>
    <p:extLst>
      <p:ext uri="{BB962C8B-B14F-4D97-AF65-F5344CB8AC3E}">
        <p14:creationId xmlns:p14="http://schemas.microsoft.com/office/powerpoint/2010/main" val="38611356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4104" name="Picture 8" descr="http://www.aros-de-esperanza.org/cms/uploads/212/Waar-Wijk-P1-143.JPG"/>
          <p:cNvPicPr>
            <a:picLocks noChangeAspect="1" noChangeArrowheads="1"/>
          </p:cNvPicPr>
          <p:nvPr/>
        </p:nvPicPr>
        <p:blipFill rotWithShape="1">
          <a:blip r:embed="rId4">
            <a:extLst>
              <a:ext uri="{28A0092B-C50C-407E-A947-70E740481C1C}">
                <a14:useLocalDpi xmlns:a14="http://schemas.microsoft.com/office/drawing/2010/main" val="0"/>
              </a:ext>
            </a:extLst>
          </a:blip>
          <a:srcRect b="6418"/>
          <a:stretch/>
        </p:blipFill>
        <p:spPr bwMode="auto">
          <a:xfrm>
            <a:off x="-25400" y="-30611"/>
            <a:ext cx="12256449" cy="6888611"/>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25401" y="-30611"/>
            <a:ext cx="12256449" cy="1200329"/>
          </a:xfrm>
          <a:prstGeom prst="rect">
            <a:avLst/>
          </a:prstGeom>
          <a:solidFill>
            <a:schemeClr val="accent1">
              <a:alpha val="34902"/>
            </a:schemeClr>
          </a:solidFill>
        </p:spPr>
        <p:txBody>
          <a:bodyPr wrap="square">
            <a:spAutoFit/>
          </a:bodyPr>
          <a:lstStyle/>
          <a:p>
            <a:pPr marL="457200" indent="-457200">
              <a:buFont typeface="Arial" panose="020B0604020202020204" pitchFamily="34" charset="0"/>
              <a:buChar char="•"/>
            </a:pPr>
            <a:r>
              <a:rPr lang="es-CO" sz="2400" b="1" dirty="0" smtClean="0">
                <a:solidFill>
                  <a:schemeClr val="bg1"/>
                </a:solidFill>
                <a:latin typeface="Andes"/>
              </a:rPr>
              <a:t>Altos </a:t>
            </a:r>
            <a:r>
              <a:rPr lang="es-CO" sz="2400" b="1" dirty="0">
                <a:solidFill>
                  <a:schemeClr val="bg1"/>
                </a:solidFill>
                <a:latin typeface="Andes"/>
              </a:rPr>
              <a:t>niveles de pobreza </a:t>
            </a:r>
            <a:r>
              <a:rPr lang="es-CO" sz="2400" b="1" dirty="0" smtClean="0">
                <a:solidFill>
                  <a:schemeClr val="bg1"/>
                </a:solidFill>
                <a:latin typeface="Andes"/>
              </a:rPr>
              <a:t>e inequidad </a:t>
            </a:r>
            <a:endParaRPr lang="es-CO" sz="2400" b="1" dirty="0">
              <a:solidFill>
                <a:schemeClr val="bg1"/>
              </a:solidFill>
              <a:latin typeface="Andes"/>
            </a:endParaRPr>
          </a:p>
          <a:p>
            <a:pPr marL="457200" indent="-457200">
              <a:buFont typeface="Arial" panose="020B0604020202020204" pitchFamily="34" charset="0"/>
              <a:buChar char="•"/>
            </a:pPr>
            <a:r>
              <a:rPr lang="es-CO" sz="2400" b="1" dirty="0" smtClean="0">
                <a:solidFill>
                  <a:schemeClr val="bg1"/>
                </a:solidFill>
                <a:latin typeface="Andes"/>
              </a:rPr>
              <a:t>Bajos </a:t>
            </a:r>
            <a:r>
              <a:rPr lang="es-CO" sz="2400" b="1" dirty="0">
                <a:solidFill>
                  <a:schemeClr val="bg1"/>
                </a:solidFill>
                <a:latin typeface="Andes"/>
              </a:rPr>
              <a:t>niveles educativos</a:t>
            </a:r>
          </a:p>
          <a:p>
            <a:pPr marL="457200" indent="-457200">
              <a:buFont typeface="Arial" panose="020B0604020202020204" pitchFamily="34" charset="0"/>
              <a:buChar char="•"/>
            </a:pPr>
            <a:r>
              <a:rPr lang="es-CO" sz="2400" b="1" dirty="0" smtClean="0">
                <a:solidFill>
                  <a:schemeClr val="bg1"/>
                </a:solidFill>
                <a:latin typeface="Andes"/>
              </a:rPr>
              <a:t>Fragmentación </a:t>
            </a:r>
            <a:r>
              <a:rPr lang="es-CO" sz="2400" b="1" dirty="0">
                <a:solidFill>
                  <a:schemeClr val="bg1"/>
                </a:solidFill>
                <a:latin typeface="Andes"/>
              </a:rPr>
              <a:t>del </a:t>
            </a:r>
            <a:r>
              <a:rPr lang="es-CO" sz="2400" b="1" dirty="0" smtClean="0">
                <a:solidFill>
                  <a:schemeClr val="bg1"/>
                </a:solidFill>
                <a:latin typeface="Andes"/>
              </a:rPr>
              <a:t>territorio</a:t>
            </a:r>
            <a:endParaRPr lang="es-CO" sz="2400" b="1" dirty="0">
              <a:solidFill>
                <a:schemeClr val="bg1"/>
              </a:solidFill>
              <a:latin typeface="Andes"/>
            </a:endParaRPr>
          </a:p>
        </p:txBody>
      </p:sp>
    </p:spTree>
    <p:extLst>
      <p:ext uri="{BB962C8B-B14F-4D97-AF65-F5344CB8AC3E}">
        <p14:creationId xmlns:p14="http://schemas.microsoft.com/office/powerpoint/2010/main" val="1656653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7172" name="Picture 4" descr="https://s3.amazonaws.com/piktochartv2-dev/v2/uploads/2de4e314-5058-418d-bba6-82e96f0e6d88/15127baacd1a33e5f4c1b41744562389a62323e4_original.jpg"/>
          <p:cNvPicPr>
            <a:picLocks noChangeAspect="1" noChangeArrowheads="1"/>
          </p:cNvPicPr>
          <p:nvPr/>
        </p:nvPicPr>
        <p:blipFill rotWithShape="1">
          <a:blip r:embed="rId4">
            <a:extLst>
              <a:ext uri="{28A0092B-C50C-407E-A947-70E740481C1C}">
                <a14:useLocalDpi xmlns:a14="http://schemas.microsoft.com/office/drawing/2010/main" val="0"/>
              </a:ext>
            </a:extLst>
          </a:blip>
          <a:srcRect l="-307" t="25373" r="307"/>
          <a:stretch/>
        </p:blipFill>
        <p:spPr bwMode="auto">
          <a:xfrm>
            <a:off x="-37580" y="1"/>
            <a:ext cx="1225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5657671"/>
            <a:ext cx="12252958" cy="1200329"/>
          </a:xfrm>
          <a:prstGeom prst="rect">
            <a:avLst/>
          </a:prstGeom>
          <a:solidFill>
            <a:schemeClr val="accent1">
              <a:alpha val="34902"/>
            </a:schemeClr>
          </a:solidFill>
        </p:spPr>
        <p:txBody>
          <a:bodyPr wrap="square">
            <a:spAutoFit/>
          </a:bodyPr>
          <a:lstStyle/>
          <a:p>
            <a:pPr marL="457200" indent="-457200">
              <a:buFont typeface="Arial" panose="020B0604020202020204" pitchFamily="34" charset="0"/>
              <a:buChar char="•"/>
            </a:pPr>
            <a:r>
              <a:rPr lang="es-CO" sz="2400" b="1" dirty="0" smtClean="0">
                <a:solidFill>
                  <a:schemeClr val="bg1"/>
                </a:solidFill>
                <a:latin typeface="Andes"/>
              </a:rPr>
              <a:t>Institucionalidad débil </a:t>
            </a:r>
            <a:r>
              <a:rPr lang="es-CO" sz="2400" b="1" dirty="0">
                <a:solidFill>
                  <a:schemeClr val="bg1"/>
                </a:solidFill>
                <a:latin typeface="Andes"/>
              </a:rPr>
              <a:t>y desconfianza en la </a:t>
            </a:r>
            <a:r>
              <a:rPr lang="es-CO" sz="2400" b="1" dirty="0" smtClean="0">
                <a:solidFill>
                  <a:schemeClr val="bg1"/>
                </a:solidFill>
                <a:latin typeface="Andes"/>
              </a:rPr>
              <a:t>misma</a:t>
            </a:r>
          </a:p>
          <a:p>
            <a:pPr marL="457200" indent="-457200">
              <a:buFont typeface="Arial" panose="020B0604020202020204" pitchFamily="34" charset="0"/>
              <a:buChar char="•"/>
            </a:pPr>
            <a:r>
              <a:rPr lang="es-CO" sz="2400" b="1" dirty="0" smtClean="0">
                <a:solidFill>
                  <a:schemeClr val="bg1"/>
                </a:solidFill>
                <a:latin typeface="Andes"/>
              </a:rPr>
              <a:t>Baja gobernabilidad </a:t>
            </a:r>
          </a:p>
          <a:p>
            <a:pPr marL="457200" indent="-457200">
              <a:buFont typeface="Arial" panose="020B0604020202020204" pitchFamily="34" charset="0"/>
              <a:buChar char="•"/>
            </a:pPr>
            <a:r>
              <a:rPr lang="es-CO" sz="2400" b="1" dirty="0" smtClean="0">
                <a:solidFill>
                  <a:schemeClr val="bg1"/>
                </a:solidFill>
                <a:latin typeface="Andes"/>
              </a:rPr>
              <a:t>Vulnerabilidad de los sistemas de transporte público</a:t>
            </a:r>
            <a:endParaRPr lang="es-CO" sz="2400" b="1" dirty="0">
              <a:solidFill>
                <a:schemeClr val="bg1"/>
              </a:solidFill>
              <a:latin typeface="Andes"/>
            </a:endParaRPr>
          </a:p>
        </p:txBody>
      </p:sp>
    </p:spTree>
    <p:extLst>
      <p:ext uri="{BB962C8B-B14F-4D97-AF65-F5344CB8AC3E}">
        <p14:creationId xmlns:p14="http://schemas.microsoft.com/office/powerpoint/2010/main" val="41173046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t="15407" b="9667"/>
          <a:stretch/>
        </p:blipFill>
        <p:spPr>
          <a:xfrm>
            <a:off x="0" y="0"/>
            <a:ext cx="12192000" cy="6851252"/>
          </a:xfrm>
          <a:prstGeom prst="rect">
            <a:avLst/>
          </a:prstGeom>
        </p:spPr>
      </p:pic>
      <p:sp>
        <p:nvSpPr>
          <p:cNvPr id="2" name="1 Rectángulo"/>
          <p:cNvSpPr/>
          <p:nvPr/>
        </p:nvSpPr>
        <p:spPr>
          <a:xfrm>
            <a:off x="-5" y="5978845"/>
            <a:ext cx="12192005" cy="1200329"/>
          </a:xfrm>
          <a:prstGeom prst="rect">
            <a:avLst/>
          </a:prstGeom>
          <a:solidFill>
            <a:schemeClr val="accent1">
              <a:alpha val="34902"/>
            </a:schemeClr>
          </a:solidFill>
        </p:spPr>
        <p:txBody>
          <a:bodyPr wrap="square">
            <a:spAutoFit/>
          </a:bodyPr>
          <a:lstStyle/>
          <a:p>
            <a:pPr marL="457200" indent="-457200" algn="just">
              <a:buFont typeface="Arial" panose="020B0604020202020204" pitchFamily="34" charset="0"/>
              <a:buChar char="•"/>
            </a:pPr>
            <a:r>
              <a:rPr lang="es-CO" sz="2400" b="1" dirty="0" smtClean="0">
                <a:solidFill>
                  <a:schemeClr val="bg1"/>
                </a:solidFill>
                <a:latin typeface="Andes"/>
              </a:rPr>
              <a:t>Demoras </a:t>
            </a:r>
            <a:r>
              <a:rPr lang="es-CO" sz="2400" b="1" dirty="0">
                <a:solidFill>
                  <a:schemeClr val="bg1"/>
                </a:solidFill>
                <a:latin typeface="Andes"/>
              </a:rPr>
              <a:t>y </a:t>
            </a:r>
            <a:r>
              <a:rPr lang="es-CO" sz="2400" b="1" dirty="0" smtClean="0">
                <a:solidFill>
                  <a:schemeClr val="bg1"/>
                </a:solidFill>
                <a:latin typeface="Andes"/>
              </a:rPr>
              <a:t>sobrecostos </a:t>
            </a:r>
            <a:r>
              <a:rPr lang="es-CO" sz="2400" b="1" dirty="0">
                <a:solidFill>
                  <a:schemeClr val="bg1"/>
                </a:solidFill>
                <a:latin typeface="Andes"/>
              </a:rPr>
              <a:t>de los proyectos </a:t>
            </a:r>
            <a:r>
              <a:rPr lang="es-CO" sz="2400" b="1" dirty="0" smtClean="0">
                <a:solidFill>
                  <a:schemeClr val="bg1"/>
                </a:solidFill>
                <a:latin typeface="Andes"/>
              </a:rPr>
              <a:t>generan afectaciones </a:t>
            </a:r>
            <a:r>
              <a:rPr lang="es-CO" sz="2400" b="1" dirty="0">
                <a:solidFill>
                  <a:schemeClr val="bg1"/>
                </a:solidFill>
                <a:latin typeface="Andes"/>
              </a:rPr>
              <a:t>durante la </a:t>
            </a:r>
            <a:r>
              <a:rPr lang="es-CO" sz="2400" b="1" dirty="0" smtClean="0">
                <a:solidFill>
                  <a:schemeClr val="bg1"/>
                </a:solidFill>
                <a:latin typeface="Andes"/>
              </a:rPr>
              <a:t>construcción y ocasionan desconfianza </a:t>
            </a:r>
            <a:r>
              <a:rPr lang="es-CO" sz="2400" b="1" dirty="0">
                <a:solidFill>
                  <a:schemeClr val="bg1"/>
                </a:solidFill>
                <a:latin typeface="Andes"/>
              </a:rPr>
              <a:t>e incredulidad en las empresas gestoras y operadoras</a:t>
            </a:r>
          </a:p>
        </p:txBody>
      </p:sp>
    </p:spTree>
    <p:extLst>
      <p:ext uri="{BB962C8B-B14F-4D97-AF65-F5344CB8AC3E}">
        <p14:creationId xmlns:p14="http://schemas.microsoft.com/office/powerpoint/2010/main" val="2250163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6" name="5 Imagen"/>
          <p:cNvPicPr>
            <a:picLocks noChangeAspect="1"/>
          </p:cNvPicPr>
          <p:nvPr/>
        </p:nvPicPr>
        <p:blipFill rotWithShape="1">
          <a:blip r:embed="rId4">
            <a:extLst>
              <a:ext uri="{28A0092B-C50C-407E-A947-70E740481C1C}">
                <a14:useLocalDpi xmlns:a14="http://schemas.microsoft.com/office/drawing/2010/main" val="0"/>
              </a:ext>
            </a:extLst>
          </a:blip>
          <a:srcRect t="15337"/>
          <a:stretch/>
        </p:blipFill>
        <p:spPr>
          <a:xfrm>
            <a:off x="-1" y="-1"/>
            <a:ext cx="12222289" cy="6851253"/>
          </a:xfrm>
          <a:prstGeom prst="rect">
            <a:avLst/>
          </a:prstGeom>
        </p:spPr>
      </p:pic>
      <p:sp>
        <p:nvSpPr>
          <p:cNvPr id="2" name="1 Rectángulo"/>
          <p:cNvSpPr/>
          <p:nvPr/>
        </p:nvSpPr>
        <p:spPr>
          <a:xfrm>
            <a:off x="0" y="6029789"/>
            <a:ext cx="12192000" cy="830997"/>
          </a:xfrm>
          <a:prstGeom prst="rect">
            <a:avLst/>
          </a:prstGeom>
          <a:solidFill>
            <a:schemeClr val="accent1">
              <a:alpha val="34902"/>
            </a:schemeClr>
          </a:solidFill>
        </p:spPr>
        <p:txBody>
          <a:bodyPr wrap="square">
            <a:spAutoFit/>
          </a:bodyPr>
          <a:lstStyle/>
          <a:p>
            <a:pPr marL="457200" indent="-457200" algn="just">
              <a:buFont typeface="Arial" panose="020B0604020202020204" pitchFamily="34" charset="0"/>
              <a:buChar char="•"/>
            </a:pPr>
            <a:r>
              <a:rPr lang="es-CO" sz="2400" b="1" dirty="0" smtClean="0">
                <a:solidFill>
                  <a:schemeClr val="bg1"/>
                </a:solidFill>
                <a:latin typeface="Andes"/>
              </a:rPr>
              <a:t>Conflictos generados durante la construcción e inicio de operación de los proyectos de transporte</a:t>
            </a:r>
            <a:endParaRPr lang="es-CO" sz="2400" b="1" dirty="0">
              <a:solidFill>
                <a:schemeClr val="bg1"/>
              </a:solidFill>
              <a:latin typeface="Andes"/>
            </a:endParaRPr>
          </a:p>
        </p:txBody>
      </p:sp>
    </p:spTree>
    <p:extLst>
      <p:ext uri="{BB962C8B-B14F-4D97-AF65-F5344CB8AC3E}">
        <p14:creationId xmlns:p14="http://schemas.microsoft.com/office/powerpoint/2010/main" val="15701440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6" name="24 CuadroTexto"/>
          <p:cNvSpPr txBox="1">
            <a:spLocks noChangeArrowheads="1"/>
          </p:cNvSpPr>
          <p:nvPr/>
        </p:nvSpPr>
        <p:spPr bwMode="auto">
          <a:xfrm>
            <a:off x="2645352" y="2423638"/>
            <a:ext cx="78501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ctr" eaLnBrk="1" hangingPunct="1">
              <a:spcBef>
                <a:spcPct val="0"/>
              </a:spcBef>
              <a:buFontTx/>
              <a:buNone/>
            </a:pPr>
            <a:r>
              <a:rPr lang="es-CO" altLang="es-CO" sz="4000" b="1" dirty="0" smtClean="0">
                <a:ln w="3175" cmpd="sng">
                  <a:noFill/>
                </a:ln>
                <a:solidFill>
                  <a:srgbClr val="0070C0"/>
                </a:solidFill>
                <a:latin typeface="Andes" panose="02000000000000000000" pitchFamily="50" charset="0"/>
                <a:ea typeface="+mj-ea"/>
                <a:cs typeface="Aparajita" panose="020B0604020202020204" pitchFamily="34" charset="0"/>
              </a:rPr>
              <a:t>Estrategias para la atención de conflictos</a:t>
            </a:r>
            <a:endParaRPr lang="es-CO" altLang="es-CO" sz="40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622648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1548967" y="1485186"/>
            <a:ext cx="10464245" cy="4123134"/>
            <a:chOff x="1548765" y="1485186"/>
            <a:chExt cx="10462883" cy="4123134"/>
          </a:xfrm>
        </p:grpSpPr>
        <p:pic>
          <p:nvPicPr>
            <p:cNvPr id="4" name="3 Imagen"/>
            <p:cNvPicPr>
              <a:picLocks noChangeAspect="1"/>
            </p:cNvPicPr>
            <p:nvPr/>
          </p:nvPicPr>
          <p:blipFill>
            <a:blip r:embed="rId2" cstate="screen">
              <a:extLst>
                <a:ext uri="{28A0092B-C50C-407E-A947-70E740481C1C}">
                  <a14:useLocalDpi xmlns:a14="http://schemas.microsoft.com/office/drawing/2010/main"/>
                </a:ext>
              </a:extLst>
            </a:blip>
            <a:srcRect t="19998" b="19998"/>
            <a:stretch>
              <a:fillRect/>
            </a:stretch>
          </p:blipFill>
          <p:spPr>
            <a:xfrm>
              <a:off x="1548765" y="1485186"/>
              <a:ext cx="10462883" cy="4123134"/>
            </a:xfrm>
            <a:prstGeom prst="rect">
              <a:avLst/>
            </a:prstGeom>
            <a:ln>
              <a:noFill/>
            </a:ln>
          </p:spPr>
        </p:pic>
        <p:sp>
          <p:nvSpPr>
            <p:cNvPr id="5" name="4 CuadroTexto"/>
            <p:cNvSpPr txBox="1"/>
            <p:nvPr/>
          </p:nvSpPr>
          <p:spPr>
            <a:xfrm>
              <a:off x="8867196" y="4761176"/>
              <a:ext cx="2484594" cy="261610"/>
            </a:xfrm>
            <a:prstGeom prst="rect">
              <a:avLst/>
            </a:prstGeom>
            <a:solidFill>
              <a:schemeClr val="bg1"/>
            </a:solidFill>
          </p:spPr>
          <p:txBody>
            <a:bodyPr wrap="square" rtlCol="0">
              <a:spAutoFit/>
            </a:bodyPr>
            <a:lstStyle/>
            <a:p>
              <a:r>
                <a:rPr lang="es-CO" sz="1100" dirty="0" smtClean="0">
                  <a:solidFill>
                    <a:srgbClr val="579A96"/>
                  </a:solidFill>
                  <a:latin typeface="Arial" panose="020B0604020202020204" pitchFamily="34" charset="0"/>
                  <a:cs typeface="Arial" panose="020B0604020202020204" pitchFamily="34" charset="0"/>
                </a:rPr>
                <a:t>91.450 habitantes hace 95 años</a:t>
              </a:r>
              <a:endParaRPr lang="es-CO" sz="1100" dirty="0">
                <a:solidFill>
                  <a:srgbClr val="579A96"/>
                </a:solidFill>
                <a:latin typeface="Arial" panose="020B0604020202020204" pitchFamily="34" charset="0"/>
                <a:cs typeface="Arial" panose="020B0604020202020204" pitchFamily="34" charset="0"/>
              </a:endParaRPr>
            </a:p>
          </p:txBody>
        </p:sp>
      </p:grpSp>
      <p:grpSp>
        <p:nvGrpSpPr>
          <p:cNvPr id="7" name="6 Grupo"/>
          <p:cNvGrpSpPr/>
          <p:nvPr/>
        </p:nvGrpSpPr>
        <p:grpSpPr>
          <a:xfrm>
            <a:off x="1548967" y="1485186"/>
            <a:ext cx="10464245" cy="4123134"/>
            <a:chOff x="1548765" y="1485186"/>
            <a:chExt cx="10462883" cy="4123134"/>
          </a:xfrm>
        </p:grpSpPr>
        <p:pic>
          <p:nvPicPr>
            <p:cNvPr id="8" name="7 Imagen"/>
            <p:cNvPicPr>
              <a:picLocks noChangeAspect="1"/>
            </p:cNvPicPr>
            <p:nvPr/>
          </p:nvPicPr>
          <p:blipFill>
            <a:blip r:embed="rId3" cstate="screen">
              <a:extLst>
                <a:ext uri="{28A0092B-C50C-407E-A947-70E740481C1C}">
                  <a14:useLocalDpi xmlns:a14="http://schemas.microsoft.com/office/drawing/2010/main"/>
                </a:ext>
              </a:extLst>
            </a:blip>
            <a:srcRect t="19998" b="19998"/>
            <a:stretch>
              <a:fillRect/>
            </a:stretch>
          </p:blipFill>
          <p:spPr>
            <a:xfrm>
              <a:off x="1548765" y="1485186"/>
              <a:ext cx="10462883" cy="4123134"/>
            </a:xfrm>
            <a:prstGeom prst="rect">
              <a:avLst/>
            </a:prstGeom>
            <a:ln>
              <a:noFill/>
            </a:ln>
          </p:spPr>
        </p:pic>
        <p:sp>
          <p:nvSpPr>
            <p:cNvPr id="9" name="8 CuadroTexto"/>
            <p:cNvSpPr txBox="1"/>
            <p:nvPr/>
          </p:nvSpPr>
          <p:spPr>
            <a:xfrm>
              <a:off x="8867196" y="4761176"/>
              <a:ext cx="2484594" cy="261610"/>
            </a:xfrm>
            <a:prstGeom prst="rect">
              <a:avLst/>
            </a:prstGeom>
            <a:solidFill>
              <a:schemeClr val="bg1"/>
            </a:solidFill>
          </p:spPr>
          <p:txBody>
            <a:bodyPr wrap="square" rtlCol="0">
              <a:spAutoFit/>
            </a:bodyPr>
            <a:lstStyle/>
            <a:p>
              <a:r>
                <a:rPr lang="es-CO" sz="1100" dirty="0" smtClean="0">
                  <a:solidFill>
                    <a:srgbClr val="579A96"/>
                  </a:solidFill>
                  <a:latin typeface="Arial" panose="020B0604020202020204" pitchFamily="34" charset="0"/>
                  <a:cs typeface="Arial" panose="020B0604020202020204" pitchFamily="34" charset="0"/>
                </a:rPr>
                <a:t>270.534 habitantes hace 71 años</a:t>
              </a:r>
              <a:endParaRPr lang="es-CO" sz="1100" dirty="0">
                <a:solidFill>
                  <a:srgbClr val="579A96"/>
                </a:solidFill>
                <a:latin typeface="Arial" panose="020B0604020202020204" pitchFamily="34" charset="0"/>
                <a:cs typeface="Arial" panose="020B0604020202020204" pitchFamily="34" charset="0"/>
              </a:endParaRPr>
            </a:p>
          </p:txBody>
        </p:sp>
      </p:grpSp>
      <p:grpSp>
        <p:nvGrpSpPr>
          <p:cNvPr id="10" name="9 Grupo"/>
          <p:cNvGrpSpPr/>
          <p:nvPr/>
        </p:nvGrpSpPr>
        <p:grpSpPr>
          <a:xfrm>
            <a:off x="1548967" y="1485186"/>
            <a:ext cx="10464245" cy="4123134"/>
            <a:chOff x="1548765" y="1485186"/>
            <a:chExt cx="10462883" cy="4123134"/>
          </a:xfrm>
        </p:grpSpPr>
        <p:pic>
          <p:nvPicPr>
            <p:cNvPr id="11" name="10 Imagen"/>
            <p:cNvPicPr>
              <a:picLocks noChangeAspect="1"/>
            </p:cNvPicPr>
            <p:nvPr/>
          </p:nvPicPr>
          <p:blipFill>
            <a:blip r:embed="rId4" cstate="screen">
              <a:extLst>
                <a:ext uri="{28A0092B-C50C-407E-A947-70E740481C1C}">
                  <a14:useLocalDpi xmlns:a14="http://schemas.microsoft.com/office/drawing/2010/main"/>
                </a:ext>
              </a:extLst>
            </a:blip>
            <a:srcRect t="19998" b="19998"/>
            <a:stretch>
              <a:fillRect/>
            </a:stretch>
          </p:blipFill>
          <p:spPr>
            <a:xfrm>
              <a:off x="1548765" y="1485186"/>
              <a:ext cx="10462883" cy="4123134"/>
            </a:xfrm>
            <a:prstGeom prst="rect">
              <a:avLst/>
            </a:prstGeom>
            <a:ln>
              <a:noFill/>
            </a:ln>
          </p:spPr>
        </p:pic>
        <p:sp>
          <p:nvSpPr>
            <p:cNvPr id="12" name="11 CuadroTexto"/>
            <p:cNvSpPr txBox="1"/>
            <p:nvPr/>
          </p:nvSpPr>
          <p:spPr>
            <a:xfrm>
              <a:off x="8867196" y="4761176"/>
              <a:ext cx="2484594" cy="261610"/>
            </a:xfrm>
            <a:prstGeom prst="rect">
              <a:avLst/>
            </a:prstGeom>
            <a:solidFill>
              <a:schemeClr val="bg1"/>
            </a:solidFill>
          </p:spPr>
          <p:txBody>
            <a:bodyPr wrap="square" rtlCol="0">
              <a:spAutoFit/>
            </a:bodyPr>
            <a:lstStyle/>
            <a:p>
              <a:r>
                <a:rPr lang="es-CO" sz="1100" dirty="0" smtClean="0">
                  <a:solidFill>
                    <a:srgbClr val="579A96"/>
                  </a:solidFill>
                  <a:latin typeface="Arial" panose="020B0604020202020204" pitchFamily="34" charset="0"/>
                  <a:cs typeface="Arial" panose="020B0604020202020204" pitchFamily="34" charset="0"/>
                </a:rPr>
                <a:t>740.897 habitantes hace 53 años</a:t>
              </a:r>
              <a:endParaRPr lang="es-CO" sz="1100" dirty="0">
                <a:solidFill>
                  <a:srgbClr val="579A96"/>
                </a:solidFill>
                <a:latin typeface="Arial" panose="020B0604020202020204" pitchFamily="34" charset="0"/>
                <a:cs typeface="Arial" panose="020B0604020202020204" pitchFamily="34" charset="0"/>
              </a:endParaRPr>
            </a:p>
          </p:txBody>
        </p:sp>
      </p:grpSp>
      <p:grpSp>
        <p:nvGrpSpPr>
          <p:cNvPr id="13" name="12 Grupo"/>
          <p:cNvGrpSpPr/>
          <p:nvPr/>
        </p:nvGrpSpPr>
        <p:grpSpPr>
          <a:xfrm>
            <a:off x="1548966" y="1485186"/>
            <a:ext cx="10464245" cy="4123134"/>
            <a:chOff x="1548765" y="1485186"/>
            <a:chExt cx="10462883" cy="4123134"/>
          </a:xfrm>
        </p:grpSpPr>
        <p:pic>
          <p:nvPicPr>
            <p:cNvPr id="14" name="13 Imagen"/>
            <p:cNvPicPr>
              <a:picLocks noChangeAspect="1"/>
            </p:cNvPicPr>
            <p:nvPr/>
          </p:nvPicPr>
          <p:blipFill>
            <a:blip r:embed="rId5" cstate="screen">
              <a:extLst>
                <a:ext uri="{28A0092B-C50C-407E-A947-70E740481C1C}">
                  <a14:useLocalDpi xmlns:a14="http://schemas.microsoft.com/office/drawing/2010/main"/>
                </a:ext>
              </a:extLst>
            </a:blip>
            <a:srcRect t="19998" b="19998"/>
            <a:stretch>
              <a:fillRect/>
            </a:stretch>
          </p:blipFill>
          <p:spPr>
            <a:xfrm>
              <a:off x="1548765" y="1485186"/>
              <a:ext cx="10462883" cy="4123134"/>
            </a:xfrm>
            <a:prstGeom prst="rect">
              <a:avLst/>
            </a:prstGeom>
            <a:ln>
              <a:noFill/>
            </a:ln>
          </p:spPr>
        </p:pic>
        <p:sp>
          <p:nvSpPr>
            <p:cNvPr id="15" name="14 CuadroTexto"/>
            <p:cNvSpPr txBox="1"/>
            <p:nvPr/>
          </p:nvSpPr>
          <p:spPr>
            <a:xfrm>
              <a:off x="8903518" y="4743768"/>
              <a:ext cx="2484000" cy="261610"/>
            </a:xfrm>
            <a:prstGeom prst="rect">
              <a:avLst/>
            </a:prstGeom>
            <a:solidFill>
              <a:schemeClr val="bg1"/>
            </a:solidFill>
          </p:spPr>
          <p:txBody>
            <a:bodyPr wrap="square" rtlCol="0">
              <a:spAutoFit/>
            </a:bodyPr>
            <a:lstStyle/>
            <a:p>
              <a:r>
                <a:rPr lang="es-CO" sz="1100" dirty="0" smtClean="0">
                  <a:solidFill>
                    <a:srgbClr val="579A96"/>
                  </a:solidFill>
                  <a:latin typeface="Arial" panose="020B0604020202020204" pitchFamily="34" charset="0"/>
                  <a:cs typeface="Arial" panose="020B0604020202020204" pitchFamily="34" charset="0"/>
                </a:rPr>
                <a:t>1.337.496 habitantes hace 35 años</a:t>
              </a:r>
              <a:endParaRPr lang="es-CO" sz="1100" dirty="0">
                <a:solidFill>
                  <a:srgbClr val="579A96"/>
                </a:solidFill>
                <a:latin typeface="Arial" panose="020B0604020202020204" pitchFamily="34" charset="0"/>
                <a:cs typeface="Arial" panose="020B0604020202020204" pitchFamily="34" charset="0"/>
              </a:endParaRPr>
            </a:p>
          </p:txBody>
        </p:sp>
      </p:grpSp>
      <p:grpSp>
        <p:nvGrpSpPr>
          <p:cNvPr id="16" name="15 Grupo"/>
          <p:cNvGrpSpPr/>
          <p:nvPr/>
        </p:nvGrpSpPr>
        <p:grpSpPr>
          <a:xfrm>
            <a:off x="1569011" y="1485186"/>
            <a:ext cx="10464245" cy="4123134"/>
            <a:chOff x="1548765" y="1485186"/>
            <a:chExt cx="10462883" cy="4123134"/>
          </a:xfrm>
        </p:grpSpPr>
        <p:pic>
          <p:nvPicPr>
            <p:cNvPr id="17" name="Marcador de posición de imagen 5" descr="Sin cuadro-08.png"/>
            <p:cNvPicPr>
              <a:picLocks noChangeAspect="1"/>
            </p:cNvPicPr>
            <p:nvPr/>
          </p:nvPicPr>
          <p:blipFill>
            <a:blip r:embed="rId6">
              <a:extLst>
                <a:ext uri="{28A0092B-C50C-407E-A947-70E740481C1C}">
                  <a14:useLocalDpi xmlns:a14="http://schemas.microsoft.com/office/drawing/2010/main"/>
                </a:ext>
              </a:extLst>
            </a:blip>
            <a:srcRect t="19998" b="19998"/>
            <a:stretch>
              <a:fillRect/>
            </a:stretch>
          </p:blipFill>
          <p:spPr>
            <a:xfrm>
              <a:off x="1548765" y="1485186"/>
              <a:ext cx="10462883" cy="4123134"/>
            </a:xfrm>
            <a:prstGeom prst="rect">
              <a:avLst/>
            </a:prstGeom>
            <a:ln>
              <a:noFill/>
            </a:ln>
          </p:spPr>
        </p:pic>
        <p:sp>
          <p:nvSpPr>
            <p:cNvPr id="18" name="17 CuadroTexto"/>
            <p:cNvSpPr txBox="1"/>
            <p:nvPr/>
          </p:nvSpPr>
          <p:spPr>
            <a:xfrm>
              <a:off x="8903518" y="4763236"/>
              <a:ext cx="2484000" cy="261610"/>
            </a:xfrm>
            <a:prstGeom prst="rect">
              <a:avLst/>
            </a:prstGeom>
            <a:solidFill>
              <a:schemeClr val="bg1"/>
            </a:solidFill>
          </p:spPr>
          <p:txBody>
            <a:bodyPr wrap="square" rtlCol="0">
              <a:spAutoFit/>
            </a:bodyPr>
            <a:lstStyle/>
            <a:p>
              <a:r>
                <a:rPr lang="es-CO" sz="1100" dirty="0" smtClean="0">
                  <a:solidFill>
                    <a:srgbClr val="579A96"/>
                  </a:solidFill>
                  <a:latin typeface="Arial" panose="020B0604020202020204" pitchFamily="34" charset="0"/>
                  <a:cs typeface="Arial" panose="020B0604020202020204" pitchFamily="34" charset="0"/>
                </a:rPr>
                <a:t>2.368.282 habitantes hace 5 años</a:t>
              </a:r>
              <a:endParaRPr lang="es-CO" sz="1100" dirty="0">
                <a:solidFill>
                  <a:srgbClr val="579A96"/>
                </a:solidFill>
                <a:latin typeface="Arial" panose="020B0604020202020204" pitchFamily="34" charset="0"/>
                <a:cs typeface="Arial" panose="020B0604020202020204" pitchFamily="34" charset="0"/>
              </a:endParaRPr>
            </a:p>
          </p:txBody>
        </p:sp>
      </p:grpSp>
      <p:sp>
        <p:nvSpPr>
          <p:cNvPr id="19" name="Title 5"/>
          <p:cNvSpPr>
            <a:spLocks/>
          </p:cNvSpPr>
          <p:nvPr/>
        </p:nvSpPr>
        <p:spPr bwMode="auto">
          <a:xfrm>
            <a:off x="1642051" y="15241"/>
            <a:ext cx="10278075" cy="122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defRPr/>
            </a:pPr>
            <a:r>
              <a:rPr lang="es-ES_tradnl" sz="4000" b="1" dirty="0" smtClean="0">
                <a:ln w="3175" cmpd="sng">
                  <a:noFill/>
                </a:ln>
                <a:solidFill>
                  <a:srgbClr val="0070C0"/>
                </a:solidFill>
                <a:latin typeface="Andes" panose="02000000000000000000" pitchFamily="50" charset="0"/>
                <a:ea typeface="+mj-ea"/>
                <a:cs typeface="Aparajita" panose="020B0604020202020204" pitchFamily="34" charset="0"/>
              </a:rPr>
              <a:t>Crecimiento demográfico y expansión territorial</a:t>
            </a:r>
            <a:endParaRPr lang="es-ES_tradnl" sz="40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114577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3" name="2 Rectángulo"/>
          <p:cNvSpPr/>
          <p:nvPr/>
        </p:nvSpPr>
        <p:spPr>
          <a:xfrm>
            <a:off x="268014" y="5234181"/>
            <a:ext cx="11808372" cy="1631216"/>
          </a:xfrm>
          <a:prstGeom prst="rect">
            <a:avLst/>
          </a:prstGeom>
        </p:spPr>
        <p:txBody>
          <a:bodyPr wrap="square">
            <a:spAutoFit/>
          </a:bodyPr>
          <a:lstStyle/>
          <a:p>
            <a:pPr algn="ctr"/>
            <a:r>
              <a:rPr lang="es-CO" sz="3200" b="1" dirty="0">
                <a:solidFill>
                  <a:schemeClr val="bg1"/>
                </a:solidFill>
                <a:latin typeface="Andes"/>
              </a:rPr>
              <a:t>Enfoque de gestión participativa, mediante la conformación y realización de mesas que permiten identificar y concertar la solución de los conflictos y los </a:t>
            </a:r>
            <a:r>
              <a:rPr lang="es-CO" sz="3200" b="1" dirty="0" smtClean="0">
                <a:solidFill>
                  <a:schemeClr val="bg1"/>
                </a:solidFill>
                <a:latin typeface="Andes"/>
              </a:rPr>
              <a:t>problemas</a:t>
            </a:r>
            <a:r>
              <a:rPr lang="es-CO" sz="3600" b="1" dirty="0" smtClean="0">
                <a:solidFill>
                  <a:schemeClr val="bg1"/>
                </a:solidFill>
                <a:latin typeface="Andes"/>
              </a:rPr>
              <a:t>     </a:t>
            </a:r>
            <a:endParaRPr lang="es-CO" sz="3600" b="1" dirty="0">
              <a:solidFill>
                <a:schemeClr val="bg1"/>
              </a:solidFill>
              <a:latin typeface="Andes"/>
            </a:endParaRPr>
          </a:p>
        </p:txBody>
      </p:sp>
    </p:spTree>
    <p:extLst>
      <p:ext uri="{BB962C8B-B14F-4D97-AF65-F5344CB8AC3E}">
        <p14:creationId xmlns:p14="http://schemas.microsoft.com/office/powerpoint/2010/main" val="38520570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1727906" y="128707"/>
            <a:ext cx="10302240" cy="707886"/>
          </a:xfrm>
          <a:prstGeom prst="rect">
            <a:avLst/>
          </a:prstGeom>
        </p:spPr>
        <p:txBody>
          <a:bodyPr wrap="square">
            <a:spAutoFit/>
          </a:bodyPr>
          <a:lstStyle/>
          <a:p>
            <a:r>
              <a:rPr lang="es-CO" sz="4000" b="1" dirty="0">
                <a:ln w="3175" cmpd="sng">
                  <a:noFill/>
                </a:ln>
                <a:solidFill>
                  <a:srgbClr val="0070C0"/>
                </a:solidFill>
                <a:latin typeface="Andes" panose="02000000000000000000" pitchFamily="50" charset="0"/>
                <a:ea typeface="+mj-ea"/>
                <a:cs typeface="Aparajita" panose="020B0604020202020204" pitchFamily="34" charset="0"/>
              </a:rPr>
              <a:t>Operadores privados de transporte público </a:t>
            </a:r>
          </a:p>
        </p:txBody>
      </p:sp>
      <p:sp>
        <p:nvSpPr>
          <p:cNvPr id="3" name="2 Rectángulo"/>
          <p:cNvSpPr/>
          <p:nvPr/>
        </p:nvSpPr>
        <p:spPr>
          <a:xfrm>
            <a:off x="1422053" y="4891364"/>
            <a:ext cx="5296247" cy="707886"/>
          </a:xfrm>
          <a:prstGeom prst="rect">
            <a:avLst/>
          </a:prstGeom>
        </p:spPr>
        <p:txBody>
          <a:bodyPr wrap="square">
            <a:spAutoFit/>
          </a:bodyPr>
          <a:lstStyle/>
          <a:p>
            <a:r>
              <a:rPr lang="es-CO" sz="2000" dirty="0" smtClean="0">
                <a:latin typeface="Andes"/>
              </a:rPr>
              <a:t>Pérdida </a:t>
            </a:r>
            <a:r>
              <a:rPr lang="es-CO" sz="2000" dirty="0">
                <a:latin typeface="Andes"/>
              </a:rPr>
              <a:t>de usuarios y afectación de la rentabilidad de su </a:t>
            </a:r>
            <a:r>
              <a:rPr lang="es-CO" sz="2000" dirty="0" smtClean="0">
                <a:latin typeface="Andes"/>
              </a:rPr>
              <a:t>negocio </a:t>
            </a:r>
            <a:endParaRPr lang="es-CO" sz="2000" dirty="0">
              <a:latin typeface="Andes"/>
            </a:endParaRPr>
          </a:p>
        </p:txBody>
      </p:sp>
      <p:sp>
        <p:nvSpPr>
          <p:cNvPr id="6" name="5 Rectángulo"/>
          <p:cNvSpPr/>
          <p:nvPr/>
        </p:nvSpPr>
        <p:spPr>
          <a:xfrm>
            <a:off x="6820246" y="1187937"/>
            <a:ext cx="5036474" cy="4801314"/>
          </a:xfrm>
          <a:prstGeom prst="rect">
            <a:avLst/>
          </a:prstGeom>
        </p:spPr>
        <p:txBody>
          <a:bodyPr wrap="square">
            <a:spAutoFit/>
          </a:bodyPr>
          <a:lstStyle/>
          <a:p>
            <a:pPr algn="just"/>
            <a:r>
              <a:rPr lang="es-CO" b="1" dirty="0" smtClean="0">
                <a:latin typeface="Andes"/>
              </a:rPr>
              <a:t>Estrategias</a:t>
            </a:r>
          </a:p>
          <a:p>
            <a:pPr algn="just"/>
            <a:endParaRPr lang="es-CO" dirty="0">
              <a:latin typeface="Andes"/>
            </a:endParaRPr>
          </a:p>
          <a:p>
            <a:pPr algn="just"/>
            <a:r>
              <a:rPr lang="es-CO" dirty="0" smtClean="0">
                <a:latin typeface="Andes"/>
              </a:rPr>
              <a:t>Constitución </a:t>
            </a:r>
            <a:r>
              <a:rPr lang="es-CO" dirty="0">
                <a:latin typeface="Andes"/>
              </a:rPr>
              <a:t>y fortalecimiento de una única autoridad de transporte en la región </a:t>
            </a:r>
            <a:r>
              <a:rPr lang="es-CO" dirty="0" smtClean="0">
                <a:latin typeface="Andes"/>
              </a:rPr>
              <a:t>metropolitana. </a:t>
            </a:r>
          </a:p>
          <a:p>
            <a:pPr algn="just"/>
            <a:endParaRPr lang="es-CO" dirty="0">
              <a:latin typeface="Andes"/>
            </a:endParaRPr>
          </a:p>
          <a:p>
            <a:pPr algn="just"/>
            <a:r>
              <a:rPr lang="es-CO" dirty="0" smtClean="0">
                <a:latin typeface="Andes"/>
              </a:rPr>
              <a:t>Prestación </a:t>
            </a:r>
            <a:r>
              <a:rPr lang="es-CO" dirty="0">
                <a:latin typeface="Andes"/>
              </a:rPr>
              <a:t>de un servicio integrado con beneficio para los usuarios y consolidación de cada uno de los actores de </a:t>
            </a:r>
            <a:r>
              <a:rPr lang="es-CO" dirty="0" smtClean="0">
                <a:latin typeface="Andes"/>
              </a:rPr>
              <a:t>transporte, bajo la premisa de que </a:t>
            </a:r>
            <a:r>
              <a:rPr lang="es-CO" b="1" dirty="0" smtClean="0">
                <a:latin typeface="Andes"/>
              </a:rPr>
              <a:t>en orden todos cabemos.</a:t>
            </a:r>
          </a:p>
          <a:p>
            <a:pPr algn="just"/>
            <a:endParaRPr lang="es-CO" dirty="0">
              <a:latin typeface="Andes"/>
            </a:endParaRPr>
          </a:p>
          <a:p>
            <a:pPr algn="just"/>
            <a:r>
              <a:rPr lang="es-CO" dirty="0" smtClean="0">
                <a:latin typeface="Andes"/>
              </a:rPr>
              <a:t>Acompañamiento </a:t>
            </a:r>
            <a:r>
              <a:rPr lang="es-CO" dirty="0">
                <a:latin typeface="Andes"/>
              </a:rPr>
              <a:t>en el fortalecimiento de las empresas privadas de transporte y el mejoramiento de la calidad de </a:t>
            </a:r>
            <a:r>
              <a:rPr lang="es-CO" dirty="0" smtClean="0">
                <a:latin typeface="Andes"/>
              </a:rPr>
              <a:t>su </a:t>
            </a:r>
            <a:r>
              <a:rPr lang="es-CO" dirty="0">
                <a:latin typeface="Andes"/>
              </a:rPr>
              <a:t>servicio, formación de </a:t>
            </a:r>
            <a:r>
              <a:rPr lang="es-CO" dirty="0" smtClean="0">
                <a:latin typeface="Andes"/>
              </a:rPr>
              <a:t>conductores</a:t>
            </a:r>
            <a:r>
              <a:rPr lang="es-CO" dirty="0">
                <a:latin typeface="Andes"/>
              </a:rPr>
              <a:t>, estudio de Nivel de Satisfacción del Usuario </a:t>
            </a:r>
            <a:r>
              <a:rPr lang="es-CO" dirty="0" smtClean="0">
                <a:latin typeface="Andes"/>
              </a:rPr>
              <a:t>financiado </a:t>
            </a:r>
            <a:r>
              <a:rPr lang="es-CO" dirty="0">
                <a:latin typeface="Andes"/>
              </a:rPr>
              <a:t>por la </a:t>
            </a:r>
            <a:r>
              <a:rPr lang="es-CO" dirty="0" smtClean="0">
                <a:latin typeface="Andes"/>
              </a:rPr>
              <a:t>Empresa</a:t>
            </a:r>
            <a:r>
              <a:rPr lang="es-CO" dirty="0">
                <a:latin typeface="Andes"/>
              </a:rPr>
              <a:t>.</a:t>
            </a:r>
          </a:p>
        </p:txBody>
      </p:sp>
      <p:pic>
        <p:nvPicPr>
          <p:cNvPr id="1028" name="Picture 4" descr="http://canalcncmedellin.com/wp-content/uploads/2013/07/buses-medellin.jpg"/>
          <p:cNvPicPr>
            <a:picLocks noChangeAspect="1" noChangeArrowheads="1"/>
          </p:cNvPicPr>
          <p:nvPr/>
        </p:nvPicPr>
        <p:blipFill rotWithShape="1">
          <a:blip r:embed="rId4">
            <a:extLst>
              <a:ext uri="{28A0092B-C50C-407E-A947-70E740481C1C}">
                <a14:useLocalDpi xmlns:a14="http://schemas.microsoft.com/office/drawing/2010/main" val="0"/>
              </a:ext>
            </a:extLst>
          </a:blip>
          <a:srcRect l="8305"/>
          <a:stretch/>
        </p:blipFill>
        <p:spPr bwMode="auto">
          <a:xfrm>
            <a:off x="1295051" y="1639615"/>
            <a:ext cx="5390735" cy="298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8147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ibetancur\Downloads\BDH_2418.JPG"/>
          <p:cNvPicPr>
            <a:picLocks noChangeAspect="1" noChangeArrowheads="1"/>
          </p:cNvPicPr>
          <p:nvPr/>
        </p:nvPicPr>
        <p:blipFill>
          <a:blip r:embed="rId2">
            <a:extLst>
              <a:ext uri="{28A0092B-C50C-407E-A947-70E740481C1C}">
                <a14:useLocalDpi xmlns:a14="http://schemas.microsoft.com/office/drawing/2010/main" val="0"/>
              </a:ext>
            </a:extLst>
          </a:blip>
          <a:srcRect l="37624" t="7805" r="14525" b="29794"/>
          <a:stretch>
            <a:fillRect/>
          </a:stretch>
        </p:blipFill>
        <p:spPr bwMode="auto">
          <a:xfrm>
            <a:off x="5564334" y="710285"/>
            <a:ext cx="3296401" cy="285369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Displaying metro-viztaz08178 pano.jpg"/>
          <p:cNvPicPr>
            <a:picLocks noChangeAspect="1" noChangeArrowheads="1"/>
          </p:cNvPicPr>
          <p:nvPr/>
        </p:nvPicPr>
        <p:blipFill rotWithShape="1">
          <a:blip r:embed="rId3">
            <a:extLst>
              <a:ext uri="{28A0092B-C50C-407E-A947-70E740481C1C}">
                <a14:useLocalDpi xmlns:a14="http://schemas.microsoft.com/office/drawing/2010/main" val="0"/>
              </a:ext>
            </a:extLst>
          </a:blip>
          <a:srcRect l="34977" r="33913" b="20010"/>
          <a:stretch/>
        </p:blipFill>
        <p:spPr bwMode="auto">
          <a:xfrm>
            <a:off x="3048000" y="716280"/>
            <a:ext cx="3288984" cy="285369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Displaying SaraJurado015.jpg"/>
          <p:cNvPicPr>
            <a:picLocks noChangeAspect="1" noChangeArrowheads="1"/>
          </p:cNvPicPr>
          <p:nvPr/>
        </p:nvPicPr>
        <p:blipFill>
          <a:blip r:embed="rId4">
            <a:extLst>
              <a:ext uri="{28A0092B-C50C-407E-A947-70E740481C1C}">
                <a14:useLocalDpi xmlns:a14="http://schemas.microsoft.com/office/drawing/2010/main" val="0"/>
              </a:ext>
            </a:extLst>
          </a:blip>
          <a:srcRect l="20143" t="2" r="16258" b="929"/>
          <a:stretch>
            <a:fillRect/>
          </a:stretch>
        </p:blipFill>
        <p:spPr bwMode="auto">
          <a:xfrm>
            <a:off x="8290560" y="710285"/>
            <a:ext cx="3261360" cy="285968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Displaying 048985.jpg"/>
          <p:cNvPicPr>
            <a:picLocks noChangeAspect="1" noChangeArrowheads="1"/>
          </p:cNvPicPr>
          <p:nvPr/>
        </p:nvPicPr>
        <p:blipFill>
          <a:blip r:embed="rId5">
            <a:extLst>
              <a:ext uri="{28A0092B-C50C-407E-A947-70E740481C1C}">
                <a14:useLocalDpi xmlns:a14="http://schemas.microsoft.com/office/drawing/2010/main" val="0"/>
              </a:ext>
            </a:extLst>
          </a:blip>
          <a:srcRect t="22639" r="23567"/>
          <a:stretch>
            <a:fillRect/>
          </a:stretch>
        </p:blipFill>
        <p:spPr bwMode="auto">
          <a:xfrm>
            <a:off x="1414926" y="3268280"/>
            <a:ext cx="10136994" cy="30798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 descr="JPEG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4926" y="4599650"/>
            <a:ext cx="2615772" cy="174844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2" descr="JPEG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1356" y="3268280"/>
            <a:ext cx="2615772" cy="147248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8"/>
          <a:srcRect/>
          <a:stretch>
            <a:fillRect/>
          </a:stretch>
        </p:blipFill>
        <p:spPr bwMode="auto">
          <a:xfrm rot="279990">
            <a:off x="4977756" y="3123923"/>
            <a:ext cx="3369513" cy="2115019"/>
          </a:xfrm>
          <a:prstGeom prst="roundRect">
            <a:avLst>
              <a:gd name="adj" fmla="val 8594"/>
            </a:avLst>
          </a:prstGeom>
          <a:solidFill>
            <a:srgbClr val="FFFFFF">
              <a:shade val="85000"/>
            </a:srgbClr>
          </a:solidFill>
          <a:ln>
            <a:noFill/>
          </a:ln>
          <a:effectLst>
            <a:outerShdw blurRad="76200" dir="18900000" sy="23000" kx="-1200000" algn="bl" rotWithShape="0">
              <a:prstClr val="black">
                <a:alpha val="20000"/>
              </a:prstClr>
            </a:outerShdw>
          </a:effectLst>
          <a:scene3d>
            <a:camera prst="perspectiveLeft"/>
            <a:lightRig rig="threePt" dir="t"/>
          </a:scene3d>
        </p:spPr>
      </p:pic>
      <p:pic>
        <p:nvPicPr>
          <p:cNvPr id="1026" name="Picture 2" descr="http://www.metropol.gov.co/SalaPrensa/PublishingImages/DSC_037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8484" r="18322"/>
          <a:stretch/>
        </p:blipFill>
        <p:spPr bwMode="auto">
          <a:xfrm>
            <a:off x="1401356" y="710285"/>
            <a:ext cx="1646644" cy="2552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3876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Archivo Fotografico\Rutas integradas\VIZTAZ 03801.jpg"/>
          <p:cNvPicPr>
            <a:picLocks noChangeAspect="1" noChangeArrowheads="1"/>
          </p:cNvPicPr>
          <p:nvPr/>
        </p:nvPicPr>
        <p:blipFill rotWithShape="1">
          <a:blip r:embed="rId2">
            <a:extLst>
              <a:ext uri="{28A0092B-C50C-407E-A947-70E740481C1C}">
                <a14:useLocalDpi xmlns:a14="http://schemas.microsoft.com/office/drawing/2010/main" val="0"/>
              </a:ext>
            </a:extLst>
          </a:blip>
          <a:srcRect l="4340" t="11209" r="12833"/>
          <a:stretch/>
        </p:blipFill>
        <p:spPr bwMode="auto">
          <a:xfrm>
            <a:off x="2603334" y="0"/>
            <a:ext cx="958866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www.metrodemedellin.gov.co/portals/4/archivos_metro/Viaje-con-nosotros/Tarifas-2016-530x68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22570" cy="687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9077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853" y="1653540"/>
            <a:ext cx="4293610" cy="321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343" y="1653540"/>
            <a:ext cx="4095057" cy="3234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3644204" y="5090160"/>
            <a:ext cx="840295" cy="400110"/>
          </a:xfrm>
          <a:prstGeom prst="rect">
            <a:avLst/>
          </a:prstGeom>
          <a:noFill/>
        </p:spPr>
        <p:txBody>
          <a:bodyPr wrap="none" rtlCol="0">
            <a:spAutoFit/>
          </a:bodyPr>
          <a:lstStyle/>
          <a:p>
            <a:r>
              <a:rPr lang="es-CO" sz="2000" dirty="0" smtClean="0">
                <a:latin typeface="Andes"/>
              </a:rPr>
              <a:t>Antes</a:t>
            </a:r>
            <a:endParaRPr lang="es-CO" sz="2000" dirty="0">
              <a:latin typeface="Andes"/>
            </a:endParaRPr>
          </a:p>
        </p:txBody>
      </p:sp>
      <p:sp>
        <p:nvSpPr>
          <p:cNvPr id="6" name="5 CuadroTexto"/>
          <p:cNvSpPr txBox="1"/>
          <p:nvPr/>
        </p:nvSpPr>
        <p:spPr>
          <a:xfrm>
            <a:off x="9164417" y="5242560"/>
            <a:ext cx="1197764" cy="400110"/>
          </a:xfrm>
          <a:prstGeom prst="rect">
            <a:avLst/>
          </a:prstGeom>
          <a:noFill/>
        </p:spPr>
        <p:txBody>
          <a:bodyPr wrap="none" rtlCol="0">
            <a:spAutoFit/>
          </a:bodyPr>
          <a:lstStyle/>
          <a:p>
            <a:r>
              <a:rPr lang="es-CO" sz="2000" dirty="0" smtClean="0">
                <a:latin typeface="Andes"/>
              </a:rPr>
              <a:t>Después</a:t>
            </a:r>
            <a:endParaRPr lang="es-CO" sz="2000" dirty="0">
              <a:latin typeface="Andes"/>
            </a:endParaRPr>
          </a:p>
        </p:txBody>
      </p:sp>
      <p:sp>
        <p:nvSpPr>
          <p:cNvPr id="7" name="6 Rectángulo"/>
          <p:cNvSpPr/>
          <p:nvPr/>
        </p:nvSpPr>
        <p:spPr>
          <a:xfrm>
            <a:off x="1712140" y="160239"/>
            <a:ext cx="10302240" cy="707886"/>
          </a:xfrm>
          <a:prstGeom prst="rect">
            <a:avLst/>
          </a:prstGeom>
        </p:spPr>
        <p:txBody>
          <a:bodyPr wrap="square">
            <a:spAutoFit/>
          </a:bodyPr>
          <a:lstStyle/>
          <a:p>
            <a:r>
              <a:rPr lang="es-CO" sz="4000" b="1" dirty="0">
                <a:ln w="3175" cmpd="sng">
                  <a:noFill/>
                </a:ln>
                <a:solidFill>
                  <a:srgbClr val="0070C0"/>
                </a:solidFill>
                <a:latin typeface="Andes" panose="02000000000000000000" pitchFamily="50" charset="0"/>
                <a:ea typeface="+mj-ea"/>
                <a:cs typeface="Aparajita" panose="020B0604020202020204" pitchFamily="34" charset="0"/>
              </a:rPr>
              <a:t>Operadores privados de transporte público </a:t>
            </a:r>
          </a:p>
        </p:txBody>
      </p:sp>
    </p:spTree>
    <p:extLst>
      <p:ext uri="{BB962C8B-B14F-4D97-AF65-F5344CB8AC3E}">
        <p14:creationId xmlns:p14="http://schemas.microsoft.com/office/powerpoint/2010/main" val="35759252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1712140" y="126128"/>
            <a:ext cx="10302240" cy="707886"/>
          </a:xfrm>
          <a:prstGeom prst="rect">
            <a:avLst/>
          </a:prstGeom>
        </p:spPr>
        <p:txBody>
          <a:bodyPr wrap="square">
            <a:spAutoFit/>
          </a:bodyPr>
          <a:lstStyle/>
          <a:p>
            <a:r>
              <a:rPr lang="es-CO" sz="4000" b="1" dirty="0">
                <a:ln w="3175" cmpd="sng">
                  <a:noFill/>
                </a:ln>
                <a:solidFill>
                  <a:srgbClr val="0070C0"/>
                </a:solidFill>
                <a:latin typeface="Andes" panose="02000000000000000000" pitchFamily="50" charset="0"/>
                <a:ea typeface="+mj-ea"/>
                <a:cs typeface="Aparajita" panose="020B0604020202020204" pitchFamily="34" charset="0"/>
              </a:rPr>
              <a:t>Afectación a los vecinos durante la </a:t>
            </a:r>
            <a:r>
              <a:rPr lang="es-CO" sz="4000" b="1" dirty="0" smtClean="0">
                <a:ln w="3175" cmpd="sng">
                  <a:noFill/>
                </a:ln>
                <a:solidFill>
                  <a:srgbClr val="0070C0"/>
                </a:solidFill>
                <a:latin typeface="Andes" panose="02000000000000000000" pitchFamily="50" charset="0"/>
                <a:ea typeface="+mj-ea"/>
                <a:cs typeface="Aparajita" panose="020B0604020202020204" pitchFamily="34" charset="0"/>
              </a:rPr>
              <a:t>construcción</a:t>
            </a:r>
            <a:endParaRPr lang="es-CO" sz="4000" b="1" dirty="0">
              <a:ln w="3175" cmpd="sng">
                <a:noFill/>
              </a:ln>
              <a:solidFill>
                <a:srgbClr val="0070C0"/>
              </a:solidFill>
              <a:latin typeface="Andes" panose="02000000000000000000" pitchFamily="50" charset="0"/>
              <a:ea typeface="+mj-ea"/>
              <a:cs typeface="Aparajita" panose="020B0604020202020204" pitchFamily="34" charset="0"/>
            </a:endParaRPr>
          </a:p>
        </p:txBody>
      </p:sp>
      <p:sp>
        <p:nvSpPr>
          <p:cNvPr id="3" name="2 Rectángulo"/>
          <p:cNvSpPr/>
          <p:nvPr/>
        </p:nvSpPr>
        <p:spPr>
          <a:xfrm>
            <a:off x="1743673" y="5060732"/>
            <a:ext cx="4723904" cy="707886"/>
          </a:xfrm>
          <a:prstGeom prst="rect">
            <a:avLst/>
          </a:prstGeom>
        </p:spPr>
        <p:txBody>
          <a:bodyPr wrap="square">
            <a:spAutoFit/>
          </a:bodyPr>
          <a:lstStyle/>
          <a:p>
            <a:pPr algn="just"/>
            <a:r>
              <a:rPr lang="es-CO" sz="2000" dirty="0" smtClean="0">
                <a:latin typeface="Andes"/>
              </a:rPr>
              <a:t>Inconformidad y molestia debido a los efectos que tienen las obras en su entorno</a:t>
            </a:r>
            <a:endParaRPr lang="es-CO" sz="2000" dirty="0">
              <a:latin typeface="Andes"/>
            </a:endParaRPr>
          </a:p>
        </p:txBody>
      </p:sp>
      <p:sp>
        <p:nvSpPr>
          <p:cNvPr id="6" name="5 Rectángulo"/>
          <p:cNvSpPr/>
          <p:nvPr/>
        </p:nvSpPr>
        <p:spPr>
          <a:xfrm>
            <a:off x="6968358" y="1377129"/>
            <a:ext cx="4856830" cy="4247317"/>
          </a:xfrm>
          <a:prstGeom prst="rect">
            <a:avLst/>
          </a:prstGeom>
        </p:spPr>
        <p:txBody>
          <a:bodyPr wrap="square">
            <a:spAutoFit/>
          </a:bodyPr>
          <a:lstStyle/>
          <a:p>
            <a:pPr algn="ctr"/>
            <a:r>
              <a:rPr lang="es-CO" b="1" dirty="0" smtClean="0">
                <a:latin typeface="Andes"/>
              </a:rPr>
              <a:t>Estrategias</a:t>
            </a:r>
          </a:p>
          <a:p>
            <a:endParaRPr lang="es-CO" dirty="0">
              <a:latin typeface="Andes"/>
            </a:endParaRPr>
          </a:p>
          <a:p>
            <a:r>
              <a:rPr lang="es-CO" dirty="0">
                <a:latin typeface="Andes"/>
              </a:rPr>
              <a:t>G</a:t>
            </a:r>
            <a:r>
              <a:rPr lang="es-CO" dirty="0" smtClean="0">
                <a:latin typeface="Andes"/>
              </a:rPr>
              <a:t>estión </a:t>
            </a:r>
            <a:r>
              <a:rPr lang="es-CO" dirty="0">
                <a:latin typeface="Andes"/>
              </a:rPr>
              <a:t>social y </a:t>
            </a:r>
            <a:r>
              <a:rPr lang="es-CO" dirty="0" smtClean="0">
                <a:latin typeface="Andes"/>
              </a:rPr>
              <a:t>comunicacional</a:t>
            </a:r>
          </a:p>
          <a:p>
            <a:endParaRPr lang="es-CO" dirty="0">
              <a:latin typeface="Andes"/>
            </a:endParaRPr>
          </a:p>
          <a:p>
            <a:r>
              <a:rPr lang="es-CO" dirty="0">
                <a:latin typeface="Andes"/>
              </a:rPr>
              <a:t>A</a:t>
            </a:r>
            <a:r>
              <a:rPr lang="es-CO" dirty="0" smtClean="0">
                <a:latin typeface="Andes"/>
              </a:rPr>
              <a:t>ctas </a:t>
            </a:r>
            <a:r>
              <a:rPr lang="es-CO" dirty="0">
                <a:latin typeface="Andes"/>
              </a:rPr>
              <a:t>de </a:t>
            </a:r>
            <a:r>
              <a:rPr lang="es-CO" dirty="0" smtClean="0">
                <a:latin typeface="Andes"/>
              </a:rPr>
              <a:t>vecindad </a:t>
            </a:r>
          </a:p>
          <a:p>
            <a:endParaRPr lang="es-CO" dirty="0">
              <a:latin typeface="Andes"/>
            </a:endParaRPr>
          </a:p>
          <a:p>
            <a:r>
              <a:rPr lang="es-CO" dirty="0">
                <a:latin typeface="Andes"/>
              </a:rPr>
              <a:t>A</a:t>
            </a:r>
            <a:r>
              <a:rPr lang="es-CO" dirty="0" smtClean="0">
                <a:latin typeface="Andes"/>
              </a:rPr>
              <a:t>plicación </a:t>
            </a:r>
            <a:r>
              <a:rPr lang="es-CO" dirty="0">
                <a:latin typeface="Andes"/>
              </a:rPr>
              <a:t>de políticas de </a:t>
            </a:r>
            <a:r>
              <a:rPr lang="es-CO" dirty="0" smtClean="0">
                <a:latin typeface="Andes"/>
              </a:rPr>
              <a:t>atención </a:t>
            </a:r>
            <a:r>
              <a:rPr lang="es-CO" dirty="0">
                <a:latin typeface="Andes"/>
              </a:rPr>
              <a:t>a </a:t>
            </a:r>
            <a:r>
              <a:rPr lang="es-CO" dirty="0" smtClean="0">
                <a:latin typeface="Andes"/>
              </a:rPr>
              <a:t>moradores</a:t>
            </a:r>
          </a:p>
          <a:p>
            <a:endParaRPr lang="es-CO" dirty="0">
              <a:latin typeface="Andes"/>
            </a:endParaRPr>
          </a:p>
          <a:p>
            <a:r>
              <a:rPr lang="es-CO" dirty="0">
                <a:latin typeface="Andes"/>
              </a:rPr>
              <a:t>P</a:t>
            </a:r>
            <a:r>
              <a:rPr lang="es-CO" dirty="0" smtClean="0">
                <a:latin typeface="Andes"/>
              </a:rPr>
              <a:t>ago </a:t>
            </a:r>
            <a:r>
              <a:rPr lang="es-CO" dirty="0">
                <a:latin typeface="Andes"/>
              </a:rPr>
              <a:t>justo de viviendas y </a:t>
            </a:r>
            <a:r>
              <a:rPr lang="es-CO" dirty="0" smtClean="0">
                <a:latin typeface="Andes"/>
              </a:rPr>
              <a:t>compensaciones</a:t>
            </a:r>
          </a:p>
          <a:p>
            <a:endParaRPr lang="es-CO" dirty="0">
              <a:latin typeface="Andes"/>
            </a:endParaRPr>
          </a:p>
          <a:p>
            <a:r>
              <a:rPr lang="es-CO" dirty="0" smtClean="0">
                <a:latin typeface="Andes"/>
              </a:rPr>
              <a:t>Acompañamiento </a:t>
            </a:r>
            <a:r>
              <a:rPr lang="es-CO" dirty="0">
                <a:latin typeface="Andes"/>
              </a:rPr>
              <a:t>social y jurídico para soluciones </a:t>
            </a:r>
            <a:r>
              <a:rPr lang="es-CO" dirty="0" smtClean="0">
                <a:latin typeface="Andes"/>
              </a:rPr>
              <a:t>dignas</a:t>
            </a:r>
          </a:p>
          <a:p>
            <a:endParaRPr lang="es-CO" dirty="0">
              <a:latin typeface="Andes"/>
            </a:endParaRPr>
          </a:p>
          <a:p>
            <a:r>
              <a:rPr lang="es-CO" dirty="0" smtClean="0">
                <a:latin typeface="Andes"/>
              </a:rPr>
              <a:t>Atención oportuna a las afectaciones </a:t>
            </a:r>
            <a:endParaRPr lang="es-CO" dirty="0">
              <a:latin typeface="Andes"/>
            </a:endParaRPr>
          </a:p>
        </p:txBody>
      </p:sp>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7261" y="1446922"/>
            <a:ext cx="4607251" cy="3455438"/>
          </a:xfrm>
          <a:prstGeom prst="rect">
            <a:avLst/>
          </a:prstGeom>
        </p:spPr>
      </p:pic>
    </p:spTree>
    <p:extLst>
      <p:ext uri="{BB962C8B-B14F-4D97-AF65-F5344CB8AC3E}">
        <p14:creationId xmlns:p14="http://schemas.microsoft.com/office/powerpoint/2010/main" val="20583605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859" y="384726"/>
            <a:ext cx="4206240" cy="601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Parálisis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3077" y="1666093"/>
            <a:ext cx="4801875" cy="360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0317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1757029" y="287419"/>
            <a:ext cx="6442882" cy="707886"/>
          </a:xfrm>
          <a:prstGeom prst="rect">
            <a:avLst/>
          </a:prstGeom>
        </p:spPr>
        <p:txBody>
          <a:bodyPr wrap="square">
            <a:spAutoFit/>
          </a:bodyPr>
          <a:lstStyle/>
          <a:p>
            <a:r>
              <a:rPr lang="es-CO" sz="4000" b="1" dirty="0">
                <a:ln w="3175" cmpd="sng">
                  <a:noFill/>
                </a:ln>
                <a:solidFill>
                  <a:srgbClr val="0070C0"/>
                </a:solidFill>
                <a:latin typeface="Andes" panose="02000000000000000000" pitchFamily="50" charset="0"/>
                <a:ea typeface="+mj-ea"/>
                <a:cs typeface="Aparajita" panose="020B0604020202020204" pitchFamily="34" charset="0"/>
              </a:rPr>
              <a:t>Venteros ambulantes</a:t>
            </a:r>
          </a:p>
        </p:txBody>
      </p:sp>
      <p:sp>
        <p:nvSpPr>
          <p:cNvPr id="3" name="2 Rectángulo"/>
          <p:cNvSpPr/>
          <p:nvPr/>
        </p:nvSpPr>
        <p:spPr>
          <a:xfrm>
            <a:off x="1680096" y="5195005"/>
            <a:ext cx="4368635" cy="707886"/>
          </a:xfrm>
          <a:prstGeom prst="rect">
            <a:avLst/>
          </a:prstGeom>
        </p:spPr>
        <p:txBody>
          <a:bodyPr wrap="square">
            <a:spAutoFit/>
          </a:bodyPr>
          <a:lstStyle/>
          <a:p>
            <a:r>
              <a:rPr lang="es-CO" sz="2000" dirty="0" smtClean="0">
                <a:latin typeface="Andes"/>
              </a:rPr>
              <a:t>Cambios en sus condiciones y en su entorno de trabajo</a:t>
            </a:r>
            <a:endParaRPr lang="es-CO" sz="2000" dirty="0">
              <a:latin typeface="Andes"/>
            </a:endParaRPr>
          </a:p>
        </p:txBody>
      </p:sp>
      <p:sp>
        <p:nvSpPr>
          <p:cNvPr id="6" name="5 Rectángulo"/>
          <p:cNvSpPr/>
          <p:nvPr/>
        </p:nvSpPr>
        <p:spPr>
          <a:xfrm>
            <a:off x="6820246" y="1529253"/>
            <a:ext cx="4562457" cy="4278094"/>
          </a:xfrm>
          <a:prstGeom prst="rect">
            <a:avLst/>
          </a:prstGeom>
        </p:spPr>
        <p:txBody>
          <a:bodyPr wrap="square">
            <a:spAutoFit/>
          </a:bodyPr>
          <a:lstStyle/>
          <a:p>
            <a:pPr algn="ctr"/>
            <a:r>
              <a:rPr lang="es-CO" sz="1700" b="1" dirty="0" smtClean="0">
                <a:latin typeface="Andes"/>
              </a:rPr>
              <a:t>Estrategias</a:t>
            </a:r>
          </a:p>
          <a:p>
            <a:endParaRPr lang="es-CO" sz="1700" dirty="0">
              <a:latin typeface="Andes"/>
            </a:endParaRPr>
          </a:p>
          <a:p>
            <a:r>
              <a:rPr lang="es-CO" sz="1700" dirty="0" smtClean="0">
                <a:latin typeface="Andes"/>
              </a:rPr>
              <a:t>Censo</a:t>
            </a:r>
          </a:p>
          <a:p>
            <a:endParaRPr lang="es-CO" sz="1700" dirty="0">
              <a:latin typeface="Andes"/>
            </a:endParaRPr>
          </a:p>
          <a:p>
            <a:r>
              <a:rPr lang="es-CO" sz="1700" dirty="0" smtClean="0">
                <a:latin typeface="Andes"/>
              </a:rPr>
              <a:t>Canales de comunicación abiertos</a:t>
            </a:r>
          </a:p>
          <a:p>
            <a:endParaRPr lang="es-CO" sz="1700" dirty="0">
              <a:latin typeface="Andes"/>
            </a:endParaRPr>
          </a:p>
          <a:p>
            <a:r>
              <a:rPr lang="es-CO" sz="1700" dirty="0" smtClean="0">
                <a:latin typeface="Andes"/>
              </a:rPr>
              <a:t>Transición </a:t>
            </a:r>
            <a:r>
              <a:rPr lang="es-CO" sz="1700" dirty="0">
                <a:latin typeface="Andes"/>
              </a:rPr>
              <a:t>a la </a:t>
            </a:r>
            <a:r>
              <a:rPr lang="es-CO" sz="1700" dirty="0" smtClean="0">
                <a:latin typeface="Andes"/>
              </a:rPr>
              <a:t>formalidad</a:t>
            </a:r>
          </a:p>
          <a:p>
            <a:endParaRPr lang="es-CO" sz="1700" dirty="0">
              <a:latin typeface="Andes"/>
            </a:endParaRPr>
          </a:p>
          <a:p>
            <a:r>
              <a:rPr lang="es-CO" sz="1700" dirty="0" smtClean="0">
                <a:latin typeface="Andes"/>
              </a:rPr>
              <a:t>Formaciones</a:t>
            </a:r>
          </a:p>
          <a:p>
            <a:endParaRPr lang="es-CO" sz="1700" dirty="0">
              <a:latin typeface="Andes"/>
            </a:endParaRPr>
          </a:p>
          <a:p>
            <a:r>
              <a:rPr lang="es-CO" sz="1700" dirty="0" smtClean="0">
                <a:latin typeface="Andes"/>
              </a:rPr>
              <a:t>Construcción </a:t>
            </a:r>
            <a:r>
              <a:rPr lang="es-CO" sz="1700" dirty="0">
                <a:latin typeface="Andes"/>
              </a:rPr>
              <a:t>de sitios que mejoren sus </a:t>
            </a:r>
            <a:r>
              <a:rPr lang="es-CO" sz="1700" dirty="0" smtClean="0">
                <a:latin typeface="Andes"/>
              </a:rPr>
              <a:t>condiciones</a:t>
            </a:r>
          </a:p>
          <a:p>
            <a:endParaRPr lang="es-CO" sz="1700" dirty="0">
              <a:latin typeface="Andes"/>
            </a:endParaRPr>
          </a:p>
          <a:p>
            <a:r>
              <a:rPr lang="es-CO" sz="1700" dirty="0" smtClean="0">
                <a:latin typeface="Andes"/>
              </a:rPr>
              <a:t>Módulos </a:t>
            </a:r>
            <a:r>
              <a:rPr lang="es-CO" sz="1700" dirty="0">
                <a:latin typeface="Andes"/>
              </a:rPr>
              <a:t>de venta en el </a:t>
            </a:r>
            <a:r>
              <a:rPr lang="es-CO" sz="1700" dirty="0" smtClean="0">
                <a:latin typeface="Andes"/>
              </a:rPr>
              <a:t>tranvía</a:t>
            </a:r>
          </a:p>
          <a:p>
            <a:endParaRPr lang="es-CO" sz="1700" dirty="0">
              <a:latin typeface="Andes"/>
            </a:endParaRPr>
          </a:p>
          <a:p>
            <a:r>
              <a:rPr lang="es-CO" sz="1700" dirty="0" smtClean="0">
                <a:latin typeface="Andes"/>
              </a:rPr>
              <a:t>Plaza </a:t>
            </a:r>
            <a:r>
              <a:rPr lang="es-CO" sz="1700" dirty="0">
                <a:latin typeface="Andes"/>
              </a:rPr>
              <a:t>de la gastronomía</a:t>
            </a:r>
          </a:p>
        </p:txBody>
      </p:sp>
      <p:pic>
        <p:nvPicPr>
          <p:cNvPr id="8" name="7 Imagen"/>
          <p:cNvPicPr>
            <a:picLocks noChangeAspect="1"/>
          </p:cNvPicPr>
          <p:nvPr/>
        </p:nvPicPr>
        <p:blipFill rotWithShape="1">
          <a:blip r:embed="rId4" cstate="print">
            <a:extLst>
              <a:ext uri="{28A0092B-C50C-407E-A947-70E740481C1C}">
                <a14:useLocalDpi xmlns:a14="http://schemas.microsoft.com/office/drawing/2010/main" val="0"/>
              </a:ext>
            </a:extLst>
          </a:blip>
          <a:srcRect l="8000" t="10444" r="17833" b="27556"/>
          <a:stretch/>
        </p:blipFill>
        <p:spPr>
          <a:xfrm>
            <a:off x="1658512" y="1923393"/>
            <a:ext cx="5029144" cy="3153104"/>
          </a:xfrm>
          <a:prstGeom prst="rect">
            <a:avLst/>
          </a:prstGeom>
        </p:spPr>
      </p:pic>
    </p:spTree>
    <p:extLst>
      <p:ext uri="{BB962C8B-B14F-4D97-AF65-F5344CB8AC3E}">
        <p14:creationId xmlns:p14="http://schemas.microsoft.com/office/powerpoint/2010/main" val="38556084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57029" y="255887"/>
            <a:ext cx="6442882" cy="707886"/>
          </a:xfrm>
          <a:prstGeom prst="rect">
            <a:avLst/>
          </a:prstGeom>
        </p:spPr>
        <p:txBody>
          <a:bodyPr wrap="square">
            <a:spAutoFit/>
          </a:bodyPr>
          <a:lstStyle/>
          <a:p>
            <a:r>
              <a:rPr lang="es-CO" sz="4000" b="1" dirty="0">
                <a:ln w="3175" cmpd="sng">
                  <a:noFill/>
                </a:ln>
                <a:solidFill>
                  <a:srgbClr val="0070C0"/>
                </a:solidFill>
                <a:latin typeface="Andes" panose="02000000000000000000" pitchFamily="50" charset="0"/>
                <a:ea typeface="+mj-ea"/>
                <a:cs typeface="Aparajita" panose="020B0604020202020204" pitchFamily="34" charset="0"/>
              </a:rPr>
              <a:t>Venteros ambulantes</a:t>
            </a:r>
          </a:p>
        </p:txBody>
      </p:sp>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l="6333" t="17556" r="8834" b="23778"/>
          <a:stretch/>
        </p:blipFill>
        <p:spPr>
          <a:xfrm>
            <a:off x="6006662" y="1825824"/>
            <a:ext cx="6071826" cy="3149239"/>
          </a:xfrm>
          <a:prstGeom prst="rect">
            <a:avLst/>
          </a:prstGeom>
        </p:spPr>
      </p:pic>
      <p:pic>
        <p:nvPicPr>
          <p:cNvPr id="6" name="Picture 2" descr="E:\Eventos\GestionSocialMetrosWB\ModulosVenteros\IMG_10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740" y="1716867"/>
            <a:ext cx="4789117" cy="359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325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1792022" y="161291"/>
            <a:ext cx="6442882" cy="707886"/>
          </a:xfrm>
          <a:prstGeom prst="rect">
            <a:avLst/>
          </a:prstGeom>
        </p:spPr>
        <p:txBody>
          <a:bodyPr wrap="square">
            <a:spAutoFit/>
          </a:bodyPr>
          <a:lstStyle/>
          <a:p>
            <a:r>
              <a:rPr lang="es-CO" sz="4000" b="1" dirty="0">
                <a:ln w="3175" cmpd="sng">
                  <a:noFill/>
                </a:ln>
                <a:solidFill>
                  <a:srgbClr val="0070C0"/>
                </a:solidFill>
                <a:latin typeface="Andes" panose="02000000000000000000" pitchFamily="50" charset="0"/>
                <a:ea typeface="+mj-ea"/>
                <a:cs typeface="Aparajita" panose="020B0604020202020204" pitchFamily="34" charset="0"/>
              </a:rPr>
              <a:t>Comerciantes</a:t>
            </a:r>
          </a:p>
        </p:txBody>
      </p:sp>
      <p:sp>
        <p:nvSpPr>
          <p:cNvPr id="3" name="2 Rectángulo"/>
          <p:cNvSpPr/>
          <p:nvPr/>
        </p:nvSpPr>
        <p:spPr>
          <a:xfrm>
            <a:off x="1595479" y="4917529"/>
            <a:ext cx="5031079" cy="707886"/>
          </a:xfrm>
          <a:prstGeom prst="rect">
            <a:avLst/>
          </a:prstGeom>
        </p:spPr>
        <p:txBody>
          <a:bodyPr wrap="square">
            <a:spAutoFit/>
          </a:bodyPr>
          <a:lstStyle/>
          <a:p>
            <a:pPr algn="just"/>
            <a:r>
              <a:rPr lang="es-CO" sz="2000" dirty="0" smtClean="0">
                <a:latin typeface="Andes"/>
              </a:rPr>
              <a:t>Inconformidad y molestia debido a los efectos que tienen las obras en su entorno</a:t>
            </a:r>
            <a:endParaRPr lang="es-CO" sz="2000" dirty="0">
              <a:latin typeface="Andes"/>
            </a:endParaRPr>
          </a:p>
        </p:txBody>
      </p:sp>
      <p:sp>
        <p:nvSpPr>
          <p:cNvPr id="6" name="5 Rectángulo"/>
          <p:cNvSpPr/>
          <p:nvPr/>
        </p:nvSpPr>
        <p:spPr>
          <a:xfrm>
            <a:off x="7078708" y="1371598"/>
            <a:ext cx="4587775" cy="3139321"/>
          </a:xfrm>
          <a:prstGeom prst="rect">
            <a:avLst/>
          </a:prstGeom>
        </p:spPr>
        <p:txBody>
          <a:bodyPr wrap="square">
            <a:spAutoFit/>
          </a:bodyPr>
          <a:lstStyle/>
          <a:p>
            <a:pPr algn="ctr"/>
            <a:r>
              <a:rPr lang="es-CO" b="1" dirty="0" smtClean="0">
                <a:latin typeface="Andes"/>
              </a:rPr>
              <a:t>Estrategias</a:t>
            </a:r>
          </a:p>
          <a:p>
            <a:endParaRPr lang="es-CO" dirty="0">
              <a:latin typeface="Andes"/>
            </a:endParaRPr>
          </a:p>
          <a:p>
            <a:r>
              <a:rPr lang="es-CO" dirty="0" smtClean="0">
                <a:latin typeface="Andes"/>
              </a:rPr>
              <a:t>Censo </a:t>
            </a:r>
          </a:p>
          <a:p>
            <a:endParaRPr lang="es-CO" dirty="0">
              <a:latin typeface="Andes"/>
            </a:endParaRPr>
          </a:p>
          <a:p>
            <a:r>
              <a:rPr lang="es-CO" dirty="0" smtClean="0">
                <a:latin typeface="Andes"/>
              </a:rPr>
              <a:t>Canales de comunicación abiertos</a:t>
            </a:r>
          </a:p>
          <a:p>
            <a:endParaRPr lang="es-CO" dirty="0">
              <a:latin typeface="Andes"/>
            </a:endParaRPr>
          </a:p>
          <a:p>
            <a:r>
              <a:rPr lang="es-CO" dirty="0">
                <a:latin typeface="Andes"/>
              </a:rPr>
              <a:t>Políticas de protección a moradores</a:t>
            </a:r>
          </a:p>
          <a:p>
            <a:endParaRPr lang="es-CO" dirty="0">
              <a:latin typeface="Andes"/>
            </a:endParaRPr>
          </a:p>
          <a:p>
            <a:r>
              <a:rPr lang="es-CO" dirty="0" smtClean="0">
                <a:latin typeface="Andes"/>
              </a:rPr>
              <a:t>Cambio en las dinámicas sociales y comerciales</a:t>
            </a:r>
          </a:p>
          <a:p>
            <a:endParaRPr lang="es-CO" dirty="0">
              <a:latin typeface="Andes"/>
            </a:endParaRPr>
          </a:p>
          <a:p>
            <a:r>
              <a:rPr lang="es-CO" dirty="0" smtClean="0">
                <a:latin typeface="Andes"/>
              </a:rPr>
              <a:t>Formación </a:t>
            </a:r>
            <a:endParaRPr lang="es-CO" dirty="0">
              <a:latin typeface="Andes"/>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788" y="1623854"/>
            <a:ext cx="5185102" cy="2916620"/>
          </a:xfrm>
          <a:prstGeom prst="rect">
            <a:avLst/>
          </a:prstGeom>
        </p:spPr>
      </p:pic>
    </p:spTree>
    <p:extLst>
      <p:ext uri="{BB962C8B-B14F-4D97-AF65-F5344CB8AC3E}">
        <p14:creationId xmlns:p14="http://schemas.microsoft.com/office/powerpoint/2010/main" val="3545067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6" name="Rectangle 5"/>
          <p:cNvSpPr>
            <a:spLocks noChangeArrowheads="1"/>
          </p:cNvSpPr>
          <p:nvPr/>
        </p:nvSpPr>
        <p:spPr bwMode="auto">
          <a:xfrm>
            <a:off x="1734911" y="1044576"/>
            <a:ext cx="1009291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defRPr/>
            </a:pPr>
            <a:r>
              <a:rPr lang="es-ES" sz="2800" dirty="0">
                <a:solidFill>
                  <a:srgbClr val="000000"/>
                </a:solidFill>
                <a:latin typeface="Andes"/>
                <a:ea typeface="Helvetica" pitchFamily="34" charset="0"/>
              </a:rPr>
              <a:t>La Empresa de Transporte Masivo del Valle de Aburrá Limitada es una sociedad de responsabilidad limitada entre entidades de derecho público, que para su funcionamiento se rige por las normas establecidas para las empresas industriales y comerciales del Estado, en la Ley 489 de 1989</a:t>
            </a:r>
            <a:r>
              <a:rPr lang="es-ES" sz="2800" dirty="0">
                <a:solidFill>
                  <a:schemeClr val="bg1">
                    <a:lumMod val="50000"/>
                  </a:schemeClr>
                </a:solidFill>
                <a:latin typeface="Andes"/>
                <a:ea typeface="Helvetica" pitchFamily="34" charset="0"/>
              </a:rPr>
              <a:t>.</a:t>
            </a:r>
          </a:p>
        </p:txBody>
      </p:sp>
      <p:sp>
        <p:nvSpPr>
          <p:cNvPr id="7" name="Rectangle 6"/>
          <p:cNvSpPr>
            <a:spLocks noChangeArrowheads="1"/>
          </p:cNvSpPr>
          <p:nvPr/>
        </p:nvSpPr>
        <p:spPr bwMode="auto">
          <a:xfrm>
            <a:off x="1684935" y="4138367"/>
            <a:ext cx="3095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lnSpc>
                <a:spcPct val="90000"/>
              </a:lnSpc>
              <a:buFont typeface="Arial" charset="0"/>
              <a:buNone/>
            </a:pPr>
            <a:r>
              <a:rPr lang="es-ES" altLang="es-CO" sz="2800" b="1" dirty="0">
                <a:solidFill>
                  <a:srgbClr val="69BE28"/>
                </a:solidFill>
                <a:latin typeface="Andes"/>
              </a:rPr>
              <a:t>Municipio de</a:t>
            </a:r>
          </a:p>
          <a:p>
            <a:pPr eaLnBrk="1" hangingPunct="1">
              <a:lnSpc>
                <a:spcPct val="90000"/>
              </a:lnSpc>
              <a:buFont typeface="Arial" charset="0"/>
              <a:buNone/>
            </a:pPr>
            <a:r>
              <a:rPr lang="es-ES" altLang="es-CO" sz="2800" b="1" dirty="0">
                <a:solidFill>
                  <a:srgbClr val="69BE28"/>
                </a:solidFill>
                <a:latin typeface="Andes"/>
              </a:rPr>
              <a:t>Medellín 50%</a:t>
            </a:r>
          </a:p>
        </p:txBody>
      </p:sp>
      <p:sp>
        <p:nvSpPr>
          <p:cNvPr id="8" name="Rectangle 8"/>
          <p:cNvSpPr>
            <a:spLocks noChangeArrowheads="1"/>
          </p:cNvSpPr>
          <p:nvPr/>
        </p:nvSpPr>
        <p:spPr bwMode="auto">
          <a:xfrm>
            <a:off x="7695709" y="4136779"/>
            <a:ext cx="364966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lnSpc>
                <a:spcPct val="90000"/>
              </a:lnSpc>
              <a:buFont typeface="Arial" charset="0"/>
              <a:buNone/>
            </a:pPr>
            <a:r>
              <a:rPr lang="es-ES" altLang="es-CO" sz="2800" b="1" dirty="0">
                <a:solidFill>
                  <a:srgbClr val="008000"/>
                </a:solidFill>
                <a:latin typeface="Andes"/>
              </a:rPr>
              <a:t>Departamento de </a:t>
            </a:r>
          </a:p>
          <a:p>
            <a:pPr eaLnBrk="1" hangingPunct="1">
              <a:lnSpc>
                <a:spcPct val="90000"/>
              </a:lnSpc>
              <a:buFont typeface="Arial" charset="0"/>
              <a:buNone/>
            </a:pPr>
            <a:r>
              <a:rPr lang="es-ES" altLang="es-CO" sz="2800" b="1" dirty="0">
                <a:solidFill>
                  <a:srgbClr val="008000"/>
                </a:solidFill>
                <a:latin typeface="Andes"/>
              </a:rPr>
              <a:t>Antioquia 50%</a:t>
            </a:r>
          </a:p>
        </p:txBody>
      </p:sp>
      <p:sp>
        <p:nvSpPr>
          <p:cNvPr id="9" name="Title 5"/>
          <p:cNvSpPr>
            <a:spLocks/>
          </p:cNvSpPr>
          <p:nvPr/>
        </p:nvSpPr>
        <p:spPr bwMode="auto">
          <a:xfrm>
            <a:off x="1723481" y="247651"/>
            <a:ext cx="6038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defRPr/>
            </a:pPr>
            <a:r>
              <a:rPr lang="es-ES_tradnl" sz="4000" b="1" dirty="0" smtClean="0">
                <a:ln w="3175" cmpd="sng">
                  <a:noFill/>
                </a:ln>
                <a:solidFill>
                  <a:srgbClr val="0070C0"/>
                </a:solidFill>
                <a:latin typeface="Andes"/>
                <a:ea typeface="+mj-ea"/>
                <a:cs typeface="Aparajita" panose="020B0604020202020204" pitchFamily="34" charset="0"/>
              </a:rPr>
              <a:t>Naturaleza</a:t>
            </a:r>
            <a:r>
              <a:rPr lang="es-ES_tradnl" sz="4000" b="1" dirty="0">
                <a:solidFill>
                  <a:schemeClr val="tx1">
                    <a:lumMod val="65000"/>
                    <a:lumOff val="35000"/>
                  </a:schemeClr>
                </a:solidFill>
                <a:latin typeface="Andes"/>
                <a:cs typeface="+mj-cs"/>
              </a:rPr>
              <a:t> </a:t>
            </a:r>
            <a:r>
              <a:rPr lang="es-ES_tradnl" sz="4000" b="1" dirty="0" smtClean="0">
                <a:ln w="3175" cmpd="sng">
                  <a:noFill/>
                </a:ln>
                <a:solidFill>
                  <a:srgbClr val="0070C0"/>
                </a:solidFill>
                <a:latin typeface="Andes"/>
                <a:ea typeface="+mj-ea"/>
                <a:cs typeface="Aparajita" panose="020B0604020202020204" pitchFamily="34" charset="0"/>
              </a:rPr>
              <a:t>jurídica</a:t>
            </a:r>
            <a:endParaRPr lang="es-ES_tradnl" sz="4000" b="1" dirty="0">
              <a:ln w="3175" cmpd="sng">
                <a:noFill/>
              </a:ln>
              <a:solidFill>
                <a:srgbClr val="0070C0"/>
              </a:solidFill>
              <a:latin typeface="Andes"/>
              <a:ea typeface="+mj-ea"/>
              <a:cs typeface="Aparajita" panose="020B0604020202020204" pitchFamily="34" charset="0"/>
            </a:endParaRPr>
          </a:p>
        </p:txBody>
      </p:sp>
      <p:graphicFrame>
        <p:nvGraphicFramePr>
          <p:cNvPr id="2" name="1 Gráfico"/>
          <p:cNvGraphicFramePr/>
          <p:nvPr>
            <p:extLst>
              <p:ext uri="{D42A27DB-BD31-4B8C-83A1-F6EECF244321}">
                <p14:modId xmlns:p14="http://schemas.microsoft.com/office/powerpoint/2010/main" val="1904329895"/>
              </p:ext>
            </p:extLst>
          </p:nvPr>
        </p:nvGraphicFramePr>
        <p:xfrm>
          <a:off x="3314243" y="3669840"/>
          <a:ext cx="4649178" cy="20895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22771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7350" y="2941230"/>
            <a:ext cx="5466029" cy="3074641"/>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305" y="744742"/>
            <a:ext cx="5183045" cy="345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0600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1820093" y="177057"/>
            <a:ext cx="6442882" cy="707886"/>
          </a:xfrm>
          <a:prstGeom prst="rect">
            <a:avLst/>
          </a:prstGeom>
        </p:spPr>
        <p:txBody>
          <a:bodyPr wrap="square">
            <a:spAutoFit/>
          </a:bodyPr>
          <a:lstStyle/>
          <a:p>
            <a:r>
              <a:rPr lang="es-CO" sz="4000" b="1" dirty="0">
                <a:ln w="3175" cmpd="sng">
                  <a:noFill/>
                </a:ln>
                <a:solidFill>
                  <a:srgbClr val="0070C0"/>
                </a:solidFill>
                <a:latin typeface="Andes" panose="02000000000000000000" pitchFamily="50" charset="0"/>
                <a:ea typeface="+mj-ea"/>
                <a:cs typeface="Aparajita" panose="020B0604020202020204" pitchFamily="34" charset="0"/>
              </a:rPr>
              <a:t>Grupos de ambientalistas</a:t>
            </a:r>
          </a:p>
        </p:txBody>
      </p:sp>
      <p:sp>
        <p:nvSpPr>
          <p:cNvPr id="3" name="2 Rectángulo"/>
          <p:cNvSpPr/>
          <p:nvPr/>
        </p:nvSpPr>
        <p:spPr>
          <a:xfrm>
            <a:off x="1520539" y="4730227"/>
            <a:ext cx="5296247" cy="707886"/>
          </a:xfrm>
          <a:prstGeom prst="rect">
            <a:avLst/>
          </a:prstGeom>
        </p:spPr>
        <p:txBody>
          <a:bodyPr wrap="square">
            <a:spAutoFit/>
          </a:bodyPr>
          <a:lstStyle/>
          <a:p>
            <a:pPr algn="just"/>
            <a:r>
              <a:rPr lang="es-CO" sz="2000" dirty="0" smtClean="0">
                <a:latin typeface="Andes"/>
              </a:rPr>
              <a:t>Inconformidad y molestia debido a los efectos que tienen las obras en el entorno</a:t>
            </a:r>
            <a:endParaRPr lang="es-CO" sz="2000" dirty="0">
              <a:latin typeface="Andes"/>
            </a:endParaRPr>
          </a:p>
        </p:txBody>
      </p:sp>
      <p:sp>
        <p:nvSpPr>
          <p:cNvPr id="6" name="5 Rectángulo"/>
          <p:cNvSpPr/>
          <p:nvPr/>
        </p:nvSpPr>
        <p:spPr>
          <a:xfrm>
            <a:off x="7933389" y="2229531"/>
            <a:ext cx="3701563" cy="2308324"/>
          </a:xfrm>
          <a:prstGeom prst="rect">
            <a:avLst/>
          </a:prstGeom>
        </p:spPr>
        <p:txBody>
          <a:bodyPr wrap="square">
            <a:spAutoFit/>
          </a:bodyPr>
          <a:lstStyle/>
          <a:p>
            <a:pPr algn="ctr"/>
            <a:r>
              <a:rPr lang="es-CO" b="1" dirty="0" smtClean="0">
                <a:latin typeface="Andes"/>
              </a:rPr>
              <a:t>Estrategias</a:t>
            </a:r>
          </a:p>
          <a:p>
            <a:endParaRPr lang="es-CO" dirty="0">
              <a:latin typeface="Andes"/>
            </a:endParaRPr>
          </a:p>
          <a:p>
            <a:r>
              <a:rPr lang="es-CO" dirty="0">
                <a:latin typeface="Andes"/>
              </a:rPr>
              <a:t>R</a:t>
            </a:r>
            <a:r>
              <a:rPr lang="es-CO" dirty="0" smtClean="0">
                <a:latin typeface="Andes"/>
              </a:rPr>
              <a:t>evisión </a:t>
            </a:r>
            <a:r>
              <a:rPr lang="es-CO" dirty="0">
                <a:latin typeface="Andes"/>
              </a:rPr>
              <a:t>y ajuste en el diseño de los proyectos </a:t>
            </a:r>
            <a:endParaRPr lang="es-CO" dirty="0" smtClean="0">
              <a:latin typeface="Andes"/>
            </a:endParaRPr>
          </a:p>
          <a:p>
            <a:endParaRPr lang="es-CO" dirty="0">
              <a:latin typeface="Andes"/>
            </a:endParaRPr>
          </a:p>
          <a:p>
            <a:r>
              <a:rPr lang="es-CO" dirty="0" smtClean="0">
                <a:latin typeface="Andes"/>
              </a:rPr>
              <a:t>Compensaciones ambientales</a:t>
            </a:r>
          </a:p>
          <a:p>
            <a:endParaRPr lang="es-CO" dirty="0">
              <a:latin typeface="Andes"/>
            </a:endParaRPr>
          </a:p>
          <a:p>
            <a:r>
              <a:rPr lang="es-CO" dirty="0" smtClean="0">
                <a:latin typeface="Andes"/>
              </a:rPr>
              <a:t>Política </a:t>
            </a:r>
            <a:r>
              <a:rPr lang="es-CO" dirty="0">
                <a:latin typeface="Andes"/>
              </a:rPr>
              <a:t>pública </a:t>
            </a:r>
            <a:r>
              <a:rPr lang="es-CO" dirty="0" smtClean="0">
                <a:latin typeface="Andes"/>
              </a:rPr>
              <a:t> ambiental</a:t>
            </a:r>
            <a:endParaRPr lang="es-CO" dirty="0">
              <a:latin typeface="Andes"/>
            </a:endParaRPr>
          </a:p>
        </p:txBody>
      </p:sp>
      <p:pic>
        <p:nvPicPr>
          <p:cNvPr id="9" name="8 Imagen"/>
          <p:cNvPicPr>
            <a:picLocks noChangeAspect="1"/>
          </p:cNvPicPr>
          <p:nvPr/>
        </p:nvPicPr>
        <p:blipFill rotWithShape="1">
          <a:blip r:embed="rId4" cstate="print">
            <a:extLst>
              <a:ext uri="{28A0092B-C50C-407E-A947-70E740481C1C}">
                <a14:useLocalDpi xmlns:a14="http://schemas.microsoft.com/office/drawing/2010/main"/>
              </a:ext>
            </a:extLst>
          </a:blip>
          <a:srcRect l="-42"/>
          <a:stretch/>
        </p:blipFill>
        <p:spPr>
          <a:xfrm>
            <a:off x="1181347" y="2062071"/>
            <a:ext cx="6384545" cy="2443785"/>
          </a:xfrm>
          <a:prstGeom prst="rect">
            <a:avLst/>
          </a:prstGeom>
        </p:spPr>
      </p:pic>
    </p:spTree>
    <p:extLst>
      <p:ext uri="{BB962C8B-B14F-4D97-AF65-F5344CB8AC3E}">
        <p14:creationId xmlns:p14="http://schemas.microsoft.com/office/powerpoint/2010/main" val="4084581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Sec_Tramo6.jpg"/>
          <p:cNvPicPr>
            <a:picLocks noChangeAspect="1"/>
          </p:cNvPicPr>
          <p:nvPr/>
        </p:nvPicPr>
        <p:blipFill rotWithShape="1">
          <a:blip r:embed="rId3" cstate="print">
            <a:extLst>
              <a:ext uri="{28A0092B-C50C-407E-A947-70E740481C1C}">
                <a14:useLocalDpi xmlns:a14="http://schemas.microsoft.com/office/drawing/2010/main"/>
              </a:ext>
            </a:extLst>
          </a:blip>
          <a:srcRect t="46719" b="8671"/>
          <a:stretch/>
        </p:blipFill>
        <p:spPr>
          <a:xfrm>
            <a:off x="2459578" y="4250736"/>
            <a:ext cx="6782705" cy="2111205"/>
          </a:xfrm>
          <a:prstGeom prst="rect">
            <a:avLst/>
          </a:prstGeom>
        </p:spPr>
      </p:pic>
      <p:sp>
        <p:nvSpPr>
          <p:cNvPr id="8" name="3 Rectángulo"/>
          <p:cNvSpPr/>
          <p:nvPr/>
        </p:nvSpPr>
        <p:spPr>
          <a:xfrm>
            <a:off x="9656911" y="318526"/>
            <a:ext cx="2482851" cy="400110"/>
          </a:xfrm>
          <a:prstGeom prst="rect">
            <a:avLst/>
          </a:prstGeom>
        </p:spPr>
        <p:txBody>
          <a:bodyPr wrap="square">
            <a:spAutoFit/>
          </a:bodyPr>
          <a:lstStyle/>
          <a:p>
            <a:r>
              <a:rPr lang="es-CO" sz="2000" b="1" dirty="0" smtClean="0">
                <a:latin typeface="Andes"/>
                <a:ea typeface="Arial" charset="0"/>
                <a:cs typeface="Arial" charset="0"/>
              </a:rPr>
              <a:t>TRAMO 6</a:t>
            </a:r>
          </a:p>
        </p:txBody>
      </p:sp>
      <p:pic>
        <p:nvPicPr>
          <p:cNvPr id="7" name="Imagen 2" descr="Sec_Tramo6.jpg"/>
          <p:cNvPicPr>
            <a:picLocks noChangeAspect="1"/>
          </p:cNvPicPr>
          <p:nvPr/>
        </p:nvPicPr>
        <p:blipFill rotWithShape="1">
          <a:blip r:embed="rId3" cstate="print">
            <a:extLst>
              <a:ext uri="{28A0092B-C50C-407E-A947-70E740481C1C}">
                <a14:useLocalDpi xmlns:a14="http://schemas.microsoft.com/office/drawing/2010/main"/>
              </a:ext>
            </a:extLst>
          </a:blip>
          <a:srcRect b="59248"/>
          <a:stretch/>
        </p:blipFill>
        <p:spPr>
          <a:xfrm>
            <a:off x="2490952" y="425767"/>
            <a:ext cx="6778028" cy="1927277"/>
          </a:xfrm>
          <a:prstGeom prst="rect">
            <a:avLst/>
          </a:prstGeom>
        </p:spPr>
      </p:pic>
      <p:pic>
        <p:nvPicPr>
          <p:cNvPr id="2" name="1 Imagen"/>
          <p:cNvPicPr>
            <a:picLocks noChangeAspect="1"/>
          </p:cNvPicPr>
          <p:nvPr/>
        </p:nvPicPr>
        <p:blipFill rotWithShape="1">
          <a:blip r:embed="rId4" cstate="print">
            <a:extLst>
              <a:ext uri="{28A0092B-C50C-407E-A947-70E740481C1C}">
                <a14:useLocalDpi xmlns:a14="http://schemas.microsoft.com/office/drawing/2010/main" val="0"/>
              </a:ext>
            </a:extLst>
          </a:blip>
          <a:srcRect l="2089" t="20942" r="1592" b="19244"/>
          <a:stretch/>
        </p:blipFill>
        <p:spPr>
          <a:xfrm>
            <a:off x="2472113" y="2415008"/>
            <a:ext cx="6801702" cy="1810221"/>
          </a:xfrm>
          <a:prstGeom prst="rect">
            <a:avLst/>
          </a:prstGeom>
        </p:spPr>
      </p:pic>
      <p:sp>
        <p:nvSpPr>
          <p:cNvPr id="10" name="Rectángulo 15"/>
          <p:cNvSpPr/>
          <p:nvPr/>
        </p:nvSpPr>
        <p:spPr>
          <a:xfrm>
            <a:off x="9572635" y="1528921"/>
            <a:ext cx="1358064" cy="338554"/>
          </a:xfrm>
          <a:prstGeom prst="rect">
            <a:avLst/>
          </a:prstGeom>
        </p:spPr>
        <p:txBody>
          <a:bodyPr wrap="none">
            <a:spAutoFit/>
          </a:bodyPr>
          <a:lstStyle/>
          <a:p>
            <a:r>
              <a:rPr lang="es-CO" sz="1600" b="1" dirty="0" smtClean="0">
                <a:latin typeface="Andes"/>
              </a:rPr>
              <a:t>Sección actual</a:t>
            </a:r>
            <a:endParaRPr lang="es-CO" sz="1600" b="1" dirty="0">
              <a:latin typeface="Andes"/>
            </a:endParaRPr>
          </a:p>
        </p:txBody>
      </p:sp>
      <p:sp>
        <p:nvSpPr>
          <p:cNvPr id="11" name="Rectángulo 16"/>
          <p:cNvSpPr/>
          <p:nvPr/>
        </p:nvSpPr>
        <p:spPr>
          <a:xfrm>
            <a:off x="9398455" y="5385078"/>
            <a:ext cx="1731564" cy="338554"/>
          </a:xfrm>
          <a:prstGeom prst="rect">
            <a:avLst/>
          </a:prstGeom>
        </p:spPr>
        <p:txBody>
          <a:bodyPr wrap="none">
            <a:spAutoFit/>
          </a:bodyPr>
          <a:lstStyle/>
          <a:p>
            <a:r>
              <a:rPr lang="es-CO" sz="1600" b="1" dirty="0" smtClean="0">
                <a:latin typeface="Andes"/>
              </a:rPr>
              <a:t>Propuesta ajustada</a:t>
            </a:r>
            <a:endParaRPr lang="es-CO" sz="1600" b="1" dirty="0">
              <a:latin typeface="Andes"/>
            </a:endParaRPr>
          </a:p>
        </p:txBody>
      </p:sp>
      <p:sp>
        <p:nvSpPr>
          <p:cNvPr id="12" name="Rectángulo 15"/>
          <p:cNvSpPr/>
          <p:nvPr/>
        </p:nvSpPr>
        <p:spPr>
          <a:xfrm>
            <a:off x="9515200" y="3225154"/>
            <a:ext cx="1526380" cy="338554"/>
          </a:xfrm>
          <a:prstGeom prst="rect">
            <a:avLst/>
          </a:prstGeom>
        </p:spPr>
        <p:txBody>
          <a:bodyPr wrap="none">
            <a:spAutoFit/>
          </a:bodyPr>
          <a:lstStyle/>
          <a:p>
            <a:r>
              <a:rPr lang="es-CO" sz="1600" b="1" dirty="0" smtClean="0">
                <a:latin typeface="Andes"/>
              </a:rPr>
              <a:t>Propuesta inicial</a:t>
            </a:r>
            <a:endParaRPr lang="es-CO" sz="1600" b="1" dirty="0">
              <a:latin typeface="Andes"/>
            </a:endParaRPr>
          </a:p>
        </p:txBody>
      </p:sp>
    </p:spTree>
    <p:extLst>
      <p:ext uri="{BB962C8B-B14F-4D97-AF65-F5344CB8AC3E}">
        <p14:creationId xmlns:p14="http://schemas.microsoft.com/office/powerpoint/2010/main" val="36009666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36170" y="530095"/>
            <a:ext cx="6509414" cy="1788376"/>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a:ext>
            </a:extLst>
          </a:blip>
          <a:srcRect b="14840"/>
          <a:stretch/>
        </p:blipFill>
        <p:spPr>
          <a:xfrm>
            <a:off x="3020403" y="4117260"/>
            <a:ext cx="6547404" cy="2131901"/>
          </a:xfrm>
          <a:prstGeom prst="rect">
            <a:avLst/>
          </a:prstGeom>
        </p:spPr>
      </p:pic>
      <p:sp>
        <p:nvSpPr>
          <p:cNvPr id="9" name="3 Rectángulo"/>
          <p:cNvSpPr/>
          <p:nvPr/>
        </p:nvSpPr>
        <p:spPr>
          <a:xfrm>
            <a:off x="9809711" y="316618"/>
            <a:ext cx="2367633" cy="400110"/>
          </a:xfrm>
          <a:prstGeom prst="rect">
            <a:avLst/>
          </a:prstGeom>
        </p:spPr>
        <p:txBody>
          <a:bodyPr wrap="square">
            <a:spAutoFit/>
          </a:bodyPr>
          <a:lstStyle/>
          <a:p>
            <a:r>
              <a:rPr lang="es-CO" sz="2000" b="1" dirty="0" smtClean="0">
                <a:latin typeface="Andes"/>
                <a:ea typeface="Arial" charset="0"/>
                <a:cs typeface="Arial" charset="0"/>
              </a:rPr>
              <a:t>TRAMO 9</a:t>
            </a:r>
          </a:p>
        </p:txBody>
      </p:sp>
      <p:pic>
        <p:nvPicPr>
          <p:cNvPr id="4" name="3 Imagen"/>
          <p:cNvPicPr>
            <a:picLocks noChangeAspect="1"/>
          </p:cNvPicPr>
          <p:nvPr/>
        </p:nvPicPr>
        <p:blipFill rotWithShape="1">
          <a:blip r:embed="rId5" cstate="print">
            <a:extLst>
              <a:ext uri="{28A0092B-C50C-407E-A947-70E740481C1C}">
                <a14:useLocalDpi xmlns:a14="http://schemas.microsoft.com/office/drawing/2010/main" val="0"/>
              </a:ext>
            </a:extLst>
          </a:blip>
          <a:srcRect l="2687" t="32957" r="2836" b="9058"/>
          <a:stretch/>
        </p:blipFill>
        <p:spPr>
          <a:xfrm>
            <a:off x="3015230" y="2391267"/>
            <a:ext cx="6561885" cy="1725993"/>
          </a:xfrm>
          <a:prstGeom prst="rect">
            <a:avLst/>
          </a:prstGeom>
        </p:spPr>
      </p:pic>
      <p:sp>
        <p:nvSpPr>
          <p:cNvPr id="11" name="Rectángulo 15"/>
          <p:cNvSpPr/>
          <p:nvPr/>
        </p:nvSpPr>
        <p:spPr>
          <a:xfrm>
            <a:off x="9730295" y="1528921"/>
            <a:ext cx="1358064" cy="338554"/>
          </a:xfrm>
          <a:prstGeom prst="rect">
            <a:avLst/>
          </a:prstGeom>
        </p:spPr>
        <p:txBody>
          <a:bodyPr wrap="none">
            <a:spAutoFit/>
          </a:bodyPr>
          <a:lstStyle/>
          <a:p>
            <a:r>
              <a:rPr lang="es-CO" sz="1600" b="1" dirty="0" smtClean="0">
                <a:latin typeface="Andes"/>
              </a:rPr>
              <a:t>Sección actual</a:t>
            </a:r>
            <a:endParaRPr lang="es-CO" sz="1600" b="1" dirty="0">
              <a:latin typeface="Andes"/>
            </a:endParaRPr>
          </a:p>
        </p:txBody>
      </p:sp>
      <p:sp>
        <p:nvSpPr>
          <p:cNvPr id="12" name="Rectángulo 16"/>
          <p:cNvSpPr/>
          <p:nvPr/>
        </p:nvSpPr>
        <p:spPr>
          <a:xfrm>
            <a:off x="9776839" y="5053992"/>
            <a:ext cx="1731564" cy="338554"/>
          </a:xfrm>
          <a:prstGeom prst="rect">
            <a:avLst/>
          </a:prstGeom>
        </p:spPr>
        <p:txBody>
          <a:bodyPr wrap="none">
            <a:spAutoFit/>
          </a:bodyPr>
          <a:lstStyle/>
          <a:p>
            <a:r>
              <a:rPr lang="es-CO" sz="1600" b="1" dirty="0" smtClean="0">
                <a:latin typeface="Andes"/>
              </a:rPr>
              <a:t>Propuesta ajustada</a:t>
            </a:r>
            <a:endParaRPr lang="es-CO" sz="1600" b="1" dirty="0">
              <a:latin typeface="Andes"/>
            </a:endParaRPr>
          </a:p>
        </p:txBody>
      </p:sp>
      <p:sp>
        <p:nvSpPr>
          <p:cNvPr id="13" name="Rectángulo 15"/>
          <p:cNvSpPr/>
          <p:nvPr/>
        </p:nvSpPr>
        <p:spPr>
          <a:xfrm>
            <a:off x="9751690" y="3319750"/>
            <a:ext cx="1526380" cy="338554"/>
          </a:xfrm>
          <a:prstGeom prst="rect">
            <a:avLst/>
          </a:prstGeom>
        </p:spPr>
        <p:txBody>
          <a:bodyPr wrap="none">
            <a:spAutoFit/>
          </a:bodyPr>
          <a:lstStyle/>
          <a:p>
            <a:r>
              <a:rPr lang="es-CO" sz="1600" b="1" dirty="0" smtClean="0">
                <a:latin typeface="Andes"/>
              </a:rPr>
              <a:t>Propuesta inicial</a:t>
            </a:r>
            <a:endParaRPr lang="es-CO" sz="1600" b="1" dirty="0">
              <a:latin typeface="Andes"/>
            </a:endParaRPr>
          </a:p>
        </p:txBody>
      </p:sp>
    </p:spTree>
    <p:extLst>
      <p:ext uri="{BB962C8B-B14F-4D97-AF65-F5344CB8AC3E}">
        <p14:creationId xmlns:p14="http://schemas.microsoft.com/office/powerpoint/2010/main" val="6160907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7901" y="325942"/>
            <a:ext cx="6810528" cy="2006172"/>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a:ext>
            </a:extLst>
          </a:blip>
          <a:srcRect l="-42"/>
          <a:stretch/>
        </p:blipFill>
        <p:spPr>
          <a:xfrm>
            <a:off x="2641092" y="4278689"/>
            <a:ext cx="6802461" cy="2313434"/>
          </a:xfrm>
          <a:prstGeom prst="rect">
            <a:avLst/>
          </a:prstGeom>
        </p:spPr>
      </p:pic>
      <p:sp>
        <p:nvSpPr>
          <p:cNvPr id="8" name="3 Rectángulo"/>
          <p:cNvSpPr/>
          <p:nvPr/>
        </p:nvSpPr>
        <p:spPr>
          <a:xfrm>
            <a:off x="9657398" y="357473"/>
            <a:ext cx="3495833" cy="400110"/>
          </a:xfrm>
          <a:prstGeom prst="rect">
            <a:avLst/>
          </a:prstGeom>
        </p:spPr>
        <p:txBody>
          <a:bodyPr wrap="square">
            <a:spAutoFit/>
          </a:bodyPr>
          <a:lstStyle/>
          <a:p>
            <a:r>
              <a:rPr lang="es-CO" sz="2000" b="1" dirty="0" smtClean="0">
                <a:latin typeface="Andes"/>
                <a:ea typeface="Arial" charset="0"/>
                <a:cs typeface="Arial" charset="0"/>
              </a:rPr>
              <a:t>TRAMO 12</a:t>
            </a:r>
          </a:p>
        </p:txBody>
      </p:sp>
      <p:pic>
        <p:nvPicPr>
          <p:cNvPr id="10" name="Picture 5" descr="D:\TRANVIA 80 METRO\imagenes secciones\Campos de paz\Sec CP Ido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25" t="30597" r="17033" b="26678"/>
          <a:stretch/>
        </p:blipFill>
        <p:spPr bwMode="auto">
          <a:xfrm>
            <a:off x="2647901" y="2371235"/>
            <a:ext cx="6805129" cy="18709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5"/>
          <p:cNvSpPr/>
          <p:nvPr/>
        </p:nvSpPr>
        <p:spPr>
          <a:xfrm>
            <a:off x="9588401" y="1528921"/>
            <a:ext cx="1358064" cy="338554"/>
          </a:xfrm>
          <a:prstGeom prst="rect">
            <a:avLst/>
          </a:prstGeom>
        </p:spPr>
        <p:txBody>
          <a:bodyPr wrap="none">
            <a:spAutoFit/>
          </a:bodyPr>
          <a:lstStyle/>
          <a:p>
            <a:r>
              <a:rPr lang="es-CO" sz="1600" b="1" dirty="0" smtClean="0">
                <a:latin typeface="Andes"/>
              </a:rPr>
              <a:t>Sección actual</a:t>
            </a:r>
            <a:endParaRPr lang="es-CO" sz="1600" b="1" dirty="0">
              <a:latin typeface="Andes"/>
            </a:endParaRPr>
          </a:p>
        </p:txBody>
      </p:sp>
      <p:sp>
        <p:nvSpPr>
          <p:cNvPr id="13" name="Rectángulo 16"/>
          <p:cNvSpPr/>
          <p:nvPr/>
        </p:nvSpPr>
        <p:spPr>
          <a:xfrm>
            <a:off x="9761073" y="5211652"/>
            <a:ext cx="1731564" cy="338554"/>
          </a:xfrm>
          <a:prstGeom prst="rect">
            <a:avLst/>
          </a:prstGeom>
        </p:spPr>
        <p:txBody>
          <a:bodyPr wrap="none">
            <a:spAutoFit/>
          </a:bodyPr>
          <a:lstStyle/>
          <a:p>
            <a:r>
              <a:rPr lang="es-CO" sz="1600" b="1" dirty="0" smtClean="0">
                <a:latin typeface="Andes"/>
              </a:rPr>
              <a:t>Propuesta ajustada</a:t>
            </a:r>
            <a:endParaRPr lang="es-CO" sz="1600" b="1" dirty="0">
              <a:latin typeface="Andes"/>
            </a:endParaRPr>
          </a:p>
        </p:txBody>
      </p:sp>
      <p:sp>
        <p:nvSpPr>
          <p:cNvPr id="14" name="Rectángulo 15"/>
          <p:cNvSpPr/>
          <p:nvPr/>
        </p:nvSpPr>
        <p:spPr>
          <a:xfrm>
            <a:off x="9704392" y="3303984"/>
            <a:ext cx="1526380" cy="338554"/>
          </a:xfrm>
          <a:prstGeom prst="rect">
            <a:avLst/>
          </a:prstGeom>
        </p:spPr>
        <p:txBody>
          <a:bodyPr wrap="none">
            <a:spAutoFit/>
          </a:bodyPr>
          <a:lstStyle/>
          <a:p>
            <a:r>
              <a:rPr lang="es-CO" sz="1600" b="1" dirty="0" smtClean="0">
                <a:latin typeface="Andes"/>
              </a:rPr>
              <a:t>Propuesta inicial</a:t>
            </a:r>
            <a:endParaRPr lang="es-CO" sz="1600" b="1" dirty="0">
              <a:latin typeface="Andes"/>
            </a:endParaRPr>
          </a:p>
        </p:txBody>
      </p:sp>
    </p:spTree>
    <p:extLst>
      <p:ext uri="{BB962C8B-B14F-4D97-AF65-F5344CB8AC3E}">
        <p14:creationId xmlns:p14="http://schemas.microsoft.com/office/powerpoint/2010/main" val="24182274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1693965" y="189188"/>
            <a:ext cx="7817944" cy="707886"/>
          </a:xfrm>
          <a:prstGeom prst="rect">
            <a:avLst/>
          </a:prstGeom>
        </p:spPr>
        <p:txBody>
          <a:bodyPr wrap="square">
            <a:spAutoFit/>
          </a:bodyPr>
          <a:lstStyle/>
          <a:p>
            <a:r>
              <a:rPr lang="es-CO" sz="4000" b="1" dirty="0">
                <a:ln w="3175" cmpd="sng">
                  <a:noFill/>
                </a:ln>
                <a:solidFill>
                  <a:srgbClr val="0070C0"/>
                </a:solidFill>
                <a:latin typeface="Andes" panose="02000000000000000000" pitchFamily="50" charset="0"/>
                <a:ea typeface="+mj-ea"/>
                <a:cs typeface="Aparajita" panose="020B0604020202020204" pitchFamily="34" charset="0"/>
              </a:rPr>
              <a:t>Conductores de automóviles</a:t>
            </a:r>
          </a:p>
        </p:txBody>
      </p:sp>
      <p:sp>
        <p:nvSpPr>
          <p:cNvPr id="3" name="2 Rectángulo"/>
          <p:cNvSpPr/>
          <p:nvPr/>
        </p:nvSpPr>
        <p:spPr>
          <a:xfrm>
            <a:off x="2056583" y="5201857"/>
            <a:ext cx="4968621" cy="1015663"/>
          </a:xfrm>
          <a:prstGeom prst="rect">
            <a:avLst/>
          </a:prstGeom>
        </p:spPr>
        <p:txBody>
          <a:bodyPr wrap="square">
            <a:spAutoFit/>
          </a:bodyPr>
          <a:lstStyle/>
          <a:p>
            <a:pPr algn="just"/>
            <a:r>
              <a:rPr lang="es-CO" sz="2000" dirty="0" smtClean="0">
                <a:latin typeface="Andes"/>
              </a:rPr>
              <a:t>Inconformidad por los cambios en los sentidos habituales de circulación y congestiones vehiculares </a:t>
            </a:r>
            <a:endParaRPr lang="es-CO" sz="2000" dirty="0">
              <a:latin typeface="Andes"/>
            </a:endParaRPr>
          </a:p>
        </p:txBody>
      </p:sp>
      <p:sp>
        <p:nvSpPr>
          <p:cNvPr id="6" name="5 Rectángulo"/>
          <p:cNvSpPr/>
          <p:nvPr/>
        </p:nvSpPr>
        <p:spPr>
          <a:xfrm>
            <a:off x="8121081" y="2065283"/>
            <a:ext cx="3324702" cy="1477328"/>
          </a:xfrm>
          <a:prstGeom prst="rect">
            <a:avLst/>
          </a:prstGeom>
        </p:spPr>
        <p:txBody>
          <a:bodyPr wrap="square">
            <a:spAutoFit/>
          </a:bodyPr>
          <a:lstStyle/>
          <a:p>
            <a:pPr algn="ctr"/>
            <a:r>
              <a:rPr lang="es-CO" b="1" dirty="0" smtClean="0">
                <a:latin typeface="Andes"/>
              </a:rPr>
              <a:t>Estrategias</a:t>
            </a:r>
          </a:p>
          <a:p>
            <a:endParaRPr lang="es-CO" dirty="0">
              <a:latin typeface="Andes"/>
            </a:endParaRPr>
          </a:p>
          <a:p>
            <a:r>
              <a:rPr lang="es-CO" dirty="0">
                <a:latin typeface="Andes"/>
              </a:rPr>
              <a:t>P</a:t>
            </a:r>
            <a:r>
              <a:rPr lang="es-CO" dirty="0" smtClean="0">
                <a:latin typeface="Andes"/>
              </a:rPr>
              <a:t>lanificación </a:t>
            </a:r>
            <a:r>
              <a:rPr lang="es-CO" dirty="0">
                <a:latin typeface="Andes"/>
              </a:rPr>
              <a:t>de </a:t>
            </a:r>
            <a:r>
              <a:rPr lang="es-CO" dirty="0" smtClean="0">
                <a:latin typeface="Andes"/>
              </a:rPr>
              <a:t>desvíos</a:t>
            </a:r>
          </a:p>
          <a:p>
            <a:endParaRPr lang="es-CO" dirty="0">
              <a:latin typeface="Andes"/>
            </a:endParaRPr>
          </a:p>
          <a:p>
            <a:r>
              <a:rPr lang="es-CO" dirty="0" smtClean="0">
                <a:latin typeface="Andes"/>
              </a:rPr>
              <a:t>Campañas </a:t>
            </a:r>
            <a:r>
              <a:rPr lang="es-CO" dirty="0">
                <a:latin typeface="Andes"/>
              </a:rPr>
              <a:t>comunicacionales</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490" y="1054734"/>
            <a:ext cx="6163266" cy="402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5545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 y="95250"/>
            <a:ext cx="5284076" cy="3963057"/>
          </a:xfrm>
          <a:prstGeom prst="rect">
            <a:avLst/>
          </a:prstGeom>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33241"/>
          <a:stretch/>
        </p:blipFill>
        <p:spPr bwMode="auto">
          <a:xfrm>
            <a:off x="3958939" y="2506717"/>
            <a:ext cx="8217295" cy="438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4263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416795" y="533164"/>
            <a:ext cx="10296987" cy="1437509"/>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3400" b="1" dirty="0" smtClean="0">
                <a:solidFill>
                  <a:srgbClr val="0070C0"/>
                </a:solidFill>
                <a:latin typeface="Andes" panose="02000000000000000000" pitchFamily="50" charset="0"/>
                <a:cs typeface="Aparajita" panose="020B0604020202020204" pitchFamily="34" charset="0"/>
              </a:rPr>
              <a:t>ATENCIÓN DE PETICIONES, QUEJAS, RECLAMOS, SUGERENCIAS Y SOLICITUDES DE LOS CIUDADANOS </a:t>
            </a:r>
          </a:p>
          <a:p>
            <a:endParaRPr lang="es-ES_tradnl" sz="3600" b="1" dirty="0" smtClean="0">
              <a:solidFill>
                <a:srgbClr val="0070C0"/>
              </a:solidFill>
              <a:latin typeface="Andes" panose="02000000000000000000" pitchFamily="50" charset="0"/>
              <a:cs typeface="Aparajita" panose="020B0604020202020204" pitchFamily="34" charset="0"/>
            </a:endParaRPr>
          </a:p>
          <a:p>
            <a:pPr algn="just" defTabSz="914400">
              <a:lnSpc>
                <a:spcPct val="80000"/>
              </a:lnSpc>
              <a:spcBef>
                <a:spcPct val="50000"/>
              </a:spcBef>
            </a:pPr>
            <a:r>
              <a:rPr lang="es-CO" sz="2000" dirty="0" smtClean="0">
                <a:latin typeface="Andes"/>
                <a:ea typeface="+mn-ea"/>
                <a:cs typeface="+mn-cs"/>
              </a:rPr>
              <a:t>En virtud </a:t>
            </a:r>
            <a:r>
              <a:rPr lang="es-CO" sz="2000" dirty="0">
                <a:latin typeface="Andes"/>
                <a:ea typeface="+mn-ea"/>
                <a:cs typeface="+mn-cs"/>
              </a:rPr>
              <a:t>del principio de transparencia, la actividad administrativa y operativa del sistema es del dominio público, por consiguiente, toda persona puede conocer las actuaciones de la Empresa, salvo reserva legal</a:t>
            </a:r>
            <a:r>
              <a:rPr lang="es-CO" sz="2000" dirty="0" smtClean="0">
                <a:latin typeface="Andes"/>
                <a:ea typeface="+mn-ea"/>
                <a:cs typeface="+mn-cs"/>
              </a:rPr>
              <a:t>.</a:t>
            </a:r>
          </a:p>
          <a:p>
            <a:pPr algn="just" defTabSz="914400">
              <a:lnSpc>
                <a:spcPct val="80000"/>
              </a:lnSpc>
              <a:spcBef>
                <a:spcPct val="50000"/>
              </a:spcBef>
            </a:pPr>
            <a:endParaRPr lang="es-CO" sz="2000" dirty="0" smtClean="0">
              <a:latin typeface="Andes"/>
              <a:ea typeface="+mn-ea"/>
              <a:cs typeface="+mn-cs"/>
            </a:endParaRPr>
          </a:p>
          <a:p>
            <a:pPr algn="just" defTabSz="914400">
              <a:lnSpc>
                <a:spcPct val="80000"/>
              </a:lnSpc>
              <a:spcBef>
                <a:spcPct val="50000"/>
              </a:spcBef>
            </a:pPr>
            <a:r>
              <a:rPr lang="es-CO" sz="2000" dirty="0" smtClean="0">
                <a:latin typeface="Andes"/>
              </a:rPr>
              <a:t>En </a:t>
            </a:r>
            <a:r>
              <a:rPr lang="es-CO" sz="2000" dirty="0">
                <a:latin typeface="Andes"/>
              </a:rPr>
              <a:t>virtud del reconocimiento de derechos los ciudadanos pueden presentar peticiones en cualquiera de sus modalidades, verbalmente, o por escrito, o por cualquier otro medio idóneo y sin necesidad de apoderado, así como a obtener información y orientación acerca de los requisitos que las disposiciones vigentes exijan para tal efecto</a:t>
            </a:r>
            <a:r>
              <a:rPr lang="es-CO" sz="2200" dirty="0" smtClean="0">
                <a:latin typeface="Andes"/>
              </a:rPr>
              <a:t>.</a:t>
            </a:r>
          </a:p>
          <a:p>
            <a:pPr marL="171450" indent="-171450">
              <a:buFont typeface="Arial" panose="020B0604020202020204" pitchFamily="34" charset="0"/>
              <a:buChar char="•"/>
            </a:pPr>
            <a:endParaRPr lang="es-CO" sz="1400" b="1" dirty="0" smtClean="0">
              <a:solidFill>
                <a:srgbClr val="003300"/>
              </a:solidFill>
              <a:latin typeface="Andes"/>
              <a:cs typeface="Helvetica" panose="020B0604020202020204" pitchFamily="34" charset="0"/>
            </a:endParaRPr>
          </a:p>
          <a:p>
            <a:pPr marL="285750" indent="-285750">
              <a:buFont typeface="Arial" panose="020B0604020202020204" pitchFamily="34" charset="0"/>
              <a:buChar char="•"/>
            </a:pPr>
            <a:r>
              <a:rPr lang="es-CO" sz="1500" b="1" dirty="0" smtClean="0">
                <a:solidFill>
                  <a:srgbClr val="0070C0"/>
                </a:solidFill>
                <a:latin typeface="Andes"/>
                <a:cs typeface="Helvetica" panose="020B0604020202020204" pitchFamily="34" charset="0"/>
              </a:rPr>
              <a:t>Canal telefónico </a:t>
            </a:r>
          </a:p>
          <a:p>
            <a:pPr marL="285750" indent="-285750">
              <a:buFont typeface="Arial" panose="020B0604020202020204" pitchFamily="34" charset="0"/>
              <a:buChar char="•"/>
            </a:pPr>
            <a:r>
              <a:rPr lang="es-CO" sz="1500" b="1" dirty="0" smtClean="0">
                <a:solidFill>
                  <a:srgbClr val="0070C0"/>
                </a:solidFill>
                <a:latin typeface="Andes"/>
                <a:cs typeface="Helvetica" panose="020B0604020202020204" pitchFamily="34" charset="0"/>
              </a:rPr>
              <a:t>Redes sociales                           </a:t>
            </a:r>
          </a:p>
          <a:p>
            <a:pPr marL="171450" indent="-171450">
              <a:buFont typeface="Arial" panose="020B0604020202020204" pitchFamily="34" charset="0"/>
              <a:buChar char="•"/>
            </a:pPr>
            <a:r>
              <a:rPr lang="es-CO" sz="1500" b="1" dirty="0">
                <a:solidFill>
                  <a:srgbClr val="0070C0"/>
                </a:solidFill>
                <a:latin typeface="Andes"/>
                <a:cs typeface="Helvetica" panose="020B0604020202020204" pitchFamily="34" charset="0"/>
              </a:rPr>
              <a:t> Punto de Atención al Cliente</a:t>
            </a:r>
          </a:p>
          <a:p>
            <a:pPr marL="171450" indent="-171450">
              <a:buFont typeface="Arial" panose="020B0604020202020204" pitchFamily="34" charset="0"/>
              <a:buChar char="•"/>
            </a:pPr>
            <a:r>
              <a:rPr lang="es-CO" sz="1500" b="1" dirty="0">
                <a:solidFill>
                  <a:srgbClr val="0070C0"/>
                </a:solidFill>
                <a:latin typeface="Andes"/>
                <a:cs typeface="Helvetica" panose="020B0604020202020204" pitchFamily="34" charset="0"/>
              </a:rPr>
              <a:t>Buzones de </a:t>
            </a:r>
            <a:r>
              <a:rPr lang="es-CO" sz="1500" b="1" dirty="0" smtClean="0">
                <a:solidFill>
                  <a:srgbClr val="0070C0"/>
                </a:solidFill>
                <a:latin typeface="Andes"/>
                <a:cs typeface="Helvetica" panose="020B0604020202020204" pitchFamily="34" charset="0"/>
              </a:rPr>
              <a:t>sugerencias</a:t>
            </a:r>
          </a:p>
          <a:p>
            <a:pPr marL="171450" indent="-171450">
              <a:buFont typeface="Arial" panose="020B0604020202020204" pitchFamily="34" charset="0"/>
              <a:buChar char="•"/>
            </a:pPr>
            <a:r>
              <a:rPr lang="es-CO" sz="1500" b="1" dirty="0" smtClean="0">
                <a:solidFill>
                  <a:srgbClr val="0070C0"/>
                </a:solidFill>
                <a:latin typeface="Andes"/>
                <a:cs typeface="Helvetica" panose="020B0604020202020204" pitchFamily="34" charset="0"/>
              </a:rPr>
              <a:t> </a:t>
            </a:r>
            <a:r>
              <a:rPr lang="es-CO" sz="1500" b="1" dirty="0">
                <a:solidFill>
                  <a:srgbClr val="0070C0"/>
                </a:solidFill>
                <a:latin typeface="Andes"/>
                <a:cs typeface="Helvetica" panose="020B0604020202020204" pitchFamily="34" charset="0"/>
              </a:rPr>
              <a:t>Canales </a:t>
            </a:r>
            <a:r>
              <a:rPr lang="es-CO" sz="1500" b="1" dirty="0" smtClean="0">
                <a:solidFill>
                  <a:srgbClr val="0070C0"/>
                </a:solidFill>
                <a:latin typeface="Andes"/>
                <a:cs typeface="Helvetica" panose="020B0604020202020204" pitchFamily="34" charset="0"/>
              </a:rPr>
              <a:t>virtuales</a:t>
            </a:r>
            <a:endParaRPr lang="es-CO" sz="1500" b="1" dirty="0">
              <a:solidFill>
                <a:srgbClr val="0070C0"/>
              </a:solidFill>
              <a:latin typeface="Andes"/>
              <a:cs typeface="Helvetica" panose="020B0604020202020204" pitchFamily="34" charset="0"/>
            </a:endParaRPr>
          </a:p>
          <a:p>
            <a:pPr marL="171450" indent="-171450">
              <a:buFont typeface="Arial" panose="020B0604020202020204" pitchFamily="34" charset="0"/>
              <a:buChar char="•"/>
            </a:pPr>
            <a:r>
              <a:rPr lang="es-CO" sz="1500" b="1" dirty="0" smtClean="0">
                <a:solidFill>
                  <a:srgbClr val="0070C0"/>
                </a:solidFill>
                <a:latin typeface="Andes"/>
                <a:cs typeface="Helvetica" panose="020B0604020202020204" pitchFamily="34" charset="0"/>
              </a:rPr>
              <a:t>Otros canales</a:t>
            </a:r>
          </a:p>
          <a:p>
            <a:pPr defTabSz="914400">
              <a:lnSpc>
                <a:spcPct val="80000"/>
              </a:lnSpc>
              <a:spcBef>
                <a:spcPct val="50000"/>
              </a:spcBef>
            </a:pPr>
            <a:endParaRPr lang="es-CO" sz="1400" dirty="0" smtClean="0">
              <a:latin typeface="Andes"/>
            </a:endParaRPr>
          </a:p>
          <a:p>
            <a:pPr algn="just" defTabSz="914400">
              <a:lnSpc>
                <a:spcPct val="80000"/>
              </a:lnSpc>
              <a:spcBef>
                <a:spcPct val="50000"/>
              </a:spcBef>
            </a:pPr>
            <a:endParaRPr lang="es-CO" sz="2400" dirty="0">
              <a:latin typeface="Andes"/>
            </a:endParaRPr>
          </a:p>
          <a:p>
            <a:pPr algn="just" defTabSz="914400">
              <a:lnSpc>
                <a:spcPct val="80000"/>
              </a:lnSpc>
              <a:spcBef>
                <a:spcPct val="50000"/>
              </a:spcBef>
            </a:pPr>
            <a:endParaRPr lang="es-CO" sz="2400" dirty="0" smtClean="0">
              <a:latin typeface="Andes"/>
            </a:endParaRPr>
          </a:p>
          <a:p>
            <a:pPr algn="just" defTabSz="914400">
              <a:lnSpc>
                <a:spcPct val="80000"/>
              </a:lnSpc>
              <a:spcBef>
                <a:spcPct val="50000"/>
              </a:spcBef>
            </a:pPr>
            <a:endParaRPr lang="es-CO" sz="2400" dirty="0" smtClean="0">
              <a:latin typeface="Andes"/>
            </a:endParaRPr>
          </a:p>
          <a:p>
            <a:pPr algn="just" defTabSz="914400">
              <a:lnSpc>
                <a:spcPct val="80000"/>
              </a:lnSpc>
              <a:spcBef>
                <a:spcPct val="50000"/>
              </a:spcBef>
            </a:pPr>
            <a:endParaRPr lang="es-CO" sz="2400" dirty="0">
              <a:latin typeface="Andes"/>
              <a:ea typeface="+mn-ea"/>
              <a:cs typeface="+mn-cs"/>
            </a:endParaRPr>
          </a:p>
          <a:p>
            <a:pPr algn="just" defTabSz="914400">
              <a:lnSpc>
                <a:spcPct val="80000"/>
              </a:lnSpc>
              <a:spcBef>
                <a:spcPct val="50000"/>
              </a:spcBef>
            </a:pPr>
            <a:r>
              <a:rPr lang="es-ES_tradnl" sz="2400" dirty="0">
                <a:latin typeface="Andes"/>
                <a:ea typeface="+mn-ea"/>
                <a:cs typeface="+mn-cs"/>
              </a:rPr>
              <a:t/>
            </a:r>
            <a:br>
              <a:rPr lang="es-ES_tradnl" sz="2400" dirty="0">
                <a:latin typeface="Andes"/>
                <a:ea typeface="+mn-ea"/>
                <a:cs typeface="+mn-cs"/>
              </a:rPr>
            </a:br>
            <a:endParaRPr lang="es-CO" altLang="es-CO" sz="2400" dirty="0">
              <a:latin typeface="Andes"/>
              <a:ea typeface="+mn-ea"/>
              <a:cs typeface="+mn-cs"/>
            </a:endParaRPr>
          </a:p>
        </p:txBody>
      </p:sp>
    </p:spTree>
    <p:extLst>
      <p:ext uri="{BB962C8B-B14F-4D97-AF65-F5344CB8AC3E}">
        <p14:creationId xmlns:p14="http://schemas.microsoft.com/office/powerpoint/2010/main" val="19661746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0"/>
          <p:cNvSpPr>
            <a:spLocks noChangeArrowheads="1"/>
          </p:cNvSpPr>
          <p:nvPr/>
        </p:nvSpPr>
        <p:spPr bwMode="auto">
          <a:xfrm>
            <a:off x="5169571" y="4168475"/>
            <a:ext cx="6433380" cy="289310"/>
          </a:xfrm>
          <a:prstGeom prst="rect">
            <a:avLst/>
          </a:prstGeom>
          <a:noFill/>
          <a:ln w="9525">
            <a:noFill/>
            <a:miter lim="800000"/>
            <a:headEnd/>
            <a:tailEnd/>
          </a:ln>
        </p:spPr>
        <p:txBody>
          <a:bodyPr wrap="square">
            <a:spAutoFit/>
          </a:bodyPr>
          <a:lstStyle/>
          <a:p>
            <a:pPr algn="just">
              <a:lnSpc>
                <a:spcPct val="80000"/>
              </a:lnSpc>
              <a:spcBef>
                <a:spcPct val="50000"/>
              </a:spcBef>
              <a:buFont typeface="Arial" charset="0"/>
              <a:buNone/>
            </a:pPr>
            <a:r>
              <a:rPr lang="es-ES_tradnl" sz="1600" dirty="0">
                <a:latin typeface="Andes"/>
                <a:cs typeface="Helvetica" panose="020B0604020202020204" pitchFamily="34" charset="0"/>
              </a:rPr>
              <a:t>Todo aquello que los </a:t>
            </a:r>
            <a:r>
              <a:rPr lang="es-ES_tradnl" sz="1600" dirty="0" smtClean="0">
                <a:latin typeface="Andes"/>
                <a:cs typeface="Helvetica" panose="020B0604020202020204" pitchFamily="34" charset="0"/>
              </a:rPr>
              <a:t>ciudadanos perciban </a:t>
            </a:r>
            <a:r>
              <a:rPr lang="es-ES_tradnl" sz="1600" dirty="0">
                <a:latin typeface="Andes"/>
                <a:cs typeface="Helvetica" panose="020B0604020202020204" pitchFamily="34" charset="0"/>
              </a:rPr>
              <a:t>como insatisfactorio en la </a:t>
            </a:r>
            <a:r>
              <a:rPr lang="es-ES_tradnl" sz="1600" dirty="0" smtClean="0">
                <a:latin typeface="Andes"/>
                <a:cs typeface="Helvetica" panose="020B0604020202020204" pitchFamily="34" charset="0"/>
              </a:rPr>
              <a:t> gestión</a:t>
            </a:r>
            <a:endParaRPr lang="es-ES" sz="1600" dirty="0">
              <a:latin typeface="Andes"/>
              <a:cs typeface="Helvetica" panose="020B0604020202020204" pitchFamily="34" charset="0"/>
            </a:endParaRPr>
          </a:p>
        </p:txBody>
      </p:sp>
      <p:sp>
        <p:nvSpPr>
          <p:cNvPr id="108550" name="Text Placeholder 42"/>
          <p:cNvSpPr>
            <a:spLocks/>
          </p:cNvSpPr>
          <p:nvPr/>
        </p:nvSpPr>
        <p:spPr bwMode="auto">
          <a:xfrm>
            <a:off x="2301768" y="4170650"/>
            <a:ext cx="1316489" cy="425450"/>
          </a:xfrm>
          <a:prstGeom prst="rect">
            <a:avLst/>
          </a:prstGeom>
          <a:noFill/>
          <a:ln w="9525">
            <a:noFill/>
            <a:miter lim="800000"/>
            <a:headEnd/>
            <a:tailEnd/>
          </a:ln>
        </p:spPr>
        <p:txBody>
          <a:bodyPr/>
          <a:lstStyle/>
          <a:p>
            <a:pPr marL="342900" indent="-342900" algn="r">
              <a:spcBef>
                <a:spcPct val="20000"/>
              </a:spcBef>
            </a:pPr>
            <a:r>
              <a:rPr lang="es-ES_tradnl" sz="1600" b="1" dirty="0">
                <a:solidFill>
                  <a:srgbClr val="0070C0"/>
                </a:solidFill>
                <a:latin typeface="Andes"/>
                <a:cs typeface="Helvetica" panose="020B0604020202020204" pitchFamily="34" charset="0"/>
              </a:rPr>
              <a:t>QUEJA</a:t>
            </a:r>
          </a:p>
        </p:txBody>
      </p:sp>
      <p:sp>
        <p:nvSpPr>
          <p:cNvPr id="108551" name="Rectangle 13"/>
          <p:cNvSpPr>
            <a:spLocks noChangeArrowheads="1"/>
          </p:cNvSpPr>
          <p:nvPr/>
        </p:nvSpPr>
        <p:spPr bwMode="auto">
          <a:xfrm>
            <a:off x="5178037" y="4534799"/>
            <a:ext cx="6433380" cy="289310"/>
          </a:xfrm>
          <a:prstGeom prst="rect">
            <a:avLst/>
          </a:prstGeom>
          <a:noFill/>
          <a:ln w="9525">
            <a:noFill/>
            <a:miter lim="800000"/>
            <a:headEnd/>
            <a:tailEnd/>
          </a:ln>
        </p:spPr>
        <p:txBody>
          <a:bodyPr wrap="square">
            <a:spAutoFit/>
          </a:bodyPr>
          <a:lstStyle/>
          <a:p>
            <a:pPr algn="just">
              <a:lnSpc>
                <a:spcPct val="80000"/>
              </a:lnSpc>
              <a:spcBef>
                <a:spcPct val="50000"/>
              </a:spcBef>
              <a:buFont typeface="Arial" charset="0"/>
              <a:buNone/>
            </a:pPr>
            <a:r>
              <a:rPr lang="es-ES" sz="1600" dirty="0">
                <a:latin typeface="Andes"/>
                <a:cs typeface="Helvetica" panose="020B0604020202020204" pitchFamily="34" charset="0"/>
              </a:rPr>
              <a:t>Todo requerimiento  donde el </a:t>
            </a:r>
            <a:r>
              <a:rPr lang="es-ES" sz="1600" dirty="0" smtClean="0">
                <a:latin typeface="Andes"/>
                <a:cs typeface="Helvetica" panose="020B0604020202020204" pitchFamily="34" charset="0"/>
              </a:rPr>
              <a:t>ciudadano espere </a:t>
            </a:r>
            <a:r>
              <a:rPr lang="es-ES" sz="1600" dirty="0">
                <a:latin typeface="Andes"/>
                <a:cs typeface="Helvetica" panose="020B0604020202020204" pitchFamily="34" charset="0"/>
              </a:rPr>
              <a:t>algún tipo de compensación</a:t>
            </a:r>
          </a:p>
        </p:txBody>
      </p:sp>
      <p:sp>
        <p:nvSpPr>
          <p:cNvPr id="108552" name="Text Placeholder 42"/>
          <p:cNvSpPr>
            <a:spLocks/>
          </p:cNvSpPr>
          <p:nvPr/>
        </p:nvSpPr>
        <p:spPr bwMode="auto">
          <a:xfrm>
            <a:off x="1751625" y="4569614"/>
            <a:ext cx="2133600" cy="425450"/>
          </a:xfrm>
          <a:prstGeom prst="rect">
            <a:avLst/>
          </a:prstGeom>
          <a:noFill/>
          <a:ln w="9525">
            <a:noFill/>
            <a:miter lim="800000"/>
            <a:headEnd/>
            <a:tailEnd/>
          </a:ln>
        </p:spPr>
        <p:txBody>
          <a:bodyPr/>
          <a:lstStyle/>
          <a:p>
            <a:pPr marL="342900" indent="-342900" algn="r">
              <a:spcBef>
                <a:spcPct val="20000"/>
              </a:spcBef>
            </a:pPr>
            <a:r>
              <a:rPr lang="es-ES_tradnl" sz="1600" b="1" dirty="0">
                <a:solidFill>
                  <a:srgbClr val="0070C0"/>
                </a:solidFill>
                <a:latin typeface="Andes"/>
                <a:cs typeface="Helvetica" panose="020B0604020202020204" pitchFamily="34" charset="0"/>
              </a:rPr>
              <a:t>RECLAMO</a:t>
            </a:r>
          </a:p>
        </p:txBody>
      </p:sp>
      <p:sp>
        <p:nvSpPr>
          <p:cNvPr id="108553" name="Rectangle 15"/>
          <p:cNvSpPr>
            <a:spLocks noChangeArrowheads="1"/>
          </p:cNvSpPr>
          <p:nvPr/>
        </p:nvSpPr>
        <p:spPr bwMode="auto">
          <a:xfrm>
            <a:off x="5189570" y="4935939"/>
            <a:ext cx="6433380" cy="289310"/>
          </a:xfrm>
          <a:prstGeom prst="rect">
            <a:avLst/>
          </a:prstGeom>
          <a:noFill/>
          <a:ln w="9525">
            <a:noFill/>
            <a:miter lim="800000"/>
            <a:headEnd/>
            <a:tailEnd/>
          </a:ln>
        </p:spPr>
        <p:txBody>
          <a:bodyPr wrap="square">
            <a:spAutoFit/>
          </a:bodyPr>
          <a:lstStyle/>
          <a:p>
            <a:pPr>
              <a:lnSpc>
                <a:spcPct val="80000"/>
              </a:lnSpc>
              <a:spcBef>
                <a:spcPct val="50000"/>
              </a:spcBef>
              <a:buFont typeface="Arial" charset="0"/>
              <a:buNone/>
            </a:pPr>
            <a:r>
              <a:rPr lang="es-ES" sz="1600" dirty="0">
                <a:latin typeface="Andes"/>
                <a:cs typeface="Helvetica" panose="020B0604020202020204" pitchFamily="34" charset="0"/>
              </a:rPr>
              <a:t>Son aquellas observaciones que permiten mejorar </a:t>
            </a:r>
            <a:r>
              <a:rPr lang="es-ES" sz="1600" dirty="0" smtClean="0">
                <a:latin typeface="Andes"/>
                <a:cs typeface="Helvetica" panose="020B0604020202020204" pitchFamily="34" charset="0"/>
              </a:rPr>
              <a:t>la gestión</a:t>
            </a:r>
            <a:endParaRPr lang="es-ES" sz="1600" dirty="0">
              <a:latin typeface="Andes"/>
              <a:cs typeface="Helvetica" panose="020B0604020202020204" pitchFamily="34" charset="0"/>
            </a:endParaRPr>
          </a:p>
        </p:txBody>
      </p:sp>
      <p:sp>
        <p:nvSpPr>
          <p:cNvPr id="108554" name="Text Placeholder 42"/>
          <p:cNvSpPr>
            <a:spLocks/>
          </p:cNvSpPr>
          <p:nvPr/>
        </p:nvSpPr>
        <p:spPr bwMode="auto">
          <a:xfrm>
            <a:off x="2031179" y="4939222"/>
            <a:ext cx="2133600" cy="425450"/>
          </a:xfrm>
          <a:prstGeom prst="rect">
            <a:avLst/>
          </a:prstGeom>
          <a:noFill/>
          <a:ln w="9525">
            <a:noFill/>
            <a:miter lim="800000"/>
            <a:headEnd/>
            <a:tailEnd/>
          </a:ln>
        </p:spPr>
        <p:txBody>
          <a:bodyPr/>
          <a:lstStyle/>
          <a:p>
            <a:pPr marL="342900" indent="-342900" algn="r">
              <a:spcBef>
                <a:spcPct val="20000"/>
              </a:spcBef>
            </a:pPr>
            <a:r>
              <a:rPr lang="es-ES_tradnl" sz="1600" b="1" dirty="0">
                <a:solidFill>
                  <a:srgbClr val="0070C0"/>
                </a:solidFill>
                <a:latin typeface="Andes"/>
                <a:cs typeface="Helvetica" panose="020B0604020202020204" pitchFamily="34" charset="0"/>
              </a:rPr>
              <a:t>SUGERENCIA</a:t>
            </a:r>
          </a:p>
        </p:txBody>
      </p:sp>
      <p:sp>
        <p:nvSpPr>
          <p:cNvPr id="108555" name="Rectangle 21"/>
          <p:cNvSpPr>
            <a:spLocks noChangeArrowheads="1"/>
          </p:cNvSpPr>
          <p:nvPr/>
        </p:nvSpPr>
        <p:spPr bwMode="auto">
          <a:xfrm>
            <a:off x="5201102" y="5415909"/>
            <a:ext cx="5677106" cy="289310"/>
          </a:xfrm>
          <a:prstGeom prst="rect">
            <a:avLst/>
          </a:prstGeom>
          <a:noFill/>
          <a:ln w="9525">
            <a:noFill/>
            <a:miter lim="800000"/>
            <a:headEnd/>
            <a:tailEnd/>
          </a:ln>
        </p:spPr>
        <p:txBody>
          <a:bodyPr wrap="square">
            <a:spAutoFit/>
          </a:bodyPr>
          <a:lstStyle/>
          <a:p>
            <a:pPr>
              <a:lnSpc>
                <a:spcPct val="80000"/>
              </a:lnSpc>
              <a:spcBef>
                <a:spcPct val="50000"/>
              </a:spcBef>
              <a:buFont typeface="Arial" charset="0"/>
              <a:buNone/>
            </a:pPr>
            <a:r>
              <a:rPr lang="es-ES" sz="1600" dirty="0">
                <a:latin typeface="Andes"/>
                <a:cs typeface="Helvetica" panose="020B0604020202020204" pitchFamily="34" charset="0"/>
              </a:rPr>
              <a:t>Información general acerca de la empresa</a:t>
            </a:r>
          </a:p>
        </p:txBody>
      </p:sp>
      <p:sp>
        <p:nvSpPr>
          <p:cNvPr id="108556" name="Text Placeholder 42"/>
          <p:cNvSpPr>
            <a:spLocks/>
          </p:cNvSpPr>
          <p:nvPr/>
        </p:nvSpPr>
        <p:spPr bwMode="auto">
          <a:xfrm>
            <a:off x="2862544" y="5260878"/>
            <a:ext cx="2133600" cy="425450"/>
          </a:xfrm>
          <a:prstGeom prst="rect">
            <a:avLst/>
          </a:prstGeom>
          <a:noFill/>
          <a:ln w="9525">
            <a:noFill/>
            <a:miter lim="800000"/>
            <a:headEnd/>
            <a:tailEnd/>
          </a:ln>
        </p:spPr>
        <p:txBody>
          <a:bodyPr/>
          <a:lstStyle/>
          <a:p>
            <a:pPr marL="342900" indent="-342900">
              <a:spcBef>
                <a:spcPct val="20000"/>
              </a:spcBef>
            </a:pPr>
            <a:r>
              <a:rPr lang="es-ES_tradnl" sz="1600" b="1" dirty="0">
                <a:solidFill>
                  <a:srgbClr val="0070C0"/>
                </a:solidFill>
                <a:latin typeface="Andes"/>
                <a:cs typeface="Helvetica" panose="020B0604020202020204" pitchFamily="34" charset="0"/>
              </a:rPr>
              <a:t>SOLICITUD </a:t>
            </a:r>
          </a:p>
          <a:p>
            <a:pPr marL="342900" indent="-342900">
              <a:spcBef>
                <a:spcPct val="20000"/>
              </a:spcBef>
            </a:pPr>
            <a:r>
              <a:rPr lang="es-ES_tradnl" sz="1600" b="1" dirty="0">
                <a:solidFill>
                  <a:srgbClr val="0070C0"/>
                </a:solidFill>
                <a:latin typeface="Andes"/>
                <a:cs typeface="Helvetica" panose="020B0604020202020204" pitchFamily="34" charset="0"/>
              </a:rPr>
              <a:t>DE INFORMACIÓN</a:t>
            </a:r>
          </a:p>
        </p:txBody>
      </p:sp>
      <p:sp>
        <p:nvSpPr>
          <p:cNvPr id="108557" name="Rectangle 23"/>
          <p:cNvSpPr>
            <a:spLocks noChangeArrowheads="1"/>
          </p:cNvSpPr>
          <p:nvPr/>
        </p:nvSpPr>
        <p:spPr bwMode="auto">
          <a:xfrm>
            <a:off x="5178036" y="5931022"/>
            <a:ext cx="7013963" cy="289310"/>
          </a:xfrm>
          <a:prstGeom prst="rect">
            <a:avLst/>
          </a:prstGeom>
          <a:noFill/>
          <a:ln w="9525">
            <a:noFill/>
            <a:miter lim="800000"/>
            <a:headEnd/>
            <a:tailEnd/>
          </a:ln>
        </p:spPr>
        <p:txBody>
          <a:bodyPr wrap="square">
            <a:spAutoFit/>
          </a:bodyPr>
          <a:lstStyle/>
          <a:p>
            <a:pPr algn="just">
              <a:lnSpc>
                <a:spcPct val="80000"/>
              </a:lnSpc>
              <a:spcBef>
                <a:spcPct val="50000"/>
              </a:spcBef>
              <a:buFont typeface="Arial" charset="0"/>
              <a:buNone/>
            </a:pPr>
            <a:r>
              <a:rPr lang="es-ES" sz="1600" dirty="0">
                <a:latin typeface="Andes"/>
                <a:cs typeface="Helvetica" panose="020B0604020202020204" pitchFamily="34" charset="0"/>
              </a:rPr>
              <a:t>Todo aspecto positivo que los </a:t>
            </a:r>
            <a:r>
              <a:rPr lang="es-ES" sz="1600" dirty="0" smtClean="0">
                <a:latin typeface="Andes"/>
                <a:cs typeface="Helvetica" panose="020B0604020202020204" pitchFamily="34" charset="0"/>
              </a:rPr>
              <a:t>ciudadanos </a:t>
            </a:r>
            <a:r>
              <a:rPr lang="es-ES" sz="1600" dirty="0">
                <a:latin typeface="Andes"/>
                <a:cs typeface="Helvetica" panose="020B0604020202020204" pitchFamily="34" charset="0"/>
              </a:rPr>
              <a:t>informen acerca </a:t>
            </a:r>
            <a:r>
              <a:rPr lang="es-ES" sz="1600" dirty="0" smtClean="0">
                <a:latin typeface="Andes"/>
                <a:cs typeface="Helvetica" panose="020B0604020202020204" pitchFamily="34" charset="0"/>
              </a:rPr>
              <a:t>de la gestión</a:t>
            </a:r>
            <a:endParaRPr lang="es-ES" sz="1600" dirty="0">
              <a:latin typeface="Andes"/>
              <a:cs typeface="Helvetica" panose="020B0604020202020204" pitchFamily="34" charset="0"/>
            </a:endParaRPr>
          </a:p>
        </p:txBody>
      </p:sp>
      <p:sp>
        <p:nvSpPr>
          <p:cNvPr id="108558" name="Text Placeholder 42"/>
          <p:cNvSpPr>
            <a:spLocks/>
          </p:cNvSpPr>
          <p:nvPr/>
        </p:nvSpPr>
        <p:spPr bwMode="auto">
          <a:xfrm>
            <a:off x="2440041" y="5899489"/>
            <a:ext cx="1990063" cy="425450"/>
          </a:xfrm>
          <a:prstGeom prst="rect">
            <a:avLst/>
          </a:prstGeom>
          <a:noFill/>
          <a:ln w="9525">
            <a:noFill/>
            <a:miter lim="800000"/>
            <a:headEnd/>
            <a:tailEnd/>
          </a:ln>
        </p:spPr>
        <p:txBody>
          <a:bodyPr/>
          <a:lstStyle/>
          <a:p>
            <a:pPr marL="342900" indent="-342900" algn="r">
              <a:spcBef>
                <a:spcPct val="20000"/>
              </a:spcBef>
            </a:pPr>
            <a:r>
              <a:rPr lang="es-ES_tradnl" sz="1600" b="1" dirty="0">
                <a:solidFill>
                  <a:srgbClr val="0070C0"/>
                </a:solidFill>
                <a:latin typeface="Andes"/>
                <a:cs typeface="Helvetica" panose="020B0604020202020204" pitchFamily="34" charset="0"/>
              </a:rPr>
              <a:t>FELICITACIONES</a:t>
            </a:r>
          </a:p>
        </p:txBody>
      </p:sp>
      <p:sp>
        <p:nvSpPr>
          <p:cNvPr id="3" name="2 Rectángulo"/>
          <p:cNvSpPr/>
          <p:nvPr/>
        </p:nvSpPr>
        <p:spPr>
          <a:xfrm>
            <a:off x="1945100" y="488738"/>
            <a:ext cx="9666317" cy="3262432"/>
          </a:xfrm>
          <a:prstGeom prst="rect">
            <a:avLst/>
          </a:prstGeom>
        </p:spPr>
        <p:txBody>
          <a:bodyPr wrap="square">
            <a:spAutoFit/>
          </a:bodyPr>
          <a:lstStyle/>
          <a:p>
            <a:pPr algn="ctr"/>
            <a:r>
              <a:rPr lang="es-ES_tradnl" sz="3400" b="1" dirty="0">
                <a:solidFill>
                  <a:srgbClr val="0070C0"/>
                </a:solidFill>
                <a:latin typeface="Andes" panose="02000000000000000000" pitchFamily="50" charset="0"/>
                <a:cs typeface="Aparajita" panose="020B0604020202020204" pitchFamily="34" charset="0"/>
              </a:rPr>
              <a:t>ATENCIÓN DE PETICIONES, QUEJAS, </a:t>
            </a:r>
            <a:r>
              <a:rPr lang="es-ES_tradnl" sz="3400" b="1" dirty="0" smtClean="0">
                <a:solidFill>
                  <a:srgbClr val="0070C0"/>
                </a:solidFill>
                <a:latin typeface="Andes" panose="02000000000000000000" pitchFamily="50" charset="0"/>
                <a:cs typeface="Aparajita" panose="020B0604020202020204" pitchFamily="34" charset="0"/>
              </a:rPr>
              <a:t>RECLAMOS, SUGERENCIAS </a:t>
            </a:r>
            <a:r>
              <a:rPr lang="es-ES_tradnl" sz="3400" b="1" dirty="0">
                <a:solidFill>
                  <a:srgbClr val="0070C0"/>
                </a:solidFill>
                <a:latin typeface="Andes" panose="02000000000000000000" pitchFamily="50" charset="0"/>
                <a:cs typeface="Aparajita" panose="020B0604020202020204" pitchFamily="34" charset="0"/>
              </a:rPr>
              <a:t>Y SOLICITUDES DE LOS USUARIOS Y CIUDADANOS </a:t>
            </a:r>
            <a:endParaRPr lang="es-ES" sz="3400" dirty="0" smtClean="0">
              <a:solidFill>
                <a:srgbClr val="003300"/>
              </a:solidFill>
              <a:latin typeface="Andes"/>
              <a:cs typeface="Helvetica" panose="020B0604020202020204" pitchFamily="34" charset="0"/>
            </a:endParaRPr>
          </a:p>
          <a:p>
            <a:pPr algn="just"/>
            <a:endParaRPr lang="es-CO" sz="2200" dirty="0" smtClean="0"/>
          </a:p>
          <a:p>
            <a:pPr algn="just"/>
            <a:r>
              <a:rPr lang="es-ES" sz="2000" dirty="0">
                <a:latin typeface="Andes"/>
                <a:cs typeface="Helvetica" panose="020B0604020202020204" pitchFamily="34" charset="0"/>
              </a:rPr>
              <a:t>La quejas, reclamos, </a:t>
            </a:r>
            <a:r>
              <a:rPr lang="es-ES" sz="2000" dirty="0" smtClean="0">
                <a:latin typeface="Andes"/>
                <a:cs typeface="Helvetica" panose="020B0604020202020204" pitchFamily="34" charset="0"/>
              </a:rPr>
              <a:t>sugerencias, </a:t>
            </a:r>
            <a:r>
              <a:rPr lang="es-ES" sz="2000" dirty="0">
                <a:latin typeface="Andes"/>
                <a:cs typeface="Helvetica" panose="020B0604020202020204" pitchFamily="34" charset="0"/>
              </a:rPr>
              <a:t>solicitudes de </a:t>
            </a:r>
            <a:r>
              <a:rPr lang="es-ES" sz="2000" dirty="0" smtClean="0">
                <a:latin typeface="Andes"/>
                <a:cs typeface="Helvetica" panose="020B0604020202020204" pitchFamily="34" charset="0"/>
              </a:rPr>
              <a:t>información y felicitaciones </a:t>
            </a:r>
            <a:r>
              <a:rPr lang="es-ES" sz="2000" dirty="0">
                <a:latin typeface="Andes"/>
                <a:cs typeface="Helvetica" panose="020B0604020202020204" pitchFamily="34" charset="0"/>
              </a:rPr>
              <a:t>son la fuente primaria de información de los ciudadanos y usuarios acerca de la percepción que tienen de la gestión de la empresa.</a:t>
            </a:r>
          </a:p>
          <a:p>
            <a:pPr algn="just"/>
            <a:endParaRPr lang="es-CO" sz="2200" dirty="0"/>
          </a:p>
        </p:txBody>
      </p:sp>
    </p:spTree>
    <p:extLst>
      <p:ext uri="{BB962C8B-B14F-4D97-AF65-F5344CB8AC3E}">
        <p14:creationId xmlns:p14="http://schemas.microsoft.com/office/powerpoint/2010/main" val="35253291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8000" contrast="-40000"/>
                    </a14:imgEffect>
                  </a14:imgLayer>
                </a14:imgProps>
              </a:ext>
              <a:ext uri="{28A0092B-C50C-407E-A947-70E740481C1C}">
                <a14:useLocalDpi xmlns:a14="http://schemas.microsoft.com/office/drawing/2010/main" val="0"/>
              </a:ext>
            </a:extLst>
          </a:blip>
          <a:srcRect t="24999"/>
          <a:stretch/>
        </p:blipFill>
        <p:spPr>
          <a:xfrm>
            <a:off x="1373360" y="587469"/>
            <a:ext cx="10755576" cy="6050012"/>
          </a:xfrm>
          <a:prstGeom prst="rect">
            <a:avLst/>
          </a:prstGeom>
        </p:spPr>
      </p:pic>
      <p:sp>
        <p:nvSpPr>
          <p:cNvPr id="3" name="2 Rectángulo"/>
          <p:cNvSpPr/>
          <p:nvPr/>
        </p:nvSpPr>
        <p:spPr>
          <a:xfrm>
            <a:off x="1655379" y="1529268"/>
            <a:ext cx="10216055" cy="4185761"/>
          </a:xfrm>
          <a:prstGeom prst="rect">
            <a:avLst/>
          </a:prstGeom>
        </p:spPr>
        <p:txBody>
          <a:bodyPr wrap="square">
            <a:spAutoFit/>
          </a:bodyPr>
          <a:lstStyle/>
          <a:p>
            <a:pPr algn="just">
              <a:defRPr/>
            </a:pPr>
            <a:r>
              <a:rPr lang="es-CO" sz="1900" b="1" i="1" dirty="0">
                <a:solidFill>
                  <a:schemeClr val="bg1"/>
                </a:solidFill>
                <a:latin typeface="Andes"/>
              </a:rPr>
              <a:t>Toda persona tiene derecho a presentar peticiones respetuosas a las autoridades </a:t>
            </a:r>
            <a:r>
              <a:rPr lang="es-CO" sz="1900" i="1" dirty="0">
                <a:solidFill>
                  <a:schemeClr val="bg1"/>
                </a:solidFill>
                <a:latin typeface="Andes"/>
              </a:rPr>
              <a:t>por motivos de interés general o particular y a obtener pronta resolución. El legislador podrá reglamentar su ejercicio ante organizaciones privadas para garantizar los derechos fundamentales. (Articulo 23 Constitución  Política) </a:t>
            </a:r>
          </a:p>
          <a:p>
            <a:pPr marL="285750" indent="-285750" algn="just">
              <a:buFont typeface="Arial" charset="0"/>
              <a:buChar char="•"/>
              <a:defRPr/>
            </a:pPr>
            <a:endParaRPr lang="es-CO" sz="1900" dirty="0">
              <a:solidFill>
                <a:schemeClr val="bg1"/>
              </a:solidFill>
              <a:latin typeface="Andes"/>
            </a:endParaRPr>
          </a:p>
          <a:p>
            <a:pPr algn="just">
              <a:defRPr/>
            </a:pPr>
            <a:r>
              <a:rPr lang="es-CO" sz="1900" i="1" dirty="0">
                <a:solidFill>
                  <a:schemeClr val="bg1"/>
                </a:solidFill>
                <a:latin typeface="Andes"/>
              </a:rPr>
              <a:t>Mediante el derecho de petición, entre otras actuaciones, se podrá solicitar el </a:t>
            </a:r>
            <a:r>
              <a:rPr lang="es-CO" sz="1900" b="1" i="1" dirty="0">
                <a:solidFill>
                  <a:schemeClr val="bg1"/>
                </a:solidFill>
                <a:latin typeface="Andes"/>
              </a:rPr>
              <a:t>reconocimiento de un derecho o que se resuelva una situación jurídica</a:t>
            </a:r>
            <a:r>
              <a:rPr lang="es-CO" sz="1900" i="1" dirty="0">
                <a:solidFill>
                  <a:schemeClr val="bg1"/>
                </a:solidFill>
                <a:latin typeface="Andes"/>
              </a:rPr>
              <a:t>, que se le preste un servicio, pedir información, consultar, examinar y requerir copias de documentos, formular consultas, quejas, denuncias y reclamos e interponer recursos.</a:t>
            </a:r>
          </a:p>
          <a:p>
            <a:pPr algn="just">
              <a:defRPr/>
            </a:pPr>
            <a:endParaRPr lang="es-CO" sz="1900" dirty="0">
              <a:solidFill>
                <a:schemeClr val="bg1"/>
              </a:solidFill>
              <a:latin typeface="Andes"/>
            </a:endParaRPr>
          </a:p>
          <a:p>
            <a:pPr algn="just">
              <a:defRPr/>
            </a:pPr>
            <a:r>
              <a:rPr lang="es-CO" sz="1900" dirty="0">
                <a:solidFill>
                  <a:schemeClr val="bg1"/>
                </a:solidFill>
                <a:latin typeface="Andes"/>
              </a:rPr>
              <a:t>La Ley 1755 de 2015 (Ley que sustituyo el titulo II de la Ley 1437 de 2011), reglamentó el artículo 23 de la Constitución Política, estableciendo entre otras contenidos de las peticiones, tiempos de respuesta, sujetos del derecho de petición, entre otros.</a:t>
            </a:r>
          </a:p>
          <a:p>
            <a:pPr algn="just">
              <a:defRPr/>
            </a:pPr>
            <a:endParaRPr lang="es-CO" sz="1900" dirty="0">
              <a:solidFill>
                <a:schemeClr val="bg1"/>
              </a:solidFill>
              <a:latin typeface="Andes"/>
            </a:endParaRPr>
          </a:p>
          <a:p>
            <a:pPr algn="just">
              <a:defRPr/>
            </a:pPr>
            <a:r>
              <a:rPr lang="es-CO" sz="1900" dirty="0">
                <a:solidFill>
                  <a:schemeClr val="bg1"/>
                </a:solidFill>
                <a:latin typeface="Andes"/>
              </a:rPr>
              <a:t>El Metro de Medellín  Ltda.  </a:t>
            </a:r>
            <a:r>
              <a:rPr lang="es-CO" sz="1900" dirty="0" smtClean="0">
                <a:solidFill>
                  <a:schemeClr val="bg1"/>
                </a:solidFill>
                <a:latin typeface="Andes"/>
              </a:rPr>
              <a:t>a </a:t>
            </a:r>
            <a:r>
              <a:rPr lang="es-CO" sz="1900" dirty="0">
                <a:solidFill>
                  <a:schemeClr val="bg1"/>
                </a:solidFill>
                <a:latin typeface="Andes"/>
              </a:rPr>
              <a:t>través de la Resolución N° 8165 de octubre 20 de 2015 </a:t>
            </a:r>
            <a:r>
              <a:rPr lang="es-CO" sz="1900" b="1" dirty="0">
                <a:solidFill>
                  <a:schemeClr val="bg1"/>
                </a:solidFill>
                <a:latin typeface="Andes"/>
              </a:rPr>
              <a:t>reglamentó el trámite interno de peticiones , quejas y reclamos</a:t>
            </a:r>
            <a:r>
              <a:rPr lang="es-CO" sz="1900" dirty="0">
                <a:solidFill>
                  <a:schemeClr val="bg1"/>
                </a:solidFill>
                <a:latin typeface="Andes"/>
              </a:rPr>
              <a:t>. </a:t>
            </a:r>
          </a:p>
        </p:txBody>
      </p:sp>
      <p:sp>
        <p:nvSpPr>
          <p:cNvPr id="4" name="3 Rectángulo"/>
          <p:cNvSpPr/>
          <p:nvPr/>
        </p:nvSpPr>
        <p:spPr>
          <a:xfrm>
            <a:off x="5161121" y="643024"/>
            <a:ext cx="3588750" cy="430887"/>
          </a:xfrm>
          <a:prstGeom prst="rect">
            <a:avLst/>
          </a:prstGeom>
        </p:spPr>
        <p:txBody>
          <a:bodyPr wrap="square">
            <a:spAutoFit/>
          </a:bodyPr>
          <a:lstStyle/>
          <a:p>
            <a:r>
              <a:rPr lang="es-CO" sz="2200" b="1" i="1" dirty="0">
                <a:solidFill>
                  <a:schemeClr val="bg1"/>
                </a:solidFill>
                <a:latin typeface="Andes"/>
              </a:rPr>
              <a:t>DERECHO DE PETICIÓN </a:t>
            </a:r>
          </a:p>
        </p:txBody>
      </p:sp>
    </p:spTree>
    <p:extLst>
      <p:ext uri="{BB962C8B-B14F-4D97-AF65-F5344CB8AC3E}">
        <p14:creationId xmlns:p14="http://schemas.microsoft.com/office/powerpoint/2010/main" val="3592864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5"/>
          <p:cNvSpPr>
            <a:spLocks/>
          </p:cNvSpPr>
          <p:nvPr/>
        </p:nvSpPr>
        <p:spPr bwMode="auto">
          <a:xfrm>
            <a:off x="1711356" y="224622"/>
            <a:ext cx="517652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defRPr/>
            </a:pPr>
            <a:r>
              <a:rPr lang="es-ES_tradnl" sz="4000" b="1" dirty="0" smtClean="0">
                <a:ln w="3175" cmpd="sng">
                  <a:noFill/>
                </a:ln>
                <a:solidFill>
                  <a:srgbClr val="0070C0"/>
                </a:solidFill>
                <a:latin typeface="Andes" panose="02000000000000000000" pitchFamily="50" charset="0"/>
                <a:ea typeface="+mj-ea"/>
                <a:cs typeface="Aparajita" panose="020B0604020202020204" pitchFamily="34" charset="0"/>
              </a:rPr>
              <a:t>Mapa del Sistema</a:t>
            </a:r>
            <a:endParaRPr lang="es-ES_tradnl" sz="4000" b="1" dirty="0">
              <a:ln w="3175" cmpd="sng">
                <a:noFill/>
              </a:ln>
              <a:solidFill>
                <a:srgbClr val="0070C0"/>
              </a:solidFill>
              <a:latin typeface="Andes" panose="02000000000000000000" pitchFamily="50" charset="0"/>
              <a:ea typeface="+mj-ea"/>
              <a:cs typeface="Aparajita" panose="020B0604020202020204" pitchFamily="34" charset="0"/>
            </a:endParaRPr>
          </a:p>
        </p:txBody>
      </p:sp>
      <p:sp>
        <p:nvSpPr>
          <p:cNvPr id="33" name="32 Rectángulo"/>
          <p:cNvSpPr/>
          <p:nvPr/>
        </p:nvSpPr>
        <p:spPr>
          <a:xfrm>
            <a:off x="1574006" y="4012768"/>
            <a:ext cx="596900" cy="4476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u="sng"/>
          </a:p>
        </p:txBody>
      </p:sp>
      <p:sp>
        <p:nvSpPr>
          <p:cNvPr id="34" name="33 CuadroTexto"/>
          <p:cNvSpPr txBox="1"/>
          <p:nvPr/>
        </p:nvSpPr>
        <p:spPr>
          <a:xfrm>
            <a:off x="2182019" y="1274331"/>
            <a:ext cx="3086100" cy="493712"/>
          </a:xfrm>
          <a:prstGeom prst="rect">
            <a:avLst/>
          </a:prstGeom>
          <a:noFill/>
        </p:spPr>
        <p:txBody>
          <a:bodyPr wrap="none">
            <a:spAutoFit/>
          </a:bodyPr>
          <a:lstStyle/>
          <a:p>
            <a:pPr>
              <a:defRPr/>
            </a:pPr>
            <a:r>
              <a:rPr lang="es-CO" sz="1300" b="1" u="sng" dirty="0">
                <a:solidFill>
                  <a:schemeClr val="tx2"/>
                </a:solidFill>
                <a:latin typeface="Century Gothic" panose="020B0502020202020204" pitchFamily="34" charset="0"/>
              </a:rPr>
              <a:t>Línea A</a:t>
            </a:r>
            <a:r>
              <a:rPr lang="es-CO" sz="1300" b="1" u="sng" dirty="0">
                <a:latin typeface="Century Gothic" panose="020B0502020202020204" pitchFamily="34" charset="0"/>
              </a:rPr>
              <a:t>	</a:t>
            </a:r>
            <a:r>
              <a:rPr lang="es-CO" sz="1300" u="sng" dirty="0" err="1">
                <a:latin typeface="Century Gothic" panose="020B0502020202020204" pitchFamily="34" charset="0"/>
              </a:rPr>
              <a:t>Niquía</a:t>
            </a:r>
            <a:r>
              <a:rPr lang="es-CO" sz="1300" u="sng" dirty="0">
                <a:latin typeface="Century Gothic" panose="020B0502020202020204" pitchFamily="34" charset="0"/>
              </a:rPr>
              <a:t> – La Estrella</a:t>
            </a:r>
          </a:p>
          <a:p>
            <a:pPr>
              <a:defRPr/>
            </a:pPr>
            <a:r>
              <a:rPr lang="es-CO" sz="1300" b="1" u="sng" dirty="0">
                <a:solidFill>
                  <a:schemeClr val="accent6"/>
                </a:solidFill>
                <a:latin typeface="Century Gothic" panose="020B0502020202020204" pitchFamily="34" charset="0"/>
              </a:rPr>
              <a:t>Línea B	</a:t>
            </a:r>
            <a:r>
              <a:rPr lang="es-CO" sz="1300" u="sng" dirty="0">
                <a:latin typeface="Century Gothic" panose="020B0502020202020204" pitchFamily="34" charset="0"/>
              </a:rPr>
              <a:t>San Antonio – San Javier</a:t>
            </a:r>
          </a:p>
        </p:txBody>
      </p:sp>
      <p:pic>
        <p:nvPicPr>
          <p:cNvPr id="35" name="Picture 7"/>
          <p:cNvPicPr>
            <a:picLocks noChangeAspect="1" noChangeArrowheads="1"/>
          </p:cNvPicPr>
          <p:nvPr/>
        </p:nvPicPr>
        <p:blipFill>
          <a:blip r:embed="rId2">
            <a:extLst>
              <a:ext uri="{28A0092B-C50C-407E-A947-70E740481C1C}">
                <a14:useLocalDpi xmlns:a14="http://schemas.microsoft.com/office/drawing/2010/main" val="0"/>
              </a:ext>
            </a:extLst>
          </a:blip>
          <a:srcRect l="3232" t="9431" r="74498" b="50000"/>
          <a:stretch>
            <a:fillRect/>
          </a:stretch>
        </p:blipFill>
        <p:spPr bwMode="auto">
          <a:xfrm>
            <a:off x="1524794" y="1267981"/>
            <a:ext cx="693737"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7"/>
          <p:cNvPicPr>
            <a:picLocks noChangeAspect="1" noChangeArrowheads="1"/>
          </p:cNvPicPr>
          <p:nvPr/>
        </p:nvPicPr>
        <p:blipFill>
          <a:blip r:embed="rId2">
            <a:extLst>
              <a:ext uri="{28A0092B-C50C-407E-A947-70E740481C1C}">
                <a14:useLocalDpi xmlns:a14="http://schemas.microsoft.com/office/drawing/2010/main" val="0"/>
              </a:ext>
            </a:extLst>
          </a:blip>
          <a:srcRect l="26379" t="11472" r="54985" b="50000"/>
          <a:stretch>
            <a:fillRect/>
          </a:stretch>
        </p:blipFill>
        <p:spPr bwMode="auto">
          <a:xfrm>
            <a:off x="1574006" y="1933143"/>
            <a:ext cx="596900"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7"/>
          <p:cNvPicPr>
            <a:picLocks noChangeAspect="1" noChangeArrowheads="1"/>
          </p:cNvPicPr>
          <p:nvPr/>
        </p:nvPicPr>
        <p:blipFill>
          <a:blip r:embed="rId2">
            <a:extLst>
              <a:ext uri="{28A0092B-C50C-407E-A947-70E740481C1C}">
                <a14:useLocalDpi xmlns:a14="http://schemas.microsoft.com/office/drawing/2010/main" val="0"/>
              </a:ext>
            </a:extLst>
          </a:blip>
          <a:srcRect l="4733" t="54208" r="75722" b="6244"/>
          <a:stretch>
            <a:fillRect/>
          </a:stretch>
        </p:blipFill>
        <p:spPr bwMode="auto">
          <a:xfrm>
            <a:off x="1567656" y="3142818"/>
            <a:ext cx="609600"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7"/>
          <p:cNvPicPr>
            <a:picLocks noChangeAspect="1" noChangeArrowheads="1"/>
          </p:cNvPicPr>
          <p:nvPr/>
        </p:nvPicPr>
        <p:blipFill>
          <a:blip r:embed="rId2">
            <a:extLst>
              <a:ext uri="{28A0092B-C50C-407E-A947-70E740481C1C}">
                <a14:useLocalDpi xmlns:a14="http://schemas.microsoft.com/office/drawing/2010/main" val="0"/>
              </a:ext>
            </a:extLst>
          </a:blip>
          <a:srcRect l="25977" t="53935" r="54276" b="6104"/>
          <a:stretch>
            <a:fillRect/>
          </a:stretch>
        </p:blipFill>
        <p:spPr bwMode="auto">
          <a:xfrm>
            <a:off x="1564481" y="5524068"/>
            <a:ext cx="615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38 CuadroTexto"/>
          <p:cNvSpPr txBox="1"/>
          <p:nvPr/>
        </p:nvSpPr>
        <p:spPr>
          <a:xfrm>
            <a:off x="2182019" y="1923618"/>
            <a:ext cx="3303587" cy="1092200"/>
          </a:xfrm>
          <a:prstGeom prst="rect">
            <a:avLst/>
          </a:prstGeom>
          <a:noFill/>
        </p:spPr>
        <p:txBody>
          <a:bodyPr wrap="none">
            <a:spAutoFit/>
          </a:bodyPr>
          <a:lstStyle/>
          <a:p>
            <a:pPr>
              <a:defRPr/>
            </a:pPr>
            <a:r>
              <a:rPr lang="es-CO" sz="1300" b="1" u="sng" dirty="0">
                <a:solidFill>
                  <a:schemeClr val="accent2"/>
                </a:solidFill>
                <a:latin typeface="Century Gothic" panose="020B0502020202020204" pitchFamily="34" charset="0"/>
              </a:rPr>
              <a:t>Línea J</a:t>
            </a:r>
            <a:r>
              <a:rPr lang="es-CO" sz="1300" b="1" u="sng" dirty="0">
                <a:latin typeface="Century Gothic" panose="020B0502020202020204" pitchFamily="34" charset="0"/>
              </a:rPr>
              <a:t>	</a:t>
            </a:r>
            <a:r>
              <a:rPr lang="es-CO" sz="1300" u="sng" dirty="0">
                <a:latin typeface="Century Gothic" panose="020B0502020202020204" pitchFamily="34" charset="0"/>
              </a:rPr>
              <a:t>San Javier – La Aurora</a:t>
            </a:r>
          </a:p>
          <a:p>
            <a:pPr>
              <a:defRPr/>
            </a:pPr>
            <a:r>
              <a:rPr lang="es-CO" sz="1300" b="1" u="sng" dirty="0">
                <a:solidFill>
                  <a:srgbClr val="92D050"/>
                </a:solidFill>
                <a:latin typeface="Century Gothic" panose="020B0502020202020204" pitchFamily="34" charset="0"/>
              </a:rPr>
              <a:t>Línea K</a:t>
            </a:r>
            <a:r>
              <a:rPr lang="es-CO" sz="1300" b="1" u="sng" dirty="0">
                <a:solidFill>
                  <a:schemeClr val="accent6"/>
                </a:solidFill>
                <a:latin typeface="Century Gothic" panose="020B0502020202020204" pitchFamily="34" charset="0"/>
              </a:rPr>
              <a:t>	</a:t>
            </a:r>
            <a:r>
              <a:rPr lang="es-CO" sz="1300" u="sng" dirty="0">
                <a:latin typeface="Century Gothic" panose="020B0502020202020204" pitchFamily="34" charset="0"/>
              </a:rPr>
              <a:t>Acevedo – Santo Domingo</a:t>
            </a:r>
          </a:p>
          <a:p>
            <a:pPr>
              <a:defRPr/>
            </a:pPr>
            <a:r>
              <a:rPr lang="es-CO" sz="1300" b="1" u="sng" dirty="0">
                <a:solidFill>
                  <a:schemeClr val="accent6">
                    <a:lumMod val="50000"/>
                  </a:schemeClr>
                </a:solidFill>
                <a:latin typeface="Century Gothic" panose="020B0502020202020204" pitchFamily="34" charset="0"/>
              </a:rPr>
              <a:t>Línea L</a:t>
            </a:r>
            <a:r>
              <a:rPr lang="es-CO" sz="1300" u="sng" dirty="0">
                <a:latin typeface="Century Gothic" panose="020B0502020202020204" pitchFamily="34" charset="0"/>
              </a:rPr>
              <a:t>	Santo Domingo – </a:t>
            </a:r>
            <a:r>
              <a:rPr lang="es-CO" sz="1300" u="sng" dirty="0" err="1">
                <a:latin typeface="Century Gothic" panose="020B0502020202020204" pitchFamily="34" charset="0"/>
              </a:rPr>
              <a:t>Arví</a:t>
            </a:r>
            <a:endParaRPr lang="es-CO" sz="1300" u="sng" dirty="0">
              <a:latin typeface="Century Gothic" panose="020B0502020202020204" pitchFamily="34" charset="0"/>
            </a:endParaRPr>
          </a:p>
          <a:p>
            <a:pPr>
              <a:defRPr/>
            </a:pPr>
            <a:r>
              <a:rPr lang="es-CO" sz="1300" b="1" u="sng" dirty="0">
                <a:solidFill>
                  <a:srgbClr val="7030A0"/>
                </a:solidFill>
                <a:latin typeface="Century Gothic" panose="020B0502020202020204" pitchFamily="34" charset="0"/>
              </a:rPr>
              <a:t>Línea M</a:t>
            </a:r>
            <a:r>
              <a:rPr lang="es-CO" sz="1300" b="1" u="sng" dirty="0">
                <a:solidFill>
                  <a:schemeClr val="tx1">
                    <a:lumMod val="50000"/>
                    <a:lumOff val="50000"/>
                  </a:schemeClr>
                </a:solidFill>
                <a:latin typeface="Century Gothic" panose="020B0502020202020204" pitchFamily="34" charset="0"/>
              </a:rPr>
              <a:t>	</a:t>
            </a:r>
            <a:r>
              <a:rPr lang="es-CO" sz="1300" u="sng" dirty="0">
                <a:latin typeface="Century Gothic" panose="020B0502020202020204" pitchFamily="34" charset="0"/>
              </a:rPr>
              <a:t>Miraflores – Trece de Nov</a:t>
            </a:r>
          </a:p>
          <a:p>
            <a:pPr>
              <a:defRPr/>
            </a:pPr>
            <a:r>
              <a:rPr lang="es-CO" sz="1300" b="1" u="sng" dirty="0">
                <a:solidFill>
                  <a:srgbClr val="EF1F8C"/>
                </a:solidFill>
                <a:latin typeface="Century Gothic" panose="020B0502020202020204" pitchFamily="34" charset="0"/>
              </a:rPr>
              <a:t>Línea H</a:t>
            </a:r>
            <a:r>
              <a:rPr lang="es-CO" sz="1300" b="1" u="sng" dirty="0">
                <a:solidFill>
                  <a:schemeClr val="tx1">
                    <a:lumMod val="50000"/>
                    <a:lumOff val="50000"/>
                  </a:schemeClr>
                </a:solidFill>
                <a:latin typeface="Century Gothic" panose="020B0502020202020204" pitchFamily="34" charset="0"/>
              </a:rPr>
              <a:t>	</a:t>
            </a:r>
            <a:r>
              <a:rPr lang="es-CO" sz="1300" u="sng" dirty="0">
                <a:latin typeface="Century Gothic" panose="020B0502020202020204" pitchFamily="34" charset="0"/>
              </a:rPr>
              <a:t>Alejandro E – La Sierra</a:t>
            </a:r>
          </a:p>
        </p:txBody>
      </p:sp>
      <p:sp>
        <p:nvSpPr>
          <p:cNvPr id="40" name="39 CuadroTexto"/>
          <p:cNvSpPr txBox="1"/>
          <p:nvPr/>
        </p:nvSpPr>
        <p:spPr>
          <a:xfrm>
            <a:off x="2182019" y="3147581"/>
            <a:ext cx="2609850" cy="692150"/>
          </a:xfrm>
          <a:prstGeom prst="rect">
            <a:avLst/>
          </a:prstGeom>
          <a:noFill/>
        </p:spPr>
        <p:txBody>
          <a:bodyPr wrap="none">
            <a:spAutoFit/>
          </a:bodyPr>
          <a:lstStyle/>
          <a:p>
            <a:pPr>
              <a:defRPr/>
            </a:pPr>
            <a:r>
              <a:rPr lang="es-CO" sz="1300" u="sng" dirty="0">
                <a:latin typeface="Century Gothic" panose="020B0502020202020204" pitchFamily="34" charset="0"/>
              </a:rPr>
              <a:t>U. de M. - Parque de Aranjuez</a:t>
            </a:r>
          </a:p>
          <a:p>
            <a:pPr>
              <a:defRPr/>
            </a:pPr>
            <a:r>
              <a:rPr lang="es-CO" sz="1300" b="1" u="sng" dirty="0">
                <a:solidFill>
                  <a:schemeClr val="accent5">
                    <a:lumMod val="75000"/>
                  </a:schemeClr>
                </a:solidFill>
                <a:latin typeface="Century Gothic" panose="020B0502020202020204" pitchFamily="34" charset="0"/>
              </a:rPr>
              <a:t>Línea 1</a:t>
            </a:r>
            <a:r>
              <a:rPr lang="es-CO" sz="1300" b="1" u="sng" dirty="0">
                <a:latin typeface="Century Gothic" panose="020B0502020202020204" pitchFamily="34" charset="0"/>
              </a:rPr>
              <a:t>	</a:t>
            </a:r>
            <a:r>
              <a:rPr lang="es-CO" sz="1300" u="sng" dirty="0">
                <a:latin typeface="Century Gothic" panose="020B0502020202020204" pitchFamily="34" charset="0"/>
              </a:rPr>
              <a:t>Av. Ferrocarril</a:t>
            </a:r>
          </a:p>
          <a:p>
            <a:pPr>
              <a:defRPr/>
            </a:pPr>
            <a:r>
              <a:rPr lang="es-CO" sz="1300" b="1" u="sng" dirty="0">
                <a:solidFill>
                  <a:srgbClr val="61BECB"/>
                </a:solidFill>
                <a:latin typeface="Century Gothic" panose="020B0502020202020204" pitchFamily="34" charset="0"/>
              </a:rPr>
              <a:t>Línea 2</a:t>
            </a:r>
            <a:r>
              <a:rPr lang="es-CO" sz="1300" b="1" u="sng" dirty="0">
                <a:solidFill>
                  <a:schemeClr val="accent6"/>
                </a:solidFill>
                <a:latin typeface="Century Gothic" panose="020B0502020202020204" pitchFamily="34" charset="0"/>
              </a:rPr>
              <a:t>	</a:t>
            </a:r>
            <a:r>
              <a:rPr lang="es-CO" sz="1300" u="sng" dirty="0">
                <a:latin typeface="Century Gothic" panose="020B0502020202020204" pitchFamily="34" charset="0"/>
              </a:rPr>
              <a:t>Av. Oriental</a:t>
            </a:r>
          </a:p>
        </p:txBody>
      </p:sp>
      <p:pic>
        <p:nvPicPr>
          <p:cNvPr id="41" name="Picture 9" descr="http://a1752.phobos.apple.com/us/r30/Purple4/v4/d0/27/88/d02788b4-ad9e-f130-781f-7b9edfb0503d/mzl.eqcdxpq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244" y="4917643"/>
            <a:ext cx="606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41 Conector recto"/>
          <p:cNvCxnSpPr/>
          <p:nvPr/>
        </p:nvCxnSpPr>
        <p:spPr>
          <a:xfrm>
            <a:off x="2137569" y="1941081"/>
            <a:ext cx="4344987" cy="0"/>
          </a:xfrm>
          <a:prstGeom prst="line">
            <a:avLst/>
          </a:prstGeom>
          <a:ln w="190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43" name="42 Conector recto"/>
          <p:cNvCxnSpPr/>
          <p:nvPr/>
        </p:nvCxnSpPr>
        <p:spPr>
          <a:xfrm>
            <a:off x="2137569" y="3147581"/>
            <a:ext cx="4344987" cy="0"/>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4" name="17 CuadroTexto"/>
          <p:cNvSpPr txBox="1">
            <a:spLocks noChangeArrowheads="1"/>
          </p:cNvSpPr>
          <p:nvPr/>
        </p:nvSpPr>
        <p:spPr bwMode="auto">
          <a:xfrm>
            <a:off x="1559719" y="4579506"/>
            <a:ext cx="1654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pitchFamily="34"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CO" altLang="es-CO" sz="1800" b="1" u="sng">
                <a:latin typeface="Century Gothic" pitchFamily="34" charset="0"/>
              </a:rPr>
              <a:t>Otros medios</a:t>
            </a:r>
          </a:p>
        </p:txBody>
      </p:sp>
      <p:sp>
        <p:nvSpPr>
          <p:cNvPr id="45" name="18 CuadroTexto"/>
          <p:cNvSpPr txBox="1">
            <a:spLocks noChangeArrowheads="1"/>
          </p:cNvSpPr>
          <p:nvPr/>
        </p:nvSpPr>
        <p:spPr bwMode="auto">
          <a:xfrm>
            <a:off x="2210594" y="4927168"/>
            <a:ext cx="156485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pitchFamily="34"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CO" altLang="es-CO" sz="1300" u="sng" dirty="0">
                <a:latin typeface="Century Gothic" pitchFamily="34" charset="0"/>
              </a:rPr>
              <a:t>Alimentadores</a:t>
            </a:r>
          </a:p>
          <a:p>
            <a:pPr eaLnBrk="1" hangingPunct="1">
              <a:spcBef>
                <a:spcPct val="0"/>
              </a:spcBef>
              <a:buFontTx/>
              <a:buNone/>
            </a:pPr>
            <a:r>
              <a:rPr lang="es-CO" altLang="es-CO" sz="1300" u="sng" dirty="0">
                <a:latin typeface="Century Gothic" pitchFamily="34" charset="0"/>
              </a:rPr>
              <a:t>Cuencas 3 </a:t>
            </a:r>
            <a:r>
              <a:rPr lang="es-CO" altLang="es-CO" sz="1300" u="sng" dirty="0" smtClean="0">
                <a:latin typeface="Century Gothic" pitchFamily="34" charset="0"/>
              </a:rPr>
              <a:t>, 6 y 7</a:t>
            </a:r>
            <a:endParaRPr lang="es-CO" altLang="es-CO" sz="1300" u="sng" dirty="0">
              <a:latin typeface="Century Gothic" pitchFamily="34" charset="0"/>
            </a:endParaRPr>
          </a:p>
        </p:txBody>
      </p:sp>
      <p:cxnSp>
        <p:nvCxnSpPr>
          <p:cNvPr id="46" name="45 Conector recto"/>
          <p:cNvCxnSpPr/>
          <p:nvPr/>
        </p:nvCxnSpPr>
        <p:spPr>
          <a:xfrm>
            <a:off x="2162969" y="4927168"/>
            <a:ext cx="2155825" cy="0"/>
          </a:xfrm>
          <a:prstGeom prst="line">
            <a:avLst/>
          </a:prstGeom>
          <a:ln w="19050">
            <a:solidFill>
              <a:srgbClr val="61BECB"/>
            </a:solidFill>
          </a:ln>
          <a:effectLst/>
        </p:spPr>
        <p:style>
          <a:lnRef idx="2">
            <a:schemeClr val="accent1"/>
          </a:lnRef>
          <a:fillRef idx="0">
            <a:schemeClr val="accent1"/>
          </a:fillRef>
          <a:effectRef idx="1">
            <a:schemeClr val="accent1"/>
          </a:effectRef>
          <a:fontRef idx="minor">
            <a:schemeClr val="tx1"/>
          </a:fontRef>
        </p:style>
      </p:cxnSp>
      <p:pic>
        <p:nvPicPr>
          <p:cNvPr id="47" name="Picture 9" descr="http://a1752.phobos.apple.com/us/r30/Purple4/v4/d0/27/88/d02788b4-ad9e-f130-781f-7b9edfb0503d/mzl.eqcdxpqb.png"/>
          <p:cNvPicPr>
            <a:picLocks noChangeAspect="1" noChangeArrowheads="1"/>
          </p:cNvPicPr>
          <p:nvPr/>
        </p:nvPicPr>
        <p:blipFill>
          <a:blip r:embed="rId4" cstate="print">
            <a:duotone>
              <a:prstClr val="black"/>
              <a:srgbClr val="69BE28">
                <a:tint val="45000"/>
                <a:satMod val="400000"/>
              </a:srgbClr>
            </a:duotone>
            <a:extLst>
              <a:ext uri="{28A0092B-C50C-407E-A947-70E740481C1C}">
                <a14:useLocalDpi xmlns:a14="http://schemas.microsoft.com/office/drawing/2010/main" val="0"/>
              </a:ext>
            </a:extLst>
          </a:blip>
          <a:srcRect/>
          <a:stretch>
            <a:fillRect/>
          </a:stretch>
        </p:blipFill>
        <p:spPr bwMode="auto">
          <a:xfrm>
            <a:off x="4439942" y="4917374"/>
            <a:ext cx="606942" cy="455266"/>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47 Conector recto"/>
          <p:cNvCxnSpPr/>
          <p:nvPr/>
        </p:nvCxnSpPr>
        <p:spPr>
          <a:xfrm>
            <a:off x="5031581" y="4917643"/>
            <a:ext cx="2157413" cy="0"/>
          </a:xfrm>
          <a:prstGeom prst="line">
            <a:avLst/>
          </a:prstGeom>
          <a:ln w="19050">
            <a:solidFill>
              <a:srgbClr val="69BE28"/>
            </a:solidFill>
          </a:ln>
          <a:effectLst/>
        </p:spPr>
        <p:style>
          <a:lnRef idx="2">
            <a:schemeClr val="accent1"/>
          </a:lnRef>
          <a:fillRef idx="0">
            <a:schemeClr val="accent1"/>
          </a:fillRef>
          <a:effectRef idx="1">
            <a:schemeClr val="accent1"/>
          </a:effectRef>
          <a:fontRef idx="minor">
            <a:schemeClr val="tx1"/>
          </a:fontRef>
        </p:style>
      </p:cxnSp>
      <p:sp>
        <p:nvSpPr>
          <p:cNvPr id="49" name="22 CuadroTexto"/>
          <p:cNvSpPr txBox="1">
            <a:spLocks noChangeArrowheads="1"/>
          </p:cNvSpPr>
          <p:nvPr/>
        </p:nvSpPr>
        <p:spPr bwMode="auto">
          <a:xfrm>
            <a:off x="5031581" y="4927168"/>
            <a:ext cx="17970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pitchFamily="34"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CO" altLang="es-CO" sz="1300" u="sng" dirty="0">
                <a:latin typeface="Century Gothic" pitchFamily="34" charset="0"/>
              </a:rPr>
              <a:t>Rutas integradas</a:t>
            </a:r>
          </a:p>
          <a:p>
            <a:pPr eaLnBrk="1" hangingPunct="1">
              <a:spcBef>
                <a:spcPct val="0"/>
              </a:spcBef>
              <a:buFontTx/>
              <a:buNone/>
            </a:pPr>
            <a:r>
              <a:rPr lang="es-CO" altLang="es-CO" sz="1300" u="sng" dirty="0" smtClean="0">
                <a:latin typeface="Century Gothic" pitchFamily="34" charset="0"/>
              </a:rPr>
              <a:t>143</a:t>
            </a:r>
            <a:endParaRPr lang="es-CO" altLang="es-CO" sz="1300" b="1" u="sng" dirty="0">
              <a:latin typeface="Century Gothic" pitchFamily="34" charset="0"/>
            </a:endParaRPr>
          </a:p>
        </p:txBody>
      </p:sp>
      <p:cxnSp>
        <p:nvCxnSpPr>
          <p:cNvPr id="50" name="49 Conector recto"/>
          <p:cNvCxnSpPr/>
          <p:nvPr/>
        </p:nvCxnSpPr>
        <p:spPr>
          <a:xfrm>
            <a:off x="2177256" y="5547881"/>
            <a:ext cx="2154238"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1" name="24 CuadroTexto"/>
          <p:cNvSpPr txBox="1">
            <a:spLocks noChangeArrowheads="1"/>
          </p:cNvSpPr>
          <p:nvPr/>
        </p:nvSpPr>
        <p:spPr bwMode="auto">
          <a:xfrm>
            <a:off x="2210594" y="5554231"/>
            <a:ext cx="13319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pitchFamily="34"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CO" altLang="es-CO" sz="1300" u="sng">
                <a:latin typeface="Century Gothic" pitchFamily="34" charset="0"/>
              </a:rPr>
              <a:t>Parqueaderos</a:t>
            </a:r>
          </a:p>
        </p:txBody>
      </p:sp>
      <p:cxnSp>
        <p:nvCxnSpPr>
          <p:cNvPr id="52" name="51 Conector recto"/>
          <p:cNvCxnSpPr/>
          <p:nvPr/>
        </p:nvCxnSpPr>
        <p:spPr>
          <a:xfrm>
            <a:off x="2147094" y="4019118"/>
            <a:ext cx="5065712" cy="0"/>
          </a:xfrm>
          <a:prstGeom prst="line">
            <a:avLst/>
          </a:prstGeom>
          <a:ln w="190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53" name="26 CuadroTexto"/>
          <p:cNvSpPr txBox="1">
            <a:spLocks noChangeArrowheads="1"/>
          </p:cNvSpPr>
          <p:nvPr/>
        </p:nvSpPr>
        <p:spPr bwMode="auto">
          <a:xfrm>
            <a:off x="2124869" y="4047693"/>
            <a:ext cx="28368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pitchFamily="34"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pitchFamily="34"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CO" altLang="es-CO" sz="1300" b="1" u="sng">
                <a:solidFill>
                  <a:srgbClr val="00B050"/>
                </a:solidFill>
                <a:latin typeface="Century Gothic" pitchFamily="34" charset="0"/>
              </a:rPr>
              <a:t>Línea TA</a:t>
            </a:r>
            <a:r>
              <a:rPr lang="es-CO" altLang="es-CO" sz="1300" b="1" u="sng">
                <a:latin typeface="Century Gothic" pitchFamily="34" charset="0"/>
              </a:rPr>
              <a:t>	</a:t>
            </a:r>
            <a:r>
              <a:rPr lang="es-CO" altLang="es-CO" sz="1300" u="sng">
                <a:latin typeface="Century Gothic" pitchFamily="34" charset="0"/>
              </a:rPr>
              <a:t>San Antonio - Oriente</a:t>
            </a:r>
          </a:p>
        </p:txBody>
      </p:sp>
      <p:pic>
        <p:nvPicPr>
          <p:cNvPr id="55" name="Picture 6" descr="http://www.fancyicons.com/free-icons/232/transport/png/256/tram_256.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600994" y="4033406"/>
            <a:ext cx="5429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55 Conector recto"/>
          <p:cNvCxnSpPr/>
          <p:nvPr/>
        </p:nvCxnSpPr>
        <p:spPr>
          <a:xfrm>
            <a:off x="2137569" y="1274331"/>
            <a:ext cx="4995862" cy="0"/>
          </a:xfrm>
          <a:prstGeom prst="line">
            <a:avLst/>
          </a:prstGeom>
          <a:ln w="19050">
            <a:solidFill>
              <a:srgbClr val="69BE28"/>
            </a:solidFill>
          </a:ln>
          <a:effectLst/>
        </p:spPr>
        <p:style>
          <a:lnRef idx="2">
            <a:schemeClr val="accent1"/>
          </a:lnRef>
          <a:fillRef idx="0">
            <a:schemeClr val="accent1"/>
          </a:fillRef>
          <a:effectRef idx="1">
            <a:schemeClr val="accent1"/>
          </a:effectRef>
          <a:fontRef idx="minor">
            <a:schemeClr val="tx1"/>
          </a:fontRef>
        </p:style>
      </p:cxnSp>
      <p:pic>
        <p:nvPicPr>
          <p:cNvPr id="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8448" y="33858"/>
            <a:ext cx="5486817" cy="6824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01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3231295114"/>
              </p:ext>
            </p:extLst>
          </p:nvPr>
        </p:nvGraphicFramePr>
        <p:xfrm>
          <a:off x="2461709" y="5650305"/>
          <a:ext cx="8652933" cy="816487"/>
        </p:xfrm>
        <a:graphic>
          <a:graphicData uri="http://schemas.openxmlformats.org/drawingml/2006/table">
            <a:tbl>
              <a:tblPr/>
              <a:tblGrid>
                <a:gridCol w="8652933"/>
              </a:tblGrid>
              <a:tr h="816487">
                <a:tc>
                  <a:txBody>
                    <a:bodyPr/>
                    <a:lstStyle/>
                    <a:p>
                      <a:pPr algn="ctr" fontAlgn="auto"/>
                      <a:r>
                        <a:rPr lang="es-CO" sz="1100" b="0" i="0" u="none" strike="noStrike" dirty="0">
                          <a:solidFill>
                            <a:srgbClr val="000000"/>
                          </a:solidFill>
                          <a:latin typeface="Tahoma"/>
                        </a:rPr>
                        <a:t>* </a:t>
                      </a:r>
                      <a:r>
                        <a:rPr lang="es-CO" sz="1400" b="0" i="0" u="none" strike="noStrike" dirty="0">
                          <a:solidFill>
                            <a:srgbClr val="000000"/>
                          </a:solidFill>
                          <a:latin typeface="Andes"/>
                        </a:rPr>
                        <a:t>Estudiada la petición y en caso de encontrar que la Empresa no es competente para atenderla, se cuenta con cinco (5) días hábiles para emprender las siguientes acciones: (i) remitir a la autoridad competente un oficio con copia de la petición y (</a:t>
                      </a:r>
                      <a:r>
                        <a:rPr lang="es-CO" sz="1400" b="0" i="0" u="none" strike="noStrike" dirty="0" err="1">
                          <a:solidFill>
                            <a:srgbClr val="000000"/>
                          </a:solidFill>
                          <a:latin typeface="Andes"/>
                        </a:rPr>
                        <a:t>ii</a:t>
                      </a:r>
                      <a:r>
                        <a:rPr lang="es-CO" sz="1400" b="0" i="0" u="none" strike="noStrike" dirty="0">
                          <a:solidFill>
                            <a:srgbClr val="000000"/>
                          </a:solidFill>
                          <a:latin typeface="Andes"/>
                        </a:rPr>
                        <a:t>) poner en conocimiento del peticionario la falta de competencia de la Empresa, anexándole el oficio remisorio (Art. 21 del C.P.A.C.A.).</a:t>
                      </a:r>
                    </a:p>
                  </a:txBody>
                  <a:tcPr marL="12700" marR="12700" marT="9525" marB="0" anchor="b">
                    <a:lnL>
                      <a:noFill/>
                    </a:lnL>
                    <a:lnR>
                      <a:noFill/>
                    </a:lnR>
                    <a:lnT>
                      <a:noFill/>
                    </a:lnT>
                    <a:lnB>
                      <a:noFill/>
                    </a:lnB>
                    <a:solidFill>
                      <a:srgbClr val="89D153"/>
                    </a:solidFill>
                  </a:tcPr>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742443194"/>
              </p:ext>
            </p:extLst>
          </p:nvPr>
        </p:nvGraphicFramePr>
        <p:xfrm>
          <a:off x="1794934" y="1215899"/>
          <a:ext cx="10251041" cy="4016757"/>
        </p:xfrm>
        <a:graphic>
          <a:graphicData uri="http://schemas.openxmlformats.org/drawingml/2006/table">
            <a:tbl>
              <a:tblPr/>
              <a:tblGrid>
                <a:gridCol w="4107499"/>
                <a:gridCol w="3487833"/>
                <a:gridCol w="2655709"/>
              </a:tblGrid>
              <a:tr h="713956">
                <a:tc>
                  <a:txBody>
                    <a:bodyPr/>
                    <a:lstStyle/>
                    <a:p>
                      <a:pPr algn="l" fontAlgn="ctr"/>
                      <a:r>
                        <a:rPr lang="es-CO" sz="1500" b="1" i="0" u="none" strike="noStrike" dirty="0">
                          <a:solidFill>
                            <a:srgbClr val="000000"/>
                          </a:solidFill>
                          <a:latin typeface="Andes"/>
                          <a:cs typeface="Helvetica" panose="020B0604020202020204" pitchFamily="34" charset="0"/>
                        </a:rPr>
                        <a:t>TIPO </a:t>
                      </a:r>
                      <a:r>
                        <a:rPr lang="es-CO" sz="1500" b="1" i="0" u="none" strike="noStrike" dirty="0" smtClean="0">
                          <a:solidFill>
                            <a:srgbClr val="000000"/>
                          </a:solidFill>
                          <a:latin typeface="Andes"/>
                          <a:cs typeface="Helvetica" panose="020B0604020202020204" pitchFamily="34" charset="0"/>
                        </a:rPr>
                        <a:t>DE</a:t>
                      </a:r>
                      <a:r>
                        <a:rPr lang="es-CO" sz="1500" b="1" i="0" u="none" strike="noStrike" baseline="0" dirty="0" smtClean="0">
                          <a:solidFill>
                            <a:srgbClr val="000000"/>
                          </a:solidFill>
                          <a:latin typeface="Andes"/>
                          <a:cs typeface="Helvetica" panose="020B0604020202020204" pitchFamily="34" charset="0"/>
                        </a:rPr>
                        <a:t> PETICIONES O DE DERECHO DE PETICIÓN</a:t>
                      </a:r>
                      <a:r>
                        <a:rPr lang="es-CO" sz="1500" b="0" i="0" u="none" strike="noStrike" dirty="0" smtClean="0">
                          <a:solidFill>
                            <a:srgbClr val="000000"/>
                          </a:solidFill>
                          <a:latin typeface="Andes"/>
                          <a:cs typeface="Helvetica" panose="020B0604020202020204" pitchFamily="34" charset="0"/>
                        </a:rPr>
                        <a:t>*</a:t>
                      </a:r>
                      <a:endParaRPr lang="es-CO" sz="1500" b="1"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s-CO" sz="1500" b="1" i="0" u="none" strike="noStrike" dirty="0">
                          <a:solidFill>
                            <a:srgbClr val="000000"/>
                          </a:solidFill>
                          <a:latin typeface="Andes"/>
                          <a:cs typeface="Helvetica" panose="020B0604020202020204" pitchFamily="34" charset="0"/>
                        </a:rPr>
                        <a:t>TIEMPO PARA DAR RESPUESTA DESDE LA </a:t>
                      </a:r>
                      <a:r>
                        <a:rPr lang="es-CO" sz="1500" b="1" i="0" u="none" strike="noStrike" dirty="0" smtClean="0">
                          <a:solidFill>
                            <a:srgbClr val="000000"/>
                          </a:solidFill>
                          <a:latin typeface="Andes"/>
                          <a:cs typeface="Helvetica" panose="020B0604020202020204" pitchFamily="34" charset="0"/>
                        </a:rPr>
                        <a:t>LEY</a:t>
                      </a:r>
                    </a:p>
                    <a:p>
                      <a:pPr algn="l" fontAlgn="ctr"/>
                      <a:r>
                        <a:rPr lang="es-CO" sz="1500" b="1" i="0" u="none" strike="noStrike" dirty="0" smtClean="0">
                          <a:solidFill>
                            <a:srgbClr val="000000"/>
                          </a:solidFill>
                          <a:latin typeface="Andes"/>
                          <a:cs typeface="Helvetica" panose="020B0604020202020204" pitchFamily="34" charset="0"/>
                        </a:rPr>
                        <a:t>(LEY 1755 DE 2015)</a:t>
                      </a:r>
                      <a:endParaRPr lang="es-CO" sz="1500" b="1"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s-CO" sz="1500" b="1" i="0" u="none" strike="noStrike" dirty="0" smtClean="0">
                          <a:solidFill>
                            <a:srgbClr val="000000"/>
                          </a:solidFill>
                          <a:latin typeface="Andes"/>
                          <a:cs typeface="Helvetica" panose="020B0604020202020204" pitchFamily="34" charset="0"/>
                        </a:rPr>
                        <a:t>TIEMPO</a:t>
                      </a:r>
                      <a:r>
                        <a:rPr lang="es-CO" sz="1500" b="1" i="0" u="none" strike="noStrike" baseline="0" dirty="0" smtClean="0">
                          <a:solidFill>
                            <a:srgbClr val="000000"/>
                          </a:solidFill>
                          <a:latin typeface="Andes"/>
                          <a:cs typeface="Helvetica" panose="020B0604020202020204" pitchFamily="34" charset="0"/>
                        </a:rPr>
                        <a:t> META </a:t>
                      </a:r>
                      <a:r>
                        <a:rPr lang="es-CO" sz="1500" b="1" i="0" u="none" strike="noStrike" dirty="0" smtClean="0">
                          <a:solidFill>
                            <a:srgbClr val="000000"/>
                          </a:solidFill>
                          <a:latin typeface="Andes"/>
                          <a:cs typeface="Helvetica" panose="020B0604020202020204" pitchFamily="34" charset="0"/>
                        </a:rPr>
                        <a:t>ESTIPULADO</a:t>
                      </a:r>
                      <a:r>
                        <a:rPr lang="es-CO" sz="1500" b="1" i="0" u="none" strike="noStrike" baseline="0" dirty="0" smtClean="0">
                          <a:solidFill>
                            <a:srgbClr val="000000"/>
                          </a:solidFill>
                          <a:latin typeface="Andes"/>
                          <a:cs typeface="Helvetica" panose="020B0604020202020204" pitchFamily="34" charset="0"/>
                        </a:rPr>
                        <a:t> </a:t>
                      </a:r>
                      <a:r>
                        <a:rPr lang="es-CO" sz="1500" b="1" i="0" u="none" strike="noStrike" dirty="0" smtClean="0">
                          <a:solidFill>
                            <a:srgbClr val="000000"/>
                          </a:solidFill>
                          <a:latin typeface="Andes"/>
                          <a:cs typeface="Helvetica" panose="020B0604020202020204" pitchFamily="34" charset="0"/>
                        </a:rPr>
                        <a:t>POR METRO</a:t>
                      </a:r>
                    </a:p>
                    <a:p>
                      <a:pPr algn="l" fontAlgn="ctr"/>
                      <a:r>
                        <a:rPr lang="es-CO" sz="1500" b="1" i="0" u="none" strike="noStrike" dirty="0" smtClean="0">
                          <a:solidFill>
                            <a:srgbClr val="000000"/>
                          </a:solidFill>
                          <a:latin typeface="Andes"/>
                          <a:cs typeface="Helvetica" panose="020B0604020202020204" pitchFamily="34" charset="0"/>
                        </a:rPr>
                        <a:t>(RESOLUCIÓN</a:t>
                      </a:r>
                      <a:r>
                        <a:rPr lang="es-CO" sz="1500" b="1" i="0" u="none" strike="noStrike" baseline="0" dirty="0" smtClean="0">
                          <a:solidFill>
                            <a:srgbClr val="000000"/>
                          </a:solidFill>
                          <a:latin typeface="Andes"/>
                          <a:cs typeface="Helvetica" panose="020B0604020202020204" pitchFamily="34" charset="0"/>
                        </a:rPr>
                        <a:t> 8165 DE 2015)</a:t>
                      </a:r>
                      <a:endParaRPr lang="es-CO" sz="1500" b="1"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824210">
                <a:tc>
                  <a:txBody>
                    <a:bodyPr/>
                    <a:lstStyle/>
                    <a:p>
                      <a:pPr algn="l" fontAlgn="ctr"/>
                      <a:r>
                        <a:rPr lang="es-CO" sz="1500" b="0" i="0" u="none" strike="noStrike" dirty="0">
                          <a:solidFill>
                            <a:srgbClr val="000000"/>
                          </a:solidFill>
                          <a:latin typeface="Andes"/>
                          <a:cs typeface="Helvetica" panose="020B0604020202020204" pitchFamily="34" charset="0"/>
                        </a:rPr>
                        <a:t>Derecho de Petición </a:t>
                      </a:r>
                      <a:r>
                        <a:rPr lang="es-CO" sz="1500" b="0" i="0" u="none" strike="noStrike" dirty="0" smtClean="0">
                          <a:solidFill>
                            <a:srgbClr val="000000"/>
                          </a:solidFill>
                          <a:latin typeface="Andes"/>
                          <a:cs typeface="Helvetica" panose="020B0604020202020204" pitchFamily="34" charset="0"/>
                        </a:rPr>
                        <a:t>de información,</a:t>
                      </a:r>
                      <a:r>
                        <a:rPr lang="es-CO" sz="1500" b="0" i="0" u="none" strike="noStrike" baseline="0" dirty="0" smtClean="0">
                          <a:solidFill>
                            <a:srgbClr val="000000"/>
                          </a:solidFill>
                          <a:latin typeface="Andes"/>
                          <a:cs typeface="Helvetica" panose="020B0604020202020204" pitchFamily="34" charset="0"/>
                        </a:rPr>
                        <a:t> </a:t>
                      </a:r>
                      <a:r>
                        <a:rPr lang="es-CO" sz="1500" b="0" i="0" u="none" strike="noStrike" dirty="0" smtClean="0">
                          <a:solidFill>
                            <a:srgbClr val="000000"/>
                          </a:solidFill>
                          <a:latin typeface="Andes"/>
                          <a:cs typeface="Helvetica" panose="020B0604020202020204" pitchFamily="34" charset="0"/>
                        </a:rPr>
                        <a:t>solicitud de documentos, expedición de copias o certificados;</a:t>
                      </a:r>
                      <a:r>
                        <a:rPr lang="es-CO" sz="1500" b="0" i="0" u="none" strike="noStrike" baseline="0" dirty="0" smtClean="0">
                          <a:solidFill>
                            <a:srgbClr val="000000"/>
                          </a:solidFill>
                          <a:latin typeface="Andes"/>
                          <a:cs typeface="Helvetica" panose="020B0604020202020204" pitchFamily="34" charset="0"/>
                        </a:rPr>
                        <a:t> así como cualquier petición elevada por una autoridad pública</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500" b="0" i="0" u="none" strike="noStrike" dirty="0" smtClean="0">
                          <a:solidFill>
                            <a:srgbClr val="000000"/>
                          </a:solidFill>
                          <a:latin typeface="Andes"/>
                          <a:cs typeface="Helvetica" panose="020B0604020202020204" pitchFamily="34" charset="0"/>
                        </a:rPr>
                        <a:t>10 días</a:t>
                      </a:r>
                      <a:r>
                        <a:rPr lang="es-CO" sz="1500" b="0" i="0" u="none" strike="noStrike" baseline="0" dirty="0" smtClean="0">
                          <a:solidFill>
                            <a:srgbClr val="000000"/>
                          </a:solidFill>
                          <a:latin typeface="Andes"/>
                          <a:cs typeface="Helvetica" panose="020B0604020202020204" pitchFamily="34" charset="0"/>
                        </a:rPr>
                        <a:t> hábiles</a:t>
                      </a:r>
                    </a:p>
                    <a:p>
                      <a:pPr algn="l" fontAlgn="ctr"/>
                      <a:r>
                        <a:rPr lang="es-CO" sz="1500" b="0" i="0" u="none" strike="noStrike" baseline="0" dirty="0" smtClean="0">
                          <a:solidFill>
                            <a:srgbClr val="000000"/>
                          </a:solidFill>
                          <a:latin typeface="Andes"/>
                          <a:cs typeface="Helvetica" panose="020B0604020202020204" pitchFamily="34" charset="0"/>
                        </a:rPr>
                        <a:t>Artículo 14 Numeral 1°</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500" b="0" i="0" u="none" strike="noStrike" dirty="0">
                          <a:solidFill>
                            <a:srgbClr val="000000"/>
                          </a:solidFill>
                          <a:latin typeface="Andes"/>
                          <a:cs typeface="Helvetica" panose="020B0604020202020204" pitchFamily="34" charset="0"/>
                        </a:rPr>
                        <a:t>8 días </a:t>
                      </a:r>
                      <a:r>
                        <a:rPr lang="es-CO" sz="1500" b="0" i="0" u="none" strike="noStrike" dirty="0" smtClean="0">
                          <a:solidFill>
                            <a:srgbClr val="000000"/>
                          </a:solidFill>
                          <a:latin typeface="Andes"/>
                          <a:cs typeface="Helvetica" panose="020B0604020202020204" pitchFamily="34" charset="0"/>
                        </a:rPr>
                        <a:t>hábiles</a:t>
                      </a:r>
                    </a:p>
                    <a:p>
                      <a:pPr algn="l" fontAlgn="ctr"/>
                      <a:r>
                        <a:rPr lang="es-CO" sz="1500" b="0" i="0" u="none" strike="noStrike" dirty="0" smtClean="0">
                          <a:solidFill>
                            <a:srgbClr val="000000"/>
                          </a:solidFill>
                          <a:latin typeface="Andes"/>
                          <a:cs typeface="Helvetica" panose="020B0604020202020204" pitchFamily="34" charset="0"/>
                        </a:rPr>
                        <a:t>Artículo</a:t>
                      </a:r>
                      <a:r>
                        <a:rPr lang="es-CO" sz="1500" b="0" i="0" u="none" strike="noStrike" baseline="0" dirty="0" smtClean="0">
                          <a:solidFill>
                            <a:srgbClr val="000000"/>
                          </a:solidFill>
                          <a:latin typeface="Andes"/>
                          <a:cs typeface="Helvetica" panose="020B0604020202020204" pitchFamily="34" charset="0"/>
                        </a:rPr>
                        <a:t> 14 Literal a)</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13956">
                <a:tc>
                  <a:txBody>
                    <a:bodyPr/>
                    <a:lstStyle/>
                    <a:p>
                      <a:pPr algn="l" fontAlgn="ctr"/>
                      <a:r>
                        <a:rPr lang="es-CO" sz="1500" b="0" i="0" u="none" strike="noStrike" dirty="0" smtClean="0">
                          <a:solidFill>
                            <a:srgbClr val="000000"/>
                          </a:solidFill>
                          <a:latin typeface="Andes"/>
                          <a:cs typeface="Helvetica" panose="020B0604020202020204" pitchFamily="34" charset="0"/>
                        </a:rPr>
                        <a:t>Derecho de Petición</a:t>
                      </a:r>
                      <a:r>
                        <a:rPr lang="es-CO" sz="1500" b="0" i="0" u="none" strike="noStrike" baseline="0" dirty="0" smtClean="0">
                          <a:solidFill>
                            <a:srgbClr val="000000"/>
                          </a:solidFill>
                          <a:latin typeface="Andes"/>
                          <a:cs typeface="Helvetica" panose="020B0604020202020204" pitchFamily="34" charset="0"/>
                        </a:rPr>
                        <a:t> que solicita el reconocimiento de un derecho o una situación jurídica, que formula una queja, reclamo o denuncia.</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500" b="0" i="0" u="none" strike="noStrike" dirty="0" smtClean="0">
                          <a:solidFill>
                            <a:srgbClr val="000000"/>
                          </a:solidFill>
                          <a:latin typeface="Andes"/>
                          <a:cs typeface="Helvetica" panose="020B0604020202020204" pitchFamily="34" charset="0"/>
                        </a:rPr>
                        <a:t>15 días hábiles</a:t>
                      </a:r>
                    </a:p>
                    <a:p>
                      <a:pPr algn="l" fontAlgn="ctr"/>
                      <a:r>
                        <a:rPr lang="es-CO" sz="1500" b="0" i="0" u="none" strike="noStrike" dirty="0" smtClean="0">
                          <a:solidFill>
                            <a:srgbClr val="000000"/>
                          </a:solidFill>
                          <a:latin typeface="Andes"/>
                          <a:cs typeface="Helvetica" panose="020B0604020202020204" pitchFamily="34" charset="0"/>
                        </a:rPr>
                        <a:t>Artículo 14 inciso 1°</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500" b="0" i="0" u="none" strike="noStrike" dirty="0" smtClean="0">
                          <a:solidFill>
                            <a:srgbClr val="000000"/>
                          </a:solidFill>
                          <a:latin typeface="Andes"/>
                          <a:cs typeface="Helvetica" panose="020B0604020202020204" pitchFamily="34" charset="0"/>
                        </a:rPr>
                        <a:t>13 días hábiles</a:t>
                      </a:r>
                    </a:p>
                    <a:p>
                      <a:pPr algn="l" fontAlgn="ctr"/>
                      <a:r>
                        <a:rPr lang="es-CO" sz="1500" b="0" i="0" u="none" strike="noStrike" dirty="0" smtClean="0">
                          <a:solidFill>
                            <a:srgbClr val="000000"/>
                          </a:solidFill>
                          <a:latin typeface="Andes"/>
                          <a:cs typeface="Helvetica" panose="020B0604020202020204" pitchFamily="34" charset="0"/>
                        </a:rPr>
                        <a:t>Artículo 14 Literal b)</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98289">
                <a:tc>
                  <a:txBody>
                    <a:bodyPr/>
                    <a:lstStyle/>
                    <a:p>
                      <a:pPr algn="l" fontAlgn="ctr"/>
                      <a:r>
                        <a:rPr lang="es-CO" sz="1500" b="0" i="0" u="none" strike="noStrike" dirty="0" smtClean="0">
                          <a:solidFill>
                            <a:srgbClr val="000000"/>
                          </a:solidFill>
                          <a:latin typeface="Andes"/>
                          <a:cs typeface="Helvetica" panose="020B0604020202020204" pitchFamily="34" charset="0"/>
                        </a:rPr>
                        <a:t>Derecho de Petición</a:t>
                      </a:r>
                      <a:r>
                        <a:rPr lang="es-CO" sz="1500" b="0" i="0" u="none" strike="noStrike" baseline="0" dirty="0" smtClean="0">
                          <a:solidFill>
                            <a:srgbClr val="000000"/>
                          </a:solidFill>
                          <a:latin typeface="Andes"/>
                          <a:cs typeface="Helvetica" panose="020B0604020202020204" pitchFamily="34" charset="0"/>
                        </a:rPr>
                        <a:t> en la modalidad de consulta o solicitud de concepto</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500" b="0" i="0" u="none" strike="noStrike" dirty="0" smtClean="0">
                          <a:solidFill>
                            <a:srgbClr val="000000"/>
                          </a:solidFill>
                          <a:latin typeface="Andes"/>
                          <a:cs typeface="Helvetica" panose="020B0604020202020204" pitchFamily="34" charset="0"/>
                        </a:rPr>
                        <a:t>30 días hábiles</a:t>
                      </a:r>
                    </a:p>
                    <a:p>
                      <a:pPr algn="l" fontAlgn="ctr"/>
                      <a:r>
                        <a:rPr lang="es-CO" sz="1500" b="0" i="0" u="none" strike="noStrike" dirty="0" smtClean="0">
                          <a:solidFill>
                            <a:srgbClr val="000000"/>
                          </a:solidFill>
                          <a:latin typeface="Andes"/>
                          <a:cs typeface="Helvetica" panose="020B0604020202020204" pitchFamily="34" charset="0"/>
                        </a:rPr>
                        <a:t>Artículo 14 Numeral 2°</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500" b="0" i="0" u="none" strike="noStrike" dirty="0" smtClean="0">
                          <a:solidFill>
                            <a:srgbClr val="000000"/>
                          </a:solidFill>
                          <a:latin typeface="Andes"/>
                          <a:cs typeface="Helvetica" panose="020B0604020202020204" pitchFamily="34" charset="0"/>
                        </a:rPr>
                        <a:t>28 días hábiles</a:t>
                      </a:r>
                    </a:p>
                    <a:p>
                      <a:pPr algn="l" fontAlgn="ctr"/>
                      <a:r>
                        <a:rPr lang="es-CO" sz="1500" b="0" i="0" u="none" strike="noStrike" dirty="0" smtClean="0">
                          <a:solidFill>
                            <a:srgbClr val="000000"/>
                          </a:solidFill>
                          <a:latin typeface="Andes"/>
                          <a:cs typeface="Helvetica" panose="020B0604020202020204" pitchFamily="34" charset="0"/>
                        </a:rPr>
                        <a:t>Artículo 14 Literal c)</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6346">
                <a:tc>
                  <a:txBody>
                    <a:bodyPr/>
                    <a:lstStyle/>
                    <a:p>
                      <a:pPr algn="l" fontAlgn="ctr"/>
                      <a:r>
                        <a:rPr lang="es-CO" sz="1500" b="0" i="0" u="none" strike="noStrike" dirty="0">
                          <a:solidFill>
                            <a:srgbClr val="000000"/>
                          </a:solidFill>
                          <a:latin typeface="Andes"/>
                          <a:cs typeface="Helvetica" panose="020B0604020202020204" pitchFamily="34" charset="0"/>
                        </a:rPr>
                        <a:t>Derechos de petición que ingresan por redes sociales</a:t>
                      </a: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500" b="0" i="0" u="none" strike="noStrike" dirty="0" smtClean="0">
                          <a:solidFill>
                            <a:srgbClr val="000000"/>
                          </a:solidFill>
                          <a:latin typeface="Andes"/>
                          <a:cs typeface="Helvetica" panose="020B0604020202020204" pitchFamily="34" charset="0"/>
                        </a:rPr>
                        <a:t>Según</a:t>
                      </a:r>
                      <a:r>
                        <a:rPr lang="es-CO" sz="1500" b="0" i="0" u="none" strike="noStrike" baseline="0" dirty="0" smtClean="0">
                          <a:solidFill>
                            <a:srgbClr val="000000"/>
                          </a:solidFill>
                          <a:latin typeface="Andes"/>
                          <a:cs typeface="Helvetica" panose="020B0604020202020204" pitchFamily="34" charset="0"/>
                        </a:rPr>
                        <a:t> se trate de petición de información o documentos (10 días hábiles) o quejas, reclamos o solicitudes de reconocimiento (15 días hábiles)</a:t>
                      </a:r>
                      <a:endParaRPr lang="es-CO" sz="1500" b="0" i="0" u="none" strike="noStrike" dirty="0" smtClean="0">
                        <a:solidFill>
                          <a:srgbClr val="000000"/>
                        </a:solidFill>
                        <a:latin typeface="Andes"/>
                        <a:cs typeface="Helvetica" panose="020B0604020202020204" pitchFamily="34" charset="0"/>
                      </a:endParaRPr>
                    </a:p>
                    <a:p>
                      <a:pPr algn="l" fontAlgn="ct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500" b="0" i="0" u="none" strike="noStrike" dirty="0">
                          <a:solidFill>
                            <a:srgbClr val="000000"/>
                          </a:solidFill>
                          <a:latin typeface="Andes"/>
                          <a:cs typeface="Helvetica" panose="020B0604020202020204" pitchFamily="34" charset="0"/>
                        </a:rPr>
                        <a:t>3 días </a:t>
                      </a:r>
                      <a:r>
                        <a:rPr lang="es-CO" sz="1500" b="0" i="0" u="none" strike="noStrike" dirty="0" smtClean="0">
                          <a:solidFill>
                            <a:srgbClr val="000000"/>
                          </a:solidFill>
                          <a:latin typeface="Andes"/>
                          <a:cs typeface="Helvetica" panose="020B0604020202020204" pitchFamily="34" charset="0"/>
                        </a:rPr>
                        <a:t>hábiles</a:t>
                      </a:r>
                    </a:p>
                    <a:p>
                      <a:pPr algn="l" fontAlgn="ctr"/>
                      <a:r>
                        <a:rPr lang="es-CO" sz="1500" b="0" i="0" u="none" strike="noStrike" dirty="0" smtClean="0">
                          <a:solidFill>
                            <a:srgbClr val="000000"/>
                          </a:solidFill>
                          <a:latin typeface="Andes"/>
                          <a:cs typeface="Helvetica" panose="020B0604020202020204" pitchFamily="34" charset="0"/>
                        </a:rPr>
                        <a:t>GJ002_</a:t>
                      </a:r>
                      <a:r>
                        <a:rPr lang="es-CO" sz="1500" b="0" i="0" u="none" strike="noStrike" baseline="0" dirty="0" smtClean="0">
                          <a:solidFill>
                            <a:srgbClr val="000000"/>
                          </a:solidFill>
                          <a:latin typeface="Andes"/>
                          <a:cs typeface="Helvetica" panose="020B0604020202020204" pitchFamily="34" charset="0"/>
                        </a:rPr>
                        <a:t> Derechos de Petición, párrafo final pág. 2</a:t>
                      </a:r>
                      <a:endParaRPr lang="es-CO" sz="1500" b="0" i="0" u="none" strike="noStrike" dirty="0">
                        <a:solidFill>
                          <a:srgbClr val="000000"/>
                        </a:solidFill>
                        <a:latin typeface="Andes"/>
                        <a:cs typeface="Helvetica" panose="020B0604020202020204" pitchFamily="34" charset="0"/>
                      </a:endParaRPr>
                    </a:p>
                  </a:txBody>
                  <a:tcPr marL="12700" marR="12700" marT="95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itle 45"/>
          <p:cNvSpPr>
            <a:spLocks/>
          </p:cNvSpPr>
          <p:nvPr/>
        </p:nvSpPr>
        <p:spPr bwMode="auto">
          <a:xfrm>
            <a:off x="1794933" y="-35052"/>
            <a:ext cx="10397067" cy="1250950"/>
          </a:xfrm>
          <a:prstGeom prst="rect">
            <a:avLst/>
          </a:prstGeom>
          <a:noFill/>
          <a:ln w="9525">
            <a:noFill/>
            <a:miter lim="800000"/>
            <a:headEnd/>
            <a:tailEnd/>
          </a:ln>
        </p:spPr>
        <p:txBody>
          <a:bodyPr anchor="ctr"/>
          <a:lstStyle/>
          <a:p>
            <a:pPr algn="ctr"/>
            <a:r>
              <a:rPr lang="es-ES_tradnl" sz="3200" b="1" dirty="0" smtClean="0">
                <a:ln w="3175" cmpd="sng">
                  <a:noFill/>
                </a:ln>
                <a:solidFill>
                  <a:srgbClr val="0070C0"/>
                </a:solidFill>
                <a:latin typeface="Andes" panose="02000000000000000000" pitchFamily="50" charset="0"/>
                <a:ea typeface="+mj-ea"/>
                <a:cs typeface="Aparajita" panose="020B0604020202020204" pitchFamily="34" charset="0"/>
              </a:rPr>
              <a:t>RESPUESTA  </a:t>
            </a:r>
            <a:r>
              <a:rPr lang="es-ES_tradnl" sz="3200" b="1" dirty="0">
                <a:ln w="3175" cmpd="sng">
                  <a:noFill/>
                </a:ln>
                <a:solidFill>
                  <a:srgbClr val="0070C0"/>
                </a:solidFill>
                <a:latin typeface="Andes" panose="02000000000000000000" pitchFamily="50" charset="0"/>
                <a:ea typeface="+mj-ea"/>
                <a:cs typeface="Aparajita" panose="020B0604020202020204" pitchFamily="34" charset="0"/>
              </a:rPr>
              <a:t>A LOS REQUERIMIENTOS DEL </a:t>
            </a:r>
            <a:r>
              <a:rPr lang="es-ES_tradnl" sz="3200" b="1" dirty="0" smtClean="0">
                <a:ln w="3175" cmpd="sng">
                  <a:noFill/>
                </a:ln>
                <a:solidFill>
                  <a:srgbClr val="0070C0"/>
                </a:solidFill>
                <a:latin typeface="Andes" panose="02000000000000000000" pitchFamily="50" charset="0"/>
                <a:ea typeface="+mj-ea"/>
                <a:cs typeface="Aparajita" panose="020B0604020202020204" pitchFamily="34" charset="0"/>
              </a:rPr>
              <a:t>CIUDADANO</a:t>
            </a:r>
            <a:endParaRPr lang="es-ES_tradnl" sz="32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1327570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contrast="-10000"/>
                    </a14:imgEffect>
                  </a14:imgLayer>
                </a14:imgProps>
              </a:ext>
              <a:ext uri="{28A0092B-C50C-407E-A947-70E740481C1C}">
                <a14:useLocalDpi xmlns:a14="http://schemas.microsoft.com/office/drawing/2010/main" val="0"/>
              </a:ext>
            </a:extLst>
          </a:blip>
          <a:srcRect b="15572"/>
          <a:stretch/>
        </p:blipFill>
        <p:spPr>
          <a:xfrm>
            <a:off x="1340077" y="576374"/>
            <a:ext cx="10704778" cy="6019178"/>
          </a:xfrm>
          <a:prstGeom prst="rect">
            <a:avLst/>
          </a:prstGeom>
        </p:spPr>
      </p:pic>
      <p:sp>
        <p:nvSpPr>
          <p:cNvPr id="3" name="3 Marcador de número de diapositiva"/>
          <p:cNvSpPr>
            <a:spLocks noGrp="1"/>
          </p:cNvSpPr>
          <p:nvPr>
            <p:ph type="sldNum" sz="quarter" idx="12"/>
          </p:nvPr>
        </p:nvSpPr>
        <p:spPr>
          <a:xfrm>
            <a:off x="8925718" y="6574506"/>
            <a:ext cx="2526152" cy="273970"/>
          </a:xfrm>
        </p:spPr>
        <p:txBody>
          <a:bodyPr/>
          <a:lstStyle/>
          <a:p>
            <a:fld id="{9CB59888-F3D9-4452-B495-E25316D60ED3}" type="slidenum">
              <a:rPr lang="es-CO" smtClean="0"/>
              <a:t>61</a:t>
            </a:fld>
            <a:endParaRPr lang="es-CO" dirty="0"/>
          </a:p>
        </p:txBody>
      </p:sp>
      <p:sp>
        <p:nvSpPr>
          <p:cNvPr id="4" name="3 CuadroTexto"/>
          <p:cNvSpPr txBox="1"/>
          <p:nvPr/>
        </p:nvSpPr>
        <p:spPr>
          <a:xfrm>
            <a:off x="1340077" y="1860318"/>
            <a:ext cx="10373711" cy="4185761"/>
          </a:xfrm>
          <a:prstGeom prst="rect">
            <a:avLst/>
          </a:prstGeom>
          <a:noFill/>
        </p:spPr>
        <p:txBody>
          <a:bodyPr wrap="square">
            <a:spAutoFit/>
          </a:bodyPr>
          <a:lstStyle/>
          <a:p>
            <a:pPr algn="just"/>
            <a:r>
              <a:rPr lang="es-CO" sz="1900" b="1" dirty="0" smtClean="0">
                <a:solidFill>
                  <a:schemeClr val="bg1"/>
                </a:solidFill>
                <a:latin typeface="Andes"/>
              </a:rPr>
              <a:t>La Política de protección a moradores </a:t>
            </a:r>
            <a:r>
              <a:rPr lang="es-CO" sz="1900" dirty="0" smtClean="0">
                <a:solidFill>
                  <a:schemeClr val="bg1"/>
                </a:solidFill>
                <a:latin typeface="Andes"/>
              </a:rPr>
              <a:t> que se aplica en el Municipio de Medellín, está  soportada en el Acuerdo 48 de 2014 </a:t>
            </a:r>
            <a:r>
              <a:rPr lang="es-CO" sz="1900" dirty="0">
                <a:solidFill>
                  <a:schemeClr val="bg1"/>
                </a:solidFill>
                <a:latin typeface="Andes"/>
              </a:rPr>
              <a:t>“</a:t>
            </a:r>
            <a:r>
              <a:rPr lang="es-CO" sz="1900" i="1" dirty="0">
                <a:solidFill>
                  <a:schemeClr val="bg1"/>
                </a:solidFill>
                <a:latin typeface="Andes"/>
              </a:rPr>
              <a:t>Por medio del cual se revisa y ajusta el Plan de Ordenamiento Territorial del Municipio de Medellín</a:t>
            </a:r>
            <a:r>
              <a:rPr lang="es-CO" sz="1900" i="1" dirty="0" smtClean="0">
                <a:solidFill>
                  <a:schemeClr val="bg1"/>
                </a:solidFill>
                <a:latin typeface="Andes"/>
              </a:rPr>
              <a:t>”, </a:t>
            </a:r>
            <a:r>
              <a:rPr lang="es-CO" sz="1900" dirty="0" smtClean="0">
                <a:solidFill>
                  <a:schemeClr val="bg1"/>
                </a:solidFill>
                <a:latin typeface="Andes"/>
              </a:rPr>
              <a:t>norma que en el artículo 5 establece los principio rectores del POT los cuales hacen </a:t>
            </a:r>
            <a:r>
              <a:rPr lang="es-CO" sz="1900" i="1" dirty="0" smtClean="0">
                <a:solidFill>
                  <a:schemeClr val="bg1"/>
                </a:solidFill>
                <a:latin typeface="Andes"/>
              </a:rPr>
              <a:t>“posible </a:t>
            </a:r>
            <a:r>
              <a:rPr lang="es-CO" sz="1900" i="1" dirty="0">
                <a:solidFill>
                  <a:schemeClr val="bg1"/>
                </a:solidFill>
                <a:latin typeface="Andes"/>
              </a:rPr>
              <a:t>la consecución y consolidación de un </a:t>
            </a:r>
            <a:r>
              <a:rPr lang="es-CO" sz="1900" i="1" dirty="0" smtClean="0">
                <a:solidFill>
                  <a:schemeClr val="bg1"/>
                </a:solidFill>
                <a:latin typeface="Andes"/>
              </a:rPr>
              <a:t>modelo de </a:t>
            </a:r>
            <a:r>
              <a:rPr lang="es-CO" sz="1900" i="1" dirty="0">
                <a:solidFill>
                  <a:schemeClr val="bg1"/>
                </a:solidFill>
                <a:latin typeface="Andes"/>
              </a:rPr>
              <a:t>ocupación coherente y consistente con las dinámicas y metas de </a:t>
            </a:r>
            <a:r>
              <a:rPr lang="es-CO" sz="1900" i="1" dirty="0" smtClean="0">
                <a:solidFill>
                  <a:schemeClr val="bg1"/>
                </a:solidFill>
                <a:latin typeface="Andes"/>
              </a:rPr>
              <a:t>transformación del territorio” </a:t>
            </a:r>
            <a:r>
              <a:rPr lang="es-CO" sz="1900" dirty="0" smtClean="0">
                <a:solidFill>
                  <a:schemeClr val="bg1"/>
                </a:solidFill>
                <a:latin typeface="Andes"/>
              </a:rPr>
              <a:t>y en el numeral 8 se refirió a la protección a moradores:</a:t>
            </a:r>
          </a:p>
          <a:p>
            <a:endParaRPr lang="es-CO" sz="1900" i="1" dirty="0">
              <a:solidFill>
                <a:schemeClr val="bg1"/>
              </a:solidFill>
              <a:latin typeface="Andes"/>
            </a:endParaRPr>
          </a:p>
          <a:p>
            <a:pPr algn="just"/>
            <a:r>
              <a:rPr lang="es-CO" sz="1900" i="1" dirty="0" smtClean="0">
                <a:solidFill>
                  <a:schemeClr val="bg1"/>
                </a:solidFill>
                <a:latin typeface="Andes"/>
              </a:rPr>
              <a:t>(…)</a:t>
            </a:r>
            <a:r>
              <a:rPr lang="es-CO" sz="1900" b="1" dirty="0">
                <a:solidFill>
                  <a:schemeClr val="bg1"/>
                </a:solidFill>
                <a:latin typeface="Andes"/>
              </a:rPr>
              <a:t> </a:t>
            </a:r>
            <a:r>
              <a:rPr lang="es-CO" sz="1900" b="1" i="1" dirty="0">
                <a:solidFill>
                  <a:schemeClr val="bg1"/>
                </a:solidFill>
                <a:latin typeface="Andes"/>
              </a:rPr>
              <a:t>8. La Protección a Moradores. </a:t>
            </a:r>
            <a:r>
              <a:rPr lang="es-CO" sz="1900" i="1" dirty="0">
                <a:solidFill>
                  <a:schemeClr val="bg1"/>
                </a:solidFill>
                <a:latin typeface="Andes"/>
              </a:rPr>
              <a:t>Como fundamento de la intervención en </a:t>
            </a:r>
            <a:r>
              <a:rPr lang="es-CO" sz="1900" i="1" dirty="0" smtClean="0">
                <a:solidFill>
                  <a:schemeClr val="bg1"/>
                </a:solidFill>
                <a:latin typeface="Andes"/>
              </a:rPr>
              <a:t>el territorio </a:t>
            </a:r>
            <a:r>
              <a:rPr lang="es-CO" sz="1900" i="1" dirty="0">
                <a:solidFill>
                  <a:schemeClr val="bg1"/>
                </a:solidFill>
                <a:latin typeface="Andes"/>
              </a:rPr>
              <a:t>para la protección de los habitantes de sectores en procesos </a:t>
            </a:r>
            <a:r>
              <a:rPr lang="es-CO" sz="1900" i="1" dirty="0" smtClean="0">
                <a:solidFill>
                  <a:schemeClr val="bg1"/>
                </a:solidFill>
                <a:latin typeface="Andes"/>
              </a:rPr>
              <a:t>de transformación </a:t>
            </a:r>
            <a:r>
              <a:rPr lang="es-CO" sz="1900" i="1" dirty="0">
                <a:solidFill>
                  <a:schemeClr val="bg1"/>
                </a:solidFill>
                <a:latin typeface="Andes"/>
              </a:rPr>
              <a:t>y a los demás actores económicos, sin detrimento del </a:t>
            </a:r>
            <a:r>
              <a:rPr lang="es-CO" sz="1900" i="1" dirty="0" smtClean="0">
                <a:solidFill>
                  <a:schemeClr val="bg1"/>
                </a:solidFill>
                <a:latin typeface="Andes"/>
              </a:rPr>
              <a:t>principio de </a:t>
            </a:r>
            <a:r>
              <a:rPr lang="es-CO" sz="1900" i="1" dirty="0">
                <a:solidFill>
                  <a:schemeClr val="bg1"/>
                </a:solidFill>
                <a:latin typeface="Andes"/>
              </a:rPr>
              <a:t>prevalencia del interés general sobre el particular, promoviendo </a:t>
            </a:r>
            <a:r>
              <a:rPr lang="es-CO" sz="1900" i="1" dirty="0" smtClean="0">
                <a:solidFill>
                  <a:schemeClr val="bg1"/>
                </a:solidFill>
                <a:latin typeface="Andes"/>
              </a:rPr>
              <a:t>un ordenamiento </a:t>
            </a:r>
            <a:r>
              <a:rPr lang="es-CO" sz="1900" i="1" dirty="0">
                <a:solidFill>
                  <a:schemeClr val="bg1"/>
                </a:solidFill>
                <a:latin typeface="Andes"/>
              </a:rPr>
              <a:t>territorial democrático e incluyente, que le apueste a </a:t>
            </a:r>
            <a:r>
              <a:rPr lang="es-CO" sz="1900" i="1" dirty="0" smtClean="0">
                <a:solidFill>
                  <a:schemeClr val="bg1"/>
                </a:solidFill>
                <a:latin typeface="Andes"/>
              </a:rPr>
              <a:t>la población </a:t>
            </a:r>
            <a:r>
              <a:rPr lang="es-CO" sz="1900" i="1" dirty="0">
                <a:solidFill>
                  <a:schemeClr val="bg1"/>
                </a:solidFill>
                <a:latin typeface="Andes"/>
              </a:rPr>
              <a:t>como el centro de sus decisiones, y a su bienestar, como el </a:t>
            </a:r>
            <a:r>
              <a:rPr lang="es-CO" sz="1900" i="1" dirty="0" smtClean="0">
                <a:solidFill>
                  <a:schemeClr val="bg1"/>
                </a:solidFill>
                <a:latin typeface="Andes"/>
              </a:rPr>
              <a:t>objetivo principal</a:t>
            </a:r>
            <a:r>
              <a:rPr lang="es-CO" sz="1900" i="1" dirty="0">
                <a:solidFill>
                  <a:schemeClr val="bg1"/>
                </a:solidFill>
                <a:latin typeface="Andes"/>
              </a:rPr>
              <a:t>. Con una sociedad que asume la corresponsabilidad como </a:t>
            </a:r>
            <a:r>
              <a:rPr lang="es-CO" sz="1900" i="1" dirty="0" smtClean="0">
                <a:solidFill>
                  <a:schemeClr val="bg1"/>
                </a:solidFill>
                <a:latin typeface="Andes"/>
              </a:rPr>
              <a:t>modelo de </a:t>
            </a:r>
            <a:r>
              <a:rPr lang="es-CO" sz="1900" i="1" dirty="0">
                <a:solidFill>
                  <a:schemeClr val="bg1"/>
                </a:solidFill>
                <a:latin typeface="Andes"/>
              </a:rPr>
              <a:t>gestión desarrollando el principio de precaución de la ley 1523 de 2.012</a:t>
            </a:r>
          </a:p>
        </p:txBody>
      </p:sp>
      <p:sp>
        <p:nvSpPr>
          <p:cNvPr id="5" name="4 CuadroTexto"/>
          <p:cNvSpPr txBox="1"/>
          <p:nvPr/>
        </p:nvSpPr>
        <p:spPr>
          <a:xfrm>
            <a:off x="3254826" y="855063"/>
            <a:ext cx="8902429" cy="430887"/>
          </a:xfrm>
          <a:prstGeom prst="rect">
            <a:avLst/>
          </a:prstGeom>
          <a:noFill/>
        </p:spPr>
        <p:txBody>
          <a:bodyPr wrap="square" rtlCol="0">
            <a:spAutoFit/>
          </a:bodyPr>
          <a:lstStyle/>
          <a:p>
            <a:r>
              <a:rPr lang="es-CO" sz="2200" b="1" i="1" dirty="0" smtClean="0">
                <a:solidFill>
                  <a:schemeClr val="bg1"/>
                </a:solidFill>
                <a:latin typeface="Andes"/>
              </a:rPr>
              <a:t>POLITICA DE PROTECCIÓN A MORADORES </a:t>
            </a:r>
            <a:endParaRPr lang="es-CO" sz="2200" i="1" dirty="0">
              <a:solidFill>
                <a:schemeClr val="bg1"/>
              </a:solidFill>
              <a:latin typeface="Andes"/>
            </a:endParaRPr>
          </a:p>
        </p:txBody>
      </p:sp>
    </p:spTree>
    <p:extLst>
      <p:ext uri="{BB962C8B-B14F-4D97-AF65-F5344CB8AC3E}">
        <p14:creationId xmlns:p14="http://schemas.microsoft.com/office/powerpoint/2010/main" val="35522250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BEBA8EAE-BF5A-486C-A8C5-ECC9F3942E4B}">
                <a14:imgProps xmlns:a14="http://schemas.microsoft.com/office/drawing/2010/main">
                  <a14:imgLayer r:embed="rId3">
                    <a14:imgEffect>
                      <a14:brightnessContrast bright="-36000" contrast="-46000"/>
                    </a14:imgEffect>
                  </a14:imgLayer>
                </a14:imgProps>
              </a:ext>
              <a:ext uri="{28A0092B-C50C-407E-A947-70E740481C1C}">
                <a14:useLocalDpi xmlns:a14="http://schemas.microsoft.com/office/drawing/2010/main" val="0"/>
              </a:ext>
            </a:extLst>
          </a:blip>
          <a:stretch>
            <a:fillRect/>
          </a:stretch>
        </p:blipFill>
        <p:spPr>
          <a:xfrm>
            <a:off x="1392615" y="362590"/>
            <a:ext cx="10594457" cy="5959382"/>
          </a:xfrm>
          <a:prstGeom prst="rect">
            <a:avLst/>
          </a:prstGeom>
        </p:spPr>
      </p:pic>
      <p:sp>
        <p:nvSpPr>
          <p:cNvPr id="3" name="2 CuadroTexto"/>
          <p:cNvSpPr txBox="1"/>
          <p:nvPr/>
        </p:nvSpPr>
        <p:spPr>
          <a:xfrm>
            <a:off x="1481958" y="362601"/>
            <a:ext cx="10473582" cy="5940088"/>
          </a:xfrm>
          <a:prstGeom prst="rect">
            <a:avLst/>
          </a:prstGeom>
          <a:noFill/>
        </p:spPr>
        <p:txBody>
          <a:bodyPr wrap="square">
            <a:spAutoFit/>
          </a:bodyPr>
          <a:lstStyle/>
          <a:p>
            <a:pPr algn="just"/>
            <a:r>
              <a:rPr lang="es-CO" sz="1900" dirty="0" smtClean="0">
                <a:solidFill>
                  <a:schemeClr val="bg1"/>
                </a:solidFill>
                <a:latin typeface="Andes"/>
              </a:rPr>
              <a:t>El principio de Protección a moradores se desarrollo en el capitulo II </a:t>
            </a:r>
            <a:r>
              <a:rPr lang="es-CO" sz="1900" dirty="0">
                <a:solidFill>
                  <a:schemeClr val="bg1"/>
                </a:solidFill>
                <a:latin typeface="Andes"/>
              </a:rPr>
              <a:t>del POT, </a:t>
            </a:r>
            <a:r>
              <a:rPr lang="es-CO" sz="1900" b="1" dirty="0" smtClean="0">
                <a:solidFill>
                  <a:schemeClr val="bg1"/>
                </a:solidFill>
                <a:latin typeface="Andes"/>
              </a:rPr>
              <a:t>“</a:t>
            </a:r>
            <a:r>
              <a:rPr lang="es-CO" sz="1900" b="1" i="1" dirty="0" smtClean="0">
                <a:solidFill>
                  <a:schemeClr val="bg1"/>
                </a:solidFill>
                <a:latin typeface="Andes"/>
              </a:rPr>
              <a:t>Vulnerabilidad y Riesgo Social y Económico”</a:t>
            </a:r>
            <a:r>
              <a:rPr lang="es-CO" sz="1900" i="1" dirty="0" smtClean="0">
                <a:solidFill>
                  <a:schemeClr val="bg1"/>
                </a:solidFill>
                <a:latin typeface="Andes"/>
              </a:rPr>
              <a:t>, </a:t>
            </a:r>
            <a:r>
              <a:rPr lang="es-CO" sz="1900" dirty="0" smtClean="0">
                <a:solidFill>
                  <a:schemeClr val="bg1"/>
                </a:solidFill>
                <a:latin typeface="Andes"/>
              </a:rPr>
              <a:t>en los siguientes términos:</a:t>
            </a:r>
          </a:p>
          <a:p>
            <a:endParaRPr lang="es-CO" sz="1900" b="1" dirty="0" smtClean="0">
              <a:solidFill>
                <a:schemeClr val="bg1"/>
              </a:solidFill>
              <a:latin typeface="Andes"/>
            </a:endParaRPr>
          </a:p>
          <a:p>
            <a:pPr algn="just"/>
            <a:r>
              <a:rPr lang="es-CO" sz="1900" i="1" dirty="0" smtClean="0">
                <a:solidFill>
                  <a:schemeClr val="bg1"/>
                </a:solidFill>
                <a:latin typeface="Andes"/>
              </a:rPr>
              <a:t>Con la finalidad de </a:t>
            </a:r>
            <a:r>
              <a:rPr lang="es-CO" sz="1900" i="1" dirty="0">
                <a:solidFill>
                  <a:schemeClr val="bg1"/>
                </a:solidFill>
                <a:latin typeface="Andes"/>
              </a:rPr>
              <a:t>atender </a:t>
            </a:r>
            <a:r>
              <a:rPr lang="es-CO" sz="1900" i="1" dirty="0" smtClean="0">
                <a:solidFill>
                  <a:schemeClr val="bg1"/>
                </a:solidFill>
                <a:latin typeface="Andes"/>
              </a:rPr>
              <a:t>las </a:t>
            </a:r>
            <a:r>
              <a:rPr lang="es-CO" sz="1900" i="1" dirty="0">
                <a:solidFill>
                  <a:schemeClr val="bg1"/>
                </a:solidFill>
                <a:latin typeface="Andes"/>
              </a:rPr>
              <a:t>complejidades socio-económicas y socio-culturales presentes en el </a:t>
            </a:r>
            <a:r>
              <a:rPr lang="es-CO" sz="1900" i="1" dirty="0" smtClean="0">
                <a:solidFill>
                  <a:schemeClr val="bg1"/>
                </a:solidFill>
                <a:latin typeface="Andes"/>
              </a:rPr>
              <a:t>territorio, se adoptó la </a:t>
            </a:r>
            <a:r>
              <a:rPr lang="es-CO" sz="1900" i="1" dirty="0">
                <a:solidFill>
                  <a:schemeClr val="bg1"/>
                </a:solidFill>
                <a:latin typeface="Andes"/>
              </a:rPr>
              <a:t>política de </a:t>
            </a:r>
            <a:r>
              <a:rPr lang="es-CO" sz="1900" i="1" dirty="0" smtClean="0">
                <a:solidFill>
                  <a:schemeClr val="bg1"/>
                </a:solidFill>
                <a:latin typeface="Andes"/>
              </a:rPr>
              <a:t>Protección a Moradores, que incluye  la atención a actividades </a:t>
            </a:r>
            <a:r>
              <a:rPr lang="es-CO" sz="1900" i="1" dirty="0">
                <a:solidFill>
                  <a:schemeClr val="bg1"/>
                </a:solidFill>
                <a:latin typeface="Andes"/>
              </a:rPr>
              <a:t>productivas y económicas con base en la política </a:t>
            </a:r>
            <a:r>
              <a:rPr lang="es-CO" sz="1900" i="1" dirty="0" smtClean="0">
                <a:solidFill>
                  <a:schemeClr val="bg1"/>
                </a:solidFill>
                <a:latin typeface="Andes"/>
              </a:rPr>
              <a:t>de responsabilidad social. (</a:t>
            </a:r>
            <a:r>
              <a:rPr lang="es-CO" sz="1900" b="1" i="1" dirty="0">
                <a:solidFill>
                  <a:schemeClr val="bg1"/>
                </a:solidFill>
                <a:latin typeface="Andes"/>
              </a:rPr>
              <a:t>Artículo 573. Protección a moradores y actividades productivas y económicas. </a:t>
            </a:r>
            <a:r>
              <a:rPr lang="es-CO" sz="1900" b="1" i="1" dirty="0" smtClean="0">
                <a:solidFill>
                  <a:schemeClr val="bg1"/>
                </a:solidFill>
                <a:latin typeface="Andes"/>
              </a:rPr>
              <a:t>)</a:t>
            </a:r>
          </a:p>
          <a:p>
            <a:pPr algn="just"/>
            <a:endParaRPr lang="es-CO" sz="1900" i="1" dirty="0">
              <a:solidFill>
                <a:schemeClr val="bg1"/>
              </a:solidFill>
              <a:latin typeface="Andes"/>
            </a:endParaRPr>
          </a:p>
          <a:p>
            <a:pPr algn="just"/>
            <a:r>
              <a:rPr lang="es-CO" sz="1900" i="1" dirty="0" smtClean="0">
                <a:solidFill>
                  <a:schemeClr val="bg1"/>
                </a:solidFill>
                <a:latin typeface="Andes"/>
              </a:rPr>
              <a:t>La política de protección se fundamenta en los siguientes principios:</a:t>
            </a:r>
          </a:p>
          <a:p>
            <a:pPr algn="just"/>
            <a:endParaRPr lang="es-CO" sz="1900" i="1" dirty="0" smtClean="0">
              <a:solidFill>
                <a:schemeClr val="bg1"/>
              </a:solidFill>
              <a:latin typeface="Andes"/>
            </a:endParaRPr>
          </a:p>
          <a:p>
            <a:pPr algn="just"/>
            <a:endParaRPr lang="es-CO" sz="1900" i="1" dirty="0">
              <a:solidFill>
                <a:schemeClr val="bg1"/>
              </a:solidFill>
              <a:latin typeface="Andes"/>
            </a:endParaRPr>
          </a:p>
          <a:p>
            <a:pPr algn="just"/>
            <a:endParaRPr lang="es-CO" sz="1900" i="1" dirty="0" smtClean="0">
              <a:solidFill>
                <a:schemeClr val="bg1"/>
              </a:solidFill>
              <a:latin typeface="Andes"/>
            </a:endParaRPr>
          </a:p>
          <a:p>
            <a:pPr algn="just"/>
            <a:endParaRPr lang="es-CO" sz="1900" i="1" dirty="0">
              <a:solidFill>
                <a:schemeClr val="bg1"/>
              </a:solidFill>
              <a:latin typeface="Andes"/>
            </a:endParaRPr>
          </a:p>
          <a:p>
            <a:pPr algn="just"/>
            <a:endParaRPr lang="es-CO" sz="1900" i="1" dirty="0" smtClean="0">
              <a:solidFill>
                <a:schemeClr val="bg1"/>
              </a:solidFill>
              <a:latin typeface="Andes"/>
            </a:endParaRPr>
          </a:p>
          <a:p>
            <a:pPr algn="just"/>
            <a:endParaRPr lang="es-CO" sz="1900" i="1" dirty="0">
              <a:solidFill>
                <a:schemeClr val="bg1"/>
              </a:solidFill>
              <a:latin typeface="Andes"/>
            </a:endParaRPr>
          </a:p>
          <a:p>
            <a:pPr algn="just"/>
            <a:r>
              <a:rPr lang="es-CO" sz="1900" i="1" dirty="0">
                <a:solidFill>
                  <a:schemeClr val="bg1"/>
                </a:solidFill>
                <a:latin typeface="Andes"/>
              </a:rPr>
              <a:t>Son </a:t>
            </a:r>
            <a:r>
              <a:rPr lang="es-CO" sz="1900" i="1" dirty="0" smtClean="0">
                <a:solidFill>
                  <a:schemeClr val="bg1"/>
                </a:solidFill>
                <a:latin typeface="Andes"/>
              </a:rPr>
              <a:t>beneficiarios de la política todos </a:t>
            </a:r>
            <a:r>
              <a:rPr lang="es-CO" sz="1900" i="1" dirty="0">
                <a:solidFill>
                  <a:schemeClr val="bg1"/>
                </a:solidFill>
                <a:latin typeface="Andes"/>
              </a:rPr>
              <a:t>los moradores y habitantes de un territorio que por razones de </a:t>
            </a:r>
            <a:r>
              <a:rPr lang="es-CO" sz="1900" i="1" dirty="0" smtClean="0">
                <a:solidFill>
                  <a:schemeClr val="bg1"/>
                </a:solidFill>
                <a:latin typeface="Andes"/>
              </a:rPr>
              <a:t>las intervenciones </a:t>
            </a:r>
            <a:r>
              <a:rPr lang="es-CO" sz="1900" i="1" dirty="0">
                <a:solidFill>
                  <a:schemeClr val="bg1"/>
                </a:solidFill>
                <a:latin typeface="Andes"/>
              </a:rPr>
              <a:t>dadas en los macroproyectos, los programas de </a:t>
            </a:r>
            <a:r>
              <a:rPr lang="es-CO" sz="1900" i="1" dirty="0" smtClean="0">
                <a:solidFill>
                  <a:schemeClr val="bg1"/>
                </a:solidFill>
                <a:latin typeface="Andes"/>
              </a:rPr>
              <a:t>renovación urbana y mejoramiento integral </a:t>
            </a:r>
            <a:r>
              <a:rPr lang="es-CO" sz="1900" i="1" dirty="0">
                <a:solidFill>
                  <a:schemeClr val="bg1"/>
                </a:solidFill>
                <a:latin typeface="Andes"/>
              </a:rPr>
              <a:t>y demás proyectos de infraestructura de gran </a:t>
            </a:r>
            <a:r>
              <a:rPr lang="es-CO" sz="1900" i="1" dirty="0" smtClean="0">
                <a:solidFill>
                  <a:schemeClr val="bg1"/>
                </a:solidFill>
                <a:latin typeface="Andes"/>
              </a:rPr>
              <a:t>impacto, deban </a:t>
            </a:r>
            <a:r>
              <a:rPr lang="es-CO" sz="1900" i="1" dirty="0">
                <a:solidFill>
                  <a:schemeClr val="bg1"/>
                </a:solidFill>
                <a:latin typeface="Andes"/>
              </a:rPr>
              <a:t>trasladar de manera involuntaria su lugar de residencia y/o </a:t>
            </a:r>
            <a:r>
              <a:rPr lang="es-CO" sz="1900" i="1" dirty="0" smtClean="0">
                <a:solidFill>
                  <a:schemeClr val="bg1"/>
                </a:solidFill>
                <a:latin typeface="Andes"/>
              </a:rPr>
              <a:t>laboral, independiente </a:t>
            </a:r>
            <a:r>
              <a:rPr lang="es-CO" sz="1900" i="1" dirty="0">
                <a:solidFill>
                  <a:schemeClr val="bg1"/>
                </a:solidFill>
                <a:latin typeface="Andes"/>
              </a:rPr>
              <a:t>de la condición jurídica que ostenten frente al inmueble</a:t>
            </a:r>
            <a:r>
              <a:rPr lang="es-CO" sz="1900" i="1" dirty="0" smtClean="0">
                <a:solidFill>
                  <a:schemeClr val="bg1"/>
                </a:solidFill>
                <a:latin typeface="Andes"/>
              </a:rPr>
              <a:t>.</a:t>
            </a:r>
            <a:endParaRPr lang="es-CO" sz="1900" i="1" dirty="0">
              <a:solidFill>
                <a:schemeClr val="bg1"/>
              </a:solidFill>
              <a:latin typeface="Andes"/>
            </a:endParaRPr>
          </a:p>
        </p:txBody>
      </p:sp>
      <p:sp>
        <p:nvSpPr>
          <p:cNvPr id="4" name="3 Elipse"/>
          <p:cNvSpPr/>
          <p:nvPr/>
        </p:nvSpPr>
        <p:spPr>
          <a:xfrm>
            <a:off x="7316890" y="3494399"/>
            <a:ext cx="1716754" cy="729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ndes"/>
              </a:rPr>
              <a:t>Inclusión</a:t>
            </a:r>
            <a:endParaRPr lang="es-CO" dirty="0">
              <a:latin typeface="Andes"/>
            </a:endParaRPr>
          </a:p>
        </p:txBody>
      </p:sp>
      <p:sp>
        <p:nvSpPr>
          <p:cNvPr id="5" name="4 Elipse"/>
          <p:cNvSpPr/>
          <p:nvPr/>
        </p:nvSpPr>
        <p:spPr>
          <a:xfrm>
            <a:off x="1464219" y="3542389"/>
            <a:ext cx="1724010" cy="633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ndes"/>
              </a:rPr>
              <a:t>Equidad</a:t>
            </a:r>
            <a:endParaRPr lang="es-CO" dirty="0">
              <a:latin typeface="Andes"/>
            </a:endParaRPr>
          </a:p>
        </p:txBody>
      </p:sp>
      <p:sp>
        <p:nvSpPr>
          <p:cNvPr id="6" name="5 Elipse"/>
          <p:cNvSpPr/>
          <p:nvPr/>
        </p:nvSpPr>
        <p:spPr>
          <a:xfrm>
            <a:off x="9307737" y="3542389"/>
            <a:ext cx="2615001" cy="633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ndes"/>
              </a:rPr>
              <a:t>Derecho de permanencia</a:t>
            </a:r>
            <a:endParaRPr lang="es-CO" dirty="0">
              <a:latin typeface="Andes"/>
            </a:endParaRPr>
          </a:p>
        </p:txBody>
      </p:sp>
      <p:sp>
        <p:nvSpPr>
          <p:cNvPr id="7" name="6 Elipse"/>
          <p:cNvSpPr/>
          <p:nvPr/>
        </p:nvSpPr>
        <p:spPr>
          <a:xfrm>
            <a:off x="3470526" y="3479188"/>
            <a:ext cx="3629607" cy="886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ndes"/>
              </a:rPr>
              <a:t>Restablecimiento de condiciones iniciales</a:t>
            </a:r>
            <a:endParaRPr lang="es-CO" dirty="0">
              <a:latin typeface="Andes"/>
            </a:endParaRPr>
          </a:p>
        </p:txBody>
      </p:sp>
    </p:spTree>
    <p:extLst>
      <p:ext uri="{BB962C8B-B14F-4D97-AF65-F5344CB8AC3E}">
        <p14:creationId xmlns:p14="http://schemas.microsoft.com/office/powerpoint/2010/main" val="25946860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6" name="24 CuadroTexto"/>
          <p:cNvSpPr txBox="1">
            <a:spLocks noChangeArrowheads="1"/>
          </p:cNvSpPr>
          <p:nvPr/>
        </p:nvSpPr>
        <p:spPr bwMode="auto">
          <a:xfrm>
            <a:off x="2282734" y="2455170"/>
            <a:ext cx="7850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algn="ctr" eaLnBrk="1" hangingPunct="1">
              <a:spcBef>
                <a:spcPct val="0"/>
              </a:spcBef>
              <a:buFontTx/>
              <a:buNone/>
            </a:pPr>
            <a:r>
              <a:rPr lang="es-CO" altLang="es-CO" sz="4000" b="1" dirty="0" smtClean="0">
                <a:ln w="3175" cmpd="sng">
                  <a:noFill/>
                </a:ln>
                <a:solidFill>
                  <a:srgbClr val="0070C0"/>
                </a:solidFill>
                <a:latin typeface="Andes" panose="02000000000000000000" pitchFamily="50" charset="0"/>
                <a:ea typeface="+mj-ea"/>
                <a:cs typeface="Aparajita" panose="020B0604020202020204" pitchFamily="34" charset="0"/>
              </a:rPr>
              <a:t>Conclusiones</a:t>
            </a:r>
            <a:endParaRPr lang="es-CO" altLang="es-CO" sz="4000" b="1"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18623277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7 Imagen"/>
          <p:cNvPicPr>
            <a:picLocks noChangeAspect="1"/>
          </p:cNvPicPr>
          <p:nvPr/>
        </p:nvPicPr>
        <p:blipFill rotWithShape="1">
          <a:blip r:embed="rId3" cstate="print">
            <a:extLst>
              <a:ext uri="{28A0092B-C50C-407E-A947-70E740481C1C}">
                <a14:useLocalDpi xmlns:a14="http://schemas.microsoft.com/office/drawing/2010/main" val="0"/>
              </a:ext>
            </a:extLst>
          </a:blip>
          <a:srcRect t="15799"/>
          <a:stretch/>
        </p:blipFill>
        <p:spPr>
          <a:xfrm>
            <a:off x="-2174" y="0"/>
            <a:ext cx="12194174" cy="6852416"/>
          </a:xfrm>
          <a:prstGeom prst="rect">
            <a:avLst/>
          </a:prstGeom>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0" y="5733935"/>
            <a:ext cx="12192000" cy="1138773"/>
          </a:xfrm>
          <a:prstGeom prst="rect">
            <a:avLst/>
          </a:prstGeom>
          <a:solidFill>
            <a:srgbClr val="E29D3E">
              <a:alpha val="47059"/>
            </a:srgbClr>
          </a:solidFill>
        </p:spPr>
        <p:txBody>
          <a:bodyPr wrap="square">
            <a:spAutoFit/>
          </a:bodyPr>
          <a:lstStyle/>
          <a:p>
            <a:pPr algn="ctr"/>
            <a:r>
              <a:rPr lang="es-CO" sz="3400" dirty="0">
                <a:solidFill>
                  <a:schemeClr val="bg1"/>
                </a:solidFill>
                <a:latin typeface="Andes"/>
              </a:rPr>
              <a:t>Los proyectos de transporte público </a:t>
            </a:r>
            <a:r>
              <a:rPr lang="es-CO" sz="3400" dirty="0" smtClean="0">
                <a:solidFill>
                  <a:schemeClr val="bg1"/>
                </a:solidFill>
                <a:latin typeface="Andes"/>
              </a:rPr>
              <a:t>de pasajeros se construyen por, para y con las personas </a:t>
            </a:r>
            <a:endParaRPr lang="es-CO" sz="3400" dirty="0">
              <a:solidFill>
                <a:schemeClr val="bg1"/>
              </a:solidFill>
              <a:latin typeface="Andes"/>
            </a:endParaRPr>
          </a:p>
        </p:txBody>
      </p:sp>
      <p:sp>
        <p:nvSpPr>
          <p:cNvPr id="6" name="5 CuadroTexto"/>
          <p:cNvSpPr txBox="1"/>
          <p:nvPr/>
        </p:nvSpPr>
        <p:spPr>
          <a:xfrm>
            <a:off x="4693920" y="1310640"/>
            <a:ext cx="1428596" cy="369332"/>
          </a:xfrm>
          <a:prstGeom prst="rect">
            <a:avLst/>
          </a:prstGeom>
          <a:noFill/>
        </p:spPr>
        <p:txBody>
          <a:bodyPr wrap="none" rtlCol="0">
            <a:spAutoFit/>
          </a:bodyPr>
          <a:lstStyle/>
          <a:p>
            <a:r>
              <a:rPr lang="es-CO" dirty="0" smtClean="0"/>
              <a:t>Inauguración</a:t>
            </a:r>
            <a:endParaRPr lang="es-CO" dirty="0"/>
          </a:p>
        </p:txBody>
      </p:sp>
    </p:spTree>
    <p:extLst>
      <p:ext uri="{BB962C8B-B14F-4D97-AF65-F5344CB8AC3E}">
        <p14:creationId xmlns:p14="http://schemas.microsoft.com/office/powerpoint/2010/main" val="6226480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903036"/>
          </a:xfrm>
          <a:prstGeom prst="rect">
            <a:avLst/>
          </a:prstGeom>
        </p:spPr>
      </p:pic>
      <p:sp>
        <p:nvSpPr>
          <p:cNvPr id="2" name="1 Rectángulo"/>
          <p:cNvSpPr/>
          <p:nvPr/>
        </p:nvSpPr>
        <p:spPr>
          <a:xfrm>
            <a:off x="0" y="5768110"/>
            <a:ext cx="12192000" cy="1138773"/>
          </a:xfrm>
          <a:prstGeom prst="rect">
            <a:avLst/>
          </a:prstGeom>
          <a:solidFill>
            <a:srgbClr val="E29D3E">
              <a:alpha val="47059"/>
            </a:srgbClr>
          </a:solidFill>
        </p:spPr>
        <p:txBody>
          <a:bodyPr wrap="square">
            <a:spAutoFit/>
          </a:bodyPr>
          <a:lstStyle/>
          <a:p>
            <a:pPr algn="ctr"/>
            <a:r>
              <a:rPr lang="es-CO" sz="3400" dirty="0" smtClean="0">
                <a:solidFill>
                  <a:schemeClr val="bg1"/>
                </a:solidFill>
                <a:latin typeface="Andes"/>
              </a:rPr>
              <a:t>Es fundamental dedicar suficiente tiempo y esfuerzo en la planificación de los sistemas y las obras de construcción </a:t>
            </a:r>
            <a:endParaRPr lang="es-CO" sz="3400" dirty="0">
              <a:solidFill>
                <a:schemeClr val="bg1"/>
              </a:solidFill>
              <a:latin typeface="Andes"/>
            </a:endParaRPr>
          </a:p>
        </p:txBody>
      </p:sp>
    </p:spTree>
    <p:extLst>
      <p:ext uri="{BB962C8B-B14F-4D97-AF65-F5344CB8AC3E}">
        <p14:creationId xmlns:p14="http://schemas.microsoft.com/office/powerpoint/2010/main" val="9757241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3" name="2 Imagen"/>
          <p:cNvPicPr>
            <a:picLocks noChangeAspect="1"/>
          </p:cNvPicPr>
          <p:nvPr/>
        </p:nvPicPr>
        <p:blipFill rotWithShape="1">
          <a:blip r:embed="rId4" cstate="print">
            <a:extLst>
              <a:ext uri="{28A0092B-C50C-407E-A947-70E740481C1C}">
                <a14:useLocalDpi xmlns:a14="http://schemas.microsoft.com/office/drawing/2010/main" val="0"/>
              </a:ext>
            </a:extLst>
          </a:blip>
          <a:srcRect t="23274" b="20399"/>
          <a:stretch/>
        </p:blipFill>
        <p:spPr>
          <a:xfrm>
            <a:off x="0" y="15766"/>
            <a:ext cx="12192000" cy="6867436"/>
          </a:xfrm>
          <a:prstGeom prst="rect">
            <a:avLst/>
          </a:prstGeom>
        </p:spPr>
      </p:pic>
      <p:sp>
        <p:nvSpPr>
          <p:cNvPr id="2" name="1 Rectángulo"/>
          <p:cNvSpPr/>
          <p:nvPr/>
        </p:nvSpPr>
        <p:spPr>
          <a:xfrm>
            <a:off x="0" y="5211553"/>
            <a:ext cx="12192000" cy="2185214"/>
          </a:xfrm>
          <a:prstGeom prst="rect">
            <a:avLst/>
          </a:prstGeom>
          <a:solidFill>
            <a:srgbClr val="E29D3E">
              <a:alpha val="47059"/>
            </a:srgbClr>
          </a:solidFill>
        </p:spPr>
        <p:txBody>
          <a:bodyPr wrap="square">
            <a:spAutoFit/>
          </a:bodyPr>
          <a:lstStyle/>
          <a:p>
            <a:pPr algn="ctr"/>
            <a:r>
              <a:rPr lang="es-CO" sz="3400" dirty="0">
                <a:solidFill>
                  <a:schemeClr val="bg1"/>
                </a:solidFill>
                <a:latin typeface="Andes"/>
              </a:rPr>
              <a:t>Las relaciones de confianza con las comunidades permiten generar la empatía, apropiación, sentido de pertenencia, cuidado hacia el sistema y formar a los usuarios para su adecuado </a:t>
            </a:r>
            <a:r>
              <a:rPr lang="es-CO" sz="3400" dirty="0" smtClean="0">
                <a:solidFill>
                  <a:schemeClr val="bg1"/>
                </a:solidFill>
                <a:latin typeface="Andes"/>
              </a:rPr>
              <a:t>uso</a:t>
            </a:r>
            <a:endParaRPr lang="es-CO" sz="3400" dirty="0">
              <a:solidFill>
                <a:schemeClr val="bg1"/>
              </a:solidFill>
              <a:latin typeface="Andes"/>
            </a:endParaRPr>
          </a:p>
        </p:txBody>
      </p:sp>
    </p:spTree>
    <p:extLst>
      <p:ext uri="{BB962C8B-B14F-4D97-AF65-F5344CB8AC3E}">
        <p14:creationId xmlns:p14="http://schemas.microsoft.com/office/powerpoint/2010/main" val="42155133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6" name="5 Imagen"/>
          <p:cNvPicPr>
            <a:picLocks noChangeAspect="1"/>
          </p:cNvPicPr>
          <p:nvPr/>
        </p:nvPicPr>
        <p:blipFill rotWithShape="1">
          <a:blip r:embed="rId4" cstate="print">
            <a:extLst>
              <a:ext uri="{28A0092B-C50C-407E-A947-70E740481C1C}">
                <a14:useLocalDpi xmlns:a14="http://schemas.microsoft.com/office/drawing/2010/main" val="0"/>
              </a:ext>
            </a:extLst>
          </a:blip>
          <a:srcRect t="11610" b="3922"/>
          <a:stretch/>
        </p:blipFill>
        <p:spPr>
          <a:xfrm>
            <a:off x="0" y="0"/>
            <a:ext cx="12192000" cy="6874055"/>
          </a:xfrm>
          <a:prstGeom prst="rect">
            <a:avLst/>
          </a:prstGeom>
        </p:spPr>
      </p:pic>
      <p:sp>
        <p:nvSpPr>
          <p:cNvPr id="2" name="1 Rectángulo"/>
          <p:cNvSpPr/>
          <p:nvPr/>
        </p:nvSpPr>
        <p:spPr>
          <a:xfrm>
            <a:off x="0" y="5755574"/>
            <a:ext cx="12192000" cy="1138773"/>
          </a:xfrm>
          <a:prstGeom prst="rect">
            <a:avLst/>
          </a:prstGeom>
          <a:solidFill>
            <a:srgbClr val="E29D3E">
              <a:alpha val="47059"/>
            </a:srgbClr>
          </a:solidFill>
        </p:spPr>
        <p:txBody>
          <a:bodyPr wrap="square">
            <a:spAutoFit/>
          </a:bodyPr>
          <a:lstStyle/>
          <a:p>
            <a:pPr algn="ctr"/>
            <a:r>
              <a:rPr lang="es-CO" sz="3400" dirty="0">
                <a:solidFill>
                  <a:schemeClr val="bg1"/>
                </a:solidFill>
                <a:latin typeface="Andes"/>
              </a:rPr>
              <a:t>Las relaciones de confianza con las comunidades no concluyen, son </a:t>
            </a:r>
            <a:r>
              <a:rPr lang="es-CO" sz="3400" dirty="0" smtClean="0">
                <a:solidFill>
                  <a:schemeClr val="bg1"/>
                </a:solidFill>
                <a:latin typeface="Andes"/>
              </a:rPr>
              <a:t>permanentes </a:t>
            </a:r>
            <a:endParaRPr lang="es-CO" sz="3400" dirty="0">
              <a:solidFill>
                <a:schemeClr val="bg1"/>
              </a:solidFill>
              <a:latin typeface="Andes"/>
            </a:endParaRPr>
          </a:p>
        </p:txBody>
      </p:sp>
    </p:spTree>
    <p:extLst>
      <p:ext uri="{BB962C8B-B14F-4D97-AF65-F5344CB8AC3E}">
        <p14:creationId xmlns:p14="http://schemas.microsoft.com/office/powerpoint/2010/main" val="42155133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880"/>
          <a:stretch/>
        </p:blipFill>
        <p:spPr bwMode="auto">
          <a:xfrm>
            <a:off x="0" y="0"/>
            <a:ext cx="12192000" cy="691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0" y="5781588"/>
            <a:ext cx="12192000" cy="1138773"/>
          </a:xfrm>
          <a:prstGeom prst="rect">
            <a:avLst/>
          </a:prstGeom>
          <a:solidFill>
            <a:srgbClr val="E29D3E">
              <a:alpha val="47059"/>
            </a:srgbClr>
          </a:solidFill>
        </p:spPr>
        <p:txBody>
          <a:bodyPr wrap="square">
            <a:spAutoFit/>
          </a:bodyPr>
          <a:lstStyle/>
          <a:p>
            <a:pPr algn="ctr"/>
            <a:r>
              <a:rPr lang="es-CO" sz="3400" dirty="0">
                <a:solidFill>
                  <a:schemeClr val="bg1"/>
                </a:solidFill>
                <a:latin typeface="Andes"/>
              </a:rPr>
              <a:t>Se requiere la participación, coordinación y apoyo de las diferentes autoridades involucradas con los </a:t>
            </a:r>
            <a:r>
              <a:rPr lang="es-CO" sz="3400" dirty="0" smtClean="0">
                <a:solidFill>
                  <a:schemeClr val="bg1"/>
                </a:solidFill>
                <a:latin typeface="Andes"/>
              </a:rPr>
              <a:t>proyectos</a:t>
            </a:r>
            <a:endParaRPr lang="es-CO" sz="3400" dirty="0">
              <a:solidFill>
                <a:schemeClr val="bg1"/>
              </a:solidFill>
              <a:latin typeface="Andes"/>
            </a:endParaRPr>
          </a:p>
        </p:txBody>
      </p:sp>
    </p:spTree>
    <p:extLst>
      <p:ext uri="{BB962C8B-B14F-4D97-AF65-F5344CB8AC3E}">
        <p14:creationId xmlns:p14="http://schemas.microsoft.com/office/powerpoint/2010/main" val="42155133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3" name="2 Imagen"/>
          <p:cNvPicPr>
            <a:picLocks noChangeAspect="1"/>
          </p:cNvPicPr>
          <p:nvPr/>
        </p:nvPicPr>
        <p:blipFill rotWithShape="1">
          <a:blip r:embed="rId4" cstate="print">
            <a:extLst>
              <a:ext uri="{28A0092B-C50C-407E-A947-70E740481C1C}">
                <a14:useLocalDpi xmlns:a14="http://schemas.microsoft.com/office/drawing/2010/main" val="0"/>
              </a:ext>
            </a:extLst>
          </a:blip>
          <a:srcRect t="25000"/>
          <a:stretch/>
        </p:blipFill>
        <p:spPr>
          <a:xfrm>
            <a:off x="0" y="3860"/>
            <a:ext cx="12192000" cy="6858000"/>
          </a:xfrm>
          <a:prstGeom prst="rect">
            <a:avLst/>
          </a:prstGeom>
        </p:spPr>
      </p:pic>
      <p:sp>
        <p:nvSpPr>
          <p:cNvPr id="2" name="1 Rectángulo"/>
          <p:cNvSpPr/>
          <p:nvPr/>
        </p:nvSpPr>
        <p:spPr>
          <a:xfrm>
            <a:off x="-4" y="6187039"/>
            <a:ext cx="12192004" cy="1138773"/>
          </a:xfrm>
          <a:prstGeom prst="rect">
            <a:avLst/>
          </a:prstGeom>
          <a:solidFill>
            <a:srgbClr val="E29D3E">
              <a:alpha val="47059"/>
            </a:srgbClr>
          </a:solidFill>
        </p:spPr>
        <p:txBody>
          <a:bodyPr wrap="square">
            <a:spAutoFit/>
          </a:bodyPr>
          <a:lstStyle/>
          <a:p>
            <a:pPr algn="ctr"/>
            <a:r>
              <a:rPr lang="es-CO" sz="3400" dirty="0">
                <a:solidFill>
                  <a:schemeClr val="bg1"/>
                </a:solidFill>
                <a:latin typeface="Andes"/>
              </a:rPr>
              <a:t>Deben primar políticas de protección a vecinos, ciudadanos y </a:t>
            </a:r>
            <a:r>
              <a:rPr lang="es-CO" sz="3400" dirty="0" smtClean="0">
                <a:solidFill>
                  <a:schemeClr val="bg1"/>
                </a:solidFill>
                <a:latin typeface="Andes"/>
              </a:rPr>
              <a:t>usuarios </a:t>
            </a:r>
            <a:endParaRPr lang="es-CO" sz="3400" dirty="0">
              <a:solidFill>
                <a:schemeClr val="bg1"/>
              </a:solidFill>
              <a:latin typeface="Andes"/>
            </a:endParaRPr>
          </a:p>
        </p:txBody>
      </p:sp>
    </p:spTree>
    <p:extLst>
      <p:ext uri="{BB962C8B-B14F-4D97-AF65-F5344CB8AC3E}">
        <p14:creationId xmlns:p14="http://schemas.microsoft.com/office/powerpoint/2010/main" val="4215513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6" name="1 Título"/>
          <p:cNvSpPr txBox="1">
            <a:spLocks/>
          </p:cNvSpPr>
          <p:nvPr/>
        </p:nvSpPr>
        <p:spPr bwMode="auto">
          <a:xfrm>
            <a:off x="1722823" y="0"/>
            <a:ext cx="7797800" cy="715962"/>
          </a:xfrm>
          <a:prstGeom prst="rect">
            <a:avLst/>
          </a:prstGeom>
          <a:noFill/>
          <a:ln>
            <a:noFill/>
          </a:ln>
          <a:extLst/>
        </p:spPr>
        <p:txBody>
          <a:bodyPr anchor="ctr"/>
          <a:lstStyle>
            <a:lvl1pPr algn="l" defTabSz="457200" rtl="0" eaLnBrk="0" fontAlgn="base" hangingPunct="0">
              <a:spcBef>
                <a:spcPct val="0"/>
              </a:spcBef>
              <a:spcAft>
                <a:spcPct val="0"/>
              </a:spcAft>
              <a:defRPr sz="3200" b="1" kern="1200">
                <a:solidFill>
                  <a:schemeClr val="tx1"/>
                </a:solidFill>
                <a:latin typeface="+mj-lt"/>
                <a:ea typeface="Helvetica" pitchFamily="34" charset="0"/>
                <a:cs typeface="+mj-cs"/>
              </a:defRPr>
            </a:lvl1pPr>
            <a:lvl2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2pPr>
            <a:lvl3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3pPr>
            <a:lvl4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4pPr>
            <a:lvl5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5pPr>
            <a:lvl6pPr marL="457200" algn="l" defTabSz="457200" rtl="0" fontAlgn="base">
              <a:spcBef>
                <a:spcPct val="0"/>
              </a:spcBef>
              <a:spcAft>
                <a:spcPct val="0"/>
              </a:spcAft>
              <a:defRPr sz="3200" b="1">
                <a:solidFill>
                  <a:schemeClr val="tx1"/>
                </a:solidFill>
                <a:latin typeface="Helvetica" pitchFamily="34" charset="0"/>
              </a:defRPr>
            </a:lvl6pPr>
            <a:lvl7pPr marL="914400" algn="l" defTabSz="457200" rtl="0" fontAlgn="base">
              <a:spcBef>
                <a:spcPct val="0"/>
              </a:spcBef>
              <a:spcAft>
                <a:spcPct val="0"/>
              </a:spcAft>
              <a:defRPr sz="3200" b="1">
                <a:solidFill>
                  <a:schemeClr val="tx1"/>
                </a:solidFill>
                <a:latin typeface="Helvetica" pitchFamily="34" charset="0"/>
              </a:defRPr>
            </a:lvl7pPr>
            <a:lvl8pPr marL="1371600" algn="l" defTabSz="457200" rtl="0" fontAlgn="base">
              <a:spcBef>
                <a:spcPct val="0"/>
              </a:spcBef>
              <a:spcAft>
                <a:spcPct val="0"/>
              </a:spcAft>
              <a:defRPr sz="3200" b="1">
                <a:solidFill>
                  <a:schemeClr val="tx1"/>
                </a:solidFill>
                <a:latin typeface="Helvetica" pitchFamily="34" charset="0"/>
              </a:defRPr>
            </a:lvl8pPr>
            <a:lvl9pPr marL="1828800" algn="l" defTabSz="457200" rtl="0" fontAlgn="base">
              <a:spcBef>
                <a:spcPct val="0"/>
              </a:spcBef>
              <a:spcAft>
                <a:spcPct val="0"/>
              </a:spcAft>
              <a:defRPr sz="3200" b="1">
                <a:solidFill>
                  <a:schemeClr val="tx1"/>
                </a:solidFill>
                <a:latin typeface="Helvetica" pitchFamily="34" charset="0"/>
              </a:defRPr>
            </a:lvl9pPr>
          </a:lstStyle>
          <a:p>
            <a:pPr>
              <a:defRPr/>
            </a:pPr>
            <a:r>
              <a:rPr lang="es-AR" sz="4000" dirty="0" smtClean="0">
                <a:ln w="3175" cmpd="sng">
                  <a:noFill/>
                </a:ln>
                <a:solidFill>
                  <a:srgbClr val="0070C0"/>
                </a:solidFill>
                <a:latin typeface="Andes" panose="02000000000000000000" pitchFamily="50" charset="0"/>
                <a:ea typeface="+mj-ea"/>
                <a:cs typeface="Aparajita" panose="020B0604020202020204" pitchFamily="34" charset="0"/>
              </a:rPr>
              <a:t>Datos del Sistema</a:t>
            </a:r>
            <a:endParaRPr lang="es-CO" sz="4000" dirty="0">
              <a:ln w="3175" cmpd="sng">
                <a:noFill/>
              </a:ln>
              <a:solidFill>
                <a:srgbClr val="0070C0"/>
              </a:solidFill>
              <a:latin typeface="Andes" panose="02000000000000000000" pitchFamily="50" charset="0"/>
              <a:ea typeface="+mj-ea"/>
              <a:cs typeface="Aparajita" panose="020B0604020202020204" pitchFamily="34" charset="0"/>
            </a:endParaRPr>
          </a:p>
        </p:txBody>
      </p:sp>
      <p:grpSp>
        <p:nvGrpSpPr>
          <p:cNvPr id="2" name="1 Grupo"/>
          <p:cNvGrpSpPr/>
          <p:nvPr/>
        </p:nvGrpSpPr>
        <p:grpSpPr>
          <a:xfrm>
            <a:off x="1311101" y="736978"/>
            <a:ext cx="10535155" cy="5943856"/>
            <a:chOff x="1311100" y="1176293"/>
            <a:chExt cx="10880900" cy="6243714"/>
          </a:xfrm>
        </p:grpSpPr>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l="6271" t="4196" b="80232"/>
            <a:stretch>
              <a:fillRect/>
            </a:stretch>
          </p:blipFill>
          <p:spPr bwMode="auto">
            <a:xfrm>
              <a:off x="1311101" y="1176293"/>
              <a:ext cx="10880899" cy="207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l="6361" t="19498" b="57271"/>
            <a:stretch>
              <a:fillRect/>
            </a:stretch>
          </p:blipFill>
          <p:spPr bwMode="auto">
            <a:xfrm>
              <a:off x="1311101" y="3254432"/>
              <a:ext cx="10831059" cy="314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6360" t="80736" b="11629"/>
            <a:stretch/>
          </p:blipFill>
          <p:spPr bwMode="auto">
            <a:xfrm>
              <a:off x="1311100" y="6387057"/>
              <a:ext cx="10831059" cy="103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857409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7" name="Picture 8" descr="2901165"/>
          <p:cNvPicPr>
            <a:picLocks noChangeAspect="1" noChangeArrowheads="1"/>
          </p:cNvPicPr>
          <p:nvPr/>
        </p:nvPicPr>
        <p:blipFill rotWithShape="1">
          <a:blip r:embed="rId4" cstate="print"/>
          <a:srcRect t="17500" b="7500"/>
          <a:stretch/>
        </p:blipFill>
        <p:spPr bwMode="auto">
          <a:xfrm>
            <a:off x="0" y="0"/>
            <a:ext cx="12192000" cy="6858000"/>
          </a:xfrm>
          <a:prstGeom prst="rect">
            <a:avLst/>
          </a:prstGeom>
          <a:noFill/>
        </p:spPr>
      </p:pic>
      <p:sp>
        <p:nvSpPr>
          <p:cNvPr id="6" name="5 Rectángulo"/>
          <p:cNvSpPr/>
          <p:nvPr/>
        </p:nvSpPr>
        <p:spPr>
          <a:xfrm>
            <a:off x="0" y="5723074"/>
            <a:ext cx="12192000" cy="1138773"/>
          </a:xfrm>
          <a:prstGeom prst="rect">
            <a:avLst/>
          </a:prstGeom>
          <a:solidFill>
            <a:srgbClr val="E29D3E">
              <a:alpha val="47059"/>
            </a:srgbClr>
          </a:solidFill>
        </p:spPr>
        <p:txBody>
          <a:bodyPr wrap="square">
            <a:spAutoFit/>
          </a:bodyPr>
          <a:lstStyle/>
          <a:p>
            <a:pPr algn="ctr"/>
            <a:r>
              <a:rPr lang="es-CO" sz="3400" dirty="0">
                <a:solidFill>
                  <a:schemeClr val="bg1"/>
                </a:solidFill>
                <a:latin typeface="Andes"/>
              </a:rPr>
              <a:t>Los sistemas de transporte público de pasajeros tienen enormes potencialidades desde el campo social y </a:t>
            </a:r>
            <a:r>
              <a:rPr lang="es-CO" sz="3400" dirty="0" smtClean="0">
                <a:solidFill>
                  <a:schemeClr val="bg1"/>
                </a:solidFill>
                <a:latin typeface="Andes"/>
              </a:rPr>
              <a:t>ciudadano </a:t>
            </a:r>
            <a:endParaRPr lang="es-CO" sz="3400" dirty="0">
              <a:solidFill>
                <a:schemeClr val="bg1"/>
              </a:solidFill>
              <a:latin typeface="Andes"/>
            </a:endParaRPr>
          </a:p>
        </p:txBody>
      </p:sp>
    </p:spTree>
    <p:extLst>
      <p:ext uri="{BB962C8B-B14F-4D97-AF65-F5344CB8AC3E}">
        <p14:creationId xmlns:p14="http://schemas.microsoft.com/office/powerpoint/2010/main" val="36686637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0" y="6263929"/>
            <a:ext cx="12192000" cy="615553"/>
          </a:xfrm>
          <a:prstGeom prst="rect">
            <a:avLst/>
          </a:prstGeom>
          <a:solidFill>
            <a:srgbClr val="E29D3E">
              <a:alpha val="47059"/>
            </a:srgbClr>
          </a:solidFill>
        </p:spPr>
        <p:txBody>
          <a:bodyPr wrap="square">
            <a:spAutoFit/>
          </a:bodyPr>
          <a:lstStyle/>
          <a:p>
            <a:pPr algn="ctr"/>
            <a:r>
              <a:rPr lang="es-CO" sz="3400" dirty="0">
                <a:solidFill>
                  <a:schemeClr val="bg1"/>
                </a:solidFill>
                <a:latin typeface="Andes"/>
              </a:rPr>
              <a:t>Políticas públicas frente a las prioridades de la movilidad</a:t>
            </a: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245" r="54485"/>
          <a:stretch/>
        </p:blipFill>
        <p:spPr bwMode="auto">
          <a:xfrm>
            <a:off x="2085648" y="813532"/>
            <a:ext cx="3514470" cy="4725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4963" t="12661"/>
          <a:stretch/>
        </p:blipFill>
        <p:spPr bwMode="auto">
          <a:xfrm>
            <a:off x="5686048" y="838639"/>
            <a:ext cx="4392488" cy="470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5133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0" y="5670623"/>
            <a:ext cx="12192000" cy="1661993"/>
          </a:xfrm>
          <a:prstGeom prst="rect">
            <a:avLst/>
          </a:prstGeom>
          <a:solidFill>
            <a:srgbClr val="E29D3E">
              <a:alpha val="47059"/>
            </a:srgbClr>
          </a:solidFill>
        </p:spPr>
        <p:txBody>
          <a:bodyPr wrap="square">
            <a:spAutoFit/>
          </a:bodyPr>
          <a:lstStyle/>
          <a:p>
            <a:pPr lvl="1" algn="ctr"/>
            <a:r>
              <a:rPr lang="es-CO" sz="3400" dirty="0">
                <a:solidFill>
                  <a:schemeClr val="bg1"/>
                </a:solidFill>
                <a:latin typeface="Andes"/>
              </a:rPr>
              <a:t>Formulación de Planes Maestros para regular la implementación de proyectos y nuevas líneas de transporte </a:t>
            </a:r>
            <a:r>
              <a:rPr lang="es-CO" sz="3400" dirty="0" smtClean="0">
                <a:solidFill>
                  <a:schemeClr val="bg1"/>
                </a:solidFill>
                <a:latin typeface="Andes"/>
              </a:rPr>
              <a:t>público  </a:t>
            </a:r>
            <a:endParaRPr lang="es-CO" sz="3400" dirty="0">
              <a:solidFill>
                <a:schemeClr val="bg1"/>
              </a:solidFill>
              <a:latin typeface="Andes"/>
            </a:endParaRPr>
          </a:p>
        </p:txBody>
      </p:sp>
      <p:pic>
        <p:nvPicPr>
          <p:cNvPr id="6" name="5 Imagen"/>
          <p:cNvPicPr>
            <a:picLocks noChangeAspect="1"/>
          </p:cNvPicPr>
          <p:nvPr/>
        </p:nvPicPr>
        <p:blipFill rotWithShape="1">
          <a:blip r:embed="rId4" cstate="print">
            <a:extLst>
              <a:ext uri="{28A0092B-C50C-407E-A947-70E740481C1C}">
                <a14:useLocalDpi xmlns:a14="http://schemas.microsoft.com/office/drawing/2010/main" val="0"/>
              </a:ext>
            </a:extLst>
          </a:blip>
          <a:srcRect l="1388" t="6831" r="1654" b="19856"/>
          <a:stretch/>
        </p:blipFill>
        <p:spPr>
          <a:xfrm>
            <a:off x="-36512" y="-31524"/>
            <a:ext cx="12308684" cy="5323763"/>
          </a:xfrm>
          <a:prstGeom prst="rect">
            <a:avLst/>
          </a:prstGeom>
        </p:spPr>
      </p:pic>
    </p:spTree>
    <p:extLst>
      <p:ext uri="{BB962C8B-B14F-4D97-AF65-F5344CB8AC3E}">
        <p14:creationId xmlns:p14="http://schemas.microsoft.com/office/powerpoint/2010/main" val="42155133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17808" y="2382173"/>
            <a:ext cx="7790915" cy="738664"/>
          </a:xfrm>
          <a:prstGeom prst="rect">
            <a:avLst/>
          </a:prstGeom>
          <a:noFill/>
        </p:spPr>
        <p:txBody>
          <a:bodyPr wrap="none" rtlCol="0">
            <a:spAutoFit/>
          </a:bodyPr>
          <a:lstStyle/>
          <a:p>
            <a:r>
              <a:rPr lang="es-CO" sz="4200" dirty="0" smtClean="0">
                <a:solidFill>
                  <a:srgbClr val="0070C0"/>
                </a:solidFill>
                <a:latin typeface="Andes"/>
              </a:rPr>
              <a:t>Muchas gracias por su atención</a:t>
            </a:r>
            <a:endParaRPr lang="es-CO" sz="4200" dirty="0">
              <a:solidFill>
                <a:srgbClr val="0070C0"/>
              </a:solidFill>
              <a:latin typeface="Andes"/>
            </a:endParaRPr>
          </a:p>
        </p:txBody>
      </p:sp>
      <p:sp>
        <p:nvSpPr>
          <p:cNvPr id="3" name="2 CuadroTexto"/>
          <p:cNvSpPr txBox="1"/>
          <p:nvPr/>
        </p:nvSpPr>
        <p:spPr>
          <a:xfrm>
            <a:off x="2860282" y="4261940"/>
            <a:ext cx="6416040" cy="1508105"/>
          </a:xfrm>
          <a:prstGeom prst="rect">
            <a:avLst/>
          </a:prstGeom>
          <a:noFill/>
        </p:spPr>
        <p:txBody>
          <a:bodyPr wrap="square" rtlCol="0">
            <a:spAutoFit/>
          </a:bodyPr>
          <a:lstStyle/>
          <a:p>
            <a:r>
              <a:rPr lang="es-CO" sz="2300" dirty="0" smtClean="0">
                <a:latin typeface="Andes"/>
              </a:rPr>
              <a:t>Jorge Mario Tobón González</a:t>
            </a:r>
          </a:p>
          <a:p>
            <a:r>
              <a:rPr lang="es-CO" sz="2300" dirty="0" smtClean="0">
                <a:latin typeface="Andes"/>
              </a:rPr>
              <a:t>Gerente Social y de Servicio al Cliente</a:t>
            </a:r>
          </a:p>
          <a:p>
            <a:r>
              <a:rPr lang="es-CO" sz="2300" dirty="0" smtClean="0">
                <a:latin typeface="Andes"/>
              </a:rPr>
              <a:t>Metro de Medellín</a:t>
            </a:r>
          </a:p>
          <a:p>
            <a:r>
              <a:rPr lang="es-CO" sz="2300" dirty="0" smtClean="0">
                <a:latin typeface="Andes"/>
              </a:rPr>
              <a:t>jtobon@metrodemedellin.gov.co</a:t>
            </a:r>
            <a:endParaRPr lang="es-CO" sz="2300" dirty="0">
              <a:latin typeface="Andes"/>
            </a:endParaRPr>
          </a:p>
        </p:txBody>
      </p:sp>
    </p:spTree>
    <p:extLst>
      <p:ext uri="{BB962C8B-B14F-4D97-AF65-F5344CB8AC3E}">
        <p14:creationId xmlns:p14="http://schemas.microsoft.com/office/powerpoint/2010/main" val="2823775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aphicFrame>
        <p:nvGraphicFramePr>
          <p:cNvPr id="7" name="7 Gráfico"/>
          <p:cNvGraphicFramePr>
            <a:graphicFrameLocks/>
          </p:cNvGraphicFramePr>
          <p:nvPr>
            <p:extLst>
              <p:ext uri="{D42A27DB-BD31-4B8C-83A1-F6EECF244321}">
                <p14:modId xmlns:p14="http://schemas.microsoft.com/office/powerpoint/2010/main" val="3765427852"/>
              </p:ext>
            </p:extLst>
          </p:nvPr>
        </p:nvGraphicFramePr>
        <p:xfrm>
          <a:off x="1389413" y="1838325"/>
          <a:ext cx="10664042" cy="4250882"/>
        </p:xfrm>
        <a:graphic>
          <a:graphicData uri="http://schemas.openxmlformats.org/drawingml/2006/chart">
            <c:chart xmlns:c="http://schemas.openxmlformats.org/drawingml/2006/chart" xmlns:r="http://schemas.openxmlformats.org/officeDocument/2006/relationships" r:id="rId5"/>
          </a:graphicData>
        </a:graphic>
      </p:graphicFrame>
      <p:sp>
        <p:nvSpPr>
          <p:cNvPr id="8" name="1 Título"/>
          <p:cNvSpPr txBox="1">
            <a:spLocks/>
          </p:cNvSpPr>
          <p:nvPr/>
        </p:nvSpPr>
        <p:spPr bwMode="auto">
          <a:xfrm>
            <a:off x="1777397" y="142668"/>
            <a:ext cx="9871518" cy="715962"/>
          </a:xfrm>
          <a:prstGeom prst="rect">
            <a:avLst/>
          </a:prstGeom>
          <a:noFill/>
          <a:ln>
            <a:noFill/>
          </a:ln>
          <a:extLst/>
        </p:spPr>
        <p:txBody>
          <a:bodyPr anchor="ctr"/>
          <a:lstStyle>
            <a:lvl1pPr algn="l" defTabSz="457200" rtl="0" eaLnBrk="0" fontAlgn="base" hangingPunct="0">
              <a:spcBef>
                <a:spcPct val="0"/>
              </a:spcBef>
              <a:spcAft>
                <a:spcPct val="0"/>
              </a:spcAft>
              <a:defRPr sz="3200" b="1" kern="1200">
                <a:solidFill>
                  <a:schemeClr val="tx1"/>
                </a:solidFill>
                <a:latin typeface="+mj-lt"/>
                <a:ea typeface="Helvetica" pitchFamily="34" charset="0"/>
                <a:cs typeface="+mj-cs"/>
              </a:defRPr>
            </a:lvl1pPr>
            <a:lvl2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2pPr>
            <a:lvl3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3pPr>
            <a:lvl4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4pPr>
            <a:lvl5pPr algn="l" defTabSz="457200" rtl="0" eaLnBrk="0" fontAlgn="base" hangingPunct="0">
              <a:spcBef>
                <a:spcPct val="0"/>
              </a:spcBef>
              <a:spcAft>
                <a:spcPct val="0"/>
              </a:spcAft>
              <a:defRPr sz="3200" b="1">
                <a:solidFill>
                  <a:schemeClr val="tx1"/>
                </a:solidFill>
                <a:latin typeface="Helvetica" pitchFamily="34" charset="0"/>
                <a:ea typeface="Helvetica" pitchFamily="34" charset="0"/>
                <a:cs typeface="Helvetica" pitchFamily="34" charset="0"/>
              </a:defRPr>
            </a:lvl5pPr>
            <a:lvl6pPr marL="457200" algn="l" defTabSz="457200" rtl="0" fontAlgn="base">
              <a:spcBef>
                <a:spcPct val="0"/>
              </a:spcBef>
              <a:spcAft>
                <a:spcPct val="0"/>
              </a:spcAft>
              <a:defRPr sz="3200" b="1">
                <a:solidFill>
                  <a:schemeClr val="tx1"/>
                </a:solidFill>
                <a:latin typeface="Helvetica" pitchFamily="34" charset="0"/>
              </a:defRPr>
            </a:lvl6pPr>
            <a:lvl7pPr marL="914400" algn="l" defTabSz="457200" rtl="0" fontAlgn="base">
              <a:spcBef>
                <a:spcPct val="0"/>
              </a:spcBef>
              <a:spcAft>
                <a:spcPct val="0"/>
              </a:spcAft>
              <a:defRPr sz="3200" b="1">
                <a:solidFill>
                  <a:schemeClr val="tx1"/>
                </a:solidFill>
                <a:latin typeface="Helvetica" pitchFamily="34" charset="0"/>
              </a:defRPr>
            </a:lvl7pPr>
            <a:lvl8pPr marL="1371600" algn="l" defTabSz="457200" rtl="0" fontAlgn="base">
              <a:spcBef>
                <a:spcPct val="0"/>
              </a:spcBef>
              <a:spcAft>
                <a:spcPct val="0"/>
              </a:spcAft>
              <a:defRPr sz="3200" b="1">
                <a:solidFill>
                  <a:schemeClr val="tx1"/>
                </a:solidFill>
                <a:latin typeface="Helvetica" pitchFamily="34" charset="0"/>
              </a:defRPr>
            </a:lvl8pPr>
            <a:lvl9pPr marL="1828800" algn="l" defTabSz="457200" rtl="0" fontAlgn="base">
              <a:spcBef>
                <a:spcPct val="0"/>
              </a:spcBef>
              <a:spcAft>
                <a:spcPct val="0"/>
              </a:spcAft>
              <a:defRPr sz="3200" b="1">
                <a:solidFill>
                  <a:schemeClr val="tx1"/>
                </a:solidFill>
                <a:latin typeface="Helvetica" pitchFamily="34" charset="0"/>
              </a:defRPr>
            </a:lvl9pPr>
          </a:lstStyle>
          <a:p>
            <a:pPr>
              <a:defRPr/>
            </a:pPr>
            <a:r>
              <a:rPr lang="es-AR" sz="4000" dirty="0" smtClean="0">
                <a:ln w="3175" cmpd="sng">
                  <a:noFill/>
                </a:ln>
                <a:solidFill>
                  <a:srgbClr val="0070C0"/>
                </a:solidFill>
                <a:latin typeface="Andes" panose="02000000000000000000" pitchFamily="50" charset="0"/>
                <a:ea typeface="+mj-ea"/>
                <a:cs typeface="Aparajita" panose="020B0604020202020204" pitchFamily="34" charset="0"/>
              </a:rPr>
              <a:t>Millones de usuarios movilizados al año</a:t>
            </a:r>
            <a:endParaRPr lang="es-CO" sz="4000" dirty="0">
              <a:ln w="3175" cmpd="sng">
                <a:noFill/>
              </a:ln>
              <a:solidFill>
                <a:srgbClr val="0070C0"/>
              </a:solidFill>
              <a:latin typeface="Andes" panose="02000000000000000000" pitchFamily="50" charset="0"/>
              <a:ea typeface="+mj-ea"/>
              <a:cs typeface="Aparajita" panose="020B0604020202020204" pitchFamily="34" charset="0"/>
            </a:endParaRPr>
          </a:p>
        </p:txBody>
      </p:sp>
    </p:spTree>
    <p:extLst>
      <p:ext uri="{BB962C8B-B14F-4D97-AF65-F5344CB8AC3E}">
        <p14:creationId xmlns:p14="http://schemas.microsoft.com/office/powerpoint/2010/main" val="2826869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83" descr="vvnbm"/>
          <p:cNvPicPr>
            <a:picLocks noChangeAspect="1" noChangeArrowheads="1"/>
          </p:cNvPicPr>
          <p:nvPr/>
        </p:nvPicPr>
        <p:blipFill>
          <a:blip r:embed="rId3" cstate="print"/>
          <a:srcRect/>
          <a:stretch>
            <a:fillRect/>
          </a:stretch>
        </p:blipFill>
        <p:spPr bwMode="auto">
          <a:xfrm>
            <a:off x="7923784" y="4016898"/>
            <a:ext cx="3884985" cy="2845764"/>
          </a:xfrm>
          <a:prstGeom prst="rect">
            <a:avLst/>
          </a:prstGeom>
          <a:noFill/>
          <a:ln w="9525">
            <a:noFill/>
            <a:miter lim="800000"/>
            <a:headEnd/>
            <a:tailEnd/>
          </a:ln>
        </p:spPr>
      </p:pic>
      <p:graphicFrame>
        <p:nvGraphicFramePr>
          <p:cNvPr id="152" name="Group 298"/>
          <p:cNvGraphicFramePr>
            <a:graphicFrameLocks noGrp="1"/>
          </p:cNvGraphicFramePr>
          <p:nvPr>
            <p:extLst>
              <p:ext uri="{D42A27DB-BD31-4B8C-83A1-F6EECF244321}">
                <p14:modId xmlns:p14="http://schemas.microsoft.com/office/powerpoint/2010/main" val="3270646865"/>
              </p:ext>
            </p:extLst>
          </p:nvPr>
        </p:nvGraphicFramePr>
        <p:xfrm>
          <a:off x="7979346" y="4020072"/>
          <a:ext cx="3829424" cy="2855134"/>
        </p:xfrm>
        <a:graphic>
          <a:graphicData uri="http://schemas.openxmlformats.org/drawingml/2006/table">
            <a:tbl>
              <a:tblPr/>
              <a:tblGrid>
                <a:gridCol w="2051163"/>
                <a:gridCol w="472440"/>
                <a:gridCol w="876300"/>
                <a:gridCol w="429521"/>
              </a:tblGrid>
              <a:tr h="4407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200" b="1" i="0" u="none" strike="noStrike" cap="none" normalizeH="0" baseline="0" dirty="0" smtClean="0">
                          <a:ln>
                            <a:noFill/>
                          </a:ln>
                          <a:solidFill>
                            <a:schemeClr val="tx1"/>
                          </a:solidFill>
                          <a:effectLst/>
                          <a:latin typeface="+mn-lt"/>
                          <a:cs typeface="Times New Roman" pitchFamily="18" charset="0"/>
                        </a:rPr>
                        <a:t>Bachillerato </a:t>
                      </a:r>
                    </a:p>
                  </a:txBody>
                  <a:tcPr marL="36000" marR="198000" marT="54000" marB="18000" anchor="ctr" horzOverflow="overflow">
                    <a:lnL cap="flat">
                      <a:noFill/>
                    </a:lnL>
                    <a:lnR>
                      <a:noFill/>
                    </a:lnR>
                    <a:lnT cap="flat">
                      <a:noFill/>
                    </a:lnT>
                    <a:lnB>
                      <a:noFill/>
                    </a:lnB>
                    <a:lnTlToBr>
                      <a:noFill/>
                    </a:lnTlToBr>
                    <a:lnBlToTr>
                      <a:noFill/>
                    </a:lnBlToTr>
                    <a:solidFill>
                      <a:srgbClr val="FFFFFF">
                        <a:alpha val="20000"/>
                      </a:srgbClr>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42%</a:t>
                      </a:r>
                    </a:p>
                  </a:txBody>
                  <a:tcPr marL="36000" marR="36000" marT="18000" marB="18000"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mn-lt"/>
                          <a:cs typeface="Arial" pitchFamily="34" charset="0"/>
                        </a:rPr>
                        <a:t>40%</a:t>
                      </a:r>
                    </a:p>
                  </a:txBody>
                  <a:tcPr marL="54000" marR="36000" marT="18000" marB="18000"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45%</a:t>
                      </a:r>
                      <a:endParaRPr kumimoji="0" lang="es-ES" sz="1200" b="1" i="0" u="none" strike="noStrike" cap="none" normalizeH="0" baseline="0" dirty="0" smtClean="0">
                        <a:ln>
                          <a:noFill/>
                        </a:ln>
                        <a:solidFill>
                          <a:schemeClr val="tx1"/>
                        </a:solidFill>
                        <a:effectLst/>
                        <a:latin typeface="+mn-lt"/>
                        <a:cs typeface="Arial" pitchFamily="34" charset="0"/>
                      </a:endParaRPr>
                    </a:p>
                  </a:txBody>
                  <a:tcPr marL="36000" marR="36000" marT="18000" marB="18000" anchor="ctr" horzOverflow="overflow">
                    <a:lnL>
                      <a:noFill/>
                    </a:lnL>
                    <a:lnR cap="flat">
                      <a:noFill/>
                    </a:lnR>
                    <a:lnT cap="flat">
                      <a:noFill/>
                    </a:lnT>
                    <a:lnB>
                      <a:noFill/>
                    </a:lnB>
                    <a:lnTlToBr>
                      <a:noFill/>
                    </a:lnTlToBr>
                    <a:lnBlToTr>
                      <a:noFill/>
                    </a:lnBlToTr>
                    <a:noFill/>
                  </a:tcPr>
                </a:tc>
              </a:tr>
              <a:tr h="417882">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s-CO" sz="1200" b="1" i="0" u="none" strike="noStrike" cap="none" normalizeH="0" baseline="0" smtClean="0">
                          <a:ln>
                            <a:noFill/>
                          </a:ln>
                          <a:solidFill>
                            <a:schemeClr val="tx1"/>
                          </a:solidFill>
                          <a:effectLst/>
                          <a:latin typeface="+mn-lt"/>
                          <a:cs typeface="Times New Roman" pitchFamily="18" charset="0"/>
                        </a:rPr>
                        <a:t>Técnica - </a:t>
                      </a:r>
                    </a:p>
                    <a:p>
                      <a:pPr marL="0" marR="0" lvl="0" indent="0" algn="ctr" defTabSz="914400" rtl="0" eaLnBrk="1" fontAlgn="base" latinLnBrk="0" hangingPunct="1">
                        <a:lnSpc>
                          <a:spcPct val="80000"/>
                        </a:lnSpc>
                        <a:spcBef>
                          <a:spcPct val="0"/>
                        </a:spcBef>
                        <a:spcAft>
                          <a:spcPct val="0"/>
                        </a:spcAft>
                        <a:buClrTx/>
                        <a:buSzTx/>
                        <a:buFontTx/>
                        <a:buNone/>
                        <a:tabLst/>
                      </a:pPr>
                      <a:r>
                        <a:rPr kumimoji="0" lang="es-CO" sz="1200" b="1" i="0" u="none" strike="noStrike" cap="none" normalizeH="0" baseline="0" smtClean="0">
                          <a:ln>
                            <a:noFill/>
                          </a:ln>
                          <a:solidFill>
                            <a:schemeClr val="tx1"/>
                          </a:solidFill>
                          <a:effectLst/>
                          <a:latin typeface="+mn-lt"/>
                          <a:cs typeface="Times New Roman" pitchFamily="18" charset="0"/>
                        </a:rPr>
                        <a:t>Tecnológica</a:t>
                      </a:r>
                    </a:p>
                  </a:txBody>
                  <a:tcPr marL="36000" marR="180000" marT="18000" marB="18000" anchor="ctr" horzOverflow="overflow">
                    <a:lnL cap="flat">
                      <a:noFill/>
                    </a:lnL>
                    <a:lnR>
                      <a:noFill/>
                    </a:lnR>
                    <a:lnT>
                      <a:noFill/>
                    </a:lnT>
                    <a:lnB>
                      <a:noFill/>
                    </a:lnB>
                    <a:lnTlToBr>
                      <a:noFill/>
                    </a:lnTlToBr>
                    <a:lnBlToTr>
                      <a:noFill/>
                    </a:lnBlToTr>
                    <a:solidFill>
                      <a:srgbClr val="FFFFFF">
                        <a:alpha val="20000"/>
                      </a:srgbClr>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22%</a:t>
                      </a:r>
                    </a:p>
                  </a:txBody>
                  <a:tcPr marL="36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25%</a:t>
                      </a:r>
                    </a:p>
                  </a:txBody>
                  <a:tcPr marL="54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21%</a:t>
                      </a:r>
                      <a:endParaRPr kumimoji="0" lang="es-ES" sz="1200" b="1" i="0" u="none" strike="noStrike" cap="none" normalizeH="0" baseline="0" dirty="0" smtClean="0">
                        <a:ln>
                          <a:noFill/>
                        </a:ln>
                        <a:solidFill>
                          <a:schemeClr val="tx1"/>
                        </a:solidFill>
                        <a:effectLst/>
                        <a:latin typeface="+mn-lt"/>
                        <a:cs typeface="Arial" pitchFamily="34" charset="0"/>
                      </a:endParaRPr>
                    </a:p>
                  </a:txBody>
                  <a:tcPr marL="36000" marR="36000" marT="18000" marB="18000" anchor="ctr" horzOverflow="overflow">
                    <a:lnL>
                      <a:noFill/>
                    </a:lnL>
                    <a:lnR cap="flat">
                      <a:noFill/>
                    </a:lnR>
                    <a:lnT>
                      <a:noFill/>
                    </a:lnT>
                    <a:lnB>
                      <a:noFill/>
                    </a:lnB>
                    <a:lnTlToBr>
                      <a:noFill/>
                    </a:lnTlToBr>
                    <a:lnBlToTr>
                      <a:noFill/>
                    </a:lnBlToTr>
                    <a:noFill/>
                  </a:tcPr>
                </a:tc>
              </a:tr>
              <a:tr h="409846">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s-CO" sz="1200" b="1" i="0" u="none" strike="noStrike" cap="none" normalizeH="0" baseline="0" dirty="0" smtClean="0">
                          <a:ln>
                            <a:noFill/>
                          </a:ln>
                          <a:solidFill>
                            <a:schemeClr val="tx1"/>
                          </a:solidFill>
                          <a:effectLst/>
                          <a:latin typeface="+mn-lt"/>
                          <a:cs typeface="Times New Roman" pitchFamily="18" charset="0"/>
                        </a:rPr>
                        <a:t>Primaria</a:t>
                      </a:r>
                    </a:p>
                  </a:txBody>
                  <a:tcPr marL="36000" marR="180000" marT="18000" marB="54000" anchor="ctr" horzOverflow="overflow">
                    <a:lnL cap="flat">
                      <a:noFill/>
                    </a:lnL>
                    <a:lnR>
                      <a:noFill/>
                    </a:lnR>
                    <a:lnT>
                      <a:noFill/>
                    </a:lnT>
                    <a:lnB>
                      <a:noFill/>
                    </a:lnB>
                    <a:lnTlToBr>
                      <a:noFill/>
                    </a:lnTlToBr>
                    <a:lnBlToTr>
                      <a:noFill/>
                    </a:lnBlToTr>
                    <a:solidFill>
                      <a:srgbClr val="FFFFFF">
                        <a:alpha val="20000"/>
                      </a:srgbClr>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16%</a:t>
                      </a:r>
                    </a:p>
                  </a:txBody>
                  <a:tcPr marL="36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17%</a:t>
                      </a:r>
                    </a:p>
                  </a:txBody>
                  <a:tcPr marL="54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18%</a:t>
                      </a:r>
                      <a:endParaRPr kumimoji="0" lang="es-ES" sz="1200" b="1" i="0" u="none" strike="noStrike" cap="none" normalizeH="0" baseline="0" dirty="0" smtClean="0">
                        <a:ln>
                          <a:noFill/>
                        </a:ln>
                        <a:solidFill>
                          <a:schemeClr val="tx1"/>
                        </a:solidFill>
                        <a:effectLst/>
                        <a:latin typeface="+mn-lt"/>
                        <a:cs typeface="Arial" pitchFamily="34" charset="0"/>
                      </a:endParaRPr>
                    </a:p>
                  </a:txBody>
                  <a:tcPr marL="36000" marR="36000" marT="18000" marB="18000" anchor="ctr" horzOverflow="overflow">
                    <a:lnL>
                      <a:noFill/>
                    </a:lnL>
                    <a:lnR cap="flat">
                      <a:noFill/>
                    </a:lnR>
                    <a:lnT>
                      <a:noFill/>
                    </a:lnT>
                    <a:lnB>
                      <a:noFill/>
                    </a:lnB>
                    <a:lnTlToBr>
                      <a:noFill/>
                    </a:lnTlToBr>
                    <a:lnBlToTr>
                      <a:noFill/>
                    </a:lnBlToTr>
                    <a:noFill/>
                  </a:tcPr>
                </a:tc>
              </a:tr>
              <a:tr h="4419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200" b="1" i="0" u="none" strike="noStrike" cap="none" normalizeH="0" baseline="0" smtClean="0">
                          <a:ln>
                            <a:noFill/>
                          </a:ln>
                          <a:solidFill>
                            <a:schemeClr val="tx1"/>
                          </a:solidFill>
                          <a:effectLst/>
                          <a:latin typeface="+mn-lt"/>
                          <a:cs typeface="Times New Roman" pitchFamily="18" charset="0"/>
                        </a:rPr>
                        <a:t>Universitaria </a:t>
                      </a:r>
                    </a:p>
                  </a:txBody>
                  <a:tcPr marL="36000" marR="144000" marT="18000" marB="54000" anchor="ctr" horzOverflow="overflow">
                    <a:lnL cap="flat">
                      <a:noFill/>
                    </a:lnL>
                    <a:lnR>
                      <a:noFill/>
                    </a:lnR>
                    <a:lnT>
                      <a:noFill/>
                    </a:lnT>
                    <a:lnB>
                      <a:noFill/>
                    </a:lnB>
                    <a:lnTlToBr>
                      <a:noFill/>
                    </a:lnTlToBr>
                    <a:lnBlToTr>
                      <a:noFill/>
                    </a:lnBlToTr>
                    <a:solidFill>
                      <a:srgbClr val="FFFFFF">
                        <a:alpha val="20000"/>
                      </a:srgbClr>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14%</a:t>
                      </a:r>
                    </a:p>
                  </a:txBody>
                  <a:tcPr marL="36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12%</a:t>
                      </a:r>
                    </a:p>
                  </a:txBody>
                  <a:tcPr marL="54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12%</a:t>
                      </a:r>
                      <a:endParaRPr kumimoji="0" lang="es-ES" sz="1200" b="1" i="0" u="none" strike="noStrike" cap="none" normalizeH="0" baseline="0" dirty="0" smtClean="0">
                        <a:ln>
                          <a:noFill/>
                        </a:ln>
                        <a:solidFill>
                          <a:schemeClr val="tx1"/>
                        </a:solidFill>
                        <a:effectLst/>
                        <a:latin typeface="+mn-lt"/>
                        <a:cs typeface="Arial" pitchFamily="34" charset="0"/>
                      </a:endParaRPr>
                    </a:p>
                  </a:txBody>
                  <a:tcPr marL="36000" marR="36000" marT="18000" marB="18000" anchor="ctr" horzOverflow="overflow">
                    <a:lnL>
                      <a:noFill/>
                    </a:lnL>
                    <a:lnR cap="flat">
                      <a:noFill/>
                    </a:lnR>
                    <a:lnT>
                      <a:noFill/>
                    </a:lnT>
                    <a:lnB>
                      <a:noFill/>
                    </a:lnB>
                    <a:lnTlToBr>
                      <a:noFill/>
                    </a:lnTlToBr>
                    <a:lnBlToTr>
                      <a:noFill/>
                    </a:lnBlToTr>
                    <a:noFill/>
                  </a:tcPr>
                </a:tc>
              </a:tr>
              <a:tr h="4098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200" b="1" i="0" u="none" strike="noStrike" cap="none" normalizeH="0" baseline="0" dirty="0" smtClean="0">
                          <a:ln>
                            <a:noFill/>
                          </a:ln>
                          <a:solidFill>
                            <a:schemeClr val="tx1"/>
                          </a:solidFill>
                          <a:effectLst/>
                          <a:latin typeface="+mn-lt"/>
                          <a:cs typeface="Times New Roman" pitchFamily="18" charset="0"/>
                        </a:rPr>
                        <a:t>Especialización</a:t>
                      </a:r>
                    </a:p>
                  </a:txBody>
                  <a:tcPr marL="36000" marR="36000" marT="18000" marB="18000" anchor="ctr" horzOverflow="overflow">
                    <a:lnL cap="flat">
                      <a:noFill/>
                    </a:lnL>
                    <a:lnR>
                      <a:noFill/>
                    </a:lnR>
                    <a:lnT>
                      <a:noFill/>
                    </a:lnT>
                    <a:lnB>
                      <a:noFill/>
                    </a:lnB>
                    <a:lnTlToBr>
                      <a:noFill/>
                    </a:lnTlToBr>
                    <a:lnBlToTr>
                      <a:noFill/>
                    </a:lnBlToTr>
                    <a:solidFill>
                      <a:srgbClr val="FFFFFF">
                        <a:alpha val="20000"/>
                      </a:srgbClr>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1%</a:t>
                      </a:r>
                    </a:p>
                  </a:txBody>
                  <a:tcPr marL="36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1%</a:t>
                      </a:r>
                    </a:p>
                  </a:txBody>
                  <a:tcPr marL="54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1%</a:t>
                      </a:r>
                      <a:endParaRPr kumimoji="0" lang="es-ES" sz="1200" b="1" i="0" u="none" strike="noStrike" cap="none" normalizeH="0" baseline="0" dirty="0" smtClean="0">
                        <a:ln>
                          <a:noFill/>
                        </a:ln>
                        <a:solidFill>
                          <a:schemeClr val="tx1"/>
                        </a:solidFill>
                        <a:effectLst/>
                        <a:latin typeface="+mn-lt"/>
                        <a:cs typeface="Arial" pitchFamily="34" charset="0"/>
                      </a:endParaRPr>
                    </a:p>
                  </a:txBody>
                  <a:tcPr marL="36000" marR="36000" marT="18000" marB="18000" anchor="ctr" horzOverflow="overflow">
                    <a:lnL>
                      <a:noFill/>
                    </a:lnL>
                    <a:lnR cap="flat">
                      <a:noFill/>
                    </a:lnR>
                    <a:lnT>
                      <a:noFill/>
                    </a:lnT>
                    <a:lnB>
                      <a:noFill/>
                    </a:lnB>
                    <a:lnTlToBr>
                      <a:noFill/>
                    </a:lnTlToBr>
                    <a:lnBlToTr>
                      <a:noFill/>
                    </a:lnBlToTr>
                    <a:noFill/>
                  </a:tcPr>
                </a:tc>
              </a:tr>
              <a:tr h="4259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200" b="1" i="0" u="none" strike="noStrike" cap="none" normalizeH="0" baseline="0" smtClean="0">
                          <a:ln>
                            <a:noFill/>
                          </a:ln>
                          <a:solidFill>
                            <a:schemeClr val="tx1"/>
                          </a:solidFill>
                          <a:effectLst/>
                          <a:latin typeface="+mn-lt"/>
                          <a:cs typeface="Times New Roman" pitchFamily="18" charset="0"/>
                        </a:rPr>
                        <a:t>Maestría</a:t>
                      </a:r>
                    </a:p>
                  </a:txBody>
                  <a:tcPr marL="36000" marR="36000" marT="18000" marB="108000" anchor="ctr" horzOverflow="overflow">
                    <a:lnL cap="flat">
                      <a:noFill/>
                    </a:lnL>
                    <a:lnR>
                      <a:noFill/>
                    </a:lnR>
                    <a:lnT>
                      <a:noFill/>
                    </a:lnT>
                    <a:lnB>
                      <a:noFill/>
                    </a:lnB>
                    <a:lnTlToBr>
                      <a:noFill/>
                    </a:lnTlToBr>
                    <a:lnBlToTr>
                      <a:noFill/>
                    </a:lnBlToTr>
                    <a:solidFill>
                      <a:srgbClr val="FFFFFF">
                        <a:alpha val="20000"/>
                      </a:srgbClr>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1%</a:t>
                      </a:r>
                    </a:p>
                  </a:txBody>
                  <a:tcPr marL="36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1%</a:t>
                      </a:r>
                    </a:p>
                  </a:txBody>
                  <a:tcPr marL="54000" marR="36000"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1%</a:t>
                      </a:r>
                      <a:endParaRPr kumimoji="0" lang="es-ES" sz="1200" b="1" i="0" u="none" strike="noStrike" cap="none" normalizeH="0" baseline="0" dirty="0" smtClean="0">
                        <a:ln>
                          <a:noFill/>
                        </a:ln>
                        <a:solidFill>
                          <a:schemeClr val="tx1"/>
                        </a:solidFill>
                        <a:effectLst/>
                        <a:latin typeface="+mn-lt"/>
                        <a:cs typeface="Arial" pitchFamily="34" charset="0"/>
                      </a:endParaRPr>
                    </a:p>
                  </a:txBody>
                  <a:tcPr marL="36000" marR="36000" marT="18000" marB="18000" anchor="ctr" horzOverflow="overflow">
                    <a:lnL>
                      <a:noFill/>
                    </a:lnL>
                    <a:lnR cap="flat">
                      <a:noFill/>
                    </a:lnR>
                    <a:lnT>
                      <a:noFill/>
                    </a:lnT>
                    <a:lnB>
                      <a:noFill/>
                    </a:lnB>
                    <a:lnTlToBr>
                      <a:noFill/>
                    </a:lnTlToBr>
                    <a:lnBlToTr>
                      <a:noFill/>
                    </a:lnBlToTr>
                    <a:noFill/>
                  </a:tcPr>
                </a:tc>
              </a:tr>
              <a:tr h="2963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200" b="1" i="0" u="none" strike="noStrike" cap="none" normalizeH="0" baseline="0" smtClean="0">
                          <a:ln>
                            <a:noFill/>
                          </a:ln>
                          <a:solidFill>
                            <a:schemeClr val="tx1"/>
                          </a:solidFill>
                          <a:effectLst/>
                          <a:latin typeface="+mn-lt"/>
                          <a:cs typeface="Times New Roman" pitchFamily="18" charset="0"/>
                        </a:rPr>
                        <a:t>Ninguno</a:t>
                      </a:r>
                    </a:p>
                  </a:txBody>
                  <a:tcPr marL="36000" marR="36000" marT="18000" marB="108000" anchor="ctr" horzOverflow="overflow">
                    <a:lnL cap="flat">
                      <a:noFill/>
                    </a:lnL>
                    <a:lnR>
                      <a:noFill/>
                    </a:lnR>
                    <a:lnT>
                      <a:noFill/>
                    </a:lnT>
                    <a:lnB cap="flat">
                      <a:noFill/>
                    </a:lnB>
                    <a:lnTlToBr>
                      <a:noFill/>
                    </a:lnTlToBr>
                    <a:lnBlToTr>
                      <a:noFill/>
                    </a:lnBlToTr>
                    <a:solidFill>
                      <a:srgbClr val="FFFFFF">
                        <a:alpha val="20000"/>
                      </a:srgbClr>
                    </a:solid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4%</a:t>
                      </a:r>
                    </a:p>
                  </a:txBody>
                  <a:tcPr marL="36000" marR="36000" marT="18000" marB="180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4%</a:t>
                      </a:r>
                    </a:p>
                  </a:txBody>
                  <a:tcPr marL="54000" marR="36000" marT="18000" marB="180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9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2%</a:t>
                      </a:r>
                      <a:endParaRPr kumimoji="0" lang="es-ES" sz="1200" b="1" i="0" u="none" strike="noStrike" cap="none" normalizeH="0" baseline="0" dirty="0" smtClean="0">
                        <a:ln>
                          <a:noFill/>
                        </a:ln>
                        <a:solidFill>
                          <a:schemeClr val="tx1"/>
                        </a:solidFill>
                        <a:effectLst/>
                        <a:latin typeface="+mn-lt"/>
                        <a:cs typeface="Arial" pitchFamily="34" charset="0"/>
                      </a:endParaRPr>
                    </a:p>
                  </a:txBody>
                  <a:tcPr marL="36000" marR="36000" marT="18000" marB="18000" anchor="ctr" horzOverflow="overflow">
                    <a:lnL>
                      <a:noFill/>
                    </a:lnL>
                    <a:lnR cap="flat">
                      <a:noFill/>
                    </a:lnR>
                    <a:lnT>
                      <a:noFill/>
                    </a:lnT>
                    <a:lnB cap="flat">
                      <a:noFill/>
                    </a:lnB>
                    <a:lnTlToBr>
                      <a:noFill/>
                    </a:lnTlToBr>
                    <a:lnBlToTr>
                      <a:noFill/>
                    </a:lnBlToTr>
                    <a:noFill/>
                  </a:tcPr>
                </a:tc>
              </a:tr>
            </a:tbl>
          </a:graphicData>
        </a:graphic>
      </p:graphicFrame>
      <p:pic>
        <p:nvPicPr>
          <p:cNvPr id="131" name="Picture 300" descr="sfdgdfggfjghk"/>
          <p:cNvPicPr>
            <a:picLocks noChangeAspect="1" noChangeArrowheads="1"/>
          </p:cNvPicPr>
          <p:nvPr/>
        </p:nvPicPr>
        <p:blipFill>
          <a:blip r:embed="rId4" cstate="print"/>
          <a:srcRect/>
          <a:stretch>
            <a:fillRect/>
          </a:stretch>
        </p:blipFill>
        <p:spPr bwMode="auto">
          <a:xfrm>
            <a:off x="2606039" y="4016898"/>
            <a:ext cx="3688211" cy="2763282"/>
          </a:xfrm>
          <a:prstGeom prst="rect">
            <a:avLst/>
          </a:prstGeom>
          <a:noFill/>
          <a:ln w="9525">
            <a:noFill/>
            <a:miter lim="800000"/>
            <a:headEnd/>
            <a:tailEnd/>
          </a:ln>
        </p:spPr>
      </p:pic>
      <p:graphicFrame>
        <p:nvGraphicFramePr>
          <p:cNvPr id="132" name="Group 118"/>
          <p:cNvGraphicFramePr>
            <a:graphicFrameLocks noGrp="1"/>
          </p:cNvGraphicFramePr>
          <p:nvPr>
            <p:extLst>
              <p:ext uri="{D42A27DB-BD31-4B8C-83A1-F6EECF244321}">
                <p14:modId xmlns:p14="http://schemas.microsoft.com/office/powerpoint/2010/main" val="2840709635"/>
              </p:ext>
            </p:extLst>
          </p:nvPr>
        </p:nvGraphicFramePr>
        <p:xfrm>
          <a:off x="1935480" y="4030980"/>
          <a:ext cx="4358770" cy="2699204"/>
        </p:xfrm>
        <a:graphic>
          <a:graphicData uri="http://schemas.openxmlformats.org/drawingml/2006/table">
            <a:tbl>
              <a:tblPr/>
              <a:tblGrid>
                <a:gridCol w="2059520"/>
                <a:gridCol w="439840"/>
                <a:gridCol w="502920"/>
                <a:gridCol w="845820"/>
                <a:gridCol w="510670"/>
              </a:tblGrid>
              <a:tr h="65532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400" b="1" i="1" u="none" strike="noStrike" cap="none" normalizeH="0" baseline="0" dirty="0" smtClean="0">
                          <a:ln>
                            <a:noFill/>
                          </a:ln>
                          <a:solidFill>
                            <a:srgbClr val="000000"/>
                          </a:solidFill>
                          <a:effectLst/>
                          <a:latin typeface="Calibri" pitchFamily="34" charset="0"/>
                          <a:cs typeface="Arial" pitchFamily="34" charset="0"/>
                        </a:rPr>
                        <a:t>18 A 20</a:t>
                      </a:r>
                    </a:p>
                    <a:p>
                      <a:pPr marL="0" marR="0" lvl="0" indent="0" algn="ctr" defTabSz="914400" rtl="0" eaLnBrk="1" fontAlgn="ctr" latinLnBrk="0" hangingPunct="1">
                        <a:lnSpc>
                          <a:spcPct val="80000"/>
                        </a:lnSpc>
                        <a:spcBef>
                          <a:spcPct val="0"/>
                        </a:spcBef>
                        <a:spcAft>
                          <a:spcPct val="0"/>
                        </a:spcAft>
                        <a:buClrTx/>
                        <a:buSzTx/>
                        <a:buFontTx/>
                        <a:buNone/>
                        <a:tabLst/>
                      </a:pPr>
                      <a:r>
                        <a:rPr kumimoji="0" lang="es-CO" sz="1400" b="1" i="1" u="none" strike="noStrike" cap="none" normalizeH="0" baseline="0" dirty="0" smtClean="0">
                          <a:ln>
                            <a:noFill/>
                          </a:ln>
                          <a:solidFill>
                            <a:srgbClr val="000000"/>
                          </a:solidFill>
                          <a:effectLst/>
                          <a:latin typeface="Calibri" pitchFamily="34" charset="0"/>
                          <a:cs typeface="Arial" pitchFamily="34" charset="0"/>
                        </a:rPr>
                        <a:t>Años</a:t>
                      </a:r>
                      <a:endParaRPr kumimoji="0" lang="es-ES" sz="1400" b="1" i="1" u="none" strike="noStrike" cap="none" normalizeH="0" baseline="0" dirty="0" smtClean="0">
                        <a:ln>
                          <a:noFill/>
                        </a:ln>
                        <a:solidFill>
                          <a:schemeClr val="tx1"/>
                        </a:solidFill>
                        <a:effectLst/>
                        <a:latin typeface="Calibri" pitchFamily="34" charset="0"/>
                        <a:cs typeface="Arial" pitchFamily="34" charset="0"/>
                      </a:endParaRPr>
                    </a:p>
                  </a:txBody>
                  <a:tcPr marL="810000" marR="90000" marT="72000" marB="4680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libri" pitchFamily="34" charset="0"/>
                          <a:cs typeface="Arial" pitchFamily="34" charset="0"/>
                        </a:rPr>
                        <a:t>14%</a:t>
                      </a: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Calibri" pitchFamily="34" charset="0"/>
                          <a:cs typeface="Arial" pitchFamily="34" charset="0"/>
                        </a:rPr>
                        <a:t>14%</a:t>
                      </a: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libri" pitchFamily="34" charset="0"/>
                          <a:cs typeface="Arial" pitchFamily="34" charset="0"/>
                        </a:rPr>
                        <a:t>14%</a:t>
                      </a:r>
                    </a:p>
                  </a:txBody>
                  <a:tcPr anchor="ctr" horzOverflow="overflow">
                    <a:lnL>
                      <a:noFill/>
                    </a:lnL>
                    <a:lnR cap="flat">
                      <a:noFill/>
                    </a:lnR>
                    <a:lnT cap="flat">
                      <a:noFill/>
                    </a:lnT>
                    <a:lnB>
                      <a:noFill/>
                    </a:lnB>
                    <a:lnTlToBr>
                      <a:noFill/>
                    </a:lnTlToBr>
                    <a:lnBlToTr>
                      <a:noFill/>
                    </a:lnBlToTr>
                    <a:noFill/>
                  </a:tcPr>
                </a:tc>
              </a:tr>
              <a:tr h="421978">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400" b="1" i="1" u="none" strike="noStrike" cap="none" normalizeH="0" baseline="0" dirty="0" smtClean="0">
                          <a:ln>
                            <a:noFill/>
                          </a:ln>
                          <a:solidFill>
                            <a:srgbClr val="000000"/>
                          </a:solidFill>
                          <a:effectLst/>
                          <a:latin typeface="Calibri" pitchFamily="34" charset="0"/>
                          <a:cs typeface="Arial" pitchFamily="34" charset="0"/>
                        </a:rPr>
                        <a:t>21 A 30</a:t>
                      </a:r>
                    </a:p>
                    <a:p>
                      <a:pPr marL="0" marR="0" lvl="0" indent="0" algn="ctr" defTabSz="914400" rtl="0" eaLnBrk="1" fontAlgn="ctr" latinLnBrk="0" hangingPunct="1">
                        <a:lnSpc>
                          <a:spcPct val="80000"/>
                        </a:lnSpc>
                        <a:spcBef>
                          <a:spcPct val="0"/>
                        </a:spcBef>
                        <a:spcAft>
                          <a:spcPct val="0"/>
                        </a:spcAft>
                        <a:buClrTx/>
                        <a:buSzTx/>
                        <a:buFontTx/>
                        <a:buNone/>
                        <a:tabLst/>
                      </a:pPr>
                      <a:r>
                        <a:rPr kumimoji="0" lang="es-CO" sz="1400" b="1" i="1" u="none" strike="noStrike" cap="none" normalizeH="0" baseline="0" dirty="0" smtClean="0">
                          <a:ln>
                            <a:noFill/>
                          </a:ln>
                          <a:solidFill>
                            <a:srgbClr val="000000"/>
                          </a:solidFill>
                          <a:effectLst/>
                          <a:latin typeface="Calibri" pitchFamily="34" charset="0"/>
                          <a:cs typeface="Arial" pitchFamily="34" charset="0"/>
                        </a:rPr>
                        <a:t>Años</a:t>
                      </a:r>
                      <a:endParaRPr kumimoji="0" lang="es-ES" sz="1400" b="1" i="1" u="none" strike="noStrike" cap="none" normalizeH="0" baseline="0" dirty="0" smtClean="0">
                        <a:ln>
                          <a:noFill/>
                        </a:ln>
                        <a:solidFill>
                          <a:srgbClr val="000000"/>
                        </a:solidFill>
                        <a:effectLst/>
                        <a:latin typeface="Calibri" pitchFamily="34" charset="0"/>
                        <a:cs typeface="Arial" pitchFamily="34" charset="0"/>
                      </a:endParaRPr>
                    </a:p>
                  </a:txBody>
                  <a:tcPr marL="774000" marR="90000" marT="90000" marB="54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Calibri" pitchFamily="34" charset="0"/>
                          <a:cs typeface="Arial" pitchFamily="34" charset="0"/>
                        </a:rPr>
                        <a:t>30%</a:t>
                      </a:r>
                    </a:p>
                  </a:txBody>
                  <a:tcPr marL="90000" marR="90000" marT="72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Calibri" pitchFamily="34" charset="0"/>
                          <a:cs typeface="Arial" pitchFamily="34" charset="0"/>
                        </a:rPr>
                        <a:t>35%</a:t>
                      </a:r>
                    </a:p>
                  </a:txBody>
                  <a:tcPr marL="90000" marR="90000" marT="72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libri" pitchFamily="34" charset="0"/>
                          <a:cs typeface="Arial" pitchFamily="34" charset="0"/>
                        </a:rPr>
                        <a:t>34%</a:t>
                      </a:r>
                    </a:p>
                  </a:txBody>
                  <a:tcPr marL="90000" marR="90000" marT="72000" marB="46800" anchor="ctr" horzOverflow="overflow">
                    <a:lnL>
                      <a:noFill/>
                    </a:lnL>
                    <a:lnR cap="flat">
                      <a:noFill/>
                    </a:lnR>
                    <a:lnT>
                      <a:noFill/>
                    </a:lnT>
                    <a:lnB>
                      <a:noFill/>
                    </a:lnB>
                    <a:lnTlToBr>
                      <a:noFill/>
                    </a:lnTlToBr>
                    <a:lnBlToTr>
                      <a:noFill/>
                    </a:lnBlToTr>
                    <a:noFill/>
                  </a:tcPr>
                </a:tc>
              </a:tr>
              <a:tr h="511110">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400" b="1" i="1" u="none" strike="noStrike" cap="none" normalizeH="0" baseline="0" dirty="0" smtClean="0">
                          <a:ln>
                            <a:noFill/>
                          </a:ln>
                          <a:solidFill>
                            <a:srgbClr val="000000"/>
                          </a:solidFill>
                          <a:effectLst/>
                          <a:latin typeface="Calibri" pitchFamily="34" charset="0"/>
                          <a:cs typeface="Arial" pitchFamily="34" charset="0"/>
                        </a:rPr>
                        <a:t>31 A 40</a:t>
                      </a:r>
                    </a:p>
                    <a:p>
                      <a:pPr marL="0" marR="0" lvl="0" indent="0" algn="ctr" defTabSz="914400" rtl="0" eaLnBrk="1" fontAlgn="ctr" latinLnBrk="0" hangingPunct="1">
                        <a:lnSpc>
                          <a:spcPct val="80000"/>
                        </a:lnSpc>
                        <a:spcBef>
                          <a:spcPct val="0"/>
                        </a:spcBef>
                        <a:spcAft>
                          <a:spcPct val="0"/>
                        </a:spcAft>
                        <a:buClrTx/>
                        <a:buSzTx/>
                        <a:buFontTx/>
                        <a:buNone/>
                        <a:tabLst/>
                      </a:pPr>
                      <a:r>
                        <a:rPr kumimoji="0" lang="es-CO" sz="1400" b="1" i="1" u="none" strike="noStrike" cap="none" normalizeH="0" baseline="0" dirty="0" smtClean="0">
                          <a:ln>
                            <a:noFill/>
                          </a:ln>
                          <a:solidFill>
                            <a:srgbClr val="000000"/>
                          </a:solidFill>
                          <a:effectLst/>
                          <a:latin typeface="Calibri" pitchFamily="34" charset="0"/>
                          <a:cs typeface="Arial" pitchFamily="34" charset="0"/>
                        </a:rPr>
                        <a:t>Años</a:t>
                      </a:r>
                      <a:endParaRPr kumimoji="0" lang="es-ES" sz="1400" b="1" i="1" u="none" strike="noStrike" cap="none" normalizeH="0" baseline="0" dirty="0" smtClean="0">
                        <a:ln>
                          <a:noFill/>
                        </a:ln>
                        <a:solidFill>
                          <a:srgbClr val="000000"/>
                        </a:solidFill>
                        <a:effectLst/>
                        <a:latin typeface="Calibri" pitchFamily="34" charset="0"/>
                        <a:cs typeface="Arial" pitchFamily="34" charset="0"/>
                      </a:endParaRPr>
                    </a:p>
                  </a:txBody>
                  <a:tcPr marL="774000" marR="36000" marT="46800" marB="468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Calibri" pitchFamily="34" charset="0"/>
                          <a:cs typeface="Arial" pitchFamily="34" charset="0"/>
                        </a:rPr>
                        <a:t>18%</a:t>
                      </a:r>
                    </a:p>
                  </a:txBody>
                  <a:tcPr marL="90000" marR="90000" marT="72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Calibri" pitchFamily="34" charset="0"/>
                          <a:cs typeface="Arial" pitchFamily="34" charset="0"/>
                        </a:rPr>
                        <a:t>22%</a:t>
                      </a:r>
                    </a:p>
                  </a:txBody>
                  <a:tcPr marL="90000" marR="90000" marT="72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libri" pitchFamily="34" charset="0"/>
                          <a:cs typeface="Arial" pitchFamily="34" charset="0"/>
                        </a:rPr>
                        <a:t>20%</a:t>
                      </a:r>
                    </a:p>
                  </a:txBody>
                  <a:tcPr marL="90000" marR="90000" marT="72000" marB="46800" anchor="ctr" horzOverflow="overflow">
                    <a:lnL>
                      <a:noFill/>
                    </a:lnL>
                    <a:lnR cap="flat">
                      <a:noFill/>
                    </a:lnR>
                    <a:lnT>
                      <a:noFill/>
                    </a:lnT>
                    <a:lnB>
                      <a:noFill/>
                    </a:lnB>
                    <a:lnTlToBr>
                      <a:noFill/>
                    </a:lnTlToBr>
                    <a:lnBlToTr>
                      <a:noFill/>
                    </a:lnBlToTr>
                    <a:noFill/>
                  </a:tcPr>
                </a:tc>
              </a:tr>
              <a:tr h="523699">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400" b="1" i="1" u="none" strike="noStrike" cap="none" normalizeH="0" baseline="0" smtClean="0">
                          <a:ln>
                            <a:noFill/>
                          </a:ln>
                          <a:solidFill>
                            <a:srgbClr val="000000"/>
                          </a:solidFill>
                          <a:effectLst/>
                          <a:latin typeface="Calibri" pitchFamily="34" charset="0"/>
                          <a:cs typeface="Arial" pitchFamily="34" charset="0"/>
                        </a:rPr>
                        <a:t>41 A 50</a:t>
                      </a:r>
                    </a:p>
                    <a:p>
                      <a:pPr marL="0" marR="0" lvl="0" indent="0" algn="ctr" defTabSz="914400" rtl="0" eaLnBrk="1" fontAlgn="ctr" latinLnBrk="0" hangingPunct="1">
                        <a:lnSpc>
                          <a:spcPct val="80000"/>
                        </a:lnSpc>
                        <a:spcBef>
                          <a:spcPct val="0"/>
                        </a:spcBef>
                        <a:spcAft>
                          <a:spcPct val="0"/>
                        </a:spcAft>
                        <a:buClrTx/>
                        <a:buSzTx/>
                        <a:buFontTx/>
                        <a:buNone/>
                        <a:tabLst/>
                      </a:pPr>
                      <a:r>
                        <a:rPr kumimoji="0" lang="es-CO" sz="1400" b="1" i="1" u="none" strike="noStrike" cap="none" normalizeH="0" baseline="0" smtClean="0">
                          <a:ln>
                            <a:noFill/>
                          </a:ln>
                          <a:solidFill>
                            <a:srgbClr val="000000"/>
                          </a:solidFill>
                          <a:effectLst/>
                          <a:latin typeface="Calibri" pitchFamily="34" charset="0"/>
                          <a:cs typeface="Arial" pitchFamily="34" charset="0"/>
                        </a:rPr>
                        <a:t>Años</a:t>
                      </a:r>
                      <a:endParaRPr kumimoji="0" lang="es-ES" sz="1400" b="1" i="1" u="none" strike="noStrike" cap="none" normalizeH="0" baseline="0" smtClean="0">
                        <a:ln>
                          <a:noFill/>
                        </a:ln>
                        <a:solidFill>
                          <a:srgbClr val="000000"/>
                        </a:solidFill>
                        <a:effectLst/>
                        <a:latin typeface="Calibri" pitchFamily="34" charset="0"/>
                        <a:cs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Calibri" pitchFamily="34" charset="0"/>
                          <a:cs typeface="Arial" pitchFamily="34" charset="0"/>
                        </a:rPr>
                        <a:t>17%</a:t>
                      </a:r>
                    </a:p>
                  </a:txBody>
                  <a:tcPr marL="90000" marR="90000" marT="90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libri" pitchFamily="34" charset="0"/>
                          <a:cs typeface="Arial" pitchFamily="34" charset="0"/>
                        </a:rPr>
                        <a:t>14%</a:t>
                      </a:r>
                    </a:p>
                  </a:txBody>
                  <a:tcPr marL="90000" marR="90000" marT="90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libri" pitchFamily="34" charset="0"/>
                          <a:cs typeface="Arial" pitchFamily="34" charset="0"/>
                        </a:rPr>
                        <a:t>16%</a:t>
                      </a:r>
                    </a:p>
                  </a:txBody>
                  <a:tcPr marL="90000" marR="90000" marT="90000" marB="46800" anchor="ctr" horzOverflow="overflow">
                    <a:lnL>
                      <a:noFill/>
                    </a:lnL>
                    <a:lnR cap="flat">
                      <a:noFill/>
                    </a:lnR>
                    <a:lnT>
                      <a:noFill/>
                    </a:lnT>
                    <a:lnB>
                      <a:noFill/>
                    </a:lnB>
                    <a:lnTlToBr>
                      <a:noFill/>
                    </a:lnTlToBr>
                    <a:lnBlToTr>
                      <a:noFill/>
                    </a:lnBlToTr>
                    <a:noFill/>
                  </a:tcPr>
                </a:tc>
              </a:tr>
              <a:tr h="523699">
                <a:tc>
                  <a:txBody>
                    <a:body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es-ES" sz="1400" b="1" i="1" u="none" strike="noStrike" cap="none" normalizeH="0" baseline="0" smtClean="0">
                          <a:ln>
                            <a:noFill/>
                          </a:ln>
                          <a:solidFill>
                            <a:srgbClr val="000000"/>
                          </a:solidFill>
                          <a:effectLst/>
                          <a:latin typeface="Calibri" pitchFamily="34" charset="0"/>
                          <a:cs typeface="Arial" pitchFamily="34" charset="0"/>
                        </a:rPr>
                        <a:t>51 o mas</a:t>
                      </a:r>
                    </a:p>
                    <a:p>
                      <a:pPr marL="0" marR="0" lvl="0" indent="0" algn="ctr" defTabSz="914400" rtl="0" eaLnBrk="1" fontAlgn="ctr" latinLnBrk="0" hangingPunct="1">
                        <a:lnSpc>
                          <a:spcPct val="80000"/>
                        </a:lnSpc>
                        <a:spcBef>
                          <a:spcPct val="0"/>
                        </a:spcBef>
                        <a:spcAft>
                          <a:spcPct val="0"/>
                        </a:spcAft>
                        <a:buClrTx/>
                        <a:buSzTx/>
                        <a:buFontTx/>
                        <a:buNone/>
                        <a:tabLst/>
                      </a:pPr>
                      <a:r>
                        <a:rPr kumimoji="0" lang="es-CO" sz="1400" b="1" i="1" u="none" strike="noStrike" cap="none" normalizeH="0" baseline="0" smtClean="0">
                          <a:ln>
                            <a:noFill/>
                          </a:ln>
                          <a:solidFill>
                            <a:srgbClr val="000000"/>
                          </a:solidFill>
                          <a:effectLst/>
                          <a:latin typeface="Calibri" pitchFamily="34" charset="0"/>
                          <a:cs typeface="Arial" pitchFamily="34" charset="0"/>
                        </a:rPr>
                        <a:t>Años</a:t>
                      </a:r>
                      <a:endParaRPr kumimoji="0" lang="es-ES" sz="1400" b="1" i="1" u="none" strike="noStrike" cap="none" normalizeH="0" baseline="0" smtClean="0">
                        <a:ln>
                          <a:noFill/>
                        </a:ln>
                        <a:solidFill>
                          <a:srgbClr val="000000"/>
                        </a:solidFill>
                        <a:effectLst/>
                        <a:latin typeface="Calibri" pitchFamily="34" charset="0"/>
                        <a:cs typeface="Arial" pitchFamily="34"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4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Calibri" pitchFamily="34" charset="0"/>
                          <a:cs typeface="Arial" pitchFamily="34" charset="0"/>
                        </a:rPr>
                        <a:t>21%</a:t>
                      </a:r>
                    </a:p>
                  </a:txBody>
                  <a:tcPr marL="90000" marR="90000" marT="90000" marB="468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bg1"/>
                          </a:solidFill>
                          <a:effectLst/>
                          <a:latin typeface="Calibri" pitchFamily="34" charset="0"/>
                          <a:cs typeface="Arial" pitchFamily="34" charset="0"/>
                        </a:rPr>
                        <a:t>14%</a:t>
                      </a:r>
                    </a:p>
                  </a:txBody>
                  <a:tcPr marL="90000" marR="90000" marT="90000" marB="468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bg1"/>
                          </a:solidFill>
                          <a:effectLst/>
                          <a:latin typeface="Calibri" pitchFamily="34" charset="0"/>
                          <a:cs typeface="Arial" pitchFamily="34" charset="0"/>
                        </a:rPr>
                        <a:t>16%</a:t>
                      </a:r>
                    </a:p>
                  </a:txBody>
                  <a:tcPr marL="90000" marR="90000" marT="90000" marB="46800" anchor="ctr" horzOverflow="overflow">
                    <a:lnL>
                      <a:noFill/>
                    </a:lnL>
                    <a:lnR cap="flat">
                      <a:noFill/>
                    </a:lnR>
                    <a:lnT>
                      <a:noFill/>
                    </a:lnT>
                    <a:lnB cap="flat">
                      <a:noFill/>
                    </a:lnB>
                    <a:lnTlToBr>
                      <a:noFill/>
                    </a:lnTlToBr>
                    <a:lnBlToTr>
                      <a:noFill/>
                    </a:lnBlToTr>
                    <a:noFill/>
                  </a:tcPr>
                </a:tc>
              </a:tr>
            </a:tbl>
          </a:graphicData>
        </a:graphic>
      </p:graphicFrame>
      <p:sp>
        <p:nvSpPr>
          <p:cNvPr id="6" name="24 CuadroTexto"/>
          <p:cNvSpPr txBox="1">
            <a:spLocks noChangeArrowheads="1"/>
          </p:cNvSpPr>
          <p:nvPr/>
        </p:nvSpPr>
        <p:spPr bwMode="auto">
          <a:xfrm>
            <a:off x="1835272" y="57676"/>
            <a:ext cx="7850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Helvetica" pitchFamily="34" charset="0"/>
                <a:cs typeface="Helvetica" pitchFamily="34" charset="0"/>
              </a:defRPr>
            </a:lvl1pPr>
            <a:lvl2pPr marL="742950" indent="-285750" eaLnBrk="0" hangingPunct="0">
              <a:spcBef>
                <a:spcPct val="20000"/>
              </a:spcBef>
              <a:buFont typeface="Arial" charset="0"/>
              <a:buChar char="–"/>
              <a:defRPr sz="2000">
                <a:solidFill>
                  <a:schemeClr val="tx1"/>
                </a:solidFill>
                <a:latin typeface="Helvetica" pitchFamily="34" charset="0"/>
                <a:cs typeface="Helvetica" pitchFamily="34" charset="0"/>
              </a:defRPr>
            </a:lvl2pPr>
            <a:lvl3pPr marL="1143000" indent="-228600" eaLnBrk="0" hangingPunct="0">
              <a:spcBef>
                <a:spcPct val="20000"/>
              </a:spcBef>
              <a:buFont typeface="Arial" charset="0"/>
              <a:buChar char="•"/>
              <a:defRPr sz="2000">
                <a:solidFill>
                  <a:schemeClr val="tx1"/>
                </a:solidFill>
                <a:latin typeface="Helvetica" pitchFamily="34" charset="0"/>
                <a:cs typeface="Helvetica" pitchFamily="34" charset="0"/>
              </a:defRPr>
            </a:lvl3pPr>
            <a:lvl4pPr marL="1600200" indent="-228600" eaLnBrk="0" hangingPunct="0">
              <a:spcBef>
                <a:spcPct val="20000"/>
              </a:spcBef>
              <a:buFont typeface="Arial" charset="0"/>
              <a:buChar char="–"/>
              <a:defRPr sz="2000">
                <a:solidFill>
                  <a:schemeClr val="tx1"/>
                </a:solidFill>
                <a:latin typeface="Helvetica" pitchFamily="34" charset="0"/>
                <a:cs typeface="Helvetica" pitchFamily="34" charset="0"/>
              </a:defRPr>
            </a:lvl4pPr>
            <a:lvl5pPr marL="2057400" indent="-228600" eaLnBrk="0" hangingPunct="0">
              <a:spcBef>
                <a:spcPct val="20000"/>
              </a:spcBef>
              <a:buFont typeface="Arial" charset="0"/>
              <a:buChar char="»"/>
              <a:defRPr sz="2000">
                <a:solidFill>
                  <a:schemeClr val="tx1"/>
                </a:solidFill>
                <a:latin typeface="Helvetica" pitchFamily="34" charset="0"/>
                <a:cs typeface="Helvetica"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pitchFamily="34" charset="0"/>
                <a:cs typeface="Helvetica" pitchFamily="34" charset="0"/>
              </a:defRPr>
            </a:lvl9pPr>
          </a:lstStyle>
          <a:p>
            <a:pPr eaLnBrk="1" hangingPunct="1">
              <a:spcBef>
                <a:spcPct val="0"/>
              </a:spcBef>
              <a:buFontTx/>
              <a:buNone/>
            </a:pPr>
            <a:r>
              <a:rPr lang="es-CO" altLang="es-CO" sz="4000" b="1" dirty="0">
                <a:ln w="3175" cmpd="sng">
                  <a:noFill/>
                </a:ln>
                <a:solidFill>
                  <a:srgbClr val="0070C0"/>
                </a:solidFill>
                <a:latin typeface="Andes" panose="02000000000000000000" pitchFamily="50" charset="0"/>
                <a:ea typeface="+mj-ea"/>
                <a:cs typeface="Aparajita" panose="020B0604020202020204" pitchFamily="34" charset="0"/>
              </a:rPr>
              <a:t>Caracterización </a:t>
            </a:r>
            <a:r>
              <a:rPr lang="es-CO" altLang="es-CO" sz="4000" b="1" dirty="0" smtClean="0">
                <a:ln w="3175" cmpd="sng">
                  <a:noFill/>
                </a:ln>
                <a:solidFill>
                  <a:srgbClr val="0070C0"/>
                </a:solidFill>
                <a:latin typeface="Andes" panose="02000000000000000000" pitchFamily="50" charset="0"/>
                <a:ea typeface="+mj-ea"/>
                <a:cs typeface="Aparajita" panose="020B0604020202020204" pitchFamily="34" charset="0"/>
              </a:rPr>
              <a:t>del </a:t>
            </a:r>
            <a:r>
              <a:rPr lang="es-CO" altLang="es-CO" sz="4000" b="1" dirty="0">
                <a:ln w="3175" cmpd="sng">
                  <a:noFill/>
                </a:ln>
                <a:solidFill>
                  <a:srgbClr val="0070C0"/>
                </a:solidFill>
                <a:latin typeface="Andes" panose="02000000000000000000" pitchFamily="50" charset="0"/>
                <a:ea typeface="+mj-ea"/>
                <a:cs typeface="Aparajita" panose="020B0604020202020204" pitchFamily="34" charset="0"/>
              </a:rPr>
              <a:t>usuario Metro</a:t>
            </a:r>
          </a:p>
        </p:txBody>
      </p:sp>
      <p:sp>
        <p:nvSpPr>
          <p:cNvPr id="118" name="117 CuadroTexto"/>
          <p:cNvSpPr txBox="1"/>
          <p:nvPr/>
        </p:nvSpPr>
        <p:spPr>
          <a:xfrm rot="16200000">
            <a:off x="1071831" y="2179514"/>
            <a:ext cx="2266967" cy="369332"/>
          </a:xfrm>
          <a:prstGeom prst="rect">
            <a:avLst/>
          </a:prstGeom>
          <a:noFill/>
        </p:spPr>
        <p:txBody>
          <a:bodyPr wrap="none" rtlCol="0">
            <a:spAutoFit/>
          </a:bodyPr>
          <a:lstStyle/>
          <a:p>
            <a:r>
              <a:rPr lang="es-CO" dirty="0" smtClean="0"/>
              <a:t>Nivel socioeconómico</a:t>
            </a:r>
            <a:endParaRPr lang="es-CO" dirty="0"/>
          </a:p>
        </p:txBody>
      </p:sp>
      <p:pic>
        <p:nvPicPr>
          <p:cNvPr id="119" name="Picture 2" descr="dghgdfhfgj"/>
          <p:cNvPicPr>
            <a:picLocks noChangeAspect="1" noChangeArrowheads="1"/>
          </p:cNvPicPr>
          <p:nvPr/>
        </p:nvPicPr>
        <p:blipFill>
          <a:blip r:embed="rId5" cstate="print"/>
          <a:srcRect/>
          <a:stretch>
            <a:fillRect/>
          </a:stretch>
        </p:blipFill>
        <p:spPr bwMode="auto">
          <a:xfrm>
            <a:off x="3121562" y="1094105"/>
            <a:ext cx="3070860" cy="2410027"/>
          </a:xfrm>
          <a:prstGeom prst="rect">
            <a:avLst/>
          </a:prstGeom>
          <a:noFill/>
          <a:ln w="9525">
            <a:noFill/>
            <a:miter lim="800000"/>
            <a:headEnd/>
            <a:tailEnd/>
          </a:ln>
        </p:spPr>
      </p:pic>
      <p:graphicFrame>
        <p:nvGraphicFramePr>
          <p:cNvPr id="121" name="Group 59"/>
          <p:cNvGraphicFramePr>
            <a:graphicFrameLocks noGrp="1"/>
          </p:cNvGraphicFramePr>
          <p:nvPr>
            <p:extLst>
              <p:ext uri="{D42A27DB-BD31-4B8C-83A1-F6EECF244321}">
                <p14:modId xmlns:p14="http://schemas.microsoft.com/office/powerpoint/2010/main" val="1981607098"/>
              </p:ext>
            </p:extLst>
          </p:nvPr>
        </p:nvGraphicFramePr>
        <p:xfrm>
          <a:off x="4282024" y="1015145"/>
          <a:ext cx="2100897" cy="157920"/>
        </p:xfrm>
        <a:graphic>
          <a:graphicData uri="http://schemas.openxmlformats.org/drawingml/2006/table">
            <a:tbl>
              <a:tblPr/>
              <a:tblGrid>
                <a:gridCol w="700299"/>
                <a:gridCol w="700299"/>
                <a:gridCol w="700299"/>
              </a:tblGrid>
              <a:tr h="11112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700" b="1" i="1" u="none" strike="noStrike" cap="none" normalizeH="0" baseline="0" dirty="0" smtClean="0">
                          <a:ln>
                            <a:noFill/>
                          </a:ln>
                          <a:solidFill>
                            <a:schemeClr val="folHlink"/>
                          </a:solidFill>
                          <a:effectLst/>
                          <a:latin typeface="Calibri" pitchFamily="34" charset="0"/>
                          <a:cs typeface="Arial" pitchFamily="34" charset="0"/>
                        </a:rPr>
                        <a:t>Marzo - 15</a:t>
                      </a:r>
                      <a:endParaRPr kumimoji="0" lang="es-CO" sz="700" b="0" i="0" u="none" strike="noStrike" cap="none" normalizeH="0" baseline="0" dirty="0" smtClean="0">
                        <a:ln>
                          <a:noFill/>
                        </a:ln>
                        <a:solidFill>
                          <a:schemeClr val="folHlink"/>
                        </a:solidFill>
                        <a:effectLst/>
                        <a:latin typeface="Arial" pitchFamily="34" charset="0"/>
                        <a:cs typeface="Arial" pitchFamily="34" charset="0"/>
                      </a:endParaRPr>
                    </a:p>
                  </a:txBody>
                  <a:tcPr marL="18000" marR="18000" marT="18000" marB="18000" anchor="ctr" horzOverflow="overflow">
                    <a:lnL w="3175" cap="flat" cmpd="sng" algn="ctr">
                      <a:solidFill>
                        <a:schemeClr val="folHlink"/>
                      </a:solidFill>
                      <a:prstDash val="solid"/>
                      <a:round/>
                      <a:headEnd type="none" w="med" len="med"/>
                      <a:tailEnd type="none" w="med" len="med"/>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700" b="1" i="1" u="none" strike="noStrike" cap="none" normalizeH="0" baseline="0" dirty="0" smtClean="0">
                          <a:ln>
                            <a:noFill/>
                          </a:ln>
                          <a:solidFill>
                            <a:schemeClr val="folHlink"/>
                          </a:solidFill>
                          <a:effectLst/>
                          <a:latin typeface="Calibri" pitchFamily="34" charset="0"/>
                          <a:cs typeface="Arial" pitchFamily="34" charset="0"/>
                        </a:rPr>
                        <a:t>Agosto - 15</a:t>
                      </a:r>
                      <a:endParaRPr kumimoji="0" lang="es-CO" sz="700" b="0" i="0" u="none" strike="noStrike" cap="none" normalizeH="0" baseline="0" dirty="0" smtClean="0">
                        <a:ln>
                          <a:noFill/>
                        </a:ln>
                        <a:solidFill>
                          <a:schemeClr val="folHlink"/>
                        </a:solidFill>
                        <a:effectLst/>
                        <a:latin typeface="Arial" pitchFamily="34" charset="0"/>
                        <a:cs typeface="Arial" pitchFamily="34" charset="0"/>
                      </a:endParaRP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800" b="1" i="1" u="none" strike="noStrike" cap="none" normalizeH="0" baseline="0" dirty="0" smtClean="0">
                          <a:ln>
                            <a:noFill/>
                          </a:ln>
                          <a:solidFill>
                            <a:srgbClr val="008000"/>
                          </a:solidFill>
                          <a:effectLst/>
                          <a:latin typeface="Calibri" pitchFamily="34" charset="0"/>
                          <a:cs typeface="Arial" pitchFamily="34" charset="0"/>
                        </a:rPr>
                        <a:t>2016</a:t>
                      </a:r>
                      <a:endParaRPr kumimoji="0" lang="es-CO" sz="800" b="0" i="0" u="none" strike="noStrike" cap="none" normalizeH="0" baseline="0" dirty="0" smtClean="0">
                        <a:ln>
                          <a:noFill/>
                        </a:ln>
                        <a:solidFill>
                          <a:srgbClr val="008000"/>
                        </a:solidFill>
                        <a:effectLst/>
                        <a:latin typeface="Arial" pitchFamily="34" charset="0"/>
                        <a:cs typeface="Arial" pitchFamily="34" charset="0"/>
                      </a:endParaRP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rgbClr val="008000"/>
                      </a:solidFill>
                      <a:prstDash val="solid"/>
                      <a:round/>
                      <a:headEnd type="none" w="med" len="med"/>
                      <a:tailEnd type="none" w="med" len="med"/>
                    </a:lnR>
                    <a:lnT cap="flat">
                      <a:noFill/>
                    </a:lnT>
                    <a:lnB cap="flat">
                      <a:noFill/>
                    </a:lnB>
                    <a:lnTlToBr>
                      <a:noFill/>
                    </a:lnTlToBr>
                    <a:lnBlToTr>
                      <a:noFill/>
                    </a:lnBlToTr>
                    <a:noFill/>
                  </a:tcPr>
                </a:tc>
              </a:tr>
            </a:tbl>
          </a:graphicData>
        </a:graphic>
      </p:graphicFrame>
      <p:sp>
        <p:nvSpPr>
          <p:cNvPr id="122" name="121 CuadroTexto"/>
          <p:cNvSpPr txBox="1"/>
          <p:nvPr/>
        </p:nvSpPr>
        <p:spPr>
          <a:xfrm>
            <a:off x="3088383" y="3575697"/>
            <a:ext cx="726481" cy="215444"/>
          </a:xfrm>
          <a:prstGeom prst="rect">
            <a:avLst/>
          </a:prstGeom>
          <a:noFill/>
        </p:spPr>
        <p:txBody>
          <a:bodyPr wrap="none" rtlCol="0">
            <a:spAutoFit/>
          </a:bodyPr>
          <a:lstStyle/>
          <a:p>
            <a:r>
              <a:rPr lang="es-CO" sz="800" dirty="0" smtClean="0"/>
              <a:t>No informa</a:t>
            </a:r>
            <a:endParaRPr lang="es-CO" sz="800" dirty="0"/>
          </a:p>
        </p:txBody>
      </p:sp>
      <p:sp>
        <p:nvSpPr>
          <p:cNvPr id="123" name="122 Elipse"/>
          <p:cNvSpPr/>
          <p:nvPr/>
        </p:nvSpPr>
        <p:spPr bwMode="auto">
          <a:xfrm>
            <a:off x="5877233" y="3569242"/>
            <a:ext cx="234138" cy="226060"/>
          </a:xfrm>
          <a:prstGeom prst="ellipse">
            <a:avLst/>
          </a:prstGeom>
          <a:noFill/>
          <a:ln w="19050" cap="flat" cmpd="sng" algn="ctr">
            <a:solidFill>
              <a:schemeClr val="accent1">
                <a:lumMod val="7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800" b="1" i="0" u="none" strike="noStrike" cap="none" normalizeH="0" baseline="0" dirty="0" smtClean="0">
              <a:ln>
                <a:noFill/>
              </a:ln>
              <a:solidFill>
                <a:schemeClr val="tx1"/>
              </a:solidFill>
              <a:effectLst/>
              <a:latin typeface="Arial" pitchFamily="34" charset="0"/>
              <a:cs typeface="Arial" pitchFamily="34" charset="0"/>
            </a:endParaRPr>
          </a:p>
        </p:txBody>
      </p:sp>
      <p:sp>
        <p:nvSpPr>
          <p:cNvPr id="124" name="123 CuadroTexto"/>
          <p:cNvSpPr txBox="1"/>
          <p:nvPr/>
        </p:nvSpPr>
        <p:spPr>
          <a:xfrm>
            <a:off x="5834282" y="3559782"/>
            <a:ext cx="396240" cy="253916"/>
          </a:xfrm>
          <a:prstGeom prst="rect">
            <a:avLst/>
          </a:prstGeom>
          <a:noFill/>
        </p:spPr>
        <p:txBody>
          <a:bodyPr wrap="square" rtlCol="0">
            <a:spAutoFit/>
          </a:bodyPr>
          <a:lstStyle/>
          <a:p>
            <a:r>
              <a:rPr lang="es-CO" sz="1050" dirty="0" smtClean="0"/>
              <a:t>1%</a:t>
            </a:r>
            <a:endParaRPr lang="es-CO" sz="1050" dirty="0"/>
          </a:p>
        </p:txBody>
      </p:sp>
      <p:cxnSp>
        <p:nvCxnSpPr>
          <p:cNvPr id="125" name="124 Conector recto de flecha"/>
          <p:cNvCxnSpPr>
            <a:stCxn id="122" idx="3"/>
            <a:endCxn id="124" idx="1"/>
          </p:cNvCxnSpPr>
          <p:nvPr/>
        </p:nvCxnSpPr>
        <p:spPr bwMode="auto">
          <a:xfrm>
            <a:off x="3814864" y="3683419"/>
            <a:ext cx="2019418" cy="3321"/>
          </a:xfrm>
          <a:prstGeom prst="straightConnector1">
            <a:avLst/>
          </a:prstGeom>
          <a:solidFill>
            <a:schemeClr val="accent1"/>
          </a:solidFill>
          <a:ln w="3175" cap="flat" cmpd="sng" algn="ctr">
            <a:solidFill>
              <a:schemeClr val="bg1">
                <a:lumMod val="50000"/>
              </a:schemeClr>
            </a:solidFill>
            <a:prstDash val="solid"/>
            <a:round/>
            <a:headEnd type="none" w="med" len="med"/>
            <a:tailEnd type="triangle" w="med" len="med"/>
          </a:ln>
          <a:effectLst/>
        </p:spPr>
      </p:cxnSp>
      <p:graphicFrame>
        <p:nvGraphicFramePr>
          <p:cNvPr id="120" name="Group 8"/>
          <p:cNvGraphicFramePr>
            <a:graphicFrameLocks noGrp="1"/>
          </p:cNvGraphicFramePr>
          <p:nvPr>
            <p:extLst>
              <p:ext uri="{D42A27DB-BD31-4B8C-83A1-F6EECF244321}">
                <p14:modId xmlns:p14="http://schemas.microsoft.com/office/powerpoint/2010/main" val="3207298665"/>
              </p:ext>
            </p:extLst>
          </p:nvPr>
        </p:nvGraphicFramePr>
        <p:xfrm>
          <a:off x="3173949" y="1151255"/>
          <a:ext cx="3140393" cy="2420235"/>
        </p:xfrm>
        <a:graphic>
          <a:graphicData uri="http://schemas.openxmlformats.org/drawingml/2006/table">
            <a:tbl>
              <a:tblPr/>
              <a:tblGrid>
                <a:gridCol w="990720"/>
                <a:gridCol w="346371"/>
                <a:gridCol w="556260"/>
                <a:gridCol w="647700"/>
                <a:gridCol w="599342"/>
              </a:tblGrid>
              <a:tr h="42608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rgbClr val="000000"/>
                          </a:solidFill>
                          <a:effectLst/>
                          <a:latin typeface="+mn-lt"/>
                          <a:cs typeface="Arial" pitchFamily="34" charset="0"/>
                        </a:rPr>
                        <a:t>1</a:t>
                      </a:r>
                      <a:endParaRPr kumimoji="0" lang="es-ES" sz="1200" b="1" i="1" u="none" strike="noStrike" cap="none" normalizeH="0" baseline="0" dirty="0" smtClean="0">
                        <a:ln>
                          <a:noFill/>
                        </a:ln>
                        <a:solidFill>
                          <a:schemeClr val="tx1"/>
                        </a:solidFill>
                        <a:effectLst/>
                        <a:latin typeface="+mn-lt"/>
                        <a:cs typeface="Arial" pitchFamily="34"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200" b="1" i="0" u="none" strike="noStrike" cap="none" normalizeH="0" baseline="0" smtClean="0">
                        <a:ln>
                          <a:noFill/>
                        </a:ln>
                        <a:solidFill>
                          <a:schemeClr val="tx1"/>
                        </a:solidFill>
                        <a:effectLst/>
                        <a:latin typeface="+mn-lt"/>
                        <a:cs typeface="Arial"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mn-lt"/>
                          <a:cs typeface="Arial" pitchFamily="34" charset="0"/>
                        </a:rPr>
                        <a:t>12%</a:t>
                      </a: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13%</a:t>
                      </a: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15%</a:t>
                      </a:r>
                      <a:endParaRPr kumimoji="0" lang="es-ES" sz="1200" b="1" i="0" u="none" strike="noStrike" cap="none" normalizeH="0" baseline="0" dirty="0" smtClean="0">
                        <a:ln>
                          <a:noFill/>
                        </a:ln>
                        <a:solidFill>
                          <a:schemeClr val="tx1"/>
                        </a:solidFill>
                        <a:effectLst/>
                        <a:latin typeface="+mn-lt"/>
                        <a:cs typeface="Arial" pitchFamily="34" charset="0"/>
                      </a:endParaRPr>
                    </a:p>
                  </a:txBody>
                  <a:tcPr anchor="ctr" horzOverflow="overflow">
                    <a:lnL>
                      <a:noFill/>
                    </a:lnL>
                    <a:lnR cap="flat">
                      <a:noFill/>
                    </a:lnR>
                    <a:lnT cap="flat">
                      <a:noFill/>
                    </a:lnT>
                    <a:lnB>
                      <a:noFill/>
                    </a:lnB>
                    <a:lnTlToBr>
                      <a:noFill/>
                    </a:lnTlToBr>
                    <a:lnBlToTr>
                      <a:noFill/>
                    </a:lnBlToTr>
                    <a:noFill/>
                  </a:tcPr>
                </a:tc>
              </a:tr>
              <a:tr h="3429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1" u="none" strike="noStrike" cap="none" normalizeH="0" baseline="0" smtClean="0">
                          <a:ln>
                            <a:noFill/>
                          </a:ln>
                          <a:solidFill>
                            <a:srgbClr val="000000"/>
                          </a:solidFill>
                          <a:effectLst/>
                          <a:latin typeface="+mn-lt"/>
                          <a:cs typeface="Arial" pitchFamily="34" charset="0"/>
                        </a:rPr>
                        <a:t>2</a:t>
                      </a:r>
                      <a:endParaRPr kumimoji="0" lang="es-ES" sz="1200" b="1" i="1" u="none" strike="noStrike" cap="none" normalizeH="0" baseline="0" smtClean="0">
                        <a:ln>
                          <a:noFill/>
                        </a:ln>
                        <a:solidFill>
                          <a:schemeClr val="tx1"/>
                        </a:solidFill>
                        <a:effectLst/>
                        <a:latin typeface="+mn-lt"/>
                        <a:cs typeface="Arial" pitchFamily="34" charset="0"/>
                      </a:endParaRPr>
                    </a:p>
                  </a:txBody>
                  <a:tcPr marL="90000" marR="90000" marT="46800" marB="54000"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200" b="1" i="0" u="none" strike="noStrike" cap="none" normalizeH="0" baseline="0" smtClean="0">
                        <a:ln>
                          <a:noFill/>
                        </a:ln>
                        <a:solidFill>
                          <a:schemeClr val="tx1"/>
                        </a:solidFill>
                        <a:effectLst/>
                        <a:latin typeface="+mn-lt"/>
                        <a:cs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mn-lt"/>
                          <a:cs typeface="Arial" pitchFamily="34" charset="0"/>
                        </a:rPr>
                        <a:t>40%</a:t>
                      </a:r>
                    </a:p>
                  </a:txBody>
                  <a:tcPr marL="90000" marR="90000" marT="72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43%</a:t>
                      </a:r>
                    </a:p>
                  </a:txBody>
                  <a:tcPr marL="90000" marR="90000" marT="72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43%</a:t>
                      </a:r>
                      <a:endParaRPr kumimoji="0" lang="es-ES" sz="1200" b="1" i="0" u="none" strike="noStrike" cap="none" normalizeH="0" baseline="0" dirty="0" smtClean="0">
                        <a:ln>
                          <a:noFill/>
                        </a:ln>
                        <a:solidFill>
                          <a:schemeClr val="tx1"/>
                        </a:solidFill>
                        <a:effectLst/>
                        <a:latin typeface="+mn-lt"/>
                        <a:cs typeface="Arial" pitchFamily="34" charset="0"/>
                      </a:endParaRPr>
                    </a:p>
                  </a:txBody>
                  <a:tcPr marL="90000" marR="90000" marT="72000" marB="46800" anchor="ctr" horzOverflow="overflow">
                    <a:lnL>
                      <a:noFill/>
                    </a:lnL>
                    <a:lnR cap="flat">
                      <a:noFill/>
                    </a:lnR>
                    <a:lnT>
                      <a:noFill/>
                    </a:lnT>
                    <a:lnB>
                      <a:noFill/>
                    </a:lnB>
                    <a:lnTlToBr>
                      <a:noFill/>
                    </a:lnTlToBr>
                    <a:lnBlToTr>
                      <a:noFill/>
                    </a:lnBlToTr>
                    <a:noFill/>
                  </a:tcPr>
                </a:tc>
              </a:tr>
              <a:tr h="39423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1" u="none" strike="noStrike" cap="none" normalizeH="0" baseline="0" smtClean="0">
                          <a:ln>
                            <a:noFill/>
                          </a:ln>
                          <a:solidFill>
                            <a:srgbClr val="000000"/>
                          </a:solidFill>
                          <a:effectLst/>
                          <a:latin typeface="+mn-lt"/>
                          <a:cs typeface="Arial" pitchFamily="34" charset="0"/>
                        </a:rPr>
                        <a:t>3</a:t>
                      </a:r>
                      <a:endParaRPr kumimoji="0" lang="es-ES" sz="1200" b="1" i="1" u="none" strike="noStrike" cap="none" normalizeH="0" baseline="0" smtClean="0">
                        <a:ln>
                          <a:noFill/>
                        </a:ln>
                        <a:solidFill>
                          <a:schemeClr val="tx1"/>
                        </a:solidFill>
                        <a:effectLst/>
                        <a:latin typeface="+mn-lt"/>
                        <a:cs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200" b="1" i="0" u="none" strike="noStrike" cap="none" normalizeH="0" baseline="0" smtClean="0">
                        <a:ln>
                          <a:noFill/>
                        </a:ln>
                        <a:solidFill>
                          <a:schemeClr val="tx1"/>
                        </a:solidFill>
                        <a:effectLst/>
                        <a:latin typeface="+mn-lt"/>
                        <a:cs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36%</a:t>
                      </a:r>
                    </a:p>
                  </a:txBody>
                  <a:tcPr marL="90000" marR="90000" marT="72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35%</a:t>
                      </a:r>
                    </a:p>
                  </a:txBody>
                  <a:tcPr marL="90000" marR="90000" marT="72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33%</a:t>
                      </a:r>
                      <a:endParaRPr kumimoji="0" lang="es-ES" sz="1200" b="1" i="0" u="none" strike="noStrike" cap="none" normalizeH="0" baseline="0" dirty="0" smtClean="0">
                        <a:ln>
                          <a:noFill/>
                        </a:ln>
                        <a:solidFill>
                          <a:schemeClr val="tx1"/>
                        </a:solidFill>
                        <a:effectLst/>
                        <a:latin typeface="+mn-lt"/>
                        <a:cs typeface="Arial" pitchFamily="34" charset="0"/>
                      </a:endParaRPr>
                    </a:p>
                  </a:txBody>
                  <a:tcPr marL="90000" marR="90000" marT="72000" marB="46800" anchor="ctr" horzOverflow="overflow">
                    <a:lnL>
                      <a:noFill/>
                    </a:lnL>
                    <a:lnR cap="flat">
                      <a:noFill/>
                    </a:lnR>
                    <a:lnT>
                      <a:noFill/>
                    </a:lnT>
                    <a:lnB>
                      <a:noFill/>
                    </a:lnB>
                    <a:lnTlToBr>
                      <a:noFill/>
                    </a:lnTlToBr>
                    <a:lnBlToTr>
                      <a:noFill/>
                    </a:lnBlToTr>
                    <a:noFill/>
                  </a:tcPr>
                </a:tc>
              </a:tr>
              <a:tr h="41900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1" u="none" strike="noStrike" cap="none" normalizeH="0" baseline="0" smtClean="0">
                          <a:ln>
                            <a:noFill/>
                          </a:ln>
                          <a:solidFill>
                            <a:srgbClr val="000000"/>
                          </a:solidFill>
                          <a:effectLst/>
                          <a:latin typeface="+mn-lt"/>
                          <a:cs typeface="Arial" pitchFamily="34" charset="0"/>
                        </a:rPr>
                        <a:t>4</a:t>
                      </a:r>
                      <a:endParaRPr kumimoji="0" lang="es-ES" sz="1200" b="1" i="1" u="none" strike="noStrike" cap="none" normalizeH="0" baseline="0" smtClean="0">
                        <a:ln>
                          <a:noFill/>
                        </a:ln>
                        <a:solidFill>
                          <a:schemeClr val="tx1"/>
                        </a:solidFill>
                        <a:effectLst/>
                        <a:latin typeface="+mn-lt"/>
                        <a:cs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200" b="1" i="0" u="none" strike="noStrike" cap="none" normalizeH="0" baseline="0" smtClean="0">
                        <a:ln>
                          <a:noFill/>
                        </a:ln>
                        <a:solidFill>
                          <a:schemeClr val="tx1"/>
                        </a:solidFill>
                        <a:effectLst/>
                        <a:latin typeface="+mn-lt"/>
                        <a:cs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8%</a:t>
                      </a:r>
                    </a:p>
                  </a:txBody>
                  <a:tcPr marL="90000" marR="90000" marT="90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6%</a:t>
                      </a:r>
                    </a:p>
                  </a:txBody>
                  <a:tcPr marL="90000" marR="90000" marT="90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6%</a:t>
                      </a:r>
                      <a:endParaRPr kumimoji="0" lang="es-ES" sz="1200" b="1" i="0" u="none" strike="noStrike" cap="none" normalizeH="0" baseline="0" dirty="0" smtClean="0">
                        <a:ln>
                          <a:noFill/>
                        </a:ln>
                        <a:solidFill>
                          <a:schemeClr val="tx1"/>
                        </a:solidFill>
                        <a:effectLst/>
                        <a:latin typeface="+mn-lt"/>
                        <a:cs typeface="Arial" pitchFamily="34" charset="0"/>
                      </a:endParaRPr>
                    </a:p>
                  </a:txBody>
                  <a:tcPr marL="90000" marR="90000" marT="90000" marB="46800" anchor="ctr" horzOverflow="overflow">
                    <a:lnL>
                      <a:noFill/>
                    </a:lnL>
                    <a:lnR cap="flat">
                      <a:noFill/>
                    </a:lnR>
                    <a:lnT>
                      <a:noFill/>
                    </a:lnT>
                    <a:lnB>
                      <a:noFill/>
                    </a:lnB>
                    <a:lnTlToBr>
                      <a:noFill/>
                    </a:lnTlToBr>
                    <a:lnBlToTr>
                      <a:noFill/>
                    </a:lnBlToTr>
                    <a:noFill/>
                  </a:tcPr>
                </a:tc>
              </a:tr>
              <a:tr h="41900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1" u="none" strike="noStrike" cap="none" normalizeH="0" baseline="0" dirty="0" smtClean="0">
                          <a:ln>
                            <a:noFill/>
                          </a:ln>
                          <a:solidFill>
                            <a:srgbClr val="000000"/>
                          </a:solidFill>
                          <a:effectLst/>
                          <a:latin typeface="+mn-lt"/>
                          <a:cs typeface="Arial" pitchFamily="34" charset="0"/>
                        </a:rPr>
                        <a:t>5</a:t>
                      </a:r>
                      <a:endParaRPr kumimoji="0" lang="es-ES" sz="1200" b="1" i="1" u="none" strike="noStrike" cap="none" normalizeH="0" baseline="0" dirty="0" smtClean="0">
                        <a:ln>
                          <a:noFill/>
                        </a:ln>
                        <a:solidFill>
                          <a:schemeClr val="tx1"/>
                        </a:solidFill>
                        <a:effectLst/>
                        <a:latin typeface="+mn-lt"/>
                        <a:cs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200" b="1" i="0" u="none" strike="noStrike" cap="none" normalizeH="0" baseline="0" smtClean="0">
                        <a:ln>
                          <a:noFill/>
                        </a:ln>
                        <a:solidFill>
                          <a:schemeClr val="tx1"/>
                        </a:solidFill>
                        <a:effectLst/>
                        <a:latin typeface="+mn-lt"/>
                        <a:cs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2%</a:t>
                      </a:r>
                    </a:p>
                  </a:txBody>
                  <a:tcPr marL="90000" marR="90000" marT="90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rgbClr val="333333"/>
                          </a:solidFill>
                          <a:effectLst/>
                          <a:latin typeface="+mn-lt"/>
                          <a:cs typeface="Arial" pitchFamily="34" charset="0"/>
                        </a:rPr>
                        <a:t>2%</a:t>
                      </a:r>
                    </a:p>
                  </a:txBody>
                  <a:tcPr marL="90000" marR="90000" marT="90000" marB="468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1%</a:t>
                      </a:r>
                      <a:endParaRPr kumimoji="0" lang="es-ES" sz="1200" b="1" i="0" u="none" strike="noStrike" cap="none" normalizeH="0" baseline="0" dirty="0" smtClean="0">
                        <a:ln>
                          <a:noFill/>
                        </a:ln>
                        <a:solidFill>
                          <a:schemeClr val="tx1"/>
                        </a:solidFill>
                        <a:effectLst/>
                        <a:latin typeface="+mn-lt"/>
                        <a:cs typeface="Arial" pitchFamily="34" charset="0"/>
                      </a:endParaRPr>
                    </a:p>
                  </a:txBody>
                  <a:tcPr marL="90000" marR="90000" marT="90000" marB="46800" anchor="ctr" horzOverflow="overflow">
                    <a:lnL>
                      <a:noFill/>
                    </a:lnL>
                    <a:lnR cap="flat">
                      <a:noFill/>
                    </a:lnR>
                    <a:lnT>
                      <a:noFill/>
                    </a:lnT>
                    <a:lnB>
                      <a:noFill/>
                    </a:lnB>
                    <a:lnTlToBr>
                      <a:noFill/>
                    </a:lnTlToBr>
                    <a:lnBlToTr>
                      <a:noFill/>
                    </a:lnBlToTr>
                    <a:noFill/>
                  </a:tcPr>
                </a:tc>
              </a:tr>
              <a:tr h="41900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1" u="none" strike="noStrike" cap="none" normalizeH="0" baseline="0" smtClean="0">
                          <a:ln>
                            <a:noFill/>
                          </a:ln>
                          <a:solidFill>
                            <a:srgbClr val="000000"/>
                          </a:solidFill>
                          <a:effectLst/>
                          <a:latin typeface="+mn-lt"/>
                          <a:cs typeface="Arial" pitchFamily="34" charset="0"/>
                        </a:rPr>
                        <a:t>6</a:t>
                      </a:r>
                      <a:endParaRPr kumimoji="0" lang="es-ES" sz="1200" b="1" i="1" u="none" strike="noStrike" cap="none" normalizeH="0" baseline="0" smtClean="0">
                        <a:ln>
                          <a:noFill/>
                        </a:ln>
                        <a:solidFill>
                          <a:schemeClr val="tx1"/>
                        </a:solidFill>
                        <a:effectLst/>
                        <a:latin typeface="+mn-lt"/>
                        <a:cs typeface="Arial" pitchFamily="34"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s-CO" sz="1200" b="1" i="0" u="none" strike="noStrike" cap="none" normalizeH="0" baseline="0" dirty="0" smtClean="0">
                        <a:ln>
                          <a:noFill/>
                        </a:ln>
                        <a:solidFill>
                          <a:schemeClr val="tx1"/>
                        </a:solidFill>
                        <a:effectLst/>
                        <a:latin typeface="+mn-lt"/>
                        <a:cs typeface="Arial"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mn-lt"/>
                          <a:cs typeface="Arial" pitchFamily="34" charset="0"/>
                        </a:rPr>
                        <a:t>-</a:t>
                      </a:r>
                    </a:p>
                  </a:txBody>
                  <a:tcPr marL="90000" marR="90000" marT="90000" marB="468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333333"/>
                          </a:solidFill>
                          <a:effectLst/>
                          <a:latin typeface="+mn-lt"/>
                          <a:cs typeface="Arial" pitchFamily="34" charset="0"/>
                        </a:rPr>
                        <a:t>-</a:t>
                      </a:r>
                    </a:p>
                  </a:txBody>
                  <a:tcPr marL="90000" marR="90000" marT="90000" marB="46800"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0000"/>
                          </a:solidFill>
                          <a:effectLst/>
                          <a:latin typeface="+mn-lt"/>
                          <a:cs typeface="Arial" pitchFamily="34" charset="0"/>
                        </a:rPr>
                        <a:t>1%</a:t>
                      </a:r>
                      <a:endParaRPr kumimoji="0" lang="es-ES" sz="1200" b="1" i="0" u="none" strike="noStrike" cap="none" normalizeH="0" baseline="0" dirty="0" smtClean="0">
                        <a:ln>
                          <a:noFill/>
                        </a:ln>
                        <a:solidFill>
                          <a:schemeClr val="tx1"/>
                        </a:solidFill>
                        <a:effectLst/>
                        <a:latin typeface="+mn-lt"/>
                        <a:cs typeface="Arial" pitchFamily="34" charset="0"/>
                      </a:endParaRPr>
                    </a:p>
                  </a:txBody>
                  <a:tcPr marL="90000" marR="90000" marT="90000" marB="46800" anchor="ctr" horzOverflow="overflow">
                    <a:lnL>
                      <a:noFill/>
                    </a:lnL>
                    <a:lnR cap="flat">
                      <a:noFill/>
                    </a:lnR>
                    <a:lnT>
                      <a:noFill/>
                    </a:lnT>
                    <a:lnB cap="flat">
                      <a:noFill/>
                    </a:lnB>
                    <a:lnTlToBr>
                      <a:noFill/>
                    </a:lnTlToBr>
                    <a:lnBlToTr>
                      <a:noFill/>
                    </a:lnBlToTr>
                    <a:noFill/>
                  </a:tcPr>
                </a:tc>
              </a:tr>
            </a:tbl>
          </a:graphicData>
        </a:graphic>
      </p:graphicFrame>
      <p:graphicFrame>
        <p:nvGraphicFramePr>
          <p:cNvPr id="134" name="Group 162"/>
          <p:cNvGraphicFramePr>
            <a:graphicFrameLocks noGrp="1"/>
          </p:cNvGraphicFramePr>
          <p:nvPr>
            <p:extLst>
              <p:ext uri="{D42A27DB-BD31-4B8C-83A1-F6EECF244321}">
                <p14:modId xmlns:p14="http://schemas.microsoft.com/office/powerpoint/2010/main" val="819448871"/>
              </p:ext>
            </p:extLst>
          </p:nvPr>
        </p:nvGraphicFramePr>
        <p:xfrm>
          <a:off x="4332605" y="3805761"/>
          <a:ext cx="1915926" cy="157920"/>
        </p:xfrm>
        <a:graphic>
          <a:graphicData uri="http://schemas.openxmlformats.org/drawingml/2006/table">
            <a:tbl>
              <a:tblPr/>
              <a:tblGrid>
                <a:gridCol w="638642"/>
                <a:gridCol w="638642"/>
                <a:gridCol w="638642"/>
              </a:tblGrid>
              <a:tr h="11112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700" b="1" i="1" u="none" strike="noStrike" cap="none" normalizeH="0" baseline="0" smtClean="0">
                          <a:ln>
                            <a:noFill/>
                          </a:ln>
                          <a:solidFill>
                            <a:schemeClr val="folHlink"/>
                          </a:solidFill>
                          <a:effectLst/>
                          <a:latin typeface="Calibri" pitchFamily="34" charset="0"/>
                          <a:cs typeface="Arial" pitchFamily="34" charset="0"/>
                        </a:rPr>
                        <a:t>Marzo - 15</a:t>
                      </a:r>
                      <a:endParaRPr kumimoji="0" lang="es-CO" sz="700" b="0" i="0" u="none" strike="noStrike" cap="none" normalizeH="0" baseline="0" smtClean="0">
                        <a:ln>
                          <a:noFill/>
                        </a:ln>
                        <a:solidFill>
                          <a:schemeClr val="folHlink"/>
                        </a:solidFill>
                        <a:effectLst/>
                        <a:latin typeface="Arial" pitchFamily="34" charset="0"/>
                        <a:cs typeface="Arial" pitchFamily="34" charset="0"/>
                      </a:endParaRPr>
                    </a:p>
                  </a:txBody>
                  <a:tcPr marL="18000" marR="18000" marT="18000" marB="18000" anchor="ctr" horzOverflow="overflow">
                    <a:lnL w="3175" cap="flat" cmpd="sng" algn="ctr">
                      <a:solidFill>
                        <a:schemeClr val="folHlink"/>
                      </a:solidFill>
                      <a:prstDash val="solid"/>
                      <a:round/>
                      <a:headEnd type="none" w="med" len="med"/>
                      <a:tailEnd type="none" w="med" len="med"/>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700" b="1" i="1" u="none" strike="noStrike" cap="none" normalizeH="0" baseline="0" smtClean="0">
                          <a:ln>
                            <a:noFill/>
                          </a:ln>
                          <a:solidFill>
                            <a:schemeClr val="folHlink"/>
                          </a:solidFill>
                          <a:effectLst/>
                          <a:latin typeface="Calibri" pitchFamily="34" charset="0"/>
                          <a:cs typeface="Arial" pitchFamily="34" charset="0"/>
                        </a:rPr>
                        <a:t>Agosto - 15</a:t>
                      </a:r>
                      <a:endParaRPr kumimoji="0" lang="es-CO" sz="700" b="0" i="0" u="none" strike="noStrike" cap="none" normalizeH="0" baseline="0" smtClean="0">
                        <a:ln>
                          <a:noFill/>
                        </a:ln>
                        <a:solidFill>
                          <a:schemeClr val="folHlink"/>
                        </a:solidFill>
                        <a:effectLst/>
                        <a:latin typeface="Arial" pitchFamily="34" charset="0"/>
                        <a:cs typeface="Arial" pitchFamily="34" charset="0"/>
                      </a:endParaRP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800" b="1" i="1" u="none" strike="noStrike" cap="none" normalizeH="0" baseline="0" dirty="0" smtClean="0">
                          <a:ln>
                            <a:noFill/>
                          </a:ln>
                          <a:solidFill>
                            <a:srgbClr val="008000"/>
                          </a:solidFill>
                          <a:effectLst/>
                          <a:latin typeface="Calibri" pitchFamily="34" charset="0"/>
                          <a:cs typeface="Arial" pitchFamily="34" charset="0"/>
                        </a:rPr>
                        <a:t>2016</a:t>
                      </a: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rgbClr val="008000"/>
                      </a:solidFill>
                      <a:prstDash val="solid"/>
                      <a:round/>
                      <a:headEnd type="none" w="med" len="med"/>
                      <a:tailEnd type="none" w="med" len="med"/>
                    </a:lnR>
                    <a:lnT cap="flat">
                      <a:noFill/>
                    </a:lnT>
                    <a:lnB cap="flat">
                      <a:noFill/>
                    </a:lnB>
                    <a:lnTlToBr>
                      <a:noFill/>
                    </a:lnTlToBr>
                    <a:lnBlToTr>
                      <a:noFill/>
                    </a:lnBlToTr>
                    <a:noFill/>
                  </a:tcPr>
                </a:tc>
              </a:tr>
            </a:tbl>
          </a:graphicData>
        </a:graphic>
      </p:graphicFrame>
      <p:sp>
        <p:nvSpPr>
          <p:cNvPr id="135" name="134 CuadroTexto"/>
          <p:cNvSpPr txBox="1"/>
          <p:nvPr/>
        </p:nvSpPr>
        <p:spPr>
          <a:xfrm rot="16200000">
            <a:off x="1368180" y="4965716"/>
            <a:ext cx="1609736" cy="369332"/>
          </a:xfrm>
          <a:prstGeom prst="rect">
            <a:avLst/>
          </a:prstGeom>
          <a:noFill/>
        </p:spPr>
        <p:txBody>
          <a:bodyPr wrap="none" rtlCol="0">
            <a:spAutoFit/>
          </a:bodyPr>
          <a:lstStyle/>
          <a:p>
            <a:r>
              <a:rPr lang="es-CO" dirty="0" smtClean="0"/>
              <a:t>Rango de edad</a:t>
            </a:r>
            <a:endParaRPr lang="es-CO" dirty="0"/>
          </a:p>
        </p:txBody>
      </p:sp>
      <p:pic>
        <p:nvPicPr>
          <p:cNvPr id="136" name="Picture 92" descr="ghfghfgjgkj"/>
          <p:cNvPicPr>
            <a:picLocks noChangeAspect="1" noChangeArrowheads="1"/>
          </p:cNvPicPr>
          <p:nvPr/>
        </p:nvPicPr>
        <p:blipFill>
          <a:blip r:embed="rId6" cstate="print">
            <a:lum bright="-6000"/>
          </a:blip>
          <a:srcRect/>
          <a:stretch>
            <a:fillRect/>
          </a:stretch>
        </p:blipFill>
        <p:spPr bwMode="auto">
          <a:xfrm>
            <a:off x="8099743" y="1303753"/>
            <a:ext cx="3533068" cy="2485080"/>
          </a:xfrm>
          <a:prstGeom prst="rect">
            <a:avLst/>
          </a:prstGeom>
          <a:noFill/>
          <a:ln w="9525">
            <a:noFill/>
            <a:miter lim="800000"/>
            <a:headEnd/>
            <a:tailEnd/>
          </a:ln>
        </p:spPr>
      </p:pic>
      <p:sp>
        <p:nvSpPr>
          <p:cNvPr id="137" name="Rectangle 93"/>
          <p:cNvSpPr>
            <a:spLocks noChangeArrowheads="1"/>
          </p:cNvSpPr>
          <p:nvPr/>
        </p:nvSpPr>
        <p:spPr bwMode="auto">
          <a:xfrm>
            <a:off x="8339455" y="1325540"/>
            <a:ext cx="495300" cy="350837"/>
          </a:xfrm>
          <a:prstGeom prst="rect">
            <a:avLst/>
          </a:prstGeom>
          <a:noFill/>
          <a:ln w="3175">
            <a:noFill/>
            <a:miter lim="800000"/>
            <a:headEnd type="none" w="sm" len="sm"/>
            <a:tailEnd type="none" w="sm" len="sm"/>
          </a:ln>
        </p:spPr>
        <p:txBody>
          <a:bodyPr wrap="none">
            <a:spAutoFit/>
          </a:bodyPr>
          <a:lstStyle/>
          <a:p>
            <a:pPr algn="ctr" fontAlgn="ctr"/>
            <a:r>
              <a:rPr lang="es-ES" sz="1700" dirty="0">
                <a:solidFill>
                  <a:schemeClr val="bg1"/>
                </a:solidFill>
                <a:latin typeface="Calibri" pitchFamily="34" charset="0"/>
              </a:rPr>
              <a:t>49</a:t>
            </a:r>
            <a:r>
              <a:rPr lang="es-ES" sz="1000" dirty="0">
                <a:solidFill>
                  <a:schemeClr val="bg1"/>
                </a:solidFill>
                <a:latin typeface="Calibri" pitchFamily="34" charset="0"/>
              </a:rPr>
              <a:t>%</a:t>
            </a:r>
          </a:p>
        </p:txBody>
      </p:sp>
      <p:graphicFrame>
        <p:nvGraphicFramePr>
          <p:cNvPr id="138" name="Group 250"/>
          <p:cNvGraphicFramePr>
            <a:graphicFrameLocks noGrp="1"/>
          </p:cNvGraphicFramePr>
          <p:nvPr>
            <p:extLst>
              <p:ext uri="{D42A27DB-BD31-4B8C-83A1-F6EECF244321}">
                <p14:modId xmlns:p14="http://schemas.microsoft.com/office/powerpoint/2010/main" val="4242900829"/>
              </p:ext>
            </p:extLst>
          </p:nvPr>
        </p:nvGraphicFramePr>
        <p:xfrm>
          <a:off x="8080693" y="944978"/>
          <a:ext cx="3616007" cy="157920"/>
        </p:xfrm>
        <a:graphic>
          <a:graphicData uri="http://schemas.openxmlformats.org/drawingml/2006/table">
            <a:tbl>
              <a:tblPr/>
              <a:tblGrid>
                <a:gridCol w="1205335"/>
                <a:gridCol w="1205337"/>
                <a:gridCol w="1205335"/>
              </a:tblGrid>
              <a:tr h="11112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700" b="1" i="1" u="none" strike="noStrike" cap="none" normalizeH="0" baseline="0" smtClean="0">
                          <a:ln>
                            <a:noFill/>
                          </a:ln>
                          <a:solidFill>
                            <a:schemeClr val="folHlink"/>
                          </a:solidFill>
                          <a:effectLst/>
                          <a:latin typeface="Calibri" pitchFamily="34" charset="0"/>
                          <a:cs typeface="Arial" pitchFamily="34" charset="0"/>
                        </a:rPr>
                        <a:t>Marzo - 15</a:t>
                      </a:r>
                      <a:endParaRPr kumimoji="0" lang="es-CO" sz="700" b="0" i="0" u="none" strike="noStrike" cap="none" normalizeH="0" baseline="0" smtClean="0">
                        <a:ln>
                          <a:noFill/>
                        </a:ln>
                        <a:solidFill>
                          <a:schemeClr val="folHlink"/>
                        </a:solidFill>
                        <a:effectLst/>
                        <a:latin typeface="Arial" pitchFamily="34" charset="0"/>
                        <a:cs typeface="Arial" pitchFamily="34" charset="0"/>
                      </a:endParaRPr>
                    </a:p>
                  </a:txBody>
                  <a:tcPr marL="18000" marR="18000" marT="18000" marB="18000" anchor="ctr" horzOverflow="overflow">
                    <a:lnL w="3175" cap="flat" cmpd="sng" algn="ctr">
                      <a:solidFill>
                        <a:schemeClr val="folHlink"/>
                      </a:solidFill>
                      <a:prstDash val="solid"/>
                      <a:round/>
                      <a:headEnd type="none" w="med" len="med"/>
                      <a:tailEnd type="none" w="med" len="med"/>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700" b="1" i="1" u="none" strike="noStrike" cap="none" normalizeH="0" baseline="0" smtClean="0">
                          <a:ln>
                            <a:noFill/>
                          </a:ln>
                          <a:solidFill>
                            <a:schemeClr val="folHlink"/>
                          </a:solidFill>
                          <a:effectLst/>
                          <a:latin typeface="Calibri" pitchFamily="34" charset="0"/>
                          <a:cs typeface="Arial" pitchFamily="34" charset="0"/>
                        </a:rPr>
                        <a:t>Agosto - 15</a:t>
                      </a:r>
                      <a:endParaRPr kumimoji="0" lang="es-CO" sz="700" b="0" i="0" u="none" strike="noStrike" cap="none" normalizeH="0" baseline="0" smtClean="0">
                        <a:ln>
                          <a:noFill/>
                        </a:ln>
                        <a:solidFill>
                          <a:schemeClr val="folHlink"/>
                        </a:solidFill>
                        <a:effectLst/>
                        <a:latin typeface="Arial" pitchFamily="34" charset="0"/>
                        <a:cs typeface="Arial" pitchFamily="34" charset="0"/>
                      </a:endParaRP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800" b="1" i="1" u="none" strike="noStrike" cap="none" normalizeH="0" baseline="0" dirty="0" smtClean="0">
                          <a:ln>
                            <a:noFill/>
                          </a:ln>
                          <a:solidFill>
                            <a:srgbClr val="008000"/>
                          </a:solidFill>
                          <a:effectLst/>
                          <a:latin typeface="Calibri" pitchFamily="34" charset="0"/>
                          <a:cs typeface="Arial" pitchFamily="34" charset="0"/>
                        </a:rPr>
                        <a:t>2016</a:t>
                      </a: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rgbClr val="008000"/>
                      </a:solidFill>
                      <a:prstDash val="solid"/>
                      <a:round/>
                      <a:headEnd type="none" w="med" len="med"/>
                      <a:tailEnd type="none" w="med" len="med"/>
                    </a:lnR>
                    <a:lnT cap="flat">
                      <a:noFill/>
                    </a:lnT>
                    <a:lnB cap="flat">
                      <a:noFill/>
                    </a:lnB>
                    <a:lnTlToBr>
                      <a:noFill/>
                    </a:lnTlToBr>
                    <a:lnBlToTr>
                      <a:noFill/>
                    </a:lnBlToTr>
                    <a:noFill/>
                  </a:tcPr>
                </a:tc>
              </a:tr>
            </a:tbl>
          </a:graphicData>
        </a:graphic>
      </p:graphicFrame>
      <p:sp>
        <p:nvSpPr>
          <p:cNvPr id="139" name="Rectangle 108"/>
          <p:cNvSpPr>
            <a:spLocks noChangeArrowheads="1"/>
          </p:cNvSpPr>
          <p:nvPr/>
        </p:nvSpPr>
        <p:spPr bwMode="auto">
          <a:xfrm>
            <a:off x="9661208" y="1344810"/>
            <a:ext cx="495300" cy="350837"/>
          </a:xfrm>
          <a:prstGeom prst="rect">
            <a:avLst/>
          </a:prstGeom>
          <a:noFill/>
          <a:ln w="3175">
            <a:noFill/>
            <a:miter lim="800000"/>
            <a:headEnd type="none" w="sm" len="sm"/>
            <a:tailEnd type="none" w="sm" len="sm"/>
          </a:ln>
        </p:spPr>
        <p:txBody>
          <a:bodyPr wrap="none">
            <a:spAutoFit/>
          </a:bodyPr>
          <a:lstStyle/>
          <a:p>
            <a:pPr algn="ctr" fontAlgn="ctr"/>
            <a:r>
              <a:rPr lang="es-ES" sz="1700" dirty="0">
                <a:solidFill>
                  <a:schemeClr val="bg1"/>
                </a:solidFill>
                <a:latin typeface="Calibri" pitchFamily="34" charset="0"/>
              </a:rPr>
              <a:t>46</a:t>
            </a:r>
            <a:r>
              <a:rPr lang="es-ES" sz="1000" dirty="0">
                <a:solidFill>
                  <a:schemeClr val="bg1"/>
                </a:solidFill>
                <a:latin typeface="Calibri" pitchFamily="34" charset="0"/>
              </a:rPr>
              <a:t>%</a:t>
            </a:r>
          </a:p>
        </p:txBody>
      </p:sp>
      <p:sp>
        <p:nvSpPr>
          <p:cNvPr id="140" name="Rectangle 109"/>
          <p:cNvSpPr>
            <a:spLocks noChangeArrowheads="1"/>
          </p:cNvSpPr>
          <p:nvPr/>
        </p:nvSpPr>
        <p:spPr bwMode="auto">
          <a:xfrm>
            <a:off x="10919720" y="1328934"/>
            <a:ext cx="508000" cy="366713"/>
          </a:xfrm>
          <a:prstGeom prst="rect">
            <a:avLst/>
          </a:prstGeom>
          <a:noFill/>
          <a:ln w="3175">
            <a:noFill/>
            <a:miter lim="800000"/>
            <a:headEnd type="none" w="sm" len="sm"/>
            <a:tailEnd type="none" w="sm" len="sm"/>
          </a:ln>
        </p:spPr>
        <p:txBody>
          <a:bodyPr wrap="none">
            <a:spAutoFit/>
          </a:bodyPr>
          <a:lstStyle/>
          <a:p>
            <a:pPr algn="ctr" fontAlgn="ctr"/>
            <a:r>
              <a:rPr lang="es-ES" dirty="0">
                <a:solidFill>
                  <a:schemeClr val="bg1"/>
                </a:solidFill>
                <a:latin typeface="Calibri" pitchFamily="34" charset="0"/>
              </a:rPr>
              <a:t>47</a:t>
            </a:r>
            <a:r>
              <a:rPr lang="es-ES" sz="1000" dirty="0">
                <a:solidFill>
                  <a:schemeClr val="bg1"/>
                </a:solidFill>
                <a:latin typeface="Calibri" pitchFamily="34" charset="0"/>
              </a:rPr>
              <a:t>%</a:t>
            </a:r>
          </a:p>
        </p:txBody>
      </p:sp>
      <p:sp>
        <p:nvSpPr>
          <p:cNvPr id="141" name="Rectangle 110"/>
          <p:cNvSpPr>
            <a:spLocks noChangeArrowheads="1"/>
          </p:cNvSpPr>
          <p:nvPr/>
        </p:nvSpPr>
        <p:spPr bwMode="auto">
          <a:xfrm>
            <a:off x="8339455" y="3359178"/>
            <a:ext cx="495300" cy="350838"/>
          </a:xfrm>
          <a:prstGeom prst="rect">
            <a:avLst/>
          </a:prstGeom>
          <a:noFill/>
          <a:ln w="3175">
            <a:noFill/>
            <a:miter lim="800000"/>
            <a:headEnd type="none" w="sm" len="sm"/>
            <a:tailEnd type="none" w="sm" len="sm"/>
          </a:ln>
        </p:spPr>
        <p:txBody>
          <a:bodyPr wrap="none">
            <a:spAutoFit/>
          </a:bodyPr>
          <a:lstStyle/>
          <a:p>
            <a:pPr algn="ctr" fontAlgn="ctr"/>
            <a:r>
              <a:rPr lang="es-ES" sz="1700" dirty="0">
                <a:solidFill>
                  <a:schemeClr val="bg1"/>
                </a:solidFill>
                <a:latin typeface="Calibri" pitchFamily="34" charset="0"/>
              </a:rPr>
              <a:t>51</a:t>
            </a:r>
            <a:r>
              <a:rPr lang="es-ES" sz="1000" dirty="0">
                <a:solidFill>
                  <a:schemeClr val="bg1"/>
                </a:solidFill>
                <a:latin typeface="Calibri" pitchFamily="34" charset="0"/>
              </a:rPr>
              <a:t>%</a:t>
            </a:r>
          </a:p>
        </p:txBody>
      </p:sp>
      <p:sp>
        <p:nvSpPr>
          <p:cNvPr id="142" name="Rectangle 111"/>
          <p:cNvSpPr>
            <a:spLocks noChangeArrowheads="1"/>
          </p:cNvSpPr>
          <p:nvPr/>
        </p:nvSpPr>
        <p:spPr bwMode="auto">
          <a:xfrm>
            <a:off x="9626918" y="3322245"/>
            <a:ext cx="495300" cy="350838"/>
          </a:xfrm>
          <a:prstGeom prst="rect">
            <a:avLst/>
          </a:prstGeom>
          <a:noFill/>
          <a:ln w="3175">
            <a:noFill/>
            <a:miter lim="800000"/>
            <a:headEnd type="none" w="sm" len="sm"/>
            <a:tailEnd type="none" w="sm" len="sm"/>
          </a:ln>
        </p:spPr>
        <p:txBody>
          <a:bodyPr wrap="none">
            <a:spAutoFit/>
          </a:bodyPr>
          <a:lstStyle/>
          <a:p>
            <a:pPr algn="ctr" fontAlgn="ctr"/>
            <a:r>
              <a:rPr lang="es-ES" sz="1700" dirty="0">
                <a:solidFill>
                  <a:schemeClr val="bg1"/>
                </a:solidFill>
                <a:latin typeface="Calibri" pitchFamily="34" charset="0"/>
              </a:rPr>
              <a:t>54</a:t>
            </a:r>
            <a:r>
              <a:rPr lang="es-ES" sz="1000" dirty="0">
                <a:solidFill>
                  <a:schemeClr val="bg1"/>
                </a:solidFill>
                <a:latin typeface="Calibri" pitchFamily="34" charset="0"/>
              </a:rPr>
              <a:t>%</a:t>
            </a:r>
          </a:p>
        </p:txBody>
      </p:sp>
      <p:sp>
        <p:nvSpPr>
          <p:cNvPr id="143" name="Rectangle 112"/>
          <p:cNvSpPr>
            <a:spLocks noChangeArrowheads="1"/>
          </p:cNvSpPr>
          <p:nvPr/>
        </p:nvSpPr>
        <p:spPr bwMode="auto">
          <a:xfrm>
            <a:off x="10919720" y="3322661"/>
            <a:ext cx="508000" cy="366712"/>
          </a:xfrm>
          <a:prstGeom prst="rect">
            <a:avLst/>
          </a:prstGeom>
          <a:noFill/>
          <a:ln w="3175">
            <a:noFill/>
            <a:miter lim="800000"/>
            <a:headEnd type="none" w="sm" len="sm"/>
            <a:tailEnd type="none" w="sm" len="sm"/>
          </a:ln>
        </p:spPr>
        <p:txBody>
          <a:bodyPr wrap="none">
            <a:spAutoFit/>
          </a:bodyPr>
          <a:lstStyle/>
          <a:p>
            <a:pPr algn="ctr" fontAlgn="ctr"/>
            <a:r>
              <a:rPr lang="es-ES" dirty="0">
                <a:solidFill>
                  <a:schemeClr val="bg1"/>
                </a:solidFill>
                <a:latin typeface="Calibri" pitchFamily="34" charset="0"/>
              </a:rPr>
              <a:t>53</a:t>
            </a:r>
            <a:r>
              <a:rPr lang="es-ES" sz="1000" dirty="0">
                <a:solidFill>
                  <a:schemeClr val="bg1"/>
                </a:solidFill>
                <a:latin typeface="Calibri" pitchFamily="34" charset="0"/>
              </a:rPr>
              <a:t>%</a:t>
            </a:r>
          </a:p>
        </p:txBody>
      </p:sp>
      <p:sp>
        <p:nvSpPr>
          <p:cNvPr id="150" name="149 CuadroTexto"/>
          <p:cNvSpPr txBox="1"/>
          <p:nvPr/>
        </p:nvSpPr>
        <p:spPr>
          <a:xfrm rot="16200000">
            <a:off x="7233073" y="2241632"/>
            <a:ext cx="655949" cy="369332"/>
          </a:xfrm>
          <a:prstGeom prst="rect">
            <a:avLst/>
          </a:prstGeom>
          <a:noFill/>
        </p:spPr>
        <p:txBody>
          <a:bodyPr wrap="none" rtlCol="0">
            <a:spAutoFit/>
          </a:bodyPr>
          <a:lstStyle/>
          <a:p>
            <a:r>
              <a:rPr lang="es-CO" dirty="0" smtClean="0"/>
              <a:t>Sexo</a:t>
            </a:r>
            <a:endParaRPr lang="es-CO" dirty="0"/>
          </a:p>
        </p:txBody>
      </p:sp>
      <p:graphicFrame>
        <p:nvGraphicFramePr>
          <p:cNvPr id="153" name="Group 235"/>
          <p:cNvGraphicFramePr>
            <a:graphicFrameLocks noGrp="1"/>
          </p:cNvGraphicFramePr>
          <p:nvPr>
            <p:extLst>
              <p:ext uri="{D42A27DB-BD31-4B8C-83A1-F6EECF244321}">
                <p14:modId xmlns:p14="http://schemas.microsoft.com/office/powerpoint/2010/main" val="1246291256"/>
              </p:ext>
            </p:extLst>
          </p:nvPr>
        </p:nvGraphicFramePr>
        <p:xfrm>
          <a:off x="10009554" y="3875911"/>
          <a:ext cx="1971675" cy="157920"/>
        </p:xfrm>
        <a:graphic>
          <a:graphicData uri="http://schemas.openxmlformats.org/drawingml/2006/table">
            <a:tbl>
              <a:tblPr/>
              <a:tblGrid>
                <a:gridCol w="657225"/>
                <a:gridCol w="657225"/>
                <a:gridCol w="657225"/>
              </a:tblGrid>
              <a:tr h="11112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700" b="1" i="1" u="none" strike="noStrike" cap="none" normalizeH="0" baseline="0" dirty="0" smtClean="0">
                          <a:ln>
                            <a:noFill/>
                          </a:ln>
                          <a:solidFill>
                            <a:schemeClr val="folHlink"/>
                          </a:solidFill>
                          <a:effectLst/>
                          <a:latin typeface="Calibri" pitchFamily="34" charset="0"/>
                          <a:cs typeface="Arial" pitchFamily="34" charset="0"/>
                        </a:rPr>
                        <a:t>Marzo - 15</a:t>
                      </a:r>
                      <a:endParaRPr kumimoji="0" lang="es-CO" sz="700" b="0" i="0" u="none" strike="noStrike" cap="none" normalizeH="0" baseline="0" dirty="0" smtClean="0">
                        <a:ln>
                          <a:noFill/>
                        </a:ln>
                        <a:solidFill>
                          <a:schemeClr val="folHlink"/>
                        </a:solidFill>
                        <a:effectLst/>
                        <a:latin typeface="Arial" pitchFamily="34" charset="0"/>
                        <a:cs typeface="Arial" pitchFamily="34" charset="0"/>
                      </a:endParaRPr>
                    </a:p>
                  </a:txBody>
                  <a:tcPr marL="18000" marR="18000" marT="18000" marB="18000" anchor="ctr" horzOverflow="overflow">
                    <a:lnL w="3175" cap="flat" cmpd="sng" algn="ctr">
                      <a:solidFill>
                        <a:schemeClr val="folHlink"/>
                      </a:solidFill>
                      <a:prstDash val="solid"/>
                      <a:round/>
                      <a:headEnd type="none" w="med" len="med"/>
                      <a:tailEnd type="none" w="med" len="med"/>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700" b="1" i="1" u="none" strike="noStrike" cap="none" normalizeH="0" baseline="0" dirty="0" smtClean="0">
                          <a:ln>
                            <a:noFill/>
                          </a:ln>
                          <a:solidFill>
                            <a:schemeClr val="folHlink"/>
                          </a:solidFill>
                          <a:effectLst/>
                          <a:latin typeface="Calibri" pitchFamily="34" charset="0"/>
                          <a:cs typeface="Arial" pitchFamily="34" charset="0"/>
                        </a:rPr>
                        <a:t>Agosto - 15</a:t>
                      </a:r>
                      <a:endParaRPr kumimoji="0" lang="es-CO" sz="700" b="0" i="0" u="none" strike="noStrike" cap="none" normalizeH="0" baseline="0" dirty="0" smtClean="0">
                        <a:ln>
                          <a:noFill/>
                        </a:ln>
                        <a:solidFill>
                          <a:schemeClr val="folHlink"/>
                        </a:solidFill>
                        <a:effectLst/>
                        <a:latin typeface="Arial" pitchFamily="34" charset="0"/>
                        <a:cs typeface="Arial" pitchFamily="34" charset="0"/>
                      </a:endParaRP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chemeClr val="hlink"/>
                      </a:solidFill>
                      <a:prstDash val="solid"/>
                      <a:round/>
                      <a:headEnd type="none" w="sm" len="sm"/>
                      <a:tailEnd type="none" w="sm" len="sm"/>
                    </a:lnR>
                    <a:lnT cap="flat">
                      <a:noFill/>
                    </a:lnT>
                    <a:lnB cap="flat">
                      <a:noFill/>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CO" sz="800" b="1" i="1" u="none" strike="noStrike" cap="none" normalizeH="0" baseline="0" dirty="0" smtClean="0">
                          <a:ln>
                            <a:noFill/>
                          </a:ln>
                          <a:solidFill>
                            <a:srgbClr val="008000"/>
                          </a:solidFill>
                          <a:effectLst/>
                          <a:latin typeface="Calibri" pitchFamily="34" charset="0"/>
                          <a:cs typeface="Arial" pitchFamily="34" charset="0"/>
                        </a:rPr>
                        <a:t>2016</a:t>
                      </a:r>
                    </a:p>
                  </a:txBody>
                  <a:tcPr marL="18000" marR="18000" marT="18000" marB="18000" anchor="ctr" horzOverflow="overflow">
                    <a:lnL w="3175" cap="flat" cmpd="sng" algn="ctr">
                      <a:solidFill>
                        <a:schemeClr val="hlink"/>
                      </a:solidFill>
                      <a:prstDash val="solid"/>
                      <a:round/>
                      <a:headEnd type="none" w="sm" len="sm"/>
                      <a:tailEnd type="none" w="sm" len="sm"/>
                    </a:lnL>
                    <a:lnR w="3175" cap="flat" cmpd="sng" algn="ctr">
                      <a:solidFill>
                        <a:srgbClr val="008000"/>
                      </a:solidFill>
                      <a:prstDash val="solid"/>
                      <a:round/>
                      <a:headEnd type="none" w="med" len="med"/>
                      <a:tailEnd type="none" w="med" len="med"/>
                    </a:lnR>
                    <a:lnT cap="flat">
                      <a:noFill/>
                    </a:lnT>
                    <a:lnB cap="flat">
                      <a:noFill/>
                    </a:lnB>
                    <a:lnTlToBr>
                      <a:noFill/>
                    </a:lnTlToBr>
                    <a:lnBlToTr>
                      <a:noFill/>
                    </a:lnBlToTr>
                    <a:noFill/>
                  </a:tcPr>
                </a:tc>
              </a:tr>
            </a:tbl>
          </a:graphicData>
        </a:graphic>
      </p:graphicFrame>
      <p:sp>
        <p:nvSpPr>
          <p:cNvPr id="154" name="153 CuadroTexto"/>
          <p:cNvSpPr txBox="1"/>
          <p:nvPr/>
        </p:nvSpPr>
        <p:spPr>
          <a:xfrm rot="16200000">
            <a:off x="6712793" y="4965715"/>
            <a:ext cx="1978427" cy="369332"/>
          </a:xfrm>
          <a:prstGeom prst="rect">
            <a:avLst/>
          </a:prstGeom>
          <a:noFill/>
        </p:spPr>
        <p:txBody>
          <a:bodyPr wrap="none" rtlCol="0">
            <a:spAutoFit/>
          </a:bodyPr>
          <a:lstStyle/>
          <a:p>
            <a:r>
              <a:rPr lang="es-CO" dirty="0" smtClean="0"/>
              <a:t>Nivel de educación</a:t>
            </a:r>
            <a:endParaRPr lang="es-CO" dirty="0"/>
          </a:p>
        </p:txBody>
      </p:sp>
    </p:spTree>
    <p:extLst>
      <p:ext uri="{BB962C8B-B14F-4D97-AF65-F5344CB8AC3E}">
        <p14:creationId xmlns:p14="http://schemas.microsoft.com/office/powerpoint/2010/main" val="10002797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2330</TotalTime>
  <Words>2833</Words>
  <Application>Microsoft Office PowerPoint</Application>
  <PresentationFormat>Personalizado</PresentationFormat>
  <Paragraphs>478</Paragraphs>
  <Slides>73</Slides>
  <Notes>6</Notes>
  <HiddenSlides>0</HiddenSlides>
  <MMClips>0</MMClips>
  <ScaleCrop>false</ScaleCrop>
  <HeadingPairs>
    <vt:vector size="4" baseType="variant">
      <vt:variant>
        <vt:lpstr>Tema</vt:lpstr>
      </vt:variant>
      <vt:variant>
        <vt:i4>1</vt:i4>
      </vt:variant>
      <vt:variant>
        <vt:lpstr>Títulos de diapositiva</vt:lpstr>
      </vt:variant>
      <vt:variant>
        <vt:i4>73</vt:i4>
      </vt:variant>
    </vt:vector>
  </HeadingPairs>
  <TitlesOfParts>
    <vt:vector size="74" baseType="lpstr">
      <vt:lpstr>Parallax</vt:lpstr>
      <vt:lpstr>              “Gestión Social en el Metro de Medellín”   Riesgo Social y Mecanismo de Quejas y Reclamos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18 trenes de la cultura en circulación y 5 trenes de eventos de ciudad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Internacional:  “Gestión Social de Metros en América Latina”</dc:title>
  <dc:creator>Erika Massiel Quinteros Lucas</dc:creator>
  <cp:lastModifiedBy>Jorge Mario Tobon Gonzalez</cp:lastModifiedBy>
  <cp:revision>197</cp:revision>
  <dcterms:created xsi:type="dcterms:W3CDTF">2016-06-03T16:56:13Z</dcterms:created>
  <dcterms:modified xsi:type="dcterms:W3CDTF">2016-08-23T05:19:21Z</dcterms:modified>
</cp:coreProperties>
</file>