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3" r:id="rId3"/>
    <p:sldId id="257" r:id="rId4"/>
    <p:sldId id="305" r:id="rId5"/>
    <p:sldId id="261" r:id="rId6"/>
    <p:sldId id="296" r:id="rId7"/>
    <p:sldId id="292" r:id="rId8"/>
    <p:sldId id="293" r:id="rId9"/>
    <p:sldId id="295" r:id="rId10"/>
    <p:sldId id="259" r:id="rId11"/>
    <p:sldId id="306" r:id="rId12"/>
    <p:sldId id="258" r:id="rId13"/>
    <p:sldId id="262" r:id="rId14"/>
    <p:sldId id="264" r:id="rId15"/>
    <p:sldId id="310" r:id="rId16"/>
    <p:sldId id="294" r:id="rId17"/>
    <p:sldId id="307" r:id="rId18"/>
    <p:sldId id="275" r:id="rId19"/>
    <p:sldId id="276" r:id="rId20"/>
    <p:sldId id="278" r:id="rId21"/>
    <p:sldId id="268" r:id="rId22"/>
    <p:sldId id="279" r:id="rId23"/>
    <p:sldId id="291" r:id="rId24"/>
    <p:sldId id="267" r:id="rId25"/>
    <p:sldId id="273" r:id="rId26"/>
    <p:sldId id="314" r:id="rId27"/>
    <p:sldId id="274" r:id="rId28"/>
    <p:sldId id="308" r:id="rId29"/>
    <p:sldId id="271" r:id="rId30"/>
    <p:sldId id="297" r:id="rId31"/>
    <p:sldId id="272" r:id="rId32"/>
    <p:sldId id="269" r:id="rId33"/>
    <p:sldId id="270" r:id="rId34"/>
    <p:sldId id="277" r:id="rId35"/>
    <p:sldId id="282" r:id="rId36"/>
    <p:sldId id="281" r:id="rId37"/>
    <p:sldId id="312" r:id="rId38"/>
    <p:sldId id="315" r:id="rId39"/>
    <p:sldId id="309" r:id="rId40"/>
    <p:sldId id="285" r:id="rId41"/>
    <p:sldId id="289" r:id="rId42"/>
    <p:sldId id="298" r:id="rId43"/>
    <p:sldId id="311" r:id="rId44"/>
    <p:sldId id="260" r:id="rId45"/>
    <p:sldId id="265" r:id="rId46"/>
    <p:sldId id="284" r:id="rId47"/>
    <p:sldId id="286" r:id="rId48"/>
    <p:sldId id="288" r:id="rId49"/>
    <p:sldId id="313" r:id="rId50"/>
    <p:sldId id="287" r:id="rId51"/>
    <p:sldId id="290" r:id="rId52"/>
    <p:sldId id="26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  <a:srgbClr val="434343"/>
    <a:srgbClr val="494949"/>
    <a:srgbClr val="4B4B4B"/>
    <a:srgbClr val="515151"/>
    <a:srgbClr val="139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" y="5748472"/>
            <a:ext cx="2568289" cy="103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01440" y="5883275"/>
            <a:ext cx="575501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D10B05-26D7-4FC2-9C5A-42AE1C48759E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3216" y="5883275"/>
            <a:ext cx="6023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64" y="6040643"/>
            <a:ext cx="1804416" cy="7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microsoft.com/office/2007/relationships/hdphoto" Target="../media/hdphoto1.wdp"/><Relationship Id="rId10" Type="http://schemas.openxmlformats.org/officeDocument/2006/relationships/image" Target="../media/image72.jpeg"/><Relationship Id="rId4" Type="http://schemas.openxmlformats.org/officeDocument/2006/relationships/image" Target="../media/image69.jpe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http://www.google.es/url?sa=i&amp;rct=j&amp;q=&amp;esrc=s&amp;source=images&amp;cd=&amp;cad=rja&amp;uact=8&amp;ved=0ahUKEwiP_5yPq8XOAhXEWBQKHdE-BB8QjRwIBw&amp;url=http://www.estudiarenbarcelona.net/los-mejores-barrios-para-estudiantes-barcelona/&amp;bvm=bv.129759880,d.d24&amp;psig=AFQjCNFV9JHAPAPXqKIXnwWKF26ZARA7jA&amp;ust=147141627423624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es/imgres?q=FESOCA&amp;um=1&amp;hl=es&amp;biw=1024&amp;bih=587&amp;tbm=isch&amp;tbnid=57BuvlEs6QUwJM:&amp;imgrefurl=http://www.casalsordsbcn.org.es/paginas/memoria_de_hemeroteca.php?noticia=438&amp;docid=nJgcTUDLu_564M&amp;imgurl=http://www.casalsordsbcn.org.es/images/informativos/221x166/438_LOGO%20FESOCA%20(NUEVO).JPG&amp;w=180&amp;h=196&amp;ei=GoieTt-LFtSx8QOp3MCoCQ&amp;zoom=1" TargetMode="External"/><Relationship Id="rId13" Type="http://schemas.openxmlformats.org/officeDocument/2006/relationships/image" Target="../media/image117.jpeg"/><Relationship Id="rId18" Type="http://schemas.openxmlformats.org/officeDocument/2006/relationships/image" Target="../media/image121.jpeg"/><Relationship Id="rId3" Type="http://schemas.openxmlformats.org/officeDocument/2006/relationships/image" Target="../media/image4.png"/><Relationship Id="rId7" Type="http://schemas.openxmlformats.org/officeDocument/2006/relationships/image" Target="../media/image112.jpeg"/><Relationship Id="rId12" Type="http://schemas.openxmlformats.org/officeDocument/2006/relationships/image" Target="../media/image116.png"/><Relationship Id="rId17" Type="http://schemas.openxmlformats.org/officeDocument/2006/relationships/hyperlink" Target="http://www.google.es/imgres?q=institut+municipal+de+discapacitat&amp;um=1&amp;hl=es&amp;biw=1280&amp;bih=843&amp;tbm=isch&amp;tbnid=KUsHzVIJFQRoiM:&amp;imgrefurl=http://www.fcsd.org/&amp;docid=AQTIyf98h_uwSM&amp;imgurl=http://www.fcsd.org/images/11051/thumbnail(width=160,height=85)&amp;w=160&amp;h=61&amp;ei=cfieTpaxHYmi8gO2q62JCQ&amp;zoom=1&amp;iact=hc&amp;vpx=902&amp;vpy=442&amp;dur=280&amp;hovh=49&amp;hovw=129&amp;tx=203&amp;ty=144&amp;sig=116540627119325646925&amp;page=6&amp;tbnh=49&amp;tbnw=129&amp;start=116&amp;ndsp=24&amp;ved=1t:429,r:5,s:116" TargetMode="External"/><Relationship Id="rId2" Type="http://schemas.openxmlformats.org/officeDocument/2006/relationships/image" Target="../media/image3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5.jpeg"/><Relationship Id="rId5" Type="http://schemas.openxmlformats.org/officeDocument/2006/relationships/image" Target="../media/image110.jpeg"/><Relationship Id="rId15" Type="http://schemas.openxmlformats.org/officeDocument/2006/relationships/image" Target="../media/image119.jpe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hyperlink" Target="http://www.google.es/url?sa=i&amp;rct=j&amp;q=&amp;esrc=s&amp;source=images&amp;cd=&amp;cad=rja&amp;uact=8&amp;ved=0CAcQjRxqFQoTCJLtr_2Ov8gCFUeJGgod5IgKDA&amp;url=http://www.planocio.com/evento/7240/Exposicion-6-mil-millones-de-Otros-en-San-Sebastian-del-02-Abril-2011-al-21-Agosto-2011&amp;psig=AFQjCNEq3Px9Y31wv8YL9LQLxxEEigvEWA&amp;ust=1444814314114817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2126" y="383171"/>
            <a:ext cx="9144000" cy="23876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Seminario Internacional</a:t>
            </a:r>
            <a:r>
              <a:rPr lang="en-US" sz="4000" dirty="0" smtClean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: </a:t>
            </a: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s-E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“Gestión Social de Metros en América Latina” </a:t>
            </a:r>
            <a:endParaRPr lang="en-US" sz="5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76990"/>
            <a:ext cx="1876926" cy="715879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Lima - </a:t>
            </a:r>
            <a:r>
              <a:rPr lang="en-US" sz="1800" b="1" dirty="0">
                <a:solidFill>
                  <a:srgbClr val="00B050"/>
                </a:solidFill>
              </a:rPr>
              <a:t>P</a:t>
            </a:r>
            <a:r>
              <a:rPr lang="en-US" sz="1800" b="1" dirty="0" smtClean="0">
                <a:solidFill>
                  <a:srgbClr val="00B050"/>
                </a:solidFill>
              </a:rPr>
              <a:t>erú</a:t>
            </a:r>
          </a:p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Agosto, 2016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762183" y="3038893"/>
            <a:ext cx="7037387" cy="1844675"/>
            <a:chOff x="0" y="0"/>
            <a:chExt cx="4239532" cy="1246505"/>
          </a:xfrm>
        </p:grpSpPr>
        <p:pic>
          <p:nvPicPr>
            <p:cNvPr id="7" name="Picture 16" descr="metro-de-lima-lc3adnea-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787" y="0"/>
              <a:ext cx="163893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metro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52550" cy="124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 descr="plataformaMetro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0" r="-2702"/>
            <a:stretch>
              <a:fillRect/>
            </a:stretch>
          </p:blipFill>
          <p:spPr bwMode="auto">
            <a:xfrm>
              <a:off x="3004457" y="0"/>
              <a:ext cx="123507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9 CuadroTexto"/>
          <p:cNvSpPr txBox="1"/>
          <p:nvPr/>
        </p:nvSpPr>
        <p:spPr>
          <a:xfrm>
            <a:off x="4575481" y="5257801"/>
            <a:ext cx="707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800" b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</a:rPr>
              <a:t>Accesibilidad universal y diseño para todos</a:t>
            </a:r>
            <a:r>
              <a:rPr lang="ca-ES" sz="2800" b="1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ca-E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Tmb_ 090514_2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3799760"/>
            <a:ext cx="154781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Imagen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12" y="1224195"/>
            <a:ext cx="1916357" cy="29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Tmb_090420_02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835" y="3368902"/>
            <a:ext cx="2762812" cy="259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ut10247\Documents\A C C E S S I B I L I T A T\FOTOS i VIDEOS Accessibilitat\Fotos proposta a J.LL. Lara\1 (5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168" y="855507"/>
            <a:ext cx="249713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E:\F O T O S   ACCESSIBILITAT\A Diversas d'accessbilitat\tmb061116_07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79" y="1754919"/>
            <a:ext cx="2074491" cy="28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E:\F O T O S   ACCESSIBILITAT\A Diversas d'accessbilitat\Tmb_090326_009 - copia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81" y="4374630"/>
            <a:ext cx="3567588" cy="158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E:\F O T O S   ACCESSIBILITAT\SIU\tmb061116_140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81" y="855507"/>
            <a:ext cx="15843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E:\F O T O S   ACCESSIBILITAT\Senyalització metro\tmb061116_115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99" y="4668122"/>
            <a:ext cx="2016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E:\F O T O S   ACCESSIBILITAT\Gos Assistencia\tmb061116_062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29" y="828613"/>
            <a:ext cx="1761565" cy="253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http://us.123rf.com/400wm/400/400/tootles/tootles0603/tootles060300047/344704-letra-p-en-el-lenguaje-de-signos-para-sordos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749" y="2654317"/>
            <a:ext cx="581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http://t1.gstatic.com/images?q=tbn:ANd9GcQbjBoNuSp3KXpODj4kDDCNrGNn1zo9-M8B0WYXKrhuO_3Qj_t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043" y="2646380"/>
            <a:ext cx="5762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http://www.paratusoidos.com/wp-content/uploads/2011/05/buclemagnetico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42" y="936188"/>
            <a:ext cx="7921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942534" y="155628"/>
            <a:ext cx="10917771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BARCELONA Y LA  ACCESIBILIDAD UNIVERSAL. TRANSPORTE</a:t>
            </a:r>
          </a:p>
        </p:txBody>
      </p:sp>
      <p:grpSp>
        <p:nvGrpSpPr>
          <p:cNvPr id="24" name="2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25" name="2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26" name="2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652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647824" y="2047255"/>
            <a:ext cx="46729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MARCO DE GESTIÓN EN TMB</a:t>
            </a:r>
            <a:endParaRPr lang="ca-ES" sz="2800" dirty="0">
              <a:solidFill>
                <a:srgbClr val="1390CF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0" name="Picture 5" descr="gt-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87" y="3041781"/>
            <a:ext cx="4979111" cy="29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GESTION DE LA ACCESIBILIDAD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352162" y="1359858"/>
            <a:ext cx="10508144" cy="264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0" hangingPunct="0">
              <a:spcBef>
                <a:spcPct val="50000"/>
              </a:spcBef>
              <a:buClr>
                <a:schemeClr val="bg1"/>
              </a:buClr>
              <a:tabLst>
                <a:tab pos="190500" algn="l"/>
              </a:tabLst>
            </a:pPr>
            <a:r>
              <a:rPr kumimoji="0" lang="es-ES" sz="2000" b="1" dirty="0" smtClean="0"/>
              <a:t>T</a:t>
            </a:r>
            <a:r>
              <a:rPr kumimoji="0" lang="es-ES" sz="2000" b="1" dirty="0" smtClean="0">
                <a:solidFill>
                  <a:srgbClr val="000000"/>
                </a:solidFill>
              </a:rPr>
              <a:t>MB </a:t>
            </a:r>
            <a:r>
              <a:rPr kumimoji="0" lang="es-ES" sz="2000" dirty="0" smtClean="0">
                <a:solidFill>
                  <a:srgbClr val="000000"/>
                </a:solidFill>
              </a:rPr>
              <a:t>incorpora la accesibilidad como un factor de su </a:t>
            </a:r>
            <a:r>
              <a:rPr kumimoji="0" lang="es-ES" sz="2000" b="1" dirty="0" smtClean="0">
                <a:solidFill>
                  <a:srgbClr val="000000"/>
                </a:solidFill>
              </a:rPr>
              <a:t>Responsabilidad Social Corporativa. </a:t>
            </a:r>
          </a:p>
          <a:p>
            <a:pPr algn="just" eaLnBrk="0" hangingPunct="0">
              <a:spcBef>
                <a:spcPct val="50000"/>
              </a:spcBef>
              <a:buClr>
                <a:schemeClr val="bg1"/>
              </a:buClr>
              <a:tabLst>
                <a:tab pos="190500" algn="l"/>
              </a:tabLst>
            </a:pPr>
            <a:r>
              <a:rPr kumimoji="0" lang="es-ES" sz="2000" dirty="0" smtClean="0">
                <a:solidFill>
                  <a:srgbClr val="000000"/>
                </a:solidFill>
              </a:rPr>
              <a:t>Se coordina a través de una </a:t>
            </a:r>
            <a:r>
              <a:rPr kumimoji="0" lang="es-ES" sz="2000" b="1" dirty="0" smtClean="0">
                <a:solidFill>
                  <a:srgbClr val="000000"/>
                </a:solidFill>
              </a:rPr>
              <a:t>Comisión de Accesibilidad Universal, </a:t>
            </a:r>
            <a:r>
              <a:rPr kumimoji="0" lang="es-ES" sz="2000" dirty="0" smtClean="0">
                <a:solidFill>
                  <a:srgbClr val="000000"/>
                </a:solidFill>
              </a:rPr>
              <a:t>compuesta per responsables técnicos de diferentes servicios de la empresa, con el objetivo de adecuar los vehículos, infraestructuras y instalaciones, desarrollando </a:t>
            </a:r>
            <a:r>
              <a:rPr kumimoji="0" lang="es-ES" sz="2000" b="1" dirty="0" smtClean="0">
                <a:solidFill>
                  <a:srgbClr val="000000"/>
                </a:solidFill>
              </a:rPr>
              <a:t>acciones que favorezcan la plena accesibilidad y el diseño para todos en los </a:t>
            </a:r>
            <a:r>
              <a:rPr lang="es-ES" sz="2000" b="1" dirty="0" smtClean="0">
                <a:solidFill>
                  <a:srgbClr val="000000"/>
                </a:solidFill>
              </a:rPr>
              <a:t>servicios </a:t>
            </a:r>
            <a:r>
              <a:rPr kumimoji="0" lang="es-ES" sz="2000" b="1" dirty="0" smtClean="0">
                <a:solidFill>
                  <a:srgbClr val="000000"/>
                </a:solidFill>
              </a:rPr>
              <a:t>de movilidad corporativos.</a:t>
            </a: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35" y="3318242"/>
            <a:ext cx="5076260" cy="264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1365609" y="3231954"/>
            <a:ext cx="54318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Clr>
                <a:schemeClr val="bg1"/>
              </a:buClr>
              <a:tabLst>
                <a:tab pos="190500" algn="l"/>
              </a:tabLst>
            </a:pPr>
            <a:r>
              <a:rPr lang="es-ES" sz="2000" b="1" dirty="0">
                <a:solidFill>
                  <a:srgbClr val="000000"/>
                </a:solidFill>
              </a:rPr>
              <a:t>TMB </a:t>
            </a:r>
            <a:r>
              <a:rPr lang="es-ES" sz="2000" dirty="0">
                <a:solidFill>
                  <a:srgbClr val="000000"/>
                </a:solidFill>
              </a:rPr>
              <a:t>forma parte y participa </a:t>
            </a:r>
            <a:r>
              <a:rPr lang="es-ES" sz="2000" dirty="0" smtClean="0">
                <a:solidFill>
                  <a:srgbClr val="000000"/>
                </a:solidFill>
              </a:rPr>
              <a:t>en diversos </a:t>
            </a:r>
            <a:r>
              <a:rPr lang="es-ES" sz="2000" dirty="0">
                <a:solidFill>
                  <a:srgbClr val="000000"/>
                </a:solidFill>
              </a:rPr>
              <a:t>órganos con los </a:t>
            </a:r>
            <a:r>
              <a:rPr lang="es-ES" sz="2000" dirty="0" smtClean="0">
                <a:solidFill>
                  <a:srgbClr val="000000"/>
                </a:solidFill>
              </a:rPr>
              <a:t>representantes de las entidades de la discapacidad, </a:t>
            </a:r>
            <a:r>
              <a:rPr lang="es-ES" sz="2000" dirty="0">
                <a:solidFill>
                  <a:srgbClr val="000000"/>
                </a:solidFill>
              </a:rPr>
              <a:t>con otros operadores y las </a:t>
            </a:r>
            <a:r>
              <a:rPr lang="es-ES" sz="2000" dirty="0" smtClean="0">
                <a:solidFill>
                  <a:srgbClr val="000000"/>
                </a:solidFill>
              </a:rPr>
              <a:t>instituciones y administraciones competentes en la materia.</a:t>
            </a:r>
            <a:endParaRPr lang="es-ES" sz="2000" dirty="0">
              <a:solidFill>
                <a:srgbClr val="000000"/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8413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1507848" y="887505"/>
            <a:ext cx="3428999" cy="5029201"/>
            <a:chOff x="1918557" y="1845788"/>
            <a:chExt cx="2743200" cy="390280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18557" y="1845788"/>
              <a:ext cx="2743200" cy="3902806"/>
            </a:xfrm>
            <a:prstGeom prst="rect">
              <a:avLst/>
            </a:prstGeom>
            <a:noFill/>
            <a:ln w="12700">
              <a:solidFill>
                <a:schemeClr val="tx1">
                  <a:alpha val="99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18557" y="3234562"/>
              <a:ext cx="2743200" cy="1346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13 CuadroTexto"/>
          <p:cNvSpPr txBox="1"/>
          <p:nvPr/>
        </p:nvSpPr>
        <p:spPr>
          <a:xfrm>
            <a:off x="5289471" y="1832444"/>
            <a:ext cx="62593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Plan de referencia en el sector del transporte público.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Concreta los 10 proyectos clave.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Marco operativo y de gestión definido y eficiente.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El compromiso escrito ha facilitado el diálogo con usuarios y entidades de la discapacidad.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Presentado como un modelo por las administraciones  (Ayuntamientos de </a:t>
            </a:r>
            <a:r>
              <a:rPr lang="es-ES" sz="2000" dirty="0" err="1" smtClean="0"/>
              <a:t>l’AMB</a:t>
            </a:r>
            <a:r>
              <a:rPr lang="es-ES" sz="2000" dirty="0" smtClean="0"/>
              <a:t>, Generalitat, Ministerios,..).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Reconocido y premiado por las asociaciones de referencia en la discapacidad en el COCARMI i CERMI.</a:t>
            </a:r>
          </a:p>
          <a:p>
            <a:endParaRPr lang="ca-ES" dirty="0"/>
          </a:p>
        </p:txBody>
      </p:sp>
      <p:grpSp>
        <p:nvGrpSpPr>
          <p:cNvPr id="15" name="14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6" name="15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7" name="16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PLAN DIRECTOR DE ACCESSIBILIDAD UNIVERSAL</a:t>
            </a:r>
          </a:p>
        </p:txBody>
      </p:sp>
    </p:spTree>
    <p:extLst>
      <p:ext uri="{BB962C8B-B14F-4D97-AF65-F5344CB8AC3E}">
        <p14:creationId xmlns:p14="http://schemas.microsoft.com/office/powerpoint/2010/main" val="21917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PLAN DIRECTOR DE ACCESSIBILIDAD UNIVERSAL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546412" y="2071339"/>
            <a:ext cx="905597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s-ES" sz="2000" dirty="0" smtClean="0"/>
              <a:t>Las </a:t>
            </a:r>
            <a:r>
              <a:rPr lang="es-ES" sz="2000" b="1" dirty="0" smtClean="0"/>
              <a:t>personas con discapacidad</a:t>
            </a:r>
            <a:r>
              <a:rPr lang="es-ES" sz="2000" dirty="0" smtClean="0"/>
              <a:t> y el principio de accesibilidad universal.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s-ES" sz="2000" dirty="0" smtClean="0"/>
              <a:t>El </a:t>
            </a:r>
            <a:r>
              <a:rPr lang="es-ES" sz="2000" b="1" dirty="0" smtClean="0"/>
              <a:t>marco normativo y financiero </a:t>
            </a:r>
            <a:r>
              <a:rPr lang="es-ES" sz="2000" dirty="0" smtClean="0"/>
              <a:t>de la accesibilidad.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s-ES" sz="2000" dirty="0" smtClean="0"/>
              <a:t>La accesibilidad en el </a:t>
            </a:r>
            <a:r>
              <a:rPr lang="es-ES" sz="2000" b="1" dirty="0" smtClean="0"/>
              <a:t>marco estratégico de TMB</a:t>
            </a:r>
            <a:r>
              <a:rPr lang="es-ES" sz="2000" dirty="0" smtClean="0"/>
              <a:t>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s-ES" sz="2000" dirty="0" smtClean="0"/>
              <a:t>El </a:t>
            </a:r>
            <a:r>
              <a:rPr lang="es-ES" sz="2000" b="1" dirty="0" smtClean="0"/>
              <a:t>marco operativo y de gestión</a:t>
            </a:r>
            <a:r>
              <a:rPr lang="es-ES" sz="2000" dirty="0" smtClean="0"/>
              <a:t>. Los diez proyectos clave.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s-ES" sz="2000" dirty="0" smtClean="0"/>
              <a:t>El marco de </a:t>
            </a:r>
            <a:r>
              <a:rPr lang="es-ES" sz="2000" b="1" dirty="0" smtClean="0"/>
              <a:t>diálogo</a:t>
            </a:r>
            <a:r>
              <a:rPr lang="es-ES" sz="2000" dirty="0" smtClean="0"/>
              <a:t>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45169" y="1371645"/>
            <a:ext cx="98777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000" dirty="0" smtClean="0">
                <a:latin typeface="+mn-lt"/>
              </a:rPr>
              <a:t>Contiene  los compromisos de la empresa para el acceso igualitario a sus redes de transporte:</a:t>
            </a:r>
            <a:endParaRPr lang="es-ES" sz="2000" dirty="0">
              <a:latin typeface="+mn-lt"/>
            </a:endParaRPr>
          </a:p>
        </p:txBody>
      </p:sp>
      <p:pic>
        <p:nvPicPr>
          <p:cNvPr id="13" name="il_fi" descr="http://4.bp.blogspot.com/-cmBjJqdoJbU/TXYl_HU35SI/AAAAAAAADMc/c1mJRI0eveI/s1600/la-ciudad-accesible-ed-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89" y="4217436"/>
            <a:ext cx="6237357" cy="176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79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PLAN DIRECTOR DE ACCESSIBILIDAD UNIVERSAL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46749" y="1965569"/>
            <a:ext cx="6984776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tabLst>
                <a:tab pos="-457200" algn="l"/>
              </a:tabLst>
            </a:pPr>
            <a:r>
              <a:rPr lang="es-ES" sz="2000" dirty="0" smtClean="0">
                <a:cs typeface="Arial" pitchFamily="34" charset="0"/>
              </a:rPr>
              <a:t>Accesibilidad universal y diseño para todos.</a:t>
            </a:r>
          </a:p>
          <a:p>
            <a:pPr marL="342900" indent="-342900">
              <a:buFontTx/>
              <a:buAutoNum type="arabicPeriod" startAt="2"/>
              <a:tabLst>
                <a:tab pos="-457200" algn="l"/>
              </a:tabLst>
            </a:pPr>
            <a:r>
              <a:rPr lang="es-ES" sz="2000" dirty="0" smtClean="0">
                <a:cs typeface="Arial" pitchFamily="34" charset="0"/>
              </a:rPr>
              <a:t>Corresponsabilidad en la cadena de accesibilidad. </a:t>
            </a:r>
          </a:p>
          <a:p>
            <a:pPr marL="342900" indent="-342900">
              <a:buFontTx/>
              <a:buAutoNum type="arabicPeriod" startAt="2"/>
              <a:tabLst>
                <a:tab pos="-457200" algn="l"/>
              </a:tabLst>
            </a:pPr>
            <a:r>
              <a:rPr lang="es-ES" sz="2000" dirty="0" smtClean="0">
                <a:cs typeface="Arial" pitchFamily="34" charset="0"/>
              </a:rPr>
              <a:t>Participación de los colectivos involucrados.</a:t>
            </a:r>
          </a:p>
          <a:p>
            <a:pPr marL="342900" indent="-342900">
              <a:buFontTx/>
              <a:buAutoNum type="arabicPeriod" startAt="4"/>
              <a:tabLst>
                <a:tab pos="-457200" algn="l"/>
              </a:tabLst>
            </a:pPr>
            <a:r>
              <a:rPr lang="es-ES" sz="2000" dirty="0" smtClean="0">
                <a:cs typeface="Arial" pitchFamily="34" charset="0"/>
              </a:rPr>
              <a:t>Disminución de les medidas de suplencia.</a:t>
            </a:r>
          </a:p>
          <a:p>
            <a:pPr marL="342900" indent="-342900">
              <a:buFontTx/>
              <a:buAutoNum type="arabicPeriod" startAt="4"/>
              <a:tabLst>
                <a:tab pos="-457200" algn="l"/>
              </a:tabLst>
            </a:pPr>
            <a:r>
              <a:rPr lang="es-ES" sz="2000" dirty="0" smtClean="0">
                <a:cs typeface="Arial" pitchFamily="34" charset="0"/>
              </a:rPr>
              <a:t>Transversalidad interna: Comisión de Accesibilidad Universal.</a:t>
            </a:r>
          </a:p>
          <a:p>
            <a:pPr marL="342900" indent="-342900">
              <a:buFontTx/>
              <a:buAutoNum type="arabicPeriod" startAt="4"/>
              <a:tabLst>
                <a:tab pos="-457200" algn="l"/>
              </a:tabLst>
            </a:pPr>
            <a:r>
              <a:rPr lang="es-ES" sz="2000" dirty="0" smtClean="0">
                <a:cs typeface="Arial" pitchFamily="34" charset="0"/>
              </a:rPr>
              <a:t>Anticipación, proactividad e innovación.</a:t>
            </a:r>
          </a:p>
          <a:p>
            <a:pPr marL="342900" indent="-342900">
              <a:buFontTx/>
              <a:buAutoNum type="arabicPeriod" startAt="4"/>
              <a:tabLst>
                <a:tab pos="-457200" algn="l"/>
              </a:tabLst>
            </a:pPr>
            <a:r>
              <a:rPr lang="es-ES" sz="2000" dirty="0" smtClean="0">
                <a:cs typeface="Arial" pitchFamily="34" charset="0"/>
              </a:rPr>
              <a:t>Liderazgo y ofrecimiento del “know-how”.</a:t>
            </a:r>
            <a:endParaRPr lang="es-ES" sz="2000" dirty="0">
              <a:cs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/>
          <a:stretch/>
        </p:blipFill>
        <p:spPr bwMode="auto">
          <a:xfrm>
            <a:off x="8453306" y="853659"/>
            <a:ext cx="3420448" cy="512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1547812" y="1277954"/>
            <a:ext cx="570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PRINCIPIOS DE LA POLITICA DE ACCESIBILIDAD EN TMB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094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551329" y="155628"/>
            <a:ext cx="11308977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COMISIÓN </a:t>
            </a:r>
            <a:r>
              <a:rPr lang="ca-ES" sz="2800" dirty="0" smtClean="0">
                <a:solidFill>
                  <a:srgbClr val="1390CF"/>
                </a:solidFill>
              </a:rPr>
              <a:t> DE  </a:t>
            </a:r>
            <a:r>
              <a:rPr lang="ca-ES" sz="2800" dirty="0">
                <a:solidFill>
                  <a:srgbClr val="1390CF"/>
                </a:solidFill>
              </a:rPr>
              <a:t>ACCESIBILIDAD </a:t>
            </a:r>
            <a:r>
              <a:rPr lang="ca-ES" sz="2800" dirty="0" smtClean="0">
                <a:solidFill>
                  <a:srgbClr val="1390CF"/>
                </a:solidFill>
              </a:rPr>
              <a:t> UNIVERSAL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delegadocoordinador.files.wordpress.com/2010/02/p10104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9" y="2877671"/>
            <a:ext cx="4416823" cy="30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32770" y="2835424"/>
            <a:ext cx="49624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INFRAESTRUCTURAS DE METRO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INGENIERÍA DE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SEÑALÉTICA E INFORMACIÓN CORPORATIVA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ASCENSORES  Y  ESCALERAS MECÁNICAS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PROTECCIÓN CIVIL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SEGURIDAD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FORMACIÓN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INFOACCESSIBILIDAD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INFOACCESIBILIDAD METRO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ACCESIBILIDAD  Y DIVERSIDAD INTERNA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>
            <a:off x="1438834" y="1291840"/>
            <a:ext cx="10753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La Comisión de Accesibilidad formada por los responsables de los diferentes departamento técnicos en cada materia, coordina  los diez grupos de trabajo que contemplan la totalidad de ámbitos técnicos y de procesos para dar respuesta global a las necesidades de movilidad de la ciudadanía diversa. Los grupos son:</a:t>
            </a:r>
            <a:endParaRPr lang="es-ES" sz="2000" i="1" dirty="0"/>
          </a:p>
        </p:txBody>
      </p:sp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9957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438835" y="1365014"/>
            <a:ext cx="75718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ELEMENTOS QUE FACILITAN LA ACCESIBILIDAD</a:t>
            </a:r>
            <a:endParaRPr lang="ca-ES" sz="2800" dirty="0">
              <a:solidFill>
                <a:srgbClr val="1390CF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0" name="Picture 2" descr="C:\Users\ut10247\Documents\A ACCESSIBILITAT\A AFOTOS ACCESSIBILITAT\VARIS\Tmb_090303_0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70" y="2624083"/>
            <a:ext cx="5022884" cy="33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b="1" dirty="0">
                <a:solidFill>
                  <a:srgbClr val="1390CF"/>
                </a:solidFill>
              </a:rPr>
              <a:t>CADENA DE ACCESSIBILITAT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1062318" y="6029850"/>
            <a:ext cx="88065" cy="557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320653" y="3408765"/>
            <a:ext cx="1059577" cy="4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2100" b="1" dirty="0" smtClean="0">
                <a:cs typeface="Arial" charset="0"/>
              </a:rPr>
              <a:t>CALLE</a:t>
            </a:r>
            <a:endParaRPr kumimoji="0" lang="ca-ES" sz="2100" b="1" dirty="0">
              <a:cs typeface="Arial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87816" y="3409715"/>
            <a:ext cx="745389" cy="4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2100" b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GAP</a:t>
            </a:r>
            <a:endParaRPr kumimoji="0" lang="es-ES" sz="2100" b="1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0196351" y="3406696"/>
            <a:ext cx="894469" cy="4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2100" b="1" dirty="0" smtClean="0">
                <a:solidFill>
                  <a:srgbClr val="C00000"/>
                </a:solidFill>
                <a:cs typeface="Arial" charset="0"/>
              </a:rPr>
              <a:t>TREN</a:t>
            </a:r>
            <a:endParaRPr kumimoji="0" lang="es-ES" sz="21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22" y="3794052"/>
            <a:ext cx="2386732" cy="218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607170" y="3412094"/>
            <a:ext cx="1686352" cy="4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2100" b="1" dirty="0" smtClean="0">
                <a:solidFill>
                  <a:srgbClr val="FFCC00"/>
                </a:solidFill>
                <a:cs typeface="Arial" charset="0"/>
              </a:rPr>
              <a:t>ASCENSOR</a:t>
            </a:r>
            <a:endParaRPr kumimoji="0" lang="es-ES" sz="2100" b="1" dirty="0">
              <a:solidFill>
                <a:srgbClr val="FFCC00"/>
              </a:solidFill>
              <a:cs typeface="Arial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643">
            <a:off x="3764739" y="1946468"/>
            <a:ext cx="5585588" cy="134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gap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9338" y="3781383"/>
            <a:ext cx="2566425" cy="219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138082" y="1016244"/>
            <a:ext cx="9416955" cy="8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433" tIns="35217" rIns="70433" bIns="35217">
            <a:spAutoFit/>
          </a:bodyPr>
          <a:lstStyle>
            <a:lvl1pPr defTabSz="704850"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048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0485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0485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0485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ca-ES" dirty="0" smtClean="0">
                <a:cs typeface="Arial" charset="0"/>
              </a:rPr>
              <a:t> </a:t>
            </a:r>
            <a:r>
              <a:rPr kumimoji="0" lang="ca-ES" sz="2000" dirty="0" smtClean="0">
                <a:latin typeface="+mj-lt"/>
                <a:cs typeface="Arial" charset="0"/>
              </a:rPr>
              <a:t>La </a:t>
            </a:r>
            <a:r>
              <a:rPr kumimoji="0" lang="es-ES" sz="2000" dirty="0" smtClean="0">
                <a:latin typeface="+mj-lt"/>
                <a:cs typeface="Arial" charset="0"/>
              </a:rPr>
              <a:t>accesibilidad es como una cadena que se puede romper por el punto más débil.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s-ES" sz="2000" dirty="0" smtClean="0">
                <a:latin typeface="+mj-lt"/>
                <a:cs typeface="Arial" charset="0"/>
              </a:rPr>
              <a:t> Hay que garantizar la accesibilidad en todos los puntos.</a:t>
            </a:r>
            <a:r>
              <a:rPr kumimoji="0" lang="es-ES" sz="2000" b="1" dirty="0" smtClean="0">
                <a:latin typeface="+mj-lt"/>
                <a:cs typeface="Arial" charset="0"/>
              </a:rPr>
              <a:t> </a:t>
            </a:r>
            <a:endParaRPr kumimoji="0" lang="es-ES" sz="2000" b="1" dirty="0">
              <a:latin typeface="+mj-lt"/>
              <a:cs typeface="Arial" charset="0"/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22" name="2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23" name="2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2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25" name="Picture 4" descr="http://caceresarquitectes.com/Fotos_obres_G/1990%20RAMBLA%20CATALUNYA/gen1%20y3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7311" y="3807115"/>
            <a:ext cx="2528254" cy="216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1763" y="3807950"/>
            <a:ext cx="2387807" cy="21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8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SISTEMAS DE DEPLAZAMIENTO VERTICAL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38835" y="1243499"/>
            <a:ext cx="85325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es-ES_tradnl" sz="2000" dirty="0" smtClean="0">
                <a:latin typeface="+mj-lt"/>
              </a:rPr>
              <a:t>Mejoras en accesibilidad para toda la ciudadanía.</a:t>
            </a:r>
            <a:r>
              <a:rPr kumimoji="0"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 91 %</a:t>
            </a:r>
            <a:r>
              <a:rPr kumimoji="0" lang="es-ES_tradnl" sz="2000" dirty="0" smtClean="0">
                <a:latin typeface="+mj-lt"/>
              </a:rPr>
              <a:t> de estaciones adaptadas</a:t>
            </a:r>
            <a:endParaRPr kumimoji="0" lang="es-ES_tradnl" sz="2000" dirty="0">
              <a:latin typeface="+mj-lt"/>
            </a:endParaRPr>
          </a:p>
        </p:txBody>
      </p:sp>
      <p:pic>
        <p:nvPicPr>
          <p:cNvPr id="12" name="Picture 6" descr="escal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87" y="1761565"/>
            <a:ext cx="3374166" cy="41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tmb061116_0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29"/>
          <a:stretch>
            <a:fillRect/>
          </a:stretch>
        </p:blipFill>
        <p:spPr bwMode="auto">
          <a:xfrm>
            <a:off x="8484396" y="1723776"/>
            <a:ext cx="3375910" cy="426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188228"/>
              </p:ext>
            </p:extLst>
          </p:nvPr>
        </p:nvGraphicFramePr>
        <p:xfrm>
          <a:off x="1495984" y="1761565"/>
          <a:ext cx="3318062" cy="420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Fotografía de Photo Editor" r:id="rId7" imgW="4277322" imgH="6076190" progId="MSPhotoEd.3">
                  <p:embed/>
                </p:oleObj>
              </mc:Choice>
              <mc:Fallback>
                <p:oleObj name="Fotografía de Photo Editor" r:id="rId7" imgW="4277322" imgH="6076190" progId="MSPhotoEd.3">
                  <p:embed/>
                  <p:pic>
                    <p:nvPicPr>
                      <p:cNvPr id="0" name="10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984" y="1761565"/>
                        <a:ext cx="3318062" cy="420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42475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1" y="155628"/>
            <a:ext cx="8899453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Í</a:t>
            </a:r>
            <a:r>
              <a:rPr lang="ca-ES" sz="2800" dirty="0" smtClean="0">
                <a:solidFill>
                  <a:srgbClr val="1390CF"/>
                </a:solidFill>
              </a:rPr>
              <a:t>NDICE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816671" y="1759290"/>
            <a:ext cx="6108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Barcelona y su orientación a la accesibilidad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Marco de gestión en TMB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Elementos que facilitan la accesibilidad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Accesibilidad en otros modos de transporte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Gestión Social de la accesibilidad</a:t>
            </a:r>
            <a:endParaRPr lang="es-ES" sz="2400" dirty="0"/>
          </a:p>
        </p:txBody>
      </p:sp>
      <p:grpSp>
        <p:nvGrpSpPr>
          <p:cNvPr id="10" name="9 Grupo"/>
          <p:cNvGrpSpPr/>
          <p:nvPr/>
        </p:nvGrpSpPr>
        <p:grpSpPr>
          <a:xfrm>
            <a:off x="1059655" y="6003504"/>
            <a:ext cx="10811082" cy="50052"/>
            <a:chOff x="1059655" y="6003504"/>
            <a:chExt cx="10811082" cy="50052"/>
          </a:xfrm>
        </p:grpSpPr>
        <p:sp>
          <p:nvSpPr>
            <p:cNvPr id="17" name="16 Datos"/>
            <p:cNvSpPr/>
            <p:nvPr/>
          </p:nvSpPr>
          <p:spPr>
            <a:xfrm flipV="1">
              <a:off x="1547812" y="6004878"/>
              <a:ext cx="100012" cy="48678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8" name="17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21" name="Picture 2" descr="C:\Users\ut10247\Documents\A AFOTOS ACCESSIBILITAT\A A   Per Presentacións\Tmb_090303_02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3421" y="3244516"/>
            <a:ext cx="3896884" cy="27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0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SISTEMAS DE DESPLAZAMIENTO </a:t>
            </a:r>
            <a:r>
              <a:rPr lang="ca-ES" sz="2800" dirty="0" smtClean="0">
                <a:solidFill>
                  <a:srgbClr val="1390CF"/>
                </a:solidFill>
              </a:rPr>
              <a:t>HORIZONTAL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intes-3"/>
          <p:cNvPicPr>
            <a:picLocks noChangeAspect="1" noChangeArrowheads="1"/>
          </p:cNvPicPr>
          <p:nvPr/>
        </p:nvPicPr>
        <p:blipFill>
          <a:blip r:embed="rId4" cstate="email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60" y="863166"/>
            <a:ext cx="5702959" cy="38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344857" y="1363673"/>
            <a:ext cx="2485141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dirty="0" smtClean="0">
                <a:latin typeface="+mj-lt"/>
              </a:rPr>
              <a:t>CINTAS TRANSPORTADORAS EN LARGOS ENLACES</a:t>
            </a:r>
            <a:endParaRPr kumimoji="0" lang="ca-ES" sz="2000" b="1" dirty="0">
              <a:latin typeface="+mj-lt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7" name="Picture 2" descr="C:\Users\ut10247\Documents\A ACCESSIBILITAT\A AFOTOS ACCESSIBILITAT\A A   Per Presentacións\Tmb_090303_0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57" y="2964326"/>
            <a:ext cx="4515449" cy="301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1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438835" y="155628"/>
            <a:ext cx="9815319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MÁQUINAS </a:t>
            </a:r>
            <a:r>
              <a:rPr lang="ca-ES" sz="2800" dirty="0">
                <a:solidFill>
                  <a:srgbClr val="1390CF"/>
                </a:solidFill>
              </a:rPr>
              <a:t>DISTRIBUIDORAS DE TITULOS DE TRANSPORTE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Imagen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10" y="3302361"/>
            <a:ext cx="4103595" cy="265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057900" y="1394813"/>
            <a:ext cx="432023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kumimoji="0" lang="es-ES" sz="2000" dirty="0" smtClean="0">
                <a:latin typeface="+mn-lt"/>
              </a:rPr>
              <a:t>Máquinas expendedoras de títulos con navegador por voz (audio-vídeo-guía) y replicador de títulos, serigrafía en Braille y localizador acústico para mando a distancia.</a:t>
            </a:r>
            <a:endParaRPr kumimoji="0" lang="es-ES" sz="2000" dirty="0">
              <a:latin typeface="+mn-lt"/>
            </a:endParaRPr>
          </a:p>
        </p:txBody>
      </p:sp>
      <p:pic>
        <p:nvPicPr>
          <p:cNvPr id="13" name="Picture 6" descr="tmb061116_10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6412" y="867106"/>
            <a:ext cx="3590364" cy="507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1550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LÍNIAS </a:t>
            </a:r>
            <a:r>
              <a:rPr lang="ca-ES" sz="2800" dirty="0">
                <a:solidFill>
                  <a:srgbClr val="1390CF"/>
                </a:solidFill>
              </a:rPr>
              <a:t>DE PEAJE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36167" y="881697"/>
            <a:ext cx="69915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es-ES" sz="2000" dirty="0" smtClean="0">
                <a:latin typeface="+mn-lt"/>
              </a:rPr>
              <a:t>Líneas de peaje adaptadas y con puertas autónomas para </a:t>
            </a:r>
            <a:r>
              <a:rPr kumimoji="0" lang="es-ES" sz="2000" dirty="0" err="1" smtClean="0">
                <a:latin typeface="+mn-lt"/>
              </a:rPr>
              <a:t>PMR’s</a:t>
            </a:r>
            <a:r>
              <a:rPr kumimoji="0" lang="es-ES" sz="2000" dirty="0" smtClean="0">
                <a:latin typeface="+mn-lt"/>
              </a:rPr>
              <a:t>.</a:t>
            </a:r>
            <a:endParaRPr kumimoji="0" lang="es-ES" sz="2000" b="1" dirty="0">
              <a:latin typeface="+mn-lt"/>
            </a:endParaRPr>
          </a:p>
        </p:txBody>
      </p:sp>
      <p:pic>
        <p:nvPicPr>
          <p:cNvPr id="12" name="Picture 2" descr="C:\Users\ut10247\Documents\A AFOTOS ACCESSIBILITAT\A A   Per Presentacións\tmb061116_0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46" y="2365659"/>
            <a:ext cx="5428091" cy="360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5122" name="Picture 2" descr="F:\F O T O S   ACCESSIBILITAT\Zones de peatge\Tmb_090326_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35" y="1472307"/>
            <a:ext cx="40293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551329" y="155628"/>
            <a:ext cx="11308977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ENCAMINAMIENTOS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Imagen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58" y="1585164"/>
            <a:ext cx="6556548" cy="436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546412" y="1585164"/>
            <a:ext cx="3402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Señalización podo-táctil que permite a las personas ciegas orientarse desde el acceso en superficie hasta la primera puerta del tren en cada anden</a:t>
            </a:r>
            <a:endParaRPr lang="es-ES" sz="2000" dirty="0"/>
          </a:p>
        </p:txBody>
      </p:sp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6688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ENCAMINAMIENTOS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395" y="1990165"/>
            <a:ext cx="3103358" cy="3981942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8919" y="872459"/>
            <a:ext cx="4192364" cy="2730181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2282" y="867105"/>
            <a:ext cx="2864224" cy="3764286"/>
          </a:xfrm>
          <a:prstGeom prst="rect">
            <a:avLst/>
          </a:prstGeom>
        </p:spPr>
      </p:pic>
      <p:pic>
        <p:nvPicPr>
          <p:cNvPr id="2050" name="Picture 2" descr="F:\F O T O S   ACCESSIBILITAT\Encaminaments\Tmb_SC_090917_04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3813" y="3740907"/>
            <a:ext cx="3662576" cy="2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3435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ELEMENTOS DE ORIENTACIÓN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018786" y="3937069"/>
            <a:ext cx="3709661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1600" dirty="0" smtClean="0">
                <a:latin typeface="+mj-lt"/>
              </a:rPr>
              <a:t>PANEL LUMINOSO PRÒXIMA ESTACIÓN</a:t>
            </a:r>
            <a:endParaRPr kumimoji="0" lang="ca-ES" sz="1600" dirty="0">
              <a:latin typeface="+mj-lt"/>
            </a:endParaRPr>
          </a:p>
        </p:txBody>
      </p:sp>
      <p:pic>
        <p:nvPicPr>
          <p:cNvPr id="12" name="Picture 4" descr="DSC_617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35" y="867105"/>
            <a:ext cx="5467818" cy="29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7" y="867105"/>
            <a:ext cx="4363424" cy="439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705165" y="5482655"/>
            <a:ext cx="4020669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1600" dirty="0" smtClean="0">
                <a:latin typeface="+mj-lt"/>
              </a:rPr>
              <a:t>AVISO LUMINOSO DE CIERRE DE PUERTAS</a:t>
            </a:r>
            <a:endParaRPr kumimoji="0" lang="ca-ES" sz="1600" dirty="0">
              <a:latin typeface="+mj-lt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6" name="15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7" name="16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2606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0" name="Picture 5" descr="6000 tmb070611 DSC-238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48" y="1405639"/>
            <a:ext cx="7056462" cy="455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026652" y="984537"/>
            <a:ext cx="6229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2000" dirty="0">
                <a:latin typeface="+mn-lt"/>
              </a:rPr>
              <a:t>Monitores de TV con información del servicio subtitulada.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ELEMENTOS DE INFORMACIÓN </a:t>
            </a:r>
          </a:p>
        </p:txBody>
      </p:sp>
    </p:spTree>
    <p:extLst>
      <p:ext uri="{BB962C8B-B14F-4D97-AF65-F5344CB8AC3E}">
        <p14:creationId xmlns:p14="http://schemas.microsoft.com/office/powerpoint/2010/main" val="23555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ELEMENTOS DE INFORMACIÓN 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39" y="3294529"/>
            <a:ext cx="4366367" cy="26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5730" y="867106"/>
            <a:ext cx="4673492" cy="351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378468" y="4560333"/>
            <a:ext cx="2848013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s-ES" sz="1600" dirty="0" smtClean="0">
                <a:latin typeface="+mj-lt"/>
              </a:rPr>
              <a:t>PLANO EN RELIEVE</a:t>
            </a:r>
            <a:endParaRPr kumimoji="0" lang="ca-ES" b="1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53115" y="2676963"/>
            <a:ext cx="2848013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0" lang="es-ES" sz="1600" dirty="0" smtClean="0">
                <a:latin typeface="+mj-lt"/>
              </a:rPr>
              <a:t>GUÍA DE LÍNEAS EN BRAILLE</a:t>
            </a:r>
            <a:r>
              <a:rPr kumimoji="0" lang="ca-ES" dirty="0" smtClean="0"/>
              <a:t> </a:t>
            </a:r>
            <a:endParaRPr kumimoji="0" lang="ca-ES" b="1" dirty="0"/>
          </a:p>
        </p:txBody>
      </p:sp>
      <p:sp>
        <p:nvSpPr>
          <p:cNvPr id="2" name="1 Rectángulo"/>
          <p:cNvSpPr/>
          <p:nvPr/>
        </p:nvSpPr>
        <p:spPr>
          <a:xfrm>
            <a:off x="6389229" y="1261535"/>
            <a:ext cx="52622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Objetivo: ubicar las estaciones en la ciudad para dar información de la localización de las mismas y del recorrido de las diferentes líneas.</a:t>
            </a:r>
            <a:endParaRPr lang="es-ES" sz="2000" dirty="0"/>
          </a:p>
        </p:txBody>
      </p:sp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7" name="16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8" name="17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0352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77" y="1214726"/>
            <a:ext cx="2672557" cy="210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E:\R Casas\tmb150326_0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33" y="914400"/>
            <a:ext cx="3345973" cy="50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59655" y="4123100"/>
            <a:ext cx="6681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proceso de adaptación del bucle magnético en sistemas de comunicación como </a:t>
            </a:r>
            <a:r>
              <a:rPr lang="es-ES" sz="2000" dirty="0" err="1" smtClean="0"/>
              <a:t>interfonía</a:t>
            </a:r>
            <a:r>
              <a:rPr lang="es-ES" sz="2000" dirty="0" smtClean="0"/>
              <a:t> SOS y en ascensores para mejorar la comunicación de personas con audífonos o implantes cocleares</a:t>
            </a:r>
            <a:endParaRPr lang="es-ES" sz="2000" dirty="0"/>
          </a:p>
        </p:txBody>
      </p:sp>
      <p:sp>
        <p:nvSpPr>
          <p:cNvPr id="16" name="15 Rectángulo"/>
          <p:cNvSpPr/>
          <p:nvPr/>
        </p:nvSpPr>
        <p:spPr>
          <a:xfrm>
            <a:off x="1816672" y="155628"/>
            <a:ext cx="924053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ADAPTACIÓN DE BUCLES MAGNÉTICOS</a:t>
            </a:r>
            <a:endParaRPr lang="ca-ES" sz="2800" dirty="0">
              <a:solidFill>
                <a:srgbClr val="1390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1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PLAN ELIMINACION DE GAPS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6412" y="893617"/>
            <a:ext cx="1775012" cy="504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903" y="900953"/>
            <a:ext cx="5795404" cy="50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644153" y="2401403"/>
            <a:ext cx="2151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 través de un estudio se determinó que el gap óptimo no debía superar los 70 mm en horizontal y los 30 mm en vertical</a:t>
            </a:r>
            <a:endParaRPr lang="es-ES" dirty="0"/>
          </a:p>
        </p:txBody>
      </p:sp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5820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TRANSPORTS METROPOLITANS DE BARCELONA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3" descr="DSC_829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88" y="4389831"/>
            <a:ext cx="1582349" cy="157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6" descr="Telefèric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059" y="3051835"/>
            <a:ext cx="1842247" cy="291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1" descr="DSC_63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29" y="3165713"/>
            <a:ext cx="1721223" cy="277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2" descr="DSC_837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3" y="3712386"/>
            <a:ext cx="1386053" cy="187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5" descr="funicular 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56" y="3138818"/>
            <a:ext cx="2117047" cy="201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4" descr="DSC_887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478" y="3616609"/>
            <a:ext cx="14747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479177" y="855721"/>
            <a:ext cx="10394576" cy="231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000" dirty="0" smtClean="0"/>
              <a:t>El </a:t>
            </a:r>
            <a:r>
              <a:rPr lang="es-ES_tradnl" sz="2000" dirty="0"/>
              <a:t>principal operador de transporte público de Barcelona y Cataluña, con 2 millones de viajes diarios y más de </a:t>
            </a:r>
            <a:r>
              <a:rPr lang="es-ES_tradnl" sz="2000" dirty="0" smtClean="0"/>
              <a:t>570 </a:t>
            </a:r>
            <a:r>
              <a:rPr lang="es-ES_tradnl" sz="2000" dirty="0"/>
              <a:t>millones de validaciones anuales.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s-ES_tradnl" sz="2000" dirty="0"/>
          </a:p>
          <a:p>
            <a:pPr>
              <a:lnSpc>
                <a:spcPct val="80000"/>
              </a:lnSpc>
            </a:pPr>
            <a:r>
              <a:rPr lang="es-ES_tradnl" sz="2000" dirty="0" smtClean="0"/>
              <a:t>La </a:t>
            </a:r>
            <a:r>
              <a:rPr lang="es-ES_tradnl" sz="2000" dirty="0"/>
              <a:t>empresa que gestiona, por cuenta </a:t>
            </a:r>
            <a:r>
              <a:rPr lang="es-ES_tradnl" sz="2000" dirty="0" smtClean="0"/>
              <a:t>del Área Metropolitana de Barcelona, </a:t>
            </a:r>
            <a:r>
              <a:rPr lang="es-ES_tradnl" sz="2000" dirty="0"/>
              <a:t>el funicular de Montjuïc, </a:t>
            </a:r>
            <a:r>
              <a:rPr lang="es-ES_tradnl" sz="2000" dirty="0" smtClean="0"/>
              <a:t>nueve líneas </a:t>
            </a:r>
            <a:r>
              <a:rPr lang="es-ES_tradnl" sz="2000" dirty="0"/>
              <a:t>de metro i </a:t>
            </a:r>
            <a:r>
              <a:rPr lang="es-ES_tradnl" sz="2000" dirty="0" smtClean="0"/>
              <a:t>100 </a:t>
            </a:r>
            <a:r>
              <a:rPr lang="es-ES_tradnl" sz="2000" dirty="0"/>
              <a:t>de autobuses regulares, que cubre Barcelona </a:t>
            </a:r>
            <a:r>
              <a:rPr lang="es-ES_tradnl" sz="2000"/>
              <a:t>y </a:t>
            </a:r>
            <a:r>
              <a:rPr lang="es-ES_tradnl" sz="2000" smtClean="0"/>
              <a:t>once municipios </a:t>
            </a:r>
            <a:r>
              <a:rPr lang="es-ES_tradnl" sz="2000" dirty="0"/>
              <a:t>colindantes.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s-ES_tradnl" sz="2000" dirty="0"/>
          </a:p>
          <a:p>
            <a:pPr>
              <a:lnSpc>
                <a:spcPct val="80000"/>
              </a:lnSpc>
            </a:pPr>
            <a:r>
              <a:rPr lang="es-ES_tradnl" sz="2000" dirty="0" smtClean="0"/>
              <a:t>El </a:t>
            </a:r>
            <a:r>
              <a:rPr lang="es-ES_tradnl" sz="2000" dirty="0"/>
              <a:t>responsable de los mas emblemáticos transportes del ocio como el Barcelona Bus Turístico, el Tranvía Azul y el Teleférico de Montjuïc</a:t>
            </a:r>
          </a:p>
        </p:txBody>
      </p:sp>
      <p:grpSp>
        <p:nvGrpSpPr>
          <p:cNvPr id="39" name="38 Grupo"/>
          <p:cNvGrpSpPr/>
          <p:nvPr/>
        </p:nvGrpSpPr>
        <p:grpSpPr>
          <a:xfrm>
            <a:off x="1059655" y="6003504"/>
            <a:ext cx="10811082" cy="50052"/>
            <a:chOff x="1059655" y="6003504"/>
            <a:chExt cx="10811082" cy="50052"/>
          </a:xfrm>
        </p:grpSpPr>
        <p:sp>
          <p:nvSpPr>
            <p:cNvPr id="40" name="39 Datos"/>
            <p:cNvSpPr/>
            <p:nvPr/>
          </p:nvSpPr>
          <p:spPr>
            <a:xfrm flipV="1">
              <a:off x="1547812" y="6004878"/>
              <a:ext cx="100012" cy="48678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41" name="40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41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7298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PLAN ELIMINACION DE GAPS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Imagen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12" y="1941268"/>
            <a:ext cx="5994740" cy="40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59703" y="933799"/>
            <a:ext cx="5143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es-ES_tradnl" sz="2000" dirty="0" smtClean="0">
                <a:latin typeface="+mj-lt"/>
              </a:rPr>
              <a:t>Colocación inicial de rampas de acceso para  posterior recrecimiento de andenes.</a:t>
            </a:r>
            <a:endParaRPr kumimoji="0" lang="es-ES_tradnl" sz="2000" dirty="0">
              <a:latin typeface="+mj-lt"/>
            </a:endParaRPr>
          </a:p>
        </p:txBody>
      </p:sp>
      <p:pic>
        <p:nvPicPr>
          <p:cNvPr id="13" name="Picture 6" descr="tmb061116_07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58" y="866564"/>
            <a:ext cx="3679847" cy="509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2450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PLAN ELIMINACION DE GAPS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59" y="2535611"/>
            <a:ext cx="5170395" cy="34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28" y="845842"/>
            <a:ext cx="5124623" cy="340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68053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PROTECCIÓN CIVIL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Tmb_ 090422_0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01" y="854750"/>
            <a:ext cx="3292728" cy="46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illa evacuación 00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71" y="864162"/>
            <a:ext cx="3454111" cy="2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IMG_674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37" y="3250212"/>
            <a:ext cx="3439991" cy="272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218234" y="3826430"/>
            <a:ext cx="1959383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1600" dirty="0" smtClean="0">
                <a:latin typeface="+mj-lt"/>
              </a:rPr>
              <a:t>SILLA DE RESCATE</a:t>
            </a:r>
            <a:r>
              <a:rPr kumimoji="0" lang="ca-ES" dirty="0" smtClean="0">
                <a:latin typeface="+mj-lt"/>
              </a:rPr>
              <a:t>.</a:t>
            </a:r>
            <a:endParaRPr kumimoji="0" lang="ca-ES" b="1" dirty="0">
              <a:latin typeface="+mj-lt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521962" y="5601701"/>
            <a:ext cx="2356351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1600" dirty="0" smtClean="0">
                <a:latin typeface="+mj-lt"/>
              </a:rPr>
              <a:t>EVACUACIÓN FRONTAL</a:t>
            </a:r>
            <a:endParaRPr kumimoji="0" lang="ca-ES" dirty="0">
              <a:latin typeface="+mj-lt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939688" y="2855571"/>
            <a:ext cx="2416239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ca-ES" sz="1600" dirty="0" smtClean="0">
                <a:latin typeface="+mj-lt"/>
              </a:rPr>
              <a:t>VAGONETA DE RESCATE</a:t>
            </a:r>
            <a:endParaRPr kumimoji="0" lang="ca-ES" dirty="0">
              <a:latin typeface="+mj-lt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9" name="18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20" name="19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20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1328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PROTECCIÓN CIVIL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4240"/>
          <a:stretch/>
        </p:blipFill>
        <p:spPr bwMode="auto">
          <a:xfrm>
            <a:off x="1452282" y="867106"/>
            <a:ext cx="5701553" cy="3774031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8472925" y="1107133"/>
            <a:ext cx="1976718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a-ES" dirty="0" smtClean="0"/>
              <a:t>SIMULACROS DE EVACUACIÓN ANTE SITUACIONES DE EMERGENCIA</a:t>
            </a:r>
            <a:endParaRPr lang="ca-ES" dirty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66" y="3004204"/>
            <a:ext cx="4605618" cy="2971856"/>
          </a:xfrm>
          <a:prstGeom prst="rect">
            <a:avLst/>
          </a:prstGeom>
          <a:noFill/>
        </p:spPr>
      </p:pic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42793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PROTECCIÓN CIVIL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6310" y="860156"/>
            <a:ext cx="3805720" cy="5100267"/>
          </a:xfrm>
          <a:prstGeom prst="rect">
            <a:avLst/>
          </a:prstGeom>
          <a:noFill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3420" y="860156"/>
            <a:ext cx="3896885" cy="51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5910320" y="1737316"/>
            <a:ext cx="16669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Los simulacros permiten observar elementos críticos a mejorar para personas con necesidades especiales.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1265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ACCESSIBILIDAD EN LÍNIAS AUTOMÁTICAS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Tmb_SC_091125_0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7" y="851511"/>
            <a:ext cx="5961294" cy="393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t3.gstatic.com/images?q=tbn:ANd9GcRUE6TLawwmdK9LB0j2GDWHIJzBVazsX42hSbdNL_boogsS2tol3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24" y="4841035"/>
            <a:ext cx="4286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847927" y="2634713"/>
            <a:ext cx="369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Accesibilidad para toda la ciudadanía</a:t>
            </a:r>
            <a:endParaRPr lang="es-ES" dirty="0"/>
          </a:p>
        </p:txBody>
      </p:sp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8695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ACCESSIBILIDAD EN LÍNIAS AUTOMÁTICAS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710263111@11122009-2C5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8834" y="853659"/>
            <a:ext cx="4968875" cy="329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 flipH="1">
            <a:off x="7305540" y="2119118"/>
            <a:ext cx="4161581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a-ES" sz="1600" dirty="0" smtClean="0"/>
              <a:t>SUPRESIÓN DE RAMPAS  ANDEN/TREN (GAP)</a:t>
            </a:r>
            <a:endParaRPr lang="ca-ES" sz="1600" dirty="0"/>
          </a:p>
        </p:txBody>
      </p:sp>
      <p:sp>
        <p:nvSpPr>
          <p:cNvPr id="13" name="12 CuadroTexto"/>
          <p:cNvSpPr txBox="1"/>
          <p:nvPr/>
        </p:nvSpPr>
        <p:spPr>
          <a:xfrm flipH="1">
            <a:off x="2018877" y="4378721"/>
            <a:ext cx="3808788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a-ES" sz="1600" dirty="0" smtClean="0"/>
              <a:t>PUERTAS DE SEGUREDAD  ANDEN/TREN </a:t>
            </a:r>
            <a:endParaRPr lang="ca-ES" sz="1600" dirty="0"/>
          </a:p>
        </p:txBody>
      </p:sp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8" name="Picture 15" descr="tmb100126_06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95" y="2644470"/>
            <a:ext cx="4968874" cy="331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2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FORMACION DEL PERSONAL 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350" y="3445531"/>
            <a:ext cx="341639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1264" y="851863"/>
            <a:ext cx="3989473" cy="24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1264" y="3450629"/>
            <a:ext cx="3638358" cy="252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475632" y="1353312"/>
            <a:ext cx="23478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La formación y sensibilización del personal  (especialmente del  que está en contacto con el cliente) facilita la empatía y el conocimiento de necesidades específicas de las personas con discapacidad </a:t>
            </a:r>
            <a:endParaRPr lang="es-ES" sz="2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4820" y="845256"/>
            <a:ext cx="3685009" cy="250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6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0" name="9 Rectángulo"/>
          <p:cNvSpPr/>
          <p:nvPr/>
        </p:nvSpPr>
        <p:spPr>
          <a:xfrm>
            <a:off x="1816671" y="155628"/>
            <a:ext cx="9381211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INNOVACIÓN  CON LAS  </a:t>
            </a:r>
            <a:r>
              <a:rPr lang="ca-ES" sz="2800" dirty="0" err="1" smtClean="0">
                <a:solidFill>
                  <a:srgbClr val="1390CF"/>
                </a:solidFill>
              </a:rPr>
              <a:t>TIC’s</a:t>
            </a:r>
            <a:endParaRPr lang="ca-ES" sz="2800" dirty="0" smtClean="0">
              <a:solidFill>
                <a:srgbClr val="1390C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1569" y="2948474"/>
            <a:ext cx="3838737" cy="301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60956" y="1055648"/>
            <a:ext cx="61467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Las barreras arquitectónicas </a:t>
            </a:r>
            <a:r>
              <a:rPr lang="es-ES" sz="2000" dirty="0"/>
              <a:t>y el desarrollo de sus </a:t>
            </a:r>
            <a:r>
              <a:rPr lang="es-ES" sz="2000" dirty="0" smtClean="0"/>
              <a:t>soluciones son las más conocidas, por el contrario las necesidades específicas de personas con discapacidad sensorial o intelectual son las que precisan de una mayor atención.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La </a:t>
            </a:r>
            <a:r>
              <a:rPr lang="es-ES" sz="2000" dirty="0"/>
              <a:t>telefonía móvil permite desarrollar aplicaciones de apoyo a personas con discapacidad sensorial e intelectual facilitando la autonomía personal como el guiado en el interior de las instalaciones del suburbano. </a:t>
            </a:r>
          </a:p>
          <a:p>
            <a:pPr algn="just"/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5420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378359" y="2111816"/>
            <a:ext cx="835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ACCESIBILIDAD </a:t>
            </a:r>
            <a:r>
              <a:rPr lang="ca-ES" sz="2800" dirty="0">
                <a:solidFill>
                  <a:srgbClr val="1390CF"/>
                </a:solidFill>
              </a:rPr>
              <a:t>EN OTROS MODOS DE TRANSPORTE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568" y="3694922"/>
            <a:ext cx="7430169" cy="22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159667" y="1624331"/>
            <a:ext cx="92772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algn="ctr"/>
            <a:r>
              <a:rPr lang="ca-ES" sz="2800" dirty="0">
                <a:solidFill>
                  <a:srgbClr val="1390CF"/>
                </a:solidFill>
              </a:rPr>
              <a:t>BARCELONA </a:t>
            </a:r>
            <a:r>
              <a:rPr lang="ca-ES" sz="2800" dirty="0" smtClean="0">
                <a:solidFill>
                  <a:srgbClr val="1390CF"/>
                </a:solidFill>
              </a:rPr>
              <a:t> Y  </a:t>
            </a:r>
            <a:r>
              <a:rPr lang="ca-ES" sz="2800" dirty="0">
                <a:solidFill>
                  <a:srgbClr val="1390CF"/>
                </a:solidFill>
              </a:rPr>
              <a:t>SU </a:t>
            </a:r>
            <a:r>
              <a:rPr lang="ca-ES" sz="2800" dirty="0" smtClean="0">
                <a:solidFill>
                  <a:srgbClr val="1390CF"/>
                </a:solidFill>
              </a:rPr>
              <a:t>ORIENTACIÓN  A  LA  ACCESSIBILIDAD</a:t>
            </a:r>
            <a:endParaRPr lang="ca-ES" sz="2800" dirty="0">
              <a:solidFill>
                <a:srgbClr val="1390CF"/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1059655" y="6003504"/>
            <a:ext cx="10811082" cy="50052"/>
            <a:chOff x="1059655" y="6003504"/>
            <a:chExt cx="10811082" cy="50052"/>
          </a:xfrm>
        </p:grpSpPr>
        <p:sp>
          <p:nvSpPr>
            <p:cNvPr id="22" name="21 Datos"/>
            <p:cNvSpPr/>
            <p:nvPr/>
          </p:nvSpPr>
          <p:spPr>
            <a:xfrm flipV="1">
              <a:off x="1547812" y="6004878"/>
              <a:ext cx="100012" cy="48678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23" name="2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2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5122" name="Picture 2" descr="https://encrypted-tbn0.gstatic.com/images?q=tbn:ANd9GcSI3TGothAA4iV7j2DcaJtlWnOkWZ4yDNRn2cRYvWEtH7_n6XU5X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0" y="2901431"/>
            <a:ext cx="4625115" cy="30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1" y="155628"/>
            <a:ext cx="9381211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ACCESSIBILIDAD </a:t>
            </a:r>
            <a:r>
              <a:rPr lang="ca-ES" sz="2800" dirty="0" smtClean="0">
                <a:solidFill>
                  <a:srgbClr val="1390CF"/>
                </a:solidFill>
              </a:rPr>
              <a:t>EN AUTOBÚS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Tmb_ 090514_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255" y="1876708"/>
            <a:ext cx="2705051" cy="404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tmb130227_PH_03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8" y="3327000"/>
            <a:ext cx="5177220" cy="26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66583" y="1271721"/>
            <a:ext cx="779572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es-ES" sz="2000" dirty="0" smtClean="0">
                <a:latin typeface="+mj-lt"/>
              </a:rPr>
              <a:t>Se ha transformado toda la flota a vehículos de pis bajo (1.100 vehículos)</a:t>
            </a:r>
          </a:p>
          <a:p>
            <a:pPr eaLnBrk="1" hangingPunct="1"/>
            <a:endParaRPr kumimoji="0" lang="es-ES" sz="2000" dirty="0" smtClean="0">
              <a:latin typeface="+mj-lt"/>
            </a:endParaRPr>
          </a:p>
          <a:p>
            <a:pPr eaLnBrk="1" hangingPunct="1">
              <a:buFontTx/>
              <a:buChar char="•"/>
            </a:pPr>
            <a:r>
              <a:rPr kumimoji="0" lang="es-ES" sz="2000" dirty="0" smtClean="0">
                <a:latin typeface="+mj-lt"/>
              </a:rPr>
              <a:t> Reducción de la altura respecto al suelo</a:t>
            </a:r>
          </a:p>
          <a:p>
            <a:pPr eaLnBrk="1" hangingPunct="1">
              <a:buFontTx/>
              <a:buChar char="•"/>
            </a:pPr>
            <a:r>
              <a:rPr kumimoji="0" lang="es-ES" sz="2000" dirty="0" smtClean="0">
                <a:latin typeface="+mj-lt"/>
              </a:rPr>
              <a:t> Adaptación de la estructura interior de elementos</a:t>
            </a:r>
          </a:p>
          <a:p>
            <a:pPr eaLnBrk="1" hangingPunct="1">
              <a:buFontTx/>
              <a:buChar char="•"/>
            </a:pPr>
            <a:r>
              <a:rPr kumimoji="0" lang="es-ES" sz="2000" dirty="0" smtClean="0">
                <a:latin typeface="+mj-lt"/>
              </a:rPr>
              <a:t> Posibilidad de inclinación del vehículo</a:t>
            </a:r>
            <a:endParaRPr kumimoji="0" lang="es-E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1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1" y="155628"/>
            <a:ext cx="8899453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ACCESSIBILIDAD EN </a:t>
            </a:r>
            <a:r>
              <a:rPr lang="ca-ES" sz="2800" dirty="0" smtClean="0">
                <a:solidFill>
                  <a:srgbClr val="1390CF"/>
                </a:solidFill>
              </a:rPr>
              <a:t>TRANSPORTE DEL OCIO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Imagen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59" y="1478943"/>
            <a:ext cx="7785847" cy="447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21498" y="1003824"/>
            <a:ext cx="8741104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es-ES" sz="2000" b="1" dirty="0" smtClean="0">
                <a:latin typeface="+mn-lt"/>
              </a:rPr>
              <a:t>Barcelona Bus </a:t>
            </a:r>
            <a:r>
              <a:rPr kumimoji="0" lang="es-ES" sz="2000" b="1" dirty="0" err="1" smtClean="0">
                <a:latin typeface="+mn-lt"/>
              </a:rPr>
              <a:t>Turístic</a:t>
            </a:r>
            <a:r>
              <a:rPr kumimoji="0" lang="es-ES" sz="2000" dirty="0" smtClean="0">
                <a:latin typeface="+mn-lt"/>
              </a:rPr>
              <a:t>, adaptado a </a:t>
            </a:r>
            <a:r>
              <a:rPr kumimoji="0" lang="es-ES" sz="2000" dirty="0" err="1" smtClean="0">
                <a:latin typeface="+mn-lt"/>
              </a:rPr>
              <a:t>PMR’s</a:t>
            </a:r>
            <a:r>
              <a:rPr kumimoji="0" lang="es-ES" sz="2000" dirty="0" smtClean="0">
                <a:latin typeface="+mn-lt"/>
              </a:rPr>
              <a:t> y con instalación de bucle </a:t>
            </a:r>
            <a:r>
              <a:rPr kumimoji="0" lang="es-ES" sz="2000" dirty="0" err="1" smtClean="0">
                <a:latin typeface="+mn-lt"/>
              </a:rPr>
              <a:t>magnètico</a:t>
            </a:r>
            <a:r>
              <a:rPr kumimoji="0" lang="es-ES" sz="2000" dirty="0" smtClean="0">
                <a:latin typeface="+mn-lt"/>
              </a:rPr>
              <a:t>.</a:t>
            </a:r>
            <a:endParaRPr kumimoji="0" lang="es-ES" sz="2000" dirty="0">
              <a:latin typeface="+mn-lt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8" y="3826467"/>
            <a:ext cx="2104100" cy="16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5" name="14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6387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792597" y="995840"/>
            <a:ext cx="6680214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ca-ES" sz="2000" b="1" dirty="0" err="1" smtClean="0">
                <a:latin typeface="+mn-lt"/>
              </a:rPr>
              <a:t>Teleferico</a:t>
            </a:r>
            <a:r>
              <a:rPr kumimoji="0" lang="ca-ES" sz="2000" b="1" dirty="0" smtClean="0">
                <a:latin typeface="+mn-lt"/>
              </a:rPr>
              <a:t> de Montjuïc. </a:t>
            </a:r>
            <a:r>
              <a:rPr kumimoji="0" lang="ca-ES" sz="2000" dirty="0" err="1" smtClean="0">
                <a:latin typeface="+mn-lt"/>
              </a:rPr>
              <a:t>Certificado</a:t>
            </a:r>
            <a:r>
              <a:rPr kumimoji="0" lang="ca-ES" sz="2000" dirty="0" smtClean="0">
                <a:latin typeface="+mn-lt"/>
              </a:rPr>
              <a:t> en </a:t>
            </a:r>
            <a:r>
              <a:rPr kumimoji="0" lang="ca-ES" sz="2000" dirty="0" err="1" smtClean="0">
                <a:latin typeface="+mn-lt"/>
              </a:rPr>
              <a:t>Accesibilidad</a:t>
            </a:r>
            <a:r>
              <a:rPr kumimoji="0" lang="ca-ES" sz="2000" dirty="0" smtClean="0">
                <a:latin typeface="+mn-lt"/>
              </a:rPr>
              <a:t> Universal</a:t>
            </a:r>
            <a:endParaRPr kumimoji="0" lang="ca-ES" sz="2000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76" y="1618026"/>
            <a:ext cx="6557617" cy="437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1816671" y="155628"/>
            <a:ext cx="8899453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ACCESSIBILIDAD EN </a:t>
            </a:r>
            <a:r>
              <a:rPr lang="ca-ES" sz="2800" dirty="0" smtClean="0">
                <a:solidFill>
                  <a:srgbClr val="1390CF"/>
                </a:solidFill>
              </a:rPr>
              <a:t>TRANSPORTE DEL OCIO</a:t>
            </a:r>
            <a:endParaRPr lang="ca-ES" sz="2800" dirty="0">
              <a:solidFill>
                <a:srgbClr val="1390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2091191" y="1476981"/>
            <a:ext cx="632782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  <a:p>
            <a:pPr algn="ctr"/>
            <a:r>
              <a:rPr lang="ca-ES" sz="2800" dirty="0">
                <a:solidFill>
                  <a:srgbClr val="1390CF"/>
                </a:solidFill>
              </a:rPr>
              <a:t>GESTIÓN </a:t>
            </a:r>
            <a:r>
              <a:rPr lang="ca-ES" sz="2800" dirty="0" smtClean="0">
                <a:solidFill>
                  <a:srgbClr val="1390CF"/>
                </a:solidFill>
              </a:rPr>
              <a:t>SOCIAL DE LA ACCESIBILIDAD</a:t>
            </a:r>
            <a:endParaRPr lang="ca-ES" sz="2800" dirty="0">
              <a:solidFill>
                <a:srgbClr val="1390CF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0" name="Picture 2" descr="E:\R Casas\tmb_MA_150618_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77" y="2625622"/>
            <a:ext cx="5515490" cy="335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1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1622571" y="1046876"/>
            <a:ext cx="9226410" cy="4805284"/>
            <a:chOff x="2039144" y="863996"/>
            <a:chExt cx="9058275" cy="4257675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7000081" y="2851546"/>
              <a:ext cx="2428875" cy="576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7" name="Line 13"/>
            <p:cNvSpPr>
              <a:spLocks noChangeShapeType="1"/>
            </p:cNvSpPr>
            <p:nvPr/>
          </p:nvSpPr>
          <p:spPr bwMode="auto">
            <a:xfrm flipV="1">
              <a:off x="7042944" y="2451496"/>
              <a:ext cx="2098675" cy="255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 flipH="1">
              <a:off x="4893469" y="3049984"/>
              <a:ext cx="1236662" cy="1077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9" name="Line 19"/>
            <p:cNvSpPr>
              <a:spLocks noChangeShapeType="1"/>
            </p:cNvSpPr>
            <p:nvPr/>
          </p:nvSpPr>
          <p:spPr bwMode="auto">
            <a:xfrm flipV="1">
              <a:off x="6525493" y="1489470"/>
              <a:ext cx="0" cy="8469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>
              <a:off x="3690144" y="2851546"/>
              <a:ext cx="2211387" cy="576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 flipH="1" flipV="1">
              <a:off x="4201318" y="1489470"/>
              <a:ext cx="1700212" cy="11477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 flipH="1">
              <a:off x="3453606" y="3034109"/>
              <a:ext cx="2374900" cy="10937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13" name="Line 37"/>
            <p:cNvSpPr>
              <a:spLocks noChangeShapeType="1"/>
            </p:cNvSpPr>
            <p:nvPr/>
          </p:nvSpPr>
          <p:spPr bwMode="auto">
            <a:xfrm flipV="1">
              <a:off x="6981031" y="1556146"/>
              <a:ext cx="2160588" cy="10810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pic>
          <p:nvPicPr>
            <p:cNvPr id="14" name="Picture 69" descr="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431" y="2348309"/>
              <a:ext cx="1306513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3"/>
            <p:cNvSpPr>
              <a:spLocks noChangeShapeType="1"/>
            </p:cNvSpPr>
            <p:nvPr/>
          </p:nvSpPr>
          <p:spPr bwMode="auto">
            <a:xfrm>
              <a:off x="6693694" y="3202384"/>
              <a:ext cx="935037" cy="825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pic>
          <p:nvPicPr>
            <p:cNvPr id="16" name="18 Imagen" descr="http://t0.gstatic.com/images?q=tbn:ANd9GcRbbK2rPq2Oqe09mxnMOFPgXBZqFbMsSWM8Z-Y_4mXQgtqRFDNzbRIr97x_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106" y="863996"/>
              <a:ext cx="2157413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19 Imagen" descr="http://www.plataformaongs.org/upload/86/77/logo_COCEMFE_color_250x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144" y="4004071"/>
              <a:ext cx="1414462" cy="925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20 Imagen" descr="http://t2.gstatic.com/images?q=tbn:ANd9GcR16PdBV0w6FGarRdnAPvYDfN_hcIJhlnAPvtGA3rnoGmDeWpafuy09iOZ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8294" y="863996"/>
              <a:ext cx="1519237" cy="72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21 Imagen" descr="http://t2.gstatic.com/images?q=tbn:ANd9GcSjfi-2HOLIVPPb3bKp84lL6jDUcR0eRy6HPs64U5YUnEGdzQyB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831" y="4027884"/>
              <a:ext cx="954088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22 Imagen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319" y="4127896"/>
              <a:ext cx="773112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23 Imagen" descr="http://www.social.cat/imatges/noticia/logo-cocarmi.jp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168" y="4145359"/>
              <a:ext cx="954087" cy="858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>
              <a:off x="6261198" y="3351609"/>
              <a:ext cx="196391" cy="7762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pic>
          <p:nvPicPr>
            <p:cNvPr id="23" name="26 Imagen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169" y="3034109"/>
              <a:ext cx="1262062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27 Imagen" descr="http://www.dincat.cat/dincat_resources/images/logo-dincat-positivat-org-es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594" y="3202384"/>
              <a:ext cx="1606550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28 Imagen" descr="http://www.gencat.cat/dasc/publica/butlletiIMMI/num46/immi46_coment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3369" y="2110184"/>
              <a:ext cx="1924050" cy="74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il_fi" descr="http://www.partenalia.eu/files/u1/log_hor_neg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694" y="4197746"/>
              <a:ext cx="1568450" cy="754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Line 3"/>
            <p:cNvSpPr>
              <a:spLocks noChangeShapeType="1"/>
            </p:cNvSpPr>
            <p:nvPr/>
          </p:nvSpPr>
          <p:spPr bwMode="auto">
            <a:xfrm>
              <a:off x="6906419" y="3034109"/>
              <a:ext cx="2522537" cy="10937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  <p:pic>
          <p:nvPicPr>
            <p:cNvPr id="28" name="il_fi" descr="http://www.proactivanet.com/images/uploads/exito/foto/116/amb-grande.gif?1272557439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143" y="898921"/>
              <a:ext cx="1536700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rg_hi" descr="http://t3.gstatic.com/images?q=tbn:ANd9GcRKRuTpfDVzn4G2negzE42F9HKOscYs5asRnpJkZch8JtEWhVsZvw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006" y="2035571"/>
              <a:ext cx="1531938" cy="60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Line 16"/>
            <p:cNvSpPr>
              <a:spLocks noChangeShapeType="1"/>
            </p:cNvSpPr>
            <p:nvPr/>
          </p:nvSpPr>
          <p:spPr bwMode="auto">
            <a:xfrm flipH="1" flipV="1">
              <a:off x="3740944" y="2451495"/>
              <a:ext cx="2016199" cy="3286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es-ES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1816672" y="155628"/>
            <a:ext cx="924053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GRUPOS DE </a:t>
            </a:r>
            <a:r>
              <a:rPr lang="ca-ES" sz="2800" dirty="0" smtClean="0">
                <a:solidFill>
                  <a:srgbClr val="1390CF"/>
                </a:solidFill>
              </a:rPr>
              <a:t>INTERÉS </a:t>
            </a:r>
            <a:r>
              <a:rPr lang="ca-ES" sz="2800" dirty="0">
                <a:solidFill>
                  <a:srgbClr val="1390CF"/>
                </a:solidFill>
              </a:rPr>
              <a:t>Y </a:t>
            </a:r>
            <a:r>
              <a:rPr lang="ca-ES" sz="2800" dirty="0" smtClean="0">
                <a:solidFill>
                  <a:srgbClr val="1390CF"/>
                </a:solidFill>
              </a:rPr>
              <a:t>DIÁLOGO </a:t>
            </a:r>
            <a:r>
              <a:rPr lang="ca-ES" sz="2800" dirty="0">
                <a:solidFill>
                  <a:srgbClr val="1390CF"/>
                </a:solidFill>
              </a:rPr>
              <a:t>EN </a:t>
            </a:r>
            <a:r>
              <a:rPr lang="ca-ES" sz="2800" dirty="0" smtClean="0">
                <a:solidFill>
                  <a:srgbClr val="1390CF"/>
                </a:solidFill>
              </a:rPr>
              <a:t>ACCESSIBILIDAD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33" name="32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37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39" name="38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40" name="39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40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9857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9071722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GRUPOS DE INTERES Y DIALOGO EN </a:t>
            </a:r>
            <a:r>
              <a:rPr lang="ca-ES" sz="2800" dirty="0" smtClean="0">
                <a:solidFill>
                  <a:srgbClr val="1390CF"/>
                </a:solidFill>
              </a:rPr>
              <a:t>ACCESSIBILIDAD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escol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148" y="1559858"/>
            <a:ext cx="3801158" cy="440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32410" y="1559858"/>
            <a:ext cx="67267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dirty="0" smtClean="0"/>
              <a:t>El </a:t>
            </a:r>
            <a:r>
              <a:rPr lang="es-ES" dirty="0" smtClean="0"/>
              <a:t>dialogo, la involucración y la cooperación mutua entre la empresa y los diversos actores en la materia, las entidades de la discapacidad/diversidad y  las Administraciones Públicas.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Reconocimiento del objetivo común de las partes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Requiere el compromiso de mutua confianza.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Identificación clara de asuntos relevantes</a:t>
            </a:r>
            <a:r>
              <a:rPr lang="es-E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Toma de decisiones fundamentada.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Innovar conjuntamente atendiendo riesgos y oportunidades.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Mejora la comprensión ante limitaciones técnicas, presupuestarias,…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</p:txBody>
      </p: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3" name="12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4" name="13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0002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GESTIÓN DE LA DIVERSIDAD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E:\R Casas\tmb150326_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7812" y="863233"/>
            <a:ext cx="4050352" cy="25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3" name="12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4" name="13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8864" y="894502"/>
            <a:ext cx="2933852" cy="19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ut10247\Documents\A ACCESSIBILITAT\A AFOTOS ACCESSIBILITAT\Imatges seguretat\tmb090416_0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5438" y="3523310"/>
            <a:ext cx="4050352" cy="24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t10247\Documents\A ACCESSIBILITAT\A AFOTOS ACCESSIBILITAT\Fotos Miquel Figueres\Miquel Figueres\tmb_MA_131112_02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972" y="1789342"/>
            <a:ext cx="2787548" cy="41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4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905765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CONCEPTO  DE  LA  ACCESSIBILIDAD  UNIVERSAL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1062318" y="6029850"/>
            <a:ext cx="88065" cy="557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1309224" y="3339723"/>
            <a:ext cx="635966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>
            <a:spAutoFit/>
          </a:bodyPr>
          <a:lstStyle/>
          <a:p>
            <a:pPr algn="just"/>
            <a:r>
              <a:rPr lang="es-ES" sz="2000" dirty="0" smtClean="0"/>
              <a:t>La accesibilidad Universal está especialmente  dirigida a mejorar las condiciones de vida de las personas con discapacidades funcionales diversas, pero planteando soluciones desde una óptica del “diseño para todos”, donde </a:t>
            </a:r>
            <a:r>
              <a:rPr lang="es-ES" sz="2000" b="1" dirty="0" smtClean="0"/>
              <a:t>la accesibilidad no se concibe solo para personas con movilidad reducida, </a:t>
            </a:r>
            <a:r>
              <a:rPr lang="es-ES" sz="2000" dirty="0" smtClean="0"/>
              <a:t>sino que representa una oportunidad de mejora para toda la población.</a:t>
            </a:r>
            <a:endParaRPr lang="es-ES" sz="2000" dirty="0"/>
          </a:p>
        </p:txBody>
      </p:sp>
      <p:sp>
        <p:nvSpPr>
          <p:cNvPr id="12" name="11 Rectángulo"/>
          <p:cNvSpPr/>
          <p:nvPr/>
        </p:nvSpPr>
        <p:spPr>
          <a:xfrm>
            <a:off x="1300586" y="1122503"/>
            <a:ext cx="63682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Dada la diversidad de características, capacidades y situaciones humanas, temporales o permanentes, cualquier persona a lo largo de su vida se puede encontrar con entornos o servicios a los que no puede acceder correctamente o con total autonomía a causa de alguna barrera.</a:t>
            </a:r>
            <a:endParaRPr lang="ca-ES" sz="2000" dirty="0"/>
          </a:p>
        </p:txBody>
      </p:sp>
      <p:grpSp>
        <p:nvGrpSpPr>
          <p:cNvPr id="13" name="12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7" name="Picture 4" descr="http://www.planocio.com/uploads/7240-euskadi-donostia_org110509_143316_90_89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79" y="1148629"/>
            <a:ext cx="4191421" cy="42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PIRÁMIDE POBLACIONAL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8677" y="1496137"/>
            <a:ext cx="5852160" cy="387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1438832" y="2293898"/>
            <a:ext cx="40542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Según las proyecciones del </a:t>
            </a:r>
            <a:r>
              <a:rPr lang="es-ES" sz="2000" i="1" dirty="0" smtClean="0"/>
              <a:t>Instituto Nacional de Estadística</a:t>
            </a:r>
            <a:r>
              <a:rPr lang="es-ES" sz="2000" dirty="0" smtClean="0"/>
              <a:t>, </a:t>
            </a:r>
            <a:r>
              <a:rPr lang="es-ES" sz="2000" dirty="0"/>
              <a:t>en España </a:t>
            </a:r>
            <a:r>
              <a:rPr lang="es-ES" sz="2000" dirty="0" smtClean="0"/>
              <a:t>la población mayor de 64 años se duplicará en 40 años y pasaría a representar más del 30 % del total debido al envejecimiento de la pirámide poblacional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2438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9168320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 smtClean="0">
                <a:solidFill>
                  <a:srgbClr val="1390CF"/>
                </a:solidFill>
              </a:rPr>
              <a:t>TALLERES DE FOMENTO DE LA AUTONOMIA PERSONAL</a:t>
            </a:r>
            <a:endParaRPr lang="ca-ES" sz="2800" dirty="0">
              <a:solidFill>
                <a:srgbClr val="1390CF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2" name="11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6" y="2766178"/>
            <a:ext cx="4925421" cy="322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ut10247\Documents\A ACCESSIBILITAT\A AFOTOS ACCESSIBILITAT\Taller d'Autonomia personal\DSC_81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19" y="867300"/>
            <a:ext cx="4846930" cy="321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70670" y="1574175"/>
            <a:ext cx="522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 ofrecen a entidades de la discapacidad y centros de rehabilitación y son realizados por empleados en forma de voluntariado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1463217" y="4419458"/>
            <a:ext cx="4937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Facilitan el conocimiento de la accesibilidad de infraestructuras y trenes, así como conocer las diversas maneras de solicitar asistencia en caso de necesidad.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47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793376" y="155628"/>
            <a:ext cx="11066930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BARCELONA </a:t>
            </a:r>
            <a:r>
              <a:rPr lang="ca-ES" sz="2800" dirty="0" smtClean="0">
                <a:solidFill>
                  <a:srgbClr val="1390CF"/>
                </a:solidFill>
              </a:rPr>
              <a:t> Y  </a:t>
            </a:r>
            <a:r>
              <a:rPr lang="ca-ES" sz="2800" dirty="0">
                <a:solidFill>
                  <a:srgbClr val="1390CF"/>
                </a:solidFill>
              </a:rPr>
              <a:t>LA  ACCESIBILIDAD UNIVERSAL. URBANISMO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caceresarquitectes.com/Fotos_obres_G/1990%20RAMBLA%20CATALUNYA/gen1%20y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18" y="867106"/>
            <a:ext cx="3724836" cy="249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12" y="3391964"/>
            <a:ext cx="3724836" cy="25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60" y="3423162"/>
            <a:ext cx="4054879" cy="2552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7" name="Picture 2" descr="http://static.panoramio.com/photos/large/95525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20" y="867106"/>
            <a:ext cx="3330019" cy="249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23 Grupo"/>
          <p:cNvGrpSpPr/>
          <p:nvPr/>
        </p:nvGrpSpPr>
        <p:grpSpPr>
          <a:xfrm>
            <a:off x="1059655" y="6000544"/>
            <a:ext cx="10811082" cy="48679"/>
            <a:chOff x="1059655" y="6000544"/>
            <a:chExt cx="10811082" cy="48679"/>
          </a:xfrm>
        </p:grpSpPr>
        <p:sp>
          <p:nvSpPr>
            <p:cNvPr id="25" name="24 Datos"/>
            <p:cNvSpPr/>
            <p:nvPr/>
          </p:nvSpPr>
          <p:spPr>
            <a:xfrm flipV="1">
              <a:off x="1547812" y="6000544"/>
              <a:ext cx="100012" cy="48678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26" name="25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8803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LA ACCESIBILIDAD COMO COMPROMISO SOCIAL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1062318" y="6029850"/>
            <a:ext cx="88065" cy="557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852563"/>
              </p:ext>
            </p:extLst>
          </p:nvPr>
        </p:nvGraphicFramePr>
        <p:xfrm>
          <a:off x="4342453" y="1304033"/>
          <a:ext cx="3244850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Imagen" r:id="rId5" imgW="3244850" imgH="3390900" progId="MS_ClipArt_Gallery">
                  <p:embed/>
                </p:oleObj>
              </mc:Choice>
              <mc:Fallback>
                <p:oleObj name="Imagen" r:id="rId5" imgW="3244850" imgH="33909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2453" y="1304033"/>
                        <a:ext cx="3244850" cy="339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16672" y="1810629"/>
            <a:ext cx="190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ca-ES" sz="2400" b="1" dirty="0" smtClean="0"/>
              <a:t>CALIDAD DE SERVICIO</a:t>
            </a:r>
            <a:endParaRPr kumimoji="0" lang="ca-ES" sz="2400" b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084985" y="1836341"/>
            <a:ext cx="2819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ca-ES" sz="2400" b="1" dirty="0" smtClean="0"/>
              <a:t>SATISFACCIÓN DE LA CIUDADANÍA</a:t>
            </a:r>
            <a:endParaRPr kumimoji="0" lang="es-ES_tradnl" sz="2400" b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12106" y="5018820"/>
            <a:ext cx="289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ca-ES" sz="2400" b="1" dirty="0" smtClean="0"/>
              <a:t>COMPROMISO SOCIAL</a:t>
            </a:r>
            <a:endParaRPr kumimoji="0" lang="ca-ES" sz="2400" b="1" dirty="0"/>
          </a:p>
        </p:txBody>
      </p:sp>
      <p:grpSp>
        <p:nvGrpSpPr>
          <p:cNvPr id="15" name="14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6" name="15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7" name="16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88146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816672" y="155628"/>
            <a:ext cx="8536384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RECONOCIMIENTOS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13" y="2918011"/>
            <a:ext cx="3710794" cy="304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46412" y="1071352"/>
            <a:ext cx="662473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s-ES" sz="2000" b="1" dirty="0" smtClean="0">
                <a:latin typeface="+mn-lt"/>
              </a:rPr>
              <a:t>CERMI 2012 </a:t>
            </a:r>
            <a:r>
              <a:rPr kumimoji="0" lang="es-ES" sz="2000" dirty="0" smtClean="0">
                <a:latin typeface="+mn-lt"/>
              </a:rPr>
              <a:t>En Accesibilidad Universal</a:t>
            </a:r>
          </a:p>
          <a:p>
            <a:endParaRPr kumimoji="0" lang="es-ES" sz="2000" b="1" dirty="0" smtClean="0">
              <a:latin typeface="+mn-lt"/>
            </a:endParaRPr>
          </a:p>
          <a:p>
            <a:r>
              <a:rPr kumimoji="0" lang="es-ES" sz="2000" b="1" dirty="0" smtClean="0">
                <a:latin typeface="+mn-lt"/>
              </a:rPr>
              <a:t>PREMIOS CORRESPONSABLES 2012</a:t>
            </a:r>
            <a:endParaRPr lang="es-ES" sz="2000" dirty="0" smtClean="0">
              <a:latin typeface="+mn-lt"/>
            </a:endParaRPr>
          </a:p>
          <a:p>
            <a:r>
              <a:rPr lang="es-ES" sz="2000" dirty="0" smtClean="0">
                <a:latin typeface="+mn-lt"/>
              </a:rPr>
              <a:t> “Proyecto de accesibilidad universal al Ferrocarril Metropolitano de Barcelona para  personas con discapacidad visual” </a:t>
            </a:r>
            <a:r>
              <a:rPr kumimoji="0" lang="es-ES" sz="2000" b="1" dirty="0" smtClean="0">
                <a:latin typeface="+mn-lt"/>
              </a:rPr>
              <a:t>   </a:t>
            </a:r>
          </a:p>
          <a:p>
            <a:pPr>
              <a:spcBef>
                <a:spcPct val="50000"/>
              </a:spcBef>
            </a:pPr>
            <a:r>
              <a:rPr kumimoji="0" lang="es-ES" sz="2000" b="1" dirty="0" smtClean="0">
                <a:latin typeface="+mn-lt"/>
              </a:rPr>
              <a:t>TELEFÓNICA ABILITY AWARDS. </a:t>
            </a:r>
            <a:r>
              <a:rPr kumimoji="0" lang="es-ES" sz="2000" dirty="0" smtClean="0">
                <a:latin typeface="+mn-lt"/>
              </a:rPr>
              <a:t>Finalistas 2012 i 2014</a:t>
            </a:r>
          </a:p>
          <a:p>
            <a:pPr>
              <a:spcBef>
                <a:spcPct val="50000"/>
              </a:spcBef>
            </a:pPr>
            <a:endParaRPr kumimoji="0" lang="es-ES" sz="2000" dirty="0" smtClean="0">
              <a:latin typeface="+mn-lt"/>
            </a:endParaRPr>
          </a:p>
          <a:p>
            <a:r>
              <a:rPr kumimoji="0" lang="es-ES" sz="2000" b="1" dirty="0" smtClean="0">
                <a:latin typeface="+mn-lt"/>
              </a:rPr>
              <a:t>AMPUTATS ST. JORDI 2013</a:t>
            </a:r>
            <a:r>
              <a:rPr kumimoji="0" lang="es-ES" sz="2000" dirty="0" smtClean="0">
                <a:latin typeface="+mn-lt"/>
              </a:rPr>
              <a:t>« Reconocimiento a la trayectoria en Accesibilidad Universal» al I </a:t>
            </a:r>
            <a:r>
              <a:rPr kumimoji="0" lang="es-ES" sz="2000" dirty="0" err="1" smtClean="0">
                <a:latin typeface="+mn-lt"/>
              </a:rPr>
              <a:t>Forum</a:t>
            </a:r>
            <a:r>
              <a:rPr kumimoji="0" lang="es-ES" sz="2000" dirty="0" smtClean="0">
                <a:latin typeface="+mn-lt"/>
              </a:rPr>
              <a:t> de Diversidad Funcional</a:t>
            </a:r>
          </a:p>
          <a:p>
            <a:endParaRPr lang="es-ES" sz="2000" dirty="0" smtClean="0">
              <a:latin typeface="+mn-lt"/>
            </a:endParaRPr>
          </a:p>
          <a:p>
            <a:r>
              <a:rPr lang="es-ES" sz="2000" b="1" dirty="0" smtClean="0">
                <a:latin typeface="+mn-lt"/>
              </a:rPr>
              <a:t>Premio Federación ACAPPS 2014</a:t>
            </a:r>
            <a:endParaRPr lang="es-ES" sz="2000" dirty="0" smtClean="0">
              <a:latin typeface="+mn-lt"/>
            </a:endParaRPr>
          </a:p>
          <a:p>
            <a:r>
              <a:rPr lang="es-ES" sz="2000" dirty="0" smtClean="0">
                <a:latin typeface="+mn-lt"/>
              </a:rPr>
              <a:t>Federación de Asociaciones Catalanas de Padres y  Persones Sordas </a:t>
            </a:r>
            <a:endParaRPr kumimoji="0" lang="es-ES" sz="2000" dirty="0">
              <a:latin typeface="+mn-lt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4" name="13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8239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88" y="870929"/>
            <a:ext cx="3576918" cy="515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7" descr="tren 9000 -00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68" y="870929"/>
            <a:ext cx="3376818" cy="508937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5425886" y="1400665"/>
            <a:ext cx="24473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i="1" dirty="0" smtClean="0"/>
              <a:t>“El </a:t>
            </a:r>
            <a:r>
              <a:rPr lang="ca-ES" sz="3200" b="1" i="1" dirty="0" err="1" smtClean="0"/>
              <a:t>diseño</a:t>
            </a:r>
            <a:r>
              <a:rPr lang="ca-ES" sz="3200" b="1" i="1" dirty="0" smtClean="0"/>
              <a:t> </a:t>
            </a:r>
            <a:r>
              <a:rPr lang="ca-ES" sz="3200" b="1" i="1" dirty="0" err="1" smtClean="0"/>
              <a:t>adecuado</a:t>
            </a:r>
            <a:r>
              <a:rPr lang="ca-ES" sz="3200" b="1" i="1" dirty="0" smtClean="0"/>
              <a:t> capacita</a:t>
            </a:r>
            <a:r>
              <a:rPr lang="ca-ES" sz="3200" b="1" i="1" dirty="0"/>
              <a:t>, </a:t>
            </a:r>
            <a:endParaRPr lang="ca-ES" sz="3200" b="1" i="1" dirty="0" smtClean="0"/>
          </a:p>
          <a:p>
            <a:r>
              <a:rPr lang="ca-ES" sz="3200" b="1" i="1" dirty="0" smtClean="0"/>
              <a:t>el </a:t>
            </a:r>
            <a:r>
              <a:rPr lang="ca-ES" sz="3200" b="1" i="1" dirty="0"/>
              <a:t>mal </a:t>
            </a:r>
            <a:r>
              <a:rPr lang="ca-ES" sz="3200" b="1" i="1" dirty="0" err="1" smtClean="0"/>
              <a:t>diseño</a:t>
            </a:r>
            <a:r>
              <a:rPr lang="ca-ES" sz="3200" b="1" i="1" dirty="0" smtClean="0"/>
              <a:t> </a:t>
            </a:r>
            <a:r>
              <a:rPr lang="ca-ES" sz="3200" b="1" i="1" dirty="0" err="1" smtClean="0"/>
              <a:t>discapacita</a:t>
            </a:r>
            <a:r>
              <a:rPr lang="ca-ES" sz="3200" b="1" i="1" dirty="0" smtClean="0"/>
              <a:t>”</a:t>
            </a:r>
            <a:endParaRPr lang="ca-ES" sz="3200" b="1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647068" y="5591081"/>
            <a:ext cx="186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rcasas@tmb.cat</a:t>
            </a:r>
            <a:endParaRPr lang="ca-ES" sz="2000" dirty="0"/>
          </a:p>
        </p:txBody>
      </p:sp>
      <p:grpSp>
        <p:nvGrpSpPr>
          <p:cNvPr id="15" name="14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6" name="15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7" name="16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5259803" y="5042862"/>
            <a:ext cx="302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 err="1" smtClean="0"/>
              <a:t>Gracias</a:t>
            </a:r>
            <a:r>
              <a:rPr lang="ca-ES" sz="2000" b="1" dirty="0" smtClean="0"/>
              <a:t> por </a:t>
            </a:r>
            <a:r>
              <a:rPr lang="ca-ES" sz="2000" b="1" dirty="0" err="1" smtClean="0"/>
              <a:t>su</a:t>
            </a:r>
            <a:r>
              <a:rPr lang="ca-ES" sz="2000" b="1" dirty="0" smtClean="0"/>
              <a:t> </a:t>
            </a:r>
            <a:r>
              <a:rPr lang="ca-ES" sz="2000" b="1" dirty="0" err="1" smtClean="0"/>
              <a:t>atención</a:t>
            </a:r>
            <a:r>
              <a:rPr lang="ca-ES" sz="2000" b="1" dirty="0" smtClean="0"/>
              <a:t> !!!</a:t>
            </a:r>
            <a:endParaRPr lang="ca-ES" sz="2000" b="1" dirty="0"/>
          </a:p>
        </p:txBody>
      </p:sp>
    </p:spTree>
    <p:extLst>
      <p:ext uri="{BB962C8B-B14F-4D97-AF65-F5344CB8AC3E}">
        <p14:creationId xmlns:p14="http://schemas.microsoft.com/office/powerpoint/2010/main" val="21288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887506" y="155628"/>
            <a:ext cx="10972800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BARCELONA Y LA  ACCESIBILIDAD UNIVERSAL. SERVICIOS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9 CuadroTexto"/>
          <p:cNvSpPr txBox="1">
            <a:spLocks noChangeArrowheads="1"/>
          </p:cNvSpPr>
          <p:nvPr/>
        </p:nvSpPr>
        <p:spPr bwMode="auto">
          <a:xfrm>
            <a:off x="9503535" y="5233848"/>
            <a:ext cx="1801519" cy="30777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ES" sz="1400" b="1" dirty="0" smtClean="0">
                <a:latin typeface="+mn-lt"/>
              </a:rPr>
              <a:t>MÓDULO ACÚSTICO</a:t>
            </a:r>
            <a:endParaRPr lang="es-ES" altLang="es-ES" sz="1400" b="1" dirty="0">
              <a:latin typeface="+mn-lt"/>
            </a:endParaRPr>
          </a:p>
        </p:txBody>
      </p:sp>
      <p:pic>
        <p:nvPicPr>
          <p:cNvPr id="14" name="Picture 2" descr="C:\Users\usuario\Documents\paseo accesible\20141103_130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289" y="919235"/>
            <a:ext cx="2894013" cy="38576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15 Conector recto de flecha"/>
          <p:cNvCxnSpPr/>
          <p:nvPr/>
        </p:nvCxnSpPr>
        <p:spPr>
          <a:xfrm flipH="1">
            <a:off x="10404295" y="3079475"/>
            <a:ext cx="608847" cy="20744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212" y="1215070"/>
            <a:ext cx="5149435" cy="24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05" y="3841318"/>
            <a:ext cx="7691717" cy="170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25 Grupo"/>
          <p:cNvGrpSpPr/>
          <p:nvPr/>
        </p:nvGrpSpPr>
        <p:grpSpPr>
          <a:xfrm>
            <a:off x="1059655" y="6000544"/>
            <a:ext cx="10811082" cy="48679"/>
            <a:chOff x="1059655" y="6000544"/>
            <a:chExt cx="10811082" cy="48679"/>
          </a:xfrm>
        </p:grpSpPr>
        <p:sp>
          <p:nvSpPr>
            <p:cNvPr id="27" name="26 Datos"/>
            <p:cNvSpPr/>
            <p:nvPr/>
          </p:nvSpPr>
          <p:spPr>
            <a:xfrm flipV="1">
              <a:off x="1547812" y="6000544"/>
              <a:ext cx="100012" cy="48678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28" name="27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28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1008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833718" y="155628"/>
            <a:ext cx="11026588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BARCELONA Y LA  ACCESIBILIDAD UNIVERSAL. EDUCACIÓN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t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54" y="907448"/>
            <a:ext cx="2318916" cy="3093496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4" name="Imat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735">
            <a:off x="1191920" y="3037567"/>
            <a:ext cx="3450690" cy="258599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30141" r="18426" b="20641"/>
          <a:stretch>
            <a:fillRect/>
          </a:stretch>
        </p:blipFill>
        <p:spPr bwMode="auto">
          <a:xfrm>
            <a:off x="7153835" y="2773626"/>
            <a:ext cx="4706470" cy="3181111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grpSp>
        <p:nvGrpSpPr>
          <p:cNvPr id="16" name="15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7" name="16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8" name="17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40138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551329" y="155628"/>
            <a:ext cx="11308977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BARCELONA Y LA  ACCESIBILIDAD UNIVERSAL. CULTURA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elborncentrecultural.bcn.cat/sites/default/files/styles/born_multimedia_principal/public/03%20AV%2001%2014050901PV015BORNCC%20Ar.jpg?itok=Jwqvctk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59" y="853659"/>
            <a:ext cx="5196515" cy="231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eldigital.bcn.cat/wp-content/uploads/2014/05/P1070254-e1400668889478-1024x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3211493"/>
            <a:ext cx="3819470" cy="27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Z:\QUOTA\IMDB\Comu\11 UTILITATS\REPORTATGES FOTOGRAFICS\Accessibilitat - El Born\DSC_07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35" y="3728217"/>
            <a:ext cx="3438243" cy="230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82" y="848963"/>
            <a:ext cx="3438243" cy="257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9 CuadroTexto"/>
          <p:cNvSpPr txBox="1">
            <a:spLocks noChangeArrowheads="1"/>
          </p:cNvSpPr>
          <p:nvPr/>
        </p:nvSpPr>
        <p:spPr bwMode="auto">
          <a:xfrm>
            <a:off x="1150383" y="4403086"/>
            <a:ext cx="1365398" cy="95410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ES" sz="1400" b="1" dirty="0" smtClean="0">
                <a:latin typeface="+mn-lt"/>
              </a:rPr>
              <a:t>PLANO EN RELIEVE CON INFORMACION EN BRAILLE</a:t>
            </a:r>
            <a:endParaRPr lang="es-ES" altLang="es-ES" sz="1400" b="1" dirty="0">
              <a:latin typeface="+mn-lt"/>
            </a:endParaRPr>
          </a:p>
        </p:txBody>
      </p:sp>
      <p:sp>
        <p:nvSpPr>
          <p:cNvPr id="18" name="19 CuadroTexto"/>
          <p:cNvSpPr txBox="1">
            <a:spLocks noChangeArrowheads="1"/>
          </p:cNvSpPr>
          <p:nvPr/>
        </p:nvSpPr>
        <p:spPr bwMode="auto">
          <a:xfrm>
            <a:off x="6725103" y="3418880"/>
            <a:ext cx="1126403" cy="5232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ES" sz="1400" b="1" dirty="0" smtClean="0">
                <a:latin typeface="+mn-lt"/>
              </a:rPr>
              <a:t>MAQUETA EN RELIEVE</a:t>
            </a:r>
            <a:endParaRPr lang="es-ES" altLang="es-ES" sz="1400" b="1" dirty="0">
              <a:latin typeface="+mn-lt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20" name="19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2811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551329" y="155628"/>
            <a:ext cx="11308977" cy="523220"/>
          </a:xfrm>
          <a:prstGeom prst="rect">
            <a:avLst/>
          </a:prstGeom>
          <a:ln w="38100" cap="rnd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ca-ES" sz="2800" dirty="0">
                <a:solidFill>
                  <a:srgbClr val="1390CF"/>
                </a:solidFill>
              </a:rPr>
              <a:t>BARCELONA Y LA  ACCESIBILIDAD UNIVERSAL. OCIO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1438835" y="799871"/>
            <a:ext cx="1042147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tge 10" descr="D:\Guillermo\FOTOS\P6260048-c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4796" y="867106"/>
            <a:ext cx="4395510" cy="2687669"/>
          </a:xfrm>
          <a:prstGeom prst="rect">
            <a:avLst/>
          </a:prstGeom>
          <a:ln>
            <a:noFill/>
          </a:ln>
        </p:spPr>
      </p:pic>
      <p:pic>
        <p:nvPicPr>
          <p:cNvPr id="14" name="Imatge 11" descr="D:\Guillermo\FOTOS\16. Canvi cadir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56" y="855402"/>
            <a:ext cx="4219950" cy="2965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2" descr="D:\5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30215" y="3671047"/>
            <a:ext cx="2830091" cy="228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usuario\Documents\fotos guillermo septiempre 2015\20150915_17362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43" y="3915253"/>
            <a:ext cx="3629492" cy="20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16 Grupo"/>
          <p:cNvGrpSpPr/>
          <p:nvPr/>
        </p:nvGrpSpPr>
        <p:grpSpPr>
          <a:xfrm>
            <a:off x="1059655" y="6003504"/>
            <a:ext cx="10811082" cy="48099"/>
            <a:chOff x="1059655" y="6003504"/>
            <a:chExt cx="10811082" cy="48099"/>
          </a:xfrm>
        </p:grpSpPr>
        <p:sp>
          <p:nvSpPr>
            <p:cNvPr id="18" name="17 Datos"/>
            <p:cNvSpPr/>
            <p:nvPr/>
          </p:nvSpPr>
          <p:spPr>
            <a:xfrm flipV="1">
              <a:off x="1547812" y="6005309"/>
              <a:ext cx="100012" cy="46294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19" name="18 Conector recto"/>
            <p:cNvCxnSpPr/>
            <p:nvPr/>
          </p:nvCxnSpPr>
          <p:spPr>
            <a:xfrm>
              <a:off x="1616869" y="6026364"/>
              <a:ext cx="10253868" cy="9"/>
            </a:xfrm>
            <a:prstGeom prst="line">
              <a:avLst/>
            </a:prstGeom>
            <a:ln w="47625" cap="flat">
              <a:solidFill>
                <a:srgbClr val="474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Datos"/>
            <p:cNvSpPr/>
            <p:nvPr/>
          </p:nvSpPr>
          <p:spPr>
            <a:xfrm flipV="1">
              <a:off x="1059655" y="6003504"/>
              <a:ext cx="100012" cy="45719"/>
            </a:xfrm>
            <a:prstGeom prst="flowChartInputOutpu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40186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1865</TotalTime>
  <Words>1505</Words>
  <Application>Microsoft Office PowerPoint</Application>
  <PresentationFormat>Widescreen</PresentationFormat>
  <Paragraphs>176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Andes</vt:lpstr>
      <vt:lpstr>Aparajita</vt:lpstr>
      <vt:lpstr>Arial</vt:lpstr>
      <vt:lpstr>Corbel</vt:lpstr>
      <vt:lpstr>Parallax</vt:lpstr>
      <vt:lpstr>Fotografía de Photo Editor</vt:lpstr>
      <vt:lpstr>Imagen</vt:lpstr>
      <vt:lpstr>  Seminario Internacional:  “Gestión Social de Metros en América Latina”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Internacional:  “Gestión Social de Metros en América Latina”</dc:title>
  <dc:creator>Erika Massiel Quinteros Lucas</dc:creator>
  <cp:lastModifiedBy>Montserrat Bordas Geli</cp:lastModifiedBy>
  <cp:revision>94</cp:revision>
  <cp:lastPrinted>2016-08-11T17:38:16Z</cp:lastPrinted>
  <dcterms:created xsi:type="dcterms:W3CDTF">2016-06-03T16:56:13Z</dcterms:created>
  <dcterms:modified xsi:type="dcterms:W3CDTF">2016-08-25T17:44:56Z</dcterms:modified>
</cp:coreProperties>
</file>