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4" r:id="rId2"/>
  </p:sldMasterIdLst>
  <p:notesMasterIdLst>
    <p:notesMasterId r:id="rId50"/>
  </p:notesMasterIdLst>
  <p:sldIdLst>
    <p:sldId id="256" r:id="rId3"/>
    <p:sldId id="281" r:id="rId4"/>
    <p:sldId id="327" r:id="rId5"/>
    <p:sldId id="284" r:id="rId6"/>
    <p:sldId id="285" r:id="rId7"/>
    <p:sldId id="260" r:id="rId8"/>
    <p:sldId id="258" r:id="rId9"/>
    <p:sldId id="279" r:id="rId10"/>
    <p:sldId id="276" r:id="rId11"/>
    <p:sldId id="283" r:id="rId12"/>
    <p:sldId id="289" r:id="rId13"/>
    <p:sldId id="291" r:id="rId14"/>
    <p:sldId id="292" r:id="rId15"/>
    <p:sldId id="293" r:id="rId16"/>
    <p:sldId id="294" r:id="rId17"/>
    <p:sldId id="295" r:id="rId18"/>
    <p:sldId id="296" r:id="rId19"/>
    <p:sldId id="297" r:id="rId20"/>
    <p:sldId id="298" r:id="rId21"/>
    <p:sldId id="299" r:id="rId22"/>
    <p:sldId id="321" r:id="rId23"/>
    <p:sldId id="301" r:id="rId24"/>
    <p:sldId id="302" r:id="rId25"/>
    <p:sldId id="303" r:id="rId26"/>
    <p:sldId id="304" r:id="rId27"/>
    <p:sldId id="305" r:id="rId28"/>
    <p:sldId id="306" r:id="rId29"/>
    <p:sldId id="307" r:id="rId30"/>
    <p:sldId id="308" r:id="rId31"/>
    <p:sldId id="310" r:id="rId32"/>
    <p:sldId id="315" r:id="rId33"/>
    <p:sldId id="320" r:id="rId34"/>
    <p:sldId id="311" r:id="rId35"/>
    <p:sldId id="312" r:id="rId36"/>
    <p:sldId id="313" r:id="rId37"/>
    <p:sldId id="262" r:id="rId38"/>
    <p:sldId id="319" r:id="rId39"/>
    <p:sldId id="316" r:id="rId40"/>
    <p:sldId id="317" r:id="rId41"/>
    <p:sldId id="314" r:id="rId42"/>
    <p:sldId id="265" r:id="rId43"/>
    <p:sldId id="324" r:id="rId44"/>
    <p:sldId id="323" r:id="rId45"/>
    <p:sldId id="275" r:id="rId46"/>
    <p:sldId id="273" r:id="rId47"/>
    <p:sldId id="264" r:id="rId48"/>
    <p:sldId id="325" r:id="rId4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6625" autoAdjust="0"/>
  </p:normalViewPr>
  <p:slideViewPr>
    <p:cSldViewPr snapToGrid="0">
      <p:cViewPr>
        <p:scale>
          <a:sx n="80" d="100"/>
          <a:sy n="80" d="100"/>
        </p:scale>
        <p:origin x="-342" y="72"/>
      </p:cViewPr>
      <p:guideLst>
        <p:guide orient="horz" pos="2127"/>
        <p:guide pos="3840"/>
      </p:guideLst>
    </p:cSldViewPr>
  </p:slideViewPr>
  <p:outlineViewPr>
    <p:cViewPr>
      <p:scale>
        <a:sx n="33" d="100"/>
        <a:sy n="33" d="100"/>
      </p:scale>
      <p:origin x="0" y="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D82F35-BFE5-4EAB-996C-DF9EF27C26ED}" type="doc">
      <dgm:prSet loTypeId="urn:microsoft.com/office/officeart/2005/8/layout/cycle5" loCatId="cycle" qsTypeId="urn:microsoft.com/office/officeart/2005/8/quickstyle/simple3" qsCatId="simple" csTypeId="urn:microsoft.com/office/officeart/2005/8/colors/accent0_1" csCatId="mainScheme" phldr="1"/>
      <dgm:spPr/>
      <dgm:t>
        <a:bodyPr/>
        <a:lstStyle/>
        <a:p>
          <a:endParaRPr lang="es-ES"/>
        </a:p>
      </dgm:t>
    </dgm:pt>
    <dgm:pt modelId="{D6BE452D-23D7-4BCD-AE15-EC0BACE28FDC}">
      <dgm:prSet phldrT="[Texto]" custT="1"/>
      <dgm:spPr/>
      <dgm:t>
        <a:bodyPr/>
        <a:lstStyle/>
        <a:p>
          <a:r>
            <a:rPr lang="es-ES" sz="1600" b="1" dirty="0" smtClean="0">
              <a:latin typeface="+mj-lt"/>
            </a:rPr>
            <a:t>3. PLANIFICACIÓN</a:t>
          </a:r>
        </a:p>
      </dgm:t>
    </dgm:pt>
    <dgm:pt modelId="{4CF2CF37-3A77-4006-BAEF-1C8DB5BB9676}" type="parTrans" cxnId="{2D93E704-08CA-49C6-9CFC-FE17C859476E}">
      <dgm:prSet/>
      <dgm:spPr/>
      <dgm:t>
        <a:bodyPr/>
        <a:lstStyle/>
        <a:p>
          <a:endParaRPr lang="es-ES" sz="2000" b="1">
            <a:latin typeface="+mj-lt"/>
          </a:endParaRPr>
        </a:p>
      </dgm:t>
    </dgm:pt>
    <dgm:pt modelId="{00C42BA5-033A-48D7-A04E-20551A24B2A5}" type="sibTrans" cxnId="{2D93E704-08CA-49C6-9CFC-FE17C859476E}">
      <dgm:prSet/>
      <dgm:spPr/>
      <dgm:t>
        <a:bodyPr/>
        <a:lstStyle/>
        <a:p>
          <a:endParaRPr lang="es-ES" sz="2000" b="1">
            <a:latin typeface="+mj-lt"/>
          </a:endParaRPr>
        </a:p>
      </dgm:t>
    </dgm:pt>
    <dgm:pt modelId="{1626DE16-08E4-454E-BFB2-73008BC4000F}">
      <dgm:prSet phldrT="[Texto]" custT="1"/>
      <dgm:spPr/>
      <dgm:t>
        <a:bodyPr/>
        <a:lstStyle/>
        <a:p>
          <a:r>
            <a:rPr lang="es-ES" sz="1600" b="1" dirty="0" smtClean="0">
              <a:latin typeface="+mj-lt"/>
            </a:rPr>
            <a:t>5. VERIFICACIÓN</a:t>
          </a:r>
          <a:endParaRPr lang="es-ES" sz="1600" b="1" dirty="0">
            <a:latin typeface="+mj-lt"/>
          </a:endParaRPr>
        </a:p>
      </dgm:t>
    </dgm:pt>
    <dgm:pt modelId="{67448701-484C-43AB-97EA-8E21F2439919}" type="parTrans" cxnId="{B52888A5-53B4-4985-9123-035B796315D0}">
      <dgm:prSet/>
      <dgm:spPr/>
      <dgm:t>
        <a:bodyPr/>
        <a:lstStyle/>
        <a:p>
          <a:endParaRPr lang="es-ES" sz="2000" b="1">
            <a:latin typeface="+mj-lt"/>
          </a:endParaRPr>
        </a:p>
      </dgm:t>
    </dgm:pt>
    <dgm:pt modelId="{8FC69FC8-E856-4481-9EC7-284949A8D35A}" type="sibTrans" cxnId="{B52888A5-53B4-4985-9123-035B796315D0}">
      <dgm:prSet/>
      <dgm:spPr/>
      <dgm:t>
        <a:bodyPr/>
        <a:lstStyle/>
        <a:p>
          <a:endParaRPr lang="es-ES" sz="2000" b="1">
            <a:latin typeface="+mj-lt"/>
          </a:endParaRPr>
        </a:p>
      </dgm:t>
    </dgm:pt>
    <dgm:pt modelId="{A4E4C6BD-C79A-4A9E-ABDD-81B505355708}">
      <dgm:prSet phldrT="[Texto]" custT="1"/>
      <dgm:spPr/>
      <dgm:t>
        <a:bodyPr/>
        <a:lstStyle/>
        <a:p>
          <a:r>
            <a:rPr lang="es-ES" sz="1600" b="1" dirty="0" smtClean="0">
              <a:latin typeface="+mj-lt"/>
            </a:rPr>
            <a:t>6. MEJORA CONTINUA</a:t>
          </a:r>
          <a:endParaRPr lang="es-ES" sz="1600" b="1" dirty="0">
            <a:latin typeface="+mj-lt"/>
          </a:endParaRPr>
        </a:p>
      </dgm:t>
    </dgm:pt>
    <dgm:pt modelId="{6936DE4C-4B14-4676-A083-B4A833B62C27}" type="parTrans" cxnId="{2DD8DA44-1AD4-4123-A9D0-F7A1621062E5}">
      <dgm:prSet/>
      <dgm:spPr/>
      <dgm:t>
        <a:bodyPr/>
        <a:lstStyle/>
        <a:p>
          <a:endParaRPr lang="es-ES" sz="2000" b="1">
            <a:latin typeface="+mj-lt"/>
          </a:endParaRPr>
        </a:p>
      </dgm:t>
    </dgm:pt>
    <dgm:pt modelId="{7CB90008-B51A-431B-8344-72E0813D77BC}" type="sibTrans" cxnId="{2DD8DA44-1AD4-4123-A9D0-F7A1621062E5}">
      <dgm:prSet/>
      <dgm:spPr/>
      <dgm:t>
        <a:bodyPr/>
        <a:lstStyle/>
        <a:p>
          <a:endParaRPr lang="es-ES" sz="2000" b="1">
            <a:latin typeface="+mj-lt"/>
          </a:endParaRPr>
        </a:p>
      </dgm:t>
    </dgm:pt>
    <dgm:pt modelId="{1C36510C-DEE5-402D-A18F-B863F9AE1EBA}">
      <dgm:prSet phldrT="[Texto]" custT="1"/>
      <dgm:spPr/>
      <dgm:t>
        <a:bodyPr/>
        <a:lstStyle/>
        <a:p>
          <a:r>
            <a:rPr lang="es-ES" sz="1600" b="1" dirty="0" smtClean="0">
              <a:latin typeface="+mj-lt"/>
            </a:rPr>
            <a:t>1. IDENTIFICACIÓN Y EVALUACIÓN</a:t>
          </a:r>
        </a:p>
        <a:p>
          <a:r>
            <a:rPr lang="es-ES" sz="1600" b="1" dirty="0" smtClean="0">
              <a:latin typeface="+mj-lt"/>
            </a:rPr>
            <a:t>RIESGOS / IMPACTOS</a:t>
          </a:r>
          <a:endParaRPr lang="es-ES" sz="1600" b="1" dirty="0">
            <a:latin typeface="+mj-lt"/>
          </a:endParaRPr>
        </a:p>
      </dgm:t>
    </dgm:pt>
    <dgm:pt modelId="{09677595-3696-491F-97F6-1B91BAC03139}" type="parTrans" cxnId="{3B16B9D3-7697-493E-BE45-2AA4ECD510FC}">
      <dgm:prSet/>
      <dgm:spPr/>
      <dgm:t>
        <a:bodyPr/>
        <a:lstStyle/>
        <a:p>
          <a:endParaRPr lang="es-ES" sz="2000" b="1">
            <a:latin typeface="+mj-lt"/>
          </a:endParaRPr>
        </a:p>
      </dgm:t>
    </dgm:pt>
    <dgm:pt modelId="{714EE5EC-F29B-46EA-B61E-4AA4433E4B29}" type="sibTrans" cxnId="{3B16B9D3-7697-493E-BE45-2AA4ECD510FC}">
      <dgm:prSet/>
      <dgm:spPr/>
      <dgm:t>
        <a:bodyPr/>
        <a:lstStyle/>
        <a:p>
          <a:endParaRPr lang="es-ES" sz="2000" b="1">
            <a:latin typeface="+mj-lt"/>
          </a:endParaRPr>
        </a:p>
      </dgm:t>
    </dgm:pt>
    <dgm:pt modelId="{34D0550E-5023-4AB3-B218-0EA471085513}">
      <dgm:prSet phldrT="[Texto]" custT="1"/>
      <dgm:spPr/>
      <dgm:t>
        <a:bodyPr/>
        <a:lstStyle/>
        <a:p>
          <a:r>
            <a:rPr lang="es-ES" sz="1600" b="1" dirty="0" smtClean="0">
              <a:latin typeface="+mj-lt"/>
            </a:rPr>
            <a:t>2. REQUISITOS CLIENTES / LEGALES</a:t>
          </a:r>
          <a:endParaRPr lang="es-ES" sz="1600" b="1" dirty="0">
            <a:latin typeface="+mj-lt"/>
          </a:endParaRPr>
        </a:p>
      </dgm:t>
    </dgm:pt>
    <dgm:pt modelId="{C69C067D-A803-4DD7-8E42-4D7978E66050}" type="parTrans" cxnId="{014504B5-3E3C-43C2-85ED-4CA39FB38510}">
      <dgm:prSet/>
      <dgm:spPr/>
      <dgm:t>
        <a:bodyPr/>
        <a:lstStyle/>
        <a:p>
          <a:endParaRPr lang="es-ES" sz="2000" b="1">
            <a:latin typeface="+mj-lt"/>
          </a:endParaRPr>
        </a:p>
      </dgm:t>
    </dgm:pt>
    <dgm:pt modelId="{11A94096-2116-4F46-B002-F0999ADF7310}" type="sibTrans" cxnId="{014504B5-3E3C-43C2-85ED-4CA39FB38510}">
      <dgm:prSet/>
      <dgm:spPr/>
      <dgm:t>
        <a:bodyPr/>
        <a:lstStyle/>
        <a:p>
          <a:endParaRPr lang="es-ES" sz="2000" b="1">
            <a:latin typeface="+mj-lt"/>
          </a:endParaRPr>
        </a:p>
      </dgm:t>
    </dgm:pt>
    <dgm:pt modelId="{2E953696-5761-406F-90E5-2F53695DCDF6}">
      <dgm:prSet phldrT="[Texto]" custT="1"/>
      <dgm:spPr/>
      <dgm:t>
        <a:bodyPr/>
        <a:lstStyle/>
        <a:p>
          <a:r>
            <a:rPr lang="es-ES_tradnl" sz="1600" b="1" dirty="0" smtClean="0">
              <a:latin typeface="+mj-lt"/>
            </a:rPr>
            <a:t>4. IMPLEMENTACIÓN DE MEDIDAS E INICIATIVAS</a:t>
          </a:r>
          <a:endParaRPr lang="es-ES" sz="1600" b="1" dirty="0">
            <a:latin typeface="+mj-lt"/>
          </a:endParaRPr>
        </a:p>
      </dgm:t>
    </dgm:pt>
    <dgm:pt modelId="{02C56880-50D6-452C-A40A-E27131F39683}" type="parTrans" cxnId="{5D0B0B75-7978-43AE-B59C-030A81260322}">
      <dgm:prSet/>
      <dgm:spPr/>
      <dgm:t>
        <a:bodyPr/>
        <a:lstStyle/>
        <a:p>
          <a:endParaRPr lang="es-ES">
            <a:latin typeface="+mj-lt"/>
          </a:endParaRPr>
        </a:p>
      </dgm:t>
    </dgm:pt>
    <dgm:pt modelId="{A3E25276-40DB-4F8C-9C5E-BF8E9FDA9985}" type="sibTrans" cxnId="{5D0B0B75-7978-43AE-B59C-030A81260322}">
      <dgm:prSet/>
      <dgm:spPr/>
      <dgm:t>
        <a:bodyPr/>
        <a:lstStyle/>
        <a:p>
          <a:endParaRPr lang="es-ES">
            <a:latin typeface="+mj-lt"/>
          </a:endParaRPr>
        </a:p>
      </dgm:t>
    </dgm:pt>
    <dgm:pt modelId="{5CC77AAA-796E-4EA4-85FC-9BC37E1419B7}" type="pres">
      <dgm:prSet presAssocID="{F6D82F35-BFE5-4EAB-996C-DF9EF27C26ED}" presName="cycle" presStyleCnt="0">
        <dgm:presLayoutVars>
          <dgm:dir/>
          <dgm:resizeHandles val="exact"/>
        </dgm:presLayoutVars>
      </dgm:prSet>
      <dgm:spPr/>
      <dgm:t>
        <a:bodyPr/>
        <a:lstStyle/>
        <a:p>
          <a:endParaRPr lang="es-ES"/>
        </a:p>
      </dgm:t>
    </dgm:pt>
    <dgm:pt modelId="{AB720C80-BE09-4889-B2EB-F66EFB4305AA}" type="pres">
      <dgm:prSet presAssocID="{D6BE452D-23D7-4BCD-AE15-EC0BACE28FDC}" presName="node" presStyleLbl="node1" presStyleIdx="0" presStyleCnt="6" custScaleX="200446" custScaleY="95187" custRadScaleRad="92995" custRadScaleInc="21865">
        <dgm:presLayoutVars>
          <dgm:bulletEnabled val="1"/>
        </dgm:presLayoutVars>
      </dgm:prSet>
      <dgm:spPr/>
      <dgm:t>
        <a:bodyPr/>
        <a:lstStyle/>
        <a:p>
          <a:endParaRPr lang="es-ES"/>
        </a:p>
      </dgm:t>
    </dgm:pt>
    <dgm:pt modelId="{3ABAB975-8919-4A2F-82C8-CB2C9AC0B5F7}" type="pres">
      <dgm:prSet presAssocID="{D6BE452D-23D7-4BCD-AE15-EC0BACE28FDC}" presName="spNode" presStyleCnt="0"/>
      <dgm:spPr/>
      <dgm:t>
        <a:bodyPr/>
        <a:lstStyle/>
        <a:p>
          <a:endParaRPr lang="es-ES"/>
        </a:p>
      </dgm:t>
    </dgm:pt>
    <dgm:pt modelId="{0BDA978E-7AB3-45E1-8231-2D541F32F4B4}" type="pres">
      <dgm:prSet presAssocID="{00C42BA5-033A-48D7-A04E-20551A24B2A5}" presName="sibTrans" presStyleLbl="sibTrans1D1" presStyleIdx="0" presStyleCnt="6"/>
      <dgm:spPr/>
      <dgm:t>
        <a:bodyPr/>
        <a:lstStyle/>
        <a:p>
          <a:endParaRPr lang="es-ES"/>
        </a:p>
      </dgm:t>
    </dgm:pt>
    <dgm:pt modelId="{20B338F0-5E0F-4451-AAE1-FBAFBAB7B261}" type="pres">
      <dgm:prSet presAssocID="{2E953696-5761-406F-90E5-2F53695DCDF6}" presName="node" presStyleLbl="node1" presStyleIdx="1" presStyleCnt="6" custScaleX="209309" custScaleY="155072" custRadScaleRad="130385" custRadScaleInc="127072">
        <dgm:presLayoutVars>
          <dgm:bulletEnabled val="1"/>
        </dgm:presLayoutVars>
      </dgm:prSet>
      <dgm:spPr/>
      <dgm:t>
        <a:bodyPr/>
        <a:lstStyle/>
        <a:p>
          <a:endParaRPr lang="es-ES"/>
        </a:p>
      </dgm:t>
    </dgm:pt>
    <dgm:pt modelId="{B1BF75D0-B630-45B5-BEA3-E5D65DEA9868}" type="pres">
      <dgm:prSet presAssocID="{2E953696-5761-406F-90E5-2F53695DCDF6}" presName="spNode" presStyleCnt="0"/>
      <dgm:spPr/>
      <dgm:t>
        <a:bodyPr/>
        <a:lstStyle/>
        <a:p>
          <a:endParaRPr lang="es-ES"/>
        </a:p>
      </dgm:t>
    </dgm:pt>
    <dgm:pt modelId="{CBD26F3C-A707-4CCD-9102-032CE2BA3CDF}" type="pres">
      <dgm:prSet presAssocID="{A3E25276-40DB-4F8C-9C5E-BF8E9FDA9985}" presName="sibTrans" presStyleLbl="sibTrans1D1" presStyleIdx="1" presStyleCnt="6"/>
      <dgm:spPr/>
      <dgm:t>
        <a:bodyPr/>
        <a:lstStyle/>
        <a:p>
          <a:endParaRPr lang="es-ES"/>
        </a:p>
      </dgm:t>
    </dgm:pt>
    <dgm:pt modelId="{16EC4E27-112C-4102-B36B-1602F40AED2C}" type="pres">
      <dgm:prSet presAssocID="{1626DE16-08E4-454E-BFB2-73008BC4000F}" presName="node" presStyleLbl="node1" presStyleIdx="2" presStyleCnt="6" custScaleX="186879" custRadScaleRad="121948" custRadScaleInc="53343">
        <dgm:presLayoutVars>
          <dgm:bulletEnabled val="1"/>
        </dgm:presLayoutVars>
      </dgm:prSet>
      <dgm:spPr/>
      <dgm:t>
        <a:bodyPr/>
        <a:lstStyle/>
        <a:p>
          <a:endParaRPr lang="es-ES"/>
        </a:p>
      </dgm:t>
    </dgm:pt>
    <dgm:pt modelId="{A6D204A1-7896-43AD-95F8-50F0230B9A9B}" type="pres">
      <dgm:prSet presAssocID="{1626DE16-08E4-454E-BFB2-73008BC4000F}" presName="spNode" presStyleCnt="0"/>
      <dgm:spPr/>
      <dgm:t>
        <a:bodyPr/>
        <a:lstStyle/>
        <a:p>
          <a:endParaRPr lang="es-ES"/>
        </a:p>
      </dgm:t>
    </dgm:pt>
    <dgm:pt modelId="{7A76F601-875C-4289-9589-5BDE5D1F487B}" type="pres">
      <dgm:prSet presAssocID="{8FC69FC8-E856-4481-9EC7-284949A8D35A}" presName="sibTrans" presStyleLbl="sibTrans1D1" presStyleIdx="2" presStyleCnt="6"/>
      <dgm:spPr/>
      <dgm:t>
        <a:bodyPr/>
        <a:lstStyle/>
        <a:p>
          <a:endParaRPr lang="es-ES"/>
        </a:p>
      </dgm:t>
    </dgm:pt>
    <dgm:pt modelId="{28986883-AC1B-4243-AF9B-3CDE97E58568}" type="pres">
      <dgm:prSet presAssocID="{A4E4C6BD-C79A-4A9E-ABDD-81B505355708}" presName="node" presStyleLbl="node1" presStyleIdx="3" presStyleCnt="6" custScaleX="206319" custRadScaleRad="109677" custRadScaleInc="158348">
        <dgm:presLayoutVars>
          <dgm:bulletEnabled val="1"/>
        </dgm:presLayoutVars>
      </dgm:prSet>
      <dgm:spPr/>
      <dgm:t>
        <a:bodyPr/>
        <a:lstStyle/>
        <a:p>
          <a:endParaRPr lang="es-ES"/>
        </a:p>
      </dgm:t>
    </dgm:pt>
    <dgm:pt modelId="{0733C610-B816-4847-90F7-13E9DF010438}" type="pres">
      <dgm:prSet presAssocID="{A4E4C6BD-C79A-4A9E-ABDD-81B505355708}" presName="spNode" presStyleCnt="0"/>
      <dgm:spPr/>
      <dgm:t>
        <a:bodyPr/>
        <a:lstStyle/>
        <a:p>
          <a:endParaRPr lang="es-ES"/>
        </a:p>
      </dgm:t>
    </dgm:pt>
    <dgm:pt modelId="{2B1848BF-CBCD-420A-98F6-75EB79AA7D96}" type="pres">
      <dgm:prSet presAssocID="{7CB90008-B51A-431B-8344-72E0813D77BC}" presName="sibTrans" presStyleLbl="sibTrans1D1" presStyleIdx="3" presStyleCnt="6"/>
      <dgm:spPr/>
      <dgm:t>
        <a:bodyPr/>
        <a:lstStyle/>
        <a:p>
          <a:endParaRPr lang="es-ES"/>
        </a:p>
      </dgm:t>
    </dgm:pt>
    <dgm:pt modelId="{BD358154-07E8-46C5-93D4-30EEDF79229F}" type="pres">
      <dgm:prSet presAssocID="{1C36510C-DEE5-402D-A18F-B863F9AE1EBA}" presName="node" presStyleLbl="node1" presStyleIdx="4" presStyleCnt="6" custScaleX="232587" custScaleY="123681" custRadScaleRad="126192" custRadScaleInc="98334">
        <dgm:presLayoutVars>
          <dgm:bulletEnabled val="1"/>
        </dgm:presLayoutVars>
      </dgm:prSet>
      <dgm:spPr/>
      <dgm:t>
        <a:bodyPr/>
        <a:lstStyle/>
        <a:p>
          <a:endParaRPr lang="es-ES"/>
        </a:p>
      </dgm:t>
    </dgm:pt>
    <dgm:pt modelId="{D4D906BA-2D70-43B5-A0DB-ADC147CA9E21}" type="pres">
      <dgm:prSet presAssocID="{1C36510C-DEE5-402D-A18F-B863F9AE1EBA}" presName="spNode" presStyleCnt="0"/>
      <dgm:spPr/>
      <dgm:t>
        <a:bodyPr/>
        <a:lstStyle/>
        <a:p>
          <a:endParaRPr lang="es-ES"/>
        </a:p>
      </dgm:t>
    </dgm:pt>
    <dgm:pt modelId="{8BE8E0C2-B35F-4860-B4B0-56CFB655C781}" type="pres">
      <dgm:prSet presAssocID="{714EE5EC-F29B-46EA-B61E-4AA4433E4B29}" presName="sibTrans" presStyleLbl="sibTrans1D1" presStyleIdx="4" presStyleCnt="6"/>
      <dgm:spPr/>
      <dgm:t>
        <a:bodyPr/>
        <a:lstStyle/>
        <a:p>
          <a:endParaRPr lang="es-ES"/>
        </a:p>
      </dgm:t>
    </dgm:pt>
    <dgm:pt modelId="{7521425E-FD48-46C5-878E-C54E5AE93F43}" type="pres">
      <dgm:prSet presAssocID="{34D0550E-5023-4AB3-B218-0EA471085513}" presName="node" presStyleLbl="node1" presStyleIdx="5" presStyleCnt="6" custScaleX="215737" custScaleY="81770" custRadScaleRad="124669" custRadScaleInc="-45280">
        <dgm:presLayoutVars>
          <dgm:bulletEnabled val="1"/>
        </dgm:presLayoutVars>
      </dgm:prSet>
      <dgm:spPr/>
      <dgm:t>
        <a:bodyPr/>
        <a:lstStyle/>
        <a:p>
          <a:endParaRPr lang="es-ES"/>
        </a:p>
      </dgm:t>
    </dgm:pt>
    <dgm:pt modelId="{89981028-4D34-46BA-AB1B-3EDED23FD861}" type="pres">
      <dgm:prSet presAssocID="{34D0550E-5023-4AB3-B218-0EA471085513}" presName="spNode" presStyleCnt="0"/>
      <dgm:spPr/>
      <dgm:t>
        <a:bodyPr/>
        <a:lstStyle/>
        <a:p>
          <a:endParaRPr lang="es-ES"/>
        </a:p>
      </dgm:t>
    </dgm:pt>
    <dgm:pt modelId="{7C8A2D3E-EA29-4043-BC3F-1CE3F4DF4FF1}" type="pres">
      <dgm:prSet presAssocID="{11A94096-2116-4F46-B002-F0999ADF7310}" presName="sibTrans" presStyleLbl="sibTrans1D1" presStyleIdx="5" presStyleCnt="6"/>
      <dgm:spPr/>
      <dgm:t>
        <a:bodyPr/>
        <a:lstStyle/>
        <a:p>
          <a:endParaRPr lang="es-ES"/>
        </a:p>
      </dgm:t>
    </dgm:pt>
  </dgm:ptLst>
  <dgm:cxnLst>
    <dgm:cxn modelId="{575B84A7-AEBE-4EDD-8458-1D6DF9404DEB}" type="presOf" srcId="{A4E4C6BD-C79A-4A9E-ABDD-81B505355708}" destId="{28986883-AC1B-4243-AF9B-3CDE97E58568}" srcOrd="0" destOrd="0" presId="urn:microsoft.com/office/officeart/2005/8/layout/cycle5"/>
    <dgm:cxn modelId="{C7BF21FB-4F59-4365-8476-D08D86D47D62}" type="presOf" srcId="{2E953696-5761-406F-90E5-2F53695DCDF6}" destId="{20B338F0-5E0F-4451-AAE1-FBAFBAB7B261}" srcOrd="0" destOrd="0" presId="urn:microsoft.com/office/officeart/2005/8/layout/cycle5"/>
    <dgm:cxn modelId="{2DD8DA44-1AD4-4123-A9D0-F7A1621062E5}" srcId="{F6D82F35-BFE5-4EAB-996C-DF9EF27C26ED}" destId="{A4E4C6BD-C79A-4A9E-ABDD-81B505355708}" srcOrd="3" destOrd="0" parTransId="{6936DE4C-4B14-4676-A083-B4A833B62C27}" sibTransId="{7CB90008-B51A-431B-8344-72E0813D77BC}"/>
    <dgm:cxn modelId="{482C6A13-D5B2-4FF7-9208-FA735D358C07}" type="presOf" srcId="{8FC69FC8-E856-4481-9EC7-284949A8D35A}" destId="{7A76F601-875C-4289-9589-5BDE5D1F487B}" srcOrd="0" destOrd="0" presId="urn:microsoft.com/office/officeart/2005/8/layout/cycle5"/>
    <dgm:cxn modelId="{014504B5-3E3C-43C2-85ED-4CA39FB38510}" srcId="{F6D82F35-BFE5-4EAB-996C-DF9EF27C26ED}" destId="{34D0550E-5023-4AB3-B218-0EA471085513}" srcOrd="5" destOrd="0" parTransId="{C69C067D-A803-4DD7-8E42-4D7978E66050}" sibTransId="{11A94096-2116-4F46-B002-F0999ADF7310}"/>
    <dgm:cxn modelId="{6D9C93D4-D6A6-46AE-970E-8388DD7F5886}" type="presOf" srcId="{714EE5EC-F29B-46EA-B61E-4AA4433E4B29}" destId="{8BE8E0C2-B35F-4860-B4B0-56CFB655C781}" srcOrd="0" destOrd="0" presId="urn:microsoft.com/office/officeart/2005/8/layout/cycle5"/>
    <dgm:cxn modelId="{A446617B-5B61-4693-BE17-B876C5D177D5}" type="presOf" srcId="{00C42BA5-033A-48D7-A04E-20551A24B2A5}" destId="{0BDA978E-7AB3-45E1-8231-2D541F32F4B4}" srcOrd="0" destOrd="0" presId="urn:microsoft.com/office/officeart/2005/8/layout/cycle5"/>
    <dgm:cxn modelId="{3B16B9D3-7697-493E-BE45-2AA4ECD510FC}" srcId="{F6D82F35-BFE5-4EAB-996C-DF9EF27C26ED}" destId="{1C36510C-DEE5-402D-A18F-B863F9AE1EBA}" srcOrd="4" destOrd="0" parTransId="{09677595-3696-491F-97F6-1B91BAC03139}" sibTransId="{714EE5EC-F29B-46EA-B61E-4AA4433E4B29}"/>
    <dgm:cxn modelId="{325A74A0-2F80-4C0A-815B-C75BCA20C973}" type="presOf" srcId="{34D0550E-5023-4AB3-B218-0EA471085513}" destId="{7521425E-FD48-46C5-878E-C54E5AE93F43}" srcOrd="0" destOrd="0" presId="urn:microsoft.com/office/officeart/2005/8/layout/cycle5"/>
    <dgm:cxn modelId="{4F12EA3A-849B-4A06-AF3E-E2ADF7AF8E9E}" type="presOf" srcId="{F6D82F35-BFE5-4EAB-996C-DF9EF27C26ED}" destId="{5CC77AAA-796E-4EA4-85FC-9BC37E1419B7}" srcOrd="0" destOrd="0" presId="urn:microsoft.com/office/officeart/2005/8/layout/cycle5"/>
    <dgm:cxn modelId="{2C175412-CB9A-4605-B79F-9814610B8239}" type="presOf" srcId="{A3E25276-40DB-4F8C-9C5E-BF8E9FDA9985}" destId="{CBD26F3C-A707-4CCD-9102-032CE2BA3CDF}" srcOrd="0" destOrd="0" presId="urn:microsoft.com/office/officeart/2005/8/layout/cycle5"/>
    <dgm:cxn modelId="{2711C003-FB82-4773-806D-C2AFEDC432EE}" type="presOf" srcId="{7CB90008-B51A-431B-8344-72E0813D77BC}" destId="{2B1848BF-CBCD-420A-98F6-75EB79AA7D96}" srcOrd="0" destOrd="0" presId="urn:microsoft.com/office/officeart/2005/8/layout/cycle5"/>
    <dgm:cxn modelId="{674E8545-4CFB-4DFC-B407-FF0CAF3749E8}" type="presOf" srcId="{1626DE16-08E4-454E-BFB2-73008BC4000F}" destId="{16EC4E27-112C-4102-B36B-1602F40AED2C}" srcOrd="0" destOrd="0" presId="urn:microsoft.com/office/officeart/2005/8/layout/cycle5"/>
    <dgm:cxn modelId="{B52888A5-53B4-4985-9123-035B796315D0}" srcId="{F6D82F35-BFE5-4EAB-996C-DF9EF27C26ED}" destId="{1626DE16-08E4-454E-BFB2-73008BC4000F}" srcOrd="2" destOrd="0" parTransId="{67448701-484C-43AB-97EA-8E21F2439919}" sibTransId="{8FC69FC8-E856-4481-9EC7-284949A8D35A}"/>
    <dgm:cxn modelId="{2D93E704-08CA-49C6-9CFC-FE17C859476E}" srcId="{F6D82F35-BFE5-4EAB-996C-DF9EF27C26ED}" destId="{D6BE452D-23D7-4BCD-AE15-EC0BACE28FDC}" srcOrd="0" destOrd="0" parTransId="{4CF2CF37-3A77-4006-BAEF-1C8DB5BB9676}" sibTransId="{00C42BA5-033A-48D7-A04E-20551A24B2A5}"/>
    <dgm:cxn modelId="{B1977DBF-6B57-43E3-9087-2E8D376C63E3}" type="presOf" srcId="{11A94096-2116-4F46-B002-F0999ADF7310}" destId="{7C8A2D3E-EA29-4043-BC3F-1CE3F4DF4FF1}" srcOrd="0" destOrd="0" presId="urn:microsoft.com/office/officeart/2005/8/layout/cycle5"/>
    <dgm:cxn modelId="{5D0B0B75-7978-43AE-B59C-030A81260322}" srcId="{F6D82F35-BFE5-4EAB-996C-DF9EF27C26ED}" destId="{2E953696-5761-406F-90E5-2F53695DCDF6}" srcOrd="1" destOrd="0" parTransId="{02C56880-50D6-452C-A40A-E27131F39683}" sibTransId="{A3E25276-40DB-4F8C-9C5E-BF8E9FDA9985}"/>
    <dgm:cxn modelId="{AE8AF2A1-2A08-4F41-8EF8-5E9F2B29AE29}" type="presOf" srcId="{D6BE452D-23D7-4BCD-AE15-EC0BACE28FDC}" destId="{AB720C80-BE09-4889-B2EB-F66EFB4305AA}" srcOrd="0" destOrd="0" presId="urn:microsoft.com/office/officeart/2005/8/layout/cycle5"/>
    <dgm:cxn modelId="{6225A7ED-FE53-41AF-BEBC-3F50AA5FF3EA}" type="presOf" srcId="{1C36510C-DEE5-402D-A18F-B863F9AE1EBA}" destId="{BD358154-07E8-46C5-93D4-30EEDF79229F}" srcOrd="0" destOrd="0" presId="urn:microsoft.com/office/officeart/2005/8/layout/cycle5"/>
    <dgm:cxn modelId="{6B9DC59E-1607-4946-AB04-E9337BA20964}" type="presParOf" srcId="{5CC77AAA-796E-4EA4-85FC-9BC37E1419B7}" destId="{AB720C80-BE09-4889-B2EB-F66EFB4305AA}" srcOrd="0" destOrd="0" presId="urn:microsoft.com/office/officeart/2005/8/layout/cycle5"/>
    <dgm:cxn modelId="{A3C2634D-D9A5-4A5F-813D-86F8E66BA19C}" type="presParOf" srcId="{5CC77AAA-796E-4EA4-85FC-9BC37E1419B7}" destId="{3ABAB975-8919-4A2F-82C8-CB2C9AC0B5F7}" srcOrd="1" destOrd="0" presId="urn:microsoft.com/office/officeart/2005/8/layout/cycle5"/>
    <dgm:cxn modelId="{76149F40-5021-4865-B844-542433E2BEB0}" type="presParOf" srcId="{5CC77AAA-796E-4EA4-85FC-9BC37E1419B7}" destId="{0BDA978E-7AB3-45E1-8231-2D541F32F4B4}" srcOrd="2" destOrd="0" presId="urn:microsoft.com/office/officeart/2005/8/layout/cycle5"/>
    <dgm:cxn modelId="{E06D385C-960F-40D8-9510-90454F9FF022}" type="presParOf" srcId="{5CC77AAA-796E-4EA4-85FC-9BC37E1419B7}" destId="{20B338F0-5E0F-4451-AAE1-FBAFBAB7B261}" srcOrd="3" destOrd="0" presId="urn:microsoft.com/office/officeart/2005/8/layout/cycle5"/>
    <dgm:cxn modelId="{5DF0626B-EE2D-4EB9-85E3-1259F740BDF2}" type="presParOf" srcId="{5CC77AAA-796E-4EA4-85FC-9BC37E1419B7}" destId="{B1BF75D0-B630-45B5-BEA3-E5D65DEA9868}" srcOrd="4" destOrd="0" presId="urn:microsoft.com/office/officeart/2005/8/layout/cycle5"/>
    <dgm:cxn modelId="{2FD81A5F-510D-44E4-902A-2C1C6A0A0419}" type="presParOf" srcId="{5CC77AAA-796E-4EA4-85FC-9BC37E1419B7}" destId="{CBD26F3C-A707-4CCD-9102-032CE2BA3CDF}" srcOrd="5" destOrd="0" presId="urn:microsoft.com/office/officeart/2005/8/layout/cycle5"/>
    <dgm:cxn modelId="{F849449E-2E60-4608-98B4-04B6F85A1EED}" type="presParOf" srcId="{5CC77AAA-796E-4EA4-85FC-9BC37E1419B7}" destId="{16EC4E27-112C-4102-B36B-1602F40AED2C}" srcOrd="6" destOrd="0" presId="urn:microsoft.com/office/officeart/2005/8/layout/cycle5"/>
    <dgm:cxn modelId="{A9D192CE-E79C-4723-9E2A-C796AEB71FE6}" type="presParOf" srcId="{5CC77AAA-796E-4EA4-85FC-9BC37E1419B7}" destId="{A6D204A1-7896-43AD-95F8-50F0230B9A9B}" srcOrd="7" destOrd="0" presId="urn:microsoft.com/office/officeart/2005/8/layout/cycle5"/>
    <dgm:cxn modelId="{D16E7EE0-1C8F-4FE2-9CC9-3C4341068897}" type="presParOf" srcId="{5CC77AAA-796E-4EA4-85FC-9BC37E1419B7}" destId="{7A76F601-875C-4289-9589-5BDE5D1F487B}" srcOrd="8" destOrd="0" presId="urn:microsoft.com/office/officeart/2005/8/layout/cycle5"/>
    <dgm:cxn modelId="{0FCCDA01-178E-467E-95BD-47BB4C503695}" type="presParOf" srcId="{5CC77AAA-796E-4EA4-85FC-9BC37E1419B7}" destId="{28986883-AC1B-4243-AF9B-3CDE97E58568}" srcOrd="9" destOrd="0" presId="urn:microsoft.com/office/officeart/2005/8/layout/cycle5"/>
    <dgm:cxn modelId="{C360C9D8-E035-4DB0-9AF2-7C6ABFBF94DC}" type="presParOf" srcId="{5CC77AAA-796E-4EA4-85FC-9BC37E1419B7}" destId="{0733C610-B816-4847-90F7-13E9DF010438}" srcOrd="10" destOrd="0" presId="urn:microsoft.com/office/officeart/2005/8/layout/cycle5"/>
    <dgm:cxn modelId="{A93F78AE-0BD4-46CE-98F8-46A6C3C4FDC2}" type="presParOf" srcId="{5CC77AAA-796E-4EA4-85FC-9BC37E1419B7}" destId="{2B1848BF-CBCD-420A-98F6-75EB79AA7D96}" srcOrd="11" destOrd="0" presId="urn:microsoft.com/office/officeart/2005/8/layout/cycle5"/>
    <dgm:cxn modelId="{5649C129-D6DC-4BEF-89C2-48EF434D5D1F}" type="presParOf" srcId="{5CC77AAA-796E-4EA4-85FC-9BC37E1419B7}" destId="{BD358154-07E8-46C5-93D4-30EEDF79229F}" srcOrd="12" destOrd="0" presId="urn:microsoft.com/office/officeart/2005/8/layout/cycle5"/>
    <dgm:cxn modelId="{CA4C5963-EAF1-4567-9A4F-E0AF3CD3FD0B}" type="presParOf" srcId="{5CC77AAA-796E-4EA4-85FC-9BC37E1419B7}" destId="{D4D906BA-2D70-43B5-A0DB-ADC147CA9E21}" srcOrd="13" destOrd="0" presId="urn:microsoft.com/office/officeart/2005/8/layout/cycle5"/>
    <dgm:cxn modelId="{EF78BEC2-60EE-447F-9DEA-98EA0D60B5C7}" type="presParOf" srcId="{5CC77AAA-796E-4EA4-85FC-9BC37E1419B7}" destId="{8BE8E0C2-B35F-4860-B4B0-56CFB655C781}" srcOrd="14" destOrd="0" presId="urn:microsoft.com/office/officeart/2005/8/layout/cycle5"/>
    <dgm:cxn modelId="{43AE624C-0F4A-4768-AE43-184EDEAB5C18}" type="presParOf" srcId="{5CC77AAA-796E-4EA4-85FC-9BC37E1419B7}" destId="{7521425E-FD48-46C5-878E-C54E5AE93F43}" srcOrd="15" destOrd="0" presId="urn:microsoft.com/office/officeart/2005/8/layout/cycle5"/>
    <dgm:cxn modelId="{F7EE769D-6A2A-4167-BAF3-048B305FA03E}" type="presParOf" srcId="{5CC77AAA-796E-4EA4-85FC-9BC37E1419B7}" destId="{89981028-4D34-46BA-AB1B-3EDED23FD861}" srcOrd="16" destOrd="0" presId="urn:microsoft.com/office/officeart/2005/8/layout/cycle5"/>
    <dgm:cxn modelId="{86123D83-0CCB-4EBE-BFBE-74ED092C46B1}" type="presParOf" srcId="{5CC77AAA-796E-4EA4-85FC-9BC37E1419B7}" destId="{7C8A2D3E-EA29-4043-BC3F-1CE3F4DF4FF1}" srcOrd="17" destOrd="0" presId="urn:microsoft.com/office/officeart/2005/8/layout/cycle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DD762D-AAFC-4302-8E52-9E210928BBEC}" type="doc">
      <dgm:prSet loTypeId="urn:microsoft.com/office/officeart/2005/8/layout/default" loCatId="list" qsTypeId="urn:microsoft.com/office/officeart/2005/8/quickstyle/simple3" qsCatId="simple" csTypeId="urn:microsoft.com/office/officeart/2005/8/colors/accent0_1" csCatId="mainScheme" phldr="1"/>
      <dgm:spPr/>
      <dgm:t>
        <a:bodyPr/>
        <a:lstStyle/>
        <a:p>
          <a:endParaRPr lang="es-ES"/>
        </a:p>
      </dgm:t>
    </dgm:pt>
    <dgm:pt modelId="{02DD5BBB-A71D-4433-AD97-413D67153D86}">
      <dgm:prSet phldrT="[Texto]"/>
      <dgm:spPr/>
      <dgm:t>
        <a:bodyPr/>
        <a:lstStyle/>
        <a:p>
          <a:r>
            <a:rPr lang="es-ES_tradnl" dirty="0" smtClean="0">
              <a:latin typeface="Calibri" panose="020F0502020204030204" pitchFamily="34" charset="0"/>
            </a:rPr>
            <a:t>RECURSOS HUMANOS</a:t>
          </a:r>
          <a:endParaRPr lang="es-ES" dirty="0">
            <a:latin typeface="Calibri" panose="020F0502020204030204" pitchFamily="34" charset="0"/>
          </a:endParaRPr>
        </a:p>
      </dgm:t>
    </dgm:pt>
    <dgm:pt modelId="{D20F6898-5CB2-4474-86AB-752D969DF5AA}" type="parTrans" cxnId="{F3DFD7F1-8499-4D2A-90B7-E8735BE69416}">
      <dgm:prSet/>
      <dgm:spPr/>
      <dgm:t>
        <a:bodyPr/>
        <a:lstStyle/>
        <a:p>
          <a:endParaRPr lang="es-ES">
            <a:latin typeface="Calibri" panose="020F0502020204030204" pitchFamily="34" charset="0"/>
          </a:endParaRPr>
        </a:p>
      </dgm:t>
    </dgm:pt>
    <dgm:pt modelId="{85C3B0C0-F528-4AE3-B3DF-6A372348479D}" type="sibTrans" cxnId="{F3DFD7F1-8499-4D2A-90B7-E8735BE69416}">
      <dgm:prSet/>
      <dgm:spPr/>
      <dgm:t>
        <a:bodyPr/>
        <a:lstStyle/>
        <a:p>
          <a:endParaRPr lang="es-ES">
            <a:latin typeface="Calibri" panose="020F0502020204030204" pitchFamily="34" charset="0"/>
          </a:endParaRPr>
        </a:p>
      </dgm:t>
    </dgm:pt>
    <dgm:pt modelId="{94EA16F5-D75D-4DEA-9301-14271F397432}">
      <dgm:prSet phldrT="[Texto]"/>
      <dgm:spPr/>
      <dgm:t>
        <a:bodyPr/>
        <a:lstStyle/>
        <a:p>
          <a:r>
            <a:rPr lang="es-ES_tradnl" dirty="0" smtClean="0">
              <a:latin typeface="Calibri" panose="020F0502020204030204" pitchFamily="34" charset="0"/>
            </a:rPr>
            <a:t>RECURSOS FINANCIEROS</a:t>
          </a:r>
          <a:endParaRPr lang="es-ES" dirty="0">
            <a:latin typeface="Calibri" panose="020F0502020204030204" pitchFamily="34" charset="0"/>
          </a:endParaRPr>
        </a:p>
      </dgm:t>
    </dgm:pt>
    <dgm:pt modelId="{4C9C93E3-3526-433E-A1FE-42845E122BBB}" type="parTrans" cxnId="{FB5537B0-E1A4-4C06-AF5A-6764D6BE4628}">
      <dgm:prSet/>
      <dgm:spPr/>
      <dgm:t>
        <a:bodyPr/>
        <a:lstStyle/>
        <a:p>
          <a:endParaRPr lang="es-ES">
            <a:latin typeface="Calibri" panose="020F0502020204030204" pitchFamily="34" charset="0"/>
          </a:endParaRPr>
        </a:p>
      </dgm:t>
    </dgm:pt>
    <dgm:pt modelId="{BFFE9888-AB3D-4599-8DB3-9D0C7B783194}" type="sibTrans" cxnId="{FB5537B0-E1A4-4C06-AF5A-6764D6BE4628}">
      <dgm:prSet/>
      <dgm:spPr/>
      <dgm:t>
        <a:bodyPr/>
        <a:lstStyle/>
        <a:p>
          <a:endParaRPr lang="es-ES">
            <a:latin typeface="Calibri" panose="020F0502020204030204" pitchFamily="34" charset="0"/>
          </a:endParaRPr>
        </a:p>
      </dgm:t>
    </dgm:pt>
    <dgm:pt modelId="{9288F832-0F20-4659-B53D-F7DBA31E0E6E}">
      <dgm:prSet phldrT="[Texto]"/>
      <dgm:spPr/>
      <dgm:t>
        <a:bodyPr/>
        <a:lstStyle/>
        <a:p>
          <a:r>
            <a:rPr lang="es-ES_tradnl" dirty="0" smtClean="0">
              <a:latin typeface="Calibri" panose="020F0502020204030204" pitchFamily="34" charset="0"/>
            </a:rPr>
            <a:t>REQUISITOS INSTITUCIONALES:  LEGISLACIÓN</a:t>
          </a:r>
          <a:endParaRPr lang="es-ES" dirty="0">
            <a:latin typeface="Calibri" panose="020F0502020204030204" pitchFamily="34" charset="0"/>
          </a:endParaRPr>
        </a:p>
      </dgm:t>
    </dgm:pt>
    <dgm:pt modelId="{08118874-BB99-4298-8D5F-AF241E8403EF}" type="parTrans" cxnId="{9E7B8DDA-F651-43A2-AE75-D4677B4441A7}">
      <dgm:prSet/>
      <dgm:spPr/>
      <dgm:t>
        <a:bodyPr/>
        <a:lstStyle/>
        <a:p>
          <a:endParaRPr lang="es-ES">
            <a:latin typeface="Calibri" panose="020F0502020204030204" pitchFamily="34" charset="0"/>
          </a:endParaRPr>
        </a:p>
      </dgm:t>
    </dgm:pt>
    <dgm:pt modelId="{70596D44-8589-4965-914B-0EFAAF97247B}" type="sibTrans" cxnId="{9E7B8DDA-F651-43A2-AE75-D4677B4441A7}">
      <dgm:prSet/>
      <dgm:spPr/>
      <dgm:t>
        <a:bodyPr/>
        <a:lstStyle/>
        <a:p>
          <a:endParaRPr lang="es-ES">
            <a:latin typeface="Calibri" panose="020F0502020204030204" pitchFamily="34" charset="0"/>
          </a:endParaRPr>
        </a:p>
      </dgm:t>
    </dgm:pt>
    <dgm:pt modelId="{BBC83B38-321E-4F24-B454-FF96C5BFFB6D}">
      <dgm:prSet phldrT="[Texto]"/>
      <dgm:spPr/>
      <dgm:t>
        <a:bodyPr/>
        <a:lstStyle/>
        <a:p>
          <a:r>
            <a:rPr lang="es-ES_tradnl" dirty="0" smtClean="0">
              <a:latin typeface="Calibri" panose="020F0502020204030204" pitchFamily="34" charset="0"/>
            </a:rPr>
            <a:t>REQUISITOS INSTITUCIONALES: EN CONTRATOS</a:t>
          </a:r>
          <a:endParaRPr lang="es-ES" dirty="0">
            <a:latin typeface="Calibri" panose="020F0502020204030204" pitchFamily="34" charset="0"/>
          </a:endParaRPr>
        </a:p>
      </dgm:t>
    </dgm:pt>
    <dgm:pt modelId="{D2FB48C1-3208-41F3-B8C9-C3726557D028}" type="parTrans" cxnId="{80C323E6-5DEE-4C3F-9CDC-3AC96D75D8D1}">
      <dgm:prSet/>
      <dgm:spPr/>
      <dgm:t>
        <a:bodyPr/>
        <a:lstStyle/>
        <a:p>
          <a:endParaRPr lang="es-ES">
            <a:latin typeface="Calibri" panose="020F0502020204030204" pitchFamily="34" charset="0"/>
          </a:endParaRPr>
        </a:p>
      </dgm:t>
    </dgm:pt>
    <dgm:pt modelId="{8795A32A-AC84-4389-822D-0307FBE04D01}" type="sibTrans" cxnId="{80C323E6-5DEE-4C3F-9CDC-3AC96D75D8D1}">
      <dgm:prSet/>
      <dgm:spPr/>
      <dgm:t>
        <a:bodyPr/>
        <a:lstStyle/>
        <a:p>
          <a:endParaRPr lang="es-ES">
            <a:latin typeface="Calibri" panose="020F0502020204030204" pitchFamily="34" charset="0"/>
          </a:endParaRPr>
        </a:p>
      </dgm:t>
    </dgm:pt>
    <dgm:pt modelId="{A77FDAF5-9AB8-4CFA-A357-A931C6A0B2A7}">
      <dgm:prSet phldrT="[Texto]"/>
      <dgm:spPr/>
      <dgm:t>
        <a:bodyPr/>
        <a:lstStyle/>
        <a:p>
          <a:r>
            <a:rPr lang="es-ES_tradnl" dirty="0" smtClean="0">
              <a:latin typeface="Calibri" panose="020F0502020204030204" pitchFamily="34" charset="0"/>
            </a:rPr>
            <a:t>MÍNIMOS ACCIONA: PDS + SGA</a:t>
          </a:r>
          <a:endParaRPr lang="es-ES" dirty="0">
            <a:latin typeface="Calibri" panose="020F0502020204030204" pitchFamily="34" charset="0"/>
          </a:endParaRPr>
        </a:p>
      </dgm:t>
    </dgm:pt>
    <dgm:pt modelId="{D6B27E89-87C5-4911-8018-FD7BC955790C}" type="parTrans" cxnId="{EFF58DE4-BECA-4495-8BC6-18D10FABB3FF}">
      <dgm:prSet/>
      <dgm:spPr/>
      <dgm:t>
        <a:bodyPr/>
        <a:lstStyle/>
        <a:p>
          <a:endParaRPr lang="es-ES">
            <a:latin typeface="Calibri" panose="020F0502020204030204" pitchFamily="34" charset="0"/>
          </a:endParaRPr>
        </a:p>
      </dgm:t>
    </dgm:pt>
    <dgm:pt modelId="{3AB8D0E1-F3ED-46F5-92CE-AFD4626EA396}" type="sibTrans" cxnId="{EFF58DE4-BECA-4495-8BC6-18D10FABB3FF}">
      <dgm:prSet/>
      <dgm:spPr/>
      <dgm:t>
        <a:bodyPr/>
        <a:lstStyle/>
        <a:p>
          <a:endParaRPr lang="es-ES">
            <a:latin typeface="Calibri" panose="020F0502020204030204" pitchFamily="34" charset="0"/>
          </a:endParaRPr>
        </a:p>
      </dgm:t>
    </dgm:pt>
    <dgm:pt modelId="{3AB110E3-A002-4507-B6C3-08CBF2910E58}" type="pres">
      <dgm:prSet presAssocID="{DBDD762D-AAFC-4302-8E52-9E210928BBEC}" presName="diagram" presStyleCnt="0">
        <dgm:presLayoutVars>
          <dgm:dir/>
          <dgm:resizeHandles val="exact"/>
        </dgm:presLayoutVars>
      </dgm:prSet>
      <dgm:spPr/>
      <dgm:t>
        <a:bodyPr/>
        <a:lstStyle/>
        <a:p>
          <a:endParaRPr lang="es-ES"/>
        </a:p>
      </dgm:t>
    </dgm:pt>
    <dgm:pt modelId="{82577B28-2F38-4D18-8C28-28E2177279B1}" type="pres">
      <dgm:prSet presAssocID="{02DD5BBB-A71D-4433-AD97-413D67153D86}" presName="node" presStyleLbl="node1" presStyleIdx="0" presStyleCnt="5">
        <dgm:presLayoutVars>
          <dgm:bulletEnabled val="1"/>
        </dgm:presLayoutVars>
      </dgm:prSet>
      <dgm:spPr/>
      <dgm:t>
        <a:bodyPr/>
        <a:lstStyle/>
        <a:p>
          <a:endParaRPr lang="es-ES"/>
        </a:p>
      </dgm:t>
    </dgm:pt>
    <dgm:pt modelId="{6FC25EBB-9F3E-435B-9F43-49A78E39F555}" type="pres">
      <dgm:prSet presAssocID="{85C3B0C0-F528-4AE3-B3DF-6A372348479D}" presName="sibTrans" presStyleCnt="0"/>
      <dgm:spPr/>
      <dgm:t>
        <a:bodyPr/>
        <a:lstStyle/>
        <a:p>
          <a:endParaRPr lang="es-ES"/>
        </a:p>
      </dgm:t>
    </dgm:pt>
    <dgm:pt modelId="{59DA87F6-5EDE-49A2-85AA-D7A64FC5A782}" type="pres">
      <dgm:prSet presAssocID="{94EA16F5-D75D-4DEA-9301-14271F397432}" presName="node" presStyleLbl="node1" presStyleIdx="1" presStyleCnt="5">
        <dgm:presLayoutVars>
          <dgm:bulletEnabled val="1"/>
        </dgm:presLayoutVars>
      </dgm:prSet>
      <dgm:spPr/>
      <dgm:t>
        <a:bodyPr/>
        <a:lstStyle/>
        <a:p>
          <a:endParaRPr lang="es-ES"/>
        </a:p>
      </dgm:t>
    </dgm:pt>
    <dgm:pt modelId="{F2B48693-F4E0-4BF3-9BA6-9E6A649ABD1E}" type="pres">
      <dgm:prSet presAssocID="{BFFE9888-AB3D-4599-8DB3-9D0C7B783194}" presName="sibTrans" presStyleCnt="0"/>
      <dgm:spPr/>
      <dgm:t>
        <a:bodyPr/>
        <a:lstStyle/>
        <a:p>
          <a:endParaRPr lang="es-ES"/>
        </a:p>
      </dgm:t>
    </dgm:pt>
    <dgm:pt modelId="{317BB0AF-CBFF-46B0-B484-E382430169B8}" type="pres">
      <dgm:prSet presAssocID="{9288F832-0F20-4659-B53D-F7DBA31E0E6E}" presName="node" presStyleLbl="node1" presStyleIdx="2" presStyleCnt="5">
        <dgm:presLayoutVars>
          <dgm:bulletEnabled val="1"/>
        </dgm:presLayoutVars>
      </dgm:prSet>
      <dgm:spPr/>
      <dgm:t>
        <a:bodyPr/>
        <a:lstStyle/>
        <a:p>
          <a:endParaRPr lang="es-ES"/>
        </a:p>
      </dgm:t>
    </dgm:pt>
    <dgm:pt modelId="{1FD23653-13F7-40B5-B7AA-3F3FAC30800D}" type="pres">
      <dgm:prSet presAssocID="{70596D44-8589-4965-914B-0EFAAF97247B}" presName="sibTrans" presStyleCnt="0"/>
      <dgm:spPr/>
      <dgm:t>
        <a:bodyPr/>
        <a:lstStyle/>
        <a:p>
          <a:endParaRPr lang="es-ES"/>
        </a:p>
      </dgm:t>
    </dgm:pt>
    <dgm:pt modelId="{71F8B545-39E4-4115-9FA1-B90EB733410C}" type="pres">
      <dgm:prSet presAssocID="{BBC83B38-321E-4F24-B454-FF96C5BFFB6D}" presName="node" presStyleLbl="node1" presStyleIdx="3" presStyleCnt="5">
        <dgm:presLayoutVars>
          <dgm:bulletEnabled val="1"/>
        </dgm:presLayoutVars>
      </dgm:prSet>
      <dgm:spPr/>
      <dgm:t>
        <a:bodyPr/>
        <a:lstStyle/>
        <a:p>
          <a:endParaRPr lang="es-ES"/>
        </a:p>
      </dgm:t>
    </dgm:pt>
    <dgm:pt modelId="{599E11E7-F665-4908-AD9F-3445EF5B1A3E}" type="pres">
      <dgm:prSet presAssocID="{8795A32A-AC84-4389-822D-0307FBE04D01}" presName="sibTrans" presStyleCnt="0"/>
      <dgm:spPr/>
      <dgm:t>
        <a:bodyPr/>
        <a:lstStyle/>
        <a:p>
          <a:endParaRPr lang="es-ES"/>
        </a:p>
      </dgm:t>
    </dgm:pt>
    <dgm:pt modelId="{DC7A3DB2-F7A4-48A8-9056-41D418C2C058}" type="pres">
      <dgm:prSet presAssocID="{A77FDAF5-9AB8-4CFA-A357-A931C6A0B2A7}" presName="node" presStyleLbl="node1" presStyleIdx="4" presStyleCnt="5">
        <dgm:presLayoutVars>
          <dgm:bulletEnabled val="1"/>
        </dgm:presLayoutVars>
      </dgm:prSet>
      <dgm:spPr/>
      <dgm:t>
        <a:bodyPr/>
        <a:lstStyle/>
        <a:p>
          <a:endParaRPr lang="es-ES"/>
        </a:p>
      </dgm:t>
    </dgm:pt>
  </dgm:ptLst>
  <dgm:cxnLst>
    <dgm:cxn modelId="{80C323E6-5DEE-4C3F-9CDC-3AC96D75D8D1}" srcId="{DBDD762D-AAFC-4302-8E52-9E210928BBEC}" destId="{BBC83B38-321E-4F24-B454-FF96C5BFFB6D}" srcOrd="3" destOrd="0" parTransId="{D2FB48C1-3208-41F3-B8C9-C3726557D028}" sibTransId="{8795A32A-AC84-4389-822D-0307FBE04D01}"/>
    <dgm:cxn modelId="{EFF58DE4-BECA-4495-8BC6-18D10FABB3FF}" srcId="{DBDD762D-AAFC-4302-8E52-9E210928BBEC}" destId="{A77FDAF5-9AB8-4CFA-A357-A931C6A0B2A7}" srcOrd="4" destOrd="0" parTransId="{D6B27E89-87C5-4911-8018-FD7BC955790C}" sibTransId="{3AB8D0E1-F3ED-46F5-92CE-AFD4626EA396}"/>
    <dgm:cxn modelId="{72F3C856-8B19-4B0F-BD64-8AB4E2610BCB}" type="presOf" srcId="{BBC83B38-321E-4F24-B454-FF96C5BFFB6D}" destId="{71F8B545-39E4-4115-9FA1-B90EB733410C}" srcOrd="0" destOrd="0" presId="urn:microsoft.com/office/officeart/2005/8/layout/default"/>
    <dgm:cxn modelId="{F3DFD7F1-8499-4D2A-90B7-E8735BE69416}" srcId="{DBDD762D-AAFC-4302-8E52-9E210928BBEC}" destId="{02DD5BBB-A71D-4433-AD97-413D67153D86}" srcOrd="0" destOrd="0" parTransId="{D20F6898-5CB2-4474-86AB-752D969DF5AA}" sibTransId="{85C3B0C0-F528-4AE3-B3DF-6A372348479D}"/>
    <dgm:cxn modelId="{C24B40F0-3546-48C7-8AAC-198AC8D390D1}" type="presOf" srcId="{DBDD762D-AAFC-4302-8E52-9E210928BBEC}" destId="{3AB110E3-A002-4507-B6C3-08CBF2910E58}" srcOrd="0" destOrd="0" presId="urn:microsoft.com/office/officeart/2005/8/layout/default"/>
    <dgm:cxn modelId="{BEB1C875-5234-4CAD-B7C9-B08FA8D3E79C}" type="presOf" srcId="{9288F832-0F20-4659-B53D-F7DBA31E0E6E}" destId="{317BB0AF-CBFF-46B0-B484-E382430169B8}" srcOrd="0" destOrd="0" presId="urn:microsoft.com/office/officeart/2005/8/layout/default"/>
    <dgm:cxn modelId="{B92E0BB4-7E67-4C97-892F-290E3F23D4A7}" type="presOf" srcId="{94EA16F5-D75D-4DEA-9301-14271F397432}" destId="{59DA87F6-5EDE-49A2-85AA-D7A64FC5A782}" srcOrd="0" destOrd="0" presId="urn:microsoft.com/office/officeart/2005/8/layout/default"/>
    <dgm:cxn modelId="{9E7B8DDA-F651-43A2-AE75-D4677B4441A7}" srcId="{DBDD762D-AAFC-4302-8E52-9E210928BBEC}" destId="{9288F832-0F20-4659-B53D-F7DBA31E0E6E}" srcOrd="2" destOrd="0" parTransId="{08118874-BB99-4298-8D5F-AF241E8403EF}" sibTransId="{70596D44-8589-4965-914B-0EFAAF97247B}"/>
    <dgm:cxn modelId="{454A347F-DFA8-4FA7-9E06-E01028FABC57}" type="presOf" srcId="{02DD5BBB-A71D-4433-AD97-413D67153D86}" destId="{82577B28-2F38-4D18-8C28-28E2177279B1}" srcOrd="0" destOrd="0" presId="urn:microsoft.com/office/officeart/2005/8/layout/default"/>
    <dgm:cxn modelId="{FB5537B0-E1A4-4C06-AF5A-6764D6BE4628}" srcId="{DBDD762D-AAFC-4302-8E52-9E210928BBEC}" destId="{94EA16F5-D75D-4DEA-9301-14271F397432}" srcOrd="1" destOrd="0" parTransId="{4C9C93E3-3526-433E-A1FE-42845E122BBB}" sibTransId="{BFFE9888-AB3D-4599-8DB3-9D0C7B783194}"/>
    <dgm:cxn modelId="{AF0A57F0-DC37-4228-92F4-65EE078EAACF}" type="presOf" srcId="{A77FDAF5-9AB8-4CFA-A357-A931C6A0B2A7}" destId="{DC7A3DB2-F7A4-48A8-9056-41D418C2C058}" srcOrd="0" destOrd="0" presId="urn:microsoft.com/office/officeart/2005/8/layout/default"/>
    <dgm:cxn modelId="{503F3F7A-213F-4863-9496-19A756F01835}" type="presParOf" srcId="{3AB110E3-A002-4507-B6C3-08CBF2910E58}" destId="{82577B28-2F38-4D18-8C28-28E2177279B1}" srcOrd="0" destOrd="0" presId="urn:microsoft.com/office/officeart/2005/8/layout/default"/>
    <dgm:cxn modelId="{401DCB7E-AFD3-4E4F-B3CC-61527A3FF8CF}" type="presParOf" srcId="{3AB110E3-A002-4507-B6C3-08CBF2910E58}" destId="{6FC25EBB-9F3E-435B-9F43-49A78E39F555}" srcOrd="1" destOrd="0" presId="urn:microsoft.com/office/officeart/2005/8/layout/default"/>
    <dgm:cxn modelId="{5C7C5C86-ED8A-4851-A0E0-8616E9E15D48}" type="presParOf" srcId="{3AB110E3-A002-4507-B6C3-08CBF2910E58}" destId="{59DA87F6-5EDE-49A2-85AA-D7A64FC5A782}" srcOrd="2" destOrd="0" presId="urn:microsoft.com/office/officeart/2005/8/layout/default"/>
    <dgm:cxn modelId="{5271A57E-91B9-4552-8309-1FDD7A089FA3}" type="presParOf" srcId="{3AB110E3-A002-4507-B6C3-08CBF2910E58}" destId="{F2B48693-F4E0-4BF3-9BA6-9E6A649ABD1E}" srcOrd="3" destOrd="0" presId="urn:microsoft.com/office/officeart/2005/8/layout/default"/>
    <dgm:cxn modelId="{854613E6-A376-4E7A-9581-8A01FE52FCFF}" type="presParOf" srcId="{3AB110E3-A002-4507-B6C3-08CBF2910E58}" destId="{317BB0AF-CBFF-46B0-B484-E382430169B8}" srcOrd="4" destOrd="0" presId="urn:microsoft.com/office/officeart/2005/8/layout/default"/>
    <dgm:cxn modelId="{00B2A5A7-8A87-4FFC-A09B-0443A45562C9}" type="presParOf" srcId="{3AB110E3-A002-4507-B6C3-08CBF2910E58}" destId="{1FD23653-13F7-40B5-B7AA-3F3FAC30800D}" srcOrd="5" destOrd="0" presId="urn:microsoft.com/office/officeart/2005/8/layout/default"/>
    <dgm:cxn modelId="{694604CF-61CB-4745-B678-09B27C7138A2}" type="presParOf" srcId="{3AB110E3-A002-4507-B6C3-08CBF2910E58}" destId="{71F8B545-39E4-4115-9FA1-B90EB733410C}" srcOrd="6" destOrd="0" presId="urn:microsoft.com/office/officeart/2005/8/layout/default"/>
    <dgm:cxn modelId="{46F24D41-6D0A-4659-8B56-AC887E2F65B7}" type="presParOf" srcId="{3AB110E3-A002-4507-B6C3-08CBF2910E58}" destId="{599E11E7-F665-4908-AD9F-3445EF5B1A3E}" srcOrd="7" destOrd="0" presId="urn:microsoft.com/office/officeart/2005/8/layout/default"/>
    <dgm:cxn modelId="{9FA97774-4A7E-455B-8B49-3BECB114AC89}" type="presParOf" srcId="{3AB110E3-A002-4507-B6C3-08CBF2910E58}" destId="{DC7A3DB2-F7A4-48A8-9056-41D418C2C058}"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20C80-BE09-4889-B2EB-F66EFB4305AA}">
      <dsp:nvSpPr>
        <dsp:cNvPr id="0" name=""/>
        <dsp:cNvSpPr/>
      </dsp:nvSpPr>
      <dsp:spPr>
        <a:xfrm>
          <a:off x="2399697" y="126161"/>
          <a:ext cx="2103601" cy="649317"/>
        </a:xfrm>
        <a:prstGeom prst="round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latin typeface="+mj-lt"/>
            </a:rPr>
            <a:t>3. PLANIFICACIÓN</a:t>
          </a:r>
        </a:p>
      </dsp:txBody>
      <dsp:txXfrm>
        <a:off x="2431394" y="157858"/>
        <a:ext cx="2040207" cy="585923"/>
      </dsp:txXfrm>
    </dsp:sp>
    <dsp:sp modelId="{0BDA978E-7AB3-45E1-8231-2D541F32F4B4}">
      <dsp:nvSpPr>
        <dsp:cNvPr id="0" name=""/>
        <dsp:cNvSpPr/>
      </dsp:nvSpPr>
      <dsp:spPr>
        <a:xfrm>
          <a:off x="1815014" y="691605"/>
          <a:ext cx="3217142" cy="3217142"/>
        </a:xfrm>
        <a:custGeom>
          <a:avLst/>
          <a:gdLst/>
          <a:ahLst/>
          <a:cxnLst/>
          <a:rect l="0" t="0" r="0" b="0"/>
          <a:pathLst>
            <a:path>
              <a:moveTo>
                <a:pt x="2278293" y="146048"/>
              </a:moveTo>
              <a:arcTo wR="1608571" hR="1608571" stAng="17676247" swAng="1105101"/>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B338F0-5E0F-4451-AAE1-FBAFBAB7B261}">
      <dsp:nvSpPr>
        <dsp:cNvPr id="0" name=""/>
        <dsp:cNvSpPr/>
      </dsp:nvSpPr>
      <dsp:spPr>
        <a:xfrm>
          <a:off x="4329751" y="1245766"/>
          <a:ext cx="2196614" cy="1057822"/>
        </a:xfrm>
        <a:prstGeom prst="round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_tradnl" sz="1600" b="1" kern="1200" dirty="0" smtClean="0">
              <a:latin typeface="+mj-lt"/>
            </a:rPr>
            <a:t>4. IMPLEMENTACIÓN DE MEDIDAS E INICIATIVAS</a:t>
          </a:r>
          <a:endParaRPr lang="es-ES" sz="1600" b="1" kern="1200" dirty="0">
            <a:latin typeface="+mj-lt"/>
          </a:endParaRPr>
        </a:p>
      </dsp:txBody>
      <dsp:txXfrm>
        <a:off x="4381390" y="1297405"/>
        <a:ext cx="2093336" cy="954544"/>
      </dsp:txXfrm>
    </dsp:sp>
    <dsp:sp modelId="{CBD26F3C-A707-4CCD-9102-032CE2BA3CDF}">
      <dsp:nvSpPr>
        <dsp:cNvPr id="0" name=""/>
        <dsp:cNvSpPr/>
      </dsp:nvSpPr>
      <dsp:spPr>
        <a:xfrm>
          <a:off x="2271463" y="178521"/>
          <a:ext cx="3217142" cy="3217142"/>
        </a:xfrm>
        <a:custGeom>
          <a:avLst/>
          <a:gdLst/>
          <a:ahLst/>
          <a:cxnLst/>
          <a:rect l="0" t="0" r="0" b="0"/>
          <a:pathLst>
            <a:path>
              <a:moveTo>
                <a:pt x="3083682" y="2250092"/>
              </a:moveTo>
              <a:arcTo wR="1608571" hR="1608571" stAng="1410245" swAng="870115"/>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6EC4E27-112C-4102-B36B-1602F40AED2C}">
      <dsp:nvSpPr>
        <dsp:cNvPr id="0" name=""/>
        <dsp:cNvSpPr/>
      </dsp:nvSpPr>
      <dsp:spPr>
        <a:xfrm>
          <a:off x="3844699" y="2879635"/>
          <a:ext cx="1961220" cy="682149"/>
        </a:xfrm>
        <a:prstGeom prst="round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latin typeface="+mj-lt"/>
            </a:rPr>
            <a:t>5. VERIFICACIÓN</a:t>
          </a:r>
          <a:endParaRPr lang="es-ES" sz="1600" b="1" kern="1200" dirty="0">
            <a:latin typeface="+mj-lt"/>
          </a:endParaRPr>
        </a:p>
      </dsp:txBody>
      <dsp:txXfrm>
        <a:off x="3877999" y="2912935"/>
        <a:ext cx="1894620" cy="615549"/>
      </dsp:txXfrm>
    </dsp:sp>
    <dsp:sp modelId="{7A76F601-875C-4289-9589-5BDE5D1F487B}">
      <dsp:nvSpPr>
        <dsp:cNvPr id="0" name=""/>
        <dsp:cNvSpPr/>
      </dsp:nvSpPr>
      <dsp:spPr>
        <a:xfrm>
          <a:off x="2140203" y="502840"/>
          <a:ext cx="3217142" cy="3217142"/>
        </a:xfrm>
        <a:custGeom>
          <a:avLst/>
          <a:gdLst/>
          <a:ahLst/>
          <a:cxnLst/>
          <a:rect l="0" t="0" r="0" b="0"/>
          <a:pathLst>
            <a:path>
              <a:moveTo>
                <a:pt x="2126451" y="3131496"/>
              </a:moveTo>
              <a:arcTo wR="1608571" hR="1608571" stAng="4273146" swAng="1263512"/>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8986883-AC1B-4243-AF9B-3CDE97E58568}">
      <dsp:nvSpPr>
        <dsp:cNvPr id="0" name=""/>
        <dsp:cNvSpPr/>
      </dsp:nvSpPr>
      <dsp:spPr>
        <a:xfrm>
          <a:off x="1328561" y="3102801"/>
          <a:ext cx="2165236" cy="682149"/>
        </a:xfrm>
        <a:prstGeom prst="round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latin typeface="+mj-lt"/>
            </a:rPr>
            <a:t>6. MEJORA CONTINUA</a:t>
          </a:r>
          <a:endParaRPr lang="es-ES" sz="1600" b="1" kern="1200" dirty="0">
            <a:latin typeface="+mj-lt"/>
          </a:endParaRPr>
        </a:p>
      </dsp:txBody>
      <dsp:txXfrm>
        <a:off x="1361861" y="3136101"/>
        <a:ext cx="2098636" cy="615549"/>
      </dsp:txXfrm>
    </dsp:sp>
    <dsp:sp modelId="{2B1848BF-CBCD-420A-98F6-75EB79AA7D96}">
      <dsp:nvSpPr>
        <dsp:cNvPr id="0" name=""/>
        <dsp:cNvSpPr/>
      </dsp:nvSpPr>
      <dsp:spPr>
        <a:xfrm>
          <a:off x="1022870" y="11147"/>
          <a:ext cx="3217142" cy="3217142"/>
        </a:xfrm>
        <a:custGeom>
          <a:avLst/>
          <a:gdLst/>
          <a:ahLst/>
          <a:cxnLst/>
          <a:rect l="0" t="0" r="0" b="0"/>
          <a:pathLst>
            <a:path>
              <a:moveTo>
                <a:pt x="866344" y="3035666"/>
              </a:moveTo>
              <a:arcTo wR="1608571" hR="1608571" stAng="7048727" swAng="855551"/>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D358154-07E8-46C5-93D4-30EEDF79229F}">
      <dsp:nvSpPr>
        <dsp:cNvPr id="0" name=""/>
        <dsp:cNvSpPr/>
      </dsp:nvSpPr>
      <dsp:spPr>
        <a:xfrm>
          <a:off x="120017" y="1884617"/>
          <a:ext cx="2440908" cy="843688"/>
        </a:xfrm>
        <a:prstGeom prst="round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latin typeface="+mj-lt"/>
            </a:rPr>
            <a:t>1. IDENTIFICACIÓN Y EVALUACIÓN</a:t>
          </a:r>
        </a:p>
        <a:p>
          <a:pPr lvl="0" algn="ctr" defTabSz="711200">
            <a:lnSpc>
              <a:spcPct val="90000"/>
            </a:lnSpc>
            <a:spcBef>
              <a:spcPct val="0"/>
            </a:spcBef>
            <a:spcAft>
              <a:spcPct val="35000"/>
            </a:spcAft>
          </a:pPr>
          <a:r>
            <a:rPr lang="es-ES" sz="1600" b="1" kern="1200" dirty="0" smtClean="0">
              <a:latin typeface="+mj-lt"/>
            </a:rPr>
            <a:t>RIESGOS / IMPACTOS</a:t>
          </a:r>
          <a:endParaRPr lang="es-ES" sz="1600" b="1" kern="1200" dirty="0">
            <a:latin typeface="+mj-lt"/>
          </a:endParaRPr>
        </a:p>
      </dsp:txBody>
      <dsp:txXfrm>
        <a:off x="161202" y="1925802"/>
        <a:ext cx="2358538" cy="761318"/>
      </dsp:txXfrm>
    </dsp:sp>
    <dsp:sp modelId="{8BE8E0C2-B35F-4860-B4B0-56CFB655C781}">
      <dsp:nvSpPr>
        <dsp:cNvPr id="0" name=""/>
        <dsp:cNvSpPr/>
      </dsp:nvSpPr>
      <dsp:spPr>
        <a:xfrm>
          <a:off x="1304784" y="383393"/>
          <a:ext cx="3217142" cy="3217142"/>
        </a:xfrm>
        <a:custGeom>
          <a:avLst/>
          <a:gdLst/>
          <a:ahLst/>
          <a:cxnLst/>
          <a:rect l="0" t="0" r="0" b="0"/>
          <a:pathLst>
            <a:path>
              <a:moveTo>
                <a:pt x="10606" y="1424155"/>
              </a:moveTo>
              <a:arcTo wR="1608571" hR="1608571" stAng="11194991" swAng="498219"/>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521425E-FD48-46C5-878E-C54E5AE93F43}">
      <dsp:nvSpPr>
        <dsp:cNvPr id="0" name=""/>
        <dsp:cNvSpPr/>
      </dsp:nvSpPr>
      <dsp:spPr>
        <a:xfrm>
          <a:off x="332506" y="946622"/>
          <a:ext cx="2264074" cy="557793"/>
        </a:xfrm>
        <a:prstGeom prst="round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b="1" kern="1200" dirty="0" smtClean="0">
              <a:latin typeface="+mj-lt"/>
            </a:rPr>
            <a:t>2. REQUISITOS CLIENTES / LEGALES</a:t>
          </a:r>
          <a:endParaRPr lang="es-ES" sz="1600" b="1" kern="1200" dirty="0">
            <a:latin typeface="+mj-lt"/>
          </a:endParaRPr>
        </a:p>
      </dsp:txBody>
      <dsp:txXfrm>
        <a:off x="359735" y="973851"/>
        <a:ext cx="2209616" cy="503335"/>
      </dsp:txXfrm>
    </dsp:sp>
    <dsp:sp modelId="{7C8A2D3E-EA29-4043-BC3F-1CE3F4DF4FF1}">
      <dsp:nvSpPr>
        <dsp:cNvPr id="0" name=""/>
        <dsp:cNvSpPr/>
      </dsp:nvSpPr>
      <dsp:spPr>
        <a:xfrm>
          <a:off x="1368791" y="735008"/>
          <a:ext cx="3217142" cy="3217142"/>
        </a:xfrm>
        <a:custGeom>
          <a:avLst/>
          <a:gdLst/>
          <a:ahLst/>
          <a:cxnLst/>
          <a:rect l="0" t="0" r="0" b="0"/>
          <a:pathLst>
            <a:path>
              <a:moveTo>
                <a:pt x="894220" y="167320"/>
              </a:moveTo>
              <a:arcTo wR="1608571" hR="1608571" stAng="14618092" swAng="607763"/>
            </a:path>
          </a:pathLst>
        </a:custGeom>
        <a:noFill/>
        <a:ln w="9525" cap="rnd"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77B28-2F38-4D18-8C28-28E2177279B1}">
      <dsp:nvSpPr>
        <dsp:cNvPr id="0" name=""/>
        <dsp:cNvSpPr/>
      </dsp:nvSpPr>
      <dsp:spPr>
        <a:xfrm>
          <a:off x="0" y="856119"/>
          <a:ext cx="2450197" cy="1470118"/>
        </a:xfrm>
        <a:prstGeom prst="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_tradnl" sz="2300" kern="1200" dirty="0" smtClean="0">
              <a:latin typeface="Calibri" panose="020F0502020204030204" pitchFamily="34" charset="0"/>
            </a:rPr>
            <a:t>RECURSOS HUMANOS</a:t>
          </a:r>
          <a:endParaRPr lang="es-ES" sz="2300" kern="1200" dirty="0">
            <a:latin typeface="Calibri" panose="020F0502020204030204" pitchFamily="34" charset="0"/>
          </a:endParaRPr>
        </a:p>
      </dsp:txBody>
      <dsp:txXfrm>
        <a:off x="0" y="856119"/>
        <a:ext cx="2450197" cy="1470118"/>
      </dsp:txXfrm>
    </dsp:sp>
    <dsp:sp modelId="{59DA87F6-5EDE-49A2-85AA-D7A64FC5A782}">
      <dsp:nvSpPr>
        <dsp:cNvPr id="0" name=""/>
        <dsp:cNvSpPr/>
      </dsp:nvSpPr>
      <dsp:spPr>
        <a:xfrm>
          <a:off x="2695217" y="856119"/>
          <a:ext cx="2450197" cy="1470118"/>
        </a:xfrm>
        <a:prstGeom prst="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_tradnl" sz="2300" kern="1200" dirty="0" smtClean="0">
              <a:latin typeface="Calibri" panose="020F0502020204030204" pitchFamily="34" charset="0"/>
            </a:rPr>
            <a:t>RECURSOS FINANCIEROS</a:t>
          </a:r>
          <a:endParaRPr lang="es-ES" sz="2300" kern="1200" dirty="0">
            <a:latin typeface="Calibri" panose="020F0502020204030204" pitchFamily="34" charset="0"/>
          </a:endParaRPr>
        </a:p>
      </dsp:txBody>
      <dsp:txXfrm>
        <a:off x="2695217" y="856119"/>
        <a:ext cx="2450197" cy="1470118"/>
      </dsp:txXfrm>
    </dsp:sp>
    <dsp:sp modelId="{317BB0AF-CBFF-46B0-B484-E382430169B8}">
      <dsp:nvSpPr>
        <dsp:cNvPr id="0" name=""/>
        <dsp:cNvSpPr/>
      </dsp:nvSpPr>
      <dsp:spPr>
        <a:xfrm>
          <a:off x="5390435" y="856119"/>
          <a:ext cx="2450197" cy="1470118"/>
        </a:xfrm>
        <a:prstGeom prst="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_tradnl" sz="2300" kern="1200" dirty="0" smtClean="0">
              <a:latin typeface="Calibri" panose="020F0502020204030204" pitchFamily="34" charset="0"/>
            </a:rPr>
            <a:t>REQUISITOS INSTITUCIONALES:  LEGISLACIÓN</a:t>
          </a:r>
          <a:endParaRPr lang="es-ES" sz="2300" kern="1200" dirty="0">
            <a:latin typeface="Calibri" panose="020F0502020204030204" pitchFamily="34" charset="0"/>
          </a:endParaRPr>
        </a:p>
      </dsp:txBody>
      <dsp:txXfrm>
        <a:off x="5390435" y="856119"/>
        <a:ext cx="2450197" cy="1470118"/>
      </dsp:txXfrm>
    </dsp:sp>
    <dsp:sp modelId="{71F8B545-39E4-4115-9FA1-B90EB733410C}">
      <dsp:nvSpPr>
        <dsp:cNvPr id="0" name=""/>
        <dsp:cNvSpPr/>
      </dsp:nvSpPr>
      <dsp:spPr>
        <a:xfrm>
          <a:off x="1347608" y="2571258"/>
          <a:ext cx="2450197" cy="1470118"/>
        </a:xfrm>
        <a:prstGeom prst="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_tradnl" sz="2300" kern="1200" dirty="0" smtClean="0">
              <a:latin typeface="Calibri" panose="020F0502020204030204" pitchFamily="34" charset="0"/>
            </a:rPr>
            <a:t>REQUISITOS INSTITUCIONALES: EN CONTRATOS</a:t>
          </a:r>
          <a:endParaRPr lang="es-ES" sz="2300" kern="1200" dirty="0">
            <a:latin typeface="Calibri" panose="020F0502020204030204" pitchFamily="34" charset="0"/>
          </a:endParaRPr>
        </a:p>
      </dsp:txBody>
      <dsp:txXfrm>
        <a:off x="1347608" y="2571258"/>
        <a:ext cx="2450197" cy="1470118"/>
      </dsp:txXfrm>
    </dsp:sp>
    <dsp:sp modelId="{DC7A3DB2-F7A4-48A8-9056-41D418C2C058}">
      <dsp:nvSpPr>
        <dsp:cNvPr id="0" name=""/>
        <dsp:cNvSpPr/>
      </dsp:nvSpPr>
      <dsp:spPr>
        <a:xfrm>
          <a:off x="4042826" y="2571258"/>
          <a:ext cx="2450197" cy="1470118"/>
        </a:xfrm>
        <a:prstGeom prst="rect">
          <a:avLst/>
        </a:prstGeom>
        <a:gradFill rotWithShape="0">
          <a:gsLst>
            <a:gs pos="0">
              <a:schemeClr val="lt1">
                <a:hueOff val="0"/>
                <a:satOff val="0"/>
                <a:lumOff val="0"/>
                <a:alphaOff val="0"/>
                <a:tint val="60000"/>
                <a:lumMod val="104000"/>
              </a:schemeClr>
            </a:gs>
            <a:gs pos="100000">
              <a:schemeClr val="lt1">
                <a:hueOff val="0"/>
                <a:satOff val="0"/>
                <a:lumOff val="0"/>
                <a:alphaOff val="0"/>
                <a:tint val="84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S_tradnl" sz="2300" kern="1200" dirty="0" smtClean="0">
              <a:latin typeface="Calibri" panose="020F0502020204030204" pitchFamily="34" charset="0"/>
            </a:rPr>
            <a:t>MÍNIMOS ACCIONA: PDS + SGA</a:t>
          </a:r>
          <a:endParaRPr lang="es-ES" sz="2300" kern="1200" dirty="0">
            <a:latin typeface="Calibri" panose="020F0502020204030204" pitchFamily="34" charset="0"/>
          </a:endParaRPr>
        </a:p>
      </dsp:txBody>
      <dsp:txXfrm>
        <a:off x="4042826" y="2571258"/>
        <a:ext cx="2450197" cy="1470118"/>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7CF1D6F-5191-4D8A-9EC9-5BEC12318FAE}" type="datetimeFigureOut">
              <a:rPr lang="es-ES" smtClean="0"/>
              <a:t>25/08/2016</a:t>
            </a:fld>
            <a:endParaRPr lang="es-ES"/>
          </a:p>
        </p:txBody>
      </p:sp>
      <p:sp>
        <p:nvSpPr>
          <p:cNvPr id="4" name="3 Marcador de imagen de diapositiva"/>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2D0E185-72E2-4ED6-8407-4CBAC23AB67D}" type="slidenum">
              <a:rPr lang="es-ES" smtClean="0"/>
              <a:t>‹Nº›</a:t>
            </a:fld>
            <a:endParaRPr lang="es-ES"/>
          </a:p>
        </p:txBody>
      </p:sp>
    </p:spTree>
    <p:extLst>
      <p:ext uri="{BB962C8B-B14F-4D97-AF65-F5344CB8AC3E}">
        <p14:creationId xmlns:p14="http://schemas.microsoft.com/office/powerpoint/2010/main" val="349605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2</a:t>
            </a:fld>
            <a:endParaRPr lang="es-ES"/>
          </a:p>
        </p:txBody>
      </p:sp>
    </p:spTree>
    <p:extLst>
      <p:ext uri="{BB962C8B-B14F-4D97-AF65-F5344CB8AC3E}">
        <p14:creationId xmlns:p14="http://schemas.microsoft.com/office/powerpoint/2010/main" val="197809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smtClean="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32</a:t>
            </a:fld>
            <a:endParaRPr lang="es-ES"/>
          </a:p>
        </p:txBody>
      </p:sp>
    </p:spTree>
    <p:extLst>
      <p:ext uri="{BB962C8B-B14F-4D97-AF65-F5344CB8AC3E}">
        <p14:creationId xmlns:p14="http://schemas.microsoft.com/office/powerpoint/2010/main" val="3503140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36</a:t>
            </a:fld>
            <a:endParaRPr lang="es-ES"/>
          </a:p>
        </p:txBody>
      </p:sp>
    </p:spTree>
    <p:extLst>
      <p:ext uri="{BB962C8B-B14F-4D97-AF65-F5344CB8AC3E}">
        <p14:creationId xmlns:p14="http://schemas.microsoft.com/office/powerpoint/2010/main" val="829655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AB103C8-1AD5-4591-8A55-217B064340BC}" type="slidenum">
              <a:rPr lang="es-ES" smtClean="0"/>
              <a:t>37</a:t>
            </a:fld>
            <a:endParaRPr lang="es-ES"/>
          </a:p>
        </p:txBody>
      </p:sp>
    </p:spTree>
    <p:extLst>
      <p:ext uri="{BB962C8B-B14F-4D97-AF65-F5344CB8AC3E}">
        <p14:creationId xmlns:p14="http://schemas.microsoft.com/office/powerpoint/2010/main" val="67682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AB103C8-1AD5-4591-8A55-217B064340BC}" type="slidenum">
              <a:rPr lang="es-ES" smtClean="0"/>
              <a:t>38</a:t>
            </a:fld>
            <a:endParaRPr lang="es-ES"/>
          </a:p>
        </p:txBody>
      </p:sp>
    </p:spTree>
    <p:extLst>
      <p:ext uri="{BB962C8B-B14F-4D97-AF65-F5344CB8AC3E}">
        <p14:creationId xmlns:p14="http://schemas.microsoft.com/office/powerpoint/2010/main" val="116422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AB103C8-1AD5-4591-8A55-217B064340BC}" type="slidenum">
              <a:rPr lang="es-ES" smtClean="0"/>
              <a:t>39</a:t>
            </a:fld>
            <a:endParaRPr lang="es-ES"/>
          </a:p>
        </p:txBody>
      </p:sp>
    </p:spTree>
    <p:extLst>
      <p:ext uri="{BB962C8B-B14F-4D97-AF65-F5344CB8AC3E}">
        <p14:creationId xmlns:p14="http://schemas.microsoft.com/office/powerpoint/2010/main" val="1907874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_tradnl" dirty="0" smtClean="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41</a:t>
            </a:fld>
            <a:endParaRPr lang="es-ES"/>
          </a:p>
        </p:txBody>
      </p:sp>
    </p:spTree>
    <p:extLst>
      <p:ext uri="{BB962C8B-B14F-4D97-AF65-F5344CB8AC3E}">
        <p14:creationId xmlns:p14="http://schemas.microsoft.com/office/powerpoint/2010/main" val="3503140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_tradnl" dirty="0" smtClean="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42</a:t>
            </a:fld>
            <a:endParaRPr lang="es-ES"/>
          </a:p>
        </p:txBody>
      </p:sp>
    </p:spTree>
    <p:extLst>
      <p:ext uri="{BB962C8B-B14F-4D97-AF65-F5344CB8AC3E}">
        <p14:creationId xmlns:p14="http://schemas.microsoft.com/office/powerpoint/2010/main" val="3503140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_tradnl" dirty="0" smtClean="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43</a:t>
            </a:fld>
            <a:endParaRPr lang="es-ES"/>
          </a:p>
        </p:txBody>
      </p:sp>
    </p:spTree>
    <p:extLst>
      <p:ext uri="{BB962C8B-B14F-4D97-AF65-F5344CB8AC3E}">
        <p14:creationId xmlns:p14="http://schemas.microsoft.com/office/powerpoint/2010/main" val="3503140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44</a:t>
            </a:fld>
            <a:endParaRPr lang="es-ES"/>
          </a:p>
        </p:txBody>
      </p:sp>
    </p:spTree>
    <p:extLst>
      <p:ext uri="{BB962C8B-B14F-4D97-AF65-F5344CB8AC3E}">
        <p14:creationId xmlns:p14="http://schemas.microsoft.com/office/powerpoint/2010/main" val="3503140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45</a:t>
            </a:fld>
            <a:endParaRPr lang="es-ES"/>
          </a:p>
        </p:txBody>
      </p:sp>
    </p:spTree>
    <p:extLst>
      <p:ext uri="{BB962C8B-B14F-4D97-AF65-F5344CB8AC3E}">
        <p14:creationId xmlns:p14="http://schemas.microsoft.com/office/powerpoint/2010/main" val="350314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4</a:t>
            </a:fld>
            <a:endParaRPr lang="es-ES"/>
          </a:p>
        </p:txBody>
      </p:sp>
    </p:spTree>
    <p:extLst>
      <p:ext uri="{BB962C8B-B14F-4D97-AF65-F5344CB8AC3E}">
        <p14:creationId xmlns:p14="http://schemas.microsoft.com/office/powerpoint/2010/main" val="391789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6</a:t>
            </a:fld>
            <a:endParaRPr lang="es-ES"/>
          </a:p>
        </p:txBody>
      </p:sp>
    </p:spTree>
    <p:extLst>
      <p:ext uri="{BB962C8B-B14F-4D97-AF65-F5344CB8AC3E}">
        <p14:creationId xmlns:p14="http://schemas.microsoft.com/office/powerpoint/2010/main" val="377927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_tradnl" baseline="0" dirty="0" smtClean="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7</a:t>
            </a:fld>
            <a:endParaRPr lang="es-ES"/>
          </a:p>
        </p:txBody>
      </p:sp>
    </p:spTree>
    <p:extLst>
      <p:ext uri="{BB962C8B-B14F-4D97-AF65-F5344CB8AC3E}">
        <p14:creationId xmlns:p14="http://schemas.microsoft.com/office/powerpoint/2010/main" val="140678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FontTx/>
              <a:buNone/>
            </a:pPr>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8</a:t>
            </a:fld>
            <a:endParaRPr lang="es-ES"/>
          </a:p>
        </p:txBody>
      </p:sp>
    </p:spTree>
    <p:extLst>
      <p:ext uri="{BB962C8B-B14F-4D97-AF65-F5344CB8AC3E}">
        <p14:creationId xmlns:p14="http://schemas.microsoft.com/office/powerpoint/2010/main" val="2582682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9</a:t>
            </a:fld>
            <a:endParaRPr lang="es-ES"/>
          </a:p>
        </p:txBody>
      </p:sp>
    </p:spTree>
    <p:extLst>
      <p:ext uri="{BB962C8B-B14F-4D97-AF65-F5344CB8AC3E}">
        <p14:creationId xmlns:p14="http://schemas.microsoft.com/office/powerpoint/2010/main" val="351806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12</a:t>
            </a:fld>
            <a:endParaRPr lang="es-ES"/>
          </a:p>
        </p:txBody>
      </p:sp>
    </p:spTree>
    <p:extLst>
      <p:ext uri="{BB962C8B-B14F-4D97-AF65-F5344CB8AC3E}">
        <p14:creationId xmlns:p14="http://schemas.microsoft.com/office/powerpoint/2010/main" val="2154044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2D0E185-72E2-4ED6-8407-4CBAC23AB67D}" type="slidenum">
              <a:rPr lang="es-ES" smtClean="0"/>
              <a:t>17</a:t>
            </a:fld>
            <a:endParaRPr lang="es-ES"/>
          </a:p>
        </p:txBody>
      </p:sp>
    </p:spTree>
    <p:extLst>
      <p:ext uri="{BB962C8B-B14F-4D97-AF65-F5344CB8AC3E}">
        <p14:creationId xmlns:p14="http://schemas.microsoft.com/office/powerpoint/2010/main" val="384357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AAB103C8-1AD5-4591-8A55-217B064340BC}" type="slidenum">
              <a:rPr lang="es-ES" smtClean="0"/>
              <a:t>23</a:t>
            </a:fld>
            <a:endParaRPr lang="es-ES"/>
          </a:p>
        </p:txBody>
      </p:sp>
    </p:spTree>
    <p:extLst>
      <p:ext uri="{BB962C8B-B14F-4D97-AF65-F5344CB8AC3E}">
        <p14:creationId xmlns:p14="http://schemas.microsoft.com/office/powerpoint/2010/main" val="2228450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367800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4171207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790197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4027509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519771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1828881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106818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16193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3590669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3783803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1847158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178664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1698932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219529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2989466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684391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1691000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2578557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1897388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985218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1522097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865265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t>8/25/2016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685532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3669354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208321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3141327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2703600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467061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1D10B05-26D7-4FC2-9C5A-42AE1C48759E}" type="datetimeFigureOut">
              <a:rPr lang="en-US" smtClean="0"/>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000865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D10B05-26D7-4FC2-9C5A-42AE1C48759E}" type="datetimeFigureOut">
              <a:rPr lang="en-US" smtClean="0"/>
              <a:t>8/25/2016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1983147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1D10B05-26D7-4FC2-9C5A-42AE1C48759E}" type="datetimeFigureOut">
              <a:rPr lang="en-US" smtClean="0"/>
              <a:t>8/25/2016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377222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10B05-26D7-4FC2-9C5A-42AE1C48759E}" type="datetimeFigureOut">
              <a:rPr lang="en-US" smtClean="0"/>
              <a:t>8/25/2016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416815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237314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10B05-26D7-4FC2-9C5A-42AE1C48759E}" type="datetimeFigureOut">
              <a:rPr lang="en-US" smtClean="0"/>
              <a:t>8/25/2016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B3A2E-825F-46A9-A46A-B742C86EA5C6}" type="slidenum">
              <a:rPr lang="en-US" smtClean="0"/>
              <a:t>‹Nº›</a:t>
            </a:fld>
            <a:endParaRPr lang="en-US"/>
          </a:p>
        </p:txBody>
      </p:sp>
    </p:spTree>
    <p:extLst>
      <p:ext uri="{BB962C8B-B14F-4D97-AF65-F5344CB8AC3E}">
        <p14:creationId xmlns:p14="http://schemas.microsoft.com/office/powerpoint/2010/main" val="3480302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D10B05-26D7-4FC2-9C5A-42AE1C48759E}" type="datetimeFigureOut">
              <a:rPr lang="en-US" smtClean="0"/>
              <a:t>8/25/2016</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8B3A2E-825F-46A9-A46A-B742C86EA5C6}" type="slidenum">
              <a:rPr lang="en-US" smtClean="0"/>
              <a:t>‹Nº›</a:t>
            </a:fld>
            <a:endParaRPr lang="en-US"/>
          </a:p>
        </p:txBody>
      </p:sp>
    </p:spTree>
    <p:extLst>
      <p:ext uri="{BB962C8B-B14F-4D97-AF65-F5344CB8AC3E}">
        <p14:creationId xmlns:p14="http://schemas.microsoft.com/office/powerpoint/2010/main" val="13976238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D10B05-26D7-4FC2-9C5A-42AE1C48759E}" type="datetimeFigureOut">
              <a:rPr lang="en-US" smtClean="0">
                <a:solidFill>
                  <a:prstClr val="black"/>
                </a:solidFill>
              </a:rPr>
              <a:pPr/>
              <a:t>8/25/2016</a:t>
            </a:fld>
            <a:endParaRPr lang="en-US">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88B3A2E-825F-46A9-A46A-B742C86EA5C6}" type="slidenum">
              <a:rPr lang="en-US" smtClean="0">
                <a:solidFill>
                  <a:prstClr val="black"/>
                </a:solidFill>
              </a:rPr>
              <a:pPr/>
              <a:t>‹Nº›</a:t>
            </a:fld>
            <a:endParaRPr lang="en-US">
              <a:solidFill>
                <a:prstClr val="black"/>
              </a:solidFill>
            </a:endParaRPr>
          </a:p>
        </p:txBody>
      </p:sp>
    </p:spTree>
    <p:extLst>
      <p:ext uri="{BB962C8B-B14F-4D97-AF65-F5344CB8AC3E}">
        <p14:creationId xmlns:p14="http://schemas.microsoft.com/office/powerpoint/2010/main" val="5093511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jpeg"/><Relationship Id="rId7"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7.jpeg"/><Relationship Id="rId4" Type="http://schemas.openxmlformats.org/officeDocument/2006/relationships/image" Target="../media/image21.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2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3.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23.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2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46.jpe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23.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5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23.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8.jpeg"/><Relationship Id="rId7"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2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23.png"/><Relationship Id="rId7" Type="http://schemas.openxmlformats.org/officeDocument/2006/relationships/image" Target="../media/image69.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7.jpeg"/><Relationship Id="rId9"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9.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2.png"/><Relationship Id="rId7" Type="http://schemas.openxmlformats.org/officeDocument/2006/relationships/image" Target="../media/image85.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23.png"/><Relationship Id="rId9" Type="http://schemas.openxmlformats.org/officeDocument/2006/relationships/image" Target="../media/image87.jpeg"/></Relationships>
</file>

<file path=ppt/slides/_rels/slide3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2.png"/><Relationship Id="rId7"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7.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jpeg"/><Relationship Id="rId7"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2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2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5.jpe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00.png"/><Relationship Id="rId5" Type="http://schemas.openxmlformats.org/officeDocument/2006/relationships/image" Target="../media/image97.jpeg"/><Relationship Id="rId10" Type="http://schemas.openxmlformats.org/officeDocument/2006/relationships/image" Target="../media/image99.png"/><Relationship Id="rId4" Type="http://schemas.openxmlformats.org/officeDocument/2006/relationships/image" Target="../media/image96.tiff"/><Relationship Id="rId9"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jpeg"/><Relationship Id="rId4" Type="http://schemas.openxmlformats.org/officeDocument/2006/relationships/image" Target="../media/image3.png"/><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png"/><Relationship Id="rId7"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7.jpeg"/><Relationship Id="rId4" Type="http://schemas.openxmlformats.org/officeDocument/2006/relationships/image" Target="../media/image3.png"/><Relationship Id="rId9"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2.png"/><Relationship Id="rId7" Type="http://schemas.openxmlformats.org/officeDocument/2006/relationships/image" Target="../media/image11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7.jpe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2.pn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7.jpe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hyperlink" Target="mailto:maria.ganado.arteaga@acciona.com" TargetMode="External"/><Relationship Id="rId5" Type="http://schemas.openxmlformats.org/officeDocument/2006/relationships/hyperlink" Target="mailto:natalia.garcia.estevez@acciona.com"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jpeg"/><Relationship Id="rId4" Type="http://schemas.openxmlformats.org/officeDocument/2006/relationships/image" Target="../media/image3.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hyperlink" Target="http://www.retema.es/noticia/acciona-sera-una-empresa-neutra-en-carbono-en-2016-QPxOL" TargetMode="External"/><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2126" y="383171"/>
            <a:ext cx="9144000" cy="2387600"/>
          </a:xfrm>
        </p:spPr>
        <p:txBody>
          <a:bodyPr>
            <a:noAutofit/>
          </a:bodyPr>
          <a:lstStyle/>
          <a:p>
            <a:r>
              <a:rPr lang="en-US" sz="5000" b="1" dirty="0">
                <a:solidFill>
                  <a:srgbClr val="0070C0"/>
                </a:solidFill>
                <a:latin typeface="Andes" panose="02000000000000000000" pitchFamily="50" charset="0"/>
              </a:rPr>
              <a:t/>
            </a:r>
            <a:br>
              <a:rPr lang="en-US" sz="5000" b="1" dirty="0">
                <a:solidFill>
                  <a:srgbClr val="0070C0"/>
                </a:solidFill>
                <a:latin typeface="Andes" panose="02000000000000000000" pitchFamily="50" charset="0"/>
              </a:rPr>
            </a:br>
            <a:r>
              <a:rPr lang="en-US" sz="5000" b="1" dirty="0">
                <a:solidFill>
                  <a:srgbClr val="0070C0"/>
                </a:solidFill>
                <a:latin typeface="Andes" panose="02000000000000000000" pitchFamily="50" charset="0"/>
              </a:rPr>
              <a:t> </a:t>
            </a:r>
            <a:r>
              <a:rPr lang="en-US" sz="4000" dirty="0">
                <a:solidFill>
                  <a:srgbClr val="0070C0"/>
                </a:solidFill>
                <a:latin typeface="Andes" panose="02000000000000000000" pitchFamily="50" charset="0"/>
                <a:cs typeface="Aparajita" panose="020B0604020202020204" pitchFamily="34" charset="0"/>
              </a:rPr>
              <a:t>Seminario Internacional</a:t>
            </a:r>
            <a:r>
              <a:rPr lang="en-US" sz="4000" dirty="0" smtClean="0">
                <a:solidFill>
                  <a:srgbClr val="0070C0"/>
                </a:solidFill>
                <a:latin typeface="Andes" panose="02000000000000000000" pitchFamily="50" charset="0"/>
                <a:cs typeface="Aparajita" panose="020B0604020202020204" pitchFamily="34" charset="0"/>
              </a:rPr>
              <a:t>: </a:t>
            </a:r>
            <a:r>
              <a:rPr lang="en-US" sz="5000" b="1" dirty="0">
                <a:solidFill>
                  <a:srgbClr val="0070C0"/>
                </a:solidFill>
                <a:latin typeface="Andes" panose="02000000000000000000" pitchFamily="50" charset="0"/>
              </a:rPr>
              <a:t/>
            </a:r>
            <a:br>
              <a:rPr lang="en-US" sz="5000" b="1" dirty="0">
                <a:solidFill>
                  <a:srgbClr val="0070C0"/>
                </a:solidFill>
                <a:latin typeface="Andes" panose="02000000000000000000" pitchFamily="50" charset="0"/>
              </a:rPr>
            </a:br>
            <a:r>
              <a:rPr lang="es-ES" sz="5000" b="1" dirty="0">
                <a:solidFill>
                  <a:srgbClr val="0070C0"/>
                </a:solidFill>
                <a:latin typeface="Arial" panose="020B0604020202020204" pitchFamily="34" charset="0"/>
                <a:cs typeface="Arial" panose="020B0604020202020204" pitchFamily="34" charset="0"/>
              </a:rPr>
              <a:t>“Gestión Social de Metros en América Latina” </a:t>
            </a:r>
            <a:endParaRPr lang="en-US" sz="5000" b="1" dirty="0">
              <a:solidFill>
                <a:srgbClr val="0070C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272716" y="5990699"/>
            <a:ext cx="1876926" cy="715879"/>
          </a:xfrm>
        </p:spPr>
        <p:txBody>
          <a:bodyPr>
            <a:noAutofit/>
          </a:bodyPr>
          <a:lstStyle/>
          <a:p>
            <a:pPr algn="l"/>
            <a:r>
              <a:rPr lang="en-US" sz="1800" b="1" dirty="0" smtClean="0">
                <a:solidFill>
                  <a:srgbClr val="00B050"/>
                </a:solidFill>
              </a:rPr>
              <a:t>Lima - </a:t>
            </a:r>
            <a:r>
              <a:rPr lang="en-US" sz="1800" b="1" dirty="0">
                <a:solidFill>
                  <a:srgbClr val="00B050"/>
                </a:solidFill>
              </a:rPr>
              <a:t>P</a:t>
            </a:r>
            <a:r>
              <a:rPr lang="en-US" sz="1800" b="1" dirty="0" smtClean="0">
                <a:solidFill>
                  <a:srgbClr val="00B050"/>
                </a:solidFill>
              </a:rPr>
              <a:t>erú</a:t>
            </a:r>
          </a:p>
          <a:p>
            <a:pPr algn="l"/>
            <a:r>
              <a:rPr lang="en-US" sz="1800" b="1" dirty="0" smtClean="0">
                <a:solidFill>
                  <a:srgbClr val="00B050"/>
                </a:solidFill>
              </a:rPr>
              <a:t>Agosto, 2016</a:t>
            </a:r>
            <a:endParaRPr lang="en-US" sz="1800" b="1" dirty="0">
              <a:solidFill>
                <a:srgbClr val="00B050"/>
              </a:solidFill>
            </a:endParaRPr>
          </a:p>
        </p:txBody>
      </p:sp>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nvGrpSpPr>
          <p:cNvPr id="6" name="Group 15"/>
          <p:cNvGrpSpPr>
            <a:grpSpLocks/>
          </p:cNvGrpSpPr>
          <p:nvPr/>
        </p:nvGrpSpPr>
        <p:grpSpPr bwMode="auto">
          <a:xfrm>
            <a:off x="3762183" y="3038893"/>
            <a:ext cx="7037387" cy="1844675"/>
            <a:chOff x="0" y="0"/>
            <a:chExt cx="4239532" cy="1246505"/>
          </a:xfrm>
        </p:grpSpPr>
        <p:pic>
          <p:nvPicPr>
            <p:cNvPr id="7" name="Picture 16" descr="metro-de-lima-lc3adnea-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3787" y="0"/>
              <a:ext cx="1638935" cy="124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metro2"/>
            <p:cNvPicPr>
              <a:picLocks noChangeAspect="1"/>
            </p:cNvPicPr>
            <p:nvPr/>
          </p:nvPicPr>
          <p:blipFill>
            <a:blip r:embed="rId5">
              <a:extLst>
                <a:ext uri="{28A0092B-C50C-407E-A947-70E740481C1C}">
                  <a14:useLocalDpi xmlns:a14="http://schemas.microsoft.com/office/drawing/2010/main" val="0"/>
                </a:ext>
              </a:extLst>
            </a:blip>
            <a:srcRect l="272" t="27464" r="2110" b="10211"/>
            <a:stretch>
              <a:fillRect/>
            </a:stretch>
          </p:blipFill>
          <p:spPr bwMode="auto">
            <a:xfrm>
              <a:off x="0" y="0"/>
              <a:ext cx="1352550" cy="124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plataformaMetro"/>
            <p:cNvPicPr>
              <a:picLocks noChangeAspect="1"/>
            </p:cNvPicPr>
            <p:nvPr/>
          </p:nvPicPr>
          <p:blipFill>
            <a:blip r:embed="rId6">
              <a:extLst>
                <a:ext uri="{28A0092B-C50C-407E-A947-70E740481C1C}">
                  <a14:useLocalDpi xmlns:a14="http://schemas.microsoft.com/office/drawing/2010/main" val="0"/>
                </a:ext>
              </a:extLst>
            </a:blip>
            <a:srcRect l="-540" t="14589" r="-2702" b="25229"/>
            <a:stretch>
              <a:fillRect/>
            </a:stretch>
          </p:blipFill>
          <p:spPr bwMode="auto">
            <a:xfrm>
              <a:off x="3004457" y="0"/>
              <a:ext cx="1235075" cy="124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71476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CuadroTexto"/>
          <p:cNvSpPr txBox="1"/>
          <p:nvPr/>
        </p:nvSpPr>
        <p:spPr>
          <a:xfrm>
            <a:off x="1935772" y="790116"/>
            <a:ext cx="8721070" cy="369332"/>
          </a:xfrm>
          <a:prstGeom prst="rect">
            <a:avLst/>
          </a:prstGeom>
          <a:noFill/>
        </p:spPr>
        <p:txBody>
          <a:bodyPr wrap="square" rtlCol="0">
            <a:spAutoFit/>
          </a:bodyPr>
          <a:lstStyle/>
          <a:p>
            <a:pPr algn="ctr"/>
            <a:r>
              <a:rPr lang="es-ES" b="1" dirty="0" smtClean="0"/>
              <a:t>Y SUS PRINCIPALES IMPACTOS SOBRE EL MEDIO AMBIENTE Y EL ENTORNO SOCIAL</a:t>
            </a:r>
            <a:endParaRPr lang="es-ES" b="1" dirty="0"/>
          </a:p>
        </p:txBody>
      </p:sp>
      <p:sp>
        <p:nvSpPr>
          <p:cNvPr id="3" name="2 CuadroTexto"/>
          <p:cNvSpPr txBox="1"/>
          <p:nvPr/>
        </p:nvSpPr>
        <p:spPr>
          <a:xfrm>
            <a:off x="2616152" y="1178865"/>
            <a:ext cx="935916" cy="365760"/>
          </a:xfrm>
          <a:prstGeom prst="rect">
            <a:avLst/>
          </a:prstGeom>
          <a:noFill/>
        </p:spPr>
        <p:txBody>
          <a:bodyPr wrap="square" rtlCol="0">
            <a:spAutoFit/>
          </a:bodyPr>
          <a:lstStyle/>
          <a:p>
            <a:r>
              <a:rPr lang="es-ES" dirty="0" smtClean="0"/>
              <a:t>METRO </a:t>
            </a:r>
            <a:endParaRPr lang="es-ES" dirty="0"/>
          </a:p>
        </p:txBody>
      </p:sp>
      <p:sp>
        <p:nvSpPr>
          <p:cNvPr id="6" name="5 CuadroTexto"/>
          <p:cNvSpPr txBox="1"/>
          <p:nvPr/>
        </p:nvSpPr>
        <p:spPr>
          <a:xfrm>
            <a:off x="5357306" y="1177079"/>
            <a:ext cx="1753497" cy="369332"/>
          </a:xfrm>
          <a:prstGeom prst="rect">
            <a:avLst/>
          </a:prstGeom>
          <a:noFill/>
        </p:spPr>
        <p:txBody>
          <a:bodyPr wrap="square" rtlCol="0">
            <a:spAutoFit/>
          </a:bodyPr>
          <a:lstStyle/>
          <a:p>
            <a:r>
              <a:rPr lang="es-ES" dirty="0" smtClean="0"/>
              <a:t>METRO LIGERO </a:t>
            </a:r>
            <a:endParaRPr lang="es-ES" dirty="0"/>
          </a:p>
        </p:txBody>
      </p:sp>
      <p:sp>
        <p:nvSpPr>
          <p:cNvPr id="7" name="6 CuadroTexto"/>
          <p:cNvSpPr txBox="1"/>
          <p:nvPr/>
        </p:nvSpPr>
        <p:spPr>
          <a:xfrm>
            <a:off x="9200351" y="1177079"/>
            <a:ext cx="1115311" cy="369332"/>
          </a:xfrm>
          <a:prstGeom prst="rect">
            <a:avLst/>
          </a:prstGeom>
          <a:noFill/>
        </p:spPr>
        <p:txBody>
          <a:bodyPr wrap="square" rtlCol="0">
            <a:spAutoFit/>
          </a:bodyPr>
          <a:lstStyle/>
          <a:p>
            <a:r>
              <a:rPr lang="es-ES" dirty="0" smtClean="0"/>
              <a:t>TRANVÍA </a:t>
            </a:r>
            <a:endParaRPr lang="es-ES" dirty="0"/>
          </a:p>
        </p:txBody>
      </p:sp>
      <p:sp>
        <p:nvSpPr>
          <p:cNvPr id="9" name="8 CuadroTexto"/>
          <p:cNvSpPr txBox="1"/>
          <p:nvPr/>
        </p:nvSpPr>
        <p:spPr>
          <a:xfrm>
            <a:off x="1785769" y="1610379"/>
            <a:ext cx="2635624" cy="2246769"/>
          </a:xfrm>
          <a:prstGeom prst="rect">
            <a:avLst/>
          </a:prstGeom>
          <a:noFill/>
        </p:spPr>
        <p:txBody>
          <a:bodyPr wrap="square" rtlCol="0">
            <a:spAutoFit/>
          </a:bodyPr>
          <a:lstStyle/>
          <a:p>
            <a:pPr marL="285750" indent="-285750">
              <a:buBlip>
                <a:blip r:embed="rId4"/>
              </a:buBlip>
            </a:pPr>
            <a:r>
              <a:rPr lang="es-ES" sz="1400" dirty="0" smtClean="0"/>
              <a:t>Incremento ruido y vibraciones (fases de obra y operación)</a:t>
            </a:r>
          </a:p>
          <a:p>
            <a:pPr marL="285750" indent="-285750">
              <a:buBlip>
                <a:blip r:embed="rId4"/>
              </a:buBlip>
            </a:pPr>
            <a:r>
              <a:rPr lang="es-ES" sz="1400" dirty="0" smtClean="0"/>
              <a:t>Interrupción flujos de agua subterránea</a:t>
            </a:r>
          </a:p>
          <a:p>
            <a:pPr marL="285750" indent="-285750">
              <a:buBlip>
                <a:blip r:embed="rId4"/>
              </a:buBlip>
            </a:pPr>
            <a:r>
              <a:rPr lang="es-ES" sz="1400" dirty="0" smtClean="0"/>
              <a:t>Afección al patrimonio  arqueológico</a:t>
            </a:r>
          </a:p>
          <a:p>
            <a:pPr marL="285750" indent="-285750">
              <a:buBlip>
                <a:blip r:embed="rId4"/>
              </a:buBlip>
            </a:pPr>
            <a:r>
              <a:rPr lang="es-ES" sz="1400" dirty="0" smtClean="0"/>
              <a:t>Mayor volumen de movimiento de tierras</a:t>
            </a:r>
          </a:p>
          <a:p>
            <a:endParaRPr lang="es-ES" sz="1400" dirty="0" smtClean="0"/>
          </a:p>
        </p:txBody>
      </p:sp>
      <p:sp>
        <p:nvSpPr>
          <p:cNvPr id="10" name="9 CuadroTexto"/>
          <p:cNvSpPr txBox="1"/>
          <p:nvPr/>
        </p:nvSpPr>
        <p:spPr>
          <a:xfrm>
            <a:off x="4916242" y="1610379"/>
            <a:ext cx="2635624" cy="1384995"/>
          </a:xfrm>
          <a:prstGeom prst="rect">
            <a:avLst/>
          </a:prstGeom>
          <a:noFill/>
        </p:spPr>
        <p:txBody>
          <a:bodyPr wrap="square" rtlCol="0">
            <a:spAutoFit/>
          </a:bodyPr>
          <a:lstStyle/>
          <a:p>
            <a:pPr marL="285750" indent="-285750">
              <a:buBlip>
                <a:blip r:embed="rId4"/>
              </a:buBlip>
            </a:pPr>
            <a:r>
              <a:rPr lang="es-ES" sz="1400" dirty="0" smtClean="0"/>
              <a:t>Incremento ruido y vibraciones (fase de obra)</a:t>
            </a:r>
          </a:p>
          <a:p>
            <a:pPr marL="285750" indent="-285750">
              <a:buBlip>
                <a:blip r:embed="rId4"/>
              </a:buBlip>
            </a:pPr>
            <a:r>
              <a:rPr lang="es-ES" sz="1400" dirty="0" smtClean="0"/>
              <a:t>Afección al mobiliario urbano</a:t>
            </a:r>
          </a:p>
          <a:p>
            <a:pPr marL="285750" indent="-285750">
              <a:buBlip>
                <a:blip r:embed="rId4"/>
              </a:buBlip>
            </a:pPr>
            <a:r>
              <a:rPr lang="es-ES" sz="1400" dirty="0" smtClean="0"/>
              <a:t>Cortes y desvíos de tráfico (Fases de obra y operación)</a:t>
            </a:r>
          </a:p>
          <a:p>
            <a:endParaRPr lang="es-ES" sz="1400" dirty="0" smtClean="0"/>
          </a:p>
        </p:txBody>
      </p:sp>
      <p:sp>
        <p:nvSpPr>
          <p:cNvPr id="12" name="11 CuadroTexto"/>
          <p:cNvSpPr txBox="1"/>
          <p:nvPr/>
        </p:nvSpPr>
        <p:spPr>
          <a:xfrm>
            <a:off x="8419136" y="1610379"/>
            <a:ext cx="2635624" cy="1815882"/>
          </a:xfrm>
          <a:prstGeom prst="rect">
            <a:avLst/>
          </a:prstGeom>
          <a:noFill/>
        </p:spPr>
        <p:txBody>
          <a:bodyPr wrap="square" rtlCol="0">
            <a:spAutoFit/>
          </a:bodyPr>
          <a:lstStyle/>
          <a:p>
            <a:pPr marL="285750" indent="-285750">
              <a:buBlip>
                <a:blip r:embed="rId4"/>
              </a:buBlip>
            </a:pPr>
            <a:r>
              <a:rPr lang="es-ES" sz="1400" dirty="0" smtClean="0"/>
              <a:t>Incremento ruido y vibraciones (fase de obra) Afección al mobiliario urbano</a:t>
            </a:r>
          </a:p>
          <a:p>
            <a:pPr marL="285750" indent="-285750">
              <a:buBlip>
                <a:blip r:embed="rId4"/>
              </a:buBlip>
            </a:pPr>
            <a:r>
              <a:rPr lang="es-ES" sz="1400" dirty="0" smtClean="0"/>
              <a:t>Cortes y desvíos de tráfico (Fase de obra)</a:t>
            </a:r>
          </a:p>
          <a:p>
            <a:pPr marL="285750" indent="-285750">
              <a:buBlip>
                <a:blip r:embed="rId4"/>
              </a:buBlip>
            </a:pPr>
            <a:r>
              <a:rPr lang="es-ES" sz="1400" dirty="0" smtClean="0"/>
              <a:t>Riesgo de accidentes durante fase de operación</a:t>
            </a:r>
          </a:p>
          <a:p>
            <a:endParaRPr lang="es-ES" sz="1400" dirty="0" smtClean="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924" y="3652227"/>
            <a:ext cx="2846469" cy="1882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8627" y="2808852"/>
            <a:ext cx="2806262" cy="1983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768872" y="3198936"/>
            <a:ext cx="2198750" cy="214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13 Imagen"/>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15" name="Title 1"/>
          <p:cNvSpPr txBox="1">
            <a:spLocks/>
          </p:cNvSpPr>
          <p:nvPr/>
        </p:nvSpPr>
        <p:spPr>
          <a:xfrm>
            <a:off x="1724307" y="238787"/>
            <a:ext cx="9144000" cy="808539"/>
          </a:xfrm>
          <a:prstGeom prst="rect">
            <a:avLst/>
          </a:prstGeom>
        </p:spPr>
        <p:txBody>
          <a:bodyPr>
            <a:noAutofit/>
          </a:bodyPr>
          <a:lstStyle>
            <a:defPPr>
              <a:defRPr lang="en-US"/>
            </a:defPPr>
            <a:lvl1pPr defTabSz="457200">
              <a:spcBef>
                <a:spcPct val="0"/>
              </a:spcBef>
              <a:buNone/>
              <a:defRPr sz="3200" b="1" cap="none">
                <a:ln w="3175" cmpd="sng">
                  <a:noFill/>
                </a:ln>
                <a:solidFill>
                  <a:srgbClr val="0070C0"/>
                </a:solidFill>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s-ES_tradnl" dirty="0"/>
              <a:t>SISTEMAS DE TRANSPORTE ANALIZADOS</a:t>
            </a:r>
          </a:p>
        </p:txBody>
      </p:sp>
      <p:sp>
        <p:nvSpPr>
          <p:cNvPr id="8" name="7 CuadroTexto"/>
          <p:cNvSpPr txBox="1"/>
          <p:nvPr/>
        </p:nvSpPr>
        <p:spPr>
          <a:xfrm>
            <a:off x="4709153" y="4952187"/>
            <a:ext cx="3709143" cy="954107"/>
          </a:xfrm>
          <a:prstGeom prst="rect">
            <a:avLst/>
          </a:prstGeom>
          <a:noFill/>
        </p:spPr>
        <p:txBody>
          <a:bodyPr wrap="square" rtlCol="0">
            <a:spAutoFit/>
          </a:bodyPr>
          <a:lstStyle/>
          <a:p>
            <a:r>
              <a:rPr lang="es-ES" sz="1400" b="1" dirty="0" smtClean="0"/>
              <a:t>EFECTOS POSITIVOS (comunes)</a:t>
            </a:r>
          </a:p>
          <a:p>
            <a:r>
              <a:rPr lang="es-ES" sz="1400" dirty="0" smtClean="0"/>
              <a:t>Reducción de emisiones de efecto invernadero</a:t>
            </a:r>
          </a:p>
          <a:p>
            <a:r>
              <a:rPr lang="es-ES" sz="1400" dirty="0"/>
              <a:t>Percepción positiva por parte de la ciudadanía</a:t>
            </a:r>
          </a:p>
          <a:p>
            <a:r>
              <a:rPr lang="es-ES" sz="1400" dirty="0" smtClean="0"/>
              <a:t>Mejora de la movilidad</a:t>
            </a:r>
          </a:p>
        </p:txBody>
      </p:sp>
    </p:spTree>
    <p:extLst>
      <p:ext uri="{BB962C8B-B14F-4D97-AF65-F5344CB8AC3E}">
        <p14:creationId xmlns:p14="http://schemas.microsoft.com/office/powerpoint/2010/main" val="3614186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41901" y="570295"/>
            <a:ext cx="5765805" cy="1384995"/>
          </a:xfrm>
          <a:prstGeom prst="rect">
            <a:avLst/>
          </a:prstGeom>
          <a:noFill/>
        </p:spPr>
        <p:txBody>
          <a:bodyPr wrap="square" rtlCol="0">
            <a:spAutoFit/>
          </a:bodyPr>
          <a:lstStyle/>
          <a:p>
            <a:r>
              <a:rPr lang="es-ES" sz="2800" b="1" dirty="0" smtClean="0">
                <a:solidFill>
                  <a:srgbClr val="0070C0"/>
                </a:solidFill>
                <a:cs typeface="Arial" panose="020B0604020202020204" pitchFamily="34" charset="0"/>
              </a:rPr>
              <a:t>EJEMPLOS DE GESTIÓN AMBIENTAL Y SOCIAL</a:t>
            </a:r>
          </a:p>
          <a:p>
            <a:r>
              <a:rPr lang="es-ES" sz="2800" b="1" dirty="0" smtClean="0">
                <a:solidFill>
                  <a:srgbClr val="0070C0"/>
                </a:solidFill>
                <a:cs typeface="Arial" panose="020B0604020202020204" pitchFamily="34" charset="0"/>
              </a:rPr>
              <a:t>LECCIONES APRENDIDAS</a:t>
            </a:r>
            <a:endParaRPr lang="es-ES" sz="2800" b="1" dirty="0">
              <a:solidFill>
                <a:srgbClr val="0070C0"/>
              </a:solidFill>
              <a:cs typeface="Arial" panose="020B0604020202020204" pitchFamily="34" charset="0"/>
            </a:endParaRPr>
          </a:p>
        </p:txBody>
      </p:sp>
      <p:pic>
        <p:nvPicPr>
          <p:cNvPr id="6146" name="Picture 2" descr="G:\PROYECTOS\SEMINARIO METRO_PERU AGOSTO 2016\205119_Tranvia Zrgoza\TRANVIA\TRANVIA\DSC_39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7193" y="778418"/>
            <a:ext cx="4345892" cy="24445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sai_archivo\Archivo_006\Tecnicos\072\204172. Metro Fuencarral\fotos\15-03-07\ajardinamiento 0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1833" y="3558229"/>
            <a:ext cx="3856612" cy="289245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803" y="2073002"/>
            <a:ext cx="3277030" cy="218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5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1073" y="4275117"/>
            <a:ext cx="2900760" cy="217557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7 Grupo"/>
          <p:cNvGrpSpPr/>
          <p:nvPr/>
        </p:nvGrpSpPr>
        <p:grpSpPr>
          <a:xfrm>
            <a:off x="7507706" y="6089207"/>
            <a:ext cx="3208419" cy="617371"/>
            <a:chOff x="7507706" y="6089207"/>
            <a:chExt cx="3208419" cy="617371"/>
          </a:xfrm>
        </p:grpSpPr>
        <p:pic>
          <p:nvPicPr>
            <p:cNvPr id="9"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0" descr="WB-WBG-vertical-RGB.png"/>
            <p:cNvPicPr>
              <a:picLocks noChangeAspect="1"/>
            </p:cNvPicPr>
            <p:nvPr/>
          </p:nvPicPr>
          <p:blipFill rotWithShape="1">
            <a:blip r:embed="rId8"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pic>
        <p:nvPicPr>
          <p:cNvPr id="3" name="Picture 2" descr="G:\PROYECTOS\SEMINARIO METRO_PERU AGOSTO 2016\Metronorte\fotos actuales cuña verde\20160802_20025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1848" y="4580285"/>
            <a:ext cx="2479225" cy="185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10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2258" y="580799"/>
            <a:ext cx="4429911" cy="3322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782184" y="537882"/>
            <a:ext cx="3559885" cy="461665"/>
          </a:xfrm>
          <a:prstGeom prst="rect">
            <a:avLst/>
          </a:prstGeom>
          <a:noFill/>
        </p:spPr>
        <p:txBody>
          <a:bodyPr wrap="square" rtlCol="0">
            <a:spAutoFit/>
          </a:bodyPr>
          <a:lstStyle/>
          <a:p>
            <a:r>
              <a:rPr lang="es-ES" sz="2400" b="1" dirty="0" smtClean="0">
                <a:solidFill>
                  <a:srgbClr val="0070C0"/>
                </a:solidFill>
              </a:rPr>
              <a:t>METRO DE SEVILLA</a:t>
            </a:r>
            <a:endParaRPr lang="es-ES" sz="2400" b="1" dirty="0">
              <a:solidFill>
                <a:srgbClr val="0070C0"/>
              </a:solidFill>
            </a:endParaRPr>
          </a:p>
        </p:txBody>
      </p:sp>
      <p:sp>
        <p:nvSpPr>
          <p:cNvPr id="6" name="5 CuadroTexto"/>
          <p:cNvSpPr txBox="1"/>
          <p:nvPr/>
        </p:nvSpPr>
        <p:spPr>
          <a:xfrm>
            <a:off x="1782184" y="2434926"/>
            <a:ext cx="2041671" cy="276999"/>
          </a:xfrm>
          <a:prstGeom prst="rect">
            <a:avLst/>
          </a:prstGeom>
          <a:noFill/>
        </p:spPr>
        <p:txBody>
          <a:bodyPr wrap="square" rtlCol="0">
            <a:spAutoFit/>
          </a:bodyPr>
          <a:lstStyle/>
          <a:p>
            <a:r>
              <a:rPr lang="es-ES" sz="1200" dirty="0" smtClean="0"/>
              <a:t>ESTUDIO DE VIABILIDAD</a:t>
            </a:r>
          </a:p>
        </p:txBody>
      </p:sp>
      <p:sp>
        <p:nvSpPr>
          <p:cNvPr id="8" name="7 CuadroTexto"/>
          <p:cNvSpPr txBox="1"/>
          <p:nvPr/>
        </p:nvSpPr>
        <p:spPr>
          <a:xfrm>
            <a:off x="2470672" y="2711925"/>
            <a:ext cx="4414221" cy="646331"/>
          </a:xfrm>
          <a:prstGeom prst="rect">
            <a:avLst/>
          </a:prstGeom>
          <a:noFill/>
        </p:spPr>
        <p:txBody>
          <a:bodyPr wrap="square" rtlCol="0">
            <a:spAutoFit/>
          </a:bodyPr>
          <a:lstStyle/>
          <a:p>
            <a:r>
              <a:rPr lang="es-ES" sz="1200" i="1" dirty="0" smtClean="0"/>
              <a:t>Integración de la variable ambiental y social en el análisis multicriterio de selección de alternativas para las cuatro  Líneas</a:t>
            </a:r>
          </a:p>
          <a:p>
            <a:r>
              <a:rPr lang="es-ES" sz="1200" i="1" dirty="0" smtClean="0"/>
              <a:t>Simulación paisajística</a:t>
            </a:r>
            <a:endParaRPr lang="es-ES" sz="1200" i="1" dirty="0"/>
          </a:p>
        </p:txBody>
      </p:sp>
      <p:sp>
        <p:nvSpPr>
          <p:cNvPr id="11" name="10 CuadroTexto"/>
          <p:cNvSpPr txBox="1"/>
          <p:nvPr/>
        </p:nvSpPr>
        <p:spPr>
          <a:xfrm>
            <a:off x="1783081" y="3431148"/>
            <a:ext cx="3560782" cy="276999"/>
          </a:xfrm>
          <a:prstGeom prst="rect">
            <a:avLst/>
          </a:prstGeom>
          <a:noFill/>
        </p:spPr>
        <p:txBody>
          <a:bodyPr wrap="square" rtlCol="0">
            <a:spAutoFit/>
          </a:bodyPr>
          <a:lstStyle/>
          <a:p>
            <a:r>
              <a:rPr lang="es-ES" sz="1200" dirty="0" smtClean="0"/>
              <a:t>PROYECTO BÁSICO (ANTEPROYECTO)</a:t>
            </a:r>
          </a:p>
        </p:txBody>
      </p:sp>
      <p:sp>
        <p:nvSpPr>
          <p:cNvPr id="12" name="11 CuadroTexto"/>
          <p:cNvSpPr txBox="1"/>
          <p:nvPr/>
        </p:nvSpPr>
        <p:spPr>
          <a:xfrm>
            <a:off x="2060988" y="3651783"/>
            <a:ext cx="4589194" cy="276999"/>
          </a:xfrm>
          <a:prstGeom prst="rect">
            <a:avLst/>
          </a:prstGeom>
          <a:noFill/>
        </p:spPr>
        <p:txBody>
          <a:bodyPr wrap="square" rtlCol="0">
            <a:spAutoFit/>
          </a:bodyPr>
          <a:lstStyle/>
          <a:p>
            <a:r>
              <a:rPr lang="es-ES" sz="1200" i="1" dirty="0" smtClean="0"/>
              <a:t>Estudio de evaluación de impacto ambienta de las 4 Líneas estudiadas</a:t>
            </a:r>
            <a:endParaRPr lang="es-ES" sz="1200" i="1" dirty="0"/>
          </a:p>
        </p:txBody>
      </p:sp>
      <p:sp>
        <p:nvSpPr>
          <p:cNvPr id="14" name="13 Rectángulo"/>
          <p:cNvSpPr/>
          <p:nvPr/>
        </p:nvSpPr>
        <p:spPr>
          <a:xfrm>
            <a:off x="2212490" y="1001681"/>
            <a:ext cx="5123858" cy="646331"/>
          </a:xfrm>
          <a:prstGeom prst="rect">
            <a:avLst/>
          </a:prstGeom>
        </p:spPr>
        <p:txBody>
          <a:bodyPr wrap="square">
            <a:spAutoFit/>
          </a:bodyPr>
          <a:lstStyle/>
          <a:p>
            <a:r>
              <a:rPr lang="es-ES" sz="1200" dirty="0" smtClean="0"/>
              <a:t>Ferrocarril </a:t>
            </a:r>
            <a:r>
              <a:rPr lang="es-ES" sz="1200" dirty="0"/>
              <a:t>metropolitano con características de metro ligero que discurre a lo largo de 18 kilómetros </a:t>
            </a:r>
            <a:r>
              <a:rPr lang="es-ES" sz="1200" dirty="0" smtClean="0"/>
              <a:t>con dirección oeste-sureste</a:t>
            </a:r>
            <a:endParaRPr lang="es-ES" sz="1200" dirty="0"/>
          </a:p>
          <a:p>
            <a:r>
              <a:rPr lang="es-ES" sz="1200" dirty="0" smtClean="0"/>
              <a:t>60</a:t>
            </a:r>
            <a:r>
              <a:rPr lang="es-ES" sz="1200" dirty="0"/>
              <a:t>% en subterráneo y 40% en </a:t>
            </a:r>
            <a:r>
              <a:rPr lang="es-ES" sz="1200" dirty="0" smtClean="0"/>
              <a:t>superficie, </a:t>
            </a:r>
            <a:endParaRPr lang="es-ES" sz="1200" dirty="0"/>
          </a:p>
        </p:txBody>
      </p:sp>
      <p:sp>
        <p:nvSpPr>
          <p:cNvPr id="15" name="14 Rectángulo"/>
          <p:cNvSpPr/>
          <p:nvPr/>
        </p:nvSpPr>
        <p:spPr>
          <a:xfrm>
            <a:off x="7569211" y="4067282"/>
            <a:ext cx="4450212" cy="651366"/>
          </a:xfrm>
          <a:prstGeom prst="rect">
            <a:avLst/>
          </a:prstGeom>
        </p:spPr>
        <p:txBody>
          <a:bodyPr wrap="square">
            <a:spAutoFit/>
          </a:bodyPr>
          <a:lstStyle/>
          <a:p>
            <a:r>
              <a:rPr lang="es-ES" sz="1200" dirty="0"/>
              <a:t>La Línea 1 del Metro de Sevilla, </a:t>
            </a:r>
            <a:r>
              <a:rPr lang="es-ES" sz="1200" dirty="0" smtClean="0"/>
              <a:t>única hasta el momento </a:t>
            </a:r>
            <a:r>
              <a:rPr lang="es-ES" sz="1200" dirty="0"/>
              <a:t>en funcionamiento, cuenta con 22 estaciones -15 subterráneas y 7 en </a:t>
            </a:r>
            <a:r>
              <a:rPr lang="es-ES" sz="1200" dirty="0" smtClean="0"/>
              <a:t>superficie</a:t>
            </a:r>
            <a:endParaRPr lang="es-ES" sz="1200" dirty="0"/>
          </a:p>
        </p:txBody>
      </p:sp>
      <p:sp>
        <p:nvSpPr>
          <p:cNvPr id="13" name="12 CuadroTexto"/>
          <p:cNvSpPr txBox="1"/>
          <p:nvPr/>
        </p:nvSpPr>
        <p:spPr>
          <a:xfrm>
            <a:off x="1782184" y="3994019"/>
            <a:ext cx="3560782" cy="276999"/>
          </a:xfrm>
          <a:prstGeom prst="rect">
            <a:avLst/>
          </a:prstGeom>
          <a:noFill/>
        </p:spPr>
        <p:txBody>
          <a:bodyPr wrap="square" rtlCol="0">
            <a:spAutoFit/>
          </a:bodyPr>
          <a:lstStyle/>
          <a:p>
            <a:r>
              <a:rPr lang="es-ES" sz="1200" dirty="0" smtClean="0"/>
              <a:t>PROYECTO DE CONSTRUCCIÓN</a:t>
            </a:r>
          </a:p>
        </p:txBody>
      </p:sp>
      <p:sp>
        <p:nvSpPr>
          <p:cNvPr id="16" name="15 CuadroTexto"/>
          <p:cNvSpPr txBox="1"/>
          <p:nvPr/>
        </p:nvSpPr>
        <p:spPr>
          <a:xfrm>
            <a:off x="2061884" y="4254465"/>
            <a:ext cx="3003176" cy="461665"/>
          </a:xfrm>
          <a:prstGeom prst="rect">
            <a:avLst/>
          </a:prstGeom>
          <a:noFill/>
        </p:spPr>
        <p:txBody>
          <a:bodyPr wrap="square" rtlCol="0">
            <a:spAutoFit/>
          </a:bodyPr>
          <a:lstStyle/>
          <a:p>
            <a:r>
              <a:rPr lang="es-ES" sz="1200" i="1" dirty="0" smtClean="0"/>
              <a:t>Medidas de Integración Ambiental en Ampliación Línea 1</a:t>
            </a:r>
            <a:endParaRPr lang="es-ES" sz="1200" i="1" dirty="0"/>
          </a:p>
        </p:txBody>
      </p:sp>
      <p:sp>
        <p:nvSpPr>
          <p:cNvPr id="18" name="17 CuadroTexto"/>
          <p:cNvSpPr txBox="1"/>
          <p:nvPr/>
        </p:nvSpPr>
        <p:spPr>
          <a:xfrm>
            <a:off x="2060987" y="5017533"/>
            <a:ext cx="3003176" cy="276999"/>
          </a:xfrm>
          <a:prstGeom prst="rect">
            <a:avLst/>
          </a:prstGeom>
          <a:noFill/>
        </p:spPr>
        <p:txBody>
          <a:bodyPr wrap="square" rtlCol="0">
            <a:spAutoFit/>
          </a:bodyPr>
          <a:lstStyle/>
          <a:p>
            <a:r>
              <a:rPr lang="es-ES" sz="1200" i="1" dirty="0" smtClean="0"/>
              <a:t>Dirección y vigilancia de las obras (Línea 1)</a:t>
            </a:r>
            <a:endParaRPr lang="es-ES" sz="1200" i="1" dirty="0"/>
          </a:p>
        </p:txBody>
      </p:sp>
      <p:sp>
        <p:nvSpPr>
          <p:cNvPr id="19" name="18 CuadroTexto"/>
          <p:cNvSpPr txBox="1"/>
          <p:nvPr/>
        </p:nvSpPr>
        <p:spPr>
          <a:xfrm>
            <a:off x="1781287" y="4718648"/>
            <a:ext cx="3560782" cy="276999"/>
          </a:xfrm>
          <a:prstGeom prst="rect">
            <a:avLst/>
          </a:prstGeom>
          <a:noFill/>
        </p:spPr>
        <p:txBody>
          <a:bodyPr wrap="square" rtlCol="0">
            <a:spAutoFit/>
          </a:bodyPr>
          <a:lstStyle/>
          <a:p>
            <a:r>
              <a:rPr lang="es-ES" sz="1200" b="1" u="sng" dirty="0" smtClean="0"/>
              <a:t>FASE DE CONSTRUCCIÓN</a:t>
            </a:r>
          </a:p>
        </p:txBody>
      </p:sp>
      <p:sp>
        <p:nvSpPr>
          <p:cNvPr id="20" name="19 CuadroTexto"/>
          <p:cNvSpPr txBox="1"/>
          <p:nvPr/>
        </p:nvSpPr>
        <p:spPr>
          <a:xfrm>
            <a:off x="1781287" y="2103918"/>
            <a:ext cx="3560782" cy="276999"/>
          </a:xfrm>
          <a:prstGeom prst="rect">
            <a:avLst/>
          </a:prstGeom>
          <a:noFill/>
        </p:spPr>
        <p:txBody>
          <a:bodyPr wrap="square" rtlCol="0">
            <a:spAutoFit/>
          </a:bodyPr>
          <a:lstStyle/>
          <a:p>
            <a:r>
              <a:rPr lang="es-ES" sz="1200" b="1" u="sng" dirty="0" smtClean="0"/>
              <a:t>FASE DE DISEÑO</a:t>
            </a:r>
          </a:p>
        </p:txBody>
      </p:sp>
      <p:grpSp>
        <p:nvGrpSpPr>
          <p:cNvPr id="7" name="6 Grupo"/>
          <p:cNvGrpSpPr/>
          <p:nvPr/>
        </p:nvGrpSpPr>
        <p:grpSpPr>
          <a:xfrm>
            <a:off x="5491869" y="4903314"/>
            <a:ext cx="5854536" cy="1090945"/>
            <a:chOff x="5973287" y="4561710"/>
            <a:chExt cx="5854536" cy="1090945"/>
          </a:xfrm>
        </p:grpSpPr>
        <p:sp>
          <p:nvSpPr>
            <p:cNvPr id="9" name="8 CuadroTexto"/>
            <p:cNvSpPr txBox="1"/>
            <p:nvPr/>
          </p:nvSpPr>
          <p:spPr>
            <a:xfrm>
              <a:off x="6292524" y="5100306"/>
              <a:ext cx="5535299" cy="369332"/>
            </a:xfrm>
            <a:prstGeom prst="rect">
              <a:avLst/>
            </a:prstGeom>
            <a:noFill/>
          </p:spPr>
          <p:txBody>
            <a:bodyPr wrap="square" rtlCol="0">
              <a:spAutoFit/>
            </a:bodyPr>
            <a:lstStyle/>
            <a:p>
              <a:r>
                <a:rPr lang="es-ES" dirty="0" smtClean="0"/>
                <a:t>Afección al patrimonio arqueológico y arquitectónico</a:t>
              </a:r>
              <a:endParaRPr lang="es-ES" dirty="0"/>
            </a:p>
          </p:txBody>
        </p:sp>
        <p:sp>
          <p:nvSpPr>
            <p:cNvPr id="2" name="1 CuadroTexto"/>
            <p:cNvSpPr txBox="1"/>
            <p:nvPr/>
          </p:nvSpPr>
          <p:spPr>
            <a:xfrm>
              <a:off x="6096000" y="4718648"/>
              <a:ext cx="5393844" cy="369332"/>
            </a:xfrm>
            <a:prstGeom prst="rect">
              <a:avLst/>
            </a:prstGeom>
            <a:noFill/>
          </p:spPr>
          <p:txBody>
            <a:bodyPr wrap="square" rtlCol="0">
              <a:spAutoFit/>
            </a:bodyPr>
            <a:lstStyle/>
            <a:p>
              <a:r>
                <a:rPr lang="es-ES" b="1" dirty="0" smtClean="0">
                  <a:solidFill>
                    <a:srgbClr val="FF0000"/>
                  </a:solidFill>
                </a:rPr>
                <a:t>Aspectos relevantes en materia de gestión social:</a:t>
              </a:r>
              <a:endParaRPr lang="es-ES" b="1" dirty="0">
                <a:solidFill>
                  <a:srgbClr val="FF0000"/>
                </a:solidFill>
              </a:endParaRPr>
            </a:p>
          </p:txBody>
        </p:sp>
        <p:sp>
          <p:nvSpPr>
            <p:cNvPr id="10" name="9 Rectángulo redondeado"/>
            <p:cNvSpPr/>
            <p:nvPr/>
          </p:nvSpPr>
          <p:spPr>
            <a:xfrm>
              <a:off x="5973287" y="4561710"/>
              <a:ext cx="5602119" cy="109094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1" name="20 Image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Tree>
    <p:extLst>
      <p:ext uri="{BB962C8B-B14F-4D97-AF65-F5344CB8AC3E}">
        <p14:creationId xmlns:p14="http://schemas.microsoft.com/office/powerpoint/2010/main" val="8612836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82252" y="2185060"/>
            <a:ext cx="3334872" cy="276999"/>
          </a:xfrm>
          <a:prstGeom prst="rect">
            <a:avLst/>
          </a:prstGeom>
          <a:noFill/>
        </p:spPr>
        <p:txBody>
          <a:bodyPr wrap="square" rtlCol="0">
            <a:spAutoFit/>
          </a:bodyPr>
          <a:lstStyle/>
          <a:p>
            <a:r>
              <a:rPr lang="es-ES" sz="1200" dirty="0" smtClean="0"/>
              <a:t>A.T. A LA DIRECCIÓN DE OBRA</a:t>
            </a:r>
            <a:endParaRPr lang="es-ES" sz="1200" dirty="0"/>
          </a:p>
        </p:txBody>
      </p:sp>
      <p:sp>
        <p:nvSpPr>
          <p:cNvPr id="5" name="4 CuadroTexto"/>
          <p:cNvSpPr txBox="1"/>
          <p:nvPr/>
        </p:nvSpPr>
        <p:spPr>
          <a:xfrm>
            <a:off x="1782252" y="378031"/>
            <a:ext cx="3334872" cy="276999"/>
          </a:xfrm>
          <a:prstGeom prst="rect">
            <a:avLst/>
          </a:prstGeom>
          <a:noFill/>
        </p:spPr>
        <p:txBody>
          <a:bodyPr wrap="square" rtlCol="0">
            <a:spAutoFit/>
          </a:bodyPr>
          <a:lstStyle/>
          <a:p>
            <a:r>
              <a:rPr lang="es-ES" sz="1200" dirty="0" smtClean="0"/>
              <a:t>PROYECTO BÁSICO (ANTEPROYECTO) </a:t>
            </a:r>
            <a:endParaRPr lang="es-ES" sz="1200" dirty="0"/>
          </a:p>
        </p:txBody>
      </p:sp>
      <p:sp>
        <p:nvSpPr>
          <p:cNvPr id="4" name="3 CuadroTexto"/>
          <p:cNvSpPr txBox="1"/>
          <p:nvPr/>
        </p:nvSpPr>
        <p:spPr>
          <a:xfrm>
            <a:off x="2470905" y="783770"/>
            <a:ext cx="5557653" cy="307777"/>
          </a:xfrm>
          <a:prstGeom prst="rect">
            <a:avLst/>
          </a:prstGeom>
          <a:noFill/>
        </p:spPr>
        <p:txBody>
          <a:bodyPr wrap="square" rtlCol="0">
            <a:spAutoFit/>
          </a:bodyPr>
          <a:lstStyle/>
          <a:p>
            <a:r>
              <a:rPr lang="es-ES" sz="1400" dirty="0" smtClean="0"/>
              <a:t>Estudio arqueológico para determinar potenciales afecciones.</a:t>
            </a:r>
            <a:endParaRPr lang="es-ES" sz="1400" dirty="0"/>
          </a:p>
        </p:txBody>
      </p:sp>
      <p:sp>
        <p:nvSpPr>
          <p:cNvPr id="7" name="6 CuadroTexto"/>
          <p:cNvSpPr txBox="1"/>
          <p:nvPr/>
        </p:nvSpPr>
        <p:spPr>
          <a:xfrm>
            <a:off x="2470904" y="1211314"/>
            <a:ext cx="5557653" cy="738664"/>
          </a:xfrm>
          <a:prstGeom prst="rect">
            <a:avLst/>
          </a:prstGeom>
          <a:noFill/>
        </p:spPr>
        <p:txBody>
          <a:bodyPr wrap="square" rtlCol="0">
            <a:spAutoFit/>
          </a:bodyPr>
          <a:lstStyle/>
          <a:p>
            <a:r>
              <a:rPr lang="es-ES" sz="1400" dirty="0" smtClean="0"/>
              <a:t>Propuesta de medidas preventivas en la fase siguiente (Proyecto de Construcción) como  sondeos y excavaciones extensivas o en Fase de Obras (control arqueológico durante movimientos de tierras).</a:t>
            </a:r>
            <a:endParaRPr lang="es-ES" sz="1400" dirty="0"/>
          </a:p>
        </p:txBody>
      </p:sp>
      <p:sp>
        <p:nvSpPr>
          <p:cNvPr id="8" name="7 CuadroTexto"/>
          <p:cNvSpPr txBox="1"/>
          <p:nvPr/>
        </p:nvSpPr>
        <p:spPr>
          <a:xfrm>
            <a:off x="2470903" y="2563090"/>
            <a:ext cx="5557653" cy="307777"/>
          </a:xfrm>
          <a:prstGeom prst="rect">
            <a:avLst/>
          </a:prstGeom>
          <a:noFill/>
        </p:spPr>
        <p:txBody>
          <a:bodyPr wrap="square" rtlCol="0">
            <a:spAutoFit/>
          </a:bodyPr>
          <a:lstStyle/>
          <a:p>
            <a:r>
              <a:rPr lang="es-ES" sz="1400" dirty="0" smtClean="0"/>
              <a:t>El control ambiental de las obras no formaba parte del contrato.</a:t>
            </a:r>
            <a:endParaRPr lang="es-ES" sz="1400" dirty="0"/>
          </a:p>
        </p:txBody>
      </p:sp>
      <p:sp>
        <p:nvSpPr>
          <p:cNvPr id="9" name="8 CuadroTexto"/>
          <p:cNvSpPr txBox="1"/>
          <p:nvPr/>
        </p:nvSpPr>
        <p:spPr>
          <a:xfrm>
            <a:off x="2470905" y="2889677"/>
            <a:ext cx="5557653" cy="1384995"/>
          </a:xfrm>
          <a:prstGeom prst="rect">
            <a:avLst/>
          </a:prstGeom>
          <a:noFill/>
        </p:spPr>
        <p:txBody>
          <a:bodyPr wrap="square" rtlCol="0">
            <a:spAutoFit/>
          </a:bodyPr>
          <a:lstStyle/>
          <a:p>
            <a:r>
              <a:rPr lang="es-ES" sz="1400" dirty="0" smtClean="0"/>
              <a:t>La Dirección de Obra incorpora un especialista en arqueología:</a:t>
            </a:r>
          </a:p>
          <a:p>
            <a:endParaRPr lang="es-ES" sz="1400" dirty="0" smtClean="0"/>
          </a:p>
          <a:p>
            <a:pPr marL="285750" indent="-285750">
              <a:buFont typeface="Wingdings" panose="05000000000000000000" pitchFamily="2" charset="2"/>
              <a:buChar char="ü"/>
            </a:pPr>
            <a:r>
              <a:rPr lang="es-ES" sz="1400" dirty="0" smtClean="0"/>
              <a:t>Se asumen los criterios de intervención arqueológica previstos en el anteproyecto</a:t>
            </a:r>
          </a:p>
          <a:p>
            <a:pPr marL="285750" indent="-285750">
              <a:buFont typeface="Wingdings" panose="05000000000000000000" pitchFamily="2" charset="2"/>
              <a:buChar char="ü"/>
            </a:pPr>
            <a:r>
              <a:rPr lang="es-ES" sz="1400" dirty="0" smtClean="0"/>
              <a:t>Se diseñan las directrices para los equipos de arqueólogos contratados por la Constructora.</a:t>
            </a:r>
            <a:endParaRPr lang="es-ES" sz="1400" dirty="0"/>
          </a:p>
        </p:txBody>
      </p:sp>
      <p:sp>
        <p:nvSpPr>
          <p:cNvPr id="10" name="9 CuadroTexto"/>
          <p:cNvSpPr txBox="1"/>
          <p:nvPr/>
        </p:nvSpPr>
        <p:spPr>
          <a:xfrm>
            <a:off x="1782252" y="4590316"/>
            <a:ext cx="6007961" cy="1384995"/>
          </a:xfrm>
          <a:prstGeom prst="rect">
            <a:avLst/>
          </a:prstGeom>
          <a:noFill/>
        </p:spPr>
        <p:txBody>
          <a:bodyPr wrap="square" rtlCol="0">
            <a:spAutoFit/>
          </a:bodyPr>
          <a:lstStyle/>
          <a:p>
            <a:r>
              <a:rPr lang="es-ES" sz="1400" dirty="0" smtClean="0"/>
              <a:t>Resultados: </a:t>
            </a:r>
          </a:p>
          <a:p>
            <a:pPr marL="285750" indent="-285750">
              <a:buFont typeface="Wingdings" panose="05000000000000000000" pitchFamily="2" charset="2"/>
              <a:buChar char="ü"/>
            </a:pPr>
            <a:r>
              <a:rPr lang="es-ES" sz="1400" dirty="0" smtClean="0"/>
              <a:t>Informes mensuales de seguimiento</a:t>
            </a:r>
          </a:p>
          <a:p>
            <a:pPr marL="285750" indent="-285750">
              <a:buFont typeface="Wingdings" panose="05000000000000000000" pitchFamily="2" charset="2"/>
              <a:buChar char="ü"/>
            </a:pPr>
            <a:r>
              <a:rPr lang="es-ES" sz="1400" dirty="0" smtClean="0"/>
              <a:t>Excavaciones arqueológicas coordinadas con las obras, sin detener las mismas</a:t>
            </a:r>
          </a:p>
          <a:p>
            <a:pPr marL="285750" indent="-285750">
              <a:buFont typeface="Wingdings" panose="05000000000000000000" pitchFamily="2" charset="2"/>
              <a:buChar char="ü"/>
            </a:pPr>
            <a:r>
              <a:rPr lang="es-ES" sz="1400" dirty="0" smtClean="0"/>
              <a:t>Modificaciones del proyecto en función de la importancia de los restos obtenidos.</a:t>
            </a:r>
            <a:endParaRPr lang="es-ES" sz="1400" dirty="0"/>
          </a:p>
        </p:txBody>
      </p:sp>
      <p:pic>
        <p:nvPicPr>
          <p:cNvPr id="11" name="10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706" y="778418"/>
            <a:ext cx="3824154" cy="515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11 Grupo"/>
          <p:cNvGrpSpPr/>
          <p:nvPr/>
        </p:nvGrpSpPr>
        <p:grpSpPr>
          <a:xfrm>
            <a:off x="7507706" y="6089207"/>
            <a:ext cx="3208419" cy="617371"/>
            <a:chOff x="7507706" y="6089207"/>
            <a:chExt cx="3208419" cy="617371"/>
          </a:xfrm>
        </p:grpSpPr>
        <p:pic>
          <p:nvPicPr>
            <p:cNvPr id="13"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Placeholder 10" descr="WB-WBG-vertical-RGB.png"/>
            <p:cNvPicPr>
              <a:picLocks noChangeAspect="1"/>
            </p:cNvPicPr>
            <p:nvPr/>
          </p:nvPicPr>
          <p:blipFill rotWithShape="1">
            <a:blip r:embed="rId5"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Tree>
    <p:extLst>
      <p:ext uri="{BB962C8B-B14F-4D97-AF65-F5344CB8AC3E}">
        <p14:creationId xmlns:p14="http://schemas.microsoft.com/office/powerpoint/2010/main" val="2230264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031" y="3943688"/>
            <a:ext cx="1499630" cy="1999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751144" y="1859063"/>
            <a:ext cx="5611891" cy="3323987"/>
          </a:xfrm>
          <a:prstGeom prst="rect">
            <a:avLst/>
          </a:prstGeom>
          <a:noFill/>
        </p:spPr>
        <p:txBody>
          <a:bodyPr wrap="square" rtlCol="0">
            <a:spAutoFit/>
          </a:bodyPr>
          <a:lstStyle/>
          <a:p>
            <a:r>
              <a:rPr lang="es-ES" sz="1400" dirty="0" smtClean="0"/>
              <a:t>Restos arqueológicos de la antigua muralla en calle San </a:t>
            </a:r>
            <a:r>
              <a:rPr lang="es-ES" sz="1400" dirty="0"/>
              <a:t>F</a:t>
            </a:r>
            <a:r>
              <a:rPr lang="es-ES" sz="1400" dirty="0" smtClean="0"/>
              <a:t>ernando</a:t>
            </a:r>
          </a:p>
          <a:p>
            <a:r>
              <a:rPr lang="es-ES" sz="1400" dirty="0" smtClean="0"/>
              <a:t>La Junta determinó que se integraran en la estación. </a:t>
            </a:r>
            <a:r>
              <a:rPr lang="es-ES" sz="1400" b="1" i="1" dirty="0" smtClean="0">
                <a:solidFill>
                  <a:srgbClr val="00B050"/>
                </a:solidFill>
              </a:rPr>
              <a:t>El </a:t>
            </a:r>
            <a:r>
              <a:rPr lang="es-ES" sz="1400" b="1" i="1" dirty="0" err="1" smtClean="0">
                <a:solidFill>
                  <a:srgbClr val="00B050"/>
                </a:solidFill>
              </a:rPr>
              <a:t>ayto</a:t>
            </a:r>
            <a:r>
              <a:rPr lang="es-ES" sz="1400" b="1" i="1" dirty="0" smtClean="0">
                <a:solidFill>
                  <a:srgbClr val="00B050"/>
                </a:solidFill>
              </a:rPr>
              <a:t> los enterró de nuevo. Se modificó la ubicación de una estación</a:t>
            </a:r>
          </a:p>
          <a:p>
            <a:r>
              <a:rPr lang="es-ES" sz="1400" dirty="0" smtClean="0"/>
              <a:t>.</a:t>
            </a:r>
          </a:p>
          <a:p>
            <a:r>
              <a:rPr lang="es-ES" sz="1400" dirty="0" smtClean="0"/>
              <a:t>Antiguo Convento en Avenida Republica Argentina.</a:t>
            </a:r>
          </a:p>
          <a:p>
            <a:r>
              <a:rPr lang="es-ES" sz="1400" b="1" i="1" dirty="0" smtClean="0">
                <a:solidFill>
                  <a:srgbClr val="00B050"/>
                </a:solidFill>
              </a:rPr>
              <a:t>Se documentó y recuperó parte del material del convento</a:t>
            </a:r>
          </a:p>
          <a:p>
            <a:endParaRPr lang="es-ES" sz="1400" dirty="0" smtClean="0"/>
          </a:p>
          <a:p>
            <a:r>
              <a:rPr lang="es-ES" sz="1400" dirty="0" smtClean="0"/>
              <a:t>San Juan de </a:t>
            </a:r>
            <a:r>
              <a:rPr lang="es-ES" sz="1400" dirty="0" err="1" smtClean="0"/>
              <a:t>Aznalfarache</a:t>
            </a:r>
            <a:r>
              <a:rPr lang="es-ES" sz="1400" dirty="0" smtClean="0"/>
              <a:t>: restos de una antigua ciudad prerromana</a:t>
            </a:r>
          </a:p>
          <a:p>
            <a:r>
              <a:rPr lang="es-ES" sz="1400" b="1" i="1" dirty="0" smtClean="0">
                <a:solidFill>
                  <a:srgbClr val="00B050"/>
                </a:solidFill>
              </a:rPr>
              <a:t>No se admitió la propuesta de la Constructora y se excavó túnel en mina. Centro de Interpretación</a:t>
            </a:r>
          </a:p>
          <a:p>
            <a:endParaRPr lang="es-ES" sz="1400" dirty="0" smtClean="0"/>
          </a:p>
          <a:p>
            <a:r>
              <a:rPr lang="es-ES" sz="1400" dirty="0" smtClean="0"/>
              <a:t>Necrópolis en Prado de San Sebastián</a:t>
            </a:r>
          </a:p>
          <a:p>
            <a:r>
              <a:rPr lang="es-ES" sz="1400" b="1" i="1" dirty="0" smtClean="0">
                <a:solidFill>
                  <a:srgbClr val="00B050"/>
                </a:solidFill>
              </a:rPr>
              <a:t>Se dataron y exhumaron los restos que se</a:t>
            </a:r>
          </a:p>
          <a:p>
            <a:r>
              <a:rPr lang="es-ES" sz="1400" b="1" i="1" dirty="0" smtClean="0">
                <a:solidFill>
                  <a:srgbClr val="00B050"/>
                </a:solidFill>
              </a:rPr>
              <a:t> llevaron al Museo Arqueológico</a:t>
            </a:r>
          </a:p>
          <a:p>
            <a:endParaRPr lang="es-ES" sz="1400" dirty="0"/>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2475" y="778418"/>
            <a:ext cx="3810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1606475" y="449904"/>
            <a:ext cx="5901231" cy="1169551"/>
          </a:xfrm>
          <a:prstGeom prst="rect">
            <a:avLst/>
          </a:prstGeom>
        </p:spPr>
        <p:txBody>
          <a:bodyPr wrap="square">
            <a:spAutoFit/>
          </a:bodyPr>
          <a:lstStyle/>
          <a:p>
            <a:r>
              <a:rPr lang="es-ES" sz="1400" dirty="0"/>
              <a:t>Durante la ejecución de las obras del Metro de Sevilla se encontraron cuatro grandes localizaciones arqueológicas en San Juan de </a:t>
            </a:r>
            <a:r>
              <a:rPr lang="es-ES" sz="1400" dirty="0" err="1"/>
              <a:t>Aznalfarache</a:t>
            </a:r>
            <a:r>
              <a:rPr lang="es-ES" sz="1400" dirty="0"/>
              <a:t>-Barrio del Monumento, y en la avenida República Argentina, calle San Fernando y Prado de San Sebastián, en la capital, así como dos de menor repercusión en la zona de Barrau-</a:t>
            </a:r>
            <a:r>
              <a:rPr lang="es-ES" sz="1400" dirty="0" err="1"/>
              <a:t>Portaceli</a:t>
            </a:r>
            <a:r>
              <a:rPr lang="es-ES" sz="1400" dirty="0"/>
              <a:t>.</a:t>
            </a:r>
          </a:p>
        </p:txBody>
      </p:sp>
      <p:pic>
        <p:nvPicPr>
          <p:cNvPr id="8" name="7 Image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3034" y="3134164"/>
            <a:ext cx="3843681" cy="288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2878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58928" y="3894927"/>
            <a:ext cx="4307482" cy="1200329"/>
          </a:xfrm>
          <a:prstGeom prst="rect">
            <a:avLst/>
          </a:prstGeom>
        </p:spPr>
        <p:txBody>
          <a:bodyPr wrap="square">
            <a:spAutoFit/>
          </a:bodyPr>
          <a:lstStyle/>
          <a:p>
            <a:endParaRPr lang="es-ES" sz="1200" dirty="0"/>
          </a:p>
          <a:p>
            <a:r>
              <a:rPr lang="es-ES" sz="1200" dirty="0" smtClean="0"/>
              <a:t>Centro de Interpretación del Patrimonio Arqueológico en San Juan de </a:t>
            </a:r>
            <a:r>
              <a:rPr lang="es-ES" sz="1200" dirty="0" err="1" smtClean="0"/>
              <a:t>Aznalfarache</a:t>
            </a:r>
            <a:r>
              <a:rPr lang="es-ES" sz="1200" dirty="0" smtClean="0"/>
              <a:t> – Sevilla</a:t>
            </a:r>
          </a:p>
          <a:p>
            <a:endParaRPr lang="es-ES" sz="1200" dirty="0"/>
          </a:p>
          <a:p>
            <a:pPr marL="171450" indent="-171450">
              <a:buFont typeface="Wingdings" panose="05000000000000000000" pitchFamily="2" charset="2"/>
              <a:buChar char="ü"/>
            </a:pPr>
            <a:r>
              <a:rPr lang="es-ES" sz="1200" dirty="0" smtClean="0"/>
              <a:t>Construido sobre el yacimiento encontrado durante las obras de construcción de la Línea 1 de Metro.</a:t>
            </a:r>
            <a:endParaRPr lang="es-ES" sz="1200" dirty="0"/>
          </a:p>
        </p:txBody>
      </p:sp>
      <p:pic>
        <p:nvPicPr>
          <p:cNvPr id="3" name="2 Imagen"/>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97218" y="3286630"/>
            <a:ext cx="5845819" cy="2802577"/>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955" y="778418"/>
            <a:ext cx="4100242" cy="230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58928" y="5289"/>
            <a:ext cx="5965282" cy="356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5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7" name="6 Grupo"/>
          <p:cNvGrpSpPr/>
          <p:nvPr/>
        </p:nvGrpSpPr>
        <p:grpSpPr>
          <a:xfrm>
            <a:off x="7507706" y="6089207"/>
            <a:ext cx="3208419" cy="617371"/>
            <a:chOff x="7507706" y="6089207"/>
            <a:chExt cx="3208419" cy="617371"/>
          </a:xfrm>
        </p:grpSpPr>
        <p:pic>
          <p:nvPicPr>
            <p:cNvPr id="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0" descr="WB-WBG-vertical-RGB.png"/>
            <p:cNvPicPr>
              <a:picLocks noChangeAspect="1"/>
            </p:cNvPicPr>
            <p:nvPr/>
          </p:nvPicPr>
          <p:blipFill rotWithShape="1">
            <a:blip r:embed="rId7"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Tree>
    <p:extLst>
      <p:ext uri="{BB962C8B-B14F-4D97-AF65-F5344CB8AC3E}">
        <p14:creationId xmlns:p14="http://schemas.microsoft.com/office/powerpoint/2010/main" val="4022365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7734" y="4796372"/>
            <a:ext cx="3442937" cy="145736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93173" y="498764"/>
            <a:ext cx="5118266" cy="369332"/>
          </a:xfrm>
          <a:prstGeom prst="rect">
            <a:avLst/>
          </a:prstGeom>
          <a:noFill/>
        </p:spPr>
        <p:txBody>
          <a:bodyPr wrap="square" rtlCol="0">
            <a:spAutoFit/>
          </a:bodyPr>
          <a:lstStyle/>
          <a:p>
            <a:r>
              <a:rPr lang="es-ES" b="1" dirty="0" smtClean="0">
                <a:solidFill>
                  <a:srgbClr val="0070C0"/>
                </a:solidFill>
              </a:rPr>
              <a:t>CONCLUSIONESY LECCIONES APRENDIDAS</a:t>
            </a:r>
            <a:endParaRPr lang="es-ES" b="1" dirty="0">
              <a:solidFill>
                <a:srgbClr val="0070C0"/>
              </a:solidFill>
            </a:endParaRPr>
          </a:p>
        </p:txBody>
      </p:sp>
      <p:sp>
        <p:nvSpPr>
          <p:cNvPr id="3" name="2 CuadroTexto"/>
          <p:cNvSpPr txBox="1"/>
          <p:nvPr/>
        </p:nvSpPr>
        <p:spPr>
          <a:xfrm>
            <a:off x="2289958" y="1638794"/>
            <a:ext cx="6673933" cy="2031325"/>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Integración de la variable socio-ambiental (patrimonio arqueológico) desde las primeras fases del proyecto</a:t>
            </a:r>
          </a:p>
          <a:p>
            <a:pPr marL="285750" indent="-285750">
              <a:buFont typeface="Wingdings" panose="05000000000000000000" pitchFamily="2" charset="2"/>
              <a:buChar char="ü"/>
            </a:pPr>
            <a:r>
              <a:rPr lang="es-ES" dirty="0" smtClean="0"/>
              <a:t>Coordinación entre todos los agentes implicados</a:t>
            </a:r>
          </a:p>
          <a:p>
            <a:pPr marL="285750" indent="-285750">
              <a:buFont typeface="Wingdings" panose="05000000000000000000" pitchFamily="2" charset="2"/>
              <a:buChar char="ü"/>
            </a:pPr>
            <a:r>
              <a:rPr lang="es-ES" dirty="0" smtClean="0"/>
              <a:t>Conocimiento de la problemática por parte de todos los implicados</a:t>
            </a:r>
          </a:p>
          <a:p>
            <a:pPr marL="285750" indent="-285750">
              <a:buFont typeface="Wingdings" panose="05000000000000000000" pitchFamily="2" charset="2"/>
              <a:buChar char="ü"/>
            </a:pPr>
            <a:r>
              <a:rPr lang="es-ES" dirty="0" smtClean="0"/>
              <a:t>Apoyo al equipo de arqueólogos</a:t>
            </a:r>
          </a:p>
          <a:p>
            <a:pPr marL="285750" indent="-285750">
              <a:buFont typeface="Wingdings" panose="05000000000000000000" pitchFamily="2" charset="2"/>
              <a:buChar char="ü"/>
            </a:pPr>
            <a:r>
              <a:rPr lang="es-ES" dirty="0" smtClean="0"/>
              <a:t>Comunicación de conclusiones a todos los implicados</a:t>
            </a:r>
            <a:endParaRPr lang="es-ES" dirty="0"/>
          </a:p>
        </p:txBody>
      </p:sp>
      <p:sp>
        <p:nvSpPr>
          <p:cNvPr id="4" name="3 Rectángulo"/>
          <p:cNvSpPr/>
          <p:nvPr/>
        </p:nvSpPr>
        <p:spPr>
          <a:xfrm>
            <a:off x="2244434" y="4294701"/>
            <a:ext cx="6353300" cy="1200329"/>
          </a:xfrm>
          <a:prstGeom prst="rect">
            <a:avLst/>
          </a:prstGeom>
        </p:spPr>
        <p:txBody>
          <a:bodyPr wrap="square">
            <a:spAutoFit/>
          </a:bodyPr>
          <a:lstStyle/>
          <a:p>
            <a:pPr marL="285750" indent="-285750">
              <a:buFont typeface="Wingdings" panose="05000000000000000000" pitchFamily="2" charset="2"/>
              <a:buChar char="ü"/>
            </a:pPr>
            <a:r>
              <a:rPr lang="es-ES" dirty="0" smtClean="0"/>
              <a:t>Promover una campaña de divulgación orientada al público para comunicar todas las acciones de protección realizadas antes y durante las obras, así como la importancia de los restos descubiertos.</a:t>
            </a:r>
          </a:p>
        </p:txBody>
      </p:sp>
      <p:sp>
        <p:nvSpPr>
          <p:cNvPr id="5" name="4 CuadroTexto"/>
          <p:cNvSpPr txBox="1"/>
          <p:nvPr/>
        </p:nvSpPr>
        <p:spPr>
          <a:xfrm>
            <a:off x="2137558" y="1145095"/>
            <a:ext cx="2612572" cy="369332"/>
          </a:xfrm>
          <a:prstGeom prst="rect">
            <a:avLst/>
          </a:prstGeom>
          <a:noFill/>
        </p:spPr>
        <p:txBody>
          <a:bodyPr wrap="square" rtlCol="0">
            <a:spAutoFit/>
          </a:bodyPr>
          <a:lstStyle/>
          <a:p>
            <a:r>
              <a:rPr lang="es-ES" b="1" dirty="0" smtClean="0">
                <a:solidFill>
                  <a:srgbClr val="00B050"/>
                </a:solidFill>
              </a:rPr>
              <a:t>Aspectos positivos</a:t>
            </a:r>
            <a:endParaRPr lang="es-ES" b="1" dirty="0">
              <a:solidFill>
                <a:srgbClr val="00B050"/>
              </a:solidFill>
            </a:endParaRPr>
          </a:p>
        </p:txBody>
      </p:sp>
      <p:sp>
        <p:nvSpPr>
          <p:cNvPr id="6" name="5 CuadroTexto"/>
          <p:cNvSpPr txBox="1"/>
          <p:nvPr/>
        </p:nvSpPr>
        <p:spPr>
          <a:xfrm>
            <a:off x="2289958" y="3779438"/>
            <a:ext cx="3932712" cy="369332"/>
          </a:xfrm>
          <a:prstGeom prst="rect">
            <a:avLst/>
          </a:prstGeom>
          <a:noFill/>
        </p:spPr>
        <p:txBody>
          <a:bodyPr wrap="square" rtlCol="0">
            <a:spAutoFit/>
          </a:bodyPr>
          <a:lstStyle/>
          <a:p>
            <a:r>
              <a:rPr lang="es-ES" b="1" dirty="0" smtClean="0">
                <a:solidFill>
                  <a:srgbClr val="FF0000"/>
                </a:solidFill>
              </a:rPr>
              <a:t>Oportunidades de mejora</a:t>
            </a:r>
            <a:endParaRPr lang="es-ES" b="1" dirty="0">
              <a:solidFill>
                <a:srgbClr val="FF0000"/>
              </a:solidFill>
            </a:endParaRPr>
          </a:p>
        </p:txBody>
      </p:sp>
      <p:pic>
        <p:nvPicPr>
          <p:cNvPr id="7" name="6 Image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774" y="683430"/>
            <a:ext cx="2950878" cy="221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7751" y="2698683"/>
            <a:ext cx="2872921" cy="209768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10 Grupo"/>
          <p:cNvGrpSpPr/>
          <p:nvPr/>
        </p:nvGrpSpPr>
        <p:grpSpPr>
          <a:xfrm>
            <a:off x="7507706" y="6089207"/>
            <a:ext cx="3208419" cy="617371"/>
            <a:chOff x="7507706" y="6089207"/>
            <a:chExt cx="3208419" cy="617371"/>
          </a:xfrm>
        </p:grpSpPr>
        <p:pic>
          <p:nvPicPr>
            <p:cNvPr id="1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Placeholder 10" descr="WB-WBG-vertical-RGB.png"/>
            <p:cNvPicPr>
              <a:picLocks noChangeAspect="1"/>
            </p:cNvPicPr>
            <p:nvPr/>
          </p:nvPicPr>
          <p:blipFill rotWithShape="1">
            <a:blip r:embed="rId7"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Tree>
    <p:extLst>
      <p:ext uri="{BB962C8B-B14F-4D97-AF65-F5344CB8AC3E}">
        <p14:creationId xmlns:p14="http://schemas.microsoft.com/office/powerpoint/2010/main" val="1017278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81287" y="805875"/>
            <a:ext cx="5391409" cy="646331"/>
          </a:xfrm>
          <a:prstGeom prst="rect">
            <a:avLst/>
          </a:prstGeom>
        </p:spPr>
        <p:txBody>
          <a:bodyPr wrap="square">
            <a:spAutoFit/>
          </a:bodyPr>
          <a:lstStyle/>
          <a:p>
            <a:r>
              <a:rPr lang="es-ES" sz="1200" dirty="0"/>
              <a:t>El proyecto incluye </a:t>
            </a:r>
            <a:r>
              <a:rPr lang="es-ES" sz="1200" dirty="0" smtClean="0"/>
              <a:t>25 </a:t>
            </a:r>
            <a:r>
              <a:rPr lang="es-ES" sz="1200" dirty="0"/>
              <a:t>paradas y 12,80 kilómetros de vías dobles, de los cuales 2 kilómetros transcurren sin catenaria por el casco antiguo de la ciudad para reducir el impacto visual usando baterías que se cargan en las paradas</a:t>
            </a:r>
          </a:p>
        </p:txBody>
      </p:sp>
      <p:sp>
        <p:nvSpPr>
          <p:cNvPr id="3" name="2 CuadroTexto"/>
          <p:cNvSpPr txBox="1"/>
          <p:nvPr/>
        </p:nvSpPr>
        <p:spPr>
          <a:xfrm>
            <a:off x="1911927" y="344384"/>
            <a:ext cx="4220859" cy="461665"/>
          </a:xfrm>
          <a:prstGeom prst="rect">
            <a:avLst/>
          </a:prstGeom>
          <a:noFill/>
        </p:spPr>
        <p:txBody>
          <a:bodyPr wrap="square" rtlCol="0">
            <a:spAutoFit/>
          </a:bodyPr>
          <a:lstStyle/>
          <a:p>
            <a:r>
              <a:rPr lang="es-ES" sz="2400" b="1" dirty="0" smtClean="0">
                <a:solidFill>
                  <a:srgbClr val="0070C0"/>
                </a:solidFill>
              </a:rPr>
              <a:t>TRANVÍA DE ZARAGOZA</a:t>
            </a:r>
            <a:endParaRPr lang="es-ES" sz="2400" b="1" dirty="0">
              <a:solidFill>
                <a:srgbClr val="0070C0"/>
              </a:solidFill>
            </a:endParaRPr>
          </a:p>
        </p:txBody>
      </p:sp>
      <p:sp>
        <p:nvSpPr>
          <p:cNvPr id="4" name="3 CuadroTexto"/>
          <p:cNvSpPr txBox="1"/>
          <p:nvPr/>
        </p:nvSpPr>
        <p:spPr>
          <a:xfrm>
            <a:off x="1766362" y="1846278"/>
            <a:ext cx="2041671" cy="276999"/>
          </a:xfrm>
          <a:prstGeom prst="rect">
            <a:avLst/>
          </a:prstGeom>
          <a:noFill/>
        </p:spPr>
        <p:txBody>
          <a:bodyPr wrap="square" rtlCol="0">
            <a:spAutoFit/>
          </a:bodyPr>
          <a:lstStyle/>
          <a:p>
            <a:r>
              <a:rPr lang="es-ES" sz="1200" dirty="0" smtClean="0"/>
              <a:t>ESTUDIO DE VIABILIDAD</a:t>
            </a:r>
          </a:p>
        </p:txBody>
      </p:sp>
      <p:sp>
        <p:nvSpPr>
          <p:cNvPr id="5" name="4 CuadroTexto"/>
          <p:cNvSpPr txBox="1"/>
          <p:nvPr/>
        </p:nvSpPr>
        <p:spPr>
          <a:xfrm>
            <a:off x="1996400" y="2123277"/>
            <a:ext cx="5049614" cy="461665"/>
          </a:xfrm>
          <a:prstGeom prst="rect">
            <a:avLst/>
          </a:prstGeom>
          <a:noFill/>
        </p:spPr>
        <p:txBody>
          <a:bodyPr wrap="square" rtlCol="0">
            <a:spAutoFit/>
          </a:bodyPr>
          <a:lstStyle/>
          <a:p>
            <a:r>
              <a:rPr lang="es-ES" sz="1200" i="1" dirty="0" smtClean="0"/>
              <a:t>Integración de la variable ambiental y social en el análisis multicriterio de selección de alternativas</a:t>
            </a:r>
            <a:endParaRPr lang="es-ES" sz="1200" i="1" dirty="0"/>
          </a:p>
        </p:txBody>
      </p:sp>
      <p:sp>
        <p:nvSpPr>
          <p:cNvPr id="6" name="5 CuadroTexto"/>
          <p:cNvSpPr txBox="1"/>
          <p:nvPr/>
        </p:nvSpPr>
        <p:spPr>
          <a:xfrm>
            <a:off x="1749643" y="2840352"/>
            <a:ext cx="3560782" cy="276999"/>
          </a:xfrm>
          <a:prstGeom prst="rect">
            <a:avLst/>
          </a:prstGeom>
          <a:noFill/>
        </p:spPr>
        <p:txBody>
          <a:bodyPr wrap="square" rtlCol="0">
            <a:spAutoFit/>
          </a:bodyPr>
          <a:lstStyle/>
          <a:p>
            <a:r>
              <a:rPr lang="es-ES" sz="1200" dirty="0" smtClean="0"/>
              <a:t>ANTEPROYECTO DE CONSTRUCCIÓN</a:t>
            </a:r>
          </a:p>
        </p:txBody>
      </p:sp>
      <p:sp>
        <p:nvSpPr>
          <p:cNvPr id="7" name="6 CuadroTexto"/>
          <p:cNvSpPr txBox="1"/>
          <p:nvPr/>
        </p:nvSpPr>
        <p:spPr>
          <a:xfrm>
            <a:off x="1996400" y="2538204"/>
            <a:ext cx="3003176" cy="276999"/>
          </a:xfrm>
          <a:prstGeom prst="rect">
            <a:avLst/>
          </a:prstGeom>
          <a:noFill/>
        </p:spPr>
        <p:txBody>
          <a:bodyPr wrap="square" rtlCol="0">
            <a:spAutoFit/>
          </a:bodyPr>
          <a:lstStyle/>
          <a:p>
            <a:r>
              <a:rPr lang="es-ES" sz="1200" i="1" dirty="0" smtClean="0"/>
              <a:t>Estudio de evaluación de impacto ambiental</a:t>
            </a:r>
          </a:p>
        </p:txBody>
      </p:sp>
      <p:sp>
        <p:nvSpPr>
          <p:cNvPr id="8" name="7 CuadroTexto"/>
          <p:cNvSpPr txBox="1"/>
          <p:nvPr/>
        </p:nvSpPr>
        <p:spPr>
          <a:xfrm>
            <a:off x="1765465" y="1452206"/>
            <a:ext cx="3560782" cy="276999"/>
          </a:xfrm>
          <a:prstGeom prst="rect">
            <a:avLst/>
          </a:prstGeom>
          <a:noFill/>
        </p:spPr>
        <p:txBody>
          <a:bodyPr wrap="square" rtlCol="0">
            <a:spAutoFit/>
          </a:bodyPr>
          <a:lstStyle/>
          <a:p>
            <a:r>
              <a:rPr lang="es-ES" sz="1200" u="sng" dirty="0" smtClean="0"/>
              <a:t>FASE DE DISEÑO</a:t>
            </a:r>
          </a:p>
        </p:txBody>
      </p:sp>
      <p:sp>
        <p:nvSpPr>
          <p:cNvPr id="9" name="8 CuadroTexto"/>
          <p:cNvSpPr txBox="1"/>
          <p:nvPr/>
        </p:nvSpPr>
        <p:spPr>
          <a:xfrm>
            <a:off x="1996399" y="3118251"/>
            <a:ext cx="4843787" cy="1015663"/>
          </a:xfrm>
          <a:prstGeom prst="rect">
            <a:avLst/>
          </a:prstGeom>
          <a:noFill/>
        </p:spPr>
        <p:txBody>
          <a:bodyPr wrap="square" rtlCol="0">
            <a:spAutoFit/>
          </a:bodyPr>
          <a:lstStyle/>
          <a:p>
            <a:r>
              <a:rPr lang="es-ES" sz="1200" i="1" dirty="0" smtClean="0"/>
              <a:t>Integración de la variable ambiental y social:</a:t>
            </a:r>
          </a:p>
          <a:p>
            <a:pPr marL="171450" indent="-171450">
              <a:buFont typeface="Wingdings" panose="05000000000000000000" pitchFamily="2" charset="2"/>
              <a:buChar char="ü"/>
            </a:pPr>
            <a:r>
              <a:rPr lang="es-ES" sz="1200" i="1" dirty="0" smtClean="0"/>
              <a:t>Inventario de arbolado</a:t>
            </a:r>
          </a:p>
          <a:p>
            <a:pPr marL="171450" indent="-171450">
              <a:buFont typeface="Wingdings" panose="05000000000000000000" pitchFamily="2" charset="2"/>
              <a:buChar char="ü"/>
            </a:pPr>
            <a:r>
              <a:rPr lang="es-ES" sz="1200" i="1" dirty="0" smtClean="0"/>
              <a:t>Inventario del patrimonio cultural</a:t>
            </a:r>
          </a:p>
          <a:p>
            <a:pPr marL="171450" indent="-171450">
              <a:buFont typeface="Wingdings" panose="05000000000000000000" pitchFamily="2" charset="2"/>
              <a:buChar char="ü"/>
            </a:pPr>
            <a:r>
              <a:rPr lang="es-ES" sz="1200" i="1" dirty="0" smtClean="0"/>
              <a:t>Inventario socioeconómico (comercios y otras actividades económicas)</a:t>
            </a:r>
          </a:p>
          <a:p>
            <a:pPr marL="171450" indent="-171450">
              <a:buFont typeface="Wingdings" panose="05000000000000000000" pitchFamily="2" charset="2"/>
              <a:buChar char="ü"/>
            </a:pPr>
            <a:r>
              <a:rPr lang="es-ES" sz="1200" i="1" dirty="0" smtClean="0"/>
              <a:t>Inventario de bienes inmateriales (fiestas y otras actividades culturales)</a:t>
            </a:r>
            <a:endParaRPr lang="es-ES" sz="1200" i="1" dirty="0"/>
          </a:p>
        </p:txBody>
      </p:sp>
      <p:sp>
        <p:nvSpPr>
          <p:cNvPr id="10" name="9 Flecha a la derecha con bandas"/>
          <p:cNvSpPr/>
          <p:nvPr/>
        </p:nvSpPr>
        <p:spPr>
          <a:xfrm>
            <a:off x="7046014" y="3718415"/>
            <a:ext cx="475013" cy="4092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CuadroTexto"/>
          <p:cNvSpPr txBox="1"/>
          <p:nvPr/>
        </p:nvSpPr>
        <p:spPr>
          <a:xfrm>
            <a:off x="7740092" y="3434410"/>
            <a:ext cx="4164924" cy="2616101"/>
          </a:xfrm>
          <a:prstGeom prst="rect">
            <a:avLst/>
          </a:prstGeom>
          <a:noFill/>
        </p:spPr>
        <p:txBody>
          <a:bodyPr wrap="square" rtlCol="0">
            <a:spAutoFit/>
          </a:bodyPr>
          <a:lstStyle/>
          <a:p>
            <a:r>
              <a:rPr lang="es-ES" sz="1600" b="1" dirty="0" smtClean="0"/>
              <a:t>Propuesta de Medidas preventivas y correctoras (PGAS):</a:t>
            </a:r>
          </a:p>
          <a:p>
            <a:pPr marL="285750" indent="-285750">
              <a:buFont typeface="Wingdings" panose="05000000000000000000" pitchFamily="2" charset="2"/>
              <a:buChar char="ü"/>
            </a:pPr>
            <a:r>
              <a:rPr lang="es-ES" sz="1400" dirty="0"/>
              <a:t>Protección patrimonio arquitectónico y cultural</a:t>
            </a:r>
          </a:p>
          <a:p>
            <a:pPr marL="285750" indent="-285750">
              <a:buFont typeface="Wingdings" panose="05000000000000000000" pitchFamily="2" charset="2"/>
              <a:buChar char="ü"/>
            </a:pPr>
            <a:r>
              <a:rPr lang="es-ES" sz="1600" b="1" dirty="0"/>
              <a:t>Supresión de la catenaria en casco histórico</a:t>
            </a:r>
          </a:p>
          <a:p>
            <a:pPr marL="285750" indent="-285750">
              <a:buFont typeface="Wingdings" panose="05000000000000000000" pitchFamily="2" charset="2"/>
              <a:buChar char="ü"/>
            </a:pPr>
            <a:r>
              <a:rPr lang="es-ES" sz="1600" b="1" dirty="0"/>
              <a:t>Campañas de información a la </a:t>
            </a:r>
            <a:r>
              <a:rPr lang="es-ES" sz="1600" b="1" dirty="0" smtClean="0"/>
              <a:t>población</a:t>
            </a:r>
          </a:p>
          <a:p>
            <a:pPr marL="285750" indent="-285750">
              <a:buFont typeface="Wingdings" panose="05000000000000000000" pitchFamily="2" charset="2"/>
              <a:buChar char="ü"/>
            </a:pPr>
            <a:r>
              <a:rPr lang="es-ES" sz="1400" dirty="0"/>
              <a:t>Minimización de afección al cauce del río Huerva</a:t>
            </a:r>
          </a:p>
          <a:p>
            <a:pPr marL="285750" indent="-285750">
              <a:buFont typeface="Wingdings" panose="05000000000000000000" pitchFamily="2" charset="2"/>
              <a:buChar char="ü"/>
            </a:pPr>
            <a:r>
              <a:rPr lang="es-ES" sz="1400" dirty="0" smtClean="0"/>
              <a:t>Protección y/o trasplante de arbolado</a:t>
            </a:r>
          </a:p>
          <a:p>
            <a:pPr marL="285750" indent="-285750">
              <a:buFont typeface="Wingdings" panose="05000000000000000000" pitchFamily="2" charset="2"/>
              <a:buChar char="ü"/>
            </a:pPr>
            <a:r>
              <a:rPr lang="es-ES" sz="1400" dirty="0" smtClean="0"/>
              <a:t>Seguimiento arqueológico</a:t>
            </a:r>
          </a:p>
          <a:p>
            <a:pPr marL="285750" indent="-285750">
              <a:buFont typeface="Wingdings" panose="05000000000000000000" pitchFamily="2" charset="2"/>
              <a:buChar char="ü"/>
            </a:pPr>
            <a:r>
              <a:rPr lang="es-ES" sz="1400" dirty="0" smtClean="0"/>
              <a:t>Control de ruido y vibraciones (obra y operación)</a:t>
            </a:r>
          </a:p>
          <a:p>
            <a:pPr marL="285750" indent="-285750">
              <a:buFont typeface="Wingdings" panose="05000000000000000000" pitchFamily="2" charset="2"/>
              <a:buChar char="ü"/>
            </a:pPr>
            <a:r>
              <a:rPr lang="es-ES" sz="1400" dirty="0" smtClean="0"/>
              <a:t>Control de vertidos a cauces</a:t>
            </a:r>
          </a:p>
        </p:txBody>
      </p:sp>
      <p:pic>
        <p:nvPicPr>
          <p:cNvPr id="1026" name="Picture 2" descr="G:\PROYECTOS\SEMINARIO METRO_PERU AGOSTO 2016\205119_Tranvia Zrgoza\P33079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092" y="575214"/>
            <a:ext cx="3892537" cy="2919403"/>
          </a:xfrm>
          <a:prstGeom prst="rect">
            <a:avLst/>
          </a:prstGeom>
          <a:noFill/>
          <a:extLst>
            <a:ext uri="{909E8E84-426E-40DD-AFC4-6F175D3DCCD1}">
              <a14:hiddenFill xmlns:a14="http://schemas.microsoft.com/office/drawing/2010/main">
                <a:solidFill>
                  <a:srgbClr val="FFFFFF"/>
                </a:solidFill>
              </a14:hiddenFill>
            </a:ext>
          </a:extLst>
        </p:spPr>
      </p:pic>
      <p:pic>
        <p:nvPicPr>
          <p:cNvPr id="14" name="13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16" name="15 Grupo"/>
          <p:cNvGrpSpPr/>
          <p:nvPr/>
        </p:nvGrpSpPr>
        <p:grpSpPr>
          <a:xfrm>
            <a:off x="7507706" y="6089207"/>
            <a:ext cx="3208419" cy="617371"/>
            <a:chOff x="7507706" y="6089207"/>
            <a:chExt cx="3208419" cy="617371"/>
          </a:xfrm>
        </p:grpSpPr>
        <p:pic>
          <p:nvPicPr>
            <p:cNvPr id="17"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Placeholder 10" descr="WB-WBG-vertical-RGB.png"/>
            <p:cNvPicPr>
              <a:picLocks noChangeAspect="1"/>
            </p:cNvPicPr>
            <p:nvPr/>
          </p:nvPicPr>
          <p:blipFill rotWithShape="1">
            <a:blip r:embed="rId6"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19" name="18 CuadroTexto"/>
          <p:cNvSpPr txBox="1"/>
          <p:nvPr/>
        </p:nvSpPr>
        <p:spPr>
          <a:xfrm>
            <a:off x="1775349" y="4245868"/>
            <a:ext cx="1454739" cy="276999"/>
          </a:xfrm>
          <a:prstGeom prst="rect">
            <a:avLst/>
          </a:prstGeom>
          <a:noFill/>
        </p:spPr>
        <p:txBody>
          <a:bodyPr wrap="square" rtlCol="0">
            <a:spAutoFit/>
          </a:bodyPr>
          <a:lstStyle/>
          <a:p>
            <a:r>
              <a:rPr lang="es-ES" sz="1200" u="sng" dirty="0" smtClean="0"/>
              <a:t>FASE DE OBRA</a:t>
            </a:r>
          </a:p>
        </p:txBody>
      </p:sp>
      <p:sp>
        <p:nvSpPr>
          <p:cNvPr id="20" name="19 CuadroTexto"/>
          <p:cNvSpPr txBox="1"/>
          <p:nvPr/>
        </p:nvSpPr>
        <p:spPr>
          <a:xfrm>
            <a:off x="2028446" y="4522867"/>
            <a:ext cx="3003176" cy="276999"/>
          </a:xfrm>
          <a:prstGeom prst="rect">
            <a:avLst/>
          </a:prstGeom>
          <a:noFill/>
        </p:spPr>
        <p:txBody>
          <a:bodyPr wrap="square" rtlCol="0">
            <a:spAutoFit/>
          </a:bodyPr>
          <a:lstStyle/>
          <a:p>
            <a:r>
              <a:rPr lang="es-ES" sz="1200" i="1" dirty="0" smtClean="0"/>
              <a:t>Ejecución del PGAS</a:t>
            </a:r>
          </a:p>
        </p:txBody>
      </p:sp>
      <p:sp>
        <p:nvSpPr>
          <p:cNvPr id="21" name="20 CuadroTexto"/>
          <p:cNvSpPr txBox="1"/>
          <p:nvPr/>
        </p:nvSpPr>
        <p:spPr>
          <a:xfrm>
            <a:off x="1787930" y="4944533"/>
            <a:ext cx="2047338" cy="276999"/>
          </a:xfrm>
          <a:prstGeom prst="rect">
            <a:avLst/>
          </a:prstGeom>
          <a:noFill/>
        </p:spPr>
        <p:txBody>
          <a:bodyPr wrap="square" rtlCol="0">
            <a:spAutoFit/>
          </a:bodyPr>
          <a:lstStyle/>
          <a:p>
            <a:r>
              <a:rPr lang="es-ES" sz="1200" u="sng" dirty="0" smtClean="0"/>
              <a:t>FASE DE EXPLOTACIÓN</a:t>
            </a:r>
          </a:p>
        </p:txBody>
      </p:sp>
      <p:sp>
        <p:nvSpPr>
          <p:cNvPr id="22" name="21 CuadroTexto"/>
          <p:cNvSpPr txBox="1"/>
          <p:nvPr/>
        </p:nvSpPr>
        <p:spPr>
          <a:xfrm>
            <a:off x="2180846" y="5221788"/>
            <a:ext cx="3003176" cy="830997"/>
          </a:xfrm>
          <a:prstGeom prst="rect">
            <a:avLst/>
          </a:prstGeom>
          <a:noFill/>
        </p:spPr>
        <p:txBody>
          <a:bodyPr wrap="square" rtlCol="0">
            <a:spAutoFit/>
          </a:bodyPr>
          <a:lstStyle/>
          <a:p>
            <a:r>
              <a:rPr lang="es-ES" sz="1200" i="1" dirty="0" smtClean="0"/>
              <a:t>Gestión y mantenimiento.</a:t>
            </a:r>
          </a:p>
          <a:p>
            <a:r>
              <a:rPr lang="es-ES" sz="1200" i="1" dirty="0" smtClean="0"/>
              <a:t>Actuaciones de integración social </a:t>
            </a:r>
          </a:p>
          <a:p>
            <a:r>
              <a:rPr lang="es-ES" sz="1200" i="1" dirty="0" smtClean="0"/>
              <a:t>Actuaciones relacionadas con el Medio Ambiente (emisiones, consumo de agua, etc)</a:t>
            </a:r>
          </a:p>
        </p:txBody>
      </p:sp>
    </p:spTree>
    <p:extLst>
      <p:ext uri="{BB962C8B-B14F-4D97-AF65-F5344CB8AC3E}">
        <p14:creationId xmlns:p14="http://schemas.microsoft.com/office/powerpoint/2010/main" val="167306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618671" y="0"/>
            <a:ext cx="5198785" cy="4334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12675" y="1715255"/>
            <a:ext cx="5667890" cy="437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3012" y="3628581"/>
            <a:ext cx="2160132" cy="322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Flecha curvada hacia la derecha"/>
          <p:cNvSpPr/>
          <p:nvPr/>
        </p:nvSpPr>
        <p:spPr>
          <a:xfrm rot="17540814">
            <a:off x="5523836" y="4074358"/>
            <a:ext cx="852187" cy="2151108"/>
          </a:xfrm>
          <a:prstGeom prst="curvedRightArrow">
            <a:avLst>
              <a:gd name="adj1" fmla="val 27735"/>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 name="3 Elipse"/>
          <p:cNvSpPr/>
          <p:nvPr/>
        </p:nvSpPr>
        <p:spPr>
          <a:xfrm>
            <a:off x="3241964" y="1969394"/>
            <a:ext cx="534389" cy="57192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8512629" y="3742440"/>
            <a:ext cx="534389" cy="571925"/>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CuadroTexto"/>
          <p:cNvSpPr txBox="1"/>
          <p:nvPr/>
        </p:nvSpPr>
        <p:spPr>
          <a:xfrm>
            <a:off x="7576457" y="1193302"/>
            <a:ext cx="3562598" cy="523220"/>
          </a:xfrm>
          <a:prstGeom prst="rect">
            <a:avLst/>
          </a:prstGeom>
          <a:noFill/>
        </p:spPr>
        <p:txBody>
          <a:bodyPr wrap="square" rtlCol="0">
            <a:spAutoFit/>
          </a:bodyPr>
          <a:lstStyle/>
          <a:p>
            <a:r>
              <a:rPr lang="es-ES" sz="1400" dirty="0" smtClean="0"/>
              <a:t>Desmontado provisional del monumento a Isabel la Católica durante las obras</a:t>
            </a:r>
            <a:endParaRPr lang="es-ES" sz="1400" dirty="0"/>
          </a:p>
        </p:txBody>
      </p:sp>
      <p:sp>
        <p:nvSpPr>
          <p:cNvPr id="6" name="5 CuadroTexto"/>
          <p:cNvSpPr txBox="1"/>
          <p:nvPr/>
        </p:nvSpPr>
        <p:spPr>
          <a:xfrm>
            <a:off x="7481454" y="546265"/>
            <a:ext cx="4334493" cy="646331"/>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Protección del patrimonio arquitectónico y cultural</a:t>
            </a:r>
            <a:endParaRPr lang="es-ES" dirty="0"/>
          </a:p>
        </p:txBody>
      </p:sp>
      <p:pic>
        <p:nvPicPr>
          <p:cNvPr id="10" name="9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11" name="10 Grupo"/>
          <p:cNvGrpSpPr/>
          <p:nvPr/>
        </p:nvGrpSpPr>
        <p:grpSpPr>
          <a:xfrm>
            <a:off x="7507706" y="6089207"/>
            <a:ext cx="3208419" cy="617371"/>
            <a:chOff x="7507706" y="6089207"/>
            <a:chExt cx="3208419" cy="617371"/>
          </a:xfrm>
        </p:grpSpPr>
        <p:pic>
          <p:nvPicPr>
            <p:cNvPr id="1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Placeholder 10" descr="WB-WBG-vertical-RGB.png"/>
            <p:cNvPicPr>
              <a:picLocks noChangeAspect="1"/>
            </p:cNvPicPr>
            <p:nvPr/>
          </p:nvPicPr>
          <p:blipFill rotWithShape="1">
            <a:blip r:embed="rId7"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Tree>
    <p:extLst>
      <p:ext uri="{BB962C8B-B14F-4D97-AF65-F5344CB8AC3E}">
        <p14:creationId xmlns:p14="http://schemas.microsoft.com/office/powerpoint/2010/main" val="4724232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409" y="2042865"/>
            <a:ext cx="5295510" cy="3396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769423" y="522513"/>
            <a:ext cx="3942607" cy="646331"/>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Supresión de la catenaria en el casco histórico</a:t>
            </a:r>
            <a:endParaRPr lang="es-ES" dirty="0"/>
          </a:p>
        </p:txBody>
      </p:sp>
      <p:sp>
        <p:nvSpPr>
          <p:cNvPr id="5" name="4 CuadroTexto"/>
          <p:cNvSpPr txBox="1"/>
          <p:nvPr/>
        </p:nvSpPr>
        <p:spPr>
          <a:xfrm>
            <a:off x="1769423" y="1519645"/>
            <a:ext cx="4732634" cy="523220"/>
          </a:xfrm>
          <a:prstGeom prst="rect">
            <a:avLst/>
          </a:prstGeom>
          <a:noFill/>
        </p:spPr>
        <p:txBody>
          <a:bodyPr wrap="square" rtlCol="0">
            <a:spAutoFit/>
          </a:bodyPr>
          <a:lstStyle/>
          <a:p>
            <a:r>
              <a:rPr lang="es-ES" sz="1400" dirty="0" smtClean="0"/>
              <a:t>Evita la afección durante la celebración de las fiestas patronales</a:t>
            </a:r>
            <a:endParaRPr lang="es-ES" sz="1400" dirty="0"/>
          </a:p>
        </p:txBody>
      </p:sp>
      <p:sp>
        <p:nvSpPr>
          <p:cNvPr id="6" name="5 CuadroTexto"/>
          <p:cNvSpPr txBox="1"/>
          <p:nvPr/>
        </p:nvSpPr>
        <p:spPr>
          <a:xfrm>
            <a:off x="1769423" y="1175105"/>
            <a:ext cx="2612572" cy="369332"/>
          </a:xfrm>
          <a:prstGeom prst="rect">
            <a:avLst/>
          </a:prstGeom>
          <a:noFill/>
        </p:spPr>
        <p:txBody>
          <a:bodyPr wrap="square" rtlCol="0">
            <a:spAutoFit/>
          </a:bodyPr>
          <a:lstStyle/>
          <a:p>
            <a:r>
              <a:rPr lang="es-ES" b="1" dirty="0" smtClean="0">
                <a:solidFill>
                  <a:srgbClr val="00B050"/>
                </a:solidFill>
              </a:rPr>
              <a:t>Aspectos positivos</a:t>
            </a:r>
            <a:endParaRPr lang="es-ES" b="1" dirty="0">
              <a:solidFill>
                <a:srgbClr val="00B050"/>
              </a:solidFill>
            </a:endParaRPr>
          </a:p>
        </p:txBody>
      </p:sp>
      <p:pic>
        <p:nvPicPr>
          <p:cNvPr id="3076" name="Picture 4" descr="G:\PROYECTOS\SEMINARIO METRO_PERU AGOSTO 2016\205119_Tranvia Zrgoza\_img_1691_1ea2963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919" y="23900"/>
            <a:ext cx="4054764" cy="304107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7236" y="3605702"/>
            <a:ext cx="4054764" cy="2606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CuadroTexto"/>
          <p:cNvSpPr txBox="1"/>
          <p:nvPr/>
        </p:nvSpPr>
        <p:spPr>
          <a:xfrm>
            <a:off x="8086948" y="3082482"/>
            <a:ext cx="3562598" cy="523220"/>
          </a:xfrm>
          <a:prstGeom prst="rect">
            <a:avLst/>
          </a:prstGeom>
          <a:noFill/>
        </p:spPr>
        <p:txBody>
          <a:bodyPr wrap="square" rtlCol="0">
            <a:spAutoFit/>
          </a:bodyPr>
          <a:lstStyle/>
          <a:p>
            <a:r>
              <a:rPr lang="es-ES" sz="1400" dirty="0" smtClean="0"/>
              <a:t>Protección del paisaje urbano</a:t>
            </a:r>
          </a:p>
          <a:p>
            <a:r>
              <a:rPr lang="es-ES" sz="1400" dirty="0" smtClean="0"/>
              <a:t>Mercado Central o de </a:t>
            </a:r>
            <a:r>
              <a:rPr lang="es-ES" sz="1400" dirty="0" err="1" smtClean="0"/>
              <a:t>Lanuza</a:t>
            </a:r>
            <a:r>
              <a:rPr lang="es-ES" sz="1400" dirty="0" smtClean="0"/>
              <a:t> (BIC)</a:t>
            </a:r>
            <a:endParaRPr lang="es-ES" sz="1400" dirty="0"/>
          </a:p>
        </p:txBody>
      </p:sp>
      <p:pic>
        <p:nvPicPr>
          <p:cNvPr id="9" name="8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10" name="9 Grupo"/>
          <p:cNvGrpSpPr/>
          <p:nvPr/>
        </p:nvGrpSpPr>
        <p:grpSpPr>
          <a:xfrm>
            <a:off x="7507706" y="6089207"/>
            <a:ext cx="3208419" cy="617371"/>
            <a:chOff x="7507706" y="6089207"/>
            <a:chExt cx="3208419" cy="617371"/>
          </a:xfrm>
        </p:grpSpPr>
        <p:pic>
          <p:nvPicPr>
            <p:cNvPr id="11"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Placeholder 10" descr="WB-WBG-vertical-RGB.png"/>
            <p:cNvPicPr>
              <a:picLocks noChangeAspect="1"/>
            </p:cNvPicPr>
            <p:nvPr/>
          </p:nvPicPr>
          <p:blipFill rotWithShape="1">
            <a:blip r:embed="rId7"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Tree>
    <p:extLst>
      <p:ext uri="{BB962C8B-B14F-4D97-AF65-F5344CB8AC3E}">
        <p14:creationId xmlns:p14="http://schemas.microsoft.com/office/powerpoint/2010/main" val="40004853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CuadroTexto"/>
          <p:cNvSpPr txBox="1"/>
          <p:nvPr/>
        </p:nvSpPr>
        <p:spPr>
          <a:xfrm>
            <a:off x="2915322" y="548640"/>
            <a:ext cx="7637930" cy="2862322"/>
          </a:xfrm>
          <a:prstGeom prst="rect">
            <a:avLst/>
          </a:prstGeom>
          <a:noFill/>
        </p:spPr>
        <p:txBody>
          <a:bodyPr wrap="square" rtlCol="0">
            <a:spAutoFit/>
          </a:bodyPr>
          <a:lstStyle/>
          <a:p>
            <a:r>
              <a:rPr lang="es-ES" sz="3600" b="1" dirty="0" smtClean="0">
                <a:solidFill>
                  <a:srgbClr val="0070C0"/>
                </a:solidFill>
                <a:latin typeface="Arial" panose="020B0604020202020204" pitchFamily="34" charset="0"/>
                <a:cs typeface="Arial" panose="020B0604020202020204" pitchFamily="34" charset="0"/>
              </a:rPr>
              <a:t>SESIÓN 5:</a:t>
            </a:r>
          </a:p>
          <a:p>
            <a:endParaRPr lang="es-ES" sz="3600" b="1" dirty="0" smtClean="0">
              <a:solidFill>
                <a:srgbClr val="0070C0"/>
              </a:solidFill>
              <a:latin typeface="Arial" panose="020B0604020202020204" pitchFamily="34" charset="0"/>
              <a:cs typeface="Arial" panose="020B0604020202020204" pitchFamily="34" charset="0"/>
            </a:endParaRPr>
          </a:p>
          <a:p>
            <a:r>
              <a:rPr lang="es-ES" sz="3600" b="1" dirty="0" smtClean="0">
                <a:solidFill>
                  <a:srgbClr val="0070C0"/>
                </a:solidFill>
                <a:latin typeface="Arial" panose="020B0604020202020204" pitchFamily="34" charset="0"/>
                <a:cs typeface="Arial" panose="020B0604020202020204" pitchFamily="34" charset="0"/>
              </a:rPr>
              <a:t>SISTEMAS DE GESTIÓN SOCIAL, AMBIENTAL, SALUD Y SEGURIDAD OCUPACIONAL</a:t>
            </a:r>
            <a:endParaRPr lang="es-ES" sz="3600" b="1" dirty="0">
              <a:solidFill>
                <a:srgbClr val="0070C0"/>
              </a:solidFill>
              <a:latin typeface="Arial" panose="020B0604020202020204" pitchFamily="34" charset="0"/>
              <a:cs typeface="Arial" panose="020B0604020202020204" pitchFamily="34" charset="0"/>
            </a:endParaRPr>
          </a:p>
        </p:txBody>
      </p:sp>
      <p:pic>
        <p:nvPicPr>
          <p:cNvPr id="3" name="2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58935" y="3482510"/>
            <a:ext cx="1588904" cy="773129"/>
          </a:xfrm>
          <a:prstGeom prst="rect">
            <a:avLst/>
          </a:prstGeom>
        </p:spPr>
      </p:pic>
      <p:sp>
        <p:nvSpPr>
          <p:cNvPr id="6" name="5 CuadroTexto"/>
          <p:cNvSpPr txBox="1"/>
          <p:nvPr/>
        </p:nvSpPr>
        <p:spPr>
          <a:xfrm>
            <a:off x="3087584" y="3560781"/>
            <a:ext cx="6187046" cy="646331"/>
          </a:xfrm>
          <a:prstGeom prst="rect">
            <a:avLst/>
          </a:prstGeom>
          <a:noFill/>
        </p:spPr>
        <p:txBody>
          <a:bodyPr wrap="square" rtlCol="0">
            <a:spAutoFit/>
          </a:bodyPr>
          <a:lstStyle/>
          <a:p>
            <a:r>
              <a:rPr lang="es-ES" dirty="0" smtClean="0"/>
              <a:t>MARÍA GANADO ARTEAGA – ACCIONA INFRAESTRUCTURAS</a:t>
            </a:r>
          </a:p>
          <a:p>
            <a:r>
              <a:rPr lang="es-ES" dirty="0" smtClean="0"/>
              <a:t>NATALIA GARCÍA ESTÉVEZ – ACCIONA INGENIERÍA</a:t>
            </a:r>
            <a:endParaRPr lang="es-ES" dirty="0"/>
          </a:p>
        </p:txBody>
      </p:sp>
      <p:pic>
        <p:nvPicPr>
          <p:cNvPr id="7" name="6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Tree>
    <p:extLst>
      <p:ext uri="{BB962C8B-B14F-4D97-AF65-F5344CB8AC3E}">
        <p14:creationId xmlns:p14="http://schemas.microsoft.com/office/powerpoint/2010/main" val="1383610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716" y="708981"/>
            <a:ext cx="3923062" cy="257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907" y="1996653"/>
            <a:ext cx="3577603" cy="234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769420" y="241288"/>
            <a:ext cx="4750133" cy="646331"/>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Campañas de información a la población en fase de obras</a:t>
            </a:r>
            <a:endParaRPr lang="es-ES" dirty="0"/>
          </a:p>
        </p:txBody>
      </p:sp>
      <p:sp>
        <p:nvSpPr>
          <p:cNvPr id="5" name="4 CuadroTexto"/>
          <p:cNvSpPr txBox="1"/>
          <p:nvPr/>
        </p:nvSpPr>
        <p:spPr>
          <a:xfrm>
            <a:off x="3579773" y="1151399"/>
            <a:ext cx="4326577" cy="738664"/>
          </a:xfrm>
          <a:prstGeom prst="rect">
            <a:avLst/>
          </a:prstGeom>
          <a:noFill/>
        </p:spPr>
        <p:txBody>
          <a:bodyPr wrap="square" rtlCol="0">
            <a:spAutoFit/>
          </a:bodyPr>
          <a:lstStyle/>
          <a:p>
            <a:r>
              <a:rPr lang="es-ES" sz="1400" dirty="0" smtClean="0"/>
              <a:t>Díptico: “El Mercado Central a tu alcance”, editado en colaboración con la Asociación de Comerciantes para informar sobre los accesos provisionales al Mercado</a:t>
            </a:r>
            <a:endParaRPr lang="es-ES" sz="1400" dirty="0"/>
          </a:p>
        </p:txBody>
      </p:sp>
      <p:sp>
        <p:nvSpPr>
          <p:cNvPr id="2" name="1 CuadroTexto"/>
          <p:cNvSpPr txBox="1"/>
          <p:nvPr/>
        </p:nvSpPr>
        <p:spPr>
          <a:xfrm>
            <a:off x="4915970" y="2909324"/>
            <a:ext cx="2802674" cy="523220"/>
          </a:xfrm>
          <a:prstGeom prst="rect">
            <a:avLst/>
          </a:prstGeom>
          <a:noFill/>
        </p:spPr>
        <p:txBody>
          <a:bodyPr wrap="square" rtlCol="0">
            <a:spAutoFit/>
          </a:bodyPr>
          <a:lstStyle>
            <a:defPPr>
              <a:defRPr lang="en-US"/>
            </a:defPPr>
            <a:lvl1pPr>
              <a:defRPr sz="1400"/>
            </a:lvl1pPr>
          </a:lstStyle>
          <a:p>
            <a:r>
              <a:rPr lang="es-ES" dirty="0"/>
              <a:t>Punto de información al ciudadano durante las obras</a:t>
            </a:r>
          </a:p>
        </p:txBody>
      </p:sp>
      <p:pic>
        <p:nvPicPr>
          <p:cNvPr id="5124" name="Picture 4" descr="http://www.tranviasdezaragoza.es/el-finder/files/201015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828" y="4345215"/>
            <a:ext cx="3536921" cy="2321857"/>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1341812" y="4474606"/>
            <a:ext cx="2802674" cy="523220"/>
          </a:xfrm>
          <a:prstGeom prst="rect">
            <a:avLst/>
          </a:prstGeom>
          <a:noFill/>
        </p:spPr>
        <p:txBody>
          <a:bodyPr wrap="square" rtlCol="0">
            <a:spAutoFit/>
          </a:bodyPr>
          <a:lstStyle>
            <a:defPPr>
              <a:defRPr lang="en-US"/>
            </a:defPPr>
            <a:lvl1pPr>
              <a:defRPr sz="1400"/>
            </a:lvl1pPr>
          </a:lstStyle>
          <a:p>
            <a:r>
              <a:rPr lang="es-ES" dirty="0" smtClean="0"/>
              <a:t>Instalación de una maqueta a tamaño real en Plaza de España</a:t>
            </a:r>
            <a:endParaRPr lang="es-ES" dirty="0"/>
          </a:p>
        </p:txBody>
      </p:sp>
      <p:pic>
        <p:nvPicPr>
          <p:cNvPr id="12" name="11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13" name="12 Grupo"/>
          <p:cNvGrpSpPr/>
          <p:nvPr/>
        </p:nvGrpSpPr>
        <p:grpSpPr>
          <a:xfrm>
            <a:off x="7507706" y="6089207"/>
            <a:ext cx="3208419" cy="617371"/>
            <a:chOff x="7507706" y="6089207"/>
            <a:chExt cx="3208419" cy="617371"/>
          </a:xfrm>
        </p:grpSpPr>
        <p:pic>
          <p:nvPicPr>
            <p:cNvPr id="14"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Placeholder 10" descr="WB-WBG-vertical-RGB.png"/>
            <p:cNvPicPr>
              <a:picLocks noChangeAspect="1"/>
            </p:cNvPicPr>
            <p:nvPr/>
          </p:nvPicPr>
          <p:blipFill rotWithShape="1">
            <a:blip r:embed="rId7"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Tree>
    <p:extLst>
      <p:ext uri="{BB962C8B-B14F-4D97-AF65-F5344CB8AC3E}">
        <p14:creationId xmlns:p14="http://schemas.microsoft.com/office/powerpoint/2010/main" val="17145518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9" name="8 Grupo"/>
          <p:cNvGrpSpPr/>
          <p:nvPr/>
        </p:nvGrpSpPr>
        <p:grpSpPr>
          <a:xfrm>
            <a:off x="7507706" y="6089207"/>
            <a:ext cx="3208419" cy="617371"/>
            <a:chOff x="7507706" y="6089207"/>
            <a:chExt cx="3208419" cy="617371"/>
          </a:xfrm>
        </p:grpSpPr>
        <p:pic>
          <p:nvPicPr>
            <p:cNvPr id="1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WB-WBG-vertical-RGB.png"/>
            <p:cNvPicPr>
              <a:picLocks noChangeAspect="1"/>
            </p:cNvPicPr>
            <p:nvPr/>
          </p:nvPicPr>
          <p:blipFill rotWithShape="1">
            <a:blip r:embed="rId4"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grpSp>
        <p:nvGrpSpPr>
          <p:cNvPr id="3" name="2 Grupo"/>
          <p:cNvGrpSpPr/>
          <p:nvPr/>
        </p:nvGrpSpPr>
        <p:grpSpPr>
          <a:xfrm>
            <a:off x="1605129" y="777585"/>
            <a:ext cx="4653167" cy="1425150"/>
            <a:chOff x="1737322" y="1546701"/>
            <a:chExt cx="4239119" cy="1425150"/>
          </a:xfrm>
        </p:grpSpPr>
        <p:sp>
          <p:nvSpPr>
            <p:cNvPr id="2" name="1 Rectángulo"/>
            <p:cNvSpPr/>
            <p:nvPr/>
          </p:nvSpPr>
          <p:spPr>
            <a:xfrm>
              <a:off x="1768618" y="1951672"/>
              <a:ext cx="4207823" cy="738664"/>
            </a:xfrm>
            <a:prstGeom prst="rect">
              <a:avLst/>
            </a:prstGeom>
          </p:spPr>
          <p:txBody>
            <a:bodyPr wrap="square">
              <a:spAutoFit/>
            </a:bodyPr>
            <a:lstStyle/>
            <a:p>
              <a:r>
                <a:rPr lang="es-ES" sz="1400" dirty="0"/>
                <a:t>Divulgación de las pautas de seguridad asociadas al empleo de la Línea 1 del Tranvía de Zaragoza entre escolares</a:t>
              </a:r>
            </a:p>
          </p:txBody>
        </p:sp>
        <p:sp>
          <p:nvSpPr>
            <p:cNvPr id="5" name="4 Rectángulo"/>
            <p:cNvSpPr/>
            <p:nvPr/>
          </p:nvSpPr>
          <p:spPr>
            <a:xfrm>
              <a:off x="1737322" y="1546701"/>
              <a:ext cx="3780312" cy="369332"/>
            </a:xfrm>
            <a:prstGeom prst="rect">
              <a:avLst/>
            </a:prstGeom>
            <a:noFill/>
          </p:spPr>
          <p:txBody>
            <a:bodyPr wrap="square" rtlCol="0">
              <a:spAutoFit/>
            </a:bodyPr>
            <a:lstStyle/>
            <a:p>
              <a:pPr marL="285750" indent="-285750">
                <a:buBlip>
                  <a:blip r:embed="rId5"/>
                </a:buBlip>
              </a:pPr>
              <a:r>
                <a:rPr lang="es-ES" dirty="0" smtClean="0"/>
                <a:t>Charlas a escolares</a:t>
              </a:r>
              <a:endParaRPr lang="es-ES" dirty="0"/>
            </a:p>
          </p:txBody>
        </p:sp>
        <p:sp>
          <p:nvSpPr>
            <p:cNvPr id="12" name="11 CuadroTexto"/>
            <p:cNvSpPr txBox="1"/>
            <p:nvPr/>
          </p:nvSpPr>
          <p:spPr>
            <a:xfrm>
              <a:off x="1786803" y="2448631"/>
              <a:ext cx="3681351" cy="523220"/>
            </a:xfrm>
            <a:prstGeom prst="rect">
              <a:avLst/>
            </a:prstGeom>
            <a:noFill/>
          </p:spPr>
          <p:txBody>
            <a:bodyPr wrap="square" rtlCol="0">
              <a:spAutoFit/>
            </a:bodyPr>
            <a:lstStyle/>
            <a:p>
              <a:pPr marL="285750" indent="-285750">
                <a:buFont typeface="Wingdings" panose="05000000000000000000" pitchFamily="2" charset="2"/>
                <a:buChar char="ü"/>
              </a:pPr>
              <a:r>
                <a:rPr lang="es-ES" sz="1400" i="1" dirty="0" smtClean="0"/>
                <a:t>Más de 3000 beneficiarios</a:t>
              </a:r>
            </a:p>
            <a:p>
              <a:pPr marL="285750" indent="-285750">
                <a:buFont typeface="Wingdings" panose="05000000000000000000" pitchFamily="2" charset="2"/>
                <a:buChar char="ü"/>
              </a:pPr>
              <a:r>
                <a:rPr lang="es-ES" sz="1400" i="1" dirty="0" smtClean="0"/>
                <a:t>Requisito cliente</a:t>
              </a:r>
              <a:endParaRPr lang="es-ES" sz="1400" i="1" dirty="0"/>
            </a:p>
          </p:txBody>
        </p:sp>
      </p:grpSp>
      <p:grpSp>
        <p:nvGrpSpPr>
          <p:cNvPr id="6" name="5 Grupo"/>
          <p:cNvGrpSpPr/>
          <p:nvPr/>
        </p:nvGrpSpPr>
        <p:grpSpPr>
          <a:xfrm>
            <a:off x="1606550" y="2205112"/>
            <a:ext cx="4678016" cy="2063099"/>
            <a:chOff x="1786803" y="3631255"/>
            <a:chExt cx="4339067" cy="2063099"/>
          </a:xfrm>
        </p:grpSpPr>
        <p:sp>
          <p:nvSpPr>
            <p:cNvPr id="7" name="6 Rectángulo"/>
            <p:cNvSpPr/>
            <p:nvPr/>
          </p:nvSpPr>
          <p:spPr>
            <a:xfrm>
              <a:off x="1786803" y="3631255"/>
              <a:ext cx="4314701" cy="923330"/>
            </a:xfrm>
            <a:prstGeom prst="rect">
              <a:avLst/>
            </a:prstGeom>
            <a:noFill/>
          </p:spPr>
          <p:txBody>
            <a:bodyPr wrap="square" rtlCol="0">
              <a:spAutoFit/>
            </a:bodyPr>
            <a:lstStyle/>
            <a:p>
              <a:pPr marL="285750" indent="-285750">
                <a:buBlip>
                  <a:blip r:embed="rId5"/>
                </a:buBlip>
              </a:pPr>
              <a:r>
                <a:rPr lang="es-ES" dirty="0"/>
                <a:t>Charlas de normas de Seguridad Vial para personas mayores de la ciudad de Zaragoza. </a:t>
              </a:r>
            </a:p>
          </p:txBody>
        </p:sp>
        <p:sp>
          <p:nvSpPr>
            <p:cNvPr id="16" name="15 Rectángulo"/>
            <p:cNvSpPr/>
            <p:nvPr/>
          </p:nvSpPr>
          <p:spPr>
            <a:xfrm>
              <a:off x="1792984" y="4237801"/>
              <a:ext cx="4332886" cy="1169551"/>
            </a:xfrm>
            <a:prstGeom prst="rect">
              <a:avLst/>
            </a:prstGeom>
          </p:spPr>
          <p:txBody>
            <a:bodyPr wrap="square">
              <a:spAutoFit/>
            </a:bodyPr>
            <a:lstStyle/>
            <a:p>
              <a:r>
                <a:rPr lang="es-ES" sz="1400" dirty="0"/>
                <a:t>Respeto de las normas de Seguridad Vial para personas mayores de la ciudad de Zaragoza. Charlas donde se imparten bases teóricas, repasando cada una de las normas. Empleo de técnicas de aprendizaje basadas en la experiencia y la empatía.</a:t>
              </a:r>
            </a:p>
          </p:txBody>
        </p:sp>
        <p:sp>
          <p:nvSpPr>
            <p:cNvPr id="17" name="16 CuadroTexto"/>
            <p:cNvSpPr txBox="1"/>
            <p:nvPr/>
          </p:nvSpPr>
          <p:spPr>
            <a:xfrm>
              <a:off x="1897065" y="5386577"/>
              <a:ext cx="3681351" cy="307777"/>
            </a:xfrm>
            <a:prstGeom prst="rect">
              <a:avLst/>
            </a:prstGeom>
            <a:noFill/>
          </p:spPr>
          <p:txBody>
            <a:bodyPr wrap="square" rtlCol="0">
              <a:spAutoFit/>
            </a:bodyPr>
            <a:lstStyle/>
            <a:p>
              <a:pPr marL="285750" indent="-285750">
                <a:buFont typeface="Wingdings" panose="05000000000000000000" pitchFamily="2" charset="2"/>
                <a:buChar char="ü"/>
              </a:pPr>
              <a:r>
                <a:rPr lang="es-ES" sz="1400" i="1" dirty="0" smtClean="0"/>
                <a:t>Más de 860 beneficiarios</a:t>
              </a:r>
            </a:p>
          </p:txBody>
        </p:sp>
      </p:grpSp>
      <p:grpSp>
        <p:nvGrpSpPr>
          <p:cNvPr id="13" name="12 Grupo"/>
          <p:cNvGrpSpPr/>
          <p:nvPr/>
        </p:nvGrpSpPr>
        <p:grpSpPr>
          <a:xfrm>
            <a:off x="6784858" y="777585"/>
            <a:ext cx="4931944" cy="2447069"/>
            <a:chOff x="6848930" y="2851228"/>
            <a:chExt cx="4931944" cy="2098029"/>
          </a:xfrm>
        </p:grpSpPr>
        <p:sp>
          <p:nvSpPr>
            <p:cNvPr id="8" name="7 Rectángulo"/>
            <p:cNvSpPr/>
            <p:nvPr/>
          </p:nvSpPr>
          <p:spPr>
            <a:xfrm>
              <a:off x="6848930" y="2851228"/>
              <a:ext cx="4931944" cy="369332"/>
            </a:xfrm>
            <a:prstGeom prst="rect">
              <a:avLst/>
            </a:prstGeom>
            <a:noFill/>
          </p:spPr>
          <p:txBody>
            <a:bodyPr wrap="square" rtlCol="0">
              <a:spAutoFit/>
            </a:bodyPr>
            <a:lstStyle/>
            <a:p>
              <a:pPr marL="285750" indent="-285750">
                <a:buBlip>
                  <a:blip r:embed="rId5"/>
                </a:buBlip>
              </a:pPr>
              <a:r>
                <a:rPr lang="es-ES" dirty="0"/>
                <a:t>Participación en Congreso Ellas Suman</a:t>
              </a:r>
            </a:p>
          </p:txBody>
        </p:sp>
        <p:sp>
          <p:nvSpPr>
            <p:cNvPr id="18" name="17 Rectángulo"/>
            <p:cNvSpPr/>
            <p:nvPr/>
          </p:nvSpPr>
          <p:spPr>
            <a:xfrm>
              <a:off x="6848930" y="3207672"/>
              <a:ext cx="4803801" cy="1741585"/>
            </a:xfrm>
            <a:prstGeom prst="rect">
              <a:avLst/>
            </a:prstGeom>
          </p:spPr>
          <p:txBody>
            <a:bodyPr wrap="square">
              <a:spAutoFit/>
            </a:bodyPr>
            <a:lstStyle/>
            <a:p>
              <a:r>
                <a:rPr lang="es-ES" sz="1400" dirty="0"/>
                <a:t>Participación, para mejora de imagen de marca e implicación en proyectos sociales y ciudadanos, en el primer Congreso/Workshop para que profesionales, emprendedores y empresarios aprovechen la inteligencia colectiva, más allá de la suma de inteligencias individuales</a:t>
              </a:r>
              <a:r>
                <a:rPr lang="es-ES" sz="1400" dirty="0" smtClean="0"/>
                <a:t>.</a:t>
              </a:r>
            </a:p>
            <a:p>
              <a:r>
                <a:rPr lang="es-ES_tradnl" sz="1400" dirty="0" smtClean="0"/>
                <a:t>Entidades colaboradoras: </a:t>
              </a:r>
              <a:r>
                <a:rPr lang="es-ES" sz="1400" dirty="0"/>
                <a:t>Universidad de Zaragoza, Ayuntamiento de Zaragoza, ESIC Zaragoza, Andrade/Aragón, Universidad de San Jorge, Asociación de Periodistas de Aragón, </a:t>
              </a:r>
              <a:r>
                <a:rPr lang="es-ES" sz="1400" dirty="0" err="1"/>
                <a:t>DirCom</a:t>
              </a:r>
              <a:endParaRPr lang="es-ES" sz="1400" dirty="0"/>
            </a:p>
          </p:txBody>
        </p:sp>
      </p:grpSp>
      <p:grpSp>
        <p:nvGrpSpPr>
          <p:cNvPr id="14" name="13 Grupo"/>
          <p:cNvGrpSpPr/>
          <p:nvPr/>
        </p:nvGrpSpPr>
        <p:grpSpPr>
          <a:xfrm>
            <a:off x="1639482" y="4398376"/>
            <a:ext cx="5024364" cy="1200349"/>
            <a:chOff x="6848930" y="1012933"/>
            <a:chExt cx="4527719" cy="1200349"/>
          </a:xfrm>
        </p:grpSpPr>
        <p:sp>
          <p:nvSpPr>
            <p:cNvPr id="19" name="18 Rectángulo"/>
            <p:cNvSpPr/>
            <p:nvPr/>
          </p:nvSpPr>
          <p:spPr>
            <a:xfrm>
              <a:off x="6848930" y="1012933"/>
              <a:ext cx="4527718" cy="369332"/>
            </a:xfrm>
            <a:prstGeom prst="rect">
              <a:avLst/>
            </a:prstGeom>
            <a:noFill/>
          </p:spPr>
          <p:txBody>
            <a:bodyPr wrap="square" rtlCol="0">
              <a:spAutoFit/>
            </a:bodyPr>
            <a:lstStyle/>
            <a:p>
              <a:pPr marL="285750" indent="-285750">
                <a:buBlip>
                  <a:blip r:embed="rId5"/>
                </a:buBlip>
              </a:pPr>
              <a:r>
                <a:rPr lang="es-ES" dirty="0"/>
                <a:t>Participación iniciativa </a:t>
              </a:r>
              <a:r>
                <a:rPr lang="es-ES" dirty="0" err="1"/>
                <a:t>Atecea</a:t>
              </a:r>
              <a:r>
                <a:rPr lang="es-ES" dirty="0"/>
                <a:t> Educa</a:t>
              </a:r>
            </a:p>
          </p:txBody>
        </p:sp>
        <p:sp>
          <p:nvSpPr>
            <p:cNvPr id="20" name="19 Rectángulo"/>
            <p:cNvSpPr/>
            <p:nvPr/>
          </p:nvSpPr>
          <p:spPr>
            <a:xfrm>
              <a:off x="6848930" y="1474618"/>
              <a:ext cx="4527719" cy="738664"/>
            </a:xfrm>
            <a:prstGeom prst="rect">
              <a:avLst/>
            </a:prstGeom>
          </p:spPr>
          <p:txBody>
            <a:bodyPr wrap="square">
              <a:spAutoFit/>
            </a:bodyPr>
            <a:lstStyle/>
            <a:p>
              <a:r>
                <a:rPr lang="es-ES" sz="1400" dirty="0" smtClean="0"/>
                <a:t>Participación </a:t>
              </a:r>
              <a:r>
                <a:rPr lang="es-ES" sz="1400" dirty="0"/>
                <a:t>en el programa de divulgación en centros escolares de Aragón de la importancia de un comportamiento seguro, a nivel de circulación vial, para evitar accidentes en las </a:t>
              </a:r>
              <a:r>
                <a:rPr lang="es-ES" sz="1400" dirty="0" smtClean="0"/>
                <a:t>calles</a:t>
              </a:r>
              <a:r>
                <a:rPr lang="es-ES" sz="1400" dirty="0"/>
                <a:t>.</a:t>
              </a:r>
            </a:p>
          </p:txBody>
        </p:sp>
      </p:grpSp>
      <p:sp>
        <p:nvSpPr>
          <p:cNvPr id="21" name="20 CuadroTexto"/>
          <p:cNvSpPr txBox="1"/>
          <p:nvPr/>
        </p:nvSpPr>
        <p:spPr>
          <a:xfrm>
            <a:off x="1768617" y="288913"/>
            <a:ext cx="6935995" cy="369332"/>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Campañas de información a la población en fase de operación</a:t>
            </a:r>
            <a:endParaRPr lang="es-ES" dirty="0"/>
          </a:p>
        </p:txBody>
      </p:sp>
      <p:sp>
        <p:nvSpPr>
          <p:cNvPr id="22" name="21 Rectángulo"/>
          <p:cNvSpPr/>
          <p:nvPr/>
        </p:nvSpPr>
        <p:spPr>
          <a:xfrm>
            <a:off x="6784858" y="3675101"/>
            <a:ext cx="4975157" cy="1815882"/>
          </a:xfrm>
          <a:prstGeom prst="rect">
            <a:avLst/>
          </a:prstGeom>
        </p:spPr>
        <p:txBody>
          <a:bodyPr wrap="square">
            <a:spAutoFit/>
          </a:bodyPr>
          <a:lstStyle/>
          <a:p>
            <a:pPr marL="285750" indent="-285750">
              <a:buBlip>
                <a:blip r:embed="rId5"/>
              </a:buBlip>
            </a:pPr>
            <a:r>
              <a:rPr lang="es-ES" sz="1600" b="1" dirty="0">
                <a:solidFill>
                  <a:srgbClr val="00B050"/>
                </a:solidFill>
              </a:rPr>
              <a:t>Premio Light Rail </a:t>
            </a:r>
            <a:r>
              <a:rPr lang="es-ES" sz="1600" b="1" dirty="0" err="1">
                <a:solidFill>
                  <a:srgbClr val="00B050"/>
                </a:solidFill>
              </a:rPr>
              <a:t>Awards</a:t>
            </a:r>
            <a:r>
              <a:rPr lang="es-ES" sz="1600" b="1" dirty="0">
                <a:solidFill>
                  <a:srgbClr val="00B050"/>
                </a:solidFill>
              </a:rPr>
              <a:t> 2012 al Mejor Proyecto Mundial del Año entregado por el Ministerio de Transporte británico.</a:t>
            </a:r>
          </a:p>
          <a:p>
            <a:pPr marL="285750" indent="-285750">
              <a:buBlip>
                <a:blip r:embed="rId5"/>
              </a:buBlip>
            </a:pPr>
            <a:r>
              <a:rPr lang="es-ES" sz="1600" b="1" dirty="0">
                <a:solidFill>
                  <a:srgbClr val="00B050"/>
                </a:solidFill>
              </a:rPr>
              <a:t>Premio UITP 2012 al Mejor Proyecto de Integración Urbana.</a:t>
            </a:r>
          </a:p>
          <a:p>
            <a:pPr marL="285750" indent="-285750">
              <a:buBlip>
                <a:blip r:embed="rId5"/>
              </a:buBlip>
            </a:pPr>
            <a:r>
              <a:rPr lang="es-ES" sz="1600" b="1" dirty="0">
                <a:solidFill>
                  <a:srgbClr val="00B050"/>
                </a:solidFill>
              </a:rPr>
              <a:t>Premio Cemex Internacional Infraestructuras y Urbanismo 2013.</a:t>
            </a:r>
          </a:p>
        </p:txBody>
      </p:sp>
    </p:spTree>
    <p:extLst>
      <p:ext uri="{BB962C8B-B14F-4D97-AF65-F5344CB8AC3E}">
        <p14:creationId xmlns:p14="http://schemas.microsoft.com/office/powerpoint/2010/main" val="2816391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3173" y="498764"/>
            <a:ext cx="5118266" cy="369332"/>
          </a:xfrm>
          <a:prstGeom prst="rect">
            <a:avLst/>
          </a:prstGeom>
          <a:noFill/>
        </p:spPr>
        <p:txBody>
          <a:bodyPr wrap="square" rtlCol="0">
            <a:spAutoFit/>
          </a:bodyPr>
          <a:lstStyle/>
          <a:p>
            <a:r>
              <a:rPr lang="es-ES" b="1" dirty="0" smtClean="0">
                <a:solidFill>
                  <a:srgbClr val="0070C0"/>
                </a:solidFill>
              </a:rPr>
              <a:t>CONCLUSIONES Y LECCIONES APRENDIDAS</a:t>
            </a:r>
            <a:endParaRPr lang="es-ES" b="1" dirty="0">
              <a:solidFill>
                <a:srgbClr val="0070C0"/>
              </a:solidFill>
            </a:endParaRPr>
          </a:p>
        </p:txBody>
      </p:sp>
      <p:sp>
        <p:nvSpPr>
          <p:cNvPr id="3" name="2 CuadroTexto"/>
          <p:cNvSpPr txBox="1"/>
          <p:nvPr/>
        </p:nvSpPr>
        <p:spPr>
          <a:xfrm>
            <a:off x="2493817" y="1638795"/>
            <a:ext cx="7576457" cy="1754326"/>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Integración de la variable socio-ambiental desde las primeras fases del proyecto</a:t>
            </a:r>
          </a:p>
          <a:p>
            <a:pPr marL="285750" indent="-285750">
              <a:buFont typeface="Wingdings" panose="05000000000000000000" pitchFamily="2" charset="2"/>
              <a:buChar char="ü"/>
            </a:pPr>
            <a:r>
              <a:rPr lang="es-ES" dirty="0" smtClean="0"/>
              <a:t>Coordinación entre todos los agentes implicados</a:t>
            </a:r>
          </a:p>
          <a:p>
            <a:pPr marL="285750" indent="-285750">
              <a:buFont typeface="Wingdings" panose="05000000000000000000" pitchFamily="2" charset="2"/>
              <a:buChar char="ü"/>
            </a:pPr>
            <a:r>
              <a:rPr lang="es-ES" dirty="0" smtClean="0"/>
              <a:t>Conocimiento de la problemática por parte de todos los implicados</a:t>
            </a:r>
          </a:p>
          <a:p>
            <a:pPr marL="285750" indent="-285750">
              <a:buFont typeface="Wingdings" panose="05000000000000000000" pitchFamily="2" charset="2"/>
              <a:buChar char="ü"/>
            </a:pPr>
            <a:r>
              <a:rPr lang="es-ES" dirty="0" smtClean="0"/>
              <a:t>Importante campaña de comunicación durante la fase de obras y en los primeros años de la fase de operación</a:t>
            </a:r>
          </a:p>
        </p:txBody>
      </p:sp>
      <p:sp>
        <p:nvSpPr>
          <p:cNvPr id="4" name="3 Rectángulo"/>
          <p:cNvSpPr/>
          <p:nvPr/>
        </p:nvSpPr>
        <p:spPr>
          <a:xfrm>
            <a:off x="2493817" y="4294701"/>
            <a:ext cx="6982692" cy="1477328"/>
          </a:xfrm>
          <a:prstGeom prst="rect">
            <a:avLst/>
          </a:prstGeom>
        </p:spPr>
        <p:txBody>
          <a:bodyPr wrap="square">
            <a:spAutoFit/>
          </a:bodyPr>
          <a:lstStyle/>
          <a:p>
            <a:pPr marL="285750" indent="-285750">
              <a:buFont typeface="Wingdings" panose="05000000000000000000" pitchFamily="2" charset="2"/>
              <a:buChar char="ü"/>
            </a:pPr>
            <a:r>
              <a:rPr lang="es-ES" dirty="0" smtClean="0"/>
              <a:t>Mejora en la comunicación de las modificaciones del recorrido de numerosas líneas de autobús para adaptarlas al cierre de calles en los primeros meses después de la puesta en obra</a:t>
            </a:r>
          </a:p>
          <a:p>
            <a:pPr marL="285750" indent="-285750">
              <a:buFont typeface="Wingdings" panose="05000000000000000000" pitchFamily="2" charset="2"/>
              <a:buChar char="ü"/>
            </a:pPr>
            <a:r>
              <a:rPr lang="es-ES" dirty="0" smtClean="0"/>
              <a:t>Mantener las iniciativas sociales imbricadas con la ciudadanía a lo largo de la vida útil del tranvía</a:t>
            </a:r>
          </a:p>
        </p:txBody>
      </p:sp>
      <p:sp>
        <p:nvSpPr>
          <p:cNvPr id="5" name="4 CuadroTexto"/>
          <p:cNvSpPr txBox="1"/>
          <p:nvPr/>
        </p:nvSpPr>
        <p:spPr>
          <a:xfrm>
            <a:off x="2137558" y="1145095"/>
            <a:ext cx="2612572" cy="369332"/>
          </a:xfrm>
          <a:prstGeom prst="rect">
            <a:avLst/>
          </a:prstGeom>
          <a:noFill/>
        </p:spPr>
        <p:txBody>
          <a:bodyPr wrap="square" rtlCol="0">
            <a:spAutoFit/>
          </a:bodyPr>
          <a:lstStyle/>
          <a:p>
            <a:r>
              <a:rPr lang="es-ES" b="1" dirty="0" smtClean="0">
                <a:solidFill>
                  <a:srgbClr val="00B050"/>
                </a:solidFill>
              </a:rPr>
              <a:t>Aspectos positivos</a:t>
            </a:r>
            <a:endParaRPr lang="es-ES" b="1" dirty="0">
              <a:solidFill>
                <a:srgbClr val="00B050"/>
              </a:solidFill>
            </a:endParaRPr>
          </a:p>
        </p:txBody>
      </p:sp>
      <p:sp>
        <p:nvSpPr>
          <p:cNvPr id="6" name="5 CuadroTexto"/>
          <p:cNvSpPr txBox="1"/>
          <p:nvPr/>
        </p:nvSpPr>
        <p:spPr>
          <a:xfrm>
            <a:off x="2289958" y="3779438"/>
            <a:ext cx="3968338" cy="369332"/>
          </a:xfrm>
          <a:prstGeom prst="rect">
            <a:avLst/>
          </a:prstGeom>
          <a:noFill/>
        </p:spPr>
        <p:txBody>
          <a:bodyPr wrap="square" rtlCol="0">
            <a:spAutoFit/>
          </a:bodyPr>
          <a:lstStyle/>
          <a:p>
            <a:r>
              <a:rPr lang="es-ES" b="1" dirty="0" smtClean="0">
                <a:solidFill>
                  <a:srgbClr val="FF0000"/>
                </a:solidFill>
              </a:rPr>
              <a:t>Oportunidades de mejora</a:t>
            </a:r>
            <a:endParaRPr lang="es-ES" b="1" dirty="0">
              <a:solidFill>
                <a:srgbClr val="FF0000"/>
              </a:solidFill>
            </a:endParaRPr>
          </a:p>
        </p:txBody>
      </p:sp>
      <p:pic>
        <p:nvPicPr>
          <p:cNvPr id="7" name="6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8" name="7 Grupo"/>
          <p:cNvGrpSpPr/>
          <p:nvPr/>
        </p:nvGrpSpPr>
        <p:grpSpPr>
          <a:xfrm>
            <a:off x="7507706" y="6089207"/>
            <a:ext cx="3208419" cy="617371"/>
            <a:chOff x="7507706" y="6089207"/>
            <a:chExt cx="3208419" cy="617371"/>
          </a:xfrm>
        </p:grpSpPr>
        <p:pic>
          <p:nvPicPr>
            <p:cNvPr id="9"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0" descr="WB-WBG-vertical-RGB.png"/>
            <p:cNvPicPr>
              <a:picLocks noChangeAspect="1"/>
            </p:cNvPicPr>
            <p:nvPr/>
          </p:nvPicPr>
          <p:blipFill rotWithShape="1">
            <a:blip r:embed="rId4"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Tree>
    <p:extLst>
      <p:ext uri="{BB962C8B-B14F-4D97-AF65-F5344CB8AC3E}">
        <p14:creationId xmlns:p14="http://schemas.microsoft.com/office/powerpoint/2010/main" val="30700798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2" name="1 Rectángulo"/>
          <p:cNvSpPr/>
          <p:nvPr/>
        </p:nvSpPr>
        <p:spPr>
          <a:xfrm>
            <a:off x="1867421" y="885699"/>
            <a:ext cx="5545311" cy="461665"/>
          </a:xfrm>
          <a:prstGeom prst="rect">
            <a:avLst/>
          </a:prstGeom>
        </p:spPr>
        <p:txBody>
          <a:bodyPr wrap="square">
            <a:spAutoFit/>
          </a:bodyPr>
          <a:lstStyle/>
          <a:p>
            <a:r>
              <a:rPr lang="es-ES" sz="1200" dirty="0"/>
              <a:t>La línea 1 del Tranvía de Parla tiene un recorrido de 8,3 Km. y cuenta con 15 paradas, todas ellas en superficie. </a:t>
            </a:r>
          </a:p>
        </p:txBody>
      </p:sp>
      <p:sp>
        <p:nvSpPr>
          <p:cNvPr id="3" name="2 CuadroTexto"/>
          <p:cNvSpPr txBox="1"/>
          <p:nvPr/>
        </p:nvSpPr>
        <p:spPr>
          <a:xfrm>
            <a:off x="1744556" y="522095"/>
            <a:ext cx="3896223" cy="461665"/>
          </a:xfrm>
          <a:prstGeom prst="rect">
            <a:avLst/>
          </a:prstGeom>
          <a:noFill/>
        </p:spPr>
        <p:txBody>
          <a:bodyPr wrap="square" rtlCol="0">
            <a:spAutoFit/>
          </a:bodyPr>
          <a:lstStyle/>
          <a:p>
            <a:r>
              <a:rPr lang="es-ES" sz="2400" b="1" dirty="0" smtClean="0">
                <a:solidFill>
                  <a:srgbClr val="0070C0"/>
                </a:solidFill>
              </a:rPr>
              <a:t>TRANVÍA DE PARLA</a:t>
            </a:r>
            <a:endParaRPr lang="es-ES" sz="2400" b="1" dirty="0">
              <a:solidFill>
                <a:srgbClr val="0070C0"/>
              </a:solidFill>
            </a:endParaRPr>
          </a:p>
        </p:txBody>
      </p:sp>
      <p:pic>
        <p:nvPicPr>
          <p:cNvPr id="3074" name="Picture 2" descr="E:\18-04-07\Fotos Obra y Tranvia\FOTOS COCHERAS\DSCN267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8080" y="78084"/>
            <a:ext cx="4363920" cy="3273310"/>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1735940" y="5257079"/>
            <a:ext cx="3904839" cy="923330"/>
          </a:xfrm>
          <a:prstGeom prst="rect">
            <a:avLst/>
          </a:prstGeom>
          <a:noFill/>
        </p:spPr>
        <p:txBody>
          <a:bodyPr wrap="square" rtlCol="0">
            <a:spAutoFit/>
          </a:bodyPr>
          <a:lstStyle/>
          <a:p>
            <a:r>
              <a:rPr lang="es-ES" dirty="0" smtClean="0"/>
              <a:t>Impacto acústico</a:t>
            </a:r>
          </a:p>
          <a:p>
            <a:r>
              <a:rPr lang="es-ES" dirty="0" smtClean="0"/>
              <a:t>Afección al tráfico </a:t>
            </a:r>
            <a:r>
              <a:rPr lang="es-ES" dirty="0" err="1" smtClean="0"/>
              <a:t>vehícular</a:t>
            </a:r>
            <a:r>
              <a:rPr lang="es-ES" dirty="0" smtClean="0"/>
              <a:t> y peatonal</a:t>
            </a:r>
          </a:p>
          <a:p>
            <a:r>
              <a:rPr lang="es-ES" dirty="0" smtClean="0"/>
              <a:t>Afección a la vegetación</a:t>
            </a:r>
            <a:endParaRPr lang="es-ES" dirty="0"/>
          </a:p>
        </p:txBody>
      </p:sp>
      <p:sp>
        <p:nvSpPr>
          <p:cNvPr id="10" name="9 CuadroTexto"/>
          <p:cNvSpPr txBox="1"/>
          <p:nvPr/>
        </p:nvSpPr>
        <p:spPr>
          <a:xfrm>
            <a:off x="1436914" y="4671144"/>
            <a:ext cx="4203865" cy="646331"/>
          </a:xfrm>
          <a:prstGeom prst="rect">
            <a:avLst/>
          </a:prstGeom>
          <a:noFill/>
        </p:spPr>
        <p:txBody>
          <a:bodyPr wrap="square" rtlCol="0">
            <a:spAutoFit/>
          </a:bodyPr>
          <a:lstStyle/>
          <a:p>
            <a:r>
              <a:rPr lang="es-ES" dirty="0" smtClean="0">
                <a:solidFill>
                  <a:srgbClr val="FF0000"/>
                </a:solidFill>
              </a:rPr>
              <a:t>Aspectos relevantes en materia de gestión ambiental y social:</a:t>
            </a:r>
            <a:endParaRPr lang="es-ES" dirty="0">
              <a:solidFill>
                <a:srgbClr val="FF0000"/>
              </a:solidFill>
            </a:endParaRPr>
          </a:p>
        </p:txBody>
      </p:sp>
      <p:sp>
        <p:nvSpPr>
          <p:cNvPr id="11" name="10 CuadroTexto"/>
          <p:cNvSpPr txBox="1"/>
          <p:nvPr/>
        </p:nvSpPr>
        <p:spPr>
          <a:xfrm>
            <a:off x="1782184" y="1925392"/>
            <a:ext cx="2041671" cy="276999"/>
          </a:xfrm>
          <a:prstGeom prst="rect">
            <a:avLst/>
          </a:prstGeom>
          <a:noFill/>
        </p:spPr>
        <p:txBody>
          <a:bodyPr wrap="square" rtlCol="0">
            <a:spAutoFit/>
          </a:bodyPr>
          <a:lstStyle/>
          <a:p>
            <a:r>
              <a:rPr lang="es-ES" sz="1200" dirty="0" smtClean="0"/>
              <a:t>ESTUDIO DE VIABILIDAD</a:t>
            </a:r>
          </a:p>
        </p:txBody>
      </p:sp>
      <p:sp>
        <p:nvSpPr>
          <p:cNvPr id="12" name="11 CuadroTexto"/>
          <p:cNvSpPr txBox="1"/>
          <p:nvPr/>
        </p:nvSpPr>
        <p:spPr>
          <a:xfrm>
            <a:off x="2470672" y="2202391"/>
            <a:ext cx="4414221" cy="461665"/>
          </a:xfrm>
          <a:prstGeom prst="rect">
            <a:avLst/>
          </a:prstGeom>
          <a:noFill/>
        </p:spPr>
        <p:txBody>
          <a:bodyPr wrap="square" rtlCol="0">
            <a:spAutoFit/>
          </a:bodyPr>
          <a:lstStyle/>
          <a:p>
            <a:r>
              <a:rPr lang="es-ES" sz="1200" i="1" dirty="0" smtClean="0"/>
              <a:t>Integración de la variable ambiental y social en el análisis multicriterio de selección de alternativas</a:t>
            </a:r>
            <a:endParaRPr lang="es-ES" sz="1200" i="1" dirty="0"/>
          </a:p>
        </p:txBody>
      </p:sp>
      <p:sp>
        <p:nvSpPr>
          <p:cNvPr id="15" name="14 CuadroTexto"/>
          <p:cNvSpPr txBox="1"/>
          <p:nvPr/>
        </p:nvSpPr>
        <p:spPr>
          <a:xfrm>
            <a:off x="1782184" y="2661221"/>
            <a:ext cx="3560782" cy="276999"/>
          </a:xfrm>
          <a:prstGeom prst="rect">
            <a:avLst/>
          </a:prstGeom>
          <a:noFill/>
        </p:spPr>
        <p:txBody>
          <a:bodyPr wrap="square" rtlCol="0">
            <a:spAutoFit/>
          </a:bodyPr>
          <a:lstStyle/>
          <a:p>
            <a:r>
              <a:rPr lang="es-ES" sz="1200" dirty="0" smtClean="0"/>
              <a:t>PROYECTO DE CONSTRUCCIÓN Y EXPLOTACIÓN</a:t>
            </a:r>
          </a:p>
        </p:txBody>
      </p:sp>
      <p:sp>
        <p:nvSpPr>
          <p:cNvPr id="16" name="15 CuadroTexto"/>
          <p:cNvSpPr txBox="1"/>
          <p:nvPr/>
        </p:nvSpPr>
        <p:spPr>
          <a:xfrm>
            <a:off x="2434083" y="2978612"/>
            <a:ext cx="3003176" cy="1015663"/>
          </a:xfrm>
          <a:prstGeom prst="rect">
            <a:avLst/>
          </a:prstGeom>
          <a:noFill/>
        </p:spPr>
        <p:txBody>
          <a:bodyPr wrap="square" rtlCol="0">
            <a:spAutoFit/>
          </a:bodyPr>
          <a:lstStyle/>
          <a:p>
            <a:r>
              <a:rPr lang="es-ES" sz="1200" i="1" dirty="0" smtClean="0"/>
              <a:t>Estudio de Evaluación de Impacto Ambiental</a:t>
            </a:r>
          </a:p>
          <a:p>
            <a:r>
              <a:rPr lang="es-ES" sz="1200" i="1" dirty="0" smtClean="0"/>
              <a:t>Medidas de Integración Ambiental</a:t>
            </a:r>
          </a:p>
          <a:p>
            <a:endParaRPr lang="es-ES" sz="1200" i="1" dirty="0"/>
          </a:p>
          <a:p>
            <a:pPr marL="171450" indent="-171450">
              <a:buFont typeface="Wingdings" panose="05000000000000000000" pitchFamily="2" charset="2"/>
              <a:buChar char="ü"/>
            </a:pPr>
            <a:r>
              <a:rPr lang="es-ES" sz="1200" i="1" dirty="0" smtClean="0"/>
              <a:t>Inventario de arbolado</a:t>
            </a:r>
          </a:p>
          <a:p>
            <a:pPr marL="171450" indent="-171450">
              <a:buFont typeface="Wingdings" panose="05000000000000000000" pitchFamily="2" charset="2"/>
              <a:buChar char="ü"/>
            </a:pPr>
            <a:r>
              <a:rPr lang="es-ES" sz="1200" i="1" dirty="0" smtClean="0"/>
              <a:t>Estudio de ruido y vibraciones</a:t>
            </a:r>
            <a:endParaRPr lang="es-ES" sz="1200" i="1" dirty="0"/>
          </a:p>
        </p:txBody>
      </p:sp>
      <p:sp>
        <p:nvSpPr>
          <p:cNvPr id="17" name="16 CuadroTexto"/>
          <p:cNvSpPr txBox="1"/>
          <p:nvPr/>
        </p:nvSpPr>
        <p:spPr>
          <a:xfrm>
            <a:off x="1781287" y="1531320"/>
            <a:ext cx="3560782" cy="276999"/>
          </a:xfrm>
          <a:prstGeom prst="rect">
            <a:avLst/>
          </a:prstGeom>
          <a:noFill/>
        </p:spPr>
        <p:txBody>
          <a:bodyPr wrap="square" rtlCol="0">
            <a:spAutoFit/>
          </a:bodyPr>
          <a:lstStyle/>
          <a:p>
            <a:r>
              <a:rPr lang="es-ES" sz="1200" u="sng" dirty="0" smtClean="0"/>
              <a:t>FASE DE DISEÑO</a:t>
            </a:r>
          </a:p>
        </p:txBody>
      </p:sp>
      <p:sp>
        <p:nvSpPr>
          <p:cNvPr id="18" name="17 CuadroTexto"/>
          <p:cNvSpPr txBox="1"/>
          <p:nvPr/>
        </p:nvSpPr>
        <p:spPr>
          <a:xfrm>
            <a:off x="7241328" y="4589961"/>
            <a:ext cx="4164924" cy="1446550"/>
          </a:xfrm>
          <a:prstGeom prst="rect">
            <a:avLst/>
          </a:prstGeom>
          <a:noFill/>
        </p:spPr>
        <p:txBody>
          <a:bodyPr wrap="square" rtlCol="0">
            <a:spAutoFit/>
          </a:bodyPr>
          <a:lstStyle/>
          <a:p>
            <a:r>
              <a:rPr lang="es-ES" sz="1600" b="1" dirty="0" smtClean="0"/>
              <a:t>Propuesta de Medidas preventivas y correctoras (PGAS):</a:t>
            </a:r>
          </a:p>
          <a:p>
            <a:pPr marL="285750" indent="-285750">
              <a:buFont typeface="Wingdings" panose="05000000000000000000" pitchFamily="2" charset="2"/>
              <a:buChar char="ü"/>
            </a:pPr>
            <a:r>
              <a:rPr lang="es-ES" sz="1400" b="1" dirty="0"/>
              <a:t>Control de ruido y vibraciones (obra y operación</a:t>
            </a:r>
            <a:r>
              <a:rPr lang="es-ES" sz="1400" dirty="0"/>
              <a:t>)</a:t>
            </a:r>
          </a:p>
          <a:p>
            <a:pPr marL="285750" indent="-285750">
              <a:buFont typeface="Wingdings" panose="05000000000000000000" pitchFamily="2" charset="2"/>
              <a:buChar char="ü"/>
            </a:pPr>
            <a:r>
              <a:rPr lang="es-ES" sz="1400" b="1" dirty="0"/>
              <a:t>Campañas de información a la población</a:t>
            </a:r>
          </a:p>
          <a:p>
            <a:pPr marL="285750" indent="-285750">
              <a:buFont typeface="Wingdings" panose="05000000000000000000" pitchFamily="2" charset="2"/>
              <a:buChar char="ü"/>
            </a:pPr>
            <a:r>
              <a:rPr lang="es-ES" sz="1400" dirty="0"/>
              <a:t>Protección y/o trasplante de </a:t>
            </a:r>
            <a:r>
              <a:rPr lang="es-ES" sz="1400" dirty="0" smtClean="0"/>
              <a:t>arbolado</a:t>
            </a:r>
            <a:endParaRPr lang="es-ES" sz="1400" dirty="0"/>
          </a:p>
          <a:p>
            <a:pPr marL="285750" indent="-285750">
              <a:buFont typeface="Wingdings" panose="05000000000000000000" pitchFamily="2" charset="2"/>
              <a:buChar char="ü"/>
            </a:pPr>
            <a:r>
              <a:rPr lang="es-ES" sz="1400" dirty="0" smtClean="0"/>
              <a:t>Definición de desvíos de tráfico  y peatones</a:t>
            </a:r>
            <a:endParaRPr lang="es-ES" sz="1400" dirty="0"/>
          </a:p>
        </p:txBody>
      </p:sp>
      <p:sp>
        <p:nvSpPr>
          <p:cNvPr id="7" name="6 Flecha a la derecha con bandas"/>
          <p:cNvSpPr/>
          <p:nvPr/>
        </p:nvSpPr>
        <p:spPr>
          <a:xfrm>
            <a:off x="5856585" y="5035138"/>
            <a:ext cx="748146" cy="49876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18 Image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6585" y="2445993"/>
            <a:ext cx="3112295" cy="208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CuadroTexto"/>
          <p:cNvSpPr txBox="1"/>
          <p:nvPr/>
        </p:nvSpPr>
        <p:spPr>
          <a:xfrm>
            <a:off x="1867421" y="4017194"/>
            <a:ext cx="3560782" cy="276999"/>
          </a:xfrm>
          <a:prstGeom prst="rect">
            <a:avLst/>
          </a:prstGeom>
          <a:noFill/>
        </p:spPr>
        <p:txBody>
          <a:bodyPr wrap="square" rtlCol="0">
            <a:spAutoFit/>
          </a:bodyPr>
          <a:lstStyle/>
          <a:p>
            <a:r>
              <a:rPr lang="es-ES" sz="1200" dirty="0" smtClean="0"/>
              <a:t>CONSTRUCCIÓN Y EXPLOTACIÓN</a:t>
            </a:r>
          </a:p>
        </p:txBody>
      </p:sp>
      <p:sp>
        <p:nvSpPr>
          <p:cNvPr id="21" name="20 CuadroTexto"/>
          <p:cNvSpPr txBox="1"/>
          <p:nvPr/>
        </p:nvSpPr>
        <p:spPr>
          <a:xfrm>
            <a:off x="2622142" y="4249897"/>
            <a:ext cx="2293279" cy="276999"/>
          </a:xfrm>
          <a:prstGeom prst="rect">
            <a:avLst/>
          </a:prstGeom>
          <a:noFill/>
        </p:spPr>
        <p:txBody>
          <a:bodyPr wrap="square" rtlCol="0">
            <a:spAutoFit/>
          </a:bodyPr>
          <a:lstStyle/>
          <a:p>
            <a:r>
              <a:rPr lang="es-ES" sz="1200" i="1" dirty="0" smtClean="0"/>
              <a:t>Ejecución del PGAS</a:t>
            </a:r>
            <a:endParaRPr lang="es-ES" sz="1200" i="1" dirty="0"/>
          </a:p>
        </p:txBody>
      </p:sp>
    </p:spTree>
    <p:extLst>
      <p:ext uri="{BB962C8B-B14F-4D97-AF65-F5344CB8AC3E}">
        <p14:creationId xmlns:p14="http://schemas.microsoft.com/office/powerpoint/2010/main" val="20487503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0139" y="3029293"/>
            <a:ext cx="4442706" cy="3332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E:\18-04-07\Fotos Obra y Tranvia\BULEVAR NORTE\Imagen 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653" y="3244334"/>
            <a:ext cx="4918445" cy="3278964"/>
          </a:xfrm>
          <a:prstGeom prst="rect">
            <a:avLst/>
          </a:prstGeom>
          <a:noFill/>
          <a:extLst>
            <a:ext uri="{909E8E84-426E-40DD-AFC4-6F175D3DCCD1}">
              <a14:hiddenFill xmlns:a14="http://schemas.microsoft.com/office/drawing/2010/main">
                <a:solidFill>
                  <a:srgbClr val="FFFFFF"/>
                </a:solidFill>
              </a14:hiddenFill>
            </a:ext>
          </a:extLst>
        </p:spPr>
      </p:pic>
      <p:pic>
        <p:nvPicPr>
          <p:cNvPr id="14" name="1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886" y="146349"/>
            <a:ext cx="3902212" cy="2449564"/>
          </a:xfrm>
          <a:prstGeom prst="rect">
            <a:avLst/>
          </a:prstGeom>
        </p:spPr>
      </p:pic>
      <p:sp>
        <p:nvSpPr>
          <p:cNvPr id="2" name="1 Rectángulo"/>
          <p:cNvSpPr/>
          <p:nvPr/>
        </p:nvSpPr>
        <p:spPr>
          <a:xfrm>
            <a:off x="1786803" y="1091334"/>
            <a:ext cx="4207823" cy="738664"/>
          </a:xfrm>
          <a:prstGeom prst="rect">
            <a:avLst/>
          </a:prstGeom>
        </p:spPr>
        <p:txBody>
          <a:bodyPr wrap="square">
            <a:spAutoFit/>
          </a:bodyPr>
          <a:lstStyle/>
          <a:p>
            <a:r>
              <a:rPr lang="es-ES_tradnl" sz="1400" dirty="0"/>
              <a:t>S</a:t>
            </a:r>
            <a:r>
              <a:rPr lang="es-ES_tradnl" sz="1400" dirty="0" smtClean="0"/>
              <a:t>olución </a:t>
            </a:r>
            <a:r>
              <a:rPr lang="es-ES_tradnl" sz="1400" dirty="0"/>
              <a:t>de vía en placa basada en carril Ri60N con soporte continuo sin fijaciones, denominado “CDM-PREFARAIL-JACKET”. </a:t>
            </a:r>
            <a:endParaRPr lang="es-ES" sz="1400" dirty="0"/>
          </a:p>
        </p:txBody>
      </p:sp>
      <p:pic>
        <p:nvPicPr>
          <p:cNvPr id="4" name="3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5" name="4 Rectángulo"/>
          <p:cNvSpPr/>
          <p:nvPr/>
        </p:nvSpPr>
        <p:spPr>
          <a:xfrm>
            <a:off x="1575460" y="506145"/>
            <a:ext cx="3780312" cy="655988"/>
          </a:xfrm>
          <a:prstGeom prst="rect">
            <a:avLst/>
          </a:prstGeom>
          <a:noFill/>
        </p:spPr>
        <p:txBody>
          <a:bodyPr wrap="square" rtlCol="0">
            <a:spAutoFit/>
          </a:bodyPr>
          <a:lstStyle/>
          <a:p>
            <a:pPr marL="285750" indent="-285750">
              <a:buFont typeface="Wingdings" panose="05000000000000000000" pitchFamily="2" charset="2"/>
              <a:buChar char="ü"/>
            </a:pPr>
            <a:r>
              <a:rPr lang="es-ES" dirty="0"/>
              <a:t>Control de ruido y vibraciones (obra y operación)</a:t>
            </a:r>
          </a:p>
        </p:txBody>
      </p:sp>
      <p:sp>
        <p:nvSpPr>
          <p:cNvPr id="7" name="6 Rectángulo"/>
          <p:cNvSpPr/>
          <p:nvPr/>
        </p:nvSpPr>
        <p:spPr>
          <a:xfrm>
            <a:off x="1786803" y="2875002"/>
            <a:ext cx="4314701" cy="369332"/>
          </a:xfrm>
          <a:prstGeom prst="rect">
            <a:avLst/>
          </a:prstGeom>
        </p:spPr>
        <p:txBody>
          <a:bodyPr wrap="square">
            <a:spAutoFit/>
          </a:bodyPr>
          <a:lstStyle/>
          <a:p>
            <a:pPr marL="285750" indent="-285750">
              <a:buFont typeface="Wingdings" panose="05000000000000000000" pitchFamily="2" charset="2"/>
              <a:buChar char="ü"/>
            </a:pPr>
            <a:r>
              <a:rPr lang="es-ES" dirty="0" smtClean="0"/>
              <a:t>Protección </a:t>
            </a:r>
            <a:r>
              <a:rPr lang="es-ES" dirty="0"/>
              <a:t>y/o trasplante de </a:t>
            </a:r>
            <a:r>
              <a:rPr lang="es-ES" dirty="0" smtClean="0"/>
              <a:t>arbolado</a:t>
            </a:r>
            <a:endParaRPr lang="es-ES" dirty="0"/>
          </a:p>
        </p:txBody>
      </p:sp>
      <p:sp>
        <p:nvSpPr>
          <p:cNvPr id="8" name="7 Rectángulo"/>
          <p:cNvSpPr/>
          <p:nvPr/>
        </p:nvSpPr>
        <p:spPr>
          <a:xfrm>
            <a:off x="7082847" y="2690336"/>
            <a:ext cx="4931944" cy="369332"/>
          </a:xfrm>
          <a:prstGeom prst="rect">
            <a:avLst/>
          </a:prstGeom>
        </p:spPr>
        <p:txBody>
          <a:bodyPr wrap="square">
            <a:spAutoFit/>
          </a:bodyPr>
          <a:lstStyle/>
          <a:p>
            <a:pPr marL="285750" indent="-285750">
              <a:buFont typeface="Wingdings" panose="05000000000000000000" pitchFamily="2" charset="2"/>
              <a:buChar char="ü"/>
            </a:pPr>
            <a:r>
              <a:rPr lang="es-ES" dirty="0" smtClean="0"/>
              <a:t>Definición </a:t>
            </a:r>
            <a:r>
              <a:rPr lang="es-ES" dirty="0"/>
              <a:t>de desvíos de tráfico  y peatones</a:t>
            </a:r>
          </a:p>
        </p:txBody>
      </p:sp>
      <p:grpSp>
        <p:nvGrpSpPr>
          <p:cNvPr id="9" name="8 Grupo"/>
          <p:cNvGrpSpPr/>
          <p:nvPr/>
        </p:nvGrpSpPr>
        <p:grpSpPr>
          <a:xfrm>
            <a:off x="7507706" y="6089207"/>
            <a:ext cx="3208419" cy="617371"/>
            <a:chOff x="7507706" y="6089207"/>
            <a:chExt cx="3208419" cy="617371"/>
          </a:xfrm>
        </p:grpSpPr>
        <p:pic>
          <p:nvPicPr>
            <p:cNvPr id="10"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WB-WBG-vertical-RGB.png"/>
            <p:cNvPicPr>
              <a:picLocks noChangeAspect="1"/>
            </p:cNvPicPr>
            <p:nvPr/>
          </p:nvPicPr>
          <p:blipFill rotWithShape="1">
            <a:blip r:embed="rId7"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12" name="11 CuadroTexto"/>
          <p:cNvSpPr txBox="1"/>
          <p:nvPr/>
        </p:nvSpPr>
        <p:spPr>
          <a:xfrm>
            <a:off x="2414649" y="1754989"/>
            <a:ext cx="3681351" cy="523220"/>
          </a:xfrm>
          <a:prstGeom prst="rect">
            <a:avLst/>
          </a:prstGeom>
          <a:noFill/>
        </p:spPr>
        <p:txBody>
          <a:bodyPr wrap="square" rtlCol="0">
            <a:spAutoFit/>
          </a:bodyPr>
          <a:lstStyle/>
          <a:p>
            <a:pPr marL="285750" indent="-285750">
              <a:buFont typeface="Wingdings" panose="05000000000000000000" pitchFamily="2" charset="2"/>
              <a:buChar char="ü"/>
            </a:pPr>
            <a:r>
              <a:rPr lang="es-ES" sz="1400" i="1" dirty="0" smtClean="0"/>
              <a:t>Reducción de vibraciones</a:t>
            </a:r>
          </a:p>
          <a:p>
            <a:pPr marL="285750" indent="-285750">
              <a:buFont typeface="Wingdings" panose="05000000000000000000" pitchFamily="2" charset="2"/>
              <a:buChar char="ü"/>
            </a:pPr>
            <a:r>
              <a:rPr lang="es-ES" sz="1400" i="1" dirty="0" smtClean="0"/>
              <a:t>Fabricada con cauchos reciclados</a:t>
            </a:r>
            <a:endParaRPr lang="es-ES" sz="1400" i="1" dirty="0"/>
          </a:p>
        </p:txBody>
      </p:sp>
    </p:spTree>
    <p:extLst>
      <p:ext uri="{BB962C8B-B14F-4D97-AF65-F5344CB8AC3E}">
        <p14:creationId xmlns:p14="http://schemas.microsoft.com/office/powerpoint/2010/main" val="27106597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3" name="2 Grupo"/>
          <p:cNvGrpSpPr/>
          <p:nvPr/>
        </p:nvGrpSpPr>
        <p:grpSpPr>
          <a:xfrm>
            <a:off x="7507706" y="6089207"/>
            <a:ext cx="3208419" cy="617371"/>
            <a:chOff x="7507706" y="6089207"/>
            <a:chExt cx="3208419" cy="617371"/>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6" name="5 Rectángulo"/>
          <p:cNvSpPr/>
          <p:nvPr/>
        </p:nvSpPr>
        <p:spPr>
          <a:xfrm>
            <a:off x="1706732" y="520887"/>
            <a:ext cx="5800974" cy="369332"/>
          </a:xfrm>
          <a:prstGeom prst="rect">
            <a:avLst/>
          </a:prstGeom>
        </p:spPr>
        <p:txBody>
          <a:bodyPr wrap="square">
            <a:spAutoFit/>
          </a:bodyPr>
          <a:lstStyle/>
          <a:p>
            <a:pPr marL="285750" indent="-285750">
              <a:buFont typeface="Wingdings" panose="05000000000000000000" pitchFamily="2" charset="2"/>
              <a:buChar char="ü"/>
            </a:pPr>
            <a:r>
              <a:rPr lang="es-ES" dirty="0" smtClean="0"/>
              <a:t>Campañas </a:t>
            </a:r>
            <a:r>
              <a:rPr lang="es-ES" dirty="0"/>
              <a:t>de información a la </a:t>
            </a:r>
            <a:r>
              <a:rPr lang="es-ES" dirty="0" smtClean="0"/>
              <a:t>población durante la obra</a:t>
            </a:r>
            <a:endParaRPr lang="es-ES" dirty="0"/>
          </a:p>
        </p:txBody>
      </p:sp>
      <p:sp>
        <p:nvSpPr>
          <p:cNvPr id="7" name="6 Rectángulo"/>
          <p:cNvSpPr/>
          <p:nvPr/>
        </p:nvSpPr>
        <p:spPr>
          <a:xfrm>
            <a:off x="2291938" y="890219"/>
            <a:ext cx="5047657" cy="738664"/>
          </a:xfrm>
          <a:prstGeom prst="rect">
            <a:avLst/>
          </a:prstGeom>
        </p:spPr>
        <p:txBody>
          <a:bodyPr wrap="square">
            <a:spAutoFit/>
          </a:bodyPr>
          <a:lstStyle/>
          <a:p>
            <a:r>
              <a:rPr lang="es-ES" sz="1400" i="1" dirty="0"/>
              <a:t>teléfono 900, Web, </a:t>
            </a:r>
            <a:r>
              <a:rPr lang="es-ES" sz="1400" i="1" dirty="0" err="1"/>
              <a:t>buzoneos</a:t>
            </a:r>
            <a:r>
              <a:rPr lang="es-ES" sz="1400" i="1" dirty="0"/>
              <a:t> sistemáticos, señalización de las obras con lonas con la imagen del tranvía, mostradores informativos itinerantes</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029" y="626620"/>
            <a:ext cx="4041775"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0498" y="1627068"/>
            <a:ext cx="4041775"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73892" y="3657157"/>
            <a:ext cx="3236912"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342273" y="3847605"/>
            <a:ext cx="2165433" cy="3036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1937" y="4662516"/>
            <a:ext cx="2897580" cy="196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8106" y="1627068"/>
            <a:ext cx="2706333" cy="203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594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18-04-07\Fotos Obra y Tranvia\CALLE REAL\CALLE REAL DURANTE OBRA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840" y="2761586"/>
            <a:ext cx="3721009" cy="349671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18-04-07\Fotos Obra y Tranvia\CALLE REAL\Calle Real antes de obr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285" y="121375"/>
            <a:ext cx="3947698" cy="29607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18-04-07\Fotos Obra y Tranvia\CALLE REAL\calle real después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6695" y="258812"/>
            <a:ext cx="4577955" cy="343357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18-04-07\Fotos Obra y Tranvia\CALLE REAL\calle real despué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0297" y="3772082"/>
            <a:ext cx="3612736" cy="2709552"/>
          </a:xfrm>
          <a:prstGeom prst="rect">
            <a:avLst/>
          </a:prstGeom>
          <a:noFill/>
          <a:extLst>
            <a:ext uri="{909E8E84-426E-40DD-AFC4-6F175D3DCCD1}">
              <a14:hiddenFill xmlns:a14="http://schemas.microsoft.com/office/drawing/2010/main">
                <a:solidFill>
                  <a:srgbClr val="FFFFFF"/>
                </a:solidFill>
              </a14:hiddenFill>
            </a:ext>
          </a:extLst>
        </p:spPr>
      </p:pic>
      <p:sp>
        <p:nvSpPr>
          <p:cNvPr id="5" name="4 Flecha a la derecha con bandas"/>
          <p:cNvSpPr/>
          <p:nvPr/>
        </p:nvSpPr>
        <p:spPr>
          <a:xfrm rot="19489473">
            <a:off x="7279574" y="3866208"/>
            <a:ext cx="760021" cy="4939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Flecha a la derecha con bandas"/>
          <p:cNvSpPr/>
          <p:nvPr/>
        </p:nvSpPr>
        <p:spPr>
          <a:xfrm rot="3109903">
            <a:off x="2018805" y="3429000"/>
            <a:ext cx="1140031" cy="68417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5818909" y="581891"/>
            <a:ext cx="1387786" cy="369332"/>
          </a:xfrm>
          <a:prstGeom prst="rect">
            <a:avLst/>
          </a:prstGeom>
          <a:noFill/>
        </p:spPr>
        <p:txBody>
          <a:bodyPr wrap="square" rtlCol="0">
            <a:spAutoFit/>
          </a:bodyPr>
          <a:lstStyle/>
          <a:p>
            <a:r>
              <a:rPr lang="es-ES" dirty="0" smtClean="0"/>
              <a:t>Calle Real</a:t>
            </a:r>
            <a:endParaRPr lang="es-ES" dirty="0"/>
          </a:p>
        </p:txBody>
      </p:sp>
      <p:pic>
        <p:nvPicPr>
          <p:cNvPr id="9" name="8 Image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10" name="9 Grupo"/>
          <p:cNvGrpSpPr/>
          <p:nvPr/>
        </p:nvGrpSpPr>
        <p:grpSpPr>
          <a:xfrm>
            <a:off x="7507706" y="6089207"/>
            <a:ext cx="3208419" cy="617371"/>
            <a:chOff x="7507706" y="6089207"/>
            <a:chExt cx="3208419" cy="617371"/>
          </a:xfrm>
        </p:grpSpPr>
        <p:pic>
          <p:nvPicPr>
            <p:cNvPr id="11"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Placeholder 10" descr="WB-WBG-vertical-RGB.png"/>
            <p:cNvPicPr>
              <a:picLocks noChangeAspect="1"/>
            </p:cNvPicPr>
            <p:nvPr/>
          </p:nvPicPr>
          <p:blipFill rotWithShape="1">
            <a:blip r:embed="rId8"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13" name="12 Rectángulo"/>
          <p:cNvSpPr/>
          <p:nvPr/>
        </p:nvSpPr>
        <p:spPr>
          <a:xfrm>
            <a:off x="1064962" y="4241568"/>
            <a:ext cx="2046373" cy="1323439"/>
          </a:xfrm>
          <a:prstGeom prst="rect">
            <a:avLst/>
          </a:prstGeom>
        </p:spPr>
        <p:txBody>
          <a:bodyPr wrap="square">
            <a:spAutoFit/>
          </a:bodyPr>
          <a:lstStyle/>
          <a:p>
            <a:r>
              <a:rPr lang="es-ES" sz="1600" b="1" dirty="0">
                <a:solidFill>
                  <a:srgbClr val="00B050"/>
                </a:solidFill>
              </a:rPr>
              <a:t>Premio de la Comunidad de Madrid al modo de transporte más </a:t>
            </a:r>
            <a:r>
              <a:rPr lang="es-ES" sz="1600" b="1" dirty="0" smtClean="0">
                <a:solidFill>
                  <a:srgbClr val="00B050"/>
                </a:solidFill>
              </a:rPr>
              <a:t>accesible</a:t>
            </a:r>
            <a:endParaRPr lang="es-ES" dirty="0"/>
          </a:p>
        </p:txBody>
      </p:sp>
    </p:spTree>
    <p:extLst>
      <p:ext uri="{BB962C8B-B14F-4D97-AF65-F5344CB8AC3E}">
        <p14:creationId xmlns:p14="http://schemas.microsoft.com/office/powerpoint/2010/main" val="25115163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7" name="6 CuadroTexto"/>
          <p:cNvSpPr txBox="1"/>
          <p:nvPr/>
        </p:nvSpPr>
        <p:spPr>
          <a:xfrm>
            <a:off x="1911927" y="533576"/>
            <a:ext cx="3479880" cy="461665"/>
          </a:xfrm>
          <a:prstGeom prst="rect">
            <a:avLst/>
          </a:prstGeom>
          <a:noFill/>
        </p:spPr>
        <p:txBody>
          <a:bodyPr wrap="square" rtlCol="0">
            <a:spAutoFit/>
          </a:bodyPr>
          <a:lstStyle/>
          <a:p>
            <a:r>
              <a:rPr lang="es-ES" sz="2400" b="1" dirty="0" smtClean="0">
                <a:solidFill>
                  <a:srgbClr val="0070C0"/>
                </a:solidFill>
              </a:rPr>
              <a:t>METRO DE GRANADA</a:t>
            </a:r>
            <a:endParaRPr lang="es-ES" sz="2400" b="1" dirty="0">
              <a:solidFill>
                <a:srgbClr val="0070C0"/>
              </a:solidFill>
            </a:endParaRPr>
          </a:p>
        </p:txBody>
      </p:sp>
      <p:sp>
        <p:nvSpPr>
          <p:cNvPr id="8" name="7 CuadroTexto"/>
          <p:cNvSpPr txBox="1"/>
          <p:nvPr/>
        </p:nvSpPr>
        <p:spPr>
          <a:xfrm>
            <a:off x="1782252" y="1314191"/>
            <a:ext cx="3334872" cy="276999"/>
          </a:xfrm>
          <a:prstGeom prst="rect">
            <a:avLst/>
          </a:prstGeom>
          <a:noFill/>
        </p:spPr>
        <p:txBody>
          <a:bodyPr wrap="square" rtlCol="0">
            <a:spAutoFit/>
          </a:bodyPr>
          <a:lstStyle/>
          <a:p>
            <a:r>
              <a:rPr lang="es-ES" sz="1200" dirty="0" smtClean="0"/>
              <a:t>A.T. A LA DIRECCIÓN DE OBRA</a:t>
            </a:r>
            <a:endParaRPr lang="es-ES" sz="1200" dirty="0"/>
          </a:p>
        </p:txBody>
      </p:sp>
      <p:sp>
        <p:nvSpPr>
          <p:cNvPr id="9" name="8 CuadroTexto"/>
          <p:cNvSpPr txBox="1"/>
          <p:nvPr/>
        </p:nvSpPr>
        <p:spPr>
          <a:xfrm>
            <a:off x="1782252" y="1738740"/>
            <a:ext cx="4713551" cy="738664"/>
          </a:xfrm>
          <a:prstGeom prst="rect">
            <a:avLst/>
          </a:prstGeom>
          <a:noFill/>
        </p:spPr>
        <p:txBody>
          <a:bodyPr wrap="square" rtlCol="0">
            <a:spAutoFit/>
          </a:bodyPr>
          <a:lstStyle/>
          <a:p>
            <a:r>
              <a:rPr lang="es-ES" sz="1400" dirty="0" smtClean="0"/>
              <a:t>Tramo: Río Genil- Parque Tecnológico Ciencias de la Salud</a:t>
            </a:r>
          </a:p>
          <a:p>
            <a:r>
              <a:rPr lang="es-ES" sz="1400" dirty="0" smtClean="0"/>
              <a:t>Tramo de 3,47 km, en superficie y soterrado con 6 estaciones</a:t>
            </a:r>
          </a:p>
          <a:p>
            <a:r>
              <a:rPr lang="es-ES" sz="1400" dirty="0" smtClean="0"/>
              <a:t>(1 subterránea y 5 en superficie).</a:t>
            </a:r>
            <a:endParaRPr lang="es-ES" sz="1400" dirty="0"/>
          </a:p>
        </p:txBody>
      </p:sp>
      <p:pic>
        <p:nvPicPr>
          <p:cNvPr id="12" name="11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13" name="12 CuadroTexto"/>
          <p:cNvSpPr txBox="1"/>
          <p:nvPr/>
        </p:nvSpPr>
        <p:spPr>
          <a:xfrm>
            <a:off x="1735939" y="4611879"/>
            <a:ext cx="3904839" cy="1477328"/>
          </a:xfrm>
          <a:prstGeom prst="rect">
            <a:avLst/>
          </a:prstGeom>
          <a:noFill/>
        </p:spPr>
        <p:txBody>
          <a:bodyPr wrap="square" rtlCol="0">
            <a:spAutoFit/>
          </a:bodyPr>
          <a:lstStyle/>
          <a:p>
            <a:r>
              <a:rPr lang="es-ES" dirty="0" smtClean="0"/>
              <a:t>Afección a restos arqueológicos</a:t>
            </a:r>
          </a:p>
          <a:p>
            <a:r>
              <a:rPr lang="es-ES" dirty="0" smtClean="0"/>
              <a:t>Impacto por ruido y vibraciones</a:t>
            </a:r>
          </a:p>
          <a:p>
            <a:r>
              <a:rPr lang="es-ES" dirty="0" smtClean="0"/>
              <a:t>Afección al tráfico </a:t>
            </a:r>
            <a:r>
              <a:rPr lang="es-ES" dirty="0" err="1" smtClean="0"/>
              <a:t>vehícular</a:t>
            </a:r>
            <a:r>
              <a:rPr lang="es-ES" dirty="0" smtClean="0"/>
              <a:t> y peatonal</a:t>
            </a:r>
          </a:p>
          <a:p>
            <a:r>
              <a:rPr lang="es-ES" dirty="0" smtClean="0"/>
              <a:t>Afección a la vegetación</a:t>
            </a:r>
          </a:p>
          <a:p>
            <a:r>
              <a:rPr lang="es-ES" dirty="0" smtClean="0"/>
              <a:t>Afección a los riegos aguas abajo</a:t>
            </a:r>
          </a:p>
        </p:txBody>
      </p:sp>
      <p:sp>
        <p:nvSpPr>
          <p:cNvPr id="15" name="14 CuadroTexto"/>
          <p:cNvSpPr txBox="1"/>
          <p:nvPr/>
        </p:nvSpPr>
        <p:spPr>
          <a:xfrm>
            <a:off x="7232624" y="4437236"/>
            <a:ext cx="4164924" cy="1661993"/>
          </a:xfrm>
          <a:prstGeom prst="rect">
            <a:avLst/>
          </a:prstGeom>
          <a:noFill/>
        </p:spPr>
        <p:txBody>
          <a:bodyPr wrap="square" rtlCol="0">
            <a:spAutoFit/>
          </a:bodyPr>
          <a:lstStyle/>
          <a:p>
            <a:r>
              <a:rPr lang="es-ES" sz="1600" b="1" dirty="0" smtClean="0"/>
              <a:t>Propuesta de Medidas preventivas y correctoras (PGAS):</a:t>
            </a:r>
          </a:p>
          <a:p>
            <a:pPr marL="285750" indent="-285750">
              <a:buFont typeface="Wingdings" panose="05000000000000000000" pitchFamily="2" charset="2"/>
              <a:buChar char="ü"/>
            </a:pPr>
            <a:r>
              <a:rPr lang="es-ES" sz="1400" b="1" dirty="0" smtClean="0"/>
              <a:t>Protección del patrimonio arqueológico</a:t>
            </a:r>
          </a:p>
          <a:p>
            <a:pPr marL="285750" indent="-285750">
              <a:buFont typeface="Wingdings" panose="05000000000000000000" pitchFamily="2" charset="2"/>
              <a:buChar char="ü"/>
            </a:pPr>
            <a:r>
              <a:rPr lang="es-ES" sz="1400" dirty="0" smtClean="0"/>
              <a:t>Control </a:t>
            </a:r>
            <a:r>
              <a:rPr lang="es-ES" sz="1400" dirty="0"/>
              <a:t>de ruido y vibraciones (obra y operación)</a:t>
            </a:r>
          </a:p>
          <a:p>
            <a:pPr marL="285750" indent="-285750">
              <a:buFont typeface="Wingdings" panose="05000000000000000000" pitchFamily="2" charset="2"/>
              <a:buChar char="ü"/>
            </a:pPr>
            <a:r>
              <a:rPr lang="es-ES" sz="1400" dirty="0" smtClean="0"/>
              <a:t>Protección </a:t>
            </a:r>
            <a:r>
              <a:rPr lang="es-ES" sz="1400" dirty="0"/>
              <a:t>y/o trasplante de </a:t>
            </a:r>
            <a:r>
              <a:rPr lang="es-ES" sz="1400" dirty="0" smtClean="0"/>
              <a:t>arbolado</a:t>
            </a:r>
            <a:endParaRPr lang="es-ES" sz="1400" dirty="0"/>
          </a:p>
          <a:p>
            <a:pPr marL="285750" indent="-285750">
              <a:buFont typeface="Wingdings" panose="05000000000000000000" pitchFamily="2" charset="2"/>
              <a:buChar char="ü"/>
            </a:pPr>
            <a:r>
              <a:rPr lang="es-ES" sz="1400" dirty="0" smtClean="0"/>
              <a:t>Definición de desvíos de tráfico  y peatones</a:t>
            </a:r>
          </a:p>
          <a:p>
            <a:pPr marL="285750" indent="-285750">
              <a:buFont typeface="Wingdings" panose="05000000000000000000" pitchFamily="2" charset="2"/>
              <a:buChar char="ü"/>
            </a:pPr>
            <a:r>
              <a:rPr lang="es-ES" sz="1400" dirty="0" smtClean="0"/>
              <a:t>Protección del sistema hidrológico</a:t>
            </a:r>
            <a:endParaRPr lang="es-ES" sz="1400" dirty="0"/>
          </a:p>
        </p:txBody>
      </p:sp>
      <p:sp>
        <p:nvSpPr>
          <p:cNvPr id="16" name="15 Flecha a la derecha con bandas"/>
          <p:cNvSpPr/>
          <p:nvPr/>
        </p:nvSpPr>
        <p:spPr>
          <a:xfrm>
            <a:off x="5747657" y="5035138"/>
            <a:ext cx="748146" cy="49876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4" name="Picture 2" descr="G:\PROYECTOS\SEMINARIO METRO_PERU AGOSTO 2016\208076_granada\DOCUMENTACIÓN ADJUNTA\Fotos\Fotografias tramo en superficie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0180" y="715305"/>
            <a:ext cx="4886599" cy="366495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911927" y="2636874"/>
            <a:ext cx="4184073" cy="523220"/>
          </a:xfrm>
          <a:prstGeom prst="rect">
            <a:avLst/>
          </a:prstGeom>
          <a:noFill/>
        </p:spPr>
        <p:txBody>
          <a:bodyPr wrap="square" rtlCol="0">
            <a:spAutoFit/>
          </a:bodyPr>
          <a:lstStyle/>
          <a:p>
            <a:r>
              <a:rPr lang="es-ES" sz="1400" i="1" dirty="0" smtClean="0"/>
              <a:t>El tramo cruza el río Genil y discurre por una de las arterias de la ciudad</a:t>
            </a:r>
            <a:endParaRPr lang="es-ES" sz="1400" i="1" dirty="0"/>
          </a:p>
        </p:txBody>
      </p:sp>
      <p:sp>
        <p:nvSpPr>
          <p:cNvPr id="17" name="16 CuadroTexto"/>
          <p:cNvSpPr txBox="1"/>
          <p:nvPr/>
        </p:nvSpPr>
        <p:spPr>
          <a:xfrm>
            <a:off x="1518900" y="3965548"/>
            <a:ext cx="4203865" cy="646331"/>
          </a:xfrm>
          <a:prstGeom prst="rect">
            <a:avLst/>
          </a:prstGeom>
          <a:noFill/>
        </p:spPr>
        <p:txBody>
          <a:bodyPr wrap="square" rtlCol="0">
            <a:spAutoFit/>
          </a:bodyPr>
          <a:lstStyle/>
          <a:p>
            <a:r>
              <a:rPr lang="es-ES" dirty="0" smtClean="0">
                <a:solidFill>
                  <a:srgbClr val="FF0000"/>
                </a:solidFill>
              </a:rPr>
              <a:t>Aspectos relevantes en materia de gestión ambiental y social:</a:t>
            </a:r>
            <a:endParaRPr lang="es-ES" dirty="0">
              <a:solidFill>
                <a:srgbClr val="FF0000"/>
              </a:solidFill>
            </a:endParaRPr>
          </a:p>
        </p:txBody>
      </p:sp>
    </p:spTree>
    <p:extLst>
      <p:ext uri="{BB962C8B-B14F-4D97-AF65-F5344CB8AC3E}">
        <p14:creationId xmlns:p14="http://schemas.microsoft.com/office/powerpoint/2010/main" val="2934086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3485" y="5289"/>
            <a:ext cx="3982640" cy="265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289" y="2607820"/>
            <a:ext cx="6194425" cy="348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729839" y="1037192"/>
            <a:ext cx="3991567" cy="830997"/>
          </a:xfrm>
          <a:prstGeom prst="rect">
            <a:avLst/>
          </a:prstGeom>
        </p:spPr>
        <p:txBody>
          <a:bodyPr wrap="square">
            <a:spAutoFit/>
          </a:bodyPr>
          <a:lstStyle/>
          <a:p>
            <a:r>
              <a:rPr lang="es-ES" sz="1200" dirty="0"/>
              <a:t>A</a:t>
            </a:r>
            <a:r>
              <a:rPr lang="es-ES" sz="1200" dirty="0" smtClean="0"/>
              <a:t>lberca </a:t>
            </a:r>
            <a:r>
              <a:rPr lang="es-ES" sz="1200" dirty="0"/>
              <a:t>de Alcázar Genil, que albergó una naumaquia en el siglo XIII, y que consistía en un espacio destinado a recrear batallas navales a escala casi real para la distracción de los reyes almohades</a:t>
            </a:r>
          </a:p>
        </p:txBody>
      </p:sp>
      <p:sp>
        <p:nvSpPr>
          <p:cNvPr id="5" name="4 Rectángulo"/>
          <p:cNvSpPr/>
          <p:nvPr/>
        </p:nvSpPr>
        <p:spPr>
          <a:xfrm>
            <a:off x="1729839" y="394395"/>
            <a:ext cx="5062847" cy="369332"/>
          </a:xfrm>
          <a:prstGeom prst="rect">
            <a:avLst/>
          </a:prstGeom>
        </p:spPr>
        <p:txBody>
          <a:bodyPr wrap="square">
            <a:spAutoFit/>
          </a:bodyPr>
          <a:lstStyle/>
          <a:p>
            <a:pPr marL="285750" indent="-285750">
              <a:buFont typeface="Wingdings" panose="05000000000000000000" pitchFamily="2" charset="2"/>
              <a:buChar char="ü"/>
            </a:pPr>
            <a:r>
              <a:rPr lang="es-ES" dirty="0"/>
              <a:t>Protección del patrimonio </a:t>
            </a:r>
            <a:r>
              <a:rPr lang="es-ES" dirty="0" smtClean="0"/>
              <a:t>arqueológico</a:t>
            </a:r>
            <a:endParaRPr lang="es-ES" dirty="0"/>
          </a:p>
        </p:txBody>
      </p:sp>
      <p:sp>
        <p:nvSpPr>
          <p:cNvPr id="6" name="5 Rectángulo"/>
          <p:cNvSpPr/>
          <p:nvPr/>
        </p:nvSpPr>
        <p:spPr>
          <a:xfrm>
            <a:off x="1729839" y="2178661"/>
            <a:ext cx="3637808" cy="1384995"/>
          </a:xfrm>
          <a:prstGeom prst="rect">
            <a:avLst/>
          </a:prstGeom>
        </p:spPr>
        <p:txBody>
          <a:bodyPr wrap="square">
            <a:spAutoFit/>
          </a:bodyPr>
          <a:lstStyle/>
          <a:p>
            <a:r>
              <a:rPr lang="es-ES_tradnl" sz="1400" dirty="0" smtClean="0"/>
              <a:t>El esfuerzo </a:t>
            </a:r>
            <a:r>
              <a:rPr lang="es-ES_tradnl" sz="1400" dirty="0"/>
              <a:t>hecho por el ente promotor, dirección de obra y empresa constructora finalmente hacen posible su conservación </a:t>
            </a:r>
            <a:r>
              <a:rPr lang="es-ES_tradnl" sz="1400" i="1" dirty="0"/>
              <a:t>in situ</a:t>
            </a:r>
            <a:r>
              <a:rPr lang="es-ES_tradnl" sz="1400" dirty="0"/>
              <a:t>, lo cual supone una mejora para garantizar la correcta integración y lectura del elemento arqueológico.</a:t>
            </a:r>
            <a:endParaRPr lang="es-ES" sz="1400" dirty="0"/>
          </a:p>
        </p:txBody>
      </p:sp>
      <p:grpSp>
        <p:nvGrpSpPr>
          <p:cNvPr id="7" name="6 Grupo"/>
          <p:cNvGrpSpPr/>
          <p:nvPr/>
        </p:nvGrpSpPr>
        <p:grpSpPr>
          <a:xfrm>
            <a:off x="7507706" y="6089207"/>
            <a:ext cx="3208419" cy="617371"/>
            <a:chOff x="7507706" y="6089207"/>
            <a:chExt cx="3208419" cy="617371"/>
          </a:xfrm>
        </p:grpSpPr>
        <p:pic>
          <p:nvPicPr>
            <p:cNvPr id="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0" descr="WB-WBG-vertical-RGB.png"/>
            <p:cNvPicPr>
              <a:picLocks noChangeAspect="1"/>
            </p:cNvPicPr>
            <p:nvPr/>
          </p:nvPicPr>
          <p:blipFill rotWithShape="1">
            <a:blip r:embed="rId5"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10" name="9 CuadroTexto"/>
          <p:cNvSpPr txBox="1"/>
          <p:nvPr/>
        </p:nvSpPr>
        <p:spPr>
          <a:xfrm>
            <a:off x="1729839" y="3589601"/>
            <a:ext cx="3358094" cy="523220"/>
          </a:xfrm>
          <a:prstGeom prst="rect">
            <a:avLst/>
          </a:prstGeom>
          <a:noFill/>
        </p:spPr>
        <p:txBody>
          <a:bodyPr wrap="square" rtlCol="0">
            <a:spAutoFit/>
          </a:bodyPr>
          <a:lstStyle/>
          <a:p>
            <a:r>
              <a:rPr lang="es-ES" sz="1400" dirty="0" smtClean="0"/>
              <a:t>Los restos arqueológicos se integran en la estación de </a:t>
            </a:r>
            <a:r>
              <a:rPr lang="es-ES" sz="1400" dirty="0" err="1" smtClean="0"/>
              <a:t>Alcazar</a:t>
            </a:r>
            <a:r>
              <a:rPr lang="es-ES" sz="1400" dirty="0" smtClean="0"/>
              <a:t> -Genil</a:t>
            </a:r>
            <a:endParaRPr lang="es-ES" sz="1400" dirty="0"/>
          </a:p>
        </p:txBody>
      </p:sp>
      <p:pic>
        <p:nvPicPr>
          <p:cNvPr id="11" name="10 Image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Tree>
    <p:extLst>
      <p:ext uri="{BB962C8B-B14F-4D97-AF65-F5344CB8AC3E}">
        <p14:creationId xmlns:p14="http://schemas.microsoft.com/office/powerpoint/2010/main" val="3063808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7" name="6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204" y="2487171"/>
            <a:ext cx="5260450" cy="350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6776659" y="547416"/>
            <a:ext cx="3743141" cy="369332"/>
          </a:xfrm>
          <a:prstGeom prst="rect">
            <a:avLst/>
          </a:prstGeom>
        </p:spPr>
        <p:txBody>
          <a:bodyPr wrap="none">
            <a:spAutoFit/>
          </a:bodyPr>
          <a:lstStyle/>
          <a:p>
            <a:pPr marL="285750" indent="-285750">
              <a:buFont typeface="Wingdings" panose="05000000000000000000" pitchFamily="2" charset="2"/>
              <a:buChar char="ü"/>
            </a:pPr>
            <a:r>
              <a:rPr lang="es-ES" dirty="0"/>
              <a:t>Protección del sistema hidrológico</a:t>
            </a:r>
          </a:p>
        </p:txBody>
      </p:sp>
      <p:sp>
        <p:nvSpPr>
          <p:cNvPr id="3" name="2 CuadroTexto"/>
          <p:cNvSpPr txBox="1"/>
          <p:nvPr/>
        </p:nvSpPr>
        <p:spPr>
          <a:xfrm>
            <a:off x="7170992" y="966328"/>
            <a:ext cx="4599250" cy="738664"/>
          </a:xfrm>
          <a:prstGeom prst="rect">
            <a:avLst/>
          </a:prstGeom>
          <a:noFill/>
        </p:spPr>
        <p:txBody>
          <a:bodyPr wrap="square" rtlCol="0">
            <a:spAutoFit/>
          </a:bodyPr>
          <a:lstStyle/>
          <a:p>
            <a:r>
              <a:rPr lang="es-ES" sz="1400" dirty="0" smtClean="0"/>
              <a:t>El cruce del río Genil se realizó en dos fases para garantizar el caudal del río aguas abajo  y mantener tanto el caudal ecológico como los riegos. </a:t>
            </a:r>
            <a:endParaRPr lang="es-ES" sz="1400" dirty="0"/>
          </a:p>
        </p:txBody>
      </p:sp>
      <p:sp>
        <p:nvSpPr>
          <p:cNvPr id="10" name="9 Rectángulo"/>
          <p:cNvSpPr/>
          <p:nvPr/>
        </p:nvSpPr>
        <p:spPr>
          <a:xfrm>
            <a:off x="1790351" y="583031"/>
            <a:ext cx="4573688" cy="369332"/>
          </a:xfrm>
          <a:prstGeom prst="rect">
            <a:avLst/>
          </a:prstGeom>
        </p:spPr>
        <p:txBody>
          <a:bodyPr wrap="none">
            <a:spAutoFit/>
          </a:bodyPr>
          <a:lstStyle/>
          <a:p>
            <a:pPr marL="285750" indent="-285750">
              <a:buFont typeface="Wingdings" panose="05000000000000000000" pitchFamily="2" charset="2"/>
              <a:buChar char="ü"/>
            </a:pPr>
            <a:r>
              <a:rPr lang="es-ES" dirty="0"/>
              <a:t>Definición de desvíos de tráfico  y peatones</a:t>
            </a:r>
          </a:p>
        </p:txBody>
      </p:sp>
      <p:sp>
        <p:nvSpPr>
          <p:cNvPr id="11" name="10 Rectángulo"/>
          <p:cNvSpPr/>
          <p:nvPr/>
        </p:nvSpPr>
        <p:spPr>
          <a:xfrm>
            <a:off x="1802226" y="952363"/>
            <a:ext cx="4305649" cy="523220"/>
          </a:xfrm>
          <a:prstGeom prst="rect">
            <a:avLst/>
          </a:prstGeom>
        </p:spPr>
        <p:txBody>
          <a:bodyPr wrap="square">
            <a:spAutoFit/>
          </a:bodyPr>
          <a:lstStyle/>
          <a:p>
            <a:r>
              <a:rPr lang="es-ES" sz="1400" dirty="0" smtClean="0"/>
              <a:t>Ampliación de dos pasarelas sobre el río </a:t>
            </a:r>
            <a:r>
              <a:rPr lang="es-ES" sz="1400" dirty="0"/>
              <a:t>G</a:t>
            </a:r>
            <a:r>
              <a:rPr lang="es-ES" sz="1400" dirty="0" smtClean="0"/>
              <a:t>enil para mejorar los desvío de tráfico durante las obras.</a:t>
            </a:r>
          </a:p>
        </p:txBody>
      </p:sp>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678864" y="2217111"/>
            <a:ext cx="3043339" cy="314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CuadroTexto"/>
          <p:cNvSpPr txBox="1"/>
          <p:nvPr/>
        </p:nvSpPr>
        <p:spPr>
          <a:xfrm>
            <a:off x="4501883" y="5734338"/>
            <a:ext cx="1605992" cy="523220"/>
          </a:xfrm>
          <a:prstGeom prst="rect">
            <a:avLst/>
          </a:prstGeom>
          <a:noFill/>
        </p:spPr>
        <p:txBody>
          <a:bodyPr wrap="square" rtlCol="0">
            <a:spAutoFit/>
          </a:bodyPr>
          <a:lstStyle/>
          <a:p>
            <a:r>
              <a:rPr lang="es-ES" sz="1400" dirty="0" smtClean="0"/>
              <a:t>Señalización durante las obras</a:t>
            </a:r>
            <a:endParaRPr lang="es-ES" sz="1400" dirty="0"/>
          </a:p>
        </p:txBody>
      </p:sp>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501" y="4008082"/>
            <a:ext cx="3676424" cy="2708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1790351" y="1454617"/>
            <a:ext cx="2711532" cy="276999"/>
          </a:xfrm>
          <a:prstGeom prst="rect">
            <a:avLst/>
          </a:prstGeom>
        </p:spPr>
        <p:txBody>
          <a:bodyPr wrap="square">
            <a:spAutoFit/>
          </a:bodyPr>
          <a:lstStyle/>
          <a:p>
            <a:r>
              <a:rPr lang="es-ES" sz="1200" i="1" dirty="0"/>
              <a:t>A solicitud del Ayuntamiento de </a:t>
            </a:r>
            <a:r>
              <a:rPr lang="es-ES" sz="1200" i="1" dirty="0" smtClean="0"/>
              <a:t>Granada</a:t>
            </a:r>
            <a:endParaRPr lang="es-ES" sz="1200" i="1" dirty="0"/>
          </a:p>
        </p:txBody>
      </p:sp>
      <p:sp>
        <p:nvSpPr>
          <p:cNvPr id="8" name="7 Rectángulo"/>
          <p:cNvSpPr/>
          <p:nvPr/>
        </p:nvSpPr>
        <p:spPr>
          <a:xfrm>
            <a:off x="1790352" y="1695211"/>
            <a:ext cx="4931852" cy="461665"/>
          </a:xfrm>
          <a:prstGeom prst="rect">
            <a:avLst/>
          </a:prstGeom>
        </p:spPr>
        <p:txBody>
          <a:bodyPr wrap="square">
            <a:spAutoFit/>
          </a:bodyPr>
          <a:lstStyle/>
          <a:p>
            <a:r>
              <a:rPr lang="es-ES_tradnl" sz="1200" i="1" dirty="0"/>
              <a:t>Duplicación de las dos pasarelas, de modo que cada una de ellas pasase a tener un ancho de plataforma de 10 metros y dos carriles para tráfico</a:t>
            </a:r>
            <a:endParaRPr lang="es-ES" sz="1200" i="1" dirty="0"/>
          </a:p>
        </p:txBody>
      </p:sp>
      <p:sp>
        <p:nvSpPr>
          <p:cNvPr id="9" name="8 Flecha curvada hacia la derecha"/>
          <p:cNvSpPr/>
          <p:nvPr/>
        </p:nvSpPr>
        <p:spPr>
          <a:xfrm rot="19461460">
            <a:off x="2892056" y="2296633"/>
            <a:ext cx="478465" cy="95693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489699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4" name="3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5" name="Title 1"/>
          <p:cNvSpPr txBox="1">
            <a:spLocks/>
          </p:cNvSpPr>
          <p:nvPr/>
        </p:nvSpPr>
        <p:spPr>
          <a:xfrm>
            <a:off x="1757975" y="430469"/>
            <a:ext cx="9144000" cy="808539"/>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200" b="1" dirty="0">
                <a:solidFill>
                  <a:srgbClr val="0070C0"/>
                </a:solidFill>
                <a:latin typeface="+mn-lt"/>
                <a:ea typeface="+mn-ea"/>
                <a:cs typeface="Arial" panose="020B0604020202020204" pitchFamily="34" charset="0"/>
              </a:rPr>
              <a:t>SISTEMAS DE GESTIÓN SOCIO-AMBIENTAL</a:t>
            </a:r>
          </a:p>
        </p:txBody>
      </p:sp>
      <p:sp>
        <p:nvSpPr>
          <p:cNvPr id="6" name="5 Rectángulo"/>
          <p:cNvSpPr/>
          <p:nvPr/>
        </p:nvSpPr>
        <p:spPr>
          <a:xfrm>
            <a:off x="2481941" y="1536426"/>
            <a:ext cx="7635835" cy="923330"/>
          </a:xfrm>
          <a:prstGeom prst="rect">
            <a:avLst/>
          </a:prstGeom>
        </p:spPr>
        <p:txBody>
          <a:bodyPr wrap="square">
            <a:spAutoFit/>
          </a:bodyPr>
          <a:lstStyle/>
          <a:p>
            <a:r>
              <a:rPr lang="es-ES" b="1" dirty="0" smtClean="0"/>
              <a:t>Instrumentos que recogen las </a:t>
            </a:r>
            <a:r>
              <a:rPr lang="es-ES" b="1" dirty="0"/>
              <a:t>acciones y medidas para prevenir</a:t>
            </a:r>
            <a:r>
              <a:rPr lang="es-ES" b="1" dirty="0" smtClean="0"/>
              <a:t>, mitigar </a:t>
            </a:r>
            <a:r>
              <a:rPr lang="es-ES" b="1" dirty="0"/>
              <a:t>y/o compensar los potenciales impactos negativos que se pueden producir a lo largo del ciclo </a:t>
            </a:r>
            <a:r>
              <a:rPr lang="es-ES" b="1" dirty="0" smtClean="0"/>
              <a:t>de proyecto y potenciar los positivos.</a:t>
            </a:r>
            <a:endParaRPr lang="es-ES" b="1" dirty="0"/>
          </a:p>
        </p:txBody>
      </p:sp>
      <p:sp>
        <p:nvSpPr>
          <p:cNvPr id="9" name="8 CuadroTexto"/>
          <p:cNvSpPr txBox="1"/>
          <p:nvPr/>
        </p:nvSpPr>
        <p:spPr>
          <a:xfrm>
            <a:off x="1787662" y="2687844"/>
            <a:ext cx="4845133" cy="369332"/>
          </a:xfrm>
          <a:prstGeom prst="rect">
            <a:avLst/>
          </a:prstGeom>
          <a:noFill/>
        </p:spPr>
        <p:txBody>
          <a:bodyPr wrap="square" rtlCol="0">
            <a:spAutoFit/>
          </a:bodyPr>
          <a:lstStyle/>
          <a:p>
            <a:r>
              <a:rPr lang="es-ES" b="1" dirty="0" err="1" smtClean="0">
                <a:solidFill>
                  <a:srgbClr val="0070C0"/>
                </a:solidFill>
              </a:rPr>
              <a:t>CARACTERíSTICAS</a:t>
            </a:r>
            <a:r>
              <a:rPr lang="es-ES" b="1" dirty="0" smtClean="0">
                <a:solidFill>
                  <a:srgbClr val="0070C0"/>
                </a:solidFill>
              </a:rPr>
              <a:t> </a:t>
            </a:r>
            <a:r>
              <a:rPr lang="es-ES" b="1" dirty="0" smtClean="0">
                <a:solidFill>
                  <a:srgbClr val="0070C0"/>
                </a:solidFill>
              </a:rPr>
              <a:t>PRINCIPALES:</a:t>
            </a:r>
            <a:endParaRPr lang="es-ES" b="1" dirty="0">
              <a:solidFill>
                <a:srgbClr val="0070C0"/>
              </a:solidFill>
            </a:endParaRPr>
          </a:p>
        </p:txBody>
      </p:sp>
      <p:sp>
        <p:nvSpPr>
          <p:cNvPr id="10" name="9 CuadroTexto"/>
          <p:cNvSpPr txBox="1"/>
          <p:nvPr/>
        </p:nvSpPr>
        <p:spPr>
          <a:xfrm>
            <a:off x="2037044" y="3258571"/>
            <a:ext cx="4058956" cy="2308324"/>
          </a:xfrm>
          <a:prstGeom prst="rect">
            <a:avLst/>
          </a:prstGeom>
          <a:noFill/>
        </p:spPr>
        <p:txBody>
          <a:bodyPr wrap="square" rtlCol="0">
            <a:spAutoFit/>
          </a:bodyPr>
          <a:lstStyle/>
          <a:p>
            <a:pPr marL="285750" indent="-285750">
              <a:buFont typeface="Wingdings" panose="05000000000000000000" pitchFamily="2" charset="2"/>
              <a:buChar char="ü"/>
            </a:pPr>
            <a:r>
              <a:rPr lang="es-ES" dirty="0" smtClean="0"/>
              <a:t>Debe recoger los principales condicionantes ambientales y sociales</a:t>
            </a:r>
          </a:p>
          <a:p>
            <a:pPr marL="285750" indent="-285750">
              <a:buFont typeface="Wingdings" panose="05000000000000000000" pitchFamily="2" charset="2"/>
              <a:buChar char="ü"/>
            </a:pPr>
            <a:r>
              <a:rPr lang="es-ES" dirty="0" smtClean="0"/>
              <a:t>Análisis detallado de impactos/riesgos a lo largo de la vida útil del proyecto</a:t>
            </a:r>
          </a:p>
          <a:p>
            <a:pPr marL="285750" indent="-285750">
              <a:buFont typeface="Wingdings" panose="05000000000000000000" pitchFamily="2" charset="2"/>
              <a:buChar char="ü"/>
            </a:pPr>
            <a:r>
              <a:rPr lang="es-ES" dirty="0" smtClean="0"/>
              <a:t>Debe recoger las inquietudes sociales del entorno frente al proyecto</a:t>
            </a:r>
          </a:p>
          <a:p>
            <a:pPr marL="285750" indent="-285750">
              <a:buFont typeface="Wingdings" panose="05000000000000000000" pitchFamily="2" charset="2"/>
              <a:buChar char="ü"/>
            </a:pPr>
            <a:r>
              <a:rPr lang="es-ES" dirty="0" smtClean="0"/>
              <a:t>Debe ser un instrumento vivo: Mejora continua</a:t>
            </a:r>
          </a:p>
        </p:txBody>
      </p:sp>
      <p:sp>
        <p:nvSpPr>
          <p:cNvPr id="12" name="11 Rectángulo"/>
          <p:cNvSpPr/>
          <p:nvPr/>
        </p:nvSpPr>
        <p:spPr>
          <a:xfrm>
            <a:off x="6635296" y="3376613"/>
            <a:ext cx="4895644" cy="2031325"/>
          </a:xfrm>
          <a:prstGeom prst="rect">
            <a:avLst/>
          </a:prstGeom>
        </p:spPr>
        <p:txBody>
          <a:bodyPr wrap="square">
            <a:spAutoFit/>
          </a:bodyPr>
          <a:lstStyle/>
          <a:p>
            <a:pPr marL="285750" indent="-285750">
              <a:buFont typeface="Wingdings" panose="05000000000000000000" pitchFamily="2" charset="2"/>
              <a:buChar char="ü"/>
            </a:pPr>
            <a:r>
              <a:rPr lang="es-ES" dirty="0"/>
              <a:t>Medidas objetivas y fácilmente </a:t>
            </a:r>
            <a:r>
              <a:rPr lang="es-ES" dirty="0" smtClean="0"/>
              <a:t>medibles</a:t>
            </a:r>
          </a:p>
          <a:p>
            <a:pPr marL="285750" indent="-285750">
              <a:buFont typeface="Wingdings" panose="05000000000000000000" pitchFamily="2" charset="2"/>
              <a:buChar char="ü"/>
            </a:pPr>
            <a:r>
              <a:rPr lang="es-ES" dirty="0" smtClean="0"/>
              <a:t>Adaptado a los requisitos del cliente</a:t>
            </a:r>
          </a:p>
          <a:p>
            <a:pPr marL="285750" indent="-285750">
              <a:buFont typeface="Wingdings" panose="05000000000000000000" pitchFamily="2" charset="2"/>
              <a:buChar char="ü"/>
            </a:pPr>
            <a:r>
              <a:rPr lang="es-ES" dirty="0" smtClean="0"/>
              <a:t>Dentro del marco legal de cada país</a:t>
            </a:r>
          </a:p>
          <a:p>
            <a:pPr marL="285750" indent="-285750">
              <a:buFont typeface="Wingdings" panose="05000000000000000000" pitchFamily="2" charset="2"/>
              <a:buChar char="ü"/>
            </a:pPr>
            <a:r>
              <a:rPr lang="es-ES" dirty="0" smtClean="0"/>
              <a:t>Vinculado a las políticas de salvaguarda del Banco Mundial</a:t>
            </a:r>
          </a:p>
          <a:p>
            <a:pPr marL="285750" indent="-285750">
              <a:buFont typeface="Wingdings" panose="05000000000000000000" pitchFamily="2" charset="2"/>
              <a:buChar char="ü"/>
            </a:pPr>
            <a:r>
              <a:rPr lang="es-ES" dirty="0" smtClean="0"/>
              <a:t>Ratificado por el Contratista de las Obras</a:t>
            </a:r>
          </a:p>
          <a:p>
            <a:pPr marL="285750" indent="-285750">
              <a:buFont typeface="Wingdings" panose="05000000000000000000" pitchFamily="2" charset="2"/>
              <a:buChar char="ü"/>
            </a:pPr>
            <a:endParaRPr lang="es-ES" dirty="0"/>
          </a:p>
        </p:txBody>
      </p:sp>
    </p:spTree>
    <p:extLst>
      <p:ext uri="{BB962C8B-B14F-4D97-AF65-F5344CB8AC3E}">
        <p14:creationId xmlns:p14="http://schemas.microsoft.com/office/powerpoint/2010/main" val="2185023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507706" y="6089207"/>
            <a:ext cx="3208419" cy="617371"/>
            <a:chOff x="7507706" y="6089207"/>
            <a:chExt cx="3208419" cy="617371"/>
          </a:xfrm>
        </p:grpSpPr>
        <p:pic>
          <p:nvPicPr>
            <p:cNvPr id="3"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10" descr="WB-WBG-vertical-RGB.png"/>
            <p:cNvPicPr>
              <a:picLocks noChangeAspect="1"/>
            </p:cNvPicPr>
            <p:nvPr/>
          </p:nvPicPr>
          <p:blipFill rotWithShape="1">
            <a:blip r:embed="rId3"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pic>
        <p:nvPicPr>
          <p:cNvPr id="5" name="4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6963" y="2127922"/>
            <a:ext cx="2952094" cy="189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CuadroTexto"/>
          <p:cNvSpPr txBox="1"/>
          <p:nvPr/>
        </p:nvSpPr>
        <p:spPr>
          <a:xfrm>
            <a:off x="4991700" y="1820145"/>
            <a:ext cx="2848302" cy="307777"/>
          </a:xfrm>
          <a:prstGeom prst="rect">
            <a:avLst/>
          </a:prstGeom>
          <a:noFill/>
        </p:spPr>
        <p:txBody>
          <a:bodyPr wrap="square" rtlCol="0">
            <a:spAutoFit/>
          </a:bodyPr>
          <a:lstStyle/>
          <a:p>
            <a:r>
              <a:rPr lang="es-ES" sz="1400" dirty="0" smtClean="0"/>
              <a:t>Visitas guiadas hijos de trabajadores</a:t>
            </a:r>
            <a:endParaRPr lang="es-ES" sz="1400" dirty="0"/>
          </a:p>
        </p:txBody>
      </p:sp>
      <p:sp>
        <p:nvSpPr>
          <p:cNvPr id="9" name="8 Rectángulo"/>
          <p:cNvSpPr/>
          <p:nvPr/>
        </p:nvSpPr>
        <p:spPr>
          <a:xfrm>
            <a:off x="1744889" y="520779"/>
            <a:ext cx="4670962" cy="369332"/>
          </a:xfrm>
          <a:prstGeom prst="rect">
            <a:avLst/>
          </a:prstGeom>
        </p:spPr>
        <p:txBody>
          <a:bodyPr wrap="square">
            <a:spAutoFit/>
          </a:bodyPr>
          <a:lstStyle/>
          <a:p>
            <a:pPr marL="285750" indent="-285750">
              <a:buFont typeface="Wingdings" panose="05000000000000000000" pitchFamily="2" charset="2"/>
              <a:buChar char="ü"/>
            </a:pPr>
            <a:r>
              <a:rPr lang="es-ES" dirty="0" smtClean="0"/>
              <a:t>Campañas </a:t>
            </a:r>
            <a:r>
              <a:rPr lang="es-ES" dirty="0"/>
              <a:t>de información a la </a:t>
            </a:r>
            <a:r>
              <a:rPr lang="es-ES" dirty="0" smtClean="0"/>
              <a:t>población</a:t>
            </a:r>
            <a:endParaRPr lang="es-ES" dirty="0"/>
          </a:p>
        </p:txBody>
      </p:sp>
      <p:sp>
        <p:nvSpPr>
          <p:cNvPr id="10" name="9 CuadroTexto"/>
          <p:cNvSpPr txBox="1"/>
          <p:nvPr/>
        </p:nvSpPr>
        <p:spPr>
          <a:xfrm>
            <a:off x="2094614" y="988829"/>
            <a:ext cx="4104167" cy="307777"/>
          </a:xfrm>
          <a:prstGeom prst="rect">
            <a:avLst/>
          </a:prstGeom>
          <a:noFill/>
        </p:spPr>
        <p:txBody>
          <a:bodyPr wrap="square" rtlCol="0">
            <a:spAutoFit/>
          </a:bodyPr>
          <a:lstStyle/>
          <a:p>
            <a:r>
              <a:rPr lang="es-ES" sz="1400" i="1" dirty="0" smtClean="0"/>
              <a:t>No incluidas en el proyecto constructivo</a:t>
            </a:r>
            <a:endParaRPr lang="es-ES" sz="1400" i="1" dirty="0"/>
          </a:p>
        </p:txBody>
      </p:sp>
      <p:sp>
        <p:nvSpPr>
          <p:cNvPr id="11" name="10 CuadroTexto"/>
          <p:cNvSpPr txBox="1"/>
          <p:nvPr/>
        </p:nvSpPr>
        <p:spPr>
          <a:xfrm>
            <a:off x="2094614" y="1296606"/>
            <a:ext cx="3859619" cy="523220"/>
          </a:xfrm>
          <a:prstGeom prst="rect">
            <a:avLst/>
          </a:prstGeom>
          <a:noFill/>
        </p:spPr>
        <p:txBody>
          <a:bodyPr wrap="square" rtlCol="0">
            <a:spAutoFit/>
          </a:bodyPr>
          <a:lstStyle/>
          <a:p>
            <a:r>
              <a:rPr lang="es-ES" sz="1400" i="1" dirty="0" smtClean="0"/>
              <a:t>Realizadas de manera coordinada entre Empresa constructora y Asistencia Técnica</a:t>
            </a:r>
            <a:endParaRPr lang="es-ES" sz="1400" i="1" dirty="0"/>
          </a:p>
        </p:txBody>
      </p:sp>
      <p:sp>
        <p:nvSpPr>
          <p:cNvPr id="12" name="11 CuadroTexto"/>
          <p:cNvSpPr txBox="1"/>
          <p:nvPr/>
        </p:nvSpPr>
        <p:spPr>
          <a:xfrm>
            <a:off x="8419137" y="716077"/>
            <a:ext cx="3296875" cy="523220"/>
          </a:xfrm>
          <a:prstGeom prst="rect">
            <a:avLst/>
          </a:prstGeom>
          <a:noFill/>
        </p:spPr>
        <p:txBody>
          <a:bodyPr wrap="square" rtlCol="0">
            <a:spAutoFit/>
          </a:bodyPr>
          <a:lstStyle/>
          <a:p>
            <a:r>
              <a:rPr lang="es-ES" sz="1400" dirty="0" smtClean="0"/>
              <a:t>Dípticos informativos sobre el sistema constructivo</a:t>
            </a:r>
            <a:endParaRPr lang="es-ES" sz="1400" dirty="0"/>
          </a:p>
        </p:txBody>
      </p:sp>
      <p:pic>
        <p:nvPicPr>
          <p:cNvPr id="13" name="12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4066" y="1189566"/>
            <a:ext cx="3607015" cy="2551303"/>
          </a:xfrm>
          <a:prstGeom prst="rect">
            <a:avLst/>
          </a:prstGeom>
        </p:spPr>
      </p:pic>
      <p:sp>
        <p:nvSpPr>
          <p:cNvPr id="14" name="13 CuadroTexto"/>
          <p:cNvSpPr txBox="1"/>
          <p:nvPr/>
        </p:nvSpPr>
        <p:spPr>
          <a:xfrm>
            <a:off x="1398180" y="2127922"/>
            <a:ext cx="2682189" cy="738664"/>
          </a:xfrm>
          <a:prstGeom prst="rect">
            <a:avLst/>
          </a:prstGeom>
          <a:noFill/>
        </p:spPr>
        <p:txBody>
          <a:bodyPr wrap="square" rtlCol="0">
            <a:spAutoFit/>
          </a:bodyPr>
          <a:lstStyle/>
          <a:p>
            <a:r>
              <a:rPr lang="es-ES" sz="1400" dirty="0" smtClean="0"/>
              <a:t>Promoción de las obras mediante exposiciones fotográficas, desfiles de moda y visitas guiadas</a:t>
            </a:r>
            <a:endParaRPr lang="es-ES" sz="1400" dirty="0"/>
          </a:p>
        </p:txBody>
      </p:sp>
      <p:pic>
        <p:nvPicPr>
          <p:cNvPr id="15" name="14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715" y="3013841"/>
            <a:ext cx="3059982" cy="2293846"/>
          </a:xfrm>
          <a:prstGeom prst="rect">
            <a:avLst/>
          </a:prstGeom>
        </p:spPr>
      </p:pic>
      <p:pic>
        <p:nvPicPr>
          <p:cNvPr id="16" name="15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7706" y="4189450"/>
            <a:ext cx="3143250" cy="1766888"/>
          </a:xfrm>
          <a:prstGeom prst="rect">
            <a:avLst/>
          </a:prstGeom>
        </p:spPr>
      </p:pic>
      <p:pic>
        <p:nvPicPr>
          <p:cNvPr id="17" name="16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1499" y="4189450"/>
            <a:ext cx="3376207" cy="2250254"/>
          </a:xfrm>
          <a:prstGeom prst="rect">
            <a:avLst/>
          </a:prstGeom>
        </p:spPr>
      </p:pic>
    </p:spTree>
    <p:extLst>
      <p:ext uri="{BB962C8B-B14F-4D97-AF65-F5344CB8AC3E}">
        <p14:creationId xmlns:p14="http://schemas.microsoft.com/office/powerpoint/2010/main" val="2875532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829221" y="358849"/>
            <a:ext cx="3625648" cy="461665"/>
          </a:xfrm>
          <a:prstGeom prst="rect">
            <a:avLst/>
          </a:prstGeom>
          <a:noFill/>
        </p:spPr>
        <p:txBody>
          <a:bodyPr wrap="square" rtlCol="0">
            <a:spAutoFit/>
          </a:bodyPr>
          <a:lstStyle/>
          <a:p>
            <a:r>
              <a:rPr lang="es-ES" sz="2400" b="1" dirty="0" smtClean="0">
                <a:solidFill>
                  <a:srgbClr val="0070C0"/>
                </a:solidFill>
              </a:rPr>
              <a:t>TRANVÍA DE JEREZ</a:t>
            </a:r>
          </a:p>
        </p:txBody>
      </p:sp>
      <p:sp>
        <p:nvSpPr>
          <p:cNvPr id="6" name="5 CuadroTexto"/>
          <p:cNvSpPr txBox="1"/>
          <p:nvPr/>
        </p:nvSpPr>
        <p:spPr>
          <a:xfrm>
            <a:off x="5990991" y="924504"/>
            <a:ext cx="2334410" cy="738664"/>
          </a:xfrm>
          <a:prstGeom prst="rect">
            <a:avLst/>
          </a:prstGeom>
          <a:noFill/>
        </p:spPr>
        <p:txBody>
          <a:bodyPr wrap="square" rtlCol="0">
            <a:spAutoFit/>
          </a:bodyPr>
          <a:lstStyle/>
          <a:p>
            <a:r>
              <a:rPr lang="es-ES" sz="1400" dirty="0" smtClean="0"/>
              <a:t>Inventario de puestos de prensa y ONCE y propuesta de reubicación</a:t>
            </a:r>
            <a:endParaRPr lang="es-ES"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0033" y="539553"/>
            <a:ext cx="3780613" cy="2837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9617" y="1755501"/>
            <a:ext cx="3435991" cy="25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9" name="8 Grupo"/>
          <p:cNvGrpSpPr/>
          <p:nvPr/>
        </p:nvGrpSpPr>
        <p:grpSpPr>
          <a:xfrm>
            <a:off x="7507706" y="6089207"/>
            <a:ext cx="3208419" cy="617371"/>
            <a:chOff x="7507706" y="6089207"/>
            <a:chExt cx="3208419" cy="617371"/>
          </a:xfrm>
        </p:grpSpPr>
        <p:pic>
          <p:nvPicPr>
            <p:cNvPr id="10"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Placeholder 10" descr="WB-WBG-vertical-RGB.png"/>
            <p:cNvPicPr>
              <a:picLocks noChangeAspect="1"/>
            </p:cNvPicPr>
            <p:nvPr/>
          </p:nvPicPr>
          <p:blipFill rotWithShape="1">
            <a:blip r:embed="rId6"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12" name="11 CuadroTexto"/>
          <p:cNvSpPr txBox="1"/>
          <p:nvPr/>
        </p:nvSpPr>
        <p:spPr>
          <a:xfrm>
            <a:off x="1551314" y="1155337"/>
            <a:ext cx="2041671" cy="276999"/>
          </a:xfrm>
          <a:prstGeom prst="rect">
            <a:avLst/>
          </a:prstGeom>
          <a:noFill/>
        </p:spPr>
        <p:txBody>
          <a:bodyPr wrap="square" rtlCol="0">
            <a:spAutoFit/>
          </a:bodyPr>
          <a:lstStyle/>
          <a:p>
            <a:r>
              <a:rPr lang="es-ES" sz="1200" dirty="0" smtClean="0"/>
              <a:t>ESTUDIO DE VIABILIDAD</a:t>
            </a:r>
          </a:p>
        </p:txBody>
      </p:sp>
      <p:sp>
        <p:nvSpPr>
          <p:cNvPr id="13" name="12 CuadroTexto"/>
          <p:cNvSpPr txBox="1"/>
          <p:nvPr/>
        </p:nvSpPr>
        <p:spPr>
          <a:xfrm>
            <a:off x="1906060" y="1432336"/>
            <a:ext cx="3108375" cy="646331"/>
          </a:xfrm>
          <a:prstGeom prst="rect">
            <a:avLst/>
          </a:prstGeom>
          <a:noFill/>
        </p:spPr>
        <p:txBody>
          <a:bodyPr wrap="square" rtlCol="0">
            <a:spAutoFit/>
          </a:bodyPr>
          <a:lstStyle/>
          <a:p>
            <a:r>
              <a:rPr lang="es-ES" sz="1200" i="1" dirty="0" smtClean="0"/>
              <a:t>Integración de la variable ambiental y social en el análisis multicriterio de selección de alternativas</a:t>
            </a:r>
            <a:endParaRPr lang="es-ES" sz="1200" i="1" dirty="0"/>
          </a:p>
        </p:txBody>
      </p:sp>
      <p:sp>
        <p:nvSpPr>
          <p:cNvPr id="16" name="15 CuadroTexto"/>
          <p:cNvSpPr txBox="1"/>
          <p:nvPr/>
        </p:nvSpPr>
        <p:spPr>
          <a:xfrm>
            <a:off x="1550417" y="2090981"/>
            <a:ext cx="3560782" cy="276999"/>
          </a:xfrm>
          <a:prstGeom prst="rect">
            <a:avLst/>
          </a:prstGeom>
          <a:noFill/>
        </p:spPr>
        <p:txBody>
          <a:bodyPr wrap="square" rtlCol="0">
            <a:spAutoFit/>
          </a:bodyPr>
          <a:lstStyle/>
          <a:p>
            <a:r>
              <a:rPr lang="es-ES" sz="1200" dirty="0" smtClean="0"/>
              <a:t>PROYECTO DE CONSTRUCCIÓN</a:t>
            </a:r>
          </a:p>
        </p:txBody>
      </p:sp>
      <p:sp>
        <p:nvSpPr>
          <p:cNvPr id="17" name="16 CuadroTexto"/>
          <p:cNvSpPr txBox="1"/>
          <p:nvPr/>
        </p:nvSpPr>
        <p:spPr>
          <a:xfrm>
            <a:off x="1829220" y="2415896"/>
            <a:ext cx="3003176" cy="276999"/>
          </a:xfrm>
          <a:prstGeom prst="rect">
            <a:avLst/>
          </a:prstGeom>
          <a:noFill/>
        </p:spPr>
        <p:txBody>
          <a:bodyPr wrap="square" rtlCol="0">
            <a:spAutoFit/>
          </a:bodyPr>
          <a:lstStyle/>
          <a:p>
            <a:r>
              <a:rPr lang="es-ES" sz="1200" i="1" dirty="0" smtClean="0"/>
              <a:t>Medidas de Integración Ambiental</a:t>
            </a:r>
            <a:endParaRPr lang="es-ES" sz="1200" i="1" dirty="0"/>
          </a:p>
        </p:txBody>
      </p:sp>
      <p:sp>
        <p:nvSpPr>
          <p:cNvPr id="18" name="17 CuadroTexto"/>
          <p:cNvSpPr txBox="1"/>
          <p:nvPr/>
        </p:nvSpPr>
        <p:spPr>
          <a:xfrm>
            <a:off x="1550417" y="761265"/>
            <a:ext cx="3560782" cy="276999"/>
          </a:xfrm>
          <a:prstGeom prst="rect">
            <a:avLst/>
          </a:prstGeom>
          <a:noFill/>
        </p:spPr>
        <p:txBody>
          <a:bodyPr wrap="square" rtlCol="0">
            <a:spAutoFit/>
          </a:bodyPr>
          <a:lstStyle/>
          <a:p>
            <a:r>
              <a:rPr lang="es-ES" sz="1200" b="1" u="sng" dirty="0" smtClean="0"/>
              <a:t>FASE DE DISEÑO</a:t>
            </a:r>
          </a:p>
        </p:txBody>
      </p:sp>
      <p:sp>
        <p:nvSpPr>
          <p:cNvPr id="19" name="18 CuadroTexto"/>
          <p:cNvSpPr txBox="1"/>
          <p:nvPr/>
        </p:nvSpPr>
        <p:spPr>
          <a:xfrm>
            <a:off x="1735940" y="4929732"/>
            <a:ext cx="3904839" cy="923330"/>
          </a:xfrm>
          <a:prstGeom prst="rect">
            <a:avLst/>
          </a:prstGeom>
          <a:noFill/>
        </p:spPr>
        <p:txBody>
          <a:bodyPr wrap="square" rtlCol="0">
            <a:spAutoFit/>
          </a:bodyPr>
          <a:lstStyle/>
          <a:p>
            <a:r>
              <a:rPr lang="es-ES" dirty="0" smtClean="0"/>
              <a:t>Afección a patrimonio cultural</a:t>
            </a:r>
          </a:p>
          <a:p>
            <a:r>
              <a:rPr lang="es-ES" dirty="0" smtClean="0"/>
              <a:t>Afección al tráfico </a:t>
            </a:r>
            <a:r>
              <a:rPr lang="es-ES" dirty="0" err="1" smtClean="0"/>
              <a:t>vehícular</a:t>
            </a:r>
            <a:r>
              <a:rPr lang="es-ES" dirty="0" smtClean="0"/>
              <a:t> y peatonal</a:t>
            </a:r>
          </a:p>
          <a:p>
            <a:r>
              <a:rPr lang="es-ES" dirty="0" smtClean="0"/>
              <a:t>Afección a la vegetación</a:t>
            </a:r>
          </a:p>
        </p:txBody>
      </p:sp>
      <p:sp>
        <p:nvSpPr>
          <p:cNvPr id="21" name="20 CuadroTexto"/>
          <p:cNvSpPr txBox="1"/>
          <p:nvPr/>
        </p:nvSpPr>
        <p:spPr>
          <a:xfrm>
            <a:off x="7158196" y="4453522"/>
            <a:ext cx="4164924" cy="1661993"/>
          </a:xfrm>
          <a:prstGeom prst="rect">
            <a:avLst/>
          </a:prstGeom>
          <a:noFill/>
        </p:spPr>
        <p:txBody>
          <a:bodyPr wrap="square" rtlCol="0">
            <a:spAutoFit/>
          </a:bodyPr>
          <a:lstStyle/>
          <a:p>
            <a:r>
              <a:rPr lang="es-ES" sz="1600" b="1" dirty="0" smtClean="0"/>
              <a:t>Propuesta de Medidas preventivas y correctoras (PGAS):</a:t>
            </a:r>
          </a:p>
          <a:p>
            <a:pPr marL="285750" indent="-285750">
              <a:buFont typeface="Wingdings" panose="05000000000000000000" pitchFamily="2" charset="2"/>
              <a:buChar char="ü"/>
            </a:pPr>
            <a:r>
              <a:rPr lang="es-ES" sz="1400" dirty="0" smtClean="0"/>
              <a:t>Control </a:t>
            </a:r>
            <a:r>
              <a:rPr lang="es-ES" sz="1400" dirty="0"/>
              <a:t>de ruido y vibraciones (obra y operación)</a:t>
            </a:r>
          </a:p>
          <a:p>
            <a:pPr marL="285750" indent="-285750">
              <a:buFont typeface="Wingdings" panose="05000000000000000000" pitchFamily="2" charset="2"/>
              <a:buChar char="ü"/>
            </a:pPr>
            <a:r>
              <a:rPr lang="es-ES" sz="1400" dirty="0" smtClean="0"/>
              <a:t>Protección </a:t>
            </a:r>
            <a:r>
              <a:rPr lang="es-ES" sz="1400" dirty="0"/>
              <a:t>y/o trasplante de </a:t>
            </a:r>
            <a:r>
              <a:rPr lang="es-ES" sz="1400" dirty="0" smtClean="0"/>
              <a:t>arbolado</a:t>
            </a:r>
            <a:endParaRPr lang="es-ES" sz="1400" dirty="0"/>
          </a:p>
          <a:p>
            <a:pPr marL="285750" indent="-285750">
              <a:buFont typeface="Wingdings" panose="05000000000000000000" pitchFamily="2" charset="2"/>
              <a:buChar char="ü"/>
            </a:pPr>
            <a:r>
              <a:rPr lang="es-ES" sz="1400" dirty="0" smtClean="0"/>
              <a:t>Definición de desvíos de tráfico  y peatones</a:t>
            </a:r>
          </a:p>
          <a:p>
            <a:pPr marL="285750" indent="-285750">
              <a:buFont typeface="Wingdings" panose="05000000000000000000" pitchFamily="2" charset="2"/>
              <a:buChar char="ü"/>
            </a:pPr>
            <a:r>
              <a:rPr lang="es-ES" sz="1400" dirty="0" smtClean="0"/>
              <a:t>Integración del carril bici en el trazado</a:t>
            </a:r>
          </a:p>
          <a:p>
            <a:pPr marL="285750" indent="-285750">
              <a:buFont typeface="Wingdings" panose="05000000000000000000" pitchFamily="2" charset="2"/>
              <a:buChar char="ü"/>
            </a:pPr>
            <a:r>
              <a:rPr lang="es-ES" sz="1400" b="1" dirty="0" smtClean="0"/>
              <a:t>Protección de quioscos de prensa</a:t>
            </a:r>
          </a:p>
        </p:txBody>
      </p:sp>
      <p:sp>
        <p:nvSpPr>
          <p:cNvPr id="22" name="21 Flecha a la derecha con bandas"/>
          <p:cNvSpPr/>
          <p:nvPr/>
        </p:nvSpPr>
        <p:spPr>
          <a:xfrm>
            <a:off x="5747657" y="5035138"/>
            <a:ext cx="748146" cy="49876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CuadroTexto"/>
          <p:cNvSpPr txBox="1"/>
          <p:nvPr/>
        </p:nvSpPr>
        <p:spPr>
          <a:xfrm>
            <a:off x="1538996" y="4327451"/>
            <a:ext cx="4203865" cy="646331"/>
          </a:xfrm>
          <a:prstGeom prst="rect">
            <a:avLst/>
          </a:prstGeom>
          <a:noFill/>
        </p:spPr>
        <p:txBody>
          <a:bodyPr wrap="square" rtlCol="0">
            <a:spAutoFit/>
          </a:bodyPr>
          <a:lstStyle/>
          <a:p>
            <a:r>
              <a:rPr lang="es-ES" dirty="0" smtClean="0">
                <a:solidFill>
                  <a:srgbClr val="FF0000"/>
                </a:solidFill>
              </a:rPr>
              <a:t>Aspectos relevantes en materia de gestión ambiental y social:</a:t>
            </a:r>
            <a:endParaRPr lang="es-ES" dirty="0">
              <a:solidFill>
                <a:srgbClr val="FF0000"/>
              </a:solidFill>
            </a:endParaRPr>
          </a:p>
        </p:txBody>
      </p:sp>
    </p:spTree>
    <p:extLst>
      <p:ext uri="{BB962C8B-B14F-4D97-AF65-F5344CB8AC3E}">
        <p14:creationId xmlns:p14="http://schemas.microsoft.com/office/powerpoint/2010/main" val="4196199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7" name="Title 1"/>
          <p:cNvSpPr txBox="1">
            <a:spLocks/>
          </p:cNvSpPr>
          <p:nvPr/>
        </p:nvSpPr>
        <p:spPr>
          <a:xfrm>
            <a:off x="5339019" y="3313016"/>
            <a:ext cx="3681351" cy="1210912"/>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l">
              <a:buFont typeface="Wingdings" panose="05000000000000000000" pitchFamily="2" charset="2"/>
              <a:buChar char="ü"/>
            </a:pPr>
            <a:r>
              <a:rPr lang="es-ES" sz="1400" dirty="0" smtClean="0">
                <a:cs typeface="Arial" panose="020B0604020202020204" pitchFamily="34" charset="0"/>
              </a:rPr>
              <a:t>Equipos</a:t>
            </a:r>
            <a:r>
              <a:rPr lang="en-US" sz="1400" dirty="0" smtClean="0">
                <a:cs typeface="Arial" panose="020B0604020202020204" pitchFamily="34" charset="0"/>
              </a:rPr>
              <a:t> </a:t>
            </a:r>
            <a:r>
              <a:rPr lang="en-US" sz="1400" dirty="0">
                <a:cs typeface="Arial" panose="020B0604020202020204" pitchFamily="34" charset="0"/>
              </a:rPr>
              <a:t>de Community </a:t>
            </a:r>
            <a:r>
              <a:rPr lang="en-US" sz="1400" dirty="0" smtClean="0">
                <a:cs typeface="Arial" panose="020B0604020202020204" pitchFamily="34" charset="0"/>
              </a:rPr>
              <a:t>Engagement</a:t>
            </a:r>
          </a:p>
          <a:p>
            <a:pPr marL="285750" indent="-285750" algn="l">
              <a:buFont typeface="Wingdings" panose="05000000000000000000" pitchFamily="2" charset="2"/>
              <a:buChar char="ü"/>
            </a:pPr>
            <a:r>
              <a:rPr lang="en-US" sz="1400" dirty="0" smtClean="0">
                <a:cs typeface="Arial" panose="020B0604020202020204" pitchFamily="34" charset="0"/>
              </a:rPr>
              <a:t>Local </a:t>
            </a:r>
            <a:r>
              <a:rPr lang="en-US" sz="1400" dirty="0">
                <a:cs typeface="Arial" panose="020B0604020202020204" pitchFamily="34" charset="0"/>
              </a:rPr>
              <a:t>Access Plans para </a:t>
            </a:r>
            <a:r>
              <a:rPr lang="es-ES" sz="1400" dirty="0" smtClean="0">
                <a:cs typeface="Arial" panose="020B0604020202020204" pitchFamily="34" charset="0"/>
              </a:rPr>
              <a:t>facilitar</a:t>
            </a:r>
            <a:r>
              <a:rPr lang="en-US" sz="1400" dirty="0" smtClean="0">
                <a:cs typeface="Arial" panose="020B0604020202020204" pitchFamily="34" charset="0"/>
              </a:rPr>
              <a:t> </a:t>
            </a:r>
            <a:r>
              <a:rPr lang="es-ES" sz="1400" dirty="0" smtClean="0">
                <a:cs typeface="Arial" panose="020B0604020202020204" pitchFamily="34" charset="0"/>
              </a:rPr>
              <a:t>información</a:t>
            </a:r>
            <a:r>
              <a:rPr lang="en-US" sz="1400" dirty="0" smtClean="0">
                <a:cs typeface="Arial" panose="020B0604020202020204" pitchFamily="34" charset="0"/>
              </a:rPr>
              <a:t> </a:t>
            </a:r>
            <a:r>
              <a:rPr lang="en-US" sz="1400" dirty="0">
                <a:cs typeface="Arial" panose="020B0604020202020204" pitchFamily="34" charset="0"/>
              </a:rPr>
              <a:t>a </a:t>
            </a:r>
            <a:r>
              <a:rPr lang="es-ES" sz="1400" dirty="0" smtClean="0">
                <a:cs typeface="Arial" panose="020B0604020202020204" pitchFamily="34" charset="0"/>
              </a:rPr>
              <a:t>población</a:t>
            </a:r>
            <a:r>
              <a:rPr lang="en-US" sz="1400" dirty="0" smtClean="0">
                <a:cs typeface="Arial" panose="020B0604020202020204" pitchFamily="34" charset="0"/>
              </a:rPr>
              <a:t> </a:t>
            </a:r>
            <a:r>
              <a:rPr lang="en-US" sz="1400" dirty="0">
                <a:cs typeface="Arial" panose="020B0604020202020204" pitchFamily="34" charset="0"/>
              </a:rPr>
              <a:t>y </a:t>
            </a:r>
            <a:r>
              <a:rPr lang="es-ES" sz="1400" dirty="0" smtClean="0">
                <a:cs typeface="Arial" panose="020B0604020202020204" pitchFamily="34" charset="0"/>
              </a:rPr>
              <a:t>negocios</a:t>
            </a:r>
            <a:r>
              <a:rPr lang="en-US" sz="1400" dirty="0" smtClean="0">
                <a:cs typeface="Arial" panose="020B0604020202020204" pitchFamily="34" charset="0"/>
              </a:rPr>
              <a:t> </a:t>
            </a:r>
            <a:r>
              <a:rPr lang="en-US" sz="1400" dirty="0">
                <a:cs typeface="Arial" panose="020B0604020202020204" pitchFamily="34" charset="0"/>
              </a:rPr>
              <a:t>locales y </a:t>
            </a:r>
            <a:r>
              <a:rPr lang="en-US" sz="1400" dirty="0" smtClean="0">
                <a:cs typeface="Arial" panose="020B0604020202020204" pitchFamily="34" charset="0"/>
              </a:rPr>
              <a:t>para </a:t>
            </a:r>
            <a:r>
              <a:rPr lang="es-ES" sz="1400" dirty="0" smtClean="0">
                <a:cs typeface="Arial" panose="020B0604020202020204" pitchFamily="34" charset="0"/>
              </a:rPr>
              <a:t>comunicar</a:t>
            </a:r>
            <a:r>
              <a:rPr lang="en-US" sz="1400" dirty="0" smtClean="0">
                <a:cs typeface="Arial" panose="020B0604020202020204" pitchFamily="34" charset="0"/>
              </a:rPr>
              <a:t> </a:t>
            </a:r>
            <a:r>
              <a:rPr lang="es-ES" sz="1400" dirty="0" smtClean="0">
                <a:cs typeface="Arial" panose="020B0604020202020204" pitchFamily="34" charset="0"/>
              </a:rPr>
              <a:t>sobre</a:t>
            </a:r>
            <a:r>
              <a:rPr lang="en-US" sz="1400" dirty="0" smtClean="0">
                <a:cs typeface="Arial" panose="020B0604020202020204" pitchFamily="34" charset="0"/>
              </a:rPr>
              <a:t> </a:t>
            </a:r>
            <a:r>
              <a:rPr lang="en-US" sz="1400" dirty="0">
                <a:cs typeface="Arial" panose="020B0604020202020204" pitchFamily="34" charset="0"/>
              </a:rPr>
              <a:t>los </a:t>
            </a:r>
            <a:r>
              <a:rPr lang="es-ES" sz="1400" dirty="0" smtClean="0">
                <a:cs typeface="Arial" panose="020B0604020202020204" pitchFamily="34" charset="0"/>
              </a:rPr>
              <a:t>servicios</a:t>
            </a:r>
            <a:r>
              <a:rPr lang="en-US" sz="1400" dirty="0" smtClean="0">
                <a:cs typeface="Arial" panose="020B0604020202020204" pitchFamily="34" charset="0"/>
              </a:rPr>
              <a:t> </a:t>
            </a:r>
            <a:r>
              <a:rPr lang="es-ES" sz="1400" dirty="0" smtClean="0">
                <a:cs typeface="Arial" panose="020B0604020202020204" pitchFamily="34" charset="0"/>
              </a:rPr>
              <a:t>afectados</a:t>
            </a:r>
            <a:endParaRPr lang="es-ES" sz="1400" dirty="0" smtClean="0">
              <a:solidFill>
                <a:schemeClr val="bg1">
                  <a:lumMod val="50000"/>
                </a:schemeClr>
              </a:solidFill>
              <a:cs typeface="Arial" panose="020B0604020202020204" pitchFamily="34" charset="0"/>
            </a:endParaRPr>
          </a:p>
        </p:txBody>
      </p:sp>
      <p:pic>
        <p:nvPicPr>
          <p:cNvPr id="8" name="7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594" t="31683" r="22601" b="5437"/>
          <a:stretch/>
        </p:blipFill>
        <p:spPr bwMode="auto">
          <a:xfrm>
            <a:off x="6650182" y="4242647"/>
            <a:ext cx="2845200" cy="1802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800595" y="682657"/>
            <a:ext cx="6162825" cy="338554"/>
          </a:xfrm>
          <a:prstGeom prst="rect">
            <a:avLst/>
          </a:prstGeom>
          <a:noFill/>
        </p:spPr>
        <p:txBody>
          <a:bodyPr wrap="square" rtlCol="0">
            <a:spAutoFit/>
          </a:bodyPr>
          <a:lstStyle/>
          <a:p>
            <a:pPr lvl="0"/>
            <a:r>
              <a:rPr lang="en-US" sz="1600" b="1" dirty="0">
                <a:solidFill>
                  <a:srgbClr val="0070C0"/>
                </a:solidFill>
                <a:ea typeface="ＭＳ Ｐゴシック" pitchFamily="34" charset="-128"/>
                <a:cs typeface="Calibri" pitchFamily="34" charset="0"/>
              </a:rPr>
              <a:t>SYDNEY LIGHT RAIL (SYDNEY, AUSTRALIA)</a:t>
            </a:r>
          </a:p>
        </p:txBody>
      </p:sp>
      <p:sp>
        <p:nvSpPr>
          <p:cNvPr id="9" name="8 CuadroTexto"/>
          <p:cNvSpPr txBox="1"/>
          <p:nvPr/>
        </p:nvSpPr>
        <p:spPr>
          <a:xfrm>
            <a:off x="1699956" y="282547"/>
            <a:ext cx="6162825" cy="523220"/>
          </a:xfrm>
          <a:prstGeom prst="rect">
            <a:avLst/>
          </a:prstGeom>
          <a:noFill/>
        </p:spPr>
        <p:txBody>
          <a:bodyPr wrap="square" rtlCol="0">
            <a:spAutoFit/>
          </a:bodyPr>
          <a:lstStyle/>
          <a:p>
            <a:pPr lvl="0"/>
            <a:r>
              <a:rPr lang="en-US" sz="2800" b="1" dirty="0" smtClean="0">
                <a:solidFill>
                  <a:srgbClr val="0070C0"/>
                </a:solidFill>
                <a:ea typeface="ＭＳ Ｐゴシック" pitchFamily="34" charset="-128"/>
                <a:cs typeface="Calibri" pitchFamily="34" charset="0"/>
              </a:rPr>
              <a:t>TRANVIA DE SIDNEY</a:t>
            </a:r>
            <a:endParaRPr lang="en-US" sz="2800" b="1" dirty="0">
              <a:solidFill>
                <a:srgbClr val="0070C0"/>
              </a:solidFill>
              <a:ea typeface="ＭＳ Ｐゴシック" pitchFamily="34" charset="-128"/>
              <a:cs typeface="Calibri" pitchFamily="34" charset="0"/>
            </a:endParaRPr>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0288" y="661772"/>
            <a:ext cx="4778793" cy="1899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96466" y="2705705"/>
            <a:ext cx="2468864" cy="222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516083" y="1021211"/>
            <a:ext cx="4860966" cy="1600438"/>
          </a:xfrm>
          <a:prstGeom prst="rect">
            <a:avLst/>
          </a:prstGeom>
        </p:spPr>
        <p:txBody>
          <a:bodyPr wrap="square">
            <a:spAutoFit/>
          </a:bodyPr>
          <a:lstStyle/>
          <a:p>
            <a:r>
              <a:rPr lang="es-ES" sz="1400" dirty="0" smtClean="0"/>
              <a:t>trazado </a:t>
            </a:r>
            <a:r>
              <a:rPr lang="es-ES" sz="1400" dirty="0"/>
              <a:t>de 12 km CSELR (“CBD and South East Light Rail”). </a:t>
            </a:r>
            <a:endParaRPr lang="es-ES" sz="1400" dirty="0" smtClean="0"/>
          </a:p>
          <a:p>
            <a:r>
              <a:rPr lang="es-ES" sz="1400" dirty="0" smtClean="0"/>
              <a:t>posterior </a:t>
            </a:r>
            <a:r>
              <a:rPr lang="es-ES" sz="1400" dirty="0"/>
              <a:t>explotación de 25 km de infraestructura, compuesta por la nueva sección y por otra línea ya existente de 13 km.</a:t>
            </a:r>
          </a:p>
          <a:p>
            <a:endParaRPr lang="es-ES" sz="1400" dirty="0"/>
          </a:p>
          <a:p>
            <a:r>
              <a:rPr lang="es-ES" sz="1400" dirty="0" smtClean="0"/>
              <a:t>19 </a:t>
            </a:r>
            <a:r>
              <a:rPr lang="es-ES" sz="1400" dirty="0"/>
              <a:t>paradas, un puente y un túnel, las instalaciones del Centro de Control, cocheras para los trenes ligeros, subestaciones y otros edificios a lo largo de la línea</a:t>
            </a:r>
            <a:r>
              <a:rPr lang="es-ES" sz="1400" dirty="0" smtClean="0"/>
              <a:t>..</a:t>
            </a:r>
            <a:endParaRPr lang="es-ES" sz="1400" dirty="0"/>
          </a:p>
        </p:txBody>
      </p:sp>
      <p:sp>
        <p:nvSpPr>
          <p:cNvPr id="10" name="9 Rectángulo"/>
          <p:cNvSpPr/>
          <p:nvPr/>
        </p:nvSpPr>
        <p:spPr>
          <a:xfrm>
            <a:off x="1326935" y="3560326"/>
            <a:ext cx="2729737" cy="738664"/>
          </a:xfrm>
          <a:prstGeom prst="rect">
            <a:avLst/>
          </a:prstGeom>
        </p:spPr>
        <p:txBody>
          <a:bodyPr wrap="square">
            <a:spAutoFit/>
          </a:bodyPr>
          <a:lstStyle/>
          <a:p>
            <a:r>
              <a:rPr lang="es-ES" sz="1400" dirty="0"/>
              <a:t>i</a:t>
            </a:r>
            <a:r>
              <a:rPr lang="es-ES" sz="1400" dirty="0" smtClean="0"/>
              <a:t>mportantes </a:t>
            </a:r>
            <a:r>
              <a:rPr lang="es-ES" sz="1400" dirty="0"/>
              <a:t>reubicaciones de infraestructuras de servicios </a:t>
            </a:r>
            <a:endParaRPr lang="es-ES" sz="1400" dirty="0" smtClean="0"/>
          </a:p>
          <a:p>
            <a:r>
              <a:rPr lang="es-ES" sz="1400" dirty="0"/>
              <a:t>e</a:t>
            </a:r>
            <a:r>
              <a:rPr lang="es-ES" sz="1400" dirty="0" smtClean="0"/>
              <a:t>xtensa </a:t>
            </a:r>
            <a:r>
              <a:rPr lang="es-ES" sz="1400" dirty="0"/>
              <a:t>regeneración urbana</a:t>
            </a:r>
          </a:p>
        </p:txBody>
      </p:sp>
      <p:sp>
        <p:nvSpPr>
          <p:cNvPr id="11" name="10 Rectángulo"/>
          <p:cNvSpPr/>
          <p:nvPr/>
        </p:nvSpPr>
        <p:spPr>
          <a:xfrm>
            <a:off x="1283392" y="4523928"/>
            <a:ext cx="3930734" cy="1169551"/>
          </a:xfrm>
          <a:prstGeom prst="rect">
            <a:avLst/>
          </a:prstGeom>
        </p:spPr>
        <p:txBody>
          <a:bodyPr wrap="square">
            <a:spAutoFit/>
          </a:bodyPr>
          <a:lstStyle/>
          <a:p>
            <a:r>
              <a:rPr lang="en-US" sz="1400" b="1" dirty="0">
                <a:solidFill>
                  <a:srgbClr val="00B050"/>
                </a:solidFill>
              </a:rPr>
              <a:t>"Asia-Pacific PPP Deal of the Year 2015"</a:t>
            </a:r>
          </a:p>
          <a:p>
            <a:r>
              <a:rPr lang="en-US" sz="1400" b="1" dirty="0">
                <a:solidFill>
                  <a:srgbClr val="00B050"/>
                </a:solidFill>
              </a:rPr>
              <a:t>Project Finance </a:t>
            </a:r>
            <a:r>
              <a:rPr lang="en-US" sz="1400" b="1" dirty="0" err="1">
                <a:solidFill>
                  <a:srgbClr val="00B050"/>
                </a:solidFill>
              </a:rPr>
              <a:t>Intenational</a:t>
            </a:r>
            <a:r>
              <a:rPr lang="en-US" sz="1400" b="1" dirty="0">
                <a:solidFill>
                  <a:srgbClr val="00B050"/>
                </a:solidFill>
              </a:rPr>
              <a:t>, "Asia Pacific PPP Deal of the year"</a:t>
            </a:r>
          </a:p>
          <a:p>
            <a:r>
              <a:rPr lang="en-US" sz="1400" b="1" dirty="0">
                <a:solidFill>
                  <a:srgbClr val="00B050"/>
                </a:solidFill>
              </a:rPr>
              <a:t>Finance Asia Achievement Awards, "Best Project Finance Deal" - Australia &amp; New Zealand</a:t>
            </a:r>
            <a:endParaRPr lang="es-ES" sz="1400" b="1" dirty="0">
              <a:solidFill>
                <a:srgbClr val="00B050"/>
              </a:solidFill>
            </a:endParaRPr>
          </a:p>
        </p:txBody>
      </p:sp>
      <p:sp>
        <p:nvSpPr>
          <p:cNvPr id="15" name="14 CuadroTexto"/>
          <p:cNvSpPr txBox="1"/>
          <p:nvPr/>
        </p:nvSpPr>
        <p:spPr>
          <a:xfrm>
            <a:off x="1069573" y="2905779"/>
            <a:ext cx="3182588" cy="646331"/>
          </a:xfrm>
          <a:prstGeom prst="rect">
            <a:avLst/>
          </a:prstGeom>
          <a:noFill/>
        </p:spPr>
        <p:txBody>
          <a:bodyPr wrap="square" rtlCol="0">
            <a:spAutoFit/>
          </a:bodyPr>
          <a:lstStyle/>
          <a:p>
            <a:r>
              <a:rPr lang="es-ES" dirty="0" smtClean="0">
                <a:solidFill>
                  <a:srgbClr val="FF0000"/>
                </a:solidFill>
              </a:rPr>
              <a:t>Aspectos relevantes en materia de gestión ambiental y social:</a:t>
            </a:r>
            <a:endParaRPr lang="es-ES" dirty="0">
              <a:solidFill>
                <a:srgbClr val="FF0000"/>
              </a:solidFill>
            </a:endParaRPr>
          </a:p>
        </p:txBody>
      </p:sp>
      <p:sp>
        <p:nvSpPr>
          <p:cNvPr id="16" name="15 Flecha a la derecha con bandas"/>
          <p:cNvSpPr/>
          <p:nvPr/>
        </p:nvSpPr>
        <p:spPr>
          <a:xfrm>
            <a:off x="4156988" y="3560326"/>
            <a:ext cx="748146" cy="49876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p:cNvSpPr/>
          <p:nvPr/>
        </p:nvSpPr>
        <p:spPr>
          <a:xfrm>
            <a:off x="4804817" y="2916683"/>
            <a:ext cx="5063429" cy="369332"/>
          </a:xfrm>
          <a:prstGeom prst="rect">
            <a:avLst/>
          </a:prstGeom>
        </p:spPr>
        <p:txBody>
          <a:bodyPr wrap="square">
            <a:spAutoFit/>
          </a:bodyPr>
          <a:lstStyle/>
          <a:p>
            <a:r>
              <a:rPr lang="es-ES" b="1" dirty="0"/>
              <a:t>Mejoras incorporadas al PGAS en fase de obras</a:t>
            </a:r>
          </a:p>
        </p:txBody>
      </p:sp>
    </p:spTree>
    <p:extLst>
      <p:ext uri="{BB962C8B-B14F-4D97-AF65-F5344CB8AC3E}">
        <p14:creationId xmlns:p14="http://schemas.microsoft.com/office/powerpoint/2010/main" val="7210840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743576" y="503823"/>
            <a:ext cx="5366672" cy="461665"/>
          </a:xfrm>
          <a:prstGeom prst="rect">
            <a:avLst/>
          </a:prstGeom>
          <a:noFill/>
        </p:spPr>
        <p:txBody>
          <a:bodyPr wrap="square" rtlCol="0">
            <a:spAutoFit/>
          </a:bodyPr>
          <a:lstStyle/>
          <a:p>
            <a:r>
              <a:rPr lang="es-ES" sz="2400" b="1" dirty="0" smtClean="0">
                <a:solidFill>
                  <a:srgbClr val="0070C0"/>
                </a:solidFill>
              </a:rPr>
              <a:t>METRONORTE – MADRID (TRAMO 1A)</a:t>
            </a:r>
            <a:endParaRPr lang="es-ES" sz="2400" b="1" dirty="0">
              <a:solidFill>
                <a:srgbClr val="0070C0"/>
              </a:solidFill>
            </a:endParaRPr>
          </a:p>
        </p:txBody>
      </p:sp>
      <p:pic>
        <p:nvPicPr>
          <p:cNvPr id="5" name="4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6" name="5 Grupo"/>
          <p:cNvGrpSpPr/>
          <p:nvPr/>
        </p:nvGrpSpPr>
        <p:grpSpPr>
          <a:xfrm>
            <a:off x="7507706" y="6089207"/>
            <a:ext cx="3208419" cy="617371"/>
            <a:chOff x="7507706" y="6089207"/>
            <a:chExt cx="3208419" cy="617371"/>
          </a:xfrm>
        </p:grpSpPr>
        <p:pic>
          <p:nvPicPr>
            <p:cNvPr id="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WB-WBG-vertical-RGB.png"/>
            <p:cNvPicPr>
              <a:picLocks noChangeAspect="1"/>
            </p:cNvPicPr>
            <p:nvPr/>
          </p:nvPicPr>
          <p:blipFill rotWithShape="1">
            <a:blip r:embed="rId4"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9" name="8 CuadroTexto"/>
          <p:cNvSpPr txBox="1"/>
          <p:nvPr/>
        </p:nvSpPr>
        <p:spPr>
          <a:xfrm>
            <a:off x="1743576" y="1327047"/>
            <a:ext cx="4352424" cy="523220"/>
          </a:xfrm>
          <a:prstGeom prst="rect">
            <a:avLst/>
          </a:prstGeom>
          <a:noFill/>
        </p:spPr>
        <p:txBody>
          <a:bodyPr wrap="square" rtlCol="0">
            <a:spAutoFit/>
          </a:bodyPr>
          <a:lstStyle/>
          <a:p>
            <a:r>
              <a:rPr lang="es-ES" sz="1400" dirty="0" smtClean="0"/>
              <a:t>Tramo de 0,56 km con una única estación. Se incluye también el acceso a cocheras</a:t>
            </a:r>
            <a:endParaRPr lang="es-ES" sz="1400" dirty="0"/>
          </a:p>
        </p:txBody>
      </p:sp>
      <p:sp>
        <p:nvSpPr>
          <p:cNvPr id="10" name="9 CuadroTexto"/>
          <p:cNvSpPr txBox="1"/>
          <p:nvPr/>
        </p:nvSpPr>
        <p:spPr>
          <a:xfrm>
            <a:off x="1743576" y="1992493"/>
            <a:ext cx="4352424" cy="523220"/>
          </a:xfrm>
          <a:prstGeom prst="rect">
            <a:avLst/>
          </a:prstGeom>
          <a:noFill/>
        </p:spPr>
        <p:txBody>
          <a:bodyPr wrap="square" rtlCol="0">
            <a:spAutoFit/>
          </a:bodyPr>
          <a:lstStyle/>
          <a:p>
            <a:r>
              <a:rPr lang="es-ES" sz="1400" i="1" dirty="0" smtClean="0"/>
              <a:t>La actuación se localiza sobre áreas verdes gestionadas por el Ayuntamiento de Madrid</a:t>
            </a:r>
            <a:endParaRPr lang="es-ES" sz="1400" i="1" dirty="0"/>
          </a:p>
        </p:txBody>
      </p:sp>
      <p:sp>
        <p:nvSpPr>
          <p:cNvPr id="11" name="10 CuadroTexto"/>
          <p:cNvSpPr txBox="1"/>
          <p:nvPr/>
        </p:nvSpPr>
        <p:spPr>
          <a:xfrm>
            <a:off x="1743576" y="1037192"/>
            <a:ext cx="3334872" cy="276999"/>
          </a:xfrm>
          <a:prstGeom prst="rect">
            <a:avLst/>
          </a:prstGeom>
          <a:noFill/>
        </p:spPr>
        <p:txBody>
          <a:bodyPr wrap="square" rtlCol="0">
            <a:spAutoFit/>
          </a:bodyPr>
          <a:lstStyle/>
          <a:p>
            <a:r>
              <a:rPr lang="es-ES" sz="1200" dirty="0" smtClean="0"/>
              <a:t>A.T. A LA DIRECCIÓN DE OBRA</a:t>
            </a:r>
            <a:endParaRPr lang="es-ES" sz="1200" dirty="0"/>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8653" y="393693"/>
            <a:ext cx="3474585" cy="260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3 Grupo"/>
          <p:cNvGrpSpPr/>
          <p:nvPr/>
        </p:nvGrpSpPr>
        <p:grpSpPr>
          <a:xfrm>
            <a:off x="8670698" y="3776360"/>
            <a:ext cx="3443845" cy="1555667"/>
            <a:chOff x="8645236" y="3479470"/>
            <a:chExt cx="3443845" cy="1555667"/>
          </a:xfrm>
        </p:grpSpPr>
        <p:sp>
          <p:nvSpPr>
            <p:cNvPr id="14" name="13 CuadroTexto"/>
            <p:cNvSpPr txBox="1"/>
            <p:nvPr/>
          </p:nvSpPr>
          <p:spPr>
            <a:xfrm>
              <a:off x="9095138" y="4231029"/>
              <a:ext cx="2594967" cy="646331"/>
            </a:xfrm>
            <a:prstGeom prst="rect">
              <a:avLst/>
            </a:prstGeom>
            <a:noFill/>
          </p:spPr>
          <p:txBody>
            <a:bodyPr wrap="square" rtlCol="0">
              <a:spAutoFit/>
            </a:bodyPr>
            <a:lstStyle/>
            <a:p>
              <a:r>
                <a:rPr lang="es-ES" dirty="0" smtClean="0"/>
                <a:t>Afección a zonas verdes y parques urbanos</a:t>
              </a:r>
              <a:endParaRPr lang="es-ES" dirty="0"/>
            </a:p>
          </p:txBody>
        </p:sp>
        <p:sp>
          <p:nvSpPr>
            <p:cNvPr id="15" name="14 CuadroTexto"/>
            <p:cNvSpPr txBox="1"/>
            <p:nvPr/>
          </p:nvSpPr>
          <p:spPr>
            <a:xfrm>
              <a:off x="8784558" y="3596574"/>
              <a:ext cx="3165199" cy="646331"/>
            </a:xfrm>
            <a:prstGeom prst="rect">
              <a:avLst/>
            </a:prstGeom>
            <a:noFill/>
          </p:spPr>
          <p:txBody>
            <a:bodyPr wrap="square" rtlCol="0">
              <a:spAutoFit/>
            </a:bodyPr>
            <a:lstStyle/>
            <a:p>
              <a:r>
                <a:rPr lang="es-ES" dirty="0" smtClean="0">
                  <a:solidFill>
                    <a:srgbClr val="FF0000"/>
                  </a:solidFill>
                </a:rPr>
                <a:t>Aspectos relevantes en materia de gestión ambiental y social:</a:t>
              </a:r>
              <a:endParaRPr lang="es-ES" dirty="0">
                <a:solidFill>
                  <a:srgbClr val="FF0000"/>
                </a:solidFill>
              </a:endParaRPr>
            </a:p>
          </p:txBody>
        </p:sp>
        <p:sp>
          <p:nvSpPr>
            <p:cNvPr id="16" name="15 Rectángulo redondeado"/>
            <p:cNvSpPr/>
            <p:nvPr/>
          </p:nvSpPr>
          <p:spPr>
            <a:xfrm>
              <a:off x="8645236" y="3479470"/>
              <a:ext cx="3443845" cy="1555667"/>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7" name="16 CuadroTexto"/>
          <p:cNvSpPr txBox="1"/>
          <p:nvPr/>
        </p:nvSpPr>
        <p:spPr>
          <a:xfrm>
            <a:off x="1743576" y="2692430"/>
            <a:ext cx="4352424" cy="523220"/>
          </a:xfrm>
          <a:prstGeom prst="rect">
            <a:avLst/>
          </a:prstGeom>
          <a:noFill/>
        </p:spPr>
        <p:txBody>
          <a:bodyPr wrap="square" rtlCol="0">
            <a:spAutoFit/>
          </a:bodyPr>
          <a:lstStyle/>
          <a:p>
            <a:r>
              <a:rPr lang="es-ES" sz="1400" dirty="0" smtClean="0"/>
              <a:t>Se lleva a cabo el Programa de Gestión y Seguimiento Ambiental previsto en el Proyecto de Construcción:</a:t>
            </a:r>
          </a:p>
        </p:txBody>
      </p:sp>
      <p:sp>
        <p:nvSpPr>
          <p:cNvPr id="19"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5053" y="3215650"/>
            <a:ext cx="3404088" cy="255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8945" y="3372084"/>
            <a:ext cx="3620460" cy="271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20 CuadroTexto"/>
          <p:cNvSpPr txBox="1"/>
          <p:nvPr/>
        </p:nvSpPr>
        <p:spPr>
          <a:xfrm>
            <a:off x="4779310" y="6162093"/>
            <a:ext cx="2220490" cy="523220"/>
          </a:xfrm>
          <a:prstGeom prst="rect">
            <a:avLst/>
          </a:prstGeom>
          <a:noFill/>
        </p:spPr>
        <p:txBody>
          <a:bodyPr wrap="square" rtlCol="0">
            <a:spAutoFit/>
          </a:bodyPr>
          <a:lstStyle/>
          <a:p>
            <a:r>
              <a:rPr lang="es-ES" sz="1400" dirty="0" smtClean="0"/>
              <a:t>Trasplante de arbolado a ubicación provisional</a:t>
            </a:r>
            <a:endParaRPr lang="es-ES" sz="1400" dirty="0"/>
          </a:p>
        </p:txBody>
      </p:sp>
      <p:sp>
        <p:nvSpPr>
          <p:cNvPr id="22" name="21 CuadroTexto"/>
          <p:cNvSpPr txBox="1"/>
          <p:nvPr/>
        </p:nvSpPr>
        <p:spPr>
          <a:xfrm>
            <a:off x="10530615" y="1191457"/>
            <a:ext cx="1400530" cy="523220"/>
          </a:xfrm>
          <a:prstGeom prst="rect">
            <a:avLst/>
          </a:prstGeom>
          <a:noFill/>
        </p:spPr>
        <p:txBody>
          <a:bodyPr wrap="square" rtlCol="0">
            <a:spAutoFit/>
          </a:bodyPr>
          <a:lstStyle/>
          <a:p>
            <a:r>
              <a:rPr lang="es-ES" sz="1400" dirty="0" smtClean="0"/>
              <a:t>Protección de arbolado</a:t>
            </a:r>
            <a:endParaRPr lang="es-ES" sz="1400" dirty="0"/>
          </a:p>
        </p:txBody>
      </p:sp>
    </p:spTree>
    <p:extLst>
      <p:ext uri="{BB962C8B-B14F-4D97-AF65-F5344CB8AC3E}">
        <p14:creationId xmlns:p14="http://schemas.microsoft.com/office/powerpoint/2010/main" val="465842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3" name="2 Grupo"/>
          <p:cNvGrpSpPr/>
          <p:nvPr/>
        </p:nvGrpSpPr>
        <p:grpSpPr>
          <a:xfrm>
            <a:off x="7507706" y="6089207"/>
            <a:ext cx="3208419" cy="617371"/>
            <a:chOff x="7507706" y="6089207"/>
            <a:chExt cx="3208419" cy="617371"/>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6139" y="577504"/>
            <a:ext cx="5082332" cy="383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1819" y="3209925"/>
            <a:ext cx="483870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4257" y="99099"/>
            <a:ext cx="4416683" cy="332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CuadroTexto"/>
          <p:cNvSpPr txBox="1"/>
          <p:nvPr/>
        </p:nvSpPr>
        <p:spPr>
          <a:xfrm>
            <a:off x="1222743" y="3429000"/>
            <a:ext cx="1116419" cy="523220"/>
          </a:xfrm>
          <a:prstGeom prst="rect">
            <a:avLst/>
          </a:prstGeom>
          <a:noFill/>
        </p:spPr>
        <p:txBody>
          <a:bodyPr wrap="square" rtlCol="0">
            <a:spAutoFit/>
          </a:bodyPr>
          <a:lstStyle/>
          <a:p>
            <a:r>
              <a:rPr lang="es-ES" sz="1400" dirty="0" smtClean="0"/>
              <a:t>Antes de las obras</a:t>
            </a:r>
            <a:endParaRPr lang="es-ES" sz="1400" dirty="0"/>
          </a:p>
        </p:txBody>
      </p:sp>
      <p:sp>
        <p:nvSpPr>
          <p:cNvPr id="10" name="9 CuadroTexto"/>
          <p:cNvSpPr txBox="1"/>
          <p:nvPr/>
        </p:nvSpPr>
        <p:spPr>
          <a:xfrm>
            <a:off x="7405211" y="5388935"/>
            <a:ext cx="1116419" cy="523220"/>
          </a:xfrm>
          <a:prstGeom prst="rect">
            <a:avLst/>
          </a:prstGeom>
          <a:noFill/>
        </p:spPr>
        <p:txBody>
          <a:bodyPr wrap="square" rtlCol="0">
            <a:spAutoFit/>
          </a:bodyPr>
          <a:lstStyle/>
          <a:p>
            <a:r>
              <a:rPr lang="es-ES" sz="1400" dirty="0" smtClean="0"/>
              <a:t>Durante las obras</a:t>
            </a:r>
            <a:endParaRPr lang="es-ES" sz="1400" dirty="0"/>
          </a:p>
        </p:txBody>
      </p:sp>
      <p:sp>
        <p:nvSpPr>
          <p:cNvPr id="11" name="10 CuadroTexto"/>
          <p:cNvSpPr txBox="1"/>
          <p:nvPr/>
        </p:nvSpPr>
        <p:spPr>
          <a:xfrm>
            <a:off x="10834578" y="4423891"/>
            <a:ext cx="1208566" cy="523220"/>
          </a:xfrm>
          <a:prstGeom prst="rect">
            <a:avLst/>
          </a:prstGeom>
          <a:noFill/>
        </p:spPr>
        <p:txBody>
          <a:bodyPr wrap="square" rtlCol="0">
            <a:spAutoFit/>
          </a:bodyPr>
          <a:lstStyle/>
          <a:p>
            <a:r>
              <a:rPr lang="es-ES" sz="1400" dirty="0" smtClean="0"/>
              <a:t>Después de las obras</a:t>
            </a:r>
            <a:endParaRPr lang="es-ES" sz="1400" dirty="0"/>
          </a:p>
        </p:txBody>
      </p:sp>
    </p:spTree>
    <p:extLst>
      <p:ext uri="{BB962C8B-B14F-4D97-AF65-F5344CB8AC3E}">
        <p14:creationId xmlns:p14="http://schemas.microsoft.com/office/powerpoint/2010/main" val="3488992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3" name="2 Grupo"/>
          <p:cNvGrpSpPr/>
          <p:nvPr/>
        </p:nvGrpSpPr>
        <p:grpSpPr>
          <a:xfrm>
            <a:off x="7507706" y="6089207"/>
            <a:ext cx="3208419" cy="617371"/>
            <a:chOff x="7507706" y="6089207"/>
            <a:chExt cx="3208419" cy="617371"/>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6" name="5 Rectángulo"/>
          <p:cNvSpPr/>
          <p:nvPr/>
        </p:nvSpPr>
        <p:spPr>
          <a:xfrm>
            <a:off x="1812966" y="301364"/>
            <a:ext cx="4283034" cy="954107"/>
          </a:xfrm>
          <a:prstGeom prst="rect">
            <a:avLst/>
          </a:prstGeom>
        </p:spPr>
        <p:txBody>
          <a:bodyPr wrap="square">
            <a:spAutoFit/>
          </a:bodyPr>
          <a:lstStyle/>
          <a:p>
            <a:r>
              <a:rPr lang="es-ES_tradnl" sz="1400" dirty="0" smtClean="0"/>
              <a:t>Afección a la vegetación:</a:t>
            </a:r>
          </a:p>
          <a:p>
            <a:pPr marL="285750" indent="-285750">
              <a:buFont typeface="Wingdings" panose="05000000000000000000" pitchFamily="2" charset="2"/>
              <a:buChar char="ü"/>
            </a:pPr>
            <a:r>
              <a:rPr lang="es-ES_tradnl" sz="1400" dirty="0" smtClean="0"/>
              <a:t>tala </a:t>
            </a:r>
            <a:r>
              <a:rPr lang="es-ES_tradnl" sz="1400" dirty="0"/>
              <a:t>de un total de </a:t>
            </a:r>
            <a:r>
              <a:rPr lang="es-ES_tradnl" sz="1400" b="1" dirty="0"/>
              <a:t>318</a:t>
            </a:r>
            <a:r>
              <a:rPr lang="es-ES_tradnl" sz="1400" dirty="0"/>
              <a:t> ejemplares </a:t>
            </a:r>
            <a:r>
              <a:rPr lang="es-ES_tradnl" sz="1400" dirty="0" smtClean="0"/>
              <a:t>arbóreos</a:t>
            </a:r>
          </a:p>
          <a:p>
            <a:pPr marL="285750" indent="-285750">
              <a:buFont typeface="Wingdings" panose="05000000000000000000" pitchFamily="2" charset="2"/>
              <a:buChar char="ü"/>
            </a:pPr>
            <a:r>
              <a:rPr lang="es-ES_tradnl" sz="1400" dirty="0" smtClean="0"/>
              <a:t>trasplante </a:t>
            </a:r>
            <a:r>
              <a:rPr lang="es-ES_tradnl" sz="1400" dirty="0"/>
              <a:t>de </a:t>
            </a:r>
            <a:r>
              <a:rPr lang="es-ES_tradnl" sz="1400" b="1" dirty="0"/>
              <a:t>124</a:t>
            </a:r>
            <a:r>
              <a:rPr lang="es-ES_tradnl" sz="1400" dirty="0"/>
              <a:t> unidades arbóreas </a:t>
            </a:r>
            <a:r>
              <a:rPr lang="es-ES_tradnl" sz="1400" dirty="0" smtClean="0"/>
              <a:t> </a:t>
            </a:r>
            <a:r>
              <a:rPr lang="es-ES_tradnl" sz="1400" b="1" dirty="0"/>
              <a:t>20</a:t>
            </a:r>
            <a:r>
              <a:rPr lang="es-ES_tradnl" sz="1400" dirty="0"/>
              <a:t> unidades arbustivas</a:t>
            </a:r>
            <a:endParaRPr lang="es-ES" sz="1400" dirty="0"/>
          </a:p>
        </p:txBody>
      </p:sp>
      <p:pic>
        <p:nvPicPr>
          <p:cNvPr id="10242" name="Picture 2" descr="\\WSAI_ARCHIVO\Archivo_006\Tecnicos\072\204172. Metro Fuencarral\fotos\15-03-07\ajardinamiento 0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858" y="85261"/>
            <a:ext cx="3120558" cy="234041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WSAI_ARCHIVO\Archivo_006\Tecnicos\072\204172. Metro Fuencarral\fotos\15-03-07\ajardinamiento 04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0370" y="2425680"/>
            <a:ext cx="3160295" cy="237022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G:\PROYECTOS\SEMINARIO METRO_PERU AGOSTO 2016\Metronorte\fotos actuales cuña verde\20160802_20010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3818" y="3209414"/>
            <a:ext cx="4101325" cy="3075993"/>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2481944" y="6285407"/>
            <a:ext cx="3194462" cy="523220"/>
          </a:xfrm>
          <a:prstGeom prst="rect">
            <a:avLst/>
          </a:prstGeom>
          <a:noFill/>
        </p:spPr>
        <p:txBody>
          <a:bodyPr wrap="square" rtlCol="0">
            <a:spAutoFit/>
          </a:bodyPr>
          <a:lstStyle/>
          <a:p>
            <a:r>
              <a:rPr lang="es-ES" sz="1400" dirty="0" smtClean="0"/>
              <a:t>Estado actual de parte de los árboles trasplantados</a:t>
            </a:r>
            <a:endParaRPr lang="es-ES" sz="1400" dirty="0"/>
          </a:p>
        </p:txBody>
      </p:sp>
      <p:pic>
        <p:nvPicPr>
          <p:cNvPr id="10246" name="Picture 6" descr="G:\PROYECTOS\SEMINARIO METRO_PERU AGOSTO 2016\Metronorte\MINTRA\Informe paisajismo y medio ambiente\reportaje fotográfico\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0" y="3749176"/>
            <a:ext cx="3102768" cy="2327076"/>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9619013" y="5081559"/>
            <a:ext cx="2466649" cy="523220"/>
          </a:xfrm>
          <a:prstGeom prst="rect">
            <a:avLst/>
          </a:prstGeom>
          <a:noFill/>
        </p:spPr>
        <p:txBody>
          <a:bodyPr wrap="square" rtlCol="0">
            <a:spAutoFit/>
          </a:bodyPr>
          <a:lstStyle/>
          <a:p>
            <a:r>
              <a:rPr lang="es-ES" sz="1400" dirty="0" smtClean="0"/>
              <a:t>Actuaciones de ajardinamiento y urbanización</a:t>
            </a:r>
            <a:endParaRPr lang="es-ES" sz="1400" dirty="0"/>
          </a:p>
        </p:txBody>
      </p:sp>
      <p:pic>
        <p:nvPicPr>
          <p:cNvPr id="10244" name="Picture 4" descr="G:\PROYECTOS\SEMINARIO METRO_PERU AGOSTO 2016\Metronorte\fotos actuales cuña verde\20160802_20052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68831" y="973826"/>
            <a:ext cx="3538918" cy="265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497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7" name="Title 1"/>
          <p:cNvSpPr txBox="1">
            <a:spLocks/>
          </p:cNvSpPr>
          <p:nvPr/>
        </p:nvSpPr>
        <p:spPr>
          <a:xfrm>
            <a:off x="1633084" y="175699"/>
            <a:ext cx="5980947" cy="60272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2400" b="1" dirty="0" smtClean="0">
                <a:solidFill>
                  <a:srgbClr val="0070C0"/>
                </a:solidFill>
                <a:latin typeface="+mn-lt"/>
                <a:ea typeface="ＭＳ Ｐゴシック" pitchFamily="34" charset="-128"/>
                <a:cs typeface="Calibri" pitchFamily="34" charset="0"/>
              </a:rPr>
              <a:t>METRO ATARAZANAS (MÁLAGA, ESPAÑA)</a:t>
            </a:r>
            <a:endParaRPr lang="es-ES_tradnl" sz="1800" b="1" dirty="0" smtClean="0">
              <a:solidFill>
                <a:srgbClr val="0070C0"/>
              </a:solidFill>
              <a:latin typeface="+mn-lt"/>
              <a:ea typeface="ＭＳ Ｐゴシック" pitchFamily="34" charset="-128"/>
              <a:cs typeface="Calibri" pitchFamily="34" charset="0"/>
            </a:endParaRPr>
          </a:p>
        </p:txBody>
      </p:sp>
      <p:pic>
        <p:nvPicPr>
          <p:cNvPr id="8" name="7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2050" name="Picture 2" descr="C:\Users\mganadoa\AppData\Local\Microsoft\Windows\Temporary Internet Files\Content.Outlook\64URY7NM\Fic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3183" y="581858"/>
            <a:ext cx="3198592" cy="212571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ganadoa\AppData\Local\Microsoft\Windows\Temporary Internet Files\Content.Outlook\64URY7NM\Localizacio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7903" y="2096847"/>
            <a:ext cx="3602816" cy="3022331"/>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4342180" y="692398"/>
            <a:ext cx="3507639" cy="1169551"/>
          </a:xfrm>
          <a:prstGeom prst="rect">
            <a:avLst/>
          </a:prstGeom>
          <a:noFill/>
        </p:spPr>
        <p:txBody>
          <a:bodyPr wrap="square" rtlCol="0">
            <a:spAutoFit/>
          </a:bodyPr>
          <a:lstStyle/>
          <a:p>
            <a:r>
              <a:rPr lang="es-ES_tradnl" sz="1400" dirty="0" smtClean="0">
                <a:cs typeface="Arial" panose="020B0604020202020204" pitchFamily="34" charset="0"/>
              </a:rPr>
              <a:t>Forma </a:t>
            </a:r>
            <a:r>
              <a:rPr lang="es-ES_tradnl" sz="1400" dirty="0">
                <a:cs typeface="Arial" panose="020B0604020202020204" pitchFamily="34" charset="0"/>
              </a:rPr>
              <a:t>parte de </a:t>
            </a:r>
            <a:r>
              <a:rPr lang="es-ES_tradnl" sz="1400" dirty="0" smtClean="0">
                <a:cs typeface="Arial" panose="020B0604020202020204" pitchFamily="34" charset="0"/>
              </a:rPr>
              <a:t>la </a:t>
            </a:r>
            <a:r>
              <a:rPr lang="es-ES" sz="1400" dirty="0" smtClean="0">
                <a:cs typeface="Arial" panose="020B0604020202020204" pitchFamily="34" charset="0"/>
              </a:rPr>
              <a:t>actuación </a:t>
            </a:r>
            <a:r>
              <a:rPr lang="es-ES" sz="1400" dirty="0">
                <a:cs typeface="Arial" panose="020B0604020202020204" pitchFamily="34" charset="0"/>
              </a:rPr>
              <a:t>más </a:t>
            </a:r>
            <a:r>
              <a:rPr lang="es-ES" sz="1400" dirty="0" smtClean="0">
                <a:cs typeface="Arial" panose="020B0604020202020204" pitchFamily="34" charset="0"/>
              </a:rPr>
              <a:t>importante de la ciudad</a:t>
            </a:r>
          </a:p>
          <a:p>
            <a:r>
              <a:rPr lang="es-ES" sz="1400" dirty="0" smtClean="0">
                <a:cs typeface="Arial" panose="020B0604020202020204" pitchFamily="34" charset="0"/>
              </a:rPr>
              <a:t>El cumplimiento estricto de los plazos es un condicionante para no perder las ayudas económicas de la UE</a:t>
            </a:r>
            <a:endParaRPr lang="es-ES" sz="1400" dirty="0"/>
          </a:p>
        </p:txBody>
      </p:sp>
      <p:sp>
        <p:nvSpPr>
          <p:cNvPr id="11" name="Title 1"/>
          <p:cNvSpPr txBox="1">
            <a:spLocks/>
          </p:cNvSpPr>
          <p:nvPr/>
        </p:nvSpPr>
        <p:spPr>
          <a:xfrm>
            <a:off x="5396645" y="3096145"/>
            <a:ext cx="6405130" cy="3116191"/>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1400" b="1" dirty="0" smtClean="0">
                <a:latin typeface="+mn-lt"/>
                <a:cs typeface="Arial" panose="020B0604020202020204" pitchFamily="34" charset="0"/>
              </a:rPr>
              <a:t>MEDIDAS INCLUIDAS EN EL </a:t>
            </a:r>
            <a:r>
              <a:rPr lang="es-ES_tradnl" sz="1400" b="1" dirty="0">
                <a:latin typeface="+mn-lt"/>
                <a:cs typeface="Arial" panose="020B0604020202020204" pitchFamily="34" charset="0"/>
              </a:rPr>
              <a:t>P</a:t>
            </a:r>
            <a:r>
              <a:rPr lang="es-ES_tradnl" sz="1400" b="1" dirty="0" smtClean="0">
                <a:latin typeface="+mn-lt"/>
                <a:cs typeface="Arial" panose="020B0604020202020204" pitchFamily="34" charset="0"/>
              </a:rPr>
              <a:t>GIS (PGAS)</a:t>
            </a:r>
          </a:p>
          <a:p>
            <a:pPr marL="285750" indent="-285750" algn="l">
              <a:buFontTx/>
              <a:buChar char="-"/>
            </a:pPr>
            <a:r>
              <a:rPr lang="es-ES" sz="1400" dirty="0" smtClean="0">
                <a:latin typeface="+mn-lt"/>
                <a:cs typeface="Arial" panose="020B0604020202020204" pitchFamily="34" charset="0"/>
              </a:rPr>
              <a:t>Medidas de protección de Ficus bicentenarios</a:t>
            </a:r>
          </a:p>
          <a:p>
            <a:pPr marL="285750" indent="-285750" algn="l">
              <a:buFontTx/>
              <a:buChar char="-"/>
            </a:pPr>
            <a:r>
              <a:rPr lang="es-ES" sz="1400" dirty="0" smtClean="0">
                <a:latin typeface="+mn-lt"/>
                <a:cs typeface="Arial" panose="020B0604020202020204" pitchFamily="34" charset="0"/>
              </a:rPr>
              <a:t>Traslado </a:t>
            </a:r>
            <a:r>
              <a:rPr lang="es-ES" sz="1400" dirty="0">
                <a:latin typeface="+mn-lt"/>
                <a:cs typeface="Arial" panose="020B0604020202020204" pitchFamily="34" charset="0"/>
              </a:rPr>
              <a:t>y retirada de comercios tradicionales de la </a:t>
            </a:r>
            <a:r>
              <a:rPr lang="es-ES" sz="1400" dirty="0" smtClean="0">
                <a:latin typeface="+mn-lt"/>
                <a:cs typeface="Arial" panose="020B0604020202020204" pitchFamily="34" charset="0"/>
              </a:rPr>
              <a:t>ciudad a </a:t>
            </a:r>
            <a:r>
              <a:rPr lang="es-ES" sz="1400" dirty="0">
                <a:latin typeface="+mn-lt"/>
                <a:cs typeface="Arial" panose="020B0604020202020204" pitchFamily="34" charset="0"/>
              </a:rPr>
              <a:t>otros puntos de </a:t>
            </a:r>
            <a:r>
              <a:rPr lang="es-ES" sz="1400" dirty="0" smtClean="0">
                <a:latin typeface="+mn-lt"/>
                <a:cs typeface="Arial" panose="020B0604020202020204" pitchFamily="34" charset="0"/>
              </a:rPr>
              <a:t>venta</a:t>
            </a:r>
          </a:p>
          <a:p>
            <a:pPr marL="285750" indent="-285750" algn="l">
              <a:buFontTx/>
              <a:buChar char="-"/>
            </a:pPr>
            <a:r>
              <a:rPr lang="es-ES" sz="1400" dirty="0" smtClean="0">
                <a:latin typeface="+mn-lt"/>
                <a:cs typeface="Arial" panose="020B0604020202020204" pitchFamily="34" charset="0"/>
              </a:rPr>
              <a:t>Acceso </a:t>
            </a:r>
            <a:r>
              <a:rPr lang="es-ES" sz="1400" dirty="0">
                <a:latin typeface="+mn-lt"/>
                <a:cs typeface="Arial" panose="020B0604020202020204" pitchFamily="34" charset="0"/>
              </a:rPr>
              <a:t>a todos los locales y comercios </a:t>
            </a:r>
            <a:endParaRPr lang="es-ES" sz="1400" dirty="0" smtClean="0">
              <a:latin typeface="+mn-lt"/>
              <a:cs typeface="Arial" panose="020B0604020202020204" pitchFamily="34" charset="0"/>
            </a:endParaRPr>
          </a:p>
          <a:p>
            <a:pPr marL="285750" indent="-285750" algn="l">
              <a:buFontTx/>
              <a:buChar char="-"/>
            </a:pPr>
            <a:r>
              <a:rPr lang="es-ES" sz="1400" dirty="0">
                <a:cs typeface="Arial" panose="020B0604020202020204" pitchFamily="34" charset="0"/>
              </a:rPr>
              <a:t>Cartelería </a:t>
            </a:r>
            <a:r>
              <a:rPr lang="es-ES_tradnl" sz="1400" dirty="0" smtClean="0">
                <a:cs typeface="Arial" panose="020B0604020202020204" pitchFamily="34" charset="0"/>
              </a:rPr>
              <a:t>Reposición </a:t>
            </a:r>
            <a:r>
              <a:rPr lang="es-ES_tradnl" sz="1400" dirty="0">
                <a:cs typeface="Arial" panose="020B0604020202020204" pitchFamily="34" charset="0"/>
              </a:rPr>
              <a:t>de Servicios Afectados</a:t>
            </a:r>
          </a:p>
          <a:p>
            <a:pPr marL="285750" indent="-285750" algn="l">
              <a:buFontTx/>
              <a:buChar char="-"/>
            </a:pPr>
            <a:r>
              <a:rPr lang="es-ES" sz="1400" dirty="0" smtClean="0">
                <a:cs typeface="Arial" panose="020B0604020202020204" pitchFamily="34" charset="0"/>
              </a:rPr>
              <a:t>Itinerarios </a:t>
            </a:r>
            <a:r>
              <a:rPr lang="es-ES" sz="1400" dirty="0">
                <a:cs typeface="Arial" panose="020B0604020202020204" pitchFamily="34" charset="0"/>
              </a:rPr>
              <a:t>alternativos del tráfico y servicios </a:t>
            </a:r>
            <a:r>
              <a:rPr lang="es-ES" sz="1400" dirty="0" smtClean="0">
                <a:cs typeface="Arial" panose="020B0604020202020204" pitchFamily="34" charset="0"/>
              </a:rPr>
              <a:t>municipales y </a:t>
            </a:r>
            <a:r>
              <a:rPr lang="es-ES" sz="1400" dirty="0">
                <a:cs typeface="Arial" panose="020B0604020202020204" pitchFamily="34" charset="0"/>
              </a:rPr>
              <a:t>Cambio de ubicación de paradas de autobús</a:t>
            </a:r>
          </a:p>
          <a:p>
            <a:pPr marL="285750" indent="-285750" algn="l">
              <a:buFontTx/>
              <a:buChar char="-"/>
            </a:pPr>
            <a:r>
              <a:rPr lang="es-ES" sz="1400" dirty="0" smtClean="0">
                <a:cs typeface="Arial" panose="020B0604020202020204" pitchFamily="34" charset="0"/>
              </a:rPr>
              <a:t>Plan </a:t>
            </a:r>
            <a:r>
              <a:rPr lang="es-ES" sz="1400" dirty="0">
                <a:cs typeface="Arial" panose="020B0604020202020204" pitchFamily="34" charset="0"/>
              </a:rPr>
              <a:t>de instrumentación y auscultación del proyecto. </a:t>
            </a:r>
            <a:endParaRPr lang="es-ES" sz="1400" dirty="0" smtClean="0">
              <a:cs typeface="Arial" panose="020B0604020202020204" pitchFamily="34" charset="0"/>
            </a:endParaRPr>
          </a:p>
          <a:p>
            <a:pPr marL="285750" indent="-285750" algn="l">
              <a:buFontTx/>
              <a:buChar char="-"/>
            </a:pPr>
            <a:r>
              <a:rPr lang="es-ES" sz="1400" dirty="0" smtClean="0">
                <a:cs typeface="Arial" panose="020B0604020202020204" pitchFamily="34" charset="0"/>
              </a:rPr>
              <a:t>Limitación </a:t>
            </a:r>
            <a:r>
              <a:rPr lang="es-ES" sz="1400" dirty="0">
                <a:cs typeface="Arial" panose="020B0604020202020204" pitchFamily="34" charset="0"/>
              </a:rPr>
              <a:t>de accesos y aviso de actividades </a:t>
            </a:r>
            <a:r>
              <a:rPr lang="es-ES" sz="1400" dirty="0" smtClean="0">
                <a:cs typeface="Arial" panose="020B0604020202020204" pitchFamily="34" charset="0"/>
              </a:rPr>
              <a:t>molestas</a:t>
            </a:r>
            <a:endParaRPr lang="es-ES" sz="1400" strike="sngStrike" dirty="0">
              <a:cs typeface="Arial" panose="020B0604020202020204" pitchFamily="34" charset="0"/>
            </a:endParaRPr>
          </a:p>
          <a:p>
            <a:pPr marL="285750" indent="-285750" algn="l">
              <a:buFontTx/>
              <a:buChar char="-"/>
            </a:pPr>
            <a:r>
              <a:rPr lang="es-ES" sz="1400" b="1" dirty="0">
                <a:cs typeface="Arial" panose="020B0604020202020204" pitchFamily="34" charset="0"/>
              </a:rPr>
              <a:t>Abiertas las zonas de paso de las cofradías para la Semana Santa de 2016 </a:t>
            </a:r>
          </a:p>
          <a:p>
            <a:pPr marL="285750" indent="-285750" algn="l">
              <a:buFontTx/>
              <a:buChar char="-"/>
            </a:pPr>
            <a:r>
              <a:rPr lang="es-ES" sz="1400" dirty="0">
                <a:cs typeface="Arial" panose="020B0604020202020204" pitchFamily="34" charset="0"/>
              </a:rPr>
              <a:t>Mantenimiento de los ficus y del resto de plantaciones de la Alameda Principal. </a:t>
            </a:r>
            <a:r>
              <a:rPr lang="es-ES" sz="1400" dirty="0" smtClean="0">
                <a:cs typeface="Arial" panose="020B0604020202020204" pitchFamily="34" charset="0"/>
              </a:rPr>
              <a:t>Canal </a:t>
            </a:r>
            <a:r>
              <a:rPr lang="es-ES" sz="1400" dirty="0">
                <a:cs typeface="Arial" panose="020B0604020202020204" pitchFamily="34" charset="0"/>
              </a:rPr>
              <a:t>de quejas de la Junta (Metro Informa)</a:t>
            </a:r>
          </a:p>
          <a:p>
            <a:pPr marL="285750" indent="-285750" algn="l">
              <a:buFontTx/>
              <a:buChar char="-"/>
            </a:pPr>
            <a:r>
              <a:rPr lang="es-ES" sz="1400" dirty="0">
                <a:cs typeface="Arial" panose="020B0604020202020204" pitchFamily="34" charset="0"/>
              </a:rPr>
              <a:t>Reuniones informativas con </a:t>
            </a:r>
            <a:r>
              <a:rPr lang="es-ES" sz="1400" dirty="0" smtClean="0">
                <a:cs typeface="Arial" panose="020B0604020202020204" pitchFamily="34" charset="0"/>
              </a:rPr>
              <a:t>vecinos</a:t>
            </a:r>
            <a:endParaRPr lang="es-ES" sz="1400" dirty="0" smtClean="0">
              <a:latin typeface="+mn-lt"/>
              <a:cs typeface="Arial" panose="020B0604020202020204" pitchFamily="34" charset="0"/>
            </a:endParaRPr>
          </a:p>
        </p:txBody>
      </p:sp>
      <p:pic>
        <p:nvPicPr>
          <p:cNvPr id="12" name="Picture 2" descr="C:\Users\mganadoa\AppData\Local\Microsoft\Windows\Temporary Internet Files\Content.Outlook\64URY7NM\Estacion_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6438" y="4825271"/>
            <a:ext cx="3436532" cy="1841801"/>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1724572" y="799201"/>
            <a:ext cx="1454739" cy="276999"/>
          </a:xfrm>
          <a:prstGeom prst="rect">
            <a:avLst/>
          </a:prstGeom>
          <a:noFill/>
        </p:spPr>
        <p:txBody>
          <a:bodyPr wrap="square" rtlCol="0">
            <a:spAutoFit/>
          </a:bodyPr>
          <a:lstStyle/>
          <a:p>
            <a:r>
              <a:rPr lang="es-ES" sz="1200" b="1" u="sng" dirty="0" smtClean="0"/>
              <a:t>FASE DE OBRA</a:t>
            </a:r>
          </a:p>
        </p:txBody>
      </p:sp>
      <p:sp>
        <p:nvSpPr>
          <p:cNvPr id="14" name="13 CuadroTexto"/>
          <p:cNvSpPr txBox="1"/>
          <p:nvPr/>
        </p:nvSpPr>
        <p:spPr>
          <a:xfrm>
            <a:off x="1971729" y="1076200"/>
            <a:ext cx="3003176" cy="276999"/>
          </a:xfrm>
          <a:prstGeom prst="rect">
            <a:avLst/>
          </a:prstGeom>
          <a:noFill/>
        </p:spPr>
        <p:txBody>
          <a:bodyPr wrap="square" rtlCol="0">
            <a:spAutoFit/>
          </a:bodyPr>
          <a:lstStyle/>
          <a:p>
            <a:r>
              <a:rPr lang="es-ES" sz="1200" i="1" dirty="0" smtClean="0"/>
              <a:t>Ejecución del PGAS</a:t>
            </a:r>
          </a:p>
        </p:txBody>
      </p:sp>
      <p:sp>
        <p:nvSpPr>
          <p:cNvPr id="3" name="2 CuadroTexto"/>
          <p:cNvSpPr txBox="1"/>
          <p:nvPr/>
        </p:nvSpPr>
        <p:spPr>
          <a:xfrm>
            <a:off x="1633084" y="1353199"/>
            <a:ext cx="2404526" cy="523220"/>
          </a:xfrm>
          <a:prstGeom prst="rect">
            <a:avLst/>
          </a:prstGeom>
          <a:noFill/>
        </p:spPr>
        <p:txBody>
          <a:bodyPr wrap="square" rtlCol="0">
            <a:spAutoFit/>
          </a:bodyPr>
          <a:lstStyle/>
          <a:p>
            <a:r>
              <a:rPr lang="es-ES" sz="1400" dirty="0" smtClean="0"/>
              <a:t>Tramo subterráneo de 295 m con 1 estación</a:t>
            </a:r>
            <a:endParaRPr lang="es-ES" sz="1400" dirty="0"/>
          </a:p>
        </p:txBody>
      </p:sp>
      <p:sp>
        <p:nvSpPr>
          <p:cNvPr id="6" name="5 CuadroTexto"/>
          <p:cNvSpPr txBox="1"/>
          <p:nvPr/>
        </p:nvSpPr>
        <p:spPr>
          <a:xfrm>
            <a:off x="5502970" y="1880614"/>
            <a:ext cx="2227866" cy="584775"/>
          </a:xfrm>
          <a:prstGeom prst="rect">
            <a:avLst/>
          </a:prstGeom>
          <a:noFill/>
        </p:spPr>
        <p:txBody>
          <a:bodyPr wrap="square" rtlCol="0">
            <a:spAutoFit/>
          </a:bodyPr>
          <a:lstStyle/>
          <a:p>
            <a:r>
              <a:rPr lang="es-ES" sz="1400" b="1" dirty="0" smtClean="0">
                <a:solidFill>
                  <a:srgbClr val="00B050"/>
                </a:solidFill>
              </a:rPr>
              <a:t>Se implementa el sistema </a:t>
            </a:r>
            <a:r>
              <a:rPr lang="es-ES" b="1" dirty="0" smtClean="0">
                <a:solidFill>
                  <a:srgbClr val="00B050"/>
                </a:solidFill>
              </a:rPr>
              <a:t>GIS</a:t>
            </a:r>
            <a:r>
              <a:rPr lang="es-ES" sz="1400" b="1" dirty="0" smtClean="0">
                <a:solidFill>
                  <a:srgbClr val="00B050"/>
                </a:solidFill>
              </a:rPr>
              <a:t> de ACCIONA</a:t>
            </a:r>
            <a:endParaRPr lang="es-ES" sz="1400" b="1" dirty="0">
              <a:solidFill>
                <a:srgbClr val="00B050"/>
              </a:solidFill>
            </a:endParaRPr>
          </a:p>
        </p:txBody>
      </p:sp>
      <p:sp>
        <p:nvSpPr>
          <p:cNvPr id="9" name="8 CuadroTexto"/>
          <p:cNvSpPr txBox="1"/>
          <p:nvPr/>
        </p:nvSpPr>
        <p:spPr>
          <a:xfrm>
            <a:off x="5169070" y="2460710"/>
            <a:ext cx="3430140" cy="523220"/>
          </a:xfrm>
          <a:prstGeom prst="rect">
            <a:avLst/>
          </a:prstGeom>
          <a:noFill/>
        </p:spPr>
        <p:txBody>
          <a:bodyPr wrap="square" rtlCol="0">
            <a:spAutoFit/>
          </a:bodyPr>
          <a:lstStyle/>
          <a:p>
            <a:pPr marL="285750" indent="-285750">
              <a:buFont typeface="Wingdings" panose="05000000000000000000" pitchFamily="2" charset="2"/>
              <a:buChar char="ü"/>
            </a:pPr>
            <a:r>
              <a:rPr lang="es-ES" sz="1400" b="1" dirty="0" smtClean="0">
                <a:solidFill>
                  <a:srgbClr val="00B050"/>
                </a:solidFill>
              </a:rPr>
              <a:t>Caracterización social en fase de oferta</a:t>
            </a:r>
          </a:p>
          <a:p>
            <a:pPr marL="285750" indent="-285750">
              <a:buFont typeface="Wingdings" panose="05000000000000000000" pitchFamily="2" charset="2"/>
              <a:buChar char="ü"/>
            </a:pPr>
            <a:r>
              <a:rPr lang="es-ES" sz="1400" b="1" dirty="0" smtClean="0">
                <a:solidFill>
                  <a:srgbClr val="00B050"/>
                </a:solidFill>
              </a:rPr>
              <a:t>Dotación presupuestaria</a:t>
            </a:r>
            <a:endParaRPr lang="es-ES" sz="1400" b="1" dirty="0">
              <a:solidFill>
                <a:srgbClr val="00B050"/>
              </a:solidFill>
            </a:endParaRPr>
          </a:p>
        </p:txBody>
      </p:sp>
    </p:spTree>
    <p:extLst>
      <p:ext uri="{BB962C8B-B14F-4D97-AF65-F5344CB8AC3E}">
        <p14:creationId xmlns:p14="http://schemas.microsoft.com/office/powerpoint/2010/main" val="21917786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4" name="3 Grupo"/>
          <p:cNvGrpSpPr/>
          <p:nvPr/>
        </p:nvGrpSpPr>
        <p:grpSpPr>
          <a:xfrm>
            <a:off x="7507707" y="6089209"/>
            <a:ext cx="3208419" cy="617371"/>
            <a:chOff x="7507706" y="6089207"/>
            <a:chExt cx="3208419" cy="617371"/>
          </a:xfrm>
        </p:grpSpPr>
        <p:pic>
          <p:nvPicPr>
            <p:cNvPr id="5"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10" descr="WB-WBG-vertical-RGB.png"/>
            <p:cNvPicPr>
              <a:picLocks noChangeAspect="1"/>
            </p:cNvPicPr>
            <p:nvPr/>
          </p:nvPicPr>
          <p:blipFill rotWithShape="1">
            <a:blip r:embed="rId5"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7" name="6 CuadroTexto"/>
          <p:cNvSpPr txBox="1"/>
          <p:nvPr/>
        </p:nvSpPr>
        <p:spPr>
          <a:xfrm>
            <a:off x="1743573" y="207975"/>
            <a:ext cx="8440949" cy="830997"/>
          </a:xfrm>
          <a:prstGeom prst="rect">
            <a:avLst/>
          </a:prstGeom>
          <a:noFill/>
        </p:spPr>
        <p:txBody>
          <a:bodyPr wrap="square" rtlCol="0">
            <a:spAutoFit/>
          </a:bodyPr>
          <a:lstStyle>
            <a:defPPr>
              <a:defRPr lang="en-US"/>
            </a:defPPr>
            <a:lvl1pPr>
              <a:defRPr b="1">
                <a:solidFill>
                  <a:srgbClr val="0070C0"/>
                </a:solidFill>
              </a:defRPr>
            </a:lvl1pPr>
          </a:lstStyle>
          <a:p>
            <a:r>
              <a:rPr lang="es-ES" sz="2400" dirty="0"/>
              <a:t>PROLONGACIÓN DE LA LÍNEA </a:t>
            </a:r>
            <a:r>
              <a:rPr lang="es-ES" sz="2400" dirty="0" smtClean="0"/>
              <a:t>2 DE METRO DE MADRID A LAS ROSAS</a:t>
            </a:r>
            <a:endParaRPr lang="es-ES" sz="2400" dirty="0"/>
          </a:p>
        </p:txBody>
      </p:sp>
      <p:sp>
        <p:nvSpPr>
          <p:cNvPr id="8" name="7 Rectángulo"/>
          <p:cNvSpPr/>
          <p:nvPr/>
        </p:nvSpPr>
        <p:spPr>
          <a:xfrm>
            <a:off x="1781289" y="951811"/>
            <a:ext cx="5391409" cy="276999"/>
          </a:xfrm>
          <a:prstGeom prst="rect">
            <a:avLst/>
          </a:prstGeom>
        </p:spPr>
        <p:txBody>
          <a:bodyPr wrap="square">
            <a:spAutoFit/>
          </a:bodyPr>
          <a:lstStyle/>
          <a:p>
            <a:r>
              <a:rPr lang="es-ES" sz="1200" dirty="0"/>
              <a:t>Tramo de </a:t>
            </a:r>
            <a:r>
              <a:rPr lang="es-ES" sz="1200" dirty="0" smtClean="0"/>
              <a:t>4,58 </a:t>
            </a:r>
            <a:r>
              <a:rPr lang="es-ES" sz="1200" dirty="0"/>
              <a:t>km con </a:t>
            </a:r>
            <a:r>
              <a:rPr lang="es-ES" sz="1200" dirty="0" smtClean="0"/>
              <a:t>4 </a:t>
            </a:r>
            <a:r>
              <a:rPr lang="es-ES" sz="1200" dirty="0"/>
              <a:t>única </a:t>
            </a:r>
            <a:r>
              <a:rPr lang="es-ES" sz="1200" dirty="0" smtClean="0"/>
              <a:t>estaciones </a:t>
            </a:r>
            <a:r>
              <a:rPr lang="es-ES" sz="1200" dirty="0"/>
              <a:t>y </a:t>
            </a:r>
            <a:r>
              <a:rPr lang="es-ES" sz="1200" dirty="0" smtClean="0"/>
              <a:t>salida de emergencia de 1,0 km</a:t>
            </a:r>
            <a:endParaRPr lang="es-ES" sz="1200" dirty="0"/>
          </a:p>
        </p:txBody>
      </p:sp>
      <p:sp>
        <p:nvSpPr>
          <p:cNvPr id="9" name="8 CuadroTexto"/>
          <p:cNvSpPr txBox="1"/>
          <p:nvPr/>
        </p:nvSpPr>
        <p:spPr>
          <a:xfrm>
            <a:off x="1749643" y="2193736"/>
            <a:ext cx="3560783" cy="276999"/>
          </a:xfrm>
          <a:prstGeom prst="rect">
            <a:avLst/>
          </a:prstGeom>
          <a:noFill/>
        </p:spPr>
        <p:txBody>
          <a:bodyPr wrap="square" rtlCol="0">
            <a:spAutoFit/>
          </a:bodyPr>
          <a:lstStyle/>
          <a:p>
            <a:r>
              <a:rPr lang="es-ES" sz="1200" dirty="0" smtClean="0"/>
              <a:t>PROYECTO DE CONSTRUCCIÓN</a:t>
            </a:r>
          </a:p>
        </p:txBody>
      </p:sp>
      <p:sp>
        <p:nvSpPr>
          <p:cNvPr id="10" name="9 CuadroTexto"/>
          <p:cNvSpPr txBox="1"/>
          <p:nvPr/>
        </p:nvSpPr>
        <p:spPr>
          <a:xfrm>
            <a:off x="1743574" y="1293522"/>
            <a:ext cx="3560783" cy="276999"/>
          </a:xfrm>
          <a:prstGeom prst="rect">
            <a:avLst/>
          </a:prstGeom>
          <a:noFill/>
        </p:spPr>
        <p:txBody>
          <a:bodyPr wrap="square" rtlCol="0">
            <a:spAutoFit/>
          </a:bodyPr>
          <a:lstStyle/>
          <a:p>
            <a:r>
              <a:rPr lang="es-ES" sz="1200" b="1" u="sng" dirty="0" smtClean="0"/>
              <a:t>FASE DE DISEÑO</a:t>
            </a:r>
          </a:p>
        </p:txBody>
      </p:sp>
      <p:sp>
        <p:nvSpPr>
          <p:cNvPr id="11" name="10 CuadroTexto"/>
          <p:cNvSpPr txBox="1"/>
          <p:nvPr/>
        </p:nvSpPr>
        <p:spPr>
          <a:xfrm>
            <a:off x="1996400" y="2470735"/>
            <a:ext cx="3003176" cy="830997"/>
          </a:xfrm>
          <a:prstGeom prst="rect">
            <a:avLst/>
          </a:prstGeom>
          <a:noFill/>
        </p:spPr>
        <p:txBody>
          <a:bodyPr wrap="square" rtlCol="0">
            <a:spAutoFit/>
          </a:bodyPr>
          <a:lstStyle/>
          <a:p>
            <a:r>
              <a:rPr lang="es-ES" sz="1200" i="1" dirty="0" smtClean="0"/>
              <a:t>Integración de la variable ambiental y social:</a:t>
            </a:r>
          </a:p>
          <a:p>
            <a:pPr marL="171450" indent="-171450">
              <a:buFont typeface="Wingdings" panose="05000000000000000000" pitchFamily="2" charset="2"/>
              <a:buChar char="ü"/>
            </a:pPr>
            <a:r>
              <a:rPr lang="es-ES" sz="1200" i="1" dirty="0" smtClean="0"/>
              <a:t>Inventario de arbolado</a:t>
            </a:r>
          </a:p>
          <a:p>
            <a:pPr marL="171450" indent="-171450">
              <a:buFont typeface="Wingdings" panose="05000000000000000000" pitchFamily="2" charset="2"/>
              <a:buChar char="ü"/>
            </a:pPr>
            <a:r>
              <a:rPr lang="es-ES" sz="1200" i="1" dirty="0" smtClean="0"/>
              <a:t>Inventario del patrimonio cultural</a:t>
            </a:r>
          </a:p>
          <a:p>
            <a:pPr marL="171450" indent="-171450">
              <a:buFont typeface="Wingdings" panose="05000000000000000000" pitchFamily="2" charset="2"/>
              <a:buChar char="ü"/>
            </a:pPr>
            <a:r>
              <a:rPr lang="es-ES" sz="1200" i="1" dirty="0" smtClean="0"/>
              <a:t>Inventario socioeconómico </a:t>
            </a:r>
          </a:p>
        </p:txBody>
      </p:sp>
      <p:sp>
        <p:nvSpPr>
          <p:cNvPr id="12" name="11 Flecha a la derecha con bandas"/>
          <p:cNvSpPr/>
          <p:nvPr/>
        </p:nvSpPr>
        <p:spPr>
          <a:xfrm>
            <a:off x="4883887" y="2193734"/>
            <a:ext cx="475013" cy="4092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CuadroTexto"/>
          <p:cNvSpPr txBox="1"/>
          <p:nvPr/>
        </p:nvSpPr>
        <p:spPr>
          <a:xfrm>
            <a:off x="5501590" y="1723253"/>
            <a:ext cx="4164924" cy="1446550"/>
          </a:xfrm>
          <a:prstGeom prst="rect">
            <a:avLst/>
          </a:prstGeom>
          <a:noFill/>
        </p:spPr>
        <p:txBody>
          <a:bodyPr wrap="square" rtlCol="0">
            <a:spAutoFit/>
          </a:bodyPr>
          <a:lstStyle/>
          <a:p>
            <a:r>
              <a:rPr lang="es-ES" sz="1600" b="1" dirty="0" smtClean="0"/>
              <a:t>Propuesta de Medidas preventivas y correctoras (PGAS):</a:t>
            </a:r>
          </a:p>
          <a:p>
            <a:pPr marL="285750" indent="-285750">
              <a:buFont typeface="Wingdings" panose="05000000000000000000" pitchFamily="2" charset="2"/>
              <a:buChar char="ü"/>
            </a:pPr>
            <a:r>
              <a:rPr lang="es-ES" sz="1400" dirty="0"/>
              <a:t>Protección patrimonio </a:t>
            </a:r>
            <a:r>
              <a:rPr lang="es-ES" sz="1400" dirty="0" smtClean="0"/>
              <a:t>cultural</a:t>
            </a:r>
            <a:endParaRPr lang="es-ES" sz="1400" dirty="0"/>
          </a:p>
          <a:p>
            <a:pPr marL="285750" indent="-285750">
              <a:buFont typeface="Wingdings" panose="05000000000000000000" pitchFamily="2" charset="2"/>
              <a:buChar char="ü"/>
            </a:pPr>
            <a:r>
              <a:rPr lang="es-ES" sz="1400" dirty="0" smtClean="0"/>
              <a:t>Protección y/o trasplante de arbolado</a:t>
            </a:r>
          </a:p>
          <a:p>
            <a:pPr marL="285750" indent="-285750">
              <a:buFont typeface="Wingdings" panose="05000000000000000000" pitchFamily="2" charset="2"/>
              <a:buChar char="ü"/>
            </a:pPr>
            <a:r>
              <a:rPr lang="es-ES" sz="1400" dirty="0" smtClean="0"/>
              <a:t>Seguimiento arqueológico</a:t>
            </a:r>
          </a:p>
          <a:p>
            <a:pPr marL="285750" indent="-285750">
              <a:buFont typeface="Wingdings" panose="05000000000000000000" pitchFamily="2" charset="2"/>
              <a:buChar char="ü"/>
            </a:pPr>
            <a:r>
              <a:rPr lang="es-ES" sz="1400" dirty="0" smtClean="0"/>
              <a:t>Control de ruido y vibraciones (obra y operación)</a:t>
            </a:r>
          </a:p>
        </p:txBody>
      </p:sp>
      <p:sp>
        <p:nvSpPr>
          <p:cNvPr id="14" name="13 CuadroTexto"/>
          <p:cNvSpPr txBox="1"/>
          <p:nvPr/>
        </p:nvSpPr>
        <p:spPr>
          <a:xfrm>
            <a:off x="1781288" y="3429002"/>
            <a:ext cx="1454739" cy="276999"/>
          </a:xfrm>
          <a:prstGeom prst="rect">
            <a:avLst/>
          </a:prstGeom>
          <a:noFill/>
        </p:spPr>
        <p:txBody>
          <a:bodyPr wrap="square" rtlCol="0">
            <a:spAutoFit/>
          </a:bodyPr>
          <a:lstStyle/>
          <a:p>
            <a:r>
              <a:rPr lang="es-ES" sz="1200" b="1" u="sng" dirty="0" smtClean="0"/>
              <a:t>FASE DE OBRA</a:t>
            </a:r>
          </a:p>
        </p:txBody>
      </p:sp>
      <p:sp>
        <p:nvSpPr>
          <p:cNvPr id="15" name="14 CuadroTexto"/>
          <p:cNvSpPr txBox="1"/>
          <p:nvPr/>
        </p:nvSpPr>
        <p:spPr>
          <a:xfrm>
            <a:off x="2028445" y="3706001"/>
            <a:ext cx="3003176" cy="276999"/>
          </a:xfrm>
          <a:prstGeom prst="rect">
            <a:avLst/>
          </a:prstGeom>
          <a:noFill/>
        </p:spPr>
        <p:txBody>
          <a:bodyPr wrap="square" rtlCol="0">
            <a:spAutoFit/>
          </a:bodyPr>
          <a:lstStyle/>
          <a:p>
            <a:r>
              <a:rPr lang="es-ES" sz="1200" i="1" dirty="0" smtClean="0"/>
              <a:t>Ejecución del PGAS</a:t>
            </a:r>
          </a:p>
        </p:txBody>
      </p:sp>
      <p:sp>
        <p:nvSpPr>
          <p:cNvPr id="16" name="15 CuadroTexto"/>
          <p:cNvSpPr txBox="1"/>
          <p:nvPr/>
        </p:nvSpPr>
        <p:spPr>
          <a:xfrm>
            <a:off x="1743574" y="1584754"/>
            <a:ext cx="3560783" cy="276999"/>
          </a:xfrm>
          <a:prstGeom prst="rect">
            <a:avLst/>
          </a:prstGeom>
          <a:noFill/>
        </p:spPr>
        <p:txBody>
          <a:bodyPr wrap="square" rtlCol="0">
            <a:spAutoFit/>
          </a:bodyPr>
          <a:lstStyle/>
          <a:p>
            <a:r>
              <a:rPr lang="es-ES" sz="1200" dirty="0" smtClean="0"/>
              <a:t>ANTEPROYECTO DE CONSTRUCCIÓN</a:t>
            </a:r>
          </a:p>
        </p:txBody>
      </p:sp>
      <p:sp>
        <p:nvSpPr>
          <p:cNvPr id="17" name="16 CuadroTexto"/>
          <p:cNvSpPr txBox="1"/>
          <p:nvPr/>
        </p:nvSpPr>
        <p:spPr>
          <a:xfrm>
            <a:off x="1996399" y="1867026"/>
            <a:ext cx="3003176" cy="276999"/>
          </a:xfrm>
          <a:prstGeom prst="rect">
            <a:avLst/>
          </a:prstGeom>
          <a:noFill/>
        </p:spPr>
        <p:txBody>
          <a:bodyPr wrap="square" rtlCol="0">
            <a:spAutoFit/>
          </a:bodyPr>
          <a:lstStyle/>
          <a:p>
            <a:r>
              <a:rPr lang="es-ES" sz="1200" i="1" dirty="0" smtClean="0"/>
              <a:t>Estudio de Impacto Ambiental</a:t>
            </a:r>
          </a:p>
        </p:txBody>
      </p:sp>
      <p:sp>
        <p:nvSpPr>
          <p:cNvPr id="19" name="18 Flecha a la derecha con bandas"/>
          <p:cNvSpPr/>
          <p:nvPr/>
        </p:nvSpPr>
        <p:spPr>
          <a:xfrm>
            <a:off x="3733916" y="3639855"/>
            <a:ext cx="475013" cy="40928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CuadroTexto"/>
          <p:cNvSpPr txBox="1"/>
          <p:nvPr/>
        </p:nvSpPr>
        <p:spPr>
          <a:xfrm>
            <a:off x="4476991" y="3419848"/>
            <a:ext cx="4164924" cy="2092881"/>
          </a:xfrm>
          <a:prstGeom prst="rect">
            <a:avLst/>
          </a:prstGeom>
          <a:noFill/>
        </p:spPr>
        <p:txBody>
          <a:bodyPr wrap="square" rtlCol="0">
            <a:spAutoFit/>
          </a:bodyPr>
          <a:lstStyle/>
          <a:p>
            <a:r>
              <a:rPr lang="es-ES" sz="1600" b="1" dirty="0" smtClean="0"/>
              <a:t>Mejoras incorporadas al PGAS en fase de obras</a:t>
            </a:r>
          </a:p>
          <a:p>
            <a:pPr marL="285750" indent="-285750">
              <a:buFont typeface="Wingdings" panose="05000000000000000000" pitchFamily="2" charset="2"/>
              <a:buChar char="ü"/>
            </a:pPr>
            <a:r>
              <a:rPr lang="es-ES" sz="1400" dirty="0"/>
              <a:t>Control de vertidos Tratamiento de material extraído del túnel para su reutilización</a:t>
            </a:r>
          </a:p>
          <a:p>
            <a:pPr marL="285750" indent="-285750">
              <a:buFont typeface="Wingdings" panose="05000000000000000000" pitchFamily="2" charset="2"/>
              <a:buChar char="ü"/>
            </a:pPr>
            <a:r>
              <a:rPr lang="es-ES" sz="1400" b="1" dirty="0" smtClean="0"/>
              <a:t>Tratamientos fitosanitarios en el arbolado</a:t>
            </a:r>
          </a:p>
          <a:p>
            <a:pPr marL="285750" indent="-285750">
              <a:buFont typeface="Wingdings" panose="05000000000000000000" pitchFamily="2" charset="2"/>
              <a:buChar char="ü"/>
            </a:pPr>
            <a:r>
              <a:rPr lang="es-ES" sz="1400" b="1" dirty="0" smtClean="0"/>
              <a:t>Rediseño de estaciones aplicando nuevos criterios de accesibilidad</a:t>
            </a:r>
          </a:p>
          <a:p>
            <a:pPr marL="285750" indent="-285750">
              <a:buFont typeface="Wingdings" panose="05000000000000000000" pitchFamily="2" charset="2"/>
              <a:buChar char="ü"/>
            </a:pPr>
            <a:r>
              <a:rPr lang="es-ES" sz="1400" dirty="0" smtClean="0"/>
              <a:t>Reutilización de las aguas excedentes del lavado de las canaletas de las cubas de hormigón</a:t>
            </a:r>
          </a:p>
        </p:txBody>
      </p:sp>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020371" y="3889015"/>
            <a:ext cx="3005799" cy="2200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149" t="30102" r="23968" b="12227"/>
          <a:stretch/>
        </p:blipFill>
        <p:spPr bwMode="auto">
          <a:xfrm>
            <a:off x="9630801" y="2047433"/>
            <a:ext cx="2395369" cy="1841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543888" y="4154625"/>
            <a:ext cx="2915848" cy="2150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4882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3" name="2 Grupo"/>
          <p:cNvGrpSpPr/>
          <p:nvPr/>
        </p:nvGrpSpPr>
        <p:grpSpPr>
          <a:xfrm>
            <a:off x="7507706" y="6089207"/>
            <a:ext cx="3208419" cy="617371"/>
            <a:chOff x="7507706" y="6089207"/>
            <a:chExt cx="3208419" cy="617371"/>
          </a:xfrm>
        </p:grpSpPr>
        <p:pic>
          <p:nvPicPr>
            <p:cNvPr id="4"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5"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6" name="5 CuadroTexto"/>
          <p:cNvSpPr txBox="1"/>
          <p:nvPr/>
        </p:nvSpPr>
        <p:spPr>
          <a:xfrm>
            <a:off x="1743573" y="390861"/>
            <a:ext cx="6517557" cy="830997"/>
          </a:xfrm>
          <a:prstGeom prst="rect">
            <a:avLst/>
          </a:prstGeom>
          <a:noFill/>
        </p:spPr>
        <p:txBody>
          <a:bodyPr wrap="square" rtlCol="0">
            <a:spAutoFit/>
          </a:bodyPr>
          <a:lstStyle>
            <a:defPPr>
              <a:defRPr lang="en-US"/>
            </a:defPPr>
            <a:lvl1pPr>
              <a:defRPr b="1">
                <a:solidFill>
                  <a:srgbClr val="0070C0"/>
                </a:solidFill>
              </a:defRPr>
            </a:lvl1pPr>
          </a:lstStyle>
          <a:p>
            <a:r>
              <a:rPr lang="es-ES" sz="2400" dirty="0"/>
              <a:t>PROLONGACIÓN DE LA LÍNEA 11 AL BARRIO DE LA FORTUNA (LEGANÉS</a:t>
            </a:r>
            <a:r>
              <a:rPr lang="es-ES" sz="2400" dirty="0" smtClean="0"/>
              <a:t>)</a:t>
            </a:r>
            <a:endParaRPr lang="es-ES" sz="2400" dirty="0"/>
          </a:p>
        </p:txBody>
      </p:sp>
      <p:sp>
        <p:nvSpPr>
          <p:cNvPr id="7" name="6 CuadroTexto"/>
          <p:cNvSpPr txBox="1"/>
          <p:nvPr/>
        </p:nvSpPr>
        <p:spPr>
          <a:xfrm>
            <a:off x="1743575" y="1673899"/>
            <a:ext cx="4635960" cy="523220"/>
          </a:xfrm>
          <a:prstGeom prst="rect">
            <a:avLst/>
          </a:prstGeom>
          <a:noFill/>
        </p:spPr>
        <p:txBody>
          <a:bodyPr wrap="square" rtlCol="0">
            <a:spAutoFit/>
          </a:bodyPr>
          <a:lstStyle/>
          <a:p>
            <a:r>
              <a:rPr lang="es-ES" sz="1400" dirty="0" smtClean="0"/>
              <a:t>Tramo de 3,25 km con una única estación y ramal de 0,588 m hasta cocheras. </a:t>
            </a:r>
            <a:endParaRPr lang="es-ES" sz="1400" dirty="0"/>
          </a:p>
        </p:txBody>
      </p:sp>
      <p:sp>
        <p:nvSpPr>
          <p:cNvPr id="8" name="7 CuadroTexto"/>
          <p:cNvSpPr txBox="1"/>
          <p:nvPr/>
        </p:nvSpPr>
        <p:spPr>
          <a:xfrm>
            <a:off x="1743576" y="2339345"/>
            <a:ext cx="4352424" cy="523220"/>
          </a:xfrm>
          <a:prstGeom prst="rect">
            <a:avLst/>
          </a:prstGeom>
          <a:noFill/>
        </p:spPr>
        <p:txBody>
          <a:bodyPr wrap="square" rtlCol="0">
            <a:spAutoFit/>
          </a:bodyPr>
          <a:lstStyle/>
          <a:p>
            <a:r>
              <a:rPr lang="es-ES" sz="1400" i="1" dirty="0" smtClean="0"/>
              <a:t>La actuación se localiza sobre áreas verdes gestionadas por el Ayuntamiento de Madrid</a:t>
            </a:r>
            <a:endParaRPr lang="es-ES" sz="1400" i="1" dirty="0"/>
          </a:p>
        </p:txBody>
      </p:sp>
      <p:sp>
        <p:nvSpPr>
          <p:cNvPr id="9" name="8 CuadroTexto"/>
          <p:cNvSpPr txBox="1"/>
          <p:nvPr/>
        </p:nvSpPr>
        <p:spPr>
          <a:xfrm>
            <a:off x="1743576" y="1384044"/>
            <a:ext cx="3334872" cy="276999"/>
          </a:xfrm>
          <a:prstGeom prst="rect">
            <a:avLst/>
          </a:prstGeom>
          <a:noFill/>
        </p:spPr>
        <p:txBody>
          <a:bodyPr wrap="square" rtlCol="0">
            <a:spAutoFit/>
          </a:bodyPr>
          <a:lstStyle/>
          <a:p>
            <a:r>
              <a:rPr lang="es-ES" sz="1200" dirty="0" smtClean="0"/>
              <a:t>A.T. A LA DIRECCIÓN DE OBRA</a:t>
            </a:r>
            <a:endParaRPr lang="es-ES" sz="1200" dirty="0"/>
          </a:p>
        </p:txBody>
      </p:sp>
      <p:sp>
        <p:nvSpPr>
          <p:cNvPr id="10" name="9 CuadroTexto"/>
          <p:cNvSpPr txBox="1"/>
          <p:nvPr/>
        </p:nvSpPr>
        <p:spPr>
          <a:xfrm>
            <a:off x="1743576" y="3039282"/>
            <a:ext cx="4352424" cy="523220"/>
          </a:xfrm>
          <a:prstGeom prst="rect">
            <a:avLst/>
          </a:prstGeom>
          <a:noFill/>
        </p:spPr>
        <p:txBody>
          <a:bodyPr wrap="square" rtlCol="0">
            <a:spAutoFit/>
          </a:bodyPr>
          <a:lstStyle/>
          <a:p>
            <a:r>
              <a:rPr lang="es-ES" sz="1400" dirty="0" smtClean="0"/>
              <a:t>Se lleva a cabo el Programa de Gestión y Seguimiento Ambiental previsto en el Proyecto de Construcción:</a:t>
            </a:r>
          </a:p>
        </p:txBody>
      </p:sp>
      <p:pic>
        <p:nvPicPr>
          <p:cNvPr id="1026" name="Picture 2" descr="G:\PROYECTOS\SEMINARIO METRO_PERU AGOSTO 2016\207113_ Metro La Fortuna\510x382_1286278341_porta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2040" y="802663"/>
            <a:ext cx="5351921" cy="2308672"/>
          </a:xfrm>
          <a:prstGeom prst="rect">
            <a:avLst/>
          </a:prstGeom>
          <a:noFill/>
          <a:extLst>
            <a:ext uri="{909E8E84-426E-40DD-AFC4-6F175D3DCCD1}">
              <a14:hiddenFill xmlns:a14="http://schemas.microsoft.com/office/drawing/2010/main">
                <a:solidFill>
                  <a:srgbClr val="FFFFFF"/>
                </a:solidFill>
              </a14:hiddenFill>
            </a:ext>
          </a:extLst>
        </p:spPr>
      </p:pic>
      <p:sp>
        <p:nvSpPr>
          <p:cNvPr id="19" name="18 CuadroTexto"/>
          <p:cNvSpPr txBox="1"/>
          <p:nvPr/>
        </p:nvSpPr>
        <p:spPr>
          <a:xfrm>
            <a:off x="1735939" y="4611879"/>
            <a:ext cx="3904839" cy="923330"/>
          </a:xfrm>
          <a:prstGeom prst="rect">
            <a:avLst/>
          </a:prstGeom>
          <a:noFill/>
        </p:spPr>
        <p:txBody>
          <a:bodyPr wrap="square" rtlCol="0">
            <a:spAutoFit/>
          </a:bodyPr>
          <a:lstStyle/>
          <a:p>
            <a:r>
              <a:rPr lang="es-ES" dirty="0" smtClean="0"/>
              <a:t>Impacto por ruido y vibraciones</a:t>
            </a:r>
          </a:p>
          <a:p>
            <a:r>
              <a:rPr lang="es-ES" dirty="0" smtClean="0"/>
              <a:t>Afección al tráfico </a:t>
            </a:r>
            <a:r>
              <a:rPr lang="es-ES" dirty="0" err="1" smtClean="0"/>
              <a:t>vehícular</a:t>
            </a:r>
            <a:r>
              <a:rPr lang="es-ES" dirty="0" smtClean="0"/>
              <a:t> y peatonal</a:t>
            </a:r>
          </a:p>
          <a:p>
            <a:r>
              <a:rPr lang="es-ES" dirty="0" smtClean="0"/>
              <a:t>Afección a zonas verdes</a:t>
            </a:r>
          </a:p>
        </p:txBody>
      </p:sp>
      <p:sp>
        <p:nvSpPr>
          <p:cNvPr id="21" name="20 CuadroTexto"/>
          <p:cNvSpPr txBox="1"/>
          <p:nvPr/>
        </p:nvSpPr>
        <p:spPr>
          <a:xfrm>
            <a:off x="7232624" y="4342640"/>
            <a:ext cx="4164924" cy="1446550"/>
          </a:xfrm>
          <a:prstGeom prst="rect">
            <a:avLst/>
          </a:prstGeom>
          <a:noFill/>
        </p:spPr>
        <p:txBody>
          <a:bodyPr wrap="square" rtlCol="0">
            <a:spAutoFit/>
          </a:bodyPr>
          <a:lstStyle/>
          <a:p>
            <a:r>
              <a:rPr lang="es-ES" sz="1600" b="1" dirty="0" smtClean="0"/>
              <a:t>Propuesta de Medidas preventivas y correctoras (PGAS):</a:t>
            </a:r>
          </a:p>
          <a:p>
            <a:pPr marL="285750" indent="-285750">
              <a:buFont typeface="Wingdings" panose="05000000000000000000" pitchFamily="2" charset="2"/>
              <a:buChar char="ü"/>
            </a:pPr>
            <a:r>
              <a:rPr lang="es-ES" sz="1400" dirty="0" smtClean="0"/>
              <a:t>Control </a:t>
            </a:r>
            <a:r>
              <a:rPr lang="es-ES" sz="1400" dirty="0"/>
              <a:t>de ruido y vibraciones (obra y operación)</a:t>
            </a:r>
          </a:p>
          <a:p>
            <a:pPr marL="285750" indent="-285750">
              <a:buFont typeface="Wingdings" panose="05000000000000000000" pitchFamily="2" charset="2"/>
              <a:buChar char="ü"/>
            </a:pPr>
            <a:r>
              <a:rPr lang="es-ES" sz="1400" dirty="0" smtClean="0"/>
              <a:t>Protección </a:t>
            </a:r>
            <a:r>
              <a:rPr lang="es-ES" sz="1400" dirty="0"/>
              <a:t>y/o trasplante de </a:t>
            </a:r>
            <a:r>
              <a:rPr lang="es-ES" sz="1400" dirty="0" smtClean="0"/>
              <a:t>arbolado</a:t>
            </a:r>
            <a:endParaRPr lang="es-ES" sz="1400" dirty="0"/>
          </a:p>
          <a:p>
            <a:pPr marL="285750" indent="-285750">
              <a:buFont typeface="Wingdings" panose="05000000000000000000" pitchFamily="2" charset="2"/>
              <a:buChar char="ü"/>
            </a:pPr>
            <a:r>
              <a:rPr lang="es-ES" sz="1400" b="1" dirty="0" smtClean="0"/>
              <a:t>Definición de desvíos de tráfico  y peatones</a:t>
            </a:r>
          </a:p>
          <a:p>
            <a:pPr marL="285750" indent="-285750">
              <a:buFont typeface="Wingdings" panose="05000000000000000000" pitchFamily="2" charset="2"/>
              <a:buChar char="ü"/>
            </a:pPr>
            <a:r>
              <a:rPr lang="es-ES" sz="1400" dirty="0" smtClean="0"/>
              <a:t>Restauración de zonas verdes y arbolado urbano</a:t>
            </a:r>
            <a:endParaRPr lang="es-ES" sz="1400" dirty="0"/>
          </a:p>
        </p:txBody>
      </p:sp>
      <p:sp>
        <p:nvSpPr>
          <p:cNvPr id="22" name="21 Flecha a la derecha con bandas"/>
          <p:cNvSpPr/>
          <p:nvPr/>
        </p:nvSpPr>
        <p:spPr>
          <a:xfrm>
            <a:off x="5747657" y="5035138"/>
            <a:ext cx="748146" cy="49876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CuadroTexto"/>
          <p:cNvSpPr txBox="1"/>
          <p:nvPr/>
        </p:nvSpPr>
        <p:spPr>
          <a:xfrm>
            <a:off x="1735939" y="4019474"/>
            <a:ext cx="4203865" cy="646331"/>
          </a:xfrm>
          <a:prstGeom prst="rect">
            <a:avLst/>
          </a:prstGeom>
          <a:noFill/>
        </p:spPr>
        <p:txBody>
          <a:bodyPr wrap="square" rtlCol="0">
            <a:spAutoFit/>
          </a:bodyPr>
          <a:lstStyle/>
          <a:p>
            <a:r>
              <a:rPr lang="es-ES" dirty="0" smtClean="0">
                <a:solidFill>
                  <a:srgbClr val="FF0000"/>
                </a:solidFill>
              </a:rPr>
              <a:t>Aspectos relevantes en materia de gestión ambiental y social:</a:t>
            </a:r>
            <a:endParaRPr lang="es-ES" dirty="0">
              <a:solidFill>
                <a:srgbClr val="FF0000"/>
              </a:solidFill>
            </a:endParaRPr>
          </a:p>
        </p:txBody>
      </p:sp>
    </p:spTree>
    <p:extLst>
      <p:ext uri="{BB962C8B-B14F-4D97-AF65-F5344CB8AC3E}">
        <p14:creationId xmlns:p14="http://schemas.microsoft.com/office/powerpoint/2010/main" val="608587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G_28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9017" y="391853"/>
            <a:ext cx="4088012" cy="2720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G:\PROYECTOS\SEMINARIO METRO_PERU AGOSTO 2016\207113_ Metro La Fortuna\IMG_3196.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2553" y="305938"/>
            <a:ext cx="3312255" cy="2341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G:\PROYECTOS\SEMINARIO METRO_PERU AGOSTO 2016\207113_ Metro La Fortuna\IMG_34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8880" y="2174237"/>
            <a:ext cx="2113120" cy="2988633"/>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6" name="5 Grupo"/>
          <p:cNvGrpSpPr/>
          <p:nvPr/>
        </p:nvGrpSpPr>
        <p:grpSpPr>
          <a:xfrm>
            <a:off x="7507706" y="6089207"/>
            <a:ext cx="3208419" cy="617371"/>
            <a:chOff x="7507706" y="6089207"/>
            <a:chExt cx="3208419" cy="617371"/>
          </a:xfrm>
        </p:grpSpPr>
        <p:pic>
          <p:nvPicPr>
            <p:cNvPr id="7"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Placeholder 10" descr="WB-WBG-vertical-RGB.png"/>
            <p:cNvPicPr>
              <a:picLocks noChangeAspect="1"/>
            </p:cNvPicPr>
            <p:nvPr/>
          </p:nvPicPr>
          <p:blipFill rotWithShape="1">
            <a:blip r:embed="rId8"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9" name="8 CuadroTexto"/>
          <p:cNvSpPr txBox="1"/>
          <p:nvPr/>
        </p:nvSpPr>
        <p:spPr>
          <a:xfrm>
            <a:off x="7507706" y="2692430"/>
            <a:ext cx="2582592" cy="523220"/>
          </a:xfrm>
          <a:prstGeom prst="rect">
            <a:avLst/>
          </a:prstGeom>
          <a:noFill/>
        </p:spPr>
        <p:txBody>
          <a:bodyPr wrap="square" rtlCol="0">
            <a:spAutoFit/>
          </a:bodyPr>
          <a:lstStyle/>
          <a:p>
            <a:r>
              <a:rPr lang="es-ES" sz="1400" dirty="0" smtClean="0"/>
              <a:t>Calle Salvador Allende cortada al tráfico casi dos años</a:t>
            </a:r>
            <a:endParaRPr lang="es-ES" sz="1400" dirty="0"/>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21580" y="3467740"/>
            <a:ext cx="2404638" cy="339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CuadroTexto"/>
          <p:cNvSpPr txBox="1"/>
          <p:nvPr/>
        </p:nvSpPr>
        <p:spPr>
          <a:xfrm>
            <a:off x="1888177" y="5903572"/>
            <a:ext cx="2533403" cy="738664"/>
          </a:xfrm>
          <a:prstGeom prst="rect">
            <a:avLst/>
          </a:prstGeom>
          <a:noFill/>
        </p:spPr>
        <p:txBody>
          <a:bodyPr wrap="square" rtlCol="0">
            <a:spAutoFit/>
          </a:bodyPr>
          <a:lstStyle/>
          <a:p>
            <a:pPr algn="r"/>
            <a:r>
              <a:rPr lang="es-ES" sz="1400" dirty="0" smtClean="0"/>
              <a:t>Parque Serafín Diaz Antón ocupado durante las obras para la construcción de la estación</a:t>
            </a:r>
            <a:endParaRPr lang="es-ES" sz="1400" dirty="0"/>
          </a:p>
        </p:txBody>
      </p:sp>
      <p:pic>
        <p:nvPicPr>
          <p:cNvPr id="205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23019" y="3215650"/>
            <a:ext cx="2845228" cy="2135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6331" y="3133121"/>
            <a:ext cx="3281001" cy="246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Flecha curvada hacia la izquierda"/>
          <p:cNvSpPr/>
          <p:nvPr/>
        </p:nvSpPr>
        <p:spPr>
          <a:xfrm rot="20579295">
            <a:off x="5623900" y="2205142"/>
            <a:ext cx="373140" cy="123503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6" name="15 Flecha curvada hacia la izquierda"/>
          <p:cNvSpPr/>
          <p:nvPr/>
        </p:nvSpPr>
        <p:spPr>
          <a:xfrm rot="20579295">
            <a:off x="10589798" y="896093"/>
            <a:ext cx="373140" cy="123503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271686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6" name="Title 1"/>
          <p:cNvSpPr txBox="1">
            <a:spLocks/>
          </p:cNvSpPr>
          <p:nvPr/>
        </p:nvSpPr>
        <p:spPr>
          <a:xfrm>
            <a:off x="1763249" y="894388"/>
            <a:ext cx="3851909" cy="55503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1800" b="1" dirty="0">
                <a:solidFill>
                  <a:srgbClr val="0070C0"/>
                </a:solidFill>
                <a:latin typeface="+mn-lt"/>
                <a:ea typeface="+mn-ea"/>
                <a:cs typeface="Arial" panose="020B0604020202020204" pitchFamily="34" charset="0"/>
              </a:rPr>
              <a:t>ESTRUCTURA E IMPLANTACIÓN</a:t>
            </a:r>
          </a:p>
          <a:p>
            <a:pPr algn="l"/>
            <a:endParaRPr lang="es-ES_tradnl" sz="1800" b="1" dirty="0">
              <a:solidFill>
                <a:schemeClr val="bg1">
                  <a:lumMod val="50000"/>
                </a:schemeClr>
              </a:solidFill>
              <a:latin typeface="+mn-lt"/>
              <a:ea typeface="ＭＳ Ｐゴシック" pitchFamily="34" charset="-128"/>
              <a:cs typeface="Calibri" pitchFamily="34" charset="0"/>
            </a:endParaRPr>
          </a:p>
          <a:p>
            <a:pPr algn="l"/>
            <a:endParaRPr lang="es-ES_tradnl" sz="2400" b="1" dirty="0">
              <a:solidFill>
                <a:schemeClr val="bg1">
                  <a:lumMod val="50000"/>
                </a:schemeClr>
              </a:solidFill>
              <a:latin typeface="+mn-lt"/>
              <a:cs typeface="Arial" panose="020B0604020202020204" pitchFamily="34" charset="0"/>
            </a:endParaRPr>
          </a:p>
        </p:txBody>
      </p:sp>
      <p:graphicFrame>
        <p:nvGraphicFramePr>
          <p:cNvPr id="8" name="7 Diagrama"/>
          <p:cNvGraphicFramePr/>
          <p:nvPr>
            <p:extLst>
              <p:ext uri="{D42A27DB-BD31-4B8C-83A1-F6EECF244321}">
                <p14:modId xmlns:p14="http://schemas.microsoft.com/office/powerpoint/2010/main" val="350062004"/>
              </p:ext>
            </p:extLst>
          </p:nvPr>
        </p:nvGraphicFramePr>
        <p:xfrm>
          <a:off x="5521150" y="1261106"/>
          <a:ext cx="6552728" cy="39011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15 Image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17" name="Title 1"/>
          <p:cNvSpPr txBox="1">
            <a:spLocks/>
          </p:cNvSpPr>
          <p:nvPr/>
        </p:nvSpPr>
        <p:spPr>
          <a:xfrm>
            <a:off x="1757975" y="430469"/>
            <a:ext cx="9144000" cy="808539"/>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200" b="1" dirty="0">
                <a:solidFill>
                  <a:srgbClr val="0070C0"/>
                </a:solidFill>
                <a:latin typeface="+mn-lt"/>
                <a:ea typeface="+mn-ea"/>
                <a:cs typeface="Arial" panose="020B0604020202020204" pitchFamily="34" charset="0"/>
              </a:rPr>
              <a:t>SISTEMAS DE GESTIÓN SOCIO-AMBIENTAL</a:t>
            </a:r>
          </a:p>
        </p:txBody>
      </p:sp>
      <p:sp>
        <p:nvSpPr>
          <p:cNvPr id="18" name="Title 1"/>
          <p:cNvSpPr txBox="1">
            <a:spLocks/>
          </p:cNvSpPr>
          <p:nvPr/>
        </p:nvSpPr>
        <p:spPr>
          <a:xfrm>
            <a:off x="7414600" y="2753812"/>
            <a:ext cx="2596548" cy="55503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2000" b="1" dirty="0" smtClean="0">
                <a:solidFill>
                  <a:srgbClr val="0070C0"/>
                </a:solidFill>
                <a:latin typeface="Arial" panose="020B0604020202020204" pitchFamily="34" charset="0"/>
                <a:ea typeface="+mn-ea"/>
                <a:cs typeface="Arial" panose="020B0604020202020204" pitchFamily="34" charset="0"/>
              </a:rPr>
              <a:t>CONSTRUCCIÓN</a:t>
            </a:r>
            <a:endParaRPr lang="es-ES_tradnl" sz="2000" b="1" dirty="0">
              <a:solidFill>
                <a:srgbClr val="0070C0"/>
              </a:solidFill>
              <a:latin typeface="Arial" panose="020B0604020202020204" pitchFamily="34" charset="0"/>
              <a:ea typeface="+mn-ea"/>
              <a:cs typeface="Arial" panose="020B0604020202020204" pitchFamily="34" charset="0"/>
            </a:endParaRPr>
          </a:p>
          <a:p>
            <a:endParaRPr lang="es-ES_tradnl" sz="2000" b="1" dirty="0">
              <a:solidFill>
                <a:schemeClr val="bg1">
                  <a:lumMod val="50000"/>
                </a:schemeClr>
              </a:solidFill>
              <a:latin typeface="Calibri" pitchFamily="34" charset="0"/>
              <a:ea typeface="ＭＳ Ｐゴシック" pitchFamily="34" charset="-128"/>
              <a:cs typeface="Calibri" pitchFamily="34" charset="0"/>
            </a:endParaRPr>
          </a:p>
          <a:p>
            <a:endParaRPr lang="es-ES_tradnl" sz="2800" b="1" dirty="0">
              <a:solidFill>
                <a:schemeClr val="bg1">
                  <a:lumMod val="50000"/>
                </a:schemeClr>
              </a:solidFill>
              <a:latin typeface="Calibri" panose="020F0502020204030204" pitchFamily="34" charset="0"/>
              <a:cs typeface="Arial" panose="020B0604020202020204" pitchFamily="34" charset="0"/>
            </a:endParaRPr>
          </a:p>
        </p:txBody>
      </p:sp>
      <p:sp>
        <p:nvSpPr>
          <p:cNvPr id="19" name="Title 1"/>
          <p:cNvSpPr txBox="1">
            <a:spLocks/>
          </p:cNvSpPr>
          <p:nvPr/>
        </p:nvSpPr>
        <p:spPr>
          <a:xfrm>
            <a:off x="1329146" y="1415546"/>
            <a:ext cx="1344376" cy="55503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2000" b="1" dirty="0" smtClean="0">
                <a:solidFill>
                  <a:srgbClr val="0070C0"/>
                </a:solidFill>
                <a:latin typeface="Arial" panose="020B0604020202020204" pitchFamily="34" charset="0"/>
                <a:ea typeface="+mn-ea"/>
                <a:cs typeface="Arial" panose="020B0604020202020204" pitchFamily="34" charset="0"/>
              </a:rPr>
              <a:t>DISEÑO</a:t>
            </a:r>
            <a:endParaRPr lang="es-ES_tradnl" sz="2000" b="1" dirty="0">
              <a:solidFill>
                <a:srgbClr val="0070C0"/>
              </a:solidFill>
              <a:latin typeface="Arial" panose="020B0604020202020204" pitchFamily="34" charset="0"/>
              <a:ea typeface="+mn-ea"/>
              <a:cs typeface="Arial" panose="020B0604020202020204" pitchFamily="34" charset="0"/>
            </a:endParaRPr>
          </a:p>
          <a:p>
            <a:endParaRPr lang="es-ES_tradnl" sz="2000" b="1" dirty="0">
              <a:solidFill>
                <a:schemeClr val="bg1">
                  <a:lumMod val="50000"/>
                </a:schemeClr>
              </a:solidFill>
              <a:latin typeface="Calibri" pitchFamily="34" charset="0"/>
              <a:ea typeface="ＭＳ Ｐゴシック" pitchFamily="34" charset="-128"/>
              <a:cs typeface="Calibri" pitchFamily="34" charset="0"/>
            </a:endParaRPr>
          </a:p>
          <a:p>
            <a:endParaRPr lang="es-ES_tradnl" sz="2800" b="1" dirty="0">
              <a:solidFill>
                <a:schemeClr val="bg1">
                  <a:lumMod val="50000"/>
                </a:schemeClr>
              </a:solidFill>
              <a:latin typeface="Calibri" panose="020F0502020204030204" pitchFamily="34" charset="0"/>
              <a:cs typeface="Arial" panose="020B0604020202020204" pitchFamily="34" charset="0"/>
            </a:endParaRPr>
          </a:p>
        </p:txBody>
      </p:sp>
      <p:sp>
        <p:nvSpPr>
          <p:cNvPr id="20" name="Title 1"/>
          <p:cNvSpPr txBox="1">
            <a:spLocks/>
          </p:cNvSpPr>
          <p:nvPr/>
        </p:nvSpPr>
        <p:spPr>
          <a:xfrm>
            <a:off x="4194069" y="5517859"/>
            <a:ext cx="1344376" cy="55503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_tradnl" sz="2000" b="1" dirty="0" smtClean="0">
                <a:solidFill>
                  <a:srgbClr val="0070C0"/>
                </a:solidFill>
                <a:latin typeface="Arial" panose="020B0604020202020204" pitchFamily="34" charset="0"/>
                <a:ea typeface="+mn-ea"/>
                <a:cs typeface="Arial" panose="020B0604020202020204" pitchFamily="34" charset="0"/>
              </a:rPr>
              <a:t>OFERTA</a:t>
            </a:r>
            <a:endParaRPr lang="es-ES_tradnl" sz="2000" b="1" dirty="0">
              <a:solidFill>
                <a:srgbClr val="0070C0"/>
              </a:solidFill>
              <a:latin typeface="Arial" panose="020B0604020202020204" pitchFamily="34" charset="0"/>
              <a:ea typeface="+mn-ea"/>
              <a:cs typeface="Arial" panose="020B0604020202020204" pitchFamily="34" charset="0"/>
            </a:endParaRPr>
          </a:p>
          <a:p>
            <a:endParaRPr lang="es-ES_tradnl" sz="2000" b="1" dirty="0">
              <a:solidFill>
                <a:schemeClr val="bg1">
                  <a:lumMod val="50000"/>
                </a:schemeClr>
              </a:solidFill>
              <a:latin typeface="Calibri" pitchFamily="34" charset="0"/>
              <a:ea typeface="ＭＳ Ｐゴシック" pitchFamily="34" charset="-128"/>
              <a:cs typeface="Calibri" pitchFamily="34" charset="0"/>
            </a:endParaRPr>
          </a:p>
          <a:p>
            <a:endParaRPr lang="es-ES_tradnl" sz="2800" b="1" dirty="0">
              <a:solidFill>
                <a:schemeClr val="bg1">
                  <a:lumMod val="50000"/>
                </a:schemeClr>
              </a:solidFill>
              <a:latin typeface="Calibri" panose="020F0502020204030204" pitchFamily="34" charset="0"/>
              <a:cs typeface="Arial" panose="020B0604020202020204" pitchFamily="34" charset="0"/>
            </a:endParaRPr>
          </a:p>
        </p:txBody>
      </p:sp>
      <p:grpSp>
        <p:nvGrpSpPr>
          <p:cNvPr id="21" name="20 Grupo"/>
          <p:cNvGrpSpPr/>
          <p:nvPr/>
        </p:nvGrpSpPr>
        <p:grpSpPr>
          <a:xfrm>
            <a:off x="3067554" y="5890981"/>
            <a:ext cx="4373666" cy="863948"/>
            <a:chOff x="218892" y="93277"/>
            <a:chExt cx="2113953" cy="1768686"/>
          </a:xfrm>
          <a:scene3d>
            <a:camera prst="orthographicFront"/>
            <a:lightRig rig="flat" dir="t"/>
          </a:scene3d>
        </p:grpSpPr>
        <p:sp>
          <p:nvSpPr>
            <p:cNvPr id="22" name="21 Rectángulo redondeado"/>
            <p:cNvSpPr/>
            <p:nvPr/>
          </p:nvSpPr>
          <p:spPr>
            <a:xfrm>
              <a:off x="218892" y="93277"/>
              <a:ext cx="2113953" cy="1768686"/>
            </a:xfrm>
            <a:prstGeom prst="round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3" name="22 Rectángulo"/>
            <p:cNvSpPr/>
            <p:nvPr/>
          </p:nvSpPr>
          <p:spPr>
            <a:xfrm>
              <a:off x="256406" y="215837"/>
              <a:ext cx="2076439" cy="152256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defTabSz="711200">
                <a:lnSpc>
                  <a:spcPct val="90000"/>
                </a:lnSpc>
                <a:spcBef>
                  <a:spcPct val="0"/>
                </a:spcBef>
                <a:spcAft>
                  <a:spcPct val="35000"/>
                </a:spcAft>
              </a:pPr>
              <a:r>
                <a:rPr lang="es-ES" sz="1600" b="1" dirty="0" smtClean="0">
                  <a:latin typeface="+mj-lt"/>
                </a:rPr>
                <a:t>1. CARACTERIZACIÓN </a:t>
              </a:r>
              <a:r>
                <a:rPr lang="es-ES" sz="1600" b="1" dirty="0">
                  <a:latin typeface="+mj-lt"/>
                </a:rPr>
                <a:t>SOCIAL DEL PROYECTO</a:t>
              </a:r>
            </a:p>
            <a:p>
              <a:pPr lvl="0" defTabSz="711200">
                <a:lnSpc>
                  <a:spcPct val="90000"/>
                </a:lnSpc>
                <a:spcBef>
                  <a:spcPct val="0"/>
                </a:spcBef>
                <a:spcAft>
                  <a:spcPct val="35000"/>
                </a:spcAft>
              </a:pPr>
              <a:r>
                <a:rPr lang="es-ES" sz="1600" b="1" dirty="0" smtClean="0">
                  <a:latin typeface="+mj-lt"/>
                </a:rPr>
                <a:t>2. DOTACIÓN </a:t>
              </a:r>
              <a:r>
                <a:rPr lang="es-ES" sz="1600" b="1" dirty="0">
                  <a:latin typeface="+mj-lt"/>
                </a:rPr>
                <a:t>PRESUPUESTARIA</a:t>
              </a:r>
            </a:p>
          </p:txBody>
        </p:sp>
      </p:grpSp>
      <p:grpSp>
        <p:nvGrpSpPr>
          <p:cNvPr id="24" name="23 Grupo"/>
          <p:cNvGrpSpPr/>
          <p:nvPr/>
        </p:nvGrpSpPr>
        <p:grpSpPr>
          <a:xfrm>
            <a:off x="1393179" y="1825462"/>
            <a:ext cx="3194587" cy="1839623"/>
            <a:chOff x="218892" y="93277"/>
            <a:chExt cx="2113953" cy="1768686"/>
          </a:xfrm>
          <a:scene3d>
            <a:camera prst="orthographicFront"/>
            <a:lightRig rig="flat" dir="t"/>
          </a:scene3d>
        </p:grpSpPr>
        <p:sp>
          <p:nvSpPr>
            <p:cNvPr id="25" name="24 Rectángulo redondeado"/>
            <p:cNvSpPr/>
            <p:nvPr/>
          </p:nvSpPr>
          <p:spPr>
            <a:xfrm>
              <a:off x="218892" y="93277"/>
              <a:ext cx="2113953" cy="1768686"/>
            </a:xfrm>
            <a:prstGeom prst="roundRect">
              <a:avLst/>
            </a:prstGeom>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6" name="25 Rectángulo"/>
            <p:cNvSpPr/>
            <p:nvPr/>
          </p:nvSpPr>
          <p:spPr>
            <a:xfrm>
              <a:off x="256406" y="210939"/>
              <a:ext cx="2076439" cy="1522561"/>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lvl="0" defTabSz="711200">
                <a:lnSpc>
                  <a:spcPct val="90000"/>
                </a:lnSpc>
                <a:spcBef>
                  <a:spcPct val="0"/>
                </a:spcBef>
                <a:spcAft>
                  <a:spcPct val="35000"/>
                </a:spcAft>
              </a:pPr>
              <a:r>
                <a:rPr lang="es-ES" sz="1600" b="1" dirty="0" smtClean="0">
                  <a:latin typeface="+mj-lt"/>
                </a:rPr>
                <a:t>1. ESTUDIO DE VIABILIDAD</a:t>
              </a:r>
            </a:p>
            <a:p>
              <a:pPr lvl="0" defTabSz="711200">
                <a:lnSpc>
                  <a:spcPct val="90000"/>
                </a:lnSpc>
                <a:spcBef>
                  <a:spcPct val="0"/>
                </a:spcBef>
                <a:spcAft>
                  <a:spcPct val="35000"/>
                </a:spcAft>
              </a:pPr>
              <a:r>
                <a:rPr lang="es-ES" sz="1600" b="1" dirty="0" smtClean="0">
                  <a:latin typeface="+mj-lt"/>
                </a:rPr>
                <a:t>2. ANTEPROYECTO O PROYECTO BÁSICO</a:t>
              </a:r>
            </a:p>
            <a:p>
              <a:pPr lvl="0" defTabSz="711200">
                <a:lnSpc>
                  <a:spcPct val="90000"/>
                </a:lnSpc>
                <a:spcBef>
                  <a:spcPct val="0"/>
                </a:spcBef>
                <a:spcAft>
                  <a:spcPct val="35000"/>
                </a:spcAft>
              </a:pPr>
              <a:r>
                <a:rPr lang="es-ES" sz="1600" b="1" dirty="0" smtClean="0">
                  <a:latin typeface="+mj-lt"/>
                </a:rPr>
                <a:t>3. PROYECTO CONSTRUCCIÓN</a:t>
              </a:r>
            </a:p>
            <a:p>
              <a:pPr lvl="0" defTabSz="711200">
                <a:lnSpc>
                  <a:spcPct val="90000"/>
                </a:lnSpc>
                <a:spcBef>
                  <a:spcPct val="0"/>
                </a:spcBef>
                <a:spcAft>
                  <a:spcPct val="35000"/>
                </a:spcAft>
              </a:pPr>
              <a:r>
                <a:rPr lang="es-ES" sz="1600" b="1" dirty="0">
                  <a:latin typeface="+mj-lt"/>
                </a:rPr>
                <a:t>SELECCIÓN DE ALTERNATIVA Y DESARROLLO </a:t>
              </a:r>
              <a:r>
                <a:rPr lang="es-ES" sz="1600" b="1" dirty="0" smtClean="0">
                  <a:latin typeface="+mj-lt"/>
                </a:rPr>
                <a:t>CONCEPTUAL</a:t>
              </a:r>
              <a:endParaRPr lang="es-ES" sz="1600" b="1" dirty="0">
                <a:latin typeface="+mj-lt"/>
              </a:endParaRPr>
            </a:p>
          </p:txBody>
        </p:sp>
      </p:grpSp>
      <p:sp>
        <p:nvSpPr>
          <p:cNvPr id="27" name="26 CuadroTexto"/>
          <p:cNvSpPr txBox="1"/>
          <p:nvPr/>
        </p:nvSpPr>
        <p:spPr>
          <a:xfrm>
            <a:off x="1361647" y="3614669"/>
            <a:ext cx="3194588" cy="1384995"/>
          </a:xfrm>
          <a:prstGeom prst="rect">
            <a:avLst/>
          </a:prstGeom>
          <a:noFill/>
        </p:spPr>
        <p:txBody>
          <a:bodyPr wrap="square" rtlCol="0">
            <a:spAutoFit/>
          </a:bodyPr>
          <a:lstStyle/>
          <a:p>
            <a:r>
              <a:rPr lang="es-ES" sz="1400" dirty="0" smtClean="0"/>
              <a:t>Necesariamente incluirá:</a:t>
            </a:r>
          </a:p>
          <a:p>
            <a:pPr marL="285750" indent="-285750">
              <a:buFont typeface="Wingdings" panose="05000000000000000000" pitchFamily="2" charset="2"/>
              <a:buChar char="ü"/>
            </a:pPr>
            <a:r>
              <a:rPr lang="es-ES" sz="1400" dirty="0" smtClean="0"/>
              <a:t>Aspectos técnicos y funcionales </a:t>
            </a:r>
          </a:p>
          <a:p>
            <a:pPr marL="285750" indent="-285750">
              <a:buFont typeface="Wingdings" panose="05000000000000000000" pitchFamily="2" charset="2"/>
              <a:buChar char="ü"/>
            </a:pPr>
            <a:r>
              <a:rPr lang="es-ES" sz="1400" dirty="0" smtClean="0"/>
              <a:t>Aspectos ambientales y sociales</a:t>
            </a:r>
          </a:p>
          <a:p>
            <a:pPr marL="285750" indent="-285750">
              <a:buFont typeface="Wingdings" panose="05000000000000000000" pitchFamily="2" charset="2"/>
              <a:buChar char="ü"/>
            </a:pPr>
            <a:r>
              <a:rPr lang="es-ES" sz="1400" dirty="0" smtClean="0"/>
              <a:t>Aspectos relacionados con la integración urbana</a:t>
            </a:r>
          </a:p>
          <a:p>
            <a:pPr marL="285750" indent="-285750">
              <a:buFont typeface="Wingdings" panose="05000000000000000000" pitchFamily="2" charset="2"/>
              <a:buChar char="ü"/>
            </a:pPr>
            <a:r>
              <a:rPr lang="es-ES" sz="1400" dirty="0" smtClean="0"/>
              <a:t>Aspectos económicos</a:t>
            </a:r>
            <a:endParaRPr lang="es-ES" sz="1400" dirty="0"/>
          </a:p>
        </p:txBody>
      </p:sp>
      <p:sp>
        <p:nvSpPr>
          <p:cNvPr id="29" name="28 CuadroTexto"/>
          <p:cNvSpPr txBox="1"/>
          <p:nvPr/>
        </p:nvSpPr>
        <p:spPr>
          <a:xfrm>
            <a:off x="1361646" y="4947204"/>
            <a:ext cx="4089127" cy="338554"/>
          </a:xfrm>
          <a:prstGeom prst="rect">
            <a:avLst/>
          </a:prstGeom>
          <a:noFill/>
        </p:spPr>
        <p:txBody>
          <a:bodyPr wrap="square" rtlCol="0">
            <a:spAutoFit/>
          </a:bodyPr>
          <a:lstStyle/>
          <a:p>
            <a:r>
              <a:rPr lang="es-ES" sz="1600" b="1" dirty="0" smtClean="0"/>
              <a:t>PLAN DE GESTIÓN AMBIENTAL Y SOCIAL</a:t>
            </a:r>
            <a:endParaRPr lang="es-ES" sz="1600" b="1" dirty="0"/>
          </a:p>
        </p:txBody>
      </p:sp>
      <p:sp>
        <p:nvSpPr>
          <p:cNvPr id="14" name="13 Forma libre"/>
          <p:cNvSpPr/>
          <p:nvPr/>
        </p:nvSpPr>
        <p:spPr>
          <a:xfrm>
            <a:off x="993328" y="2948152"/>
            <a:ext cx="346741" cy="2065282"/>
          </a:xfrm>
          <a:custGeom>
            <a:avLst/>
            <a:gdLst>
              <a:gd name="connsiteX0" fmla="*/ 346741 w 346741"/>
              <a:gd name="connsiteY0" fmla="*/ 0 h 2065282"/>
              <a:gd name="connsiteX1" fmla="*/ 78727 w 346741"/>
              <a:gd name="connsiteY1" fmla="*/ 677917 h 2065282"/>
              <a:gd name="connsiteX2" fmla="*/ 15665 w 346741"/>
              <a:gd name="connsiteY2" fmla="*/ 1418896 h 2065282"/>
              <a:gd name="connsiteX3" fmla="*/ 330975 w 346741"/>
              <a:gd name="connsiteY3" fmla="*/ 2065282 h 2065282"/>
              <a:gd name="connsiteX4" fmla="*/ 330975 w 346741"/>
              <a:gd name="connsiteY4" fmla="*/ 2065282 h 206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41" h="2065282">
                <a:moveTo>
                  <a:pt x="346741" y="0"/>
                </a:moveTo>
                <a:cubicBezTo>
                  <a:pt x="240323" y="220717"/>
                  <a:pt x="133906" y="441434"/>
                  <a:pt x="78727" y="677917"/>
                </a:cubicBezTo>
                <a:cubicBezTo>
                  <a:pt x="23548" y="914400"/>
                  <a:pt x="-26376" y="1187668"/>
                  <a:pt x="15665" y="1418896"/>
                </a:cubicBezTo>
                <a:cubicBezTo>
                  <a:pt x="57706" y="1650124"/>
                  <a:pt x="330975" y="2065282"/>
                  <a:pt x="330975" y="2065282"/>
                </a:cubicBezTo>
                <a:lnTo>
                  <a:pt x="330975" y="2065282"/>
                </a:lnTo>
              </a:path>
            </a:pathLst>
          </a:custGeom>
          <a:noFill/>
          <a:ln>
            <a:solidFill>
              <a:schemeClr val="tx2"/>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0" name="29 Conector recto de flecha"/>
          <p:cNvCxnSpPr/>
          <p:nvPr/>
        </p:nvCxnSpPr>
        <p:spPr>
          <a:xfrm flipV="1">
            <a:off x="5896303" y="4099034"/>
            <a:ext cx="0" cy="1696340"/>
          </a:xfrm>
          <a:prstGeom prst="straightConnector1">
            <a:avLst/>
          </a:prstGeom>
          <a:ln w="31750" cmpd="sng">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a:off x="4749993" y="3308842"/>
            <a:ext cx="802101" cy="0"/>
          </a:xfrm>
          <a:prstGeom prst="straightConnector1">
            <a:avLst/>
          </a:prstGeom>
          <a:ln w="317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10043032" y="1431499"/>
            <a:ext cx="1717885" cy="523220"/>
          </a:xfrm>
          <a:prstGeom prst="rect">
            <a:avLst/>
          </a:prstGeom>
          <a:noFill/>
        </p:spPr>
        <p:txBody>
          <a:bodyPr wrap="square" rtlCol="0">
            <a:spAutoFit/>
          </a:bodyPr>
          <a:lstStyle/>
          <a:p>
            <a:r>
              <a:rPr lang="es-ES" sz="1400" dirty="0" smtClean="0"/>
              <a:t>Mínimos Acciona</a:t>
            </a:r>
          </a:p>
          <a:p>
            <a:r>
              <a:rPr lang="es-ES_tradnl" sz="1400" dirty="0" smtClean="0"/>
              <a:t>Diálogo con GI</a:t>
            </a:r>
            <a:endParaRPr lang="es-ES" sz="1400" dirty="0"/>
          </a:p>
        </p:txBody>
      </p:sp>
      <p:sp>
        <p:nvSpPr>
          <p:cNvPr id="2" name="1 Flecha derecha"/>
          <p:cNvSpPr/>
          <p:nvPr/>
        </p:nvSpPr>
        <p:spPr>
          <a:xfrm>
            <a:off x="4089193" y="4181152"/>
            <a:ext cx="467041" cy="2648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CuadroTexto"/>
          <p:cNvSpPr txBox="1"/>
          <p:nvPr/>
        </p:nvSpPr>
        <p:spPr>
          <a:xfrm>
            <a:off x="4556234" y="4122500"/>
            <a:ext cx="698153" cy="369332"/>
          </a:xfrm>
          <a:prstGeom prst="rect">
            <a:avLst/>
          </a:prstGeom>
          <a:noFill/>
        </p:spPr>
        <p:txBody>
          <a:bodyPr wrap="square" rtlCol="0">
            <a:spAutoFit/>
          </a:bodyPr>
          <a:lstStyle/>
          <a:p>
            <a:r>
              <a:rPr lang="es-ES" b="1" dirty="0" smtClean="0">
                <a:solidFill>
                  <a:srgbClr val="FF0000"/>
                </a:solidFill>
              </a:rPr>
              <a:t>EIAS</a:t>
            </a:r>
            <a:endParaRPr lang="es-ES" b="1" dirty="0">
              <a:solidFill>
                <a:srgbClr val="FF0000"/>
              </a:solidFill>
            </a:endParaRPr>
          </a:p>
        </p:txBody>
      </p:sp>
    </p:spTree>
    <p:extLst>
      <p:ext uri="{BB962C8B-B14F-4D97-AF65-F5344CB8AC3E}">
        <p14:creationId xmlns:p14="http://schemas.microsoft.com/office/powerpoint/2010/main" val="1723839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grpSp>
        <p:nvGrpSpPr>
          <p:cNvPr id="3" name="2 Grupo"/>
          <p:cNvGrpSpPr/>
          <p:nvPr/>
        </p:nvGrpSpPr>
        <p:grpSpPr>
          <a:xfrm>
            <a:off x="7507706" y="6089207"/>
            <a:ext cx="3208419" cy="617371"/>
            <a:chOff x="7507706" y="6089207"/>
            <a:chExt cx="3208419" cy="617371"/>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sp>
        <p:nvSpPr>
          <p:cNvPr id="6" name="5 CuadroTexto"/>
          <p:cNvSpPr txBox="1"/>
          <p:nvPr/>
        </p:nvSpPr>
        <p:spPr>
          <a:xfrm>
            <a:off x="1743802" y="145847"/>
            <a:ext cx="4773956" cy="830997"/>
          </a:xfrm>
          <a:prstGeom prst="rect">
            <a:avLst/>
          </a:prstGeom>
          <a:noFill/>
        </p:spPr>
        <p:txBody>
          <a:bodyPr wrap="square" rtlCol="0">
            <a:spAutoFit/>
          </a:bodyPr>
          <a:lstStyle>
            <a:defPPr>
              <a:defRPr lang="en-US"/>
            </a:defPPr>
            <a:lvl1pPr>
              <a:defRPr b="1">
                <a:solidFill>
                  <a:srgbClr val="0070C0"/>
                </a:solidFill>
              </a:defRPr>
            </a:lvl1pPr>
          </a:lstStyle>
          <a:p>
            <a:r>
              <a:rPr lang="es-ES" sz="2400" dirty="0" smtClean="0"/>
              <a:t>AMPLIACIÓN DE LA LINEA </a:t>
            </a:r>
            <a:r>
              <a:rPr lang="es-ES" sz="2400" dirty="0"/>
              <a:t>3 DE METRO DE MADRID</a:t>
            </a:r>
          </a:p>
        </p:txBody>
      </p:sp>
      <p:sp>
        <p:nvSpPr>
          <p:cNvPr id="7" name="6 CuadroTexto"/>
          <p:cNvSpPr txBox="1"/>
          <p:nvPr/>
        </p:nvSpPr>
        <p:spPr>
          <a:xfrm>
            <a:off x="1550417" y="2117246"/>
            <a:ext cx="3560782" cy="276999"/>
          </a:xfrm>
          <a:prstGeom prst="rect">
            <a:avLst/>
          </a:prstGeom>
          <a:noFill/>
        </p:spPr>
        <p:txBody>
          <a:bodyPr wrap="square" rtlCol="0">
            <a:spAutoFit/>
          </a:bodyPr>
          <a:lstStyle/>
          <a:p>
            <a:r>
              <a:rPr lang="es-ES" sz="1200" dirty="0" smtClean="0"/>
              <a:t>PROYECTO DE CONSTRUCCIÓN</a:t>
            </a:r>
          </a:p>
        </p:txBody>
      </p:sp>
      <p:sp>
        <p:nvSpPr>
          <p:cNvPr id="8" name="7 CuadroTexto"/>
          <p:cNvSpPr txBox="1"/>
          <p:nvPr/>
        </p:nvSpPr>
        <p:spPr>
          <a:xfrm>
            <a:off x="1829220" y="2414847"/>
            <a:ext cx="3003176" cy="276999"/>
          </a:xfrm>
          <a:prstGeom prst="rect">
            <a:avLst/>
          </a:prstGeom>
          <a:noFill/>
        </p:spPr>
        <p:txBody>
          <a:bodyPr wrap="square" rtlCol="0">
            <a:spAutoFit/>
          </a:bodyPr>
          <a:lstStyle/>
          <a:p>
            <a:r>
              <a:rPr lang="es-ES" sz="1200" i="1" dirty="0" smtClean="0"/>
              <a:t>Medidas de Integración Ambiental</a:t>
            </a:r>
            <a:endParaRPr lang="es-ES" sz="1200" i="1" dirty="0"/>
          </a:p>
        </p:txBody>
      </p:sp>
      <p:sp>
        <p:nvSpPr>
          <p:cNvPr id="9" name="8 CuadroTexto"/>
          <p:cNvSpPr txBox="1"/>
          <p:nvPr/>
        </p:nvSpPr>
        <p:spPr>
          <a:xfrm>
            <a:off x="1550417" y="1533104"/>
            <a:ext cx="3560782" cy="276999"/>
          </a:xfrm>
          <a:prstGeom prst="rect">
            <a:avLst/>
          </a:prstGeom>
          <a:noFill/>
        </p:spPr>
        <p:txBody>
          <a:bodyPr wrap="square" rtlCol="0">
            <a:spAutoFit/>
          </a:bodyPr>
          <a:lstStyle/>
          <a:p>
            <a:r>
              <a:rPr lang="es-ES" sz="1200" dirty="0" smtClean="0"/>
              <a:t>ANTEPROYECTO</a:t>
            </a:r>
          </a:p>
        </p:txBody>
      </p:sp>
      <p:sp>
        <p:nvSpPr>
          <p:cNvPr id="10" name="9 CuadroTexto"/>
          <p:cNvSpPr txBox="1"/>
          <p:nvPr/>
        </p:nvSpPr>
        <p:spPr>
          <a:xfrm>
            <a:off x="1829220" y="1809173"/>
            <a:ext cx="3003176" cy="276999"/>
          </a:xfrm>
          <a:prstGeom prst="rect">
            <a:avLst/>
          </a:prstGeom>
          <a:noFill/>
        </p:spPr>
        <p:txBody>
          <a:bodyPr wrap="square" rtlCol="0">
            <a:spAutoFit/>
          </a:bodyPr>
          <a:lstStyle/>
          <a:p>
            <a:r>
              <a:rPr lang="es-ES" sz="1200" i="1" dirty="0" smtClean="0"/>
              <a:t>Estudio de evaluación de impacto ambiental</a:t>
            </a:r>
            <a:endParaRPr lang="es-ES" sz="1200" i="1" dirty="0"/>
          </a:p>
        </p:txBody>
      </p:sp>
      <p:sp>
        <p:nvSpPr>
          <p:cNvPr id="11" name="10 CuadroTexto"/>
          <p:cNvSpPr txBox="1"/>
          <p:nvPr/>
        </p:nvSpPr>
        <p:spPr>
          <a:xfrm>
            <a:off x="1790453" y="902540"/>
            <a:ext cx="3909703" cy="307777"/>
          </a:xfrm>
          <a:prstGeom prst="rect">
            <a:avLst/>
          </a:prstGeom>
          <a:noFill/>
        </p:spPr>
        <p:txBody>
          <a:bodyPr wrap="square" rtlCol="0">
            <a:spAutoFit/>
          </a:bodyPr>
          <a:lstStyle/>
          <a:p>
            <a:r>
              <a:rPr lang="es-ES" sz="1400" dirty="0" smtClean="0"/>
              <a:t>Tramo de 8,704 km soterrados, con 6 estaciones </a:t>
            </a:r>
            <a:endParaRPr lang="es-ES" sz="1400" dirty="0"/>
          </a:p>
        </p:txBody>
      </p:sp>
      <p:sp>
        <p:nvSpPr>
          <p:cNvPr id="12" name="11 CuadroTexto"/>
          <p:cNvSpPr txBox="1"/>
          <p:nvPr/>
        </p:nvSpPr>
        <p:spPr>
          <a:xfrm>
            <a:off x="1735939" y="5336379"/>
            <a:ext cx="3904839" cy="646331"/>
          </a:xfrm>
          <a:prstGeom prst="rect">
            <a:avLst/>
          </a:prstGeom>
          <a:noFill/>
        </p:spPr>
        <p:txBody>
          <a:bodyPr wrap="square" rtlCol="0">
            <a:spAutoFit/>
          </a:bodyPr>
          <a:lstStyle/>
          <a:p>
            <a:r>
              <a:rPr lang="es-ES" dirty="0" smtClean="0"/>
              <a:t>Impacto por ruido y vibraciones</a:t>
            </a:r>
          </a:p>
          <a:p>
            <a:r>
              <a:rPr lang="es-ES" dirty="0" smtClean="0"/>
              <a:t>Afección al tráfico </a:t>
            </a:r>
            <a:r>
              <a:rPr lang="es-ES" dirty="0" err="1" smtClean="0"/>
              <a:t>vehícular</a:t>
            </a:r>
            <a:r>
              <a:rPr lang="es-ES" dirty="0" smtClean="0"/>
              <a:t> y peatonal</a:t>
            </a:r>
          </a:p>
        </p:txBody>
      </p:sp>
      <p:sp>
        <p:nvSpPr>
          <p:cNvPr id="14" name="13 CuadroTexto"/>
          <p:cNvSpPr txBox="1"/>
          <p:nvPr/>
        </p:nvSpPr>
        <p:spPr>
          <a:xfrm>
            <a:off x="7232624" y="4691179"/>
            <a:ext cx="4164924" cy="1446550"/>
          </a:xfrm>
          <a:prstGeom prst="rect">
            <a:avLst/>
          </a:prstGeom>
          <a:noFill/>
        </p:spPr>
        <p:txBody>
          <a:bodyPr wrap="square" rtlCol="0">
            <a:spAutoFit/>
          </a:bodyPr>
          <a:lstStyle/>
          <a:p>
            <a:r>
              <a:rPr lang="es-ES" sz="1600" b="1" dirty="0" smtClean="0"/>
              <a:t>Propuesta de Medidas preventivas y correctoras (PGAS):</a:t>
            </a:r>
          </a:p>
          <a:p>
            <a:pPr marL="285750" indent="-285750">
              <a:buFont typeface="Wingdings" panose="05000000000000000000" pitchFamily="2" charset="2"/>
              <a:buChar char="ü"/>
            </a:pPr>
            <a:r>
              <a:rPr lang="es-ES" sz="1400" dirty="0" smtClean="0"/>
              <a:t>Protección del patrimonio arqueológico y cultural</a:t>
            </a:r>
          </a:p>
          <a:p>
            <a:pPr marL="285750" indent="-285750">
              <a:buFont typeface="Wingdings" panose="05000000000000000000" pitchFamily="2" charset="2"/>
              <a:buChar char="ü"/>
            </a:pPr>
            <a:r>
              <a:rPr lang="es-ES" sz="1400" dirty="0" smtClean="0"/>
              <a:t>Control </a:t>
            </a:r>
            <a:r>
              <a:rPr lang="es-ES" sz="1400" dirty="0"/>
              <a:t>de ruido y vibraciones (obra y operación)</a:t>
            </a:r>
          </a:p>
          <a:p>
            <a:pPr marL="285750" indent="-285750">
              <a:buFont typeface="Wingdings" panose="05000000000000000000" pitchFamily="2" charset="2"/>
              <a:buChar char="ü"/>
            </a:pPr>
            <a:r>
              <a:rPr lang="es-ES" sz="1400" dirty="0" smtClean="0"/>
              <a:t>Protección </a:t>
            </a:r>
            <a:r>
              <a:rPr lang="es-ES" sz="1400" dirty="0"/>
              <a:t>y/o trasplante de </a:t>
            </a:r>
            <a:r>
              <a:rPr lang="es-ES" sz="1400" dirty="0" smtClean="0"/>
              <a:t>arbolado</a:t>
            </a:r>
            <a:endParaRPr lang="es-ES" sz="1400" dirty="0"/>
          </a:p>
          <a:p>
            <a:pPr marL="285750" indent="-285750">
              <a:buFont typeface="Wingdings" panose="05000000000000000000" pitchFamily="2" charset="2"/>
              <a:buChar char="ü"/>
            </a:pPr>
            <a:r>
              <a:rPr lang="es-ES" sz="1400" dirty="0" smtClean="0"/>
              <a:t>Definición de desvíos de tráfico  y peatones</a:t>
            </a:r>
          </a:p>
        </p:txBody>
      </p:sp>
      <p:sp>
        <p:nvSpPr>
          <p:cNvPr id="15" name="14 Flecha a la derecha con bandas"/>
          <p:cNvSpPr/>
          <p:nvPr/>
        </p:nvSpPr>
        <p:spPr>
          <a:xfrm>
            <a:off x="5973288" y="5336379"/>
            <a:ext cx="748146" cy="49876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677126" y="2359572"/>
            <a:ext cx="4382242" cy="228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16 Flecha curvada hacia la izquierda"/>
          <p:cNvSpPr/>
          <p:nvPr/>
        </p:nvSpPr>
        <p:spPr>
          <a:xfrm rot="20833417">
            <a:off x="9760482" y="1269415"/>
            <a:ext cx="585383" cy="103828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8" name="17 CuadroTexto"/>
          <p:cNvSpPr txBox="1"/>
          <p:nvPr/>
        </p:nvSpPr>
        <p:spPr>
          <a:xfrm>
            <a:off x="10453426" y="1099955"/>
            <a:ext cx="1605942" cy="954107"/>
          </a:xfrm>
          <a:prstGeom prst="rect">
            <a:avLst/>
          </a:prstGeom>
          <a:noFill/>
        </p:spPr>
        <p:txBody>
          <a:bodyPr wrap="square" rtlCol="0">
            <a:spAutoFit/>
          </a:bodyPr>
          <a:lstStyle/>
          <a:p>
            <a:r>
              <a:rPr lang="es-ES" sz="1400" dirty="0" smtClean="0"/>
              <a:t>Acceso al Hospital 12 de Octubre, desde la estación de metro</a:t>
            </a:r>
            <a:endParaRPr lang="es-ES" sz="1400" dirty="0"/>
          </a:p>
        </p:txBody>
      </p:sp>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553794" y="2373309"/>
            <a:ext cx="2678830" cy="241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18 CuadroTexto"/>
          <p:cNvSpPr txBox="1"/>
          <p:nvPr/>
        </p:nvSpPr>
        <p:spPr>
          <a:xfrm>
            <a:off x="2390603" y="3298103"/>
            <a:ext cx="2163191" cy="738664"/>
          </a:xfrm>
          <a:prstGeom prst="rect">
            <a:avLst/>
          </a:prstGeom>
          <a:noFill/>
        </p:spPr>
        <p:txBody>
          <a:bodyPr wrap="square" rtlCol="0">
            <a:spAutoFit/>
          </a:bodyPr>
          <a:lstStyle/>
          <a:p>
            <a:r>
              <a:rPr lang="es-ES" sz="1400" dirty="0" smtClean="0"/>
              <a:t>Chimenea de una antigua fábrica respetada durante las obras</a:t>
            </a:r>
            <a:endParaRPr lang="es-ES" sz="1400" dirty="0"/>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9852" y="117339"/>
            <a:ext cx="3287138" cy="247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3 CuadroTexto"/>
          <p:cNvSpPr txBox="1"/>
          <p:nvPr/>
        </p:nvSpPr>
        <p:spPr>
          <a:xfrm>
            <a:off x="1550417" y="1225193"/>
            <a:ext cx="3560782" cy="276999"/>
          </a:xfrm>
          <a:prstGeom prst="rect">
            <a:avLst/>
          </a:prstGeom>
          <a:noFill/>
        </p:spPr>
        <p:txBody>
          <a:bodyPr wrap="square" rtlCol="0">
            <a:spAutoFit/>
          </a:bodyPr>
          <a:lstStyle/>
          <a:p>
            <a:r>
              <a:rPr lang="es-ES" sz="1200" b="1" u="sng" dirty="0" smtClean="0"/>
              <a:t>FASE DE DISEÑO</a:t>
            </a:r>
          </a:p>
        </p:txBody>
      </p:sp>
      <p:sp>
        <p:nvSpPr>
          <p:cNvPr id="25" name="24 CuadroTexto"/>
          <p:cNvSpPr txBox="1"/>
          <p:nvPr/>
        </p:nvSpPr>
        <p:spPr>
          <a:xfrm>
            <a:off x="1518900" y="4767313"/>
            <a:ext cx="4203865" cy="646331"/>
          </a:xfrm>
          <a:prstGeom prst="rect">
            <a:avLst/>
          </a:prstGeom>
          <a:noFill/>
        </p:spPr>
        <p:txBody>
          <a:bodyPr wrap="square" rtlCol="0">
            <a:spAutoFit/>
          </a:bodyPr>
          <a:lstStyle/>
          <a:p>
            <a:r>
              <a:rPr lang="es-ES" dirty="0" smtClean="0">
                <a:solidFill>
                  <a:srgbClr val="FF0000"/>
                </a:solidFill>
              </a:rPr>
              <a:t>Aspectos relevantes en materia de gestión ambiental y social:</a:t>
            </a:r>
            <a:endParaRPr lang="es-ES" dirty="0">
              <a:solidFill>
                <a:srgbClr val="FF0000"/>
              </a:solidFill>
            </a:endParaRPr>
          </a:p>
        </p:txBody>
      </p:sp>
    </p:spTree>
    <p:extLst>
      <p:ext uri="{BB962C8B-B14F-4D97-AF65-F5344CB8AC3E}">
        <p14:creationId xmlns:p14="http://schemas.microsoft.com/office/powerpoint/2010/main" val="530358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527312" y="3991803"/>
            <a:ext cx="3467155" cy="240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5">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7" name="Title 1"/>
          <p:cNvSpPr txBox="1">
            <a:spLocks/>
          </p:cNvSpPr>
          <p:nvPr/>
        </p:nvSpPr>
        <p:spPr>
          <a:xfrm>
            <a:off x="1558291" y="391853"/>
            <a:ext cx="7330528" cy="858056"/>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2400" b="1" dirty="0">
                <a:solidFill>
                  <a:srgbClr val="0070C0"/>
                </a:solidFill>
                <a:latin typeface="+mn-lt"/>
                <a:ea typeface="ＭＳ Ｐゴシック" pitchFamily="34" charset="-128"/>
                <a:cs typeface="Calibri" pitchFamily="34" charset="0"/>
              </a:rPr>
              <a:t>PLATAFORMA DE LA LÍNEA DE ALTA VELOCIDAD EN EL SECTOR DE SAN ANDRÉS (BARCELONA, </a:t>
            </a:r>
            <a:r>
              <a:rPr lang="es-ES" sz="2400" b="1" dirty="0" smtClean="0">
                <a:solidFill>
                  <a:srgbClr val="0070C0"/>
                </a:solidFill>
                <a:latin typeface="+mn-lt"/>
                <a:ea typeface="ＭＳ Ｐゴシック" pitchFamily="34" charset="-128"/>
                <a:cs typeface="Calibri" pitchFamily="34" charset="0"/>
              </a:rPr>
              <a:t>ESPAÑA)</a:t>
            </a:r>
            <a:endParaRPr lang="es-ES" sz="2400" b="1" dirty="0">
              <a:solidFill>
                <a:srgbClr val="0070C0"/>
              </a:solidFill>
              <a:latin typeface="+mn-lt"/>
              <a:ea typeface="ＭＳ Ｐゴシック" pitchFamily="34" charset="-128"/>
              <a:cs typeface="Calibri" pitchFamily="34" charset="0"/>
            </a:endParaRPr>
          </a:p>
        </p:txBody>
      </p:sp>
      <p:pic>
        <p:nvPicPr>
          <p:cNvPr id="8" name="7 Imagen"/>
          <p:cNvPicPr/>
          <p:nvPr/>
        </p:nvPicPr>
        <p:blipFill rotWithShape="1">
          <a:blip r:embed="rId6" cstate="email">
            <a:extLst>
              <a:ext uri="{28A0092B-C50C-407E-A947-70E740481C1C}">
                <a14:useLocalDpi xmlns:a14="http://schemas.microsoft.com/office/drawing/2010/main"/>
              </a:ext>
            </a:extLst>
          </a:blip>
          <a:srcRect/>
          <a:stretch/>
        </p:blipFill>
        <p:spPr>
          <a:xfrm>
            <a:off x="7949145" y="1105286"/>
            <a:ext cx="4045322" cy="2614667"/>
          </a:xfrm>
          <a:prstGeom prst="rect">
            <a:avLst/>
          </a:prstGeom>
        </p:spPr>
      </p:pic>
      <p:pic>
        <p:nvPicPr>
          <p:cNvPr id="12" name="11 Imagen"/>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2" name="1 CuadroTexto"/>
          <p:cNvSpPr txBox="1"/>
          <p:nvPr/>
        </p:nvSpPr>
        <p:spPr>
          <a:xfrm>
            <a:off x="1672280" y="1786377"/>
            <a:ext cx="5036863" cy="1600438"/>
          </a:xfrm>
          <a:prstGeom prst="rect">
            <a:avLst/>
          </a:prstGeom>
          <a:noFill/>
        </p:spPr>
        <p:txBody>
          <a:bodyPr wrap="square" rtlCol="0">
            <a:spAutoFit/>
          </a:bodyPr>
          <a:lstStyle/>
          <a:p>
            <a:r>
              <a:rPr lang="es-ES" sz="1400" dirty="0">
                <a:cs typeface="Arial" panose="020B0604020202020204" pitchFamily="34" charset="0"/>
              </a:rPr>
              <a:t>RUIDO:</a:t>
            </a:r>
            <a:r>
              <a:rPr lang="es-ES" sz="1400" b="1" dirty="0">
                <a:cs typeface="Arial" panose="020B0604020202020204" pitchFamily="34" charset="0"/>
              </a:rPr>
              <a:t> </a:t>
            </a:r>
            <a:endParaRPr lang="es-ES" sz="1400" b="1" dirty="0" smtClean="0">
              <a:cs typeface="Arial" panose="020B0604020202020204" pitchFamily="34" charset="0"/>
            </a:endParaRPr>
          </a:p>
          <a:p>
            <a:pPr marL="285750" indent="-285750">
              <a:buFontTx/>
              <a:buChar char="-"/>
            </a:pPr>
            <a:r>
              <a:rPr lang="es-ES_tradnl" sz="1400" dirty="0" smtClean="0">
                <a:cs typeface="Arial" panose="020B0604020202020204" pitchFamily="34" charset="0"/>
              </a:rPr>
              <a:t>Trabajo </a:t>
            </a:r>
            <a:r>
              <a:rPr lang="es-ES_tradnl" sz="1400" dirty="0">
                <a:cs typeface="Arial" panose="020B0604020202020204" pitchFamily="34" charset="0"/>
              </a:rPr>
              <a:t>nocturno no permitido</a:t>
            </a:r>
          </a:p>
          <a:p>
            <a:pPr marL="285750" indent="-285750">
              <a:buFontTx/>
              <a:buChar char="-"/>
            </a:pPr>
            <a:r>
              <a:rPr lang="es-ES" sz="1400" dirty="0" smtClean="0">
                <a:cs typeface="Arial" panose="020B0604020202020204" pitchFamily="34" charset="0"/>
              </a:rPr>
              <a:t>Uso </a:t>
            </a:r>
            <a:r>
              <a:rPr lang="es-ES" sz="1400" dirty="0">
                <a:cs typeface="Arial" panose="020B0604020202020204" pitchFamily="34" charset="0"/>
              </a:rPr>
              <a:t>de maquinaria con especificaciones bajas en emisiones </a:t>
            </a:r>
          </a:p>
          <a:p>
            <a:pPr marL="285750" indent="-285750">
              <a:buFontTx/>
              <a:buChar char="-"/>
            </a:pPr>
            <a:r>
              <a:rPr lang="es-ES" sz="1400" dirty="0">
                <a:cs typeface="Arial" panose="020B0604020202020204" pitchFamily="34" charset="0"/>
              </a:rPr>
              <a:t>Seguimiento semanal de ruido en las proximidades</a:t>
            </a:r>
          </a:p>
          <a:p>
            <a:pPr marL="285750" indent="-285750">
              <a:buFontTx/>
              <a:buChar char="-"/>
            </a:pPr>
            <a:r>
              <a:rPr lang="es-ES" sz="1400" b="1" dirty="0">
                <a:cs typeface="Arial" panose="020B0604020202020204" pitchFamily="34" charset="0"/>
              </a:rPr>
              <a:t>Minimización de vibraciones mediante manta </a:t>
            </a:r>
            <a:r>
              <a:rPr lang="es-ES" sz="1400" b="1" dirty="0" err="1">
                <a:cs typeface="Arial" panose="020B0604020202020204" pitchFamily="34" charset="0"/>
              </a:rPr>
              <a:t>elastomérica</a:t>
            </a:r>
            <a:r>
              <a:rPr lang="es-ES" sz="1400" b="1" dirty="0">
                <a:cs typeface="Arial" panose="020B0604020202020204" pitchFamily="34" charset="0"/>
              </a:rPr>
              <a:t> bajo vía, tanto en placa como en balasto, a base de </a:t>
            </a:r>
            <a:r>
              <a:rPr lang="es-ES" sz="1400" b="1" dirty="0" err="1">
                <a:cs typeface="Arial" panose="020B0604020202020204" pitchFamily="34" charset="0"/>
              </a:rPr>
              <a:t>NFU’s</a:t>
            </a:r>
            <a:r>
              <a:rPr lang="es-ES" sz="1400" b="1" dirty="0">
                <a:cs typeface="Arial" panose="020B0604020202020204" pitchFamily="34" charset="0"/>
              </a:rPr>
              <a:t> </a:t>
            </a:r>
            <a:r>
              <a:rPr lang="es-ES" sz="1400" dirty="0">
                <a:cs typeface="Arial" panose="020B0604020202020204" pitchFamily="34" charset="0"/>
              </a:rPr>
              <a:t> </a:t>
            </a:r>
            <a:r>
              <a:rPr lang="es-ES" sz="1400" dirty="0" smtClean="0">
                <a:cs typeface="Arial" panose="020B0604020202020204" pitchFamily="34" charset="0"/>
              </a:rPr>
              <a:t>(desarrollado por </a:t>
            </a:r>
            <a:r>
              <a:rPr lang="es-ES" sz="1400" dirty="0" err="1" smtClean="0">
                <a:cs typeface="Arial" panose="020B0604020202020204" pitchFamily="34" charset="0"/>
              </a:rPr>
              <a:t>I+D+i</a:t>
            </a:r>
            <a:r>
              <a:rPr lang="es-ES" sz="1400" dirty="0" smtClean="0">
                <a:cs typeface="Arial" panose="020B0604020202020204" pitchFamily="34" charset="0"/>
              </a:rPr>
              <a:t>)</a:t>
            </a:r>
          </a:p>
        </p:txBody>
      </p:sp>
      <p:sp>
        <p:nvSpPr>
          <p:cNvPr id="3" name="2 CuadroTexto"/>
          <p:cNvSpPr txBox="1"/>
          <p:nvPr/>
        </p:nvSpPr>
        <p:spPr>
          <a:xfrm>
            <a:off x="1558291" y="1478601"/>
            <a:ext cx="2977116" cy="307777"/>
          </a:xfrm>
          <a:prstGeom prst="rect">
            <a:avLst/>
          </a:prstGeom>
          <a:noFill/>
        </p:spPr>
        <p:txBody>
          <a:bodyPr wrap="square" rtlCol="0">
            <a:spAutoFit/>
          </a:bodyPr>
          <a:lstStyle/>
          <a:p>
            <a:r>
              <a:rPr lang="es-ES_tradnl" sz="1400" b="1" dirty="0">
                <a:cs typeface="Arial" panose="020B0604020202020204" pitchFamily="34" charset="0"/>
              </a:rPr>
              <a:t>MEDIDAS INCLUIDAS EN EL PGAS</a:t>
            </a:r>
          </a:p>
        </p:txBody>
      </p:sp>
      <p:sp>
        <p:nvSpPr>
          <p:cNvPr id="6" name="5 CuadroTexto"/>
          <p:cNvSpPr txBox="1"/>
          <p:nvPr/>
        </p:nvSpPr>
        <p:spPr>
          <a:xfrm>
            <a:off x="1672281" y="3354388"/>
            <a:ext cx="3952344" cy="1815882"/>
          </a:xfrm>
          <a:prstGeom prst="rect">
            <a:avLst/>
          </a:prstGeom>
          <a:noFill/>
        </p:spPr>
        <p:txBody>
          <a:bodyPr wrap="square" rtlCol="0">
            <a:spAutoFit/>
          </a:bodyPr>
          <a:lstStyle/>
          <a:p>
            <a:r>
              <a:rPr lang="es-ES" sz="1400" dirty="0">
                <a:cs typeface="Arial" panose="020B0604020202020204" pitchFamily="34" charset="0"/>
              </a:rPr>
              <a:t>PERMEABILIDAD </a:t>
            </a:r>
            <a:r>
              <a:rPr lang="es-ES" sz="1400" dirty="0" smtClean="0">
                <a:cs typeface="Arial" panose="020B0604020202020204" pitchFamily="34" charset="0"/>
              </a:rPr>
              <a:t>TERRITORIAL:</a:t>
            </a:r>
            <a:endParaRPr lang="es-ES" sz="1400" dirty="0">
              <a:cs typeface="Arial" panose="020B0604020202020204" pitchFamily="34" charset="0"/>
            </a:endParaRPr>
          </a:p>
          <a:p>
            <a:pPr marL="285750" indent="-285750">
              <a:buFontTx/>
              <a:buChar char="-"/>
            </a:pPr>
            <a:r>
              <a:rPr lang="es-ES" sz="1400" dirty="0">
                <a:cs typeface="Arial" panose="020B0604020202020204" pitchFamily="34" charset="0"/>
              </a:rPr>
              <a:t> Mantenimiento de la continuidad de los accesos y vías de comunicación </a:t>
            </a:r>
            <a:endParaRPr lang="es-ES" sz="1400" dirty="0" smtClean="0">
              <a:cs typeface="Arial" panose="020B0604020202020204" pitchFamily="34" charset="0"/>
            </a:endParaRPr>
          </a:p>
          <a:p>
            <a:pPr marL="285750" indent="-285750">
              <a:buFontTx/>
              <a:buChar char="-"/>
            </a:pPr>
            <a:r>
              <a:rPr lang="es-ES" sz="1400" dirty="0" smtClean="0">
                <a:cs typeface="Arial" panose="020B0604020202020204" pitchFamily="34" charset="0"/>
              </a:rPr>
              <a:t>desvíos </a:t>
            </a:r>
            <a:r>
              <a:rPr lang="es-ES" sz="1400" dirty="0">
                <a:cs typeface="Arial" panose="020B0604020202020204" pitchFamily="34" charset="0"/>
              </a:rPr>
              <a:t>provisionales correctamente señalizados.</a:t>
            </a:r>
          </a:p>
          <a:p>
            <a:pPr marL="285750" indent="-285750">
              <a:buFontTx/>
              <a:buChar char="-"/>
            </a:pPr>
            <a:r>
              <a:rPr lang="es-ES_tradnl" sz="1400" dirty="0">
                <a:cs typeface="Arial" panose="020B0604020202020204" pitchFamily="34" charset="0"/>
              </a:rPr>
              <a:t>Medidas compensatorias: </a:t>
            </a:r>
            <a:r>
              <a:rPr lang="es-ES" sz="1400" dirty="0">
                <a:cs typeface="Arial" panose="020B0604020202020204" pitchFamily="34" charset="0"/>
              </a:rPr>
              <a:t>ejecución de un carril bici en el Puente de </a:t>
            </a:r>
            <a:r>
              <a:rPr lang="es-ES" sz="1400" dirty="0" err="1">
                <a:cs typeface="Arial" panose="020B0604020202020204" pitchFamily="34" charset="0"/>
              </a:rPr>
              <a:t>Sant</a:t>
            </a:r>
            <a:r>
              <a:rPr lang="es-ES" sz="1400" dirty="0">
                <a:cs typeface="Arial" panose="020B0604020202020204" pitchFamily="34" charset="0"/>
              </a:rPr>
              <a:t> Adrià</a:t>
            </a:r>
          </a:p>
          <a:p>
            <a:pPr marL="285750" indent="-285750">
              <a:buFontTx/>
              <a:buChar char="-"/>
            </a:pPr>
            <a:r>
              <a:rPr lang="es-ES" sz="1400" dirty="0">
                <a:cs typeface="Arial" panose="020B0604020202020204" pitchFamily="34" charset="0"/>
              </a:rPr>
              <a:t>Punto de Información y Atención al Ciudadano </a:t>
            </a:r>
          </a:p>
        </p:txBody>
      </p:sp>
      <p:sp>
        <p:nvSpPr>
          <p:cNvPr id="9" name="8 CuadroTexto"/>
          <p:cNvSpPr txBox="1"/>
          <p:nvPr/>
        </p:nvSpPr>
        <p:spPr>
          <a:xfrm>
            <a:off x="7975600" y="3719953"/>
            <a:ext cx="3992412" cy="307777"/>
          </a:xfrm>
          <a:prstGeom prst="rect">
            <a:avLst/>
          </a:prstGeom>
          <a:noFill/>
        </p:spPr>
        <p:txBody>
          <a:bodyPr wrap="square" rtlCol="0">
            <a:spAutoFit/>
          </a:bodyPr>
          <a:lstStyle/>
          <a:p>
            <a:r>
              <a:rPr lang="es-ES" sz="1400" dirty="0" smtClean="0"/>
              <a:t>Extendido de geotextil sobre la manta ML-ME-01</a:t>
            </a:r>
            <a:endParaRPr lang="es-ES" sz="1400" dirty="0"/>
          </a:p>
        </p:txBody>
      </p:sp>
      <p:sp>
        <p:nvSpPr>
          <p:cNvPr id="13" name="Title 1"/>
          <p:cNvSpPr txBox="1">
            <a:spLocks/>
          </p:cNvSpPr>
          <p:nvPr/>
        </p:nvSpPr>
        <p:spPr>
          <a:xfrm>
            <a:off x="1672282" y="5210980"/>
            <a:ext cx="5164454" cy="1228724"/>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400" dirty="0" smtClean="0">
                <a:cs typeface="Arial" panose="020B0604020202020204" pitchFamily="34" charset="0"/>
              </a:rPr>
              <a:t>PATRIMONIO</a:t>
            </a:r>
          </a:p>
          <a:p>
            <a:pPr marL="285750" indent="-285750" algn="l">
              <a:buFontTx/>
              <a:buChar char="-"/>
            </a:pPr>
            <a:r>
              <a:rPr lang="es-ES" sz="1400" dirty="0" smtClean="0">
                <a:cs typeface="Arial" panose="020B0604020202020204" pitchFamily="34" charset="0"/>
              </a:rPr>
              <a:t> Alta </a:t>
            </a:r>
            <a:r>
              <a:rPr lang="es-ES" sz="1400" dirty="0">
                <a:cs typeface="Arial" panose="020B0604020202020204" pitchFamily="34" charset="0"/>
              </a:rPr>
              <a:t>dotación de medios y personal (25 técnicos en excavación supervisados por 4 Arqueólogos; asimismo para los trabajos de exhumación han trabajado 2 Antropólogos, y para la excavación del </a:t>
            </a:r>
            <a:r>
              <a:rPr lang="es-ES" sz="1400" i="1" dirty="0" err="1">
                <a:cs typeface="Arial" panose="020B0604020202020204" pitchFamily="34" charset="0"/>
              </a:rPr>
              <a:t>dolium</a:t>
            </a:r>
            <a:r>
              <a:rPr lang="es-ES" sz="1400" dirty="0">
                <a:cs typeface="Arial" panose="020B0604020202020204" pitchFamily="34" charset="0"/>
              </a:rPr>
              <a:t> con un experto Restaurador</a:t>
            </a:r>
            <a:r>
              <a:rPr lang="es-ES" sz="1400" dirty="0" smtClean="0">
                <a:cs typeface="Arial" panose="020B0604020202020204" pitchFamily="34" charset="0"/>
              </a:rPr>
              <a:t>)</a:t>
            </a:r>
            <a:endParaRPr lang="es-ES_tradnl" sz="1400" b="1" dirty="0">
              <a:solidFill>
                <a:schemeClr val="bg1">
                  <a:lumMod val="50000"/>
                </a:schemeClr>
              </a:solidFill>
              <a:latin typeface="+mn-lt"/>
              <a:cs typeface="Arial" panose="020B0604020202020204" pitchFamily="34" charset="0"/>
            </a:endParaRPr>
          </a:p>
          <a:p>
            <a:pPr algn="l"/>
            <a:endParaRPr lang="es-ES_tradnl" sz="1400" b="1" dirty="0" smtClean="0">
              <a:solidFill>
                <a:schemeClr val="bg1">
                  <a:lumMod val="50000"/>
                </a:schemeClr>
              </a:solidFill>
              <a:latin typeface="+mn-lt"/>
              <a:cs typeface="Arial" panose="020B0604020202020204" pitchFamily="34" charset="0"/>
            </a:endParaRPr>
          </a:p>
          <a:p>
            <a:pPr algn="l"/>
            <a:endParaRPr lang="es-ES_tradnl" sz="1400" b="1" dirty="0">
              <a:solidFill>
                <a:schemeClr val="bg1">
                  <a:lumMod val="50000"/>
                </a:schemeClr>
              </a:solidFill>
              <a:latin typeface="+mn-lt"/>
              <a:cs typeface="Arial" panose="020B0604020202020204" pitchFamily="34" charset="0"/>
            </a:endParaRPr>
          </a:p>
        </p:txBody>
      </p:sp>
      <p:sp>
        <p:nvSpPr>
          <p:cNvPr id="10" name="9 CuadroTexto"/>
          <p:cNvSpPr txBox="1"/>
          <p:nvPr/>
        </p:nvSpPr>
        <p:spPr>
          <a:xfrm>
            <a:off x="7246053" y="4701564"/>
            <a:ext cx="1229278" cy="738664"/>
          </a:xfrm>
          <a:prstGeom prst="rect">
            <a:avLst/>
          </a:prstGeom>
          <a:noFill/>
        </p:spPr>
        <p:txBody>
          <a:bodyPr wrap="square" rtlCol="0">
            <a:spAutoFit/>
          </a:bodyPr>
          <a:lstStyle/>
          <a:p>
            <a:r>
              <a:rPr lang="es-ES" sz="1400" dirty="0" smtClean="0"/>
              <a:t>Carril bici en Puente </a:t>
            </a:r>
            <a:r>
              <a:rPr lang="es-ES" sz="1400" dirty="0" err="1" smtClean="0"/>
              <a:t>Sant</a:t>
            </a:r>
            <a:r>
              <a:rPr lang="es-ES" sz="1400" dirty="0" smtClean="0"/>
              <a:t> Adrià</a:t>
            </a:r>
            <a:endParaRPr lang="es-ES" sz="1400" dirty="0"/>
          </a:p>
        </p:txBody>
      </p:sp>
    </p:spTree>
    <p:extLst>
      <p:ext uri="{BB962C8B-B14F-4D97-AF65-F5344CB8AC3E}">
        <p14:creationId xmlns:p14="http://schemas.microsoft.com/office/powerpoint/2010/main" val="10002797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pic>
        <p:nvPicPr>
          <p:cNvPr id="12" name="11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14" name="13 Imagen"/>
          <p:cNvPicPr>
            <a:picLocks noChangeAspect="1"/>
          </p:cNvPicPr>
          <p:nvPr/>
        </p:nvPicPr>
        <p:blipFill>
          <a:blip r:embed="rId6"/>
          <a:stretch>
            <a:fillRect/>
          </a:stretch>
        </p:blipFill>
        <p:spPr>
          <a:xfrm>
            <a:off x="8917826" y="2225306"/>
            <a:ext cx="1391702" cy="1103449"/>
          </a:xfrm>
          <a:prstGeom prst="rect">
            <a:avLst/>
          </a:prstGeom>
        </p:spPr>
      </p:pic>
      <p:pic>
        <p:nvPicPr>
          <p:cNvPr id="16" name="15 Imagen"/>
          <p:cNvPicPr>
            <a:picLocks noChangeAspect="1"/>
          </p:cNvPicPr>
          <p:nvPr/>
        </p:nvPicPr>
        <p:blipFill>
          <a:blip r:embed="rId7"/>
          <a:stretch>
            <a:fillRect/>
          </a:stretch>
        </p:blipFill>
        <p:spPr>
          <a:xfrm>
            <a:off x="4997302" y="702231"/>
            <a:ext cx="7076099" cy="4772389"/>
          </a:xfrm>
          <a:prstGeom prst="rect">
            <a:avLst/>
          </a:prstGeom>
        </p:spPr>
      </p:pic>
      <p:pic>
        <p:nvPicPr>
          <p:cNvPr id="205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711843" y="4037696"/>
            <a:ext cx="3285460" cy="262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439317" y="778419"/>
            <a:ext cx="3589087" cy="310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2362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7" name="Title 1"/>
          <p:cNvSpPr txBox="1">
            <a:spLocks/>
          </p:cNvSpPr>
          <p:nvPr/>
        </p:nvSpPr>
        <p:spPr>
          <a:xfrm>
            <a:off x="1509822" y="1053627"/>
            <a:ext cx="5231219" cy="1200475"/>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l">
              <a:buFontTx/>
              <a:buChar char="-"/>
            </a:pPr>
            <a:r>
              <a:rPr lang="es-ES" sz="1400" dirty="0" smtClean="0">
                <a:latin typeface="+mn-lt"/>
                <a:cs typeface="Arial" panose="020B0604020202020204" pitchFamily="34" charset="0"/>
              </a:rPr>
              <a:t>Mediciones para </a:t>
            </a:r>
            <a:r>
              <a:rPr lang="es-ES" sz="1400" dirty="0">
                <a:latin typeface="+mn-lt"/>
                <a:cs typeface="Arial" panose="020B0604020202020204" pitchFamily="34" charset="0"/>
              </a:rPr>
              <a:t>el control de las vibraciones </a:t>
            </a:r>
            <a:r>
              <a:rPr lang="es-ES" sz="1400" dirty="0" smtClean="0">
                <a:latin typeface="+mn-lt"/>
                <a:cs typeface="Arial" panose="020B0604020202020204" pitchFamily="34" charset="0"/>
              </a:rPr>
              <a:t>generadas por la excavación </a:t>
            </a:r>
            <a:r>
              <a:rPr lang="es-ES" sz="1400" dirty="0">
                <a:latin typeface="+mn-lt"/>
                <a:cs typeface="Arial" panose="020B0604020202020204" pitchFamily="34" charset="0"/>
              </a:rPr>
              <a:t>con explosivos en zona </a:t>
            </a:r>
            <a:r>
              <a:rPr lang="es-ES" sz="1400" dirty="0" smtClean="0">
                <a:latin typeface="+mn-lt"/>
                <a:cs typeface="Arial" panose="020B0604020202020204" pitchFamily="34" charset="0"/>
              </a:rPr>
              <a:t>urbana: medición en continuo con conexión a internet y sistema de alarmas</a:t>
            </a:r>
          </a:p>
          <a:p>
            <a:pPr marL="285750" indent="-285750" algn="l">
              <a:buFontTx/>
              <a:buChar char="-"/>
            </a:pPr>
            <a:r>
              <a:rPr lang="es-ES_tradnl" sz="1400" b="1" dirty="0" smtClean="0">
                <a:latin typeface="+mn-lt"/>
                <a:cs typeface="Arial" panose="020B0604020202020204" pitchFamily="34" charset="0"/>
              </a:rPr>
              <a:t>Plan de auscultación para ejecución de pantallas cerca de viviendas</a:t>
            </a:r>
            <a:r>
              <a:rPr lang="es-ES_tradnl" sz="1400" dirty="0" smtClean="0">
                <a:latin typeface="+mn-lt"/>
                <a:cs typeface="Arial" panose="020B0604020202020204" pitchFamily="34" charset="0"/>
              </a:rPr>
              <a:t>. Inventario de edificios con acta notarial.</a:t>
            </a:r>
            <a:endParaRPr lang="es-ES_tradnl" sz="1400" b="1" dirty="0">
              <a:solidFill>
                <a:schemeClr val="bg1">
                  <a:lumMod val="50000"/>
                </a:schemeClr>
              </a:solidFill>
              <a:latin typeface="+mn-lt"/>
              <a:cs typeface="Arial" panose="020B0604020202020204" pitchFamily="34" charset="0"/>
            </a:endParaRPr>
          </a:p>
        </p:txBody>
      </p:sp>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4073" y="2164501"/>
            <a:ext cx="4494829" cy="3564530"/>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8477" y="807043"/>
            <a:ext cx="4902638" cy="3637366"/>
          </a:xfrm>
          <a:prstGeom prst="rect">
            <a:avLst/>
          </a:prstGeom>
        </p:spPr>
      </p:pic>
      <p:pic>
        <p:nvPicPr>
          <p:cNvPr id="12" name="11 Imagen"/>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2" name="1 CuadroTexto"/>
          <p:cNvSpPr txBox="1"/>
          <p:nvPr/>
        </p:nvSpPr>
        <p:spPr>
          <a:xfrm>
            <a:off x="1679944" y="299953"/>
            <a:ext cx="6103089" cy="707886"/>
          </a:xfrm>
          <a:prstGeom prst="rect">
            <a:avLst/>
          </a:prstGeom>
          <a:noFill/>
        </p:spPr>
        <p:txBody>
          <a:bodyPr wrap="square" rtlCol="0">
            <a:spAutoFit/>
          </a:bodyPr>
          <a:lstStyle/>
          <a:p>
            <a:r>
              <a:rPr lang="es-ES" sz="2000" b="1" dirty="0" smtClean="0">
                <a:solidFill>
                  <a:srgbClr val="0070C0"/>
                </a:solidFill>
                <a:ea typeface="ＭＳ Ｐゴシック" pitchFamily="34" charset="-128"/>
                <a:cs typeface="Calibri" pitchFamily="34" charset="0"/>
              </a:rPr>
              <a:t>ACCESO FERROVIARIO A NUEVA </a:t>
            </a:r>
            <a:r>
              <a:rPr lang="es-ES" sz="2000" b="1" dirty="0">
                <a:solidFill>
                  <a:srgbClr val="0070C0"/>
                </a:solidFill>
                <a:ea typeface="ＭＳ Ｐゴシック" pitchFamily="34" charset="-128"/>
                <a:cs typeface="Calibri" pitchFamily="34" charset="0"/>
              </a:rPr>
              <a:t>ESTACIÓN DE VIGO (PONTEVEDRA, ESPAÑA)</a:t>
            </a:r>
          </a:p>
        </p:txBody>
      </p:sp>
    </p:spTree>
    <p:extLst>
      <p:ext uri="{BB962C8B-B14F-4D97-AF65-F5344CB8AC3E}">
        <p14:creationId xmlns:p14="http://schemas.microsoft.com/office/powerpoint/2010/main" val="34622040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7" name="Title 1"/>
          <p:cNvSpPr txBox="1">
            <a:spLocks/>
          </p:cNvSpPr>
          <p:nvPr/>
        </p:nvSpPr>
        <p:spPr>
          <a:xfrm>
            <a:off x="1558291" y="1525236"/>
            <a:ext cx="5597421" cy="565478"/>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indent="-285750" algn="l">
              <a:buFont typeface="Wingdings" panose="05000000000000000000" pitchFamily="2" charset="2"/>
              <a:buChar char="ü"/>
            </a:pPr>
            <a:r>
              <a:rPr lang="es-ES_tradnl" sz="1400" b="1" dirty="0" smtClean="0">
                <a:latin typeface="+mn-lt"/>
                <a:cs typeface="Arial" panose="020B0604020202020204" pitchFamily="34" charset="0"/>
              </a:rPr>
              <a:t>Centro de visitantes: </a:t>
            </a:r>
            <a:r>
              <a:rPr lang="es-ES_tradnl" sz="1400" b="1" dirty="0">
                <a:latin typeface="+mn-lt"/>
                <a:cs typeface="Arial" panose="020B0604020202020204" pitchFamily="34" charset="0"/>
              </a:rPr>
              <a:t>tuneladora simulada, plataformas vibratorias</a:t>
            </a:r>
          </a:p>
          <a:p>
            <a:pPr marL="265113" algn="l"/>
            <a:r>
              <a:rPr lang="es-ES_tradnl" sz="1400" dirty="0" smtClean="0">
                <a:latin typeface="+mn-lt"/>
                <a:cs typeface="Arial" panose="020B0604020202020204" pitchFamily="34" charset="0"/>
              </a:rPr>
              <a:t>Visitas </a:t>
            </a:r>
            <a:r>
              <a:rPr lang="es-ES_tradnl" sz="1400" dirty="0">
                <a:latin typeface="+mn-lt"/>
                <a:cs typeface="Arial" panose="020B0604020202020204" pitchFamily="34" charset="0"/>
              </a:rPr>
              <a:t>previas y </a:t>
            </a:r>
            <a:r>
              <a:rPr lang="es-ES_tradnl" sz="1400" dirty="0" smtClean="0">
                <a:latin typeface="+mn-lt"/>
                <a:cs typeface="Arial" panose="020B0604020202020204" pitchFamily="34" charset="0"/>
              </a:rPr>
              <a:t>comunicación</a:t>
            </a:r>
            <a:endParaRPr lang="es-ES_tradnl" sz="1400" b="1" dirty="0" smtClean="0">
              <a:latin typeface="+mn-lt"/>
              <a:cs typeface="Arial" panose="020B0604020202020204" pitchFamily="34" charset="0"/>
            </a:endParaRPr>
          </a:p>
        </p:txBody>
      </p:sp>
      <p:pic>
        <p:nvPicPr>
          <p:cNvPr id="8" name="7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9" name="Title 1"/>
          <p:cNvSpPr txBox="1">
            <a:spLocks/>
          </p:cNvSpPr>
          <p:nvPr/>
        </p:nvSpPr>
        <p:spPr>
          <a:xfrm>
            <a:off x="1731956" y="231157"/>
            <a:ext cx="5189839" cy="808539"/>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200" b="1" dirty="0" smtClean="0">
                <a:solidFill>
                  <a:srgbClr val="0070C0"/>
                </a:solidFill>
                <a:latin typeface="Arial" panose="020B0604020202020204" pitchFamily="34" charset="0"/>
                <a:ea typeface="+mn-ea"/>
                <a:cs typeface="Arial" panose="020B0604020202020204" pitchFamily="34" charset="0"/>
              </a:rPr>
              <a:t>OTRAS ACTUACIONES</a:t>
            </a:r>
            <a:endParaRPr lang="es-ES_tradnl" sz="3200" b="1" dirty="0">
              <a:solidFill>
                <a:srgbClr val="0070C0"/>
              </a:solidFill>
              <a:latin typeface="Arial" panose="020B0604020202020204" pitchFamily="34" charset="0"/>
              <a:ea typeface="+mn-ea"/>
              <a:cs typeface="Arial" panose="020B0604020202020204" pitchFamily="34"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9739" r="1369" b="14706"/>
          <a:stretch/>
        </p:blipFill>
        <p:spPr bwMode="auto">
          <a:xfrm>
            <a:off x="5549462" y="3535618"/>
            <a:ext cx="6642538" cy="248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B:\Transcity\Common\COMMS\Marketing &amp; Media\Graphics\Photography\Images\Visitor Centre photos\Visitor Centre September 2011\110913_transcity_vc\-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5199" y="3464201"/>
            <a:ext cx="3933770" cy="262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icture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6205" y="563206"/>
            <a:ext cx="2992954" cy="1924059"/>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83745" y="829339"/>
            <a:ext cx="5602707" cy="707886"/>
          </a:xfrm>
          <a:prstGeom prst="rect">
            <a:avLst/>
          </a:prstGeom>
          <a:noFill/>
        </p:spPr>
        <p:txBody>
          <a:bodyPr wrap="square" rtlCol="0">
            <a:spAutoFit/>
          </a:bodyPr>
          <a:lstStyle/>
          <a:p>
            <a:r>
              <a:rPr lang="en-US" sz="2000" b="1" dirty="0">
                <a:solidFill>
                  <a:srgbClr val="0070C0"/>
                </a:solidFill>
                <a:ea typeface="ＭＳ Ｐゴシック" pitchFamily="34" charset="-128"/>
                <a:cs typeface="Calibri" pitchFamily="34" charset="0"/>
              </a:rPr>
              <a:t>LEGACY WAY PROJECT (BRISBANE, AUSTRALIA)</a:t>
            </a:r>
          </a:p>
        </p:txBody>
      </p:sp>
      <p:sp>
        <p:nvSpPr>
          <p:cNvPr id="3" name="2 CuadroTexto"/>
          <p:cNvSpPr txBox="1"/>
          <p:nvPr/>
        </p:nvSpPr>
        <p:spPr>
          <a:xfrm>
            <a:off x="1558291" y="2079206"/>
            <a:ext cx="4272178" cy="1384995"/>
          </a:xfrm>
          <a:prstGeom prst="rect">
            <a:avLst/>
          </a:prstGeom>
          <a:noFill/>
        </p:spPr>
        <p:txBody>
          <a:bodyPr wrap="square" rtlCol="0">
            <a:spAutoFit/>
          </a:bodyPr>
          <a:lstStyle/>
          <a:p>
            <a:pPr marL="285750" lvl="0" indent="-285750">
              <a:buFont typeface="Wingdings" panose="05000000000000000000" pitchFamily="2" charset="2"/>
              <a:buChar char="ü"/>
            </a:pPr>
            <a:r>
              <a:rPr lang="es-ES_tradnl" sz="1400" b="1" dirty="0">
                <a:solidFill>
                  <a:prstClr val="black"/>
                </a:solidFill>
                <a:cs typeface="Arial" panose="020B0604020202020204" pitchFamily="34" charset="0"/>
              </a:rPr>
              <a:t>Plan de protección de patrimonio. Inducciones sobre patrimonio cultural no indígena e indígena</a:t>
            </a:r>
          </a:p>
          <a:p>
            <a:pPr marL="265113" lvl="0"/>
            <a:r>
              <a:rPr lang="en-US" sz="1400" dirty="0">
                <a:solidFill>
                  <a:prstClr val="black"/>
                </a:solidFill>
                <a:cs typeface="Arial" panose="020B0604020202020204" pitchFamily="34" charset="0"/>
              </a:rPr>
              <a:t>Dos </a:t>
            </a:r>
            <a:r>
              <a:rPr lang="es-ES" sz="1400" dirty="0">
                <a:solidFill>
                  <a:prstClr val="black"/>
                </a:solidFill>
                <a:cs typeface="Arial" panose="020B0604020202020204" pitchFamily="34" charset="0"/>
              </a:rPr>
              <a:t>grupos</a:t>
            </a:r>
            <a:r>
              <a:rPr lang="en-US" sz="1400" dirty="0">
                <a:solidFill>
                  <a:prstClr val="black"/>
                </a:solidFill>
                <a:cs typeface="Arial" panose="020B0604020202020204" pitchFamily="34" charset="0"/>
              </a:rPr>
              <a:t> de </a:t>
            </a:r>
            <a:r>
              <a:rPr lang="es-ES" sz="1400" dirty="0">
                <a:solidFill>
                  <a:prstClr val="black"/>
                </a:solidFill>
                <a:cs typeface="Arial" panose="020B0604020202020204" pitchFamily="34" charset="0"/>
              </a:rPr>
              <a:t>relación</a:t>
            </a:r>
            <a:r>
              <a:rPr lang="en-US" sz="1400" dirty="0">
                <a:solidFill>
                  <a:prstClr val="black"/>
                </a:solidFill>
                <a:cs typeface="Arial" panose="020B0604020202020204" pitchFamily="34" charset="0"/>
              </a:rPr>
              <a:t> con las </a:t>
            </a:r>
            <a:r>
              <a:rPr lang="es-ES" sz="1400" dirty="0">
                <a:solidFill>
                  <a:prstClr val="black"/>
                </a:solidFill>
                <a:cs typeface="Arial" panose="020B0604020202020204" pitchFamily="34" charset="0"/>
              </a:rPr>
              <a:t>comunidades</a:t>
            </a:r>
            <a:r>
              <a:rPr lang="en-US" sz="1400" dirty="0">
                <a:solidFill>
                  <a:prstClr val="black"/>
                </a:solidFill>
                <a:cs typeface="Arial" panose="020B0604020202020204" pitchFamily="34" charset="0"/>
              </a:rPr>
              <a:t> para </a:t>
            </a:r>
            <a:r>
              <a:rPr lang="es-ES" sz="1400" dirty="0">
                <a:solidFill>
                  <a:prstClr val="black"/>
                </a:solidFill>
                <a:cs typeface="Arial" panose="020B0604020202020204" pitchFamily="34" charset="0"/>
              </a:rPr>
              <a:t>representar</a:t>
            </a:r>
            <a:r>
              <a:rPr lang="en-US" sz="1400" dirty="0">
                <a:solidFill>
                  <a:prstClr val="black"/>
                </a:solidFill>
                <a:cs typeface="Arial" panose="020B0604020202020204" pitchFamily="34" charset="0"/>
              </a:rPr>
              <a:t> mayor </a:t>
            </a:r>
            <a:r>
              <a:rPr lang="es-ES" sz="1400" dirty="0">
                <a:solidFill>
                  <a:prstClr val="black"/>
                </a:solidFill>
                <a:cs typeface="Arial" panose="020B0604020202020204" pitchFamily="34" charset="0"/>
              </a:rPr>
              <a:t>rango</a:t>
            </a:r>
            <a:r>
              <a:rPr lang="en-US" sz="1400" dirty="0">
                <a:solidFill>
                  <a:prstClr val="black"/>
                </a:solidFill>
                <a:cs typeface="Arial" panose="020B0604020202020204" pitchFamily="34" charset="0"/>
              </a:rPr>
              <a:t> de </a:t>
            </a:r>
            <a:r>
              <a:rPr lang="es-ES" sz="1400" dirty="0">
                <a:solidFill>
                  <a:prstClr val="black"/>
                </a:solidFill>
                <a:cs typeface="Arial" panose="020B0604020202020204" pitchFamily="34" charset="0"/>
              </a:rPr>
              <a:t>puntos</a:t>
            </a:r>
            <a:r>
              <a:rPr lang="en-US" sz="1400" dirty="0">
                <a:solidFill>
                  <a:prstClr val="black"/>
                </a:solidFill>
                <a:cs typeface="Arial" panose="020B0604020202020204" pitchFamily="34" charset="0"/>
              </a:rPr>
              <a:t> de vista y </a:t>
            </a:r>
            <a:r>
              <a:rPr lang="es-ES" sz="1400" dirty="0">
                <a:solidFill>
                  <a:prstClr val="black"/>
                </a:solidFill>
                <a:cs typeface="Arial" panose="020B0604020202020204" pitchFamily="34" charset="0"/>
              </a:rPr>
              <a:t>preocupaciones</a:t>
            </a:r>
            <a:r>
              <a:rPr lang="en-US" sz="1400" dirty="0">
                <a:solidFill>
                  <a:prstClr val="black"/>
                </a:solidFill>
                <a:cs typeface="Arial" panose="020B0604020202020204" pitchFamily="34" charset="0"/>
              </a:rPr>
              <a:t> de la </a:t>
            </a:r>
            <a:r>
              <a:rPr lang="es-ES" sz="1400" dirty="0">
                <a:solidFill>
                  <a:prstClr val="black"/>
                </a:solidFill>
                <a:cs typeface="Arial" panose="020B0604020202020204" pitchFamily="34" charset="0"/>
              </a:rPr>
              <a:t>comunidad</a:t>
            </a:r>
            <a:r>
              <a:rPr lang="en-US" sz="1400" dirty="0">
                <a:solidFill>
                  <a:prstClr val="black"/>
                </a:solidFill>
                <a:cs typeface="Arial" panose="020B0604020202020204" pitchFamily="34" charset="0"/>
              </a:rPr>
              <a:t>  </a:t>
            </a:r>
            <a:r>
              <a:rPr lang="es-ES" sz="1400" dirty="0">
                <a:solidFill>
                  <a:prstClr val="black"/>
                </a:solidFill>
                <a:cs typeface="Arial" panose="020B0604020202020204" pitchFamily="34" charset="0"/>
              </a:rPr>
              <a:t>en</a:t>
            </a:r>
            <a:r>
              <a:rPr lang="en-US" sz="1400" dirty="0">
                <a:solidFill>
                  <a:prstClr val="black"/>
                </a:solidFill>
                <a:cs typeface="Arial" panose="020B0604020202020204" pitchFamily="34" charset="0"/>
              </a:rPr>
              <a:t> </a:t>
            </a:r>
            <a:r>
              <a:rPr lang="es-ES" sz="1400" dirty="0">
                <a:solidFill>
                  <a:prstClr val="black"/>
                </a:solidFill>
                <a:cs typeface="Arial" panose="020B0604020202020204" pitchFamily="34" charset="0"/>
              </a:rPr>
              <a:t>relación</a:t>
            </a:r>
            <a:r>
              <a:rPr lang="en-US" sz="1400" dirty="0">
                <a:solidFill>
                  <a:prstClr val="black"/>
                </a:solidFill>
                <a:cs typeface="Arial" panose="020B0604020202020204" pitchFamily="34" charset="0"/>
              </a:rPr>
              <a:t> con la </a:t>
            </a:r>
            <a:r>
              <a:rPr lang="es-ES" sz="1400" dirty="0">
                <a:solidFill>
                  <a:prstClr val="black"/>
                </a:solidFill>
                <a:cs typeface="Arial" panose="020B0604020202020204" pitchFamily="34" charset="0"/>
              </a:rPr>
              <a:t>construcción</a:t>
            </a:r>
            <a:r>
              <a:rPr lang="en-US" sz="1400" dirty="0">
                <a:solidFill>
                  <a:prstClr val="black"/>
                </a:solidFill>
                <a:cs typeface="Arial" panose="020B0604020202020204" pitchFamily="34" charset="0"/>
              </a:rPr>
              <a:t> del </a:t>
            </a:r>
            <a:r>
              <a:rPr lang="es-ES" sz="1400" dirty="0">
                <a:solidFill>
                  <a:prstClr val="black"/>
                </a:solidFill>
                <a:cs typeface="Arial" panose="020B0604020202020204" pitchFamily="34" charset="0"/>
              </a:rPr>
              <a:t>proyecto</a:t>
            </a:r>
          </a:p>
        </p:txBody>
      </p:sp>
      <p:sp>
        <p:nvSpPr>
          <p:cNvPr id="6" name="5 CuadroTexto"/>
          <p:cNvSpPr txBox="1"/>
          <p:nvPr/>
        </p:nvSpPr>
        <p:spPr>
          <a:xfrm>
            <a:off x="6096000" y="2581511"/>
            <a:ext cx="5753365" cy="954107"/>
          </a:xfrm>
          <a:prstGeom prst="rect">
            <a:avLst/>
          </a:prstGeom>
          <a:noFill/>
        </p:spPr>
        <p:txBody>
          <a:bodyPr wrap="square" rtlCol="0">
            <a:spAutoFit/>
          </a:bodyPr>
          <a:lstStyle/>
          <a:p>
            <a:pPr marL="285750" lvl="0" indent="-285750">
              <a:buFont typeface="Wingdings" panose="05000000000000000000" pitchFamily="2" charset="2"/>
              <a:buChar char="ü"/>
            </a:pPr>
            <a:r>
              <a:rPr lang="en-US" sz="1400" b="1" dirty="0">
                <a:solidFill>
                  <a:prstClr val="black"/>
                </a:solidFill>
                <a:cs typeface="Arial" panose="020B0604020202020204" pitchFamily="34" charset="0"/>
              </a:rPr>
              <a:t>Canal de </a:t>
            </a:r>
            <a:r>
              <a:rPr lang="es-ES" sz="1400" b="1" dirty="0">
                <a:solidFill>
                  <a:prstClr val="black"/>
                </a:solidFill>
                <a:cs typeface="Arial" panose="020B0604020202020204" pitchFamily="34" charset="0"/>
              </a:rPr>
              <a:t>comunicación</a:t>
            </a:r>
            <a:r>
              <a:rPr lang="en-US" sz="1400" b="1" dirty="0">
                <a:solidFill>
                  <a:prstClr val="black"/>
                </a:solidFill>
                <a:cs typeface="Arial" panose="020B0604020202020204" pitchFamily="34" charset="0"/>
              </a:rPr>
              <a:t> para </a:t>
            </a:r>
            <a:r>
              <a:rPr lang="es-ES" sz="1400" b="1" dirty="0">
                <a:solidFill>
                  <a:prstClr val="black"/>
                </a:solidFill>
                <a:cs typeface="Arial" panose="020B0604020202020204" pitchFamily="34" charset="0"/>
              </a:rPr>
              <a:t>quejas</a:t>
            </a:r>
            <a:r>
              <a:rPr lang="en-US" sz="1400" b="1" dirty="0">
                <a:solidFill>
                  <a:prstClr val="black"/>
                </a:solidFill>
                <a:cs typeface="Arial" panose="020B0604020202020204" pitchFamily="34" charset="0"/>
              </a:rPr>
              <a:t> </a:t>
            </a:r>
            <a:r>
              <a:rPr lang="es-ES" sz="1400" b="1" dirty="0">
                <a:solidFill>
                  <a:prstClr val="black"/>
                </a:solidFill>
                <a:cs typeface="Arial" panose="020B0604020202020204" pitchFamily="34" charset="0"/>
              </a:rPr>
              <a:t>abierto</a:t>
            </a:r>
            <a:r>
              <a:rPr lang="en-US" sz="1400" b="1" dirty="0">
                <a:solidFill>
                  <a:prstClr val="black"/>
                </a:solidFill>
                <a:cs typeface="Arial" panose="020B0604020202020204" pitchFamily="34" charset="0"/>
              </a:rPr>
              <a:t> 24 horas </a:t>
            </a:r>
          </a:p>
          <a:p>
            <a:pPr marL="265113" lvl="0"/>
            <a:r>
              <a:rPr lang="es-ES" sz="1400" dirty="0">
                <a:solidFill>
                  <a:prstClr val="black"/>
                </a:solidFill>
                <a:cs typeface="Arial" panose="020B0604020202020204" pitchFamily="34" charset="0"/>
              </a:rPr>
              <a:t>Proceso</a:t>
            </a:r>
            <a:r>
              <a:rPr lang="en-US" sz="1400" dirty="0">
                <a:solidFill>
                  <a:prstClr val="black"/>
                </a:solidFill>
                <a:cs typeface="Arial" panose="020B0604020202020204" pitchFamily="34" charset="0"/>
              </a:rPr>
              <a:t> de </a:t>
            </a:r>
            <a:r>
              <a:rPr lang="es-ES" sz="1400" dirty="0">
                <a:solidFill>
                  <a:prstClr val="black"/>
                </a:solidFill>
                <a:cs typeface="Arial" panose="020B0604020202020204" pitchFamily="34" charset="0"/>
              </a:rPr>
              <a:t>gestión</a:t>
            </a:r>
            <a:r>
              <a:rPr lang="en-US" sz="1400" dirty="0">
                <a:solidFill>
                  <a:prstClr val="black"/>
                </a:solidFill>
                <a:cs typeface="Arial" panose="020B0604020202020204" pitchFamily="34" charset="0"/>
              </a:rPr>
              <a:t> de </a:t>
            </a:r>
            <a:r>
              <a:rPr lang="es-ES" sz="1400" dirty="0">
                <a:solidFill>
                  <a:prstClr val="black"/>
                </a:solidFill>
                <a:cs typeface="Arial" panose="020B0604020202020204" pitchFamily="34" charset="0"/>
              </a:rPr>
              <a:t>quejas</a:t>
            </a:r>
            <a:r>
              <a:rPr lang="en-US" sz="1400" dirty="0">
                <a:solidFill>
                  <a:prstClr val="black"/>
                </a:solidFill>
                <a:cs typeface="Arial" panose="020B0604020202020204" pitchFamily="34" charset="0"/>
              </a:rPr>
              <a:t> con el </a:t>
            </a:r>
            <a:r>
              <a:rPr lang="es-ES" sz="1400" dirty="0">
                <a:solidFill>
                  <a:prstClr val="black"/>
                </a:solidFill>
                <a:cs typeface="Arial" panose="020B0604020202020204" pitchFamily="34" charset="0"/>
              </a:rPr>
              <a:t>objetivo</a:t>
            </a:r>
            <a:r>
              <a:rPr lang="en-US" sz="1400" dirty="0">
                <a:solidFill>
                  <a:prstClr val="black"/>
                </a:solidFill>
                <a:cs typeface="Arial" panose="020B0604020202020204" pitchFamily="34" charset="0"/>
              </a:rPr>
              <a:t> de resolver </a:t>
            </a:r>
            <a:r>
              <a:rPr lang="es-ES" sz="1400" dirty="0">
                <a:solidFill>
                  <a:prstClr val="black"/>
                </a:solidFill>
                <a:cs typeface="Arial" panose="020B0604020202020204" pitchFamily="34" charset="0"/>
              </a:rPr>
              <a:t>todas</a:t>
            </a:r>
            <a:r>
              <a:rPr lang="en-US" sz="1400" dirty="0">
                <a:solidFill>
                  <a:prstClr val="black"/>
                </a:solidFill>
                <a:cs typeface="Arial" panose="020B0604020202020204" pitchFamily="34" charset="0"/>
              </a:rPr>
              <a:t> las </a:t>
            </a:r>
            <a:r>
              <a:rPr lang="es-ES" sz="1400" dirty="0">
                <a:solidFill>
                  <a:prstClr val="black"/>
                </a:solidFill>
                <a:cs typeface="Arial" panose="020B0604020202020204" pitchFamily="34" charset="0"/>
              </a:rPr>
              <a:t>incidencias</a:t>
            </a:r>
            <a:r>
              <a:rPr lang="en-US" sz="1400" dirty="0">
                <a:solidFill>
                  <a:prstClr val="black"/>
                </a:solidFill>
                <a:cs typeface="Arial" panose="020B0604020202020204" pitchFamily="34" charset="0"/>
              </a:rPr>
              <a:t> </a:t>
            </a:r>
            <a:r>
              <a:rPr lang="es-ES" sz="1400" dirty="0">
                <a:solidFill>
                  <a:prstClr val="black"/>
                </a:solidFill>
                <a:cs typeface="Arial" panose="020B0604020202020204" pitchFamily="34" charset="0"/>
              </a:rPr>
              <a:t>en</a:t>
            </a:r>
            <a:r>
              <a:rPr lang="en-US" sz="1400" dirty="0">
                <a:solidFill>
                  <a:prstClr val="black"/>
                </a:solidFill>
                <a:cs typeface="Arial" panose="020B0604020202020204" pitchFamily="34" charset="0"/>
              </a:rPr>
              <a:t> 30 </a:t>
            </a:r>
            <a:r>
              <a:rPr lang="es-ES" sz="1400" dirty="0">
                <a:solidFill>
                  <a:prstClr val="black"/>
                </a:solidFill>
                <a:cs typeface="Arial" panose="020B0604020202020204" pitchFamily="34" charset="0"/>
              </a:rPr>
              <a:t>minutos</a:t>
            </a:r>
            <a:r>
              <a:rPr lang="en-US" sz="1400" dirty="0">
                <a:solidFill>
                  <a:prstClr val="black"/>
                </a:solidFill>
                <a:cs typeface="Arial" panose="020B0604020202020204" pitchFamily="34" charset="0"/>
              </a:rPr>
              <a:t>, 2 horas o </a:t>
            </a:r>
            <a:r>
              <a:rPr lang="es-ES" sz="1400" dirty="0">
                <a:solidFill>
                  <a:prstClr val="black"/>
                </a:solidFill>
                <a:cs typeface="Arial" panose="020B0604020202020204" pitchFamily="34" charset="0"/>
              </a:rPr>
              <a:t>máximo</a:t>
            </a:r>
            <a:r>
              <a:rPr lang="en-US" sz="1400" dirty="0">
                <a:solidFill>
                  <a:prstClr val="black"/>
                </a:solidFill>
                <a:cs typeface="Arial" panose="020B0604020202020204" pitchFamily="34" charset="0"/>
              </a:rPr>
              <a:t>  7 </a:t>
            </a:r>
            <a:r>
              <a:rPr lang="es-ES" sz="1400" dirty="0">
                <a:solidFill>
                  <a:prstClr val="black"/>
                </a:solidFill>
                <a:cs typeface="Arial" panose="020B0604020202020204" pitchFamily="34" charset="0"/>
              </a:rPr>
              <a:t>días</a:t>
            </a:r>
            <a:r>
              <a:rPr lang="en-US" sz="1400" dirty="0">
                <a:solidFill>
                  <a:prstClr val="black"/>
                </a:solidFill>
                <a:cs typeface="Arial" panose="020B0604020202020204" pitchFamily="34" charset="0"/>
              </a:rPr>
              <a:t> </a:t>
            </a:r>
            <a:r>
              <a:rPr lang="es-ES" sz="1400" dirty="0">
                <a:solidFill>
                  <a:prstClr val="black"/>
                </a:solidFill>
                <a:cs typeface="Arial" panose="020B0604020202020204" pitchFamily="34" charset="0"/>
              </a:rPr>
              <a:t>dependiendo</a:t>
            </a:r>
            <a:r>
              <a:rPr lang="en-US" sz="1400" dirty="0">
                <a:solidFill>
                  <a:prstClr val="black"/>
                </a:solidFill>
                <a:cs typeface="Arial" panose="020B0604020202020204" pitchFamily="34" charset="0"/>
              </a:rPr>
              <a:t> de </a:t>
            </a:r>
            <a:r>
              <a:rPr lang="es-ES" sz="1400" dirty="0" smtClean="0">
                <a:solidFill>
                  <a:prstClr val="black"/>
                </a:solidFill>
                <a:cs typeface="Arial" panose="020B0604020202020204" pitchFamily="34" charset="0"/>
              </a:rPr>
              <a:t>su</a:t>
            </a:r>
            <a:r>
              <a:rPr lang="en-US" sz="1400" dirty="0" smtClean="0">
                <a:solidFill>
                  <a:prstClr val="black"/>
                </a:solidFill>
                <a:cs typeface="Arial" panose="020B0604020202020204" pitchFamily="34" charset="0"/>
              </a:rPr>
              <a:t> </a:t>
            </a:r>
            <a:r>
              <a:rPr lang="es-ES" sz="1400" dirty="0">
                <a:solidFill>
                  <a:prstClr val="black"/>
                </a:solidFill>
                <a:cs typeface="Arial" panose="020B0604020202020204" pitchFamily="34" charset="0"/>
              </a:rPr>
              <a:t>naturaleza</a:t>
            </a:r>
            <a:r>
              <a:rPr lang="en-US" sz="1400" dirty="0">
                <a:solidFill>
                  <a:prstClr val="black"/>
                </a:solidFill>
                <a:cs typeface="Arial" panose="020B0604020202020204" pitchFamily="34" charset="0"/>
              </a:rPr>
              <a:t> y </a:t>
            </a:r>
            <a:r>
              <a:rPr lang="es-ES" sz="1400" dirty="0">
                <a:solidFill>
                  <a:prstClr val="black"/>
                </a:solidFill>
                <a:cs typeface="Arial" panose="020B0604020202020204" pitchFamily="34" charset="0"/>
              </a:rPr>
              <a:t>complejidad</a:t>
            </a:r>
          </a:p>
        </p:txBody>
      </p:sp>
    </p:spTree>
    <p:extLst>
      <p:ext uri="{BB962C8B-B14F-4D97-AF65-F5344CB8AC3E}">
        <p14:creationId xmlns:p14="http://schemas.microsoft.com/office/powerpoint/2010/main" val="29484589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7" name="Title 1"/>
          <p:cNvSpPr txBox="1">
            <a:spLocks/>
          </p:cNvSpPr>
          <p:nvPr/>
        </p:nvSpPr>
        <p:spPr>
          <a:xfrm>
            <a:off x="1643947" y="391853"/>
            <a:ext cx="5118359" cy="124041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pt-BR" sz="2000" b="1" dirty="0" smtClean="0">
                <a:solidFill>
                  <a:srgbClr val="0070C0"/>
                </a:solidFill>
                <a:latin typeface="+mn-lt"/>
                <a:ea typeface="ＭＳ Ｐゴシック" pitchFamily="34" charset="-128"/>
                <a:cs typeface="Calibri" pitchFamily="34" charset="0"/>
              </a:rPr>
              <a:t>RODOVIA BR 393</a:t>
            </a:r>
          </a:p>
          <a:p>
            <a:pPr algn="l"/>
            <a:r>
              <a:rPr lang="pt-BR" sz="2000" b="1" dirty="0" smtClean="0">
                <a:solidFill>
                  <a:srgbClr val="0070C0"/>
                </a:solidFill>
                <a:latin typeface="+mn-lt"/>
                <a:ea typeface="ＭＳ Ｐゴシック" pitchFamily="34" charset="-128"/>
                <a:cs typeface="Calibri" pitchFamily="34" charset="0"/>
              </a:rPr>
              <a:t>MINAS GERAIS Y RIO DE JANEIRO (BRASIL)</a:t>
            </a:r>
          </a:p>
        </p:txBody>
      </p:sp>
      <p:pic>
        <p:nvPicPr>
          <p:cNvPr id="8" name="7 Imagen"/>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2012" y="4609187"/>
            <a:ext cx="3541544" cy="224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agen 1"/>
          <p:cNvPicPr>
            <a:picLocks noChangeAspect="1" noChangeArrowheads="1"/>
          </p:cNvPicPr>
          <p:nvPr/>
        </p:nvPicPr>
        <p:blipFill>
          <a:blip r:embed="rId7">
            <a:extLst>
              <a:ext uri="{28A0092B-C50C-407E-A947-70E740481C1C}">
                <a14:useLocalDpi xmlns:a14="http://schemas.microsoft.com/office/drawing/2010/main" val="0"/>
              </a:ext>
            </a:extLst>
          </a:blip>
          <a:srcRect l="24109" t="13348" r="24957" b="9955"/>
          <a:stretch>
            <a:fillRect/>
          </a:stretch>
        </p:blipFill>
        <p:spPr bwMode="auto">
          <a:xfrm>
            <a:off x="3420133" y="1379506"/>
            <a:ext cx="2675867" cy="301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a:xfrm>
            <a:off x="1083369" y="4735191"/>
            <a:ext cx="1617300" cy="1227733"/>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s-ES_tradnl" sz="1400" dirty="0" smtClean="0">
                <a:latin typeface="+mn-lt"/>
                <a:cs typeface="Arial" panose="020B0604020202020204" pitchFamily="34" charset="0"/>
              </a:rPr>
              <a:t>Información y formación a la comunidad  local sobre seguridad vial</a:t>
            </a:r>
            <a:endParaRPr lang="es-ES_tradnl" sz="1400" dirty="0">
              <a:latin typeface="+mn-lt"/>
              <a:cs typeface="Arial" panose="020B0604020202020204" pitchFamily="34" charset="0"/>
            </a:endParaRPr>
          </a:p>
          <a:p>
            <a:pPr marL="285750" indent="-285750" algn="r">
              <a:buFontTx/>
              <a:buChar char="-"/>
            </a:pPr>
            <a:endParaRPr lang="es-ES" sz="1400" dirty="0">
              <a:latin typeface="+mn-lt"/>
              <a:cs typeface="Arial" panose="020B0604020202020204" pitchFamily="34" charset="0"/>
            </a:endParaRPr>
          </a:p>
          <a:p>
            <a:pPr marL="285750" indent="-285750" algn="r">
              <a:buFontTx/>
              <a:buChar char="-"/>
            </a:pPr>
            <a:endParaRPr lang="es-ES" sz="1400" dirty="0">
              <a:solidFill>
                <a:schemeClr val="bg1">
                  <a:lumMod val="50000"/>
                </a:schemeClr>
              </a:solidFill>
              <a:latin typeface="+mn-lt"/>
              <a:cs typeface="Arial" panose="020B0604020202020204" pitchFamily="34" charset="0"/>
            </a:endParaRPr>
          </a:p>
          <a:p>
            <a:pPr algn="r"/>
            <a:endParaRPr lang="es-ES_tradnl" sz="1400" b="1" dirty="0">
              <a:solidFill>
                <a:schemeClr val="bg1">
                  <a:lumMod val="50000"/>
                </a:schemeClr>
              </a:solidFill>
              <a:latin typeface="+mn-lt"/>
              <a:cs typeface="Arial" panose="020B0604020202020204" pitchFamily="34" charset="0"/>
            </a:endParaRPr>
          </a:p>
        </p:txBody>
      </p:sp>
      <p:sp>
        <p:nvSpPr>
          <p:cNvPr id="2" name="1 CuadroTexto"/>
          <p:cNvSpPr txBox="1"/>
          <p:nvPr/>
        </p:nvSpPr>
        <p:spPr>
          <a:xfrm>
            <a:off x="1267876" y="2021663"/>
            <a:ext cx="2038850" cy="738664"/>
          </a:xfrm>
          <a:prstGeom prst="rect">
            <a:avLst/>
          </a:prstGeom>
          <a:noFill/>
        </p:spPr>
        <p:txBody>
          <a:bodyPr wrap="square" rtlCol="0">
            <a:spAutoFit/>
          </a:bodyPr>
          <a:lstStyle/>
          <a:p>
            <a:r>
              <a:rPr lang="es-ES" sz="1400" dirty="0"/>
              <a:t>Contratación de presos a través de programa Pro-Egresos</a:t>
            </a:r>
          </a:p>
        </p:txBody>
      </p:sp>
      <p:grpSp>
        <p:nvGrpSpPr>
          <p:cNvPr id="13" name="12 Grupo"/>
          <p:cNvGrpSpPr/>
          <p:nvPr/>
        </p:nvGrpSpPr>
        <p:grpSpPr>
          <a:xfrm>
            <a:off x="7035464" y="780138"/>
            <a:ext cx="4904899" cy="4333354"/>
            <a:chOff x="7035464" y="780138"/>
            <a:chExt cx="4904899" cy="4333354"/>
          </a:xfrm>
        </p:grpSpPr>
        <p:sp>
          <p:nvSpPr>
            <p:cNvPr id="14" name="Title 1"/>
            <p:cNvSpPr txBox="1">
              <a:spLocks/>
            </p:cNvSpPr>
            <p:nvPr/>
          </p:nvSpPr>
          <p:spPr>
            <a:xfrm>
              <a:off x="7035464" y="780138"/>
              <a:ext cx="4904899" cy="836011"/>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2000" b="1" dirty="0" smtClean="0">
                  <a:solidFill>
                    <a:srgbClr val="0070C0"/>
                  </a:solidFill>
                  <a:latin typeface="+mn-lt"/>
                  <a:ea typeface="ＭＳ Ｐゴシック" pitchFamily="34" charset="-128"/>
                  <a:cs typeface="Calibri" pitchFamily="34" charset="0"/>
                </a:rPr>
                <a:t>RUTA 160  (REGIÓN DEL BÍO </a:t>
              </a:r>
              <a:r>
                <a:rPr lang="es-ES" sz="2000" b="1" dirty="0" err="1" smtClean="0">
                  <a:solidFill>
                    <a:srgbClr val="0070C0"/>
                  </a:solidFill>
                  <a:latin typeface="+mn-lt"/>
                  <a:ea typeface="ＭＳ Ｐゴシック" pitchFamily="34" charset="-128"/>
                  <a:cs typeface="Calibri" pitchFamily="34" charset="0"/>
                </a:rPr>
                <a:t>BÍO</a:t>
              </a:r>
              <a:r>
                <a:rPr lang="es-ES" sz="2000" b="1" dirty="0" smtClean="0">
                  <a:solidFill>
                    <a:srgbClr val="0070C0"/>
                  </a:solidFill>
                  <a:latin typeface="+mn-lt"/>
                  <a:ea typeface="ＭＳ Ｐゴシック" pitchFamily="34" charset="-128"/>
                  <a:cs typeface="Calibri" pitchFamily="34" charset="0"/>
                </a:rPr>
                <a:t>, CHILE)</a:t>
              </a:r>
              <a:endParaRPr lang="es-ES_tradnl" sz="2000" b="1" dirty="0">
                <a:solidFill>
                  <a:schemeClr val="bg1">
                    <a:lumMod val="50000"/>
                  </a:schemeClr>
                </a:solidFill>
                <a:latin typeface="+mn-lt"/>
                <a:cs typeface="Arial" panose="020B0604020202020204" pitchFamily="34" charset="0"/>
              </a:endParaRPr>
            </a:p>
          </p:txBody>
        </p:sp>
        <p:pic>
          <p:nvPicPr>
            <p:cNvPr id="1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0133" y="2627286"/>
              <a:ext cx="3908131" cy="248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CuadroTexto"/>
            <p:cNvSpPr txBox="1"/>
            <p:nvPr/>
          </p:nvSpPr>
          <p:spPr>
            <a:xfrm>
              <a:off x="7597177" y="1703956"/>
              <a:ext cx="3074042" cy="523220"/>
            </a:xfrm>
            <a:prstGeom prst="rect">
              <a:avLst/>
            </a:prstGeom>
            <a:noFill/>
          </p:spPr>
          <p:txBody>
            <a:bodyPr wrap="square" rtlCol="0">
              <a:spAutoFit/>
            </a:bodyPr>
            <a:lstStyle/>
            <a:p>
              <a:r>
                <a:rPr lang="es-ES" sz="1400" dirty="0">
                  <a:cs typeface="Arial" panose="020B0604020202020204" pitchFamily="34" charset="0"/>
                </a:rPr>
                <a:t>Contratación</a:t>
              </a:r>
              <a:r>
                <a:rPr lang="en-US" sz="1400" dirty="0">
                  <a:cs typeface="Arial" panose="020B0604020202020204" pitchFamily="34" charset="0"/>
                </a:rPr>
                <a:t> de personal local y </a:t>
              </a:r>
              <a:r>
                <a:rPr lang="es-ES" sz="1400" dirty="0">
                  <a:cs typeface="Arial" panose="020B0604020202020204" pitchFamily="34" charset="0"/>
                </a:rPr>
                <a:t>uso</a:t>
              </a:r>
              <a:r>
                <a:rPr lang="en-US" sz="1400" dirty="0">
                  <a:cs typeface="Arial" panose="020B0604020202020204" pitchFamily="34" charset="0"/>
                </a:rPr>
                <a:t> de </a:t>
              </a:r>
              <a:r>
                <a:rPr lang="es-ES" sz="1400" dirty="0">
                  <a:cs typeface="Arial" panose="020B0604020202020204" pitchFamily="34" charset="0"/>
                </a:rPr>
                <a:t>suministradores</a:t>
              </a:r>
              <a:r>
                <a:rPr lang="en-US" sz="1400" dirty="0">
                  <a:cs typeface="Arial" panose="020B0604020202020204" pitchFamily="34" charset="0"/>
                </a:rPr>
                <a:t> locales</a:t>
              </a:r>
            </a:p>
          </p:txBody>
        </p:sp>
      </p:grpSp>
    </p:spTree>
    <p:extLst>
      <p:ext uri="{BB962C8B-B14F-4D97-AF65-F5344CB8AC3E}">
        <p14:creationId xmlns:p14="http://schemas.microsoft.com/office/powerpoint/2010/main" val="1540481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3">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7" name="Title 1"/>
          <p:cNvSpPr txBox="1">
            <a:spLocks/>
          </p:cNvSpPr>
          <p:nvPr/>
        </p:nvSpPr>
        <p:spPr>
          <a:xfrm>
            <a:off x="1558291" y="1340307"/>
            <a:ext cx="9753600" cy="474890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85750" lvl="0" indent="-285750" algn="l" defTabSz="914400">
              <a:spcBef>
                <a:spcPts val="0"/>
              </a:spcBef>
              <a:buFont typeface="Wingdings" panose="05000000000000000000" pitchFamily="2" charset="2"/>
              <a:buChar char="ü"/>
            </a:pPr>
            <a:r>
              <a:rPr lang="es-ES" sz="1400" dirty="0">
                <a:ln>
                  <a:noFill/>
                </a:ln>
                <a:solidFill>
                  <a:prstClr val="black"/>
                </a:solidFill>
                <a:latin typeface="+mn-lt"/>
                <a:ea typeface="+mn-ea"/>
                <a:cs typeface="+mn-cs"/>
              </a:rPr>
              <a:t>El </a:t>
            </a:r>
            <a:r>
              <a:rPr lang="es-ES" sz="1600" b="1" dirty="0">
                <a:ln>
                  <a:noFill/>
                </a:ln>
                <a:solidFill>
                  <a:prstClr val="black"/>
                </a:solidFill>
                <a:latin typeface="+mn-lt"/>
                <a:ea typeface="+mn-ea"/>
                <a:cs typeface="+mn-cs"/>
              </a:rPr>
              <a:t>estudio previo de las condiciones ambientales y sociales </a:t>
            </a:r>
            <a:r>
              <a:rPr lang="es-ES" sz="1400" dirty="0">
                <a:ln>
                  <a:noFill/>
                </a:ln>
                <a:solidFill>
                  <a:prstClr val="black"/>
                </a:solidFill>
                <a:latin typeface="+mn-lt"/>
                <a:ea typeface="+mn-ea"/>
                <a:cs typeface="+mn-cs"/>
              </a:rPr>
              <a:t>tiene una gran importancia para el desarrollo posterior de las medidas de integración.</a:t>
            </a:r>
          </a:p>
          <a:p>
            <a:pPr marL="285750" lvl="0" indent="-285750" algn="l" defTabSz="914400">
              <a:spcBef>
                <a:spcPts val="0"/>
              </a:spcBef>
              <a:buFont typeface="Wingdings" panose="05000000000000000000" pitchFamily="2" charset="2"/>
              <a:buChar char="ü"/>
            </a:pPr>
            <a:r>
              <a:rPr lang="es-ES" sz="1400" dirty="0" smtClean="0">
                <a:ln>
                  <a:noFill/>
                </a:ln>
                <a:solidFill>
                  <a:prstClr val="black"/>
                </a:solidFill>
                <a:latin typeface="+mn-lt"/>
                <a:ea typeface="+mn-ea"/>
                <a:cs typeface="+mn-cs"/>
              </a:rPr>
              <a:t>Las </a:t>
            </a:r>
            <a:r>
              <a:rPr lang="es-ES" sz="1400" dirty="0">
                <a:ln>
                  <a:noFill/>
                </a:ln>
                <a:solidFill>
                  <a:prstClr val="black"/>
                </a:solidFill>
                <a:latin typeface="+mn-lt"/>
                <a:ea typeface="+mn-ea"/>
                <a:cs typeface="+mn-cs"/>
              </a:rPr>
              <a:t>medidas preventivas, correctoras y protectoras a incluir en el PGAS deben estar </a:t>
            </a:r>
            <a:r>
              <a:rPr lang="es-ES" sz="1600" b="1" dirty="0">
                <a:ln>
                  <a:noFill/>
                </a:ln>
                <a:solidFill>
                  <a:prstClr val="black"/>
                </a:solidFill>
                <a:latin typeface="+mn-lt"/>
                <a:ea typeface="+mn-ea"/>
                <a:cs typeface="+mn-cs"/>
              </a:rPr>
              <a:t>coordinadas con el Cliente </a:t>
            </a:r>
            <a:r>
              <a:rPr lang="es-ES" sz="1400" dirty="0">
                <a:ln>
                  <a:noFill/>
                </a:ln>
                <a:solidFill>
                  <a:prstClr val="black"/>
                </a:solidFill>
                <a:latin typeface="+mn-lt"/>
                <a:ea typeface="+mn-ea"/>
                <a:cs typeface="+mn-cs"/>
              </a:rPr>
              <a:t>y valoradas en capítulo independiente en el presupuesto del Proyecto. </a:t>
            </a:r>
          </a:p>
          <a:p>
            <a:pPr marL="285750" lvl="0" indent="-285750" algn="l" defTabSz="914400">
              <a:spcBef>
                <a:spcPts val="0"/>
              </a:spcBef>
              <a:buFont typeface="Wingdings" panose="05000000000000000000" pitchFamily="2" charset="2"/>
              <a:buChar char="ü"/>
            </a:pPr>
            <a:r>
              <a:rPr lang="es-ES" sz="1400" dirty="0">
                <a:ln>
                  <a:noFill/>
                </a:ln>
                <a:solidFill>
                  <a:prstClr val="black"/>
                </a:solidFill>
                <a:latin typeface="+mn-lt"/>
                <a:ea typeface="+mn-ea"/>
                <a:cs typeface="+mn-cs"/>
              </a:rPr>
              <a:t>En todas las obras debería existir </a:t>
            </a:r>
            <a:r>
              <a:rPr lang="es-ES" sz="1400" dirty="0" smtClean="0">
                <a:ln>
                  <a:noFill/>
                </a:ln>
                <a:solidFill>
                  <a:prstClr val="black"/>
                </a:solidFill>
                <a:latin typeface="+mn-lt"/>
                <a:ea typeface="+mn-ea"/>
                <a:cs typeface="+mn-cs"/>
              </a:rPr>
              <a:t>una </a:t>
            </a:r>
            <a:r>
              <a:rPr lang="es-ES" sz="1600" b="1" dirty="0" smtClean="0">
                <a:ln>
                  <a:noFill/>
                </a:ln>
                <a:solidFill>
                  <a:prstClr val="black"/>
                </a:solidFill>
                <a:latin typeface="+mn-lt"/>
                <a:ea typeface="+mn-ea"/>
                <a:cs typeface="+mn-cs"/>
              </a:rPr>
              <a:t>asignación de funciones ambientales </a:t>
            </a:r>
            <a:r>
              <a:rPr lang="es-ES" sz="1600" b="1" dirty="0">
                <a:ln>
                  <a:noFill/>
                </a:ln>
                <a:solidFill>
                  <a:prstClr val="black"/>
                </a:solidFill>
                <a:latin typeface="+mn-lt"/>
                <a:ea typeface="+mn-ea"/>
                <a:cs typeface="+mn-cs"/>
              </a:rPr>
              <a:t>y </a:t>
            </a:r>
            <a:r>
              <a:rPr lang="es-ES" sz="1600" b="1" dirty="0" smtClean="0">
                <a:ln>
                  <a:noFill/>
                </a:ln>
                <a:solidFill>
                  <a:prstClr val="black"/>
                </a:solidFill>
                <a:latin typeface="+mn-lt"/>
                <a:ea typeface="+mn-ea"/>
                <a:cs typeface="+mn-cs"/>
              </a:rPr>
              <a:t>sociales</a:t>
            </a:r>
            <a:r>
              <a:rPr lang="es-ES" sz="1400" dirty="0" smtClean="0">
                <a:ln>
                  <a:noFill/>
                </a:ln>
                <a:solidFill>
                  <a:prstClr val="black"/>
                </a:solidFill>
                <a:latin typeface="+mn-lt"/>
                <a:ea typeface="+mn-ea"/>
                <a:cs typeface="+mn-cs"/>
              </a:rPr>
              <a:t>, </a:t>
            </a:r>
            <a:r>
              <a:rPr lang="es-ES" sz="1400" dirty="0">
                <a:ln>
                  <a:noFill/>
                </a:ln>
                <a:solidFill>
                  <a:prstClr val="black"/>
                </a:solidFill>
                <a:latin typeface="+mn-lt"/>
                <a:ea typeface="+mn-ea"/>
                <a:cs typeface="+mn-cs"/>
              </a:rPr>
              <a:t>tanto en la Empresa Constructora como en la Asistencia Técnica, </a:t>
            </a:r>
            <a:r>
              <a:rPr lang="es-ES" sz="1400" dirty="0" smtClean="0">
                <a:ln>
                  <a:noFill/>
                </a:ln>
                <a:solidFill>
                  <a:prstClr val="black"/>
                </a:solidFill>
                <a:latin typeface="+mn-lt"/>
                <a:ea typeface="+mn-ea"/>
                <a:cs typeface="+mn-cs"/>
              </a:rPr>
              <a:t>a recursos con </a:t>
            </a:r>
            <a:r>
              <a:rPr lang="es-ES" sz="1400" dirty="0">
                <a:ln>
                  <a:noFill/>
                </a:ln>
                <a:solidFill>
                  <a:prstClr val="black"/>
                </a:solidFill>
                <a:latin typeface="+mn-lt"/>
                <a:ea typeface="+mn-ea"/>
                <a:cs typeface="+mn-cs"/>
              </a:rPr>
              <a:t>carácter permanente durante toda la obra para garantizar el cumplimiento no </a:t>
            </a:r>
            <a:r>
              <a:rPr lang="es-ES" sz="1400" dirty="0" smtClean="0">
                <a:ln>
                  <a:noFill/>
                </a:ln>
                <a:solidFill>
                  <a:prstClr val="black"/>
                </a:solidFill>
                <a:latin typeface="+mn-lt"/>
                <a:ea typeface="+mn-ea"/>
                <a:cs typeface="+mn-cs"/>
              </a:rPr>
              <a:t>sólo </a:t>
            </a:r>
            <a:r>
              <a:rPr lang="es-ES" sz="1400" dirty="0">
                <a:ln>
                  <a:noFill/>
                </a:ln>
                <a:solidFill>
                  <a:prstClr val="black"/>
                </a:solidFill>
                <a:latin typeface="+mn-lt"/>
                <a:ea typeface="+mn-ea"/>
                <a:cs typeface="+mn-cs"/>
              </a:rPr>
              <a:t>de las actuaciones ambientales y sociales del proyecto sino también de los estándares y requisitos legales del país y del ente financiador en su caso.</a:t>
            </a:r>
          </a:p>
          <a:p>
            <a:pPr marL="285750" indent="-285750" algn="l" defTabSz="914400">
              <a:spcBef>
                <a:spcPts val="0"/>
              </a:spcBef>
              <a:buFont typeface="Wingdings" panose="05000000000000000000" pitchFamily="2" charset="2"/>
              <a:buChar char="ü"/>
            </a:pPr>
            <a:r>
              <a:rPr lang="es-ES_tradnl" sz="1400" dirty="0" smtClean="0">
                <a:ln>
                  <a:noFill/>
                </a:ln>
                <a:solidFill>
                  <a:prstClr val="black"/>
                </a:solidFill>
                <a:latin typeface="+mn-lt"/>
                <a:ea typeface="+mn-ea"/>
                <a:cs typeface="+mn-cs"/>
              </a:rPr>
              <a:t>Es </a:t>
            </a:r>
            <a:r>
              <a:rPr lang="es-ES_tradnl" sz="1400" dirty="0">
                <a:ln>
                  <a:noFill/>
                </a:ln>
                <a:solidFill>
                  <a:prstClr val="black"/>
                </a:solidFill>
                <a:latin typeface="+mn-lt"/>
                <a:ea typeface="+mn-ea"/>
                <a:cs typeface="+mn-cs"/>
              </a:rPr>
              <a:t>necesario mejorar la forma en que nos comunicamos y dialogamos con los GI, </a:t>
            </a:r>
            <a:r>
              <a:rPr lang="es-ES_tradnl" sz="1600" b="1" dirty="0">
                <a:ln>
                  <a:noFill/>
                </a:ln>
                <a:solidFill>
                  <a:prstClr val="black"/>
                </a:solidFill>
                <a:latin typeface="+mn-lt"/>
                <a:ea typeface="+mn-ea"/>
                <a:cs typeface="+mn-cs"/>
              </a:rPr>
              <a:t>incrementar la transparencia </a:t>
            </a:r>
            <a:r>
              <a:rPr lang="es-ES_tradnl" sz="1400" dirty="0">
                <a:ln>
                  <a:noFill/>
                </a:ln>
                <a:solidFill>
                  <a:prstClr val="black"/>
                </a:solidFill>
                <a:latin typeface="+mn-lt"/>
                <a:ea typeface="+mn-ea"/>
                <a:cs typeface="+mn-cs"/>
              </a:rPr>
              <a:t>e información sobre  las fases de ejecución de los proyectos, los impactos y los </a:t>
            </a:r>
            <a:r>
              <a:rPr lang="es-ES_tradnl" sz="1400" dirty="0" smtClean="0">
                <a:ln>
                  <a:noFill/>
                </a:ln>
                <a:solidFill>
                  <a:prstClr val="black"/>
                </a:solidFill>
                <a:latin typeface="+mn-lt"/>
                <a:ea typeface="+mn-ea"/>
                <a:cs typeface="+mn-cs"/>
              </a:rPr>
              <a:t>beneficios</a:t>
            </a:r>
          </a:p>
          <a:p>
            <a:pPr marL="285750" lvl="0" indent="-285750" algn="l" defTabSz="914400">
              <a:spcBef>
                <a:spcPts val="0"/>
              </a:spcBef>
              <a:buFont typeface="Wingdings" panose="05000000000000000000" pitchFamily="2" charset="2"/>
              <a:buChar char="ü"/>
            </a:pPr>
            <a:r>
              <a:rPr lang="es-ES" sz="1400" dirty="0">
                <a:ln>
                  <a:noFill/>
                </a:ln>
                <a:latin typeface="+mn-lt"/>
                <a:ea typeface="+mn-ea"/>
                <a:cs typeface="+mn-cs"/>
              </a:rPr>
              <a:t>Los impactos sociales pueden quedar minimizados si </a:t>
            </a:r>
            <a:r>
              <a:rPr lang="es-ES" sz="1400" dirty="0" smtClean="0">
                <a:ln>
                  <a:noFill/>
                </a:ln>
                <a:latin typeface="+mn-lt"/>
                <a:ea typeface="+mn-ea"/>
                <a:cs typeface="+mn-cs"/>
              </a:rPr>
              <a:t>se </a:t>
            </a:r>
            <a:r>
              <a:rPr lang="es-ES" sz="1400" dirty="0">
                <a:ln>
                  <a:noFill/>
                </a:ln>
                <a:latin typeface="+mn-lt"/>
                <a:ea typeface="+mn-ea"/>
                <a:cs typeface="+mn-cs"/>
              </a:rPr>
              <a:t>realiza un trabajo de campo riguroso. </a:t>
            </a:r>
            <a:r>
              <a:rPr lang="es-ES" sz="1400" dirty="0">
                <a:ln>
                  <a:noFill/>
                </a:ln>
                <a:solidFill>
                  <a:prstClr val="black"/>
                </a:solidFill>
                <a:latin typeface="+mn-lt"/>
                <a:ea typeface="+mn-ea"/>
                <a:cs typeface="+mn-cs"/>
              </a:rPr>
              <a:t>La </a:t>
            </a:r>
            <a:r>
              <a:rPr lang="es-ES" sz="1600" b="1" dirty="0">
                <a:ln>
                  <a:noFill/>
                </a:ln>
                <a:solidFill>
                  <a:prstClr val="black"/>
                </a:solidFill>
                <a:latin typeface="+mn-lt"/>
                <a:ea typeface="+mn-ea"/>
                <a:cs typeface="+mn-cs"/>
              </a:rPr>
              <a:t>colaboración con las entidades locales</a:t>
            </a:r>
            <a:r>
              <a:rPr lang="es-ES" sz="1400" b="1" dirty="0">
                <a:ln>
                  <a:noFill/>
                </a:ln>
                <a:solidFill>
                  <a:prstClr val="black"/>
                </a:solidFill>
                <a:latin typeface="+mn-lt"/>
                <a:ea typeface="+mn-ea"/>
                <a:cs typeface="+mn-cs"/>
              </a:rPr>
              <a:t> </a:t>
            </a:r>
            <a:r>
              <a:rPr lang="es-ES" sz="1400" dirty="0">
                <a:ln>
                  <a:noFill/>
                </a:ln>
                <a:solidFill>
                  <a:prstClr val="black"/>
                </a:solidFill>
                <a:latin typeface="+mn-lt"/>
                <a:ea typeface="+mn-ea"/>
                <a:cs typeface="+mn-cs"/>
              </a:rPr>
              <a:t>(ayuntamientos, organizaciones vecinales y sociales, etc) resulta fundamental para un optimo diseño del Programa de Gestión Social y Ambiental en fase de proyecto.</a:t>
            </a:r>
          </a:p>
          <a:p>
            <a:pPr marL="285750" indent="-285750" algn="l" defTabSz="914400">
              <a:spcBef>
                <a:spcPts val="0"/>
              </a:spcBef>
              <a:buFont typeface="Wingdings" panose="05000000000000000000" pitchFamily="2" charset="2"/>
              <a:buChar char="ü"/>
            </a:pPr>
            <a:r>
              <a:rPr lang="es-ES_tradnl" sz="1400" dirty="0" smtClean="0">
                <a:ln>
                  <a:noFill/>
                </a:ln>
                <a:solidFill>
                  <a:prstClr val="black"/>
                </a:solidFill>
                <a:latin typeface="+mn-lt"/>
                <a:ea typeface="+mn-ea"/>
                <a:cs typeface="+mn-cs"/>
              </a:rPr>
              <a:t>Realizar los contactos </a:t>
            </a:r>
            <a:r>
              <a:rPr lang="es-ES_tradnl" sz="1400" dirty="0">
                <a:ln>
                  <a:noFill/>
                </a:ln>
                <a:solidFill>
                  <a:prstClr val="black"/>
                </a:solidFill>
                <a:latin typeface="+mn-lt"/>
                <a:ea typeface="+mn-ea"/>
                <a:cs typeface="+mn-cs"/>
              </a:rPr>
              <a:t>con GI preferentemente de la mano del cliente y/o agentes locales (</a:t>
            </a:r>
            <a:r>
              <a:rPr lang="es-ES_tradnl" sz="1600" b="1" dirty="0">
                <a:ln>
                  <a:noFill/>
                </a:ln>
                <a:solidFill>
                  <a:prstClr val="black"/>
                </a:solidFill>
                <a:latin typeface="+mn-lt"/>
                <a:ea typeface="+mn-ea"/>
                <a:cs typeface="+mn-cs"/>
              </a:rPr>
              <a:t>sensibilidad local</a:t>
            </a:r>
            <a:r>
              <a:rPr lang="es-ES_tradnl" sz="1400" dirty="0">
                <a:ln>
                  <a:noFill/>
                </a:ln>
                <a:solidFill>
                  <a:prstClr val="black"/>
                </a:solidFill>
                <a:latin typeface="+mn-lt"/>
                <a:ea typeface="+mn-ea"/>
                <a:cs typeface="+mn-cs"/>
              </a:rPr>
              <a:t>)</a:t>
            </a:r>
          </a:p>
          <a:p>
            <a:pPr marL="285750" indent="-285750" algn="l" defTabSz="914400">
              <a:spcBef>
                <a:spcPts val="0"/>
              </a:spcBef>
              <a:buFont typeface="Wingdings" panose="05000000000000000000" pitchFamily="2" charset="2"/>
              <a:buChar char="ü"/>
            </a:pPr>
            <a:r>
              <a:rPr lang="es-ES_tradnl" sz="1400" dirty="0">
                <a:ln>
                  <a:noFill/>
                </a:ln>
                <a:solidFill>
                  <a:prstClr val="black"/>
                </a:solidFill>
                <a:latin typeface="+mn-lt"/>
                <a:ea typeface="+mn-ea"/>
                <a:cs typeface="+mn-cs"/>
              </a:rPr>
              <a:t>Es necesario </a:t>
            </a:r>
            <a:r>
              <a:rPr lang="es-ES_tradnl" sz="1600" b="1" dirty="0">
                <a:ln>
                  <a:noFill/>
                </a:ln>
                <a:solidFill>
                  <a:prstClr val="black"/>
                </a:solidFill>
                <a:latin typeface="+mn-lt"/>
                <a:ea typeface="+mn-ea"/>
                <a:cs typeface="+mn-cs"/>
              </a:rPr>
              <a:t>sistematizar la gestión social</a:t>
            </a:r>
            <a:r>
              <a:rPr lang="es-ES_tradnl" sz="1600" dirty="0">
                <a:ln>
                  <a:noFill/>
                </a:ln>
                <a:solidFill>
                  <a:prstClr val="black"/>
                </a:solidFill>
                <a:latin typeface="+mn-lt"/>
                <a:ea typeface="+mn-ea"/>
                <a:cs typeface="+mn-cs"/>
              </a:rPr>
              <a:t> </a:t>
            </a:r>
            <a:r>
              <a:rPr lang="es-ES_tradnl" sz="1400" dirty="0">
                <a:ln>
                  <a:noFill/>
                </a:ln>
                <a:solidFill>
                  <a:prstClr val="black"/>
                </a:solidFill>
                <a:latin typeface="+mn-lt"/>
                <a:ea typeface="+mn-ea"/>
                <a:cs typeface="+mn-cs"/>
              </a:rPr>
              <a:t>para que se realice</a:t>
            </a:r>
          </a:p>
          <a:p>
            <a:pPr marL="285750" indent="-285750" algn="l" defTabSz="914400">
              <a:spcBef>
                <a:spcPts val="0"/>
              </a:spcBef>
              <a:buFont typeface="Wingdings" panose="05000000000000000000" pitchFamily="2" charset="2"/>
              <a:buChar char="ü"/>
            </a:pPr>
            <a:r>
              <a:rPr lang="es-ES_tradnl" sz="1400" dirty="0">
                <a:ln>
                  <a:noFill/>
                </a:ln>
                <a:solidFill>
                  <a:prstClr val="black"/>
                </a:solidFill>
                <a:latin typeface="+mn-lt"/>
                <a:ea typeface="+mn-ea"/>
                <a:cs typeface="+mn-cs"/>
              </a:rPr>
              <a:t>La gestión social debería ser </a:t>
            </a:r>
            <a:r>
              <a:rPr lang="es-ES_tradnl" sz="1600" b="1" dirty="0">
                <a:ln>
                  <a:noFill/>
                </a:ln>
                <a:solidFill>
                  <a:prstClr val="black"/>
                </a:solidFill>
                <a:latin typeface="+mn-lt"/>
                <a:ea typeface="+mn-ea"/>
                <a:cs typeface="+mn-cs"/>
              </a:rPr>
              <a:t>Proactiva</a:t>
            </a:r>
          </a:p>
          <a:p>
            <a:pPr marL="285750" indent="-285750" algn="l" defTabSz="914400">
              <a:spcBef>
                <a:spcPts val="0"/>
              </a:spcBef>
              <a:buFont typeface="Wingdings" panose="05000000000000000000" pitchFamily="2" charset="2"/>
              <a:buChar char="ü"/>
            </a:pPr>
            <a:r>
              <a:rPr lang="es-ES_tradnl" sz="1400" dirty="0">
                <a:ln>
                  <a:noFill/>
                </a:ln>
                <a:solidFill>
                  <a:prstClr val="black"/>
                </a:solidFill>
                <a:latin typeface="+mn-lt"/>
                <a:ea typeface="+mn-ea"/>
                <a:cs typeface="+mn-cs"/>
              </a:rPr>
              <a:t>Preferentemente actuaciones en entornos legales más restrictivos y protectores</a:t>
            </a:r>
          </a:p>
          <a:p>
            <a:pPr marL="285750" indent="-285750" algn="l" defTabSz="914400">
              <a:spcBef>
                <a:spcPts val="0"/>
              </a:spcBef>
              <a:buFont typeface="Wingdings" panose="05000000000000000000" pitchFamily="2" charset="2"/>
              <a:buChar char="ü"/>
            </a:pPr>
            <a:r>
              <a:rPr lang="es-ES_tradnl" sz="1400" dirty="0">
                <a:ln>
                  <a:noFill/>
                </a:ln>
                <a:solidFill>
                  <a:prstClr val="black"/>
                </a:solidFill>
                <a:latin typeface="+mn-lt"/>
                <a:ea typeface="+mn-ea"/>
                <a:cs typeface="+mn-cs"/>
              </a:rPr>
              <a:t>Preferentemente con clientes con sensibilidad social y más restrictivos en este sentido</a:t>
            </a:r>
          </a:p>
          <a:p>
            <a:pPr marL="285750" indent="-285750" algn="l" defTabSz="914400">
              <a:spcBef>
                <a:spcPts val="0"/>
              </a:spcBef>
              <a:buFont typeface="Wingdings" panose="05000000000000000000" pitchFamily="2" charset="2"/>
              <a:buChar char="ü"/>
            </a:pPr>
            <a:r>
              <a:rPr lang="es-ES_tradnl" sz="1400" dirty="0">
                <a:ln>
                  <a:noFill/>
                </a:ln>
                <a:solidFill>
                  <a:prstClr val="black"/>
                </a:solidFill>
                <a:latin typeface="+mn-lt"/>
                <a:ea typeface="+mn-ea"/>
                <a:cs typeface="+mn-cs"/>
              </a:rPr>
              <a:t>Efectuar </a:t>
            </a:r>
            <a:r>
              <a:rPr lang="es-ES_tradnl" sz="1600" b="1" dirty="0">
                <a:ln>
                  <a:noFill/>
                </a:ln>
                <a:solidFill>
                  <a:prstClr val="black"/>
                </a:solidFill>
                <a:latin typeface="+mn-lt"/>
                <a:ea typeface="+mn-ea"/>
                <a:cs typeface="+mn-cs"/>
              </a:rPr>
              <a:t>medidas que realmente den respuesta a impactos/riesgos</a:t>
            </a:r>
          </a:p>
          <a:p>
            <a:pPr marL="285750" indent="-285750" algn="l" defTabSz="914400">
              <a:spcBef>
                <a:spcPts val="0"/>
              </a:spcBef>
              <a:buFont typeface="Wingdings" panose="05000000000000000000" pitchFamily="2" charset="2"/>
              <a:buChar char="ü"/>
            </a:pPr>
            <a:r>
              <a:rPr lang="es-ES_tradnl" sz="1400" dirty="0" smtClean="0">
                <a:ln>
                  <a:noFill/>
                </a:ln>
                <a:solidFill>
                  <a:prstClr val="black"/>
                </a:solidFill>
                <a:latin typeface="+mn-lt"/>
                <a:ea typeface="+mn-ea"/>
                <a:cs typeface="+mn-cs"/>
              </a:rPr>
              <a:t>Es necesario un </a:t>
            </a:r>
            <a:r>
              <a:rPr lang="es-ES_tradnl" sz="1600" b="1" dirty="0" smtClean="0">
                <a:ln>
                  <a:noFill/>
                </a:ln>
                <a:solidFill>
                  <a:prstClr val="black"/>
                </a:solidFill>
                <a:latin typeface="+mn-lt"/>
                <a:ea typeface="+mn-ea"/>
                <a:cs typeface="+mn-cs"/>
              </a:rPr>
              <a:t>cambio </a:t>
            </a:r>
            <a:r>
              <a:rPr lang="es-ES_tradnl" sz="1600" b="1" dirty="0">
                <a:ln>
                  <a:noFill/>
                </a:ln>
                <a:solidFill>
                  <a:prstClr val="black"/>
                </a:solidFill>
                <a:latin typeface="+mn-lt"/>
                <a:ea typeface="+mn-ea"/>
                <a:cs typeface="+mn-cs"/>
              </a:rPr>
              <a:t>cultural </a:t>
            </a:r>
            <a:r>
              <a:rPr lang="es-ES_tradnl" sz="1400" dirty="0">
                <a:ln>
                  <a:noFill/>
                </a:ln>
                <a:solidFill>
                  <a:prstClr val="black"/>
                </a:solidFill>
                <a:latin typeface="+mn-lt"/>
                <a:ea typeface="+mn-ea"/>
                <a:cs typeface="+mn-cs"/>
              </a:rPr>
              <a:t>dentro empresa e </a:t>
            </a:r>
            <a:r>
              <a:rPr lang="es-ES_tradnl" sz="1400" dirty="0" smtClean="0">
                <a:ln>
                  <a:noFill/>
                </a:ln>
                <a:solidFill>
                  <a:prstClr val="black"/>
                </a:solidFill>
                <a:latin typeface="+mn-lt"/>
                <a:ea typeface="+mn-ea"/>
                <a:cs typeface="+mn-cs"/>
              </a:rPr>
              <a:t>instituciones</a:t>
            </a:r>
            <a:endParaRPr lang="es-ES_tradnl" sz="1400" b="1" dirty="0" smtClean="0">
              <a:latin typeface="+mn-lt"/>
              <a:cs typeface="Arial" panose="020B0604020202020204" pitchFamily="34" charset="0"/>
            </a:endParaRPr>
          </a:p>
          <a:p>
            <a:pPr marL="285750" indent="-285750" algn="l">
              <a:buFontTx/>
              <a:buChar char="-"/>
            </a:pPr>
            <a:endParaRPr lang="es-ES_tradnl" sz="1400" dirty="0">
              <a:solidFill>
                <a:schemeClr val="bg1">
                  <a:lumMod val="50000"/>
                </a:schemeClr>
              </a:solidFill>
              <a:latin typeface="+mn-lt"/>
              <a:cs typeface="Arial" panose="020B0604020202020204" pitchFamily="34" charset="0"/>
            </a:endParaRPr>
          </a:p>
          <a:p>
            <a:pPr algn="l"/>
            <a:endParaRPr lang="es-ES_tradnl" sz="1400" b="1" dirty="0" smtClean="0">
              <a:solidFill>
                <a:schemeClr val="bg1">
                  <a:lumMod val="50000"/>
                </a:schemeClr>
              </a:solidFill>
              <a:latin typeface="+mn-lt"/>
              <a:cs typeface="Arial" panose="020B0604020202020204" pitchFamily="34" charset="0"/>
            </a:endParaRPr>
          </a:p>
          <a:p>
            <a:pPr algn="l"/>
            <a:endParaRPr lang="es-ES_tradnl" sz="1400" b="1" dirty="0">
              <a:solidFill>
                <a:schemeClr val="bg1">
                  <a:lumMod val="50000"/>
                </a:schemeClr>
              </a:solidFill>
              <a:latin typeface="+mn-lt"/>
              <a:cs typeface="Arial" panose="020B0604020202020204" pitchFamily="34" charset="0"/>
            </a:endParaRPr>
          </a:p>
        </p:txBody>
      </p:sp>
      <p:pic>
        <p:nvPicPr>
          <p:cNvPr id="8" name="7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9" name="Title 1"/>
          <p:cNvSpPr txBox="1">
            <a:spLocks/>
          </p:cNvSpPr>
          <p:nvPr/>
        </p:nvSpPr>
        <p:spPr>
          <a:xfrm>
            <a:off x="2167891" y="635427"/>
            <a:ext cx="9144000" cy="808539"/>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200" b="1" dirty="0" smtClean="0">
                <a:solidFill>
                  <a:srgbClr val="0070C0"/>
                </a:solidFill>
                <a:latin typeface="Arial" panose="020B0604020202020204" pitchFamily="34" charset="0"/>
                <a:ea typeface="+mn-ea"/>
                <a:cs typeface="Arial" panose="020B0604020202020204" pitchFamily="34" charset="0"/>
              </a:rPr>
              <a:t>CONCLUSIONES</a:t>
            </a:r>
            <a:endParaRPr lang="es-ES_tradnl" sz="3200" b="1" dirty="0">
              <a:solidFill>
                <a:srgbClr val="0070C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9873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7507706" y="6089207"/>
            <a:ext cx="3208419" cy="617371"/>
            <a:chOff x="7507706" y="6089207"/>
            <a:chExt cx="3208419" cy="617371"/>
          </a:xfrm>
        </p:grpSpPr>
        <p:pic>
          <p:nvPicPr>
            <p:cNvPr id="3"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10" descr="WB-WBG-vertical-RGB.png"/>
            <p:cNvPicPr>
              <a:picLocks noChangeAspect="1"/>
            </p:cNvPicPr>
            <p:nvPr/>
          </p:nvPicPr>
          <p:blipFill rotWithShape="1">
            <a:blip r:embed="rId3" cstate="print">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pSp>
      <p:pic>
        <p:nvPicPr>
          <p:cNvPr id="5" name="4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5739" y="2156018"/>
            <a:ext cx="3520522" cy="1713016"/>
          </a:xfrm>
          <a:prstGeom prst="rect">
            <a:avLst/>
          </a:prstGeom>
        </p:spPr>
      </p:pic>
      <p:sp>
        <p:nvSpPr>
          <p:cNvPr id="6" name="5 CuadroTexto"/>
          <p:cNvSpPr txBox="1"/>
          <p:nvPr/>
        </p:nvSpPr>
        <p:spPr>
          <a:xfrm>
            <a:off x="1959430" y="1448132"/>
            <a:ext cx="8756695" cy="707886"/>
          </a:xfrm>
          <a:prstGeom prst="rect">
            <a:avLst/>
          </a:prstGeom>
          <a:noFill/>
        </p:spPr>
        <p:txBody>
          <a:bodyPr wrap="square" rtlCol="0">
            <a:spAutoFit/>
          </a:bodyPr>
          <a:lstStyle/>
          <a:p>
            <a:r>
              <a:rPr lang="es-ES" sz="4000" b="1" dirty="0" smtClean="0">
                <a:solidFill>
                  <a:srgbClr val="C00000"/>
                </a:solidFill>
              </a:rPr>
              <a:t>MUCHAS GRACIAS POR SU ATENCIÓN</a:t>
            </a:r>
            <a:endParaRPr lang="es-ES" sz="4000" b="1" dirty="0">
              <a:solidFill>
                <a:srgbClr val="C00000"/>
              </a:solidFill>
            </a:endParaRPr>
          </a:p>
        </p:txBody>
      </p:sp>
      <p:sp>
        <p:nvSpPr>
          <p:cNvPr id="7" name="6 CuadroTexto"/>
          <p:cNvSpPr txBox="1"/>
          <p:nvPr/>
        </p:nvSpPr>
        <p:spPr>
          <a:xfrm>
            <a:off x="3087584" y="3888333"/>
            <a:ext cx="6187046" cy="2092881"/>
          </a:xfrm>
          <a:prstGeom prst="rect">
            <a:avLst/>
          </a:prstGeom>
          <a:noFill/>
        </p:spPr>
        <p:txBody>
          <a:bodyPr wrap="square" rtlCol="0">
            <a:spAutoFit/>
          </a:bodyPr>
          <a:lstStyle/>
          <a:p>
            <a:r>
              <a:rPr lang="es-ES" sz="2000" b="1" dirty="0"/>
              <a:t>NATALIA GARCÍA ESTÉVEZ</a:t>
            </a:r>
            <a:r>
              <a:rPr lang="es-ES" dirty="0"/>
              <a:t> </a:t>
            </a:r>
            <a:endParaRPr lang="es-ES" dirty="0" smtClean="0"/>
          </a:p>
          <a:p>
            <a:r>
              <a:rPr lang="es-ES" dirty="0" smtClean="0"/>
              <a:t>ACCIONA INGENIERÍA</a:t>
            </a:r>
          </a:p>
          <a:p>
            <a:r>
              <a:rPr lang="es-ES" dirty="0" smtClean="0">
                <a:hlinkClick r:id="rId5"/>
              </a:rPr>
              <a:t>natalia.garcia.estevez@acciona.com</a:t>
            </a:r>
            <a:r>
              <a:rPr lang="es-ES" dirty="0" smtClean="0"/>
              <a:t> // +34670062197</a:t>
            </a:r>
            <a:endParaRPr lang="es-ES" dirty="0"/>
          </a:p>
          <a:p>
            <a:endParaRPr lang="es-ES" dirty="0" smtClean="0"/>
          </a:p>
          <a:p>
            <a:r>
              <a:rPr lang="es-ES" sz="2000" b="1" dirty="0" smtClean="0"/>
              <a:t>MARÍA GANADO ARTEAGA</a:t>
            </a:r>
            <a:r>
              <a:rPr lang="es-ES" dirty="0" smtClean="0"/>
              <a:t> </a:t>
            </a:r>
            <a:endParaRPr lang="es-ES" dirty="0"/>
          </a:p>
          <a:p>
            <a:r>
              <a:rPr lang="es-ES" dirty="0" smtClean="0"/>
              <a:t>ACCIONA INFRAESTRUCTURAS</a:t>
            </a:r>
          </a:p>
          <a:p>
            <a:r>
              <a:rPr lang="es-ES" dirty="0" smtClean="0">
                <a:hlinkClick r:id="rId6"/>
              </a:rPr>
              <a:t>maria.ganado.arteaga@acciona.com</a:t>
            </a:r>
            <a:r>
              <a:rPr lang="es-ES" dirty="0"/>
              <a:t> //  </a:t>
            </a:r>
            <a:r>
              <a:rPr lang="es-ES" dirty="0" smtClean="0"/>
              <a:t>+34670483414</a:t>
            </a:r>
          </a:p>
        </p:txBody>
      </p:sp>
    </p:spTree>
    <p:extLst>
      <p:ext uri="{BB962C8B-B14F-4D97-AF65-F5344CB8AC3E}">
        <p14:creationId xmlns:p14="http://schemas.microsoft.com/office/powerpoint/2010/main" val="3463231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1639610" y="1573475"/>
            <a:ext cx="4981904" cy="338554"/>
          </a:xfrm>
          <a:prstGeom prst="rect">
            <a:avLst/>
          </a:prstGeom>
          <a:noFill/>
        </p:spPr>
        <p:txBody>
          <a:bodyPr wrap="square" rtlCol="0">
            <a:spAutoFit/>
          </a:bodyPr>
          <a:lstStyle/>
          <a:p>
            <a:r>
              <a:rPr lang="es-ES" sz="1600" b="1" dirty="0" smtClean="0"/>
              <a:t>1º Inventario del medio = Estudio de Línea Base</a:t>
            </a:r>
            <a:endParaRPr lang="es-ES" sz="1600" b="1" dirty="0"/>
          </a:p>
        </p:txBody>
      </p:sp>
      <p:sp>
        <p:nvSpPr>
          <p:cNvPr id="4" name="3 CuadroTexto"/>
          <p:cNvSpPr txBox="1"/>
          <p:nvPr/>
        </p:nvSpPr>
        <p:spPr>
          <a:xfrm>
            <a:off x="1639609" y="3794691"/>
            <a:ext cx="6409671" cy="338554"/>
          </a:xfrm>
          <a:prstGeom prst="rect">
            <a:avLst/>
          </a:prstGeom>
          <a:noFill/>
        </p:spPr>
        <p:txBody>
          <a:bodyPr wrap="square" rtlCol="0">
            <a:spAutoFit/>
          </a:bodyPr>
          <a:lstStyle/>
          <a:p>
            <a:r>
              <a:rPr lang="es-ES" sz="1600" b="1" dirty="0"/>
              <a:t>3</a:t>
            </a:r>
            <a:r>
              <a:rPr lang="es-ES" sz="1600" b="1" dirty="0" smtClean="0"/>
              <a:t>º Identificación de acciones causantes de Impacto (aspectos)</a:t>
            </a:r>
            <a:endParaRPr lang="es-ES" sz="1600" b="1" dirty="0"/>
          </a:p>
        </p:txBody>
      </p:sp>
      <p:sp>
        <p:nvSpPr>
          <p:cNvPr id="5" name="4 CuadroTexto"/>
          <p:cNvSpPr txBox="1"/>
          <p:nvPr/>
        </p:nvSpPr>
        <p:spPr>
          <a:xfrm>
            <a:off x="1639610" y="4155821"/>
            <a:ext cx="6842234" cy="338554"/>
          </a:xfrm>
          <a:prstGeom prst="rect">
            <a:avLst/>
          </a:prstGeom>
          <a:noFill/>
        </p:spPr>
        <p:txBody>
          <a:bodyPr wrap="square" rtlCol="0">
            <a:spAutoFit/>
          </a:bodyPr>
          <a:lstStyle/>
          <a:p>
            <a:r>
              <a:rPr lang="es-ES" sz="1600" b="1" dirty="0" smtClean="0"/>
              <a:t>4º Identificación y valoración de Impactos Ambientales y Sociales</a:t>
            </a:r>
            <a:endParaRPr lang="es-ES" sz="1600" b="1" dirty="0"/>
          </a:p>
        </p:txBody>
      </p:sp>
      <p:sp>
        <p:nvSpPr>
          <p:cNvPr id="6" name="5 CuadroTexto"/>
          <p:cNvSpPr txBox="1"/>
          <p:nvPr/>
        </p:nvSpPr>
        <p:spPr>
          <a:xfrm>
            <a:off x="1639610" y="4496530"/>
            <a:ext cx="6671814" cy="338554"/>
          </a:xfrm>
          <a:prstGeom prst="rect">
            <a:avLst/>
          </a:prstGeom>
          <a:noFill/>
        </p:spPr>
        <p:txBody>
          <a:bodyPr wrap="square" rtlCol="0">
            <a:spAutoFit/>
          </a:bodyPr>
          <a:lstStyle/>
          <a:p>
            <a:r>
              <a:rPr lang="es-ES" sz="1600" b="1" dirty="0" smtClean="0"/>
              <a:t>5º Diseño del Plan de Gestión Ambiental y Social     </a:t>
            </a:r>
            <a:endParaRPr lang="es-ES" sz="1600" b="1" dirty="0"/>
          </a:p>
        </p:txBody>
      </p:sp>
      <p:pic>
        <p:nvPicPr>
          <p:cNvPr id="3074" name="Picture 2" descr="\\wsai_archivo\Archivo_006\Tecnicos\072\204172. Metro Fuencarral\fotos\Reportaje fotográfico Modesto\evolución obr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1844" y="1569663"/>
            <a:ext cx="3342294" cy="250604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wsai_archivo\Archivo_006\Tecnicos\072\204172. Metro Fuencarral\fotos\Reportaje fotográfico Modesto\actuaciones ambientales\punto limpio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3734" y="4155821"/>
            <a:ext cx="2585114" cy="1939033"/>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063643" y="1881252"/>
            <a:ext cx="6068292" cy="738664"/>
          </a:xfrm>
          <a:prstGeom prst="rect">
            <a:avLst/>
          </a:prstGeom>
          <a:noFill/>
        </p:spPr>
        <p:txBody>
          <a:bodyPr wrap="square" rtlCol="0">
            <a:spAutoFit/>
          </a:bodyPr>
          <a:lstStyle/>
          <a:p>
            <a:r>
              <a:rPr lang="es-ES" sz="1400" i="1" dirty="0" smtClean="0"/>
              <a:t>Medio físico, biótico, social, económico y perceptual</a:t>
            </a:r>
          </a:p>
          <a:p>
            <a:r>
              <a:rPr lang="es-ES" sz="1400" i="1" dirty="0"/>
              <a:t>Identificación GI y actores implicados (Administración, sociedad civil, ONG…)</a:t>
            </a:r>
          </a:p>
          <a:p>
            <a:endParaRPr lang="es-ES" sz="1400" i="1" dirty="0" smtClean="0"/>
          </a:p>
        </p:txBody>
      </p:sp>
      <p:sp>
        <p:nvSpPr>
          <p:cNvPr id="11" name="10 Rectángulo"/>
          <p:cNvSpPr/>
          <p:nvPr/>
        </p:nvSpPr>
        <p:spPr>
          <a:xfrm>
            <a:off x="2006733" y="4804307"/>
            <a:ext cx="6418201" cy="738664"/>
          </a:xfrm>
          <a:prstGeom prst="rect">
            <a:avLst/>
          </a:prstGeom>
        </p:spPr>
        <p:txBody>
          <a:bodyPr wrap="square">
            <a:spAutoFit/>
          </a:bodyPr>
          <a:lstStyle/>
          <a:p>
            <a:r>
              <a:rPr lang="es-ES_tradnl" sz="1400" i="1" dirty="0" smtClean="0"/>
              <a:t>Previo posible diálogo con GI: propuesta de valor compartido</a:t>
            </a:r>
            <a:endParaRPr lang="es-ES" sz="1400" i="1" dirty="0" smtClean="0"/>
          </a:p>
          <a:p>
            <a:r>
              <a:rPr lang="es-ES" sz="1400" i="1" dirty="0" smtClean="0"/>
              <a:t>Medidas </a:t>
            </a:r>
            <a:r>
              <a:rPr lang="es-ES" sz="1400" i="1" dirty="0"/>
              <a:t>preventivas, correctoras y protectores en fase de </a:t>
            </a:r>
            <a:r>
              <a:rPr lang="es-ES" sz="1400" i="1" dirty="0" smtClean="0"/>
              <a:t>diseño, obra </a:t>
            </a:r>
            <a:r>
              <a:rPr lang="es-ES" sz="1400" i="1" dirty="0"/>
              <a:t>y </a:t>
            </a:r>
            <a:r>
              <a:rPr lang="es-ES" sz="1400" i="1" dirty="0" smtClean="0"/>
              <a:t>operación</a:t>
            </a:r>
          </a:p>
          <a:p>
            <a:r>
              <a:rPr lang="es-ES" sz="1400" i="1" dirty="0" smtClean="0"/>
              <a:t>Programa </a:t>
            </a:r>
            <a:r>
              <a:rPr lang="es-ES" sz="1400" i="1" dirty="0"/>
              <a:t>de Vigilancia Ambiental</a:t>
            </a:r>
          </a:p>
        </p:txBody>
      </p:sp>
      <p:pic>
        <p:nvPicPr>
          <p:cNvPr id="15" name="14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22" name="Title 1"/>
          <p:cNvSpPr txBox="1">
            <a:spLocks/>
          </p:cNvSpPr>
          <p:nvPr/>
        </p:nvSpPr>
        <p:spPr>
          <a:xfrm>
            <a:off x="2063643" y="2827402"/>
            <a:ext cx="6304382" cy="954107"/>
          </a:xfrm>
          <a:prstGeom prst="rect">
            <a:avLst/>
          </a:prstGeom>
          <a:noFill/>
        </p:spPr>
        <p:txBody>
          <a:bodyPr wrap="square" rtlCol="0">
            <a:spAutoFit/>
          </a:bodyPr>
          <a:lstStyle>
            <a:defPPr>
              <a:defRPr lang="en-US"/>
            </a:defPPr>
            <a:lvl1pPr>
              <a:defRPr sz="1400"/>
            </a:lvl1pPr>
          </a:lstStyle>
          <a:p>
            <a:r>
              <a:rPr lang="es-ES_tradnl" i="1" dirty="0"/>
              <a:t>Requisitos legales (BBEEE en Sudáfrica, </a:t>
            </a:r>
            <a:r>
              <a:rPr lang="es-ES_tradnl" i="1" dirty="0" err="1"/>
              <a:t>First</a:t>
            </a:r>
            <a:r>
              <a:rPr lang="es-ES_tradnl" i="1" dirty="0"/>
              <a:t> </a:t>
            </a:r>
            <a:r>
              <a:rPr lang="es-ES_tradnl" i="1" dirty="0" err="1"/>
              <a:t>Nations</a:t>
            </a:r>
            <a:r>
              <a:rPr lang="es-ES_tradnl" i="1" dirty="0"/>
              <a:t> en </a:t>
            </a:r>
            <a:r>
              <a:rPr lang="es-ES_tradnl" i="1" dirty="0" smtClean="0"/>
              <a:t>Canadá, a todos los niveles administrativos, WB…)</a:t>
            </a:r>
            <a:endParaRPr lang="es-ES_tradnl" i="1" dirty="0"/>
          </a:p>
          <a:p>
            <a:r>
              <a:rPr lang="es-ES_tradnl" i="1" dirty="0"/>
              <a:t>Requisitos cliente (sector minero, </a:t>
            </a:r>
            <a:r>
              <a:rPr lang="es-ES_tradnl" i="1" dirty="0" err="1" smtClean="0"/>
              <a:t>oil&amp;gas</a:t>
            </a:r>
            <a:r>
              <a:rPr lang="es-ES_tradnl" i="1" dirty="0" smtClean="0"/>
              <a:t>, etc)</a:t>
            </a:r>
          </a:p>
          <a:p>
            <a:r>
              <a:rPr lang="es-ES_tradnl" i="1" dirty="0" smtClean="0"/>
              <a:t>Requisitos Acciona (objetivos empresa/PDS, mínimos…)</a:t>
            </a:r>
            <a:endParaRPr lang="es-ES_tradnl" i="1" dirty="0"/>
          </a:p>
        </p:txBody>
      </p:sp>
      <p:sp>
        <p:nvSpPr>
          <p:cNvPr id="27" name="Title 1"/>
          <p:cNvSpPr txBox="1">
            <a:spLocks/>
          </p:cNvSpPr>
          <p:nvPr/>
        </p:nvSpPr>
        <p:spPr>
          <a:xfrm>
            <a:off x="1757975" y="430469"/>
            <a:ext cx="9144000" cy="808539"/>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200" b="1" dirty="0">
                <a:solidFill>
                  <a:srgbClr val="0070C0"/>
                </a:solidFill>
                <a:latin typeface="+mn-lt"/>
                <a:ea typeface="+mn-ea"/>
                <a:cs typeface="Arial" panose="020B0604020202020204" pitchFamily="34" charset="0"/>
              </a:rPr>
              <a:t>SISTEMAS DE GESTIÓN SOCIO-AMBIENTAL</a:t>
            </a:r>
          </a:p>
        </p:txBody>
      </p:sp>
      <p:sp>
        <p:nvSpPr>
          <p:cNvPr id="28" name="Title 1"/>
          <p:cNvSpPr txBox="1">
            <a:spLocks/>
          </p:cNvSpPr>
          <p:nvPr/>
        </p:nvSpPr>
        <p:spPr>
          <a:xfrm>
            <a:off x="1763249" y="894388"/>
            <a:ext cx="7491110" cy="55503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1800" b="1" dirty="0">
                <a:solidFill>
                  <a:srgbClr val="0070C0"/>
                </a:solidFill>
                <a:latin typeface="+mn-lt"/>
                <a:ea typeface="+mn-ea"/>
                <a:cs typeface="Arial" panose="020B0604020202020204" pitchFamily="34" charset="0"/>
              </a:rPr>
              <a:t>DESARROLLO DE UN PLAN DE GESTIÓN AMBIENTAL Y </a:t>
            </a:r>
            <a:r>
              <a:rPr lang="es-ES" sz="1800" b="1" dirty="0" smtClean="0">
                <a:solidFill>
                  <a:srgbClr val="0070C0"/>
                </a:solidFill>
                <a:latin typeface="+mn-lt"/>
                <a:ea typeface="+mn-ea"/>
                <a:cs typeface="Arial" panose="020B0604020202020204" pitchFamily="34" charset="0"/>
              </a:rPr>
              <a:t>SOCIAL </a:t>
            </a:r>
          </a:p>
          <a:p>
            <a:pPr algn="l"/>
            <a:r>
              <a:rPr lang="es-ES" sz="1800" b="1" dirty="0" smtClean="0">
                <a:solidFill>
                  <a:srgbClr val="0070C0"/>
                </a:solidFill>
                <a:latin typeface="+mn-lt"/>
                <a:ea typeface="+mn-ea"/>
                <a:cs typeface="Arial" panose="020B0604020202020204" pitchFamily="34" charset="0"/>
              </a:rPr>
              <a:t>(AMBAS </a:t>
            </a:r>
            <a:r>
              <a:rPr lang="es-ES" sz="1800" b="1" dirty="0">
                <a:solidFill>
                  <a:srgbClr val="0070C0"/>
                </a:solidFill>
                <a:latin typeface="+mn-lt"/>
                <a:ea typeface="+mn-ea"/>
                <a:cs typeface="Arial" panose="020B0604020202020204" pitchFamily="34" charset="0"/>
              </a:rPr>
              <a:t>FASES: DISEÑO Y CONSTRUCCIÓN) </a:t>
            </a:r>
            <a:endParaRPr lang="es-ES_tradnl" sz="1800" b="1" dirty="0">
              <a:solidFill>
                <a:srgbClr val="0070C0"/>
              </a:solidFill>
              <a:latin typeface="+mn-lt"/>
              <a:ea typeface="+mn-ea"/>
              <a:cs typeface="Arial" panose="020B0604020202020204" pitchFamily="34" charset="0"/>
            </a:endParaRPr>
          </a:p>
          <a:p>
            <a:pPr algn="l"/>
            <a:endParaRPr lang="es-ES_tradnl" sz="1800" b="1" dirty="0">
              <a:solidFill>
                <a:schemeClr val="bg1">
                  <a:lumMod val="50000"/>
                </a:schemeClr>
              </a:solidFill>
              <a:latin typeface="+mn-lt"/>
              <a:ea typeface="ＭＳ Ｐゴシック" pitchFamily="34" charset="-128"/>
              <a:cs typeface="Calibri" pitchFamily="34" charset="0"/>
            </a:endParaRPr>
          </a:p>
          <a:p>
            <a:pPr algn="l"/>
            <a:endParaRPr lang="es-ES_tradnl" sz="2400" b="1" dirty="0">
              <a:solidFill>
                <a:schemeClr val="bg1">
                  <a:lumMod val="50000"/>
                </a:schemeClr>
              </a:solidFill>
              <a:latin typeface="+mn-lt"/>
              <a:cs typeface="Arial" panose="020B0604020202020204" pitchFamily="34" charset="0"/>
            </a:endParaRPr>
          </a:p>
        </p:txBody>
      </p:sp>
      <p:sp>
        <p:nvSpPr>
          <p:cNvPr id="29" name="28 CuadroTexto"/>
          <p:cNvSpPr txBox="1"/>
          <p:nvPr/>
        </p:nvSpPr>
        <p:spPr>
          <a:xfrm>
            <a:off x="1639610" y="2466027"/>
            <a:ext cx="5659820" cy="338554"/>
          </a:xfrm>
          <a:prstGeom prst="rect">
            <a:avLst/>
          </a:prstGeom>
          <a:noFill/>
        </p:spPr>
        <p:txBody>
          <a:bodyPr wrap="square" rtlCol="0">
            <a:spAutoFit/>
          </a:bodyPr>
          <a:lstStyle/>
          <a:p>
            <a:r>
              <a:rPr lang="es-ES" sz="1600" b="1" dirty="0" smtClean="0"/>
              <a:t>2º Identificación de requisitos legales/cliente/Acciona</a:t>
            </a:r>
            <a:endParaRPr lang="es-ES" sz="1600" b="1" dirty="0"/>
          </a:p>
        </p:txBody>
      </p:sp>
      <p:sp>
        <p:nvSpPr>
          <p:cNvPr id="16" name="15 CuadroTexto"/>
          <p:cNvSpPr txBox="1"/>
          <p:nvPr/>
        </p:nvSpPr>
        <p:spPr>
          <a:xfrm>
            <a:off x="1639608" y="5542971"/>
            <a:ext cx="6970002" cy="338554"/>
          </a:xfrm>
          <a:prstGeom prst="rect">
            <a:avLst/>
          </a:prstGeom>
          <a:noFill/>
        </p:spPr>
        <p:txBody>
          <a:bodyPr wrap="square" rtlCol="0">
            <a:spAutoFit/>
          </a:bodyPr>
          <a:lstStyle/>
          <a:p>
            <a:r>
              <a:rPr lang="es-ES" sz="1600" b="1" dirty="0" smtClean="0"/>
              <a:t>6º Revisión del Plan de Gestión Ambiental y Social antes del inicio de la obra     </a:t>
            </a:r>
            <a:endParaRPr lang="es-ES" sz="1600" b="1" dirty="0"/>
          </a:p>
        </p:txBody>
      </p:sp>
      <p:sp>
        <p:nvSpPr>
          <p:cNvPr id="2" name="1 CuadroTexto"/>
          <p:cNvSpPr txBox="1"/>
          <p:nvPr/>
        </p:nvSpPr>
        <p:spPr>
          <a:xfrm>
            <a:off x="1327661" y="1587539"/>
            <a:ext cx="311947" cy="1754326"/>
          </a:xfrm>
          <a:prstGeom prst="rect">
            <a:avLst/>
          </a:prstGeom>
          <a:noFill/>
        </p:spPr>
        <p:txBody>
          <a:bodyPr wrap="square" rtlCol="0">
            <a:spAutoFit/>
          </a:bodyPr>
          <a:lstStyle/>
          <a:p>
            <a:pPr algn="ctr"/>
            <a:r>
              <a:rPr lang="es-ES" b="1" dirty="0" smtClean="0">
                <a:solidFill>
                  <a:srgbClr val="FF0000"/>
                </a:solidFill>
              </a:rPr>
              <a:t>DISEÑO</a:t>
            </a:r>
          </a:p>
        </p:txBody>
      </p:sp>
      <p:sp>
        <p:nvSpPr>
          <p:cNvPr id="7" name="6 CuadroTexto"/>
          <p:cNvSpPr txBox="1"/>
          <p:nvPr/>
        </p:nvSpPr>
        <p:spPr>
          <a:xfrm>
            <a:off x="7857677" y="3362115"/>
            <a:ext cx="383206" cy="1200329"/>
          </a:xfrm>
          <a:prstGeom prst="rect">
            <a:avLst/>
          </a:prstGeom>
          <a:noFill/>
        </p:spPr>
        <p:txBody>
          <a:bodyPr wrap="square" rtlCol="0">
            <a:spAutoFit/>
          </a:bodyPr>
          <a:lstStyle/>
          <a:p>
            <a:r>
              <a:rPr lang="es-ES" b="1" dirty="0" smtClean="0">
                <a:solidFill>
                  <a:srgbClr val="FF0000"/>
                </a:solidFill>
              </a:rPr>
              <a:t>OBRA</a:t>
            </a:r>
            <a:endParaRPr lang="es-ES" b="1" dirty="0">
              <a:solidFill>
                <a:srgbClr val="FF0000"/>
              </a:solidFill>
            </a:endParaRPr>
          </a:p>
        </p:txBody>
      </p:sp>
      <p:cxnSp>
        <p:nvCxnSpPr>
          <p:cNvPr id="9" name="8 Conector recto de flecha"/>
          <p:cNvCxnSpPr>
            <a:stCxn id="2" idx="2"/>
          </p:cNvCxnSpPr>
          <p:nvPr/>
        </p:nvCxnSpPr>
        <p:spPr>
          <a:xfrm flipH="1">
            <a:off x="1483634" y="3341865"/>
            <a:ext cx="1" cy="13085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H="1">
            <a:off x="8014468" y="4519362"/>
            <a:ext cx="1" cy="13085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p:nvPr/>
        </p:nvCxnSpPr>
        <p:spPr>
          <a:xfrm flipH="1" flipV="1">
            <a:off x="7999238" y="1727363"/>
            <a:ext cx="2" cy="14837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065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graphicFrame>
        <p:nvGraphicFramePr>
          <p:cNvPr id="2" name="1 Diagrama"/>
          <p:cNvGraphicFramePr/>
          <p:nvPr>
            <p:extLst>
              <p:ext uri="{D42A27DB-BD31-4B8C-83A1-F6EECF244321}">
                <p14:modId xmlns:p14="http://schemas.microsoft.com/office/powerpoint/2010/main" val="1093907496"/>
              </p:ext>
            </p:extLst>
          </p:nvPr>
        </p:nvGraphicFramePr>
        <p:xfrm>
          <a:off x="2514743" y="1459732"/>
          <a:ext cx="7840633" cy="48974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6 Imagen"/>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8" name="Title 1"/>
          <p:cNvSpPr txBox="1">
            <a:spLocks/>
          </p:cNvSpPr>
          <p:nvPr/>
        </p:nvSpPr>
        <p:spPr>
          <a:xfrm>
            <a:off x="1669128" y="231157"/>
            <a:ext cx="9144000" cy="808539"/>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200" b="1" dirty="0">
                <a:solidFill>
                  <a:srgbClr val="0070C0"/>
                </a:solidFill>
                <a:latin typeface="+mn-lt"/>
                <a:ea typeface="+mn-ea"/>
                <a:cs typeface="Arial" panose="020B0604020202020204" pitchFamily="34" charset="0"/>
              </a:rPr>
              <a:t>SISTEMAS DE GESTIÓN SOCIO-AMBIENTAL</a:t>
            </a:r>
          </a:p>
        </p:txBody>
      </p:sp>
      <p:sp>
        <p:nvSpPr>
          <p:cNvPr id="9" name="8 CuadroTexto"/>
          <p:cNvSpPr txBox="1"/>
          <p:nvPr/>
        </p:nvSpPr>
        <p:spPr>
          <a:xfrm>
            <a:off x="2507115" y="1582747"/>
            <a:ext cx="2459023" cy="738664"/>
          </a:xfrm>
          <a:prstGeom prst="rect">
            <a:avLst/>
          </a:prstGeom>
          <a:noFill/>
        </p:spPr>
        <p:txBody>
          <a:bodyPr wrap="square" rtlCol="0">
            <a:spAutoFit/>
          </a:bodyPr>
          <a:lstStyle/>
          <a:p>
            <a:pPr algn="ctr"/>
            <a:r>
              <a:rPr lang="es-ES_tradnl" sz="1400" i="1" dirty="0" smtClean="0"/>
              <a:t>Inclusión en organigramas funciones específicas MA y Social</a:t>
            </a:r>
            <a:endParaRPr lang="es-ES" sz="1400" i="1" dirty="0"/>
          </a:p>
        </p:txBody>
      </p:sp>
      <p:sp>
        <p:nvSpPr>
          <p:cNvPr id="10" name="9 CuadroTexto"/>
          <p:cNvSpPr txBox="1"/>
          <p:nvPr/>
        </p:nvSpPr>
        <p:spPr>
          <a:xfrm>
            <a:off x="5213527" y="1343413"/>
            <a:ext cx="2459023" cy="738664"/>
          </a:xfrm>
          <a:prstGeom prst="rect">
            <a:avLst/>
          </a:prstGeom>
          <a:noFill/>
        </p:spPr>
        <p:txBody>
          <a:bodyPr wrap="square" rtlCol="0">
            <a:spAutoFit/>
          </a:bodyPr>
          <a:lstStyle/>
          <a:p>
            <a:r>
              <a:rPr lang="es-ES_tradnl" sz="1400" i="1" dirty="0" smtClean="0"/>
              <a:t>Inclusión de dotación económica para gestión social y ambiental (en proyecto + oferta)</a:t>
            </a:r>
            <a:endParaRPr lang="es-ES" sz="1400" i="1" dirty="0"/>
          </a:p>
        </p:txBody>
      </p:sp>
      <p:sp>
        <p:nvSpPr>
          <p:cNvPr id="11" name="10 CuadroTexto"/>
          <p:cNvSpPr txBox="1"/>
          <p:nvPr/>
        </p:nvSpPr>
        <p:spPr>
          <a:xfrm>
            <a:off x="7877500" y="1769094"/>
            <a:ext cx="2459023" cy="523220"/>
          </a:xfrm>
          <a:prstGeom prst="rect">
            <a:avLst/>
          </a:prstGeom>
          <a:noFill/>
        </p:spPr>
        <p:txBody>
          <a:bodyPr wrap="square" rtlCol="0">
            <a:spAutoFit/>
          </a:bodyPr>
          <a:lstStyle/>
          <a:p>
            <a:pPr algn="ctr"/>
            <a:r>
              <a:rPr lang="es-ES_tradnl" sz="1400" i="1" dirty="0" smtClean="0"/>
              <a:t>BBEEE</a:t>
            </a:r>
          </a:p>
          <a:p>
            <a:pPr algn="ctr"/>
            <a:r>
              <a:rPr lang="es-ES_tradnl" sz="1400" i="1" dirty="0" err="1" smtClean="0"/>
              <a:t>First</a:t>
            </a:r>
            <a:r>
              <a:rPr lang="es-ES_tradnl" sz="1400" i="1" dirty="0" smtClean="0"/>
              <a:t> </a:t>
            </a:r>
            <a:r>
              <a:rPr lang="es-ES_tradnl" sz="1400" i="1" dirty="0" err="1" smtClean="0"/>
              <a:t>Nations</a:t>
            </a:r>
            <a:endParaRPr lang="es-ES" sz="1400" i="1" dirty="0"/>
          </a:p>
        </p:txBody>
      </p:sp>
      <p:sp>
        <p:nvSpPr>
          <p:cNvPr id="12" name="11 CuadroTexto"/>
          <p:cNvSpPr txBox="1"/>
          <p:nvPr/>
        </p:nvSpPr>
        <p:spPr>
          <a:xfrm>
            <a:off x="3867804" y="5547376"/>
            <a:ext cx="2459023" cy="738664"/>
          </a:xfrm>
          <a:prstGeom prst="rect">
            <a:avLst/>
          </a:prstGeom>
          <a:noFill/>
        </p:spPr>
        <p:txBody>
          <a:bodyPr wrap="square" rtlCol="0">
            <a:spAutoFit/>
          </a:bodyPr>
          <a:lstStyle/>
          <a:p>
            <a:r>
              <a:rPr lang="es-ES_tradnl" sz="1400" i="1" dirty="0" smtClean="0"/>
              <a:t>Los proyectos funcionan mejor cuando hay requisitos en contrato</a:t>
            </a:r>
            <a:endParaRPr lang="es-ES" sz="1400" i="1" dirty="0"/>
          </a:p>
        </p:txBody>
      </p:sp>
      <p:sp>
        <p:nvSpPr>
          <p:cNvPr id="13" name="12 CuadroTexto"/>
          <p:cNvSpPr txBox="1"/>
          <p:nvPr/>
        </p:nvSpPr>
        <p:spPr>
          <a:xfrm>
            <a:off x="9020369" y="4075930"/>
            <a:ext cx="1920899" cy="1384995"/>
          </a:xfrm>
          <a:prstGeom prst="rect">
            <a:avLst/>
          </a:prstGeom>
          <a:noFill/>
        </p:spPr>
        <p:txBody>
          <a:bodyPr wrap="square" rtlCol="0">
            <a:spAutoFit/>
          </a:bodyPr>
          <a:lstStyle/>
          <a:p>
            <a:pPr algn="ctr"/>
            <a:r>
              <a:rPr lang="es-ES_tradnl" sz="1400" i="1" dirty="0" smtClean="0"/>
              <a:t>Directamente aplicables a los centros productivos de reducción de huella, ahorro consumo, gestión social…</a:t>
            </a:r>
            <a:endParaRPr lang="es-ES" sz="1400" i="1" dirty="0"/>
          </a:p>
        </p:txBody>
      </p:sp>
      <p:sp>
        <p:nvSpPr>
          <p:cNvPr id="14" name="Title 1"/>
          <p:cNvSpPr txBox="1">
            <a:spLocks/>
          </p:cNvSpPr>
          <p:nvPr/>
        </p:nvSpPr>
        <p:spPr>
          <a:xfrm>
            <a:off x="1763248" y="817783"/>
            <a:ext cx="4872047" cy="34462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1800" b="1" dirty="0" smtClean="0">
                <a:solidFill>
                  <a:srgbClr val="0070C0"/>
                </a:solidFill>
                <a:latin typeface="+mn-lt"/>
                <a:ea typeface="+mn-ea"/>
                <a:cs typeface="Arial" panose="020B0604020202020204" pitchFamily="34" charset="0"/>
              </a:rPr>
              <a:t>RECURSOS NECESARIOS</a:t>
            </a:r>
            <a:endParaRPr lang="es-ES_tradnl" sz="1800" b="1" dirty="0">
              <a:solidFill>
                <a:srgbClr val="0070C0"/>
              </a:solidFill>
              <a:latin typeface="+mn-lt"/>
              <a:ea typeface="+mn-ea"/>
              <a:cs typeface="Arial" panose="020B0604020202020204" pitchFamily="34" charset="0"/>
            </a:endParaRPr>
          </a:p>
          <a:p>
            <a:pPr algn="l"/>
            <a:endParaRPr lang="es-ES_tradnl" sz="1800" b="1" dirty="0">
              <a:solidFill>
                <a:schemeClr val="bg1">
                  <a:lumMod val="50000"/>
                </a:schemeClr>
              </a:solidFill>
              <a:latin typeface="+mn-lt"/>
              <a:ea typeface="ＭＳ Ｐゴシック" pitchFamily="34" charset="-128"/>
              <a:cs typeface="Calibri" pitchFamily="34" charset="0"/>
            </a:endParaRPr>
          </a:p>
          <a:p>
            <a:pPr algn="l"/>
            <a:endParaRPr lang="es-ES_tradnl" sz="2400" b="1" dirty="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1985740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7" name="Title 1"/>
          <p:cNvSpPr txBox="1">
            <a:spLocks/>
          </p:cNvSpPr>
          <p:nvPr/>
        </p:nvSpPr>
        <p:spPr>
          <a:xfrm>
            <a:off x="1733797" y="325652"/>
            <a:ext cx="9144000" cy="808539"/>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200" b="1" dirty="0">
                <a:solidFill>
                  <a:srgbClr val="0070C0"/>
                </a:solidFill>
                <a:latin typeface="+mn-lt"/>
                <a:ea typeface="+mn-ea"/>
                <a:cs typeface="Arial" panose="020B0604020202020204" pitchFamily="34" charset="0"/>
              </a:rPr>
              <a:t>SISTEMAS DE GESTIÓN SOCIO-AMBIENTAL</a:t>
            </a:r>
          </a:p>
        </p:txBody>
      </p:sp>
      <p:sp>
        <p:nvSpPr>
          <p:cNvPr id="9" name="Title 1"/>
          <p:cNvSpPr txBox="1">
            <a:spLocks/>
          </p:cNvSpPr>
          <p:nvPr/>
        </p:nvSpPr>
        <p:spPr>
          <a:xfrm>
            <a:off x="1558291" y="1653397"/>
            <a:ext cx="6860846" cy="4058633"/>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endParaRPr lang="es-ES_tradnl" sz="1200" b="1" dirty="0" smtClean="0">
              <a:latin typeface="+mn-lt"/>
              <a:ea typeface="ＭＳ Ｐゴシック" pitchFamily="34" charset="-128"/>
              <a:cs typeface="Calibri" pitchFamily="34" charset="0"/>
            </a:endParaRPr>
          </a:p>
          <a:p>
            <a:pPr marL="342900" indent="-342900" algn="l">
              <a:buAutoNum type="arabicPeriod"/>
            </a:pPr>
            <a:r>
              <a:rPr lang="es-ES_tradnl" sz="1800" b="1" dirty="0" smtClean="0">
                <a:latin typeface="+mn-lt"/>
                <a:ea typeface="ＭＳ Ｐゴシック" pitchFamily="34" charset="-128"/>
                <a:cs typeface="Calibri" pitchFamily="34" charset="0"/>
              </a:rPr>
              <a:t>ESTRATEGIA </a:t>
            </a:r>
            <a:r>
              <a:rPr lang="es-ES_tradnl" sz="1800" b="1" dirty="0">
                <a:latin typeface="+mn-lt"/>
                <a:ea typeface="ＭＳ Ｐゴシック" pitchFamily="34" charset="-128"/>
                <a:cs typeface="Calibri" pitchFamily="34" charset="0"/>
              </a:rPr>
              <a:t>PLAN </a:t>
            </a:r>
            <a:r>
              <a:rPr lang="es-ES_tradnl" sz="1800" b="1" dirty="0" smtClean="0">
                <a:latin typeface="+mn-lt"/>
                <a:ea typeface="ＭＳ Ｐゴシック" pitchFamily="34" charset="-128"/>
                <a:cs typeface="Calibri" pitchFamily="34" charset="0"/>
              </a:rPr>
              <a:t> DIRECTOR </a:t>
            </a:r>
            <a:r>
              <a:rPr lang="es-ES_tradnl" sz="1800" b="1" dirty="0">
                <a:latin typeface="+mn-lt"/>
                <a:ea typeface="ＭＳ Ｐゴシック" pitchFamily="34" charset="-128"/>
                <a:cs typeface="Calibri" pitchFamily="34" charset="0"/>
              </a:rPr>
              <a:t>DE </a:t>
            </a:r>
            <a:r>
              <a:rPr lang="es-ES_tradnl" sz="1800" b="1" dirty="0" smtClean="0">
                <a:latin typeface="+mn-lt"/>
                <a:ea typeface="ＭＳ Ｐゴシック" pitchFamily="34" charset="-128"/>
                <a:cs typeface="Calibri" pitchFamily="34" charset="0"/>
              </a:rPr>
              <a:t>SOSTENIBILIDAD</a:t>
            </a:r>
          </a:p>
          <a:p>
            <a:pPr marL="342900" indent="-342900" algn="l">
              <a:buAutoNum type="arabicPeriod"/>
            </a:pPr>
            <a:endParaRPr lang="es-ES_tradnl" sz="1800" b="1" dirty="0">
              <a:latin typeface="+mn-lt"/>
              <a:ea typeface="ＭＳ Ｐゴシック" pitchFamily="34" charset="-128"/>
              <a:cs typeface="Calibri" pitchFamily="34" charset="0"/>
            </a:endParaRPr>
          </a:p>
          <a:p>
            <a:pPr marL="342900" indent="-342900" algn="l">
              <a:buAutoNum type="arabicPeriod"/>
            </a:pPr>
            <a:endParaRPr lang="es-ES_tradnl" sz="1800" b="1" dirty="0" smtClean="0">
              <a:latin typeface="+mn-lt"/>
              <a:ea typeface="ＭＳ Ｐゴシック" pitchFamily="34" charset="-128"/>
              <a:cs typeface="Calibri" pitchFamily="34" charset="0"/>
            </a:endParaRPr>
          </a:p>
          <a:p>
            <a:pPr marL="342900" indent="-342900" algn="l">
              <a:buAutoNum type="arabicPeriod"/>
            </a:pPr>
            <a:endParaRPr lang="es-ES_tradnl" sz="1800" b="1" dirty="0" smtClean="0">
              <a:latin typeface="+mn-lt"/>
              <a:ea typeface="ＭＳ Ｐゴシック" pitchFamily="34" charset="-128"/>
              <a:cs typeface="Calibri" pitchFamily="34" charset="0"/>
            </a:endParaRPr>
          </a:p>
          <a:p>
            <a:pPr marL="342900" indent="-342900" algn="l">
              <a:buAutoNum type="arabicPeriod"/>
            </a:pPr>
            <a:endParaRPr lang="es-ES_tradnl" sz="1800" b="1" dirty="0">
              <a:latin typeface="+mn-lt"/>
              <a:ea typeface="ＭＳ Ｐゴシック" pitchFamily="34" charset="-128"/>
              <a:cs typeface="Calibri" pitchFamily="34" charset="0"/>
            </a:endParaRPr>
          </a:p>
          <a:p>
            <a:pPr marL="342900" indent="-342900" algn="l">
              <a:buAutoNum type="arabicPeriod"/>
            </a:pPr>
            <a:endParaRPr lang="es-ES_tradnl" sz="1800" b="1" dirty="0" smtClean="0">
              <a:latin typeface="+mn-lt"/>
              <a:ea typeface="ＭＳ Ｐゴシック" pitchFamily="34" charset="-128"/>
              <a:cs typeface="Calibri" pitchFamily="34" charset="0"/>
            </a:endParaRPr>
          </a:p>
          <a:p>
            <a:pPr marL="342900" indent="-342900" algn="l">
              <a:buAutoNum type="arabicPeriod"/>
            </a:pPr>
            <a:endParaRPr lang="es-ES_tradnl" sz="1800" b="1" dirty="0">
              <a:latin typeface="+mn-lt"/>
              <a:ea typeface="ＭＳ Ｐゴシック" pitchFamily="34" charset="-128"/>
              <a:cs typeface="Calibri" pitchFamily="34" charset="0"/>
            </a:endParaRPr>
          </a:p>
          <a:p>
            <a:pPr marL="342900" indent="-342900" algn="l">
              <a:buAutoNum type="arabicPeriod"/>
            </a:pPr>
            <a:endParaRPr lang="es-ES_tradnl" sz="1800" b="1" dirty="0" smtClean="0">
              <a:latin typeface="+mn-lt"/>
              <a:ea typeface="ＭＳ Ｐゴシック" pitchFamily="34" charset="-128"/>
              <a:cs typeface="Calibri" pitchFamily="34" charset="0"/>
            </a:endParaRPr>
          </a:p>
          <a:p>
            <a:pPr marL="342900" indent="-342900" algn="l">
              <a:buAutoNum type="arabicPeriod"/>
            </a:pPr>
            <a:endParaRPr lang="es-ES_tradnl" sz="1800" b="1" dirty="0" smtClean="0">
              <a:latin typeface="+mn-lt"/>
              <a:ea typeface="ＭＳ Ｐゴシック" pitchFamily="34" charset="-128"/>
              <a:cs typeface="Calibri" pitchFamily="34" charset="0"/>
            </a:endParaRPr>
          </a:p>
          <a:p>
            <a:pPr marL="342900" indent="-342900" algn="l">
              <a:buAutoNum type="arabicPeriod"/>
            </a:pPr>
            <a:endParaRPr lang="es-ES_tradnl" sz="1800" b="1" dirty="0" smtClean="0">
              <a:latin typeface="+mn-lt"/>
              <a:ea typeface="ＭＳ Ｐゴシック" pitchFamily="34" charset="-128"/>
              <a:cs typeface="Calibri" pitchFamily="34" charset="0"/>
            </a:endParaRPr>
          </a:p>
          <a:p>
            <a:pPr marL="342900" indent="-342900" algn="l">
              <a:buAutoNum type="arabicPeriod"/>
            </a:pPr>
            <a:endParaRPr lang="es-ES_tradnl" sz="1800" b="1" dirty="0" smtClean="0">
              <a:latin typeface="+mn-lt"/>
              <a:ea typeface="ＭＳ Ｐゴシック" pitchFamily="34" charset="-128"/>
              <a:cs typeface="Calibri" pitchFamily="34" charset="0"/>
            </a:endParaRPr>
          </a:p>
          <a:p>
            <a:pPr marL="342900" indent="-342900" algn="l">
              <a:buAutoNum type="arabicPeriod"/>
            </a:pPr>
            <a:r>
              <a:rPr lang="es-ES_tradnl" sz="1800" b="1" dirty="0" smtClean="0">
                <a:latin typeface="+mn-lt"/>
                <a:ea typeface="ＭＳ Ｐゴシック" pitchFamily="34" charset="-128"/>
                <a:cs typeface="Calibri" pitchFamily="34" charset="0"/>
              </a:rPr>
              <a:t>SISTEMAS DE GESTIÓN  AMBIENTAL (ISO 14001, EMAS…)</a:t>
            </a:r>
            <a:endParaRPr lang="es-ES_tradnl" sz="1800" b="1" dirty="0">
              <a:latin typeface="+mn-lt"/>
              <a:ea typeface="ＭＳ Ｐゴシック" pitchFamily="34" charset="-128"/>
              <a:cs typeface="Calibri" pitchFamily="34" charset="0"/>
            </a:endParaRPr>
          </a:p>
          <a:p>
            <a:pPr algn="l"/>
            <a:endParaRPr lang="es-ES_tradnl" sz="2400" b="1" dirty="0">
              <a:solidFill>
                <a:schemeClr val="bg1">
                  <a:lumMod val="50000"/>
                </a:schemeClr>
              </a:solidFill>
              <a:latin typeface="Bell MT" panose="02020503060305020303" pitchFamily="18" charset="0"/>
              <a:cs typeface="Arial" panose="020B0604020202020204" pitchFamily="34" charset="0"/>
            </a:endParaRPr>
          </a:p>
        </p:txBody>
      </p:sp>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78" t="18651" r="9977" b="26389"/>
          <a:stretch/>
        </p:blipFill>
        <p:spPr bwMode="auto">
          <a:xfrm>
            <a:off x="1733797" y="2814702"/>
            <a:ext cx="4324103" cy="1638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2 Conector angular"/>
          <p:cNvCxnSpPr>
            <a:stCxn id="8" idx="3"/>
          </p:cNvCxnSpPr>
          <p:nvPr/>
        </p:nvCxnSpPr>
        <p:spPr>
          <a:xfrm flipV="1">
            <a:off x="6057900" y="3143253"/>
            <a:ext cx="952760" cy="490722"/>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10 Conector angular"/>
          <p:cNvCxnSpPr>
            <a:stCxn id="8" idx="3"/>
          </p:cNvCxnSpPr>
          <p:nvPr/>
        </p:nvCxnSpPr>
        <p:spPr>
          <a:xfrm>
            <a:off x="6057900" y="3633975"/>
            <a:ext cx="952760" cy="44063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7010659" y="2677570"/>
            <a:ext cx="4301231" cy="93136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1800" b="1" dirty="0" smtClean="0">
                <a:latin typeface="+mn-lt"/>
                <a:ea typeface="ＭＳ Ｐゴシック" pitchFamily="34" charset="-128"/>
                <a:cs typeface="Calibri" pitchFamily="34" charset="0"/>
              </a:rPr>
              <a:t>SOCIEDAD: </a:t>
            </a:r>
          </a:p>
          <a:p>
            <a:pPr algn="l"/>
            <a:r>
              <a:rPr lang="es-ES_tradnl" sz="1800" b="1" dirty="0" smtClean="0">
                <a:latin typeface="+mn-lt"/>
                <a:ea typeface="ＭＳ Ｐゴシック" pitchFamily="34" charset="-128"/>
                <a:cs typeface="Calibri" pitchFamily="34" charset="0"/>
              </a:rPr>
              <a:t>Procedimiento Gestión de Impacto Social</a:t>
            </a:r>
          </a:p>
        </p:txBody>
      </p:sp>
      <p:sp>
        <p:nvSpPr>
          <p:cNvPr id="25" name="Title 1"/>
          <p:cNvSpPr txBox="1">
            <a:spLocks/>
          </p:cNvSpPr>
          <p:nvPr/>
        </p:nvSpPr>
        <p:spPr>
          <a:xfrm>
            <a:off x="7010660" y="3608929"/>
            <a:ext cx="4301231" cy="1157439"/>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1800" b="1" dirty="0" smtClean="0">
                <a:latin typeface="+mn-lt"/>
                <a:ea typeface="ＭＳ Ｐゴシック" pitchFamily="34" charset="-128"/>
                <a:cs typeface="Calibri" pitchFamily="34" charset="0"/>
              </a:rPr>
              <a:t>MEDIO AMBIENTE / CAMBIO CLIMÁTICO: </a:t>
            </a:r>
          </a:p>
          <a:p>
            <a:pPr algn="l"/>
            <a:r>
              <a:rPr lang="es-ES_tradnl" sz="1800" dirty="0" smtClean="0">
                <a:latin typeface="+mn-lt"/>
                <a:ea typeface="ＭＳ Ｐゴシック" pitchFamily="34" charset="-128"/>
                <a:cs typeface="Calibri" pitchFamily="34" charset="0"/>
              </a:rPr>
              <a:t>Objetivos específicos aplicables a los centros de trabajo sobre reducción de huella e impacto</a:t>
            </a:r>
          </a:p>
          <a:p>
            <a:pPr algn="l"/>
            <a:endParaRPr lang="es-ES_tradnl" sz="1800" b="1" dirty="0" smtClean="0">
              <a:latin typeface="+mn-lt"/>
              <a:ea typeface="ＭＳ Ｐゴシック" pitchFamily="34" charset="-128"/>
              <a:cs typeface="Calibri" pitchFamily="34" charset="0"/>
            </a:endParaRPr>
          </a:p>
        </p:txBody>
      </p:sp>
      <p:pic>
        <p:nvPicPr>
          <p:cNvPr id="12" name="11 Image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pic>
        <p:nvPicPr>
          <p:cNvPr id="1026" name="Picture 2" descr="image0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1274" y="1839432"/>
            <a:ext cx="1775713" cy="8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1733797" y="794451"/>
            <a:ext cx="4724015" cy="369332"/>
          </a:xfrm>
          <a:prstGeom prst="rect">
            <a:avLst/>
          </a:prstGeom>
          <a:noFill/>
        </p:spPr>
        <p:txBody>
          <a:bodyPr wrap="square" rtlCol="0">
            <a:spAutoFit/>
          </a:bodyPr>
          <a:lstStyle/>
          <a:p>
            <a:r>
              <a:rPr lang="es-ES_tradnl" b="1" dirty="0" smtClean="0">
                <a:solidFill>
                  <a:srgbClr val="0070C0"/>
                </a:solidFill>
                <a:cs typeface="Arial" panose="020B0604020202020204" pitchFamily="34" charset="0"/>
              </a:rPr>
              <a:t>SOPORTE DENTRO DEL GRUPO ACCIONA</a:t>
            </a:r>
            <a:endParaRPr lang="es-ES_tradnl" b="1" dirty="0">
              <a:solidFill>
                <a:srgbClr val="0070C0"/>
              </a:solidFill>
              <a:cs typeface="Arial" panose="020B0604020202020204" pitchFamily="34" charset="0"/>
            </a:endParaRPr>
          </a:p>
        </p:txBody>
      </p:sp>
      <p:sp>
        <p:nvSpPr>
          <p:cNvPr id="6" name="5 CuadroTexto"/>
          <p:cNvSpPr txBox="1"/>
          <p:nvPr/>
        </p:nvSpPr>
        <p:spPr>
          <a:xfrm>
            <a:off x="8419137" y="4766369"/>
            <a:ext cx="3510748" cy="461665"/>
          </a:xfrm>
          <a:prstGeom prst="rect">
            <a:avLst/>
          </a:prstGeom>
          <a:noFill/>
        </p:spPr>
        <p:txBody>
          <a:bodyPr wrap="square" rtlCol="0">
            <a:spAutoFit/>
          </a:bodyPr>
          <a:lstStyle/>
          <a:p>
            <a:r>
              <a:rPr lang="es-ES_tradnl" sz="1200" b="1" dirty="0">
                <a:ea typeface="ＭＳ Ｐゴシック" pitchFamily="34" charset="-128"/>
                <a:cs typeface="Calibri" pitchFamily="34" charset="0"/>
                <a:hlinkClick r:id="rId8"/>
              </a:rPr>
              <a:t>http://www.retema.es/noticia/acciona-sera-una-empresa-neutra-en-carbono-en-2016-QPxOL</a:t>
            </a:r>
            <a:endParaRPr lang="es-ES_tradnl" sz="1200" b="1" dirty="0">
              <a:ea typeface="ＭＳ Ｐゴシック" pitchFamily="34" charset="-128"/>
              <a:cs typeface="Calibri" pitchFamily="34" charset="0"/>
            </a:endParaRPr>
          </a:p>
        </p:txBody>
      </p:sp>
    </p:spTree>
    <p:extLst>
      <p:ext uri="{BB962C8B-B14F-4D97-AF65-F5344CB8AC3E}">
        <p14:creationId xmlns:p14="http://schemas.microsoft.com/office/powerpoint/2010/main" val="841399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0370" y="6212336"/>
            <a:ext cx="1695755" cy="4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Placeholder 10" descr="WB-WBG-vertical-RGB.png"/>
          <p:cNvPicPr>
            <a:picLocks noChangeAspect="1"/>
          </p:cNvPicPr>
          <p:nvPr/>
        </p:nvPicPr>
        <p:blipFill rotWithShape="1">
          <a:blip r:embed="rId4">
            <a:extLst>
              <a:ext uri="{28A0092B-C50C-407E-A947-70E740481C1C}">
                <a14:useLocalDpi xmlns:a14="http://schemas.microsoft.com/office/drawing/2010/main" val="0"/>
              </a:ext>
            </a:extLst>
          </a:blip>
          <a:srcRect t="-9829" b="-9800"/>
          <a:stretch/>
        </p:blipFill>
        <p:spPr>
          <a:xfrm>
            <a:off x="7507706" y="6089207"/>
            <a:ext cx="911431" cy="617371"/>
          </a:xfrm>
          <a:prstGeom prst="rect">
            <a:avLst/>
          </a:prstGeom>
        </p:spPr>
      </p:pic>
      <p:sp>
        <p:nvSpPr>
          <p:cNvPr id="6" name="Title 1"/>
          <p:cNvSpPr txBox="1">
            <a:spLocks/>
          </p:cNvSpPr>
          <p:nvPr/>
        </p:nvSpPr>
        <p:spPr>
          <a:xfrm>
            <a:off x="2167891" y="383171"/>
            <a:ext cx="4831999" cy="1193800"/>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600" b="1" dirty="0" smtClean="0">
                <a:solidFill>
                  <a:srgbClr val="D60016"/>
                </a:solidFill>
                <a:latin typeface="+mn-lt"/>
                <a:cs typeface="Arial" panose="020B0604020202020204" pitchFamily="34" charset="0"/>
              </a:rPr>
              <a:t>ACCIONA</a:t>
            </a:r>
          </a:p>
          <a:p>
            <a:pPr algn="l"/>
            <a:r>
              <a:rPr lang="es-ES_tradnl" sz="2400" b="1" dirty="0" smtClean="0">
                <a:latin typeface="+mn-lt"/>
                <a:cs typeface="Arial" panose="020B0604020202020204" pitchFamily="34" charset="0"/>
              </a:rPr>
              <a:t>NEXO COMÚN SOSTENIBILIDAD</a:t>
            </a:r>
          </a:p>
          <a:p>
            <a:pPr algn="l"/>
            <a:endParaRPr lang="es-ES_tradnl" sz="2400" b="1" dirty="0">
              <a:solidFill>
                <a:schemeClr val="bg1">
                  <a:lumMod val="50000"/>
                </a:schemeClr>
              </a:solidFill>
              <a:latin typeface="+mn-lt"/>
              <a:cs typeface="Arial" panose="020B0604020202020204" pitchFamily="34" charset="0"/>
            </a:endParaRPr>
          </a:p>
        </p:txBody>
      </p:sp>
      <p:sp>
        <p:nvSpPr>
          <p:cNvPr id="8" name="Rectangle 12"/>
          <p:cNvSpPr>
            <a:spLocks/>
          </p:cNvSpPr>
          <p:nvPr/>
        </p:nvSpPr>
        <p:spPr bwMode="auto">
          <a:xfrm>
            <a:off x="8515800" y="3549848"/>
            <a:ext cx="4406322" cy="276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anchor="ctr">
            <a:spAutoFit/>
          </a:bodyPr>
          <a:lstStyle/>
          <a:p>
            <a:pPr algn="l">
              <a:spcAft>
                <a:spcPts val="4300"/>
              </a:spcAft>
              <a:tabLst>
                <a:tab pos="233843" algn="l"/>
                <a:tab pos="467685" algn="l"/>
                <a:tab pos="701528" algn="l"/>
                <a:tab pos="935370" algn="l"/>
                <a:tab pos="1169213" algn="l"/>
                <a:tab pos="1403055" algn="l"/>
                <a:tab pos="1636898" algn="l"/>
                <a:tab pos="1870740" algn="l"/>
                <a:tab pos="2104583" algn="l"/>
                <a:tab pos="2338426" algn="l"/>
                <a:tab pos="2572268" algn="l"/>
                <a:tab pos="2806111" algn="l"/>
              </a:tabLst>
            </a:pPr>
            <a:r>
              <a:rPr lang="en-US" dirty="0">
                <a:ea typeface="ＭＳ Ｐゴシック" charset="0"/>
                <a:cs typeface="Calibri"/>
              </a:rPr>
              <a:t>e</a:t>
            </a:r>
            <a:r>
              <a:rPr lang="en-US" dirty="0" smtClean="0">
                <a:ea typeface="ＭＳ Ｐゴシック" charset="0"/>
                <a:cs typeface="Calibri"/>
              </a:rPr>
              <a:t>n +30 </a:t>
            </a:r>
            <a:r>
              <a:rPr lang="en-US" dirty="0" err="1" smtClean="0">
                <a:ea typeface="ＭＳ Ｐゴシック" charset="0"/>
                <a:cs typeface="Calibri"/>
              </a:rPr>
              <a:t>países</a:t>
            </a:r>
            <a:r>
              <a:rPr lang="en-US" dirty="0" smtClean="0">
                <a:ea typeface="ＭＳ Ｐゴシック" charset="0"/>
                <a:cs typeface="Calibri"/>
              </a:rPr>
              <a:t>, </a:t>
            </a:r>
            <a:r>
              <a:rPr lang="en-US" b="1" dirty="0" smtClean="0">
                <a:ea typeface="ＭＳ Ｐゴシック" charset="0"/>
                <a:cs typeface="Calibri"/>
              </a:rPr>
              <a:t>5 </a:t>
            </a:r>
            <a:r>
              <a:rPr lang="en-US" b="1" dirty="0" err="1" smtClean="0">
                <a:ea typeface="ＭＳ Ｐゴシック" charset="0"/>
                <a:cs typeface="Calibri"/>
              </a:rPr>
              <a:t>continentes</a:t>
            </a:r>
            <a:endParaRPr lang="en-US" b="1" dirty="0" smtClean="0">
              <a:ea typeface="ＭＳ Ｐゴシック" charset="0"/>
              <a:cs typeface="Calibri"/>
            </a:endParaRPr>
          </a:p>
          <a:p>
            <a:pPr algn="l">
              <a:spcAft>
                <a:spcPts val="4300"/>
              </a:spcAft>
              <a:tabLst>
                <a:tab pos="233843" algn="l"/>
                <a:tab pos="467685" algn="l"/>
                <a:tab pos="701528" algn="l"/>
                <a:tab pos="935370" algn="l"/>
                <a:tab pos="1169213" algn="l"/>
                <a:tab pos="1403055" algn="l"/>
                <a:tab pos="1636898" algn="l"/>
                <a:tab pos="1870740" algn="l"/>
                <a:tab pos="2104583" algn="l"/>
                <a:tab pos="2338426" algn="l"/>
                <a:tab pos="2572268" algn="l"/>
                <a:tab pos="2806111" algn="l"/>
              </a:tabLst>
            </a:pPr>
            <a:r>
              <a:rPr lang="en-US" dirty="0">
                <a:ea typeface="ＭＳ Ｐゴシック" charset="0"/>
                <a:cs typeface="Calibri"/>
              </a:rPr>
              <a:t>e</a:t>
            </a:r>
            <a:r>
              <a:rPr lang="en-US" dirty="0" smtClean="0">
                <a:ea typeface="ＭＳ Ｐゴシック" charset="0"/>
                <a:cs typeface="Calibri"/>
              </a:rPr>
              <a:t> </a:t>
            </a:r>
            <a:r>
              <a:rPr lang="en-US" dirty="0" err="1" smtClean="0">
                <a:ea typeface="ＭＳ Ｐゴシック" charset="0"/>
                <a:cs typeface="Calibri"/>
              </a:rPr>
              <a:t>inversión</a:t>
            </a:r>
            <a:r>
              <a:rPr lang="en-US" dirty="0" smtClean="0">
                <a:ea typeface="ＭＳ Ｐゴシック" charset="0"/>
                <a:cs typeface="Calibri"/>
              </a:rPr>
              <a:t> </a:t>
            </a:r>
            <a:r>
              <a:rPr lang="en-US" dirty="0" err="1" smtClean="0">
                <a:ea typeface="ＭＳ Ｐゴシック" charset="0"/>
                <a:cs typeface="Calibri"/>
              </a:rPr>
              <a:t>neta</a:t>
            </a:r>
            <a:r>
              <a:rPr lang="en-US" dirty="0" smtClean="0">
                <a:ea typeface="ＭＳ Ｐゴシック" charset="0"/>
                <a:cs typeface="Calibri"/>
              </a:rPr>
              <a:t> </a:t>
            </a:r>
            <a:r>
              <a:rPr lang="en-US" dirty="0" err="1" smtClean="0">
                <a:ea typeface="ＭＳ Ｐゴシック" charset="0"/>
                <a:cs typeface="Calibri"/>
              </a:rPr>
              <a:t>por</a:t>
            </a:r>
            <a:r>
              <a:rPr lang="en-US" dirty="0" smtClean="0">
                <a:ea typeface="ＭＳ Ｐゴシック" charset="0"/>
                <a:cs typeface="Calibri"/>
              </a:rPr>
              <a:t> </a:t>
            </a:r>
            <a:r>
              <a:rPr lang="en-US" b="1" dirty="0" smtClean="0">
                <a:ea typeface="ＭＳ Ｐゴシック" charset="0"/>
                <a:cs typeface="Calibri"/>
              </a:rPr>
              <a:t>223 MM€</a:t>
            </a:r>
            <a:endParaRPr lang="en-US" dirty="0">
              <a:ea typeface="ＭＳ Ｐゴシック" charset="0"/>
              <a:cs typeface="Calibri"/>
            </a:endParaRPr>
          </a:p>
          <a:p>
            <a:pPr algn="l">
              <a:spcAft>
                <a:spcPts val="4300"/>
              </a:spcAft>
              <a:tabLst>
                <a:tab pos="233843" algn="l"/>
                <a:tab pos="467685" algn="l"/>
                <a:tab pos="701528" algn="l"/>
                <a:tab pos="935370" algn="l"/>
                <a:tab pos="1169213" algn="l"/>
                <a:tab pos="1403055" algn="l"/>
                <a:tab pos="1636898" algn="l"/>
                <a:tab pos="1870740" algn="l"/>
                <a:tab pos="2104583" algn="l"/>
                <a:tab pos="2338426" algn="l"/>
                <a:tab pos="2572268" algn="l"/>
                <a:tab pos="2806111" algn="l"/>
              </a:tabLst>
            </a:pPr>
            <a:endParaRPr lang="en-US" dirty="0">
              <a:ea typeface="ＭＳ Ｐゴシック" charset="0"/>
              <a:cs typeface="Calibri"/>
            </a:endParaRPr>
          </a:p>
          <a:p>
            <a:pPr algn="l">
              <a:spcAft>
                <a:spcPts val="4300"/>
              </a:spcAft>
              <a:tabLst>
                <a:tab pos="233843" algn="l"/>
                <a:tab pos="467685" algn="l"/>
                <a:tab pos="701528" algn="l"/>
                <a:tab pos="935370" algn="l"/>
                <a:tab pos="1169213" algn="l"/>
                <a:tab pos="1403055" algn="l"/>
                <a:tab pos="1636898" algn="l"/>
                <a:tab pos="1870740" algn="l"/>
                <a:tab pos="2104583" algn="l"/>
                <a:tab pos="2338426" algn="l"/>
                <a:tab pos="2572268" algn="l"/>
                <a:tab pos="2806111" algn="l"/>
              </a:tabLst>
            </a:pPr>
            <a:r>
              <a:rPr lang="en-US" dirty="0" smtClean="0">
                <a:ea typeface="ＭＳ Ｐゴシック" charset="0"/>
                <a:cs typeface="Calibri"/>
              </a:rPr>
              <a:t>  </a:t>
            </a:r>
            <a:endParaRPr lang="en-US" dirty="0">
              <a:ea typeface="ＭＳ Ｐゴシック" charset="0"/>
              <a:cs typeface="Calibri"/>
              <a:sym typeface="ITC Avant Garde Std Md" charset="0"/>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634" y="557903"/>
            <a:ext cx="3178069" cy="204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5"/>
          <p:cNvSpPr txBox="1">
            <a:spLocks noChangeArrowheads="1"/>
          </p:cNvSpPr>
          <p:nvPr/>
        </p:nvSpPr>
        <p:spPr bwMode="auto">
          <a:xfrm>
            <a:off x="1546597" y="1356031"/>
            <a:ext cx="5174838" cy="336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30046" tIns="65023" rIns="130046" bIns="6502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lnSpc>
                <a:spcPct val="120000"/>
              </a:lnSpc>
              <a:spcBef>
                <a:spcPct val="20000"/>
              </a:spcBef>
              <a:defRPr/>
            </a:pPr>
            <a:r>
              <a:rPr lang="en-US" sz="1400" b="1" dirty="0" smtClean="0">
                <a:latin typeface="+mn-lt"/>
                <a:ea typeface="ＭＳ Ｐゴシック" pitchFamily="34" charset="-128"/>
                <a:cs typeface="Calibri" pitchFamily="34" charset="0"/>
                <a:sym typeface="Gill Sans"/>
              </a:rPr>
              <a:t>ACCIONA </a:t>
            </a:r>
            <a:r>
              <a:rPr lang="en-US" sz="1400" b="1" dirty="0">
                <a:latin typeface="+mn-lt"/>
                <a:ea typeface="ＭＳ Ｐゴシック" pitchFamily="34" charset="-128"/>
                <a:cs typeface="Calibri" pitchFamily="34" charset="0"/>
                <a:sym typeface="Gill Sans"/>
              </a:rPr>
              <a:t>forma parte de:</a:t>
            </a:r>
          </a:p>
          <a:p>
            <a:pPr marL="243836" indent="-243836" algn="l" eaLnBrk="1" hangingPunct="1">
              <a:lnSpc>
                <a:spcPct val="120000"/>
              </a:lnSpc>
              <a:spcBef>
                <a:spcPct val="20000"/>
              </a:spcBef>
              <a:buFont typeface="Arial" pitchFamily="34" charset="0"/>
              <a:buChar char="•"/>
              <a:defRPr/>
            </a:pPr>
            <a:r>
              <a:rPr lang="en-US" sz="1400" dirty="0" err="1">
                <a:latin typeface="+mn-lt"/>
                <a:ea typeface="ＭＳ Ｐゴシック" pitchFamily="34" charset="-128"/>
                <a:cs typeface="Calibri" pitchFamily="34" charset="0"/>
                <a:sym typeface="Gill Sans"/>
              </a:rPr>
              <a:t>I</a:t>
            </a:r>
            <a:r>
              <a:rPr lang="en-US" sz="1400" dirty="0" err="1" smtClean="0">
                <a:latin typeface="+mn-lt"/>
                <a:ea typeface="ＭＳ Ｐゴシック" pitchFamily="34" charset="-128"/>
                <a:cs typeface="Calibri" pitchFamily="34" charset="0"/>
                <a:sym typeface="Gill Sans"/>
              </a:rPr>
              <a:t>ndice</a:t>
            </a:r>
            <a:r>
              <a:rPr lang="en-US" sz="1400" dirty="0" smtClean="0">
                <a:latin typeface="+mn-lt"/>
                <a:ea typeface="ＭＳ Ｐゴシック" pitchFamily="34" charset="-128"/>
                <a:cs typeface="Calibri" pitchFamily="34" charset="0"/>
                <a:sym typeface="Gill Sans"/>
              </a:rPr>
              <a:t> </a:t>
            </a:r>
            <a:r>
              <a:rPr lang="en-US" sz="1400" b="1" dirty="0">
                <a:latin typeface="+mn-lt"/>
                <a:ea typeface="ＭＳ Ｐゴシック" pitchFamily="34" charset="-128"/>
                <a:cs typeface="Calibri" pitchFamily="34" charset="0"/>
                <a:sym typeface="Gill Sans"/>
              </a:rPr>
              <a:t>IBEX 35 </a:t>
            </a:r>
            <a:r>
              <a:rPr lang="en-US" sz="1400" dirty="0" smtClean="0">
                <a:latin typeface="+mn-lt"/>
                <a:ea typeface="ＭＳ Ｐゴシック" pitchFamily="34" charset="-128"/>
                <a:cs typeface="Calibri" pitchFamily="34" charset="0"/>
                <a:sym typeface="Gill Sans"/>
              </a:rPr>
              <a:t>de </a:t>
            </a:r>
            <a:r>
              <a:rPr lang="en-US" sz="1400" dirty="0">
                <a:latin typeface="+mn-lt"/>
                <a:ea typeface="ＭＳ Ｐゴシック" pitchFamily="34" charset="-128"/>
                <a:cs typeface="Calibri" pitchFamily="34" charset="0"/>
                <a:sym typeface="Gill Sans"/>
              </a:rPr>
              <a:t>la </a:t>
            </a:r>
            <a:r>
              <a:rPr lang="en-US" sz="1400" dirty="0" err="1">
                <a:latin typeface="+mn-lt"/>
                <a:ea typeface="ＭＳ Ｐゴシック" pitchFamily="34" charset="-128"/>
                <a:cs typeface="Calibri" pitchFamily="34" charset="0"/>
                <a:sym typeface="Gill Sans"/>
              </a:rPr>
              <a:t>Bolsa</a:t>
            </a:r>
            <a:r>
              <a:rPr lang="en-US" sz="1400" dirty="0">
                <a:latin typeface="+mn-lt"/>
                <a:ea typeface="ＭＳ Ｐゴシック" pitchFamily="34" charset="-128"/>
                <a:cs typeface="Calibri" pitchFamily="34" charset="0"/>
                <a:sym typeface="Gill Sans"/>
              </a:rPr>
              <a:t> </a:t>
            </a:r>
            <a:r>
              <a:rPr lang="en-US" sz="1400" dirty="0" smtClean="0">
                <a:latin typeface="+mn-lt"/>
                <a:ea typeface="ＭＳ Ｐゴシック" pitchFamily="34" charset="-128"/>
                <a:cs typeface="Calibri" pitchFamily="34" charset="0"/>
                <a:sym typeface="Gill Sans"/>
              </a:rPr>
              <a:t>de </a:t>
            </a:r>
            <a:r>
              <a:rPr lang="en-US" sz="1400" dirty="0">
                <a:latin typeface="+mn-lt"/>
                <a:ea typeface="ＭＳ Ｐゴシック" pitchFamily="34" charset="-128"/>
                <a:cs typeface="Calibri" pitchFamily="34" charset="0"/>
                <a:sym typeface="Gill Sans"/>
              </a:rPr>
              <a:t>Madrid.</a:t>
            </a:r>
          </a:p>
          <a:p>
            <a:pPr marL="243836" indent="-243836" eaLnBrk="1" hangingPunct="1">
              <a:lnSpc>
                <a:spcPct val="120000"/>
              </a:lnSpc>
              <a:spcBef>
                <a:spcPct val="20000"/>
              </a:spcBef>
              <a:buFont typeface="Arial" pitchFamily="34" charset="0"/>
              <a:buChar char="•"/>
              <a:defRPr/>
            </a:pPr>
            <a:r>
              <a:rPr lang="en-US" sz="1400" dirty="0" err="1">
                <a:latin typeface="+mn-lt"/>
                <a:ea typeface="ＭＳ Ｐゴシック" pitchFamily="34" charset="-128"/>
                <a:cs typeface="Calibri" pitchFamily="34" charset="0"/>
                <a:sym typeface="Gill Sans"/>
              </a:rPr>
              <a:t>Iniciativas</a:t>
            </a:r>
            <a:r>
              <a:rPr lang="en-US" sz="1400" dirty="0">
                <a:latin typeface="+mn-lt"/>
                <a:ea typeface="ＭＳ Ｐゴシック" pitchFamily="34" charset="-128"/>
                <a:cs typeface="Calibri" pitchFamily="34" charset="0"/>
                <a:sym typeface="Gill Sans"/>
              </a:rPr>
              <a:t> de </a:t>
            </a:r>
            <a:r>
              <a:rPr lang="en-US" sz="1400" b="1" dirty="0" err="1">
                <a:latin typeface="+mn-lt"/>
                <a:ea typeface="ＭＳ Ｐゴシック" pitchFamily="34" charset="-128"/>
                <a:cs typeface="Calibri" pitchFamily="34" charset="0"/>
                <a:sym typeface="Gill Sans"/>
              </a:rPr>
              <a:t>Naciones</a:t>
            </a:r>
            <a:r>
              <a:rPr lang="en-US" sz="1400" b="1" dirty="0">
                <a:latin typeface="+mn-lt"/>
                <a:ea typeface="ＭＳ Ｐゴシック" pitchFamily="34" charset="-128"/>
                <a:cs typeface="Calibri" pitchFamily="34" charset="0"/>
                <a:sym typeface="Gill Sans"/>
              </a:rPr>
              <a:t> </a:t>
            </a:r>
            <a:r>
              <a:rPr lang="en-US" sz="1400" b="1" dirty="0" err="1">
                <a:latin typeface="+mn-lt"/>
                <a:ea typeface="ＭＳ Ｐゴシック" pitchFamily="34" charset="-128"/>
                <a:cs typeface="Calibri" pitchFamily="34" charset="0"/>
                <a:sym typeface="Gill Sans"/>
              </a:rPr>
              <a:t>Unidas</a:t>
            </a:r>
            <a:r>
              <a:rPr lang="en-US" sz="1400" b="1" dirty="0">
                <a:latin typeface="+mn-lt"/>
                <a:ea typeface="ＭＳ Ｐゴシック" pitchFamily="34" charset="-128"/>
                <a:cs typeface="Calibri" pitchFamily="34" charset="0"/>
                <a:sym typeface="Gill Sans"/>
              </a:rPr>
              <a:t> </a:t>
            </a:r>
            <a:r>
              <a:rPr lang="en-US" sz="1400" dirty="0" smtClean="0">
                <a:latin typeface="+mn-lt"/>
                <a:ea typeface="ＭＳ Ｐゴシック" pitchFamily="34" charset="-128"/>
                <a:cs typeface="Calibri" pitchFamily="34" charset="0"/>
                <a:sym typeface="Gill Sans"/>
              </a:rPr>
              <a:t>(</a:t>
            </a:r>
            <a:r>
              <a:rPr lang="en-US" sz="1400" b="1" dirty="0" smtClean="0">
                <a:latin typeface="+mn-lt"/>
                <a:ea typeface="ＭＳ Ｐゴシック" pitchFamily="34" charset="-128"/>
                <a:cs typeface="Calibri" pitchFamily="34" charset="0"/>
                <a:sym typeface="Gill Sans"/>
              </a:rPr>
              <a:t>Global </a:t>
            </a:r>
            <a:r>
              <a:rPr lang="en-US" sz="1400" b="1" dirty="0">
                <a:latin typeface="+mn-lt"/>
                <a:ea typeface="ＭＳ Ｐゴシック" pitchFamily="34" charset="-128"/>
                <a:cs typeface="Calibri" pitchFamily="34" charset="0"/>
                <a:sym typeface="Gill Sans"/>
              </a:rPr>
              <a:t>Compact </a:t>
            </a:r>
            <a:r>
              <a:rPr lang="en-US" sz="1400" dirty="0" smtClean="0">
                <a:latin typeface="+mn-lt"/>
                <a:ea typeface="ＭＳ Ｐゴシック" pitchFamily="34" charset="-128"/>
                <a:cs typeface="Calibri" pitchFamily="34" charset="0"/>
                <a:sym typeface="Gill Sans"/>
              </a:rPr>
              <a:t>Lead)</a:t>
            </a:r>
            <a:endParaRPr lang="en-US" sz="1400" dirty="0">
              <a:latin typeface="+mn-lt"/>
              <a:ea typeface="ＭＳ Ｐゴシック" pitchFamily="34" charset="-128"/>
              <a:cs typeface="Calibri" pitchFamily="34" charset="0"/>
              <a:sym typeface="Gill Sans"/>
            </a:endParaRPr>
          </a:p>
          <a:p>
            <a:pPr marL="243836" indent="-243836" eaLnBrk="1" hangingPunct="1">
              <a:lnSpc>
                <a:spcPct val="120000"/>
              </a:lnSpc>
              <a:spcBef>
                <a:spcPct val="20000"/>
              </a:spcBef>
              <a:buFont typeface="Arial" pitchFamily="34" charset="0"/>
              <a:buChar char="•"/>
              <a:defRPr/>
            </a:pPr>
            <a:r>
              <a:rPr lang="en-US" sz="1400" dirty="0" smtClean="0">
                <a:latin typeface="+mn-lt"/>
                <a:ea typeface="ＭＳ Ｐゴシック" pitchFamily="34" charset="-128"/>
                <a:cs typeface="Calibri" pitchFamily="34" charset="0"/>
                <a:sym typeface="Gill Sans"/>
              </a:rPr>
              <a:t>Dow </a:t>
            </a:r>
            <a:r>
              <a:rPr lang="en-US" sz="1400" dirty="0">
                <a:latin typeface="+mn-lt"/>
                <a:ea typeface="ＭＳ Ｐゴシック" pitchFamily="34" charset="-128"/>
                <a:cs typeface="Calibri" pitchFamily="34" charset="0"/>
                <a:sym typeface="Gill Sans"/>
              </a:rPr>
              <a:t>Jones </a:t>
            </a:r>
            <a:r>
              <a:rPr lang="en-US" sz="1400" dirty="0" smtClean="0">
                <a:latin typeface="+mn-lt"/>
                <a:ea typeface="ＭＳ Ｐゴシック" pitchFamily="34" charset="-128"/>
                <a:cs typeface="Calibri" pitchFamily="34" charset="0"/>
                <a:sym typeface="Gill Sans"/>
              </a:rPr>
              <a:t>Sustainability World </a:t>
            </a:r>
            <a:r>
              <a:rPr lang="en-US" sz="1400" dirty="0">
                <a:latin typeface="+mn-lt"/>
                <a:ea typeface="ＭＳ Ｐゴシック" pitchFamily="34" charset="-128"/>
                <a:cs typeface="Calibri" pitchFamily="34" charset="0"/>
                <a:sym typeface="Gill Sans"/>
              </a:rPr>
              <a:t>Index (</a:t>
            </a:r>
            <a:r>
              <a:rPr lang="en-US" sz="1400" b="1" dirty="0">
                <a:latin typeface="+mn-lt"/>
                <a:ea typeface="ＭＳ Ｐゴシック" pitchFamily="34" charset="-128"/>
                <a:cs typeface="Calibri" pitchFamily="34" charset="0"/>
                <a:sym typeface="Gill Sans"/>
              </a:rPr>
              <a:t>DSJI </a:t>
            </a:r>
            <a:r>
              <a:rPr lang="en-US" sz="1400" dirty="0">
                <a:latin typeface="+mn-lt"/>
                <a:ea typeface="ＭＳ Ｐゴシック" pitchFamily="34" charset="-128"/>
                <a:cs typeface="Calibri" pitchFamily="34" charset="0"/>
                <a:sym typeface="Gill Sans"/>
              </a:rPr>
              <a:t>World) </a:t>
            </a:r>
            <a:r>
              <a:rPr lang="en-US" sz="1400" dirty="0" err="1">
                <a:latin typeface="+mn-lt"/>
                <a:ea typeface="ＭＳ Ｐゴシック" pitchFamily="34" charset="-128"/>
                <a:cs typeface="Calibri" pitchFamily="34" charset="0"/>
                <a:sym typeface="Gill Sans"/>
              </a:rPr>
              <a:t>noveno</a:t>
            </a:r>
            <a:r>
              <a:rPr lang="en-US" sz="1400" dirty="0">
                <a:latin typeface="+mn-lt"/>
                <a:ea typeface="ＭＳ Ｐゴシック" pitchFamily="34" charset="-128"/>
                <a:cs typeface="Calibri" pitchFamily="34" charset="0"/>
                <a:sym typeface="Gill Sans"/>
              </a:rPr>
              <a:t> </a:t>
            </a:r>
            <a:r>
              <a:rPr lang="en-US" sz="1400" dirty="0" err="1">
                <a:latin typeface="+mn-lt"/>
                <a:ea typeface="ＭＳ Ｐゴシック" pitchFamily="34" charset="-128"/>
                <a:cs typeface="Calibri" pitchFamily="34" charset="0"/>
                <a:sym typeface="Gill Sans"/>
              </a:rPr>
              <a:t>año</a:t>
            </a:r>
            <a:r>
              <a:rPr lang="en-US" sz="1400" dirty="0">
                <a:latin typeface="+mn-lt"/>
                <a:ea typeface="ＭＳ Ｐゴシック" pitchFamily="34" charset="-128"/>
                <a:cs typeface="Calibri" pitchFamily="34" charset="0"/>
                <a:sym typeface="Gill Sans"/>
              </a:rPr>
              <a:t> </a:t>
            </a:r>
            <a:r>
              <a:rPr lang="en-US" sz="1400" dirty="0" err="1">
                <a:latin typeface="+mn-lt"/>
                <a:ea typeface="ＭＳ Ｐゴシック" pitchFamily="34" charset="-128"/>
                <a:cs typeface="Calibri" pitchFamily="34" charset="0"/>
                <a:sym typeface="Gill Sans"/>
              </a:rPr>
              <a:t>consecutivo</a:t>
            </a:r>
            <a:r>
              <a:rPr lang="en-US" sz="1400" dirty="0">
                <a:latin typeface="+mn-lt"/>
                <a:ea typeface="ＭＳ Ｐゴシック" pitchFamily="34" charset="-128"/>
                <a:cs typeface="Calibri" pitchFamily="34" charset="0"/>
                <a:sym typeface="Gill Sans"/>
              </a:rPr>
              <a:t> </a:t>
            </a:r>
          </a:p>
          <a:p>
            <a:pPr marL="243836" indent="-243836" eaLnBrk="1" hangingPunct="1">
              <a:lnSpc>
                <a:spcPct val="120000"/>
              </a:lnSpc>
              <a:spcBef>
                <a:spcPct val="20000"/>
              </a:spcBef>
              <a:buFont typeface="Arial" pitchFamily="34" charset="0"/>
              <a:buChar char="•"/>
              <a:defRPr/>
            </a:pPr>
            <a:r>
              <a:rPr lang="en-US" sz="1400" b="1" dirty="0">
                <a:latin typeface="+mn-lt"/>
                <a:ea typeface="ＭＳ Ｐゴシック" pitchFamily="34" charset="-128"/>
                <a:cs typeface="Calibri" pitchFamily="34" charset="0"/>
                <a:sym typeface="Gill Sans"/>
              </a:rPr>
              <a:t>WBCSD </a:t>
            </a:r>
            <a:r>
              <a:rPr lang="en-US" sz="1400" dirty="0">
                <a:latin typeface="+mn-lt"/>
                <a:ea typeface="ＭＳ Ｐゴシック" pitchFamily="34" charset="-128"/>
                <a:cs typeface="Calibri" pitchFamily="34" charset="0"/>
                <a:sym typeface="Gill Sans"/>
              </a:rPr>
              <a:t>World Business Council for Sustainable Development</a:t>
            </a:r>
            <a:endParaRPr lang="es-ES" sz="1400" dirty="0" smtClean="0">
              <a:latin typeface="+mn-lt"/>
              <a:ea typeface="ＭＳ Ｐゴシック" pitchFamily="34" charset="-128"/>
              <a:cs typeface="Calibri" pitchFamily="34" charset="0"/>
              <a:sym typeface="Gill Sans"/>
            </a:endParaRPr>
          </a:p>
          <a:p>
            <a:pPr marL="243836" indent="-243836" eaLnBrk="1" hangingPunct="1">
              <a:lnSpc>
                <a:spcPct val="120000"/>
              </a:lnSpc>
              <a:spcBef>
                <a:spcPct val="20000"/>
              </a:spcBef>
              <a:buFont typeface="Arial" pitchFamily="34" charset="0"/>
              <a:buChar char="•"/>
              <a:defRPr/>
            </a:pPr>
            <a:r>
              <a:rPr lang="es-ES_tradnl" sz="1400" b="1" dirty="0" smtClean="0">
                <a:latin typeface="+mn-lt"/>
                <a:ea typeface="ＭＳ Ｐゴシック" pitchFamily="34" charset="-128"/>
                <a:cs typeface="Calibri" pitchFamily="34" charset="0"/>
                <a:sym typeface="Gill Sans"/>
              </a:rPr>
              <a:t>CDP</a:t>
            </a:r>
            <a:r>
              <a:rPr lang="es-ES_tradnl" sz="1400" dirty="0">
                <a:latin typeface="+mn-lt"/>
                <a:ea typeface="ＭＳ Ｐゴシック" pitchFamily="34" charset="-128"/>
                <a:cs typeface="Calibri" pitchFamily="34" charset="0"/>
                <a:sym typeface="Gill Sans"/>
              </a:rPr>
              <a:t>. </a:t>
            </a:r>
            <a:r>
              <a:rPr lang="es-ES_tradnl" sz="1400" dirty="0" err="1">
                <a:latin typeface="+mn-lt"/>
                <a:ea typeface="ＭＳ Ｐゴシック" pitchFamily="34" charset="-128"/>
                <a:cs typeface="Calibri" pitchFamily="34" charset="0"/>
                <a:sym typeface="Gill Sans"/>
              </a:rPr>
              <a:t>The</a:t>
            </a:r>
            <a:r>
              <a:rPr lang="es-ES_tradnl" sz="1400" dirty="0">
                <a:latin typeface="+mn-lt"/>
                <a:ea typeface="ＭＳ Ｐゴシック" pitchFamily="34" charset="-128"/>
                <a:cs typeface="Calibri" pitchFamily="34" charset="0"/>
                <a:sym typeface="Gill Sans"/>
              </a:rPr>
              <a:t> </a:t>
            </a:r>
            <a:r>
              <a:rPr lang="es-ES_tradnl" sz="1400" dirty="0" err="1">
                <a:latin typeface="+mn-lt"/>
                <a:ea typeface="ＭＳ Ｐゴシック" pitchFamily="34" charset="-128"/>
                <a:cs typeface="Calibri" pitchFamily="34" charset="0"/>
                <a:sym typeface="Gill Sans"/>
              </a:rPr>
              <a:t>Climate</a:t>
            </a:r>
            <a:r>
              <a:rPr lang="es-ES_tradnl" sz="1400" dirty="0">
                <a:latin typeface="+mn-lt"/>
                <a:ea typeface="ＭＳ Ｐゴシック" pitchFamily="34" charset="-128"/>
                <a:cs typeface="Calibri" pitchFamily="34" charset="0"/>
                <a:sym typeface="Gill Sans"/>
              </a:rPr>
              <a:t> “A” elaborada por CDP </a:t>
            </a:r>
          </a:p>
          <a:p>
            <a:pPr marL="243836" indent="-243836" eaLnBrk="1" hangingPunct="1">
              <a:lnSpc>
                <a:spcPct val="120000"/>
              </a:lnSpc>
              <a:spcBef>
                <a:spcPct val="20000"/>
              </a:spcBef>
              <a:buFont typeface="Arial" pitchFamily="34" charset="0"/>
              <a:buChar char="•"/>
              <a:defRPr/>
            </a:pPr>
            <a:r>
              <a:rPr lang="en-US" sz="1400" dirty="0" smtClean="0">
                <a:latin typeface="+mn-lt"/>
                <a:ea typeface="ＭＳ Ｐゴシック" pitchFamily="34" charset="-128"/>
                <a:cs typeface="Calibri" pitchFamily="34" charset="0"/>
                <a:sym typeface="Gill Sans"/>
              </a:rPr>
              <a:t>The </a:t>
            </a:r>
            <a:r>
              <a:rPr lang="en-US" sz="1400" dirty="0">
                <a:latin typeface="+mn-lt"/>
                <a:ea typeface="ＭＳ Ｐゴシック" pitchFamily="34" charset="-128"/>
                <a:cs typeface="Calibri" pitchFamily="34" charset="0"/>
                <a:sym typeface="Gill Sans"/>
              </a:rPr>
              <a:t>Prince of Wale`s Corporate Leaders Group</a:t>
            </a:r>
          </a:p>
          <a:p>
            <a:pPr marL="243836" indent="-243836" eaLnBrk="1" hangingPunct="1">
              <a:lnSpc>
                <a:spcPct val="120000"/>
              </a:lnSpc>
              <a:spcBef>
                <a:spcPct val="20000"/>
              </a:spcBef>
              <a:buFont typeface="Arial" pitchFamily="34" charset="0"/>
              <a:buChar char="•"/>
              <a:defRPr/>
            </a:pPr>
            <a:r>
              <a:rPr lang="en-US" sz="1400" dirty="0" smtClean="0">
                <a:latin typeface="+mn-lt"/>
                <a:ea typeface="ＭＳ Ｐゴシック" pitchFamily="34" charset="-128"/>
                <a:cs typeface="Calibri" pitchFamily="34" charset="0"/>
                <a:sym typeface="Gill Sans"/>
              </a:rPr>
              <a:t>FTSE4Good </a:t>
            </a:r>
            <a:endParaRPr lang="en-US" sz="1400" dirty="0">
              <a:latin typeface="+mn-lt"/>
              <a:ea typeface="ＭＳ Ｐゴシック" pitchFamily="34" charset="-128"/>
              <a:cs typeface="Calibri" pitchFamily="34" charset="0"/>
              <a:sym typeface="Gill Sans"/>
            </a:endParaRPr>
          </a:p>
          <a:p>
            <a:pPr marL="243836" indent="-243836" eaLnBrk="1" hangingPunct="1">
              <a:lnSpc>
                <a:spcPct val="120000"/>
              </a:lnSpc>
              <a:spcBef>
                <a:spcPct val="20000"/>
              </a:spcBef>
              <a:buFont typeface="Arial" pitchFamily="34" charset="0"/>
              <a:buChar char="•"/>
              <a:defRPr/>
            </a:pPr>
            <a:r>
              <a:rPr lang="en-US" sz="1400" dirty="0">
                <a:latin typeface="+mn-lt"/>
                <a:ea typeface="ＭＳ Ｐゴシック" pitchFamily="34" charset="-128"/>
                <a:cs typeface="Calibri" pitchFamily="34" charset="0"/>
                <a:sym typeface="Gill Sans"/>
              </a:rPr>
              <a:t>MSCI Global Climate Index </a:t>
            </a:r>
          </a:p>
          <a:p>
            <a:pPr marL="243836" indent="-243836" eaLnBrk="1" hangingPunct="1">
              <a:lnSpc>
                <a:spcPct val="120000"/>
              </a:lnSpc>
              <a:spcBef>
                <a:spcPct val="20000"/>
              </a:spcBef>
              <a:buFont typeface="Arial" pitchFamily="34" charset="0"/>
              <a:buChar char="•"/>
              <a:defRPr/>
            </a:pPr>
            <a:r>
              <a:rPr lang="en-US" sz="1400" dirty="0" smtClean="0">
                <a:latin typeface="+mn-lt"/>
                <a:ea typeface="ＭＳ Ｐゴシック" pitchFamily="34" charset="-128"/>
                <a:cs typeface="Calibri" pitchFamily="34" charset="0"/>
                <a:sym typeface="Gill Sans"/>
              </a:rPr>
              <a:t>STOXX </a:t>
            </a:r>
            <a:r>
              <a:rPr lang="en-US" sz="1400" dirty="0">
                <a:latin typeface="+mn-lt"/>
                <a:ea typeface="ＭＳ Ｐゴシック" pitchFamily="34" charset="-128"/>
                <a:cs typeface="Calibri" pitchFamily="34" charset="0"/>
                <a:sym typeface="Gill Sans"/>
              </a:rPr>
              <a:t>Global Climate Change Leaders Index </a:t>
            </a:r>
          </a:p>
        </p:txBody>
      </p:sp>
      <p:grpSp>
        <p:nvGrpSpPr>
          <p:cNvPr id="9" name="Agrupar 15"/>
          <p:cNvGrpSpPr/>
          <p:nvPr/>
        </p:nvGrpSpPr>
        <p:grpSpPr>
          <a:xfrm>
            <a:off x="7925776" y="3280301"/>
            <a:ext cx="2032809" cy="302511"/>
            <a:chOff x="926821" y="2117902"/>
            <a:chExt cx="1931126" cy="302511"/>
          </a:xfrm>
        </p:grpSpPr>
        <p:sp>
          <p:nvSpPr>
            <p:cNvPr id="10" name="Rectángulo redondeado 16"/>
            <p:cNvSpPr/>
            <p:nvPr/>
          </p:nvSpPr>
          <p:spPr bwMode="auto">
            <a:xfrm>
              <a:off x="926821" y="2117902"/>
              <a:ext cx="1744777" cy="302511"/>
            </a:xfrm>
            <a:prstGeom prst="roundRect">
              <a:avLst/>
            </a:prstGeom>
            <a:solidFill>
              <a:srgbClr val="EC1F35"/>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2400" b="0" i="0" u="none" strike="noStrike" cap="none" normalizeH="0" baseline="0">
                <a:ln>
                  <a:noFill/>
                </a:ln>
                <a:solidFill>
                  <a:srgbClr val="000000"/>
                </a:solidFill>
                <a:effectLst/>
                <a:ea typeface="ヒラギノ角ゴ ProN W3" charset="0"/>
                <a:cs typeface="ヒラギノ角ゴ ProN W3" charset="0"/>
                <a:sym typeface="Gill Sans" charset="0"/>
              </a:endParaRPr>
            </a:p>
          </p:txBody>
        </p:sp>
        <p:sp>
          <p:nvSpPr>
            <p:cNvPr id="11" name="Rectángulo 17"/>
            <p:cNvSpPr/>
            <p:nvPr/>
          </p:nvSpPr>
          <p:spPr>
            <a:xfrm>
              <a:off x="1028073" y="2127814"/>
              <a:ext cx="1829874" cy="246221"/>
            </a:xfrm>
            <a:prstGeom prst="rect">
              <a:avLst/>
            </a:prstGeom>
          </p:spPr>
          <p:txBody>
            <a:bodyPr wrap="square" lIns="0" tIns="0" rIns="0" bIns="0">
              <a:spAutoFit/>
            </a:bodyPr>
            <a:lstStyle/>
            <a:p>
              <a:pPr algn="l"/>
              <a:r>
                <a:rPr lang="en-US" sz="1600" b="1" dirty="0" smtClean="0">
                  <a:solidFill>
                    <a:schemeClr val="bg1"/>
                  </a:solidFill>
                  <a:ea typeface="ＭＳ Ｐゴシック" charset="0"/>
                  <a:cs typeface="Calibri"/>
                </a:rPr>
                <a:t>+32.000 </a:t>
              </a:r>
              <a:r>
                <a:rPr lang="en-US" sz="1600" b="1" dirty="0" err="1" smtClean="0">
                  <a:solidFill>
                    <a:schemeClr val="bg1"/>
                  </a:solidFill>
                  <a:ea typeface="ＭＳ Ｐゴシック" charset="0"/>
                  <a:cs typeface="Calibri"/>
                </a:rPr>
                <a:t>empleados</a:t>
              </a:r>
              <a:endParaRPr lang="es-ES" sz="1600" dirty="0">
                <a:solidFill>
                  <a:schemeClr val="bg1"/>
                </a:solidFill>
              </a:endParaRPr>
            </a:p>
          </p:txBody>
        </p:sp>
      </p:grpSp>
      <p:grpSp>
        <p:nvGrpSpPr>
          <p:cNvPr id="12" name="Agrupar 18"/>
          <p:cNvGrpSpPr/>
          <p:nvPr/>
        </p:nvGrpSpPr>
        <p:grpSpPr>
          <a:xfrm>
            <a:off x="7925778" y="4088954"/>
            <a:ext cx="2032808" cy="302511"/>
            <a:chOff x="926822" y="3149947"/>
            <a:chExt cx="2032808" cy="302511"/>
          </a:xfrm>
        </p:grpSpPr>
        <p:sp>
          <p:nvSpPr>
            <p:cNvPr id="13" name="Rectángulo redondeado 19"/>
            <p:cNvSpPr/>
            <p:nvPr/>
          </p:nvSpPr>
          <p:spPr bwMode="auto">
            <a:xfrm>
              <a:off x="926822" y="3149947"/>
              <a:ext cx="2032808" cy="302511"/>
            </a:xfrm>
            <a:prstGeom prst="roundRect">
              <a:avLst/>
            </a:prstGeom>
            <a:solidFill>
              <a:srgbClr val="EC1F35"/>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2400" b="0" i="0" u="none" strike="noStrike" cap="none" normalizeH="0" baseline="0">
                <a:ln>
                  <a:noFill/>
                </a:ln>
                <a:solidFill>
                  <a:srgbClr val="000000"/>
                </a:solidFill>
                <a:effectLst/>
                <a:ea typeface="ヒラギノ角ゴ ProN W3" charset="0"/>
                <a:cs typeface="ヒラギノ角ゴ ProN W3" charset="0"/>
                <a:sym typeface="Gill Sans" charset="0"/>
              </a:endParaRPr>
            </a:p>
          </p:txBody>
        </p:sp>
        <p:sp>
          <p:nvSpPr>
            <p:cNvPr id="14" name="Rectángulo 20"/>
            <p:cNvSpPr/>
            <p:nvPr/>
          </p:nvSpPr>
          <p:spPr>
            <a:xfrm>
              <a:off x="1028073" y="3159859"/>
              <a:ext cx="1931557" cy="246221"/>
            </a:xfrm>
            <a:prstGeom prst="rect">
              <a:avLst/>
            </a:prstGeom>
          </p:spPr>
          <p:txBody>
            <a:bodyPr wrap="square" lIns="0" tIns="0" rIns="0" bIns="0">
              <a:spAutoFit/>
            </a:bodyPr>
            <a:lstStyle/>
            <a:p>
              <a:pPr algn="l"/>
              <a:r>
                <a:rPr lang="en-US" sz="1600" b="1" dirty="0" smtClean="0">
                  <a:solidFill>
                    <a:schemeClr val="bg1"/>
                  </a:solidFill>
                  <a:ea typeface="ＭＳ Ｐゴシック" charset="0"/>
                  <a:cs typeface="Calibri"/>
                </a:rPr>
                <a:t>6.544 MM€ en </a:t>
              </a:r>
              <a:r>
                <a:rPr lang="en-US" sz="1600" b="1" dirty="0" err="1" smtClean="0">
                  <a:solidFill>
                    <a:schemeClr val="bg1"/>
                  </a:solidFill>
                  <a:ea typeface="ＭＳ Ｐゴシック" charset="0"/>
                  <a:cs typeface="Calibri"/>
                </a:rPr>
                <a:t>ventas</a:t>
              </a:r>
              <a:endParaRPr lang="es-ES" sz="1600" dirty="0">
                <a:solidFill>
                  <a:schemeClr val="bg1"/>
                </a:solidFill>
              </a:endParaRPr>
            </a:p>
          </p:txBody>
        </p:sp>
      </p:grpSp>
      <p:grpSp>
        <p:nvGrpSpPr>
          <p:cNvPr id="15" name="Agrupar 21"/>
          <p:cNvGrpSpPr/>
          <p:nvPr/>
        </p:nvGrpSpPr>
        <p:grpSpPr>
          <a:xfrm>
            <a:off x="7925779" y="4901534"/>
            <a:ext cx="2104816" cy="302511"/>
            <a:chOff x="926823" y="4015872"/>
            <a:chExt cx="2104816" cy="302511"/>
          </a:xfrm>
        </p:grpSpPr>
        <p:sp>
          <p:nvSpPr>
            <p:cNvPr id="16" name="Rectángulo redondeado 22"/>
            <p:cNvSpPr/>
            <p:nvPr/>
          </p:nvSpPr>
          <p:spPr bwMode="auto">
            <a:xfrm>
              <a:off x="926823" y="4015872"/>
              <a:ext cx="2104815" cy="302511"/>
            </a:xfrm>
            <a:prstGeom prst="roundRect">
              <a:avLst/>
            </a:prstGeom>
            <a:solidFill>
              <a:srgbClr val="EC1F35"/>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2400" b="0" i="0" u="none" strike="noStrike" cap="none" normalizeH="0" baseline="0">
                <a:ln>
                  <a:noFill/>
                </a:ln>
                <a:solidFill>
                  <a:srgbClr val="000000"/>
                </a:solidFill>
                <a:effectLst/>
                <a:ea typeface="ヒラギノ角ゴ ProN W3" charset="0"/>
                <a:cs typeface="ヒラギノ角ゴ ProN W3" charset="0"/>
                <a:sym typeface="Gill Sans" charset="0"/>
              </a:endParaRPr>
            </a:p>
          </p:txBody>
        </p:sp>
        <p:sp>
          <p:nvSpPr>
            <p:cNvPr id="17" name="Rectángulo 23"/>
            <p:cNvSpPr/>
            <p:nvPr/>
          </p:nvSpPr>
          <p:spPr>
            <a:xfrm>
              <a:off x="1028073" y="4025784"/>
              <a:ext cx="2003566" cy="246221"/>
            </a:xfrm>
            <a:prstGeom prst="rect">
              <a:avLst/>
            </a:prstGeom>
          </p:spPr>
          <p:txBody>
            <a:bodyPr wrap="square" lIns="0" tIns="0" rIns="0" bIns="0">
              <a:spAutoFit/>
            </a:bodyPr>
            <a:lstStyle/>
            <a:p>
              <a:pPr algn="l"/>
              <a:r>
                <a:rPr lang="en-US" sz="1600" b="1" dirty="0" smtClean="0">
                  <a:solidFill>
                    <a:schemeClr val="bg1"/>
                  </a:solidFill>
                  <a:ea typeface="ＭＳ Ｐゴシック" charset="0"/>
                  <a:cs typeface="Calibri"/>
                </a:rPr>
                <a:t>1.174 MM€ de EBITDA</a:t>
              </a:r>
              <a:endParaRPr lang="es-ES" sz="1600" baseline="30000" dirty="0">
                <a:solidFill>
                  <a:schemeClr val="bg1"/>
                </a:solidFill>
              </a:endParaRPr>
            </a:p>
          </p:txBody>
        </p:sp>
      </p:grpSp>
      <p:sp>
        <p:nvSpPr>
          <p:cNvPr id="21" name="Rectangle 58"/>
          <p:cNvSpPr>
            <a:spLocks/>
          </p:cNvSpPr>
          <p:nvPr/>
        </p:nvSpPr>
        <p:spPr bwMode="auto">
          <a:xfrm>
            <a:off x="7930595" y="5429444"/>
            <a:ext cx="6690730" cy="17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l" defTabSz="576205">
              <a:lnSpc>
                <a:spcPct val="80000"/>
              </a:lnSpc>
              <a:tabLst>
                <a:tab pos="223815" algn="l"/>
                <a:tab pos="447631" algn="l"/>
                <a:tab pos="671446" algn="l"/>
                <a:tab pos="895260" algn="l"/>
                <a:tab pos="1120663" algn="l"/>
                <a:tab pos="1344478" algn="l"/>
                <a:tab pos="1568292" algn="l"/>
                <a:tab pos="1792109" algn="l"/>
                <a:tab pos="2015923" algn="l"/>
                <a:tab pos="2239738" algn="l"/>
                <a:tab pos="2463554" algn="l"/>
                <a:tab pos="2687369" algn="l"/>
              </a:tabLst>
            </a:pPr>
            <a:r>
              <a:rPr lang="en-US" sz="1400" i="1" dirty="0" err="1" smtClean="0"/>
              <a:t>Información</a:t>
            </a:r>
            <a:r>
              <a:rPr lang="en-US" sz="1400" i="1" dirty="0" smtClean="0"/>
              <a:t> a 31.12.2015</a:t>
            </a:r>
          </a:p>
        </p:txBody>
      </p:sp>
      <p:pic>
        <p:nvPicPr>
          <p:cNvPr id="18" name="17 Image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Tree>
    <p:extLst>
      <p:ext uri="{BB962C8B-B14F-4D97-AF65-F5344CB8AC3E}">
        <p14:creationId xmlns:p14="http://schemas.microsoft.com/office/powerpoint/2010/main" val="1581136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10707" y="507972"/>
            <a:ext cx="9144000" cy="596354"/>
          </a:xfrm>
          <a:prstGeom prst="rect">
            <a:avLst/>
          </a:prstGeom>
        </p:spPr>
        <p:txBody>
          <a:bodyPr>
            <a:no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_tradnl" sz="3600" b="1" dirty="0" smtClean="0">
                <a:solidFill>
                  <a:srgbClr val="D60016"/>
                </a:solidFill>
                <a:latin typeface="+mn-lt"/>
                <a:cs typeface="Arial" panose="020B0604020202020204" pitchFamily="34" charset="0"/>
              </a:rPr>
              <a:t>EXPERIENCIA DE ACCIONA</a:t>
            </a:r>
            <a:endParaRPr lang="es-ES_tradnl" sz="1800" b="1" dirty="0" smtClean="0">
              <a:solidFill>
                <a:schemeClr val="bg1">
                  <a:lumMod val="50000"/>
                </a:schemeClr>
              </a:solidFill>
              <a:latin typeface="+mn-lt"/>
              <a:cs typeface="Arial" panose="020B0604020202020204" pitchFamily="34" charset="0"/>
            </a:endParaRPr>
          </a:p>
          <a:p>
            <a:pPr algn="l"/>
            <a:endParaRPr lang="es-ES_tradnl" sz="1800" b="1" dirty="0">
              <a:solidFill>
                <a:schemeClr val="bg1">
                  <a:lumMod val="50000"/>
                </a:schemeClr>
              </a:solidFill>
              <a:latin typeface="+mn-lt"/>
              <a:cs typeface="Arial" panose="020B0604020202020204" pitchFamily="34" charset="0"/>
            </a:endParaRPr>
          </a:p>
        </p:txBody>
      </p:sp>
      <p:sp>
        <p:nvSpPr>
          <p:cNvPr id="11" name="TextBox 55"/>
          <p:cNvSpPr txBox="1">
            <a:spLocks noChangeArrowheads="1"/>
          </p:cNvSpPr>
          <p:nvPr/>
        </p:nvSpPr>
        <p:spPr bwMode="auto">
          <a:xfrm>
            <a:off x="2012658" y="4163115"/>
            <a:ext cx="7052513" cy="1323439"/>
          </a:xfrm>
          <a:prstGeom prst="rect">
            <a:avLst/>
          </a:prstGeom>
          <a:extLst/>
        </p:spPr>
        <p:txBody>
          <a:bodyPr wrap="square">
            <a:spAutoFit/>
          </a:bodyPr>
          <a:lstStyle>
            <a:defPPr>
              <a:defRPr lang="en-US"/>
            </a:defPPr>
            <a:lvl1pPr algn="r"/>
          </a:lstStyle>
          <a:p>
            <a:r>
              <a:rPr lang="es-ES" altLang="es-ES" sz="2000" b="1" dirty="0"/>
              <a:t>+2.700 km </a:t>
            </a:r>
            <a:r>
              <a:rPr lang="es-ES" altLang="es-ES" dirty="0"/>
              <a:t>de construcción de </a:t>
            </a:r>
            <a:r>
              <a:rPr lang="es-ES" altLang="es-ES" dirty="0" err="1"/>
              <a:t>ffcc</a:t>
            </a:r>
            <a:r>
              <a:rPr lang="es-ES" altLang="es-ES" dirty="0"/>
              <a:t> </a:t>
            </a:r>
            <a:r>
              <a:rPr lang="es-ES" altLang="es-ES" dirty="0" smtClean="0"/>
              <a:t>, AVE</a:t>
            </a:r>
            <a:r>
              <a:rPr lang="es-ES" altLang="es-ES" dirty="0"/>
              <a:t>, metro ligero y </a:t>
            </a:r>
            <a:r>
              <a:rPr lang="es-ES" altLang="es-ES" dirty="0" smtClean="0"/>
              <a:t>tranvía</a:t>
            </a:r>
          </a:p>
          <a:p>
            <a:r>
              <a:rPr lang="es-ES" altLang="es-ES" sz="2000" b="1" dirty="0"/>
              <a:t>+160 túneles </a:t>
            </a:r>
            <a:r>
              <a:rPr lang="es-ES" altLang="es-ES" dirty="0" smtClean="0"/>
              <a:t>ejecutados</a:t>
            </a:r>
          </a:p>
          <a:p>
            <a:r>
              <a:rPr lang="es-ES" altLang="es-ES" sz="2000" b="1" dirty="0"/>
              <a:t>+100 años </a:t>
            </a:r>
            <a:r>
              <a:rPr lang="es-ES" altLang="es-ES" dirty="0"/>
              <a:t>construyendo +</a:t>
            </a:r>
            <a:r>
              <a:rPr lang="es-ES" altLang="es-ES" sz="2000" b="1" dirty="0"/>
              <a:t>100 km </a:t>
            </a:r>
            <a:r>
              <a:rPr lang="es-ES" altLang="es-ES" dirty="0"/>
              <a:t>metro</a:t>
            </a:r>
          </a:p>
          <a:p>
            <a:r>
              <a:rPr lang="es-ES" altLang="es-ES" sz="2000" b="1" dirty="0"/>
              <a:t>+50 km viaductos </a:t>
            </a:r>
            <a:r>
              <a:rPr lang="es-ES" altLang="es-ES" dirty="0"/>
              <a:t>de doble vía para </a:t>
            </a:r>
            <a:r>
              <a:rPr lang="es-ES" altLang="es-ES" dirty="0" err="1" smtClean="0"/>
              <a:t>ffcc</a:t>
            </a:r>
            <a:endParaRPr lang="es-ES" altLang="es-ES" dirty="0"/>
          </a:p>
        </p:txBody>
      </p:sp>
      <p:sp>
        <p:nvSpPr>
          <p:cNvPr id="16" name="TextBox 55"/>
          <p:cNvSpPr txBox="1">
            <a:spLocks noChangeArrowheads="1"/>
          </p:cNvSpPr>
          <p:nvPr/>
        </p:nvSpPr>
        <p:spPr bwMode="auto">
          <a:xfrm>
            <a:off x="1776374" y="3872961"/>
            <a:ext cx="2835039" cy="48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90000" bIns="90000">
            <a:spAutoFit/>
          </a:bodyPr>
          <a:lstStyle>
            <a:lvl1pPr eaLnBrk="0" hangingPunct="0">
              <a:defRPr sz="42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9pPr>
          </a:lstStyle>
          <a:p>
            <a:pPr algn="l" eaLnBrk="1" hangingPunct="1"/>
            <a:r>
              <a:rPr lang="es-ES" altLang="es-ES" sz="2000" b="1" dirty="0" smtClean="0">
                <a:solidFill>
                  <a:srgbClr val="D60016"/>
                </a:solidFill>
                <a:latin typeface="+mj-lt"/>
                <a:ea typeface="MS PGothic" pitchFamily="34" charset="-128"/>
                <a:cs typeface="Calibri" pitchFamily="34" charset="0"/>
              </a:rPr>
              <a:t>FASE CONSTRUCCIÓN</a:t>
            </a:r>
            <a:endParaRPr lang="es-ES" altLang="es-ES" sz="2000" dirty="0">
              <a:solidFill>
                <a:srgbClr val="D60016"/>
              </a:solidFill>
              <a:latin typeface="+mj-lt"/>
              <a:ea typeface="MS PGothic" pitchFamily="34" charset="-128"/>
              <a:cs typeface="Calibri" pitchFamily="34" charset="0"/>
            </a:endParaRPr>
          </a:p>
        </p:txBody>
      </p:sp>
      <p:pic>
        <p:nvPicPr>
          <p:cNvPr id="10" name="9 Imagen"/>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03096" y="5289"/>
            <a:ext cx="1588904" cy="773129"/>
          </a:xfrm>
          <a:prstGeom prst="rect">
            <a:avLst/>
          </a:prstGeom>
        </p:spPr>
      </p:pic>
      <p:sp>
        <p:nvSpPr>
          <p:cNvPr id="18" name="17 CuadroTexto"/>
          <p:cNvSpPr txBox="1"/>
          <p:nvPr/>
        </p:nvSpPr>
        <p:spPr>
          <a:xfrm>
            <a:off x="1776375" y="1191562"/>
            <a:ext cx="6187046" cy="48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90000" bIns="90000">
            <a:spAutoFit/>
          </a:bodyPr>
          <a:lstStyle>
            <a:defPPr>
              <a:defRPr lang="en-US"/>
            </a:defPPr>
            <a:lvl1pPr>
              <a:defRPr sz="2000" b="1">
                <a:solidFill>
                  <a:srgbClr val="E02325"/>
                </a:solidFill>
                <a:latin typeface="+mj-lt"/>
                <a:ea typeface="MS PGothic" pitchFamily="34" charset="-128"/>
                <a:cs typeface="Calibri" pitchFamily="34" charset="0"/>
              </a:defRPr>
            </a:lvl1pPr>
            <a:lvl2pPr marL="742950" indent="-285750" eaLnBrk="0" hangingPunct="0">
              <a:defRPr sz="4200">
                <a:solidFill>
                  <a:srgbClr val="000000"/>
                </a:solidFill>
                <a:latin typeface="Gill Sans" pitchFamily="-84" charset="0"/>
                <a:ea typeface="ヒラギノ角ゴ ProN W3" pitchFamily="-84" charset="-128"/>
              </a:defRPr>
            </a:lvl2pPr>
            <a:lvl3pPr marL="1143000" indent="-228600" eaLnBrk="0" hangingPunct="0">
              <a:defRPr sz="4200">
                <a:solidFill>
                  <a:srgbClr val="000000"/>
                </a:solidFill>
                <a:latin typeface="Gill Sans" pitchFamily="-84" charset="0"/>
                <a:ea typeface="ヒラギノ角ゴ ProN W3" pitchFamily="-84" charset="-128"/>
              </a:defRPr>
            </a:lvl3pPr>
            <a:lvl4pPr marL="1600200" indent="-228600" eaLnBrk="0" hangingPunct="0">
              <a:defRPr sz="4200">
                <a:solidFill>
                  <a:srgbClr val="000000"/>
                </a:solidFill>
                <a:latin typeface="Gill Sans" pitchFamily="-84" charset="0"/>
                <a:ea typeface="ヒラギノ角ゴ ProN W3" pitchFamily="-84" charset="-128"/>
              </a:defRPr>
            </a:lvl4pPr>
            <a:lvl5pPr marL="2057400" indent="-228600" eaLnBrk="0" hangingPunct="0">
              <a:defRPr sz="4200">
                <a:solidFill>
                  <a:srgbClr val="000000"/>
                </a:solidFill>
                <a:latin typeface="Gill Sans" pitchFamily="-84" charset="0"/>
                <a:ea typeface="ヒラギノ角ゴ ProN W3" pitchFamily="-84" charset="-128"/>
              </a:defRPr>
            </a:lvl5pPr>
            <a:lvl6pPr marL="25146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defRPr>
            </a:lvl6pPr>
            <a:lvl7pPr marL="29718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defRPr>
            </a:lvl7pPr>
            <a:lvl8pPr marL="34290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defRPr>
            </a:lvl8pPr>
            <a:lvl9pPr marL="38862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defRPr>
            </a:lvl9pPr>
          </a:lstStyle>
          <a:p>
            <a:r>
              <a:rPr lang="es-ES_tradnl" dirty="0">
                <a:solidFill>
                  <a:srgbClr val="D60016"/>
                </a:solidFill>
              </a:rPr>
              <a:t>FASE PROYECTO</a:t>
            </a:r>
            <a:endParaRPr lang="es-ES" dirty="0">
              <a:solidFill>
                <a:srgbClr val="D60016"/>
              </a:solidFill>
            </a:endParaRPr>
          </a:p>
        </p:txBody>
      </p:sp>
      <p:sp>
        <p:nvSpPr>
          <p:cNvPr id="19" name="18 Rectángulo"/>
          <p:cNvSpPr/>
          <p:nvPr/>
        </p:nvSpPr>
        <p:spPr>
          <a:xfrm>
            <a:off x="2139114" y="1456933"/>
            <a:ext cx="6926058" cy="1323439"/>
          </a:xfrm>
          <a:prstGeom prst="rect">
            <a:avLst/>
          </a:prstGeom>
        </p:spPr>
        <p:txBody>
          <a:bodyPr wrap="square">
            <a:spAutoFit/>
          </a:bodyPr>
          <a:lstStyle/>
          <a:p>
            <a:pPr algn="r"/>
            <a:r>
              <a:rPr lang="es-ES" sz="2000" b="1" dirty="0" smtClean="0"/>
              <a:t>+</a:t>
            </a:r>
            <a:r>
              <a:rPr lang="x-none" sz="2000" b="1" smtClean="0"/>
              <a:t>300 </a:t>
            </a:r>
            <a:r>
              <a:rPr lang="x-none" sz="2000" b="1"/>
              <a:t>km </a:t>
            </a:r>
            <a:r>
              <a:rPr lang="x-none"/>
              <a:t>de metro y tranvías</a:t>
            </a:r>
            <a:endParaRPr lang="es-ES" dirty="0"/>
          </a:p>
          <a:p>
            <a:pPr algn="r"/>
            <a:r>
              <a:rPr lang="x-none" sz="2000" b="1" smtClean="0"/>
              <a:t>249 </a:t>
            </a:r>
            <a:r>
              <a:rPr lang="x-none" sz="2000" b="1"/>
              <a:t>estaciones </a:t>
            </a:r>
            <a:r>
              <a:rPr lang="x-none"/>
              <a:t>(de ellas 202 estaciones subterráneas)</a:t>
            </a:r>
            <a:endParaRPr lang="es-ES" dirty="0"/>
          </a:p>
          <a:p>
            <a:pPr algn="r"/>
            <a:r>
              <a:rPr lang="x-none" sz="2000" b="1" smtClean="0"/>
              <a:t>27 </a:t>
            </a:r>
            <a:r>
              <a:rPr lang="x-none" sz="2000" b="1"/>
              <a:t>intercambiadores </a:t>
            </a:r>
            <a:r>
              <a:rPr lang="x-none"/>
              <a:t>de transporte</a:t>
            </a:r>
            <a:endParaRPr lang="es-ES" dirty="0"/>
          </a:p>
          <a:p>
            <a:pPr algn="r"/>
            <a:r>
              <a:rPr lang="x-none" sz="2000" b="1" smtClean="0"/>
              <a:t>150 </a:t>
            </a:r>
            <a:r>
              <a:rPr lang="x-none" sz="2000" b="1"/>
              <a:t>km de túneles </a:t>
            </a:r>
            <a:r>
              <a:rPr lang="x-none"/>
              <a:t>(con Tuneladora TBM, entre pantallas, en mina…)</a:t>
            </a:r>
            <a:endParaRPr lang="es-ES" dirty="0"/>
          </a:p>
        </p:txBody>
      </p:sp>
      <p:sp>
        <p:nvSpPr>
          <p:cNvPr id="20" name="19 Rectángulo"/>
          <p:cNvSpPr/>
          <p:nvPr/>
        </p:nvSpPr>
        <p:spPr>
          <a:xfrm>
            <a:off x="1785113" y="2737434"/>
            <a:ext cx="7280059" cy="1200329"/>
          </a:xfrm>
          <a:prstGeom prst="rect">
            <a:avLst/>
          </a:prstGeom>
        </p:spPr>
        <p:txBody>
          <a:bodyPr wrap="square">
            <a:spAutoFit/>
          </a:bodyPr>
          <a:lstStyle/>
          <a:p>
            <a:pPr algn="r"/>
            <a:r>
              <a:rPr lang="es-ES" dirty="0"/>
              <a:t>D</a:t>
            </a:r>
            <a:r>
              <a:rPr lang="x-none" smtClean="0"/>
              <a:t>esde </a:t>
            </a:r>
            <a:r>
              <a:rPr lang="x-none"/>
              <a:t>1986, ACCIONA Ingeniería ha participado en el diseño de la red de metro y tranvía de Barcelona, Madrid, Málaga, Medellín, Minas Gerais, Salvador de Bahía, Sao </a:t>
            </a:r>
            <a:r>
              <a:rPr lang="x-none" smtClean="0"/>
              <a:t>Pa</a:t>
            </a:r>
            <a:r>
              <a:rPr lang="es-ES" dirty="0" smtClean="0"/>
              <a:t>u</a:t>
            </a:r>
            <a:r>
              <a:rPr lang="x-none" smtClean="0"/>
              <a:t>lo</a:t>
            </a:r>
            <a:r>
              <a:rPr lang="x-none"/>
              <a:t>, Sevilla, Zaragoza, Valencia, País Vasco, Cádiz, Gijón, Parla</a:t>
            </a:r>
            <a:endParaRPr lang="es-ES" dirty="0"/>
          </a:p>
        </p:txBody>
      </p:sp>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9310" y="1104326"/>
            <a:ext cx="2590795" cy="337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8363" y="4620087"/>
            <a:ext cx="2640351" cy="1869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55"/>
          <p:cNvSpPr txBox="1">
            <a:spLocks noChangeArrowheads="1"/>
          </p:cNvSpPr>
          <p:nvPr/>
        </p:nvSpPr>
        <p:spPr bwMode="auto">
          <a:xfrm>
            <a:off x="1928773" y="5477341"/>
            <a:ext cx="2835039" cy="48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90000" bIns="90000">
            <a:spAutoFit/>
          </a:bodyPr>
          <a:lstStyle>
            <a:lvl1pPr eaLnBrk="0" hangingPunct="0">
              <a:defRPr sz="4200">
                <a:solidFill>
                  <a:srgbClr val="000000"/>
                </a:solidFill>
                <a:latin typeface="Gill Sans" pitchFamily="-84" charset="0"/>
                <a:ea typeface="ヒラギノ角ゴ ProN W3" pitchFamily="-84" charset="-128"/>
                <a:sym typeface="Gill Sans" pitchFamily="-84" charset="0"/>
              </a:defRPr>
            </a:lvl1pPr>
            <a:lvl2pPr marL="742950" indent="-285750" eaLnBrk="0" hangingPunct="0">
              <a:defRPr sz="4200">
                <a:solidFill>
                  <a:srgbClr val="000000"/>
                </a:solidFill>
                <a:latin typeface="Gill Sans" pitchFamily="-84" charset="0"/>
                <a:ea typeface="ヒラギノ角ゴ ProN W3" pitchFamily="-84" charset="-128"/>
                <a:sym typeface="Gill Sans" pitchFamily="-84" charset="0"/>
              </a:defRPr>
            </a:lvl2pPr>
            <a:lvl3pPr marL="1143000" indent="-228600" eaLnBrk="0" hangingPunct="0">
              <a:defRPr sz="4200">
                <a:solidFill>
                  <a:srgbClr val="000000"/>
                </a:solidFill>
                <a:latin typeface="Gill Sans" pitchFamily="-84" charset="0"/>
                <a:ea typeface="ヒラギノ角ゴ ProN W3" pitchFamily="-84" charset="-128"/>
                <a:sym typeface="Gill Sans" pitchFamily="-84" charset="0"/>
              </a:defRPr>
            </a:lvl3pPr>
            <a:lvl4pPr marL="1600200" indent="-228600" eaLnBrk="0" hangingPunct="0">
              <a:defRPr sz="4200">
                <a:solidFill>
                  <a:srgbClr val="000000"/>
                </a:solidFill>
                <a:latin typeface="Gill Sans" pitchFamily="-84" charset="0"/>
                <a:ea typeface="ヒラギノ角ゴ ProN W3" pitchFamily="-84" charset="-128"/>
                <a:sym typeface="Gill Sans" pitchFamily="-84" charset="0"/>
              </a:defRPr>
            </a:lvl4pPr>
            <a:lvl5pPr marL="2057400" indent="-228600" eaLnBrk="0" hangingPunct="0">
              <a:defRPr sz="4200">
                <a:solidFill>
                  <a:srgbClr val="000000"/>
                </a:solidFill>
                <a:latin typeface="Gill Sans" pitchFamily="-84" charset="0"/>
                <a:ea typeface="ヒラギノ角ゴ ProN W3" pitchFamily="-84" charset="-128"/>
                <a:sym typeface="Gill Sans" pitchFamily="-84" charset="0"/>
              </a:defRPr>
            </a:lvl5pPr>
            <a:lvl6pPr marL="25146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6pPr>
            <a:lvl7pPr marL="29718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7pPr>
            <a:lvl8pPr marL="34290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8pPr>
            <a:lvl9pPr marL="3886200" indent="-228600" algn="ctr" eaLnBrk="0" fontAlgn="base" hangingPunct="0">
              <a:spcBef>
                <a:spcPct val="0"/>
              </a:spcBef>
              <a:spcAft>
                <a:spcPct val="0"/>
              </a:spcAft>
              <a:defRPr sz="4200">
                <a:solidFill>
                  <a:srgbClr val="000000"/>
                </a:solidFill>
                <a:latin typeface="Gill Sans" pitchFamily="-84" charset="0"/>
                <a:ea typeface="ヒラギノ角ゴ ProN W3" pitchFamily="-84" charset="-128"/>
                <a:sym typeface="Gill Sans" pitchFamily="-84" charset="0"/>
              </a:defRPr>
            </a:lvl9pPr>
          </a:lstStyle>
          <a:p>
            <a:pPr algn="l" eaLnBrk="1" hangingPunct="1"/>
            <a:r>
              <a:rPr lang="es-ES" altLang="es-ES" sz="2000" b="1" dirty="0" smtClean="0">
                <a:solidFill>
                  <a:srgbClr val="D60016"/>
                </a:solidFill>
                <a:latin typeface="+mj-lt"/>
                <a:ea typeface="MS PGothic" pitchFamily="34" charset="-128"/>
                <a:cs typeface="Calibri" pitchFamily="34" charset="0"/>
              </a:rPr>
              <a:t>FASE EXPLOTACIÓN</a:t>
            </a:r>
            <a:endParaRPr lang="es-ES" altLang="es-ES" sz="2000" dirty="0">
              <a:solidFill>
                <a:srgbClr val="D60016"/>
              </a:solidFill>
              <a:latin typeface="+mj-lt"/>
              <a:ea typeface="MS PGothic" pitchFamily="34" charset="-128"/>
              <a:cs typeface="Calibri" pitchFamily="34" charset="0"/>
            </a:endParaRPr>
          </a:p>
        </p:txBody>
      </p:sp>
      <p:sp>
        <p:nvSpPr>
          <p:cNvPr id="2" name="1 CuadroTexto"/>
          <p:cNvSpPr txBox="1"/>
          <p:nvPr/>
        </p:nvSpPr>
        <p:spPr>
          <a:xfrm>
            <a:off x="2083125" y="5947638"/>
            <a:ext cx="6982046" cy="369332"/>
          </a:xfrm>
          <a:prstGeom prst="rect">
            <a:avLst/>
          </a:prstGeom>
          <a:noFill/>
        </p:spPr>
        <p:txBody>
          <a:bodyPr wrap="square" rtlCol="0">
            <a:spAutoFit/>
          </a:bodyPr>
          <a:lstStyle/>
          <a:p>
            <a:r>
              <a:rPr lang="es-ES" dirty="0" smtClean="0"/>
              <a:t>Gestión y mantenimiento de tranvías en numerosas ciudades del mundo</a:t>
            </a:r>
            <a:endParaRPr lang="es-ES" dirty="0"/>
          </a:p>
        </p:txBody>
      </p:sp>
    </p:spTree>
    <p:extLst>
      <p:ext uri="{BB962C8B-B14F-4D97-AF65-F5344CB8AC3E}">
        <p14:creationId xmlns:p14="http://schemas.microsoft.com/office/powerpoint/2010/main" val="180858998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2893</TotalTime>
  <Words>4380</Words>
  <Application>Microsoft Office PowerPoint</Application>
  <PresentationFormat>Personalizado</PresentationFormat>
  <Paragraphs>538</Paragraphs>
  <Slides>47</Slides>
  <Notes>19</Notes>
  <HiddenSlides>0</HiddenSlides>
  <MMClips>0</MMClips>
  <ScaleCrop>false</ScaleCrop>
  <HeadingPairs>
    <vt:vector size="4" baseType="variant">
      <vt:variant>
        <vt:lpstr>Tema</vt:lpstr>
      </vt:variant>
      <vt:variant>
        <vt:i4>2</vt:i4>
      </vt:variant>
      <vt:variant>
        <vt:lpstr>Títulos de diapositiva</vt:lpstr>
      </vt:variant>
      <vt:variant>
        <vt:i4>47</vt:i4>
      </vt:variant>
    </vt:vector>
  </HeadingPairs>
  <TitlesOfParts>
    <vt:vector size="49" baseType="lpstr">
      <vt:lpstr>Parallax</vt:lpstr>
      <vt:lpstr>1_Parallax</vt:lpstr>
      <vt:lpstr>  Seminario Internacional:  “Gestión Social de Metros en América Latina”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Internacional:  “Gestión Social de Metros en América Latina”</dc:title>
  <dc:creator>Erika Massiel Quinteros Lucas</dc:creator>
  <cp:lastModifiedBy>Garcia Estevez, Natalia</cp:lastModifiedBy>
  <cp:revision>181</cp:revision>
  <cp:lastPrinted>2016-08-17T06:45:24Z</cp:lastPrinted>
  <dcterms:created xsi:type="dcterms:W3CDTF">2016-06-03T16:56:13Z</dcterms:created>
  <dcterms:modified xsi:type="dcterms:W3CDTF">2016-08-25T12:54:43Z</dcterms:modified>
</cp:coreProperties>
</file>