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CC7-80F8-415A-989B-45A18920F34F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D2F1-B832-4EED-BC1C-3E5EFC9F2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D2F1-B832-4EED-BC1C-3E5EFC9F28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3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D10B05-26D7-4FC2-9C5A-42AE1C48759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8B3A2E-825F-46A9-A46A-B742C86EA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126" y="383171"/>
            <a:ext cx="9144000" cy="23876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Seminario Internacional</a:t>
            </a:r>
            <a:r>
              <a:rPr lang="en-US" sz="4000" dirty="0" smtClean="0">
                <a:solidFill>
                  <a:srgbClr val="0070C0"/>
                </a:solidFill>
                <a:latin typeface="Andes" panose="02000000000000000000" pitchFamily="50" charset="0"/>
                <a:cs typeface="Aparajita" panose="020B0604020202020204" pitchFamily="34" charset="0"/>
              </a:rPr>
              <a:t>: </a:t>
            </a:r>
            <a: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  <a:t/>
            </a:r>
            <a:br>
              <a:rPr lang="en-US" sz="5000" b="1" dirty="0">
                <a:solidFill>
                  <a:srgbClr val="0070C0"/>
                </a:solidFill>
                <a:latin typeface="Andes" panose="02000000000000000000" pitchFamily="50" charset="0"/>
              </a:rPr>
            </a:br>
            <a:r>
              <a:rPr lang="es-ES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“Gestión Social de Metros en América Latina” </a:t>
            </a:r>
            <a:endParaRPr lang="en-US" sz="5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716" y="5990699"/>
            <a:ext cx="1876926" cy="715879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Lima - </a:t>
            </a:r>
            <a:r>
              <a:rPr lang="en-US" sz="1800" b="1" dirty="0">
                <a:solidFill>
                  <a:srgbClr val="00B050"/>
                </a:solidFill>
              </a:rPr>
              <a:t>P</a:t>
            </a:r>
            <a:r>
              <a:rPr lang="en-US" sz="1800" b="1" dirty="0" smtClean="0">
                <a:solidFill>
                  <a:srgbClr val="00B050"/>
                </a:solidFill>
              </a:rPr>
              <a:t>erú</a:t>
            </a:r>
          </a:p>
          <a:p>
            <a:pPr algn="l"/>
            <a:r>
              <a:rPr lang="en-US" sz="1800" b="1" dirty="0" smtClean="0">
                <a:solidFill>
                  <a:srgbClr val="00B050"/>
                </a:solidFill>
              </a:rPr>
              <a:t>Agosto, 2016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762183" y="3038893"/>
            <a:ext cx="7037387" cy="1844675"/>
            <a:chOff x="0" y="0"/>
            <a:chExt cx="4239532" cy="1246505"/>
          </a:xfrm>
        </p:grpSpPr>
        <p:pic>
          <p:nvPicPr>
            <p:cNvPr id="7" name="Picture 16" descr="metro-de-lima-lc3adnea-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787" y="0"/>
              <a:ext cx="163893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metro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" t="27464" r="2110" b="10211"/>
            <a:stretch>
              <a:fillRect/>
            </a:stretch>
          </p:blipFill>
          <p:spPr bwMode="auto">
            <a:xfrm>
              <a:off x="0" y="0"/>
              <a:ext cx="1352550" cy="124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plataformaMetro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0" t="14589" r="-2702" b="25229"/>
            <a:stretch>
              <a:fillRect/>
            </a:stretch>
          </p:blipFill>
          <p:spPr bwMode="auto">
            <a:xfrm>
              <a:off x="3004457" y="0"/>
              <a:ext cx="1235075" cy="1246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59536"/>
          </a:xfrm>
        </p:spPr>
        <p:txBody>
          <a:bodyPr/>
          <a:lstStyle/>
          <a:p>
            <a:r>
              <a:rPr lang="en-US" dirty="0" smtClean="0"/>
              <a:t>Risk management and 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45337"/>
            <a:ext cx="10018713" cy="4425695"/>
          </a:xfrm>
        </p:spPr>
        <p:txBody>
          <a:bodyPr/>
          <a:lstStyle/>
          <a:p>
            <a:r>
              <a:rPr lang="en-US" dirty="0" smtClean="0"/>
              <a:t>Risk management may be used throughout the project </a:t>
            </a:r>
            <a:r>
              <a:rPr lang="en-US" u="sng" dirty="0" smtClean="0"/>
              <a:t>from the early planning stage</a:t>
            </a:r>
            <a:r>
              <a:rPr lang="en-US" dirty="0" smtClean="0"/>
              <a:t> through to start of operation:</a:t>
            </a:r>
          </a:p>
          <a:p>
            <a:pPr lvl="1"/>
            <a:r>
              <a:rPr lang="en-US" dirty="0" smtClean="0"/>
              <a:t>Phase 1 - Design stage (feasibility and conceptual design)</a:t>
            </a:r>
          </a:p>
          <a:p>
            <a:pPr lvl="1"/>
            <a:r>
              <a:rPr lang="en-US" dirty="0" smtClean="0"/>
              <a:t>Phase 2 - Tendering and contract negotiation</a:t>
            </a:r>
          </a:p>
          <a:p>
            <a:pPr lvl="1"/>
            <a:r>
              <a:rPr lang="en-US" dirty="0" smtClean="0"/>
              <a:t>Phase 3 - Construction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risk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6832" y="2505456"/>
            <a:ext cx="4727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Phase 2 (Tendering and contract negotiation)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Requirement in tender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assessment in tender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clauses in contract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3936" y="2438399"/>
            <a:ext cx="4325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Phase 1 (Feasibility and conceptual design)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Establishing risk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acceptance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Qualitative risk assessment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analysis of areas of special interest or 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6832" y="4251960"/>
            <a:ext cx="4593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Phase 3 (construction phase)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Contractor’s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Owner’s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Joint risk management team between the owner and the contractor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624" y="6120357"/>
            <a:ext cx="908383" cy="615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556" y="623010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4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4.	Objectives of risk management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08" y="6092924"/>
            <a:ext cx="908383" cy="615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382" y="6172179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3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8680"/>
          </a:xfrm>
        </p:spPr>
        <p:txBody>
          <a:bodyPr/>
          <a:lstStyle/>
          <a:p>
            <a:r>
              <a:rPr lang="en-US" dirty="0" smtClean="0"/>
              <a:t>Construction risk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54481"/>
            <a:ext cx="10018713" cy="4236719"/>
          </a:xfrm>
        </p:spPr>
        <p:txBody>
          <a:bodyPr/>
          <a:lstStyle/>
          <a:p>
            <a:r>
              <a:rPr lang="en-US" dirty="0" smtClean="0"/>
              <a:t>The identification of </a:t>
            </a:r>
            <a:r>
              <a:rPr lang="en-US" u="sng" dirty="0" smtClean="0"/>
              <a:t>risks resulting from design and construction</a:t>
            </a:r>
            <a:r>
              <a:rPr lang="en-US" dirty="0" smtClean="0"/>
              <a:t> is an early task early in an underground project</a:t>
            </a:r>
          </a:p>
          <a:p>
            <a:r>
              <a:rPr lang="en-US" dirty="0" smtClean="0"/>
              <a:t>In order to </a:t>
            </a:r>
            <a:r>
              <a:rPr lang="en-US" u="sng" dirty="0" smtClean="0"/>
              <a:t>form a common reference</a:t>
            </a:r>
            <a:r>
              <a:rPr lang="en-US" dirty="0" smtClean="0"/>
              <a:t> for all parties involved (owner, designers, insurers and contractors), a “construction risk policy” should be established by the OWNER</a:t>
            </a:r>
          </a:p>
          <a:p>
            <a:r>
              <a:rPr lang="en-US" dirty="0" smtClean="0"/>
              <a:t>A construction risk policy for the project may indicate:</a:t>
            </a:r>
          </a:p>
          <a:p>
            <a:pPr lvl="1"/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Risk objectives</a:t>
            </a:r>
          </a:p>
          <a:p>
            <a:pPr lvl="1"/>
            <a:r>
              <a:rPr lang="en-US" dirty="0" smtClean="0"/>
              <a:t>Risk management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64" y="6038034"/>
            <a:ext cx="908383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74" y="6202640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41832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83080"/>
            <a:ext cx="10018713" cy="4123943"/>
          </a:xfrm>
        </p:spPr>
        <p:txBody>
          <a:bodyPr/>
          <a:lstStyle/>
          <a:p>
            <a:r>
              <a:rPr lang="en-US" dirty="0" smtClean="0"/>
              <a:t>The scope may include the following risk or consequences: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the health and safety of workers, including personal injury and, in extreme, loss of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the health and safety of third parties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third property, specifically existing buildings and structures, cultural heritage buildings and above and below ground infrastructure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the environment including possible land, water or air pollution and damage to flora and fauna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the owner in delay to the completion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Risk to the owner in terms of financial losses and additional unplanned costs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80" y="6062470"/>
            <a:ext cx="908383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894" y="6144773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1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63" y="301753"/>
            <a:ext cx="10018713" cy="822960"/>
          </a:xfrm>
        </p:spPr>
        <p:txBody>
          <a:bodyPr/>
          <a:lstStyle/>
          <a:p>
            <a:r>
              <a:rPr lang="en-US" dirty="0" smtClean="0"/>
              <a:t>Risk 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4168" y="1426464"/>
            <a:ext cx="5806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general objectives of the construction risk policy could be that proper </a:t>
            </a:r>
            <a:r>
              <a:rPr lang="en-US" u="sng" dirty="0" smtClean="0"/>
              <a:t>risk management throughout</a:t>
            </a:r>
            <a:r>
              <a:rPr lang="en-US" dirty="0" smtClean="0"/>
              <a:t> the project will be ensured at all stages of the project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Identification of measures to eliminate or mitigate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Implementation of measures</a:t>
            </a:r>
            <a:r>
              <a:rPr lang="en-US" dirty="0" smtClean="0"/>
              <a:t> to eliminate or mitigate risks where </a:t>
            </a:r>
            <a:r>
              <a:rPr lang="en-US" u="sng" dirty="0" smtClean="0"/>
              <a:t>economically feasible</a:t>
            </a:r>
            <a:r>
              <a:rPr lang="en-US" dirty="0" smtClean="0"/>
              <a:t> or required according to the specific risk objectives or health and safety legislation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1192" y="1410327"/>
            <a:ext cx="4151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Economically feasible may be defined using the ALARP principle (to reduce all risks covered to a level as low as reasonable practicable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4128871"/>
            <a:ext cx="4706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Emphasis</a:t>
            </a:r>
            <a:r>
              <a:rPr lang="en-US" dirty="0" smtClean="0"/>
              <a:t> should be placed on minimizing overall risk by reducing the </a:t>
            </a:r>
            <a:r>
              <a:rPr lang="en-US" u="sng" dirty="0" smtClean="0"/>
              <a:t>likelihood</a:t>
            </a:r>
            <a:r>
              <a:rPr lang="en-US" dirty="0" smtClean="0"/>
              <a:t> of occurrence of events with </a:t>
            </a:r>
            <a:r>
              <a:rPr lang="en-US" u="sng" dirty="0" smtClean="0"/>
              <a:t>large consequences</a:t>
            </a:r>
            <a:r>
              <a:rPr lang="en-US" dirty="0" smtClean="0"/>
              <a:t> (significant political concern)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1192" y="2752064"/>
            <a:ext cx="381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Allocation of risk</a:t>
            </a:r>
            <a:r>
              <a:rPr lang="en-US" dirty="0" smtClean="0"/>
              <a:t> between the parties: risks should be allocated to the party who has the best means for controlling the risk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1192" y="4078611"/>
            <a:ext cx="4197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minimum risk objectives may be defined in addition to the general risk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example, the general public should be exposed only to small additional risk from construction of the tunnel or underground 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56" y="6236154"/>
            <a:ext cx="908383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784" y="6318457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9808"/>
          </a:xfrm>
        </p:spPr>
        <p:txBody>
          <a:bodyPr/>
          <a:lstStyle/>
          <a:p>
            <a:r>
              <a:rPr lang="en-US" dirty="0" smtClean="0"/>
              <a:t>Risk management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3" y="1911097"/>
            <a:ext cx="4413568" cy="3880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part of the construction risk policy, a </a:t>
            </a:r>
            <a:r>
              <a:rPr lang="en-US" u="sng" dirty="0" smtClean="0"/>
              <a:t>risk management strategy</a:t>
            </a:r>
            <a:r>
              <a:rPr lang="en-US" dirty="0" smtClean="0"/>
              <a:t> should be adopted</a:t>
            </a:r>
          </a:p>
          <a:p>
            <a:r>
              <a:rPr lang="en-US" dirty="0" smtClean="0"/>
              <a:t>A recommended strategy is to carry out </a:t>
            </a:r>
            <a:r>
              <a:rPr lang="en-US" u="sng" dirty="0" smtClean="0"/>
              <a:t>construction risk assessments</a:t>
            </a:r>
            <a:r>
              <a:rPr lang="en-US" dirty="0" smtClean="0"/>
              <a:t> at each stage of the design and construction in accordance with:</a:t>
            </a:r>
          </a:p>
          <a:p>
            <a:pPr lvl="1"/>
            <a:r>
              <a:rPr lang="en-US" dirty="0" smtClean="0"/>
              <a:t>Information available</a:t>
            </a:r>
          </a:p>
          <a:p>
            <a:pPr lvl="1"/>
            <a:r>
              <a:rPr lang="en-US" dirty="0" smtClean="0"/>
              <a:t>Decisions to be taken or revised at each stage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7881" y="1911097"/>
            <a:ext cx="5605142" cy="388010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Any risk management strategy should include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definition of the risk management </a:t>
            </a:r>
            <a:r>
              <a:rPr lang="en-US" u="sng" dirty="0" smtClean="0"/>
              <a:t>responsibilities</a:t>
            </a:r>
            <a:r>
              <a:rPr lang="en-US" dirty="0" smtClean="0"/>
              <a:t> of the various parties involved (owner, consultant, contractor)</a:t>
            </a:r>
          </a:p>
          <a:p>
            <a:pPr lvl="1"/>
            <a:r>
              <a:rPr lang="en-US" dirty="0" smtClean="0"/>
              <a:t>A short description of the </a:t>
            </a:r>
            <a:r>
              <a:rPr lang="en-US" u="sng" dirty="0" smtClean="0"/>
              <a:t>activities</a:t>
            </a:r>
            <a:r>
              <a:rPr lang="en-US" dirty="0" smtClean="0"/>
              <a:t> to be carried out at different stages of the project in order to achieve the objectives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scheme to be used for follow-up</a:t>
            </a:r>
            <a:r>
              <a:rPr lang="en-US" dirty="0" smtClean="0"/>
              <a:t> on results obtained through the risk management activities</a:t>
            </a:r>
          </a:p>
          <a:p>
            <a:pPr lvl="1"/>
            <a:r>
              <a:rPr lang="en-US" dirty="0" smtClean="0"/>
              <a:t>Identified hazards can be </a:t>
            </a:r>
            <a:r>
              <a:rPr lang="en-US" u="sng" dirty="0" smtClean="0"/>
              <a:t>communicated to all parties</a:t>
            </a:r>
          </a:p>
          <a:p>
            <a:pPr lvl="1"/>
            <a:r>
              <a:rPr lang="en-US" dirty="0" smtClean="0"/>
              <a:t>Follow-up on initial assumptions regarding the operational phase</a:t>
            </a:r>
          </a:p>
          <a:p>
            <a:pPr lvl="1"/>
            <a:r>
              <a:rPr lang="en-US" dirty="0" smtClean="0"/>
              <a:t>Monitoring, audit and review procedures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176" y="6117309"/>
            <a:ext cx="914479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386" y="619961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u="sng" dirty="0" smtClean="0"/>
              <a:t>5.	Risk management in early design stages</a:t>
            </a: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16" y="6144741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66" y="622704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96696"/>
          </a:xfrm>
        </p:spPr>
        <p:txBody>
          <a:bodyPr/>
          <a:lstStyle/>
          <a:p>
            <a:r>
              <a:rPr lang="en-US" dirty="0" smtClean="0"/>
              <a:t>Effective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56233"/>
            <a:ext cx="10018713" cy="3934968"/>
          </a:xfrm>
        </p:spPr>
        <p:txBody>
          <a:bodyPr/>
          <a:lstStyle/>
          <a:p>
            <a:r>
              <a:rPr lang="en-US" dirty="0" smtClean="0"/>
              <a:t>For effective risk management of a tunneling project, it is vital that risk management is </a:t>
            </a:r>
            <a:r>
              <a:rPr lang="en-US" u="sng" dirty="0" smtClean="0"/>
              <a:t>begun as early as possible</a:t>
            </a:r>
            <a:r>
              <a:rPr lang="en-US" dirty="0" smtClean="0"/>
              <a:t> (during the project feasibility and early planning stages)</a:t>
            </a:r>
          </a:p>
          <a:p>
            <a:r>
              <a:rPr lang="en-US" u="sng" dirty="0" smtClean="0"/>
              <a:t>The success and benefits</a:t>
            </a:r>
            <a:r>
              <a:rPr lang="en-US" dirty="0" smtClean="0"/>
              <a:t> of implementing effective risk management depends on:</a:t>
            </a:r>
          </a:p>
          <a:p>
            <a:pPr lvl="1"/>
            <a:r>
              <a:rPr lang="en-US" u="sng" dirty="0" smtClean="0"/>
              <a:t>The quality</a:t>
            </a:r>
            <a:r>
              <a:rPr lang="en-US" dirty="0" smtClean="0"/>
              <a:t> of the identified risk mitigating actions </a:t>
            </a:r>
          </a:p>
          <a:p>
            <a:pPr lvl="1"/>
            <a:r>
              <a:rPr lang="en-US" u="sng" dirty="0" smtClean="0"/>
              <a:t>The active</a:t>
            </a:r>
            <a:r>
              <a:rPr lang="en-US" dirty="0" smtClean="0"/>
              <a:t> involvement, experience and general opinion of the participants (owner, designers and contractors)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224" y="6144741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142" y="622704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step in risk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28245" y="1661837"/>
            <a:ext cx="4607188" cy="576262"/>
          </a:xfrm>
        </p:spPr>
        <p:txBody>
          <a:bodyPr/>
          <a:lstStyle/>
          <a:p>
            <a:r>
              <a:rPr lang="en-US" dirty="0" smtClean="0"/>
              <a:t>Establish risk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84311" y="2528335"/>
            <a:ext cx="4895056" cy="3262864"/>
          </a:xfrm>
        </p:spPr>
        <p:txBody>
          <a:bodyPr/>
          <a:lstStyle/>
          <a:p>
            <a:r>
              <a:rPr lang="en-US" dirty="0" smtClean="0"/>
              <a:t>The primary step in </a:t>
            </a:r>
            <a:r>
              <a:rPr lang="en-US" u="sng" dirty="0" smtClean="0"/>
              <a:t>establishing a risk management system</a:t>
            </a:r>
            <a:r>
              <a:rPr lang="en-US" dirty="0" smtClean="0"/>
              <a:t> is for the owner to formulate a risk policy</a:t>
            </a:r>
          </a:p>
          <a:p>
            <a:r>
              <a:rPr lang="en-US" dirty="0" smtClean="0"/>
              <a:t>Risk management is not achieved by the </a:t>
            </a:r>
            <a:r>
              <a:rPr lang="en-US" u="sng" dirty="0" smtClean="0"/>
              <a:t>enforcement of systems and procedures alone</a:t>
            </a:r>
            <a:r>
              <a:rPr lang="en-US" dirty="0" smtClean="0"/>
              <a:t>, but can be enhanced through seminars and meetings</a:t>
            </a:r>
          </a:p>
          <a:p>
            <a:pPr lvl="1"/>
            <a:r>
              <a:rPr lang="en-US" dirty="0" smtClean="0"/>
              <a:t>Understanding and appreciation of the risk management objectives are disseminated throughout the organizations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37166" y="1661837"/>
            <a:ext cx="4895057" cy="576262"/>
          </a:xfrm>
        </p:spPr>
        <p:txBody>
          <a:bodyPr/>
          <a:lstStyle/>
          <a:p>
            <a:r>
              <a:rPr lang="en-US" dirty="0" smtClean="0"/>
              <a:t>Risk acceptance criteria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37166" y="2528335"/>
            <a:ext cx="5065857" cy="32628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risk objectives expressed in general terms in the owner’s risk policy should be “</a:t>
            </a:r>
            <a:r>
              <a:rPr lang="en-US" u="sng" dirty="0" smtClean="0"/>
              <a:t>translated” into risk acceptance criteria</a:t>
            </a:r>
            <a:r>
              <a:rPr lang="en-US" dirty="0" smtClean="0"/>
              <a:t> suitable for use in the risk assessment activities planned to be carried out:</a:t>
            </a:r>
          </a:p>
          <a:p>
            <a:pPr lvl="1"/>
            <a:r>
              <a:rPr lang="en-US" dirty="0" smtClean="0"/>
              <a:t>Risk acceptance criteria to be used in </a:t>
            </a:r>
            <a:r>
              <a:rPr lang="en-US" u="sng" dirty="0" smtClean="0"/>
              <a:t>qualitative</a:t>
            </a:r>
            <a:r>
              <a:rPr lang="en-US" dirty="0" smtClean="0"/>
              <a:t> risk assessment</a:t>
            </a:r>
          </a:p>
          <a:p>
            <a:pPr lvl="1"/>
            <a:r>
              <a:rPr lang="en-US" dirty="0" smtClean="0"/>
              <a:t>Risk acceptance criteria to be used in </a:t>
            </a:r>
            <a:r>
              <a:rPr lang="en-US" u="sng" dirty="0" smtClean="0"/>
              <a:t>quantitative</a:t>
            </a:r>
            <a:r>
              <a:rPr lang="en-US" dirty="0" smtClean="0"/>
              <a:t> risk assessments</a:t>
            </a:r>
          </a:p>
          <a:p>
            <a:r>
              <a:rPr lang="en-US" dirty="0" smtClean="0"/>
              <a:t>A document should be provided that explains how the risk acceptance criteria are established in relation to the statements on risk objectives in the owner’s risk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352" y="6081435"/>
            <a:ext cx="914479" cy="621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96" y="6246041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Management in Underground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 Leonardo Rosas Sánchez</a:t>
            </a:r>
          </a:p>
          <a:p>
            <a:pPr algn="ctr"/>
            <a:r>
              <a:rPr lang="en-US" dirty="0" smtClean="0"/>
              <a:t>D2 Consult International (Austria)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03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Qualitative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545337"/>
            <a:ext cx="4895055" cy="4245864"/>
          </a:xfrm>
        </p:spPr>
        <p:txBody>
          <a:bodyPr/>
          <a:lstStyle/>
          <a:p>
            <a:r>
              <a:rPr lang="en-US" dirty="0" smtClean="0"/>
              <a:t>During the early design stage, a qualitative risk assessment should be carried out focused on the </a:t>
            </a:r>
            <a:r>
              <a:rPr lang="en-US" u="sng" dirty="0" smtClean="0"/>
              <a:t>identification of potential hazards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Construction activities expected to be included in the project</a:t>
            </a:r>
          </a:p>
          <a:p>
            <a:pPr lvl="1"/>
            <a:r>
              <a:rPr lang="en-US" dirty="0" smtClean="0"/>
              <a:t>Covering all types of risk noted in the construction risk policy</a:t>
            </a:r>
          </a:p>
          <a:p>
            <a:r>
              <a:rPr lang="en-US" dirty="0" smtClean="0"/>
              <a:t>The main purposes of this work are:</a:t>
            </a:r>
          </a:p>
          <a:p>
            <a:pPr lvl="1"/>
            <a:r>
              <a:rPr lang="en-US" u="sng" dirty="0" smtClean="0"/>
              <a:t>To raise the awareness</a:t>
            </a:r>
            <a:r>
              <a:rPr lang="en-US" dirty="0" smtClean="0"/>
              <a:t> of all concerned to the major risks involved in the construction</a:t>
            </a:r>
          </a:p>
          <a:p>
            <a:pPr lvl="1"/>
            <a:r>
              <a:rPr lang="en-US" dirty="0" smtClean="0"/>
              <a:t>To provide a structured </a:t>
            </a:r>
            <a:r>
              <a:rPr lang="en-US" u="sng" dirty="0" smtClean="0"/>
              <a:t>basis for the design decisions</a:t>
            </a:r>
            <a:r>
              <a:rPr lang="en-US" dirty="0" smtClean="0"/>
              <a:t> to be taken in the early design stage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545337"/>
            <a:ext cx="4895056" cy="2596895"/>
          </a:xfrm>
        </p:spPr>
        <p:txBody>
          <a:bodyPr/>
          <a:lstStyle/>
          <a:p>
            <a:r>
              <a:rPr lang="en-US" dirty="0" smtClean="0"/>
              <a:t>The qualitative risk assessment should include:</a:t>
            </a:r>
          </a:p>
          <a:p>
            <a:pPr lvl="1"/>
            <a:r>
              <a:rPr lang="en-US" dirty="0" smtClean="0"/>
              <a:t>Hazard identification</a:t>
            </a:r>
          </a:p>
          <a:p>
            <a:pPr lvl="1"/>
            <a:r>
              <a:rPr lang="en-US" dirty="0" smtClean="0"/>
              <a:t>Classification of the identified hazards</a:t>
            </a:r>
          </a:p>
          <a:p>
            <a:pPr lvl="1"/>
            <a:r>
              <a:rPr lang="en-US" dirty="0" smtClean="0"/>
              <a:t>Identification of risk mitigation measures</a:t>
            </a:r>
          </a:p>
          <a:p>
            <a:pPr lvl="1"/>
            <a:r>
              <a:rPr lang="en-US" dirty="0" smtClean="0"/>
              <a:t>Details of the risks in the project risk register indicating risk class and risk mitigation measures for each hazard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96" y="6117309"/>
            <a:ext cx="914479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166" y="619961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2960"/>
          </a:xfrm>
        </p:spPr>
        <p:txBody>
          <a:bodyPr/>
          <a:lstStyle/>
          <a:p>
            <a:r>
              <a:rPr lang="en-US" dirty="0" smtClean="0"/>
              <a:t>Risk assessment Matrix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84312" y="1627632"/>
            <a:ext cx="4895055" cy="4163569"/>
          </a:xfrm>
        </p:spPr>
        <p:txBody>
          <a:bodyPr/>
          <a:lstStyle/>
          <a:p>
            <a:r>
              <a:rPr lang="en-US" dirty="0" smtClean="0"/>
              <a:t>The identified hazards are classified according to the </a:t>
            </a:r>
            <a:r>
              <a:rPr lang="en-US" u="sng" dirty="0" smtClean="0"/>
              <a:t>magnitude</a:t>
            </a:r>
            <a:r>
              <a:rPr lang="en-US" dirty="0" smtClean="0"/>
              <a:t> of the risk they represent:</a:t>
            </a:r>
          </a:p>
          <a:p>
            <a:pPr lvl="1"/>
            <a:r>
              <a:rPr lang="en-US" dirty="0" smtClean="0"/>
              <a:t>The purpose of this classification is to provide a framework for the decisions to be made on implementation of risk mitigation measures</a:t>
            </a:r>
          </a:p>
          <a:p>
            <a:r>
              <a:rPr lang="en-US" dirty="0" smtClean="0"/>
              <a:t>Classification systems should be established covering frequencies and consequences as well as classification of risks on the basis of the frequency and consequence classes</a:t>
            </a:r>
          </a:p>
          <a:p>
            <a:r>
              <a:rPr lang="en-US" dirty="0" smtClean="0"/>
              <a:t>The classification system may be included in the </a:t>
            </a:r>
            <a:r>
              <a:rPr lang="en-US" u="sng" dirty="0" smtClean="0"/>
              <a:t>risk acceptance criteria</a:t>
            </a:r>
            <a:endParaRPr lang="en-US" u="sng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2552" y="2779776"/>
            <a:ext cx="4800472" cy="2075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04" y="6126479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718" y="620878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13816"/>
          </a:xfrm>
        </p:spPr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828800"/>
            <a:ext cx="4895055" cy="3962401"/>
          </a:xfrm>
        </p:spPr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u="sng" dirty="0" smtClean="0"/>
              <a:t>risk levels conflict</a:t>
            </a:r>
            <a:r>
              <a:rPr lang="en-US" dirty="0" smtClean="0"/>
              <a:t> with the project’s risk acceptance criteria, it is mandatory to identify </a:t>
            </a:r>
            <a:r>
              <a:rPr lang="en-US" u="sng" dirty="0" smtClean="0"/>
              <a:t>risk-reducing actions</a:t>
            </a:r>
            <a:r>
              <a:rPr lang="en-US" dirty="0" smtClean="0"/>
              <a:t> and provide documentation for the management decision on which actions are to be implemented</a:t>
            </a:r>
          </a:p>
          <a:p>
            <a:r>
              <a:rPr lang="en-US" dirty="0" smtClean="0"/>
              <a:t>Risk mitigation at this phase of the project will primarily result in </a:t>
            </a:r>
            <a:r>
              <a:rPr lang="en-US" u="sng" dirty="0" smtClean="0"/>
              <a:t>changes in technical solutions</a:t>
            </a:r>
            <a:r>
              <a:rPr lang="en-US" dirty="0" smtClean="0"/>
              <a:t> and possibly in alternative working procedures</a:t>
            </a:r>
          </a:p>
          <a:p>
            <a:r>
              <a:rPr lang="en-US" dirty="0" smtClean="0"/>
              <a:t>Further, many risk-reducing actions can be decisions or statements to be </a:t>
            </a:r>
            <a:r>
              <a:rPr lang="en-US" u="sng" dirty="0" smtClean="0"/>
              <a:t>written into the tender documents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6999" y="2002536"/>
            <a:ext cx="5251913" cy="3913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83" y="6108164"/>
            <a:ext cx="914479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50" y="6190467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31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Risk management during preparation of tender documents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17320"/>
            <a:ext cx="10018713" cy="43738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risk management activities should be carried out during preparation of the tender documents:</a:t>
            </a:r>
          </a:p>
          <a:p>
            <a:pPr lvl="1"/>
            <a:r>
              <a:rPr lang="en-US" dirty="0" smtClean="0"/>
              <a:t>Specification of technical and other requirements in the tender documents (risks are managed in accordance with the risk policy)</a:t>
            </a:r>
          </a:p>
          <a:p>
            <a:pPr lvl="1"/>
            <a:r>
              <a:rPr lang="en-US" dirty="0" smtClean="0"/>
              <a:t>The specification should </a:t>
            </a:r>
            <a:r>
              <a:rPr lang="en-US" u="sng" dirty="0" smtClean="0"/>
              <a:t>detail responsibilities for risks in accordance with the general principles adopted for the project</a:t>
            </a:r>
          </a:p>
          <a:p>
            <a:pPr lvl="1"/>
            <a:r>
              <a:rPr lang="en-US" u="sng" dirty="0" smtClean="0"/>
              <a:t>The qualitative risk assessment carried out in the early design stages should be repeated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Final modifications of the tender documents</a:t>
            </a:r>
          </a:p>
          <a:p>
            <a:pPr lvl="2"/>
            <a:r>
              <a:rPr lang="en-US" dirty="0" smtClean="0"/>
              <a:t>Document that risks has been managed in accordance with the risk policy</a:t>
            </a:r>
          </a:p>
          <a:p>
            <a:pPr lvl="1"/>
            <a:r>
              <a:rPr lang="en-US" u="sng" dirty="0" smtClean="0"/>
              <a:t>Definition of the information requested from the tenderers in order to allow an evaluation of the tenderers’ ability to manage risk</a:t>
            </a:r>
          </a:p>
          <a:p>
            <a:pPr lvl="1"/>
            <a:r>
              <a:rPr lang="en-US" u="sng" dirty="0" smtClean="0"/>
              <a:t>Specification of requirements concerning the contractor’s risk management activities during the execution of the contract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28" y="6080733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494" y="6163036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980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Requirements to be specified in the tender documents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72769"/>
            <a:ext cx="10018713" cy="42184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tender documents should specify that the contractor must perform risk management in accordance with the owner’s risk policy</a:t>
            </a:r>
          </a:p>
          <a:p>
            <a:r>
              <a:rPr lang="en-US" u="sng" dirty="0" smtClean="0"/>
              <a:t>The contractor’s risk management system and approaches must be compatible with the owner’s (reducing and controlling risks to himself, to the owner and the public)</a:t>
            </a:r>
          </a:p>
          <a:p>
            <a:r>
              <a:rPr lang="en-US" dirty="0" smtClean="0"/>
              <a:t>Requirements for the contractor’s risk management system may include:</a:t>
            </a:r>
          </a:p>
          <a:p>
            <a:pPr lvl="1"/>
            <a:r>
              <a:rPr lang="en-US" dirty="0" smtClean="0"/>
              <a:t>Organization and qualifications of risk management staff</a:t>
            </a:r>
          </a:p>
          <a:p>
            <a:pPr lvl="1"/>
            <a:r>
              <a:rPr lang="en-US" dirty="0" smtClean="0"/>
              <a:t>Types of risks to be considered and evaluated</a:t>
            </a:r>
          </a:p>
          <a:p>
            <a:pPr lvl="1"/>
            <a:r>
              <a:rPr lang="en-US" dirty="0" smtClean="0"/>
              <a:t>Minimum requirement of activities to be included in the contractor’s risk management</a:t>
            </a:r>
          </a:p>
          <a:p>
            <a:pPr lvl="1"/>
            <a:r>
              <a:rPr lang="en-US" dirty="0" smtClean="0"/>
              <a:t>Time schedule for risk management activities</a:t>
            </a:r>
          </a:p>
          <a:p>
            <a:pPr lvl="1"/>
            <a:r>
              <a:rPr lang="en-US" dirty="0" smtClean="0"/>
              <a:t>Coordination with other risk management teams (owner, other contractors, etc.)</a:t>
            </a:r>
          </a:p>
          <a:p>
            <a:pPr lvl="1"/>
            <a:r>
              <a:rPr lang="en-US" dirty="0" smtClean="0"/>
              <a:t>Control of risks from subcontractor’s activities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28" y="6135597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78" y="6217900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0" y="219457"/>
            <a:ext cx="10018713" cy="1042416"/>
          </a:xfrm>
        </p:spPr>
        <p:txBody>
          <a:bodyPr/>
          <a:lstStyle/>
          <a:p>
            <a:r>
              <a:rPr lang="en-US" sz="3600" dirty="0" smtClean="0"/>
              <a:t>Risk management during selection of contractor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664208"/>
            <a:ext cx="4895055" cy="4126993"/>
          </a:xfrm>
        </p:spPr>
        <p:txBody>
          <a:bodyPr/>
          <a:lstStyle/>
          <a:p>
            <a:r>
              <a:rPr lang="en-US" dirty="0" smtClean="0"/>
              <a:t>The application of </a:t>
            </a:r>
            <a:r>
              <a:rPr lang="en-US" u="sng" dirty="0" smtClean="0"/>
              <a:t>risk management techniques by the owner can be valuable in the selection of the successful tenderer</a:t>
            </a:r>
          </a:p>
          <a:p>
            <a:r>
              <a:rPr lang="en-US" dirty="0" smtClean="0"/>
              <a:t>Identifying risk issues in the tenders can be used as a basis for tender negotiations</a:t>
            </a:r>
          </a:p>
          <a:p>
            <a:r>
              <a:rPr lang="en-US" dirty="0" smtClean="0"/>
              <a:t>The evaluation of tenders in respect to risk may be qualitative (based on a points system) or on an quantitative basis (tender price might be adjusted accordingly)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366" y="2165604"/>
            <a:ext cx="4895056" cy="3311652"/>
          </a:xfrm>
        </p:spPr>
        <p:txBody>
          <a:bodyPr/>
          <a:lstStyle/>
          <a:p>
            <a:r>
              <a:rPr lang="en-US" u="sng" dirty="0" smtClean="0"/>
              <a:t>The evaluation of the risks issues in the tenders should include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An evaluation of the contractor’s ability to identify and control risks</a:t>
            </a:r>
            <a:r>
              <a:rPr lang="en-US" dirty="0" smtClean="0"/>
              <a:t> by the choice and implementation of technical solutions</a:t>
            </a:r>
          </a:p>
          <a:p>
            <a:pPr lvl="1"/>
            <a:r>
              <a:rPr lang="en-US" dirty="0" smtClean="0"/>
              <a:t>Systematic assessment of the differences in risk between the project proposals by different tenders</a:t>
            </a:r>
          </a:p>
          <a:p>
            <a:pPr lvl="1"/>
            <a:r>
              <a:rPr lang="en-US" u="sng" dirty="0" smtClean="0"/>
              <a:t>Evaluation of the risk management expertise</a:t>
            </a:r>
            <a:r>
              <a:rPr lang="en-US" dirty="0" smtClean="0"/>
              <a:t> at the contractor’s disposal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76" y="6144741"/>
            <a:ext cx="914479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38" y="622704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0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47473"/>
            <a:ext cx="10018713" cy="950976"/>
          </a:xfrm>
        </p:spPr>
        <p:txBody>
          <a:bodyPr/>
          <a:lstStyle/>
          <a:p>
            <a:r>
              <a:rPr lang="en-US" dirty="0" smtClean="0"/>
              <a:t>Risk clauses in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17905"/>
            <a:ext cx="10018713" cy="42732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contractor has been chosen, negotiations between the owner and the contractor may lead to a </a:t>
            </a:r>
            <a:r>
              <a:rPr lang="en-US" u="sng" dirty="0" smtClean="0"/>
              <a:t>detailed contractual description of the risk management system to be implemented on the project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/>
              <a:t>Intentions of the owner</a:t>
            </a:r>
          </a:p>
          <a:p>
            <a:pPr lvl="1"/>
            <a:r>
              <a:rPr lang="en-US" dirty="0" smtClean="0"/>
              <a:t>Suggested procedures of the contractor (improving cooperation between the parties)</a:t>
            </a:r>
          </a:p>
          <a:p>
            <a:r>
              <a:rPr lang="en-US" u="sng" dirty="0" smtClean="0"/>
              <a:t>Alternative technical solutions can also be negotiated on the basis of risk assessments</a:t>
            </a:r>
            <a:r>
              <a:rPr lang="en-US" dirty="0" smtClean="0"/>
              <a:t> carried out and stated in the contract</a:t>
            </a:r>
          </a:p>
          <a:p>
            <a:r>
              <a:rPr lang="en-US" dirty="0" smtClean="0"/>
              <a:t>The risk assessment of the successful tender may have identified some previously undetected areas of risk</a:t>
            </a:r>
          </a:p>
          <a:p>
            <a:pPr lvl="1"/>
            <a:r>
              <a:rPr lang="en-US" dirty="0" smtClean="0"/>
              <a:t>Additional risk mitigation clauses may be introduced in the contract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00" y="6117309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430" y="619961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1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6.	Risk management during construction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848" y="6071589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62" y="615389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4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245" y="838877"/>
            <a:ext cx="4607188" cy="576262"/>
          </a:xfrm>
        </p:spPr>
        <p:txBody>
          <a:bodyPr/>
          <a:lstStyle/>
          <a:p>
            <a:r>
              <a:rPr lang="en-US" u="sng" dirty="0" smtClean="0"/>
              <a:t>Early design stage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1810512"/>
            <a:ext cx="4895056" cy="2944367"/>
          </a:xfrm>
        </p:spPr>
        <p:txBody>
          <a:bodyPr/>
          <a:lstStyle/>
          <a:p>
            <a:r>
              <a:rPr lang="en-US" sz="2000" dirty="0" smtClean="0"/>
              <a:t>In the early design and tender and contract negotiation phases:</a:t>
            </a:r>
          </a:p>
          <a:p>
            <a:pPr lvl="1"/>
            <a:r>
              <a:rPr lang="en-US" sz="2000" dirty="0" smtClean="0"/>
              <a:t>Certain risks may be transferred (contractually or through insurance)</a:t>
            </a:r>
          </a:p>
          <a:p>
            <a:pPr lvl="1"/>
            <a:r>
              <a:rPr lang="en-US" sz="2000" dirty="0" smtClean="0"/>
              <a:t>Others may be retained</a:t>
            </a:r>
          </a:p>
          <a:p>
            <a:pPr lvl="1"/>
            <a:r>
              <a:rPr lang="en-US" sz="2000" dirty="0" smtClean="0"/>
              <a:t>Some risks can be eliminated and/or mitigated</a:t>
            </a:r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4226" y="838877"/>
            <a:ext cx="4622537" cy="576262"/>
          </a:xfrm>
        </p:spPr>
        <p:txBody>
          <a:bodyPr/>
          <a:lstStyle/>
          <a:p>
            <a:r>
              <a:rPr lang="en-US" u="sng" dirty="0" smtClean="0"/>
              <a:t>Construction phase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1810512"/>
            <a:ext cx="4895056" cy="2624327"/>
          </a:xfrm>
        </p:spPr>
        <p:txBody>
          <a:bodyPr>
            <a:noAutofit/>
          </a:bodyPr>
          <a:lstStyle/>
          <a:p>
            <a:r>
              <a:rPr lang="en-US" sz="2000" dirty="0" smtClean="0"/>
              <a:t>Possibilities of risk transfer are minimal</a:t>
            </a:r>
          </a:p>
          <a:p>
            <a:r>
              <a:rPr lang="en-US" sz="2000" dirty="0" smtClean="0"/>
              <a:t>The most advantageous strategy (for both the owner and contractor) is to reduce the severity of as many risks as possible:</a:t>
            </a:r>
          </a:p>
          <a:p>
            <a:pPr lvl="1"/>
            <a:r>
              <a:rPr lang="en-US" sz="2000" dirty="0" smtClean="0"/>
              <a:t>Risk elimination</a:t>
            </a:r>
          </a:p>
          <a:p>
            <a:pPr lvl="1"/>
            <a:r>
              <a:rPr lang="en-US" sz="2000" dirty="0" smtClean="0"/>
              <a:t>Risk mitigation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36" y="6099021"/>
            <a:ext cx="914479" cy="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438" y="618132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9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15" y="283465"/>
            <a:ext cx="10018713" cy="841248"/>
          </a:xfrm>
        </p:spPr>
        <p:txBody>
          <a:bodyPr/>
          <a:lstStyle/>
          <a:p>
            <a:r>
              <a:rPr lang="en-US" dirty="0" smtClean="0"/>
              <a:t>Contractor’s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24714"/>
            <a:ext cx="10018713" cy="50383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Based on what has been agreed in the contract, </a:t>
            </a:r>
            <a:r>
              <a:rPr lang="en-US" u="sng" dirty="0" smtClean="0"/>
              <a:t>the contractor’s responsibility includes:</a:t>
            </a:r>
          </a:p>
          <a:p>
            <a:pPr lvl="1"/>
            <a:r>
              <a:rPr lang="en-US" u="sng" dirty="0" smtClean="0"/>
              <a:t>The fulfilment of the owner’s risk policy</a:t>
            </a:r>
          </a:p>
          <a:p>
            <a:pPr lvl="1"/>
            <a:r>
              <a:rPr lang="en-US" dirty="0" smtClean="0"/>
              <a:t>Establishing a carefully planned, well structures and easy-to-use risk management system</a:t>
            </a:r>
          </a:p>
          <a:p>
            <a:r>
              <a:rPr lang="en-US" u="sng" dirty="0" smtClean="0"/>
              <a:t>The contractor must identify hazards and classify risks using systems</a:t>
            </a:r>
            <a:r>
              <a:rPr lang="en-US" dirty="0" smtClean="0"/>
              <a:t> which are compatible with the system used by the owner and should propose mitigation measures to reduce the identified risks</a:t>
            </a:r>
          </a:p>
          <a:p>
            <a:r>
              <a:rPr lang="en-US" u="sng" dirty="0" smtClean="0"/>
              <a:t>Timely consideration and actions</a:t>
            </a:r>
            <a:r>
              <a:rPr lang="en-US" dirty="0" smtClean="0"/>
              <a:t> are of the essence in risk mitigation measures (anticipate and put in place effective proactive preventive measures)</a:t>
            </a:r>
          </a:p>
          <a:p>
            <a:r>
              <a:rPr lang="en-US" u="sng" dirty="0" smtClean="0"/>
              <a:t>Contingency and emergency plans</a:t>
            </a:r>
            <a:r>
              <a:rPr lang="en-US" dirty="0" smtClean="0"/>
              <a:t> must be devised, implemented and maintained throughout the entire project period to address foreseeable accidents and emergencies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40" y="6163056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030" y="6245359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863" y="192025"/>
            <a:ext cx="10018713" cy="667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4622" y="1609345"/>
            <a:ext cx="10018713" cy="436168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Scope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of risk management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Objectives of risk management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Risk management in early design stages</a:t>
            </a:r>
          </a:p>
          <a:p>
            <a:pPr marL="457200" indent="-457200">
              <a:buAutoNum type="arabicPeriod"/>
            </a:pPr>
            <a:r>
              <a:rPr lang="en-US" dirty="0" smtClean="0"/>
              <a:t>Risk management during construction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Typical components of risk management</a:t>
            </a:r>
          </a:p>
          <a:p>
            <a:pPr marL="457200" indent="-457200">
              <a:buAutoNum type="arabicPeriod"/>
            </a:pPr>
            <a:r>
              <a:rPr lang="en-US" dirty="0" smtClean="0"/>
              <a:t>From risk management to monitoring (underground metro station Rotterdam)</a:t>
            </a:r>
          </a:p>
          <a:p>
            <a:pPr marL="457200" indent="-457200">
              <a:buAutoNum type="arabicPeriod"/>
            </a:pPr>
            <a:r>
              <a:rPr lang="en-US" dirty="0" smtClean="0"/>
              <a:t>Conclusions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46305"/>
            <a:ext cx="10018713" cy="886968"/>
          </a:xfrm>
        </p:spPr>
        <p:txBody>
          <a:bodyPr/>
          <a:lstStyle/>
          <a:p>
            <a:r>
              <a:rPr lang="en-US" dirty="0" smtClean="0"/>
              <a:t>Owner’s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97864"/>
            <a:ext cx="10018713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recommended that the </a:t>
            </a:r>
            <a:r>
              <a:rPr lang="en-US" u="sng" dirty="0" smtClean="0"/>
              <a:t>owner continues to perform risk assessment for risks that are the owner’s responsibility (and not covered by the contractor)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Contractual risk (including contractual aspects of technical risks identified by the contractor)</a:t>
            </a:r>
          </a:p>
          <a:p>
            <a:pPr lvl="1"/>
            <a:r>
              <a:rPr lang="en-US" dirty="0" smtClean="0"/>
              <a:t>Risk related to economic loss to the owner, or delay</a:t>
            </a:r>
          </a:p>
          <a:p>
            <a:pPr lvl="1"/>
            <a:r>
              <a:rPr lang="en-US" dirty="0" smtClean="0"/>
              <a:t>Mitigation actions should be identified and implemented by the owner</a:t>
            </a:r>
          </a:p>
          <a:p>
            <a:pPr lvl="1"/>
            <a:r>
              <a:rPr lang="en-US" dirty="0" smtClean="0"/>
              <a:t>Some mitigation measures may be handed over to the contractor for implementation</a:t>
            </a:r>
          </a:p>
          <a:p>
            <a:r>
              <a:rPr lang="en-US" u="sng" dirty="0" smtClean="0"/>
              <a:t>The owner should encourage and monitor the contractor’s risk management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Quality control audits instituted by the owner</a:t>
            </a:r>
          </a:p>
          <a:p>
            <a:pPr lvl="1"/>
            <a:r>
              <a:rPr lang="en-US" dirty="0" smtClean="0"/>
              <a:t>To ensure that the contractor’s risk management system is properly implemented and functioning effectively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704" y="6135597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62" y="6217900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u="sng" dirty="0" smtClean="0"/>
              <a:t>7.	Typical components of risk management</a:t>
            </a:r>
            <a:endParaRPr lang="en-US" sz="36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24" y="6053301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98" y="6135604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/>
          <a:lstStyle/>
          <a:p>
            <a:r>
              <a:rPr lang="en-US" dirty="0" smtClean="0"/>
              <a:t>Hazard identification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72179" y="1760348"/>
            <a:ext cx="4607188" cy="576262"/>
          </a:xfrm>
        </p:spPr>
        <p:txBody>
          <a:bodyPr/>
          <a:lstStyle/>
          <a:p>
            <a:r>
              <a:rPr lang="en-US" u="sng" dirty="0" smtClean="0"/>
              <a:t>General hazards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84311" y="2578608"/>
            <a:ext cx="4895056" cy="321259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Contractual disputes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Insolvency and institutional problems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Authorities interference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Third party interference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Labor disputes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67235" y="1828801"/>
            <a:ext cx="4622537" cy="576262"/>
          </a:xfrm>
        </p:spPr>
        <p:txBody>
          <a:bodyPr/>
          <a:lstStyle/>
          <a:p>
            <a:r>
              <a:rPr lang="en-US" u="sng" dirty="0" smtClean="0"/>
              <a:t>Specific hazards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07967" y="2578608"/>
            <a:ext cx="4895056" cy="321259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Accidental occurrences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Unforeseen adverse conditions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Inadequate designs, specifications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Failure of major equipment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Substandard, slow or out-of-tolerance works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664" y="6117309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997" y="619961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4088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6777"/>
            <a:ext cx="10018713" cy="415442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Frequency of occurrence and extent of consequences</a:t>
            </a:r>
            <a:r>
              <a:rPr lang="en-US" dirty="0" smtClean="0"/>
              <a:t> for each hazard should be assessed according to a classification system established specifically to suit the requirements and scale of the project</a:t>
            </a:r>
          </a:p>
          <a:p>
            <a:r>
              <a:rPr lang="en-US" dirty="0" smtClean="0"/>
              <a:t>The classification of frequency, consequence and risk should be established </a:t>
            </a:r>
            <a:r>
              <a:rPr lang="en-US" u="sng" dirty="0" smtClean="0"/>
              <a:t>in accordance with the risk objectives and risk acceptance criteria</a:t>
            </a:r>
            <a:r>
              <a:rPr lang="en-US" dirty="0" smtClean="0"/>
              <a:t> defined for the project</a:t>
            </a:r>
          </a:p>
          <a:p>
            <a:r>
              <a:rPr lang="en-US" dirty="0" smtClean="0"/>
              <a:t>The frequency classification system should be common for all types of risk covered, whereas a </a:t>
            </a:r>
            <a:r>
              <a:rPr lang="en-US" u="sng" dirty="0" smtClean="0"/>
              <a:t>consequence classification system must be established separately for each type of risk</a:t>
            </a:r>
            <a:r>
              <a:rPr lang="en-US" dirty="0" smtClean="0"/>
              <a:t> to be covered</a:t>
            </a:r>
          </a:p>
          <a:p>
            <a:r>
              <a:rPr lang="en-US" dirty="0" smtClean="0"/>
              <a:t>An example of classification is outlined, using 5-fold classification 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00" y="6108165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910" y="6190468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8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329185"/>
            <a:ext cx="10018713" cy="813816"/>
          </a:xfrm>
        </p:spPr>
        <p:txBody>
          <a:bodyPr>
            <a:normAutofit/>
          </a:bodyPr>
          <a:lstStyle/>
          <a:p>
            <a:r>
              <a:rPr lang="en-US" dirty="0" smtClean="0"/>
              <a:t>Frequency classification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84312" y="2295144"/>
            <a:ext cx="4895055" cy="3575303"/>
          </a:xfrm>
        </p:spPr>
        <p:txBody>
          <a:bodyPr/>
          <a:lstStyle/>
          <a:p>
            <a:r>
              <a:rPr lang="en-US" u="sng" dirty="0" smtClean="0"/>
              <a:t>A separation of five classes</a:t>
            </a:r>
            <a:r>
              <a:rPr lang="en-US" dirty="0" smtClean="0"/>
              <a:t> or intervals is generally recommended as a practical way of classifying frequency</a:t>
            </a:r>
          </a:p>
          <a:p>
            <a:r>
              <a:rPr lang="en-US" dirty="0" smtClean="0"/>
              <a:t>Frequency classification can be set up relating the </a:t>
            </a:r>
            <a:r>
              <a:rPr lang="en-US" u="sng" dirty="0" smtClean="0"/>
              <a:t>number of events (hazards occurring) to a “per year” or “per km of tunnel”</a:t>
            </a:r>
            <a:r>
              <a:rPr lang="en-US" dirty="0" smtClean="0"/>
              <a:t> unit</a:t>
            </a:r>
          </a:p>
          <a:p>
            <a:r>
              <a:rPr lang="en-US" dirty="0" smtClean="0"/>
              <a:t>However, it is proposed as the most suitable to use a classification that relates to the </a:t>
            </a:r>
            <a:r>
              <a:rPr lang="en-US" u="sng" dirty="0" smtClean="0"/>
              <a:t>potential number of events during the whole construction period</a:t>
            </a:r>
            <a:endParaRPr lang="en-US" u="sng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3176" y="3099816"/>
            <a:ext cx="4050792" cy="2020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32" y="6153885"/>
            <a:ext cx="914479" cy="621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366" y="6236188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5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6023" y="292609"/>
            <a:ext cx="10018713" cy="804672"/>
          </a:xfrm>
        </p:spPr>
        <p:txBody>
          <a:bodyPr/>
          <a:lstStyle/>
          <a:p>
            <a:r>
              <a:rPr lang="en-US" dirty="0" smtClean="0"/>
              <a:t>Consequence classification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98" y="1333775"/>
            <a:ext cx="6311881" cy="801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599" y="1523878"/>
            <a:ext cx="4157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recommended that consequences be classified into </a:t>
            </a:r>
            <a:r>
              <a:rPr lang="en-US" u="sng" dirty="0" smtClean="0"/>
              <a:t>five classes or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selection of consequence types and potential severity will vary according to the scope and nature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Guidelines and classification classes must be defined for each </a:t>
            </a:r>
            <a:r>
              <a:rPr lang="en-US" u="sng" dirty="0" smtClean="0"/>
              <a:t>particular project in consideration of the specific risk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Underground construction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Project value about 1 billion Euro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Duration: 5 – 7 years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597" y="2190581"/>
            <a:ext cx="6311882" cy="7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597" y="3057762"/>
            <a:ext cx="6311882" cy="653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597" y="3782676"/>
            <a:ext cx="6311882" cy="91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598" y="4758440"/>
            <a:ext cx="6311881" cy="769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597" y="5588200"/>
            <a:ext cx="6311881" cy="65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3864" y="6247800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358" y="6330103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6879" y="292609"/>
            <a:ext cx="10018713" cy="923543"/>
          </a:xfrm>
        </p:spPr>
        <p:txBody>
          <a:bodyPr/>
          <a:lstStyle/>
          <a:p>
            <a:r>
              <a:rPr lang="en-US" dirty="0" smtClean="0"/>
              <a:t>Risk classification and risk acceptance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9344" y="1591056"/>
            <a:ext cx="438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 example of a risk matrix for the determination of risk levels is shown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risk classification system must be defined for each particular project in consideration of the specific risk policy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8" y="1728217"/>
            <a:ext cx="3864108" cy="2359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4425696"/>
            <a:ext cx="7555475" cy="1655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64" y="6236154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312" y="6318457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0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8.	From risk management to monitoring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16" y="6153885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10" y="6236188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8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95528"/>
          </a:xfrm>
        </p:spPr>
        <p:txBody>
          <a:bodyPr/>
          <a:lstStyle/>
          <a:p>
            <a:r>
              <a:rPr lang="en-US" dirty="0" smtClean="0"/>
              <a:t>Present Rotterdam Central Station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4312" y="1773937"/>
            <a:ext cx="4895055" cy="4017264"/>
          </a:xfrm>
        </p:spPr>
        <p:txBody>
          <a:bodyPr/>
          <a:lstStyle/>
          <a:p>
            <a:r>
              <a:rPr lang="en-US" dirty="0" smtClean="0"/>
              <a:t>The present </a:t>
            </a:r>
            <a:r>
              <a:rPr lang="en-US" dirty="0"/>
              <a:t>R</a:t>
            </a:r>
            <a:r>
              <a:rPr lang="en-US" dirty="0" smtClean="0"/>
              <a:t>otterdam Central Station was </a:t>
            </a:r>
            <a:r>
              <a:rPr lang="en-US" u="sng" dirty="0" smtClean="0"/>
              <a:t>opened in 1957</a:t>
            </a:r>
            <a:r>
              <a:rPr lang="en-US" dirty="0" smtClean="0"/>
              <a:t> in the period of rebuilding after the World War II</a:t>
            </a:r>
          </a:p>
          <a:p>
            <a:r>
              <a:rPr lang="en-US" dirty="0" smtClean="0"/>
              <a:t>However, the increasing pressure on public transport has resulted in the </a:t>
            </a:r>
            <a:r>
              <a:rPr lang="en-US" u="sng" dirty="0" smtClean="0"/>
              <a:t>development of several mega projects in and around</a:t>
            </a:r>
            <a:r>
              <a:rPr lang="en-US" dirty="0" smtClean="0"/>
              <a:t> Rotterdam CS in the city center</a:t>
            </a:r>
          </a:p>
          <a:p>
            <a:r>
              <a:rPr lang="en-US" dirty="0" smtClean="0"/>
              <a:t>The realization of a new metro line called </a:t>
            </a:r>
            <a:r>
              <a:rPr lang="en-US" dirty="0" err="1" smtClean="0"/>
              <a:t>RandstadRail</a:t>
            </a:r>
            <a:r>
              <a:rPr lang="en-US" dirty="0" smtClean="0"/>
              <a:t> demands the </a:t>
            </a:r>
            <a:r>
              <a:rPr lang="en-US" u="sng" dirty="0" smtClean="0"/>
              <a:t>expansion and upgrading of the present underground metro station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8599" y="1874519"/>
            <a:ext cx="4773001" cy="3916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96" y="6184390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070" y="6266693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219457"/>
            <a:ext cx="10018713" cy="950976"/>
          </a:xfrm>
        </p:spPr>
        <p:txBody>
          <a:bodyPr/>
          <a:lstStyle/>
          <a:p>
            <a:r>
              <a:rPr lang="en-US" dirty="0" smtClean="0"/>
              <a:t>New metro station Rotterdam 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4312" y="1490472"/>
            <a:ext cx="4895055" cy="43007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development of the new underground metro station distinguished itself by the </a:t>
            </a:r>
            <a:r>
              <a:rPr lang="en-US" u="sng" dirty="0" smtClean="0"/>
              <a:t>very complex conditions</a:t>
            </a:r>
            <a:r>
              <a:rPr lang="en-US" dirty="0" smtClean="0"/>
              <a:t> under which the project has to be realized</a:t>
            </a:r>
          </a:p>
          <a:p>
            <a:r>
              <a:rPr lang="en-US" dirty="0" smtClean="0"/>
              <a:t>The upgrading of the metro station is a key project which </a:t>
            </a:r>
            <a:r>
              <a:rPr lang="en-US" u="sng" dirty="0" smtClean="0"/>
              <a:t>interferes with other big projects</a:t>
            </a:r>
            <a:r>
              <a:rPr lang="en-US" dirty="0" smtClean="0"/>
              <a:t> under construction or to be realized shortly at the same location</a:t>
            </a:r>
          </a:p>
          <a:p>
            <a:r>
              <a:rPr lang="en-US" dirty="0" smtClean="0"/>
              <a:t>One of the prior conditions during all construction phases was to </a:t>
            </a:r>
            <a:r>
              <a:rPr lang="en-US" u="sng" dirty="0" smtClean="0"/>
              <a:t>maintain full functionality of all services</a:t>
            </a:r>
          </a:p>
          <a:p>
            <a:pPr lvl="1"/>
            <a:r>
              <a:rPr lang="en-US" dirty="0" smtClean="0"/>
              <a:t>Metro station</a:t>
            </a:r>
          </a:p>
          <a:p>
            <a:pPr lvl="1"/>
            <a:r>
              <a:rPr lang="en-US" dirty="0" smtClean="0"/>
              <a:t>Train station</a:t>
            </a:r>
          </a:p>
          <a:p>
            <a:pPr lvl="1"/>
            <a:r>
              <a:rPr lang="en-US" dirty="0" smtClean="0"/>
              <a:t>Unobstructed operation of trams, buses and taxis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6560" y="1490472"/>
            <a:ext cx="4846320" cy="4300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912" y="6236154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110" y="6318457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1.	Introduction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0" y="374905"/>
            <a:ext cx="10018713" cy="116128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Contractual requirements</a:t>
            </a:r>
            <a:br>
              <a:rPr lang="en-US" sz="3200" dirty="0" smtClean="0"/>
            </a:br>
            <a:r>
              <a:rPr lang="en-US" sz="3200" dirty="0" smtClean="0"/>
              <a:t>(Tendering and pre-construction phase)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947673"/>
            <a:ext cx="4895055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The RET (Rotterdam public transport company) acting as client of the project and at the same time as operator of the metro station, commissioned RPW (Rotterdam Public Works)</a:t>
            </a:r>
          </a:p>
          <a:p>
            <a:r>
              <a:rPr lang="en-US" dirty="0" smtClean="0"/>
              <a:t>The scope of works included:</a:t>
            </a:r>
          </a:p>
          <a:p>
            <a:pPr lvl="1"/>
            <a:r>
              <a:rPr lang="en-US" dirty="0" smtClean="0"/>
              <a:t>Technical design</a:t>
            </a:r>
          </a:p>
          <a:p>
            <a:pPr lvl="1"/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Preparation of tender documents including set up of detailed monitoring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618488"/>
            <a:ext cx="4895056" cy="4172712"/>
          </a:xfrm>
        </p:spPr>
        <p:txBody>
          <a:bodyPr>
            <a:normAutofit/>
          </a:bodyPr>
          <a:lstStyle/>
          <a:p>
            <a:r>
              <a:rPr lang="en-US" dirty="0" smtClean="0"/>
              <a:t>The contractor is made </a:t>
            </a:r>
            <a:r>
              <a:rPr lang="en-US" u="sng" dirty="0" smtClean="0"/>
              <a:t>responsible for all monitoring activities</a:t>
            </a:r>
            <a:r>
              <a:rPr lang="en-US" dirty="0" smtClean="0"/>
              <a:t> by making the </a:t>
            </a:r>
            <a:r>
              <a:rPr lang="en-US" u="sng" dirty="0" smtClean="0"/>
              <a:t>monitoring specifications</a:t>
            </a:r>
            <a:r>
              <a:rPr lang="en-US" dirty="0" smtClean="0"/>
              <a:t> part of the contract:</a:t>
            </a:r>
          </a:p>
          <a:p>
            <a:pPr lvl="1"/>
            <a:r>
              <a:rPr lang="en-US" dirty="0" smtClean="0"/>
              <a:t>Contractor can and must </a:t>
            </a:r>
            <a:r>
              <a:rPr lang="en-US" u="sng" dirty="0" smtClean="0"/>
              <a:t>directly monitor his work and the effects on surrounding structures</a:t>
            </a:r>
            <a:r>
              <a:rPr lang="en-US" dirty="0" smtClean="0"/>
              <a:t> without interference of other (monitoring) parties</a:t>
            </a:r>
          </a:p>
          <a:p>
            <a:pPr lvl="1"/>
            <a:r>
              <a:rPr lang="en-US" dirty="0" smtClean="0"/>
              <a:t>The first activity of the contractor is to make a </a:t>
            </a:r>
            <a:r>
              <a:rPr lang="en-US" u="sng" dirty="0" smtClean="0"/>
              <a:t>plan for the monitoring activities</a:t>
            </a:r>
          </a:p>
          <a:p>
            <a:pPr lvl="1"/>
            <a:r>
              <a:rPr lang="en-US" dirty="0" smtClean="0"/>
              <a:t>In this plan, the contractor formulates the </a:t>
            </a:r>
            <a:r>
              <a:rPr lang="en-US" u="sng" dirty="0" smtClean="0"/>
              <a:t>implementation of the monitoring specifications</a:t>
            </a:r>
          </a:p>
          <a:p>
            <a:pPr lvl="1"/>
            <a:r>
              <a:rPr lang="en-US" u="sng" dirty="0" smtClean="0"/>
              <a:t>RPW checked and approved monitoring plan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60" y="6126453"/>
            <a:ext cx="914479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54" y="6208756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1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33272"/>
          </a:xfrm>
        </p:spPr>
        <p:txBody>
          <a:bodyPr/>
          <a:lstStyle/>
          <a:p>
            <a:r>
              <a:rPr lang="en-US" dirty="0" smtClean="0"/>
              <a:t>From risk management to monitoring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4312" y="2258569"/>
            <a:ext cx="4895055" cy="3532632"/>
          </a:xfrm>
        </p:spPr>
        <p:txBody>
          <a:bodyPr/>
          <a:lstStyle/>
          <a:p>
            <a:r>
              <a:rPr lang="en-US" dirty="0" smtClean="0"/>
              <a:t>An important tool of </a:t>
            </a:r>
            <a:r>
              <a:rPr lang="en-US" u="sng" dirty="0" smtClean="0"/>
              <a:t>risk management during the construction</a:t>
            </a:r>
            <a:r>
              <a:rPr lang="en-US" dirty="0" smtClean="0"/>
              <a:t> phase is technical monitoring</a:t>
            </a:r>
          </a:p>
          <a:p>
            <a:r>
              <a:rPr lang="en-US" u="sng" dirty="0" smtClean="0"/>
              <a:t>The construction activities were to be executed very close to the metro station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probability of </a:t>
            </a:r>
            <a:r>
              <a:rPr lang="en-US" u="sng" dirty="0" smtClean="0"/>
              <a:t>causing deformations</a:t>
            </a:r>
            <a:r>
              <a:rPr lang="en-US" dirty="0" smtClean="0"/>
              <a:t> to the existing metro station was very high</a:t>
            </a:r>
          </a:p>
          <a:p>
            <a:pPr lvl="1"/>
            <a:r>
              <a:rPr lang="en-US" dirty="0" smtClean="0"/>
              <a:t>The client’s main condition: </a:t>
            </a:r>
            <a:r>
              <a:rPr lang="en-US" u="sng" dirty="0" smtClean="0"/>
              <a:t>unobstructed running of metro traffic in metro station</a:t>
            </a:r>
          </a:p>
          <a:p>
            <a:r>
              <a:rPr lang="en-US" dirty="0" smtClean="0"/>
              <a:t>The monitoring specifications were </a:t>
            </a:r>
            <a:r>
              <a:rPr lang="en-US" u="sng" dirty="0" smtClean="0"/>
              <a:t>focused on these risks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8856" y="2505456"/>
            <a:ext cx="4736592" cy="3285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256" y="6135597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598" y="6217900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0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4312" y="329185"/>
            <a:ext cx="10018713" cy="813816"/>
          </a:xfrm>
        </p:spPr>
        <p:txBody>
          <a:bodyPr/>
          <a:lstStyle/>
          <a:p>
            <a:r>
              <a:rPr lang="en-US" dirty="0" smtClean="0"/>
              <a:t>Hazard warning levels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1464" y="4114800"/>
            <a:ext cx="4257160" cy="1947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1056" y="1350265"/>
            <a:ext cx="5394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monitoring specifications</a:t>
            </a:r>
            <a:r>
              <a:rPr lang="en-US" dirty="0" smtClean="0"/>
              <a:t> contained general statements and detailed requirements specified per monitoring parameter (e.g. </a:t>
            </a:r>
            <a:r>
              <a:rPr lang="en-US" u="sng" dirty="0" smtClean="0"/>
              <a:t>vibrations, noise, groundwater, and deformations</a:t>
            </a:r>
            <a:r>
              <a:rPr lang="en-US" dirty="0" smtClean="0"/>
              <a:t>). Typical demands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parameter to be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required measuring range of the measuring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required accuracy and frequency of measuring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hazard warning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way of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6016" y="1472184"/>
            <a:ext cx="4910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make </a:t>
            </a:r>
            <a:r>
              <a:rPr lang="en-US" u="sng" dirty="0" smtClean="0"/>
              <a:t>corrective actions</a:t>
            </a:r>
            <a:r>
              <a:rPr lang="en-US" dirty="0" smtClean="0"/>
              <a:t> effective, it is essential to compare the measured parameters with predefined hazard warning levels: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levels form an important part of the monitoring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main criteria for the hazard warning levels were to </a:t>
            </a:r>
            <a:r>
              <a:rPr lang="en-US" u="sng" dirty="0" smtClean="0"/>
              <a:t>assure the structural integrity</a:t>
            </a:r>
            <a:r>
              <a:rPr lang="en-US" dirty="0" smtClean="0"/>
              <a:t> of the station and </a:t>
            </a:r>
            <a:r>
              <a:rPr lang="en-US" u="sng" dirty="0" smtClean="0"/>
              <a:t>safe operation of metro traffic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591056" y="4800600"/>
            <a:ext cx="405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hazard warning levels of the metro station are based on </a:t>
            </a:r>
            <a:r>
              <a:rPr lang="en-US" u="sng" dirty="0" smtClean="0"/>
              <a:t>possible deformation of the underground station</a:t>
            </a:r>
            <a:endParaRPr lang="en-US" u="sn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88736" y="5239512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74536" y="560527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952" y="6236154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639" y="6318457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6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74321"/>
            <a:ext cx="10018713" cy="950976"/>
          </a:xfrm>
        </p:spPr>
        <p:txBody>
          <a:bodyPr/>
          <a:lstStyle/>
          <a:p>
            <a:r>
              <a:rPr lang="en-US" dirty="0" smtClean="0"/>
              <a:t>Monitoring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84312" y="1481329"/>
            <a:ext cx="4895055" cy="4652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monitoring system is as good as the way </a:t>
            </a:r>
            <a:r>
              <a:rPr lang="en-US" u="sng" dirty="0" smtClean="0"/>
              <a:t>data and signals are processed and interpreted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Attention is given to implementation and communication of the hazard warning levels</a:t>
            </a:r>
          </a:p>
          <a:p>
            <a:r>
              <a:rPr lang="en-US" dirty="0" smtClean="0"/>
              <a:t>The monitoring system of the </a:t>
            </a:r>
            <a:r>
              <a:rPr lang="en-US" u="sng" dirty="0" smtClean="0"/>
              <a:t>contractor fulfilled all contractual requirements</a:t>
            </a:r>
          </a:p>
          <a:p>
            <a:r>
              <a:rPr lang="en-US" u="sng" dirty="0" smtClean="0"/>
              <a:t>The on-line presentation and automatic warning system</a:t>
            </a:r>
            <a:r>
              <a:rPr lang="en-US" dirty="0" smtClean="0"/>
              <a:t> made it possible to guard the </a:t>
            </a:r>
            <a:r>
              <a:rPr lang="en-US" u="sng" dirty="0" smtClean="0"/>
              <a:t>safety of the station during all construction activities and intervene when necessary</a:t>
            </a:r>
          </a:p>
          <a:p>
            <a:r>
              <a:rPr lang="en-US" u="sng" dirty="0" smtClean="0"/>
              <a:t>The graphical on-line representation</a:t>
            </a:r>
            <a:r>
              <a:rPr lang="en-US" dirty="0" smtClean="0"/>
              <a:t> of the results made it </a:t>
            </a:r>
            <a:r>
              <a:rPr lang="en-US" u="sng" dirty="0" smtClean="0"/>
              <a:t>easy to interpret the results</a:t>
            </a:r>
            <a:r>
              <a:rPr lang="en-US" dirty="0" smtClean="0"/>
              <a:t> of the monitoring system and </a:t>
            </a:r>
            <a:r>
              <a:rPr lang="en-US" u="sng" dirty="0" smtClean="0"/>
              <a:t>evaluate the effect of the construction activities on the station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79" y="1554480"/>
            <a:ext cx="4462145" cy="209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79" y="3870101"/>
            <a:ext cx="4389121" cy="2263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92" y="6236154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951" y="6355081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88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9.	Conclusions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024" y="6163029"/>
            <a:ext cx="914479" cy="621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782" y="624533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78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38528" y="374905"/>
            <a:ext cx="9628632" cy="429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84310" y="1188721"/>
            <a:ext cx="10018713" cy="460248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This methodology</a:t>
            </a:r>
            <a:r>
              <a:rPr lang="en-US" dirty="0" smtClean="0"/>
              <a:t> is considered the modern-day recommendation from the tunneling industry for a “</a:t>
            </a:r>
            <a:r>
              <a:rPr lang="en-US" u="sng" dirty="0" smtClean="0"/>
              <a:t>comprehensive tunnel risk management system</a:t>
            </a:r>
            <a:r>
              <a:rPr lang="en-US" dirty="0" smtClean="0"/>
              <a:t>”:</a:t>
            </a:r>
          </a:p>
          <a:p>
            <a:pPr lvl="1"/>
            <a:r>
              <a:rPr lang="en-US" dirty="0" smtClean="0"/>
              <a:t>It describes the stages of risk management throughout the entire project implementation (early design phase, tendering and contract negotiation phase &amp; construction phase)</a:t>
            </a:r>
          </a:p>
          <a:p>
            <a:r>
              <a:rPr lang="en-US" u="sng" dirty="0" smtClean="0"/>
              <a:t>In phase 1, the responsibility to establishing a risk policy and carrying out risk assessment is the owner alone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To identify risk and candidate risk reduction measures as early as possible in the project development</a:t>
            </a:r>
          </a:p>
          <a:p>
            <a:r>
              <a:rPr lang="en-US" u="sng" dirty="0" smtClean="0"/>
              <a:t>In phase 2, the potential contractor has certain input to the tender regarding risk management, but the owner is still the primary responsible party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During tender evaluation, it provides an important contribution to: (1) the selection of the contractor; and (2) development of the final contract during the negotiations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00" y="6175250"/>
            <a:ext cx="914479" cy="621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046" y="6257553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20625"/>
            <a:ext cx="10018713" cy="996696"/>
          </a:xfrm>
        </p:spPr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82497"/>
            <a:ext cx="10018713" cy="410870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In phase 3, the primary responsibility moves on to the contractor to establish a risk management system and to carry out effective risk management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owner should supervise, inspect and participate in this work</a:t>
            </a:r>
          </a:p>
          <a:p>
            <a:pPr lvl="1"/>
            <a:r>
              <a:rPr lang="en-US" dirty="0" smtClean="0"/>
              <a:t>The owner should further continue to assess and mitigate risks not covered by the contractor</a:t>
            </a:r>
          </a:p>
          <a:p>
            <a:r>
              <a:rPr lang="en-US" dirty="0" smtClean="0"/>
              <a:t>The risk management should be performed in an environment of </a:t>
            </a:r>
            <a:r>
              <a:rPr lang="en-US" u="sng" dirty="0" smtClean="0"/>
              <a:t>good cooperation between the parties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To achieve this “partnering” may be a valuable tool</a:t>
            </a:r>
          </a:p>
          <a:p>
            <a:pPr lvl="1"/>
            <a:r>
              <a:rPr lang="en-US" dirty="0" smtClean="0"/>
              <a:t>The process of partnering may be formulated as an exercise in encouraging good communication between the parties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40" y="6163029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06" y="624533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6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071" y="329185"/>
            <a:ext cx="9442769" cy="804672"/>
          </a:xfrm>
        </p:spPr>
        <p:txBody>
          <a:bodyPr/>
          <a:lstStyle/>
          <a:p>
            <a:r>
              <a:rPr lang="en-US" dirty="0" smtClean="0"/>
              <a:t>Conclusions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64793"/>
            <a:ext cx="10018713" cy="2496311"/>
          </a:xfrm>
        </p:spPr>
        <p:txBody>
          <a:bodyPr/>
          <a:lstStyle/>
          <a:p>
            <a:r>
              <a:rPr lang="en-US" dirty="0" smtClean="0"/>
              <a:t>“Tunneling Risk Management” for underground metro projects can be considered as a </a:t>
            </a:r>
            <a:r>
              <a:rPr lang="en-US" u="sng" dirty="0" smtClean="0"/>
              <a:t>formula for minimizing cost to the owner while maximizing profit for the contractor</a:t>
            </a:r>
            <a:r>
              <a:rPr lang="en-US" dirty="0" smtClean="0"/>
              <a:t> and encompasses joint planning and problem solving, scheduling, mitigation of delays and value engineering</a:t>
            </a:r>
          </a:p>
          <a:p>
            <a:r>
              <a:rPr lang="en-US" dirty="0" smtClean="0"/>
              <a:t>Therefore, the process of “partnering” may be seen as a </a:t>
            </a:r>
            <a:r>
              <a:rPr lang="en-US" u="sng" dirty="0" smtClean="0"/>
              <a:t>risk mitigation measure for the owner and the contractor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16" y="6163029"/>
            <a:ext cx="914479" cy="62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26" y="624533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33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THANK YOU FOR YOUR ATTENTION!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28" y="6163029"/>
            <a:ext cx="914479" cy="621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14" y="6245332"/>
            <a:ext cx="169483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21907"/>
            <a:ext cx="10018713" cy="850392"/>
          </a:xfrm>
        </p:spPr>
        <p:txBody>
          <a:bodyPr/>
          <a:lstStyle/>
          <a:p>
            <a:r>
              <a:rPr lang="en-US" dirty="0" smtClean="0"/>
              <a:t>Risks in 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36194"/>
            <a:ext cx="10018713" cy="4389118"/>
          </a:xfrm>
        </p:spPr>
        <p:txBody>
          <a:bodyPr/>
          <a:lstStyle/>
          <a:p>
            <a:r>
              <a:rPr lang="en-US" dirty="0" smtClean="0"/>
              <a:t>Tunneling and underground </a:t>
            </a:r>
            <a:r>
              <a:rPr lang="en-US" u="sng" dirty="0" smtClean="0"/>
              <a:t>construction works impose risks on all parties</a:t>
            </a:r>
            <a:r>
              <a:rPr lang="en-US" dirty="0" smtClean="0"/>
              <a:t> involved (as well as on those not directly involved in the project):</a:t>
            </a:r>
          </a:p>
          <a:p>
            <a:pPr lvl="1"/>
            <a:r>
              <a:rPr lang="en-US" dirty="0" smtClean="0"/>
              <a:t>Due to the </a:t>
            </a:r>
            <a:r>
              <a:rPr lang="en-US" u="sng" dirty="0" smtClean="0"/>
              <a:t>inherent uncertainties (ground and groundwater conditions</a:t>
            </a:r>
            <a:r>
              <a:rPr lang="en-US" dirty="0" smtClean="0"/>
              <a:t>) there might be significant cost </a:t>
            </a:r>
            <a:r>
              <a:rPr lang="en-US" u="sng" dirty="0" smtClean="0"/>
              <a:t>overrun and delay risks</a:t>
            </a:r>
            <a:r>
              <a:rPr lang="en-US" dirty="0" smtClean="0"/>
              <a:t> as well as environmental risks</a:t>
            </a:r>
          </a:p>
          <a:p>
            <a:pPr lvl="1"/>
            <a:r>
              <a:rPr lang="en-US" dirty="0" smtClean="0"/>
              <a:t>There is a potential for </a:t>
            </a:r>
            <a:r>
              <a:rPr lang="en-US" u="sng" dirty="0" smtClean="0"/>
              <a:t>large scale accidents during tunneling work</a:t>
            </a:r>
          </a:p>
          <a:p>
            <a:pPr lvl="1"/>
            <a:r>
              <a:rPr lang="en-US" dirty="0" smtClean="0"/>
              <a:t>For tunnels in urban areas, </a:t>
            </a:r>
            <a:r>
              <a:rPr lang="en-US" u="sng" dirty="0" smtClean="0"/>
              <a:t>there is a risk of damage  to a third party people and property</a:t>
            </a:r>
            <a:r>
              <a:rPr lang="en-US" dirty="0" smtClean="0"/>
              <a:t> (especially including heritage designated buildings)</a:t>
            </a:r>
          </a:p>
          <a:p>
            <a:pPr lvl="1"/>
            <a:r>
              <a:rPr lang="en-US" dirty="0" smtClean="0"/>
              <a:t>There is a risk that the problems  which the tunneling project cause to the public will give rise to </a:t>
            </a:r>
            <a:r>
              <a:rPr lang="en-US" u="sng" dirty="0" smtClean="0"/>
              <a:t>public protests</a:t>
            </a:r>
            <a:r>
              <a:rPr lang="en-US" dirty="0" smtClean="0"/>
              <a:t> affecting the course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2960"/>
          </a:xfrm>
        </p:spPr>
        <p:txBody>
          <a:bodyPr/>
          <a:lstStyle/>
          <a:p>
            <a:r>
              <a:rPr lang="en-US" dirty="0" smtClean="0"/>
              <a:t>Risk associated and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55065"/>
            <a:ext cx="10018713" cy="4136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Due to the inherent risk associated with underground construction works, </a:t>
            </a:r>
            <a:r>
              <a:rPr lang="en-US" u="sng" dirty="0" smtClean="0"/>
              <a:t>risk management became an integral part</a:t>
            </a:r>
            <a:r>
              <a:rPr lang="en-US" dirty="0" smtClean="0"/>
              <a:t> of the most underground construction projects during the late 1990s:</a:t>
            </a:r>
          </a:p>
          <a:p>
            <a:pPr lvl="1"/>
            <a:r>
              <a:rPr lang="en-US" dirty="0" smtClean="0"/>
              <a:t>Establishing international guidelines on tunneling risk management</a:t>
            </a:r>
          </a:p>
          <a:p>
            <a:pPr lvl="1"/>
            <a:r>
              <a:rPr lang="en-US" dirty="0" smtClean="0"/>
              <a:t>ITA (International Tunneling Association) guidelines were completed in April 2003</a:t>
            </a:r>
          </a:p>
          <a:p>
            <a:r>
              <a:rPr lang="en-US" dirty="0" smtClean="0"/>
              <a:t>Risk management processes can be significantly improved by using systematic risk management techniques throughout the tunnel project development</a:t>
            </a:r>
          </a:p>
          <a:p>
            <a:r>
              <a:rPr lang="en-US" dirty="0" smtClean="0"/>
              <a:t>By the use of these techniques, </a:t>
            </a:r>
            <a:r>
              <a:rPr lang="en-US" u="sng" dirty="0" smtClean="0"/>
              <a:t>potential problems can be clearly identified  such that appropriate risk mitigation measures can be implemented</a:t>
            </a:r>
            <a:r>
              <a:rPr lang="en-US" dirty="0" smtClean="0"/>
              <a:t> in a timely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2.	Scope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2104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19073"/>
            <a:ext cx="10018713" cy="4072128"/>
          </a:xfrm>
        </p:spPr>
        <p:txBody>
          <a:bodyPr/>
          <a:lstStyle/>
          <a:p>
            <a:r>
              <a:rPr lang="en-US" u="sng" dirty="0" smtClean="0"/>
              <a:t>The use of risk management</a:t>
            </a:r>
            <a:r>
              <a:rPr lang="en-US" dirty="0" smtClean="0"/>
              <a:t> from the early stages of a project (where major decisions such as choice of alignment and selection of construction methods can be influenced) </a:t>
            </a:r>
            <a:r>
              <a:rPr lang="en-US" u="sng" dirty="0" smtClean="0"/>
              <a:t>is essential</a:t>
            </a:r>
          </a:p>
          <a:p>
            <a:r>
              <a:rPr lang="en-US" dirty="0" smtClean="0"/>
              <a:t>The SCOPE of this presentation is to </a:t>
            </a:r>
            <a:r>
              <a:rPr lang="en-US" u="sng" dirty="0" smtClean="0"/>
              <a:t>indicate to the owner what the tunneling industry recommends</a:t>
            </a:r>
            <a:r>
              <a:rPr lang="en-US" dirty="0" smtClean="0"/>
              <a:t> as the “best-practice” for risk management</a:t>
            </a:r>
          </a:p>
          <a:p>
            <a:r>
              <a:rPr lang="en-US" dirty="0" smtClean="0"/>
              <a:t>“Risk Management” is the </a:t>
            </a:r>
            <a:r>
              <a:rPr lang="en-US" u="sng" dirty="0" smtClean="0"/>
              <a:t>overall term</a:t>
            </a:r>
            <a:r>
              <a:rPr lang="en-US" dirty="0" smtClean="0"/>
              <a:t> which includes risk identification, risk assessment, risk analysis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370" y="6212336"/>
            <a:ext cx="1695755" cy="4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10" descr="WB-WBG-vertical-RG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9" b="-9800"/>
          <a:stretch/>
        </p:blipFill>
        <p:spPr>
          <a:xfrm>
            <a:off x="7507706" y="6089207"/>
            <a:ext cx="911431" cy="61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3.	Use of risk management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3438</Words>
  <Application>Microsoft Office PowerPoint</Application>
  <PresentationFormat>Widescreen</PresentationFormat>
  <Paragraphs>290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Andes</vt:lpstr>
      <vt:lpstr>Aparajita</vt:lpstr>
      <vt:lpstr>Arial</vt:lpstr>
      <vt:lpstr>Calibri</vt:lpstr>
      <vt:lpstr>Corbel</vt:lpstr>
      <vt:lpstr>Parallax</vt:lpstr>
      <vt:lpstr>  Seminario Internacional:  “Gestión Social de Metros en América Latina” </vt:lpstr>
      <vt:lpstr>Risk Management in Underground Projects</vt:lpstr>
      <vt:lpstr>Table of content</vt:lpstr>
      <vt:lpstr>1. Introduction</vt:lpstr>
      <vt:lpstr>Risks in tunneling</vt:lpstr>
      <vt:lpstr>Risk associated and risk management</vt:lpstr>
      <vt:lpstr>2. Scope</vt:lpstr>
      <vt:lpstr>Scope</vt:lpstr>
      <vt:lpstr>3. Use of risk management</vt:lpstr>
      <vt:lpstr>Risk management and project development</vt:lpstr>
      <vt:lpstr>Phases of risk management</vt:lpstr>
      <vt:lpstr>4. Objectives of risk management</vt:lpstr>
      <vt:lpstr>Construction risk policy</vt:lpstr>
      <vt:lpstr>Scope</vt:lpstr>
      <vt:lpstr>Risk objectives</vt:lpstr>
      <vt:lpstr>Risk management strategy</vt:lpstr>
      <vt:lpstr>5. Risk management in early design stages</vt:lpstr>
      <vt:lpstr>Effective risk management</vt:lpstr>
      <vt:lpstr>First step in risk management</vt:lpstr>
      <vt:lpstr>Qualitative risk assessment</vt:lpstr>
      <vt:lpstr>Risk assessment Matrix</vt:lpstr>
      <vt:lpstr>Risk mitigation</vt:lpstr>
      <vt:lpstr>Risk management during preparation of tender documents</vt:lpstr>
      <vt:lpstr>Requirements to be specified in the tender documents</vt:lpstr>
      <vt:lpstr>Risk management during selection of contractor</vt:lpstr>
      <vt:lpstr>Risk clauses in contract</vt:lpstr>
      <vt:lpstr>6. Risk management during construction</vt:lpstr>
      <vt:lpstr>PowerPoint Presentation</vt:lpstr>
      <vt:lpstr>Contractor’s risk management</vt:lpstr>
      <vt:lpstr>Owner’s risk management</vt:lpstr>
      <vt:lpstr>7. Typical components of risk management</vt:lpstr>
      <vt:lpstr>Hazard identification</vt:lpstr>
      <vt:lpstr>Classification</vt:lpstr>
      <vt:lpstr>Frequency classification</vt:lpstr>
      <vt:lpstr>Consequence classification</vt:lpstr>
      <vt:lpstr>Risk classification and risk acceptance</vt:lpstr>
      <vt:lpstr>8. From risk management to monitoring</vt:lpstr>
      <vt:lpstr>Present Rotterdam Central Station</vt:lpstr>
      <vt:lpstr>New metro station Rotterdam CS</vt:lpstr>
      <vt:lpstr>Contractual requirements (Tendering and pre-construction phase)</vt:lpstr>
      <vt:lpstr>From risk management to monitoring</vt:lpstr>
      <vt:lpstr>Hazard warning levels</vt:lpstr>
      <vt:lpstr>Monitoring results</vt:lpstr>
      <vt:lpstr>9. Conclusions</vt:lpstr>
      <vt:lpstr>Conclusions (1)</vt:lpstr>
      <vt:lpstr>Conclusions (2)</vt:lpstr>
      <vt:lpstr>Conclusions (3)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Internacional:  “Gestión Social de Metros en América Latina”</dc:title>
  <dc:creator>Erika Massiel Quinteros Lucas</dc:creator>
  <cp:lastModifiedBy>Leonardo Sanchez</cp:lastModifiedBy>
  <cp:revision>111</cp:revision>
  <dcterms:created xsi:type="dcterms:W3CDTF">2016-06-03T16:56:13Z</dcterms:created>
  <dcterms:modified xsi:type="dcterms:W3CDTF">2016-08-25T10:25:25Z</dcterms:modified>
</cp:coreProperties>
</file>