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7"/>
  </p:notesMasterIdLst>
  <p:sldIdLst>
    <p:sldId id="256" r:id="rId2"/>
    <p:sldId id="257" r:id="rId3"/>
    <p:sldId id="305" r:id="rId4"/>
    <p:sldId id="258" r:id="rId5"/>
    <p:sldId id="278" r:id="rId6"/>
    <p:sldId id="279" r:id="rId7"/>
    <p:sldId id="280" r:id="rId8"/>
    <p:sldId id="281" r:id="rId9"/>
    <p:sldId id="259" r:id="rId10"/>
    <p:sldId id="266" r:id="rId11"/>
    <p:sldId id="267" r:id="rId12"/>
    <p:sldId id="268" r:id="rId13"/>
    <p:sldId id="269" r:id="rId14"/>
    <p:sldId id="270" r:id="rId15"/>
    <p:sldId id="271" r:id="rId16"/>
    <p:sldId id="296" r:id="rId17"/>
    <p:sldId id="295" r:id="rId18"/>
    <p:sldId id="297" r:id="rId19"/>
    <p:sldId id="298" r:id="rId20"/>
    <p:sldId id="299" r:id="rId21"/>
    <p:sldId id="294" r:id="rId22"/>
    <p:sldId id="300" r:id="rId23"/>
    <p:sldId id="260" r:id="rId24"/>
    <p:sldId id="292" r:id="rId25"/>
    <p:sldId id="293" r:id="rId26"/>
    <p:sldId id="262" r:id="rId27"/>
    <p:sldId id="282" r:id="rId28"/>
    <p:sldId id="283" r:id="rId29"/>
    <p:sldId id="263" r:id="rId30"/>
    <p:sldId id="261" r:id="rId31"/>
    <p:sldId id="284" r:id="rId32"/>
    <p:sldId id="285" r:id="rId33"/>
    <p:sldId id="286" r:id="rId34"/>
    <p:sldId id="264" r:id="rId35"/>
    <p:sldId id="265" r:id="rId36"/>
    <p:sldId id="290" r:id="rId37"/>
    <p:sldId id="288" r:id="rId38"/>
    <p:sldId id="301" r:id="rId39"/>
    <p:sldId id="302" r:id="rId40"/>
    <p:sldId id="303" r:id="rId41"/>
    <p:sldId id="289" r:id="rId42"/>
    <p:sldId id="304" r:id="rId43"/>
    <p:sldId id="308" r:id="rId44"/>
    <p:sldId id="309" r:id="rId45"/>
    <p:sldId id="291" r:id="rId46"/>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69">
          <p15:clr>
            <a:srgbClr val="A4A3A4"/>
          </p15:clr>
        </p15:guide>
        <p15:guide id="3" pos="3840">
          <p15:clr>
            <a:srgbClr val="A4A3A4"/>
          </p15:clr>
        </p15:guide>
        <p15:guide id="4" pos="10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CDE3F8"/>
    <a:srgbClr val="E8F1FB"/>
    <a:srgbClr val="FFCC00"/>
    <a:srgbClr val="996633"/>
    <a:srgbClr val="99CC00"/>
    <a:srgbClr val="CC9900"/>
    <a:srgbClr val="DDDDD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87" d="100"/>
          <a:sy n="87" d="100"/>
        </p:scale>
        <p:origin x="696" y="90"/>
      </p:cViewPr>
      <p:guideLst>
        <p:guide orient="horz" pos="2160"/>
        <p:guide orient="horz" pos="969"/>
        <p:guide pos="3840"/>
        <p:guide pos="102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EE467329-0334-458C-8F1A-3666614752C7}" type="datetimeFigureOut">
              <a:rPr lang="es-ES" smtClean="0"/>
              <a:t>24/08/2016</a:t>
            </a:fld>
            <a:endParaRPr lang="es-ES"/>
          </a:p>
        </p:txBody>
      </p:sp>
      <p:sp>
        <p:nvSpPr>
          <p:cNvPr id="4" name="3 Marcador de imagen de diapositiva"/>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C1934652-E78E-4E00-A31E-6D8E097149BD}" type="slidenum">
              <a:rPr lang="es-ES" smtClean="0"/>
              <a:t>‹#›</a:t>
            </a:fld>
            <a:endParaRPr lang="es-ES"/>
          </a:p>
        </p:txBody>
      </p:sp>
    </p:spTree>
    <p:extLst>
      <p:ext uri="{BB962C8B-B14F-4D97-AF65-F5344CB8AC3E}">
        <p14:creationId xmlns:p14="http://schemas.microsoft.com/office/powerpoint/2010/main" val="385635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s.wikipedia.org/wiki/Idioma_ingl%C3%A9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s.wikipedia.org/wiki/Programa_de_las_Naciones_Unidas_para_el_Medio_Ambiente" TargetMode="External"/><Relationship Id="rId5" Type="http://schemas.openxmlformats.org/officeDocument/2006/relationships/hyperlink" Target="https://es.wikipedia.org/wiki/Triple_resultado" TargetMode="External"/><Relationship Id="rId4" Type="http://schemas.openxmlformats.org/officeDocument/2006/relationships/hyperlink" Target="https://es.wikipedia.org/wiki/Sostenibilida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1</a:t>
            </a:fld>
            <a:endParaRPr lang="es-ES"/>
          </a:p>
        </p:txBody>
      </p:sp>
    </p:spTree>
    <p:extLst>
      <p:ext uri="{BB962C8B-B14F-4D97-AF65-F5344CB8AC3E}">
        <p14:creationId xmlns:p14="http://schemas.microsoft.com/office/powerpoint/2010/main" val="81527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17 Objetivos de Desarrollo Sostenible (ODS)</a:t>
            </a:r>
          </a:p>
          <a:p>
            <a:r>
              <a:rPr lang="es-ES" sz="1200" b="1" i="0" kern="1200" dirty="0" err="1" smtClean="0">
                <a:solidFill>
                  <a:schemeClr val="tx1"/>
                </a:solidFill>
                <a:effectLst/>
                <a:latin typeface="+mn-lt"/>
                <a:ea typeface="+mn-ea"/>
                <a:cs typeface="+mn-cs"/>
              </a:rPr>
              <a:t>Environmental</a:t>
            </a:r>
            <a:r>
              <a:rPr lang="es-ES" sz="1200" b="1" i="0" kern="1200" dirty="0" smtClean="0">
                <a:solidFill>
                  <a:schemeClr val="tx1"/>
                </a:solidFill>
                <a:effectLst/>
                <a:latin typeface="+mn-lt"/>
                <a:ea typeface="+mn-ea"/>
                <a:cs typeface="+mn-cs"/>
              </a:rPr>
              <a:t>, social and </a:t>
            </a:r>
            <a:r>
              <a:rPr lang="es-ES" sz="1200" b="1" i="0" kern="1200" dirty="0" err="1" smtClean="0">
                <a:solidFill>
                  <a:schemeClr val="tx1"/>
                </a:solidFill>
                <a:effectLst/>
                <a:latin typeface="+mn-lt"/>
                <a:ea typeface="+mn-ea"/>
                <a:cs typeface="+mn-cs"/>
              </a:rPr>
              <a:t>governance</a:t>
            </a:r>
            <a:r>
              <a:rPr lang="es-ES" sz="1200" b="0" i="0" kern="1200" dirty="0" smtClean="0">
                <a:solidFill>
                  <a:schemeClr val="tx1"/>
                </a:solidFill>
                <a:effectLst/>
                <a:latin typeface="+mn-lt"/>
                <a:ea typeface="+mn-ea"/>
                <a:cs typeface="+mn-cs"/>
              </a:rPr>
              <a:t> (</a:t>
            </a:r>
            <a:r>
              <a:rPr lang="es-ES" sz="1200" b="1" i="0" kern="1200" dirty="0" smtClean="0">
                <a:solidFill>
                  <a:schemeClr val="tx1"/>
                </a:solidFill>
                <a:effectLst/>
                <a:latin typeface="+mn-lt"/>
                <a:ea typeface="+mn-ea"/>
                <a:cs typeface="+mn-cs"/>
              </a:rPr>
              <a:t>ESG</a:t>
            </a:r>
            <a:r>
              <a:rPr lang="es-ES" sz="1200" b="0" i="0" kern="1200" dirty="0" smtClean="0">
                <a:solidFill>
                  <a:schemeClr val="tx1"/>
                </a:solidFill>
                <a:effectLst/>
                <a:latin typeface="+mn-lt"/>
                <a:ea typeface="+mn-ea"/>
                <a:cs typeface="+mn-cs"/>
              </a:rPr>
              <a:t>)</a:t>
            </a:r>
          </a:p>
          <a:p>
            <a:r>
              <a:rPr lang="es-ES" sz="1200" b="0" i="0" kern="1200" dirty="0" smtClean="0">
                <a:solidFill>
                  <a:schemeClr val="tx1"/>
                </a:solidFill>
                <a:effectLst/>
                <a:latin typeface="+mn-lt"/>
                <a:ea typeface="+mn-ea"/>
                <a:cs typeface="+mn-cs"/>
              </a:rPr>
              <a:t>La </a:t>
            </a:r>
            <a:r>
              <a:rPr lang="es-ES" sz="1200" b="1" i="0" kern="1200" dirty="0" smtClean="0">
                <a:solidFill>
                  <a:schemeClr val="tx1"/>
                </a:solidFill>
                <a:effectLst/>
                <a:latin typeface="+mn-lt"/>
                <a:ea typeface="+mn-ea"/>
                <a:cs typeface="+mn-cs"/>
              </a:rPr>
              <a:t>Iniciativa de Reporte Global</a:t>
            </a:r>
            <a:r>
              <a:rPr lang="es-ES" sz="1200" b="0" i="0" kern="1200" dirty="0" smtClean="0">
                <a:solidFill>
                  <a:schemeClr val="tx1"/>
                </a:solidFill>
                <a:effectLst/>
                <a:latin typeface="+mn-lt"/>
                <a:ea typeface="+mn-ea"/>
                <a:cs typeface="+mn-cs"/>
              </a:rPr>
              <a:t> o </a:t>
            </a:r>
            <a:r>
              <a:rPr lang="es-ES" sz="1200" b="0" i="1" kern="1200" dirty="0" smtClean="0">
                <a:solidFill>
                  <a:schemeClr val="tx1"/>
                </a:solidFill>
                <a:effectLst/>
                <a:latin typeface="+mn-lt"/>
                <a:ea typeface="+mn-ea"/>
                <a:cs typeface="+mn-cs"/>
              </a:rPr>
              <a:t>Global </a:t>
            </a:r>
            <a:r>
              <a:rPr lang="es-ES" sz="1200" b="0" i="1" kern="1200" dirty="0" err="1" smtClean="0">
                <a:solidFill>
                  <a:schemeClr val="tx1"/>
                </a:solidFill>
                <a:effectLst/>
                <a:latin typeface="+mn-lt"/>
                <a:ea typeface="+mn-ea"/>
                <a:cs typeface="+mn-cs"/>
              </a:rPr>
              <a:t>Reporting</a:t>
            </a:r>
            <a:r>
              <a:rPr lang="es-ES" sz="1200" b="0" i="1" kern="1200" dirty="0" smtClean="0">
                <a:solidFill>
                  <a:schemeClr val="tx1"/>
                </a:solidFill>
                <a:effectLst/>
                <a:latin typeface="+mn-lt"/>
                <a:ea typeface="+mn-ea"/>
                <a:cs typeface="+mn-cs"/>
              </a:rPr>
              <a:t> </a:t>
            </a:r>
            <a:r>
              <a:rPr lang="es-ES" sz="1200" b="0" i="1" kern="1200" dirty="0" err="1" smtClean="0">
                <a:solidFill>
                  <a:schemeClr val="tx1"/>
                </a:solidFill>
                <a:effectLst/>
                <a:latin typeface="+mn-lt"/>
                <a:ea typeface="+mn-ea"/>
                <a:cs typeface="+mn-cs"/>
              </a:rPr>
              <a:t>Initiative</a:t>
            </a:r>
            <a:r>
              <a:rPr lang="es-ES" sz="1200" b="0" i="0" kern="120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hlinkClick r:id="rId3" tooltip="Idioma inglés"/>
              </a:rPr>
              <a:t>inglés</a:t>
            </a:r>
            <a:r>
              <a:rPr lang="es-ES" sz="1200" b="0" i="0" kern="1200" dirty="0" smtClean="0">
                <a:solidFill>
                  <a:schemeClr val="tx1"/>
                </a:solidFill>
                <a:effectLst/>
                <a:latin typeface="+mn-lt"/>
                <a:ea typeface="+mn-ea"/>
                <a:cs typeface="+mn-cs"/>
              </a:rPr>
              <a:t>) es una institución independiente que creó el primer estándar mundial de lineamientos para la elaboración de memorias de </a:t>
            </a:r>
            <a:r>
              <a:rPr lang="es-ES" sz="1200" b="0" i="0" u="none" strike="noStrike" kern="1200" dirty="0" smtClean="0">
                <a:solidFill>
                  <a:schemeClr val="tx1"/>
                </a:solidFill>
                <a:effectLst/>
                <a:latin typeface="+mn-lt"/>
                <a:ea typeface="+mn-ea"/>
                <a:cs typeface="+mn-cs"/>
                <a:hlinkClick r:id="rId4" tooltip="Sostenibilidad"/>
              </a:rPr>
              <a:t>sostenibilidad</a:t>
            </a:r>
            <a:r>
              <a:rPr lang="es-ES" sz="1200" b="0" i="0" kern="1200" dirty="0" smtClean="0">
                <a:solidFill>
                  <a:schemeClr val="tx1"/>
                </a:solidFill>
                <a:effectLst/>
                <a:latin typeface="+mn-lt"/>
                <a:ea typeface="+mn-ea"/>
                <a:cs typeface="+mn-cs"/>
              </a:rPr>
              <a:t> de aquellas compañías que desean evaluar su </a:t>
            </a:r>
            <a:r>
              <a:rPr lang="es-ES" sz="1200" b="0" i="0" u="none" strike="noStrike" kern="1200" dirty="0" smtClean="0">
                <a:solidFill>
                  <a:schemeClr val="tx1"/>
                </a:solidFill>
                <a:effectLst/>
                <a:latin typeface="+mn-lt"/>
                <a:ea typeface="+mn-ea"/>
                <a:cs typeface="+mn-cs"/>
                <a:hlinkClick r:id="rId5" tooltip="Triple resultado"/>
              </a:rPr>
              <a:t>desempeño económico, ambiental y social</a:t>
            </a:r>
            <a:r>
              <a:rPr lang="es-ES" sz="1200" b="0" i="0" kern="1200" dirty="0" smtClean="0">
                <a:solidFill>
                  <a:schemeClr val="tx1"/>
                </a:solidFill>
                <a:effectLst/>
                <a:latin typeface="+mn-lt"/>
                <a:ea typeface="+mn-ea"/>
                <a:cs typeface="+mn-cs"/>
              </a:rPr>
              <a:t>. Es un centro oficial de colaboración del </a:t>
            </a:r>
            <a:r>
              <a:rPr lang="es-ES" sz="1200" b="0" i="0" u="none" strike="noStrike" kern="1200" dirty="0" smtClean="0">
                <a:solidFill>
                  <a:schemeClr val="tx1"/>
                </a:solidFill>
                <a:effectLst/>
                <a:latin typeface="+mn-lt"/>
                <a:ea typeface="+mn-ea"/>
                <a:cs typeface="+mn-cs"/>
                <a:hlinkClick r:id="rId6" tooltip="Programa de las Naciones Unidas para el Medio Ambiente"/>
              </a:rPr>
              <a:t>Programa de las Naciones Unidas para el Medio Ambiente</a:t>
            </a:r>
            <a:r>
              <a:rPr lang="es-ES" sz="1200" b="0" i="0" kern="1200" dirty="0" smtClean="0">
                <a:solidFill>
                  <a:schemeClr val="tx1"/>
                </a:solidFill>
                <a:effectLst/>
                <a:latin typeface="+mn-lt"/>
                <a:ea typeface="+mn-ea"/>
                <a:cs typeface="+mn-cs"/>
              </a:rPr>
              <a:t> (PNUMA).</a:t>
            </a:r>
            <a:endParaRPr lang="es-ES" dirty="0"/>
          </a:p>
        </p:txBody>
      </p:sp>
      <p:sp>
        <p:nvSpPr>
          <p:cNvPr id="4" name="3 Marcador de número de diapositiva"/>
          <p:cNvSpPr>
            <a:spLocks noGrp="1"/>
          </p:cNvSpPr>
          <p:nvPr>
            <p:ph type="sldNum" sz="quarter" idx="10"/>
          </p:nvPr>
        </p:nvSpPr>
        <p:spPr/>
        <p:txBody>
          <a:bodyPr/>
          <a:lstStyle/>
          <a:p>
            <a:fld id="{C1934652-E78E-4E00-A31E-6D8E097149BD}" type="slidenum">
              <a:rPr lang="es-ES" smtClean="0"/>
              <a:t>11</a:t>
            </a:fld>
            <a:endParaRPr lang="es-ES"/>
          </a:p>
        </p:txBody>
      </p:sp>
    </p:spTree>
    <p:extLst>
      <p:ext uri="{BB962C8B-B14F-4D97-AF65-F5344CB8AC3E}">
        <p14:creationId xmlns:p14="http://schemas.microsoft.com/office/powerpoint/2010/main" val="264211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12</a:t>
            </a:fld>
            <a:endParaRPr lang="es-ES"/>
          </a:p>
        </p:txBody>
      </p:sp>
    </p:spTree>
    <p:extLst>
      <p:ext uri="{BB962C8B-B14F-4D97-AF65-F5344CB8AC3E}">
        <p14:creationId xmlns:p14="http://schemas.microsoft.com/office/powerpoint/2010/main" val="2165936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13</a:t>
            </a:fld>
            <a:endParaRPr lang="es-ES"/>
          </a:p>
        </p:txBody>
      </p:sp>
    </p:spTree>
    <p:extLst>
      <p:ext uri="{BB962C8B-B14F-4D97-AF65-F5344CB8AC3E}">
        <p14:creationId xmlns:p14="http://schemas.microsoft.com/office/powerpoint/2010/main" val="413994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14</a:t>
            </a:fld>
            <a:endParaRPr lang="es-ES"/>
          </a:p>
        </p:txBody>
      </p:sp>
    </p:spTree>
    <p:extLst>
      <p:ext uri="{BB962C8B-B14F-4D97-AF65-F5344CB8AC3E}">
        <p14:creationId xmlns:p14="http://schemas.microsoft.com/office/powerpoint/2010/main" val="1858998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15</a:t>
            </a:fld>
            <a:endParaRPr lang="es-ES"/>
          </a:p>
        </p:txBody>
      </p:sp>
    </p:spTree>
    <p:extLst>
      <p:ext uri="{BB962C8B-B14F-4D97-AF65-F5344CB8AC3E}">
        <p14:creationId xmlns:p14="http://schemas.microsoft.com/office/powerpoint/2010/main" val="1810337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934652-E78E-4E00-A31E-6D8E097149BD}" type="slidenum">
              <a:rPr lang="es-ES" smtClean="0"/>
              <a:t>23</a:t>
            </a:fld>
            <a:endParaRPr lang="es-ES"/>
          </a:p>
        </p:txBody>
      </p:sp>
    </p:spTree>
    <p:extLst>
      <p:ext uri="{BB962C8B-B14F-4D97-AF65-F5344CB8AC3E}">
        <p14:creationId xmlns:p14="http://schemas.microsoft.com/office/powerpoint/2010/main" val="1281470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24</a:t>
            </a:fld>
            <a:endParaRPr lang="es-ES"/>
          </a:p>
        </p:txBody>
      </p:sp>
    </p:spTree>
    <p:extLst>
      <p:ext uri="{BB962C8B-B14F-4D97-AF65-F5344CB8AC3E}">
        <p14:creationId xmlns:p14="http://schemas.microsoft.com/office/powerpoint/2010/main" val="2327457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25</a:t>
            </a:fld>
            <a:endParaRPr lang="es-ES"/>
          </a:p>
        </p:txBody>
      </p:sp>
    </p:spTree>
    <p:extLst>
      <p:ext uri="{BB962C8B-B14F-4D97-AF65-F5344CB8AC3E}">
        <p14:creationId xmlns:p14="http://schemas.microsoft.com/office/powerpoint/2010/main" val="1287550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26</a:t>
            </a:fld>
            <a:endParaRPr lang="es-ES"/>
          </a:p>
        </p:txBody>
      </p:sp>
    </p:spTree>
    <p:extLst>
      <p:ext uri="{BB962C8B-B14F-4D97-AF65-F5344CB8AC3E}">
        <p14:creationId xmlns:p14="http://schemas.microsoft.com/office/powerpoint/2010/main" val="291443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49689"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4" tIns="45322" rIns="90644" bIns="45322" anchor="b"/>
          <a:lstStyle>
            <a:lvl1pPr defTabSz="906463" eaLnBrk="0" hangingPunct="0">
              <a:defRPr b="1">
                <a:solidFill>
                  <a:srgbClr val="E20A17"/>
                </a:solidFill>
                <a:latin typeface="Arial" pitchFamily="34" charset="0"/>
              </a:defRPr>
            </a:lvl1pPr>
            <a:lvl2pPr marL="742950" indent="-285750" defTabSz="906463" eaLnBrk="0" hangingPunct="0">
              <a:defRPr b="1">
                <a:solidFill>
                  <a:srgbClr val="E20A17"/>
                </a:solidFill>
                <a:latin typeface="Arial" pitchFamily="34" charset="0"/>
              </a:defRPr>
            </a:lvl2pPr>
            <a:lvl3pPr marL="1143000" indent="-228600" defTabSz="906463" eaLnBrk="0" hangingPunct="0">
              <a:defRPr b="1">
                <a:solidFill>
                  <a:srgbClr val="E20A17"/>
                </a:solidFill>
                <a:latin typeface="Arial" pitchFamily="34" charset="0"/>
              </a:defRPr>
            </a:lvl3pPr>
            <a:lvl4pPr marL="1600200" indent="-228600" defTabSz="906463" eaLnBrk="0" hangingPunct="0">
              <a:defRPr b="1">
                <a:solidFill>
                  <a:srgbClr val="E20A17"/>
                </a:solidFill>
                <a:latin typeface="Arial" pitchFamily="34" charset="0"/>
              </a:defRPr>
            </a:lvl4pPr>
            <a:lvl5pPr marL="2057400" indent="-228600" defTabSz="906463" eaLnBrk="0" hangingPunct="0">
              <a:defRPr b="1">
                <a:solidFill>
                  <a:srgbClr val="E20A17"/>
                </a:solidFill>
                <a:latin typeface="Arial" pitchFamily="34" charset="0"/>
              </a:defRPr>
            </a:lvl5pPr>
            <a:lvl6pPr marL="2514600" indent="-228600" defTabSz="906463" eaLnBrk="0" fontAlgn="base" hangingPunct="0">
              <a:spcBef>
                <a:spcPct val="0"/>
              </a:spcBef>
              <a:spcAft>
                <a:spcPct val="0"/>
              </a:spcAft>
              <a:defRPr b="1">
                <a:solidFill>
                  <a:srgbClr val="E20A17"/>
                </a:solidFill>
                <a:latin typeface="Arial" pitchFamily="34" charset="0"/>
              </a:defRPr>
            </a:lvl6pPr>
            <a:lvl7pPr marL="2971800" indent="-228600" defTabSz="906463" eaLnBrk="0" fontAlgn="base" hangingPunct="0">
              <a:spcBef>
                <a:spcPct val="0"/>
              </a:spcBef>
              <a:spcAft>
                <a:spcPct val="0"/>
              </a:spcAft>
              <a:defRPr b="1">
                <a:solidFill>
                  <a:srgbClr val="E20A17"/>
                </a:solidFill>
                <a:latin typeface="Arial" pitchFamily="34" charset="0"/>
              </a:defRPr>
            </a:lvl7pPr>
            <a:lvl8pPr marL="3429000" indent="-228600" defTabSz="906463" eaLnBrk="0" fontAlgn="base" hangingPunct="0">
              <a:spcBef>
                <a:spcPct val="0"/>
              </a:spcBef>
              <a:spcAft>
                <a:spcPct val="0"/>
              </a:spcAft>
              <a:defRPr b="1">
                <a:solidFill>
                  <a:srgbClr val="E20A17"/>
                </a:solidFill>
                <a:latin typeface="Arial" pitchFamily="34" charset="0"/>
              </a:defRPr>
            </a:lvl8pPr>
            <a:lvl9pPr marL="3886200" indent="-228600" defTabSz="906463" eaLnBrk="0" fontAlgn="base" hangingPunct="0">
              <a:spcBef>
                <a:spcPct val="0"/>
              </a:spcBef>
              <a:spcAft>
                <a:spcPct val="0"/>
              </a:spcAft>
              <a:defRPr b="1">
                <a:solidFill>
                  <a:srgbClr val="E20A17"/>
                </a:solidFill>
                <a:latin typeface="Arial" pitchFamily="34" charset="0"/>
              </a:defRPr>
            </a:lvl9pPr>
          </a:lstStyle>
          <a:p>
            <a:pPr algn="r"/>
            <a:fld id="{FD357652-1F6F-4905-BC0E-853FFBA73AF4}" type="slidenum">
              <a:rPr lang="ca-ES" sz="1200" b="0">
                <a:solidFill>
                  <a:schemeClr val="tx1"/>
                </a:solidFill>
                <a:latin typeface="Times" pitchFamily="18" charset="0"/>
              </a:rPr>
              <a:pPr algn="r"/>
              <a:t>27</a:t>
            </a:fld>
            <a:endParaRPr lang="ca-ES" sz="1200" b="0">
              <a:solidFill>
                <a:schemeClr val="tx1"/>
              </a:solidFill>
              <a:latin typeface="Times" pitchFamily="18" charset="0"/>
            </a:endParaRPr>
          </a:p>
        </p:txBody>
      </p:sp>
      <p:sp>
        <p:nvSpPr>
          <p:cNvPr id="31747" name="Rectangle 2"/>
          <p:cNvSpPr>
            <a:spLocks noGrp="1" noRot="1" noChangeAspect="1" noChangeArrowheads="1" noTextEdit="1"/>
          </p:cNvSpPr>
          <p:nvPr>
            <p:ph type="sldImg"/>
          </p:nvPr>
        </p:nvSpPr>
        <p:spPr>
          <a:xfrm>
            <a:off x="109538" y="741363"/>
            <a:ext cx="6578600" cy="37020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extLst>
      <p:ext uri="{BB962C8B-B14F-4D97-AF65-F5344CB8AC3E}">
        <p14:creationId xmlns:p14="http://schemas.microsoft.com/office/powerpoint/2010/main" val="272284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2</a:t>
            </a:fld>
            <a:endParaRPr lang="es-ES"/>
          </a:p>
        </p:txBody>
      </p:sp>
    </p:spTree>
    <p:extLst>
      <p:ext uri="{BB962C8B-B14F-4D97-AF65-F5344CB8AC3E}">
        <p14:creationId xmlns:p14="http://schemas.microsoft.com/office/powerpoint/2010/main" val="3033507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28</a:t>
            </a:fld>
            <a:endParaRPr lang="es-ES"/>
          </a:p>
        </p:txBody>
      </p:sp>
    </p:spTree>
    <p:extLst>
      <p:ext uri="{BB962C8B-B14F-4D97-AF65-F5344CB8AC3E}">
        <p14:creationId xmlns:p14="http://schemas.microsoft.com/office/powerpoint/2010/main" val="3181479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29</a:t>
            </a:fld>
            <a:endParaRPr lang="es-ES"/>
          </a:p>
        </p:txBody>
      </p:sp>
    </p:spTree>
    <p:extLst>
      <p:ext uri="{BB962C8B-B14F-4D97-AF65-F5344CB8AC3E}">
        <p14:creationId xmlns:p14="http://schemas.microsoft.com/office/powerpoint/2010/main" val="14711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30</a:t>
            </a:fld>
            <a:endParaRPr lang="es-ES"/>
          </a:p>
        </p:txBody>
      </p:sp>
    </p:spTree>
    <p:extLst>
      <p:ext uri="{BB962C8B-B14F-4D97-AF65-F5344CB8AC3E}">
        <p14:creationId xmlns:p14="http://schemas.microsoft.com/office/powerpoint/2010/main" val="1704281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31</a:t>
            </a:fld>
            <a:endParaRPr lang="es-ES"/>
          </a:p>
        </p:txBody>
      </p:sp>
    </p:spTree>
    <p:extLst>
      <p:ext uri="{BB962C8B-B14F-4D97-AF65-F5344CB8AC3E}">
        <p14:creationId xmlns:p14="http://schemas.microsoft.com/office/powerpoint/2010/main" val="666201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32</a:t>
            </a:fld>
            <a:endParaRPr lang="es-ES"/>
          </a:p>
        </p:txBody>
      </p:sp>
    </p:spTree>
    <p:extLst>
      <p:ext uri="{BB962C8B-B14F-4D97-AF65-F5344CB8AC3E}">
        <p14:creationId xmlns:p14="http://schemas.microsoft.com/office/powerpoint/2010/main" val="1536542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33</a:t>
            </a:fld>
            <a:endParaRPr lang="es-ES"/>
          </a:p>
        </p:txBody>
      </p:sp>
    </p:spTree>
    <p:extLst>
      <p:ext uri="{BB962C8B-B14F-4D97-AF65-F5344CB8AC3E}">
        <p14:creationId xmlns:p14="http://schemas.microsoft.com/office/powerpoint/2010/main" val="1022959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34</a:t>
            </a:fld>
            <a:endParaRPr lang="es-ES"/>
          </a:p>
        </p:txBody>
      </p:sp>
    </p:spTree>
    <p:extLst>
      <p:ext uri="{BB962C8B-B14F-4D97-AF65-F5344CB8AC3E}">
        <p14:creationId xmlns:p14="http://schemas.microsoft.com/office/powerpoint/2010/main" val="1036228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35</a:t>
            </a:fld>
            <a:endParaRPr lang="es-ES"/>
          </a:p>
        </p:txBody>
      </p:sp>
    </p:spTree>
    <p:extLst>
      <p:ext uri="{BB962C8B-B14F-4D97-AF65-F5344CB8AC3E}">
        <p14:creationId xmlns:p14="http://schemas.microsoft.com/office/powerpoint/2010/main" val="1943368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36</a:t>
            </a:fld>
            <a:endParaRPr lang="es-ES"/>
          </a:p>
        </p:txBody>
      </p:sp>
    </p:spTree>
    <p:extLst>
      <p:ext uri="{BB962C8B-B14F-4D97-AF65-F5344CB8AC3E}">
        <p14:creationId xmlns:p14="http://schemas.microsoft.com/office/powerpoint/2010/main" val="3978102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37</a:t>
            </a:fld>
            <a:endParaRPr lang="es-ES"/>
          </a:p>
        </p:txBody>
      </p:sp>
    </p:spTree>
    <p:extLst>
      <p:ext uri="{BB962C8B-B14F-4D97-AF65-F5344CB8AC3E}">
        <p14:creationId xmlns:p14="http://schemas.microsoft.com/office/powerpoint/2010/main" val="113718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4</a:t>
            </a:fld>
            <a:endParaRPr lang="es-ES"/>
          </a:p>
        </p:txBody>
      </p:sp>
    </p:spTree>
    <p:extLst>
      <p:ext uri="{BB962C8B-B14F-4D97-AF65-F5344CB8AC3E}">
        <p14:creationId xmlns:p14="http://schemas.microsoft.com/office/powerpoint/2010/main" val="342124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38</a:t>
            </a:fld>
            <a:endParaRPr lang="es-ES"/>
          </a:p>
        </p:txBody>
      </p:sp>
    </p:spTree>
    <p:extLst>
      <p:ext uri="{BB962C8B-B14F-4D97-AF65-F5344CB8AC3E}">
        <p14:creationId xmlns:p14="http://schemas.microsoft.com/office/powerpoint/2010/main" val="3978102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Hi ha </a:t>
            </a:r>
            <a:r>
              <a:rPr lang="es-ES" sz="1200" b="1" i="0" kern="1200" dirty="0" smtClean="0">
                <a:solidFill>
                  <a:schemeClr val="tx1"/>
                </a:solidFill>
                <a:effectLst/>
                <a:latin typeface="+mn-lt"/>
                <a:ea typeface="+mn-ea"/>
                <a:cs typeface="+mn-cs"/>
              </a:rPr>
              <a:t>176 </a:t>
            </a:r>
            <a:r>
              <a:rPr lang="es-ES" sz="1200" b="1" i="0" kern="1200" dirty="0" err="1" smtClean="0">
                <a:solidFill>
                  <a:schemeClr val="tx1"/>
                </a:solidFill>
                <a:effectLst/>
                <a:latin typeface="+mn-lt"/>
                <a:ea typeface="+mn-ea"/>
                <a:cs typeface="+mn-cs"/>
              </a:rPr>
              <a:t>pous</a:t>
            </a:r>
            <a:r>
              <a:rPr lang="es-ES" sz="1200" b="1" i="0" kern="1200" dirty="0" smtClean="0">
                <a:solidFill>
                  <a:schemeClr val="tx1"/>
                </a:solidFill>
                <a:effectLst/>
                <a:latin typeface="+mn-lt"/>
                <a:ea typeface="+mn-ea"/>
                <a:cs typeface="+mn-cs"/>
              </a:rPr>
              <a:t> </a:t>
            </a:r>
            <a:r>
              <a:rPr lang="es-ES" sz="1200" b="1" i="0" kern="1200" dirty="0" err="1" smtClean="0">
                <a:solidFill>
                  <a:schemeClr val="tx1"/>
                </a:solidFill>
                <a:effectLst/>
                <a:latin typeface="+mn-lt"/>
                <a:ea typeface="+mn-ea"/>
                <a:cs typeface="+mn-cs"/>
              </a:rPr>
              <a:t>d’esgotament</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equipats</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amb</a:t>
            </a:r>
            <a:r>
              <a:rPr lang="es-ES" sz="1200" b="0" i="0" kern="1200" dirty="0" smtClean="0">
                <a:solidFill>
                  <a:schemeClr val="tx1"/>
                </a:solidFill>
                <a:effectLst/>
                <a:latin typeface="+mn-lt"/>
                <a:ea typeface="+mn-ea"/>
                <a:cs typeface="+mn-cs"/>
              </a:rPr>
              <a:t> </a:t>
            </a:r>
            <a:r>
              <a:rPr lang="es-ES" sz="1200" b="1" i="0" kern="1200" dirty="0" smtClean="0">
                <a:solidFill>
                  <a:schemeClr val="tx1"/>
                </a:solidFill>
                <a:effectLst/>
                <a:latin typeface="+mn-lt"/>
                <a:ea typeface="+mn-ea"/>
                <a:cs typeface="+mn-cs"/>
              </a:rPr>
              <a:t>322 </a:t>
            </a:r>
            <a:r>
              <a:rPr lang="es-ES" sz="1200" b="1" i="0" kern="1200" dirty="0" err="1" smtClean="0">
                <a:solidFill>
                  <a:schemeClr val="tx1"/>
                </a:solidFill>
                <a:effectLst/>
                <a:latin typeface="+mn-lt"/>
                <a:ea typeface="+mn-ea"/>
                <a:cs typeface="+mn-cs"/>
              </a:rPr>
              <a:t>bombes</a:t>
            </a:r>
            <a:endParaRPr lang="es-ES" sz="1200" b="1"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TMB </a:t>
            </a:r>
            <a:r>
              <a:rPr lang="es-ES" sz="1200" b="0" i="0" kern="1200" dirty="0" err="1" smtClean="0">
                <a:solidFill>
                  <a:schemeClr val="tx1"/>
                </a:solidFill>
                <a:effectLst/>
                <a:latin typeface="+mn-lt"/>
                <a:ea typeface="+mn-ea"/>
                <a:cs typeface="+mn-cs"/>
              </a:rPr>
              <a:t>proveeix</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actualment</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l’equivalent</a:t>
            </a:r>
            <a:r>
              <a:rPr lang="es-ES" sz="1200" b="0" i="0" kern="1200" dirty="0" smtClean="0">
                <a:solidFill>
                  <a:schemeClr val="tx1"/>
                </a:solidFill>
                <a:effectLst/>
                <a:latin typeface="+mn-lt"/>
                <a:ea typeface="+mn-ea"/>
                <a:cs typeface="+mn-cs"/>
              </a:rPr>
              <a:t> a 2 </a:t>
            </a:r>
            <a:r>
              <a:rPr lang="es-ES" sz="1200" b="0" i="0" kern="1200" dirty="0" err="1" smtClean="0">
                <a:solidFill>
                  <a:schemeClr val="tx1"/>
                </a:solidFill>
                <a:effectLst/>
                <a:latin typeface="+mn-lt"/>
                <a:ea typeface="+mn-ea"/>
                <a:cs typeface="+mn-cs"/>
              </a:rPr>
              <a:t>milions</a:t>
            </a:r>
            <a:r>
              <a:rPr lang="es-ES" sz="1200" b="0" i="0" kern="1200" dirty="0" smtClean="0">
                <a:solidFill>
                  <a:schemeClr val="tx1"/>
                </a:solidFill>
                <a:effectLst/>
                <a:latin typeface="+mn-lt"/>
                <a:ea typeface="+mn-ea"/>
                <a:cs typeface="+mn-cs"/>
              </a:rPr>
              <a:t> de metres </a:t>
            </a:r>
            <a:r>
              <a:rPr lang="es-ES" sz="1200" b="0" i="0" kern="1200" dirty="0" err="1" smtClean="0">
                <a:solidFill>
                  <a:schemeClr val="tx1"/>
                </a:solidFill>
                <a:effectLst/>
                <a:latin typeface="+mn-lt"/>
                <a:ea typeface="+mn-ea"/>
                <a:cs typeface="+mn-cs"/>
              </a:rPr>
              <a:t>cúbics</a:t>
            </a:r>
            <a:r>
              <a:rPr lang="es-ES" sz="1200" b="0" i="0" kern="1200" dirty="0" smtClean="0">
                <a:solidFill>
                  <a:schemeClr val="tx1"/>
                </a:solidFill>
                <a:effectLst/>
                <a:latin typeface="+mn-lt"/>
                <a:ea typeface="+mn-ea"/>
                <a:cs typeface="+mn-cs"/>
              </a:rPr>
              <a:t> (2 </a:t>
            </a:r>
            <a:r>
              <a:rPr lang="es-ES" sz="1200" b="0" i="0" kern="1200" dirty="0" err="1" smtClean="0">
                <a:solidFill>
                  <a:schemeClr val="tx1"/>
                </a:solidFill>
                <a:effectLst/>
                <a:latin typeface="+mn-lt"/>
                <a:ea typeface="+mn-ea"/>
                <a:cs typeface="+mn-cs"/>
              </a:rPr>
              <a:t>hectòmetres</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cúbics</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d’aigua</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anuals</a:t>
            </a:r>
            <a:r>
              <a:rPr lang="es-ES" sz="1200" b="0" i="0" kern="1200" dirty="0" smtClean="0">
                <a:solidFill>
                  <a:schemeClr val="tx1"/>
                </a:solidFill>
                <a:effectLst/>
                <a:latin typeface="+mn-lt"/>
                <a:ea typeface="+mn-ea"/>
                <a:cs typeface="+mn-cs"/>
              </a:rPr>
              <a:t> per a </a:t>
            </a:r>
            <a:r>
              <a:rPr lang="es-ES" sz="1200" b="0" i="0" kern="1200" dirty="0" err="1" smtClean="0">
                <a:solidFill>
                  <a:schemeClr val="tx1"/>
                </a:solidFill>
                <a:effectLst/>
                <a:latin typeface="+mn-lt"/>
                <a:ea typeface="+mn-ea"/>
                <a:cs typeface="+mn-cs"/>
              </a:rPr>
              <a:t>diferents</a:t>
            </a:r>
            <a:r>
              <a:rPr lang="es-ES" sz="1200" b="0" i="0" kern="1200" smtClean="0">
                <a:solidFill>
                  <a:schemeClr val="tx1"/>
                </a:solidFill>
                <a:effectLst/>
                <a:latin typeface="+mn-lt"/>
                <a:ea typeface="+mn-ea"/>
                <a:cs typeface="+mn-cs"/>
              </a:rPr>
              <a:t> usos no de boca.</a:t>
            </a:r>
            <a:endParaRPr lang="es-ES" dirty="0"/>
          </a:p>
        </p:txBody>
      </p:sp>
      <p:sp>
        <p:nvSpPr>
          <p:cNvPr id="4" name="3 Marcador de número de diapositiva"/>
          <p:cNvSpPr>
            <a:spLocks noGrp="1"/>
          </p:cNvSpPr>
          <p:nvPr>
            <p:ph type="sldNum" sz="quarter" idx="10"/>
          </p:nvPr>
        </p:nvSpPr>
        <p:spPr/>
        <p:txBody>
          <a:bodyPr/>
          <a:lstStyle/>
          <a:p>
            <a:fld id="{C1934652-E78E-4E00-A31E-6D8E097149BD}" type="slidenum">
              <a:rPr lang="es-ES" smtClean="0"/>
              <a:t>39</a:t>
            </a:fld>
            <a:endParaRPr lang="es-ES"/>
          </a:p>
        </p:txBody>
      </p:sp>
    </p:spTree>
    <p:extLst>
      <p:ext uri="{BB962C8B-B14F-4D97-AF65-F5344CB8AC3E}">
        <p14:creationId xmlns:p14="http://schemas.microsoft.com/office/powerpoint/2010/main" val="3978102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934652-E78E-4E00-A31E-6D8E097149BD}" type="slidenum">
              <a:rPr lang="es-ES" smtClean="0"/>
              <a:t>40</a:t>
            </a:fld>
            <a:endParaRPr lang="es-ES"/>
          </a:p>
        </p:txBody>
      </p:sp>
    </p:spTree>
    <p:extLst>
      <p:ext uri="{BB962C8B-B14F-4D97-AF65-F5344CB8AC3E}">
        <p14:creationId xmlns:p14="http://schemas.microsoft.com/office/powerpoint/2010/main" val="3978102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41</a:t>
            </a:fld>
            <a:endParaRPr lang="es-ES"/>
          </a:p>
        </p:txBody>
      </p:sp>
    </p:spTree>
    <p:extLst>
      <p:ext uri="{BB962C8B-B14F-4D97-AF65-F5344CB8AC3E}">
        <p14:creationId xmlns:p14="http://schemas.microsoft.com/office/powerpoint/2010/main" val="3578783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934652-E78E-4E00-A31E-6D8E097149BD}" type="slidenum">
              <a:rPr lang="es-ES" smtClean="0"/>
              <a:t>43</a:t>
            </a:fld>
            <a:endParaRPr lang="es-ES"/>
          </a:p>
        </p:txBody>
      </p:sp>
    </p:spTree>
    <p:extLst>
      <p:ext uri="{BB962C8B-B14F-4D97-AF65-F5344CB8AC3E}">
        <p14:creationId xmlns:p14="http://schemas.microsoft.com/office/powerpoint/2010/main" val="1281470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45</a:t>
            </a:fld>
            <a:endParaRPr lang="es-ES"/>
          </a:p>
        </p:txBody>
      </p:sp>
    </p:spTree>
    <p:extLst>
      <p:ext uri="{BB962C8B-B14F-4D97-AF65-F5344CB8AC3E}">
        <p14:creationId xmlns:p14="http://schemas.microsoft.com/office/powerpoint/2010/main" val="159694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5</a:t>
            </a:fld>
            <a:endParaRPr lang="es-ES"/>
          </a:p>
        </p:txBody>
      </p:sp>
    </p:spTree>
    <p:extLst>
      <p:ext uri="{BB962C8B-B14F-4D97-AF65-F5344CB8AC3E}">
        <p14:creationId xmlns:p14="http://schemas.microsoft.com/office/powerpoint/2010/main" val="411246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6</a:t>
            </a:fld>
            <a:endParaRPr lang="es-ES"/>
          </a:p>
        </p:txBody>
      </p:sp>
    </p:spTree>
    <p:extLst>
      <p:ext uri="{BB962C8B-B14F-4D97-AF65-F5344CB8AC3E}">
        <p14:creationId xmlns:p14="http://schemas.microsoft.com/office/powerpoint/2010/main" val="126518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8" eaLnBrk="0" hangingPunct="0">
              <a:defRPr>
                <a:solidFill>
                  <a:schemeClr val="tx1"/>
                </a:solidFill>
                <a:latin typeface="Arial" charset="0"/>
              </a:defRPr>
            </a:lvl1pPr>
            <a:lvl2pPr marL="714569" indent="-274834" defTabSz="919168" eaLnBrk="0" hangingPunct="0">
              <a:defRPr>
                <a:solidFill>
                  <a:schemeClr val="tx1"/>
                </a:solidFill>
                <a:latin typeface="Arial" charset="0"/>
              </a:defRPr>
            </a:lvl2pPr>
            <a:lvl3pPr marL="1099337" indent="-219867" defTabSz="919168" eaLnBrk="0" hangingPunct="0">
              <a:defRPr>
                <a:solidFill>
                  <a:schemeClr val="tx1"/>
                </a:solidFill>
                <a:latin typeface="Arial" charset="0"/>
              </a:defRPr>
            </a:lvl3pPr>
            <a:lvl4pPr marL="1539072" indent="-219867" defTabSz="919168" eaLnBrk="0" hangingPunct="0">
              <a:defRPr>
                <a:solidFill>
                  <a:schemeClr val="tx1"/>
                </a:solidFill>
                <a:latin typeface="Arial" charset="0"/>
              </a:defRPr>
            </a:lvl4pPr>
            <a:lvl5pPr marL="1978807" indent="-219867" defTabSz="919168" eaLnBrk="0" hangingPunct="0">
              <a:defRPr>
                <a:solidFill>
                  <a:schemeClr val="tx1"/>
                </a:solidFill>
                <a:latin typeface="Arial" charset="0"/>
              </a:defRPr>
            </a:lvl5pPr>
            <a:lvl6pPr marL="2418542" indent="-219867" defTabSz="919168" eaLnBrk="0" fontAlgn="base" hangingPunct="0">
              <a:spcBef>
                <a:spcPct val="0"/>
              </a:spcBef>
              <a:spcAft>
                <a:spcPct val="0"/>
              </a:spcAft>
              <a:defRPr>
                <a:solidFill>
                  <a:schemeClr val="tx1"/>
                </a:solidFill>
                <a:latin typeface="Arial" charset="0"/>
              </a:defRPr>
            </a:lvl6pPr>
            <a:lvl7pPr marL="2858277" indent="-219867" defTabSz="919168" eaLnBrk="0" fontAlgn="base" hangingPunct="0">
              <a:spcBef>
                <a:spcPct val="0"/>
              </a:spcBef>
              <a:spcAft>
                <a:spcPct val="0"/>
              </a:spcAft>
              <a:defRPr>
                <a:solidFill>
                  <a:schemeClr val="tx1"/>
                </a:solidFill>
                <a:latin typeface="Arial" charset="0"/>
              </a:defRPr>
            </a:lvl7pPr>
            <a:lvl8pPr marL="3298012" indent="-219867" defTabSz="919168" eaLnBrk="0" fontAlgn="base" hangingPunct="0">
              <a:spcBef>
                <a:spcPct val="0"/>
              </a:spcBef>
              <a:spcAft>
                <a:spcPct val="0"/>
              </a:spcAft>
              <a:defRPr>
                <a:solidFill>
                  <a:schemeClr val="tx1"/>
                </a:solidFill>
                <a:latin typeface="Arial" charset="0"/>
              </a:defRPr>
            </a:lvl8pPr>
            <a:lvl9pPr marL="3737747" indent="-219867" defTabSz="919168" eaLnBrk="0" fontAlgn="base" hangingPunct="0">
              <a:spcBef>
                <a:spcPct val="0"/>
              </a:spcBef>
              <a:spcAft>
                <a:spcPct val="0"/>
              </a:spcAft>
              <a:defRPr>
                <a:solidFill>
                  <a:schemeClr val="tx1"/>
                </a:solidFill>
                <a:latin typeface="Arial" charset="0"/>
              </a:defRPr>
            </a:lvl9pPr>
          </a:lstStyle>
          <a:p>
            <a:fld id="{B87C9572-6A34-450D-8C1F-C564457D5191}" type="slidenum">
              <a:rPr lang="es-ES_tradnl" smtClean="0">
                <a:latin typeface="Times New Roman" pitchFamily="18" charset="0"/>
              </a:rPr>
              <a:pPr/>
              <a:t>7</a:t>
            </a:fld>
            <a:endParaRPr lang="es-ES_tradnl" smtClean="0">
              <a:latin typeface="Times New Roman" pitchFamily="18" charset="0"/>
            </a:endParaRPr>
          </a:p>
        </p:txBody>
      </p:sp>
      <p:sp>
        <p:nvSpPr>
          <p:cNvPr id="59395" name="Rectangle 2"/>
          <p:cNvSpPr>
            <a:spLocks noGrp="1" noRot="1" noChangeAspect="1" noChangeArrowheads="1" noTextEdit="1"/>
          </p:cNvSpPr>
          <p:nvPr>
            <p:ph type="sldImg"/>
          </p:nvPr>
        </p:nvSpPr>
        <p:spPr>
          <a:xfrm>
            <a:off x="150813" y="777875"/>
            <a:ext cx="6500812" cy="3657600"/>
          </a:xfrm>
          <a:ln/>
        </p:spPr>
      </p:sp>
      <p:sp>
        <p:nvSpPr>
          <p:cNvPr id="59396" name="Rectangle 3"/>
          <p:cNvSpPr>
            <a:spLocks noGrp="1" noChangeArrowheads="1"/>
          </p:cNvSpPr>
          <p:nvPr>
            <p:ph type="body" idx="1"/>
          </p:nvPr>
        </p:nvSpPr>
        <p:spPr>
          <a:xfrm>
            <a:off x="905952" y="4668328"/>
            <a:ext cx="4985772" cy="44370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smtClean="0"/>
          </a:p>
        </p:txBody>
      </p:sp>
    </p:spTree>
    <p:extLst>
      <p:ext uri="{BB962C8B-B14F-4D97-AF65-F5344CB8AC3E}">
        <p14:creationId xmlns:p14="http://schemas.microsoft.com/office/powerpoint/2010/main" val="206432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8" eaLnBrk="0" hangingPunct="0">
              <a:defRPr>
                <a:solidFill>
                  <a:schemeClr val="tx1"/>
                </a:solidFill>
                <a:latin typeface="Arial" charset="0"/>
              </a:defRPr>
            </a:lvl1pPr>
            <a:lvl2pPr marL="714569" indent="-274834" defTabSz="919168" eaLnBrk="0" hangingPunct="0">
              <a:defRPr>
                <a:solidFill>
                  <a:schemeClr val="tx1"/>
                </a:solidFill>
                <a:latin typeface="Arial" charset="0"/>
              </a:defRPr>
            </a:lvl2pPr>
            <a:lvl3pPr marL="1099337" indent="-219867" defTabSz="919168" eaLnBrk="0" hangingPunct="0">
              <a:defRPr>
                <a:solidFill>
                  <a:schemeClr val="tx1"/>
                </a:solidFill>
                <a:latin typeface="Arial" charset="0"/>
              </a:defRPr>
            </a:lvl3pPr>
            <a:lvl4pPr marL="1539072" indent="-219867" defTabSz="919168" eaLnBrk="0" hangingPunct="0">
              <a:defRPr>
                <a:solidFill>
                  <a:schemeClr val="tx1"/>
                </a:solidFill>
                <a:latin typeface="Arial" charset="0"/>
              </a:defRPr>
            </a:lvl4pPr>
            <a:lvl5pPr marL="1978807" indent="-219867" defTabSz="919168" eaLnBrk="0" hangingPunct="0">
              <a:defRPr>
                <a:solidFill>
                  <a:schemeClr val="tx1"/>
                </a:solidFill>
                <a:latin typeface="Arial" charset="0"/>
              </a:defRPr>
            </a:lvl5pPr>
            <a:lvl6pPr marL="2418542" indent="-219867" defTabSz="919168" eaLnBrk="0" fontAlgn="base" hangingPunct="0">
              <a:spcBef>
                <a:spcPct val="0"/>
              </a:spcBef>
              <a:spcAft>
                <a:spcPct val="0"/>
              </a:spcAft>
              <a:defRPr>
                <a:solidFill>
                  <a:schemeClr val="tx1"/>
                </a:solidFill>
                <a:latin typeface="Arial" charset="0"/>
              </a:defRPr>
            </a:lvl6pPr>
            <a:lvl7pPr marL="2858277" indent="-219867" defTabSz="919168" eaLnBrk="0" fontAlgn="base" hangingPunct="0">
              <a:spcBef>
                <a:spcPct val="0"/>
              </a:spcBef>
              <a:spcAft>
                <a:spcPct val="0"/>
              </a:spcAft>
              <a:defRPr>
                <a:solidFill>
                  <a:schemeClr val="tx1"/>
                </a:solidFill>
                <a:latin typeface="Arial" charset="0"/>
              </a:defRPr>
            </a:lvl7pPr>
            <a:lvl8pPr marL="3298012" indent="-219867" defTabSz="919168" eaLnBrk="0" fontAlgn="base" hangingPunct="0">
              <a:spcBef>
                <a:spcPct val="0"/>
              </a:spcBef>
              <a:spcAft>
                <a:spcPct val="0"/>
              </a:spcAft>
              <a:defRPr>
                <a:solidFill>
                  <a:schemeClr val="tx1"/>
                </a:solidFill>
                <a:latin typeface="Arial" charset="0"/>
              </a:defRPr>
            </a:lvl8pPr>
            <a:lvl9pPr marL="3737747" indent="-219867" defTabSz="919168" eaLnBrk="0" fontAlgn="base" hangingPunct="0">
              <a:spcBef>
                <a:spcPct val="0"/>
              </a:spcBef>
              <a:spcAft>
                <a:spcPct val="0"/>
              </a:spcAft>
              <a:defRPr>
                <a:solidFill>
                  <a:schemeClr val="tx1"/>
                </a:solidFill>
                <a:latin typeface="Arial" charset="0"/>
              </a:defRPr>
            </a:lvl9pPr>
          </a:lstStyle>
          <a:p>
            <a:fld id="{68A535E7-70FF-4C01-AAE2-C4450417C105}" type="slidenum">
              <a:rPr lang="es-ES_tradnl" smtClean="0">
                <a:latin typeface="Times New Roman" pitchFamily="18" charset="0"/>
              </a:rPr>
              <a:pPr/>
              <a:t>8</a:t>
            </a:fld>
            <a:endParaRPr lang="es-ES_tradnl" smtClean="0">
              <a:latin typeface="Times New Roman" pitchFamily="18" charset="0"/>
            </a:endParaRPr>
          </a:p>
        </p:txBody>
      </p:sp>
      <p:sp>
        <p:nvSpPr>
          <p:cNvPr id="58371" name="Rectangle 2"/>
          <p:cNvSpPr>
            <a:spLocks noGrp="1" noRot="1" noChangeAspect="1" noChangeArrowheads="1" noTextEdit="1"/>
          </p:cNvSpPr>
          <p:nvPr>
            <p:ph type="sldImg"/>
          </p:nvPr>
        </p:nvSpPr>
        <p:spPr>
          <a:xfrm>
            <a:off x="149225" y="777875"/>
            <a:ext cx="6502400" cy="3657600"/>
          </a:xfrm>
          <a:ln/>
        </p:spPr>
      </p:sp>
      <p:sp>
        <p:nvSpPr>
          <p:cNvPr id="58372" name="Rectangle 3"/>
          <p:cNvSpPr>
            <a:spLocks noGrp="1" noChangeArrowheads="1"/>
          </p:cNvSpPr>
          <p:nvPr>
            <p:ph type="body" idx="1"/>
          </p:nvPr>
        </p:nvSpPr>
        <p:spPr>
          <a:xfrm>
            <a:off x="905952" y="4668328"/>
            <a:ext cx="4985772" cy="44370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smtClean="0"/>
          </a:p>
        </p:txBody>
      </p:sp>
    </p:spTree>
    <p:extLst>
      <p:ext uri="{BB962C8B-B14F-4D97-AF65-F5344CB8AC3E}">
        <p14:creationId xmlns:p14="http://schemas.microsoft.com/office/powerpoint/2010/main" val="226472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9</a:t>
            </a:fld>
            <a:endParaRPr lang="es-ES"/>
          </a:p>
        </p:txBody>
      </p:sp>
    </p:spTree>
    <p:extLst>
      <p:ext uri="{BB962C8B-B14F-4D97-AF65-F5344CB8AC3E}">
        <p14:creationId xmlns:p14="http://schemas.microsoft.com/office/powerpoint/2010/main" val="213893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934652-E78E-4E00-A31E-6D8E097149BD}" type="slidenum">
              <a:rPr lang="es-ES" smtClean="0"/>
              <a:t>10</a:t>
            </a:fld>
            <a:endParaRPr lang="es-ES"/>
          </a:p>
        </p:txBody>
      </p:sp>
    </p:spTree>
    <p:extLst>
      <p:ext uri="{BB962C8B-B14F-4D97-AF65-F5344CB8AC3E}">
        <p14:creationId xmlns:p14="http://schemas.microsoft.com/office/powerpoint/2010/main" val="181167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pic>
        <p:nvPicPr>
          <p:cNvPr id="14" name="1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03" y="5748472"/>
            <a:ext cx="2568289" cy="1035877"/>
          </a:xfrm>
          <a:prstGeom prst="rect">
            <a:avLst/>
          </a:prstGeom>
        </p:spPr>
      </p:pic>
    </p:spTree>
    <p:extLst>
      <p:ext uri="{BB962C8B-B14F-4D97-AF65-F5344CB8AC3E}">
        <p14:creationId xmlns:p14="http://schemas.microsoft.com/office/powerpoint/2010/main" val="367800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10B05-26D7-4FC2-9C5A-42AE1C48759E}"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4171207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279019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402750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519771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1828881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2106818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16193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359066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178664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268553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D10B05-26D7-4FC2-9C5A-42AE1C48759E}"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200086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D10B05-26D7-4FC2-9C5A-42AE1C48759E}"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198314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D10B05-26D7-4FC2-9C5A-42AE1C48759E}"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377222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10B05-26D7-4FC2-9C5A-42AE1C48759E}" type="datetimeFigureOut">
              <a:rPr lang="en-US" smtClean="0"/>
              <a:t>8/24/2016</a:t>
            </a:fld>
            <a:endParaRPr lang="en-US"/>
          </a:p>
        </p:txBody>
      </p:sp>
      <p:sp>
        <p:nvSpPr>
          <p:cNvPr id="3" name="Footer Placeholder 2"/>
          <p:cNvSpPr>
            <a:spLocks noGrp="1"/>
          </p:cNvSpPr>
          <p:nvPr>
            <p:ph type="ftr" sz="quarter" idx="11"/>
          </p:nvPr>
        </p:nvSpPr>
        <p:spPr>
          <a:xfrm>
            <a:off x="3901440" y="5883275"/>
            <a:ext cx="5755016" cy="365125"/>
          </a:xfrm>
        </p:spPr>
        <p:txBody>
          <a:bodyPr/>
          <a:lstStyle/>
          <a:p>
            <a:endParaRPr lang="en-US"/>
          </a:p>
        </p:txBody>
      </p:sp>
      <p:sp>
        <p:nvSpPr>
          <p:cNvPr id="4" name="Slide Number Placeholder 3"/>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416815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10B05-26D7-4FC2-9C5A-42AE1C48759E}"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237314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10B05-26D7-4FC2-9C5A-42AE1C48759E}"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348030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451104"/>
            <a:ext cx="10018713" cy="101193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1536193"/>
            <a:ext cx="10018713" cy="4255008"/>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D10B05-26D7-4FC2-9C5A-42AE1C48759E}" type="datetimeFigureOut">
              <a:rPr lang="en-US" smtClean="0"/>
              <a:t>8/24/2016</a:t>
            </a:fld>
            <a:endParaRPr lang="en-US"/>
          </a:p>
        </p:txBody>
      </p:sp>
      <p:sp>
        <p:nvSpPr>
          <p:cNvPr id="5" name="Footer Placeholder 4"/>
          <p:cNvSpPr>
            <a:spLocks noGrp="1"/>
          </p:cNvSpPr>
          <p:nvPr>
            <p:ph type="ftr" sz="quarter" idx="3"/>
          </p:nvPr>
        </p:nvSpPr>
        <p:spPr>
          <a:xfrm>
            <a:off x="3633216" y="5883275"/>
            <a:ext cx="6023240"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8B3A2E-825F-46A9-A46A-B742C86EA5C6}" type="slidenum">
              <a:rPr lang="en-US" smtClean="0"/>
              <a:t>‹#›</a:t>
            </a:fld>
            <a:endParaRPr lang="en-US"/>
          </a:p>
        </p:txBody>
      </p:sp>
      <p:pic>
        <p:nvPicPr>
          <p:cNvPr id="14" name="13 Imagen"/>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731264" y="6040643"/>
            <a:ext cx="1804416" cy="727781"/>
          </a:xfrm>
          <a:prstGeom prst="rect">
            <a:avLst/>
          </a:prstGeom>
        </p:spPr>
      </p:pic>
    </p:spTree>
    <p:extLst>
      <p:ext uri="{BB962C8B-B14F-4D97-AF65-F5344CB8AC3E}">
        <p14:creationId xmlns:p14="http://schemas.microsoft.com/office/powerpoint/2010/main" val="13976238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3600" kern="1200" cap="none">
          <a:ln w="3175" cmpd="sng">
            <a:noFill/>
          </a:ln>
          <a:solidFill>
            <a:schemeClr val="tx1"/>
          </a:solidFill>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Arial" panose="020B0604020202020204" pitchFamily="34" charset="0"/>
          <a:ea typeface="+mn-ea"/>
          <a:cs typeface="Arial" panose="020B060402020202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Arial" panose="020B0604020202020204" pitchFamily="34" charset="0"/>
          <a:ea typeface="+mn-ea"/>
          <a:cs typeface="Arial" panose="020B060402020202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Arial" panose="020B0604020202020204" pitchFamily="34" charset="0"/>
          <a:ea typeface="+mn-ea"/>
          <a:cs typeface="Arial" panose="020B060402020202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www.comprasostenible.n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jpeg"/><Relationship Id="rId5" Type="http://schemas.openxmlformats.org/officeDocument/2006/relationships/image" Target="../media/image27.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2126" y="383171"/>
            <a:ext cx="9144000" cy="2387600"/>
          </a:xfrm>
        </p:spPr>
        <p:txBody>
          <a:bodyPr>
            <a:noAutofit/>
          </a:bodyPr>
          <a:lstStyle/>
          <a:p>
            <a:r>
              <a:rPr lang="en-US" sz="5000" b="1" dirty="0">
                <a:solidFill>
                  <a:srgbClr val="0070C0"/>
                </a:solidFill>
                <a:latin typeface="Andes" panose="02000000000000000000" pitchFamily="50" charset="0"/>
              </a:rPr>
              <a:t/>
            </a:r>
            <a:br>
              <a:rPr lang="en-US" sz="5000" b="1" dirty="0">
                <a:solidFill>
                  <a:srgbClr val="0070C0"/>
                </a:solidFill>
                <a:latin typeface="Andes" panose="02000000000000000000" pitchFamily="50" charset="0"/>
              </a:rPr>
            </a:br>
            <a:r>
              <a:rPr lang="en-US" sz="5000" b="1" dirty="0">
                <a:solidFill>
                  <a:srgbClr val="0070C0"/>
                </a:solidFill>
                <a:latin typeface="Andes" panose="02000000000000000000" pitchFamily="50" charset="0"/>
              </a:rPr>
              <a:t> </a:t>
            </a:r>
            <a:r>
              <a:rPr lang="en-US" sz="4000" dirty="0">
                <a:solidFill>
                  <a:srgbClr val="0070C0"/>
                </a:solidFill>
                <a:latin typeface="Andes" panose="02000000000000000000" pitchFamily="50" charset="0"/>
                <a:cs typeface="Aparajita" panose="020B0604020202020204" pitchFamily="34" charset="0"/>
              </a:rPr>
              <a:t>Seminario Internacional</a:t>
            </a:r>
            <a:r>
              <a:rPr lang="en-US" sz="4000" dirty="0" smtClean="0">
                <a:solidFill>
                  <a:srgbClr val="0070C0"/>
                </a:solidFill>
                <a:latin typeface="Andes" panose="02000000000000000000" pitchFamily="50" charset="0"/>
                <a:cs typeface="Aparajita" panose="020B0604020202020204" pitchFamily="34" charset="0"/>
              </a:rPr>
              <a:t>: </a:t>
            </a:r>
            <a:r>
              <a:rPr lang="en-US" sz="5000" b="1" dirty="0">
                <a:solidFill>
                  <a:srgbClr val="0070C0"/>
                </a:solidFill>
                <a:latin typeface="Andes" panose="02000000000000000000" pitchFamily="50" charset="0"/>
              </a:rPr>
              <a:t/>
            </a:r>
            <a:br>
              <a:rPr lang="en-US" sz="5000" b="1" dirty="0">
                <a:solidFill>
                  <a:srgbClr val="0070C0"/>
                </a:solidFill>
                <a:latin typeface="Andes" panose="02000000000000000000" pitchFamily="50" charset="0"/>
              </a:rPr>
            </a:br>
            <a:r>
              <a:rPr lang="es-ES" sz="5000" b="1" dirty="0">
                <a:solidFill>
                  <a:srgbClr val="0070C0"/>
                </a:solidFill>
                <a:latin typeface="Arial" panose="020B0604020202020204" pitchFamily="34" charset="0"/>
                <a:cs typeface="Arial" panose="020B0604020202020204" pitchFamily="34" charset="0"/>
              </a:rPr>
              <a:t>“Gestión Social de Metros en América Latina” </a:t>
            </a:r>
            <a:endParaRPr lang="en-US" sz="5000" b="1"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4876990"/>
            <a:ext cx="1876926" cy="715879"/>
          </a:xfrm>
        </p:spPr>
        <p:txBody>
          <a:bodyPr>
            <a:noAutofit/>
          </a:bodyPr>
          <a:lstStyle/>
          <a:p>
            <a:pPr algn="l"/>
            <a:r>
              <a:rPr lang="en-US" sz="1800" b="1" dirty="0" smtClean="0">
                <a:solidFill>
                  <a:srgbClr val="00B050"/>
                </a:solidFill>
              </a:rPr>
              <a:t>Lima - </a:t>
            </a:r>
            <a:r>
              <a:rPr lang="en-US" sz="1800" b="1" dirty="0">
                <a:solidFill>
                  <a:srgbClr val="00B050"/>
                </a:solidFill>
              </a:rPr>
              <a:t>P</a:t>
            </a:r>
            <a:r>
              <a:rPr lang="en-US" sz="1800" b="1" dirty="0" smtClean="0">
                <a:solidFill>
                  <a:srgbClr val="00B050"/>
                </a:solidFill>
              </a:rPr>
              <a:t>erú</a:t>
            </a:r>
          </a:p>
          <a:p>
            <a:pPr algn="l"/>
            <a:r>
              <a:rPr lang="en-US" sz="1800" b="1" dirty="0" smtClean="0">
                <a:solidFill>
                  <a:srgbClr val="00B050"/>
                </a:solidFill>
              </a:rPr>
              <a:t>Agosto, 2016</a:t>
            </a:r>
            <a:endParaRPr lang="en-US" sz="1800" b="1" dirty="0">
              <a:solidFill>
                <a:srgbClr val="00B050"/>
              </a:solidFill>
            </a:endParaRPr>
          </a:p>
        </p:txBody>
      </p:sp>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grpSp>
        <p:nvGrpSpPr>
          <p:cNvPr id="6" name="Group 15"/>
          <p:cNvGrpSpPr>
            <a:grpSpLocks/>
          </p:cNvGrpSpPr>
          <p:nvPr/>
        </p:nvGrpSpPr>
        <p:grpSpPr bwMode="auto">
          <a:xfrm>
            <a:off x="3762183" y="3038893"/>
            <a:ext cx="7037387" cy="1844675"/>
            <a:chOff x="0" y="0"/>
            <a:chExt cx="4239532" cy="1246505"/>
          </a:xfrm>
        </p:grpSpPr>
        <p:pic>
          <p:nvPicPr>
            <p:cNvPr id="7" name="Picture 16" descr="metro-de-lima-lc3adnea-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3787" y="0"/>
              <a:ext cx="1638935" cy="124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metro2"/>
            <p:cNvPicPr>
              <a:picLocks noChangeAspect="1"/>
            </p:cNvPicPr>
            <p:nvPr/>
          </p:nvPicPr>
          <p:blipFill>
            <a:blip r:embed="rId6">
              <a:extLst>
                <a:ext uri="{28A0092B-C50C-407E-A947-70E740481C1C}">
                  <a14:useLocalDpi xmlns:a14="http://schemas.microsoft.com/office/drawing/2010/main" val="0"/>
                </a:ext>
              </a:extLst>
            </a:blip>
            <a:srcRect l="272" t="27464" r="2110" b="10211"/>
            <a:stretch>
              <a:fillRect/>
            </a:stretch>
          </p:blipFill>
          <p:spPr bwMode="auto">
            <a:xfrm>
              <a:off x="0" y="0"/>
              <a:ext cx="1352550" cy="124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plataformaMetro"/>
            <p:cNvPicPr>
              <a:picLocks noChangeAspect="1"/>
            </p:cNvPicPr>
            <p:nvPr/>
          </p:nvPicPr>
          <p:blipFill>
            <a:blip r:embed="rId7">
              <a:extLst>
                <a:ext uri="{28A0092B-C50C-407E-A947-70E740481C1C}">
                  <a14:useLocalDpi xmlns:a14="http://schemas.microsoft.com/office/drawing/2010/main" val="0"/>
                </a:ext>
              </a:extLst>
            </a:blip>
            <a:srcRect l="-540" t="14589" r="-2702" b="25229"/>
            <a:stretch>
              <a:fillRect/>
            </a:stretch>
          </p:blipFill>
          <p:spPr bwMode="auto">
            <a:xfrm>
              <a:off x="3004457" y="0"/>
              <a:ext cx="1235075" cy="124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9 CuadroTexto"/>
          <p:cNvSpPr txBox="1"/>
          <p:nvPr/>
        </p:nvSpPr>
        <p:spPr>
          <a:xfrm>
            <a:off x="3007005" y="4906583"/>
            <a:ext cx="7792565" cy="1200329"/>
          </a:xfrm>
          <a:prstGeom prst="rect">
            <a:avLst/>
          </a:prstGeom>
          <a:noFill/>
        </p:spPr>
        <p:txBody>
          <a:bodyPr wrap="square" rtlCol="0">
            <a:spAutoFit/>
          </a:bodyPr>
          <a:lstStyle/>
          <a:p>
            <a:pPr algn="r"/>
            <a:r>
              <a:rPr lang="es-ES" sz="2400" b="1" dirty="0">
                <a:latin typeface="Arial" panose="020B0604020202020204" pitchFamily="34" charset="0"/>
                <a:cs typeface="Arial" panose="020B0604020202020204" pitchFamily="34" charset="0"/>
              </a:rPr>
              <a:t>Sesión 5: Sistemas de Gestión Social, Ambiental</a:t>
            </a:r>
            <a:r>
              <a:rPr lang="es-ES" sz="2400" b="1" dirty="0" smtClean="0">
                <a:latin typeface="Arial" panose="020B0604020202020204" pitchFamily="34" charset="0"/>
                <a:cs typeface="Arial" panose="020B0604020202020204" pitchFamily="34" charset="0"/>
              </a:rPr>
              <a:t>,</a:t>
            </a:r>
          </a:p>
          <a:p>
            <a:pPr algn="r"/>
            <a:r>
              <a:rPr lang="es-ES" sz="2400" b="1" dirty="0" smtClean="0">
                <a:latin typeface="Arial" panose="020B0604020202020204" pitchFamily="34" charset="0"/>
                <a:cs typeface="Arial" panose="020B0604020202020204" pitchFamily="34" charset="0"/>
              </a:rPr>
              <a:t>Salud y Seguridad Ocupacional</a:t>
            </a:r>
            <a:endParaRPr lang="es-ES" sz="2400" dirty="0">
              <a:latin typeface="Arial" panose="020B0604020202020204" pitchFamily="34" charset="0"/>
              <a:cs typeface="Arial" panose="020B0604020202020204" pitchFamily="34" charset="0"/>
            </a:endParaRPr>
          </a:p>
          <a:p>
            <a:pPr algn="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47660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912284" y="348086"/>
            <a:ext cx="9793816" cy="720725"/>
          </a:xfrm>
        </p:spPr>
        <p:txBody>
          <a:bodyPr/>
          <a:lstStyle/>
          <a:p>
            <a:pPr>
              <a:defRPr/>
            </a:pPr>
            <a:r>
              <a:rPr lang="es-ES" dirty="0" smtClean="0">
                <a:latin typeface="+mj-lt"/>
                <a:cs typeface="+mj-cs"/>
              </a:rPr>
              <a:t>El porqué de un Plan de RSS</a:t>
            </a:r>
          </a:p>
        </p:txBody>
      </p:sp>
      <p:sp>
        <p:nvSpPr>
          <p:cNvPr id="6" name="Shape 75"/>
          <p:cNvSpPr/>
          <p:nvPr/>
        </p:nvSpPr>
        <p:spPr>
          <a:xfrm>
            <a:off x="1853183" y="1134707"/>
            <a:ext cx="9854845" cy="5062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B0F0"/>
              </a:buClr>
              <a:buSzPct val="25000"/>
              <a:buFont typeface="Arial"/>
              <a:buNone/>
            </a:pPr>
            <a:r>
              <a:rPr lang="es-ES" sz="1600" b="1" dirty="0" smtClean="0">
                <a:sym typeface="Arial"/>
              </a:rPr>
              <a:t>El contexto: Existe una exigencia creciente de contribución al desarrollo sostenible.</a:t>
            </a:r>
          </a:p>
          <a:p>
            <a:pPr marL="0" marR="0" lvl="0" indent="0" algn="l" rtl="0">
              <a:lnSpc>
                <a:spcPct val="100000"/>
              </a:lnSpc>
              <a:spcBef>
                <a:spcPts val="1200"/>
              </a:spcBef>
              <a:spcAft>
                <a:spcPts val="0"/>
              </a:spcAft>
              <a:buClr>
                <a:srgbClr val="00B0F0"/>
              </a:buClr>
              <a:buFont typeface="Arial"/>
              <a:buNone/>
            </a:pPr>
            <a:endParaRPr lang="es-ES" sz="1400" b="0" i="0" u="none" strike="noStrike" cap="none" dirty="0">
              <a:ea typeface="Arial"/>
              <a:cs typeface="Arial"/>
              <a:sym typeface="Arial"/>
            </a:endParaRPr>
          </a:p>
        </p:txBody>
      </p:sp>
      <p:sp>
        <p:nvSpPr>
          <p:cNvPr id="56" name="Shape 75"/>
          <p:cNvSpPr/>
          <p:nvPr/>
        </p:nvSpPr>
        <p:spPr>
          <a:xfrm>
            <a:off x="1217126" y="1672820"/>
            <a:ext cx="2975471" cy="136815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B0F0"/>
              </a:buClr>
              <a:buSzPct val="25000"/>
              <a:buFont typeface="Arial"/>
              <a:buNone/>
            </a:pPr>
            <a:r>
              <a:rPr lang="es-ES" sz="1600" b="1" dirty="0" smtClean="0">
                <a:solidFill>
                  <a:schemeClr val="accent6">
                    <a:lumMod val="50000"/>
                  </a:schemeClr>
                </a:solidFill>
                <a:sym typeface="Arial"/>
              </a:rPr>
              <a:t>Del paradigma antiguo (económico)</a:t>
            </a:r>
          </a:p>
          <a:p>
            <a:pPr marL="0" marR="0" lvl="0" indent="0" algn="l" rtl="0">
              <a:lnSpc>
                <a:spcPct val="100000"/>
              </a:lnSpc>
              <a:spcBef>
                <a:spcPts val="0"/>
              </a:spcBef>
              <a:spcAft>
                <a:spcPts val="0"/>
              </a:spcAft>
              <a:buClr>
                <a:srgbClr val="00B0F0"/>
              </a:buClr>
              <a:buSzPct val="25000"/>
              <a:buFont typeface="Arial"/>
              <a:buNone/>
            </a:pPr>
            <a:r>
              <a:rPr lang="es-ES" sz="1600" b="1" dirty="0" smtClean="0">
                <a:solidFill>
                  <a:schemeClr val="accent6">
                    <a:lumMod val="50000"/>
                  </a:schemeClr>
                </a:solidFill>
                <a:sym typeface="Arial"/>
              </a:rPr>
              <a:t> </a:t>
            </a:r>
          </a:p>
          <a:p>
            <a:pPr marL="0" marR="0" lvl="0" indent="0" algn="l" rtl="0">
              <a:lnSpc>
                <a:spcPct val="100000"/>
              </a:lnSpc>
              <a:spcBef>
                <a:spcPts val="0"/>
              </a:spcBef>
              <a:spcAft>
                <a:spcPts val="0"/>
              </a:spcAft>
              <a:buClr>
                <a:srgbClr val="00B0F0"/>
              </a:buClr>
              <a:buSzPct val="25000"/>
              <a:buFont typeface="Arial"/>
              <a:buNone/>
            </a:pPr>
            <a:r>
              <a:rPr lang="es-ES" sz="1600" dirty="0" smtClean="0">
                <a:solidFill>
                  <a:schemeClr val="accent6">
                    <a:lumMod val="50000"/>
                  </a:schemeClr>
                </a:solidFill>
                <a:sym typeface="Arial"/>
              </a:rPr>
              <a:t>Las ciudades como espacio de desarrollo económico</a:t>
            </a:r>
          </a:p>
          <a:p>
            <a:pPr marL="0" marR="0" lvl="0" indent="0" algn="l" rtl="0">
              <a:lnSpc>
                <a:spcPct val="100000"/>
              </a:lnSpc>
              <a:spcBef>
                <a:spcPts val="0"/>
              </a:spcBef>
              <a:spcAft>
                <a:spcPts val="0"/>
              </a:spcAft>
              <a:buClr>
                <a:srgbClr val="00B0F0"/>
              </a:buClr>
              <a:buSzPct val="25000"/>
              <a:buFont typeface="Arial"/>
              <a:buNone/>
            </a:pPr>
            <a:endParaRPr lang="es-ES" sz="1600" b="1" dirty="0" smtClean="0">
              <a:solidFill>
                <a:schemeClr val="accent6">
                  <a:lumMod val="50000"/>
                </a:schemeClr>
              </a:solidFill>
              <a:sym typeface="Arial"/>
            </a:endParaRPr>
          </a:p>
          <a:p>
            <a:pPr marL="0" marR="0" lvl="0" indent="0" algn="l" rtl="0">
              <a:lnSpc>
                <a:spcPct val="100000"/>
              </a:lnSpc>
              <a:spcBef>
                <a:spcPts val="0"/>
              </a:spcBef>
              <a:spcAft>
                <a:spcPts val="0"/>
              </a:spcAft>
              <a:buClr>
                <a:srgbClr val="00B0F0"/>
              </a:buClr>
              <a:buSzPct val="25000"/>
              <a:buFont typeface="Arial"/>
              <a:buNone/>
            </a:pPr>
            <a:endParaRPr lang="es-ES" sz="1600" b="1" dirty="0" smtClean="0">
              <a:solidFill>
                <a:schemeClr val="accent6">
                  <a:lumMod val="50000"/>
                </a:schemeClr>
              </a:solidFill>
              <a:sym typeface="Arial"/>
            </a:endParaRPr>
          </a:p>
          <a:p>
            <a:pPr marL="0" marR="0" lvl="0" indent="0" algn="l" rtl="0">
              <a:lnSpc>
                <a:spcPct val="100000"/>
              </a:lnSpc>
              <a:spcBef>
                <a:spcPts val="1200"/>
              </a:spcBef>
              <a:spcAft>
                <a:spcPts val="0"/>
              </a:spcAft>
              <a:buClr>
                <a:srgbClr val="00B0F0"/>
              </a:buClr>
              <a:buFont typeface="Arial"/>
              <a:buNone/>
            </a:pPr>
            <a:endParaRPr lang="es-ES" sz="1400" b="0" i="0" u="none" strike="noStrike" cap="none" dirty="0">
              <a:solidFill>
                <a:schemeClr val="accent6">
                  <a:lumMod val="50000"/>
                </a:schemeClr>
              </a:solidFill>
              <a:ea typeface="Arial"/>
              <a:cs typeface="Arial"/>
              <a:sym typeface="Arial"/>
            </a:endParaRPr>
          </a:p>
        </p:txBody>
      </p:sp>
      <p:sp>
        <p:nvSpPr>
          <p:cNvPr id="57" name="Shape 75"/>
          <p:cNvSpPr/>
          <p:nvPr/>
        </p:nvSpPr>
        <p:spPr>
          <a:xfrm>
            <a:off x="8609088" y="1618944"/>
            <a:ext cx="3436608" cy="166070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B0F0"/>
              </a:buClr>
              <a:buSzPct val="25000"/>
              <a:buFont typeface="Arial"/>
              <a:buNone/>
            </a:pPr>
            <a:r>
              <a:rPr lang="es-ES" sz="1600" b="1" dirty="0" smtClean="0">
                <a:solidFill>
                  <a:schemeClr val="accent6">
                    <a:lumMod val="50000"/>
                  </a:schemeClr>
                </a:solidFill>
                <a:sym typeface="Arial"/>
              </a:rPr>
              <a:t>Al paradigma nuevo	       (movilidad sostenible)</a:t>
            </a:r>
          </a:p>
          <a:p>
            <a:pPr marL="0" marR="0" lvl="0" indent="0" algn="l" rtl="0">
              <a:lnSpc>
                <a:spcPct val="100000"/>
              </a:lnSpc>
              <a:spcBef>
                <a:spcPts val="0"/>
              </a:spcBef>
              <a:spcAft>
                <a:spcPts val="0"/>
              </a:spcAft>
              <a:buClr>
                <a:srgbClr val="00B0F0"/>
              </a:buClr>
              <a:buSzPct val="25000"/>
              <a:buFont typeface="Arial"/>
              <a:buNone/>
            </a:pPr>
            <a:endParaRPr lang="es-ES" sz="1600" b="1" dirty="0" smtClean="0">
              <a:solidFill>
                <a:schemeClr val="accent6">
                  <a:lumMod val="50000"/>
                </a:schemeClr>
              </a:solidFill>
              <a:sym typeface="Arial"/>
            </a:endParaRPr>
          </a:p>
          <a:p>
            <a:pPr marL="0" marR="0" lvl="0" indent="0" algn="l" rtl="0">
              <a:lnSpc>
                <a:spcPct val="100000"/>
              </a:lnSpc>
              <a:spcBef>
                <a:spcPts val="0"/>
              </a:spcBef>
              <a:spcAft>
                <a:spcPts val="0"/>
              </a:spcAft>
              <a:buClr>
                <a:srgbClr val="00B0F0"/>
              </a:buClr>
              <a:buSzPct val="25000"/>
              <a:buFont typeface="Arial"/>
              <a:buNone/>
            </a:pPr>
            <a:r>
              <a:rPr lang="es-ES" sz="1600" dirty="0" smtClean="0">
                <a:solidFill>
                  <a:schemeClr val="accent6">
                    <a:lumMod val="50000"/>
                  </a:schemeClr>
                </a:solidFill>
                <a:sym typeface="Arial"/>
              </a:rPr>
              <a:t>Las ciudades como espacio de convivencia humana en todas sus dimensiones. </a:t>
            </a:r>
          </a:p>
          <a:p>
            <a:pPr marL="0" marR="0" lvl="0" indent="0" algn="l" rtl="0">
              <a:lnSpc>
                <a:spcPct val="100000"/>
              </a:lnSpc>
              <a:spcBef>
                <a:spcPts val="0"/>
              </a:spcBef>
              <a:spcAft>
                <a:spcPts val="0"/>
              </a:spcAft>
              <a:buClr>
                <a:srgbClr val="00B0F0"/>
              </a:buClr>
              <a:buSzPct val="25000"/>
              <a:buFont typeface="Arial"/>
              <a:buNone/>
            </a:pPr>
            <a:endParaRPr lang="es-ES" sz="1600" b="1" dirty="0" smtClean="0">
              <a:solidFill>
                <a:schemeClr val="accent6">
                  <a:lumMod val="50000"/>
                </a:schemeClr>
              </a:solidFill>
              <a:sym typeface="Arial"/>
            </a:endParaRPr>
          </a:p>
          <a:p>
            <a:pPr marL="0" marR="0" lvl="0" indent="0" algn="l" rtl="0">
              <a:lnSpc>
                <a:spcPct val="100000"/>
              </a:lnSpc>
              <a:spcBef>
                <a:spcPts val="0"/>
              </a:spcBef>
              <a:spcAft>
                <a:spcPts val="0"/>
              </a:spcAft>
              <a:buClr>
                <a:srgbClr val="00B0F0"/>
              </a:buClr>
              <a:buSzPct val="25000"/>
              <a:buFont typeface="Arial"/>
              <a:buNone/>
            </a:pPr>
            <a:endParaRPr lang="es-ES" sz="1600" b="1" dirty="0" smtClean="0">
              <a:solidFill>
                <a:schemeClr val="accent6">
                  <a:lumMod val="50000"/>
                </a:schemeClr>
              </a:solidFill>
              <a:sym typeface="Arial"/>
            </a:endParaRPr>
          </a:p>
          <a:p>
            <a:pPr marL="0" marR="0" lvl="0" indent="0" algn="l" rtl="0">
              <a:lnSpc>
                <a:spcPct val="100000"/>
              </a:lnSpc>
              <a:spcBef>
                <a:spcPts val="1200"/>
              </a:spcBef>
              <a:spcAft>
                <a:spcPts val="0"/>
              </a:spcAft>
              <a:buClr>
                <a:srgbClr val="00B0F0"/>
              </a:buClr>
              <a:buFont typeface="Arial"/>
              <a:buNone/>
            </a:pPr>
            <a:endParaRPr lang="es-ES" sz="1400" b="0" i="0" u="none" strike="noStrike" cap="none" dirty="0">
              <a:solidFill>
                <a:schemeClr val="accent6">
                  <a:lumMod val="50000"/>
                </a:schemeClr>
              </a:solidFill>
              <a:ea typeface="Arial"/>
              <a:cs typeface="Arial"/>
              <a:sym typeface="Arial"/>
            </a:endParaRPr>
          </a:p>
        </p:txBody>
      </p:sp>
      <p:pic>
        <p:nvPicPr>
          <p:cNvPr id="4" name="Imagen 3"/>
          <p:cNvPicPr>
            <a:picLocks noChangeAspect="1"/>
          </p:cNvPicPr>
          <p:nvPr/>
        </p:nvPicPr>
        <p:blipFill>
          <a:blip r:embed="rId3"/>
          <a:stretch>
            <a:fillRect/>
          </a:stretch>
        </p:blipFill>
        <p:spPr>
          <a:xfrm>
            <a:off x="1217126" y="3435299"/>
            <a:ext cx="4049818" cy="2369965"/>
          </a:xfrm>
          <a:prstGeom prst="rect">
            <a:avLst/>
          </a:prstGeom>
        </p:spPr>
      </p:pic>
      <p:sp>
        <p:nvSpPr>
          <p:cNvPr id="60" name="Cheurón 59"/>
          <p:cNvSpPr/>
          <p:nvPr/>
        </p:nvSpPr>
        <p:spPr bwMode="auto">
          <a:xfrm>
            <a:off x="4192597" y="1672820"/>
            <a:ext cx="4416491" cy="1368152"/>
          </a:xfrm>
          <a:prstGeom prst="chevron">
            <a:avLst>
              <a:gd name="adj" fmla="val 37524"/>
            </a:avLst>
          </a:prstGeom>
          <a:solidFill>
            <a:srgbClr val="800000"/>
          </a:solidFill>
          <a:ln>
            <a:noFill/>
          </a:ln>
          <a:effectLst/>
          <a:extLst/>
        </p:spPr>
        <p:txBody>
          <a:bodyPr vert="horz" wrap="square" lIns="91440" tIns="45720" rIns="91440" bIns="45720" numCol="1" rtlCol="0" anchor="ctr" anchorCtr="0" compatLnSpc="1">
            <a:prstTxWarp prst="textNoShape">
              <a:avLst/>
            </a:prstTxWarp>
          </a:bodyPr>
          <a:lstStyle/>
          <a:p>
            <a:pPr marL="171450" indent="-171450">
              <a:lnSpc>
                <a:spcPct val="200000"/>
              </a:lnSpc>
              <a:buFont typeface="Arial" panose="020B0604020202020204" pitchFamily="34" charset="0"/>
              <a:buChar char="•"/>
              <a:defRPr/>
            </a:pPr>
            <a:r>
              <a:rPr lang="es-ES" sz="1200" b="1" dirty="0" smtClean="0">
                <a:solidFill>
                  <a:schemeClr val="bg1"/>
                </a:solidFill>
              </a:rPr>
              <a:t>Equitativo</a:t>
            </a:r>
            <a:r>
              <a:rPr lang="es-ES" sz="1100" b="1" dirty="0" smtClean="0">
                <a:solidFill>
                  <a:schemeClr val="bg1"/>
                </a:solidFill>
              </a:rPr>
              <a:t> </a:t>
            </a:r>
            <a:r>
              <a:rPr lang="es-ES" sz="1100" dirty="0">
                <a:solidFill>
                  <a:schemeClr val="bg1"/>
                </a:solidFill>
              </a:rPr>
              <a:t>en la distribución de </a:t>
            </a:r>
            <a:r>
              <a:rPr lang="es-ES" sz="1100" dirty="0" smtClean="0">
                <a:solidFill>
                  <a:schemeClr val="bg1"/>
                </a:solidFill>
              </a:rPr>
              <a:t>riqueza</a:t>
            </a:r>
          </a:p>
          <a:p>
            <a:pPr marL="171450" indent="-171450">
              <a:lnSpc>
                <a:spcPct val="200000"/>
              </a:lnSpc>
              <a:buFont typeface="Arial" panose="020B0604020202020204" pitchFamily="34" charset="0"/>
              <a:buChar char="•"/>
              <a:defRPr/>
            </a:pPr>
            <a:r>
              <a:rPr lang="es-ES" sz="1200" b="1" dirty="0" smtClean="0">
                <a:solidFill>
                  <a:schemeClr val="bg1"/>
                </a:solidFill>
              </a:rPr>
              <a:t>Integrador</a:t>
            </a:r>
            <a:r>
              <a:rPr lang="es-ES" sz="1100" b="1" dirty="0" smtClean="0">
                <a:solidFill>
                  <a:schemeClr val="bg1"/>
                </a:solidFill>
              </a:rPr>
              <a:t> </a:t>
            </a:r>
            <a:r>
              <a:rPr lang="es-ES" sz="1100" dirty="0">
                <a:solidFill>
                  <a:schemeClr val="bg1"/>
                </a:solidFill>
              </a:rPr>
              <a:t>socialmente</a:t>
            </a:r>
          </a:p>
          <a:p>
            <a:pPr marL="171450" indent="-171450">
              <a:lnSpc>
                <a:spcPct val="200000"/>
              </a:lnSpc>
              <a:buFont typeface="Arial" panose="020B0604020202020204" pitchFamily="34" charset="0"/>
              <a:buChar char="•"/>
              <a:defRPr/>
            </a:pPr>
            <a:r>
              <a:rPr lang="es-ES" sz="1200" b="1" dirty="0" smtClean="0">
                <a:solidFill>
                  <a:schemeClr val="bg1"/>
                </a:solidFill>
              </a:rPr>
              <a:t>Eficiente</a:t>
            </a:r>
            <a:r>
              <a:rPr lang="es-ES" sz="1100" b="1" dirty="0" smtClean="0">
                <a:solidFill>
                  <a:schemeClr val="bg1"/>
                </a:solidFill>
              </a:rPr>
              <a:t> </a:t>
            </a:r>
            <a:r>
              <a:rPr lang="es-ES" sz="1100" dirty="0">
                <a:solidFill>
                  <a:schemeClr val="bg1"/>
                </a:solidFill>
              </a:rPr>
              <a:t>y racional en el uso</a:t>
            </a:r>
            <a:r>
              <a:rPr lang="es-ES" altLang="ja-JP" sz="1100" dirty="0">
                <a:solidFill>
                  <a:schemeClr val="bg1"/>
                </a:solidFill>
              </a:rPr>
              <a:t> de recursos</a:t>
            </a:r>
          </a:p>
          <a:p>
            <a:pPr marL="171450" indent="-171450">
              <a:lnSpc>
                <a:spcPct val="200000"/>
              </a:lnSpc>
              <a:buFont typeface="Arial" panose="020B0604020202020204" pitchFamily="34" charset="0"/>
              <a:buChar char="•"/>
              <a:defRPr/>
            </a:pPr>
            <a:r>
              <a:rPr lang="es-ES" altLang="ja-JP" sz="1200" b="1" dirty="0">
                <a:solidFill>
                  <a:schemeClr val="bg1"/>
                </a:solidFill>
              </a:rPr>
              <a:t>Ético</a:t>
            </a:r>
            <a:r>
              <a:rPr lang="es-ES" altLang="ja-JP" sz="1100" dirty="0">
                <a:solidFill>
                  <a:schemeClr val="bg1"/>
                </a:solidFill>
              </a:rPr>
              <a:t> y transparente en la manera de </a:t>
            </a:r>
            <a:r>
              <a:rPr lang="es-ES" altLang="ja-JP" sz="1100" dirty="0" smtClean="0">
                <a:solidFill>
                  <a:schemeClr val="bg1"/>
                </a:solidFill>
              </a:rPr>
              <a:t>actuar</a:t>
            </a:r>
            <a:endParaRPr lang="es-ES" sz="1100" dirty="0">
              <a:solidFill>
                <a:schemeClr val="bg1"/>
              </a:solidFill>
            </a:endParaRPr>
          </a:p>
        </p:txBody>
      </p:sp>
      <p:pic>
        <p:nvPicPr>
          <p:cNvPr id="5122" name="Picture 2" descr="http://reciclajesavi.es/wp-content/uploads/2016/02/O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0645" y="3428854"/>
            <a:ext cx="4137383" cy="237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770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55970515"/>
              </p:ext>
            </p:extLst>
          </p:nvPr>
        </p:nvGraphicFramePr>
        <p:xfrm>
          <a:off x="1631678" y="1143796"/>
          <a:ext cx="10084834" cy="4809744"/>
        </p:xfrm>
        <a:graphic>
          <a:graphicData uri="http://schemas.openxmlformats.org/drawingml/2006/table">
            <a:tbl>
              <a:tblPr>
                <a:effectLst>
                  <a:outerShdw blurRad="101600" dist="38100" dir="5400000" algn="t" rotWithShape="0">
                    <a:prstClr val="black">
                      <a:alpha val="40000"/>
                    </a:prstClr>
                  </a:outerShdw>
                </a:effectLst>
                <a:tableStyleId>{5C22544A-7EE6-4342-B048-85BDC9FD1C3A}</a:tableStyleId>
              </a:tblPr>
              <a:tblGrid>
                <a:gridCol w="545974"/>
                <a:gridCol w="1931052"/>
                <a:gridCol w="585216"/>
                <a:gridCol w="1926336"/>
                <a:gridCol w="597408"/>
                <a:gridCol w="4498848"/>
              </a:tblGrid>
              <a:tr h="370840">
                <a:tc>
                  <a:txBody>
                    <a:bodyPr/>
                    <a:lstStyle/>
                    <a:p>
                      <a:r>
                        <a:rPr lang="es-ES_tradnl" sz="3200" b="1" dirty="0" smtClean="0">
                          <a:solidFill>
                            <a:schemeClr val="tx1"/>
                          </a:solidFill>
                          <a:effectLst>
                            <a:outerShdw blurRad="50800" dist="101600" dir="5400000" algn="t" rotWithShape="0">
                              <a:prstClr val="black">
                                <a:alpha val="40000"/>
                              </a:prstClr>
                            </a:outerShdw>
                          </a:effectLst>
                        </a:rPr>
                        <a:t>1</a:t>
                      </a:r>
                      <a:endParaRPr lang="es-ES" sz="3200" b="1" dirty="0">
                        <a:solidFill>
                          <a:schemeClr val="tx1"/>
                        </a:solidFill>
                        <a:effectLst>
                          <a:outerShdw blurRad="50800" dist="101600" dir="5400000" algn="t" rotWithShape="0">
                            <a:prstClr val="black">
                              <a:alpha val="40000"/>
                            </a:prstClr>
                          </a:outerShdw>
                        </a:effectLst>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b="1" dirty="0" smtClean="0">
                          <a:solidFill>
                            <a:schemeClr val="tx1"/>
                          </a:solidFill>
                          <a:latin typeface="+mn-lt"/>
                        </a:rPr>
                        <a:t>La</a:t>
                      </a:r>
                      <a:r>
                        <a:rPr lang="es-ES" sz="1200" b="1" baseline="0" dirty="0" smtClean="0">
                          <a:solidFill>
                            <a:schemeClr val="tx1"/>
                          </a:solidFill>
                          <a:latin typeface="+mn-lt"/>
                        </a:rPr>
                        <a:t> </a:t>
                      </a:r>
                      <a:r>
                        <a:rPr lang="es-ES" sz="1200" b="1" dirty="0" smtClean="0">
                          <a:solidFill>
                            <a:schemeClr val="tx1"/>
                          </a:solidFill>
                          <a:latin typeface="+mn-lt"/>
                        </a:rPr>
                        <a:t>RSS y el compromiso ético del sector Público</a:t>
                      </a: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latin typeface="+mn-lt"/>
                        </a:rPr>
                        <a:t>Del servicio público entendido como </a:t>
                      </a:r>
                      <a:r>
                        <a:rPr lang="es-ES" sz="1200" b="1" dirty="0" smtClean="0">
                          <a:solidFill>
                            <a:schemeClr val="tx1"/>
                          </a:solidFill>
                          <a:latin typeface="+mn-lt"/>
                        </a:rPr>
                        <a:t>cumplimiento normativo</a:t>
                      </a: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a:solidFill>
                          <a:schemeClr val="tx1"/>
                        </a:solidFill>
                        <a:latin typeface="+mn-lt"/>
                        <a:ea typeface="+mn-ea"/>
                        <a:cs typeface="+mn-cs"/>
                      </a:endParaRPr>
                    </a:p>
                  </a:txBody>
                  <a:tcPr>
                    <a:solidFill>
                      <a:schemeClr val="bg1"/>
                    </a:solidFill>
                  </a:tcPr>
                </a:tc>
                <a:tc>
                  <a:txBody>
                    <a:bodyPr/>
                    <a:lstStyle/>
                    <a:p>
                      <a:pPr algn="l">
                        <a:lnSpc>
                          <a:spcPct val="90000"/>
                        </a:lnSpc>
                      </a:pPr>
                      <a:r>
                        <a:rPr lang="es-ES" sz="1200" dirty="0" smtClean="0">
                          <a:solidFill>
                            <a:schemeClr val="tx1"/>
                          </a:solidFill>
                          <a:latin typeface="+mn-lt"/>
                        </a:rPr>
                        <a:t>Al servicio público entendido como</a:t>
                      </a:r>
                      <a:r>
                        <a:rPr lang="es-ES" sz="1200" baseline="0" dirty="0" smtClean="0">
                          <a:solidFill>
                            <a:schemeClr val="tx1"/>
                          </a:solidFill>
                          <a:latin typeface="+mn-lt"/>
                        </a:rPr>
                        <a:t> </a:t>
                      </a:r>
                      <a:r>
                        <a:rPr lang="es-ES" sz="1200" dirty="0" smtClean="0">
                          <a:solidFill>
                            <a:schemeClr val="tx1"/>
                          </a:solidFill>
                          <a:latin typeface="+mn-lt"/>
                        </a:rPr>
                        <a:t>un </a:t>
                      </a:r>
                      <a:r>
                        <a:rPr lang="es-ES" sz="1200" b="1" dirty="0" smtClean="0">
                          <a:solidFill>
                            <a:schemeClr val="tx1"/>
                          </a:solidFill>
                          <a:latin typeface="+mn-lt"/>
                        </a:rPr>
                        <a:t>compromiso ético </a:t>
                      </a:r>
                      <a:r>
                        <a:rPr lang="es-ES" sz="1200" b="0" dirty="0" smtClean="0">
                          <a:solidFill>
                            <a:schemeClr val="tx1"/>
                          </a:solidFill>
                          <a:latin typeface="+mn-lt"/>
                        </a:rPr>
                        <a:t>y</a:t>
                      </a:r>
                      <a:r>
                        <a:rPr lang="es-ES" sz="1200" dirty="0" smtClean="0">
                          <a:solidFill>
                            <a:schemeClr val="tx1"/>
                          </a:solidFill>
                          <a:latin typeface="+mn-lt"/>
                        </a:rPr>
                        <a:t> responsable con la sociedad y el medio ambiente.</a:t>
                      </a:r>
                    </a:p>
                    <a:p>
                      <a:pPr algn="l">
                        <a:lnSpc>
                          <a:spcPct val="90000"/>
                        </a:lnSpc>
                      </a:pPr>
                      <a:r>
                        <a:rPr lang="es-ES" sz="1200" i="1" dirty="0" smtClean="0">
                          <a:solidFill>
                            <a:schemeClr val="tx1"/>
                          </a:solidFill>
                          <a:latin typeface="+mn-lt"/>
                        </a:rPr>
                        <a:t>TMB: poner en valor la aportación a la sociedad</a:t>
                      </a:r>
                    </a:p>
                    <a:p>
                      <a:pPr algn="l">
                        <a:lnSpc>
                          <a:spcPct val="90000"/>
                        </a:lnSpc>
                      </a:pPr>
                      <a:r>
                        <a:rPr lang="es-ES" sz="1200" i="1" dirty="0" smtClean="0">
                          <a:solidFill>
                            <a:schemeClr val="tx1"/>
                          </a:solidFill>
                          <a:latin typeface="+mn-lt"/>
                        </a:rPr>
                        <a:t>Alineamiento con los ODS 2015, Pacto mundial,  proyecto </a:t>
                      </a:r>
                      <a:r>
                        <a:rPr lang="es-ES" sz="1200" i="1" dirty="0" err="1" smtClean="0">
                          <a:solidFill>
                            <a:schemeClr val="tx1"/>
                          </a:solidFill>
                          <a:latin typeface="+mn-lt"/>
                        </a:rPr>
                        <a:t>Focus</a:t>
                      </a:r>
                      <a:r>
                        <a:rPr lang="es-ES" sz="1200" i="1" dirty="0" smtClean="0">
                          <a:solidFill>
                            <a:schemeClr val="tx1"/>
                          </a:solidFill>
                          <a:latin typeface="+mn-lt"/>
                        </a:rPr>
                        <a:t> a Catalunya,...</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solidFill>
                      <a:schemeClr val="bg1"/>
                    </a:solidFill>
                  </a:tcPr>
                </a:tc>
              </a:tr>
              <a:tr h="370840">
                <a:tc>
                  <a:txBody>
                    <a:bodyPr/>
                    <a:lstStyle/>
                    <a:p>
                      <a:pPr marL="0" algn="l" defTabSz="457200" rtl="0" eaLnBrk="1" latinLnBrk="0" hangingPunct="1"/>
                      <a:r>
                        <a:rPr lang="es-ES_tradnl" sz="3200" b="1" kern="1200" dirty="0" smtClean="0">
                          <a:solidFill>
                            <a:schemeClr val="tx1"/>
                          </a:solidFill>
                          <a:effectLst>
                            <a:outerShdw blurRad="50800" dist="101600" dir="5400000" algn="t" rotWithShape="0">
                              <a:prstClr val="black">
                                <a:alpha val="40000"/>
                              </a:prstClr>
                            </a:outerShdw>
                          </a:effectLst>
                          <a:latin typeface="+mn-lt"/>
                          <a:ea typeface="+mn-ea"/>
                          <a:cs typeface="+mn-cs"/>
                        </a:rPr>
                        <a:t>2</a:t>
                      </a:r>
                      <a:endParaRPr lang="es-ES" sz="3200" b="1" kern="1200" dirty="0">
                        <a:solidFill>
                          <a:schemeClr val="tx1"/>
                        </a:solidFill>
                        <a:effectLst>
                          <a:outerShdw blurRad="50800" dist="101600" dir="5400000" algn="t" rotWithShape="0">
                            <a:prstClr val="black">
                              <a:alpha val="40000"/>
                            </a:prstClr>
                          </a:outerShdw>
                        </a:effectLst>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Información financiera y no financiera</a:t>
                      </a: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latin typeface="+mn-lt"/>
                        </a:rPr>
                        <a:t>De la información financiera</a:t>
                      </a:r>
                      <a:endParaRPr lang="es-ES" sz="1200" b="1"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solidFill>
                      <a:schemeClr val="bg1"/>
                    </a:solidFill>
                  </a:tcPr>
                </a:tc>
                <a:tc>
                  <a:txBody>
                    <a:bodyPr/>
                    <a:lstStyle/>
                    <a:p>
                      <a:pPr algn="l">
                        <a:lnSpc>
                          <a:spcPct val="90000"/>
                        </a:lnSpc>
                      </a:pPr>
                      <a:r>
                        <a:rPr lang="es-ES" sz="1200" b="1" dirty="0" smtClean="0">
                          <a:solidFill>
                            <a:schemeClr val="tx1"/>
                          </a:solidFill>
                          <a:latin typeface="+mn-lt"/>
                        </a:rPr>
                        <a:t>A la información financiera i no financiera </a:t>
                      </a:r>
                      <a:r>
                        <a:rPr lang="es-ES" sz="1200" dirty="0" smtClean="0">
                          <a:solidFill>
                            <a:schemeClr val="tx1"/>
                          </a:solidFill>
                          <a:latin typeface="+mn-lt"/>
                        </a:rPr>
                        <a:t>(ESG) </a:t>
                      </a:r>
                    </a:p>
                    <a:p>
                      <a:pPr>
                        <a:lnSpc>
                          <a:spcPct val="90000"/>
                        </a:lnSpc>
                      </a:pPr>
                      <a:r>
                        <a:rPr lang="es-ES" sz="1200" i="1" dirty="0" smtClean="0">
                          <a:solidFill>
                            <a:schemeClr val="tx1"/>
                          </a:solidFill>
                          <a:latin typeface="+mn-lt"/>
                        </a:rPr>
                        <a:t>TMB: Portal de Transparencia</a:t>
                      </a:r>
                    </a:p>
                    <a:p>
                      <a:pPr algn="l">
                        <a:lnSpc>
                          <a:spcPct val="90000"/>
                        </a:lnSpc>
                      </a:pPr>
                      <a:r>
                        <a:rPr lang="es-ES" sz="1200" i="1" dirty="0" smtClean="0">
                          <a:solidFill>
                            <a:schemeClr val="tx1"/>
                          </a:solidFill>
                          <a:latin typeface="+mn-lt"/>
                        </a:rPr>
                        <a:t>Directiva transparencia (información ESG</a:t>
                      </a:r>
                      <a:r>
                        <a:rPr lang="es-ES" sz="1200" b="1" dirty="0" smtClean="0">
                          <a:solidFill>
                            <a:schemeClr val="tx1"/>
                          </a:solidFill>
                          <a:latin typeface="+mn-lt"/>
                        </a:rPr>
                        <a:t>; </a:t>
                      </a:r>
                    </a:p>
                    <a:p>
                      <a:pPr algn="l">
                        <a:lnSpc>
                          <a:spcPct val="90000"/>
                        </a:lnSpc>
                      </a:pPr>
                      <a:r>
                        <a:rPr lang="es-ES" sz="1200" i="1" dirty="0" smtClean="0">
                          <a:solidFill>
                            <a:schemeClr val="tx1"/>
                          </a:solidFill>
                          <a:latin typeface="+mn-lt"/>
                        </a:rPr>
                        <a:t>16 de abril de 2013; transposición 1/01/2017)</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solidFill>
                      <a:schemeClr val="bg1"/>
                    </a:solidFill>
                  </a:tcPr>
                </a:tc>
              </a:tr>
              <a:tr h="370840">
                <a:tc>
                  <a:txBody>
                    <a:bodyPr/>
                    <a:lstStyle/>
                    <a:p>
                      <a:pPr marL="0" algn="l" defTabSz="457200" rtl="0" eaLnBrk="1" latinLnBrk="0" hangingPunct="1"/>
                      <a:r>
                        <a:rPr lang="es-ES_tradnl" sz="3200" b="1" kern="1200" dirty="0" smtClean="0">
                          <a:solidFill>
                            <a:schemeClr val="tx1"/>
                          </a:solidFill>
                          <a:effectLst>
                            <a:outerShdw blurRad="50800" dist="101600" dir="5400000" algn="t" rotWithShape="0">
                              <a:prstClr val="black">
                                <a:alpha val="40000"/>
                              </a:prstClr>
                            </a:outerShdw>
                          </a:effectLst>
                          <a:latin typeface="+mn-lt"/>
                          <a:ea typeface="+mn-ea"/>
                          <a:cs typeface="+mn-cs"/>
                        </a:rPr>
                        <a:t>3</a:t>
                      </a:r>
                      <a:endParaRPr lang="es-ES" sz="3200" b="1" kern="1200" dirty="0">
                        <a:solidFill>
                          <a:schemeClr val="tx1"/>
                        </a:solidFill>
                        <a:effectLst>
                          <a:outerShdw blurRad="50800" dist="101600" dir="5400000" algn="t" rotWithShape="0">
                            <a:prstClr val="black">
                              <a:alpha val="40000"/>
                            </a:prstClr>
                          </a:outerShdw>
                        </a:effectLst>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Confianza/ Reputación. Foco en Grupos de interés</a:t>
                      </a: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a:solidFill>
                          <a:schemeClr val="tx1"/>
                        </a:solidFill>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latin typeface="+mn-lt"/>
                        </a:rPr>
                        <a:t>De la toma de decisiones autónoma (auto-suficiencia)</a:t>
                      </a:r>
                      <a:endParaRPr lang="es-ES" sz="1200" b="1" kern="1200" dirty="0">
                        <a:solidFill>
                          <a:schemeClr val="tx1"/>
                        </a:solidFill>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solidFill>
                      <a:schemeClr val="bg1"/>
                    </a:solidFill>
                  </a:tcPr>
                </a:tc>
                <a:tc>
                  <a:txBody>
                    <a:bodyPr/>
                    <a:lstStyle/>
                    <a:p>
                      <a:pPr algn="l">
                        <a:lnSpc>
                          <a:spcPct val="90000"/>
                        </a:lnSpc>
                      </a:pPr>
                      <a:r>
                        <a:rPr lang="es-ES" sz="1200" b="1" dirty="0" smtClean="0">
                          <a:solidFill>
                            <a:schemeClr val="tx1"/>
                          </a:solidFill>
                          <a:latin typeface="+mn-lt"/>
                        </a:rPr>
                        <a:t>A la integración de las partes interesadas en la toma de decisiones.</a:t>
                      </a:r>
                    </a:p>
                    <a:p>
                      <a:pPr algn="l">
                        <a:lnSpc>
                          <a:spcPct val="90000"/>
                        </a:lnSpc>
                      </a:pPr>
                      <a:r>
                        <a:rPr lang="es-ES" sz="1200" i="1" dirty="0" smtClean="0">
                          <a:solidFill>
                            <a:schemeClr val="tx1"/>
                          </a:solidFill>
                          <a:latin typeface="+mn-lt"/>
                        </a:rPr>
                        <a:t>TMB: Gestión del marco de relaciones. Valor de marca: confianza y reputación</a:t>
                      </a:r>
                    </a:p>
                    <a:p>
                      <a:pPr>
                        <a:lnSpc>
                          <a:spcPct val="90000"/>
                        </a:lnSpc>
                      </a:pPr>
                      <a:r>
                        <a:rPr lang="es-ES" sz="1200" i="1" dirty="0" smtClean="0">
                          <a:solidFill>
                            <a:schemeClr val="tx1"/>
                          </a:solidFill>
                          <a:latin typeface="+mn-lt"/>
                        </a:rPr>
                        <a:t>Teoría de los </a:t>
                      </a:r>
                      <a:r>
                        <a:rPr lang="es-ES" sz="1200" i="1" dirty="0" err="1" smtClean="0">
                          <a:solidFill>
                            <a:schemeClr val="tx1"/>
                          </a:solidFill>
                          <a:latin typeface="+mn-lt"/>
                        </a:rPr>
                        <a:t>Stakeholders</a:t>
                      </a:r>
                      <a:r>
                        <a:rPr lang="es-ES" sz="1200" i="1" dirty="0" smtClean="0">
                          <a:solidFill>
                            <a:schemeClr val="tx1"/>
                          </a:solidFill>
                          <a:latin typeface="+mn-lt"/>
                        </a:rPr>
                        <a:t>. Global </a:t>
                      </a:r>
                      <a:r>
                        <a:rPr lang="es-ES" sz="1200" i="1" dirty="0" err="1" smtClean="0">
                          <a:solidFill>
                            <a:schemeClr val="tx1"/>
                          </a:solidFill>
                          <a:latin typeface="+mn-lt"/>
                        </a:rPr>
                        <a:t>Reporting</a:t>
                      </a:r>
                      <a:r>
                        <a:rPr lang="es-ES" sz="1200" i="1" dirty="0" smtClean="0">
                          <a:solidFill>
                            <a:schemeClr val="tx1"/>
                          </a:solidFill>
                          <a:latin typeface="+mn-lt"/>
                        </a:rPr>
                        <a:t> initiative-G4. Materialidad y GI.</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solidFill>
                      <a:schemeClr val="bg1"/>
                    </a:solidFill>
                  </a:tcPr>
                </a:tc>
              </a:tr>
              <a:tr h="370840">
                <a:tc>
                  <a:txBody>
                    <a:bodyPr/>
                    <a:lstStyle/>
                    <a:p>
                      <a:pPr marL="0" algn="l" defTabSz="457200" rtl="0" eaLnBrk="1" latinLnBrk="0" hangingPunct="1"/>
                      <a:r>
                        <a:rPr lang="es-ES_tradnl" sz="3200" b="1" kern="1200" dirty="0" smtClean="0">
                          <a:solidFill>
                            <a:schemeClr val="tx1"/>
                          </a:solidFill>
                          <a:effectLst>
                            <a:outerShdw blurRad="50800" dist="101600" dir="5400000" algn="t" rotWithShape="0">
                              <a:prstClr val="black">
                                <a:alpha val="40000"/>
                              </a:prstClr>
                            </a:outerShdw>
                          </a:effectLst>
                          <a:latin typeface="+mn-lt"/>
                          <a:ea typeface="+mn-ea"/>
                          <a:cs typeface="+mn-cs"/>
                        </a:rPr>
                        <a:t>4</a:t>
                      </a:r>
                      <a:endParaRPr lang="es-ES" sz="3200" b="1" kern="1200" dirty="0">
                        <a:solidFill>
                          <a:schemeClr val="tx1"/>
                        </a:solidFill>
                        <a:effectLst>
                          <a:outerShdw blurRad="50800" dist="101600" dir="5400000" algn="t" rotWithShape="0">
                            <a:prstClr val="black">
                              <a:alpha val="40000"/>
                            </a:prstClr>
                          </a:outerShdw>
                        </a:effectLst>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Contribución a la agenda social (retos de futuro)</a:t>
                      </a: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a:solidFill>
                          <a:schemeClr val="tx1"/>
                        </a:solidFill>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latin typeface="+mn-lt"/>
                        </a:rPr>
                        <a:t>De</a:t>
                      </a:r>
                      <a:r>
                        <a:rPr lang="es-ES" sz="1200" baseline="0" dirty="0" smtClean="0">
                          <a:solidFill>
                            <a:schemeClr val="tx1"/>
                          </a:solidFill>
                          <a:latin typeface="+mn-lt"/>
                        </a:rPr>
                        <a:t> la t</a:t>
                      </a:r>
                      <a:r>
                        <a:rPr lang="es-ES" sz="1200" dirty="0" smtClean="0">
                          <a:solidFill>
                            <a:schemeClr val="tx1"/>
                          </a:solidFill>
                          <a:latin typeface="+mn-lt"/>
                        </a:rPr>
                        <a:t>ransversalidad de los problemas de la agenda social</a:t>
                      </a:r>
                      <a:endParaRPr lang="es-ES" sz="1200" b="1"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solidFill>
                      <a:schemeClr val="bg1"/>
                    </a:solidFill>
                  </a:tcPr>
                </a:tc>
                <a:tc>
                  <a:txBody>
                    <a:bodyPr/>
                    <a:lstStyle/>
                    <a:p>
                      <a:pPr algn="l">
                        <a:lnSpc>
                          <a:spcPct val="90000"/>
                        </a:lnSpc>
                      </a:pPr>
                      <a:r>
                        <a:rPr lang="es-ES" sz="1200" dirty="0" smtClean="0">
                          <a:solidFill>
                            <a:schemeClr val="tx1"/>
                          </a:solidFill>
                          <a:latin typeface="+mn-lt"/>
                        </a:rPr>
                        <a:t>A la accesibilidad, Integración de discapacidad, género, medio ambiente e inclusión social...</a:t>
                      </a:r>
                    </a:p>
                    <a:p>
                      <a:pPr algn="l">
                        <a:lnSpc>
                          <a:spcPct val="90000"/>
                        </a:lnSpc>
                      </a:pPr>
                      <a:r>
                        <a:rPr lang="es-ES" sz="1200" i="1" dirty="0" smtClean="0">
                          <a:solidFill>
                            <a:schemeClr val="tx1"/>
                          </a:solidFill>
                          <a:latin typeface="+mn-lt"/>
                        </a:rPr>
                        <a:t>TMB: La movilidad sostenible y la contribución al modelo de ciudad. Innovación</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solidFill>
                      <a:schemeClr val="bg1"/>
                    </a:solidFill>
                  </a:tcPr>
                </a:tc>
              </a:tr>
              <a:tr h="370840">
                <a:tc>
                  <a:txBody>
                    <a:bodyPr/>
                    <a:lstStyle/>
                    <a:p>
                      <a:pPr marL="0" algn="l" defTabSz="457200" rtl="0" eaLnBrk="1" latinLnBrk="0" hangingPunct="1"/>
                      <a:r>
                        <a:rPr lang="es-ES_tradnl" sz="3200" b="1" kern="1200" dirty="0" smtClean="0">
                          <a:solidFill>
                            <a:schemeClr val="tx1"/>
                          </a:solidFill>
                          <a:effectLst>
                            <a:outerShdw blurRad="50800" dist="101600" dir="5400000" algn="t" rotWithShape="0">
                              <a:prstClr val="black">
                                <a:alpha val="40000"/>
                              </a:prstClr>
                            </a:outerShdw>
                          </a:effectLst>
                          <a:latin typeface="+mn-lt"/>
                          <a:ea typeface="+mn-ea"/>
                          <a:cs typeface="+mn-cs"/>
                        </a:rPr>
                        <a:t>5</a:t>
                      </a:r>
                      <a:endParaRPr lang="es-ES" sz="3200" b="1" kern="1200" dirty="0">
                        <a:solidFill>
                          <a:schemeClr val="tx1"/>
                        </a:solidFill>
                        <a:effectLst>
                          <a:outerShdw blurRad="50800" dist="101600" dir="5400000" algn="t" rotWithShape="0">
                            <a:prstClr val="black">
                              <a:alpha val="40000"/>
                            </a:prstClr>
                          </a:outerShdw>
                        </a:effectLst>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Compra pública  ética y responsable</a:t>
                      </a: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latin typeface="+mn-lt"/>
                        </a:rPr>
                        <a:t>Del énfasis en el precio</a:t>
                      </a:r>
                      <a:endParaRPr lang="es-ES" sz="1200" b="1" kern="1200" dirty="0">
                        <a:solidFill>
                          <a:schemeClr val="tx1"/>
                        </a:solidFill>
                        <a:latin typeface="+mn-lt"/>
                        <a:ea typeface="+mn-ea"/>
                        <a:cs typeface="+mn-cs"/>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sz="1200" b="1" kern="1200">
                        <a:solidFill>
                          <a:schemeClr val="tx1"/>
                        </a:solidFill>
                        <a:latin typeface="+mn-lt"/>
                        <a:ea typeface="+mn-ea"/>
                        <a:cs typeface="+mn-cs"/>
                      </a:endParaRPr>
                    </a:p>
                  </a:txBody>
                  <a:tcPr>
                    <a:solidFill>
                      <a:schemeClr val="bg1"/>
                    </a:solidFill>
                  </a:tcPr>
                </a:tc>
                <a:tc>
                  <a:txBody>
                    <a:bodyPr/>
                    <a:lstStyle/>
                    <a:p>
                      <a:pPr algn="l">
                        <a:lnSpc>
                          <a:spcPct val="90000"/>
                        </a:lnSpc>
                      </a:pPr>
                      <a:r>
                        <a:rPr lang="es-ES" sz="1200" dirty="0" smtClean="0">
                          <a:solidFill>
                            <a:schemeClr val="tx1"/>
                          </a:solidFill>
                          <a:latin typeface="+mn-lt"/>
                        </a:rPr>
                        <a:t>A la inclusión de cláusulas sociales, éticas y</a:t>
                      </a:r>
                      <a:r>
                        <a:rPr lang="es-ES" sz="1200" baseline="0" dirty="0" smtClean="0">
                          <a:solidFill>
                            <a:schemeClr val="tx1"/>
                          </a:solidFill>
                          <a:latin typeface="+mn-lt"/>
                        </a:rPr>
                        <a:t> </a:t>
                      </a:r>
                      <a:r>
                        <a:rPr lang="es-ES" sz="1200" dirty="0" smtClean="0">
                          <a:solidFill>
                            <a:schemeClr val="tx1"/>
                          </a:solidFill>
                          <a:latin typeface="+mn-lt"/>
                        </a:rPr>
                        <a:t>medioambientales.</a:t>
                      </a:r>
                    </a:p>
                    <a:p>
                      <a:pPr algn="l">
                        <a:lnSpc>
                          <a:spcPct val="90000"/>
                        </a:lnSpc>
                      </a:pPr>
                      <a:r>
                        <a:rPr lang="es-ES" sz="1200" i="1" dirty="0" smtClean="0">
                          <a:solidFill>
                            <a:schemeClr val="tx1"/>
                          </a:solidFill>
                          <a:latin typeface="+mn-lt"/>
                        </a:rPr>
                        <a:t>TMB: Política de Compra ASR</a:t>
                      </a:r>
                    </a:p>
                    <a:p>
                      <a:pPr algn="l">
                        <a:lnSpc>
                          <a:spcPct val="90000"/>
                        </a:lnSpc>
                      </a:pPr>
                      <a:r>
                        <a:rPr lang="es-ES" sz="1200" i="1" dirty="0" smtClean="0">
                          <a:solidFill>
                            <a:schemeClr val="tx1"/>
                          </a:solidFill>
                          <a:latin typeface="+mn-lt"/>
                          <a:hlinkClick r:id="rId3"/>
                        </a:rPr>
                        <a:t>www.comprasostenible.net</a:t>
                      </a:r>
                      <a:endParaRPr lang="es-ES" sz="1200" i="1" dirty="0" smtClean="0">
                        <a:solidFill>
                          <a:schemeClr val="tx1"/>
                        </a:solidFill>
                        <a:latin typeface="+mn-lt"/>
                      </a:endParaRPr>
                    </a:p>
                  </a:txBody>
                  <a:tcPr>
                    <a:solidFill>
                      <a:schemeClr val="bg1"/>
                    </a:solidFill>
                  </a:tcPr>
                </a:tc>
              </a:tr>
            </a:tbl>
          </a:graphicData>
        </a:graphic>
      </p:graphicFrame>
      <p:sp>
        <p:nvSpPr>
          <p:cNvPr id="22" name="Rectangle 2"/>
          <p:cNvSpPr>
            <a:spLocks noGrp="1" noChangeArrowheads="1"/>
          </p:cNvSpPr>
          <p:nvPr>
            <p:ph type="title"/>
          </p:nvPr>
        </p:nvSpPr>
        <p:spPr>
          <a:xfrm>
            <a:off x="912284" y="348086"/>
            <a:ext cx="9793816" cy="720725"/>
          </a:xfrm>
        </p:spPr>
        <p:txBody>
          <a:bodyPr/>
          <a:lstStyle/>
          <a:p>
            <a:pPr>
              <a:defRPr/>
            </a:pPr>
            <a:r>
              <a:rPr lang="es-ES" dirty="0" smtClean="0">
                <a:latin typeface="+mj-lt"/>
              </a:rPr>
              <a:t>Tendencias hacia un Plan de RSS</a:t>
            </a:r>
          </a:p>
        </p:txBody>
      </p:sp>
      <p:sp>
        <p:nvSpPr>
          <p:cNvPr id="44" name="Flecha derecha 43"/>
          <p:cNvSpPr/>
          <p:nvPr/>
        </p:nvSpPr>
        <p:spPr bwMode="auto">
          <a:xfrm>
            <a:off x="4144427" y="1193610"/>
            <a:ext cx="487029" cy="431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defRPr/>
            </a:pPr>
            <a:endParaRPr lang="es-ES" sz="1200" dirty="0">
              <a:solidFill>
                <a:srgbClr val="16165D"/>
              </a:solidFill>
            </a:endParaRPr>
          </a:p>
        </p:txBody>
      </p:sp>
      <p:sp>
        <p:nvSpPr>
          <p:cNvPr id="55" name="Flecha derecha 43"/>
          <p:cNvSpPr/>
          <p:nvPr/>
        </p:nvSpPr>
        <p:spPr bwMode="auto">
          <a:xfrm>
            <a:off x="6625499" y="1193610"/>
            <a:ext cx="487029" cy="431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defRPr/>
            </a:pPr>
            <a:endParaRPr lang="es-ES" sz="1200" dirty="0">
              <a:solidFill>
                <a:srgbClr val="16165D"/>
              </a:solidFill>
            </a:endParaRPr>
          </a:p>
        </p:txBody>
      </p:sp>
      <p:sp>
        <p:nvSpPr>
          <p:cNvPr id="56" name="Flecha derecha 43"/>
          <p:cNvSpPr/>
          <p:nvPr/>
        </p:nvSpPr>
        <p:spPr bwMode="auto">
          <a:xfrm>
            <a:off x="4144427" y="2236026"/>
            <a:ext cx="487029" cy="431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defRPr/>
            </a:pPr>
            <a:endParaRPr lang="es-ES" sz="1200" dirty="0">
              <a:solidFill>
                <a:srgbClr val="16165D"/>
              </a:solidFill>
            </a:endParaRPr>
          </a:p>
        </p:txBody>
      </p:sp>
      <p:sp>
        <p:nvSpPr>
          <p:cNvPr id="57" name="Flecha derecha 43"/>
          <p:cNvSpPr/>
          <p:nvPr/>
        </p:nvSpPr>
        <p:spPr bwMode="auto">
          <a:xfrm>
            <a:off x="6625499" y="2236026"/>
            <a:ext cx="487029" cy="431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defRPr/>
            </a:pPr>
            <a:endParaRPr lang="es-ES" sz="1200" dirty="0">
              <a:solidFill>
                <a:srgbClr val="16165D"/>
              </a:solidFill>
            </a:endParaRPr>
          </a:p>
        </p:txBody>
      </p:sp>
      <p:sp>
        <p:nvSpPr>
          <p:cNvPr id="58" name="Flecha derecha 43"/>
          <p:cNvSpPr/>
          <p:nvPr/>
        </p:nvSpPr>
        <p:spPr bwMode="auto">
          <a:xfrm>
            <a:off x="4144426" y="3213100"/>
            <a:ext cx="487029" cy="431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defRPr/>
            </a:pPr>
            <a:endParaRPr lang="es-ES" sz="1200" dirty="0">
              <a:solidFill>
                <a:srgbClr val="16165D"/>
              </a:solidFill>
            </a:endParaRPr>
          </a:p>
        </p:txBody>
      </p:sp>
      <p:sp>
        <p:nvSpPr>
          <p:cNvPr id="59" name="Flecha derecha 43"/>
          <p:cNvSpPr/>
          <p:nvPr/>
        </p:nvSpPr>
        <p:spPr bwMode="auto">
          <a:xfrm>
            <a:off x="6625498" y="3213100"/>
            <a:ext cx="487029" cy="431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defRPr/>
            </a:pPr>
            <a:endParaRPr lang="es-ES" sz="1200" dirty="0">
              <a:solidFill>
                <a:srgbClr val="16165D"/>
              </a:solidFill>
            </a:endParaRPr>
          </a:p>
        </p:txBody>
      </p:sp>
      <p:sp>
        <p:nvSpPr>
          <p:cNvPr id="60" name="Flecha derecha 43"/>
          <p:cNvSpPr/>
          <p:nvPr/>
        </p:nvSpPr>
        <p:spPr bwMode="auto">
          <a:xfrm>
            <a:off x="4144425" y="4448874"/>
            <a:ext cx="487029" cy="431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defRPr/>
            </a:pPr>
            <a:endParaRPr lang="es-ES" sz="1200" dirty="0">
              <a:solidFill>
                <a:srgbClr val="16165D"/>
              </a:solidFill>
            </a:endParaRPr>
          </a:p>
        </p:txBody>
      </p:sp>
      <p:sp>
        <p:nvSpPr>
          <p:cNvPr id="61" name="Flecha derecha 43"/>
          <p:cNvSpPr/>
          <p:nvPr/>
        </p:nvSpPr>
        <p:spPr bwMode="auto">
          <a:xfrm>
            <a:off x="6625497" y="4448874"/>
            <a:ext cx="487029" cy="431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defRPr/>
            </a:pPr>
            <a:endParaRPr lang="es-ES" sz="1200" dirty="0">
              <a:solidFill>
                <a:srgbClr val="16165D"/>
              </a:solidFill>
            </a:endParaRPr>
          </a:p>
        </p:txBody>
      </p:sp>
      <p:sp>
        <p:nvSpPr>
          <p:cNvPr id="62" name="Flecha derecha 43"/>
          <p:cNvSpPr/>
          <p:nvPr/>
        </p:nvSpPr>
        <p:spPr bwMode="auto">
          <a:xfrm>
            <a:off x="4144427" y="5351082"/>
            <a:ext cx="487029" cy="431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defRPr/>
            </a:pPr>
            <a:endParaRPr lang="es-ES" sz="1200" dirty="0">
              <a:solidFill>
                <a:srgbClr val="16165D"/>
              </a:solidFill>
            </a:endParaRPr>
          </a:p>
        </p:txBody>
      </p:sp>
      <p:sp>
        <p:nvSpPr>
          <p:cNvPr id="63" name="Flecha derecha 43"/>
          <p:cNvSpPr/>
          <p:nvPr/>
        </p:nvSpPr>
        <p:spPr bwMode="auto">
          <a:xfrm>
            <a:off x="6625499" y="5351082"/>
            <a:ext cx="487029" cy="431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nSpc>
                <a:spcPct val="90000"/>
              </a:lnSpc>
              <a:defRPr/>
            </a:pPr>
            <a:endParaRPr lang="es-ES" sz="1200" dirty="0">
              <a:solidFill>
                <a:srgbClr val="16165D"/>
              </a:solidFill>
            </a:endParaRPr>
          </a:p>
        </p:txBody>
      </p:sp>
    </p:spTree>
    <p:extLst>
      <p:ext uri="{BB962C8B-B14F-4D97-AF65-F5344CB8AC3E}">
        <p14:creationId xmlns:p14="http://schemas.microsoft.com/office/powerpoint/2010/main" val="30299015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912284" y="348086"/>
            <a:ext cx="9793816" cy="720725"/>
          </a:xfrm>
        </p:spPr>
        <p:txBody>
          <a:bodyPr/>
          <a:lstStyle/>
          <a:p>
            <a:pPr>
              <a:defRPr/>
            </a:pPr>
            <a:r>
              <a:rPr lang="es-ES" dirty="0" smtClean="0">
                <a:latin typeface="+mj-lt"/>
                <a:cs typeface="+mj-cs"/>
              </a:rPr>
              <a:t>La Respuesta de TMB: El Plan RSS</a:t>
            </a:r>
          </a:p>
        </p:txBody>
      </p:sp>
      <p:sp>
        <p:nvSpPr>
          <p:cNvPr id="6" name="Shape 75"/>
          <p:cNvSpPr/>
          <p:nvPr/>
        </p:nvSpPr>
        <p:spPr>
          <a:xfrm>
            <a:off x="1436744" y="1163891"/>
            <a:ext cx="10419896" cy="1761054"/>
          </a:xfrm>
          <a:prstGeom prst="rect">
            <a:avLst/>
          </a:prstGeom>
          <a:noFill/>
          <a:ln>
            <a:noFill/>
          </a:ln>
        </p:spPr>
        <p:txBody>
          <a:bodyPr lIns="91425" tIns="45700" rIns="91425" bIns="45700" anchor="t" anchorCtr="0">
            <a:noAutofit/>
          </a:bodyPr>
          <a:lstStyle/>
          <a:p>
            <a:pPr>
              <a:lnSpc>
                <a:spcPct val="100000"/>
              </a:lnSpc>
              <a:spcBef>
                <a:spcPts val="1200"/>
              </a:spcBef>
              <a:spcAft>
                <a:spcPts val="0"/>
              </a:spcAft>
              <a:buClr>
                <a:srgbClr val="00B0F0"/>
              </a:buClr>
            </a:pPr>
            <a:r>
              <a:rPr lang="es-ES" sz="1600" b="1" dirty="0" smtClean="0">
                <a:sym typeface="Arial"/>
              </a:rPr>
              <a:t>TMB </a:t>
            </a:r>
            <a:r>
              <a:rPr lang="es-ES" sz="1600" dirty="0" smtClean="0">
                <a:sym typeface="Arial"/>
              </a:rPr>
              <a:t>decide a inicios de 2016 desarrollar su </a:t>
            </a:r>
            <a:r>
              <a:rPr lang="es-ES" sz="1600" b="1" dirty="0" smtClean="0">
                <a:sym typeface="Arial"/>
              </a:rPr>
              <a:t>“Pla de </a:t>
            </a:r>
            <a:r>
              <a:rPr lang="es-ES" sz="1600" b="1" dirty="0" err="1" smtClean="0">
                <a:sym typeface="Arial"/>
              </a:rPr>
              <a:t>Responsabilitat</a:t>
            </a:r>
            <a:r>
              <a:rPr lang="es-ES" sz="1600" b="1" dirty="0" smtClean="0">
                <a:sym typeface="Arial"/>
              </a:rPr>
              <a:t> Social I </a:t>
            </a:r>
            <a:r>
              <a:rPr lang="es-ES" sz="1600" b="1" dirty="0" err="1" smtClean="0">
                <a:sym typeface="Arial"/>
              </a:rPr>
              <a:t>sostenibilitat</a:t>
            </a:r>
            <a:r>
              <a:rPr lang="es-ES" sz="1600" b="1" dirty="0" smtClean="0">
                <a:sym typeface="Arial"/>
              </a:rPr>
              <a:t>” [RSS] </a:t>
            </a:r>
          </a:p>
          <a:p>
            <a:pPr lvl="1">
              <a:lnSpc>
                <a:spcPct val="100000"/>
              </a:lnSpc>
              <a:spcBef>
                <a:spcPts val="1200"/>
              </a:spcBef>
              <a:spcAft>
                <a:spcPts val="0"/>
              </a:spcAft>
              <a:buClr>
                <a:srgbClr val="00B0F0"/>
              </a:buClr>
            </a:pPr>
            <a:r>
              <a:rPr lang="es-ES" sz="1400" dirty="0" smtClean="0"/>
              <a:t>La RSS es la "forma de pensar y actuar" que tienen las organizaciones (públicas y privadas) en el nuevo paradigma del desarrollo sostenible.</a:t>
            </a:r>
          </a:p>
          <a:p>
            <a:pPr>
              <a:lnSpc>
                <a:spcPct val="100000"/>
              </a:lnSpc>
              <a:spcBef>
                <a:spcPts val="1200"/>
              </a:spcBef>
              <a:spcAft>
                <a:spcPts val="0"/>
              </a:spcAft>
              <a:buClr>
                <a:srgbClr val="00B0F0"/>
              </a:buClr>
            </a:pPr>
            <a:r>
              <a:rPr lang="es-ES" sz="1600" b="1" dirty="0" smtClean="0"/>
              <a:t>La visión de TMB: </a:t>
            </a:r>
            <a:r>
              <a:rPr lang="es-ES" sz="1400" dirty="0" smtClean="0"/>
              <a:t>el Plan de RSS es la base para asumir los retos de futuro de una movilidad más responsable, sostenible y cambiante.</a:t>
            </a:r>
          </a:p>
          <a:p>
            <a:pPr marL="0" marR="0" lvl="0" indent="0" algn="l" rtl="0">
              <a:lnSpc>
                <a:spcPct val="100000"/>
              </a:lnSpc>
              <a:spcBef>
                <a:spcPts val="1200"/>
              </a:spcBef>
              <a:spcAft>
                <a:spcPts val="0"/>
              </a:spcAft>
              <a:buClr>
                <a:srgbClr val="00B0F0"/>
              </a:buClr>
              <a:buFont typeface="Arial"/>
              <a:buNone/>
            </a:pPr>
            <a:endParaRPr lang="es-ES" sz="1400" b="0" i="0" u="none" strike="noStrike" cap="none" dirty="0">
              <a:ea typeface="Arial"/>
              <a:cs typeface="Arial"/>
              <a:sym typeface="Arial"/>
            </a:endParaRPr>
          </a:p>
        </p:txBody>
      </p:sp>
      <p:grpSp>
        <p:nvGrpSpPr>
          <p:cNvPr id="3" name="2 Grupo"/>
          <p:cNvGrpSpPr/>
          <p:nvPr/>
        </p:nvGrpSpPr>
        <p:grpSpPr>
          <a:xfrm>
            <a:off x="2145792" y="2754257"/>
            <a:ext cx="9595104" cy="3146671"/>
            <a:chOff x="2365248" y="2924945"/>
            <a:chExt cx="9595104" cy="3146671"/>
          </a:xfrm>
        </p:grpSpPr>
        <p:sp>
          <p:nvSpPr>
            <p:cNvPr id="2" name="1 Rectángulo redondeado"/>
            <p:cNvSpPr/>
            <p:nvPr/>
          </p:nvSpPr>
          <p:spPr>
            <a:xfrm>
              <a:off x="2365248" y="2924945"/>
              <a:ext cx="9595104" cy="3146671"/>
            </a:xfrm>
            <a:prstGeom prst="roundRect">
              <a:avLst>
                <a:gd name="adj" fmla="val 8918"/>
              </a:avLst>
            </a:prstGeom>
            <a:ln>
              <a:solidFill>
                <a:schemeClr val="tx1"/>
              </a:solidFill>
            </a:ln>
            <a:effectLst>
              <a:outerShdw blurRad="101600" dist="762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pic>
          <p:nvPicPr>
            <p:cNvPr id="9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1965" t="28276" r="68982" b="63924"/>
            <a:stretch>
              <a:fillRect/>
            </a:stretch>
          </p:blipFill>
          <p:spPr bwMode="auto">
            <a:xfrm>
              <a:off x="2471553" y="4112475"/>
              <a:ext cx="912903" cy="55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6" name="Agrupar 11"/>
            <p:cNvGrpSpPr/>
            <p:nvPr/>
          </p:nvGrpSpPr>
          <p:grpSpPr>
            <a:xfrm>
              <a:off x="2633472" y="3046865"/>
              <a:ext cx="5425440" cy="2987731"/>
              <a:chOff x="258942" y="2561431"/>
              <a:chExt cx="5487988" cy="3171826"/>
            </a:xfrm>
          </p:grpSpPr>
          <p:pic>
            <p:nvPicPr>
              <p:cNvPr id="97" name="Imagen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2308" y="2565978"/>
                <a:ext cx="4774622" cy="299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ángulo 17"/>
              <p:cNvSpPr/>
              <p:nvPr/>
            </p:nvSpPr>
            <p:spPr bwMode="auto">
              <a:xfrm rot="2028039">
                <a:off x="1460500" y="4606131"/>
                <a:ext cx="2316163" cy="625475"/>
              </a:xfrm>
              <a:custGeom>
                <a:avLst/>
                <a:gdLst>
                  <a:gd name="connsiteX0" fmla="*/ 0 w 2289765"/>
                  <a:gd name="connsiteY0" fmla="*/ 0 h 589172"/>
                  <a:gd name="connsiteX1" fmla="*/ 2289765 w 2289765"/>
                  <a:gd name="connsiteY1" fmla="*/ 0 h 589172"/>
                  <a:gd name="connsiteX2" fmla="*/ 2289765 w 2289765"/>
                  <a:gd name="connsiteY2" fmla="*/ 589172 h 589172"/>
                  <a:gd name="connsiteX3" fmla="*/ 0 w 2289765"/>
                  <a:gd name="connsiteY3" fmla="*/ 589172 h 589172"/>
                  <a:gd name="connsiteX4" fmla="*/ 0 w 2289765"/>
                  <a:gd name="connsiteY4" fmla="*/ 0 h 589172"/>
                  <a:gd name="connsiteX0" fmla="*/ 0 w 2289765"/>
                  <a:gd name="connsiteY0" fmla="*/ 0 h 589172"/>
                  <a:gd name="connsiteX1" fmla="*/ 2289765 w 2289765"/>
                  <a:gd name="connsiteY1" fmla="*/ 0 h 589172"/>
                  <a:gd name="connsiteX2" fmla="*/ 2280866 w 2289765"/>
                  <a:gd name="connsiteY2" fmla="*/ 355078 h 589172"/>
                  <a:gd name="connsiteX3" fmla="*/ 2289765 w 2289765"/>
                  <a:gd name="connsiteY3" fmla="*/ 589172 h 589172"/>
                  <a:gd name="connsiteX4" fmla="*/ 0 w 2289765"/>
                  <a:gd name="connsiteY4" fmla="*/ 589172 h 589172"/>
                  <a:gd name="connsiteX5" fmla="*/ 0 w 2289765"/>
                  <a:gd name="connsiteY5" fmla="*/ 0 h 589172"/>
                  <a:gd name="connsiteX0" fmla="*/ 0 w 2289765"/>
                  <a:gd name="connsiteY0" fmla="*/ 0 h 589172"/>
                  <a:gd name="connsiteX1" fmla="*/ 2289765 w 2289765"/>
                  <a:gd name="connsiteY1" fmla="*/ 0 h 589172"/>
                  <a:gd name="connsiteX2" fmla="*/ 2280866 w 2289765"/>
                  <a:gd name="connsiteY2" fmla="*/ 355078 h 589172"/>
                  <a:gd name="connsiteX3" fmla="*/ 2289765 w 2289765"/>
                  <a:gd name="connsiteY3" fmla="*/ 589172 h 589172"/>
                  <a:gd name="connsiteX4" fmla="*/ 2027669 w 2289765"/>
                  <a:gd name="connsiteY4" fmla="*/ 568599 h 589172"/>
                  <a:gd name="connsiteX5" fmla="*/ 0 w 2289765"/>
                  <a:gd name="connsiteY5" fmla="*/ 589172 h 589172"/>
                  <a:gd name="connsiteX6" fmla="*/ 0 w 2289765"/>
                  <a:gd name="connsiteY6" fmla="*/ 0 h 589172"/>
                  <a:gd name="connsiteX0" fmla="*/ 0 w 2289765"/>
                  <a:gd name="connsiteY0" fmla="*/ 0 h 589172"/>
                  <a:gd name="connsiteX1" fmla="*/ 2289765 w 2289765"/>
                  <a:gd name="connsiteY1" fmla="*/ 0 h 589172"/>
                  <a:gd name="connsiteX2" fmla="*/ 2280866 w 2289765"/>
                  <a:gd name="connsiteY2" fmla="*/ 355078 h 589172"/>
                  <a:gd name="connsiteX3" fmla="*/ 2242288 w 2289765"/>
                  <a:gd name="connsiteY3" fmla="*/ 518254 h 589172"/>
                  <a:gd name="connsiteX4" fmla="*/ 2027669 w 2289765"/>
                  <a:gd name="connsiteY4" fmla="*/ 568599 h 589172"/>
                  <a:gd name="connsiteX5" fmla="*/ 0 w 2289765"/>
                  <a:gd name="connsiteY5" fmla="*/ 589172 h 589172"/>
                  <a:gd name="connsiteX6" fmla="*/ 0 w 2289765"/>
                  <a:gd name="connsiteY6" fmla="*/ 0 h 589172"/>
                  <a:gd name="connsiteX0" fmla="*/ 0 w 2289765"/>
                  <a:gd name="connsiteY0" fmla="*/ 0 h 589172"/>
                  <a:gd name="connsiteX1" fmla="*/ 2289765 w 2289765"/>
                  <a:gd name="connsiteY1" fmla="*/ 0 h 589172"/>
                  <a:gd name="connsiteX2" fmla="*/ 2280866 w 2289765"/>
                  <a:gd name="connsiteY2" fmla="*/ 355078 h 589172"/>
                  <a:gd name="connsiteX3" fmla="*/ 2177897 w 2289765"/>
                  <a:gd name="connsiteY3" fmla="*/ 443986 h 589172"/>
                  <a:gd name="connsiteX4" fmla="*/ 2027669 w 2289765"/>
                  <a:gd name="connsiteY4" fmla="*/ 568599 h 589172"/>
                  <a:gd name="connsiteX5" fmla="*/ 0 w 2289765"/>
                  <a:gd name="connsiteY5" fmla="*/ 589172 h 589172"/>
                  <a:gd name="connsiteX6" fmla="*/ 0 w 2289765"/>
                  <a:gd name="connsiteY6" fmla="*/ 0 h 58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9765" h="589172">
                    <a:moveTo>
                      <a:pt x="0" y="0"/>
                    </a:moveTo>
                    <a:lnTo>
                      <a:pt x="2289765" y="0"/>
                    </a:lnTo>
                    <a:lnTo>
                      <a:pt x="2280866" y="355078"/>
                    </a:lnTo>
                    <a:lnTo>
                      <a:pt x="2177897" y="443986"/>
                    </a:lnTo>
                    <a:lnTo>
                      <a:pt x="2027669" y="568599"/>
                    </a:lnTo>
                    <a:lnTo>
                      <a:pt x="0" y="589172"/>
                    </a:lnTo>
                    <a:lnTo>
                      <a:pt x="0" y="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solidFill>
                    <a:srgbClr val="333333"/>
                  </a:solidFill>
                </a:endParaRPr>
              </a:p>
            </p:txBody>
          </p:sp>
          <p:sp>
            <p:nvSpPr>
              <p:cNvPr id="99" name="Rectángulo 9"/>
              <p:cNvSpPr>
                <a:spLocks noChangeArrowheads="1"/>
              </p:cNvSpPr>
              <p:nvPr/>
            </p:nvSpPr>
            <p:spPr bwMode="auto">
              <a:xfrm>
                <a:off x="1620838" y="5013176"/>
                <a:ext cx="544512" cy="377180"/>
              </a:xfrm>
              <a:prstGeom prst="rect">
                <a:avLst/>
              </a:prstGeom>
              <a:solidFill>
                <a:srgbClr val="FFFFFF"/>
              </a:solidFill>
              <a:ln>
                <a:noFill/>
              </a:ln>
              <a:extLst>
                <a:ext uri="{91240B29-F687-4F45-9708-019B960494DF}">
                  <a14:hiddenLine xmlns:a14="http://schemas.microsoft.com/office/drawing/2010/main" w="12700" cap="sq">
                    <a:solidFill>
                      <a:srgbClr val="000000"/>
                    </a:solidFill>
                    <a:round/>
                    <a:headEnd/>
                    <a:tailEnd/>
                  </a14:hiddenLine>
                </a:ext>
              </a:extLst>
            </p:spPr>
            <p:txBody>
              <a:bodyPr wrap="none" anchor="ctr"/>
              <a:lstStyle/>
              <a:p>
                <a:pPr>
                  <a:defRPr/>
                </a:pPr>
                <a:endParaRPr lang="es-ES" dirty="0">
                  <a:solidFill>
                    <a:srgbClr val="333333"/>
                  </a:solidFill>
                  <a:latin typeface="+mn-lt"/>
                </a:endParaRPr>
              </a:p>
            </p:txBody>
          </p:sp>
          <p:pic>
            <p:nvPicPr>
              <p:cNvPr id="100" name="Imagen 7"/>
              <p:cNvPicPr>
                <a:picLocks noChangeAspect="1"/>
              </p:cNvPicPr>
              <p:nvPr/>
            </p:nvPicPr>
            <p:blipFill>
              <a:blip r:embed="rId4">
                <a:extLst>
                  <a:ext uri="{28A0092B-C50C-407E-A947-70E740481C1C}">
                    <a14:useLocalDpi xmlns:a14="http://schemas.microsoft.com/office/drawing/2010/main" val="0"/>
                  </a:ext>
                </a:extLst>
              </a:blip>
              <a:srcRect l="51518" t="20377" r="29037" b="59604"/>
              <a:stretch>
                <a:fillRect/>
              </a:stretch>
            </p:blipFill>
            <p:spPr bwMode="auto">
              <a:xfrm>
                <a:off x="3475443" y="3645732"/>
                <a:ext cx="1598419" cy="67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ángulo 20"/>
              <p:cNvSpPr/>
              <p:nvPr/>
            </p:nvSpPr>
            <p:spPr bwMode="auto">
              <a:xfrm>
                <a:off x="2843213" y="5217319"/>
                <a:ext cx="649287" cy="1428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solidFill>
                    <a:srgbClr val="333333"/>
                  </a:solidFill>
                </a:endParaRPr>
              </a:p>
            </p:txBody>
          </p:sp>
          <p:sp>
            <p:nvSpPr>
              <p:cNvPr id="102" name="CuadroTexto 27"/>
              <p:cNvSpPr txBox="1">
                <a:spLocks noChangeArrowheads="1"/>
              </p:cNvSpPr>
              <p:nvPr/>
            </p:nvSpPr>
            <p:spPr bwMode="auto">
              <a:xfrm>
                <a:off x="2123728" y="4941168"/>
                <a:ext cx="812687" cy="26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000000"/>
                    </a:solidFill>
                    <a:latin typeface="Century Gothic" charset="0"/>
                    <a:ea typeface="ＭＳ Ｐゴシック" charset="0"/>
                    <a:cs typeface="ＭＳ Ｐゴシック" charset="0"/>
                  </a:defRPr>
                </a:lvl1pPr>
                <a:lvl2pPr marL="742950" indent="-285750">
                  <a:defRPr sz="900">
                    <a:solidFill>
                      <a:srgbClr val="000000"/>
                    </a:solidFill>
                    <a:latin typeface="Century Gothic" charset="0"/>
                    <a:ea typeface="ＭＳ Ｐゴシック" charset="0"/>
                  </a:defRPr>
                </a:lvl2pPr>
                <a:lvl3pPr marL="1143000" indent="-228600">
                  <a:defRPr sz="900">
                    <a:solidFill>
                      <a:srgbClr val="000000"/>
                    </a:solidFill>
                    <a:latin typeface="Century Gothic" charset="0"/>
                    <a:ea typeface="ＭＳ Ｐゴシック" charset="0"/>
                  </a:defRPr>
                </a:lvl3pPr>
                <a:lvl4pPr marL="1600200" indent="-228600">
                  <a:defRPr sz="900">
                    <a:solidFill>
                      <a:srgbClr val="000000"/>
                    </a:solidFill>
                    <a:latin typeface="Century Gothic" charset="0"/>
                    <a:ea typeface="ＭＳ Ｐゴシック" charset="0"/>
                  </a:defRPr>
                </a:lvl4pPr>
                <a:lvl5pPr marL="2057400" indent="-228600">
                  <a:defRPr sz="900">
                    <a:solidFill>
                      <a:srgbClr val="000000"/>
                    </a:solidFill>
                    <a:latin typeface="Century Gothic" charset="0"/>
                    <a:ea typeface="ＭＳ Ｐゴシック" charset="0"/>
                  </a:defRPr>
                </a:lvl5pPr>
                <a:lvl6pPr marL="25146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6pPr>
                <a:lvl7pPr marL="29718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7pPr>
                <a:lvl8pPr marL="34290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8pPr>
                <a:lvl9pPr marL="38862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9pPr>
              </a:lstStyle>
              <a:p>
                <a:pPr>
                  <a:defRPr/>
                </a:pPr>
                <a:r>
                  <a:rPr lang="es-ES" sz="1000" b="1" dirty="0" smtClean="0">
                    <a:solidFill>
                      <a:srgbClr val="333333"/>
                    </a:solidFill>
                    <a:latin typeface="+mn-lt"/>
                    <a:cs typeface="Arial" charset="0"/>
                  </a:rPr>
                  <a:t>Ambiental</a:t>
                </a:r>
              </a:p>
            </p:txBody>
          </p:sp>
          <p:sp>
            <p:nvSpPr>
              <p:cNvPr id="103" name="CuadroTexto 28"/>
              <p:cNvSpPr txBox="1">
                <a:spLocks noChangeArrowheads="1"/>
              </p:cNvSpPr>
              <p:nvPr/>
            </p:nvSpPr>
            <p:spPr bwMode="auto">
              <a:xfrm>
                <a:off x="2821310" y="5373216"/>
                <a:ext cx="1362371" cy="26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000000"/>
                    </a:solidFill>
                    <a:latin typeface="Century Gothic" charset="0"/>
                    <a:ea typeface="ＭＳ Ｐゴシック" charset="0"/>
                    <a:cs typeface="ＭＳ Ｐゴシック" charset="0"/>
                  </a:defRPr>
                </a:lvl1pPr>
                <a:lvl2pPr marL="742950" indent="-285750">
                  <a:defRPr sz="900">
                    <a:solidFill>
                      <a:srgbClr val="000000"/>
                    </a:solidFill>
                    <a:latin typeface="Century Gothic" charset="0"/>
                    <a:ea typeface="ＭＳ Ｐゴシック" charset="0"/>
                  </a:defRPr>
                </a:lvl2pPr>
                <a:lvl3pPr marL="1143000" indent="-228600">
                  <a:defRPr sz="900">
                    <a:solidFill>
                      <a:srgbClr val="000000"/>
                    </a:solidFill>
                    <a:latin typeface="Century Gothic" charset="0"/>
                    <a:ea typeface="ＭＳ Ｐゴシック" charset="0"/>
                  </a:defRPr>
                </a:lvl3pPr>
                <a:lvl4pPr marL="1600200" indent="-228600">
                  <a:defRPr sz="900">
                    <a:solidFill>
                      <a:srgbClr val="000000"/>
                    </a:solidFill>
                    <a:latin typeface="Century Gothic" charset="0"/>
                    <a:ea typeface="ＭＳ Ｐゴシック" charset="0"/>
                  </a:defRPr>
                </a:lvl4pPr>
                <a:lvl5pPr marL="2057400" indent="-228600">
                  <a:defRPr sz="900">
                    <a:solidFill>
                      <a:srgbClr val="000000"/>
                    </a:solidFill>
                    <a:latin typeface="Century Gothic" charset="0"/>
                    <a:ea typeface="ＭＳ Ｐゴシック" charset="0"/>
                  </a:defRPr>
                </a:lvl5pPr>
                <a:lvl6pPr marL="25146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6pPr>
                <a:lvl7pPr marL="29718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7pPr>
                <a:lvl8pPr marL="34290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8pPr>
                <a:lvl9pPr marL="38862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9pPr>
              </a:lstStyle>
              <a:p>
                <a:pPr>
                  <a:defRPr/>
                </a:pPr>
                <a:r>
                  <a:rPr lang="es-ES" sz="1000" b="1" dirty="0" smtClean="0">
                    <a:solidFill>
                      <a:srgbClr val="333333"/>
                    </a:solidFill>
                    <a:latin typeface="+mn-lt"/>
                    <a:cs typeface="Arial" charset="0"/>
                  </a:rPr>
                  <a:t>Ética </a:t>
                </a:r>
                <a:r>
                  <a:rPr lang="es-ES" sz="1000" b="1" dirty="0">
                    <a:solidFill>
                      <a:srgbClr val="333333"/>
                    </a:solidFill>
                    <a:latin typeface="+mn-lt"/>
                    <a:cs typeface="Arial" charset="0"/>
                  </a:rPr>
                  <a:t>y</a:t>
                </a:r>
                <a:r>
                  <a:rPr lang="es-ES" sz="1000" b="1" dirty="0" smtClean="0">
                    <a:solidFill>
                      <a:srgbClr val="333333"/>
                    </a:solidFill>
                    <a:latin typeface="+mn-lt"/>
                    <a:cs typeface="Arial" charset="0"/>
                  </a:rPr>
                  <a:t> gobernanza</a:t>
                </a:r>
              </a:p>
            </p:txBody>
          </p:sp>
          <p:sp>
            <p:nvSpPr>
              <p:cNvPr id="104" name="Rectángulo 23"/>
              <p:cNvSpPr/>
              <p:nvPr/>
            </p:nvSpPr>
            <p:spPr bwMode="auto">
              <a:xfrm>
                <a:off x="1827229" y="4759008"/>
                <a:ext cx="732005" cy="15369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1000" b="1" dirty="0" smtClean="0">
                    <a:solidFill>
                      <a:srgbClr val="000000"/>
                    </a:solidFill>
                  </a:rPr>
                  <a:t>Laboral</a:t>
                </a:r>
                <a:endParaRPr lang="es-ES" sz="1000" b="1" dirty="0">
                  <a:solidFill>
                    <a:srgbClr val="000000"/>
                  </a:solidFill>
                </a:endParaRPr>
              </a:p>
            </p:txBody>
          </p:sp>
          <p:sp>
            <p:nvSpPr>
              <p:cNvPr id="105" name="CuadroTexto 32"/>
              <p:cNvSpPr txBox="1">
                <a:spLocks noChangeArrowheads="1"/>
              </p:cNvSpPr>
              <p:nvPr/>
            </p:nvSpPr>
            <p:spPr bwMode="auto">
              <a:xfrm>
                <a:off x="2564242" y="5140260"/>
                <a:ext cx="566222" cy="26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000000"/>
                    </a:solidFill>
                    <a:latin typeface="Century Gothic" charset="0"/>
                    <a:ea typeface="ＭＳ Ｐゴシック" charset="0"/>
                    <a:cs typeface="ＭＳ Ｐゴシック" charset="0"/>
                  </a:defRPr>
                </a:lvl1pPr>
                <a:lvl2pPr marL="742950" indent="-285750">
                  <a:defRPr sz="900">
                    <a:solidFill>
                      <a:srgbClr val="000000"/>
                    </a:solidFill>
                    <a:latin typeface="Century Gothic" charset="0"/>
                    <a:ea typeface="ＭＳ Ｐゴシック" charset="0"/>
                  </a:defRPr>
                </a:lvl2pPr>
                <a:lvl3pPr marL="1143000" indent="-228600">
                  <a:defRPr sz="900">
                    <a:solidFill>
                      <a:srgbClr val="000000"/>
                    </a:solidFill>
                    <a:latin typeface="Century Gothic" charset="0"/>
                    <a:ea typeface="ＭＳ Ｐゴシック" charset="0"/>
                  </a:defRPr>
                </a:lvl3pPr>
                <a:lvl4pPr marL="1600200" indent="-228600">
                  <a:defRPr sz="900">
                    <a:solidFill>
                      <a:srgbClr val="000000"/>
                    </a:solidFill>
                    <a:latin typeface="Century Gothic" charset="0"/>
                    <a:ea typeface="ＭＳ Ｐゴシック" charset="0"/>
                  </a:defRPr>
                </a:lvl4pPr>
                <a:lvl5pPr marL="2057400" indent="-228600">
                  <a:defRPr sz="900">
                    <a:solidFill>
                      <a:srgbClr val="000000"/>
                    </a:solidFill>
                    <a:latin typeface="Century Gothic" charset="0"/>
                    <a:ea typeface="ＭＳ Ｐゴシック" charset="0"/>
                  </a:defRPr>
                </a:lvl5pPr>
                <a:lvl6pPr marL="25146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6pPr>
                <a:lvl7pPr marL="29718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7pPr>
                <a:lvl8pPr marL="34290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8pPr>
                <a:lvl9pPr marL="38862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9pPr>
              </a:lstStyle>
              <a:p>
                <a:pPr>
                  <a:defRPr/>
                </a:pPr>
                <a:r>
                  <a:rPr lang="es-ES" sz="1000" b="1" dirty="0" smtClean="0">
                    <a:solidFill>
                      <a:srgbClr val="333333"/>
                    </a:solidFill>
                    <a:latin typeface="+mn-lt"/>
                    <a:cs typeface="Arial" charset="0"/>
                  </a:rPr>
                  <a:t>Social</a:t>
                </a:r>
              </a:p>
            </p:txBody>
          </p:sp>
          <p:sp>
            <p:nvSpPr>
              <p:cNvPr id="106" name="CuadroTexto 32"/>
              <p:cNvSpPr txBox="1">
                <a:spLocks noChangeArrowheads="1"/>
              </p:cNvSpPr>
              <p:nvPr/>
            </p:nvSpPr>
            <p:spPr bwMode="auto">
              <a:xfrm>
                <a:off x="1450975" y="4306095"/>
                <a:ext cx="1152525" cy="42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000000"/>
                    </a:solidFill>
                    <a:latin typeface="Century Gothic" charset="0"/>
                    <a:ea typeface="ＭＳ Ｐゴシック" charset="0"/>
                    <a:cs typeface="ＭＳ Ｐゴシック" charset="0"/>
                  </a:defRPr>
                </a:lvl1pPr>
                <a:lvl2pPr marL="742950" indent="-285750">
                  <a:defRPr sz="900">
                    <a:solidFill>
                      <a:srgbClr val="000000"/>
                    </a:solidFill>
                    <a:latin typeface="Century Gothic" charset="0"/>
                    <a:ea typeface="ＭＳ Ｐゴシック" charset="0"/>
                  </a:defRPr>
                </a:lvl2pPr>
                <a:lvl3pPr marL="1143000" indent="-228600">
                  <a:defRPr sz="900">
                    <a:solidFill>
                      <a:srgbClr val="000000"/>
                    </a:solidFill>
                    <a:latin typeface="Century Gothic" charset="0"/>
                    <a:ea typeface="ＭＳ Ｐゴシック" charset="0"/>
                  </a:defRPr>
                </a:lvl3pPr>
                <a:lvl4pPr marL="1600200" indent="-228600">
                  <a:defRPr sz="900">
                    <a:solidFill>
                      <a:srgbClr val="000000"/>
                    </a:solidFill>
                    <a:latin typeface="Century Gothic" charset="0"/>
                    <a:ea typeface="ＭＳ Ｐゴシック" charset="0"/>
                  </a:defRPr>
                </a:lvl4pPr>
                <a:lvl5pPr marL="2057400" indent="-228600">
                  <a:defRPr sz="900">
                    <a:solidFill>
                      <a:srgbClr val="000000"/>
                    </a:solidFill>
                    <a:latin typeface="Century Gothic" charset="0"/>
                    <a:ea typeface="ＭＳ Ｐゴシック" charset="0"/>
                  </a:defRPr>
                </a:lvl5pPr>
                <a:lvl6pPr marL="25146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6pPr>
                <a:lvl7pPr marL="29718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7pPr>
                <a:lvl8pPr marL="34290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8pPr>
                <a:lvl9pPr marL="38862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9pPr>
              </a:lstStyle>
              <a:p>
                <a:pPr>
                  <a:defRPr/>
                </a:pPr>
                <a:r>
                  <a:rPr lang="es-ES" sz="1000" b="1" dirty="0" smtClean="0">
                    <a:solidFill>
                      <a:srgbClr val="333333"/>
                    </a:solidFill>
                    <a:latin typeface="+mn-lt"/>
                    <a:cs typeface="Arial" charset="0"/>
                  </a:rPr>
                  <a:t>Económico- Financiero</a:t>
                </a:r>
              </a:p>
            </p:txBody>
          </p:sp>
          <p:cxnSp>
            <p:nvCxnSpPr>
              <p:cNvPr id="107" name="Conector recto 26"/>
              <p:cNvCxnSpPr/>
              <p:nvPr/>
            </p:nvCxnSpPr>
            <p:spPr bwMode="auto">
              <a:xfrm flipV="1">
                <a:off x="2287588" y="4537869"/>
                <a:ext cx="360362" cy="215900"/>
              </a:xfrm>
              <a:prstGeom prst="line">
                <a:avLst/>
              </a:prstGeom>
              <a:ln w="12700" cmpd="sng">
                <a:solidFill>
                  <a:srgbClr val="999999"/>
                </a:solidFill>
              </a:ln>
              <a:effectLst/>
            </p:spPr>
            <p:style>
              <a:lnRef idx="2">
                <a:schemeClr val="accent1"/>
              </a:lnRef>
              <a:fillRef idx="0">
                <a:schemeClr val="accent1"/>
              </a:fillRef>
              <a:effectRef idx="1">
                <a:schemeClr val="accent1"/>
              </a:effectRef>
              <a:fontRef idx="minor">
                <a:schemeClr val="tx1"/>
              </a:fontRef>
            </p:style>
          </p:cxnSp>
          <p:cxnSp>
            <p:nvCxnSpPr>
              <p:cNvPr id="108" name="Conector recto 27"/>
              <p:cNvCxnSpPr/>
              <p:nvPr/>
            </p:nvCxnSpPr>
            <p:spPr bwMode="auto">
              <a:xfrm flipV="1">
                <a:off x="2555776" y="4725144"/>
                <a:ext cx="360362" cy="215900"/>
              </a:xfrm>
              <a:prstGeom prst="line">
                <a:avLst/>
              </a:prstGeom>
              <a:ln w="12700" cmpd="sng">
                <a:solidFill>
                  <a:srgbClr val="999999"/>
                </a:solidFill>
              </a:ln>
              <a:effectLst/>
            </p:spPr>
            <p:style>
              <a:lnRef idx="2">
                <a:schemeClr val="accent1"/>
              </a:lnRef>
              <a:fillRef idx="0">
                <a:schemeClr val="accent1"/>
              </a:fillRef>
              <a:effectRef idx="1">
                <a:schemeClr val="accent1"/>
              </a:effectRef>
              <a:fontRef idx="minor">
                <a:schemeClr val="tx1"/>
              </a:fontRef>
            </p:style>
          </p:cxnSp>
          <p:cxnSp>
            <p:nvCxnSpPr>
              <p:cNvPr id="109" name="Conector recto 28"/>
              <p:cNvCxnSpPr/>
              <p:nvPr/>
            </p:nvCxnSpPr>
            <p:spPr bwMode="auto">
              <a:xfrm flipV="1">
                <a:off x="2915816" y="4941292"/>
                <a:ext cx="360363" cy="215900"/>
              </a:xfrm>
              <a:prstGeom prst="line">
                <a:avLst/>
              </a:prstGeom>
              <a:ln w="12700" cmpd="sng">
                <a:solidFill>
                  <a:srgbClr val="999999"/>
                </a:solidFill>
              </a:ln>
              <a:effectLst/>
            </p:spPr>
            <p:style>
              <a:lnRef idx="2">
                <a:schemeClr val="accent1"/>
              </a:lnRef>
              <a:fillRef idx="0">
                <a:schemeClr val="accent1"/>
              </a:fillRef>
              <a:effectRef idx="1">
                <a:schemeClr val="accent1"/>
              </a:effectRef>
              <a:fontRef idx="minor">
                <a:schemeClr val="tx1"/>
              </a:fontRef>
            </p:style>
          </p:cxnSp>
          <p:sp>
            <p:nvSpPr>
              <p:cNvPr id="110" name="Rectángulo 29"/>
              <p:cNvSpPr/>
              <p:nvPr/>
            </p:nvSpPr>
            <p:spPr bwMode="auto">
              <a:xfrm rot="19623584">
                <a:off x="904022" y="2821054"/>
                <a:ext cx="2976561" cy="833334"/>
              </a:xfrm>
              <a:custGeom>
                <a:avLst/>
                <a:gdLst>
                  <a:gd name="connsiteX0" fmla="*/ 0 w 2942636"/>
                  <a:gd name="connsiteY0" fmla="*/ 0 h 776092"/>
                  <a:gd name="connsiteX1" fmla="*/ 2942636 w 2942636"/>
                  <a:gd name="connsiteY1" fmla="*/ 0 h 776092"/>
                  <a:gd name="connsiteX2" fmla="*/ 2942636 w 2942636"/>
                  <a:gd name="connsiteY2" fmla="*/ 776092 h 776092"/>
                  <a:gd name="connsiteX3" fmla="*/ 0 w 2942636"/>
                  <a:gd name="connsiteY3" fmla="*/ 776092 h 776092"/>
                  <a:gd name="connsiteX4" fmla="*/ 0 w 2942636"/>
                  <a:gd name="connsiteY4" fmla="*/ 0 h 776092"/>
                  <a:gd name="connsiteX0" fmla="*/ 0 w 2942636"/>
                  <a:gd name="connsiteY0" fmla="*/ 0 h 776092"/>
                  <a:gd name="connsiteX1" fmla="*/ 2942636 w 2942636"/>
                  <a:gd name="connsiteY1" fmla="*/ 0 h 776092"/>
                  <a:gd name="connsiteX2" fmla="*/ 2931953 w 2942636"/>
                  <a:gd name="connsiteY2" fmla="*/ 528697 h 776092"/>
                  <a:gd name="connsiteX3" fmla="*/ 2942636 w 2942636"/>
                  <a:gd name="connsiteY3" fmla="*/ 776092 h 776092"/>
                  <a:gd name="connsiteX4" fmla="*/ 0 w 2942636"/>
                  <a:gd name="connsiteY4" fmla="*/ 776092 h 776092"/>
                  <a:gd name="connsiteX5" fmla="*/ 0 w 2942636"/>
                  <a:gd name="connsiteY5" fmla="*/ 0 h 776092"/>
                  <a:gd name="connsiteX0" fmla="*/ 0 w 2942636"/>
                  <a:gd name="connsiteY0" fmla="*/ 8875 h 784967"/>
                  <a:gd name="connsiteX1" fmla="*/ 2147118 w 2942636"/>
                  <a:gd name="connsiteY1" fmla="*/ 0 h 784967"/>
                  <a:gd name="connsiteX2" fmla="*/ 2942636 w 2942636"/>
                  <a:gd name="connsiteY2" fmla="*/ 8875 h 784967"/>
                  <a:gd name="connsiteX3" fmla="*/ 2931953 w 2942636"/>
                  <a:gd name="connsiteY3" fmla="*/ 537572 h 784967"/>
                  <a:gd name="connsiteX4" fmla="*/ 2942636 w 2942636"/>
                  <a:gd name="connsiteY4" fmla="*/ 784967 h 784967"/>
                  <a:gd name="connsiteX5" fmla="*/ 0 w 2942636"/>
                  <a:gd name="connsiteY5" fmla="*/ 784967 h 784967"/>
                  <a:gd name="connsiteX6" fmla="*/ 0 w 2942636"/>
                  <a:gd name="connsiteY6" fmla="*/ 8875 h 784967"/>
                  <a:gd name="connsiteX0" fmla="*/ 0 w 2942636"/>
                  <a:gd name="connsiteY0" fmla="*/ 8875 h 784967"/>
                  <a:gd name="connsiteX1" fmla="*/ 2147118 w 2942636"/>
                  <a:gd name="connsiteY1" fmla="*/ 0 h 784967"/>
                  <a:gd name="connsiteX2" fmla="*/ 2741297 w 2942636"/>
                  <a:gd name="connsiteY2" fmla="*/ 386883 h 784967"/>
                  <a:gd name="connsiteX3" fmla="*/ 2931953 w 2942636"/>
                  <a:gd name="connsiteY3" fmla="*/ 537572 h 784967"/>
                  <a:gd name="connsiteX4" fmla="*/ 2942636 w 2942636"/>
                  <a:gd name="connsiteY4" fmla="*/ 784967 h 784967"/>
                  <a:gd name="connsiteX5" fmla="*/ 0 w 2942636"/>
                  <a:gd name="connsiteY5" fmla="*/ 784967 h 784967"/>
                  <a:gd name="connsiteX6" fmla="*/ 0 w 2942636"/>
                  <a:gd name="connsiteY6" fmla="*/ 8875 h 78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2636" h="784967">
                    <a:moveTo>
                      <a:pt x="0" y="8875"/>
                    </a:moveTo>
                    <a:lnTo>
                      <a:pt x="2147118" y="0"/>
                    </a:lnTo>
                    <a:lnTo>
                      <a:pt x="2741297" y="386883"/>
                    </a:lnTo>
                    <a:lnTo>
                      <a:pt x="2931953" y="537572"/>
                    </a:lnTo>
                    <a:lnTo>
                      <a:pt x="2942636" y="784967"/>
                    </a:lnTo>
                    <a:lnTo>
                      <a:pt x="0" y="784967"/>
                    </a:lnTo>
                    <a:lnTo>
                      <a:pt x="0" y="8875"/>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solidFill>
                    <a:srgbClr val="333333"/>
                  </a:solidFill>
                </a:endParaRPr>
              </a:p>
            </p:txBody>
          </p:sp>
          <p:cxnSp>
            <p:nvCxnSpPr>
              <p:cNvPr id="111" name="Conector recto 30"/>
              <p:cNvCxnSpPr/>
              <p:nvPr/>
            </p:nvCxnSpPr>
            <p:spPr bwMode="auto">
              <a:xfrm>
                <a:off x="2268538" y="3358356"/>
                <a:ext cx="398462" cy="193675"/>
              </a:xfrm>
              <a:prstGeom prst="line">
                <a:avLst/>
              </a:prstGeom>
              <a:ln w="12700" cmpd="sng">
                <a:solidFill>
                  <a:srgbClr val="999999"/>
                </a:solidFill>
              </a:ln>
              <a:effectLst/>
            </p:spPr>
            <p:style>
              <a:lnRef idx="2">
                <a:schemeClr val="accent1"/>
              </a:lnRef>
              <a:fillRef idx="0">
                <a:schemeClr val="accent1"/>
              </a:fillRef>
              <a:effectRef idx="1">
                <a:schemeClr val="accent1"/>
              </a:effectRef>
              <a:fontRef idx="minor">
                <a:schemeClr val="tx1"/>
              </a:fontRef>
            </p:style>
          </p:cxnSp>
          <p:cxnSp>
            <p:nvCxnSpPr>
              <p:cNvPr id="112" name="Conector recto 31"/>
              <p:cNvCxnSpPr/>
              <p:nvPr/>
            </p:nvCxnSpPr>
            <p:spPr bwMode="auto">
              <a:xfrm flipV="1">
                <a:off x="2841625" y="3409156"/>
                <a:ext cx="360363" cy="215900"/>
              </a:xfrm>
              <a:prstGeom prst="line">
                <a:avLst/>
              </a:prstGeom>
              <a:ln w="12700" cmpd="sng">
                <a:solidFill>
                  <a:srgbClr val="999999"/>
                </a:solidFill>
              </a:ln>
              <a:effectLst/>
            </p:spPr>
            <p:style>
              <a:lnRef idx="2">
                <a:schemeClr val="accent1"/>
              </a:lnRef>
              <a:fillRef idx="0">
                <a:schemeClr val="accent1"/>
              </a:fillRef>
              <a:effectRef idx="1">
                <a:schemeClr val="accent1"/>
              </a:effectRef>
              <a:fontRef idx="minor">
                <a:schemeClr val="tx1"/>
              </a:fontRef>
            </p:style>
          </p:cxnSp>
          <p:sp>
            <p:nvSpPr>
              <p:cNvPr id="113" name="CuadroTexto 32"/>
              <p:cNvSpPr txBox="1">
                <a:spLocks noChangeArrowheads="1"/>
              </p:cNvSpPr>
              <p:nvPr/>
            </p:nvSpPr>
            <p:spPr bwMode="auto">
              <a:xfrm>
                <a:off x="1090613" y="3713956"/>
                <a:ext cx="1152525" cy="26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000000"/>
                    </a:solidFill>
                    <a:latin typeface="Century Gothic" charset="0"/>
                    <a:ea typeface="ＭＳ Ｐゴシック" charset="0"/>
                    <a:cs typeface="ＭＳ Ｐゴシック" charset="0"/>
                  </a:defRPr>
                </a:lvl1pPr>
                <a:lvl2pPr marL="742950" indent="-285750">
                  <a:defRPr sz="900">
                    <a:solidFill>
                      <a:srgbClr val="000000"/>
                    </a:solidFill>
                    <a:latin typeface="Century Gothic" charset="0"/>
                    <a:ea typeface="ＭＳ Ｐゴシック" charset="0"/>
                  </a:defRPr>
                </a:lvl2pPr>
                <a:lvl3pPr marL="1143000" indent="-228600">
                  <a:defRPr sz="900">
                    <a:solidFill>
                      <a:srgbClr val="000000"/>
                    </a:solidFill>
                    <a:latin typeface="Century Gothic" charset="0"/>
                    <a:ea typeface="ＭＳ Ｐゴシック" charset="0"/>
                  </a:defRPr>
                </a:lvl3pPr>
                <a:lvl4pPr marL="1600200" indent="-228600">
                  <a:defRPr sz="900">
                    <a:solidFill>
                      <a:srgbClr val="000000"/>
                    </a:solidFill>
                    <a:latin typeface="Century Gothic" charset="0"/>
                    <a:ea typeface="ＭＳ Ｐゴシック" charset="0"/>
                  </a:defRPr>
                </a:lvl4pPr>
                <a:lvl5pPr marL="2057400" indent="-228600">
                  <a:defRPr sz="900">
                    <a:solidFill>
                      <a:srgbClr val="000000"/>
                    </a:solidFill>
                    <a:latin typeface="Century Gothic" charset="0"/>
                    <a:ea typeface="ＭＳ Ｐゴシック" charset="0"/>
                  </a:defRPr>
                </a:lvl5pPr>
                <a:lvl6pPr marL="25146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6pPr>
                <a:lvl7pPr marL="29718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7pPr>
                <a:lvl8pPr marL="34290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8pPr>
                <a:lvl9pPr marL="38862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9pPr>
              </a:lstStyle>
              <a:p>
                <a:pPr>
                  <a:defRPr/>
                </a:pPr>
                <a:r>
                  <a:rPr lang="es-ES" sz="1000" b="1" dirty="0" smtClean="0">
                    <a:solidFill>
                      <a:srgbClr val="333333"/>
                    </a:solidFill>
                    <a:latin typeface="+mn-lt"/>
                    <a:cs typeface="Arial" charset="0"/>
                  </a:rPr>
                  <a:t>Administración</a:t>
                </a:r>
              </a:p>
            </p:txBody>
          </p:sp>
          <p:sp>
            <p:nvSpPr>
              <p:cNvPr id="114" name="CuadroTexto 27"/>
              <p:cNvSpPr txBox="1">
                <a:spLocks noChangeArrowheads="1"/>
              </p:cNvSpPr>
              <p:nvPr/>
            </p:nvSpPr>
            <p:spPr bwMode="auto">
              <a:xfrm>
                <a:off x="2601913" y="2848769"/>
                <a:ext cx="875926" cy="26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000000"/>
                    </a:solidFill>
                    <a:latin typeface="Century Gothic" charset="0"/>
                    <a:ea typeface="ＭＳ Ｐゴシック" charset="0"/>
                    <a:cs typeface="ＭＳ Ｐゴシック" charset="0"/>
                  </a:defRPr>
                </a:lvl1pPr>
                <a:lvl2pPr marL="742950" indent="-285750">
                  <a:defRPr sz="900">
                    <a:solidFill>
                      <a:srgbClr val="000000"/>
                    </a:solidFill>
                    <a:latin typeface="Century Gothic" charset="0"/>
                    <a:ea typeface="ＭＳ Ｐゴシック" charset="0"/>
                  </a:defRPr>
                </a:lvl2pPr>
                <a:lvl3pPr marL="1143000" indent="-228600">
                  <a:defRPr sz="900">
                    <a:solidFill>
                      <a:srgbClr val="000000"/>
                    </a:solidFill>
                    <a:latin typeface="Century Gothic" charset="0"/>
                    <a:ea typeface="ＭＳ Ｐゴシック" charset="0"/>
                  </a:defRPr>
                </a:lvl3pPr>
                <a:lvl4pPr marL="1600200" indent="-228600">
                  <a:defRPr sz="900">
                    <a:solidFill>
                      <a:srgbClr val="000000"/>
                    </a:solidFill>
                    <a:latin typeface="Century Gothic" charset="0"/>
                    <a:ea typeface="ＭＳ Ｐゴシック" charset="0"/>
                  </a:defRPr>
                </a:lvl4pPr>
                <a:lvl5pPr marL="2057400" indent="-228600">
                  <a:defRPr sz="900">
                    <a:solidFill>
                      <a:srgbClr val="000000"/>
                    </a:solidFill>
                    <a:latin typeface="Century Gothic" charset="0"/>
                    <a:ea typeface="ＭＳ Ｐゴシック" charset="0"/>
                  </a:defRPr>
                </a:lvl5pPr>
                <a:lvl6pPr marL="25146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6pPr>
                <a:lvl7pPr marL="29718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7pPr>
                <a:lvl8pPr marL="34290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8pPr>
                <a:lvl9pPr marL="38862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9pPr>
              </a:lstStyle>
              <a:p>
                <a:pPr>
                  <a:defRPr/>
                </a:pPr>
                <a:r>
                  <a:rPr lang="es-ES" sz="1000" b="1" dirty="0" smtClean="0">
                    <a:solidFill>
                      <a:srgbClr val="333333"/>
                    </a:solidFill>
                    <a:latin typeface="+mn-lt"/>
                    <a:cs typeface="Arial" charset="0"/>
                  </a:rPr>
                  <a:t>Empleados</a:t>
                </a:r>
              </a:p>
            </p:txBody>
          </p:sp>
          <p:sp>
            <p:nvSpPr>
              <p:cNvPr id="115" name="CuadroTexto 28"/>
              <p:cNvSpPr txBox="1">
                <a:spLocks noChangeArrowheads="1"/>
              </p:cNvSpPr>
              <p:nvPr/>
            </p:nvSpPr>
            <p:spPr bwMode="auto">
              <a:xfrm>
                <a:off x="3035300" y="2561431"/>
                <a:ext cx="760800" cy="26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000000"/>
                    </a:solidFill>
                    <a:latin typeface="Century Gothic" charset="0"/>
                    <a:ea typeface="ＭＳ Ｐゴシック" charset="0"/>
                    <a:cs typeface="ＭＳ Ｐゴシック" charset="0"/>
                  </a:defRPr>
                </a:lvl1pPr>
                <a:lvl2pPr marL="742950" indent="-285750">
                  <a:defRPr sz="900">
                    <a:solidFill>
                      <a:srgbClr val="000000"/>
                    </a:solidFill>
                    <a:latin typeface="Century Gothic" charset="0"/>
                    <a:ea typeface="ＭＳ Ｐゴシック" charset="0"/>
                  </a:defRPr>
                </a:lvl2pPr>
                <a:lvl3pPr marL="1143000" indent="-228600">
                  <a:defRPr sz="900">
                    <a:solidFill>
                      <a:srgbClr val="000000"/>
                    </a:solidFill>
                    <a:latin typeface="Century Gothic" charset="0"/>
                    <a:ea typeface="ＭＳ Ｐゴシック" charset="0"/>
                  </a:defRPr>
                </a:lvl3pPr>
                <a:lvl4pPr marL="1600200" indent="-228600">
                  <a:defRPr sz="900">
                    <a:solidFill>
                      <a:srgbClr val="000000"/>
                    </a:solidFill>
                    <a:latin typeface="Century Gothic" charset="0"/>
                    <a:ea typeface="ＭＳ Ｐゴシック" charset="0"/>
                  </a:defRPr>
                </a:lvl4pPr>
                <a:lvl5pPr marL="2057400" indent="-228600">
                  <a:defRPr sz="900">
                    <a:solidFill>
                      <a:srgbClr val="000000"/>
                    </a:solidFill>
                    <a:latin typeface="Century Gothic" charset="0"/>
                    <a:ea typeface="ＭＳ Ｐゴシック" charset="0"/>
                  </a:defRPr>
                </a:lvl5pPr>
                <a:lvl6pPr marL="25146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6pPr>
                <a:lvl7pPr marL="29718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7pPr>
                <a:lvl8pPr marL="34290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8pPr>
                <a:lvl9pPr marL="38862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9pPr>
              </a:lstStyle>
              <a:p>
                <a:pPr>
                  <a:defRPr/>
                </a:pPr>
                <a:r>
                  <a:rPr lang="es-ES" sz="1000" b="1" dirty="0" smtClean="0">
                    <a:solidFill>
                      <a:srgbClr val="333333"/>
                    </a:solidFill>
                    <a:latin typeface="+mn-lt"/>
                    <a:cs typeface="Arial" charset="0"/>
                  </a:rPr>
                  <a:t>Sociedad</a:t>
                </a:r>
              </a:p>
            </p:txBody>
          </p:sp>
          <p:sp>
            <p:nvSpPr>
              <p:cNvPr id="116" name="CuadroTexto 32"/>
              <p:cNvSpPr txBox="1">
                <a:spLocks noChangeArrowheads="1"/>
              </p:cNvSpPr>
              <p:nvPr/>
            </p:nvSpPr>
            <p:spPr bwMode="auto">
              <a:xfrm>
                <a:off x="1666875" y="3425031"/>
                <a:ext cx="689455" cy="26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000000"/>
                    </a:solidFill>
                    <a:latin typeface="Century Gothic" charset="0"/>
                    <a:ea typeface="ＭＳ Ｐゴシック" charset="0"/>
                    <a:cs typeface="ＭＳ Ｐゴシック" charset="0"/>
                  </a:defRPr>
                </a:lvl1pPr>
                <a:lvl2pPr marL="742950" indent="-285750">
                  <a:defRPr sz="900">
                    <a:solidFill>
                      <a:srgbClr val="000000"/>
                    </a:solidFill>
                    <a:latin typeface="Century Gothic" charset="0"/>
                    <a:ea typeface="ＭＳ Ｐゴシック" charset="0"/>
                  </a:defRPr>
                </a:lvl2pPr>
                <a:lvl3pPr marL="1143000" indent="-228600">
                  <a:defRPr sz="900">
                    <a:solidFill>
                      <a:srgbClr val="000000"/>
                    </a:solidFill>
                    <a:latin typeface="Century Gothic" charset="0"/>
                    <a:ea typeface="ＭＳ Ｐゴシック" charset="0"/>
                  </a:defRPr>
                </a:lvl3pPr>
                <a:lvl4pPr marL="1600200" indent="-228600">
                  <a:defRPr sz="900">
                    <a:solidFill>
                      <a:srgbClr val="000000"/>
                    </a:solidFill>
                    <a:latin typeface="Century Gothic" charset="0"/>
                    <a:ea typeface="ＭＳ Ｐゴシック" charset="0"/>
                  </a:defRPr>
                </a:lvl4pPr>
                <a:lvl5pPr marL="2057400" indent="-228600">
                  <a:defRPr sz="900">
                    <a:solidFill>
                      <a:srgbClr val="000000"/>
                    </a:solidFill>
                    <a:latin typeface="Century Gothic" charset="0"/>
                    <a:ea typeface="ＭＳ Ｐゴシック" charset="0"/>
                  </a:defRPr>
                </a:lvl5pPr>
                <a:lvl6pPr marL="25146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6pPr>
                <a:lvl7pPr marL="29718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7pPr>
                <a:lvl8pPr marL="34290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8pPr>
                <a:lvl9pPr marL="38862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9pPr>
              </a:lstStyle>
              <a:p>
                <a:pPr>
                  <a:defRPr/>
                </a:pPr>
                <a:r>
                  <a:rPr lang="es-ES" sz="1000" b="1" dirty="0" smtClean="0">
                    <a:solidFill>
                      <a:srgbClr val="333333"/>
                    </a:solidFill>
                    <a:latin typeface="+mn-lt"/>
                    <a:cs typeface="Arial" charset="0"/>
                  </a:rPr>
                  <a:t>Clientes</a:t>
                </a:r>
              </a:p>
            </p:txBody>
          </p:sp>
          <p:sp>
            <p:nvSpPr>
              <p:cNvPr id="117" name="CuadroTexto 33"/>
              <p:cNvSpPr txBox="1">
                <a:spLocks noChangeArrowheads="1"/>
              </p:cNvSpPr>
              <p:nvPr/>
            </p:nvSpPr>
            <p:spPr bwMode="auto">
              <a:xfrm>
                <a:off x="2098675" y="3137694"/>
                <a:ext cx="968350" cy="26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000000"/>
                    </a:solidFill>
                    <a:latin typeface="Century Gothic" charset="0"/>
                    <a:ea typeface="ＭＳ Ｐゴシック" charset="0"/>
                    <a:cs typeface="ＭＳ Ｐゴシック" charset="0"/>
                  </a:defRPr>
                </a:lvl1pPr>
                <a:lvl2pPr marL="742950" indent="-285750">
                  <a:defRPr sz="900">
                    <a:solidFill>
                      <a:srgbClr val="000000"/>
                    </a:solidFill>
                    <a:latin typeface="Century Gothic" charset="0"/>
                    <a:ea typeface="ＭＳ Ｐゴシック" charset="0"/>
                  </a:defRPr>
                </a:lvl2pPr>
                <a:lvl3pPr marL="1143000" indent="-228600">
                  <a:defRPr sz="900">
                    <a:solidFill>
                      <a:srgbClr val="000000"/>
                    </a:solidFill>
                    <a:latin typeface="Century Gothic" charset="0"/>
                    <a:ea typeface="ＭＳ Ｐゴシック" charset="0"/>
                  </a:defRPr>
                </a:lvl3pPr>
                <a:lvl4pPr marL="1600200" indent="-228600">
                  <a:defRPr sz="900">
                    <a:solidFill>
                      <a:srgbClr val="000000"/>
                    </a:solidFill>
                    <a:latin typeface="Century Gothic" charset="0"/>
                    <a:ea typeface="ＭＳ Ｐゴシック" charset="0"/>
                  </a:defRPr>
                </a:lvl4pPr>
                <a:lvl5pPr marL="2057400" indent="-228600">
                  <a:defRPr sz="900">
                    <a:solidFill>
                      <a:srgbClr val="000000"/>
                    </a:solidFill>
                    <a:latin typeface="Century Gothic" charset="0"/>
                    <a:ea typeface="ＭＳ Ｐゴシック" charset="0"/>
                  </a:defRPr>
                </a:lvl5pPr>
                <a:lvl6pPr marL="25146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6pPr>
                <a:lvl7pPr marL="29718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7pPr>
                <a:lvl8pPr marL="34290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8pPr>
                <a:lvl9pPr marL="38862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9pPr>
              </a:lstStyle>
              <a:p>
                <a:pPr>
                  <a:defRPr/>
                </a:pPr>
                <a:r>
                  <a:rPr lang="es-ES" sz="1000" b="1" dirty="0" smtClean="0">
                    <a:solidFill>
                      <a:srgbClr val="333333"/>
                    </a:solidFill>
                    <a:latin typeface="+mn-lt"/>
                    <a:cs typeface="Arial" charset="0"/>
                  </a:rPr>
                  <a:t>Proveedores</a:t>
                </a:r>
              </a:p>
            </p:txBody>
          </p:sp>
          <p:cxnSp>
            <p:nvCxnSpPr>
              <p:cNvPr id="118" name="Conector recto 37"/>
              <p:cNvCxnSpPr/>
              <p:nvPr/>
            </p:nvCxnSpPr>
            <p:spPr bwMode="auto">
              <a:xfrm>
                <a:off x="1839913" y="3629819"/>
                <a:ext cx="398462" cy="193675"/>
              </a:xfrm>
              <a:prstGeom prst="line">
                <a:avLst/>
              </a:prstGeom>
              <a:ln w="12700" cmpd="sng">
                <a:solidFill>
                  <a:srgbClr val="999999"/>
                </a:solidFill>
              </a:ln>
              <a:effectLst/>
            </p:spPr>
            <p:style>
              <a:lnRef idx="2">
                <a:schemeClr val="accent1"/>
              </a:lnRef>
              <a:fillRef idx="0">
                <a:schemeClr val="accent1"/>
              </a:fillRef>
              <a:effectRef idx="1">
                <a:schemeClr val="accent1"/>
              </a:effectRef>
              <a:fontRef idx="minor">
                <a:schemeClr val="tx1"/>
              </a:fontRef>
            </p:style>
          </p:cxnSp>
          <p:cxnSp>
            <p:nvCxnSpPr>
              <p:cNvPr id="119" name="Conector recto 38"/>
              <p:cNvCxnSpPr/>
              <p:nvPr/>
            </p:nvCxnSpPr>
            <p:spPr bwMode="auto">
              <a:xfrm>
                <a:off x="2730500" y="3069431"/>
                <a:ext cx="398463" cy="193675"/>
              </a:xfrm>
              <a:prstGeom prst="line">
                <a:avLst/>
              </a:prstGeom>
              <a:ln w="12700" cmpd="sng">
                <a:solidFill>
                  <a:srgbClr val="999999"/>
                </a:solidFill>
              </a:ln>
              <a:effectLst/>
            </p:spPr>
            <p:style>
              <a:lnRef idx="2">
                <a:schemeClr val="accent1"/>
              </a:lnRef>
              <a:fillRef idx="0">
                <a:schemeClr val="accent1"/>
              </a:fillRef>
              <a:effectRef idx="1">
                <a:schemeClr val="accent1"/>
              </a:effectRef>
              <a:fontRef idx="minor">
                <a:schemeClr val="tx1"/>
              </a:fontRef>
            </p:style>
          </p:cxnSp>
          <p:cxnSp>
            <p:nvCxnSpPr>
              <p:cNvPr id="120" name="Conector recto 39"/>
              <p:cNvCxnSpPr/>
              <p:nvPr/>
            </p:nvCxnSpPr>
            <p:spPr bwMode="auto">
              <a:xfrm>
                <a:off x="3160713" y="2809081"/>
                <a:ext cx="396875" cy="193675"/>
              </a:xfrm>
              <a:prstGeom prst="line">
                <a:avLst/>
              </a:prstGeom>
              <a:ln w="12700" cmpd="sng">
                <a:solidFill>
                  <a:srgbClr val="999999"/>
                </a:solidFill>
              </a:ln>
              <a:effectLst/>
            </p:spPr>
            <p:style>
              <a:lnRef idx="2">
                <a:schemeClr val="accent1"/>
              </a:lnRef>
              <a:fillRef idx="0">
                <a:schemeClr val="accent1"/>
              </a:fillRef>
              <a:effectRef idx="1">
                <a:schemeClr val="accent1"/>
              </a:effectRef>
              <a:fontRef idx="minor">
                <a:schemeClr val="tx1"/>
              </a:fontRef>
            </p:style>
          </p:cxnSp>
          <p:sp>
            <p:nvSpPr>
              <p:cNvPr id="121" name="Subtítulo 2"/>
              <p:cNvSpPr txBox="1">
                <a:spLocks/>
              </p:cNvSpPr>
              <p:nvPr/>
            </p:nvSpPr>
            <p:spPr bwMode="auto">
              <a:xfrm>
                <a:off x="539750" y="2637631"/>
                <a:ext cx="1487486" cy="792957"/>
              </a:xfrm>
              <a:prstGeom prst="rect">
                <a:avLst/>
              </a:prstGeom>
              <a:solidFill>
                <a:srgbClr val="FFFFFF"/>
              </a:solidFill>
            </p:spPr>
            <p:txBody>
              <a:bodyPr/>
              <a:lstStyle/>
              <a:p>
                <a:pPr algn="ctr" fontAlgn="auto">
                  <a:spcAft>
                    <a:spcPts val="0"/>
                  </a:spcAft>
                  <a:buFont typeface="Arial"/>
                  <a:buNone/>
                  <a:defRPr/>
                </a:pPr>
                <a:r>
                  <a:rPr lang="es-ES" sz="1400" b="1" dirty="0" smtClean="0">
                    <a:solidFill>
                      <a:srgbClr val="FF6600"/>
                    </a:solidFill>
                    <a:latin typeface="+mn-lt"/>
                    <a:ea typeface="+mn-ea"/>
                    <a:cs typeface="+mn-cs"/>
                  </a:rPr>
                  <a:t>Partes interesadas</a:t>
                </a:r>
              </a:p>
              <a:p>
                <a:pPr algn="ctr" fontAlgn="auto">
                  <a:spcAft>
                    <a:spcPts val="0"/>
                  </a:spcAft>
                  <a:buFont typeface="Arial"/>
                  <a:buNone/>
                  <a:defRPr/>
                </a:pPr>
                <a:r>
                  <a:rPr lang="es-ES" sz="1400" dirty="0" smtClean="0">
                    <a:solidFill>
                      <a:srgbClr val="FF6600"/>
                    </a:solidFill>
                    <a:latin typeface="+mn-lt"/>
                    <a:ea typeface="+mn-ea"/>
                    <a:cs typeface="+mn-cs"/>
                  </a:rPr>
                  <a:t>(A quien)</a:t>
                </a:r>
                <a:endParaRPr lang="es-ES" sz="1400" dirty="0">
                  <a:solidFill>
                    <a:srgbClr val="FF6600"/>
                  </a:solidFill>
                  <a:latin typeface="+mn-lt"/>
                  <a:ea typeface="+mn-ea"/>
                  <a:cs typeface="+mn-cs"/>
                </a:endParaRPr>
              </a:p>
            </p:txBody>
          </p:sp>
          <p:sp>
            <p:nvSpPr>
              <p:cNvPr id="122" name="Subtítulo 2"/>
              <p:cNvSpPr txBox="1">
                <a:spLocks/>
              </p:cNvSpPr>
              <p:nvPr/>
            </p:nvSpPr>
            <p:spPr bwMode="auto">
              <a:xfrm>
                <a:off x="258942" y="5140261"/>
                <a:ext cx="1957208" cy="592996"/>
              </a:xfrm>
              <a:prstGeom prst="rect">
                <a:avLst/>
              </a:prstGeom>
              <a:solidFill>
                <a:srgbClr val="FFFFFF"/>
              </a:solidFill>
            </p:spPr>
            <p:txBody>
              <a:bodyPr>
                <a:normAutofit/>
              </a:bodyPr>
              <a:lstStyle/>
              <a:p>
                <a:pPr algn="ctr" fontAlgn="auto">
                  <a:spcAft>
                    <a:spcPts val="0"/>
                  </a:spcAft>
                  <a:buFont typeface="Arial"/>
                  <a:buNone/>
                  <a:defRPr/>
                </a:pPr>
                <a:r>
                  <a:rPr lang="es-ES" sz="1400" b="1" dirty="0" smtClean="0">
                    <a:solidFill>
                      <a:srgbClr val="FF6600"/>
                    </a:solidFill>
                    <a:latin typeface="+mn-lt"/>
                    <a:ea typeface="+mn-ea"/>
                    <a:cs typeface="+mn-cs"/>
                  </a:rPr>
                  <a:t>Aportació</a:t>
                </a:r>
                <a:r>
                  <a:rPr lang="es-ES" sz="1400" b="1" dirty="0" smtClean="0">
                    <a:solidFill>
                      <a:srgbClr val="FF6600"/>
                    </a:solidFill>
                  </a:rPr>
                  <a:t>n </a:t>
                </a:r>
                <a:r>
                  <a:rPr lang="es-ES" sz="1400" b="1" dirty="0" smtClean="0">
                    <a:solidFill>
                      <a:srgbClr val="FF6600"/>
                    </a:solidFill>
                    <a:latin typeface="+mn-lt"/>
                    <a:ea typeface="+mn-ea"/>
                    <a:cs typeface="+mn-cs"/>
                  </a:rPr>
                  <a:t>de valor </a:t>
                </a:r>
              </a:p>
              <a:p>
                <a:pPr algn="ctr" fontAlgn="auto">
                  <a:spcAft>
                    <a:spcPts val="0"/>
                  </a:spcAft>
                  <a:buFont typeface="Arial"/>
                  <a:buNone/>
                  <a:defRPr/>
                </a:pPr>
                <a:r>
                  <a:rPr lang="es-ES" sz="1400" dirty="0" smtClean="0">
                    <a:solidFill>
                      <a:srgbClr val="FF6600"/>
                    </a:solidFill>
                    <a:latin typeface="+mn-lt"/>
                    <a:ea typeface="+mn-ea"/>
                    <a:cs typeface="+mn-cs"/>
                  </a:rPr>
                  <a:t>(Qué aportamos)</a:t>
                </a:r>
                <a:endParaRPr lang="es-ES" sz="1400" dirty="0">
                  <a:solidFill>
                    <a:srgbClr val="FF6600"/>
                  </a:solidFill>
                  <a:latin typeface="+mn-lt"/>
                  <a:ea typeface="+mn-ea"/>
                  <a:cs typeface="+mn-cs"/>
                </a:endParaRPr>
              </a:p>
            </p:txBody>
          </p:sp>
          <p:sp>
            <p:nvSpPr>
              <p:cNvPr id="123" name="Rectángulo 42"/>
              <p:cNvSpPr/>
              <p:nvPr/>
            </p:nvSpPr>
            <p:spPr bwMode="auto">
              <a:xfrm>
                <a:off x="539750" y="2566194"/>
                <a:ext cx="18002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marL="342900" indent="-342900">
                  <a:defRPr/>
                </a:pPr>
                <a:endParaRPr lang="es-ES" dirty="0"/>
              </a:p>
            </p:txBody>
          </p:sp>
          <p:sp>
            <p:nvSpPr>
              <p:cNvPr id="124" name="Rombo 43"/>
              <p:cNvSpPr/>
              <p:nvPr/>
            </p:nvSpPr>
            <p:spPr bwMode="auto">
              <a:xfrm>
                <a:off x="1908175" y="2756694"/>
                <a:ext cx="3816350" cy="2574925"/>
              </a:xfrm>
              <a:prstGeom prst="diamond">
                <a:avLst/>
              </a:prstGeom>
              <a:solidFill>
                <a:srgbClr val="999999"/>
              </a:solidFill>
              <a:ln>
                <a:noFill/>
              </a:ln>
              <a:effectLst/>
              <a:extLst/>
            </p:spPr>
            <p:txBody>
              <a:bodyPr/>
              <a:lstStyle/>
              <a:p>
                <a:pPr marL="342900" indent="-342900">
                  <a:defRPr/>
                </a:pPr>
                <a:endParaRPr lang="es-ES" dirty="0">
                  <a:latin typeface="+mn-lt"/>
                </a:endParaRPr>
              </a:p>
            </p:txBody>
          </p:sp>
          <p:cxnSp>
            <p:nvCxnSpPr>
              <p:cNvPr id="125" name="Conector recto de flecha 44"/>
              <p:cNvCxnSpPr/>
              <p:nvPr/>
            </p:nvCxnSpPr>
            <p:spPr bwMode="auto">
              <a:xfrm flipV="1">
                <a:off x="2987675" y="3142456"/>
                <a:ext cx="865188" cy="576263"/>
              </a:xfrm>
              <a:prstGeom prst="straightConnector1">
                <a:avLst/>
              </a:prstGeom>
              <a:gradFill rotWithShape="0">
                <a:gsLst>
                  <a:gs pos="0">
                    <a:schemeClr val="accent2">
                      <a:gamma/>
                      <a:shade val="66275"/>
                      <a:invGamma/>
                    </a:schemeClr>
                  </a:gs>
                  <a:gs pos="50000">
                    <a:schemeClr val="accent2"/>
                  </a:gs>
                  <a:gs pos="100000">
                    <a:schemeClr val="accent2">
                      <a:gamma/>
                      <a:shade val="66275"/>
                      <a:invGamma/>
                    </a:schemeClr>
                  </a:gs>
                </a:gsLst>
                <a:lin ang="5400000" scaled="1"/>
              </a:gradFill>
              <a:ln w="12700" cap="sq" cmpd="sng" algn="ctr">
                <a:solidFill>
                  <a:schemeClr val="bg1">
                    <a:lumMod val="25000"/>
                  </a:schemeClr>
                </a:solidFill>
                <a:prstDash val="solid"/>
                <a:round/>
                <a:headEnd type="none" w="med" len="med"/>
                <a:tailEnd type="arrow"/>
              </a:ln>
              <a:effectLst/>
            </p:spPr>
          </p:cxnSp>
          <p:sp>
            <p:nvSpPr>
              <p:cNvPr id="126" name="Text Box 2"/>
              <p:cNvSpPr txBox="1">
                <a:spLocks noChangeArrowheads="1"/>
              </p:cNvSpPr>
              <p:nvPr/>
            </p:nvSpPr>
            <p:spPr bwMode="auto">
              <a:xfrm rot="19537303">
                <a:off x="2654300" y="3074004"/>
                <a:ext cx="1609725" cy="29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200">
                    <a:solidFill>
                      <a:srgbClr val="FFFFFF"/>
                    </a:solidFill>
                    <a:latin typeface="Century Gothic" charset="0"/>
                    <a:ea typeface="ＭＳ Ｐゴシック" charset="0"/>
                    <a:cs typeface="ＭＳ Ｐゴシック" charset="0"/>
                  </a:defRPr>
                </a:lvl1pPr>
                <a:lvl2pPr marL="742950" indent="-285750">
                  <a:defRPr sz="1200">
                    <a:solidFill>
                      <a:srgbClr val="FFFFFF"/>
                    </a:solidFill>
                    <a:latin typeface="Century Gothic" charset="0"/>
                    <a:ea typeface="ＭＳ Ｐゴシック" charset="0"/>
                  </a:defRPr>
                </a:lvl2pPr>
                <a:lvl3pPr marL="1143000" indent="-228600">
                  <a:defRPr sz="1200">
                    <a:solidFill>
                      <a:srgbClr val="FFFFFF"/>
                    </a:solidFill>
                    <a:latin typeface="Century Gothic" charset="0"/>
                    <a:ea typeface="ＭＳ Ｐゴシック" charset="0"/>
                  </a:defRPr>
                </a:lvl3pPr>
                <a:lvl4pPr marL="1600200" indent="-228600">
                  <a:defRPr sz="1200">
                    <a:solidFill>
                      <a:srgbClr val="FFFFFF"/>
                    </a:solidFill>
                    <a:latin typeface="Century Gothic" charset="0"/>
                    <a:ea typeface="ＭＳ Ｐゴシック" charset="0"/>
                  </a:defRPr>
                </a:lvl4pPr>
                <a:lvl5pPr marL="2057400" indent="-228600">
                  <a:defRPr sz="1200">
                    <a:solidFill>
                      <a:srgbClr val="FFFFFF"/>
                    </a:solidFill>
                    <a:latin typeface="Century Gothic" charset="0"/>
                    <a:ea typeface="ＭＳ Ｐゴシック" charset="0"/>
                  </a:defRPr>
                </a:lvl5pPr>
                <a:lvl6pPr marL="25146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6pPr>
                <a:lvl7pPr marL="29718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7pPr>
                <a:lvl8pPr marL="34290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8pPr>
                <a:lvl9pPr marL="38862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9pPr>
              </a:lstStyle>
              <a:p>
                <a:pPr eaLnBrk="1" hangingPunct="1">
                  <a:defRPr/>
                </a:pPr>
                <a:r>
                  <a:rPr lang="es-ES" dirty="0" smtClean="0">
                    <a:solidFill>
                      <a:srgbClr val="333333"/>
                    </a:solidFill>
                    <a:latin typeface="+mn-lt"/>
                  </a:rPr>
                  <a:t>Participación</a:t>
                </a:r>
                <a:endParaRPr lang="es-ES" b="1" dirty="0">
                  <a:solidFill>
                    <a:srgbClr val="333333"/>
                  </a:solidFill>
                  <a:latin typeface="+mn-lt"/>
                </a:endParaRPr>
              </a:p>
            </p:txBody>
          </p:sp>
          <p:sp>
            <p:nvSpPr>
              <p:cNvPr id="127" name="Text Box 2"/>
              <p:cNvSpPr txBox="1">
                <a:spLocks noChangeArrowheads="1"/>
              </p:cNvSpPr>
              <p:nvPr/>
            </p:nvSpPr>
            <p:spPr bwMode="auto">
              <a:xfrm rot="1999900">
                <a:off x="2868613" y="4710717"/>
                <a:ext cx="1939925" cy="29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200">
                    <a:solidFill>
                      <a:srgbClr val="FFFFFF"/>
                    </a:solidFill>
                    <a:latin typeface="Century Gothic" charset="0"/>
                    <a:ea typeface="ＭＳ Ｐゴシック" charset="0"/>
                    <a:cs typeface="ＭＳ Ｐゴシック" charset="0"/>
                  </a:defRPr>
                </a:lvl1pPr>
                <a:lvl2pPr marL="742950" indent="-285750">
                  <a:defRPr sz="1200">
                    <a:solidFill>
                      <a:srgbClr val="FFFFFF"/>
                    </a:solidFill>
                    <a:latin typeface="Century Gothic" charset="0"/>
                    <a:ea typeface="ＭＳ Ｐゴシック" charset="0"/>
                  </a:defRPr>
                </a:lvl2pPr>
                <a:lvl3pPr marL="1143000" indent="-228600">
                  <a:defRPr sz="1200">
                    <a:solidFill>
                      <a:srgbClr val="FFFFFF"/>
                    </a:solidFill>
                    <a:latin typeface="Century Gothic" charset="0"/>
                    <a:ea typeface="ＭＳ Ｐゴシック" charset="0"/>
                  </a:defRPr>
                </a:lvl3pPr>
                <a:lvl4pPr marL="1600200" indent="-228600">
                  <a:defRPr sz="1200">
                    <a:solidFill>
                      <a:srgbClr val="FFFFFF"/>
                    </a:solidFill>
                    <a:latin typeface="Century Gothic" charset="0"/>
                    <a:ea typeface="ＭＳ Ｐゴシック" charset="0"/>
                  </a:defRPr>
                </a:lvl4pPr>
                <a:lvl5pPr marL="2057400" indent="-228600">
                  <a:defRPr sz="1200">
                    <a:solidFill>
                      <a:srgbClr val="FFFFFF"/>
                    </a:solidFill>
                    <a:latin typeface="Century Gothic" charset="0"/>
                    <a:ea typeface="ＭＳ Ｐゴシック" charset="0"/>
                  </a:defRPr>
                </a:lvl5pPr>
                <a:lvl6pPr marL="25146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6pPr>
                <a:lvl7pPr marL="29718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7pPr>
                <a:lvl8pPr marL="34290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8pPr>
                <a:lvl9pPr marL="38862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9pPr>
              </a:lstStyle>
              <a:p>
                <a:pPr eaLnBrk="1" hangingPunct="1">
                  <a:defRPr/>
                </a:pPr>
                <a:r>
                  <a:rPr lang="es-ES" dirty="0" smtClean="0">
                    <a:solidFill>
                      <a:srgbClr val="333333"/>
                    </a:solidFill>
                    <a:latin typeface="+mn-lt"/>
                  </a:rPr>
                  <a:t>Transparencia</a:t>
                </a:r>
                <a:endParaRPr lang="es-ES" b="1" dirty="0">
                  <a:solidFill>
                    <a:srgbClr val="333333"/>
                  </a:solidFill>
                  <a:latin typeface="+mn-lt"/>
                </a:endParaRPr>
              </a:p>
            </p:txBody>
          </p:sp>
          <p:cxnSp>
            <p:nvCxnSpPr>
              <p:cNvPr id="128" name="Conector recto de flecha 47"/>
              <p:cNvCxnSpPr/>
              <p:nvPr/>
            </p:nvCxnSpPr>
            <p:spPr bwMode="auto">
              <a:xfrm>
                <a:off x="2916238" y="4437856"/>
                <a:ext cx="863600" cy="576263"/>
              </a:xfrm>
              <a:prstGeom prst="straightConnector1">
                <a:avLst/>
              </a:prstGeom>
              <a:gradFill rotWithShape="0">
                <a:gsLst>
                  <a:gs pos="0">
                    <a:schemeClr val="accent2">
                      <a:gamma/>
                      <a:shade val="66275"/>
                      <a:invGamma/>
                    </a:schemeClr>
                  </a:gs>
                  <a:gs pos="50000">
                    <a:schemeClr val="accent2"/>
                  </a:gs>
                  <a:gs pos="100000">
                    <a:schemeClr val="accent2">
                      <a:gamma/>
                      <a:shade val="66275"/>
                      <a:invGamma/>
                    </a:schemeClr>
                  </a:gs>
                </a:gsLst>
                <a:lin ang="5400000" scaled="1"/>
              </a:gradFill>
              <a:ln w="12700" cap="sq" cmpd="sng" algn="ctr">
                <a:solidFill>
                  <a:schemeClr val="bg1">
                    <a:lumMod val="25000"/>
                  </a:schemeClr>
                </a:solidFill>
                <a:prstDash val="solid"/>
                <a:round/>
                <a:headEnd type="none" w="med" len="med"/>
                <a:tailEnd type="arrow"/>
              </a:ln>
              <a:effectLst/>
            </p:spPr>
          </p:cxnSp>
          <p:cxnSp>
            <p:nvCxnSpPr>
              <p:cNvPr id="129" name="Conector recto de flecha 48"/>
              <p:cNvCxnSpPr/>
              <p:nvPr/>
            </p:nvCxnSpPr>
            <p:spPr bwMode="auto">
              <a:xfrm flipV="1">
                <a:off x="3421063" y="4077072"/>
                <a:ext cx="2015033" cy="2009"/>
              </a:xfrm>
              <a:prstGeom prst="straightConnector1">
                <a:avLst/>
              </a:prstGeom>
              <a:gradFill rotWithShape="0">
                <a:gsLst>
                  <a:gs pos="0">
                    <a:schemeClr val="accent2">
                      <a:gamma/>
                      <a:shade val="66275"/>
                      <a:invGamma/>
                    </a:schemeClr>
                  </a:gs>
                  <a:gs pos="50000">
                    <a:schemeClr val="accent2"/>
                  </a:gs>
                  <a:gs pos="100000">
                    <a:schemeClr val="accent2">
                      <a:gamma/>
                      <a:shade val="66275"/>
                      <a:invGamma/>
                    </a:schemeClr>
                  </a:gs>
                </a:gsLst>
                <a:lin ang="5400000" scaled="1"/>
              </a:gradFill>
              <a:ln w="12700" cap="sq" cmpd="sng" algn="ctr">
                <a:solidFill>
                  <a:schemeClr val="bg1">
                    <a:lumMod val="25000"/>
                  </a:schemeClr>
                </a:solidFill>
                <a:prstDash val="solid"/>
                <a:round/>
                <a:headEnd type="none" w="med" len="med"/>
                <a:tailEnd type="arrow"/>
              </a:ln>
              <a:effectLst/>
            </p:spPr>
          </p:cxnSp>
          <p:sp>
            <p:nvSpPr>
              <p:cNvPr id="130" name="Text Box 2"/>
              <p:cNvSpPr txBox="1">
                <a:spLocks noChangeArrowheads="1"/>
              </p:cNvSpPr>
              <p:nvPr/>
            </p:nvSpPr>
            <p:spPr bwMode="auto">
              <a:xfrm>
                <a:off x="3275856" y="3777456"/>
                <a:ext cx="1871662" cy="49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200">
                    <a:solidFill>
                      <a:srgbClr val="FFFFFF"/>
                    </a:solidFill>
                    <a:latin typeface="Century Gothic" charset="0"/>
                    <a:ea typeface="ＭＳ Ｐゴシック" charset="0"/>
                    <a:cs typeface="ＭＳ Ｐゴシック" charset="0"/>
                  </a:defRPr>
                </a:lvl1pPr>
                <a:lvl2pPr marL="742950" indent="-285750">
                  <a:defRPr sz="1200">
                    <a:solidFill>
                      <a:srgbClr val="FFFFFF"/>
                    </a:solidFill>
                    <a:latin typeface="Century Gothic" charset="0"/>
                    <a:ea typeface="ＭＳ Ｐゴシック" charset="0"/>
                  </a:defRPr>
                </a:lvl2pPr>
                <a:lvl3pPr marL="1143000" indent="-228600">
                  <a:defRPr sz="1200">
                    <a:solidFill>
                      <a:srgbClr val="FFFFFF"/>
                    </a:solidFill>
                    <a:latin typeface="Century Gothic" charset="0"/>
                    <a:ea typeface="ＭＳ Ｐゴシック" charset="0"/>
                  </a:defRPr>
                </a:lvl3pPr>
                <a:lvl4pPr marL="1600200" indent="-228600">
                  <a:defRPr sz="1200">
                    <a:solidFill>
                      <a:srgbClr val="FFFFFF"/>
                    </a:solidFill>
                    <a:latin typeface="Century Gothic" charset="0"/>
                    <a:ea typeface="ＭＳ Ｐゴシック" charset="0"/>
                  </a:defRPr>
                </a:lvl4pPr>
                <a:lvl5pPr marL="2057400" indent="-228600">
                  <a:defRPr sz="1200">
                    <a:solidFill>
                      <a:srgbClr val="FFFFFF"/>
                    </a:solidFill>
                    <a:latin typeface="Century Gothic" charset="0"/>
                    <a:ea typeface="ＭＳ Ｐゴシック" charset="0"/>
                  </a:defRPr>
                </a:lvl5pPr>
                <a:lvl6pPr marL="25146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6pPr>
                <a:lvl7pPr marL="29718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7pPr>
                <a:lvl8pPr marL="34290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8pPr>
                <a:lvl9pPr marL="38862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9pPr>
              </a:lstStyle>
              <a:p>
                <a:pPr eaLnBrk="1" hangingPunct="1">
                  <a:lnSpc>
                    <a:spcPct val="100000"/>
                  </a:lnSpc>
                  <a:defRPr/>
                </a:pPr>
                <a:r>
                  <a:rPr lang="es-ES" b="1" dirty="0" smtClean="0">
                    <a:solidFill>
                      <a:srgbClr val="333333"/>
                    </a:solidFill>
                    <a:latin typeface="+mn-lt"/>
                  </a:rPr>
                  <a:t>Desarrollo</a:t>
                </a:r>
              </a:p>
              <a:p>
                <a:pPr eaLnBrk="1" hangingPunct="1">
                  <a:lnSpc>
                    <a:spcPct val="100000"/>
                  </a:lnSpc>
                  <a:defRPr/>
                </a:pPr>
                <a:r>
                  <a:rPr lang="es-ES" b="1" dirty="0" smtClean="0">
                    <a:solidFill>
                      <a:srgbClr val="333333"/>
                    </a:solidFill>
                    <a:latin typeface="+mn-lt"/>
                  </a:rPr>
                  <a:t>Sostenible</a:t>
                </a:r>
                <a:endParaRPr lang="es-ES" b="1" dirty="0">
                  <a:solidFill>
                    <a:srgbClr val="333333"/>
                  </a:solidFill>
                  <a:latin typeface="+mn-lt"/>
                </a:endParaRPr>
              </a:p>
            </p:txBody>
          </p:sp>
          <p:sp>
            <p:nvSpPr>
              <p:cNvPr id="131" name="Rombo 50"/>
              <p:cNvSpPr/>
              <p:nvPr/>
            </p:nvSpPr>
            <p:spPr bwMode="auto">
              <a:xfrm>
                <a:off x="1908175" y="3552031"/>
                <a:ext cx="1512888" cy="1008063"/>
              </a:xfrm>
              <a:prstGeom prst="diamond">
                <a:avLst/>
              </a:prstGeom>
              <a:solidFill>
                <a:schemeClr val="accent6">
                  <a:lumMod val="40000"/>
                  <a:lumOff val="60000"/>
                </a:schemeClr>
              </a:solidFill>
              <a:ln>
                <a:noFill/>
              </a:ln>
              <a:effectLst/>
              <a:extLst/>
            </p:spPr>
            <p:txBody>
              <a:bodyPr/>
              <a:lstStyle/>
              <a:p>
                <a:pPr marL="342900" indent="-342900">
                  <a:defRPr/>
                </a:pPr>
                <a:endParaRPr lang="es-ES" dirty="0">
                  <a:latin typeface="+mn-lt"/>
                </a:endParaRPr>
              </a:p>
            </p:txBody>
          </p:sp>
          <p:sp>
            <p:nvSpPr>
              <p:cNvPr id="132" name="CuadroTexto 32"/>
              <p:cNvSpPr txBox="1">
                <a:spLocks noChangeArrowheads="1"/>
              </p:cNvSpPr>
              <p:nvPr/>
            </p:nvSpPr>
            <p:spPr bwMode="auto">
              <a:xfrm>
                <a:off x="1890314" y="3812763"/>
                <a:ext cx="1530697" cy="58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000000"/>
                    </a:solidFill>
                    <a:latin typeface="Century Gothic" charset="0"/>
                    <a:ea typeface="ＭＳ Ｐゴシック" charset="0"/>
                    <a:cs typeface="ＭＳ Ｐゴシック" charset="0"/>
                  </a:defRPr>
                </a:lvl1pPr>
                <a:lvl2pPr marL="742950" indent="-285750">
                  <a:defRPr sz="900">
                    <a:solidFill>
                      <a:srgbClr val="000000"/>
                    </a:solidFill>
                    <a:latin typeface="Century Gothic" charset="0"/>
                    <a:ea typeface="ＭＳ Ｐゴシック" charset="0"/>
                  </a:defRPr>
                </a:lvl2pPr>
                <a:lvl3pPr marL="1143000" indent="-228600">
                  <a:defRPr sz="900">
                    <a:solidFill>
                      <a:srgbClr val="000000"/>
                    </a:solidFill>
                    <a:latin typeface="Century Gothic" charset="0"/>
                    <a:ea typeface="ＭＳ Ｐゴシック" charset="0"/>
                  </a:defRPr>
                </a:lvl3pPr>
                <a:lvl4pPr marL="1600200" indent="-228600">
                  <a:defRPr sz="900">
                    <a:solidFill>
                      <a:srgbClr val="000000"/>
                    </a:solidFill>
                    <a:latin typeface="Century Gothic" charset="0"/>
                    <a:ea typeface="ＭＳ Ｐゴシック" charset="0"/>
                  </a:defRPr>
                </a:lvl4pPr>
                <a:lvl5pPr marL="2057400" indent="-228600">
                  <a:defRPr sz="900">
                    <a:solidFill>
                      <a:srgbClr val="000000"/>
                    </a:solidFill>
                    <a:latin typeface="Century Gothic" charset="0"/>
                    <a:ea typeface="ＭＳ Ｐゴシック" charset="0"/>
                  </a:defRPr>
                </a:lvl5pPr>
                <a:lvl6pPr marL="25146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6pPr>
                <a:lvl7pPr marL="29718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7pPr>
                <a:lvl8pPr marL="34290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8pPr>
                <a:lvl9pPr marL="3886200" indent="-228600" eaLnBrk="0" fontAlgn="base" hangingPunct="0">
                  <a:lnSpc>
                    <a:spcPct val="80000"/>
                  </a:lnSpc>
                  <a:spcBef>
                    <a:spcPct val="20000"/>
                  </a:spcBef>
                  <a:spcAft>
                    <a:spcPct val="0"/>
                  </a:spcAft>
                  <a:defRPr sz="900">
                    <a:solidFill>
                      <a:srgbClr val="000000"/>
                    </a:solidFill>
                    <a:latin typeface="Century Gothic" charset="0"/>
                    <a:ea typeface="ＭＳ Ｐゴシック" charset="0"/>
                  </a:defRPr>
                </a:lvl9pPr>
              </a:lstStyle>
              <a:p>
                <a:pPr algn="ctr">
                  <a:defRPr/>
                </a:pPr>
                <a:r>
                  <a:rPr lang="es-ES" sz="1000" b="1" dirty="0" smtClean="0">
                    <a:solidFill>
                      <a:srgbClr val="333333"/>
                    </a:solidFill>
                    <a:latin typeface="+mn-lt"/>
                    <a:cs typeface="Arial" charset="0"/>
                  </a:rPr>
                  <a:t>Valor convencionalmente considerado</a:t>
                </a:r>
              </a:p>
            </p:txBody>
          </p:sp>
          <p:cxnSp>
            <p:nvCxnSpPr>
              <p:cNvPr id="133" name="Conector recto 52"/>
              <p:cNvCxnSpPr/>
              <p:nvPr/>
            </p:nvCxnSpPr>
            <p:spPr bwMode="auto">
              <a:xfrm flipV="1">
                <a:off x="3203848" y="5157192"/>
                <a:ext cx="360363" cy="215900"/>
              </a:xfrm>
              <a:prstGeom prst="line">
                <a:avLst/>
              </a:prstGeom>
              <a:ln w="12700" cmpd="sng">
                <a:solidFill>
                  <a:srgbClr val="999999"/>
                </a:solidFill>
              </a:ln>
              <a:effectLst/>
            </p:spPr>
            <p:style>
              <a:lnRef idx="2">
                <a:schemeClr val="accent1"/>
              </a:lnRef>
              <a:fillRef idx="0">
                <a:schemeClr val="accent1"/>
              </a:fillRef>
              <a:effectRef idx="1">
                <a:schemeClr val="accent1"/>
              </a:effectRef>
              <a:fontRef idx="minor">
                <a:schemeClr val="tx1"/>
              </a:fontRef>
            </p:style>
          </p:cxnSp>
        </p:grpSp>
        <p:sp>
          <p:nvSpPr>
            <p:cNvPr id="134" name="CuadroTexto 8"/>
            <p:cNvSpPr txBox="1">
              <a:spLocks noChangeArrowheads="1"/>
            </p:cNvSpPr>
            <p:nvPr/>
          </p:nvSpPr>
          <p:spPr bwMode="auto">
            <a:xfrm>
              <a:off x="2866988" y="5067234"/>
              <a:ext cx="41845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FFFFFF"/>
                  </a:solidFill>
                  <a:latin typeface="Century Gothic" charset="0"/>
                  <a:ea typeface="ＭＳ Ｐゴシック" charset="0"/>
                  <a:cs typeface="ＭＳ Ｐゴシック" charset="0"/>
                </a:defRPr>
              </a:lvl1pPr>
              <a:lvl2pPr marL="742950" indent="-285750">
                <a:defRPr sz="1200">
                  <a:solidFill>
                    <a:srgbClr val="FFFFFF"/>
                  </a:solidFill>
                  <a:latin typeface="Century Gothic" charset="0"/>
                  <a:ea typeface="ＭＳ Ｐゴシック" charset="0"/>
                </a:defRPr>
              </a:lvl2pPr>
              <a:lvl3pPr marL="1143000" indent="-228600">
                <a:defRPr sz="1200">
                  <a:solidFill>
                    <a:srgbClr val="FFFFFF"/>
                  </a:solidFill>
                  <a:latin typeface="Century Gothic" charset="0"/>
                  <a:ea typeface="ＭＳ Ｐゴシック" charset="0"/>
                </a:defRPr>
              </a:lvl3pPr>
              <a:lvl4pPr marL="1600200" indent="-228600">
                <a:defRPr sz="1200">
                  <a:solidFill>
                    <a:srgbClr val="FFFFFF"/>
                  </a:solidFill>
                  <a:latin typeface="Century Gothic" charset="0"/>
                  <a:ea typeface="ＭＳ Ｐゴシック" charset="0"/>
                </a:defRPr>
              </a:lvl4pPr>
              <a:lvl5pPr marL="2057400" indent="-228600">
                <a:defRPr sz="1200">
                  <a:solidFill>
                    <a:srgbClr val="FFFFFF"/>
                  </a:solidFill>
                  <a:latin typeface="Century Gothic" charset="0"/>
                  <a:ea typeface="ＭＳ Ｐゴシック" charset="0"/>
                </a:defRPr>
              </a:lvl5pPr>
              <a:lvl6pPr marL="25146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6pPr>
              <a:lvl7pPr marL="29718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7pPr>
              <a:lvl8pPr marL="34290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8pPr>
              <a:lvl9pPr marL="38862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9pPr>
            </a:lstStyle>
            <a:p>
              <a:pPr algn="ctr">
                <a:lnSpc>
                  <a:spcPct val="90000"/>
                </a:lnSpc>
              </a:pPr>
              <a:r>
                <a:rPr lang="es-ES" sz="2800" b="1" cap="all" dirty="0">
                  <a:ln w="9000" cmpd="sng">
                    <a:noFill/>
                    <a:prstDash val="solid"/>
                  </a:ln>
                  <a:solidFill>
                    <a:srgbClr val="00B050"/>
                  </a:solidFill>
                  <a:effectLst>
                    <a:reflection blurRad="12700" stA="28000" endPos="45000" dist="1000" dir="5400000" sy="-100000" algn="bl" rotWithShape="0"/>
                  </a:effectLst>
                </a:rPr>
                <a:t>2</a:t>
              </a:r>
            </a:p>
          </p:txBody>
        </p:sp>
        <p:sp>
          <p:nvSpPr>
            <p:cNvPr id="135" name="Cheurón 59"/>
            <p:cNvSpPr/>
            <p:nvPr/>
          </p:nvSpPr>
          <p:spPr bwMode="auto">
            <a:xfrm>
              <a:off x="7534895" y="3757007"/>
              <a:ext cx="4416491" cy="1368152"/>
            </a:xfrm>
            <a:prstGeom prst="chevron">
              <a:avLst>
                <a:gd name="adj" fmla="val 37524"/>
              </a:avLst>
            </a:prstGeom>
            <a:solidFill>
              <a:srgbClr val="800000"/>
            </a:solidFill>
            <a:ln>
              <a:noFill/>
            </a:ln>
            <a:effectLst/>
            <a:extLst/>
          </p:spPr>
          <p:txBody>
            <a:bodyPr vert="horz" wrap="square" lIns="91440" tIns="45720" rIns="91440" bIns="45720" numCol="1" rtlCol="0" anchor="ctr" anchorCtr="0" compatLnSpc="1">
              <a:prstTxWarp prst="textNoShape">
                <a:avLst/>
              </a:prstTxWarp>
            </a:bodyPr>
            <a:lstStyle/>
            <a:p>
              <a:pPr marL="171450" indent="-171450">
                <a:lnSpc>
                  <a:spcPct val="200000"/>
                </a:lnSpc>
                <a:buFont typeface="Arial" panose="020B0604020202020204" pitchFamily="34" charset="0"/>
                <a:buChar char="•"/>
                <a:defRPr/>
              </a:pPr>
              <a:r>
                <a:rPr lang="es-ES" sz="1200" b="1" dirty="0" smtClean="0">
                  <a:solidFill>
                    <a:schemeClr val="bg1"/>
                  </a:solidFill>
                </a:rPr>
                <a:t>Equitativo</a:t>
              </a:r>
              <a:r>
                <a:rPr lang="es-ES" sz="1100" b="1" dirty="0" smtClean="0">
                  <a:solidFill>
                    <a:schemeClr val="bg1"/>
                  </a:solidFill>
                </a:rPr>
                <a:t> </a:t>
              </a:r>
              <a:r>
                <a:rPr lang="es-ES" sz="1100" dirty="0">
                  <a:solidFill>
                    <a:schemeClr val="bg1"/>
                  </a:solidFill>
                </a:rPr>
                <a:t>en la distribución de </a:t>
              </a:r>
              <a:r>
                <a:rPr lang="es-ES" sz="1100" dirty="0" smtClean="0">
                  <a:solidFill>
                    <a:schemeClr val="bg1"/>
                  </a:solidFill>
                </a:rPr>
                <a:t>riqueza</a:t>
              </a:r>
            </a:p>
            <a:p>
              <a:pPr marL="171450" indent="-171450">
                <a:lnSpc>
                  <a:spcPct val="200000"/>
                </a:lnSpc>
                <a:buFont typeface="Arial" panose="020B0604020202020204" pitchFamily="34" charset="0"/>
                <a:buChar char="•"/>
                <a:defRPr/>
              </a:pPr>
              <a:r>
                <a:rPr lang="es-ES" sz="1200" b="1" dirty="0" smtClean="0">
                  <a:solidFill>
                    <a:schemeClr val="bg1"/>
                  </a:solidFill>
                </a:rPr>
                <a:t>Integrador</a:t>
              </a:r>
              <a:r>
                <a:rPr lang="es-ES" sz="1100" b="1" dirty="0" smtClean="0">
                  <a:solidFill>
                    <a:schemeClr val="bg1"/>
                  </a:solidFill>
                </a:rPr>
                <a:t> </a:t>
              </a:r>
              <a:r>
                <a:rPr lang="es-ES" sz="1100" dirty="0">
                  <a:solidFill>
                    <a:schemeClr val="bg1"/>
                  </a:solidFill>
                </a:rPr>
                <a:t>socialmente</a:t>
              </a:r>
            </a:p>
            <a:p>
              <a:pPr marL="171450" indent="-171450">
                <a:lnSpc>
                  <a:spcPct val="200000"/>
                </a:lnSpc>
                <a:buFont typeface="Arial" panose="020B0604020202020204" pitchFamily="34" charset="0"/>
                <a:buChar char="•"/>
                <a:defRPr/>
              </a:pPr>
              <a:r>
                <a:rPr lang="es-ES" sz="1200" b="1" dirty="0" smtClean="0">
                  <a:solidFill>
                    <a:schemeClr val="bg1"/>
                  </a:solidFill>
                </a:rPr>
                <a:t>Eficiente</a:t>
              </a:r>
              <a:r>
                <a:rPr lang="es-ES" sz="1100" b="1" dirty="0" smtClean="0">
                  <a:solidFill>
                    <a:schemeClr val="bg1"/>
                  </a:solidFill>
                </a:rPr>
                <a:t> </a:t>
              </a:r>
              <a:r>
                <a:rPr lang="es-ES" sz="1100" dirty="0">
                  <a:solidFill>
                    <a:schemeClr val="bg1"/>
                  </a:solidFill>
                </a:rPr>
                <a:t>y racional en el uso</a:t>
              </a:r>
              <a:r>
                <a:rPr lang="es-ES" altLang="ja-JP" sz="1100" dirty="0">
                  <a:solidFill>
                    <a:schemeClr val="bg1"/>
                  </a:solidFill>
                </a:rPr>
                <a:t> de recursos</a:t>
              </a:r>
            </a:p>
            <a:p>
              <a:pPr marL="171450" indent="-171450">
                <a:lnSpc>
                  <a:spcPct val="200000"/>
                </a:lnSpc>
                <a:buFont typeface="Arial" panose="020B0604020202020204" pitchFamily="34" charset="0"/>
                <a:buChar char="•"/>
                <a:defRPr/>
              </a:pPr>
              <a:r>
                <a:rPr lang="es-ES" altLang="ja-JP" sz="1200" b="1" dirty="0">
                  <a:solidFill>
                    <a:schemeClr val="bg1"/>
                  </a:solidFill>
                </a:rPr>
                <a:t>Ético</a:t>
              </a:r>
              <a:r>
                <a:rPr lang="es-ES" altLang="ja-JP" sz="1100" dirty="0">
                  <a:solidFill>
                    <a:schemeClr val="bg1"/>
                  </a:solidFill>
                </a:rPr>
                <a:t> y transparente en la manera de </a:t>
              </a:r>
              <a:r>
                <a:rPr lang="es-ES" altLang="ja-JP" sz="1100" dirty="0" smtClean="0">
                  <a:solidFill>
                    <a:schemeClr val="bg1"/>
                  </a:solidFill>
                </a:rPr>
                <a:t>actuar</a:t>
              </a:r>
              <a:endParaRPr lang="es-ES" sz="1100" dirty="0">
                <a:solidFill>
                  <a:schemeClr val="bg1"/>
                </a:solidFill>
              </a:endParaRPr>
            </a:p>
          </p:txBody>
        </p:sp>
        <p:sp>
          <p:nvSpPr>
            <p:cNvPr id="136" name="CuadroTexto 8"/>
            <p:cNvSpPr txBox="1">
              <a:spLocks noChangeArrowheads="1"/>
            </p:cNvSpPr>
            <p:nvPr/>
          </p:nvSpPr>
          <p:spPr bwMode="auto">
            <a:xfrm>
              <a:off x="2866988" y="2985904"/>
              <a:ext cx="41845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FFFFFF"/>
                  </a:solidFill>
                  <a:latin typeface="Century Gothic" charset="0"/>
                  <a:ea typeface="ＭＳ Ｐゴシック" charset="0"/>
                  <a:cs typeface="ＭＳ Ｐゴシック" charset="0"/>
                </a:defRPr>
              </a:lvl1pPr>
              <a:lvl2pPr marL="742950" indent="-285750">
                <a:defRPr sz="1200">
                  <a:solidFill>
                    <a:srgbClr val="FFFFFF"/>
                  </a:solidFill>
                  <a:latin typeface="Century Gothic" charset="0"/>
                  <a:ea typeface="ＭＳ Ｐゴシック" charset="0"/>
                </a:defRPr>
              </a:lvl2pPr>
              <a:lvl3pPr marL="1143000" indent="-228600">
                <a:defRPr sz="1200">
                  <a:solidFill>
                    <a:srgbClr val="FFFFFF"/>
                  </a:solidFill>
                  <a:latin typeface="Century Gothic" charset="0"/>
                  <a:ea typeface="ＭＳ Ｐゴシック" charset="0"/>
                </a:defRPr>
              </a:lvl3pPr>
              <a:lvl4pPr marL="1600200" indent="-228600">
                <a:defRPr sz="1200">
                  <a:solidFill>
                    <a:srgbClr val="FFFFFF"/>
                  </a:solidFill>
                  <a:latin typeface="Century Gothic" charset="0"/>
                  <a:ea typeface="ＭＳ Ｐゴシック" charset="0"/>
                </a:defRPr>
              </a:lvl4pPr>
              <a:lvl5pPr marL="2057400" indent="-228600">
                <a:defRPr sz="1200">
                  <a:solidFill>
                    <a:srgbClr val="FFFFFF"/>
                  </a:solidFill>
                  <a:latin typeface="Century Gothic" charset="0"/>
                  <a:ea typeface="ＭＳ Ｐゴシック" charset="0"/>
                </a:defRPr>
              </a:lvl5pPr>
              <a:lvl6pPr marL="25146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6pPr>
              <a:lvl7pPr marL="29718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7pPr>
              <a:lvl8pPr marL="34290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8pPr>
              <a:lvl9pPr marL="3886200" indent="-228600" algn="ctr" eaLnBrk="0" fontAlgn="base" hangingPunct="0">
                <a:lnSpc>
                  <a:spcPct val="110000"/>
                </a:lnSpc>
                <a:spcBef>
                  <a:spcPct val="50000"/>
                </a:spcBef>
                <a:spcAft>
                  <a:spcPct val="0"/>
                </a:spcAft>
                <a:defRPr sz="1200">
                  <a:solidFill>
                    <a:srgbClr val="FFFFFF"/>
                  </a:solidFill>
                  <a:latin typeface="Century Gothic" charset="0"/>
                  <a:ea typeface="ＭＳ Ｐゴシック" charset="0"/>
                </a:defRPr>
              </a:lvl9pPr>
            </a:lstStyle>
            <a:p>
              <a:pPr algn="ctr">
                <a:lnSpc>
                  <a:spcPct val="90000"/>
                </a:lnSpc>
              </a:pPr>
              <a:r>
                <a:rPr lang="ca-ES" sz="2800" b="1" cap="all" dirty="0">
                  <a:ln w="9000" cmpd="sng">
                    <a:noFill/>
                    <a:prstDash val="solid"/>
                  </a:ln>
                  <a:solidFill>
                    <a:srgbClr val="00B050"/>
                  </a:solidFill>
                  <a:effectLst>
                    <a:reflection blurRad="12700" stA="28000" endPos="45000" dist="1000" dir="5400000" sy="-100000" algn="bl" rotWithShape="0"/>
                  </a:effectLst>
                </a:rPr>
                <a:t>1</a:t>
              </a:r>
            </a:p>
          </p:txBody>
        </p:sp>
      </p:grpSp>
    </p:spTree>
    <p:extLst>
      <p:ext uri="{BB962C8B-B14F-4D97-AF65-F5344CB8AC3E}">
        <p14:creationId xmlns:p14="http://schemas.microsoft.com/office/powerpoint/2010/main" val="426080923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912284" y="348086"/>
            <a:ext cx="9793816" cy="720725"/>
          </a:xfrm>
        </p:spPr>
        <p:txBody>
          <a:bodyPr/>
          <a:lstStyle/>
          <a:p>
            <a:pPr>
              <a:defRPr/>
            </a:pPr>
            <a:r>
              <a:rPr lang="es-ES" dirty="0" smtClean="0">
                <a:latin typeface="+mj-lt"/>
                <a:cs typeface="+mj-cs"/>
              </a:rPr>
              <a:t>La RSS en TMB</a:t>
            </a:r>
          </a:p>
        </p:txBody>
      </p:sp>
      <p:sp>
        <p:nvSpPr>
          <p:cNvPr id="6" name="Shape 75"/>
          <p:cNvSpPr/>
          <p:nvPr/>
        </p:nvSpPr>
        <p:spPr>
          <a:xfrm>
            <a:off x="1548383" y="1124745"/>
            <a:ext cx="10116235" cy="136815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B0F0"/>
              </a:buClr>
              <a:buSzPct val="25000"/>
              <a:buFont typeface="Arial"/>
              <a:buNone/>
            </a:pPr>
            <a:r>
              <a:rPr lang="es-ES" sz="1600" b="1" dirty="0" smtClean="0">
                <a:sym typeface="Arial"/>
              </a:rPr>
              <a:t>Existe un vinculo directo entre el concepto de RSS y el nuevo marco estratégico de TMB</a:t>
            </a:r>
          </a:p>
          <a:p>
            <a:pPr defTabSz="95250">
              <a:lnSpc>
                <a:spcPct val="100000"/>
              </a:lnSpc>
              <a:spcBef>
                <a:spcPts val="1200"/>
              </a:spcBef>
              <a:spcAft>
                <a:spcPts val="0"/>
              </a:spcAft>
              <a:buClr>
                <a:srgbClr val="00B0F0"/>
              </a:buClr>
              <a:buSzPct val="25000"/>
            </a:pPr>
            <a:r>
              <a:rPr lang="es-ES" sz="1400" i="1" dirty="0" smtClean="0">
                <a:sym typeface="Arial"/>
              </a:rPr>
              <a:t>TMB: ser una </a:t>
            </a:r>
            <a:r>
              <a:rPr lang="es-ES" sz="1400" b="1" i="1" dirty="0" smtClean="0">
                <a:sym typeface="Arial"/>
              </a:rPr>
              <a:t>empresa pública de referencia</a:t>
            </a:r>
            <a:r>
              <a:rPr lang="es-ES" sz="1400" i="1" dirty="0" smtClean="0">
                <a:sym typeface="Arial"/>
              </a:rPr>
              <a:t> en la contribución a un modelo de ciudad/sociedad más equitativa, integradora, eficiente, ética y transparente.</a:t>
            </a:r>
          </a:p>
          <a:p>
            <a:pPr marL="0" marR="0" lvl="0" indent="0" algn="l" rtl="0">
              <a:lnSpc>
                <a:spcPct val="100000"/>
              </a:lnSpc>
              <a:spcBef>
                <a:spcPts val="1200"/>
              </a:spcBef>
              <a:spcAft>
                <a:spcPts val="0"/>
              </a:spcAft>
              <a:buClr>
                <a:srgbClr val="00B0F0"/>
              </a:buClr>
              <a:buFont typeface="Arial"/>
              <a:buNone/>
            </a:pPr>
            <a:endParaRPr lang="es-ES" sz="1400" b="0" i="0" u="none" strike="noStrike" cap="none" dirty="0">
              <a:ea typeface="Arial"/>
              <a:cs typeface="Arial"/>
              <a:sym typeface="Arial"/>
            </a:endParaRPr>
          </a:p>
        </p:txBody>
      </p:sp>
      <p:sp>
        <p:nvSpPr>
          <p:cNvPr id="9" name="Shape 75"/>
          <p:cNvSpPr/>
          <p:nvPr/>
        </p:nvSpPr>
        <p:spPr>
          <a:xfrm>
            <a:off x="1972424" y="2420888"/>
            <a:ext cx="4991695" cy="3744416"/>
          </a:xfrm>
          <a:prstGeom prst="rect">
            <a:avLst/>
          </a:prstGeom>
          <a:noFill/>
          <a:ln>
            <a:noFill/>
          </a:ln>
        </p:spPr>
        <p:txBody>
          <a:bodyPr lIns="91425" tIns="45700" rIns="91425" bIns="45700" anchor="t" anchorCtr="0">
            <a:noAutofit/>
          </a:bodyPr>
          <a:lstStyle/>
          <a:p>
            <a:pPr marL="0" marR="0" indent="0" defTabSz="95250">
              <a:lnSpc>
                <a:spcPct val="100000"/>
              </a:lnSpc>
              <a:spcBef>
                <a:spcPts val="1200"/>
              </a:spcBef>
              <a:spcAft>
                <a:spcPts val="0"/>
              </a:spcAft>
              <a:buClr>
                <a:srgbClr val="00B0F0"/>
              </a:buClr>
              <a:buSzPct val="25000"/>
              <a:buFont typeface="Arial"/>
              <a:buNone/>
            </a:pPr>
            <a:r>
              <a:rPr lang="es-ES" sz="1400" b="1" dirty="0" smtClean="0">
                <a:sym typeface="Arial"/>
              </a:rPr>
              <a:t>Nuevo marco estratégico (mayo 2016). TMB como operador general de movilidad de referencia:</a:t>
            </a:r>
          </a:p>
          <a:p>
            <a:pPr marL="285750" indent="-285750" defTabSz="95250">
              <a:spcBef>
                <a:spcPts val="1200"/>
              </a:spcBef>
              <a:spcAft>
                <a:spcPts val="0"/>
              </a:spcAft>
              <a:buSzPct val="100000"/>
              <a:buFont typeface="Arial"/>
              <a:buChar char="•"/>
            </a:pPr>
            <a:r>
              <a:rPr lang="es-ES" sz="1400" dirty="0" smtClean="0">
                <a:sym typeface="Arial"/>
              </a:rPr>
              <a:t>Accesibilidad-movilidad sostenible</a:t>
            </a:r>
          </a:p>
          <a:p>
            <a:pPr marL="285750" indent="-285750" defTabSz="95250">
              <a:spcBef>
                <a:spcPts val="1200"/>
              </a:spcBef>
              <a:spcAft>
                <a:spcPts val="0"/>
              </a:spcAft>
              <a:buSzPct val="100000"/>
              <a:buFont typeface="Arial"/>
              <a:buChar char="•"/>
            </a:pPr>
            <a:r>
              <a:rPr lang="es-ES" sz="1400" dirty="0" smtClean="0">
                <a:sym typeface="Arial"/>
              </a:rPr>
              <a:t>Inclusión social.</a:t>
            </a:r>
          </a:p>
          <a:p>
            <a:pPr marL="285750" marR="0" indent="-285750" defTabSz="95250">
              <a:spcBef>
                <a:spcPts val="1200"/>
              </a:spcBef>
              <a:spcAft>
                <a:spcPts val="0"/>
              </a:spcAft>
              <a:buSzPct val="100000"/>
              <a:buFont typeface="Arial"/>
              <a:buChar char="•"/>
            </a:pPr>
            <a:r>
              <a:rPr lang="es-ES" sz="1400" dirty="0" smtClean="0">
                <a:sym typeface="Arial"/>
              </a:rPr>
              <a:t>Innovación (sostenible).</a:t>
            </a:r>
          </a:p>
          <a:p>
            <a:pPr marL="285750" indent="-285750" defTabSz="95250">
              <a:spcBef>
                <a:spcPts val="1200"/>
              </a:spcBef>
              <a:spcAft>
                <a:spcPts val="0"/>
              </a:spcAft>
              <a:buSzPct val="100000"/>
              <a:buFont typeface="Arial"/>
              <a:buChar char="•"/>
            </a:pPr>
            <a:r>
              <a:rPr lang="es-ES" sz="1400" dirty="0" smtClean="0">
                <a:sym typeface="Arial"/>
              </a:rPr>
              <a:t>Medio ambiente.</a:t>
            </a:r>
          </a:p>
          <a:p>
            <a:pPr marL="285750" marR="0" indent="-285750" defTabSz="95250">
              <a:spcBef>
                <a:spcPts val="1200"/>
              </a:spcBef>
              <a:spcAft>
                <a:spcPts val="0"/>
              </a:spcAft>
              <a:buSzPct val="100000"/>
              <a:buFont typeface="Arial"/>
              <a:buChar char="•"/>
            </a:pPr>
            <a:r>
              <a:rPr lang="es-ES" sz="1400" dirty="0" smtClean="0">
                <a:sym typeface="Arial"/>
              </a:rPr>
              <a:t>Rigor y transparencia.</a:t>
            </a:r>
          </a:p>
          <a:p>
            <a:pPr marL="285750" marR="0" indent="-285750" defTabSz="95250">
              <a:spcBef>
                <a:spcPts val="1200"/>
              </a:spcBef>
              <a:spcAft>
                <a:spcPts val="0"/>
              </a:spcAft>
              <a:buSzPct val="100000"/>
              <a:buFont typeface="Arial"/>
              <a:buChar char="•"/>
            </a:pPr>
            <a:r>
              <a:rPr lang="es-ES" sz="1400" dirty="0" smtClean="0">
                <a:sym typeface="Arial"/>
              </a:rPr>
              <a:t>Transversalidad.</a:t>
            </a:r>
          </a:p>
          <a:p>
            <a:pPr marL="285750" marR="0" indent="-285750" defTabSz="95250">
              <a:spcBef>
                <a:spcPts val="1200"/>
              </a:spcBef>
              <a:spcAft>
                <a:spcPts val="0"/>
              </a:spcAft>
              <a:buSzPct val="100000"/>
              <a:buFont typeface="Arial"/>
              <a:buChar char="•"/>
            </a:pPr>
            <a:r>
              <a:rPr lang="es-ES" sz="1400" dirty="0" smtClean="0">
                <a:sym typeface="Arial"/>
              </a:rPr>
              <a:t>Valor de marca (confianza </a:t>
            </a:r>
            <a:r>
              <a:rPr lang="es-ES" sz="1400" dirty="0">
                <a:sym typeface="Arial"/>
              </a:rPr>
              <a:t>y</a:t>
            </a:r>
            <a:r>
              <a:rPr lang="es-ES" sz="1400" dirty="0" smtClean="0">
                <a:sym typeface="Arial"/>
              </a:rPr>
              <a:t> reputación).</a:t>
            </a:r>
          </a:p>
          <a:p>
            <a:pPr marL="285750" marR="0" indent="-285750" defTabSz="95250">
              <a:lnSpc>
                <a:spcPct val="100000"/>
              </a:lnSpc>
              <a:spcBef>
                <a:spcPts val="1200"/>
              </a:spcBef>
              <a:spcAft>
                <a:spcPts val="0"/>
              </a:spcAft>
              <a:buClr>
                <a:srgbClr val="00B0F0"/>
              </a:buClr>
              <a:buSzPct val="25000"/>
              <a:buFont typeface="Arial"/>
              <a:buChar char="•"/>
            </a:pPr>
            <a:endParaRPr lang="es-ES" sz="1400" dirty="0" smtClean="0">
              <a:sym typeface="Arial"/>
            </a:endParaRPr>
          </a:p>
          <a:p>
            <a:pPr marL="0" marR="0" lvl="0" indent="0" algn="l" rtl="0">
              <a:lnSpc>
                <a:spcPct val="100000"/>
              </a:lnSpc>
              <a:spcBef>
                <a:spcPts val="0"/>
              </a:spcBef>
              <a:spcAft>
                <a:spcPts val="0"/>
              </a:spcAft>
              <a:buClr>
                <a:srgbClr val="00B0F0"/>
              </a:buClr>
              <a:buSzPct val="25000"/>
              <a:buFont typeface="Arial"/>
              <a:buNone/>
            </a:pPr>
            <a:endParaRPr lang="es-ES" sz="1600" dirty="0">
              <a:ea typeface="Arial"/>
              <a:cs typeface="Arial"/>
              <a:sym typeface="Arial"/>
            </a:endParaRPr>
          </a:p>
        </p:txBody>
      </p:sp>
      <p:grpSp>
        <p:nvGrpSpPr>
          <p:cNvPr id="2" name="1 Grupo"/>
          <p:cNvGrpSpPr/>
          <p:nvPr/>
        </p:nvGrpSpPr>
        <p:grpSpPr>
          <a:xfrm>
            <a:off x="5779008" y="3299460"/>
            <a:ext cx="6080311" cy="1627232"/>
            <a:chOff x="5779008" y="3299460"/>
            <a:chExt cx="6080311" cy="1627232"/>
          </a:xfrm>
        </p:grpSpPr>
        <p:sp>
          <p:nvSpPr>
            <p:cNvPr id="8" name="Cheurón 59"/>
            <p:cNvSpPr/>
            <p:nvPr/>
          </p:nvSpPr>
          <p:spPr bwMode="auto">
            <a:xfrm>
              <a:off x="6606500" y="3299460"/>
              <a:ext cx="5252819" cy="1627232"/>
            </a:xfrm>
            <a:prstGeom prst="chevron">
              <a:avLst>
                <a:gd name="adj" fmla="val 37524"/>
              </a:avLst>
            </a:prstGeom>
            <a:solidFill>
              <a:srgbClr val="800000"/>
            </a:solidFill>
            <a:ln>
              <a:noFill/>
            </a:ln>
            <a:effectLst/>
            <a:extLst/>
          </p:spPr>
          <p:txBody>
            <a:bodyPr vert="horz" wrap="square" lIns="91440" tIns="45720" rIns="91440" bIns="45720" numCol="1" rtlCol="0" anchor="ctr" anchorCtr="0" compatLnSpc="1">
              <a:prstTxWarp prst="textNoShape">
                <a:avLst/>
              </a:prstTxWarp>
            </a:bodyPr>
            <a:lstStyle/>
            <a:p>
              <a:pPr marL="171450" indent="-171450">
                <a:lnSpc>
                  <a:spcPct val="200000"/>
                </a:lnSpc>
                <a:buFont typeface="Arial" panose="020B0604020202020204" pitchFamily="34" charset="0"/>
                <a:buChar char="•"/>
                <a:defRPr/>
              </a:pPr>
              <a:r>
                <a:rPr lang="es-ES" sz="1400" b="1" dirty="0" smtClean="0">
                  <a:solidFill>
                    <a:schemeClr val="bg1"/>
                  </a:solidFill>
                </a:rPr>
                <a:t>Equitativo </a:t>
              </a:r>
              <a:r>
                <a:rPr lang="es-ES" sz="1400" dirty="0">
                  <a:solidFill>
                    <a:schemeClr val="bg1"/>
                  </a:solidFill>
                </a:rPr>
                <a:t>en la distribución de </a:t>
              </a:r>
              <a:r>
                <a:rPr lang="es-ES" sz="1400" dirty="0" smtClean="0">
                  <a:solidFill>
                    <a:schemeClr val="bg1"/>
                  </a:solidFill>
                </a:rPr>
                <a:t>riqueza</a:t>
              </a:r>
            </a:p>
            <a:p>
              <a:pPr marL="171450" indent="-171450">
                <a:lnSpc>
                  <a:spcPct val="200000"/>
                </a:lnSpc>
                <a:buFont typeface="Arial" panose="020B0604020202020204" pitchFamily="34" charset="0"/>
                <a:buChar char="•"/>
                <a:defRPr/>
              </a:pPr>
              <a:r>
                <a:rPr lang="es-ES" sz="1400" b="1" dirty="0" smtClean="0">
                  <a:solidFill>
                    <a:schemeClr val="bg1"/>
                  </a:solidFill>
                </a:rPr>
                <a:t>Integrador </a:t>
              </a:r>
              <a:r>
                <a:rPr lang="es-ES" sz="1400" dirty="0">
                  <a:solidFill>
                    <a:schemeClr val="bg1"/>
                  </a:solidFill>
                </a:rPr>
                <a:t>socialmente</a:t>
              </a:r>
            </a:p>
            <a:p>
              <a:pPr marL="171450" indent="-171450">
                <a:lnSpc>
                  <a:spcPct val="200000"/>
                </a:lnSpc>
                <a:buFont typeface="Arial" panose="020B0604020202020204" pitchFamily="34" charset="0"/>
                <a:buChar char="•"/>
                <a:defRPr/>
              </a:pPr>
              <a:r>
                <a:rPr lang="es-ES" sz="1400" b="1" dirty="0" smtClean="0">
                  <a:solidFill>
                    <a:schemeClr val="bg1"/>
                  </a:solidFill>
                </a:rPr>
                <a:t>Eficiente </a:t>
              </a:r>
              <a:r>
                <a:rPr lang="es-ES" sz="1400" dirty="0">
                  <a:solidFill>
                    <a:schemeClr val="bg1"/>
                  </a:solidFill>
                </a:rPr>
                <a:t>y racional en el uso</a:t>
              </a:r>
              <a:r>
                <a:rPr lang="es-ES" altLang="ja-JP" sz="1400" dirty="0">
                  <a:solidFill>
                    <a:schemeClr val="bg1"/>
                  </a:solidFill>
                </a:rPr>
                <a:t> de recursos</a:t>
              </a:r>
            </a:p>
            <a:p>
              <a:pPr marL="171450" indent="-171450">
                <a:lnSpc>
                  <a:spcPct val="200000"/>
                </a:lnSpc>
                <a:buFont typeface="Arial" panose="020B0604020202020204" pitchFamily="34" charset="0"/>
                <a:buChar char="•"/>
                <a:defRPr/>
              </a:pPr>
              <a:r>
                <a:rPr lang="es-ES" altLang="ja-JP" sz="1400" b="1" dirty="0">
                  <a:solidFill>
                    <a:schemeClr val="bg1"/>
                  </a:solidFill>
                </a:rPr>
                <a:t>Ético</a:t>
              </a:r>
              <a:r>
                <a:rPr lang="es-ES" altLang="ja-JP" sz="1400" dirty="0">
                  <a:solidFill>
                    <a:schemeClr val="bg1"/>
                  </a:solidFill>
                </a:rPr>
                <a:t> y transparente en la manera de </a:t>
              </a:r>
              <a:r>
                <a:rPr lang="es-ES" altLang="ja-JP" sz="1400" dirty="0" smtClean="0">
                  <a:solidFill>
                    <a:schemeClr val="bg1"/>
                  </a:solidFill>
                </a:rPr>
                <a:t>actuar</a:t>
              </a:r>
              <a:endParaRPr lang="es-ES" sz="1400" dirty="0">
                <a:solidFill>
                  <a:schemeClr val="bg1"/>
                </a:solidFill>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008" y="3656938"/>
              <a:ext cx="1321710" cy="1034196"/>
            </a:xfrm>
            <a:prstGeom prst="rect">
              <a:avLst/>
            </a:prstGeom>
          </p:spPr>
        </p:pic>
      </p:grpSp>
    </p:spTree>
    <p:extLst>
      <p:ext uri="{BB962C8B-B14F-4D97-AF65-F5344CB8AC3E}">
        <p14:creationId xmlns:p14="http://schemas.microsoft.com/office/powerpoint/2010/main" val="3996005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500" name="Rectangle 4"/>
          <p:cNvSpPr>
            <a:spLocks noChangeArrowheads="1"/>
          </p:cNvSpPr>
          <p:nvPr/>
        </p:nvSpPr>
        <p:spPr bwMode="auto">
          <a:xfrm>
            <a:off x="1485309" y="1052736"/>
            <a:ext cx="10243234" cy="115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100000"/>
              </a:lnSpc>
              <a:spcBef>
                <a:spcPct val="50000"/>
              </a:spcBef>
            </a:pPr>
            <a:r>
              <a:rPr lang="es-ES" sz="1600" b="1" dirty="0" smtClean="0"/>
              <a:t>Retorno en términos de confianza y reputación</a:t>
            </a:r>
          </a:p>
          <a:p>
            <a:pPr lvl="0">
              <a:spcBef>
                <a:spcPct val="50000"/>
              </a:spcBef>
            </a:pPr>
            <a:r>
              <a:rPr lang="es-ES" sz="1600" b="1" dirty="0" smtClean="0">
                <a:ea typeface="Arial"/>
                <a:cs typeface="Arial"/>
                <a:sym typeface="Arial"/>
              </a:rPr>
              <a:t>El RSS también como atributo diferencial de la marca TMB. </a:t>
            </a:r>
            <a:r>
              <a:rPr lang="es-ES" sz="1600" dirty="0" smtClean="0">
                <a:ea typeface="Arial"/>
                <a:cs typeface="Arial"/>
                <a:sym typeface="Arial"/>
              </a:rPr>
              <a:t>Empresa pública de referencia: conectora, responsable, ética, comprometida, transparente, innovadora, accesible, solidaria, eficiente, integradora...</a:t>
            </a:r>
          </a:p>
          <a:p>
            <a:pPr>
              <a:lnSpc>
                <a:spcPct val="100000"/>
              </a:lnSpc>
              <a:spcBef>
                <a:spcPct val="50000"/>
              </a:spcBef>
            </a:pPr>
            <a:endParaRPr lang="es-ES" sz="1600" dirty="0"/>
          </a:p>
        </p:txBody>
      </p:sp>
      <p:sp>
        <p:nvSpPr>
          <p:cNvPr id="22" name="Rectangle 2"/>
          <p:cNvSpPr>
            <a:spLocks noGrp="1" noChangeArrowheads="1"/>
          </p:cNvSpPr>
          <p:nvPr>
            <p:ph type="title"/>
          </p:nvPr>
        </p:nvSpPr>
        <p:spPr>
          <a:xfrm>
            <a:off x="912284" y="348086"/>
            <a:ext cx="9793816" cy="720725"/>
          </a:xfrm>
        </p:spPr>
        <p:txBody>
          <a:bodyPr/>
          <a:lstStyle/>
          <a:p>
            <a:pPr>
              <a:defRPr/>
            </a:pPr>
            <a:r>
              <a:rPr lang="es-ES" dirty="0" smtClean="0">
                <a:latin typeface="+mj-lt"/>
                <a:cs typeface="+mj-cs"/>
              </a:rPr>
              <a:t>Cual es el retorno de la RSS</a:t>
            </a:r>
          </a:p>
        </p:txBody>
      </p:sp>
      <p:sp>
        <p:nvSpPr>
          <p:cNvPr id="25" name="Shape 104"/>
          <p:cNvSpPr/>
          <p:nvPr/>
        </p:nvSpPr>
        <p:spPr>
          <a:xfrm>
            <a:off x="3328416" y="5472624"/>
            <a:ext cx="7204478" cy="571438"/>
          </a:xfrm>
          <a:prstGeom prst="rect">
            <a:avLst/>
          </a:prstGeom>
          <a:solidFill>
            <a:srgbClr val="C00000"/>
          </a:solidFill>
          <a:ln/>
          <a:effectLst>
            <a:outerShdw blurRad="101600" dist="762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5" tIns="45700" rIns="91425" bIns="45700" anchor="t" anchorCtr="0">
            <a:noAutofit/>
          </a:bodyPr>
          <a:lstStyle/>
          <a:p>
            <a:pPr marL="0" marR="0" lvl="0" indent="0" algn="ctr" rtl="0">
              <a:lnSpc>
                <a:spcPct val="80000"/>
              </a:lnSpc>
              <a:spcBef>
                <a:spcPts val="0"/>
              </a:spcBef>
              <a:spcAft>
                <a:spcPts val="0"/>
              </a:spcAft>
              <a:buClr>
                <a:srgbClr val="00B0F0"/>
              </a:buClr>
              <a:buSzPct val="25000"/>
              <a:buFont typeface="Arial"/>
              <a:buNone/>
            </a:pPr>
            <a:r>
              <a:rPr lang="es-ES" sz="1600" b="1" i="0" u="sng" strike="noStrike" cap="none" dirty="0" smtClean="0">
                <a:solidFill>
                  <a:schemeClr val="bg1"/>
                </a:solidFill>
                <a:latin typeface="Arial"/>
                <a:ea typeface="Arial"/>
                <a:cs typeface="Arial"/>
                <a:sym typeface="Arial"/>
              </a:rPr>
              <a:t>La confianza</a:t>
            </a:r>
          </a:p>
          <a:p>
            <a:pPr marL="0" marR="0" lvl="0" indent="0" algn="ctr" rtl="0">
              <a:lnSpc>
                <a:spcPct val="80000"/>
              </a:lnSpc>
              <a:spcBef>
                <a:spcPts val="600"/>
              </a:spcBef>
              <a:spcAft>
                <a:spcPts val="0"/>
              </a:spcAft>
              <a:buClr>
                <a:srgbClr val="00B0F0"/>
              </a:buClr>
              <a:buSzPct val="25000"/>
              <a:buFont typeface="Arial"/>
              <a:buNone/>
            </a:pPr>
            <a:r>
              <a:rPr lang="es-ES" sz="1600" i="0" u="none" strike="noStrike" cap="none" dirty="0" smtClean="0">
                <a:solidFill>
                  <a:schemeClr val="bg1"/>
                </a:solidFill>
                <a:latin typeface="Arial"/>
                <a:ea typeface="Arial"/>
                <a:cs typeface="Arial"/>
                <a:sym typeface="Arial"/>
              </a:rPr>
              <a:t>una apuesta estratégica que genera ventajas competitivas difíciles de imitar </a:t>
            </a:r>
            <a:endParaRPr lang="es-ES" sz="1600" i="0" u="none" strike="noStrike" cap="none" dirty="0">
              <a:solidFill>
                <a:schemeClr val="bg1"/>
              </a:solidFill>
              <a:latin typeface="Arial"/>
              <a:ea typeface="Arial"/>
              <a:cs typeface="Arial"/>
              <a:sym typeface="Arial"/>
            </a:endParaRPr>
          </a:p>
        </p:txBody>
      </p:sp>
      <p:grpSp>
        <p:nvGrpSpPr>
          <p:cNvPr id="26" name="Agrupar 1"/>
          <p:cNvGrpSpPr/>
          <p:nvPr/>
        </p:nvGrpSpPr>
        <p:grpSpPr>
          <a:xfrm>
            <a:off x="7281865" y="2229072"/>
            <a:ext cx="3829363" cy="2866925"/>
            <a:chOff x="5402371" y="2434283"/>
            <a:chExt cx="3829363" cy="2866925"/>
          </a:xfrm>
        </p:grpSpPr>
        <p:sp>
          <p:nvSpPr>
            <p:cNvPr id="27" name="AutoShape 76"/>
            <p:cNvSpPr>
              <a:spLocks noChangeArrowheads="1"/>
            </p:cNvSpPr>
            <p:nvPr/>
          </p:nvSpPr>
          <p:spPr bwMode="auto">
            <a:xfrm>
              <a:off x="7327696" y="2938339"/>
              <a:ext cx="1904038" cy="229888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lnSpc>
                  <a:spcPct val="100000"/>
                </a:lnSpc>
                <a:spcBef>
                  <a:spcPct val="0"/>
                </a:spcBef>
              </a:pPr>
              <a:endParaRPr lang="es-ES_tradnl" sz="1400">
                <a:solidFill>
                  <a:schemeClr val="tx1"/>
                </a:solidFill>
              </a:endParaRPr>
            </a:p>
          </p:txBody>
        </p:sp>
        <p:sp>
          <p:nvSpPr>
            <p:cNvPr id="28" name="AutoShape 22"/>
            <p:cNvSpPr>
              <a:spLocks noChangeArrowheads="1"/>
            </p:cNvSpPr>
            <p:nvPr/>
          </p:nvSpPr>
          <p:spPr bwMode="auto">
            <a:xfrm>
              <a:off x="5455488" y="2434283"/>
              <a:ext cx="3197912" cy="284293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588" y="10800"/>
                  </a:moveTo>
                  <a:cubicBezTo>
                    <a:pt x="6588" y="13126"/>
                    <a:pt x="8474" y="15012"/>
                    <a:pt x="10800" y="15012"/>
                  </a:cubicBezTo>
                  <a:cubicBezTo>
                    <a:pt x="13126" y="15012"/>
                    <a:pt x="15012" y="13126"/>
                    <a:pt x="15012" y="10800"/>
                  </a:cubicBezTo>
                  <a:cubicBezTo>
                    <a:pt x="15012" y="8474"/>
                    <a:pt x="13126" y="6588"/>
                    <a:pt x="10800" y="6588"/>
                  </a:cubicBezTo>
                  <a:cubicBezTo>
                    <a:pt x="8474" y="6588"/>
                    <a:pt x="6588" y="8474"/>
                    <a:pt x="6588" y="10800"/>
                  </a:cubicBezTo>
                  <a:close/>
                </a:path>
              </a:pathLst>
            </a:custGeom>
            <a:solidFill>
              <a:schemeClr val="bg2">
                <a:lumMod val="20000"/>
                <a:lumOff val="80000"/>
              </a:schemeClr>
            </a:solidFill>
            <a:ln w="9525" cap="rnd">
              <a:solidFill>
                <a:srgbClr val="800000"/>
              </a:solidFill>
              <a:prstDash val="sysDot"/>
              <a:round/>
              <a:headEnd/>
              <a:tailEnd/>
            </a:ln>
          </p:spPr>
          <p:txBody>
            <a:bodyPr wrap="none" anchor="ctr"/>
            <a:lstStyle/>
            <a:p>
              <a:pPr marL="342900" indent="-342900" algn="ctr">
                <a:spcAft>
                  <a:spcPts val="600"/>
                </a:spcAft>
                <a:defRPr/>
              </a:pPr>
              <a:endParaRPr lang="es-ES" sz="1100" b="1" dirty="0">
                <a:cs typeface="Futura Bk" charset="0"/>
              </a:endParaRPr>
            </a:p>
            <a:p>
              <a:pPr marL="342900" indent="-342900" algn="ctr">
                <a:spcAft>
                  <a:spcPts val="600"/>
                </a:spcAft>
                <a:defRPr/>
              </a:pPr>
              <a:endParaRPr lang="es-ES" sz="1100" b="1" dirty="0">
                <a:cs typeface="Futura Bk" charset="0"/>
              </a:endParaRPr>
            </a:p>
            <a:p>
              <a:pPr marL="342900" indent="-342900" algn="ctr">
                <a:spcAft>
                  <a:spcPts val="600"/>
                </a:spcAft>
                <a:defRPr/>
              </a:pPr>
              <a:r>
                <a:rPr lang="es-ES" sz="1100" b="1" dirty="0" smtClean="0">
                  <a:cs typeface="Futura Bk" charset="0"/>
                </a:rPr>
                <a:t>Confianza </a:t>
              </a:r>
              <a:endParaRPr lang="es-ES" sz="1100" b="1" dirty="0">
                <a:cs typeface="Futura Bk" charset="0"/>
              </a:endParaRPr>
            </a:p>
          </p:txBody>
        </p:sp>
        <p:sp>
          <p:nvSpPr>
            <p:cNvPr id="29" name="AutoShape 9"/>
            <p:cNvSpPr>
              <a:spLocks noChangeArrowheads="1"/>
            </p:cNvSpPr>
            <p:nvPr/>
          </p:nvSpPr>
          <p:spPr bwMode="auto">
            <a:xfrm>
              <a:off x="5904939" y="2842322"/>
              <a:ext cx="2300373" cy="1573482"/>
            </a:xfrm>
            <a:prstGeom prst="triangle">
              <a:avLst>
                <a:gd name="adj" fmla="val 50000"/>
              </a:avLst>
            </a:prstGeom>
            <a:noFill/>
            <a:ln w="38100">
              <a:solidFill>
                <a:srgbClr val="8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Aft>
                  <a:spcPts val="600"/>
                </a:spcAft>
              </a:pPr>
              <a:endParaRPr lang="es-ES_tradnl" sz="600"/>
            </a:p>
          </p:txBody>
        </p:sp>
        <p:sp>
          <p:nvSpPr>
            <p:cNvPr id="30" name="Rectangle 10"/>
            <p:cNvSpPr>
              <a:spLocks noChangeArrowheads="1"/>
            </p:cNvSpPr>
            <p:nvPr/>
          </p:nvSpPr>
          <p:spPr bwMode="auto">
            <a:xfrm>
              <a:off x="5402371" y="4027767"/>
              <a:ext cx="984706" cy="22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spcAft>
                  <a:spcPts val="600"/>
                </a:spcAft>
              </a:pPr>
              <a:r>
                <a:rPr lang="es-ES" sz="1100" b="1" dirty="0" smtClean="0">
                  <a:solidFill>
                    <a:srgbClr val="333333"/>
                  </a:solidFill>
                </a:rPr>
                <a:t>Mercado de trabajo</a:t>
              </a:r>
              <a:endParaRPr lang="es-ES" sz="1100" b="1" dirty="0">
                <a:solidFill>
                  <a:srgbClr val="333333"/>
                </a:solidFill>
              </a:endParaRPr>
            </a:p>
          </p:txBody>
        </p:sp>
        <p:sp>
          <p:nvSpPr>
            <p:cNvPr id="31" name="Rectangle 11"/>
            <p:cNvSpPr>
              <a:spLocks noChangeArrowheads="1"/>
            </p:cNvSpPr>
            <p:nvPr/>
          </p:nvSpPr>
          <p:spPr bwMode="auto">
            <a:xfrm>
              <a:off x="6524637" y="2494288"/>
              <a:ext cx="1124990" cy="3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spcAft>
                  <a:spcPts val="600"/>
                </a:spcAft>
              </a:pPr>
              <a:r>
                <a:rPr lang="es-ES" sz="1100" b="1" dirty="0" smtClean="0"/>
                <a:t>Mercado de </a:t>
              </a:r>
              <a:r>
                <a:rPr lang="es-ES" sz="1100" b="1" dirty="0"/>
                <a:t>capital</a:t>
              </a:r>
            </a:p>
          </p:txBody>
        </p:sp>
        <p:sp>
          <p:nvSpPr>
            <p:cNvPr id="32" name="Rectangle 12"/>
            <p:cNvSpPr>
              <a:spLocks noChangeArrowheads="1"/>
            </p:cNvSpPr>
            <p:nvPr/>
          </p:nvSpPr>
          <p:spPr bwMode="auto">
            <a:xfrm>
              <a:off x="7716362" y="4006431"/>
              <a:ext cx="1080045" cy="28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spcAft>
                  <a:spcPts val="600"/>
                </a:spcAft>
              </a:pPr>
              <a:r>
                <a:rPr lang="es-ES" sz="1100" b="1" dirty="0" smtClean="0"/>
                <a:t>mercado </a:t>
              </a:r>
              <a:r>
                <a:rPr lang="es-ES" sz="1100" b="1" dirty="0"/>
                <a:t>de </a:t>
              </a:r>
              <a:r>
                <a:rPr lang="es-ES" sz="1100" b="1" dirty="0" smtClean="0"/>
                <a:t>producto</a:t>
              </a:r>
              <a:endParaRPr lang="es-ES" sz="1100" b="1" dirty="0"/>
            </a:p>
          </p:txBody>
        </p:sp>
        <p:sp>
          <p:nvSpPr>
            <p:cNvPr id="33" name="Rectangle 13"/>
            <p:cNvSpPr>
              <a:spLocks noChangeArrowheads="1"/>
            </p:cNvSpPr>
            <p:nvPr/>
          </p:nvSpPr>
          <p:spPr bwMode="auto">
            <a:xfrm>
              <a:off x="6757534" y="2858323"/>
              <a:ext cx="818546" cy="2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Aft>
                  <a:spcPts val="600"/>
                </a:spcAft>
              </a:pPr>
              <a:r>
                <a:rPr lang="es-ES" sz="1100" dirty="0">
                  <a:solidFill>
                    <a:srgbClr val="333333"/>
                  </a:solidFill>
                </a:rPr>
                <a:t> </a:t>
              </a:r>
              <a:r>
                <a:rPr lang="es-ES" sz="1100" dirty="0" smtClean="0">
                  <a:solidFill>
                    <a:srgbClr val="333333"/>
                  </a:solidFill>
                </a:rPr>
                <a:t>Inversión</a:t>
              </a:r>
              <a:endParaRPr lang="es-ES" sz="1100" dirty="0">
                <a:solidFill>
                  <a:srgbClr val="333333"/>
                </a:solidFill>
              </a:endParaRPr>
            </a:p>
          </p:txBody>
        </p:sp>
        <p:sp>
          <p:nvSpPr>
            <p:cNvPr id="34" name="Rectangle 14"/>
            <p:cNvSpPr>
              <a:spLocks noChangeArrowheads="1"/>
            </p:cNvSpPr>
            <p:nvPr/>
          </p:nvSpPr>
          <p:spPr bwMode="auto">
            <a:xfrm>
              <a:off x="7713638" y="4481143"/>
              <a:ext cx="800840" cy="26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Aft>
                  <a:spcPts val="600"/>
                </a:spcAft>
              </a:pPr>
              <a:r>
                <a:rPr lang="es-ES" sz="1100" dirty="0" smtClean="0">
                  <a:solidFill>
                    <a:srgbClr val="333333"/>
                  </a:solidFill>
                </a:rPr>
                <a:t>Ventas</a:t>
              </a:r>
              <a:endParaRPr lang="es-ES" sz="1100" dirty="0">
                <a:solidFill>
                  <a:srgbClr val="333333"/>
                </a:solidFill>
              </a:endParaRPr>
            </a:p>
          </p:txBody>
        </p:sp>
        <p:sp>
          <p:nvSpPr>
            <p:cNvPr id="35" name="Rectangle 15"/>
            <p:cNvSpPr>
              <a:spLocks noChangeArrowheads="1"/>
            </p:cNvSpPr>
            <p:nvPr/>
          </p:nvSpPr>
          <p:spPr bwMode="auto">
            <a:xfrm>
              <a:off x="6004363" y="4481143"/>
              <a:ext cx="770877" cy="24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Aft>
                  <a:spcPts val="600"/>
                </a:spcAft>
              </a:pPr>
              <a:r>
                <a:rPr lang="es-ES" sz="1100" dirty="0" smtClean="0">
                  <a:solidFill>
                    <a:srgbClr val="333333"/>
                  </a:solidFill>
                </a:rPr>
                <a:t>Talento</a:t>
              </a:r>
              <a:endParaRPr lang="es-ES" sz="1100" dirty="0">
                <a:solidFill>
                  <a:srgbClr val="333333"/>
                </a:solidFill>
              </a:endParaRPr>
            </a:p>
          </p:txBody>
        </p:sp>
        <p:sp>
          <p:nvSpPr>
            <p:cNvPr id="36" name="Line 16"/>
            <p:cNvSpPr>
              <a:spLocks noChangeShapeType="1"/>
            </p:cNvSpPr>
            <p:nvPr/>
          </p:nvSpPr>
          <p:spPr bwMode="auto">
            <a:xfrm>
              <a:off x="6753575" y="3035709"/>
              <a:ext cx="0" cy="174683"/>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sz="700"/>
            </a:p>
          </p:txBody>
        </p:sp>
        <p:sp>
          <p:nvSpPr>
            <p:cNvPr id="37" name="Line 17"/>
            <p:cNvSpPr>
              <a:spLocks noChangeShapeType="1"/>
            </p:cNvSpPr>
            <p:nvPr/>
          </p:nvSpPr>
          <p:spPr bwMode="auto">
            <a:xfrm flipV="1">
              <a:off x="6823035" y="3015707"/>
              <a:ext cx="0" cy="176017"/>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sz="700"/>
            </a:p>
          </p:txBody>
        </p:sp>
        <p:sp>
          <p:nvSpPr>
            <p:cNvPr id="38" name="Line 18"/>
            <p:cNvSpPr>
              <a:spLocks noChangeShapeType="1"/>
            </p:cNvSpPr>
            <p:nvPr/>
          </p:nvSpPr>
          <p:spPr bwMode="auto">
            <a:xfrm>
              <a:off x="5959544" y="4594523"/>
              <a:ext cx="0" cy="176017"/>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sz="700"/>
            </a:p>
          </p:txBody>
        </p:sp>
        <p:sp>
          <p:nvSpPr>
            <p:cNvPr id="39" name="Line 19"/>
            <p:cNvSpPr>
              <a:spLocks noChangeShapeType="1"/>
            </p:cNvSpPr>
            <p:nvPr/>
          </p:nvSpPr>
          <p:spPr bwMode="auto">
            <a:xfrm flipV="1">
              <a:off x="6030367" y="4594523"/>
              <a:ext cx="0" cy="176017"/>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sz="700"/>
            </a:p>
          </p:txBody>
        </p:sp>
        <p:sp>
          <p:nvSpPr>
            <p:cNvPr id="40" name="Line 20"/>
            <p:cNvSpPr>
              <a:spLocks noChangeShapeType="1"/>
            </p:cNvSpPr>
            <p:nvPr/>
          </p:nvSpPr>
          <p:spPr bwMode="auto">
            <a:xfrm>
              <a:off x="7660522" y="4481143"/>
              <a:ext cx="0" cy="176017"/>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sz="700"/>
            </a:p>
          </p:txBody>
        </p:sp>
        <p:sp>
          <p:nvSpPr>
            <p:cNvPr id="41" name="Line 21"/>
            <p:cNvSpPr>
              <a:spLocks noChangeShapeType="1"/>
            </p:cNvSpPr>
            <p:nvPr/>
          </p:nvSpPr>
          <p:spPr bwMode="auto">
            <a:xfrm flipV="1">
              <a:off x="7731345" y="4481143"/>
              <a:ext cx="0" cy="176017"/>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sz="700"/>
            </a:p>
          </p:txBody>
        </p:sp>
        <p:sp>
          <p:nvSpPr>
            <p:cNvPr id="42" name="Rectangle 25"/>
            <p:cNvSpPr>
              <a:spLocks noChangeArrowheads="1"/>
            </p:cNvSpPr>
            <p:nvPr/>
          </p:nvSpPr>
          <p:spPr bwMode="auto">
            <a:xfrm>
              <a:off x="6042498" y="4666481"/>
              <a:ext cx="2075647" cy="63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Aft>
                  <a:spcPts val="600"/>
                </a:spcAft>
                <a:defRPr/>
              </a:pPr>
              <a:r>
                <a:rPr lang="es-ES" sz="1100" b="1" dirty="0" smtClean="0">
                  <a:cs typeface="Futura Bk" charset="0"/>
                </a:rPr>
                <a:t>Economía </a:t>
              </a:r>
              <a:r>
                <a:rPr lang="es-ES" sz="1100" b="1" dirty="0">
                  <a:cs typeface="Futura Bk" charset="0"/>
                </a:rPr>
                <a:t>de la </a:t>
              </a:r>
              <a:r>
                <a:rPr lang="es-ES" sz="1100" b="1" dirty="0" smtClean="0">
                  <a:cs typeface="Futura Bk" charset="0"/>
                </a:rPr>
                <a:t>Confianza</a:t>
              </a:r>
              <a:r>
                <a:rPr lang="es-ES" sz="1100" b="1" dirty="0">
                  <a:cs typeface="Futura Bk" charset="0"/>
                </a:rPr>
                <a:t/>
              </a:r>
              <a:br>
                <a:rPr lang="es-ES" sz="1100" b="1" dirty="0">
                  <a:cs typeface="Futura Bk" charset="0"/>
                </a:rPr>
              </a:br>
              <a:endParaRPr lang="es-ES" dirty="0">
                <a:cs typeface="Futura Bk" charset="0"/>
              </a:endParaRPr>
            </a:p>
          </p:txBody>
        </p:sp>
        <p:pic>
          <p:nvPicPr>
            <p:cNvPr id="4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1965" t="28276" r="68982" b="63924"/>
            <a:stretch>
              <a:fillRect/>
            </a:stretch>
          </p:blipFill>
          <p:spPr bwMode="auto">
            <a:xfrm>
              <a:off x="6679624" y="3514403"/>
              <a:ext cx="732474" cy="44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 name="Shape 86" descr="Captura de pantalla 2013-12-15 a las 11.09.31.png"/>
          <p:cNvPicPr preferRelativeResize="0"/>
          <p:nvPr/>
        </p:nvPicPr>
        <p:blipFill rotWithShape="1">
          <a:blip r:embed="rId4">
            <a:alphaModFix/>
          </a:blip>
          <a:srcRect l="16124" t="10692" r="13950" b="12160"/>
          <a:stretch/>
        </p:blipFill>
        <p:spPr>
          <a:xfrm>
            <a:off x="2563062" y="2224142"/>
            <a:ext cx="4482799" cy="3091239"/>
          </a:xfrm>
          <a:prstGeom prst="rect">
            <a:avLst/>
          </a:prstGeom>
          <a:noFill/>
          <a:ln w="9525" cap="flat" cmpd="sng">
            <a:solidFill>
              <a:srgbClr val="CCCCCC"/>
            </a:solidFill>
            <a:prstDash val="solid"/>
            <a:miter/>
            <a:headEnd type="none" w="med" len="med"/>
            <a:tailEnd type="none" w="med" len="med"/>
          </a:ln>
        </p:spPr>
      </p:pic>
    </p:spTree>
    <p:extLst>
      <p:ext uri="{BB962C8B-B14F-4D97-AF65-F5344CB8AC3E}">
        <p14:creationId xmlns:p14="http://schemas.microsoft.com/office/powerpoint/2010/main" val="346612457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1487424" y="1125538"/>
            <a:ext cx="10177527" cy="251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5000"/>
              </a:lnSpc>
              <a:spcBef>
                <a:spcPct val="45000"/>
              </a:spcBef>
              <a:buFontTx/>
              <a:buAutoNum type="arabicPeriod"/>
              <a:defRPr/>
            </a:pPr>
            <a:r>
              <a:rPr lang="es-ES" sz="1400" dirty="0" smtClean="0"/>
              <a:t>Reforzar la imagen de </a:t>
            </a:r>
            <a:r>
              <a:rPr lang="es-ES" sz="1400" b="1" dirty="0" smtClean="0"/>
              <a:t>marca TMB</a:t>
            </a:r>
            <a:r>
              <a:rPr lang="es-ES" sz="1400" dirty="0" smtClean="0"/>
              <a:t>, actualizando las políticas </a:t>
            </a:r>
            <a:r>
              <a:rPr lang="es-ES" sz="1400" dirty="0"/>
              <a:t>y</a:t>
            </a:r>
            <a:r>
              <a:rPr lang="es-ES" sz="1400" dirty="0" smtClean="0"/>
              <a:t> programas de Responsabilidad Social y Sostenibilidad de acuerdo con el contexto de cambio –social, económico </a:t>
            </a:r>
            <a:r>
              <a:rPr lang="es-ES" sz="1400" dirty="0"/>
              <a:t>y</a:t>
            </a:r>
            <a:r>
              <a:rPr lang="es-ES" sz="1400" dirty="0" smtClean="0"/>
              <a:t> político-, impulsando la coordinación transversal -tanto a nivel corporativo como en les áreas operativas-, y articulando la movilidad como motor social, educativo, cultural </a:t>
            </a:r>
            <a:r>
              <a:rPr lang="es-ES" sz="1400" dirty="0"/>
              <a:t>y</a:t>
            </a:r>
            <a:r>
              <a:rPr lang="es-ES" sz="1400" dirty="0" smtClean="0"/>
              <a:t> económico de la actividad metropolitana.</a:t>
            </a:r>
          </a:p>
          <a:p>
            <a:pPr marL="342900" indent="-342900">
              <a:lnSpc>
                <a:spcPct val="95000"/>
              </a:lnSpc>
              <a:spcBef>
                <a:spcPct val="45000"/>
              </a:spcBef>
              <a:buFontTx/>
              <a:buAutoNum type="arabicPeriod"/>
              <a:defRPr/>
            </a:pPr>
            <a:r>
              <a:rPr lang="es-ES" sz="1400" dirty="0" smtClean="0"/>
              <a:t>Minimizar los riesgos de </a:t>
            </a:r>
            <a:r>
              <a:rPr lang="es-ES" sz="1400" b="1" dirty="0" smtClean="0"/>
              <a:t>reputación</a:t>
            </a:r>
            <a:r>
              <a:rPr lang="es-ES" sz="1400" dirty="0" smtClean="0"/>
              <a:t>, fortaleciendo la </a:t>
            </a:r>
            <a:r>
              <a:rPr lang="es-ES" sz="1400" b="1" dirty="0" smtClean="0"/>
              <a:t>confianza</a:t>
            </a:r>
            <a:r>
              <a:rPr lang="es-ES" sz="1400" dirty="0" smtClean="0"/>
              <a:t> en la relación con la ciudadanía, con los usuarios y con el conjunto de los grupos de interés, como ventaja competitiva difícil de imitar.</a:t>
            </a:r>
          </a:p>
          <a:p>
            <a:pPr marL="342900" indent="-342900">
              <a:lnSpc>
                <a:spcPct val="95000"/>
              </a:lnSpc>
              <a:spcBef>
                <a:spcPct val="45000"/>
              </a:spcBef>
              <a:buFontTx/>
              <a:buAutoNum type="arabicPeriod"/>
              <a:defRPr/>
            </a:pPr>
            <a:r>
              <a:rPr lang="es-ES" sz="1400" dirty="0" smtClean="0"/>
              <a:t>Potenciar el papel de </a:t>
            </a:r>
            <a:r>
              <a:rPr lang="es-ES" sz="1400" b="1" dirty="0" smtClean="0"/>
              <a:t>TMB como operador general de movilidad</a:t>
            </a:r>
            <a:r>
              <a:rPr lang="es-ES" sz="1400" dirty="0" smtClean="0"/>
              <a:t>, y como referente en Europa, a través de sus políticas avanzadas de impacto social, de la innovación en los modelos de transporte y de la aplicación de nuevas tecnologías más eficientes </a:t>
            </a:r>
            <a:r>
              <a:rPr lang="es-ES" sz="1400" dirty="0"/>
              <a:t>y</a:t>
            </a:r>
            <a:r>
              <a:rPr lang="es-ES" sz="1400" dirty="0" smtClean="0"/>
              <a:t> menos contaminantes. </a:t>
            </a:r>
          </a:p>
          <a:p>
            <a:pPr marL="342900" indent="-342900">
              <a:lnSpc>
                <a:spcPct val="95000"/>
              </a:lnSpc>
              <a:spcBef>
                <a:spcPct val="45000"/>
              </a:spcBef>
              <a:buFontTx/>
              <a:buAutoNum type="arabicPeriod"/>
              <a:defRPr/>
            </a:pPr>
            <a:r>
              <a:rPr lang="es-ES" sz="1400" dirty="0" smtClean="0"/>
              <a:t>Conseguir la máxima implicación y compromiso de las </a:t>
            </a:r>
            <a:r>
              <a:rPr lang="es-ES" sz="1400" b="1" dirty="0" smtClean="0"/>
              <a:t>persones</a:t>
            </a:r>
            <a:r>
              <a:rPr lang="es-ES" sz="1400" dirty="0" smtClean="0"/>
              <a:t> de la organización para consolidar la sostenibilidad </a:t>
            </a:r>
            <a:r>
              <a:rPr lang="es-ES" sz="1400" dirty="0"/>
              <a:t>y</a:t>
            </a:r>
            <a:r>
              <a:rPr lang="es-ES" sz="1400" dirty="0" smtClean="0"/>
              <a:t> de la responsabilidad social como parte esencial del </a:t>
            </a:r>
            <a:r>
              <a:rPr lang="es-ES" sz="1400" i="1" dirty="0" smtClean="0"/>
              <a:t>ADN</a:t>
            </a:r>
            <a:r>
              <a:rPr lang="es-ES" sz="1400" dirty="0" smtClean="0"/>
              <a:t> de TMB.</a:t>
            </a:r>
            <a:endParaRPr lang="es-ES" sz="1400" dirty="0"/>
          </a:p>
        </p:txBody>
      </p:sp>
      <p:sp>
        <p:nvSpPr>
          <p:cNvPr id="446467" name="Rectangle 3"/>
          <p:cNvSpPr>
            <a:spLocks noGrp="1" noChangeArrowheads="1"/>
          </p:cNvSpPr>
          <p:nvPr>
            <p:ph type="title"/>
          </p:nvPr>
        </p:nvSpPr>
        <p:spPr>
          <a:xfrm>
            <a:off x="912284" y="347664"/>
            <a:ext cx="9793816" cy="720725"/>
          </a:xfrm>
        </p:spPr>
        <p:txBody>
          <a:bodyPr/>
          <a:lstStyle/>
          <a:p>
            <a:pPr>
              <a:defRPr/>
            </a:pPr>
            <a:r>
              <a:rPr lang="es-ES" dirty="0" smtClean="0">
                <a:latin typeface="+mj-lt"/>
                <a:cs typeface="+mj-cs"/>
              </a:rPr>
              <a:t>Objetivos de la RSS </a:t>
            </a:r>
          </a:p>
        </p:txBody>
      </p:sp>
      <p:grpSp>
        <p:nvGrpSpPr>
          <p:cNvPr id="3" name="2 Grupo"/>
          <p:cNvGrpSpPr/>
          <p:nvPr/>
        </p:nvGrpSpPr>
        <p:grpSpPr>
          <a:xfrm>
            <a:off x="4159027" y="3747045"/>
            <a:ext cx="5939791" cy="3060576"/>
            <a:chOff x="4159027" y="3747045"/>
            <a:chExt cx="5939791" cy="3060576"/>
          </a:xfrm>
        </p:grpSpPr>
        <p:sp>
          <p:nvSpPr>
            <p:cNvPr id="2" name="1 Rectángulo redondeado"/>
            <p:cNvSpPr/>
            <p:nvPr/>
          </p:nvSpPr>
          <p:spPr>
            <a:xfrm>
              <a:off x="4159027" y="3747045"/>
              <a:ext cx="5888736" cy="3060576"/>
            </a:xfrm>
            <a:prstGeom prst="roundRect">
              <a:avLst>
                <a:gd name="adj" fmla="val 7903"/>
              </a:avLst>
            </a:prstGeom>
            <a:solidFill>
              <a:schemeClr val="bg1"/>
            </a:solidFill>
            <a:ln>
              <a:solidFill>
                <a:schemeClr val="tx1"/>
              </a:solid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5" name="Agrupar 4"/>
            <p:cNvGrpSpPr/>
            <p:nvPr/>
          </p:nvGrpSpPr>
          <p:grpSpPr>
            <a:xfrm>
              <a:off x="4359959" y="3789040"/>
              <a:ext cx="5738859" cy="2764482"/>
              <a:chOff x="1576278" y="3645024"/>
              <a:chExt cx="5738859" cy="2764482"/>
            </a:xfrm>
          </p:grpSpPr>
          <p:pic>
            <p:nvPicPr>
              <p:cNvPr id="2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1965" t="28276" r="68982" b="63924"/>
              <a:stretch>
                <a:fillRect/>
              </a:stretch>
            </p:blipFill>
            <p:spPr bwMode="auto">
              <a:xfrm>
                <a:off x="5029200" y="4164136"/>
                <a:ext cx="100171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6"/>
              <p:cNvSpPr txBox="1">
                <a:spLocks noChangeArrowheads="1"/>
              </p:cNvSpPr>
              <p:nvPr/>
            </p:nvSpPr>
            <p:spPr bwMode="auto">
              <a:xfrm>
                <a:off x="2884488" y="5454774"/>
                <a:ext cx="13612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defRPr/>
                </a:pPr>
                <a:r>
                  <a:rPr lang="es-ES" sz="1200" dirty="0" smtClean="0">
                    <a:solidFill>
                      <a:srgbClr val="000000"/>
                    </a:solidFill>
                    <a:latin typeface="Futura Bk" charset="0"/>
                    <a:cs typeface="+mn-cs"/>
                  </a:rPr>
                  <a:t>“Donde estamos</a:t>
                </a:r>
              </a:p>
            </p:txBody>
          </p:sp>
          <p:sp>
            <p:nvSpPr>
              <p:cNvPr id="28" name="Text Box 7"/>
              <p:cNvSpPr txBox="1">
                <a:spLocks noChangeArrowheads="1"/>
              </p:cNvSpPr>
              <p:nvPr/>
            </p:nvSpPr>
            <p:spPr bwMode="auto">
              <a:xfrm>
                <a:off x="5384800" y="3930774"/>
                <a:ext cx="19303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defRPr/>
                </a:pPr>
                <a:r>
                  <a:rPr lang="es-ES" sz="1200" dirty="0" smtClean="0">
                    <a:solidFill>
                      <a:srgbClr val="000000"/>
                    </a:solidFill>
                    <a:latin typeface="Futura Bk" charset="0"/>
                    <a:cs typeface="+mn-cs"/>
                  </a:rPr>
                  <a:t>“Donde queremos llegar”</a:t>
                </a:r>
              </a:p>
            </p:txBody>
          </p:sp>
          <p:sp>
            <p:nvSpPr>
              <p:cNvPr id="29" name="Line 8"/>
              <p:cNvSpPr>
                <a:spLocks noChangeShapeType="1"/>
              </p:cNvSpPr>
              <p:nvPr/>
            </p:nvSpPr>
            <p:spPr bwMode="auto">
              <a:xfrm>
                <a:off x="2274888" y="3787899"/>
                <a:ext cx="0" cy="2327275"/>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cs typeface="+mn-cs"/>
                </a:endParaRPr>
              </a:p>
            </p:txBody>
          </p:sp>
          <p:sp>
            <p:nvSpPr>
              <p:cNvPr id="30" name="Line 9"/>
              <p:cNvSpPr>
                <a:spLocks noChangeShapeType="1"/>
              </p:cNvSpPr>
              <p:nvPr/>
            </p:nvSpPr>
            <p:spPr bwMode="auto">
              <a:xfrm>
                <a:off x="2274888" y="6115174"/>
                <a:ext cx="427513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cs typeface="+mn-cs"/>
                </a:endParaRPr>
              </a:p>
            </p:txBody>
          </p:sp>
          <p:sp>
            <p:nvSpPr>
              <p:cNvPr id="31" name="Text Box 11"/>
              <p:cNvSpPr txBox="1">
                <a:spLocks noChangeArrowheads="1"/>
              </p:cNvSpPr>
              <p:nvPr/>
            </p:nvSpPr>
            <p:spPr bwMode="auto">
              <a:xfrm>
                <a:off x="3028950" y="6178674"/>
                <a:ext cx="44114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defRPr/>
                </a:pPr>
                <a:r>
                  <a:rPr lang="es-ES" sz="900" dirty="0" smtClean="0">
                    <a:solidFill>
                      <a:srgbClr val="CC0000"/>
                    </a:solidFill>
                    <a:latin typeface="Futura Bk" charset="0"/>
                    <a:cs typeface="+mn-cs"/>
                  </a:rPr>
                  <a:t>2016</a:t>
                </a:r>
              </a:p>
            </p:txBody>
          </p:sp>
          <p:sp>
            <p:nvSpPr>
              <p:cNvPr id="32" name="Text Box 12"/>
              <p:cNvSpPr txBox="1">
                <a:spLocks noChangeArrowheads="1"/>
              </p:cNvSpPr>
              <p:nvPr/>
            </p:nvSpPr>
            <p:spPr bwMode="auto">
              <a:xfrm>
                <a:off x="5481638" y="6178674"/>
                <a:ext cx="44114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defRPr/>
                </a:pPr>
                <a:r>
                  <a:rPr lang="es-ES" sz="900" dirty="0" smtClean="0">
                    <a:solidFill>
                      <a:srgbClr val="CC0000"/>
                    </a:solidFill>
                    <a:latin typeface="Futura Bk" charset="0"/>
                    <a:cs typeface="+mn-cs"/>
                  </a:rPr>
                  <a:t>2020</a:t>
                </a:r>
              </a:p>
            </p:txBody>
          </p:sp>
          <p:pic>
            <p:nvPicPr>
              <p:cNvPr id="3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l="21965" t="28276" r="68982" b="63924"/>
              <a:stretch>
                <a:fillRect/>
              </a:stretch>
            </p:blipFill>
            <p:spPr bwMode="auto">
              <a:xfrm>
                <a:off x="2911475" y="4927724"/>
                <a:ext cx="7334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17"/>
              <p:cNvSpPr txBox="1">
                <a:spLocks noChangeArrowheads="1"/>
              </p:cNvSpPr>
              <p:nvPr/>
            </p:nvSpPr>
            <p:spPr bwMode="auto">
              <a:xfrm>
                <a:off x="3175000" y="4221286"/>
                <a:ext cx="1217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defRPr/>
                </a:pPr>
                <a:r>
                  <a:rPr lang="es-ES" sz="1200" dirty="0" smtClean="0">
                    <a:solidFill>
                      <a:srgbClr val="000000"/>
                    </a:solidFill>
                    <a:latin typeface="Futura Bk" charset="0"/>
                    <a:cs typeface="+mn-cs"/>
                  </a:rPr>
                  <a:t>“Qué haremos”</a:t>
                </a:r>
              </a:p>
            </p:txBody>
          </p:sp>
          <p:sp>
            <p:nvSpPr>
              <p:cNvPr id="35" name="Text Box 18"/>
              <p:cNvSpPr txBox="1">
                <a:spLocks noChangeArrowheads="1"/>
              </p:cNvSpPr>
              <p:nvPr/>
            </p:nvSpPr>
            <p:spPr bwMode="auto">
              <a:xfrm>
                <a:off x="3657600" y="4610224"/>
                <a:ext cx="14975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defRPr/>
                </a:pPr>
                <a:r>
                  <a:rPr lang="es-ES" sz="1200" dirty="0" smtClean="0">
                    <a:solidFill>
                      <a:srgbClr val="000000"/>
                    </a:solidFill>
                    <a:latin typeface="Futura Bk" charset="0"/>
                    <a:cs typeface="+mn-cs"/>
                  </a:rPr>
                  <a:t>“Como lo haremos”</a:t>
                </a:r>
              </a:p>
            </p:txBody>
          </p:sp>
          <p:sp>
            <p:nvSpPr>
              <p:cNvPr id="36" name="Text Box 19"/>
              <p:cNvSpPr txBox="1">
                <a:spLocks noChangeArrowheads="1"/>
              </p:cNvSpPr>
              <p:nvPr/>
            </p:nvSpPr>
            <p:spPr bwMode="auto">
              <a:xfrm>
                <a:off x="2425700" y="4656261"/>
                <a:ext cx="4748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defRPr/>
                </a:pPr>
                <a:r>
                  <a:rPr lang="es-ES" sz="1200" dirty="0" smtClean="0">
                    <a:solidFill>
                      <a:srgbClr val="000000"/>
                    </a:solidFill>
                    <a:latin typeface="Futura Bk" charset="0"/>
                    <a:cs typeface="+mn-cs"/>
                  </a:rPr>
                  <a:t>Gap</a:t>
                </a:r>
              </a:p>
            </p:txBody>
          </p:sp>
          <p:sp>
            <p:nvSpPr>
              <p:cNvPr id="37" name="Line 20"/>
              <p:cNvSpPr>
                <a:spLocks noChangeShapeType="1"/>
              </p:cNvSpPr>
              <p:nvPr/>
            </p:nvSpPr>
            <p:spPr bwMode="auto">
              <a:xfrm>
                <a:off x="3132138" y="4148261"/>
                <a:ext cx="0"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cs typeface="+mn-cs"/>
                </a:endParaRPr>
              </a:p>
            </p:txBody>
          </p:sp>
          <p:sp>
            <p:nvSpPr>
              <p:cNvPr id="38" name="Line 21"/>
              <p:cNvSpPr>
                <a:spLocks noChangeShapeType="1"/>
              </p:cNvSpPr>
              <p:nvPr/>
            </p:nvSpPr>
            <p:spPr bwMode="auto">
              <a:xfrm>
                <a:off x="2268538" y="5372224"/>
                <a:ext cx="4275137"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cs typeface="+mn-cs"/>
                </a:endParaRPr>
              </a:p>
            </p:txBody>
          </p:sp>
          <p:sp>
            <p:nvSpPr>
              <p:cNvPr id="39" name="Line 22"/>
              <p:cNvSpPr>
                <a:spLocks noChangeShapeType="1"/>
              </p:cNvSpPr>
              <p:nvPr/>
            </p:nvSpPr>
            <p:spPr bwMode="auto">
              <a:xfrm>
                <a:off x="2268538" y="4221286"/>
                <a:ext cx="4275137"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cs typeface="+mn-cs"/>
                </a:endParaRPr>
              </a:p>
            </p:txBody>
          </p:sp>
          <p:sp>
            <p:nvSpPr>
              <p:cNvPr id="40" name="Line 23"/>
              <p:cNvSpPr>
                <a:spLocks noChangeShapeType="1"/>
              </p:cNvSpPr>
              <p:nvPr/>
            </p:nvSpPr>
            <p:spPr bwMode="auto">
              <a:xfrm>
                <a:off x="2916238" y="4221286"/>
                <a:ext cx="0" cy="1150938"/>
              </a:xfrm>
              <a:prstGeom prst="line">
                <a:avLst/>
              </a:prstGeom>
              <a:noFill/>
              <a:ln w="9525">
                <a:solidFill>
                  <a:schemeClr val="tx1"/>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cs typeface="+mn-cs"/>
                </a:endParaRPr>
              </a:p>
            </p:txBody>
          </p:sp>
          <p:sp>
            <p:nvSpPr>
              <p:cNvPr id="41" name="Oval 24"/>
              <p:cNvSpPr>
                <a:spLocks noChangeArrowheads="1"/>
              </p:cNvSpPr>
              <p:nvPr/>
            </p:nvSpPr>
            <p:spPr bwMode="auto">
              <a:xfrm>
                <a:off x="2411413" y="4586411"/>
                <a:ext cx="504825" cy="360363"/>
              </a:xfrm>
              <a:prstGeom prst="ellipse">
                <a:avLst/>
              </a:prstGeom>
              <a:noFill/>
              <a:ln w="9525">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dirty="0">
                  <a:cs typeface="+mn-cs"/>
                </a:endParaRPr>
              </a:p>
            </p:txBody>
          </p:sp>
          <p:sp>
            <p:nvSpPr>
              <p:cNvPr id="42" name="Text Box 25"/>
              <p:cNvSpPr txBox="1">
                <a:spLocks noChangeArrowheads="1"/>
              </p:cNvSpPr>
              <p:nvPr/>
            </p:nvSpPr>
            <p:spPr bwMode="auto">
              <a:xfrm>
                <a:off x="5449888" y="3645024"/>
                <a:ext cx="12795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defRPr/>
                </a:pPr>
                <a:r>
                  <a:rPr lang="es-ES" sz="1800" dirty="0" smtClean="0">
                    <a:solidFill>
                      <a:srgbClr val="000000"/>
                    </a:solidFill>
                    <a:latin typeface="Futura Bk" charset="0"/>
                    <a:cs typeface="+mn-cs"/>
                  </a:rPr>
                  <a:t>H</a:t>
                </a:r>
                <a:r>
                  <a:rPr lang="es-ES" sz="1200" dirty="0" smtClean="0">
                    <a:solidFill>
                      <a:srgbClr val="000000"/>
                    </a:solidFill>
                    <a:latin typeface="Futura Bk" charset="0"/>
                    <a:cs typeface="+mn-cs"/>
                  </a:rPr>
                  <a:t>orizonte 2020</a:t>
                </a:r>
                <a:endParaRPr lang="es-ES" sz="1800" dirty="0" smtClean="0">
                  <a:solidFill>
                    <a:srgbClr val="000000"/>
                  </a:solidFill>
                  <a:latin typeface="Futura Bk" charset="0"/>
                  <a:cs typeface="+mn-cs"/>
                </a:endParaRPr>
              </a:p>
            </p:txBody>
          </p:sp>
          <p:sp>
            <p:nvSpPr>
              <p:cNvPr id="43" name="AutoShape 4"/>
              <p:cNvSpPr>
                <a:spLocks noChangeArrowheads="1"/>
              </p:cNvSpPr>
              <p:nvPr/>
            </p:nvSpPr>
            <p:spPr bwMode="auto">
              <a:xfrm rot="-1414868">
                <a:off x="3255963" y="4359399"/>
                <a:ext cx="1952625" cy="400050"/>
              </a:xfrm>
              <a:prstGeom prst="curvedDownArrow">
                <a:avLst>
                  <a:gd name="adj1" fmla="val 30777"/>
                  <a:gd name="adj2" fmla="val 128396"/>
                  <a:gd name="adj3" fmla="val 3333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dirty="0">
                  <a:cs typeface="+mn-cs"/>
                </a:endParaRPr>
              </a:p>
            </p:txBody>
          </p:sp>
          <p:sp>
            <p:nvSpPr>
              <p:cNvPr id="44" name="Text Box 15"/>
              <p:cNvSpPr txBox="1">
                <a:spLocks noChangeArrowheads="1"/>
              </p:cNvSpPr>
              <p:nvPr/>
            </p:nvSpPr>
            <p:spPr bwMode="auto">
              <a:xfrm rot="16200000">
                <a:off x="819944" y="4615671"/>
                <a:ext cx="215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a:spcBef>
                    <a:spcPct val="20000"/>
                  </a:spcBef>
                  <a:defRPr/>
                </a:pPr>
                <a:r>
                  <a:rPr lang="es-ES" sz="1200" dirty="0" smtClean="0">
                    <a:solidFill>
                      <a:srgbClr val="CC0000"/>
                    </a:solidFill>
                    <a:latin typeface="Futura Bk" charset="0"/>
                    <a:cs typeface="+mn-cs"/>
                  </a:rPr>
                  <a:t>Nivel de confianza </a:t>
                </a:r>
                <a:r>
                  <a:rPr lang="es-ES" sz="1200" dirty="0">
                    <a:solidFill>
                      <a:srgbClr val="CC0000"/>
                    </a:solidFill>
                    <a:latin typeface="Futura Bk" charset="0"/>
                  </a:rPr>
                  <a:t>y</a:t>
                </a:r>
                <a:r>
                  <a:rPr lang="es-ES" sz="1200" dirty="0" smtClean="0">
                    <a:solidFill>
                      <a:srgbClr val="CC0000"/>
                    </a:solidFill>
                    <a:latin typeface="Futura Bk" charset="0"/>
                    <a:cs typeface="+mn-cs"/>
                  </a:rPr>
                  <a:t> reputación vinculado a la </a:t>
                </a:r>
                <a:r>
                  <a:rPr lang="es-ES" sz="1200" dirty="0" err="1" smtClean="0">
                    <a:solidFill>
                      <a:srgbClr val="CC0000"/>
                    </a:solidFill>
                    <a:latin typeface="Futura Bk" charset="0"/>
                    <a:cs typeface="+mn-cs"/>
                  </a:rPr>
                  <a:t>RSiS</a:t>
                </a:r>
                <a:r>
                  <a:rPr lang="es-ES" sz="1200" dirty="0" smtClean="0">
                    <a:solidFill>
                      <a:srgbClr val="CC0000"/>
                    </a:solidFill>
                    <a:latin typeface="Futura Bk" charset="0"/>
                    <a:cs typeface="+mn-cs"/>
                  </a:rPr>
                  <a:t> (Marca TMB) </a:t>
                </a:r>
              </a:p>
            </p:txBody>
          </p:sp>
        </p:grpSp>
      </p:grpSp>
    </p:spTree>
    <p:extLst>
      <p:ext uri="{BB962C8B-B14F-4D97-AF65-F5344CB8AC3E}">
        <p14:creationId xmlns:p14="http://schemas.microsoft.com/office/powerpoint/2010/main" val="361102022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title"/>
          </p:nvPr>
        </p:nvSpPr>
        <p:spPr>
          <a:xfrm>
            <a:off x="912284" y="347664"/>
            <a:ext cx="9793816" cy="720725"/>
          </a:xfrm>
        </p:spPr>
        <p:txBody>
          <a:bodyPr/>
          <a:lstStyle/>
          <a:p>
            <a:pPr>
              <a:defRPr/>
            </a:pPr>
            <a:r>
              <a:rPr lang="es-ES" dirty="0" smtClean="0">
                <a:latin typeface="Futura Bk" charset="0"/>
                <a:cs typeface="+mj-cs"/>
              </a:rPr>
              <a:t>Los ámbitos de actuación - Social</a:t>
            </a:r>
          </a:p>
        </p:txBody>
      </p:sp>
      <p:graphicFrame>
        <p:nvGraphicFramePr>
          <p:cNvPr id="2" name="1 Tabla"/>
          <p:cNvGraphicFramePr>
            <a:graphicFrameLocks noGrp="1"/>
          </p:cNvGraphicFramePr>
          <p:nvPr>
            <p:extLst>
              <p:ext uri="{D42A27DB-BD31-4B8C-83A1-F6EECF244321}">
                <p14:modId xmlns:p14="http://schemas.microsoft.com/office/powerpoint/2010/main" val="4186095094"/>
              </p:ext>
            </p:extLst>
          </p:nvPr>
        </p:nvGraphicFramePr>
        <p:xfrm>
          <a:off x="1633538" y="1538288"/>
          <a:ext cx="10038080" cy="3708400"/>
        </p:xfrm>
        <a:graphic>
          <a:graphicData uri="http://schemas.openxmlformats.org/drawingml/2006/table">
            <a:tbl>
              <a:tblPr firstRow="1" bandRow="1">
                <a:tableStyleId>{5C22544A-7EE6-4342-B048-85BDC9FD1C3A}</a:tableStyleId>
              </a:tblPr>
              <a:tblGrid>
                <a:gridCol w="1211072"/>
                <a:gridCol w="2670048"/>
                <a:gridCol w="438912"/>
                <a:gridCol w="5718048"/>
              </a:tblGrid>
              <a:tr h="370840">
                <a:tc gridSpan="4">
                  <a:txBody>
                    <a:bodyPr/>
                    <a:lstStyle/>
                    <a:p>
                      <a:pPr algn="ctr"/>
                      <a:r>
                        <a:rPr lang="es-ES_tradnl" dirty="0" smtClean="0"/>
                        <a:t>Movilidad sostenible</a:t>
                      </a:r>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370840">
                <a:tc gridSpan="2">
                  <a:txBody>
                    <a:bodyPr/>
                    <a:lstStyle/>
                    <a:p>
                      <a:pPr algn="ctr"/>
                      <a:r>
                        <a:rPr lang="es-ES_tradnl" sz="1600" b="1" dirty="0" smtClean="0"/>
                        <a:t>Aportación</a:t>
                      </a:r>
                      <a:r>
                        <a:rPr lang="es-ES_tradnl" sz="1600" b="1" baseline="0" dirty="0" smtClean="0"/>
                        <a:t> de valor de TMB</a:t>
                      </a:r>
                      <a:endParaRPr lang="es-ES" sz="1600" b="1" dirty="0"/>
                    </a:p>
                  </a:txBody>
                  <a:tcPr/>
                </a:tc>
                <a:tc hMerge="1">
                  <a:txBody>
                    <a:bodyPr/>
                    <a:lstStyle/>
                    <a:p>
                      <a:endParaRPr lang="es-ES" dirty="0"/>
                    </a:p>
                  </a:txBody>
                  <a:tcPr/>
                </a:tc>
                <a:tc gridSpan="2">
                  <a:txBody>
                    <a:bodyPr/>
                    <a:lstStyle/>
                    <a:p>
                      <a:pPr algn="ctr"/>
                      <a:r>
                        <a:rPr lang="es-ES_tradnl" sz="1600" b="1" dirty="0" smtClean="0"/>
                        <a:t>Ámbitos de actuación de TMB</a:t>
                      </a:r>
                      <a:endParaRPr lang="es-ES" sz="1600" b="1" dirty="0"/>
                    </a:p>
                  </a:txBody>
                  <a:tcPr/>
                </a:tc>
                <a:tc hMerge="1">
                  <a:txBody>
                    <a:bodyPr/>
                    <a:lstStyle/>
                    <a:p>
                      <a:endParaRPr lang="es-ES" dirty="0"/>
                    </a:p>
                  </a:txBody>
                  <a:tcPr/>
                </a:tc>
              </a:tr>
              <a:tr h="370840">
                <a:tc rowSpan="8">
                  <a:txBody>
                    <a:bodyPr/>
                    <a:lstStyle/>
                    <a:p>
                      <a:r>
                        <a:rPr lang="es-ES_tradnl" sz="1400" dirty="0" smtClean="0"/>
                        <a:t>1 - Social</a:t>
                      </a:r>
                      <a:endParaRPr lang="es-ES" sz="1400" dirty="0"/>
                    </a:p>
                  </a:txBody>
                  <a:tcPr anchor="ctr"/>
                </a:tc>
                <a:tc rowSpan="3">
                  <a:txBody>
                    <a:bodyPr/>
                    <a:lstStyle/>
                    <a:p>
                      <a:r>
                        <a:rPr lang="es-ES_tradnl" sz="1400" dirty="0" smtClean="0"/>
                        <a:t>Cohesión</a:t>
                      </a:r>
                      <a:r>
                        <a:rPr lang="es-ES_tradnl" sz="1400" baseline="0" dirty="0" smtClean="0"/>
                        <a:t> Social</a:t>
                      </a:r>
                      <a:endParaRPr lang="es-ES" sz="1400" dirty="0"/>
                    </a:p>
                  </a:txBody>
                  <a:tcPr anchor="ctr"/>
                </a:tc>
                <a:tc>
                  <a:txBody>
                    <a:bodyPr/>
                    <a:lstStyle/>
                    <a:p>
                      <a:pPr algn="ctr"/>
                      <a:r>
                        <a:rPr lang="es-ES_tradnl" sz="1400" dirty="0" smtClean="0"/>
                        <a:t>1</a:t>
                      </a:r>
                      <a:endParaRPr lang="es-ES" sz="1400" dirty="0"/>
                    </a:p>
                  </a:txBody>
                  <a:tcPr/>
                </a:tc>
                <a:tc>
                  <a:txBody>
                    <a:bodyPr/>
                    <a:lstStyle/>
                    <a:p>
                      <a:r>
                        <a:rPr lang="es-ES_tradnl" sz="1400" dirty="0" smtClean="0"/>
                        <a:t>Accesibilidad</a:t>
                      </a:r>
                      <a:endParaRPr lang="es-ES" sz="1400" dirty="0"/>
                    </a:p>
                  </a:txBody>
                  <a:tcPr/>
                </a:tc>
              </a:tr>
              <a:tr h="370840">
                <a:tc vMerge="1">
                  <a:txBody>
                    <a:bodyPr/>
                    <a:lstStyle/>
                    <a:p>
                      <a:endParaRPr lang="es-ES" sz="1400" dirty="0"/>
                    </a:p>
                  </a:txBody>
                  <a:tcPr/>
                </a:tc>
                <a:tc vMerge="1">
                  <a:txBody>
                    <a:bodyPr/>
                    <a:lstStyle/>
                    <a:p>
                      <a:endParaRPr lang="es-ES" sz="1400" dirty="0"/>
                    </a:p>
                  </a:txBody>
                  <a:tcPr/>
                </a:tc>
                <a:tc>
                  <a:txBody>
                    <a:bodyPr/>
                    <a:lstStyle/>
                    <a:p>
                      <a:pPr algn="ctr"/>
                      <a:r>
                        <a:rPr lang="es-ES_tradnl" sz="1400" dirty="0" smtClean="0"/>
                        <a:t>2</a:t>
                      </a:r>
                      <a:endParaRPr lang="es-ES" sz="1400" dirty="0"/>
                    </a:p>
                  </a:txBody>
                  <a:tcPr/>
                </a:tc>
                <a:tc>
                  <a:txBody>
                    <a:bodyPr/>
                    <a:lstStyle/>
                    <a:p>
                      <a:r>
                        <a:rPr lang="es-ES_tradnl" sz="1400" dirty="0" smtClean="0"/>
                        <a:t>Cooperación y solidaridad</a:t>
                      </a:r>
                      <a:endParaRPr lang="es-ES" sz="1400" dirty="0"/>
                    </a:p>
                  </a:txBody>
                  <a:tcPr/>
                </a:tc>
              </a:tr>
              <a:tr h="370840">
                <a:tc vMerge="1">
                  <a:txBody>
                    <a:bodyPr/>
                    <a:lstStyle/>
                    <a:p>
                      <a:endParaRPr lang="es-ES" sz="1400"/>
                    </a:p>
                  </a:txBody>
                  <a:tcPr/>
                </a:tc>
                <a:tc vMerge="1">
                  <a:txBody>
                    <a:bodyPr/>
                    <a:lstStyle/>
                    <a:p>
                      <a:endParaRPr lang="es-ES" sz="1400" dirty="0"/>
                    </a:p>
                  </a:txBody>
                  <a:tcPr/>
                </a:tc>
                <a:tc>
                  <a:txBody>
                    <a:bodyPr/>
                    <a:lstStyle/>
                    <a:p>
                      <a:pPr algn="ctr"/>
                      <a:r>
                        <a:rPr lang="es-ES_tradnl" sz="1400" dirty="0" smtClean="0"/>
                        <a:t>3</a:t>
                      </a:r>
                      <a:endParaRPr lang="es-ES" sz="1400" dirty="0"/>
                    </a:p>
                  </a:txBody>
                  <a:tcPr/>
                </a:tc>
                <a:tc>
                  <a:txBody>
                    <a:bodyPr/>
                    <a:lstStyle/>
                    <a:p>
                      <a:r>
                        <a:rPr lang="es-ES_tradnl" sz="1400" dirty="0" smtClean="0"/>
                        <a:t>Plan de civismo</a:t>
                      </a:r>
                      <a:endParaRPr lang="es-ES" sz="1400" dirty="0"/>
                    </a:p>
                  </a:txBody>
                  <a:tcPr/>
                </a:tc>
              </a:tr>
              <a:tr h="370840">
                <a:tc vMerge="1">
                  <a:txBody>
                    <a:bodyPr/>
                    <a:lstStyle/>
                    <a:p>
                      <a:endParaRPr lang="es-ES" sz="1400" dirty="0"/>
                    </a:p>
                  </a:txBody>
                  <a:tcPr/>
                </a:tc>
                <a:tc rowSpan="5">
                  <a:txBody>
                    <a:bodyPr/>
                    <a:lstStyle/>
                    <a:p>
                      <a:r>
                        <a:rPr lang="es-ES_tradnl" sz="1400" dirty="0" smtClean="0"/>
                        <a:t>Compromiso</a:t>
                      </a:r>
                      <a:r>
                        <a:rPr lang="es-ES_tradnl" sz="1400" baseline="0" dirty="0" smtClean="0"/>
                        <a:t> con la comunidad y alianzas</a:t>
                      </a:r>
                      <a:endParaRPr lang="es-ES" sz="1400" dirty="0"/>
                    </a:p>
                  </a:txBody>
                  <a:tcPr anchor="ctr"/>
                </a:tc>
                <a:tc>
                  <a:txBody>
                    <a:bodyPr/>
                    <a:lstStyle/>
                    <a:p>
                      <a:pPr algn="ctr"/>
                      <a:r>
                        <a:rPr lang="es-ES_tradnl" sz="1400" dirty="0" smtClean="0"/>
                        <a:t>4</a:t>
                      </a:r>
                      <a:endParaRPr lang="es-ES" sz="1400" dirty="0"/>
                    </a:p>
                  </a:txBody>
                  <a:tcPr/>
                </a:tc>
                <a:tc>
                  <a:txBody>
                    <a:bodyPr/>
                    <a:lstStyle/>
                    <a:p>
                      <a:r>
                        <a:rPr lang="es-ES_tradnl" sz="1400" dirty="0" smtClean="0"/>
                        <a:t>TMB Educa</a:t>
                      </a:r>
                      <a:endParaRPr lang="es-ES" sz="1400" dirty="0"/>
                    </a:p>
                  </a:txBody>
                  <a:tcPr/>
                </a:tc>
              </a:tr>
              <a:tr h="370840">
                <a:tc vMerge="1">
                  <a:txBody>
                    <a:bodyPr/>
                    <a:lstStyle/>
                    <a:p>
                      <a:endParaRPr lang="es-ES" sz="1400" dirty="0"/>
                    </a:p>
                  </a:txBody>
                  <a:tcPr/>
                </a:tc>
                <a:tc vMerge="1">
                  <a:txBody>
                    <a:bodyPr/>
                    <a:lstStyle/>
                    <a:p>
                      <a:endParaRPr lang="es-ES" sz="1400" dirty="0"/>
                    </a:p>
                  </a:txBody>
                  <a:tcPr/>
                </a:tc>
                <a:tc>
                  <a:txBody>
                    <a:bodyPr/>
                    <a:lstStyle/>
                    <a:p>
                      <a:pPr algn="ctr"/>
                      <a:r>
                        <a:rPr lang="es-ES_tradnl" sz="1400" dirty="0" smtClean="0"/>
                        <a:t>5</a:t>
                      </a:r>
                      <a:endParaRPr lang="es-ES" sz="1400" dirty="0"/>
                    </a:p>
                  </a:txBody>
                  <a:tcPr/>
                </a:tc>
                <a:tc>
                  <a:txBody>
                    <a:bodyPr/>
                    <a:lstStyle/>
                    <a:p>
                      <a:r>
                        <a:rPr lang="es-ES_tradnl" sz="1400" dirty="0" smtClean="0"/>
                        <a:t>TMB Cultura</a:t>
                      </a:r>
                      <a:endParaRPr lang="es-ES" sz="1400" dirty="0"/>
                    </a:p>
                  </a:txBody>
                  <a:tcPr/>
                </a:tc>
              </a:tr>
              <a:tr h="370840">
                <a:tc vMerge="1">
                  <a:txBody>
                    <a:bodyPr/>
                    <a:lstStyle/>
                    <a:p>
                      <a:endParaRPr lang="es-ES" sz="1400" dirty="0"/>
                    </a:p>
                  </a:txBody>
                  <a:tcPr/>
                </a:tc>
                <a:tc vMerge="1">
                  <a:txBody>
                    <a:bodyPr/>
                    <a:lstStyle/>
                    <a:p>
                      <a:endParaRPr lang="es-ES" sz="1400" dirty="0"/>
                    </a:p>
                  </a:txBody>
                  <a:tcPr/>
                </a:tc>
                <a:tc>
                  <a:txBody>
                    <a:bodyPr/>
                    <a:lstStyle/>
                    <a:p>
                      <a:pPr algn="ctr"/>
                      <a:r>
                        <a:rPr lang="es-ES_tradnl" sz="1400" dirty="0" smtClean="0"/>
                        <a:t>6</a:t>
                      </a:r>
                      <a:endParaRPr lang="es-ES" sz="1400" dirty="0"/>
                    </a:p>
                  </a:txBody>
                  <a:tcPr/>
                </a:tc>
                <a:tc>
                  <a:txBody>
                    <a:bodyPr/>
                    <a:lstStyle/>
                    <a:p>
                      <a:r>
                        <a:rPr lang="es-ES_tradnl" sz="1400" dirty="0" smtClean="0"/>
                        <a:t>Calidad y satisfacción del cliente</a:t>
                      </a:r>
                      <a:endParaRPr lang="es-ES" sz="1400" dirty="0"/>
                    </a:p>
                  </a:txBody>
                  <a:tcPr/>
                </a:tc>
              </a:tr>
              <a:tr h="370840">
                <a:tc vMerge="1">
                  <a:txBody>
                    <a:bodyPr/>
                    <a:lstStyle/>
                    <a:p>
                      <a:endParaRPr lang="es-ES" sz="1400" dirty="0"/>
                    </a:p>
                  </a:txBody>
                  <a:tcPr/>
                </a:tc>
                <a:tc vMerge="1">
                  <a:txBody>
                    <a:bodyPr/>
                    <a:lstStyle/>
                    <a:p>
                      <a:endParaRPr lang="es-ES" sz="1400" dirty="0"/>
                    </a:p>
                  </a:txBody>
                  <a:tcPr/>
                </a:tc>
                <a:tc>
                  <a:txBody>
                    <a:bodyPr/>
                    <a:lstStyle/>
                    <a:p>
                      <a:pPr algn="ctr"/>
                      <a:r>
                        <a:rPr lang="es-ES_tradnl" sz="1400" dirty="0" smtClean="0"/>
                        <a:t>7</a:t>
                      </a:r>
                      <a:endParaRPr lang="es-ES" sz="1400" dirty="0"/>
                    </a:p>
                  </a:txBody>
                  <a:tcPr/>
                </a:tc>
                <a:tc>
                  <a:txBody>
                    <a:bodyPr/>
                    <a:lstStyle/>
                    <a:p>
                      <a:r>
                        <a:rPr lang="es-ES_tradnl" sz="1400" dirty="0" smtClean="0"/>
                        <a:t>Alianzas/Colaboraciones con entidades</a:t>
                      </a:r>
                      <a:endParaRPr lang="es-ES" sz="1400" dirty="0"/>
                    </a:p>
                  </a:txBody>
                  <a:tcPr/>
                </a:tc>
              </a:tr>
              <a:tr h="370840">
                <a:tc vMerge="1">
                  <a:txBody>
                    <a:bodyPr/>
                    <a:lstStyle/>
                    <a:p>
                      <a:endParaRPr lang="es-ES" sz="1400" dirty="0"/>
                    </a:p>
                  </a:txBody>
                  <a:tcPr/>
                </a:tc>
                <a:tc vMerge="1">
                  <a:txBody>
                    <a:bodyPr/>
                    <a:lstStyle/>
                    <a:p>
                      <a:endParaRPr lang="es-ES" sz="1400" dirty="0"/>
                    </a:p>
                  </a:txBody>
                  <a:tcPr/>
                </a:tc>
                <a:tc>
                  <a:txBody>
                    <a:bodyPr/>
                    <a:lstStyle/>
                    <a:p>
                      <a:pPr algn="ctr"/>
                      <a:r>
                        <a:rPr lang="es-ES_tradnl" sz="1400" dirty="0" smtClean="0"/>
                        <a:t>8</a:t>
                      </a:r>
                      <a:endParaRPr lang="es-ES" sz="1400" dirty="0"/>
                    </a:p>
                  </a:txBody>
                  <a:tcPr/>
                </a:tc>
                <a:tc>
                  <a:txBody>
                    <a:bodyPr/>
                    <a:lstStyle/>
                    <a:p>
                      <a:r>
                        <a:rPr lang="es-ES_tradnl" sz="1400" dirty="0" smtClean="0"/>
                        <a:t>Seguridad</a:t>
                      </a:r>
                      <a:endParaRPr lang="es-ES" sz="1400" dirty="0"/>
                    </a:p>
                  </a:txBody>
                  <a:tcPr/>
                </a:tc>
              </a:tr>
            </a:tbl>
          </a:graphicData>
        </a:graphic>
      </p:graphicFrame>
    </p:spTree>
    <p:extLst>
      <p:ext uri="{BB962C8B-B14F-4D97-AF65-F5344CB8AC3E}">
        <p14:creationId xmlns:p14="http://schemas.microsoft.com/office/powerpoint/2010/main" val="2989212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title"/>
          </p:nvPr>
        </p:nvSpPr>
        <p:spPr>
          <a:xfrm>
            <a:off x="912284" y="347664"/>
            <a:ext cx="9793816" cy="720725"/>
          </a:xfrm>
        </p:spPr>
        <p:txBody>
          <a:bodyPr/>
          <a:lstStyle/>
          <a:p>
            <a:pPr>
              <a:defRPr/>
            </a:pPr>
            <a:r>
              <a:rPr lang="es-ES" dirty="0" smtClean="0">
                <a:latin typeface="Futura Bk" charset="0"/>
                <a:cs typeface="+mj-cs"/>
              </a:rPr>
              <a:t>Los ámbitos de actuación - Ético</a:t>
            </a:r>
          </a:p>
        </p:txBody>
      </p:sp>
      <p:graphicFrame>
        <p:nvGraphicFramePr>
          <p:cNvPr id="2" name="1 Tabla"/>
          <p:cNvGraphicFramePr>
            <a:graphicFrameLocks noGrp="1"/>
          </p:cNvGraphicFramePr>
          <p:nvPr>
            <p:extLst>
              <p:ext uri="{D42A27DB-BD31-4B8C-83A1-F6EECF244321}">
                <p14:modId xmlns:p14="http://schemas.microsoft.com/office/powerpoint/2010/main" val="4136018005"/>
              </p:ext>
            </p:extLst>
          </p:nvPr>
        </p:nvGraphicFramePr>
        <p:xfrm>
          <a:off x="1633538" y="1572260"/>
          <a:ext cx="10038080" cy="3271520"/>
        </p:xfrm>
        <a:graphic>
          <a:graphicData uri="http://schemas.openxmlformats.org/drawingml/2006/table">
            <a:tbl>
              <a:tblPr firstRow="1" bandRow="1">
                <a:tableStyleId>{5C22544A-7EE6-4342-B048-85BDC9FD1C3A}</a:tableStyleId>
              </a:tblPr>
              <a:tblGrid>
                <a:gridCol w="1211072"/>
                <a:gridCol w="2670048"/>
                <a:gridCol w="438912"/>
                <a:gridCol w="5718048"/>
              </a:tblGrid>
              <a:tr h="370840">
                <a:tc gridSpan="4">
                  <a:txBody>
                    <a:bodyPr/>
                    <a:lstStyle/>
                    <a:p>
                      <a:pPr algn="ctr"/>
                      <a:r>
                        <a:rPr lang="es-ES_tradnl" dirty="0" smtClean="0"/>
                        <a:t>Movilidad sostenible</a:t>
                      </a:r>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370840">
                <a:tc gridSpan="2">
                  <a:txBody>
                    <a:bodyPr/>
                    <a:lstStyle/>
                    <a:p>
                      <a:pPr algn="ctr"/>
                      <a:r>
                        <a:rPr lang="es-ES_tradnl" sz="1600" b="1" dirty="0" smtClean="0"/>
                        <a:t>Aportación</a:t>
                      </a:r>
                      <a:r>
                        <a:rPr lang="es-ES_tradnl" sz="1600" b="1" baseline="0" dirty="0" smtClean="0"/>
                        <a:t> de valor de TMB</a:t>
                      </a:r>
                      <a:endParaRPr lang="es-ES" sz="1600" b="1" dirty="0"/>
                    </a:p>
                  </a:txBody>
                  <a:tcPr/>
                </a:tc>
                <a:tc hMerge="1">
                  <a:txBody>
                    <a:bodyPr/>
                    <a:lstStyle/>
                    <a:p>
                      <a:endParaRPr lang="es-ES" dirty="0"/>
                    </a:p>
                  </a:txBody>
                  <a:tcPr/>
                </a:tc>
                <a:tc gridSpan="2">
                  <a:txBody>
                    <a:bodyPr/>
                    <a:lstStyle/>
                    <a:p>
                      <a:pPr algn="ctr"/>
                      <a:r>
                        <a:rPr lang="es-ES_tradnl" sz="1600" b="1" dirty="0" smtClean="0"/>
                        <a:t>Ámbitos de actuación de TMB</a:t>
                      </a:r>
                      <a:endParaRPr lang="es-ES" sz="1600" b="1" dirty="0"/>
                    </a:p>
                  </a:txBody>
                  <a:tcPr/>
                </a:tc>
                <a:tc hMerge="1">
                  <a:txBody>
                    <a:bodyPr/>
                    <a:lstStyle/>
                    <a:p>
                      <a:endParaRPr lang="es-ES" dirty="0"/>
                    </a:p>
                  </a:txBody>
                  <a:tcPr/>
                </a:tc>
              </a:tr>
              <a:tr h="370840">
                <a:tc rowSpan="7">
                  <a:txBody>
                    <a:bodyPr/>
                    <a:lstStyle/>
                    <a:p>
                      <a:r>
                        <a:rPr lang="es-ES_tradnl" sz="1400" dirty="0" smtClean="0"/>
                        <a:t>2</a:t>
                      </a:r>
                      <a:r>
                        <a:rPr lang="es-ES_tradnl" sz="1400" baseline="0" dirty="0" smtClean="0"/>
                        <a:t> -Ético</a:t>
                      </a:r>
                      <a:endParaRPr lang="es-ES" sz="1400" dirty="0"/>
                    </a:p>
                  </a:txBody>
                  <a:tcPr anchor="ctr"/>
                </a:tc>
                <a:tc rowSpan="4">
                  <a:txBody>
                    <a:bodyPr/>
                    <a:lstStyle/>
                    <a:p>
                      <a:r>
                        <a:rPr lang="es-ES_tradnl" sz="1400" dirty="0" smtClean="0"/>
                        <a:t>Buen</a:t>
                      </a:r>
                      <a:r>
                        <a:rPr lang="es-ES_tradnl" sz="1400" baseline="0" dirty="0" smtClean="0"/>
                        <a:t> gobierno</a:t>
                      </a:r>
                      <a:endParaRPr lang="es-ES" sz="1400" dirty="0"/>
                    </a:p>
                  </a:txBody>
                  <a:tcPr anchor="ctr"/>
                </a:tc>
                <a:tc>
                  <a:txBody>
                    <a:bodyPr/>
                    <a:lstStyle/>
                    <a:p>
                      <a:pPr algn="ctr"/>
                      <a:r>
                        <a:rPr lang="es-ES_tradnl" sz="1400" dirty="0" smtClean="0"/>
                        <a:t>1</a:t>
                      </a:r>
                      <a:endParaRPr lang="es-ES" sz="1400" dirty="0"/>
                    </a:p>
                  </a:txBody>
                  <a:tcPr/>
                </a:tc>
                <a:tc>
                  <a:txBody>
                    <a:bodyPr/>
                    <a:lstStyle/>
                    <a:p>
                      <a:r>
                        <a:rPr lang="es-ES_tradnl" sz="1400" dirty="0" smtClean="0"/>
                        <a:t>Transparencia</a:t>
                      </a:r>
                      <a:endParaRPr lang="es-ES" sz="1400" dirty="0"/>
                    </a:p>
                  </a:txBody>
                  <a:tcPr/>
                </a:tc>
              </a:tr>
              <a:tr h="370840">
                <a:tc vMerge="1">
                  <a:txBody>
                    <a:bodyPr/>
                    <a:lstStyle/>
                    <a:p>
                      <a:endParaRPr lang="es-ES" sz="1400" dirty="0"/>
                    </a:p>
                  </a:txBody>
                  <a:tcPr/>
                </a:tc>
                <a:tc vMerge="1">
                  <a:txBody>
                    <a:bodyPr/>
                    <a:lstStyle/>
                    <a:p>
                      <a:endParaRPr lang="es-ES" sz="1400" dirty="0"/>
                    </a:p>
                  </a:txBody>
                  <a:tcPr anchor="ctr"/>
                </a:tc>
                <a:tc>
                  <a:txBody>
                    <a:bodyPr/>
                    <a:lstStyle/>
                    <a:p>
                      <a:pPr algn="ctr"/>
                      <a:r>
                        <a:rPr lang="es-ES_tradnl" sz="1400" dirty="0" smtClean="0"/>
                        <a:t>2</a:t>
                      </a:r>
                      <a:endParaRPr lang="es-ES" sz="1400" dirty="0"/>
                    </a:p>
                  </a:txBody>
                  <a:tcPr/>
                </a:tc>
                <a:tc>
                  <a:txBody>
                    <a:bodyPr/>
                    <a:lstStyle/>
                    <a:p>
                      <a:r>
                        <a:rPr lang="es-ES_tradnl" sz="1400" dirty="0" smtClean="0"/>
                        <a:t>Cumplimiento/”</a:t>
                      </a:r>
                      <a:r>
                        <a:rPr lang="es-ES_tradnl" sz="1400" dirty="0" err="1" smtClean="0"/>
                        <a:t>Compliance</a:t>
                      </a:r>
                      <a:r>
                        <a:rPr lang="es-ES_tradnl" sz="1400" dirty="0" smtClean="0"/>
                        <a:t>”</a:t>
                      </a:r>
                      <a:endParaRPr lang="es-ES" sz="1400" dirty="0"/>
                    </a:p>
                  </a:txBody>
                  <a:tcPr/>
                </a:tc>
              </a:tr>
              <a:tr h="370840">
                <a:tc vMerge="1">
                  <a:txBody>
                    <a:bodyPr/>
                    <a:lstStyle/>
                    <a:p>
                      <a:endParaRPr lang="es-ES" sz="1400"/>
                    </a:p>
                  </a:txBody>
                  <a:tcPr/>
                </a:tc>
                <a:tc vMerge="1">
                  <a:txBody>
                    <a:bodyPr/>
                    <a:lstStyle/>
                    <a:p>
                      <a:endParaRPr lang="es-ES" sz="1400" dirty="0"/>
                    </a:p>
                  </a:txBody>
                  <a:tcPr anchor="ctr"/>
                </a:tc>
                <a:tc>
                  <a:txBody>
                    <a:bodyPr/>
                    <a:lstStyle/>
                    <a:p>
                      <a:pPr algn="ctr"/>
                      <a:r>
                        <a:rPr lang="es-ES_tradnl" sz="1400" dirty="0" smtClean="0"/>
                        <a:t>3</a:t>
                      </a:r>
                      <a:endParaRPr lang="es-ES" sz="1400" dirty="0"/>
                    </a:p>
                  </a:txBody>
                  <a:tcPr/>
                </a:tc>
                <a:tc>
                  <a:txBody>
                    <a:bodyPr/>
                    <a:lstStyle/>
                    <a:p>
                      <a:r>
                        <a:rPr lang="es-ES_tradnl" sz="1400" dirty="0" smtClean="0"/>
                        <a:t>Código</a:t>
                      </a:r>
                      <a:r>
                        <a:rPr lang="es-ES_tradnl" sz="1400" baseline="0" dirty="0" smtClean="0"/>
                        <a:t> ético/valores/Cultura de empresa</a:t>
                      </a:r>
                      <a:endParaRPr lang="es-ES" sz="1400" dirty="0"/>
                    </a:p>
                  </a:txBody>
                  <a:tcPr/>
                </a:tc>
              </a:tr>
              <a:tr h="370840">
                <a:tc vMerge="1">
                  <a:txBody>
                    <a:bodyPr/>
                    <a:lstStyle/>
                    <a:p>
                      <a:endParaRPr lang="es-ES" sz="1400" dirty="0"/>
                    </a:p>
                  </a:txBody>
                  <a:tcPr/>
                </a:tc>
                <a:tc vMerge="1">
                  <a:txBody>
                    <a:bodyPr/>
                    <a:lstStyle/>
                    <a:p>
                      <a:endParaRPr lang="es-ES" sz="1400" dirty="0"/>
                    </a:p>
                  </a:txBody>
                  <a:tcPr anchor="ctr"/>
                </a:tc>
                <a:tc>
                  <a:txBody>
                    <a:bodyPr/>
                    <a:lstStyle/>
                    <a:p>
                      <a:pPr algn="ctr"/>
                      <a:r>
                        <a:rPr lang="es-ES_tradnl" sz="1400" dirty="0" smtClean="0"/>
                        <a:t>4</a:t>
                      </a:r>
                      <a:endParaRPr lang="es-ES" sz="1400" dirty="0"/>
                    </a:p>
                  </a:txBody>
                  <a:tcPr/>
                </a:tc>
                <a:tc>
                  <a:txBody>
                    <a:bodyPr/>
                    <a:lstStyle/>
                    <a:p>
                      <a:r>
                        <a:rPr lang="es-ES_tradnl" sz="1400" dirty="0" smtClean="0"/>
                        <a:t>Buen gobierno</a:t>
                      </a:r>
                      <a:r>
                        <a:rPr lang="es-ES_tradnl" sz="1400" baseline="0" dirty="0" smtClean="0"/>
                        <a:t> y compromisos RSS</a:t>
                      </a:r>
                      <a:endParaRPr lang="es-ES" sz="1400" dirty="0"/>
                    </a:p>
                  </a:txBody>
                  <a:tcPr/>
                </a:tc>
              </a:tr>
              <a:tr h="370840">
                <a:tc vMerge="1">
                  <a:txBody>
                    <a:bodyPr/>
                    <a:lstStyle/>
                    <a:p>
                      <a:endParaRPr lang="es-ES" sz="1400" dirty="0"/>
                    </a:p>
                  </a:txBody>
                  <a:tcPr/>
                </a:tc>
                <a:tc rowSpan="3">
                  <a:txBody>
                    <a:bodyPr/>
                    <a:lstStyle/>
                    <a:p>
                      <a:pPr marL="0" algn="l" defTabSz="457200" rtl="0" eaLnBrk="1" latinLnBrk="0" hangingPunct="1"/>
                      <a:r>
                        <a:rPr lang="es-ES_tradnl" sz="1400" kern="1200" dirty="0" smtClean="0">
                          <a:solidFill>
                            <a:schemeClr val="dk1"/>
                          </a:solidFill>
                          <a:latin typeface="+mn-lt"/>
                          <a:ea typeface="+mn-ea"/>
                          <a:cs typeface="+mn-cs"/>
                        </a:rPr>
                        <a:t>Confianza y Reputación</a:t>
                      </a:r>
                      <a:endParaRPr lang="es-ES" sz="1400" kern="1200" dirty="0">
                        <a:solidFill>
                          <a:schemeClr val="dk1"/>
                        </a:solidFill>
                        <a:latin typeface="+mn-lt"/>
                        <a:ea typeface="+mn-ea"/>
                        <a:cs typeface="+mn-cs"/>
                      </a:endParaRPr>
                    </a:p>
                  </a:txBody>
                  <a:tcPr anchor="ctr">
                    <a:solidFill>
                      <a:srgbClr val="CDE3F8"/>
                    </a:solidFill>
                  </a:tcPr>
                </a:tc>
                <a:tc>
                  <a:txBody>
                    <a:bodyPr/>
                    <a:lstStyle/>
                    <a:p>
                      <a:pPr algn="ctr"/>
                      <a:r>
                        <a:rPr lang="es-ES_tradnl" sz="1400" dirty="0" smtClean="0"/>
                        <a:t>5</a:t>
                      </a:r>
                      <a:endParaRPr lang="es-ES" sz="1400" dirty="0"/>
                    </a:p>
                  </a:txBody>
                  <a:tcPr/>
                </a:tc>
                <a:tc>
                  <a:txBody>
                    <a:bodyPr/>
                    <a:lstStyle/>
                    <a:p>
                      <a:r>
                        <a:rPr lang="es-ES_tradnl" sz="1400" dirty="0" smtClean="0"/>
                        <a:t>Gestió</a:t>
                      </a:r>
                      <a:r>
                        <a:rPr lang="es-ES_tradnl" sz="1400" baseline="0" dirty="0" smtClean="0"/>
                        <a:t>n del marco de relaciones con los grupos de interés</a:t>
                      </a:r>
                      <a:endParaRPr lang="es-ES" sz="1400" dirty="0"/>
                    </a:p>
                  </a:txBody>
                  <a:tcPr/>
                </a:tc>
              </a:tr>
              <a:tr h="370840">
                <a:tc vMerge="1">
                  <a:txBody>
                    <a:bodyPr/>
                    <a:lstStyle/>
                    <a:p>
                      <a:endParaRPr lang="es-ES" sz="1400" dirty="0"/>
                    </a:p>
                  </a:txBody>
                  <a:tcPr/>
                </a:tc>
                <a:tc vMerge="1">
                  <a:txBody>
                    <a:bodyPr/>
                    <a:lstStyle/>
                    <a:p>
                      <a:endParaRPr lang="es-ES" sz="1400" dirty="0"/>
                    </a:p>
                  </a:txBody>
                  <a:tcPr anchor="ctr"/>
                </a:tc>
                <a:tc>
                  <a:txBody>
                    <a:bodyPr/>
                    <a:lstStyle/>
                    <a:p>
                      <a:pPr algn="ctr"/>
                      <a:r>
                        <a:rPr lang="es-ES_tradnl" sz="1400" dirty="0" smtClean="0"/>
                        <a:t>6</a:t>
                      </a:r>
                      <a:endParaRPr lang="es-ES" sz="1400" dirty="0"/>
                    </a:p>
                  </a:txBody>
                  <a:tcPr/>
                </a:tc>
                <a:tc>
                  <a:txBody>
                    <a:bodyPr/>
                    <a:lstStyle/>
                    <a:p>
                      <a:r>
                        <a:rPr lang="es-ES_tradnl" sz="1400" dirty="0" smtClean="0"/>
                        <a:t>Marca</a:t>
                      </a:r>
                      <a:r>
                        <a:rPr lang="es-ES_tradnl" sz="1400" baseline="0" dirty="0" smtClean="0"/>
                        <a:t>/reputación/comunicación</a:t>
                      </a:r>
                      <a:endParaRPr lang="es-ES" sz="1400" dirty="0"/>
                    </a:p>
                  </a:txBody>
                  <a:tcPr/>
                </a:tc>
              </a:tr>
              <a:tr h="0">
                <a:tc vMerge="1">
                  <a:txBody>
                    <a:bodyPr/>
                    <a:lstStyle/>
                    <a:p>
                      <a:endParaRPr lang="es-ES" sz="1400" dirty="0"/>
                    </a:p>
                  </a:txBody>
                  <a:tcPr/>
                </a:tc>
                <a:tc vMerge="1">
                  <a:txBody>
                    <a:bodyPr/>
                    <a:lstStyle/>
                    <a:p>
                      <a:endParaRPr lang="es-ES" sz="1400" dirty="0"/>
                    </a:p>
                  </a:txBody>
                  <a:tcPr anchor="ctr"/>
                </a:tc>
                <a:tc>
                  <a:txBody>
                    <a:bodyPr/>
                    <a:lstStyle/>
                    <a:p>
                      <a:pPr algn="ctr"/>
                      <a:r>
                        <a:rPr lang="es-ES_tradnl" sz="1400" dirty="0" smtClean="0"/>
                        <a:t>7</a:t>
                      </a:r>
                      <a:endParaRPr lang="es-ES" sz="1400" dirty="0"/>
                    </a:p>
                  </a:txBody>
                  <a:tcPr/>
                </a:tc>
                <a:tc>
                  <a:txBody>
                    <a:bodyPr/>
                    <a:lstStyle/>
                    <a:p>
                      <a:r>
                        <a:rPr lang="es-ES_tradnl" sz="1400" dirty="0" smtClean="0"/>
                        <a:t>Aportación de TMB a la Sociedad</a:t>
                      </a:r>
                      <a:endParaRPr lang="es-ES" sz="1400" dirty="0"/>
                    </a:p>
                  </a:txBody>
                  <a:tcPr/>
                </a:tc>
              </a:tr>
            </a:tbl>
          </a:graphicData>
        </a:graphic>
      </p:graphicFrame>
    </p:spTree>
    <p:extLst>
      <p:ext uri="{BB962C8B-B14F-4D97-AF65-F5344CB8AC3E}">
        <p14:creationId xmlns:p14="http://schemas.microsoft.com/office/powerpoint/2010/main" val="762004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title"/>
          </p:nvPr>
        </p:nvSpPr>
        <p:spPr>
          <a:xfrm>
            <a:off x="912284" y="347664"/>
            <a:ext cx="9793816" cy="720725"/>
          </a:xfrm>
        </p:spPr>
        <p:txBody>
          <a:bodyPr/>
          <a:lstStyle/>
          <a:p>
            <a:pPr>
              <a:defRPr/>
            </a:pPr>
            <a:r>
              <a:rPr lang="es-ES" dirty="0" smtClean="0">
                <a:latin typeface="Futura Bk" charset="0"/>
                <a:cs typeface="+mj-cs"/>
              </a:rPr>
              <a:t>Los ámbitos de actuación - Económico</a:t>
            </a:r>
          </a:p>
        </p:txBody>
      </p:sp>
      <p:graphicFrame>
        <p:nvGraphicFramePr>
          <p:cNvPr id="2" name="1 Tabla"/>
          <p:cNvGraphicFramePr>
            <a:graphicFrameLocks noGrp="1"/>
          </p:cNvGraphicFramePr>
          <p:nvPr>
            <p:extLst>
              <p:ext uri="{D42A27DB-BD31-4B8C-83A1-F6EECF244321}">
                <p14:modId xmlns:p14="http://schemas.microsoft.com/office/powerpoint/2010/main" val="282377176"/>
              </p:ext>
            </p:extLst>
          </p:nvPr>
        </p:nvGraphicFramePr>
        <p:xfrm>
          <a:off x="1633538" y="1538288"/>
          <a:ext cx="10038080" cy="1849120"/>
        </p:xfrm>
        <a:graphic>
          <a:graphicData uri="http://schemas.openxmlformats.org/drawingml/2006/table">
            <a:tbl>
              <a:tblPr firstRow="1" bandRow="1">
                <a:tableStyleId>{5C22544A-7EE6-4342-B048-85BDC9FD1C3A}</a:tableStyleId>
              </a:tblPr>
              <a:tblGrid>
                <a:gridCol w="1211072"/>
                <a:gridCol w="2670048"/>
                <a:gridCol w="438912"/>
                <a:gridCol w="5718048"/>
              </a:tblGrid>
              <a:tr h="0">
                <a:tc gridSpan="4">
                  <a:txBody>
                    <a:bodyPr/>
                    <a:lstStyle/>
                    <a:p>
                      <a:pPr algn="ctr"/>
                      <a:r>
                        <a:rPr lang="es-ES_tradnl" dirty="0" smtClean="0"/>
                        <a:t>Movilidad sostenible</a:t>
                      </a:r>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370840">
                <a:tc gridSpan="2">
                  <a:txBody>
                    <a:bodyPr/>
                    <a:lstStyle/>
                    <a:p>
                      <a:pPr algn="ctr"/>
                      <a:r>
                        <a:rPr lang="es-ES_tradnl" sz="1600" b="1" dirty="0" smtClean="0"/>
                        <a:t>Aportación</a:t>
                      </a:r>
                      <a:r>
                        <a:rPr lang="es-ES_tradnl" sz="1600" b="1" baseline="0" dirty="0" smtClean="0"/>
                        <a:t> de valor de TMB</a:t>
                      </a:r>
                      <a:endParaRPr lang="es-ES" sz="1600" b="1" dirty="0"/>
                    </a:p>
                  </a:txBody>
                  <a:tcPr/>
                </a:tc>
                <a:tc hMerge="1">
                  <a:txBody>
                    <a:bodyPr/>
                    <a:lstStyle/>
                    <a:p>
                      <a:endParaRPr lang="es-ES" dirty="0"/>
                    </a:p>
                  </a:txBody>
                  <a:tcPr/>
                </a:tc>
                <a:tc gridSpan="2">
                  <a:txBody>
                    <a:bodyPr/>
                    <a:lstStyle/>
                    <a:p>
                      <a:pPr algn="ctr"/>
                      <a:r>
                        <a:rPr lang="es-ES_tradnl" sz="1600" b="1" dirty="0" smtClean="0"/>
                        <a:t>Ámbitos de actuación de TMB</a:t>
                      </a:r>
                      <a:endParaRPr lang="es-ES" sz="1600" b="1" dirty="0"/>
                    </a:p>
                  </a:txBody>
                  <a:tcPr/>
                </a:tc>
                <a:tc hMerge="1">
                  <a:txBody>
                    <a:bodyPr/>
                    <a:lstStyle/>
                    <a:p>
                      <a:endParaRPr lang="es-ES" dirty="0"/>
                    </a:p>
                  </a:txBody>
                  <a:tcPr/>
                </a:tc>
              </a:tr>
              <a:tr h="370840">
                <a:tc rowSpan="3">
                  <a:txBody>
                    <a:bodyPr/>
                    <a:lstStyle/>
                    <a:p>
                      <a:r>
                        <a:rPr lang="es-ES_tradnl" sz="1400" dirty="0" smtClean="0"/>
                        <a:t>3</a:t>
                      </a:r>
                      <a:r>
                        <a:rPr lang="es-ES_tradnl" sz="1400" baseline="0" dirty="0" smtClean="0"/>
                        <a:t> - Económico</a:t>
                      </a:r>
                      <a:endParaRPr lang="es-ES" sz="1400" dirty="0"/>
                    </a:p>
                  </a:txBody>
                  <a:tcPr anchor="ctr"/>
                </a:tc>
                <a:tc rowSpan="3">
                  <a:txBody>
                    <a:bodyPr/>
                    <a:lstStyle/>
                    <a:p>
                      <a:r>
                        <a:rPr lang="es-ES_tradnl" sz="1400" dirty="0" smtClean="0"/>
                        <a:t>Desarrollo Económico Responsable</a:t>
                      </a:r>
                      <a:endParaRPr lang="es-ES" sz="1400" dirty="0"/>
                    </a:p>
                  </a:txBody>
                  <a:tcPr anchor="ctr"/>
                </a:tc>
                <a:tc>
                  <a:txBody>
                    <a:bodyPr/>
                    <a:lstStyle/>
                    <a:p>
                      <a:pPr algn="ctr"/>
                      <a:r>
                        <a:rPr lang="es-ES_tradnl" sz="1400" dirty="0" smtClean="0"/>
                        <a:t>1</a:t>
                      </a:r>
                      <a:endParaRPr lang="es-ES" sz="1400" dirty="0"/>
                    </a:p>
                  </a:txBody>
                  <a:tcPr/>
                </a:tc>
                <a:tc>
                  <a:txBody>
                    <a:bodyPr/>
                    <a:lstStyle/>
                    <a:p>
                      <a:r>
                        <a:rPr lang="es-ES_tradnl" sz="1400" dirty="0" smtClean="0"/>
                        <a:t>Compra</a:t>
                      </a:r>
                      <a:r>
                        <a:rPr lang="es-ES_tradnl" sz="1400" baseline="0" dirty="0" smtClean="0"/>
                        <a:t> ética</a:t>
                      </a:r>
                      <a:endParaRPr lang="es-ES" sz="1400" dirty="0"/>
                    </a:p>
                  </a:txBody>
                  <a:tcPr/>
                </a:tc>
              </a:tr>
              <a:tr h="370840">
                <a:tc vMerge="1">
                  <a:txBody>
                    <a:bodyPr/>
                    <a:lstStyle/>
                    <a:p>
                      <a:endParaRPr lang="es-ES" sz="1400" dirty="0"/>
                    </a:p>
                  </a:txBody>
                  <a:tcPr anchor="ctr"/>
                </a:tc>
                <a:tc vMerge="1">
                  <a:txBody>
                    <a:bodyPr/>
                    <a:lstStyle/>
                    <a:p>
                      <a:endParaRPr lang="es-ES" sz="1400" dirty="0"/>
                    </a:p>
                  </a:txBody>
                  <a:tcPr/>
                </a:tc>
                <a:tc>
                  <a:txBody>
                    <a:bodyPr/>
                    <a:lstStyle/>
                    <a:p>
                      <a:pPr algn="ctr"/>
                      <a:r>
                        <a:rPr lang="es-ES_tradnl" sz="1400" dirty="0" smtClean="0"/>
                        <a:t>2</a:t>
                      </a:r>
                      <a:endParaRPr lang="es-ES" sz="1400" dirty="0"/>
                    </a:p>
                  </a:txBody>
                  <a:tcPr/>
                </a:tc>
                <a:tc>
                  <a:txBody>
                    <a:bodyPr/>
                    <a:lstStyle/>
                    <a:p>
                      <a:r>
                        <a:rPr lang="es-ES_tradnl" sz="1400" dirty="0" smtClean="0"/>
                        <a:t>Internacionalización</a:t>
                      </a:r>
                      <a:r>
                        <a:rPr lang="es-ES_tradnl" sz="1400" baseline="0" dirty="0" smtClean="0"/>
                        <a:t> responsable</a:t>
                      </a:r>
                      <a:endParaRPr lang="es-ES" sz="1400" dirty="0"/>
                    </a:p>
                  </a:txBody>
                  <a:tcPr/>
                </a:tc>
              </a:tr>
              <a:tr h="370840">
                <a:tc vMerge="1">
                  <a:txBody>
                    <a:bodyPr/>
                    <a:lstStyle/>
                    <a:p>
                      <a:endParaRPr lang="es-ES" sz="1400" dirty="0"/>
                    </a:p>
                  </a:txBody>
                  <a:tcPr anchor="ctr"/>
                </a:tc>
                <a:tc vMerge="1">
                  <a:txBody>
                    <a:bodyPr/>
                    <a:lstStyle/>
                    <a:p>
                      <a:endParaRPr lang="es-ES" sz="1400" dirty="0"/>
                    </a:p>
                  </a:txBody>
                  <a:tcPr/>
                </a:tc>
                <a:tc>
                  <a:txBody>
                    <a:bodyPr/>
                    <a:lstStyle/>
                    <a:p>
                      <a:pPr algn="ctr"/>
                      <a:r>
                        <a:rPr lang="es-ES_tradnl" sz="1400" dirty="0" smtClean="0"/>
                        <a:t>3</a:t>
                      </a:r>
                      <a:endParaRPr lang="es-ES" sz="1400" dirty="0"/>
                    </a:p>
                  </a:txBody>
                  <a:tcPr/>
                </a:tc>
                <a:tc>
                  <a:txBody>
                    <a:bodyPr/>
                    <a:lstStyle/>
                    <a:p>
                      <a:r>
                        <a:rPr lang="es-ES_tradnl" sz="1400" dirty="0" smtClean="0"/>
                        <a:t>Innovación</a:t>
                      </a:r>
                      <a:r>
                        <a:rPr lang="es-ES_tradnl" sz="1400" baseline="0" dirty="0" smtClean="0"/>
                        <a:t> Responsable</a:t>
                      </a:r>
                      <a:endParaRPr lang="es-ES" sz="1400" dirty="0"/>
                    </a:p>
                  </a:txBody>
                  <a:tcPr/>
                </a:tc>
              </a:tr>
            </a:tbl>
          </a:graphicData>
        </a:graphic>
      </p:graphicFrame>
    </p:spTree>
    <p:extLst>
      <p:ext uri="{BB962C8B-B14F-4D97-AF65-F5344CB8AC3E}">
        <p14:creationId xmlns:p14="http://schemas.microsoft.com/office/powerpoint/2010/main" val="2820561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title"/>
          </p:nvPr>
        </p:nvSpPr>
        <p:spPr>
          <a:xfrm>
            <a:off x="912284" y="347664"/>
            <a:ext cx="9793816" cy="720725"/>
          </a:xfrm>
        </p:spPr>
        <p:txBody>
          <a:bodyPr/>
          <a:lstStyle/>
          <a:p>
            <a:pPr>
              <a:defRPr/>
            </a:pPr>
            <a:r>
              <a:rPr lang="es-ES" dirty="0" smtClean="0">
                <a:latin typeface="Futura Bk" charset="0"/>
                <a:cs typeface="+mj-cs"/>
              </a:rPr>
              <a:t>Los ámbitos de actuación - Laboral</a:t>
            </a:r>
          </a:p>
        </p:txBody>
      </p:sp>
      <p:graphicFrame>
        <p:nvGraphicFramePr>
          <p:cNvPr id="2" name="1 Tabla"/>
          <p:cNvGraphicFramePr>
            <a:graphicFrameLocks noGrp="1"/>
          </p:cNvGraphicFramePr>
          <p:nvPr>
            <p:extLst>
              <p:ext uri="{D42A27DB-BD31-4B8C-83A1-F6EECF244321}">
                <p14:modId xmlns:p14="http://schemas.microsoft.com/office/powerpoint/2010/main" val="3486525592"/>
              </p:ext>
            </p:extLst>
          </p:nvPr>
        </p:nvGraphicFramePr>
        <p:xfrm>
          <a:off x="1633538" y="1538288"/>
          <a:ext cx="10038080" cy="3190240"/>
        </p:xfrm>
        <a:graphic>
          <a:graphicData uri="http://schemas.openxmlformats.org/drawingml/2006/table">
            <a:tbl>
              <a:tblPr firstRow="1" bandRow="1">
                <a:tableStyleId>{5C22544A-7EE6-4342-B048-85BDC9FD1C3A}</a:tableStyleId>
              </a:tblPr>
              <a:tblGrid>
                <a:gridCol w="1211072"/>
                <a:gridCol w="2670048"/>
                <a:gridCol w="438912"/>
                <a:gridCol w="5718048"/>
              </a:tblGrid>
              <a:tr h="370840">
                <a:tc gridSpan="4">
                  <a:txBody>
                    <a:bodyPr/>
                    <a:lstStyle/>
                    <a:p>
                      <a:pPr algn="ctr"/>
                      <a:r>
                        <a:rPr lang="es-ES_tradnl" dirty="0" smtClean="0"/>
                        <a:t>Movilidad sostenible</a:t>
                      </a:r>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370840">
                <a:tc gridSpan="2">
                  <a:txBody>
                    <a:bodyPr/>
                    <a:lstStyle/>
                    <a:p>
                      <a:pPr algn="ctr"/>
                      <a:r>
                        <a:rPr lang="es-ES_tradnl" sz="1600" b="1" dirty="0" smtClean="0"/>
                        <a:t>Aportación</a:t>
                      </a:r>
                      <a:r>
                        <a:rPr lang="es-ES_tradnl" sz="1600" b="1" baseline="0" dirty="0" smtClean="0"/>
                        <a:t> de valor de TMB</a:t>
                      </a:r>
                      <a:endParaRPr lang="es-ES" sz="1600" b="1" dirty="0"/>
                    </a:p>
                  </a:txBody>
                  <a:tcPr/>
                </a:tc>
                <a:tc hMerge="1">
                  <a:txBody>
                    <a:bodyPr/>
                    <a:lstStyle/>
                    <a:p>
                      <a:endParaRPr lang="es-ES" dirty="0"/>
                    </a:p>
                  </a:txBody>
                  <a:tcPr/>
                </a:tc>
                <a:tc gridSpan="2">
                  <a:txBody>
                    <a:bodyPr/>
                    <a:lstStyle/>
                    <a:p>
                      <a:pPr algn="ctr"/>
                      <a:r>
                        <a:rPr lang="es-ES_tradnl" sz="1600" b="1" dirty="0" smtClean="0"/>
                        <a:t>Ámbitos de actuación de TMB</a:t>
                      </a:r>
                      <a:endParaRPr lang="es-ES" sz="1600" b="1" dirty="0"/>
                    </a:p>
                  </a:txBody>
                  <a:tcPr/>
                </a:tc>
                <a:tc hMerge="1">
                  <a:txBody>
                    <a:bodyPr/>
                    <a:lstStyle/>
                    <a:p>
                      <a:endParaRPr lang="es-ES" dirty="0"/>
                    </a:p>
                  </a:txBody>
                  <a:tcPr/>
                </a:tc>
              </a:tr>
              <a:tr h="370840">
                <a:tc rowSpan="7">
                  <a:txBody>
                    <a:bodyPr/>
                    <a:lstStyle/>
                    <a:p>
                      <a:r>
                        <a:rPr lang="es-ES_tradnl" sz="1400" dirty="0" smtClean="0"/>
                        <a:t>4</a:t>
                      </a:r>
                      <a:r>
                        <a:rPr lang="es-ES_tradnl" sz="1400" baseline="0" dirty="0" smtClean="0"/>
                        <a:t> - Laboral</a:t>
                      </a:r>
                      <a:endParaRPr lang="es-ES" sz="1400" dirty="0"/>
                    </a:p>
                  </a:txBody>
                  <a:tcPr anchor="ctr"/>
                </a:tc>
                <a:tc rowSpan="2">
                  <a:txBody>
                    <a:bodyPr/>
                    <a:lstStyle/>
                    <a:p>
                      <a:pPr marL="0" algn="l" defTabSz="457200" rtl="0" eaLnBrk="1" latinLnBrk="0" hangingPunct="1"/>
                      <a:r>
                        <a:rPr lang="es-ES_tradnl" sz="1400" kern="1200" dirty="0" smtClean="0">
                          <a:solidFill>
                            <a:schemeClr val="dk1"/>
                          </a:solidFill>
                          <a:latin typeface="+mn-lt"/>
                          <a:ea typeface="+mn-ea"/>
                          <a:cs typeface="+mn-cs"/>
                        </a:rPr>
                        <a:t>Generación de ocupación y de calidad</a:t>
                      </a:r>
                      <a:endParaRPr lang="es-ES" sz="1400" kern="1200" dirty="0">
                        <a:solidFill>
                          <a:schemeClr val="dk1"/>
                        </a:solidFill>
                        <a:latin typeface="+mn-lt"/>
                        <a:ea typeface="+mn-ea"/>
                        <a:cs typeface="+mn-cs"/>
                      </a:endParaRPr>
                    </a:p>
                  </a:txBody>
                  <a:tcPr anchor="ctr">
                    <a:solidFill>
                      <a:srgbClr val="E8F1FB"/>
                    </a:solidFill>
                  </a:tcPr>
                </a:tc>
                <a:tc>
                  <a:txBody>
                    <a:bodyPr/>
                    <a:lstStyle/>
                    <a:p>
                      <a:pPr algn="ctr"/>
                      <a:r>
                        <a:rPr lang="es-ES_tradnl" sz="1400" dirty="0" smtClean="0"/>
                        <a:t>1</a:t>
                      </a:r>
                      <a:endParaRPr lang="es-ES" sz="1400" dirty="0"/>
                    </a:p>
                  </a:txBody>
                  <a:tcPr/>
                </a:tc>
                <a:tc>
                  <a:txBody>
                    <a:bodyPr/>
                    <a:lstStyle/>
                    <a:p>
                      <a:r>
                        <a:rPr lang="es-ES_tradnl" sz="1400" dirty="0" smtClean="0"/>
                        <a:t>Integración y generación de ocupación. Retribución</a:t>
                      </a:r>
                      <a:endParaRPr lang="es-ES" sz="1400" dirty="0"/>
                    </a:p>
                  </a:txBody>
                  <a:tcPr/>
                </a:tc>
              </a:tr>
              <a:tr h="352425">
                <a:tc vMerge="1">
                  <a:txBody>
                    <a:bodyPr/>
                    <a:lstStyle/>
                    <a:p>
                      <a:endParaRPr lang="es-ES" sz="1400" dirty="0"/>
                    </a:p>
                  </a:txBody>
                  <a:tcPr/>
                </a:tc>
                <a:tc vMerge="1">
                  <a:txBody>
                    <a:bodyPr/>
                    <a:lstStyle/>
                    <a:p>
                      <a:endParaRPr lang="es-ES" sz="1400" dirty="0"/>
                    </a:p>
                  </a:txBody>
                  <a:tcPr anchor="ctr"/>
                </a:tc>
                <a:tc>
                  <a:txBody>
                    <a:bodyPr/>
                    <a:lstStyle/>
                    <a:p>
                      <a:pPr algn="ctr"/>
                      <a:r>
                        <a:rPr lang="es-ES_tradnl" sz="1400" dirty="0" smtClean="0"/>
                        <a:t>2</a:t>
                      </a:r>
                      <a:endParaRPr lang="es-ES" sz="1400" dirty="0"/>
                    </a:p>
                  </a:txBody>
                  <a:tcPr/>
                </a:tc>
                <a:tc>
                  <a:txBody>
                    <a:bodyPr/>
                    <a:lstStyle/>
                    <a:p>
                      <a:r>
                        <a:rPr lang="es-ES_tradnl" sz="1400" dirty="0" smtClean="0"/>
                        <a:t>Corresponsabilidad en las relaciones laborales</a:t>
                      </a:r>
                      <a:endParaRPr lang="es-ES" sz="1400" dirty="0"/>
                    </a:p>
                  </a:txBody>
                  <a:tcPr/>
                </a:tc>
              </a:tr>
              <a:tr h="334010">
                <a:tc vMerge="1">
                  <a:txBody>
                    <a:bodyPr/>
                    <a:lstStyle/>
                    <a:p>
                      <a:endParaRPr lang="es-ES" sz="1400"/>
                    </a:p>
                  </a:txBody>
                  <a:tcPr/>
                </a:tc>
                <a:tc rowSpan="5">
                  <a:txBody>
                    <a:bodyPr/>
                    <a:lstStyle/>
                    <a:p>
                      <a:r>
                        <a:rPr lang="es-ES_tradnl" sz="1400" dirty="0" smtClean="0"/>
                        <a:t>Desarrollo del Capital</a:t>
                      </a:r>
                      <a:r>
                        <a:rPr lang="es-ES_tradnl" sz="1400" baseline="0" dirty="0" smtClean="0"/>
                        <a:t> Humano</a:t>
                      </a:r>
                      <a:endParaRPr lang="es-ES" sz="1400" dirty="0"/>
                    </a:p>
                  </a:txBody>
                  <a:tcPr anchor="ctr">
                    <a:solidFill>
                      <a:srgbClr val="CDE3F8"/>
                    </a:solidFill>
                  </a:tcPr>
                </a:tc>
                <a:tc>
                  <a:txBody>
                    <a:bodyPr/>
                    <a:lstStyle/>
                    <a:p>
                      <a:pPr marL="0" algn="ctr" defTabSz="457200" rtl="0" eaLnBrk="1" latinLnBrk="0" hangingPunct="1"/>
                      <a:r>
                        <a:rPr lang="es-ES_tradnl" sz="1400" kern="1200" dirty="0" smtClean="0">
                          <a:solidFill>
                            <a:schemeClr val="dk1"/>
                          </a:solidFill>
                          <a:latin typeface="+mn-lt"/>
                          <a:ea typeface="+mn-ea"/>
                          <a:cs typeface="+mn-cs"/>
                        </a:rPr>
                        <a:t>3</a:t>
                      </a:r>
                      <a:endParaRPr lang="es-ES" sz="1400" kern="1200" dirty="0">
                        <a:solidFill>
                          <a:schemeClr val="dk1"/>
                        </a:solidFill>
                        <a:latin typeface="+mn-lt"/>
                        <a:ea typeface="+mn-ea"/>
                        <a:cs typeface="+mn-cs"/>
                      </a:endParaRPr>
                    </a:p>
                  </a:txBody>
                  <a:tcPr>
                    <a:solidFill>
                      <a:srgbClr val="E8F1FB"/>
                    </a:solidFill>
                  </a:tcPr>
                </a:tc>
                <a:tc>
                  <a:txBody>
                    <a:bodyPr/>
                    <a:lstStyle/>
                    <a:p>
                      <a:pPr marL="0" algn="l" defTabSz="457200" rtl="0" eaLnBrk="1" latinLnBrk="0" hangingPunct="1"/>
                      <a:r>
                        <a:rPr lang="es-ES_tradnl" sz="1400" kern="1200" dirty="0" smtClean="0">
                          <a:solidFill>
                            <a:schemeClr val="dk1"/>
                          </a:solidFill>
                          <a:latin typeface="+mn-lt"/>
                          <a:ea typeface="+mn-ea"/>
                          <a:cs typeface="+mn-cs"/>
                        </a:rPr>
                        <a:t>Bienestar físico y emocional, salud y seguridad</a:t>
                      </a:r>
                      <a:endParaRPr lang="es-ES" sz="1400" kern="1200" dirty="0">
                        <a:solidFill>
                          <a:schemeClr val="dk1"/>
                        </a:solidFill>
                        <a:latin typeface="+mn-lt"/>
                        <a:ea typeface="+mn-ea"/>
                        <a:cs typeface="+mn-cs"/>
                      </a:endParaRPr>
                    </a:p>
                  </a:txBody>
                  <a:tcPr>
                    <a:solidFill>
                      <a:srgbClr val="E8F1FB"/>
                    </a:solidFill>
                  </a:tcPr>
                </a:tc>
              </a:tr>
              <a:tr h="389255">
                <a:tc vMerge="1">
                  <a:txBody>
                    <a:bodyPr/>
                    <a:lstStyle/>
                    <a:p>
                      <a:endParaRPr lang="es-ES" sz="1400" dirty="0"/>
                    </a:p>
                  </a:txBody>
                  <a:tcPr/>
                </a:tc>
                <a:tc vMerge="1">
                  <a:txBody>
                    <a:bodyPr/>
                    <a:lstStyle/>
                    <a:p>
                      <a:endParaRPr lang="es-ES" sz="1400" dirty="0"/>
                    </a:p>
                  </a:txBody>
                  <a:tcPr anchor="ctr"/>
                </a:tc>
                <a:tc>
                  <a:txBody>
                    <a:bodyPr/>
                    <a:lstStyle/>
                    <a:p>
                      <a:pPr algn="ctr"/>
                      <a:r>
                        <a:rPr lang="es-ES_tradnl" sz="1400" dirty="0" smtClean="0"/>
                        <a:t>4</a:t>
                      </a:r>
                      <a:endParaRPr lang="es-ES" sz="1400" dirty="0"/>
                    </a:p>
                  </a:txBody>
                  <a:tcPr/>
                </a:tc>
                <a:tc>
                  <a:txBody>
                    <a:bodyPr/>
                    <a:lstStyle/>
                    <a:p>
                      <a:r>
                        <a:rPr lang="es-ES_tradnl" sz="1400" dirty="0" smtClean="0"/>
                        <a:t>Flexibilidad, conciliación,</a:t>
                      </a:r>
                      <a:r>
                        <a:rPr lang="es-ES_tradnl" sz="1400" baseline="0" dirty="0" smtClean="0"/>
                        <a:t> reforma horaria, etc.</a:t>
                      </a:r>
                      <a:endParaRPr lang="es-ES" sz="1400" dirty="0"/>
                    </a:p>
                  </a:txBody>
                  <a:tcPr/>
                </a:tc>
              </a:tr>
              <a:tr h="315595">
                <a:tc vMerge="1">
                  <a:txBody>
                    <a:bodyPr/>
                    <a:lstStyle/>
                    <a:p>
                      <a:endParaRPr lang="es-ES" sz="1400" dirty="0"/>
                    </a:p>
                  </a:txBody>
                  <a:tcPr anchor="ctr"/>
                </a:tc>
                <a:tc vMerge="1">
                  <a:txBody>
                    <a:bodyPr/>
                    <a:lstStyle/>
                    <a:p>
                      <a:endParaRPr lang="es-ES" dirty="0"/>
                    </a:p>
                  </a:txBody>
                  <a:tcPr anchor="ctr"/>
                </a:tc>
                <a:tc>
                  <a:txBody>
                    <a:bodyPr/>
                    <a:lstStyle/>
                    <a:p>
                      <a:pPr algn="ctr"/>
                      <a:r>
                        <a:rPr lang="es-ES_tradnl" sz="1400" dirty="0" smtClean="0"/>
                        <a:t>5</a:t>
                      </a:r>
                      <a:endParaRPr lang="es-ES" sz="1400" dirty="0"/>
                    </a:p>
                  </a:txBody>
                  <a:tcPr/>
                </a:tc>
                <a:tc>
                  <a:txBody>
                    <a:bodyPr/>
                    <a:lstStyle/>
                    <a:p>
                      <a:r>
                        <a:rPr lang="es-ES_tradnl" sz="1400" dirty="0" smtClean="0"/>
                        <a:t>Formación</a:t>
                      </a:r>
                      <a:r>
                        <a:rPr lang="es-ES_tradnl" sz="1400" baseline="0" dirty="0" smtClean="0"/>
                        <a:t> y desarrollo</a:t>
                      </a:r>
                      <a:endParaRPr lang="es-ES" sz="1400" dirty="0"/>
                    </a:p>
                  </a:txBody>
                  <a:tcPr/>
                </a:tc>
              </a:tr>
              <a:tr h="334010">
                <a:tc vMerge="1">
                  <a:txBody>
                    <a:bodyPr/>
                    <a:lstStyle/>
                    <a:p>
                      <a:endParaRPr lang="es-ES" sz="1400" dirty="0"/>
                    </a:p>
                  </a:txBody>
                  <a:tcPr/>
                </a:tc>
                <a:tc vMerge="1">
                  <a:txBody>
                    <a:bodyPr/>
                    <a:lstStyle/>
                    <a:p>
                      <a:endParaRPr lang="es-ES" sz="1400" dirty="0"/>
                    </a:p>
                  </a:txBody>
                  <a:tcPr anchor="ctr"/>
                </a:tc>
                <a:tc>
                  <a:txBody>
                    <a:bodyPr/>
                    <a:lstStyle/>
                    <a:p>
                      <a:pPr algn="ctr"/>
                      <a:r>
                        <a:rPr lang="es-ES_tradnl" sz="1400" dirty="0" smtClean="0"/>
                        <a:t>6</a:t>
                      </a:r>
                      <a:endParaRPr lang="es-ES" sz="1400" dirty="0"/>
                    </a:p>
                  </a:txBody>
                  <a:tcPr/>
                </a:tc>
                <a:tc>
                  <a:txBody>
                    <a:bodyPr/>
                    <a:lstStyle/>
                    <a:p>
                      <a:r>
                        <a:rPr lang="es-ES_tradnl" sz="1400" dirty="0" smtClean="0"/>
                        <a:t>Participación y comunicación</a:t>
                      </a:r>
                      <a:endParaRPr lang="es-ES" sz="1400" dirty="0"/>
                    </a:p>
                  </a:txBody>
                  <a:tcPr/>
                </a:tc>
              </a:tr>
              <a:tr h="352425">
                <a:tc vMerge="1">
                  <a:txBody>
                    <a:bodyPr/>
                    <a:lstStyle/>
                    <a:p>
                      <a:endParaRPr lang="es-ES" sz="1400" dirty="0"/>
                    </a:p>
                  </a:txBody>
                  <a:tcPr/>
                </a:tc>
                <a:tc vMerge="1">
                  <a:txBody>
                    <a:bodyPr/>
                    <a:lstStyle/>
                    <a:p>
                      <a:endParaRPr lang="es-ES" sz="1400" dirty="0"/>
                    </a:p>
                  </a:txBody>
                  <a:tcPr anchor="ctr"/>
                </a:tc>
                <a:tc>
                  <a:txBody>
                    <a:bodyPr/>
                    <a:lstStyle/>
                    <a:p>
                      <a:pPr algn="ctr"/>
                      <a:r>
                        <a:rPr lang="es-ES_tradnl" sz="1400" dirty="0" smtClean="0"/>
                        <a:t>7</a:t>
                      </a:r>
                      <a:endParaRPr lang="es-ES" sz="1400" dirty="0"/>
                    </a:p>
                  </a:txBody>
                  <a:tcPr/>
                </a:tc>
                <a:tc>
                  <a:txBody>
                    <a:bodyPr/>
                    <a:lstStyle/>
                    <a:p>
                      <a:r>
                        <a:rPr lang="es-ES_tradnl" sz="1400" dirty="0" smtClean="0"/>
                        <a:t>Igualdad y diversidad</a:t>
                      </a:r>
                      <a:endParaRPr lang="es-ES" sz="1400" dirty="0"/>
                    </a:p>
                  </a:txBody>
                  <a:tcPr/>
                </a:tc>
              </a:tr>
            </a:tbl>
          </a:graphicData>
        </a:graphic>
      </p:graphicFrame>
    </p:spTree>
    <p:extLst>
      <p:ext uri="{BB962C8B-B14F-4D97-AF65-F5344CB8AC3E}">
        <p14:creationId xmlns:p14="http://schemas.microsoft.com/office/powerpoint/2010/main" val="2820561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sp>
        <p:nvSpPr>
          <p:cNvPr id="2" name="1 Título"/>
          <p:cNvSpPr>
            <a:spLocks noGrp="1"/>
          </p:cNvSpPr>
          <p:nvPr>
            <p:ph type="ctrTitle"/>
          </p:nvPr>
        </p:nvSpPr>
        <p:spPr>
          <a:xfrm>
            <a:off x="2706625" y="902208"/>
            <a:ext cx="8796398" cy="3094059"/>
          </a:xfrm>
        </p:spPr>
        <p:txBody>
          <a:bodyPr>
            <a:noAutofit/>
          </a:bodyPr>
          <a:lstStyle/>
          <a:p>
            <a:pPr>
              <a:spcBef>
                <a:spcPts val="3000"/>
              </a:spcBef>
              <a:spcAft>
                <a:spcPts val="3000"/>
              </a:spcAft>
            </a:pPr>
            <a:r>
              <a:rPr lang="es-ES" dirty="0" smtClean="0">
                <a:latin typeface="Arial" panose="020B0604020202020204" pitchFamily="34" charset="0"/>
                <a:cs typeface="Arial" panose="020B0604020202020204" pitchFamily="34" charset="0"/>
              </a:rPr>
              <a:t>Plan </a:t>
            </a:r>
            <a:r>
              <a:rPr lang="es-ES" dirty="0">
                <a:latin typeface="Arial" panose="020B0604020202020204" pitchFamily="34" charset="0"/>
                <a:cs typeface="Arial" panose="020B0604020202020204" pitchFamily="34" charset="0"/>
              </a:rPr>
              <a:t>de </a:t>
            </a:r>
            <a:r>
              <a:rPr lang="es-ES" dirty="0" smtClean="0">
                <a:latin typeface="Arial" panose="020B0604020202020204" pitchFamily="34" charset="0"/>
                <a:cs typeface="Arial" panose="020B0604020202020204" pitchFamily="34" charset="0"/>
              </a:rPr>
              <a:t>Responsabilidad </a:t>
            </a:r>
            <a:r>
              <a:rPr lang="es-ES" dirty="0">
                <a:latin typeface="Arial" panose="020B0604020202020204" pitchFamily="34" charset="0"/>
                <a:cs typeface="Arial" panose="020B0604020202020204" pitchFamily="34" charset="0"/>
              </a:rPr>
              <a:t>Social </a:t>
            </a:r>
            <a:r>
              <a:rPr lang="es-ES" dirty="0" smtClean="0">
                <a:latin typeface="Arial" panose="020B0604020202020204" pitchFamily="34" charset="0"/>
                <a:cs typeface="Arial" panose="020B0604020202020204" pitchFamily="34" charset="0"/>
              </a:rPr>
              <a:t>y Sostenibilidad </a:t>
            </a:r>
            <a:r>
              <a:rPr lang="es-ES" dirty="0"/>
              <a:t>de </a:t>
            </a:r>
            <a:r>
              <a:rPr lang="es-ES" dirty="0" smtClean="0"/>
              <a:t>TMB</a:t>
            </a:r>
            <a:br>
              <a:rPr lang="es-ES" dirty="0" smtClean="0"/>
            </a:br>
            <a:r>
              <a:rPr lang="es-ES" sz="2400" dirty="0"/>
              <a:t> </a:t>
            </a:r>
            <a:r>
              <a:rPr lang="es-ES" sz="2400" dirty="0" smtClean="0"/>
              <a:t>  </a:t>
            </a:r>
            <a:br>
              <a:rPr lang="es-ES" sz="2400" dirty="0" smtClean="0"/>
            </a:br>
            <a:r>
              <a:rPr lang="es-ES" dirty="0" smtClean="0"/>
              <a:t>Plan Director de Sostenibilidad Ambiental de TMB</a:t>
            </a:r>
            <a:endParaRPr lang="es-ES" dirty="0">
              <a:latin typeface="Arial" panose="020B0604020202020204" pitchFamily="34" charset="0"/>
              <a:cs typeface="Arial" panose="020B0604020202020204" pitchFamily="34" charset="0"/>
            </a:endParaRPr>
          </a:p>
        </p:txBody>
      </p:sp>
      <p:sp>
        <p:nvSpPr>
          <p:cNvPr id="3" name="2 Subtítulo"/>
          <p:cNvSpPr>
            <a:spLocks noGrp="1"/>
          </p:cNvSpPr>
          <p:nvPr>
            <p:ph type="subTitle" idx="1"/>
          </p:nvPr>
        </p:nvSpPr>
        <p:spPr/>
        <p:txBody>
          <a:bodyPr/>
          <a:lstStyle/>
          <a:p>
            <a:pPr>
              <a:spcBef>
                <a:spcPts val="0"/>
              </a:spcBef>
              <a:spcAft>
                <a:spcPts val="0"/>
              </a:spcAft>
            </a:pPr>
            <a:r>
              <a:rPr lang="es-ES_tradnl" b="1" dirty="0" smtClean="0">
                <a:latin typeface="Arial" panose="020B0604020202020204" pitchFamily="34" charset="0"/>
                <a:cs typeface="Arial" panose="020B0604020202020204" pitchFamily="34" charset="0"/>
              </a:rPr>
              <a:t>Michael Pellot</a:t>
            </a:r>
          </a:p>
          <a:p>
            <a:pPr>
              <a:spcBef>
                <a:spcPts val="0"/>
              </a:spcBef>
              <a:spcAft>
                <a:spcPts val="0"/>
              </a:spcAft>
            </a:pPr>
            <a:r>
              <a:rPr lang="es-ES_tradnl" dirty="0" smtClean="0">
                <a:latin typeface="Arial" panose="020B0604020202020204" pitchFamily="34" charset="0"/>
                <a:cs typeface="Arial" panose="020B0604020202020204" pitchFamily="34" charset="0"/>
              </a:rPr>
              <a:t>TMB</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84821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title"/>
          </p:nvPr>
        </p:nvSpPr>
        <p:spPr>
          <a:xfrm>
            <a:off x="912284" y="323280"/>
            <a:ext cx="9793816" cy="720725"/>
          </a:xfrm>
        </p:spPr>
        <p:txBody>
          <a:bodyPr>
            <a:normAutofit/>
          </a:bodyPr>
          <a:lstStyle/>
          <a:p>
            <a:pPr>
              <a:defRPr/>
            </a:pPr>
            <a:r>
              <a:rPr lang="es-ES" dirty="0" smtClean="0">
                <a:latin typeface="Futura Bk" charset="0"/>
                <a:cs typeface="+mj-cs"/>
              </a:rPr>
              <a:t>Los ámbitos de actuación – Ambiental</a:t>
            </a:r>
          </a:p>
        </p:txBody>
      </p:sp>
      <p:graphicFrame>
        <p:nvGraphicFramePr>
          <p:cNvPr id="2" name="1 Tabla"/>
          <p:cNvGraphicFramePr>
            <a:graphicFrameLocks noGrp="1"/>
          </p:cNvGraphicFramePr>
          <p:nvPr>
            <p:extLst>
              <p:ext uri="{D42A27DB-BD31-4B8C-83A1-F6EECF244321}">
                <p14:modId xmlns:p14="http://schemas.microsoft.com/office/powerpoint/2010/main" val="50186067"/>
              </p:ext>
            </p:extLst>
          </p:nvPr>
        </p:nvGraphicFramePr>
        <p:xfrm>
          <a:off x="1633538" y="1538288"/>
          <a:ext cx="10038080" cy="2595880"/>
        </p:xfrm>
        <a:graphic>
          <a:graphicData uri="http://schemas.openxmlformats.org/drawingml/2006/table">
            <a:tbl>
              <a:tblPr firstRow="1" bandRow="1">
                <a:tableStyleId>{5C22544A-7EE6-4342-B048-85BDC9FD1C3A}</a:tableStyleId>
              </a:tblPr>
              <a:tblGrid>
                <a:gridCol w="1211072"/>
                <a:gridCol w="2670048"/>
                <a:gridCol w="438912"/>
                <a:gridCol w="5718048"/>
              </a:tblGrid>
              <a:tr h="370840">
                <a:tc gridSpan="4">
                  <a:txBody>
                    <a:bodyPr/>
                    <a:lstStyle/>
                    <a:p>
                      <a:pPr algn="ctr"/>
                      <a:r>
                        <a:rPr lang="es-ES_tradnl" dirty="0" smtClean="0"/>
                        <a:t>Movilidad sostenible</a:t>
                      </a:r>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370840">
                <a:tc gridSpan="2">
                  <a:txBody>
                    <a:bodyPr/>
                    <a:lstStyle/>
                    <a:p>
                      <a:pPr algn="ctr"/>
                      <a:r>
                        <a:rPr lang="es-ES_tradnl" sz="1600" b="1" dirty="0" smtClean="0"/>
                        <a:t>Aportación</a:t>
                      </a:r>
                      <a:r>
                        <a:rPr lang="es-ES_tradnl" sz="1600" b="1" baseline="0" dirty="0" smtClean="0"/>
                        <a:t> de valor de TMB</a:t>
                      </a:r>
                      <a:endParaRPr lang="es-ES" sz="1600" b="1" dirty="0"/>
                    </a:p>
                  </a:txBody>
                  <a:tcPr/>
                </a:tc>
                <a:tc hMerge="1">
                  <a:txBody>
                    <a:bodyPr/>
                    <a:lstStyle/>
                    <a:p>
                      <a:endParaRPr lang="es-ES" dirty="0"/>
                    </a:p>
                  </a:txBody>
                  <a:tcPr/>
                </a:tc>
                <a:tc gridSpan="2">
                  <a:txBody>
                    <a:bodyPr/>
                    <a:lstStyle/>
                    <a:p>
                      <a:pPr algn="ctr"/>
                      <a:r>
                        <a:rPr lang="es-ES_tradnl" sz="1600" b="1" dirty="0" smtClean="0"/>
                        <a:t>Ámbitos de actuación de TMB</a:t>
                      </a:r>
                      <a:endParaRPr lang="es-ES" sz="1600" b="1" dirty="0"/>
                    </a:p>
                  </a:txBody>
                  <a:tcPr/>
                </a:tc>
                <a:tc hMerge="1">
                  <a:txBody>
                    <a:bodyPr/>
                    <a:lstStyle/>
                    <a:p>
                      <a:endParaRPr lang="es-ES" dirty="0"/>
                    </a:p>
                  </a:txBody>
                  <a:tcPr/>
                </a:tc>
              </a:tr>
              <a:tr h="370840">
                <a:tc rowSpan="5">
                  <a:txBody>
                    <a:bodyPr/>
                    <a:lstStyle/>
                    <a:p>
                      <a:r>
                        <a:rPr lang="es-ES_tradnl" sz="1400" dirty="0" smtClean="0"/>
                        <a:t>5 - Ambiental</a:t>
                      </a:r>
                      <a:endParaRPr lang="es-ES" sz="1400" dirty="0"/>
                    </a:p>
                  </a:txBody>
                  <a:tcPr anchor="ctr"/>
                </a:tc>
                <a:tc rowSpan="3">
                  <a:txBody>
                    <a:bodyPr/>
                    <a:lstStyle/>
                    <a:p>
                      <a:r>
                        <a:rPr lang="es-ES_tradnl" sz="1400" dirty="0" smtClean="0"/>
                        <a:t>Eco-eficiencia</a:t>
                      </a:r>
                      <a:endParaRPr lang="es-ES" sz="1400" dirty="0"/>
                    </a:p>
                  </a:txBody>
                  <a:tcPr anchor="ctr"/>
                </a:tc>
                <a:tc>
                  <a:txBody>
                    <a:bodyPr/>
                    <a:lstStyle/>
                    <a:p>
                      <a:pPr algn="ctr"/>
                      <a:r>
                        <a:rPr lang="es-ES_tradnl" sz="1400" dirty="0" smtClean="0"/>
                        <a:t>1</a:t>
                      </a:r>
                      <a:endParaRPr lang="es-ES" sz="1400" dirty="0"/>
                    </a:p>
                  </a:txBody>
                  <a:tcPr/>
                </a:tc>
                <a:tc>
                  <a:txBody>
                    <a:bodyPr/>
                    <a:lstStyle/>
                    <a:p>
                      <a:r>
                        <a:rPr lang="es-ES_tradnl" sz="1400" dirty="0" smtClean="0"/>
                        <a:t>Energía, agua y</a:t>
                      </a:r>
                      <a:r>
                        <a:rPr lang="es-ES_tradnl" sz="1400" baseline="0" dirty="0" smtClean="0"/>
                        <a:t> materiales</a:t>
                      </a:r>
                      <a:endParaRPr lang="es-ES" sz="1400" dirty="0"/>
                    </a:p>
                  </a:txBody>
                  <a:tcPr/>
                </a:tc>
              </a:tr>
              <a:tr h="370840">
                <a:tc vMerge="1">
                  <a:txBody>
                    <a:bodyPr/>
                    <a:lstStyle/>
                    <a:p>
                      <a:endParaRPr lang="es-ES" sz="1400" dirty="0"/>
                    </a:p>
                  </a:txBody>
                  <a:tcPr anchor="ctr"/>
                </a:tc>
                <a:tc vMerge="1">
                  <a:txBody>
                    <a:bodyPr/>
                    <a:lstStyle/>
                    <a:p>
                      <a:endParaRPr lang="es-ES" sz="1400" dirty="0"/>
                    </a:p>
                  </a:txBody>
                  <a:tcPr anchor="ctr"/>
                </a:tc>
                <a:tc>
                  <a:txBody>
                    <a:bodyPr/>
                    <a:lstStyle/>
                    <a:p>
                      <a:pPr algn="ctr"/>
                      <a:r>
                        <a:rPr lang="es-ES_tradnl" sz="1400" dirty="0" smtClean="0"/>
                        <a:t>2</a:t>
                      </a:r>
                      <a:endParaRPr lang="es-ES" sz="1400" dirty="0"/>
                    </a:p>
                  </a:txBody>
                  <a:tcPr/>
                </a:tc>
                <a:tc>
                  <a:txBody>
                    <a:bodyPr/>
                    <a:lstStyle/>
                    <a:p>
                      <a:r>
                        <a:rPr lang="es-ES_tradnl" sz="1400" dirty="0" smtClean="0"/>
                        <a:t>Residuos</a:t>
                      </a:r>
                      <a:endParaRPr lang="es-ES" sz="1400" dirty="0"/>
                    </a:p>
                  </a:txBody>
                  <a:tcPr/>
                </a:tc>
              </a:tr>
              <a:tr h="370840">
                <a:tc vMerge="1">
                  <a:txBody>
                    <a:bodyPr/>
                    <a:lstStyle/>
                    <a:p>
                      <a:endParaRPr lang="es-ES" sz="1400" dirty="0"/>
                    </a:p>
                  </a:txBody>
                  <a:tcPr anchor="ctr"/>
                </a:tc>
                <a:tc vMerge="1">
                  <a:txBody>
                    <a:bodyPr/>
                    <a:lstStyle/>
                    <a:p>
                      <a:endParaRPr lang="es-ES" sz="1400" dirty="0"/>
                    </a:p>
                  </a:txBody>
                  <a:tcPr anchor="ctr"/>
                </a:tc>
                <a:tc>
                  <a:txBody>
                    <a:bodyPr/>
                    <a:lstStyle/>
                    <a:p>
                      <a:pPr algn="ctr"/>
                      <a:r>
                        <a:rPr lang="es-ES_tradnl" sz="1400" dirty="0" smtClean="0"/>
                        <a:t>3</a:t>
                      </a:r>
                      <a:endParaRPr lang="es-ES" sz="1400" dirty="0"/>
                    </a:p>
                  </a:txBody>
                  <a:tcPr/>
                </a:tc>
                <a:tc>
                  <a:txBody>
                    <a:bodyPr/>
                    <a:lstStyle/>
                    <a:p>
                      <a:r>
                        <a:rPr lang="es-ES_tradnl" sz="1400" dirty="0" smtClean="0"/>
                        <a:t>Infraestructuras:</a:t>
                      </a:r>
                      <a:r>
                        <a:rPr lang="es-ES_tradnl" sz="1400" baseline="0" dirty="0" smtClean="0"/>
                        <a:t> diseño, gestión y mantenimiento</a:t>
                      </a:r>
                      <a:endParaRPr lang="es-ES" sz="1400" dirty="0"/>
                    </a:p>
                  </a:txBody>
                  <a:tcPr/>
                </a:tc>
              </a:tr>
              <a:tr h="370840">
                <a:tc vMerge="1">
                  <a:txBody>
                    <a:bodyPr/>
                    <a:lstStyle/>
                    <a:p>
                      <a:endParaRPr lang="es-ES" sz="1400" dirty="0"/>
                    </a:p>
                  </a:txBody>
                  <a:tcPr anchor="ctr"/>
                </a:tc>
                <a:tc rowSpan="2">
                  <a:txBody>
                    <a:bodyPr/>
                    <a:lstStyle/>
                    <a:p>
                      <a:r>
                        <a:rPr lang="es-ES_tradnl" sz="1400" dirty="0" smtClean="0"/>
                        <a:t>Compromiso con el territorio</a:t>
                      </a:r>
                      <a:endParaRPr lang="es-ES" sz="1400" dirty="0"/>
                    </a:p>
                  </a:txBody>
                  <a:tcPr anchor="ctr"/>
                </a:tc>
                <a:tc>
                  <a:txBody>
                    <a:bodyPr/>
                    <a:lstStyle/>
                    <a:p>
                      <a:pPr algn="ctr"/>
                      <a:r>
                        <a:rPr lang="es-ES_tradnl" sz="1400" dirty="0" smtClean="0"/>
                        <a:t>4</a:t>
                      </a:r>
                      <a:endParaRPr lang="es-ES" sz="1400" dirty="0"/>
                    </a:p>
                  </a:txBody>
                  <a:tcPr/>
                </a:tc>
                <a:tc>
                  <a:txBody>
                    <a:bodyPr/>
                    <a:lstStyle/>
                    <a:p>
                      <a:r>
                        <a:rPr lang="es-ES_tradnl" sz="1400" dirty="0" smtClean="0"/>
                        <a:t>Contaminación: atmosférica, acústica y vibraciones</a:t>
                      </a:r>
                      <a:endParaRPr lang="es-ES" sz="1400" dirty="0"/>
                    </a:p>
                  </a:txBody>
                  <a:tcPr/>
                </a:tc>
              </a:tr>
              <a:tr h="370840">
                <a:tc vMerge="1">
                  <a:txBody>
                    <a:bodyPr/>
                    <a:lstStyle/>
                    <a:p>
                      <a:endParaRPr lang="es-ES" sz="1400" dirty="0"/>
                    </a:p>
                  </a:txBody>
                  <a:tcPr anchor="ctr"/>
                </a:tc>
                <a:tc vMerge="1">
                  <a:txBody>
                    <a:bodyPr/>
                    <a:lstStyle/>
                    <a:p>
                      <a:endParaRPr lang="es-ES" sz="1400" dirty="0"/>
                    </a:p>
                  </a:txBody>
                  <a:tcPr anchor="ctr"/>
                </a:tc>
                <a:tc>
                  <a:txBody>
                    <a:bodyPr/>
                    <a:lstStyle/>
                    <a:p>
                      <a:pPr algn="ctr"/>
                      <a:r>
                        <a:rPr lang="es-ES_tradnl" sz="1400" dirty="0" smtClean="0"/>
                        <a:t>5</a:t>
                      </a:r>
                      <a:endParaRPr lang="es-ES" sz="1400" dirty="0"/>
                    </a:p>
                  </a:txBody>
                  <a:tcPr/>
                </a:tc>
                <a:tc>
                  <a:txBody>
                    <a:bodyPr/>
                    <a:lstStyle/>
                    <a:p>
                      <a:r>
                        <a:rPr lang="es-ES_tradnl" sz="1400" dirty="0" smtClean="0"/>
                        <a:t>Movilidad ambientalmente sostenible</a:t>
                      </a:r>
                      <a:endParaRPr lang="es-ES" sz="1400" dirty="0"/>
                    </a:p>
                  </a:txBody>
                  <a:tcPr/>
                </a:tc>
              </a:tr>
            </a:tbl>
          </a:graphicData>
        </a:graphic>
      </p:graphicFrame>
    </p:spTree>
    <p:extLst>
      <p:ext uri="{BB962C8B-B14F-4D97-AF65-F5344CB8AC3E}">
        <p14:creationId xmlns:p14="http://schemas.microsoft.com/office/powerpoint/2010/main" val="2820561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Rectangle 3"/>
          <p:cNvSpPr>
            <a:spLocks noGrp="1" noChangeArrowheads="1"/>
          </p:cNvSpPr>
          <p:nvPr>
            <p:ph type="title"/>
          </p:nvPr>
        </p:nvSpPr>
        <p:spPr>
          <a:xfrm>
            <a:off x="920751" y="331789"/>
            <a:ext cx="9793816" cy="720725"/>
          </a:xfrm>
        </p:spPr>
        <p:txBody>
          <a:bodyPr>
            <a:normAutofit/>
          </a:bodyPr>
          <a:lstStyle/>
          <a:p>
            <a:pPr>
              <a:defRPr/>
            </a:pPr>
            <a:r>
              <a:rPr lang="ca-ES" dirty="0" smtClean="0">
                <a:latin typeface="Futura Hv" charset="0"/>
                <a:cs typeface="+mj-cs"/>
              </a:rPr>
              <a:t>Estructura del Pla Director RSS </a:t>
            </a:r>
          </a:p>
        </p:txBody>
      </p:sp>
      <p:grpSp>
        <p:nvGrpSpPr>
          <p:cNvPr id="13314" name="Group 145"/>
          <p:cNvGrpSpPr>
            <a:grpSpLocks/>
          </p:cNvGrpSpPr>
          <p:nvPr/>
        </p:nvGrpSpPr>
        <p:grpSpPr bwMode="auto">
          <a:xfrm>
            <a:off x="9823451" y="2185989"/>
            <a:ext cx="1936749" cy="2861499"/>
            <a:chOff x="4460" y="1649"/>
            <a:chExt cx="915" cy="1418"/>
          </a:xfrm>
        </p:grpSpPr>
        <p:sp>
          <p:nvSpPr>
            <p:cNvPr id="447627" name="Rectangle 139"/>
            <p:cNvSpPr>
              <a:spLocks noChangeArrowheads="1"/>
            </p:cNvSpPr>
            <p:nvPr/>
          </p:nvSpPr>
          <p:spPr bwMode="auto">
            <a:xfrm>
              <a:off x="4465" y="1797"/>
              <a:ext cx="910" cy="1270"/>
            </a:xfrm>
            <a:prstGeom prst="rect">
              <a:avLst/>
            </a:prstGeom>
            <a:solidFill>
              <a:srgbClr val="FFFFFF"/>
            </a:solidFill>
            <a:ln w="9525">
              <a:solidFill>
                <a:schemeClr val="folHlink"/>
              </a:solidFill>
              <a:miter lim="800000"/>
              <a:headEnd/>
              <a:tailEnd/>
            </a:ln>
            <a:effectLst>
              <a:outerShdw blurRad="63500" dist="107763" dir="18900000" algn="ctr" rotWithShape="0">
                <a:schemeClr val="bg2">
                  <a:alpha val="50000"/>
                </a:schemeClr>
              </a:outerShdw>
            </a:effectLst>
          </p:spPr>
          <p:txBody>
            <a:bodyPr wrap="none" anchor="ctr"/>
            <a:lstStyle/>
            <a:p>
              <a:pPr>
                <a:defRPr/>
              </a:pPr>
              <a:endParaRPr lang="ca">
                <a:cs typeface="+mn-cs"/>
              </a:endParaRPr>
            </a:p>
          </p:txBody>
        </p:sp>
        <p:sp>
          <p:nvSpPr>
            <p:cNvPr id="447628" name="Rectangle 140"/>
            <p:cNvSpPr>
              <a:spLocks noChangeArrowheads="1"/>
            </p:cNvSpPr>
            <p:nvPr/>
          </p:nvSpPr>
          <p:spPr bwMode="auto">
            <a:xfrm>
              <a:off x="4460" y="1649"/>
              <a:ext cx="915" cy="144"/>
            </a:xfrm>
            <a:prstGeom prst="rect">
              <a:avLst/>
            </a:prstGeom>
            <a:solidFill>
              <a:srgbClr val="CC0000"/>
            </a:solidFill>
            <a:ln w="9525">
              <a:solidFill>
                <a:schemeClr val="folHlink"/>
              </a:solidFill>
              <a:miter lim="800000"/>
              <a:headEnd/>
              <a:tailEnd/>
            </a:ln>
            <a:effectLst>
              <a:outerShdw blurRad="63500" dist="107763" dir="18900000" algn="ctr" rotWithShape="0">
                <a:schemeClr val="bg2">
                  <a:alpha val="50000"/>
                </a:schemeClr>
              </a:outerShdw>
            </a:effectLst>
          </p:spPr>
          <p:txBody>
            <a:bodyPr wrap="none" anchor="ctr"/>
            <a:lstStyle/>
            <a:p>
              <a:pPr>
                <a:defRPr/>
              </a:pPr>
              <a:endParaRPr lang="ca">
                <a:cs typeface="+mn-cs"/>
              </a:endParaRPr>
            </a:p>
          </p:txBody>
        </p:sp>
        <p:pic>
          <p:nvPicPr>
            <p:cNvPr id="13317" name="Picture 141" descr="Simbol_direcci-_CCRT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 y="191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8" name="Object 142"/>
            <p:cNvGraphicFramePr>
              <a:graphicFrameLocks noChangeAspect="1"/>
            </p:cNvGraphicFramePr>
            <p:nvPr/>
          </p:nvGraphicFramePr>
          <p:xfrm>
            <a:off x="4513" y="2193"/>
            <a:ext cx="772" cy="498"/>
          </p:xfrm>
          <a:graphic>
            <a:graphicData uri="http://schemas.openxmlformats.org/presentationml/2006/ole">
              <mc:AlternateContent xmlns:mc="http://schemas.openxmlformats.org/markup-compatibility/2006">
                <mc:Choice xmlns:v="urn:schemas-microsoft-com:vml" Requires="v">
                  <p:oleObj spid="_x0000_s1047" name="Foto de Photo Editor" r:id="rId4" imgW="5477640" imgH="3533333" progId="MSPhotoEd.3">
                    <p:embed/>
                  </p:oleObj>
                </mc:Choice>
                <mc:Fallback>
                  <p:oleObj name="Foto de Photo Editor" r:id="rId4" imgW="5477640" imgH="3533333" progId="MSPhotoEd.3">
                    <p:embed/>
                    <p:pic>
                      <p:nvPicPr>
                        <p:cNvPr id="0" name=""/>
                        <p:cNvPicPr>
                          <a:picLocks noChangeAspect="1" noChangeArrowheads="1"/>
                        </p:cNvPicPr>
                        <p:nvPr/>
                      </p:nvPicPr>
                      <p:blipFill>
                        <a:blip r:embed="rId5">
                          <a:lum bright="22000" contrast="-14000"/>
                          <a:extLst>
                            <a:ext uri="{28A0092B-C50C-407E-A947-70E740481C1C}">
                              <a14:useLocalDpi xmlns:a14="http://schemas.microsoft.com/office/drawing/2010/main" val="0"/>
                            </a:ext>
                          </a:extLst>
                        </a:blip>
                        <a:srcRect/>
                        <a:stretch>
                          <a:fillRect/>
                        </a:stretch>
                      </p:blipFill>
                      <p:spPr bwMode="auto">
                        <a:xfrm>
                          <a:off x="4513" y="2193"/>
                          <a:ext cx="772"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47631" name="Rectangle 143"/>
            <p:cNvSpPr>
              <a:spLocks noChangeArrowheads="1"/>
            </p:cNvSpPr>
            <p:nvPr/>
          </p:nvSpPr>
          <p:spPr bwMode="auto">
            <a:xfrm>
              <a:off x="4661" y="2580"/>
              <a:ext cx="680"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r">
                <a:lnSpc>
                  <a:spcPct val="100000"/>
                </a:lnSpc>
                <a:spcBef>
                  <a:spcPct val="0"/>
                </a:spcBef>
                <a:defRPr/>
              </a:pPr>
              <a:r>
                <a:rPr lang="ca-ES" sz="1400" dirty="0">
                  <a:solidFill>
                    <a:srgbClr val="CC0000"/>
                  </a:solidFill>
                  <a:cs typeface="+mn-cs"/>
                </a:rPr>
                <a:t>Pla de Responsabilitat Social Corporativa</a:t>
              </a:r>
              <a:r>
                <a:rPr lang="ca-ES" sz="1400" b="1" dirty="0">
                  <a:solidFill>
                    <a:srgbClr val="CC0000"/>
                  </a:solidFill>
                  <a:cs typeface="+mn-cs"/>
                </a:rPr>
                <a:t/>
              </a:r>
              <a:br>
                <a:rPr lang="ca-ES" sz="1400" b="1" dirty="0">
                  <a:solidFill>
                    <a:srgbClr val="CC0000"/>
                  </a:solidFill>
                  <a:cs typeface="+mn-cs"/>
                </a:rPr>
              </a:br>
              <a:r>
                <a:rPr lang="ca-ES" sz="500" dirty="0">
                  <a:solidFill>
                    <a:srgbClr val="CC0000"/>
                  </a:solidFill>
                  <a:cs typeface="+mn-cs"/>
                </a:rPr>
                <a:t>2016-2020</a:t>
              </a:r>
            </a:p>
          </p:txBody>
        </p:sp>
        <p:pic>
          <p:nvPicPr>
            <p:cNvPr id="13320" name="Picture 144"/>
            <p:cNvPicPr>
              <a:picLocks noChangeAspect="1" noChangeArrowheads="1"/>
            </p:cNvPicPr>
            <p:nvPr/>
          </p:nvPicPr>
          <p:blipFill>
            <a:blip r:embed="rId6" cstate="print">
              <a:extLst>
                <a:ext uri="{28A0092B-C50C-407E-A947-70E740481C1C}">
                  <a14:useLocalDpi xmlns:a14="http://schemas.microsoft.com/office/drawing/2010/main" val="0"/>
                </a:ext>
              </a:extLst>
            </a:blip>
            <a:srcRect l="21965" t="28276" r="68982" b="63924"/>
            <a:stretch>
              <a:fillRect/>
            </a:stretch>
          </p:blipFill>
          <p:spPr bwMode="auto">
            <a:xfrm>
              <a:off x="4769" y="1864"/>
              <a:ext cx="37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2"/>
          <p:cNvSpPr>
            <a:spLocks noChangeArrowheads="1"/>
          </p:cNvSpPr>
          <p:nvPr/>
        </p:nvSpPr>
        <p:spPr bwMode="auto">
          <a:xfrm>
            <a:off x="950992" y="1074936"/>
            <a:ext cx="10079665"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100000"/>
              </a:lnSpc>
              <a:spcBef>
                <a:spcPct val="0"/>
              </a:spcBef>
              <a:defRPr/>
            </a:pPr>
            <a:endParaRPr lang="es-ES" sz="600" b="1" dirty="0" smtClean="0">
              <a:solidFill>
                <a:srgbClr val="000066"/>
              </a:solidFill>
              <a:latin typeface="Futura Bk" charset="0"/>
            </a:endParaRPr>
          </a:p>
          <a:p>
            <a:pPr marL="176213" indent="-176213">
              <a:lnSpc>
                <a:spcPct val="100000"/>
              </a:lnSpc>
              <a:spcBef>
                <a:spcPct val="0"/>
              </a:spcBef>
              <a:buFont typeface="Century Gothic" charset="0"/>
              <a:buAutoNum type="arabicPeriod"/>
              <a:defRPr/>
            </a:pPr>
            <a:r>
              <a:rPr lang="es-ES" sz="1200" b="1" dirty="0" smtClean="0">
                <a:solidFill>
                  <a:srgbClr val="000066"/>
                </a:solidFill>
                <a:latin typeface="Futura Bk" charset="0"/>
              </a:rPr>
              <a:t>Introducción</a:t>
            </a:r>
          </a:p>
          <a:p>
            <a:pPr marL="719138" lvl="1" indent="-261938">
              <a:lnSpc>
                <a:spcPct val="100000"/>
              </a:lnSpc>
              <a:spcBef>
                <a:spcPct val="0"/>
              </a:spcBef>
              <a:buFont typeface="Century Gothic" charset="0"/>
              <a:buAutoNum type="arabicPeriod"/>
              <a:defRPr/>
            </a:pPr>
            <a:r>
              <a:rPr lang="es-ES" sz="1200" dirty="0" smtClean="0">
                <a:solidFill>
                  <a:srgbClr val="000066"/>
                </a:solidFill>
                <a:latin typeface="Futura Bk" charset="0"/>
              </a:rPr>
              <a:t>Presentación y antecedentes</a:t>
            </a:r>
          </a:p>
          <a:p>
            <a:pPr marL="719138" lvl="1" indent="-261938">
              <a:lnSpc>
                <a:spcPct val="100000"/>
              </a:lnSpc>
              <a:spcBef>
                <a:spcPct val="0"/>
              </a:spcBef>
              <a:buFont typeface="Century Gothic" charset="0"/>
              <a:buAutoNum type="arabicPeriod"/>
              <a:defRPr/>
            </a:pPr>
            <a:r>
              <a:rPr lang="es-ES" sz="1200" dirty="0" smtClean="0">
                <a:solidFill>
                  <a:srgbClr val="000066"/>
                </a:solidFill>
                <a:latin typeface="Futura Bk" charset="0"/>
              </a:rPr>
              <a:t>Qué es el Plan Director de Políticas RSS y que aporta a TMB</a:t>
            </a:r>
          </a:p>
          <a:p>
            <a:pPr marL="719138" lvl="1" indent="-261938">
              <a:lnSpc>
                <a:spcPct val="100000"/>
              </a:lnSpc>
              <a:spcBef>
                <a:spcPct val="0"/>
              </a:spcBef>
              <a:buFont typeface="Century Gothic" charset="0"/>
              <a:buAutoNum type="arabicPeriod"/>
              <a:defRPr/>
            </a:pPr>
            <a:r>
              <a:rPr lang="es-ES" sz="1200" dirty="0" smtClean="0">
                <a:solidFill>
                  <a:srgbClr val="000066"/>
                </a:solidFill>
                <a:latin typeface="Futura Bk" charset="0"/>
              </a:rPr>
              <a:t>Objetivos del Plan de RSS</a:t>
            </a:r>
          </a:p>
          <a:p>
            <a:pPr lvl="1">
              <a:lnSpc>
                <a:spcPct val="100000"/>
              </a:lnSpc>
              <a:spcBef>
                <a:spcPct val="0"/>
              </a:spcBef>
              <a:defRPr/>
            </a:pPr>
            <a:endParaRPr lang="es-ES" sz="1200" dirty="0" smtClean="0">
              <a:solidFill>
                <a:srgbClr val="000066"/>
              </a:solidFill>
              <a:latin typeface="Futura Bk" charset="0"/>
            </a:endParaRPr>
          </a:p>
          <a:p>
            <a:pPr marL="176213" indent="-176213">
              <a:lnSpc>
                <a:spcPct val="100000"/>
              </a:lnSpc>
              <a:spcBef>
                <a:spcPct val="0"/>
              </a:spcBef>
              <a:buFont typeface="Century Gothic" charset="0"/>
              <a:buAutoNum type="arabicPeriod"/>
              <a:defRPr/>
            </a:pPr>
            <a:r>
              <a:rPr lang="es-ES" sz="1200" b="1" dirty="0" smtClean="0">
                <a:solidFill>
                  <a:srgbClr val="000066"/>
                </a:solidFill>
                <a:latin typeface="Futura Bk" charset="0"/>
              </a:rPr>
              <a:t>El marco estratégico </a:t>
            </a:r>
          </a:p>
          <a:p>
            <a:pPr marL="719138" lvl="1" indent="-261938">
              <a:lnSpc>
                <a:spcPct val="100000"/>
              </a:lnSpc>
              <a:spcBef>
                <a:spcPct val="0"/>
              </a:spcBef>
              <a:buFont typeface="Century Gothic" charset="0"/>
              <a:buAutoNum type="arabicPeriod"/>
              <a:defRPr/>
            </a:pPr>
            <a:r>
              <a:rPr lang="es-ES" sz="1200" dirty="0" smtClean="0">
                <a:solidFill>
                  <a:srgbClr val="000066"/>
                </a:solidFill>
                <a:latin typeface="Futura Bk" charset="0"/>
              </a:rPr>
              <a:t>La Responsabilidad Social en el marco estratégico de TMB y del contexto actual</a:t>
            </a:r>
          </a:p>
          <a:p>
            <a:pPr marL="719138" lvl="1" indent="-261938">
              <a:lnSpc>
                <a:spcPct val="110000"/>
              </a:lnSpc>
              <a:spcBef>
                <a:spcPct val="0"/>
              </a:spcBef>
              <a:buFont typeface="Century Gothic" charset="0"/>
              <a:buAutoNum type="arabicPeriod"/>
              <a:defRPr/>
            </a:pPr>
            <a:r>
              <a:rPr lang="es-ES" sz="1200" dirty="0" smtClean="0">
                <a:solidFill>
                  <a:srgbClr val="000066"/>
                </a:solidFill>
                <a:latin typeface="Futura Bk" charset="0"/>
              </a:rPr>
              <a:t>La integración del RSS en la misión, visión </a:t>
            </a:r>
            <a:r>
              <a:rPr lang="es-ES" sz="1200" dirty="0">
                <a:solidFill>
                  <a:srgbClr val="000066"/>
                </a:solidFill>
                <a:latin typeface="Futura Bk" charset="0"/>
              </a:rPr>
              <a:t>y</a:t>
            </a:r>
            <a:r>
              <a:rPr lang="es-ES" sz="1200" dirty="0" smtClean="0">
                <a:solidFill>
                  <a:srgbClr val="000066"/>
                </a:solidFill>
                <a:latin typeface="Futura Bk" charset="0"/>
              </a:rPr>
              <a:t> valores de TMB </a:t>
            </a:r>
          </a:p>
          <a:p>
            <a:pPr marL="719138" lvl="1" indent="-261938">
              <a:lnSpc>
                <a:spcPct val="110000"/>
              </a:lnSpc>
              <a:spcBef>
                <a:spcPct val="0"/>
              </a:spcBef>
              <a:buFont typeface="Century Gothic" charset="0"/>
              <a:buAutoNum type="arabicPeriod"/>
              <a:defRPr/>
            </a:pPr>
            <a:r>
              <a:rPr lang="es-ES" sz="1200" dirty="0" smtClean="0">
                <a:solidFill>
                  <a:srgbClr val="000066"/>
                </a:solidFill>
                <a:latin typeface="Futura Bk" charset="0"/>
              </a:rPr>
              <a:t>La ética </a:t>
            </a:r>
            <a:r>
              <a:rPr lang="es-ES" sz="1200" dirty="0">
                <a:solidFill>
                  <a:srgbClr val="000066"/>
                </a:solidFill>
                <a:latin typeface="Futura Bk" charset="0"/>
              </a:rPr>
              <a:t>y</a:t>
            </a:r>
            <a:r>
              <a:rPr lang="es-ES" sz="1200" dirty="0" smtClean="0">
                <a:solidFill>
                  <a:srgbClr val="000066"/>
                </a:solidFill>
                <a:latin typeface="Futura Bk" charset="0"/>
              </a:rPr>
              <a:t> la transparencia como ejes del buen gobierno de TMB</a:t>
            </a:r>
          </a:p>
          <a:p>
            <a:pPr marL="719138" lvl="1" indent="-261938">
              <a:lnSpc>
                <a:spcPct val="110000"/>
              </a:lnSpc>
              <a:spcBef>
                <a:spcPct val="0"/>
              </a:spcBef>
              <a:buFont typeface="Century Gothic" charset="0"/>
              <a:buAutoNum type="arabicPeriod"/>
              <a:defRPr/>
            </a:pPr>
            <a:r>
              <a:rPr lang="es-ES" sz="1200" dirty="0" smtClean="0">
                <a:solidFill>
                  <a:srgbClr val="000066"/>
                </a:solidFill>
                <a:latin typeface="Futura Bk" charset="0"/>
              </a:rPr>
              <a:t>Las líneas principales de actuación y objetivos </a:t>
            </a:r>
          </a:p>
          <a:p>
            <a:pPr marL="719138" lvl="1" indent="-261938">
              <a:lnSpc>
                <a:spcPct val="110000"/>
              </a:lnSpc>
              <a:spcBef>
                <a:spcPct val="0"/>
              </a:spcBef>
              <a:buFont typeface="Century Gothic" charset="0"/>
              <a:buAutoNum type="arabicPeriod"/>
              <a:defRPr/>
            </a:pPr>
            <a:r>
              <a:rPr lang="es-ES" sz="1200" dirty="0" smtClean="0">
                <a:solidFill>
                  <a:srgbClr val="000066"/>
                </a:solidFill>
                <a:latin typeface="Futura Bk" charset="0"/>
              </a:rPr>
              <a:t>Los grupos de interés de TMB. Estrategias, compromisos y políticas  </a:t>
            </a:r>
          </a:p>
          <a:p>
            <a:pPr lvl="1">
              <a:lnSpc>
                <a:spcPct val="100000"/>
              </a:lnSpc>
              <a:spcBef>
                <a:spcPct val="0"/>
              </a:spcBef>
              <a:defRPr/>
            </a:pPr>
            <a:endParaRPr lang="es-ES" sz="1200" dirty="0" smtClean="0">
              <a:solidFill>
                <a:srgbClr val="000066"/>
              </a:solidFill>
              <a:latin typeface="Futura Bk" charset="0"/>
            </a:endParaRPr>
          </a:p>
          <a:p>
            <a:pPr marL="342900" indent="-342900">
              <a:lnSpc>
                <a:spcPct val="100000"/>
              </a:lnSpc>
              <a:spcBef>
                <a:spcPct val="0"/>
              </a:spcBef>
              <a:defRPr/>
            </a:pPr>
            <a:r>
              <a:rPr lang="es-ES" sz="1200" b="1" dirty="0" smtClean="0">
                <a:solidFill>
                  <a:srgbClr val="000066"/>
                </a:solidFill>
                <a:latin typeface="Futura Bk" charset="0"/>
              </a:rPr>
              <a:t>3. El marco de gestión/operativo</a:t>
            </a:r>
          </a:p>
          <a:p>
            <a:pPr marL="719138" lvl="1" indent="-261938">
              <a:lnSpc>
                <a:spcPct val="100000"/>
              </a:lnSpc>
              <a:spcBef>
                <a:spcPct val="0"/>
              </a:spcBef>
              <a:buFont typeface="+mj-lt"/>
              <a:buAutoNum type="arabicPeriod"/>
              <a:defRPr/>
            </a:pPr>
            <a:r>
              <a:rPr lang="es-ES" sz="1200" dirty="0" smtClean="0">
                <a:solidFill>
                  <a:srgbClr val="000066"/>
                </a:solidFill>
                <a:latin typeface="Futura Bk" charset="0"/>
              </a:rPr>
              <a:t>Los proyectos/ ámbitos de actuación: objetivos, indicadores, responsables, metas</a:t>
            </a:r>
          </a:p>
          <a:p>
            <a:pPr marL="719138" lvl="1" indent="-261938">
              <a:lnSpc>
                <a:spcPct val="100000"/>
              </a:lnSpc>
              <a:spcBef>
                <a:spcPct val="0"/>
              </a:spcBef>
              <a:buFont typeface="+mj-lt"/>
              <a:buAutoNum type="arabicPeriod"/>
              <a:defRPr/>
            </a:pPr>
            <a:r>
              <a:rPr lang="es-ES" sz="1200" dirty="0" smtClean="0">
                <a:solidFill>
                  <a:srgbClr val="000066"/>
                </a:solidFill>
                <a:latin typeface="Futura Bk" charset="0"/>
              </a:rPr>
              <a:t>La gestión de los grupos de interés: el marco de relaciones</a:t>
            </a:r>
          </a:p>
          <a:p>
            <a:pPr marL="719138" lvl="1" indent="-261938">
              <a:lnSpc>
                <a:spcPct val="100000"/>
              </a:lnSpc>
              <a:spcBef>
                <a:spcPct val="0"/>
              </a:spcBef>
              <a:buFont typeface="+mj-lt"/>
              <a:buAutoNum type="arabicPeriod"/>
              <a:defRPr/>
            </a:pPr>
            <a:r>
              <a:rPr lang="es-ES" sz="1200" dirty="0" smtClean="0">
                <a:solidFill>
                  <a:srgbClr val="000066"/>
                </a:solidFill>
                <a:latin typeface="Futura Bk" charset="0"/>
              </a:rPr>
              <a:t>Los mecanismos de gestión</a:t>
            </a:r>
          </a:p>
          <a:p>
            <a:pPr marL="1176338" lvl="2" indent="-261938">
              <a:lnSpc>
                <a:spcPct val="100000"/>
              </a:lnSpc>
              <a:spcBef>
                <a:spcPct val="0"/>
              </a:spcBef>
              <a:buFont typeface="+mj-lt"/>
              <a:buAutoNum type="arabicPeriod"/>
              <a:defRPr/>
            </a:pPr>
            <a:r>
              <a:rPr lang="es-ES" sz="1200" dirty="0" smtClean="0">
                <a:solidFill>
                  <a:srgbClr val="000066"/>
                </a:solidFill>
                <a:latin typeface="Futura Bk" charset="0"/>
              </a:rPr>
              <a:t>Órganos de gestión</a:t>
            </a:r>
          </a:p>
          <a:p>
            <a:pPr marL="1176338" lvl="2" indent="-261938">
              <a:lnSpc>
                <a:spcPct val="100000"/>
              </a:lnSpc>
              <a:spcBef>
                <a:spcPct val="0"/>
              </a:spcBef>
              <a:buFont typeface="+mj-lt"/>
              <a:buAutoNum type="arabicPeriod"/>
              <a:defRPr/>
            </a:pPr>
            <a:r>
              <a:rPr lang="es-ES" sz="1200" dirty="0" smtClean="0">
                <a:solidFill>
                  <a:srgbClr val="000066"/>
                </a:solidFill>
                <a:latin typeface="Futura Bk" charset="0"/>
              </a:rPr>
              <a:t>Definición y distribución de roles </a:t>
            </a:r>
            <a:r>
              <a:rPr lang="es-ES" sz="1200" dirty="0">
                <a:solidFill>
                  <a:srgbClr val="000066"/>
                </a:solidFill>
                <a:latin typeface="Futura Bk" charset="0"/>
              </a:rPr>
              <a:t>y</a:t>
            </a:r>
            <a:r>
              <a:rPr lang="es-ES" sz="1200" dirty="0" smtClean="0">
                <a:solidFill>
                  <a:srgbClr val="000066"/>
                </a:solidFill>
                <a:latin typeface="Futura Bk" charset="0"/>
              </a:rPr>
              <a:t> responsabilidades</a:t>
            </a:r>
          </a:p>
          <a:p>
            <a:pPr lvl="2">
              <a:lnSpc>
                <a:spcPct val="100000"/>
              </a:lnSpc>
              <a:spcBef>
                <a:spcPct val="0"/>
              </a:spcBef>
              <a:defRPr/>
            </a:pPr>
            <a:endParaRPr lang="es-ES" sz="1200" b="1" dirty="0" smtClean="0">
              <a:solidFill>
                <a:srgbClr val="000066"/>
              </a:solidFill>
              <a:latin typeface="Futura Bk" charset="0"/>
            </a:endParaRPr>
          </a:p>
          <a:p>
            <a:pPr marL="342900" indent="-342900">
              <a:lnSpc>
                <a:spcPct val="100000"/>
              </a:lnSpc>
              <a:spcBef>
                <a:spcPct val="0"/>
              </a:spcBef>
              <a:defRPr/>
            </a:pPr>
            <a:r>
              <a:rPr lang="es-ES" sz="1200" b="1" dirty="0" smtClean="0">
                <a:solidFill>
                  <a:srgbClr val="000066"/>
                </a:solidFill>
                <a:latin typeface="Futura Bk" charset="0"/>
              </a:rPr>
              <a:t>4. La hoja de ruta</a:t>
            </a:r>
          </a:p>
          <a:p>
            <a:pPr marL="720725" lvl="1" indent="-263525">
              <a:lnSpc>
                <a:spcPct val="100000"/>
              </a:lnSpc>
              <a:spcBef>
                <a:spcPct val="0"/>
              </a:spcBef>
              <a:buFont typeface="+mj-lt"/>
              <a:buAutoNum type="arabicPeriod"/>
              <a:defRPr/>
            </a:pPr>
            <a:r>
              <a:rPr lang="es-ES" sz="1200" dirty="0" smtClean="0">
                <a:solidFill>
                  <a:srgbClr val="000066"/>
                </a:solidFill>
                <a:latin typeface="Futura Bk" charset="0"/>
              </a:rPr>
              <a:t>Visión general</a:t>
            </a:r>
          </a:p>
          <a:p>
            <a:pPr marL="720725" lvl="1" indent="-263525">
              <a:lnSpc>
                <a:spcPct val="100000"/>
              </a:lnSpc>
              <a:spcBef>
                <a:spcPct val="0"/>
              </a:spcBef>
              <a:buFont typeface="+mj-lt"/>
              <a:buAutoNum type="arabicPeriod"/>
              <a:defRPr/>
            </a:pPr>
            <a:r>
              <a:rPr lang="es-ES" sz="1200" dirty="0" smtClean="0">
                <a:solidFill>
                  <a:srgbClr val="000066"/>
                </a:solidFill>
                <a:latin typeface="Futura Bk" charset="0"/>
              </a:rPr>
              <a:t>Cuadro síntesis de los principales proyectos </a:t>
            </a:r>
            <a:r>
              <a:rPr lang="es-ES" sz="1200" dirty="0">
                <a:solidFill>
                  <a:srgbClr val="000066"/>
                </a:solidFill>
                <a:latin typeface="Futura Bk" charset="0"/>
              </a:rPr>
              <a:t>e</a:t>
            </a:r>
            <a:r>
              <a:rPr lang="es-ES" sz="1200" dirty="0" smtClean="0">
                <a:solidFill>
                  <a:srgbClr val="000066"/>
                </a:solidFill>
                <a:latin typeface="Futura Bk" charset="0"/>
              </a:rPr>
              <a:t> indicadores del Plan de RSS</a:t>
            </a:r>
          </a:p>
          <a:p>
            <a:pPr marL="720725" lvl="1" indent="-263525">
              <a:lnSpc>
                <a:spcPct val="100000"/>
              </a:lnSpc>
              <a:spcBef>
                <a:spcPct val="0"/>
              </a:spcBef>
              <a:buFont typeface="+mj-lt"/>
              <a:buAutoNum type="arabicPeriod"/>
              <a:defRPr/>
            </a:pPr>
            <a:r>
              <a:rPr lang="es-ES" sz="1200" dirty="0" smtClean="0">
                <a:solidFill>
                  <a:srgbClr val="000066"/>
                </a:solidFill>
                <a:latin typeface="Futura Bk" charset="0"/>
              </a:rPr>
              <a:t>Cuadro de Mando general: indicadores clave (</a:t>
            </a:r>
            <a:r>
              <a:rPr lang="es-ES" sz="1200" dirty="0" err="1" smtClean="0">
                <a:solidFill>
                  <a:srgbClr val="000066"/>
                </a:solidFill>
                <a:latin typeface="Futura Bk" charset="0"/>
              </a:rPr>
              <a:t>KPIs</a:t>
            </a:r>
            <a:r>
              <a:rPr lang="es-ES" sz="1200" dirty="0" smtClean="0">
                <a:solidFill>
                  <a:srgbClr val="000066"/>
                </a:solidFill>
                <a:latin typeface="Futura Bk" charset="0"/>
              </a:rPr>
              <a:t>)</a:t>
            </a:r>
          </a:p>
          <a:p>
            <a:pPr marL="720725" lvl="1" indent="-263525">
              <a:lnSpc>
                <a:spcPct val="100000"/>
              </a:lnSpc>
              <a:spcBef>
                <a:spcPct val="0"/>
              </a:spcBef>
              <a:buFont typeface="+mj-lt"/>
              <a:buAutoNum type="arabicPeriod"/>
              <a:defRPr/>
            </a:pPr>
            <a:r>
              <a:rPr lang="es-ES" sz="1200" dirty="0" smtClean="0">
                <a:solidFill>
                  <a:srgbClr val="000066"/>
                </a:solidFill>
                <a:latin typeface="Futura Bk" charset="0"/>
              </a:rPr>
              <a:t>Acciones de lanzamiento y puesta en marcha</a:t>
            </a:r>
          </a:p>
          <a:p>
            <a:pPr marL="171450" lvl="1">
              <a:lnSpc>
                <a:spcPct val="100000"/>
              </a:lnSpc>
              <a:spcBef>
                <a:spcPct val="0"/>
              </a:spcBef>
              <a:defRPr/>
            </a:pPr>
            <a:endParaRPr lang="es-ES" sz="1200" dirty="0" smtClean="0">
              <a:solidFill>
                <a:srgbClr val="000066"/>
              </a:solidFill>
              <a:latin typeface="Futura Bk" charset="0"/>
            </a:endParaRPr>
          </a:p>
        </p:txBody>
      </p:sp>
    </p:spTree>
    <p:extLst>
      <p:ext uri="{BB962C8B-B14F-4D97-AF65-F5344CB8AC3E}">
        <p14:creationId xmlns:p14="http://schemas.microsoft.com/office/powerpoint/2010/main" val="788069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Rectangle 3"/>
          <p:cNvSpPr>
            <a:spLocks noGrp="1" noChangeArrowheads="1"/>
          </p:cNvSpPr>
          <p:nvPr>
            <p:ph type="title"/>
          </p:nvPr>
        </p:nvSpPr>
        <p:spPr>
          <a:xfrm>
            <a:off x="920751" y="331789"/>
            <a:ext cx="9793816" cy="720725"/>
          </a:xfrm>
        </p:spPr>
        <p:txBody>
          <a:bodyPr>
            <a:normAutofit/>
          </a:bodyPr>
          <a:lstStyle/>
          <a:p>
            <a:pPr>
              <a:defRPr/>
            </a:pPr>
            <a:r>
              <a:rPr lang="es-ES" dirty="0" smtClean="0">
                <a:latin typeface="Futura Hv" charset="0"/>
                <a:cs typeface="+mj-cs"/>
              </a:rPr>
              <a:t>¿Y donde estamos (agosto 2016)?</a:t>
            </a:r>
          </a:p>
        </p:txBody>
      </p:sp>
      <p:sp>
        <p:nvSpPr>
          <p:cNvPr id="11" name="Rectangle 4"/>
          <p:cNvSpPr>
            <a:spLocks noChangeArrowheads="1"/>
          </p:cNvSpPr>
          <p:nvPr/>
        </p:nvSpPr>
        <p:spPr bwMode="auto">
          <a:xfrm>
            <a:off x="1633538" y="1538288"/>
            <a:ext cx="10243234" cy="404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spcAft>
                <a:spcPts val="5400"/>
              </a:spcAft>
              <a:buFont typeface="Arial" panose="020B0604020202020204" pitchFamily="34" charset="0"/>
              <a:buChar char="•"/>
            </a:pPr>
            <a:r>
              <a:rPr lang="es-ES" sz="2400" dirty="0" smtClean="0"/>
              <a:t>Plan Director de RSS redactado, finalizado y presentado en </a:t>
            </a:r>
            <a:r>
              <a:rPr lang="es-ES" sz="2400" b="1" dirty="0" smtClean="0"/>
              <a:t>Julio 2016</a:t>
            </a:r>
          </a:p>
          <a:p>
            <a:pPr marL="285750" lvl="0" indent="-285750">
              <a:spcAft>
                <a:spcPts val="5400"/>
              </a:spcAft>
              <a:buFont typeface="Arial" panose="020B0604020202020204" pitchFamily="34" charset="0"/>
              <a:buChar char="•"/>
            </a:pPr>
            <a:r>
              <a:rPr lang="es-ES" sz="2400" dirty="0" smtClean="0">
                <a:ea typeface="Arial"/>
                <a:cs typeface="Arial"/>
                <a:sym typeface="Arial"/>
              </a:rPr>
              <a:t>Fase de lectura, reflexión y aprobación en ejecución</a:t>
            </a:r>
          </a:p>
          <a:p>
            <a:pPr marL="285750" lvl="0" indent="-285750">
              <a:spcAft>
                <a:spcPts val="5400"/>
              </a:spcAft>
              <a:buFont typeface="Arial" panose="020B0604020202020204" pitchFamily="34" charset="0"/>
              <a:buChar char="•"/>
            </a:pPr>
            <a:r>
              <a:rPr lang="es-ES_tradnl" sz="2400" dirty="0" smtClean="0">
                <a:ea typeface="Arial"/>
                <a:cs typeface="Arial"/>
                <a:sym typeface="Arial"/>
              </a:rPr>
              <a:t>Se prevé su aprobación a finales de </a:t>
            </a:r>
            <a:r>
              <a:rPr lang="es-ES_tradnl" sz="2400" b="1" dirty="0" smtClean="0">
                <a:ea typeface="Arial"/>
                <a:cs typeface="Arial"/>
                <a:sym typeface="Arial"/>
              </a:rPr>
              <a:t>Septiembre de 2016</a:t>
            </a:r>
            <a:endParaRPr lang="es-ES" sz="2400" b="1" dirty="0" smtClean="0">
              <a:ea typeface="Arial"/>
              <a:cs typeface="Arial"/>
              <a:sym typeface="Aria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5520" y="4387182"/>
            <a:ext cx="2316480" cy="247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151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sp>
        <p:nvSpPr>
          <p:cNvPr id="2" name="1 Título"/>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Plan Director de Sostenibilidad Ambiental</a:t>
            </a:r>
            <a:endParaRPr lang="es-ES" dirty="0">
              <a:latin typeface="Arial" panose="020B0604020202020204" pitchFamily="34" charset="0"/>
              <a:cs typeface="Arial" panose="020B0604020202020204" pitchFamily="34" charset="0"/>
            </a:endParaRPr>
          </a:p>
        </p:txBody>
      </p:sp>
      <p:sp>
        <p:nvSpPr>
          <p:cNvPr id="3" name="2 Marcador de texto"/>
          <p:cNvSpPr>
            <a:spLocks noGrp="1"/>
          </p:cNvSpPr>
          <p:nvPr>
            <p:ph type="body" idx="1"/>
          </p:nvPr>
        </p:nvSpPr>
        <p:spPr/>
        <p:txBody>
          <a:bodyPr/>
          <a:lstStyle/>
          <a:p>
            <a:endParaRPr lang="es-ES"/>
          </a:p>
        </p:txBody>
      </p:sp>
      <p:sp>
        <p:nvSpPr>
          <p:cNvPr id="6" name="Line 50"/>
          <p:cNvSpPr>
            <a:spLocks noChangeShapeType="1"/>
          </p:cNvSpPr>
          <p:nvPr/>
        </p:nvSpPr>
        <p:spPr bwMode="auto">
          <a:xfrm>
            <a:off x="4097855" y="2145792"/>
            <a:ext cx="9332" cy="3182112"/>
          </a:xfrm>
          <a:prstGeom prst="line">
            <a:avLst/>
          </a:prstGeom>
          <a:noFill/>
          <a:ln w="508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ca-ES"/>
          </a:p>
        </p:txBody>
      </p:sp>
      <p:sp>
        <p:nvSpPr>
          <p:cNvPr id="7" name="Oval 51"/>
          <p:cNvSpPr>
            <a:spLocks noChangeArrowheads="1"/>
          </p:cNvSpPr>
          <p:nvPr/>
        </p:nvSpPr>
        <p:spPr bwMode="auto">
          <a:xfrm>
            <a:off x="3827855" y="3560233"/>
            <a:ext cx="540000" cy="540000"/>
          </a:xfrm>
          <a:prstGeom prst="ellipse">
            <a:avLst/>
          </a:prstGeom>
          <a:solidFill>
            <a:srgbClr val="C00000"/>
          </a:solidFill>
          <a:ln>
            <a:noFill/>
          </a:ln>
          <a:extLst/>
        </p:spPr>
        <p:txBody>
          <a:bodyPr anchor="ctr"/>
          <a:lstStyle/>
          <a:p>
            <a:pPr algn="ctr"/>
            <a:r>
              <a:rPr lang="ca-ES" altLang="es-ES" dirty="0">
                <a:solidFill>
                  <a:schemeClr val="bg1"/>
                </a:solidFill>
              </a:rPr>
              <a:t>3</a:t>
            </a:r>
            <a:endParaRPr lang="ca-ES" altLang="es-ES" sz="1800" dirty="0">
              <a:solidFill>
                <a:schemeClr val="bg1"/>
              </a:solidFill>
            </a:endParaRPr>
          </a:p>
        </p:txBody>
      </p:sp>
      <p:sp>
        <p:nvSpPr>
          <p:cNvPr id="8" name="Oval 51"/>
          <p:cNvSpPr>
            <a:spLocks noChangeArrowheads="1"/>
          </p:cNvSpPr>
          <p:nvPr/>
        </p:nvSpPr>
        <p:spPr bwMode="auto">
          <a:xfrm>
            <a:off x="3827854" y="4574414"/>
            <a:ext cx="540000" cy="540000"/>
          </a:xfrm>
          <a:prstGeom prst="ellipse">
            <a:avLst/>
          </a:prstGeom>
          <a:solidFill>
            <a:schemeClr val="bg1">
              <a:lumMod val="65000"/>
            </a:schemeClr>
          </a:solidFill>
          <a:ln>
            <a:noFill/>
          </a:ln>
          <a:extLst/>
        </p:spPr>
        <p:txBody>
          <a:bodyPr anchor="ctr"/>
          <a:lstStyle>
            <a:lvl1pPr eaLnBrk="0" hangingPunct="0">
              <a:spcBef>
                <a:spcPct val="20000"/>
              </a:spcBef>
              <a:buChar char="•"/>
              <a:defRPr sz="2000" b="1">
                <a:solidFill>
                  <a:schemeClr val="bg2"/>
                </a:solidFill>
                <a:latin typeface="Arial" charset="0"/>
              </a:defRPr>
            </a:lvl1pPr>
            <a:lvl2pPr marL="742950" indent="-285750" eaLnBrk="0" hangingPunct="0">
              <a:spcBef>
                <a:spcPct val="20000"/>
              </a:spcBef>
              <a:buChar char="–"/>
              <a:defRPr>
                <a:solidFill>
                  <a:schemeClr val="bg2"/>
                </a:solidFill>
                <a:latin typeface="Arial" charset="0"/>
              </a:defRPr>
            </a:lvl2pPr>
            <a:lvl3pPr marL="1143000" indent="-228600" eaLnBrk="0" hangingPunct="0">
              <a:spcBef>
                <a:spcPct val="20000"/>
              </a:spcBef>
              <a:buChar char="•"/>
              <a:defRPr>
                <a:solidFill>
                  <a:schemeClr val="bg2"/>
                </a:solidFill>
                <a:latin typeface="Arial" charset="0"/>
              </a:defRPr>
            </a:lvl3pPr>
            <a:lvl4pPr marL="1600200" indent="-228600" eaLnBrk="0" hangingPunct="0">
              <a:spcBef>
                <a:spcPct val="20000"/>
              </a:spcBef>
              <a:buChar char="–"/>
              <a:defRPr>
                <a:solidFill>
                  <a:schemeClr val="bg2"/>
                </a:solidFill>
                <a:latin typeface="Arial" charset="0"/>
              </a:defRPr>
            </a:lvl4pPr>
            <a:lvl5pPr marL="2057400" indent="-228600" eaLnBrk="0" hangingPunct="0">
              <a:spcBef>
                <a:spcPct val="20000"/>
              </a:spcBef>
              <a:buChar char="»"/>
              <a:defRPr>
                <a:solidFill>
                  <a:schemeClr val="bg2"/>
                </a:solidFill>
                <a:latin typeface="Arial" charset="0"/>
              </a:defRPr>
            </a:lvl5pPr>
            <a:lvl6pPr marL="2514600" indent="-228600" eaLnBrk="0" fontAlgn="base" hangingPunct="0">
              <a:spcBef>
                <a:spcPct val="20000"/>
              </a:spcBef>
              <a:spcAft>
                <a:spcPct val="0"/>
              </a:spcAft>
              <a:buChar char="»"/>
              <a:defRPr>
                <a:solidFill>
                  <a:schemeClr val="bg2"/>
                </a:solidFill>
                <a:latin typeface="Arial" charset="0"/>
              </a:defRPr>
            </a:lvl6pPr>
            <a:lvl7pPr marL="2971800" indent="-228600" eaLnBrk="0" fontAlgn="base" hangingPunct="0">
              <a:spcBef>
                <a:spcPct val="20000"/>
              </a:spcBef>
              <a:spcAft>
                <a:spcPct val="0"/>
              </a:spcAft>
              <a:buChar char="»"/>
              <a:defRPr>
                <a:solidFill>
                  <a:schemeClr val="bg2"/>
                </a:solidFill>
                <a:latin typeface="Arial" charset="0"/>
              </a:defRPr>
            </a:lvl7pPr>
            <a:lvl8pPr marL="3429000" indent="-228600" eaLnBrk="0" fontAlgn="base" hangingPunct="0">
              <a:spcBef>
                <a:spcPct val="20000"/>
              </a:spcBef>
              <a:spcAft>
                <a:spcPct val="0"/>
              </a:spcAft>
              <a:buChar char="»"/>
              <a:defRPr>
                <a:solidFill>
                  <a:schemeClr val="bg2"/>
                </a:solidFill>
                <a:latin typeface="Arial" charset="0"/>
              </a:defRPr>
            </a:lvl8pPr>
            <a:lvl9pPr marL="3886200" indent="-228600" eaLnBrk="0" fontAlgn="base" hangingPunct="0">
              <a:spcBef>
                <a:spcPct val="20000"/>
              </a:spcBef>
              <a:spcAft>
                <a:spcPct val="0"/>
              </a:spcAft>
              <a:buChar char="»"/>
              <a:defRPr>
                <a:solidFill>
                  <a:schemeClr val="bg2"/>
                </a:solidFill>
                <a:latin typeface="Arial" charset="0"/>
              </a:defRPr>
            </a:lvl9pPr>
          </a:lstStyle>
          <a:p>
            <a:pPr algn="ctr" eaLnBrk="1" hangingPunct="1">
              <a:spcBef>
                <a:spcPct val="0"/>
              </a:spcBef>
              <a:buFontTx/>
              <a:buNone/>
            </a:pPr>
            <a:r>
              <a:rPr lang="ca-ES" altLang="es-ES" sz="1800" dirty="0" smtClean="0">
                <a:solidFill>
                  <a:schemeClr val="bg1"/>
                </a:solidFill>
                <a:latin typeface="Calibri" pitchFamily="34" charset="0"/>
              </a:rPr>
              <a:t>4</a:t>
            </a:r>
            <a:endParaRPr lang="ca-ES" altLang="es-ES" sz="1800" dirty="0">
              <a:solidFill>
                <a:schemeClr val="bg1"/>
              </a:solidFill>
              <a:latin typeface="Calibri" pitchFamily="34" charset="0"/>
            </a:endParaRPr>
          </a:p>
        </p:txBody>
      </p:sp>
      <p:sp>
        <p:nvSpPr>
          <p:cNvPr id="9" name="Oval 51"/>
          <p:cNvSpPr>
            <a:spLocks noChangeArrowheads="1"/>
          </p:cNvSpPr>
          <p:nvPr/>
        </p:nvSpPr>
        <p:spPr bwMode="auto">
          <a:xfrm>
            <a:off x="3837186" y="2434718"/>
            <a:ext cx="540000" cy="540000"/>
          </a:xfrm>
          <a:prstGeom prst="ellipse">
            <a:avLst/>
          </a:prstGeom>
          <a:solidFill>
            <a:schemeClr val="bg1">
              <a:lumMod val="65000"/>
            </a:schemeClr>
          </a:solidFill>
          <a:ln>
            <a:noFill/>
          </a:ln>
          <a:extLst/>
        </p:spPr>
        <p:txBody>
          <a:bodyPr anchor="ctr"/>
          <a:lstStyle>
            <a:lvl1pPr eaLnBrk="0" hangingPunct="0">
              <a:spcBef>
                <a:spcPct val="20000"/>
              </a:spcBef>
              <a:buChar char="•"/>
              <a:defRPr sz="2000" b="1">
                <a:solidFill>
                  <a:schemeClr val="bg2"/>
                </a:solidFill>
                <a:latin typeface="Arial" charset="0"/>
              </a:defRPr>
            </a:lvl1pPr>
            <a:lvl2pPr marL="742950" indent="-285750" eaLnBrk="0" hangingPunct="0">
              <a:spcBef>
                <a:spcPct val="20000"/>
              </a:spcBef>
              <a:buChar char="–"/>
              <a:defRPr>
                <a:solidFill>
                  <a:schemeClr val="bg2"/>
                </a:solidFill>
                <a:latin typeface="Arial" charset="0"/>
              </a:defRPr>
            </a:lvl2pPr>
            <a:lvl3pPr marL="1143000" indent="-228600" eaLnBrk="0" hangingPunct="0">
              <a:spcBef>
                <a:spcPct val="20000"/>
              </a:spcBef>
              <a:buChar char="•"/>
              <a:defRPr>
                <a:solidFill>
                  <a:schemeClr val="bg2"/>
                </a:solidFill>
                <a:latin typeface="Arial" charset="0"/>
              </a:defRPr>
            </a:lvl3pPr>
            <a:lvl4pPr marL="1600200" indent="-228600" eaLnBrk="0" hangingPunct="0">
              <a:spcBef>
                <a:spcPct val="20000"/>
              </a:spcBef>
              <a:buChar char="–"/>
              <a:defRPr>
                <a:solidFill>
                  <a:schemeClr val="bg2"/>
                </a:solidFill>
                <a:latin typeface="Arial" charset="0"/>
              </a:defRPr>
            </a:lvl4pPr>
            <a:lvl5pPr marL="2057400" indent="-228600" eaLnBrk="0" hangingPunct="0">
              <a:spcBef>
                <a:spcPct val="20000"/>
              </a:spcBef>
              <a:buChar char="»"/>
              <a:defRPr>
                <a:solidFill>
                  <a:schemeClr val="bg2"/>
                </a:solidFill>
                <a:latin typeface="Arial" charset="0"/>
              </a:defRPr>
            </a:lvl5pPr>
            <a:lvl6pPr marL="2514600" indent="-228600" eaLnBrk="0" fontAlgn="base" hangingPunct="0">
              <a:spcBef>
                <a:spcPct val="20000"/>
              </a:spcBef>
              <a:spcAft>
                <a:spcPct val="0"/>
              </a:spcAft>
              <a:buChar char="»"/>
              <a:defRPr>
                <a:solidFill>
                  <a:schemeClr val="bg2"/>
                </a:solidFill>
                <a:latin typeface="Arial" charset="0"/>
              </a:defRPr>
            </a:lvl6pPr>
            <a:lvl7pPr marL="2971800" indent="-228600" eaLnBrk="0" fontAlgn="base" hangingPunct="0">
              <a:spcBef>
                <a:spcPct val="20000"/>
              </a:spcBef>
              <a:spcAft>
                <a:spcPct val="0"/>
              </a:spcAft>
              <a:buChar char="»"/>
              <a:defRPr>
                <a:solidFill>
                  <a:schemeClr val="bg2"/>
                </a:solidFill>
                <a:latin typeface="Arial" charset="0"/>
              </a:defRPr>
            </a:lvl7pPr>
            <a:lvl8pPr marL="3429000" indent="-228600" eaLnBrk="0" fontAlgn="base" hangingPunct="0">
              <a:spcBef>
                <a:spcPct val="20000"/>
              </a:spcBef>
              <a:spcAft>
                <a:spcPct val="0"/>
              </a:spcAft>
              <a:buChar char="»"/>
              <a:defRPr>
                <a:solidFill>
                  <a:schemeClr val="bg2"/>
                </a:solidFill>
                <a:latin typeface="Arial" charset="0"/>
              </a:defRPr>
            </a:lvl8pPr>
            <a:lvl9pPr marL="3886200" indent="-228600" eaLnBrk="0" fontAlgn="base" hangingPunct="0">
              <a:spcBef>
                <a:spcPct val="20000"/>
              </a:spcBef>
              <a:spcAft>
                <a:spcPct val="0"/>
              </a:spcAft>
              <a:buChar char="»"/>
              <a:defRPr>
                <a:solidFill>
                  <a:schemeClr val="bg2"/>
                </a:solidFill>
                <a:latin typeface="Arial" charset="0"/>
              </a:defRPr>
            </a:lvl9pPr>
          </a:lstStyle>
          <a:p>
            <a:pPr algn="ctr" eaLnBrk="1" hangingPunct="1">
              <a:spcBef>
                <a:spcPct val="0"/>
              </a:spcBef>
              <a:buFontTx/>
              <a:buNone/>
            </a:pPr>
            <a:r>
              <a:rPr lang="ca-ES" altLang="es-ES" sz="1800" dirty="0">
                <a:solidFill>
                  <a:schemeClr val="bg1"/>
                </a:solidFill>
                <a:latin typeface="Calibri" pitchFamily="34" charset="0"/>
              </a:rPr>
              <a:t>2</a:t>
            </a:r>
          </a:p>
        </p:txBody>
      </p:sp>
    </p:spTree>
    <p:extLst>
      <p:ext uri="{BB962C8B-B14F-4D97-AF65-F5344CB8AC3E}">
        <p14:creationId xmlns:p14="http://schemas.microsoft.com/office/powerpoint/2010/main" val="198574099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_tradnl" dirty="0" smtClean="0"/>
              <a:t>Sostenibilidad Ambiental &amp; Transporte Público</a:t>
            </a:r>
            <a:endParaRPr lang="es-ES" dirty="0"/>
          </a:p>
        </p:txBody>
      </p:sp>
      <p:sp>
        <p:nvSpPr>
          <p:cNvPr id="7" name="Rectangle 2"/>
          <p:cNvSpPr>
            <a:spLocks noChangeArrowheads="1"/>
          </p:cNvSpPr>
          <p:nvPr/>
        </p:nvSpPr>
        <p:spPr bwMode="auto">
          <a:xfrm>
            <a:off x="1487423" y="1527874"/>
            <a:ext cx="10177527" cy="334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5000"/>
              </a:lnSpc>
              <a:spcBef>
                <a:spcPct val="45000"/>
              </a:spcBef>
              <a:defRPr/>
            </a:pPr>
            <a:r>
              <a:rPr lang="es-ES_tradnl" b="1" dirty="0" smtClean="0"/>
              <a:t>Lo evidente:</a:t>
            </a:r>
          </a:p>
          <a:p>
            <a:pPr>
              <a:lnSpc>
                <a:spcPct val="95000"/>
              </a:lnSpc>
              <a:spcBef>
                <a:spcPct val="45000"/>
              </a:spcBef>
              <a:defRPr/>
            </a:pPr>
            <a:r>
              <a:rPr lang="es-ES_tradnl" dirty="0" smtClean="0"/>
              <a:t>El Transporte Público contribuye positivamente en la sostenibilidad ambiental de las ciudades, porque:</a:t>
            </a:r>
          </a:p>
          <a:p>
            <a:pPr marL="285750" indent="-285750">
              <a:lnSpc>
                <a:spcPct val="95000"/>
              </a:lnSpc>
              <a:spcBef>
                <a:spcPct val="45000"/>
              </a:spcBef>
              <a:buFont typeface="Arial" panose="020B0604020202020204" pitchFamily="34" charset="0"/>
              <a:buChar char="•"/>
              <a:defRPr/>
            </a:pPr>
            <a:r>
              <a:rPr lang="es-ES_tradnl" sz="1600" dirty="0" smtClean="0"/>
              <a:t>Contamina mucho menos por persona en los desplazamientos </a:t>
            </a:r>
          </a:p>
          <a:p>
            <a:pPr marL="285750" indent="-285750">
              <a:lnSpc>
                <a:spcPct val="95000"/>
              </a:lnSpc>
              <a:spcBef>
                <a:spcPct val="45000"/>
              </a:spcBef>
              <a:buFont typeface="Arial" panose="020B0604020202020204" pitchFamily="34" charset="0"/>
              <a:buChar char="•"/>
              <a:defRPr/>
            </a:pPr>
            <a:r>
              <a:rPr lang="es-ES_tradnl" sz="1600" dirty="0" smtClean="0"/>
              <a:t>Optimiza las necesidades de espacio necesarias para la movilidad</a:t>
            </a:r>
          </a:p>
          <a:p>
            <a:pPr marL="285750" indent="-285750">
              <a:lnSpc>
                <a:spcPct val="95000"/>
              </a:lnSpc>
              <a:spcBef>
                <a:spcPct val="45000"/>
              </a:spcBef>
              <a:buFont typeface="Arial" panose="020B0604020202020204" pitchFamily="34" charset="0"/>
              <a:buChar char="•"/>
              <a:defRPr/>
            </a:pPr>
            <a:r>
              <a:rPr lang="es-ES_tradnl" sz="1600" dirty="0" smtClean="0"/>
              <a:t>Como consecuencia de la evidencia anterior: mejora el tiempo de desplazamiento, reduciendo, todavía más la contaminación producida.</a:t>
            </a:r>
            <a:endParaRPr lang="es-ES_tradnl" sz="1600" dirty="0"/>
          </a:p>
          <a:p>
            <a:pPr>
              <a:lnSpc>
                <a:spcPct val="95000"/>
              </a:lnSpc>
              <a:spcBef>
                <a:spcPct val="45000"/>
              </a:spcBef>
              <a:defRPr/>
            </a:pPr>
            <a:r>
              <a:rPr lang="es-ES_tradnl" b="1" dirty="0" smtClean="0"/>
              <a:t>Pero también es evidente que:</a:t>
            </a:r>
            <a:endParaRPr lang="es-ES_tradnl" b="1" dirty="0"/>
          </a:p>
          <a:p>
            <a:pPr marL="285750" indent="-285750">
              <a:lnSpc>
                <a:spcPct val="95000"/>
              </a:lnSpc>
              <a:spcBef>
                <a:spcPct val="45000"/>
              </a:spcBef>
              <a:buFont typeface="Arial" panose="020B0604020202020204" pitchFamily="34" charset="0"/>
              <a:buChar char="•"/>
              <a:defRPr/>
            </a:pPr>
            <a:r>
              <a:rPr lang="es-ES_tradnl" dirty="0" smtClean="0"/>
              <a:t> </a:t>
            </a:r>
            <a:r>
              <a:rPr lang="es-ES_tradnl" sz="1600" dirty="0" smtClean="0"/>
              <a:t>El Transporte Público genera contaminación</a:t>
            </a:r>
          </a:p>
        </p:txBody>
      </p:sp>
      <p:sp>
        <p:nvSpPr>
          <p:cNvPr id="3" name="2 Rectángulo redondeado"/>
          <p:cNvSpPr/>
          <p:nvPr/>
        </p:nvSpPr>
        <p:spPr>
          <a:xfrm>
            <a:off x="1633538" y="4645152"/>
            <a:ext cx="9729406" cy="1158240"/>
          </a:xfrm>
          <a:prstGeom prst="roundRect">
            <a:avLst/>
          </a:prstGeom>
          <a:solidFill>
            <a:srgbClr val="FF9900"/>
          </a:solidFill>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t>Conclusión: </a:t>
            </a:r>
            <a:r>
              <a:rPr lang="es-ES_tradnl" sz="2800" dirty="0"/>
              <a:t>Hay que trabajar en la minimización del impacto medioambiental del Transporte Público</a:t>
            </a:r>
            <a:r>
              <a:rPr lang="es-ES_tradnl" sz="2800" dirty="0" smtClean="0"/>
              <a:t>!</a:t>
            </a:r>
            <a:endParaRPr lang="es-ES_tradnl" sz="2800" dirty="0"/>
          </a:p>
        </p:txBody>
      </p:sp>
    </p:spTree>
    <p:extLst>
      <p:ext uri="{BB962C8B-B14F-4D97-AF65-F5344CB8AC3E}">
        <p14:creationId xmlns:p14="http://schemas.microsoft.com/office/powerpoint/2010/main" val="7764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43160"/>
            <a:ext cx="32194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ES_tradnl" dirty="0" smtClean="0"/>
              <a:t>Contribución del TP a la acción climática</a:t>
            </a:r>
            <a:endParaRPr lang="es-ES" dirty="0"/>
          </a:p>
        </p:txBody>
      </p:sp>
      <p:sp>
        <p:nvSpPr>
          <p:cNvPr id="4" name="Rectangle 2"/>
          <p:cNvSpPr>
            <a:spLocks noChangeArrowheads="1"/>
          </p:cNvSpPr>
          <p:nvPr/>
        </p:nvSpPr>
        <p:spPr bwMode="auto">
          <a:xfrm>
            <a:off x="1487423" y="1527874"/>
            <a:ext cx="10177527" cy="259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nSpc>
                <a:spcPct val="95000"/>
              </a:lnSpc>
              <a:spcBef>
                <a:spcPct val="45000"/>
              </a:spcBef>
              <a:buFont typeface="Arial" panose="020B0604020202020204" pitchFamily="34" charset="0"/>
              <a:buChar char="•"/>
              <a:defRPr/>
            </a:pPr>
            <a:r>
              <a:rPr lang="es-ES_tradnl" dirty="0" smtClean="0"/>
              <a:t>Enmarcado en la Agenda de Acción Lima Paris (LPAA del COP21), la Unión Internacional del Transporte Público (UITP) ha presentado una iniciativa mundial del sector del transporte público urbano denominada “</a:t>
            </a:r>
            <a:r>
              <a:rPr lang="en-US" b="1" dirty="0"/>
              <a:t>UITP’s Declaration on Climate </a:t>
            </a:r>
            <a:r>
              <a:rPr lang="en-US" b="1" dirty="0" smtClean="0"/>
              <a:t>Leadership</a:t>
            </a:r>
            <a:r>
              <a:rPr lang="en-US" dirty="0" smtClean="0"/>
              <a:t>”</a:t>
            </a:r>
            <a:r>
              <a:rPr lang="es-ES" dirty="0" smtClean="0"/>
              <a:t>, la cual muestra el compromiso y el plan de sostenibilidad hasta el 2025. </a:t>
            </a:r>
          </a:p>
          <a:p>
            <a:pPr marL="285750" indent="-285750">
              <a:lnSpc>
                <a:spcPct val="95000"/>
              </a:lnSpc>
              <a:spcBef>
                <a:spcPct val="45000"/>
              </a:spcBef>
              <a:buFont typeface="Arial" panose="020B0604020202020204" pitchFamily="34" charset="0"/>
              <a:buChar char="•"/>
              <a:defRPr/>
            </a:pPr>
            <a:r>
              <a:rPr lang="es-ES_tradnl" dirty="0" smtClean="0"/>
              <a:t>A esta iniciativa se han unido 80 ciudades de los cinco continentes, a través de 110 organizaciones que han presentado, en total, 250 acciones climáticas.</a:t>
            </a:r>
          </a:p>
          <a:p>
            <a:pPr marL="285750" indent="-285750">
              <a:lnSpc>
                <a:spcPct val="95000"/>
              </a:lnSpc>
              <a:spcBef>
                <a:spcPct val="45000"/>
              </a:spcBef>
              <a:buFont typeface="Arial" panose="020B0604020202020204" pitchFamily="34" charset="0"/>
              <a:buChar char="•"/>
              <a:defRPr/>
            </a:pPr>
            <a:r>
              <a:rPr lang="es-ES_tradnl" dirty="0" smtClean="0"/>
              <a:t>En septiembre de 2015, las organizaciones adheridas han incluido metas especificas  (</a:t>
            </a:r>
            <a:r>
              <a:rPr lang="es-ES_tradnl" dirty="0" err="1" smtClean="0"/>
              <a:t>Sustainable</a:t>
            </a:r>
            <a:r>
              <a:rPr lang="es-ES_tradnl" dirty="0" smtClean="0"/>
              <a:t> </a:t>
            </a:r>
            <a:r>
              <a:rPr lang="es-ES_tradnl" dirty="0" err="1" smtClean="0"/>
              <a:t>Development</a:t>
            </a:r>
            <a:r>
              <a:rPr lang="es-ES_tradnl" dirty="0" smtClean="0"/>
              <a:t> </a:t>
            </a:r>
            <a:r>
              <a:rPr lang="es-ES_tradnl" dirty="0" err="1" smtClean="0"/>
              <a:t>Goals</a:t>
            </a:r>
            <a:r>
              <a:rPr lang="es-ES_tradnl" dirty="0" smtClean="0"/>
              <a:t> - SDG) a ser cumplidas en el 2030. </a:t>
            </a:r>
          </a:p>
          <a:p>
            <a:pPr marL="285750" indent="-285750">
              <a:lnSpc>
                <a:spcPct val="95000"/>
              </a:lnSpc>
              <a:spcBef>
                <a:spcPct val="45000"/>
              </a:spcBef>
              <a:buFont typeface="Arial" panose="020B0604020202020204" pitchFamily="34" charset="0"/>
              <a:buChar char="•"/>
              <a:defRPr/>
            </a:pPr>
            <a:endParaRPr lang="es-ES_tradnl" dirty="0" smtClean="0"/>
          </a:p>
          <a:p>
            <a:pPr>
              <a:lnSpc>
                <a:spcPct val="95000"/>
              </a:lnSpc>
              <a:spcBef>
                <a:spcPct val="45000"/>
              </a:spcBef>
              <a:defRPr/>
            </a:pPr>
            <a:endParaRPr lang="es-E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416" y="4180269"/>
            <a:ext cx="2651378" cy="173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2086" y="5048060"/>
            <a:ext cx="33623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9775" y="4447985"/>
            <a:ext cx="33051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131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_tradnl" dirty="0" smtClean="0"/>
              <a:t>PDSM: Motivación</a:t>
            </a:r>
            <a:endParaRPr lang="es-ES" dirty="0"/>
          </a:p>
        </p:txBody>
      </p:sp>
      <p:sp>
        <p:nvSpPr>
          <p:cNvPr id="3" name="2 Marcador de contenido"/>
          <p:cNvSpPr>
            <a:spLocks noGrp="1"/>
          </p:cNvSpPr>
          <p:nvPr>
            <p:ph idx="1"/>
          </p:nvPr>
        </p:nvSpPr>
        <p:spPr/>
        <p:txBody>
          <a:bodyPr>
            <a:noAutofit/>
          </a:bodyPr>
          <a:lstStyle/>
          <a:p>
            <a:pPr>
              <a:spcBef>
                <a:spcPts val="1800"/>
              </a:spcBef>
            </a:pPr>
            <a:r>
              <a:rPr lang="es-ES" sz="2000" dirty="0" smtClean="0"/>
              <a:t>La apuesta </a:t>
            </a:r>
            <a:r>
              <a:rPr lang="es-ES" sz="2000" dirty="0"/>
              <a:t>decidida </a:t>
            </a:r>
            <a:r>
              <a:rPr lang="es-ES" sz="2000" dirty="0" smtClean="0"/>
              <a:t>por </a:t>
            </a:r>
            <a:r>
              <a:rPr lang="es-ES" sz="2000" dirty="0"/>
              <a:t>una </a:t>
            </a:r>
            <a:r>
              <a:rPr lang="es-ES" sz="2000" dirty="0" smtClean="0"/>
              <a:t>sociedad más </a:t>
            </a:r>
            <a:r>
              <a:rPr lang="es-ES" sz="2000" dirty="0"/>
              <a:t>sostenible </a:t>
            </a:r>
            <a:r>
              <a:rPr lang="es-ES" sz="2000" dirty="0" smtClean="0"/>
              <a:t>es actualmente </a:t>
            </a:r>
            <a:r>
              <a:rPr lang="es-ES" sz="2000" dirty="0"/>
              <a:t>un </a:t>
            </a:r>
            <a:r>
              <a:rPr lang="es-ES" sz="2000" dirty="0" smtClean="0"/>
              <a:t>camino sin retorno. Y el TP es uno de los pilares </a:t>
            </a:r>
            <a:r>
              <a:rPr lang="es-ES" sz="2000" dirty="0"/>
              <a:t>de la </a:t>
            </a:r>
            <a:r>
              <a:rPr lang="es-ES" sz="2000" dirty="0" smtClean="0"/>
              <a:t>sostenibilidad </a:t>
            </a:r>
            <a:r>
              <a:rPr lang="es-ES" sz="2000" dirty="0"/>
              <a:t>ambiental de </a:t>
            </a:r>
            <a:r>
              <a:rPr lang="es-ES" sz="2000" dirty="0" smtClean="0"/>
              <a:t>las ciudades y TMB tiene una gran responsabilidad en este sentido.</a:t>
            </a:r>
          </a:p>
          <a:p>
            <a:pPr>
              <a:spcBef>
                <a:spcPts val="1800"/>
              </a:spcBef>
            </a:pPr>
            <a:r>
              <a:rPr lang="es-ES" sz="2000" dirty="0" smtClean="0"/>
              <a:t>Además, TMB</a:t>
            </a:r>
            <a:r>
              <a:rPr lang="es-ES" sz="2000" dirty="0"/>
              <a:t> </a:t>
            </a:r>
            <a:r>
              <a:rPr lang="es-ES" sz="2000" dirty="0" smtClean="0"/>
              <a:t>tiene la voluntad </a:t>
            </a:r>
            <a:r>
              <a:rPr lang="es-ES" sz="2000" dirty="0"/>
              <a:t>clara </a:t>
            </a:r>
            <a:r>
              <a:rPr lang="es-ES" sz="2000" dirty="0" smtClean="0"/>
              <a:t>y manifiesta de avanzar por este camino y, una vez explicitada</a:t>
            </a:r>
            <a:r>
              <a:rPr lang="es-ES" sz="2000" dirty="0"/>
              <a:t>, </a:t>
            </a:r>
            <a:r>
              <a:rPr lang="es-ES" sz="2000" dirty="0" smtClean="0"/>
              <a:t>enmarcarla </a:t>
            </a:r>
            <a:r>
              <a:rPr lang="es-ES" sz="2000" dirty="0"/>
              <a:t>en una </a:t>
            </a:r>
            <a:r>
              <a:rPr lang="es-ES" sz="2000" dirty="0" smtClean="0"/>
              <a:t>estrategia </a:t>
            </a:r>
            <a:r>
              <a:rPr lang="es-ES" sz="2000" dirty="0"/>
              <a:t>y</a:t>
            </a:r>
            <a:r>
              <a:rPr lang="es-ES" sz="2000" dirty="0" smtClean="0"/>
              <a:t> concretarla </a:t>
            </a:r>
            <a:r>
              <a:rPr lang="es-ES" sz="2000" dirty="0"/>
              <a:t>en un </a:t>
            </a:r>
            <a:r>
              <a:rPr lang="es-ES" sz="2000" dirty="0" smtClean="0"/>
              <a:t>marco de actuación.</a:t>
            </a:r>
          </a:p>
          <a:p>
            <a:pPr>
              <a:spcBef>
                <a:spcPts val="1800"/>
              </a:spcBef>
            </a:pPr>
            <a:r>
              <a:rPr lang="es-ES_tradnl" sz="2000" dirty="0" smtClean="0"/>
              <a:t>La única manera de avanzar positivamente en este sentido es:</a:t>
            </a:r>
          </a:p>
          <a:p>
            <a:pPr lvl="1">
              <a:spcBef>
                <a:spcPts val="0"/>
              </a:spcBef>
              <a:buFont typeface="Wingdings" panose="05000000000000000000" pitchFamily="2" charset="2"/>
              <a:buChar char="ü"/>
            </a:pPr>
            <a:r>
              <a:rPr lang="es-ES_tradnl" sz="1800" dirty="0" smtClean="0"/>
              <a:t>Medir objetivamente</a:t>
            </a:r>
          </a:p>
          <a:p>
            <a:pPr lvl="1">
              <a:spcBef>
                <a:spcPts val="0"/>
              </a:spcBef>
              <a:buFont typeface="Wingdings" panose="05000000000000000000" pitchFamily="2" charset="2"/>
              <a:buChar char="ü"/>
            </a:pPr>
            <a:r>
              <a:rPr lang="es-ES_tradnl" sz="1800" dirty="0" smtClean="0"/>
              <a:t>Comparar</a:t>
            </a:r>
          </a:p>
          <a:p>
            <a:pPr lvl="1">
              <a:spcBef>
                <a:spcPts val="0"/>
              </a:spcBef>
              <a:buFont typeface="Wingdings" panose="05000000000000000000" pitchFamily="2" charset="2"/>
              <a:buChar char="ü"/>
            </a:pPr>
            <a:r>
              <a:rPr lang="es-ES_tradnl" sz="1800" dirty="0" smtClean="0"/>
              <a:t>Rectificar o potenciar</a:t>
            </a:r>
            <a:endParaRPr lang="es-ES" sz="1800" dirty="0"/>
          </a:p>
        </p:txBody>
      </p:sp>
      <p:pic>
        <p:nvPicPr>
          <p:cNvPr id="6" name="Picture 11" descr="Simulacro 26-10-11 (12)"/>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t="-44" r="5005" b="533"/>
          <a:stretch/>
        </p:blipFill>
        <p:spPr bwMode="auto">
          <a:xfrm>
            <a:off x="9203095" y="4479090"/>
            <a:ext cx="3026059" cy="237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77869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1457425" y="1576159"/>
            <a:ext cx="10346251" cy="28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marL="342900" indent="-342900"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marL="0" indent="0" eaLnBrk="1" hangingPunct="1">
              <a:buClr>
                <a:srgbClr val="FF0000"/>
              </a:buClr>
            </a:pPr>
            <a:r>
              <a:rPr kumimoji="1" lang="es-ES" b="0" dirty="0" smtClean="0">
                <a:solidFill>
                  <a:schemeClr val="tx1"/>
                </a:solidFill>
                <a:latin typeface="+mn-lt"/>
              </a:rPr>
              <a:t>En 2009-2010 TMB desarrolla su Plan Director para la Sostenibilidad Medioambiental, un proyecto enmarcado inicialmente en las políticas de la Responsabilidad Social Corporativa, con el objetivo de alinear el negocio con la conservación del medioambiente y de los recursos naturales y convertirse en un referente en movilidad sostenible.</a:t>
            </a:r>
          </a:p>
          <a:p>
            <a:pPr marL="0" indent="0" eaLnBrk="1" hangingPunct="1">
              <a:buClr>
                <a:srgbClr val="FF0000"/>
              </a:buClr>
            </a:pPr>
            <a:endParaRPr kumimoji="1" lang="es-ES" b="0" dirty="0" smtClean="0">
              <a:solidFill>
                <a:schemeClr val="tx1"/>
              </a:solidFill>
              <a:latin typeface="+mn-lt"/>
            </a:endParaRPr>
          </a:p>
          <a:p>
            <a:pPr marL="0" indent="0" eaLnBrk="1" hangingPunct="1">
              <a:buClr>
                <a:srgbClr val="FF0000"/>
              </a:buClr>
            </a:pPr>
            <a:r>
              <a:rPr kumimoji="1" lang="es-ES" b="0" dirty="0" smtClean="0">
                <a:solidFill>
                  <a:schemeClr val="tx1"/>
                </a:solidFill>
                <a:latin typeface="+mn-lt"/>
              </a:rPr>
              <a:t>En este sentido, TMB se compromete a:</a:t>
            </a:r>
          </a:p>
          <a:p>
            <a:pPr lvl="1" eaLnBrk="1" hangingPunct="1">
              <a:buClr>
                <a:srgbClr val="FF0000"/>
              </a:buClr>
              <a:buFont typeface="Arial" pitchFamily="34" charset="0"/>
              <a:buChar char="•"/>
            </a:pPr>
            <a:r>
              <a:rPr kumimoji="1" lang="es-ES" b="0" dirty="0" smtClean="0">
                <a:solidFill>
                  <a:schemeClr val="tx1"/>
                </a:solidFill>
                <a:latin typeface="+mn-lt"/>
              </a:rPr>
              <a:t>Cuidar el medio ambiente,</a:t>
            </a:r>
          </a:p>
          <a:p>
            <a:pPr lvl="1" eaLnBrk="1" hangingPunct="1">
              <a:buClr>
                <a:srgbClr val="FF0000"/>
              </a:buClr>
              <a:buFont typeface="Arial" pitchFamily="34" charset="0"/>
              <a:buChar char="•"/>
            </a:pPr>
            <a:r>
              <a:rPr kumimoji="1" lang="es-ES" b="0" dirty="0" smtClean="0">
                <a:solidFill>
                  <a:schemeClr val="tx1"/>
                </a:solidFill>
                <a:latin typeface="+mn-lt"/>
              </a:rPr>
              <a:t>Promover e impulsar el desarrollo y uso de energías limpias,</a:t>
            </a:r>
          </a:p>
          <a:p>
            <a:pPr lvl="1" eaLnBrk="1" hangingPunct="1">
              <a:buClr>
                <a:srgbClr val="FF0000"/>
              </a:buClr>
              <a:buFont typeface="Arial" pitchFamily="34" charset="0"/>
              <a:buChar char="•"/>
            </a:pPr>
            <a:r>
              <a:rPr kumimoji="1" lang="es-ES" b="0" dirty="0" smtClean="0">
                <a:solidFill>
                  <a:schemeClr val="tx1"/>
                </a:solidFill>
                <a:latin typeface="+mn-lt"/>
              </a:rPr>
              <a:t>Gestionar adecuadamente los aspectos medioambientales de sus actividades.</a:t>
            </a:r>
          </a:p>
          <a:p>
            <a:pPr marL="457200" lvl="1" indent="0" eaLnBrk="1" hangingPunct="1">
              <a:buClr>
                <a:srgbClr val="FF0000"/>
              </a:buClr>
            </a:pPr>
            <a:endParaRPr kumimoji="1" lang="es-ES" b="0" dirty="0">
              <a:solidFill>
                <a:schemeClr val="tx1"/>
              </a:solidFill>
              <a:latin typeface="+mn-lt"/>
            </a:endParaRPr>
          </a:p>
        </p:txBody>
      </p:sp>
      <p:sp>
        <p:nvSpPr>
          <p:cNvPr id="3" name="2 Título"/>
          <p:cNvSpPr>
            <a:spLocks noGrp="1"/>
          </p:cNvSpPr>
          <p:nvPr>
            <p:ph type="title"/>
          </p:nvPr>
        </p:nvSpPr>
        <p:spPr>
          <a:xfrm>
            <a:off x="1457425" y="451104"/>
            <a:ext cx="10734574" cy="1011937"/>
          </a:xfrm>
        </p:spPr>
        <p:txBody>
          <a:bodyPr>
            <a:noAutofit/>
          </a:bodyPr>
          <a:lstStyle/>
          <a:p>
            <a:pPr algn="l"/>
            <a:r>
              <a:rPr lang="es-ES_tradnl" dirty="0"/>
              <a:t>PDSM</a:t>
            </a:r>
            <a:r>
              <a:rPr lang="es-ES_tradnl" dirty="0" smtClean="0"/>
              <a:t>: Origen</a:t>
            </a:r>
            <a:endParaRPr lang="es-ES" dirty="0"/>
          </a:p>
        </p:txBody>
      </p:sp>
      <p:pic>
        <p:nvPicPr>
          <p:cNvPr id="5" name="Picture 3" descr="S:\06-Imatge corporativa\01-Imatge\Andanes\tmb101227_PH_0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879" y="4471816"/>
            <a:ext cx="3584878" cy="238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7343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_tradnl" dirty="0" smtClean="0"/>
              <a:t>PSDM: Mapa estratégico</a:t>
            </a:r>
            <a:endParaRPr lang="es-ES" dirty="0"/>
          </a:p>
        </p:txBody>
      </p:sp>
      <p:sp>
        <p:nvSpPr>
          <p:cNvPr id="3" name="2 Marcador de contenido"/>
          <p:cNvSpPr>
            <a:spLocks noGrp="1"/>
          </p:cNvSpPr>
          <p:nvPr>
            <p:ph idx="1"/>
          </p:nvPr>
        </p:nvSpPr>
        <p:spPr>
          <a:xfrm>
            <a:off x="1484310" y="1536193"/>
            <a:ext cx="10018713" cy="4279391"/>
          </a:xfrm>
        </p:spPr>
        <p:txBody>
          <a:bodyPr>
            <a:noAutofit/>
          </a:bodyPr>
          <a:lstStyle/>
          <a:p>
            <a:pPr marL="0" indent="0">
              <a:buNone/>
            </a:pPr>
            <a:r>
              <a:rPr lang="es-ES" dirty="0"/>
              <a:t>El </a:t>
            </a:r>
            <a:r>
              <a:rPr lang="es-ES" dirty="0" smtClean="0"/>
              <a:t>Plan </a:t>
            </a:r>
            <a:r>
              <a:rPr lang="es-ES" dirty="0"/>
              <a:t>Director de </a:t>
            </a:r>
            <a:r>
              <a:rPr lang="es-ES" dirty="0" smtClean="0"/>
              <a:t>Sostenibilidad </a:t>
            </a:r>
            <a:r>
              <a:rPr lang="es-ES" dirty="0"/>
              <a:t>Ambiental </a:t>
            </a:r>
            <a:r>
              <a:rPr lang="es-ES" dirty="0" smtClean="0"/>
              <a:t>se desarrolla a </a:t>
            </a:r>
            <a:r>
              <a:rPr lang="es-ES" dirty="0"/>
              <a:t>partir de la </a:t>
            </a:r>
            <a:r>
              <a:rPr lang="es-ES" dirty="0" smtClean="0"/>
              <a:t>identificación del </a:t>
            </a:r>
            <a:r>
              <a:rPr lang="es-ES" dirty="0"/>
              <a:t>mapa </a:t>
            </a:r>
            <a:r>
              <a:rPr lang="es-ES" dirty="0" smtClean="0"/>
              <a:t>estratégico.</a:t>
            </a:r>
            <a:endParaRPr lang="es-ES" dirty="0"/>
          </a:p>
          <a:p>
            <a:pPr marL="0" indent="0">
              <a:buNone/>
            </a:pPr>
            <a:r>
              <a:rPr lang="es-ES" sz="2000" dirty="0" smtClean="0"/>
              <a:t>En el mapa estratégico se definen tres líneas estratégicas:</a:t>
            </a:r>
          </a:p>
          <a:p>
            <a:pPr lvl="1"/>
            <a:r>
              <a:rPr lang="es-ES" sz="1600" dirty="0" smtClean="0"/>
              <a:t>La </a:t>
            </a:r>
            <a:r>
              <a:rPr lang="es-ES" sz="1600" dirty="0"/>
              <a:t>búsqueda de la máxima eficiencia,</a:t>
            </a:r>
          </a:p>
          <a:p>
            <a:pPr lvl="1"/>
            <a:r>
              <a:rPr lang="es-ES" sz="1600" dirty="0"/>
              <a:t>La reducción del impacto del cambio climático y mejora de la calidad del aire,</a:t>
            </a:r>
          </a:p>
          <a:p>
            <a:pPr lvl="1"/>
            <a:r>
              <a:rPr lang="es-ES" sz="1600" dirty="0"/>
              <a:t>La contribución al desarrollo de una cultura de la sostenibilidad </a:t>
            </a:r>
            <a:r>
              <a:rPr lang="es-ES" sz="1600" dirty="0" smtClean="0"/>
              <a:t>creciente.</a:t>
            </a:r>
            <a:endParaRPr lang="es-ES" sz="1600" dirty="0"/>
          </a:p>
          <a:p>
            <a:pPr marL="0" indent="0">
              <a:buNone/>
            </a:pPr>
            <a:r>
              <a:rPr lang="es-ES_tradnl" sz="2000" dirty="0"/>
              <a:t>Estos, a su vez, se clasifican en tres perspectivas diferentes: </a:t>
            </a:r>
          </a:p>
          <a:p>
            <a:pPr lvl="1"/>
            <a:r>
              <a:rPr lang="es-ES_tradnl" sz="1600" dirty="0"/>
              <a:t>Perspectiva Operativa</a:t>
            </a:r>
          </a:p>
          <a:p>
            <a:pPr lvl="1"/>
            <a:r>
              <a:rPr lang="es-ES_tradnl" sz="1600" dirty="0"/>
              <a:t>Perspectiva </a:t>
            </a:r>
            <a:r>
              <a:rPr lang="es-ES_tradnl" sz="1600" dirty="0" smtClean="0"/>
              <a:t>Interna</a:t>
            </a:r>
            <a:endParaRPr lang="es-ES_tradnl" sz="1600" dirty="0"/>
          </a:p>
          <a:p>
            <a:pPr lvl="1"/>
            <a:r>
              <a:rPr lang="es-ES_tradnl" sz="1600" dirty="0"/>
              <a:t>Perspectiva E</a:t>
            </a:r>
            <a:r>
              <a:rPr lang="es-ES_tradnl" sz="1600" dirty="0" smtClean="0"/>
              <a:t>xterna</a:t>
            </a:r>
            <a:endParaRPr lang="es-ES_tradnl" sz="1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879" y="4483496"/>
            <a:ext cx="3574121" cy="237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89911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_tradnl" dirty="0"/>
              <a:t>PSDM: Mapa </a:t>
            </a:r>
            <a:r>
              <a:rPr lang="es-ES_tradnl" dirty="0" smtClean="0"/>
              <a:t>estratégico - Objetivos</a:t>
            </a:r>
            <a:endParaRPr lang="es-ES" dirty="0"/>
          </a:p>
        </p:txBody>
      </p:sp>
      <p:sp>
        <p:nvSpPr>
          <p:cNvPr id="3" name="2 Marcador de contenido"/>
          <p:cNvSpPr>
            <a:spLocks noGrp="1"/>
          </p:cNvSpPr>
          <p:nvPr>
            <p:ph idx="1"/>
          </p:nvPr>
        </p:nvSpPr>
        <p:spPr>
          <a:xfrm>
            <a:off x="1484310" y="1536192"/>
            <a:ext cx="10018713" cy="4267199"/>
          </a:xfrm>
        </p:spPr>
        <p:txBody>
          <a:bodyPr/>
          <a:lstStyle/>
          <a:p>
            <a:r>
              <a:rPr lang="es-ES" dirty="0"/>
              <a:t>Para fomentar estas grandes líneas, se definen 12 objetivos estratégicos que sirven de orientación para concretar los diferentes proyectos y actuaciones que se pondrán en marcha.</a:t>
            </a:r>
          </a:p>
          <a:p>
            <a:endParaRPr lang="es-ES" dirty="0"/>
          </a:p>
        </p:txBody>
      </p:sp>
      <p:pic>
        <p:nvPicPr>
          <p:cNvPr id="7"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426" y="4483496"/>
            <a:ext cx="3332575" cy="236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686987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Índice</a:t>
            </a:r>
            <a:endParaRPr lang="es-ES" dirty="0"/>
          </a:p>
        </p:txBody>
      </p:sp>
      <p:sp>
        <p:nvSpPr>
          <p:cNvPr id="3" name="2 Marcador de contenido"/>
          <p:cNvSpPr>
            <a:spLocks noGrp="1"/>
          </p:cNvSpPr>
          <p:nvPr>
            <p:ph idx="1"/>
          </p:nvPr>
        </p:nvSpPr>
        <p:spPr>
          <a:xfrm>
            <a:off x="1911030" y="1536193"/>
            <a:ext cx="10018713" cy="4255008"/>
          </a:xfrm>
        </p:spPr>
        <p:txBody>
          <a:bodyPr anchor="t">
            <a:normAutofit/>
          </a:bodyPr>
          <a:lstStyle/>
          <a:p>
            <a:pPr marL="0" indent="0">
              <a:lnSpc>
                <a:spcPct val="210000"/>
              </a:lnSpc>
              <a:buNone/>
            </a:pPr>
            <a:r>
              <a:rPr lang="es-ES_tradnl" dirty="0" smtClean="0"/>
              <a:t>TMB en 9 líneas</a:t>
            </a:r>
          </a:p>
          <a:p>
            <a:pPr marL="0" indent="0">
              <a:lnSpc>
                <a:spcPct val="210000"/>
              </a:lnSpc>
              <a:buNone/>
            </a:pPr>
            <a:r>
              <a:rPr lang="es-ES" dirty="0"/>
              <a:t>Plan de Responsabilidad Social y Sostenibilidad de </a:t>
            </a:r>
            <a:r>
              <a:rPr lang="es-ES" dirty="0" smtClean="0"/>
              <a:t>TMB</a:t>
            </a:r>
          </a:p>
          <a:p>
            <a:pPr marL="0" indent="0">
              <a:lnSpc>
                <a:spcPct val="210000"/>
              </a:lnSpc>
              <a:buNone/>
            </a:pPr>
            <a:r>
              <a:rPr lang="es-ES" dirty="0" smtClean="0"/>
              <a:t>Plan </a:t>
            </a:r>
            <a:r>
              <a:rPr lang="es-ES" dirty="0"/>
              <a:t>Director de Sostenibilidad Ambiental de </a:t>
            </a:r>
            <a:r>
              <a:rPr lang="es-ES" dirty="0" smtClean="0"/>
              <a:t>TMB</a:t>
            </a:r>
          </a:p>
          <a:p>
            <a:pPr marL="0" indent="0">
              <a:lnSpc>
                <a:spcPct val="210000"/>
              </a:lnSpc>
              <a:buNone/>
            </a:pPr>
            <a:r>
              <a:rPr lang="es-ES_tradnl" dirty="0" smtClean="0"/>
              <a:t>Lecciones aprendidas</a:t>
            </a:r>
          </a:p>
          <a:p>
            <a:pPr marL="0" indent="0">
              <a:lnSpc>
                <a:spcPct val="210000"/>
              </a:lnSpc>
              <a:buNone/>
            </a:pPr>
            <a:endParaRPr lang="es-ES" dirty="0"/>
          </a:p>
        </p:txBody>
      </p:sp>
      <p:sp>
        <p:nvSpPr>
          <p:cNvPr id="4" name="Line 50"/>
          <p:cNvSpPr>
            <a:spLocks noChangeShapeType="1"/>
          </p:cNvSpPr>
          <p:nvPr/>
        </p:nvSpPr>
        <p:spPr bwMode="auto">
          <a:xfrm>
            <a:off x="1619326" y="1531704"/>
            <a:ext cx="22119" cy="4137575"/>
          </a:xfrm>
          <a:prstGeom prst="line">
            <a:avLst/>
          </a:prstGeom>
          <a:noFill/>
          <a:ln w="508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ca-ES"/>
          </a:p>
        </p:txBody>
      </p:sp>
      <p:sp>
        <p:nvSpPr>
          <p:cNvPr id="5" name="Oval 51"/>
          <p:cNvSpPr>
            <a:spLocks noChangeArrowheads="1"/>
          </p:cNvSpPr>
          <p:nvPr/>
        </p:nvSpPr>
        <p:spPr bwMode="auto">
          <a:xfrm>
            <a:off x="1349327" y="1848696"/>
            <a:ext cx="540000" cy="540000"/>
          </a:xfrm>
          <a:prstGeom prst="ellipse">
            <a:avLst/>
          </a:prstGeom>
          <a:solidFill>
            <a:srgbClr val="C00000"/>
          </a:solidFill>
          <a:ln>
            <a:noFill/>
          </a:ln>
          <a:extLst/>
        </p:spPr>
        <p:txBody>
          <a:bodyPr anchor="ctr"/>
          <a:lstStyle/>
          <a:p>
            <a:pPr algn="ctr"/>
            <a:r>
              <a:rPr lang="ca-ES" altLang="es-ES" sz="1800" dirty="0">
                <a:solidFill>
                  <a:schemeClr val="bg1"/>
                </a:solidFill>
              </a:rPr>
              <a:t>1</a:t>
            </a:r>
          </a:p>
        </p:txBody>
      </p:sp>
      <p:sp>
        <p:nvSpPr>
          <p:cNvPr id="6" name="Oval 51"/>
          <p:cNvSpPr>
            <a:spLocks noChangeArrowheads="1"/>
          </p:cNvSpPr>
          <p:nvPr/>
        </p:nvSpPr>
        <p:spPr bwMode="auto">
          <a:xfrm>
            <a:off x="1349327" y="2724622"/>
            <a:ext cx="540000" cy="540000"/>
          </a:xfrm>
          <a:prstGeom prst="ellipse">
            <a:avLst/>
          </a:prstGeom>
          <a:solidFill>
            <a:schemeClr val="bg1">
              <a:lumMod val="65000"/>
            </a:schemeClr>
          </a:solidFill>
          <a:ln>
            <a:noFill/>
          </a:ln>
          <a:extLst/>
        </p:spPr>
        <p:txBody>
          <a:bodyPr anchor="ctr"/>
          <a:lstStyle>
            <a:lvl1pPr eaLnBrk="0" hangingPunct="0">
              <a:spcBef>
                <a:spcPct val="20000"/>
              </a:spcBef>
              <a:buChar char="•"/>
              <a:defRPr sz="2000" b="1">
                <a:solidFill>
                  <a:schemeClr val="bg2"/>
                </a:solidFill>
                <a:latin typeface="Arial" charset="0"/>
              </a:defRPr>
            </a:lvl1pPr>
            <a:lvl2pPr marL="742950" indent="-285750" eaLnBrk="0" hangingPunct="0">
              <a:spcBef>
                <a:spcPct val="20000"/>
              </a:spcBef>
              <a:buChar char="–"/>
              <a:defRPr>
                <a:solidFill>
                  <a:schemeClr val="bg2"/>
                </a:solidFill>
                <a:latin typeface="Arial" charset="0"/>
              </a:defRPr>
            </a:lvl2pPr>
            <a:lvl3pPr marL="1143000" indent="-228600" eaLnBrk="0" hangingPunct="0">
              <a:spcBef>
                <a:spcPct val="20000"/>
              </a:spcBef>
              <a:buChar char="•"/>
              <a:defRPr>
                <a:solidFill>
                  <a:schemeClr val="bg2"/>
                </a:solidFill>
                <a:latin typeface="Arial" charset="0"/>
              </a:defRPr>
            </a:lvl3pPr>
            <a:lvl4pPr marL="1600200" indent="-228600" eaLnBrk="0" hangingPunct="0">
              <a:spcBef>
                <a:spcPct val="20000"/>
              </a:spcBef>
              <a:buChar char="–"/>
              <a:defRPr>
                <a:solidFill>
                  <a:schemeClr val="bg2"/>
                </a:solidFill>
                <a:latin typeface="Arial" charset="0"/>
              </a:defRPr>
            </a:lvl4pPr>
            <a:lvl5pPr marL="2057400" indent="-228600" eaLnBrk="0" hangingPunct="0">
              <a:spcBef>
                <a:spcPct val="20000"/>
              </a:spcBef>
              <a:buChar char="»"/>
              <a:defRPr>
                <a:solidFill>
                  <a:schemeClr val="bg2"/>
                </a:solidFill>
                <a:latin typeface="Arial" charset="0"/>
              </a:defRPr>
            </a:lvl5pPr>
            <a:lvl6pPr marL="2514600" indent="-228600" eaLnBrk="0" fontAlgn="base" hangingPunct="0">
              <a:spcBef>
                <a:spcPct val="20000"/>
              </a:spcBef>
              <a:spcAft>
                <a:spcPct val="0"/>
              </a:spcAft>
              <a:buChar char="»"/>
              <a:defRPr>
                <a:solidFill>
                  <a:schemeClr val="bg2"/>
                </a:solidFill>
                <a:latin typeface="Arial" charset="0"/>
              </a:defRPr>
            </a:lvl6pPr>
            <a:lvl7pPr marL="2971800" indent="-228600" eaLnBrk="0" fontAlgn="base" hangingPunct="0">
              <a:spcBef>
                <a:spcPct val="20000"/>
              </a:spcBef>
              <a:spcAft>
                <a:spcPct val="0"/>
              </a:spcAft>
              <a:buChar char="»"/>
              <a:defRPr>
                <a:solidFill>
                  <a:schemeClr val="bg2"/>
                </a:solidFill>
                <a:latin typeface="Arial" charset="0"/>
              </a:defRPr>
            </a:lvl7pPr>
            <a:lvl8pPr marL="3429000" indent="-228600" eaLnBrk="0" fontAlgn="base" hangingPunct="0">
              <a:spcBef>
                <a:spcPct val="20000"/>
              </a:spcBef>
              <a:spcAft>
                <a:spcPct val="0"/>
              </a:spcAft>
              <a:buChar char="»"/>
              <a:defRPr>
                <a:solidFill>
                  <a:schemeClr val="bg2"/>
                </a:solidFill>
                <a:latin typeface="Arial" charset="0"/>
              </a:defRPr>
            </a:lvl8pPr>
            <a:lvl9pPr marL="3886200" indent="-228600" eaLnBrk="0" fontAlgn="base" hangingPunct="0">
              <a:spcBef>
                <a:spcPct val="20000"/>
              </a:spcBef>
              <a:spcAft>
                <a:spcPct val="0"/>
              </a:spcAft>
              <a:buChar char="»"/>
              <a:defRPr>
                <a:solidFill>
                  <a:schemeClr val="bg2"/>
                </a:solidFill>
                <a:latin typeface="Arial" charset="0"/>
              </a:defRPr>
            </a:lvl9pPr>
          </a:lstStyle>
          <a:p>
            <a:pPr algn="ctr" eaLnBrk="1" hangingPunct="1">
              <a:spcBef>
                <a:spcPct val="0"/>
              </a:spcBef>
              <a:buFontTx/>
              <a:buNone/>
            </a:pPr>
            <a:r>
              <a:rPr lang="ca-ES" altLang="es-ES" sz="1800" dirty="0" smtClean="0">
                <a:solidFill>
                  <a:schemeClr val="bg1"/>
                </a:solidFill>
                <a:latin typeface="Calibri" pitchFamily="34" charset="0"/>
              </a:rPr>
              <a:t>2</a:t>
            </a:r>
            <a:endParaRPr lang="ca-ES" altLang="es-ES" sz="1800" dirty="0">
              <a:solidFill>
                <a:schemeClr val="bg1"/>
              </a:solidFill>
              <a:latin typeface="Calibri" pitchFamily="34" charset="0"/>
            </a:endParaRPr>
          </a:p>
        </p:txBody>
      </p:sp>
      <p:sp>
        <p:nvSpPr>
          <p:cNvPr id="9" name="Oval 51"/>
          <p:cNvSpPr>
            <a:spLocks noChangeArrowheads="1"/>
          </p:cNvSpPr>
          <p:nvPr/>
        </p:nvSpPr>
        <p:spPr bwMode="auto">
          <a:xfrm>
            <a:off x="1386657" y="3632648"/>
            <a:ext cx="540000" cy="540000"/>
          </a:xfrm>
          <a:prstGeom prst="ellipse">
            <a:avLst/>
          </a:prstGeom>
          <a:solidFill>
            <a:schemeClr val="bg1">
              <a:lumMod val="65000"/>
            </a:schemeClr>
          </a:solidFill>
          <a:ln>
            <a:noFill/>
          </a:ln>
          <a:extLst/>
        </p:spPr>
        <p:txBody>
          <a:bodyPr anchor="ctr"/>
          <a:lstStyle/>
          <a:p>
            <a:pPr algn="ctr"/>
            <a:r>
              <a:rPr lang="ca-ES" altLang="es-ES" sz="1800" dirty="0" smtClean="0">
                <a:solidFill>
                  <a:schemeClr val="bg1"/>
                </a:solidFill>
              </a:rPr>
              <a:t>3</a:t>
            </a:r>
            <a:endParaRPr lang="ca-ES" altLang="es-ES" sz="1800" dirty="0">
              <a:solidFill>
                <a:schemeClr val="bg1"/>
              </a:solidFill>
            </a:endParaRPr>
          </a:p>
        </p:txBody>
      </p:sp>
      <p:sp>
        <p:nvSpPr>
          <p:cNvPr id="11" name="Oval 51"/>
          <p:cNvSpPr>
            <a:spLocks noChangeArrowheads="1"/>
          </p:cNvSpPr>
          <p:nvPr/>
        </p:nvSpPr>
        <p:spPr bwMode="auto">
          <a:xfrm>
            <a:off x="1336702" y="4614104"/>
            <a:ext cx="540000" cy="540000"/>
          </a:xfrm>
          <a:prstGeom prst="ellipse">
            <a:avLst/>
          </a:prstGeom>
          <a:solidFill>
            <a:schemeClr val="bg1">
              <a:lumMod val="65000"/>
            </a:schemeClr>
          </a:solidFill>
          <a:ln>
            <a:noFill/>
          </a:ln>
          <a:extLst/>
        </p:spPr>
        <p:txBody>
          <a:bodyPr anchor="ctr"/>
          <a:lstStyle/>
          <a:p>
            <a:pPr algn="ctr"/>
            <a:r>
              <a:rPr lang="ca-ES" altLang="es-ES" dirty="0">
                <a:solidFill>
                  <a:schemeClr val="bg1"/>
                </a:solidFill>
              </a:rPr>
              <a:t>4</a:t>
            </a:r>
            <a:endParaRPr lang="ca-ES" altLang="es-ES" sz="1800" dirty="0">
              <a:solidFill>
                <a:schemeClr val="bg1"/>
              </a:solidFill>
            </a:endParaRPr>
          </a:p>
        </p:txBody>
      </p:sp>
    </p:spTree>
    <p:extLst>
      <p:ext uri="{BB962C8B-B14F-4D97-AF65-F5344CB8AC3E}">
        <p14:creationId xmlns:p14="http://schemas.microsoft.com/office/powerpoint/2010/main" val="97445039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sp>
        <p:nvSpPr>
          <p:cNvPr id="11" name="10 Rectángulo"/>
          <p:cNvSpPr/>
          <p:nvPr/>
        </p:nvSpPr>
        <p:spPr>
          <a:xfrm>
            <a:off x="4208362" y="705582"/>
            <a:ext cx="873580" cy="15535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dirty="0" smtClean="0"/>
              <a:t>  </a:t>
            </a:r>
            <a:endParaRPr lang="ca-ES" sz="6500" kern="1200" dirty="0"/>
          </a:p>
        </p:txBody>
      </p:sp>
      <p:grpSp>
        <p:nvGrpSpPr>
          <p:cNvPr id="48" name="47 Grupo"/>
          <p:cNvGrpSpPr/>
          <p:nvPr/>
        </p:nvGrpSpPr>
        <p:grpSpPr>
          <a:xfrm>
            <a:off x="3230617" y="1296684"/>
            <a:ext cx="8292612" cy="4829722"/>
            <a:chOff x="3230617" y="1296684"/>
            <a:chExt cx="8292612" cy="4829722"/>
          </a:xfrm>
        </p:grpSpPr>
        <p:sp>
          <p:nvSpPr>
            <p:cNvPr id="6" name="5 Rectángulo redondeado"/>
            <p:cNvSpPr/>
            <p:nvPr/>
          </p:nvSpPr>
          <p:spPr bwMode="auto">
            <a:xfrm>
              <a:off x="3230619" y="4756338"/>
              <a:ext cx="8292609" cy="937326"/>
            </a:xfrm>
            <a:prstGeom prst="roundRect">
              <a:avLst>
                <a:gd name="adj" fmla="val 8592"/>
              </a:avLst>
            </a:prstGeom>
            <a:solidFill>
              <a:srgbClr val="DDDDDD"/>
            </a:solidFill>
            <a:ln w="12700" cap="flat" cmpd="sng" algn="ctr">
              <a:solidFill>
                <a:schemeClr val="tx1"/>
              </a:solidFill>
              <a:prstDash val="sysDash"/>
              <a:round/>
              <a:headEnd type="none" w="med" len="med"/>
              <a:tailEnd type="none" w="med" len="med"/>
            </a:ln>
            <a:effectLst/>
          </p:spPr>
          <p:txBody>
            <a:bodyPr vert="vert270" lIns="0" tIns="0" rIns="104287" bIns="52144" anchor="t"/>
            <a:lstStyle/>
            <a:p>
              <a:pPr defTabSz="1042988"/>
              <a:r>
                <a:rPr lang="es-ES" sz="1100" dirty="0">
                  <a:solidFill>
                    <a:schemeClr val="accent1">
                      <a:lumMod val="50000"/>
                    </a:schemeClr>
                  </a:solidFill>
                </a:rPr>
                <a:t>Perspectiva externa</a:t>
              </a:r>
            </a:p>
          </p:txBody>
        </p:sp>
        <p:sp>
          <p:nvSpPr>
            <p:cNvPr id="7" name="6 Rectángulo redondeado"/>
            <p:cNvSpPr/>
            <p:nvPr/>
          </p:nvSpPr>
          <p:spPr bwMode="auto">
            <a:xfrm>
              <a:off x="3230619" y="3774037"/>
              <a:ext cx="8292609" cy="936000"/>
            </a:xfrm>
            <a:prstGeom prst="roundRect">
              <a:avLst>
                <a:gd name="adj" fmla="val 8592"/>
              </a:avLst>
            </a:prstGeom>
            <a:solidFill>
              <a:srgbClr val="DDDDDD"/>
            </a:solidFill>
            <a:ln w="12700" cap="flat" cmpd="sng" algn="ctr">
              <a:solidFill>
                <a:schemeClr val="tx1"/>
              </a:solidFill>
              <a:prstDash val="sysDash"/>
              <a:round/>
              <a:headEnd type="none" w="med" len="med"/>
              <a:tailEnd type="none" w="med" len="med"/>
            </a:ln>
            <a:effectLst/>
          </p:spPr>
          <p:txBody>
            <a:bodyPr vert="vert270" lIns="0" tIns="0" rIns="104287" bIns="52144" anchor="t"/>
            <a:lstStyle/>
            <a:p>
              <a:pPr defTabSz="1042988"/>
              <a:r>
                <a:rPr lang="es-ES" sz="1100" dirty="0">
                  <a:solidFill>
                    <a:schemeClr val="accent1">
                      <a:lumMod val="50000"/>
                    </a:schemeClr>
                  </a:solidFill>
                </a:rPr>
                <a:t>Perspectiva interna</a:t>
              </a:r>
            </a:p>
          </p:txBody>
        </p:sp>
        <p:sp>
          <p:nvSpPr>
            <p:cNvPr id="8" name="7 Rectángulo redondeado"/>
            <p:cNvSpPr/>
            <p:nvPr/>
          </p:nvSpPr>
          <p:spPr bwMode="auto">
            <a:xfrm>
              <a:off x="3230617" y="1996179"/>
              <a:ext cx="8292612" cy="1731558"/>
            </a:xfrm>
            <a:prstGeom prst="roundRect">
              <a:avLst>
                <a:gd name="adj" fmla="val 8592"/>
              </a:avLst>
            </a:prstGeom>
            <a:solidFill>
              <a:srgbClr val="DDDDDD"/>
            </a:solidFill>
            <a:ln w="12700" cap="flat" cmpd="sng" algn="ctr">
              <a:solidFill>
                <a:schemeClr val="tx1"/>
              </a:solidFill>
              <a:prstDash val="sysDash"/>
              <a:round/>
              <a:headEnd type="none" w="med" len="med"/>
              <a:tailEnd type="none" w="med" len="med"/>
            </a:ln>
            <a:effectLst/>
          </p:spPr>
          <p:txBody>
            <a:bodyPr vert="vert270" lIns="0" tIns="0" rIns="104287" bIns="52144" anchor="t"/>
            <a:lstStyle/>
            <a:p>
              <a:pPr defTabSz="1042988"/>
              <a:r>
                <a:rPr lang="es-ES" sz="1100" dirty="0">
                  <a:solidFill>
                    <a:schemeClr val="accent1">
                      <a:lumMod val="50000"/>
                    </a:schemeClr>
                  </a:solidFill>
                </a:rPr>
                <a:t>Perspectiva </a:t>
              </a:r>
              <a:endParaRPr lang="es-ES" sz="1100" dirty="0" smtClean="0">
                <a:solidFill>
                  <a:schemeClr val="accent1">
                    <a:lumMod val="50000"/>
                  </a:schemeClr>
                </a:solidFill>
              </a:endParaRPr>
            </a:p>
            <a:p>
              <a:pPr defTabSz="1042988"/>
              <a:r>
                <a:rPr lang="es-ES" sz="1100" dirty="0" smtClean="0">
                  <a:solidFill>
                    <a:schemeClr val="accent1">
                      <a:lumMod val="50000"/>
                    </a:schemeClr>
                  </a:solidFill>
                </a:rPr>
                <a:t>operativa</a:t>
              </a:r>
              <a:endParaRPr lang="es-ES" sz="1100" dirty="0">
                <a:solidFill>
                  <a:schemeClr val="accent1">
                    <a:lumMod val="50000"/>
                  </a:schemeClr>
                </a:solidFill>
              </a:endParaRPr>
            </a:p>
          </p:txBody>
        </p:sp>
        <p:grpSp>
          <p:nvGrpSpPr>
            <p:cNvPr id="2" name="1 Grupo"/>
            <p:cNvGrpSpPr/>
            <p:nvPr/>
          </p:nvGrpSpPr>
          <p:grpSpPr>
            <a:xfrm>
              <a:off x="3669792" y="1296684"/>
              <a:ext cx="2520000" cy="4776355"/>
              <a:chOff x="3694176" y="1621536"/>
              <a:chExt cx="2520000" cy="4776355"/>
            </a:xfrm>
          </p:grpSpPr>
          <p:sp>
            <p:nvSpPr>
              <p:cNvPr id="12" name="11 Rectángulo redondeado"/>
              <p:cNvSpPr/>
              <p:nvPr/>
            </p:nvSpPr>
            <p:spPr>
              <a:xfrm>
                <a:off x="3694176" y="1621536"/>
                <a:ext cx="2520000" cy="4776355"/>
              </a:xfrm>
              <a:prstGeom prst="roundRect">
                <a:avLst>
                  <a:gd name="adj" fmla="val 10000"/>
                </a:avLst>
              </a:prstGeom>
              <a:solidFill>
                <a:schemeClr val="accent2">
                  <a:alpha val="50000"/>
                </a:schemeClr>
              </a:solidFill>
              <a:ln w="12700">
                <a:solidFill>
                  <a:schemeClr val="accent2">
                    <a:lumMod val="50000"/>
                  </a:schemeClr>
                </a:solidFill>
                <a:prstDash val="sysDash"/>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9" name="18 Flecha arriba"/>
              <p:cNvSpPr/>
              <p:nvPr/>
            </p:nvSpPr>
            <p:spPr bwMode="auto">
              <a:xfrm>
                <a:off x="4587627" y="1715369"/>
                <a:ext cx="733097" cy="530486"/>
              </a:xfrm>
              <a:prstGeom prst="upArrow">
                <a:avLst>
                  <a:gd name="adj1" fmla="val 50000"/>
                  <a:gd name="adj2" fmla="val 72222"/>
                </a:avLst>
              </a:prstGeom>
              <a:solidFill>
                <a:schemeClr val="accent2">
                  <a:lumMod val="50000"/>
                </a:schemeClr>
              </a:solidFill>
              <a:ln w="9525" cap="flat" cmpd="sng" algn="ctr">
                <a:noFill/>
                <a:prstDash val="solid"/>
                <a:round/>
                <a:headEnd type="none" w="med" len="med"/>
                <a:tailEnd type="none" w="med" len="med"/>
              </a:ln>
              <a:effectLst/>
            </p:spPr>
            <p:txBody>
              <a:bodyPr lIns="91428" tIns="45715" rIns="91428" bIns="45715" anchor="ctr"/>
              <a:lstStyle/>
              <a:p>
                <a:pPr algn="ctr" defTabSz="914388">
                  <a:defRPr/>
                </a:pPr>
                <a:endParaRPr lang="es-ES" dirty="0">
                  <a:effectLst>
                    <a:outerShdw blurRad="38100" dist="38100" dir="2700000" algn="tl">
                      <a:srgbClr val="000000">
                        <a:alpha val="43137"/>
                      </a:srgbClr>
                    </a:outerShdw>
                  </a:effectLst>
                  <a:latin typeface="Arial" charset="0"/>
                  <a:cs typeface="+mn-cs"/>
                </a:endParaRPr>
              </a:p>
            </p:txBody>
          </p:sp>
        </p:grpSp>
        <p:grpSp>
          <p:nvGrpSpPr>
            <p:cNvPr id="3" name="2 Grupo"/>
            <p:cNvGrpSpPr/>
            <p:nvPr/>
          </p:nvGrpSpPr>
          <p:grpSpPr>
            <a:xfrm>
              <a:off x="6288024" y="1296684"/>
              <a:ext cx="2520000" cy="4776355"/>
              <a:chOff x="6312408" y="1589292"/>
              <a:chExt cx="2520000" cy="4776355"/>
            </a:xfrm>
          </p:grpSpPr>
          <p:sp>
            <p:nvSpPr>
              <p:cNvPr id="21" name="20 Rectángulo redondeado"/>
              <p:cNvSpPr/>
              <p:nvPr/>
            </p:nvSpPr>
            <p:spPr>
              <a:xfrm>
                <a:off x="6312408" y="1589292"/>
                <a:ext cx="2520000" cy="4776355"/>
              </a:xfrm>
              <a:prstGeom prst="roundRect">
                <a:avLst>
                  <a:gd name="adj" fmla="val 10000"/>
                </a:avLst>
              </a:prstGeom>
              <a:solidFill>
                <a:schemeClr val="accent5">
                  <a:lumMod val="75000"/>
                  <a:alpha val="50000"/>
                </a:schemeClr>
              </a:solidFill>
              <a:ln w="12700">
                <a:solidFill>
                  <a:schemeClr val="accent4">
                    <a:lumMod val="50000"/>
                  </a:schemeClr>
                </a:solidFill>
                <a:prstDash val="sysDash"/>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2" name="21 Flecha arriba"/>
              <p:cNvSpPr/>
              <p:nvPr/>
            </p:nvSpPr>
            <p:spPr bwMode="auto">
              <a:xfrm>
                <a:off x="7205859" y="1683125"/>
                <a:ext cx="733097" cy="530486"/>
              </a:xfrm>
              <a:prstGeom prst="upArrow">
                <a:avLst>
                  <a:gd name="adj1" fmla="val 50000"/>
                  <a:gd name="adj2" fmla="val 72222"/>
                </a:avLst>
              </a:prstGeom>
              <a:solidFill>
                <a:schemeClr val="accent5">
                  <a:lumMod val="50000"/>
                </a:schemeClr>
              </a:solidFill>
              <a:ln w="9525" cap="flat" cmpd="sng" algn="ctr">
                <a:noFill/>
                <a:prstDash val="solid"/>
                <a:round/>
                <a:headEnd type="none" w="med" len="med"/>
                <a:tailEnd type="none" w="med" len="med"/>
              </a:ln>
              <a:effectLst/>
            </p:spPr>
            <p:txBody>
              <a:bodyPr lIns="91428" tIns="45715" rIns="91428" bIns="45715" anchor="ctr"/>
              <a:lstStyle/>
              <a:p>
                <a:pPr algn="ctr" defTabSz="914388">
                  <a:defRPr/>
                </a:pPr>
                <a:endParaRPr lang="es-ES" dirty="0">
                  <a:effectLst>
                    <a:outerShdw blurRad="38100" dist="38100" dir="2700000" algn="tl">
                      <a:srgbClr val="000000">
                        <a:alpha val="43137"/>
                      </a:srgbClr>
                    </a:outerShdw>
                  </a:effectLst>
                  <a:latin typeface="Arial" charset="0"/>
                  <a:cs typeface="+mn-cs"/>
                </a:endParaRPr>
              </a:p>
            </p:txBody>
          </p:sp>
        </p:grpSp>
        <p:grpSp>
          <p:nvGrpSpPr>
            <p:cNvPr id="23" name="22 Grupo"/>
            <p:cNvGrpSpPr/>
            <p:nvPr/>
          </p:nvGrpSpPr>
          <p:grpSpPr>
            <a:xfrm>
              <a:off x="8906256" y="1296684"/>
              <a:ext cx="2520000" cy="4776355"/>
              <a:chOff x="3694176" y="1621536"/>
              <a:chExt cx="2520000" cy="4776355"/>
            </a:xfrm>
          </p:grpSpPr>
          <p:sp>
            <p:nvSpPr>
              <p:cNvPr id="24" name="23 Rectángulo redondeado"/>
              <p:cNvSpPr/>
              <p:nvPr/>
            </p:nvSpPr>
            <p:spPr>
              <a:xfrm>
                <a:off x="3694176" y="1621536"/>
                <a:ext cx="2520000" cy="4776355"/>
              </a:xfrm>
              <a:prstGeom prst="roundRect">
                <a:avLst>
                  <a:gd name="adj" fmla="val 10000"/>
                </a:avLst>
              </a:prstGeom>
              <a:solidFill>
                <a:schemeClr val="accent3">
                  <a:lumMod val="75000"/>
                  <a:alpha val="50000"/>
                </a:schemeClr>
              </a:solidFill>
              <a:ln w="12700">
                <a:solidFill>
                  <a:schemeClr val="accent3">
                    <a:lumMod val="50000"/>
                  </a:schemeClr>
                </a:solidFill>
                <a:prstDash val="sysDash"/>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5" name="24 Flecha arriba"/>
              <p:cNvSpPr/>
              <p:nvPr/>
            </p:nvSpPr>
            <p:spPr bwMode="auto">
              <a:xfrm>
                <a:off x="4587627" y="1715369"/>
                <a:ext cx="733097" cy="530486"/>
              </a:xfrm>
              <a:prstGeom prst="upArrow">
                <a:avLst>
                  <a:gd name="adj1" fmla="val 50000"/>
                  <a:gd name="adj2" fmla="val 72222"/>
                </a:avLst>
              </a:prstGeom>
              <a:solidFill>
                <a:schemeClr val="accent3">
                  <a:lumMod val="50000"/>
                </a:schemeClr>
              </a:solidFill>
              <a:ln w="9525" cap="flat" cmpd="sng" algn="ctr">
                <a:noFill/>
                <a:prstDash val="solid"/>
                <a:round/>
                <a:headEnd type="none" w="med" len="med"/>
                <a:tailEnd type="none" w="med" len="med"/>
              </a:ln>
              <a:effectLst/>
            </p:spPr>
            <p:txBody>
              <a:bodyPr lIns="91428" tIns="45715" rIns="91428" bIns="45715" anchor="ctr"/>
              <a:lstStyle/>
              <a:p>
                <a:pPr algn="ctr" defTabSz="914388">
                  <a:defRPr/>
                </a:pPr>
                <a:endParaRPr lang="es-ES" dirty="0">
                  <a:effectLst>
                    <a:outerShdw blurRad="38100" dist="38100" dir="2700000" algn="tl">
                      <a:srgbClr val="000000">
                        <a:alpha val="43137"/>
                      </a:srgbClr>
                    </a:outerShdw>
                  </a:effectLst>
                  <a:latin typeface="Arial" charset="0"/>
                  <a:cs typeface="+mn-cs"/>
                </a:endParaRPr>
              </a:p>
            </p:txBody>
          </p:sp>
        </p:grpSp>
        <p:sp>
          <p:nvSpPr>
            <p:cNvPr id="26" name="21 CuadroTexto"/>
            <p:cNvSpPr txBox="1">
              <a:spLocks noChangeArrowheads="1"/>
            </p:cNvSpPr>
            <p:nvPr/>
          </p:nvSpPr>
          <p:spPr bwMode="auto">
            <a:xfrm>
              <a:off x="6275832" y="5676125"/>
              <a:ext cx="2520000"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algn="ctr" eaLnBrk="1" hangingPunct="1"/>
              <a:r>
                <a:rPr lang="es-ES" sz="1200" dirty="0" smtClean="0">
                  <a:solidFill>
                    <a:schemeClr val="tx1"/>
                  </a:solidFill>
                  <a:latin typeface="+mn-lt"/>
                </a:rPr>
                <a:t>Calidad del aire y lucha contra el cambio climático</a:t>
              </a:r>
              <a:endParaRPr lang="es-ES" sz="1200" dirty="0">
                <a:solidFill>
                  <a:schemeClr val="tx1"/>
                </a:solidFill>
                <a:latin typeface="+mn-lt"/>
              </a:endParaRPr>
            </a:p>
          </p:txBody>
        </p:sp>
        <p:sp>
          <p:nvSpPr>
            <p:cNvPr id="27" name="12 CuadroTexto"/>
            <p:cNvSpPr txBox="1">
              <a:spLocks noChangeArrowheads="1"/>
            </p:cNvSpPr>
            <p:nvPr/>
          </p:nvSpPr>
          <p:spPr bwMode="auto">
            <a:xfrm>
              <a:off x="3669792" y="5698070"/>
              <a:ext cx="2553969" cy="2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algn="ctr" eaLnBrk="1" hangingPunct="1"/>
              <a:r>
                <a:rPr lang="es-ES" sz="1200" dirty="0" smtClean="0">
                  <a:solidFill>
                    <a:schemeClr val="tx1"/>
                  </a:solidFill>
                  <a:latin typeface="+mn-lt"/>
                </a:rPr>
                <a:t>Eco eficiencia</a:t>
              </a:r>
              <a:endParaRPr lang="es-ES" sz="1200" dirty="0">
                <a:solidFill>
                  <a:schemeClr val="tx1"/>
                </a:solidFill>
                <a:latin typeface="+mn-lt"/>
              </a:endParaRPr>
            </a:p>
          </p:txBody>
        </p:sp>
        <p:sp>
          <p:nvSpPr>
            <p:cNvPr id="28" name="22 CuadroTexto"/>
            <p:cNvSpPr txBox="1">
              <a:spLocks noChangeArrowheads="1"/>
            </p:cNvSpPr>
            <p:nvPr/>
          </p:nvSpPr>
          <p:spPr bwMode="auto">
            <a:xfrm>
              <a:off x="8906256" y="5698070"/>
              <a:ext cx="2553969" cy="2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algn="ctr" eaLnBrk="1" hangingPunct="1"/>
              <a:r>
                <a:rPr lang="es-ES" sz="1200" dirty="0" smtClean="0">
                  <a:solidFill>
                    <a:schemeClr val="tx1"/>
                  </a:solidFill>
                  <a:latin typeface="+mn-lt"/>
                </a:rPr>
                <a:t>Cultura de la sostenibilidad</a:t>
              </a:r>
              <a:endParaRPr lang="es-ES" sz="1200" dirty="0">
                <a:solidFill>
                  <a:schemeClr val="tx1"/>
                </a:solidFill>
                <a:latin typeface="+mn-lt"/>
              </a:endParaRPr>
            </a:p>
          </p:txBody>
        </p:sp>
        <p:sp>
          <p:nvSpPr>
            <p:cNvPr id="29" name="28 Rectángulo redondeado"/>
            <p:cNvSpPr/>
            <p:nvPr/>
          </p:nvSpPr>
          <p:spPr>
            <a:xfrm>
              <a:off x="3712464"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smtClean="0">
                  <a:solidFill>
                    <a:schemeClr val="tx1"/>
                  </a:solidFill>
                </a:rPr>
                <a:t>Incrementar el uso de las energías eficientes y renovables</a:t>
              </a:r>
              <a:endParaRPr lang="es-ES" sz="800" dirty="0">
                <a:solidFill>
                  <a:schemeClr val="tx1"/>
                </a:solidFill>
              </a:endParaRPr>
            </a:p>
          </p:txBody>
        </p:sp>
        <p:sp>
          <p:nvSpPr>
            <p:cNvPr id="35" name="34 Rectángulo redondeado"/>
            <p:cNvSpPr/>
            <p:nvPr/>
          </p:nvSpPr>
          <p:spPr>
            <a:xfrm>
              <a:off x="3712464" y="2870361"/>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Estimular diseño, uso y mantenimiento de </a:t>
              </a:r>
              <a:r>
                <a:rPr lang="es-ES" sz="800" dirty="0" smtClean="0">
                  <a:solidFill>
                    <a:schemeClr val="tx1"/>
                  </a:solidFill>
                </a:rPr>
                <a:t>tecnologías </a:t>
              </a:r>
              <a:r>
                <a:rPr lang="es-ES" sz="800" dirty="0">
                  <a:solidFill>
                    <a:schemeClr val="tx1"/>
                  </a:solidFill>
                </a:rPr>
                <a:t>sostenibles (flota)</a:t>
              </a:r>
            </a:p>
          </p:txBody>
        </p:sp>
        <p:sp>
          <p:nvSpPr>
            <p:cNvPr id="37" name="36 Rectángulo redondeado"/>
            <p:cNvSpPr/>
            <p:nvPr/>
          </p:nvSpPr>
          <p:spPr>
            <a:xfrm>
              <a:off x="4543484" y="2024208"/>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smtClean="0">
                  <a:solidFill>
                    <a:schemeClr val="tx1"/>
                  </a:solidFill>
                </a:rPr>
                <a:t>Optimizar </a:t>
              </a:r>
              <a:r>
                <a:rPr lang="es-ES" sz="800" dirty="0">
                  <a:solidFill>
                    <a:schemeClr val="tx1"/>
                  </a:solidFill>
                </a:rPr>
                <a:t>la gestión del consumo del agua</a:t>
              </a:r>
            </a:p>
          </p:txBody>
        </p:sp>
        <p:sp>
          <p:nvSpPr>
            <p:cNvPr id="38" name="37 Rectángulo redondeado"/>
            <p:cNvSpPr/>
            <p:nvPr/>
          </p:nvSpPr>
          <p:spPr>
            <a:xfrm>
              <a:off x="4543484" y="2874006"/>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Diseñar, gestionar y mantener </a:t>
              </a:r>
              <a:r>
                <a:rPr lang="es-ES" sz="800" dirty="0" smtClean="0">
                  <a:solidFill>
                    <a:schemeClr val="tx1"/>
                  </a:solidFill>
                </a:rPr>
                <a:t>infraestructuras </a:t>
              </a:r>
              <a:r>
                <a:rPr lang="es-ES" sz="800" dirty="0">
                  <a:solidFill>
                    <a:schemeClr val="tx1"/>
                  </a:solidFill>
                </a:rPr>
                <a:t>de forma  sostenible</a:t>
              </a:r>
            </a:p>
          </p:txBody>
        </p:sp>
        <p:sp>
          <p:nvSpPr>
            <p:cNvPr id="39" name="38 Rectángulo redondeado"/>
            <p:cNvSpPr/>
            <p:nvPr/>
          </p:nvSpPr>
          <p:spPr>
            <a:xfrm>
              <a:off x="5374504"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Prevenir y reducir la generación de </a:t>
              </a:r>
              <a:r>
                <a:rPr lang="es-ES" sz="800" dirty="0" smtClean="0">
                  <a:solidFill>
                    <a:schemeClr val="tx1"/>
                  </a:solidFill>
                </a:rPr>
                <a:t>residuos</a:t>
              </a:r>
              <a:endParaRPr lang="es-ES" sz="800" dirty="0">
                <a:solidFill>
                  <a:schemeClr val="tx1"/>
                </a:solidFill>
              </a:endParaRPr>
            </a:p>
          </p:txBody>
        </p:sp>
        <p:sp>
          <p:nvSpPr>
            <p:cNvPr id="41" name="40 Rectángulo redondeado"/>
            <p:cNvSpPr/>
            <p:nvPr/>
          </p:nvSpPr>
          <p:spPr>
            <a:xfrm>
              <a:off x="6376707"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Reducir  la contaminación atmosférica y acústica, emisiones y vibraciones </a:t>
              </a:r>
            </a:p>
          </p:txBody>
        </p:sp>
        <p:sp>
          <p:nvSpPr>
            <p:cNvPr id="42" name="41 Rectángulo redondeado"/>
            <p:cNvSpPr/>
            <p:nvPr/>
          </p:nvSpPr>
          <p:spPr>
            <a:xfrm>
              <a:off x="7190027"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Planificar y gestionar la red de TP con criterios de sostenibilidad</a:t>
              </a:r>
            </a:p>
          </p:txBody>
        </p:sp>
        <p:sp>
          <p:nvSpPr>
            <p:cNvPr id="43" name="42 Rectángulo redondeado"/>
            <p:cNvSpPr/>
            <p:nvPr/>
          </p:nvSpPr>
          <p:spPr>
            <a:xfrm>
              <a:off x="8970155" y="3838642"/>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Incluir criterios de sostenibilidad en la compra de productos y servicios</a:t>
              </a:r>
            </a:p>
          </p:txBody>
        </p:sp>
        <p:sp>
          <p:nvSpPr>
            <p:cNvPr id="44" name="43 Rectángulo redondeado"/>
            <p:cNvSpPr/>
            <p:nvPr/>
          </p:nvSpPr>
          <p:spPr>
            <a:xfrm>
              <a:off x="9782924" y="3838642"/>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Impulsar internamente la cultura de la sostenibilidad</a:t>
              </a:r>
            </a:p>
          </p:txBody>
        </p:sp>
        <p:sp>
          <p:nvSpPr>
            <p:cNvPr id="45" name="44 Rectángulo redondeado"/>
            <p:cNvSpPr/>
            <p:nvPr/>
          </p:nvSpPr>
          <p:spPr>
            <a:xfrm>
              <a:off x="10595692" y="3838642"/>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Diseñar e implantar un sistema de gestión </a:t>
              </a:r>
              <a:r>
                <a:rPr lang="es-ES" sz="800" dirty="0" smtClean="0">
                  <a:solidFill>
                    <a:schemeClr val="tx1"/>
                  </a:solidFill>
                </a:rPr>
                <a:t>medio-ambiental</a:t>
              </a:r>
              <a:endParaRPr lang="es-ES" sz="800" dirty="0">
                <a:solidFill>
                  <a:schemeClr val="tx1"/>
                </a:solidFill>
              </a:endParaRPr>
            </a:p>
          </p:txBody>
        </p:sp>
        <p:sp>
          <p:nvSpPr>
            <p:cNvPr id="46" name="45 Rectángulo redondeado"/>
            <p:cNvSpPr/>
            <p:nvPr/>
          </p:nvSpPr>
          <p:spPr>
            <a:xfrm>
              <a:off x="8970155" y="482378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Fomentar la cultura de la movilidad sostenible entre los </a:t>
              </a:r>
              <a:r>
                <a:rPr lang="es-ES" sz="800" dirty="0" smtClean="0">
                  <a:solidFill>
                    <a:schemeClr val="tx1"/>
                  </a:solidFill>
                </a:rPr>
                <a:t>ciudadanos</a:t>
              </a:r>
              <a:endParaRPr lang="es-ES" sz="800" dirty="0">
                <a:solidFill>
                  <a:schemeClr val="tx1"/>
                </a:solidFill>
              </a:endParaRPr>
            </a:p>
          </p:txBody>
        </p:sp>
        <p:sp>
          <p:nvSpPr>
            <p:cNvPr id="47" name="46 Rectángulo redondeado"/>
            <p:cNvSpPr/>
            <p:nvPr/>
          </p:nvSpPr>
          <p:spPr>
            <a:xfrm>
              <a:off x="9782924" y="482378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Fomentar el TP mediante el dialogo entre los grupos de interés</a:t>
              </a:r>
            </a:p>
          </p:txBody>
        </p:sp>
      </p:grpSp>
      <p:sp>
        <p:nvSpPr>
          <p:cNvPr id="49" name="48 Título"/>
          <p:cNvSpPr>
            <a:spLocks noGrp="1"/>
          </p:cNvSpPr>
          <p:nvPr>
            <p:ph type="title"/>
          </p:nvPr>
        </p:nvSpPr>
        <p:spPr/>
        <p:txBody>
          <a:bodyPr/>
          <a:lstStyle/>
          <a:p>
            <a:pPr algn="l"/>
            <a:r>
              <a:rPr lang="es-ES_tradnl" dirty="0"/>
              <a:t>PSDM: Mapa estratégico</a:t>
            </a:r>
            <a:endParaRPr lang="es-ES" dirty="0"/>
          </a:p>
        </p:txBody>
      </p:sp>
    </p:spTree>
    <p:extLst>
      <p:ext uri="{BB962C8B-B14F-4D97-AF65-F5344CB8AC3E}">
        <p14:creationId xmlns:p14="http://schemas.microsoft.com/office/powerpoint/2010/main" val="188030971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sp>
        <p:nvSpPr>
          <p:cNvPr id="11" name="10 Rectángulo"/>
          <p:cNvSpPr/>
          <p:nvPr/>
        </p:nvSpPr>
        <p:spPr>
          <a:xfrm>
            <a:off x="4208362" y="705582"/>
            <a:ext cx="873580" cy="15535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dirty="0" smtClean="0"/>
              <a:t>  </a:t>
            </a:r>
            <a:endParaRPr lang="ca-ES" sz="6500" kern="1200" dirty="0"/>
          </a:p>
        </p:txBody>
      </p:sp>
      <p:grpSp>
        <p:nvGrpSpPr>
          <p:cNvPr id="48" name="47 Grupo"/>
          <p:cNvGrpSpPr/>
          <p:nvPr/>
        </p:nvGrpSpPr>
        <p:grpSpPr>
          <a:xfrm>
            <a:off x="3230617" y="1296684"/>
            <a:ext cx="8292612" cy="4829722"/>
            <a:chOff x="3230617" y="1296684"/>
            <a:chExt cx="8292612" cy="4829722"/>
          </a:xfrm>
        </p:grpSpPr>
        <p:sp>
          <p:nvSpPr>
            <p:cNvPr id="6" name="5 Rectángulo redondeado"/>
            <p:cNvSpPr/>
            <p:nvPr/>
          </p:nvSpPr>
          <p:spPr bwMode="auto">
            <a:xfrm>
              <a:off x="3230619" y="4756338"/>
              <a:ext cx="8292609" cy="937326"/>
            </a:xfrm>
            <a:prstGeom prst="roundRect">
              <a:avLst>
                <a:gd name="adj" fmla="val 8592"/>
              </a:avLst>
            </a:prstGeom>
            <a:solidFill>
              <a:srgbClr val="DDDDDD"/>
            </a:solidFill>
            <a:ln w="12700" cap="flat" cmpd="sng" algn="ctr">
              <a:solidFill>
                <a:schemeClr val="tx1"/>
              </a:solidFill>
              <a:prstDash val="sysDash"/>
              <a:round/>
              <a:headEnd type="none" w="med" len="med"/>
              <a:tailEnd type="none" w="med" len="med"/>
            </a:ln>
            <a:effectLst/>
          </p:spPr>
          <p:txBody>
            <a:bodyPr vert="vert270" lIns="0" tIns="0" rIns="104287" bIns="52144" anchor="t"/>
            <a:lstStyle/>
            <a:p>
              <a:pPr defTabSz="1042988"/>
              <a:r>
                <a:rPr lang="es-ES" sz="1100" dirty="0">
                  <a:solidFill>
                    <a:schemeClr val="accent1">
                      <a:lumMod val="50000"/>
                    </a:schemeClr>
                  </a:solidFill>
                </a:rPr>
                <a:t>Perspectiva externa</a:t>
              </a:r>
            </a:p>
          </p:txBody>
        </p:sp>
        <p:sp>
          <p:nvSpPr>
            <p:cNvPr id="7" name="6 Rectángulo redondeado"/>
            <p:cNvSpPr/>
            <p:nvPr/>
          </p:nvSpPr>
          <p:spPr bwMode="auto">
            <a:xfrm>
              <a:off x="3230619" y="3774037"/>
              <a:ext cx="8292609" cy="936000"/>
            </a:xfrm>
            <a:prstGeom prst="roundRect">
              <a:avLst>
                <a:gd name="adj" fmla="val 8592"/>
              </a:avLst>
            </a:prstGeom>
            <a:solidFill>
              <a:srgbClr val="DDDDDD"/>
            </a:solidFill>
            <a:ln w="12700" cap="flat" cmpd="sng" algn="ctr">
              <a:solidFill>
                <a:schemeClr val="tx1"/>
              </a:solidFill>
              <a:prstDash val="sysDash"/>
              <a:round/>
              <a:headEnd type="none" w="med" len="med"/>
              <a:tailEnd type="none" w="med" len="med"/>
            </a:ln>
            <a:effectLst/>
          </p:spPr>
          <p:txBody>
            <a:bodyPr vert="vert270" lIns="0" tIns="0" rIns="104287" bIns="52144" anchor="t"/>
            <a:lstStyle/>
            <a:p>
              <a:pPr defTabSz="1042988"/>
              <a:r>
                <a:rPr lang="es-ES" sz="1100" dirty="0">
                  <a:solidFill>
                    <a:schemeClr val="accent1">
                      <a:lumMod val="50000"/>
                    </a:schemeClr>
                  </a:solidFill>
                </a:rPr>
                <a:t>Perspectiva interna</a:t>
              </a:r>
            </a:p>
          </p:txBody>
        </p:sp>
        <p:sp>
          <p:nvSpPr>
            <p:cNvPr id="8" name="7 Rectángulo redondeado"/>
            <p:cNvSpPr/>
            <p:nvPr/>
          </p:nvSpPr>
          <p:spPr bwMode="auto">
            <a:xfrm>
              <a:off x="3230617" y="1996179"/>
              <a:ext cx="8292612" cy="1731558"/>
            </a:xfrm>
            <a:prstGeom prst="roundRect">
              <a:avLst>
                <a:gd name="adj" fmla="val 8592"/>
              </a:avLst>
            </a:prstGeom>
            <a:solidFill>
              <a:srgbClr val="FFFF00"/>
            </a:solidFill>
            <a:ln w="12700" cap="flat" cmpd="sng" algn="ctr">
              <a:solidFill>
                <a:schemeClr val="tx1"/>
              </a:solidFill>
              <a:prstDash val="sysDash"/>
              <a:round/>
              <a:headEnd type="none" w="med" len="med"/>
              <a:tailEnd type="none" w="med" len="med"/>
            </a:ln>
            <a:effectLst/>
          </p:spPr>
          <p:txBody>
            <a:bodyPr vert="vert270" lIns="0" tIns="0" rIns="104287" bIns="52144" anchor="t"/>
            <a:lstStyle/>
            <a:p>
              <a:pPr defTabSz="1042988"/>
              <a:r>
                <a:rPr lang="es-ES" sz="1100" dirty="0">
                  <a:solidFill>
                    <a:schemeClr val="accent1">
                      <a:lumMod val="50000"/>
                    </a:schemeClr>
                  </a:solidFill>
                </a:rPr>
                <a:t>Perspectiva </a:t>
              </a:r>
              <a:endParaRPr lang="es-ES" sz="1100" dirty="0" smtClean="0">
                <a:solidFill>
                  <a:schemeClr val="accent1">
                    <a:lumMod val="50000"/>
                  </a:schemeClr>
                </a:solidFill>
              </a:endParaRPr>
            </a:p>
            <a:p>
              <a:pPr defTabSz="1042988"/>
              <a:r>
                <a:rPr lang="es-ES" sz="1100" dirty="0" smtClean="0">
                  <a:solidFill>
                    <a:schemeClr val="accent1">
                      <a:lumMod val="50000"/>
                    </a:schemeClr>
                  </a:solidFill>
                </a:rPr>
                <a:t>operativa</a:t>
              </a:r>
              <a:endParaRPr lang="es-ES" sz="1100" dirty="0">
                <a:solidFill>
                  <a:schemeClr val="accent1">
                    <a:lumMod val="50000"/>
                  </a:schemeClr>
                </a:solidFill>
              </a:endParaRPr>
            </a:p>
          </p:txBody>
        </p:sp>
        <p:grpSp>
          <p:nvGrpSpPr>
            <p:cNvPr id="2" name="1 Grupo"/>
            <p:cNvGrpSpPr/>
            <p:nvPr/>
          </p:nvGrpSpPr>
          <p:grpSpPr>
            <a:xfrm>
              <a:off x="3669792" y="1296684"/>
              <a:ext cx="2520000" cy="4776355"/>
              <a:chOff x="3694176" y="1621536"/>
              <a:chExt cx="2520000" cy="4776355"/>
            </a:xfrm>
          </p:grpSpPr>
          <p:sp>
            <p:nvSpPr>
              <p:cNvPr id="12" name="11 Rectángulo redondeado"/>
              <p:cNvSpPr/>
              <p:nvPr/>
            </p:nvSpPr>
            <p:spPr>
              <a:xfrm>
                <a:off x="3694176" y="1621536"/>
                <a:ext cx="2520000" cy="4776355"/>
              </a:xfrm>
              <a:prstGeom prst="roundRect">
                <a:avLst>
                  <a:gd name="adj" fmla="val 10000"/>
                </a:avLst>
              </a:prstGeom>
              <a:solidFill>
                <a:schemeClr val="accent2">
                  <a:alpha val="50000"/>
                </a:schemeClr>
              </a:solidFill>
              <a:ln w="12700">
                <a:solidFill>
                  <a:schemeClr val="accent2">
                    <a:lumMod val="50000"/>
                  </a:schemeClr>
                </a:solidFill>
                <a:prstDash val="sysDash"/>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9" name="18 Flecha arriba"/>
              <p:cNvSpPr/>
              <p:nvPr/>
            </p:nvSpPr>
            <p:spPr bwMode="auto">
              <a:xfrm>
                <a:off x="4587627" y="1715369"/>
                <a:ext cx="733097" cy="530486"/>
              </a:xfrm>
              <a:prstGeom prst="upArrow">
                <a:avLst>
                  <a:gd name="adj1" fmla="val 50000"/>
                  <a:gd name="adj2" fmla="val 72222"/>
                </a:avLst>
              </a:prstGeom>
              <a:solidFill>
                <a:schemeClr val="accent2">
                  <a:lumMod val="50000"/>
                </a:schemeClr>
              </a:solidFill>
              <a:ln w="9525" cap="flat" cmpd="sng" algn="ctr">
                <a:noFill/>
                <a:prstDash val="solid"/>
                <a:round/>
                <a:headEnd type="none" w="med" len="med"/>
                <a:tailEnd type="none" w="med" len="med"/>
              </a:ln>
              <a:effectLst/>
            </p:spPr>
            <p:txBody>
              <a:bodyPr lIns="91428" tIns="45715" rIns="91428" bIns="45715" anchor="ctr"/>
              <a:lstStyle/>
              <a:p>
                <a:pPr algn="ctr" defTabSz="914388">
                  <a:defRPr/>
                </a:pPr>
                <a:endParaRPr lang="es-ES" dirty="0">
                  <a:effectLst>
                    <a:outerShdw blurRad="38100" dist="38100" dir="2700000" algn="tl">
                      <a:srgbClr val="000000">
                        <a:alpha val="43137"/>
                      </a:srgbClr>
                    </a:outerShdw>
                  </a:effectLst>
                  <a:latin typeface="Arial" charset="0"/>
                  <a:cs typeface="+mn-cs"/>
                </a:endParaRPr>
              </a:p>
            </p:txBody>
          </p:sp>
        </p:grpSp>
        <p:grpSp>
          <p:nvGrpSpPr>
            <p:cNvPr id="3" name="2 Grupo"/>
            <p:cNvGrpSpPr/>
            <p:nvPr/>
          </p:nvGrpSpPr>
          <p:grpSpPr>
            <a:xfrm>
              <a:off x="6288024" y="1296684"/>
              <a:ext cx="2520000" cy="4776355"/>
              <a:chOff x="6312408" y="1589292"/>
              <a:chExt cx="2520000" cy="4776355"/>
            </a:xfrm>
          </p:grpSpPr>
          <p:sp>
            <p:nvSpPr>
              <p:cNvPr id="21" name="20 Rectángulo redondeado"/>
              <p:cNvSpPr/>
              <p:nvPr/>
            </p:nvSpPr>
            <p:spPr>
              <a:xfrm>
                <a:off x="6312408" y="1589292"/>
                <a:ext cx="2520000" cy="4776355"/>
              </a:xfrm>
              <a:prstGeom prst="roundRect">
                <a:avLst>
                  <a:gd name="adj" fmla="val 10000"/>
                </a:avLst>
              </a:prstGeom>
              <a:solidFill>
                <a:schemeClr val="accent5">
                  <a:lumMod val="75000"/>
                  <a:alpha val="50000"/>
                </a:schemeClr>
              </a:solidFill>
              <a:ln w="12700">
                <a:solidFill>
                  <a:schemeClr val="accent4">
                    <a:lumMod val="50000"/>
                  </a:schemeClr>
                </a:solidFill>
                <a:prstDash val="sysDash"/>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2" name="21 Flecha arriba"/>
              <p:cNvSpPr/>
              <p:nvPr/>
            </p:nvSpPr>
            <p:spPr bwMode="auto">
              <a:xfrm>
                <a:off x="7205859" y="1683125"/>
                <a:ext cx="733097" cy="530486"/>
              </a:xfrm>
              <a:prstGeom prst="upArrow">
                <a:avLst>
                  <a:gd name="adj1" fmla="val 50000"/>
                  <a:gd name="adj2" fmla="val 72222"/>
                </a:avLst>
              </a:prstGeom>
              <a:solidFill>
                <a:schemeClr val="accent5">
                  <a:lumMod val="50000"/>
                </a:schemeClr>
              </a:solidFill>
              <a:ln w="9525" cap="flat" cmpd="sng" algn="ctr">
                <a:noFill/>
                <a:prstDash val="solid"/>
                <a:round/>
                <a:headEnd type="none" w="med" len="med"/>
                <a:tailEnd type="none" w="med" len="med"/>
              </a:ln>
              <a:effectLst/>
            </p:spPr>
            <p:txBody>
              <a:bodyPr lIns="91428" tIns="45715" rIns="91428" bIns="45715" anchor="ctr"/>
              <a:lstStyle/>
              <a:p>
                <a:pPr algn="ctr" defTabSz="914388">
                  <a:defRPr/>
                </a:pPr>
                <a:endParaRPr lang="es-ES" dirty="0">
                  <a:effectLst>
                    <a:outerShdw blurRad="38100" dist="38100" dir="2700000" algn="tl">
                      <a:srgbClr val="000000">
                        <a:alpha val="43137"/>
                      </a:srgbClr>
                    </a:outerShdw>
                  </a:effectLst>
                  <a:latin typeface="Arial" charset="0"/>
                  <a:cs typeface="+mn-cs"/>
                </a:endParaRPr>
              </a:p>
            </p:txBody>
          </p:sp>
        </p:grpSp>
        <p:grpSp>
          <p:nvGrpSpPr>
            <p:cNvPr id="23" name="22 Grupo"/>
            <p:cNvGrpSpPr/>
            <p:nvPr/>
          </p:nvGrpSpPr>
          <p:grpSpPr>
            <a:xfrm>
              <a:off x="8906256" y="1296684"/>
              <a:ext cx="2520000" cy="4776355"/>
              <a:chOff x="3694176" y="1621536"/>
              <a:chExt cx="2520000" cy="4776355"/>
            </a:xfrm>
          </p:grpSpPr>
          <p:sp>
            <p:nvSpPr>
              <p:cNvPr id="24" name="23 Rectángulo redondeado"/>
              <p:cNvSpPr/>
              <p:nvPr/>
            </p:nvSpPr>
            <p:spPr>
              <a:xfrm>
                <a:off x="3694176" y="1621536"/>
                <a:ext cx="2520000" cy="4776355"/>
              </a:xfrm>
              <a:prstGeom prst="roundRect">
                <a:avLst>
                  <a:gd name="adj" fmla="val 10000"/>
                </a:avLst>
              </a:prstGeom>
              <a:solidFill>
                <a:schemeClr val="accent3">
                  <a:lumMod val="75000"/>
                  <a:alpha val="50000"/>
                </a:schemeClr>
              </a:solidFill>
              <a:ln w="12700">
                <a:solidFill>
                  <a:schemeClr val="accent3">
                    <a:lumMod val="50000"/>
                  </a:schemeClr>
                </a:solidFill>
                <a:prstDash val="sysDash"/>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5" name="24 Flecha arriba"/>
              <p:cNvSpPr/>
              <p:nvPr/>
            </p:nvSpPr>
            <p:spPr bwMode="auto">
              <a:xfrm>
                <a:off x="4587627" y="1715369"/>
                <a:ext cx="733097" cy="530486"/>
              </a:xfrm>
              <a:prstGeom prst="upArrow">
                <a:avLst>
                  <a:gd name="adj1" fmla="val 50000"/>
                  <a:gd name="adj2" fmla="val 72222"/>
                </a:avLst>
              </a:prstGeom>
              <a:solidFill>
                <a:schemeClr val="accent3">
                  <a:lumMod val="50000"/>
                </a:schemeClr>
              </a:solidFill>
              <a:ln w="9525" cap="flat" cmpd="sng" algn="ctr">
                <a:noFill/>
                <a:prstDash val="solid"/>
                <a:round/>
                <a:headEnd type="none" w="med" len="med"/>
                <a:tailEnd type="none" w="med" len="med"/>
              </a:ln>
              <a:effectLst/>
            </p:spPr>
            <p:txBody>
              <a:bodyPr lIns="91428" tIns="45715" rIns="91428" bIns="45715" anchor="ctr"/>
              <a:lstStyle/>
              <a:p>
                <a:pPr algn="ctr" defTabSz="914388">
                  <a:defRPr/>
                </a:pPr>
                <a:endParaRPr lang="es-ES" dirty="0">
                  <a:effectLst>
                    <a:outerShdw blurRad="38100" dist="38100" dir="2700000" algn="tl">
                      <a:srgbClr val="000000">
                        <a:alpha val="43137"/>
                      </a:srgbClr>
                    </a:outerShdw>
                  </a:effectLst>
                  <a:latin typeface="Arial" charset="0"/>
                  <a:cs typeface="+mn-cs"/>
                </a:endParaRPr>
              </a:p>
            </p:txBody>
          </p:sp>
        </p:grpSp>
        <p:sp>
          <p:nvSpPr>
            <p:cNvPr id="26" name="21 CuadroTexto"/>
            <p:cNvSpPr txBox="1">
              <a:spLocks noChangeArrowheads="1"/>
            </p:cNvSpPr>
            <p:nvPr/>
          </p:nvSpPr>
          <p:spPr bwMode="auto">
            <a:xfrm>
              <a:off x="6275832" y="5676125"/>
              <a:ext cx="2520000"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algn="ctr" eaLnBrk="1" hangingPunct="1"/>
              <a:r>
                <a:rPr lang="es-ES" sz="1200" dirty="0" smtClean="0">
                  <a:solidFill>
                    <a:schemeClr val="tx1"/>
                  </a:solidFill>
                  <a:latin typeface="+mn-lt"/>
                </a:rPr>
                <a:t>Calidad del aire y lucha contra el cambio climático</a:t>
              </a:r>
              <a:endParaRPr lang="es-ES" sz="1200" dirty="0">
                <a:solidFill>
                  <a:schemeClr val="tx1"/>
                </a:solidFill>
                <a:latin typeface="+mn-lt"/>
              </a:endParaRPr>
            </a:p>
          </p:txBody>
        </p:sp>
        <p:sp>
          <p:nvSpPr>
            <p:cNvPr id="27" name="12 CuadroTexto"/>
            <p:cNvSpPr txBox="1">
              <a:spLocks noChangeArrowheads="1"/>
            </p:cNvSpPr>
            <p:nvPr/>
          </p:nvSpPr>
          <p:spPr bwMode="auto">
            <a:xfrm>
              <a:off x="3669792" y="5698070"/>
              <a:ext cx="2553969" cy="2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algn="ctr" eaLnBrk="1" hangingPunct="1"/>
              <a:r>
                <a:rPr lang="es-ES" sz="1200" dirty="0" smtClean="0">
                  <a:solidFill>
                    <a:schemeClr val="tx1"/>
                  </a:solidFill>
                  <a:latin typeface="+mn-lt"/>
                </a:rPr>
                <a:t>Eco eficiencia</a:t>
              </a:r>
              <a:endParaRPr lang="es-ES" sz="1200" dirty="0">
                <a:solidFill>
                  <a:schemeClr val="tx1"/>
                </a:solidFill>
                <a:latin typeface="+mn-lt"/>
              </a:endParaRPr>
            </a:p>
          </p:txBody>
        </p:sp>
        <p:sp>
          <p:nvSpPr>
            <p:cNvPr id="28" name="22 CuadroTexto"/>
            <p:cNvSpPr txBox="1">
              <a:spLocks noChangeArrowheads="1"/>
            </p:cNvSpPr>
            <p:nvPr/>
          </p:nvSpPr>
          <p:spPr bwMode="auto">
            <a:xfrm>
              <a:off x="8906256" y="5698070"/>
              <a:ext cx="2553969" cy="2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algn="ctr" eaLnBrk="1" hangingPunct="1"/>
              <a:r>
                <a:rPr lang="es-ES" sz="1200" dirty="0" smtClean="0">
                  <a:solidFill>
                    <a:schemeClr val="tx1"/>
                  </a:solidFill>
                  <a:latin typeface="+mn-lt"/>
                </a:rPr>
                <a:t>Cultura de la sostenibilidad</a:t>
              </a:r>
              <a:endParaRPr lang="es-ES" sz="1200" dirty="0">
                <a:solidFill>
                  <a:schemeClr val="tx1"/>
                </a:solidFill>
                <a:latin typeface="+mn-lt"/>
              </a:endParaRPr>
            </a:p>
          </p:txBody>
        </p:sp>
        <p:sp>
          <p:nvSpPr>
            <p:cNvPr id="29" name="28 Rectángulo redondeado"/>
            <p:cNvSpPr/>
            <p:nvPr/>
          </p:nvSpPr>
          <p:spPr>
            <a:xfrm>
              <a:off x="3712464"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smtClean="0">
                  <a:solidFill>
                    <a:schemeClr val="tx1"/>
                  </a:solidFill>
                </a:rPr>
                <a:t>Incrementar el uso de las energías eficientes y renovables</a:t>
              </a:r>
              <a:endParaRPr lang="es-ES" sz="800" dirty="0">
                <a:solidFill>
                  <a:schemeClr val="tx1"/>
                </a:solidFill>
              </a:endParaRPr>
            </a:p>
          </p:txBody>
        </p:sp>
        <p:sp>
          <p:nvSpPr>
            <p:cNvPr id="35" name="34 Rectángulo redondeado"/>
            <p:cNvSpPr/>
            <p:nvPr/>
          </p:nvSpPr>
          <p:spPr>
            <a:xfrm>
              <a:off x="3712464" y="2870361"/>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Estimular diseño, uso y mantenimiento de </a:t>
              </a:r>
              <a:r>
                <a:rPr lang="es-ES" sz="800" dirty="0" smtClean="0">
                  <a:solidFill>
                    <a:schemeClr val="tx1"/>
                  </a:solidFill>
                </a:rPr>
                <a:t>tecnologías </a:t>
              </a:r>
              <a:r>
                <a:rPr lang="es-ES" sz="800" dirty="0">
                  <a:solidFill>
                    <a:schemeClr val="tx1"/>
                  </a:solidFill>
                </a:rPr>
                <a:t>sostenibles (flota)</a:t>
              </a:r>
            </a:p>
          </p:txBody>
        </p:sp>
        <p:sp>
          <p:nvSpPr>
            <p:cNvPr id="37" name="36 Rectángulo redondeado"/>
            <p:cNvSpPr/>
            <p:nvPr/>
          </p:nvSpPr>
          <p:spPr>
            <a:xfrm>
              <a:off x="4543484" y="2024208"/>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smtClean="0">
                  <a:solidFill>
                    <a:schemeClr val="tx1"/>
                  </a:solidFill>
                </a:rPr>
                <a:t>Optimizar </a:t>
              </a:r>
              <a:r>
                <a:rPr lang="es-ES" sz="800" dirty="0">
                  <a:solidFill>
                    <a:schemeClr val="tx1"/>
                  </a:solidFill>
                </a:rPr>
                <a:t>la gestión del consumo del agua</a:t>
              </a:r>
            </a:p>
          </p:txBody>
        </p:sp>
        <p:sp>
          <p:nvSpPr>
            <p:cNvPr id="38" name="37 Rectángulo redondeado"/>
            <p:cNvSpPr/>
            <p:nvPr/>
          </p:nvSpPr>
          <p:spPr>
            <a:xfrm>
              <a:off x="4543484" y="2874006"/>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Diseñar, gestionar y mantener </a:t>
              </a:r>
              <a:r>
                <a:rPr lang="es-ES" sz="800" dirty="0" smtClean="0">
                  <a:solidFill>
                    <a:schemeClr val="tx1"/>
                  </a:solidFill>
                </a:rPr>
                <a:t>infraestructuras </a:t>
              </a:r>
              <a:r>
                <a:rPr lang="es-ES" sz="800" dirty="0">
                  <a:solidFill>
                    <a:schemeClr val="tx1"/>
                  </a:solidFill>
                </a:rPr>
                <a:t>de forma  sostenible</a:t>
              </a:r>
            </a:p>
          </p:txBody>
        </p:sp>
        <p:sp>
          <p:nvSpPr>
            <p:cNvPr id="39" name="38 Rectángulo redondeado"/>
            <p:cNvSpPr/>
            <p:nvPr/>
          </p:nvSpPr>
          <p:spPr>
            <a:xfrm>
              <a:off x="5374504"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Prevenir y reducir la generación de </a:t>
              </a:r>
              <a:r>
                <a:rPr lang="es-ES" sz="800" dirty="0" smtClean="0">
                  <a:solidFill>
                    <a:schemeClr val="tx1"/>
                  </a:solidFill>
                </a:rPr>
                <a:t>residuos</a:t>
              </a:r>
              <a:endParaRPr lang="es-ES" sz="800" dirty="0">
                <a:solidFill>
                  <a:schemeClr val="tx1"/>
                </a:solidFill>
              </a:endParaRPr>
            </a:p>
          </p:txBody>
        </p:sp>
        <p:sp>
          <p:nvSpPr>
            <p:cNvPr id="41" name="40 Rectángulo redondeado"/>
            <p:cNvSpPr/>
            <p:nvPr/>
          </p:nvSpPr>
          <p:spPr>
            <a:xfrm>
              <a:off x="6376707"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Reducir  la contaminación atmosférica y acústica, emisiones y vibraciones </a:t>
              </a:r>
            </a:p>
          </p:txBody>
        </p:sp>
        <p:sp>
          <p:nvSpPr>
            <p:cNvPr id="42" name="41 Rectángulo redondeado"/>
            <p:cNvSpPr/>
            <p:nvPr/>
          </p:nvSpPr>
          <p:spPr>
            <a:xfrm>
              <a:off x="7190027"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Planificar y gestionar la red de TP con criterios de sostenibilidad</a:t>
              </a:r>
            </a:p>
          </p:txBody>
        </p:sp>
        <p:sp>
          <p:nvSpPr>
            <p:cNvPr id="43" name="42 Rectángulo redondeado"/>
            <p:cNvSpPr/>
            <p:nvPr/>
          </p:nvSpPr>
          <p:spPr>
            <a:xfrm>
              <a:off x="8970155" y="3838642"/>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Incluir criterios de sostenibilidad en la compra de productos y servicios</a:t>
              </a:r>
            </a:p>
          </p:txBody>
        </p:sp>
        <p:sp>
          <p:nvSpPr>
            <p:cNvPr id="44" name="43 Rectángulo redondeado"/>
            <p:cNvSpPr/>
            <p:nvPr/>
          </p:nvSpPr>
          <p:spPr>
            <a:xfrm>
              <a:off x="9782924" y="3838642"/>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Impulsar internamente la cultura de la sostenibilidad</a:t>
              </a:r>
            </a:p>
          </p:txBody>
        </p:sp>
        <p:sp>
          <p:nvSpPr>
            <p:cNvPr id="45" name="44 Rectángulo redondeado"/>
            <p:cNvSpPr/>
            <p:nvPr/>
          </p:nvSpPr>
          <p:spPr>
            <a:xfrm>
              <a:off x="10595692" y="3838642"/>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Diseñar e implantar un sistema de gestión </a:t>
              </a:r>
              <a:r>
                <a:rPr lang="es-ES" sz="800" dirty="0" smtClean="0">
                  <a:solidFill>
                    <a:schemeClr val="tx1"/>
                  </a:solidFill>
                </a:rPr>
                <a:t>medio-ambiental</a:t>
              </a:r>
              <a:endParaRPr lang="es-ES" sz="800" dirty="0">
                <a:solidFill>
                  <a:schemeClr val="tx1"/>
                </a:solidFill>
              </a:endParaRPr>
            </a:p>
          </p:txBody>
        </p:sp>
        <p:sp>
          <p:nvSpPr>
            <p:cNvPr id="46" name="45 Rectángulo redondeado"/>
            <p:cNvSpPr/>
            <p:nvPr/>
          </p:nvSpPr>
          <p:spPr>
            <a:xfrm>
              <a:off x="8970155" y="482378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Fomentar la cultura de la movilidad sostenible entre los </a:t>
              </a:r>
              <a:r>
                <a:rPr lang="es-ES" sz="800" dirty="0" smtClean="0">
                  <a:solidFill>
                    <a:schemeClr val="tx1"/>
                  </a:solidFill>
                </a:rPr>
                <a:t>ciudadanos</a:t>
              </a:r>
              <a:endParaRPr lang="es-ES" sz="800" dirty="0">
                <a:solidFill>
                  <a:schemeClr val="tx1"/>
                </a:solidFill>
              </a:endParaRPr>
            </a:p>
          </p:txBody>
        </p:sp>
        <p:sp>
          <p:nvSpPr>
            <p:cNvPr id="47" name="46 Rectángulo redondeado"/>
            <p:cNvSpPr/>
            <p:nvPr/>
          </p:nvSpPr>
          <p:spPr>
            <a:xfrm>
              <a:off x="9782924" y="482378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Fomentar el TP mediante el dialogo entre los grupos de interés</a:t>
              </a:r>
            </a:p>
          </p:txBody>
        </p:sp>
      </p:grpSp>
      <p:sp>
        <p:nvSpPr>
          <p:cNvPr id="49" name="48 Título"/>
          <p:cNvSpPr>
            <a:spLocks noGrp="1"/>
          </p:cNvSpPr>
          <p:nvPr>
            <p:ph type="title"/>
          </p:nvPr>
        </p:nvSpPr>
        <p:spPr>
          <a:xfrm>
            <a:off x="1484311" y="451104"/>
            <a:ext cx="10707689" cy="1011937"/>
          </a:xfrm>
        </p:spPr>
        <p:txBody>
          <a:bodyPr>
            <a:normAutofit/>
          </a:bodyPr>
          <a:lstStyle/>
          <a:p>
            <a:pPr algn="l"/>
            <a:r>
              <a:rPr lang="es-ES_tradnl" dirty="0"/>
              <a:t>PSDM: Mapa </a:t>
            </a:r>
            <a:r>
              <a:rPr lang="es-ES_tradnl" dirty="0" smtClean="0"/>
              <a:t>estratégico – Perspectiva Operativa</a:t>
            </a:r>
            <a:endParaRPr lang="es-ES" dirty="0"/>
          </a:p>
        </p:txBody>
      </p:sp>
      <p:sp>
        <p:nvSpPr>
          <p:cNvPr id="9" name="8 Rectángulo redondeado"/>
          <p:cNvSpPr/>
          <p:nvPr/>
        </p:nvSpPr>
        <p:spPr>
          <a:xfrm>
            <a:off x="2657856" y="2259165"/>
            <a:ext cx="9107424" cy="3953171"/>
          </a:xfrm>
          <a:prstGeom prst="roundRect">
            <a:avLst>
              <a:gd name="adj" fmla="val 4022"/>
            </a:avLst>
          </a:prstGeom>
          <a:solidFill>
            <a:srgbClr val="FFFF66"/>
          </a:solidFill>
          <a:ln w="12700" cap="flat" cmpd="sng" algn="ctr">
            <a:solidFill>
              <a:schemeClr val="tx1"/>
            </a:solidFill>
            <a:prstDash val="sysDash"/>
            <a:round/>
            <a:headEnd type="none" w="med" len="med"/>
            <a:tailEnd type="none" w="med" len="med"/>
          </a:ln>
          <a:effectLst>
            <a:outerShdw blurRad="101600" dist="101600" dir="2700000" algn="tl" rotWithShape="0">
              <a:prstClr val="black">
                <a:alpha val="40000"/>
              </a:prstClr>
            </a:outerShdw>
          </a:effectLst>
        </p:spPr>
        <p:txBody>
          <a:bodyPr vert="horz" lIns="0" tIns="0" rIns="104287" bIns="52144" anchor="t"/>
          <a:lstStyle/>
          <a:p>
            <a:pPr indent="268288" defTabSz="1042988">
              <a:lnSpc>
                <a:spcPct val="150000"/>
              </a:lnSpc>
            </a:pPr>
            <a:r>
              <a:rPr lang="es-ES" b="1" u="sng" dirty="0"/>
              <a:t>Perspectiva </a:t>
            </a:r>
            <a:r>
              <a:rPr lang="es-ES" b="1" u="sng" dirty="0" smtClean="0"/>
              <a:t>operativa </a:t>
            </a:r>
            <a:r>
              <a:rPr lang="es-ES" dirty="0" smtClean="0"/>
              <a:t>(operaciones </a:t>
            </a:r>
            <a:r>
              <a:rPr lang="es-ES" dirty="0"/>
              <a:t>de metro </a:t>
            </a:r>
            <a:r>
              <a:rPr lang="es-ES" dirty="0" smtClean="0"/>
              <a:t>y autobuses</a:t>
            </a:r>
            <a:r>
              <a:rPr lang="es-ES" dirty="0"/>
              <a:t>)</a:t>
            </a:r>
          </a:p>
          <a:p>
            <a:pPr marL="719138" lvl="1" indent="-261938" defTabSz="1042988">
              <a:spcBef>
                <a:spcPts val="1200"/>
              </a:spcBef>
              <a:buFont typeface="Arial" panose="020B0604020202020204" pitchFamily="34" charset="0"/>
              <a:buChar char="•"/>
            </a:pPr>
            <a:r>
              <a:rPr lang="es-ES" b="1" i="1" dirty="0" smtClean="0"/>
              <a:t>O.1</a:t>
            </a:r>
            <a:r>
              <a:rPr lang="es-ES" dirty="0"/>
              <a:t>: Incrementar </a:t>
            </a:r>
            <a:r>
              <a:rPr lang="es-ES" dirty="0" smtClean="0"/>
              <a:t>la eficiencia energética y el uso de energías </a:t>
            </a:r>
            <a:r>
              <a:rPr lang="es-ES" dirty="0"/>
              <a:t>renovables.</a:t>
            </a:r>
          </a:p>
          <a:p>
            <a:pPr marL="719138" lvl="1" indent="-261938" defTabSz="1042988">
              <a:spcBef>
                <a:spcPts val="1200"/>
              </a:spcBef>
              <a:buFont typeface="Arial" panose="020B0604020202020204" pitchFamily="34" charset="0"/>
              <a:buChar char="•"/>
            </a:pPr>
            <a:r>
              <a:rPr lang="es-ES" b="1" i="1" dirty="0" smtClean="0"/>
              <a:t>O.2</a:t>
            </a:r>
            <a:r>
              <a:rPr lang="es-ES" b="1" i="1" dirty="0"/>
              <a:t>:</a:t>
            </a:r>
            <a:r>
              <a:rPr lang="es-ES" dirty="0"/>
              <a:t> </a:t>
            </a:r>
            <a:r>
              <a:rPr lang="es-ES" dirty="0" smtClean="0"/>
              <a:t>Optimizar </a:t>
            </a:r>
            <a:r>
              <a:rPr lang="es-ES" dirty="0"/>
              <a:t>la </a:t>
            </a:r>
            <a:r>
              <a:rPr lang="es-ES" dirty="0" smtClean="0"/>
              <a:t>gestión del agua</a:t>
            </a:r>
            <a:endParaRPr lang="es-ES" dirty="0"/>
          </a:p>
          <a:p>
            <a:pPr marL="719138" lvl="1" indent="-261938" defTabSz="1042988">
              <a:spcBef>
                <a:spcPts val="1200"/>
              </a:spcBef>
              <a:buFont typeface="Arial" panose="020B0604020202020204" pitchFamily="34" charset="0"/>
              <a:buChar char="•"/>
            </a:pPr>
            <a:r>
              <a:rPr lang="es-ES" b="1" i="1" dirty="0" smtClean="0"/>
              <a:t>O.3</a:t>
            </a:r>
            <a:r>
              <a:rPr lang="es-ES" b="1" i="1" dirty="0"/>
              <a:t>:</a:t>
            </a:r>
            <a:r>
              <a:rPr lang="es-ES" dirty="0"/>
              <a:t> Prevenir </a:t>
            </a:r>
            <a:r>
              <a:rPr lang="es-ES" dirty="0" smtClean="0"/>
              <a:t>y reducir </a:t>
            </a:r>
            <a:r>
              <a:rPr lang="es-ES" dirty="0"/>
              <a:t>la </a:t>
            </a:r>
            <a:r>
              <a:rPr lang="es-ES" dirty="0" smtClean="0"/>
              <a:t>generación </a:t>
            </a:r>
            <a:r>
              <a:rPr lang="es-ES" dirty="0"/>
              <a:t>de </a:t>
            </a:r>
            <a:r>
              <a:rPr lang="es-ES" dirty="0" smtClean="0"/>
              <a:t>residuos</a:t>
            </a:r>
            <a:endParaRPr lang="es-ES" dirty="0"/>
          </a:p>
          <a:p>
            <a:pPr marL="742950" lvl="1" indent="-285750" defTabSz="1042988">
              <a:spcBef>
                <a:spcPts val="1200"/>
              </a:spcBef>
              <a:buFont typeface="Arial" panose="020B0604020202020204" pitchFamily="34" charset="0"/>
              <a:buChar char="•"/>
            </a:pPr>
            <a:r>
              <a:rPr lang="es-ES" b="1" i="1" dirty="0" smtClean="0"/>
              <a:t>O.4</a:t>
            </a:r>
            <a:r>
              <a:rPr lang="es-ES" b="1" i="1" dirty="0"/>
              <a:t>:</a:t>
            </a:r>
            <a:r>
              <a:rPr lang="es-ES" dirty="0"/>
              <a:t> </a:t>
            </a:r>
            <a:r>
              <a:rPr lang="es-ES" dirty="0" smtClean="0"/>
              <a:t>Reducir </a:t>
            </a:r>
            <a:r>
              <a:rPr lang="es-ES" dirty="0"/>
              <a:t>la </a:t>
            </a:r>
            <a:r>
              <a:rPr lang="es-ES" dirty="0" smtClean="0"/>
              <a:t>contaminación atmosférica y </a:t>
            </a:r>
            <a:r>
              <a:rPr lang="es-ES" dirty="0"/>
              <a:t>acústica: </a:t>
            </a:r>
            <a:r>
              <a:rPr lang="es-ES" dirty="0" smtClean="0"/>
              <a:t>emisiones, ruidos y vibraciones</a:t>
            </a:r>
            <a:endParaRPr lang="es-ES" dirty="0"/>
          </a:p>
          <a:p>
            <a:pPr marL="719138" lvl="1" indent="-261938" defTabSz="1042988">
              <a:spcBef>
                <a:spcPts val="1200"/>
              </a:spcBef>
              <a:buFont typeface="Arial" panose="020B0604020202020204" pitchFamily="34" charset="0"/>
              <a:buChar char="•"/>
            </a:pPr>
            <a:r>
              <a:rPr lang="es-ES" b="1" i="1" dirty="0" smtClean="0"/>
              <a:t>O.5</a:t>
            </a:r>
            <a:r>
              <a:rPr lang="es-ES" b="1" i="1" dirty="0"/>
              <a:t>:</a:t>
            </a:r>
            <a:r>
              <a:rPr lang="es-ES" dirty="0"/>
              <a:t> Planificar </a:t>
            </a:r>
            <a:r>
              <a:rPr lang="es-ES" dirty="0" smtClean="0"/>
              <a:t>y </a:t>
            </a:r>
            <a:r>
              <a:rPr lang="es-ES" dirty="0"/>
              <a:t>gestionar la </a:t>
            </a:r>
            <a:r>
              <a:rPr lang="es-ES" dirty="0" smtClean="0"/>
              <a:t>red de TP con criterios </a:t>
            </a:r>
            <a:r>
              <a:rPr lang="es-ES" dirty="0"/>
              <a:t>de </a:t>
            </a:r>
            <a:r>
              <a:rPr lang="es-ES" dirty="0" smtClean="0"/>
              <a:t>sostenibilidad </a:t>
            </a:r>
            <a:r>
              <a:rPr lang="es-ES" dirty="0"/>
              <a:t>ambiental.</a:t>
            </a:r>
          </a:p>
          <a:p>
            <a:pPr marL="719138" lvl="1" indent="-261938" defTabSz="1042988">
              <a:spcBef>
                <a:spcPts val="1200"/>
              </a:spcBef>
              <a:buFont typeface="Arial" panose="020B0604020202020204" pitchFamily="34" charset="0"/>
              <a:buChar char="•"/>
            </a:pPr>
            <a:r>
              <a:rPr lang="es-ES" b="1" i="1" dirty="0" smtClean="0"/>
              <a:t>O.6</a:t>
            </a:r>
            <a:r>
              <a:rPr lang="es-ES" b="1" i="1" dirty="0"/>
              <a:t>:</a:t>
            </a:r>
            <a:r>
              <a:rPr lang="es-ES" dirty="0"/>
              <a:t> Impulsar el </a:t>
            </a:r>
            <a:r>
              <a:rPr lang="es-ES" dirty="0" smtClean="0"/>
              <a:t>diseño, uso y mantenimiento </a:t>
            </a:r>
            <a:r>
              <a:rPr lang="es-ES" dirty="0"/>
              <a:t>de </a:t>
            </a:r>
            <a:r>
              <a:rPr lang="es-ES" dirty="0" smtClean="0"/>
              <a:t>tecnologías </a:t>
            </a:r>
            <a:r>
              <a:rPr lang="es-ES" dirty="0"/>
              <a:t>sostenibles (flota)</a:t>
            </a:r>
          </a:p>
          <a:p>
            <a:pPr marL="719138" lvl="1" indent="-261938" defTabSz="1042988">
              <a:spcBef>
                <a:spcPts val="1200"/>
              </a:spcBef>
              <a:buFont typeface="Arial" panose="020B0604020202020204" pitchFamily="34" charset="0"/>
              <a:buChar char="•"/>
            </a:pPr>
            <a:r>
              <a:rPr lang="es-ES" b="1" i="1" dirty="0" smtClean="0"/>
              <a:t>O.7</a:t>
            </a:r>
            <a:r>
              <a:rPr lang="es-ES" b="1" i="1" dirty="0"/>
              <a:t>:</a:t>
            </a:r>
            <a:r>
              <a:rPr lang="es-ES" dirty="0"/>
              <a:t> </a:t>
            </a:r>
            <a:r>
              <a:rPr lang="es-ES" dirty="0" smtClean="0"/>
              <a:t>Diseñar, </a:t>
            </a:r>
            <a:r>
              <a:rPr lang="es-ES" dirty="0"/>
              <a:t>gestionar </a:t>
            </a:r>
            <a:r>
              <a:rPr lang="es-ES" dirty="0" smtClean="0"/>
              <a:t>y mantener las infraestructuras </a:t>
            </a:r>
            <a:r>
              <a:rPr lang="es-ES" dirty="0"/>
              <a:t>de manera sostenible</a:t>
            </a:r>
          </a:p>
        </p:txBody>
      </p:sp>
    </p:spTree>
    <p:extLst>
      <p:ext uri="{BB962C8B-B14F-4D97-AF65-F5344CB8AC3E}">
        <p14:creationId xmlns:p14="http://schemas.microsoft.com/office/powerpoint/2010/main" val="39549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sp>
        <p:nvSpPr>
          <p:cNvPr id="11" name="10 Rectángulo"/>
          <p:cNvSpPr/>
          <p:nvPr/>
        </p:nvSpPr>
        <p:spPr>
          <a:xfrm>
            <a:off x="4208362" y="705582"/>
            <a:ext cx="873580" cy="15535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dirty="0" smtClean="0"/>
              <a:t>  </a:t>
            </a:r>
            <a:endParaRPr lang="ca-ES" sz="6500" kern="1200" dirty="0"/>
          </a:p>
        </p:txBody>
      </p:sp>
      <p:grpSp>
        <p:nvGrpSpPr>
          <p:cNvPr id="48" name="47 Grupo"/>
          <p:cNvGrpSpPr/>
          <p:nvPr/>
        </p:nvGrpSpPr>
        <p:grpSpPr>
          <a:xfrm>
            <a:off x="3230617" y="1296684"/>
            <a:ext cx="8292612" cy="4829722"/>
            <a:chOff x="3230617" y="1296684"/>
            <a:chExt cx="8292612" cy="4829722"/>
          </a:xfrm>
        </p:grpSpPr>
        <p:sp>
          <p:nvSpPr>
            <p:cNvPr id="6" name="5 Rectángulo redondeado"/>
            <p:cNvSpPr/>
            <p:nvPr/>
          </p:nvSpPr>
          <p:spPr bwMode="auto">
            <a:xfrm>
              <a:off x="3230619" y="4756338"/>
              <a:ext cx="8292609" cy="937326"/>
            </a:xfrm>
            <a:prstGeom prst="roundRect">
              <a:avLst>
                <a:gd name="adj" fmla="val 8592"/>
              </a:avLst>
            </a:prstGeom>
            <a:solidFill>
              <a:srgbClr val="DDDDDD"/>
            </a:solidFill>
            <a:ln w="12700" cap="flat" cmpd="sng" algn="ctr">
              <a:solidFill>
                <a:schemeClr val="tx1"/>
              </a:solidFill>
              <a:prstDash val="sysDash"/>
              <a:round/>
              <a:headEnd type="none" w="med" len="med"/>
              <a:tailEnd type="none" w="med" len="med"/>
            </a:ln>
            <a:effectLst/>
          </p:spPr>
          <p:txBody>
            <a:bodyPr vert="vert270" lIns="0" tIns="0" rIns="104287" bIns="52144" anchor="t"/>
            <a:lstStyle/>
            <a:p>
              <a:pPr defTabSz="1042988"/>
              <a:r>
                <a:rPr lang="es-ES" sz="1100" dirty="0">
                  <a:solidFill>
                    <a:schemeClr val="accent1">
                      <a:lumMod val="50000"/>
                    </a:schemeClr>
                  </a:solidFill>
                </a:rPr>
                <a:t>Perspectiva externa</a:t>
              </a:r>
            </a:p>
          </p:txBody>
        </p:sp>
        <p:sp>
          <p:nvSpPr>
            <p:cNvPr id="7" name="6 Rectángulo redondeado"/>
            <p:cNvSpPr/>
            <p:nvPr/>
          </p:nvSpPr>
          <p:spPr bwMode="auto">
            <a:xfrm>
              <a:off x="3230619" y="3774037"/>
              <a:ext cx="8292609" cy="936000"/>
            </a:xfrm>
            <a:prstGeom prst="roundRect">
              <a:avLst>
                <a:gd name="adj" fmla="val 8592"/>
              </a:avLst>
            </a:prstGeom>
            <a:solidFill>
              <a:srgbClr val="FFFF00"/>
            </a:solidFill>
            <a:ln w="12700" cap="flat" cmpd="sng" algn="ctr">
              <a:solidFill>
                <a:schemeClr val="tx1"/>
              </a:solidFill>
              <a:prstDash val="sysDash"/>
              <a:round/>
              <a:headEnd type="none" w="med" len="med"/>
              <a:tailEnd type="none" w="med" len="med"/>
            </a:ln>
            <a:effectLst/>
          </p:spPr>
          <p:txBody>
            <a:bodyPr vert="vert270" lIns="0" tIns="0" rIns="104287" bIns="52144" anchor="t"/>
            <a:lstStyle/>
            <a:p>
              <a:pPr defTabSz="1042988"/>
              <a:r>
                <a:rPr lang="es-ES" sz="1100" dirty="0">
                  <a:solidFill>
                    <a:schemeClr val="accent1">
                      <a:lumMod val="50000"/>
                    </a:schemeClr>
                  </a:solidFill>
                </a:rPr>
                <a:t>Perspectiva interna</a:t>
              </a:r>
            </a:p>
          </p:txBody>
        </p:sp>
        <p:sp>
          <p:nvSpPr>
            <p:cNvPr id="8" name="7 Rectángulo redondeado"/>
            <p:cNvSpPr/>
            <p:nvPr/>
          </p:nvSpPr>
          <p:spPr bwMode="auto">
            <a:xfrm>
              <a:off x="3230617" y="1996179"/>
              <a:ext cx="8292612" cy="1731558"/>
            </a:xfrm>
            <a:prstGeom prst="roundRect">
              <a:avLst>
                <a:gd name="adj" fmla="val 8592"/>
              </a:avLst>
            </a:prstGeom>
            <a:solidFill>
              <a:srgbClr val="DDDDDD"/>
            </a:solidFill>
            <a:ln w="12700" cap="flat" cmpd="sng" algn="ctr">
              <a:solidFill>
                <a:schemeClr val="tx1"/>
              </a:solidFill>
              <a:prstDash val="sysDash"/>
              <a:round/>
              <a:headEnd type="none" w="med" len="med"/>
              <a:tailEnd type="none" w="med" len="med"/>
            </a:ln>
            <a:effectLst/>
          </p:spPr>
          <p:txBody>
            <a:bodyPr vert="vert270" lIns="0" tIns="0" rIns="104287" bIns="52144" anchor="t"/>
            <a:lstStyle/>
            <a:p>
              <a:pPr defTabSz="1042988"/>
              <a:r>
                <a:rPr lang="es-ES" sz="1100" dirty="0">
                  <a:solidFill>
                    <a:schemeClr val="accent1">
                      <a:lumMod val="50000"/>
                    </a:schemeClr>
                  </a:solidFill>
                </a:rPr>
                <a:t>Perspectiva </a:t>
              </a:r>
              <a:endParaRPr lang="es-ES" sz="1100" dirty="0" smtClean="0">
                <a:solidFill>
                  <a:schemeClr val="accent1">
                    <a:lumMod val="50000"/>
                  </a:schemeClr>
                </a:solidFill>
              </a:endParaRPr>
            </a:p>
            <a:p>
              <a:pPr defTabSz="1042988"/>
              <a:r>
                <a:rPr lang="es-ES" sz="1100" dirty="0" smtClean="0">
                  <a:solidFill>
                    <a:schemeClr val="accent1">
                      <a:lumMod val="50000"/>
                    </a:schemeClr>
                  </a:solidFill>
                </a:rPr>
                <a:t>operativa</a:t>
              </a:r>
              <a:endParaRPr lang="es-ES" sz="1100" dirty="0">
                <a:solidFill>
                  <a:schemeClr val="accent1">
                    <a:lumMod val="50000"/>
                  </a:schemeClr>
                </a:solidFill>
              </a:endParaRPr>
            </a:p>
          </p:txBody>
        </p:sp>
        <p:grpSp>
          <p:nvGrpSpPr>
            <p:cNvPr id="2" name="1 Grupo"/>
            <p:cNvGrpSpPr/>
            <p:nvPr/>
          </p:nvGrpSpPr>
          <p:grpSpPr>
            <a:xfrm>
              <a:off x="3669792" y="1296684"/>
              <a:ext cx="2520000" cy="4776355"/>
              <a:chOff x="3694176" y="1621536"/>
              <a:chExt cx="2520000" cy="4776355"/>
            </a:xfrm>
          </p:grpSpPr>
          <p:sp>
            <p:nvSpPr>
              <p:cNvPr id="12" name="11 Rectángulo redondeado"/>
              <p:cNvSpPr/>
              <p:nvPr/>
            </p:nvSpPr>
            <p:spPr>
              <a:xfrm>
                <a:off x="3694176" y="1621536"/>
                <a:ext cx="2520000" cy="4776355"/>
              </a:xfrm>
              <a:prstGeom prst="roundRect">
                <a:avLst>
                  <a:gd name="adj" fmla="val 10000"/>
                </a:avLst>
              </a:prstGeom>
              <a:solidFill>
                <a:schemeClr val="accent2">
                  <a:alpha val="50000"/>
                </a:schemeClr>
              </a:solidFill>
              <a:ln w="12700">
                <a:solidFill>
                  <a:schemeClr val="accent2">
                    <a:lumMod val="50000"/>
                  </a:schemeClr>
                </a:solidFill>
                <a:prstDash val="sysDash"/>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9" name="18 Flecha arriba"/>
              <p:cNvSpPr/>
              <p:nvPr/>
            </p:nvSpPr>
            <p:spPr bwMode="auto">
              <a:xfrm>
                <a:off x="4587627" y="1715369"/>
                <a:ext cx="733097" cy="530486"/>
              </a:xfrm>
              <a:prstGeom prst="upArrow">
                <a:avLst>
                  <a:gd name="adj1" fmla="val 50000"/>
                  <a:gd name="adj2" fmla="val 72222"/>
                </a:avLst>
              </a:prstGeom>
              <a:solidFill>
                <a:schemeClr val="accent2">
                  <a:lumMod val="50000"/>
                </a:schemeClr>
              </a:solidFill>
              <a:ln w="9525" cap="flat" cmpd="sng" algn="ctr">
                <a:noFill/>
                <a:prstDash val="solid"/>
                <a:round/>
                <a:headEnd type="none" w="med" len="med"/>
                <a:tailEnd type="none" w="med" len="med"/>
              </a:ln>
              <a:effectLst/>
            </p:spPr>
            <p:txBody>
              <a:bodyPr lIns="91428" tIns="45715" rIns="91428" bIns="45715" anchor="ctr"/>
              <a:lstStyle/>
              <a:p>
                <a:pPr algn="ctr" defTabSz="914388">
                  <a:defRPr/>
                </a:pPr>
                <a:endParaRPr lang="es-ES" dirty="0">
                  <a:effectLst>
                    <a:outerShdw blurRad="38100" dist="38100" dir="2700000" algn="tl">
                      <a:srgbClr val="000000">
                        <a:alpha val="43137"/>
                      </a:srgbClr>
                    </a:outerShdw>
                  </a:effectLst>
                  <a:latin typeface="Arial" charset="0"/>
                  <a:cs typeface="+mn-cs"/>
                </a:endParaRPr>
              </a:p>
            </p:txBody>
          </p:sp>
        </p:grpSp>
        <p:grpSp>
          <p:nvGrpSpPr>
            <p:cNvPr id="3" name="2 Grupo"/>
            <p:cNvGrpSpPr/>
            <p:nvPr/>
          </p:nvGrpSpPr>
          <p:grpSpPr>
            <a:xfrm>
              <a:off x="6288024" y="1296684"/>
              <a:ext cx="2520000" cy="4776355"/>
              <a:chOff x="6312408" y="1589292"/>
              <a:chExt cx="2520000" cy="4776355"/>
            </a:xfrm>
          </p:grpSpPr>
          <p:sp>
            <p:nvSpPr>
              <p:cNvPr id="21" name="20 Rectángulo redondeado"/>
              <p:cNvSpPr/>
              <p:nvPr/>
            </p:nvSpPr>
            <p:spPr>
              <a:xfrm>
                <a:off x="6312408" y="1589292"/>
                <a:ext cx="2520000" cy="4776355"/>
              </a:xfrm>
              <a:prstGeom prst="roundRect">
                <a:avLst>
                  <a:gd name="adj" fmla="val 10000"/>
                </a:avLst>
              </a:prstGeom>
              <a:solidFill>
                <a:schemeClr val="accent5">
                  <a:lumMod val="75000"/>
                  <a:alpha val="50000"/>
                </a:schemeClr>
              </a:solidFill>
              <a:ln w="12700">
                <a:solidFill>
                  <a:schemeClr val="accent4">
                    <a:lumMod val="50000"/>
                  </a:schemeClr>
                </a:solidFill>
                <a:prstDash val="sysDash"/>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2" name="21 Flecha arriba"/>
              <p:cNvSpPr/>
              <p:nvPr/>
            </p:nvSpPr>
            <p:spPr bwMode="auto">
              <a:xfrm>
                <a:off x="7205859" y="1683125"/>
                <a:ext cx="733097" cy="530486"/>
              </a:xfrm>
              <a:prstGeom prst="upArrow">
                <a:avLst>
                  <a:gd name="adj1" fmla="val 50000"/>
                  <a:gd name="adj2" fmla="val 72222"/>
                </a:avLst>
              </a:prstGeom>
              <a:solidFill>
                <a:schemeClr val="accent5">
                  <a:lumMod val="50000"/>
                </a:schemeClr>
              </a:solidFill>
              <a:ln w="9525" cap="flat" cmpd="sng" algn="ctr">
                <a:noFill/>
                <a:prstDash val="solid"/>
                <a:round/>
                <a:headEnd type="none" w="med" len="med"/>
                <a:tailEnd type="none" w="med" len="med"/>
              </a:ln>
              <a:effectLst/>
            </p:spPr>
            <p:txBody>
              <a:bodyPr lIns="91428" tIns="45715" rIns="91428" bIns="45715" anchor="ctr"/>
              <a:lstStyle/>
              <a:p>
                <a:pPr algn="ctr" defTabSz="914388">
                  <a:defRPr/>
                </a:pPr>
                <a:endParaRPr lang="es-ES" dirty="0">
                  <a:effectLst>
                    <a:outerShdw blurRad="38100" dist="38100" dir="2700000" algn="tl">
                      <a:srgbClr val="000000">
                        <a:alpha val="43137"/>
                      </a:srgbClr>
                    </a:outerShdw>
                  </a:effectLst>
                  <a:latin typeface="Arial" charset="0"/>
                  <a:cs typeface="+mn-cs"/>
                </a:endParaRPr>
              </a:p>
            </p:txBody>
          </p:sp>
        </p:grpSp>
        <p:grpSp>
          <p:nvGrpSpPr>
            <p:cNvPr id="23" name="22 Grupo"/>
            <p:cNvGrpSpPr/>
            <p:nvPr/>
          </p:nvGrpSpPr>
          <p:grpSpPr>
            <a:xfrm>
              <a:off x="8906256" y="1296684"/>
              <a:ext cx="2520000" cy="4776355"/>
              <a:chOff x="3694176" y="1621536"/>
              <a:chExt cx="2520000" cy="4776355"/>
            </a:xfrm>
          </p:grpSpPr>
          <p:sp>
            <p:nvSpPr>
              <p:cNvPr id="24" name="23 Rectángulo redondeado"/>
              <p:cNvSpPr/>
              <p:nvPr/>
            </p:nvSpPr>
            <p:spPr>
              <a:xfrm>
                <a:off x="3694176" y="1621536"/>
                <a:ext cx="2520000" cy="4776355"/>
              </a:xfrm>
              <a:prstGeom prst="roundRect">
                <a:avLst>
                  <a:gd name="adj" fmla="val 10000"/>
                </a:avLst>
              </a:prstGeom>
              <a:solidFill>
                <a:schemeClr val="accent3">
                  <a:lumMod val="75000"/>
                  <a:alpha val="50000"/>
                </a:schemeClr>
              </a:solidFill>
              <a:ln w="12700">
                <a:solidFill>
                  <a:schemeClr val="accent3">
                    <a:lumMod val="50000"/>
                  </a:schemeClr>
                </a:solidFill>
                <a:prstDash val="sysDash"/>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5" name="24 Flecha arriba"/>
              <p:cNvSpPr/>
              <p:nvPr/>
            </p:nvSpPr>
            <p:spPr bwMode="auto">
              <a:xfrm>
                <a:off x="4587627" y="1715369"/>
                <a:ext cx="733097" cy="530486"/>
              </a:xfrm>
              <a:prstGeom prst="upArrow">
                <a:avLst>
                  <a:gd name="adj1" fmla="val 50000"/>
                  <a:gd name="adj2" fmla="val 72222"/>
                </a:avLst>
              </a:prstGeom>
              <a:solidFill>
                <a:schemeClr val="accent3">
                  <a:lumMod val="50000"/>
                </a:schemeClr>
              </a:solidFill>
              <a:ln w="9525" cap="flat" cmpd="sng" algn="ctr">
                <a:noFill/>
                <a:prstDash val="solid"/>
                <a:round/>
                <a:headEnd type="none" w="med" len="med"/>
                <a:tailEnd type="none" w="med" len="med"/>
              </a:ln>
              <a:effectLst/>
            </p:spPr>
            <p:txBody>
              <a:bodyPr lIns="91428" tIns="45715" rIns="91428" bIns="45715" anchor="ctr"/>
              <a:lstStyle/>
              <a:p>
                <a:pPr algn="ctr" defTabSz="914388">
                  <a:defRPr/>
                </a:pPr>
                <a:endParaRPr lang="es-ES" dirty="0">
                  <a:effectLst>
                    <a:outerShdw blurRad="38100" dist="38100" dir="2700000" algn="tl">
                      <a:srgbClr val="000000">
                        <a:alpha val="43137"/>
                      </a:srgbClr>
                    </a:outerShdw>
                  </a:effectLst>
                  <a:latin typeface="Arial" charset="0"/>
                  <a:cs typeface="+mn-cs"/>
                </a:endParaRPr>
              </a:p>
            </p:txBody>
          </p:sp>
        </p:grpSp>
        <p:sp>
          <p:nvSpPr>
            <p:cNvPr id="26" name="21 CuadroTexto"/>
            <p:cNvSpPr txBox="1">
              <a:spLocks noChangeArrowheads="1"/>
            </p:cNvSpPr>
            <p:nvPr/>
          </p:nvSpPr>
          <p:spPr bwMode="auto">
            <a:xfrm>
              <a:off x="6275832" y="5676125"/>
              <a:ext cx="2520000"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algn="ctr" eaLnBrk="1" hangingPunct="1"/>
              <a:r>
                <a:rPr lang="es-ES" sz="1200" dirty="0" smtClean="0">
                  <a:solidFill>
                    <a:schemeClr val="tx1"/>
                  </a:solidFill>
                  <a:latin typeface="+mn-lt"/>
                </a:rPr>
                <a:t>Calidad del aire y lucha contra el cambio climático</a:t>
              </a:r>
              <a:endParaRPr lang="es-ES" sz="1200" dirty="0">
                <a:solidFill>
                  <a:schemeClr val="tx1"/>
                </a:solidFill>
                <a:latin typeface="+mn-lt"/>
              </a:endParaRPr>
            </a:p>
          </p:txBody>
        </p:sp>
        <p:sp>
          <p:nvSpPr>
            <p:cNvPr id="27" name="12 CuadroTexto"/>
            <p:cNvSpPr txBox="1">
              <a:spLocks noChangeArrowheads="1"/>
            </p:cNvSpPr>
            <p:nvPr/>
          </p:nvSpPr>
          <p:spPr bwMode="auto">
            <a:xfrm>
              <a:off x="3669792" y="5698070"/>
              <a:ext cx="2553969" cy="2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algn="ctr" eaLnBrk="1" hangingPunct="1"/>
              <a:r>
                <a:rPr lang="es-ES" sz="1200" dirty="0" smtClean="0">
                  <a:solidFill>
                    <a:schemeClr val="tx1"/>
                  </a:solidFill>
                  <a:latin typeface="+mn-lt"/>
                </a:rPr>
                <a:t>Eco eficiencia</a:t>
              </a:r>
              <a:endParaRPr lang="es-ES" sz="1200" dirty="0">
                <a:solidFill>
                  <a:schemeClr val="tx1"/>
                </a:solidFill>
                <a:latin typeface="+mn-lt"/>
              </a:endParaRPr>
            </a:p>
          </p:txBody>
        </p:sp>
        <p:sp>
          <p:nvSpPr>
            <p:cNvPr id="28" name="22 CuadroTexto"/>
            <p:cNvSpPr txBox="1">
              <a:spLocks noChangeArrowheads="1"/>
            </p:cNvSpPr>
            <p:nvPr/>
          </p:nvSpPr>
          <p:spPr bwMode="auto">
            <a:xfrm>
              <a:off x="8906256" y="5698070"/>
              <a:ext cx="2553969" cy="2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algn="ctr" eaLnBrk="1" hangingPunct="1"/>
              <a:r>
                <a:rPr lang="es-ES" sz="1200" dirty="0" smtClean="0">
                  <a:solidFill>
                    <a:schemeClr val="tx1"/>
                  </a:solidFill>
                  <a:latin typeface="+mn-lt"/>
                </a:rPr>
                <a:t>Cultura de la sostenibilidad</a:t>
              </a:r>
              <a:endParaRPr lang="es-ES" sz="1200" dirty="0">
                <a:solidFill>
                  <a:schemeClr val="tx1"/>
                </a:solidFill>
                <a:latin typeface="+mn-lt"/>
              </a:endParaRPr>
            </a:p>
          </p:txBody>
        </p:sp>
        <p:sp>
          <p:nvSpPr>
            <p:cNvPr id="29" name="28 Rectángulo redondeado"/>
            <p:cNvSpPr/>
            <p:nvPr/>
          </p:nvSpPr>
          <p:spPr>
            <a:xfrm>
              <a:off x="3712464"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smtClean="0">
                  <a:solidFill>
                    <a:schemeClr val="tx1"/>
                  </a:solidFill>
                </a:rPr>
                <a:t>Incrementar el uso de las energías eficientes y renovables</a:t>
              </a:r>
              <a:endParaRPr lang="es-ES" sz="800" dirty="0">
                <a:solidFill>
                  <a:schemeClr val="tx1"/>
                </a:solidFill>
              </a:endParaRPr>
            </a:p>
          </p:txBody>
        </p:sp>
        <p:sp>
          <p:nvSpPr>
            <p:cNvPr id="35" name="34 Rectángulo redondeado"/>
            <p:cNvSpPr/>
            <p:nvPr/>
          </p:nvSpPr>
          <p:spPr>
            <a:xfrm>
              <a:off x="3712464" y="2870361"/>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Estimular diseño, uso y mantenimiento de </a:t>
              </a:r>
              <a:r>
                <a:rPr lang="es-ES" sz="800" dirty="0" smtClean="0">
                  <a:solidFill>
                    <a:schemeClr val="tx1"/>
                  </a:solidFill>
                </a:rPr>
                <a:t>tecnologías </a:t>
              </a:r>
              <a:r>
                <a:rPr lang="es-ES" sz="800" dirty="0">
                  <a:solidFill>
                    <a:schemeClr val="tx1"/>
                  </a:solidFill>
                </a:rPr>
                <a:t>sostenibles (flota)</a:t>
              </a:r>
            </a:p>
          </p:txBody>
        </p:sp>
        <p:sp>
          <p:nvSpPr>
            <p:cNvPr id="37" name="36 Rectángulo redondeado"/>
            <p:cNvSpPr/>
            <p:nvPr/>
          </p:nvSpPr>
          <p:spPr>
            <a:xfrm>
              <a:off x="4543484" y="2024208"/>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smtClean="0">
                  <a:solidFill>
                    <a:schemeClr val="tx1"/>
                  </a:solidFill>
                </a:rPr>
                <a:t>Optimizar </a:t>
              </a:r>
              <a:r>
                <a:rPr lang="es-ES" sz="800" dirty="0">
                  <a:solidFill>
                    <a:schemeClr val="tx1"/>
                  </a:solidFill>
                </a:rPr>
                <a:t>la gestión del consumo del agua</a:t>
              </a:r>
            </a:p>
          </p:txBody>
        </p:sp>
        <p:sp>
          <p:nvSpPr>
            <p:cNvPr id="38" name="37 Rectángulo redondeado"/>
            <p:cNvSpPr/>
            <p:nvPr/>
          </p:nvSpPr>
          <p:spPr>
            <a:xfrm>
              <a:off x="4543484" y="2874006"/>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Diseñar, gestionar y mantener </a:t>
              </a:r>
              <a:r>
                <a:rPr lang="es-ES" sz="800" dirty="0" smtClean="0">
                  <a:solidFill>
                    <a:schemeClr val="tx1"/>
                  </a:solidFill>
                </a:rPr>
                <a:t>infraestructuras </a:t>
              </a:r>
              <a:r>
                <a:rPr lang="es-ES" sz="800" dirty="0">
                  <a:solidFill>
                    <a:schemeClr val="tx1"/>
                  </a:solidFill>
                </a:rPr>
                <a:t>de forma  sostenible</a:t>
              </a:r>
            </a:p>
          </p:txBody>
        </p:sp>
        <p:sp>
          <p:nvSpPr>
            <p:cNvPr id="39" name="38 Rectángulo redondeado"/>
            <p:cNvSpPr/>
            <p:nvPr/>
          </p:nvSpPr>
          <p:spPr>
            <a:xfrm>
              <a:off x="5374504"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Prevenir y reducir la generación de </a:t>
              </a:r>
              <a:r>
                <a:rPr lang="es-ES" sz="800" dirty="0" smtClean="0">
                  <a:solidFill>
                    <a:schemeClr val="tx1"/>
                  </a:solidFill>
                </a:rPr>
                <a:t>residuos</a:t>
              </a:r>
              <a:endParaRPr lang="es-ES" sz="800" dirty="0">
                <a:solidFill>
                  <a:schemeClr val="tx1"/>
                </a:solidFill>
              </a:endParaRPr>
            </a:p>
          </p:txBody>
        </p:sp>
        <p:sp>
          <p:nvSpPr>
            <p:cNvPr id="41" name="40 Rectángulo redondeado"/>
            <p:cNvSpPr/>
            <p:nvPr/>
          </p:nvSpPr>
          <p:spPr>
            <a:xfrm>
              <a:off x="6376707"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Reducir  la contaminación atmosférica y acústica, emisiones y vibraciones </a:t>
              </a:r>
            </a:p>
          </p:txBody>
        </p:sp>
        <p:sp>
          <p:nvSpPr>
            <p:cNvPr id="42" name="41 Rectángulo redondeado"/>
            <p:cNvSpPr/>
            <p:nvPr/>
          </p:nvSpPr>
          <p:spPr>
            <a:xfrm>
              <a:off x="7190027"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Planificar y gestionar la red de TP con criterios de sostenibilidad</a:t>
              </a:r>
            </a:p>
          </p:txBody>
        </p:sp>
        <p:sp>
          <p:nvSpPr>
            <p:cNvPr id="43" name="42 Rectángulo redondeado"/>
            <p:cNvSpPr/>
            <p:nvPr/>
          </p:nvSpPr>
          <p:spPr>
            <a:xfrm>
              <a:off x="8970155" y="3838642"/>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Incluir criterios de sostenibilidad en la compra de productos y servicios</a:t>
              </a:r>
            </a:p>
          </p:txBody>
        </p:sp>
        <p:sp>
          <p:nvSpPr>
            <p:cNvPr id="44" name="43 Rectángulo redondeado"/>
            <p:cNvSpPr/>
            <p:nvPr/>
          </p:nvSpPr>
          <p:spPr>
            <a:xfrm>
              <a:off x="9782924" y="3838642"/>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Impulsar internamente la cultura de la sostenibilidad</a:t>
              </a:r>
            </a:p>
          </p:txBody>
        </p:sp>
        <p:sp>
          <p:nvSpPr>
            <p:cNvPr id="45" name="44 Rectángulo redondeado"/>
            <p:cNvSpPr/>
            <p:nvPr/>
          </p:nvSpPr>
          <p:spPr>
            <a:xfrm>
              <a:off x="10595692" y="3838642"/>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Diseñar e implantar un sistema de gestión </a:t>
              </a:r>
              <a:r>
                <a:rPr lang="es-ES" sz="800" dirty="0" smtClean="0">
                  <a:solidFill>
                    <a:schemeClr val="tx1"/>
                  </a:solidFill>
                </a:rPr>
                <a:t>medio-ambiental</a:t>
              </a:r>
              <a:endParaRPr lang="es-ES" sz="800" dirty="0">
                <a:solidFill>
                  <a:schemeClr val="tx1"/>
                </a:solidFill>
              </a:endParaRPr>
            </a:p>
          </p:txBody>
        </p:sp>
        <p:sp>
          <p:nvSpPr>
            <p:cNvPr id="46" name="45 Rectángulo redondeado"/>
            <p:cNvSpPr/>
            <p:nvPr/>
          </p:nvSpPr>
          <p:spPr>
            <a:xfrm>
              <a:off x="8970155" y="482378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Fomentar la cultura de la movilidad sostenible entre los </a:t>
              </a:r>
              <a:r>
                <a:rPr lang="es-ES" sz="800" dirty="0" smtClean="0">
                  <a:solidFill>
                    <a:schemeClr val="tx1"/>
                  </a:solidFill>
                </a:rPr>
                <a:t>ciudadanos</a:t>
              </a:r>
              <a:endParaRPr lang="es-ES" sz="800" dirty="0">
                <a:solidFill>
                  <a:schemeClr val="tx1"/>
                </a:solidFill>
              </a:endParaRPr>
            </a:p>
          </p:txBody>
        </p:sp>
        <p:sp>
          <p:nvSpPr>
            <p:cNvPr id="47" name="46 Rectángulo redondeado"/>
            <p:cNvSpPr/>
            <p:nvPr/>
          </p:nvSpPr>
          <p:spPr>
            <a:xfrm>
              <a:off x="9782924" y="482378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Fomentar el TP mediante el dialogo entre los grupos de interés</a:t>
              </a:r>
            </a:p>
          </p:txBody>
        </p:sp>
      </p:grpSp>
      <p:sp>
        <p:nvSpPr>
          <p:cNvPr id="49" name="48 Título"/>
          <p:cNvSpPr>
            <a:spLocks noGrp="1"/>
          </p:cNvSpPr>
          <p:nvPr>
            <p:ph type="title"/>
          </p:nvPr>
        </p:nvSpPr>
        <p:spPr/>
        <p:txBody>
          <a:bodyPr/>
          <a:lstStyle/>
          <a:p>
            <a:pPr algn="l"/>
            <a:r>
              <a:rPr lang="es-ES_tradnl" dirty="0"/>
              <a:t>PSDM: Mapa </a:t>
            </a:r>
            <a:r>
              <a:rPr lang="es-ES_tradnl" dirty="0" smtClean="0"/>
              <a:t>estratégico – Perspectiva interna</a:t>
            </a:r>
            <a:endParaRPr lang="es-ES" dirty="0"/>
          </a:p>
        </p:txBody>
      </p:sp>
      <p:sp>
        <p:nvSpPr>
          <p:cNvPr id="36" name="35 Rectángulo redondeado"/>
          <p:cNvSpPr/>
          <p:nvPr/>
        </p:nvSpPr>
        <p:spPr>
          <a:xfrm>
            <a:off x="2719579" y="2511408"/>
            <a:ext cx="9107424" cy="2490886"/>
          </a:xfrm>
          <a:prstGeom prst="roundRect">
            <a:avLst>
              <a:gd name="adj" fmla="val 4022"/>
            </a:avLst>
          </a:prstGeom>
          <a:solidFill>
            <a:srgbClr val="FFFF66"/>
          </a:solidFill>
          <a:ln w="12700" cap="flat" cmpd="sng" algn="ctr">
            <a:solidFill>
              <a:schemeClr val="tx1"/>
            </a:solidFill>
            <a:prstDash val="sysDash"/>
            <a:round/>
            <a:headEnd type="none" w="med" len="med"/>
            <a:tailEnd type="none" w="med" len="med"/>
          </a:ln>
          <a:effectLst>
            <a:outerShdw blurRad="101600" dist="101600" dir="2700000" algn="tl" rotWithShape="0">
              <a:prstClr val="black">
                <a:alpha val="40000"/>
              </a:prstClr>
            </a:outerShdw>
          </a:effectLst>
        </p:spPr>
        <p:txBody>
          <a:bodyPr vert="horz" lIns="0" tIns="0" rIns="104287" bIns="52144" anchor="t"/>
          <a:lstStyle/>
          <a:p>
            <a:pPr indent="268288" defTabSz="1042988">
              <a:lnSpc>
                <a:spcPct val="150000"/>
              </a:lnSpc>
            </a:pPr>
            <a:r>
              <a:rPr lang="es-ES" b="1" u="sng" dirty="0"/>
              <a:t>Perspectiva </a:t>
            </a:r>
            <a:r>
              <a:rPr lang="es-ES" b="1" u="sng" dirty="0" smtClean="0"/>
              <a:t>interna: </a:t>
            </a:r>
            <a:r>
              <a:rPr lang="es-ES" dirty="0" smtClean="0"/>
              <a:t>(procesos</a:t>
            </a:r>
            <a:r>
              <a:rPr lang="es-ES" dirty="0"/>
              <a:t>, </a:t>
            </a:r>
            <a:r>
              <a:rPr lang="es-ES" dirty="0" smtClean="0"/>
              <a:t>personas</a:t>
            </a:r>
            <a:r>
              <a:rPr lang="es-ES" dirty="0"/>
              <a:t>, recursos)</a:t>
            </a:r>
          </a:p>
          <a:p>
            <a:pPr marL="742950" lvl="2" indent="-285750" defTabSz="1042988">
              <a:lnSpc>
                <a:spcPct val="150000"/>
              </a:lnSpc>
              <a:spcBef>
                <a:spcPts val="1200"/>
              </a:spcBef>
              <a:buFont typeface="Arial" panose="020B0604020202020204" pitchFamily="34" charset="0"/>
              <a:buChar char="•"/>
            </a:pPr>
            <a:r>
              <a:rPr lang="es-ES" b="1" i="1" dirty="0" smtClean="0"/>
              <a:t>l.1</a:t>
            </a:r>
            <a:r>
              <a:rPr lang="es-ES" b="1" i="1" dirty="0"/>
              <a:t>: </a:t>
            </a:r>
            <a:r>
              <a:rPr lang="es-ES" dirty="0" smtClean="0"/>
              <a:t>Incluir los criterios </a:t>
            </a:r>
            <a:r>
              <a:rPr lang="es-ES" dirty="0"/>
              <a:t>de la </a:t>
            </a:r>
            <a:r>
              <a:rPr lang="es-ES" dirty="0" smtClean="0"/>
              <a:t>sostenibilidad </a:t>
            </a:r>
            <a:r>
              <a:rPr lang="es-ES" dirty="0"/>
              <a:t>en la compra de </a:t>
            </a:r>
            <a:r>
              <a:rPr lang="es-ES" dirty="0" smtClean="0"/>
              <a:t>productos </a:t>
            </a:r>
            <a:r>
              <a:rPr lang="es-ES" dirty="0"/>
              <a:t>y</a:t>
            </a:r>
            <a:r>
              <a:rPr lang="es-ES" dirty="0" smtClean="0"/>
              <a:t> servicios</a:t>
            </a:r>
            <a:endParaRPr lang="es-ES" dirty="0"/>
          </a:p>
          <a:p>
            <a:pPr marL="742950" lvl="2" indent="-285750" defTabSz="1042988">
              <a:lnSpc>
                <a:spcPct val="150000"/>
              </a:lnSpc>
              <a:spcBef>
                <a:spcPts val="1200"/>
              </a:spcBef>
              <a:buFont typeface="Arial" panose="020B0604020202020204" pitchFamily="34" charset="0"/>
              <a:buChar char="•"/>
            </a:pPr>
            <a:r>
              <a:rPr lang="es-ES" b="1" i="1" dirty="0" smtClean="0"/>
              <a:t>l.2</a:t>
            </a:r>
            <a:r>
              <a:rPr lang="es-ES" b="1" i="1" dirty="0"/>
              <a:t>: </a:t>
            </a:r>
            <a:r>
              <a:rPr lang="es-ES" dirty="0"/>
              <a:t>Impulsar </a:t>
            </a:r>
            <a:r>
              <a:rPr lang="es-ES" dirty="0" smtClean="0"/>
              <a:t>internamente </a:t>
            </a:r>
            <a:r>
              <a:rPr lang="es-ES" dirty="0"/>
              <a:t>la cultura de </a:t>
            </a:r>
            <a:r>
              <a:rPr lang="es-ES" dirty="0" smtClean="0"/>
              <a:t>sostenibilidad </a:t>
            </a:r>
            <a:r>
              <a:rPr lang="es-ES" dirty="0"/>
              <a:t>ambiental</a:t>
            </a:r>
          </a:p>
          <a:p>
            <a:pPr marL="742950" lvl="2" indent="-285750" defTabSz="1042988">
              <a:lnSpc>
                <a:spcPct val="150000"/>
              </a:lnSpc>
              <a:spcBef>
                <a:spcPts val="1200"/>
              </a:spcBef>
              <a:buFont typeface="Arial" panose="020B0604020202020204" pitchFamily="34" charset="0"/>
              <a:buChar char="•"/>
            </a:pPr>
            <a:r>
              <a:rPr lang="es-ES" b="1" i="1" dirty="0" smtClean="0"/>
              <a:t>l.3</a:t>
            </a:r>
            <a:r>
              <a:rPr lang="es-ES" b="1" i="1" dirty="0"/>
              <a:t>: </a:t>
            </a:r>
            <a:r>
              <a:rPr lang="es-ES" dirty="0" smtClean="0"/>
              <a:t>Diseñar e </a:t>
            </a:r>
            <a:r>
              <a:rPr lang="es-ES" dirty="0"/>
              <a:t>implantar un sistema </a:t>
            </a:r>
            <a:r>
              <a:rPr lang="es-ES" dirty="0" smtClean="0"/>
              <a:t>de gestión medioambiental</a:t>
            </a:r>
            <a:endParaRPr lang="es-ES" dirty="0"/>
          </a:p>
        </p:txBody>
      </p:sp>
    </p:spTree>
    <p:extLst>
      <p:ext uri="{BB962C8B-B14F-4D97-AF65-F5344CB8AC3E}">
        <p14:creationId xmlns:p14="http://schemas.microsoft.com/office/powerpoint/2010/main" val="39549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anim calcmode="lin" valueType="num">
                                      <p:cBhvr>
                                        <p:cTn id="10" dur="500" fill="hold"/>
                                        <p:tgtEl>
                                          <p:spTgt spid="36"/>
                                        </p:tgtEl>
                                        <p:attrNameLst>
                                          <p:attrName>ppt_x</p:attrName>
                                        </p:attrNameLst>
                                      </p:cBhvr>
                                      <p:tavLst>
                                        <p:tav tm="0">
                                          <p:val>
                                            <p:fltVal val="0.5"/>
                                          </p:val>
                                        </p:tav>
                                        <p:tav tm="100000">
                                          <p:val>
                                            <p:strVal val="#ppt_x"/>
                                          </p:val>
                                        </p:tav>
                                      </p:tavLst>
                                    </p:anim>
                                    <p:anim calcmode="lin" valueType="num">
                                      <p:cBhvr>
                                        <p:cTn id="11"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sp>
        <p:nvSpPr>
          <p:cNvPr id="11" name="10 Rectángulo"/>
          <p:cNvSpPr/>
          <p:nvPr/>
        </p:nvSpPr>
        <p:spPr>
          <a:xfrm>
            <a:off x="4208362" y="705582"/>
            <a:ext cx="873580" cy="15535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dirty="0" smtClean="0"/>
              <a:t>  </a:t>
            </a:r>
            <a:endParaRPr lang="ca-ES" sz="6500" kern="1200" dirty="0"/>
          </a:p>
        </p:txBody>
      </p:sp>
      <p:grpSp>
        <p:nvGrpSpPr>
          <p:cNvPr id="48" name="47 Grupo"/>
          <p:cNvGrpSpPr/>
          <p:nvPr/>
        </p:nvGrpSpPr>
        <p:grpSpPr>
          <a:xfrm>
            <a:off x="3230617" y="1296684"/>
            <a:ext cx="8292612" cy="4829722"/>
            <a:chOff x="3230617" y="1296684"/>
            <a:chExt cx="8292612" cy="4829722"/>
          </a:xfrm>
        </p:grpSpPr>
        <p:sp>
          <p:nvSpPr>
            <p:cNvPr id="6" name="5 Rectángulo redondeado"/>
            <p:cNvSpPr/>
            <p:nvPr/>
          </p:nvSpPr>
          <p:spPr bwMode="auto">
            <a:xfrm>
              <a:off x="3230619" y="4756338"/>
              <a:ext cx="8292609" cy="937326"/>
            </a:xfrm>
            <a:prstGeom prst="roundRect">
              <a:avLst>
                <a:gd name="adj" fmla="val 8592"/>
              </a:avLst>
            </a:prstGeom>
            <a:solidFill>
              <a:srgbClr val="FFFF00"/>
            </a:solidFill>
            <a:ln w="12700" cap="flat" cmpd="sng" algn="ctr">
              <a:solidFill>
                <a:schemeClr val="tx1"/>
              </a:solidFill>
              <a:prstDash val="sysDash"/>
              <a:round/>
              <a:headEnd type="none" w="med" len="med"/>
              <a:tailEnd type="none" w="med" len="med"/>
            </a:ln>
            <a:effectLst/>
          </p:spPr>
          <p:txBody>
            <a:bodyPr vert="vert270" lIns="0" tIns="0" rIns="104287" bIns="52144" anchor="t"/>
            <a:lstStyle/>
            <a:p>
              <a:pPr defTabSz="1042988"/>
              <a:r>
                <a:rPr lang="es-ES" sz="1100" dirty="0">
                  <a:solidFill>
                    <a:schemeClr val="accent1">
                      <a:lumMod val="50000"/>
                    </a:schemeClr>
                  </a:solidFill>
                </a:rPr>
                <a:t>Perspectiva externa</a:t>
              </a:r>
            </a:p>
          </p:txBody>
        </p:sp>
        <p:sp>
          <p:nvSpPr>
            <p:cNvPr id="7" name="6 Rectángulo redondeado"/>
            <p:cNvSpPr/>
            <p:nvPr/>
          </p:nvSpPr>
          <p:spPr bwMode="auto">
            <a:xfrm>
              <a:off x="3230619" y="3774037"/>
              <a:ext cx="8292609" cy="936000"/>
            </a:xfrm>
            <a:prstGeom prst="roundRect">
              <a:avLst>
                <a:gd name="adj" fmla="val 8592"/>
              </a:avLst>
            </a:prstGeom>
            <a:solidFill>
              <a:srgbClr val="DDDDDD"/>
            </a:solidFill>
            <a:ln w="12700" cap="flat" cmpd="sng" algn="ctr">
              <a:solidFill>
                <a:schemeClr val="tx1"/>
              </a:solidFill>
              <a:prstDash val="sysDash"/>
              <a:round/>
              <a:headEnd type="none" w="med" len="med"/>
              <a:tailEnd type="none" w="med" len="med"/>
            </a:ln>
            <a:effectLst/>
          </p:spPr>
          <p:txBody>
            <a:bodyPr vert="vert270" lIns="0" tIns="0" rIns="104287" bIns="52144" anchor="t"/>
            <a:lstStyle/>
            <a:p>
              <a:pPr defTabSz="1042988"/>
              <a:r>
                <a:rPr lang="es-ES" sz="1100" dirty="0">
                  <a:solidFill>
                    <a:schemeClr val="accent1">
                      <a:lumMod val="50000"/>
                    </a:schemeClr>
                  </a:solidFill>
                </a:rPr>
                <a:t>Perspectiva interna</a:t>
              </a:r>
            </a:p>
          </p:txBody>
        </p:sp>
        <p:sp>
          <p:nvSpPr>
            <p:cNvPr id="8" name="7 Rectángulo redondeado"/>
            <p:cNvSpPr/>
            <p:nvPr/>
          </p:nvSpPr>
          <p:spPr bwMode="auto">
            <a:xfrm>
              <a:off x="3230617" y="1996179"/>
              <a:ext cx="8292612" cy="1731558"/>
            </a:xfrm>
            <a:prstGeom prst="roundRect">
              <a:avLst>
                <a:gd name="adj" fmla="val 8592"/>
              </a:avLst>
            </a:prstGeom>
            <a:solidFill>
              <a:srgbClr val="DDDDDD"/>
            </a:solidFill>
            <a:ln w="12700" cap="flat" cmpd="sng" algn="ctr">
              <a:solidFill>
                <a:schemeClr val="tx1"/>
              </a:solidFill>
              <a:prstDash val="sysDash"/>
              <a:round/>
              <a:headEnd type="none" w="med" len="med"/>
              <a:tailEnd type="none" w="med" len="med"/>
            </a:ln>
            <a:effectLst/>
          </p:spPr>
          <p:txBody>
            <a:bodyPr vert="vert270" lIns="0" tIns="0" rIns="104287" bIns="52144" anchor="t"/>
            <a:lstStyle/>
            <a:p>
              <a:pPr defTabSz="1042988"/>
              <a:r>
                <a:rPr lang="es-ES" sz="1100" dirty="0">
                  <a:solidFill>
                    <a:schemeClr val="accent1">
                      <a:lumMod val="50000"/>
                    </a:schemeClr>
                  </a:solidFill>
                </a:rPr>
                <a:t>Perspectiva </a:t>
              </a:r>
              <a:endParaRPr lang="es-ES" sz="1100" dirty="0" smtClean="0">
                <a:solidFill>
                  <a:schemeClr val="accent1">
                    <a:lumMod val="50000"/>
                  </a:schemeClr>
                </a:solidFill>
              </a:endParaRPr>
            </a:p>
            <a:p>
              <a:pPr defTabSz="1042988"/>
              <a:r>
                <a:rPr lang="es-ES" sz="1100" dirty="0" smtClean="0">
                  <a:solidFill>
                    <a:schemeClr val="accent1">
                      <a:lumMod val="50000"/>
                    </a:schemeClr>
                  </a:solidFill>
                </a:rPr>
                <a:t>operativa</a:t>
              </a:r>
              <a:endParaRPr lang="es-ES" sz="1100" dirty="0">
                <a:solidFill>
                  <a:schemeClr val="accent1">
                    <a:lumMod val="50000"/>
                  </a:schemeClr>
                </a:solidFill>
              </a:endParaRPr>
            </a:p>
          </p:txBody>
        </p:sp>
        <p:grpSp>
          <p:nvGrpSpPr>
            <p:cNvPr id="2" name="1 Grupo"/>
            <p:cNvGrpSpPr/>
            <p:nvPr/>
          </p:nvGrpSpPr>
          <p:grpSpPr>
            <a:xfrm>
              <a:off x="3669792" y="1296684"/>
              <a:ext cx="2520000" cy="4776355"/>
              <a:chOff x="3694176" y="1621536"/>
              <a:chExt cx="2520000" cy="4776355"/>
            </a:xfrm>
          </p:grpSpPr>
          <p:sp>
            <p:nvSpPr>
              <p:cNvPr id="12" name="11 Rectángulo redondeado"/>
              <p:cNvSpPr/>
              <p:nvPr/>
            </p:nvSpPr>
            <p:spPr>
              <a:xfrm>
                <a:off x="3694176" y="1621536"/>
                <a:ext cx="2520000" cy="4776355"/>
              </a:xfrm>
              <a:prstGeom prst="roundRect">
                <a:avLst>
                  <a:gd name="adj" fmla="val 10000"/>
                </a:avLst>
              </a:prstGeom>
              <a:solidFill>
                <a:schemeClr val="accent2">
                  <a:alpha val="50000"/>
                </a:schemeClr>
              </a:solidFill>
              <a:ln w="12700">
                <a:solidFill>
                  <a:schemeClr val="accent2">
                    <a:lumMod val="50000"/>
                  </a:schemeClr>
                </a:solidFill>
                <a:prstDash val="sysDash"/>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9" name="18 Flecha arriba"/>
              <p:cNvSpPr/>
              <p:nvPr/>
            </p:nvSpPr>
            <p:spPr bwMode="auto">
              <a:xfrm>
                <a:off x="4587627" y="1715369"/>
                <a:ext cx="733097" cy="530486"/>
              </a:xfrm>
              <a:prstGeom prst="upArrow">
                <a:avLst>
                  <a:gd name="adj1" fmla="val 50000"/>
                  <a:gd name="adj2" fmla="val 72222"/>
                </a:avLst>
              </a:prstGeom>
              <a:solidFill>
                <a:schemeClr val="accent2">
                  <a:lumMod val="50000"/>
                </a:schemeClr>
              </a:solidFill>
              <a:ln w="9525" cap="flat" cmpd="sng" algn="ctr">
                <a:noFill/>
                <a:prstDash val="solid"/>
                <a:round/>
                <a:headEnd type="none" w="med" len="med"/>
                <a:tailEnd type="none" w="med" len="med"/>
              </a:ln>
              <a:effectLst/>
            </p:spPr>
            <p:txBody>
              <a:bodyPr lIns="91428" tIns="45715" rIns="91428" bIns="45715" anchor="ctr"/>
              <a:lstStyle/>
              <a:p>
                <a:pPr algn="ctr" defTabSz="914388">
                  <a:defRPr/>
                </a:pPr>
                <a:endParaRPr lang="es-ES" dirty="0">
                  <a:effectLst>
                    <a:outerShdw blurRad="38100" dist="38100" dir="2700000" algn="tl">
                      <a:srgbClr val="000000">
                        <a:alpha val="43137"/>
                      </a:srgbClr>
                    </a:outerShdw>
                  </a:effectLst>
                  <a:latin typeface="Arial" charset="0"/>
                  <a:cs typeface="+mn-cs"/>
                </a:endParaRPr>
              </a:p>
            </p:txBody>
          </p:sp>
        </p:grpSp>
        <p:grpSp>
          <p:nvGrpSpPr>
            <p:cNvPr id="3" name="2 Grupo"/>
            <p:cNvGrpSpPr/>
            <p:nvPr/>
          </p:nvGrpSpPr>
          <p:grpSpPr>
            <a:xfrm>
              <a:off x="6288024" y="1296684"/>
              <a:ext cx="2520000" cy="4776355"/>
              <a:chOff x="6312408" y="1589292"/>
              <a:chExt cx="2520000" cy="4776355"/>
            </a:xfrm>
          </p:grpSpPr>
          <p:sp>
            <p:nvSpPr>
              <p:cNvPr id="21" name="20 Rectángulo redondeado"/>
              <p:cNvSpPr/>
              <p:nvPr/>
            </p:nvSpPr>
            <p:spPr>
              <a:xfrm>
                <a:off x="6312408" y="1589292"/>
                <a:ext cx="2520000" cy="4776355"/>
              </a:xfrm>
              <a:prstGeom prst="roundRect">
                <a:avLst>
                  <a:gd name="adj" fmla="val 10000"/>
                </a:avLst>
              </a:prstGeom>
              <a:solidFill>
                <a:schemeClr val="accent5">
                  <a:lumMod val="75000"/>
                  <a:alpha val="50000"/>
                </a:schemeClr>
              </a:solidFill>
              <a:ln w="12700">
                <a:solidFill>
                  <a:schemeClr val="accent4">
                    <a:lumMod val="50000"/>
                  </a:schemeClr>
                </a:solidFill>
                <a:prstDash val="sysDash"/>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2" name="21 Flecha arriba"/>
              <p:cNvSpPr/>
              <p:nvPr/>
            </p:nvSpPr>
            <p:spPr bwMode="auto">
              <a:xfrm>
                <a:off x="7205859" y="1683125"/>
                <a:ext cx="733097" cy="530486"/>
              </a:xfrm>
              <a:prstGeom prst="upArrow">
                <a:avLst>
                  <a:gd name="adj1" fmla="val 50000"/>
                  <a:gd name="adj2" fmla="val 72222"/>
                </a:avLst>
              </a:prstGeom>
              <a:solidFill>
                <a:schemeClr val="accent5">
                  <a:lumMod val="50000"/>
                </a:schemeClr>
              </a:solidFill>
              <a:ln w="9525" cap="flat" cmpd="sng" algn="ctr">
                <a:noFill/>
                <a:prstDash val="solid"/>
                <a:round/>
                <a:headEnd type="none" w="med" len="med"/>
                <a:tailEnd type="none" w="med" len="med"/>
              </a:ln>
              <a:effectLst/>
            </p:spPr>
            <p:txBody>
              <a:bodyPr lIns="91428" tIns="45715" rIns="91428" bIns="45715" anchor="ctr"/>
              <a:lstStyle/>
              <a:p>
                <a:pPr algn="ctr" defTabSz="914388">
                  <a:defRPr/>
                </a:pPr>
                <a:endParaRPr lang="es-ES" dirty="0">
                  <a:effectLst>
                    <a:outerShdw blurRad="38100" dist="38100" dir="2700000" algn="tl">
                      <a:srgbClr val="000000">
                        <a:alpha val="43137"/>
                      </a:srgbClr>
                    </a:outerShdw>
                  </a:effectLst>
                  <a:latin typeface="Arial" charset="0"/>
                  <a:cs typeface="+mn-cs"/>
                </a:endParaRPr>
              </a:p>
            </p:txBody>
          </p:sp>
        </p:grpSp>
        <p:grpSp>
          <p:nvGrpSpPr>
            <p:cNvPr id="23" name="22 Grupo"/>
            <p:cNvGrpSpPr/>
            <p:nvPr/>
          </p:nvGrpSpPr>
          <p:grpSpPr>
            <a:xfrm>
              <a:off x="8906256" y="1296684"/>
              <a:ext cx="2520000" cy="4776355"/>
              <a:chOff x="3694176" y="1621536"/>
              <a:chExt cx="2520000" cy="4776355"/>
            </a:xfrm>
          </p:grpSpPr>
          <p:sp>
            <p:nvSpPr>
              <p:cNvPr id="24" name="23 Rectángulo redondeado"/>
              <p:cNvSpPr/>
              <p:nvPr/>
            </p:nvSpPr>
            <p:spPr>
              <a:xfrm>
                <a:off x="3694176" y="1621536"/>
                <a:ext cx="2520000" cy="4776355"/>
              </a:xfrm>
              <a:prstGeom prst="roundRect">
                <a:avLst>
                  <a:gd name="adj" fmla="val 10000"/>
                </a:avLst>
              </a:prstGeom>
              <a:solidFill>
                <a:schemeClr val="accent3">
                  <a:lumMod val="75000"/>
                  <a:alpha val="50000"/>
                </a:schemeClr>
              </a:solidFill>
              <a:ln w="12700">
                <a:solidFill>
                  <a:schemeClr val="accent3">
                    <a:lumMod val="50000"/>
                  </a:schemeClr>
                </a:solidFill>
                <a:prstDash val="sysDash"/>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5" name="24 Flecha arriba"/>
              <p:cNvSpPr/>
              <p:nvPr/>
            </p:nvSpPr>
            <p:spPr bwMode="auto">
              <a:xfrm>
                <a:off x="4587627" y="1715369"/>
                <a:ext cx="733097" cy="530486"/>
              </a:xfrm>
              <a:prstGeom prst="upArrow">
                <a:avLst>
                  <a:gd name="adj1" fmla="val 50000"/>
                  <a:gd name="adj2" fmla="val 72222"/>
                </a:avLst>
              </a:prstGeom>
              <a:solidFill>
                <a:schemeClr val="accent3">
                  <a:lumMod val="50000"/>
                </a:schemeClr>
              </a:solidFill>
              <a:ln w="9525" cap="flat" cmpd="sng" algn="ctr">
                <a:noFill/>
                <a:prstDash val="solid"/>
                <a:round/>
                <a:headEnd type="none" w="med" len="med"/>
                <a:tailEnd type="none" w="med" len="med"/>
              </a:ln>
              <a:effectLst/>
            </p:spPr>
            <p:txBody>
              <a:bodyPr lIns="91428" tIns="45715" rIns="91428" bIns="45715" anchor="ctr"/>
              <a:lstStyle/>
              <a:p>
                <a:pPr algn="ctr" defTabSz="914388">
                  <a:defRPr/>
                </a:pPr>
                <a:endParaRPr lang="es-ES" dirty="0">
                  <a:effectLst>
                    <a:outerShdw blurRad="38100" dist="38100" dir="2700000" algn="tl">
                      <a:srgbClr val="000000">
                        <a:alpha val="43137"/>
                      </a:srgbClr>
                    </a:outerShdw>
                  </a:effectLst>
                  <a:latin typeface="Arial" charset="0"/>
                  <a:cs typeface="+mn-cs"/>
                </a:endParaRPr>
              </a:p>
            </p:txBody>
          </p:sp>
        </p:grpSp>
        <p:sp>
          <p:nvSpPr>
            <p:cNvPr id="26" name="21 CuadroTexto"/>
            <p:cNvSpPr txBox="1">
              <a:spLocks noChangeArrowheads="1"/>
            </p:cNvSpPr>
            <p:nvPr/>
          </p:nvSpPr>
          <p:spPr bwMode="auto">
            <a:xfrm>
              <a:off x="6275832" y="5676125"/>
              <a:ext cx="2520000"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algn="ctr" eaLnBrk="1" hangingPunct="1"/>
              <a:r>
                <a:rPr lang="es-ES" sz="1200" dirty="0" smtClean="0">
                  <a:solidFill>
                    <a:schemeClr val="tx1"/>
                  </a:solidFill>
                  <a:latin typeface="+mn-lt"/>
                </a:rPr>
                <a:t>Calidad del aire y lucha contra el cambio climático</a:t>
              </a:r>
              <a:endParaRPr lang="es-ES" sz="1200" dirty="0">
                <a:solidFill>
                  <a:schemeClr val="tx1"/>
                </a:solidFill>
                <a:latin typeface="+mn-lt"/>
              </a:endParaRPr>
            </a:p>
          </p:txBody>
        </p:sp>
        <p:sp>
          <p:nvSpPr>
            <p:cNvPr id="27" name="12 CuadroTexto"/>
            <p:cNvSpPr txBox="1">
              <a:spLocks noChangeArrowheads="1"/>
            </p:cNvSpPr>
            <p:nvPr/>
          </p:nvSpPr>
          <p:spPr bwMode="auto">
            <a:xfrm>
              <a:off x="3669792" y="5698070"/>
              <a:ext cx="2553969" cy="2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algn="ctr" eaLnBrk="1" hangingPunct="1"/>
              <a:r>
                <a:rPr lang="es-ES" sz="1200" dirty="0" smtClean="0">
                  <a:solidFill>
                    <a:schemeClr val="tx1"/>
                  </a:solidFill>
                  <a:latin typeface="+mn-lt"/>
                </a:rPr>
                <a:t>Eco eficiencia</a:t>
              </a:r>
              <a:endParaRPr lang="es-ES" sz="1200" dirty="0">
                <a:solidFill>
                  <a:schemeClr val="tx1"/>
                </a:solidFill>
                <a:latin typeface="+mn-lt"/>
              </a:endParaRPr>
            </a:p>
          </p:txBody>
        </p:sp>
        <p:sp>
          <p:nvSpPr>
            <p:cNvPr id="28" name="22 CuadroTexto"/>
            <p:cNvSpPr txBox="1">
              <a:spLocks noChangeArrowheads="1"/>
            </p:cNvSpPr>
            <p:nvPr/>
          </p:nvSpPr>
          <p:spPr bwMode="auto">
            <a:xfrm>
              <a:off x="8906256" y="5698070"/>
              <a:ext cx="2553969" cy="26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eaLnBrk="0" hangingPunct="0">
                <a:defRPr b="1">
                  <a:solidFill>
                    <a:srgbClr val="E20A17"/>
                  </a:solidFill>
                  <a:latin typeface="Arial" pitchFamily="34" charset="0"/>
                </a:defRPr>
              </a:lvl1pPr>
              <a:lvl2pPr marL="742950" indent="-285750" eaLnBrk="0" hangingPunct="0">
                <a:defRPr b="1">
                  <a:solidFill>
                    <a:srgbClr val="E20A17"/>
                  </a:solidFill>
                  <a:latin typeface="Arial" pitchFamily="34" charset="0"/>
                </a:defRPr>
              </a:lvl2pPr>
              <a:lvl3pPr marL="1143000" indent="-228600" eaLnBrk="0" hangingPunct="0">
                <a:defRPr b="1">
                  <a:solidFill>
                    <a:srgbClr val="E20A17"/>
                  </a:solidFill>
                  <a:latin typeface="Arial" pitchFamily="34" charset="0"/>
                </a:defRPr>
              </a:lvl3pPr>
              <a:lvl4pPr marL="1600200" indent="-228600" eaLnBrk="0" hangingPunct="0">
                <a:defRPr b="1">
                  <a:solidFill>
                    <a:srgbClr val="E20A17"/>
                  </a:solidFill>
                  <a:latin typeface="Arial" pitchFamily="34" charset="0"/>
                </a:defRPr>
              </a:lvl4pPr>
              <a:lvl5pPr marL="2057400" indent="-228600" eaLnBrk="0" hangingPunct="0">
                <a:defRPr b="1">
                  <a:solidFill>
                    <a:srgbClr val="E20A17"/>
                  </a:solidFill>
                  <a:latin typeface="Arial" pitchFamily="34" charset="0"/>
                </a:defRPr>
              </a:lvl5pPr>
              <a:lvl6pPr marL="2514600" indent="-228600" eaLnBrk="0" fontAlgn="base" hangingPunct="0">
                <a:spcBef>
                  <a:spcPct val="0"/>
                </a:spcBef>
                <a:spcAft>
                  <a:spcPct val="0"/>
                </a:spcAft>
                <a:defRPr b="1">
                  <a:solidFill>
                    <a:srgbClr val="E20A17"/>
                  </a:solidFill>
                  <a:latin typeface="Arial" pitchFamily="34" charset="0"/>
                </a:defRPr>
              </a:lvl6pPr>
              <a:lvl7pPr marL="2971800" indent="-228600" eaLnBrk="0" fontAlgn="base" hangingPunct="0">
                <a:spcBef>
                  <a:spcPct val="0"/>
                </a:spcBef>
                <a:spcAft>
                  <a:spcPct val="0"/>
                </a:spcAft>
                <a:defRPr b="1">
                  <a:solidFill>
                    <a:srgbClr val="E20A17"/>
                  </a:solidFill>
                  <a:latin typeface="Arial" pitchFamily="34" charset="0"/>
                </a:defRPr>
              </a:lvl7pPr>
              <a:lvl8pPr marL="3429000" indent="-228600" eaLnBrk="0" fontAlgn="base" hangingPunct="0">
                <a:spcBef>
                  <a:spcPct val="0"/>
                </a:spcBef>
                <a:spcAft>
                  <a:spcPct val="0"/>
                </a:spcAft>
                <a:defRPr b="1">
                  <a:solidFill>
                    <a:srgbClr val="E20A17"/>
                  </a:solidFill>
                  <a:latin typeface="Arial" pitchFamily="34" charset="0"/>
                </a:defRPr>
              </a:lvl8pPr>
              <a:lvl9pPr marL="3886200" indent="-228600" eaLnBrk="0" fontAlgn="base" hangingPunct="0">
                <a:spcBef>
                  <a:spcPct val="0"/>
                </a:spcBef>
                <a:spcAft>
                  <a:spcPct val="0"/>
                </a:spcAft>
                <a:defRPr b="1">
                  <a:solidFill>
                    <a:srgbClr val="E20A17"/>
                  </a:solidFill>
                  <a:latin typeface="Arial" pitchFamily="34" charset="0"/>
                </a:defRPr>
              </a:lvl9pPr>
            </a:lstStyle>
            <a:p>
              <a:pPr algn="ctr" eaLnBrk="1" hangingPunct="1"/>
              <a:r>
                <a:rPr lang="es-ES" sz="1200" dirty="0" smtClean="0">
                  <a:solidFill>
                    <a:schemeClr val="tx1"/>
                  </a:solidFill>
                  <a:latin typeface="+mn-lt"/>
                </a:rPr>
                <a:t>Cultura de la sostenibilidad</a:t>
              </a:r>
              <a:endParaRPr lang="es-ES" sz="1200" dirty="0">
                <a:solidFill>
                  <a:schemeClr val="tx1"/>
                </a:solidFill>
                <a:latin typeface="+mn-lt"/>
              </a:endParaRPr>
            </a:p>
          </p:txBody>
        </p:sp>
        <p:sp>
          <p:nvSpPr>
            <p:cNvPr id="29" name="28 Rectángulo redondeado"/>
            <p:cNvSpPr/>
            <p:nvPr/>
          </p:nvSpPr>
          <p:spPr>
            <a:xfrm>
              <a:off x="3712464"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smtClean="0">
                  <a:solidFill>
                    <a:schemeClr val="tx1"/>
                  </a:solidFill>
                </a:rPr>
                <a:t>Incrementar el uso de las energías eficientes y renovables</a:t>
              </a:r>
              <a:endParaRPr lang="es-ES" sz="800" dirty="0">
                <a:solidFill>
                  <a:schemeClr val="tx1"/>
                </a:solidFill>
              </a:endParaRPr>
            </a:p>
          </p:txBody>
        </p:sp>
        <p:sp>
          <p:nvSpPr>
            <p:cNvPr id="35" name="34 Rectángulo redondeado"/>
            <p:cNvSpPr/>
            <p:nvPr/>
          </p:nvSpPr>
          <p:spPr>
            <a:xfrm>
              <a:off x="3712464" y="2870361"/>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Estimular diseño, uso y mantenimiento de </a:t>
              </a:r>
              <a:r>
                <a:rPr lang="es-ES" sz="800" dirty="0" smtClean="0">
                  <a:solidFill>
                    <a:schemeClr val="tx1"/>
                  </a:solidFill>
                </a:rPr>
                <a:t>tecnologías </a:t>
              </a:r>
              <a:r>
                <a:rPr lang="es-ES" sz="800" dirty="0">
                  <a:solidFill>
                    <a:schemeClr val="tx1"/>
                  </a:solidFill>
                </a:rPr>
                <a:t>sostenibles (flota)</a:t>
              </a:r>
            </a:p>
          </p:txBody>
        </p:sp>
        <p:sp>
          <p:nvSpPr>
            <p:cNvPr id="37" name="36 Rectángulo redondeado"/>
            <p:cNvSpPr/>
            <p:nvPr/>
          </p:nvSpPr>
          <p:spPr>
            <a:xfrm>
              <a:off x="4543484" y="2024208"/>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smtClean="0">
                  <a:solidFill>
                    <a:schemeClr val="tx1"/>
                  </a:solidFill>
                </a:rPr>
                <a:t>Optimizar </a:t>
              </a:r>
              <a:r>
                <a:rPr lang="es-ES" sz="800" dirty="0">
                  <a:solidFill>
                    <a:schemeClr val="tx1"/>
                  </a:solidFill>
                </a:rPr>
                <a:t>la gestión del consumo del agua</a:t>
              </a:r>
            </a:p>
          </p:txBody>
        </p:sp>
        <p:sp>
          <p:nvSpPr>
            <p:cNvPr id="38" name="37 Rectángulo redondeado"/>
            <p:cNvSpPr/>
            <p:nvPr/>
          </p:nvSpPr>
          <p:spPr>
            <a:xfrm>
              <a:off x="4543484" y="2874006"/>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Diseñar, gestionar y mantener </a:t>
              </a:r>
              <a:r>
                <a:rPr lang="es-ES" sz="800" dirty="0" smtClean="0">
                  <a:solidFill>
                    <a:schemeClr val="tx1"/>
                  </a:solidFill>
                </a:rPr>
                <a:t>infraestructuras </a:t>
              </a:r>
              <a:r>
                <a:rPr lang="es-ES" sz="800" dirty="0">
                  <a:solidFill>
                    <a:schemeClr val="tx1"/>
                  </a:solidFill>
                </a:rPr>
                <a:t>de forma  sostenible</a:t>
              </a:r>
            </a:p>
          </p:txBody>
        </p:sp>
        <p:sp>
          <p:nvSpPr>
            <p:cNvPr id="39" name="38 Rectángulo redondeado"/>
            <p:cNvSpPr/>
            <p:nvPr/>
          </p:nvSpPr>
          <p:spPr>
            <a:xfrm>
              <a:off x="5374504"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Prevenir y reducir la generación de </a:t>
              </a:r>
              <a:r>
                <a:rPr lang="es-ES" sz="800" dirty="0" smtClean="0">
                  <a:solidFill>
                    <a:schemeClr val="tx1"/>
                  </a:solidFill>
                </a:rPr>
                <a:t>residuos</a:t>
              </a:r>
              <a:endParaRPr lang="es-ES" sz="800" dirty="0">
                <a:solidFill>
                  <a:schemeClr val="tx1"/>
                </a:solidFill>
              </a:endParaRPr>
            </a:p>
          </p:txBody>
        </p:sp>
        <p:sp>
          <p:nvSpPr>
            <p:cNvPr id="41" name="40 Rectángulo redondeado"/>
            <p:cNvSpPr/>
            <p:nvPr/>
          </p:nvSpPr>
          <p:spPr>
            <a:xfrm>
              <a:off x="6376707"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Reducir  la contaminación atmosférica y acústica, emisiones y vibraciones </a:t>
              </a:r>
            </a:p>
          </p:txBody>
        </p:sp>
        <p:sp>
          <p:nvSpPr>
            <p:cNvPr id="42" name="41 Rectángulo redondeado"/>
            <p:cNvSpPr/>
            <p:nvPr/>
          </p:nvSpPr>
          <p:spPr>
            <a:xfrm>
              <a:off x="7190027" y="202056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Planificar y gestionar la red de TP con criterios de sostenibilidad</a:t>
              </a:r>
            </a:p>
          </p:txBody>
        </p:sp>
        <p:sp>
          <p:nvSpPr>
            <p:cNvPr id="43" name="42 Rectángulo redondeado"/>
            <p:cNvSpPr/>
            <p:nvPr/>
          </p:nvSpPr>
          <p:spPr>
            <a:xfrm>
              <a:off x="8970155" y="3838642"/>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Incluir criterios de sostenibilidad en la compra de productos y servicios</a:t>
              </a:r>
            </a:p>
          </p:txBody>
        </p:sp>
        <p:sp>
          <p:nvSpPr>
            <p:cNvPr id="44" name="43 Rectángulo redondeado"/>
            <p:cNvSpPr/>
            <p:nvPr/>
          </p:nvSpPr>
          <p:spPr>
            <a:xfrm>
              <a:off x="9782924" y="3838642"/>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Impulsar internamente la cultura de la sostenibilidad</a:t>
              </a:r>
            </a:p>
          </p:txBody>
        </p:sp>
        <p:sp>
          <p:nvSpPr>
            <p:cNvPr id="45" name="44 Rectángulo redondeado"/>
            <p:cNvSpPr/>
            <p:nvPr/>
          </p:nvSpPr>
          <p:spPr>
            <a:xfrm>
              <a:off x="10595692" y="3838642"/>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Diseñar e implantar un sistema de gestión </a:t>
              </a:r>
              <a:r>
                <a:rPr lang="es-ES" sz="800" dirty="0" smtClean="0">
                  <a:solidFill>
                    <a:schemeClr val="tx1"/>
                  </a:solidFill>
                </a:rPr>
                <a:t>medio-ambiental</a:t>
              </a:r>
              <a:endParaRPr lang="es-ES" sz="800" dirty="0">
                <a:solidFill>
                  <a:schemeClr val="tx1"/>
                </a:solidFill>
              </a:endParaRPr>
            </a:p>
          </p:txBody>
        </p:sp>
        <p:sp>
          <p:nvSpPr>
            <p:cNvPr id="46" name="45 Rectángulo redondeado"/>
            <p:cNvSpPr/>
            <p:nvPr/>
          </p:nvSpPr>
          <p:spPr>
            <a:xfrm>
              <a:off x="8970155" y="482378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Fomentar la cultura de la movilidad sostenible entre los </a:t>
              </a:r>
              <a:r>
                <a:rPr lang="es-ES" sz="800" dirty="0" smtClean="0">
                  <a:solidFill>
                    <a:schemeClr val="tx1"/>
                  </a:solidFill>
                </a:rPr>
                <a:t>ciudadanos</a:t>
              </a:r>
              <a:endParaRPr lang="es-ES" sz="800" dirty="0">
                <a:solidFill>
                  <a:schemeClr val="tx1"/>
                </a:solidFill>
              </a:endParaRPr>
            </a:p>
          </p:txBody>
        </p:sp>
        <p:sp>
          <p:nvSpPr>
            <p:cNvPr id="47" name="46 Rectángulo redondeado"/>
            <p:cNvSpPr/>
            <p:nvPr/>
          </p:nvSpPr>
          <p:spPr>
            <a:xfrm>
              <a:off x="9782924" y="4823783"/>
              <a:ext cx="756000" cy="792000"/>
            </a:xfrm>
            <a:prstGeom prst="roundRect">
              <a:avLst/>
            </a:prstGeom>
            <a:solidFill>
              <a:schemeClr val="bg1"/>
            </a:solidFill>
            <a:ln w="127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 sz="800" dirty="0">
                  <a:solidFill>
                    <a:schemeClr val="tx1"/>
                  </a:solidFill>
                </a:rPr>
                <a:t>Fomentar el TP mediante el dialogo entre los grupos de interés</a:t>
              </a:r>
            </a:p>
          </p:txBody>
        </p:sp>
      </p:grpSp>
      <p:sp>
        <p:nvSpPr>
          <p:cNvPr id="49" name="48 Título"/>
          <p:cNvSpPr>
            <a:spLocks noGrp="1"/>
          </p:cNvSpPr>
          <p:nvPr>
            <p:ph type="title"/>
          </p:nvPr>
        </p:nvSpPr>
        <p:spPr/>
        <p:txBody>
          <a:bodyPr/>
          <a:lstStyle/>
          <a:p>
            <a:pPr algn="l"/>
            <a:r>
              <a:rPr lang="es-ES_tradnl" dirty="0"/>
              <a:t>PSDM: Mapa </a:t>
            </a:r>
            <a:r>
              <a:rPr lang="es-ES_tradnl" dirty="0" smtClean="0"/>
              <a:t>estratégico – Perspectiva externa</a:t>
            </a:r>
            <a:endParaRPr lang="es-ES" dirty="0"/>
          </a:p>
        </p:txBody>
      </p:sp>
      <p:sp>
        <p:nvSpPr>
          <p:cNvPr id="34" name="33 Rectángulo redondeado"/>
          <p:cNvSpPr/>
          <p:nvPr/>
        </p:nvSpPr>
        <p:spPr>
          <a:xfrm>
            <a:off x="2719579" y="3450192"/>
            <a:ext cx="9107424" cy="2119234"/>
          </a:xfrm>
          <a:prstGeom prst="roundRect">
            <a:avLst>
              <a:gd name="adj" fmla="val 4022"/>
            </a:avLst>
          </a:prstGeom>
          <a:solidFill>
            <a:srgbClr val="FFFF66"/>
          </a:solidFill>
          <a:ln w="12700" cap="flat" cmpd="sng" algn="ctr">
            <a:solidFill>
              <a:schemeClr val="tx1"/>
            </a:solidFill>
            <a:prstDash val="sysDash"/>
            <a:round/>
            <a:headEnd type="none" w="med" len="med"/>
            <a:tailEnd type="none" w="med" len="med"/>
          </a:ln>
          <a:effectLst>
            <a:outerShdw blurRad="101600" dist="101600" dir="2700000" algn="tl" rotWithShape="0">
              <a:prstClr val="black">
                <a:alpha val="40000"/>
              </a:prstClr>
            </a:outerShdw>
          </a:effectLst>
        </p:spPr>
        <p:txBody>
          <a:bodyPr vert="horz" lIns="0" tIns="0" rIns="104287" bIns="52144" anchor="t"/>
          <a:lstStyle/>
          <a:p>
            <a:pPr indent="268288" defTabSz="1042988">
              <a:lnSpc>
                <a:spcPct val="150000"/>
              </a:lnSpc>
            </a:pPr>
            <a:r>
              <a:rPr lang="es-ES" b="1" u="sng" dirty="0"/>
              <a:t>Perspectiva </a:t>
            </a:r>
            <a:r>
              <a:rPr lang="es-ES" b="1" u="sng" dirty="0" smtClean="0"/>
              <a:t>externa:</a:t>
            </a:r>
            <a:r>
              <a:rPr lang="es-ES" b="1" dirty="0" smtClean="0"/>
              <a:t> </a:t>
            </a:r>
            <a:r>
              <a:rPr lang="es-ES" dirty="0" smtClean="0"/>
              <a:t>(ciudadanos</a:t>
            </a:r>
            <a:r>
              <a:rPr lang="es-ES" dirty="0"/>
              <a:t>)</a:t>
            </a:r>
          </a:p>
          <a:p>
            <a:pPr marL="742950" lvl="2" indent="-285750" defTabSz="1042988">
              <a:spcBef>
                <a:spcPts val="1200"/>
              </a:spcBef>
              <a:buFont typeface="Arial" panose="020B0604020202020204" pitchFamily="34" charset="0"/>
              <a:buChar char="•"/>
            </a:pPr>
            <a:r>
              <a:rPr lang="es-ES" b="1" i="1" dirty="0" smtClean="0"/>
              <a:t>E.1</a:t>
            </a:r>
            <a:r>
              <a:rPr lang="es-ES" b="1" i="1" dirty="0"/>
              <a:t>: </a:t>
            </a:r>
            <a:r>
              <a:rPr lang="es-ES" dirty="0"/>
              <a:t>Fomentar la cultura de la </a:t>
            </a:r>
            <a:r>
              <a:rPr lang="es-ES" dirty="0" smtClean="0"/>
              <a:t>movilidad </a:t>
            </a:r>
            <a:r>
              <a:rPr lang="es-ES" dirty="0"/>
              <a:t>sostenible entre </a:t>
            </a:r>
            <a:r>
              <a:rPr lang="es-ES" dirty="0" smtClean="0"/>
              <a:t>los ciudadanos e incrementar la cuota </a:t>
            </a:r>
            <a:r>
              <a:rPr lang="es-ES" dirty="0"/>
              <a:t>de </a:t>
            </a:r>
            <a:r>
              <a:rPr lang="es-ES" dirty="0" smtClean="0"/>
              <a:t>mercado y </a:t>
            </a:r>
            <a:r>
              <a:rPr lang="es-ES" dirty="0"/>
              <a:t>la </a:t>
            </a:r>
            <a:r>
              <a:rPr lang="es-ES" dirty="0" smtClean="0"/>
              <a:t>reputación </a:t>
            </a:r>
            <a:r>
              <a:rPr lang="es-ES" dirty="0"/>
              <a:t>de TMB.</a:t>
            </a:r>
          </a:p>
          <a:p>
            <a:pPr marL="742950" lvl="2" indent="-285750" defTabSz="1042988">
              <a:spcBef>
                <a:spcPts val="1200"/>
              </a:spcBef>
              <a:buFont typeface="Arial" panose="020B0604020202020204" pitchFamily="34" charset="0"/>
              <a:buChar char="•"/>
            </a:pPr>
            <a:r>
              <a:rPr lang="es-ES" b="1" i="1" dirty="0" smtClean="0"/>
              <a:t>E.2</a:t>
            </a:r>
            <a:r>
              <a:rPr lang="es-ES" b="1" i="1" dirty="0"/>
              <a:t>: </a:t>
            </a:r>
            <a:r>
              <a:rPr lang="es-ES" dirty="0"/>
              <a:t>Potenciar el TP a través del </a:t>
            </a:r>
            <a:r>
              <a:rPr lang="es-ES" dirty="0" smtClean="0"/>
              <a:t>diálogo con los grupos de interés </a:t>
            </a:r>
            <a:r>
              <a:rPr lang="es-ES" dirty="0"/>
              <a:t>y</a:t>
            </a:r>
            <a:r>
              <a:rPr lang="es-ES" dirty="0" smtClean="0"/>
              <a:t> las sinergias con la administración y con otros operadores</a:t>
            </a:r>
            <a:r>
              <a:rPr lang="es-ES" dirty="0"/>
              <a:t>.</a:t>
            </a:r>
          </a:p>
        </p:txBody>
      </p:sp>
    </p:spTree>
    <p:extLst>
      <p:ext uri="{BB962C8B-B14F-4D97-AF65-F5344CB8AC3E}">
        <p14:creationId xmlns:p14="http://schemas.microsoft.com/office/powerpoint/2010/main" val="39549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anim calcmode="lin" valueType="num">
                                      <p:cBhvr>
                                        <p:cTn id="10" dur="500" fill="hold"/>
                                        <p:tgtEl>
                                          <p:spTgt spid="34"/>
                                        </p:tgtEl>
                                        <p:attrNameLst>
                                          <p:attrName>ppt_x</p:attrName>
                                        </p:attrNameLst>
                                      </p:cBhvr>
                                      <p:tavLst>
                                        <p:tav tm="0">
                                          <p:val>
                                            <p:fltVal val="0.5"/>
                                          </p:val>
                                        </p:tav>
                                        <p:tav tm="100000">
                                          <p:val>
                                            <p:strVal val="#ppt_x"/>
                                          </p:val>
                                        </p:tav>
                                      </p:tavLst>
                                    </p:anim>
                                    <p:anim calcmode="lin" valueType="num">
                                      <p:cBhvr>
                                        <p:cTn id="11" dur="500" fill="hold"/>
                                        <p:tgtEl>
                                          <p:spTgt spid="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sp>
        <p:nvSpPr>
          <p:cNvPr id="2" name="1 Título"/>
          <p:cNvSpPr>
            <a:spLocks noGrp="1"/>
          </p:cNvSpPr>
          <p:nvPr>
            <p:ph type="title"/>
          </p:nvPr>
        </p:nvSpPr>
        <p:spPr>
          <a:xfrm>
            <a:off x="1484311" y="341376"/>
            <a:ext cx="10018713" cy="1255776"/>
          </a:xfrm>
        </p:spPr>
        <p:txBody>
          <a:bodyPr>
            <a:noAutofit/>
          </a:bodyPr>
          <a:lstStyle/>
          <a:p>
            <a:pPr algn="l"/>
            <a:r>
              <a:rPr lang="es-ES_tradnl" dirty="0" smtClean="0"/>
              <a:t>PDSM: Objetivos – Líneas e Indicadores</a:t>
            </a:r>
            <a:endParaRPr lang="es-ES" sz="1800" dirty="0"/>
          </a:p>
        </p:txBody>
      </p:sp>
      <p:graphicFrame>
        <p:nvGraphicFramePr>
          <p:cNvPr id="3" name="2 Tabla"/>
          <p:cNvGraphicFramePr>
            <a:graphicFrameLocks noGrp="1"/>
          </p:cNvGraphicFramePr>
          <p:nvPr>
            <p:extLst>
              <p:ext uri="{D42A27DB-BD31-4B8C-83A1-F6EECF244321}">
                <p14:modId xmlns:p14="http://schemas.microsoft.com/office/powerpoint/2010/main" val="2341845542"/>
              </p:ext>
            </p:extLst>
          </p:nvPr>
        </p:nvGraphicFramePr>
        <p:xfrm>
          <a:off x="1649129" y="1271016"/>
          <a:ext cx="9628471" cy="4851400"/>
        </p:xfrm>
        <a:graphic>
          <a:graphicData uri="http://schemas.openxmlformats.org/drawingml/2006/table">
            <a:tbl>
              <a:tblPr firstRow="1" bandRow="1">
                <a:effectLst>
                  <a:outerShdw blurRad="101600" dist="76200" dir="2700000" algn="tl" rotWithShape="0">
                    <a:prstClr val="black">
                      <a:alpha val="40000"/>
                    </a:prstClr>
                  </a:outerShdw>
                </a:effectLst>
                <a:tableStyleId>{5C22544A-7EE6-4342-B048-85BDC9FD1C3A}</a:tableStyleId>
              </a:tblPr>
              <a:tblGrid>
                <a:gridCol w="1386679"/>
                <a:gridCol w="4072128"/>
                <a:gridCol w="4169664"/>
              </a:tblGrid>
              <a:tr h="569976">
                <a:tc>
                  <a:txBody>
                    <a:bodyPr/>
                    <a:lstStyle/>
                    <a:p>
                      <a:r>
                        <a:rPr lang="es-ES" sz="3600" b="1" i="0" u="none" strike="noStrike" kern="1200" baseline="0" dirty="0" smtClean="0">
                          <a:solidFill>
                            <a:srgbClr val="996633"/>
                          </a:solidFill>
                          <a:latin typeface="+mn-lt"/>
                          <a:ea typeface="+mn-ea"/>
                          <a:cs typeface="+mn-cs"/>
                        </a:rPr>
                        <a:t>PO-2</a:t>
                      </a:r>
                      <a:endParaRPr lang="es-ES" sz="3600" b="1" dirty="0">
                        <a:solidFill>
                          <a:srgbClr val="996633"/>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algn="l" defTabSz="457200" rtl="0" eaLnBrk="1" latinLnBrk="0" hangingPunct="1"/>
                      <a:r>
                        <a:rPr lang="es-ES" sz="1800" b="0" i="0" u="none" strike="noStrike" kern="1200" baseline="0" dirty="0" smtClean="0">
                          <a:solidFill>
                            <a:srgbClr val="996633"/>
                          </a:solidFill>
                          <a:latin typeface="+mn-lt"/>
                          <a:ea typeface="+mn-ea"/>
                          <a:cs typeface="+mn-cs"/>
                        </a:rPr>
                        <a:t>Optimizar la gestión del agua</a:t>
                      </a:r>
                      <a:endParaRPr lang="es-ES" sz="1800" b="0" i="0" u="none" strike="noStrike" kern="1200" baseline="0" dirty="0">
                        <a:solidFill>
                          <a:srgbClr val="996633"/>
                        </a:solidFill>
                        <a:latin typeface="+mn-lt"/>
                        <a:ea typeface="+mn-ea"/>
                        <a:cs typeface="+mn-cs"/>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s-ES" sz="1100" b="0" i="0" u="none" strike="noStrike" kern="1200" baseline="0" dirty="0" smtClean="0">
                          <a:solidFill>
                            <a:srgbClr val="996633"/>
                          </a:solidFill>
                          <a:latin typeface="+mn-lt"/>
                          <a:ea typeface="+mn-ea"/>
                          <a:cs typeface="+mn-cs"/>
                        </a:rPr>
                        <a:t>Perspectiva</a:t>
                      </a:r>
                    </a:p>
                    <a:p>
                      <a:r>
                        <a:rPr lang="es-ES" sz="1100" b="0" i="0" u="none" strike="noStrike" kern="1200" baseline="0" dirty="0" smtClean="0">
                          <a:solidFill>
                            <a:srgbClr val="996633"/>
                          </a:solidFill>
                          <a:latin typeface="+mn-lt"/>
                          <a:ea typeface="+mn-ea"/>
                          <a:cs typeface="+mn-cs"/>
                        </a:rPr>
                        <a:t>operativa</a:t>
                      </a:r>
                      <a:endParaRPr lang="es-ES" sz="1100" dirty="0">
                        <a:solidFill>
                          <a:srgbClr val="996633"/>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s-ES" sz="1000" dirty="0" smtClean="0"/>
                        <a:t>Para asegurar una gestión adecuada del agua,</a:t>
                      </a:r>
                      <a:r>
                        <a:rPr lang="es-ES" sz="1000" baseline="0" dirty="0" smtClean="0"/>
                        <a:t> hay que </a:t>
                      </a:r>
                      <a:r>
                        <a:rPr lang="es-ES" sz="1000" dirty="0" smtClean="0"/>
                        <a:t>implantar auditorías del agua, hacer un seguimiento para adoptar acciones de mejora y diseñar un plan para realizar una gestión integral del agua  que incluya el ahorro de consumo, aprovechamiento de</a:t>
                      </a:r>
                      <a:r>
                        <a:rPr lang="es-ES" sz="1000" baseline="0" dirty="0" smtClean="0"/>
                        <a:t> las </a:t>
                      </a:r>
                      <a:r>
                        <a:rPr lang="es-ES" sz="1000" dirty="0" smtClean="0"/>
                        <a:t>aguas freáticas, residuales y</a:t>
                      </a:r>
                      <a:r>
                        <a:rPr lang="es-ES" sz="1000" baseline="0" dirty="0" smtClean="0"/>
                        <a:t> pluviales</a:t>
                      </a:r>
                      <a:r>
                        <a:rPr lang="es-ES" sz="1000" dirty="0" smtClean="0"/>
                        <a:t>. En el contexto del Plan Director se plantea realizar una prueba piloto de gestión ambiental en</a:t>
                      </a:r>
                      <a:r>
                        <a:rPr lang="es-ES" sz="1000" baseline="0" dirty="0" smtClean="0"/>
                        <a:t> </a:t>
                      </a:r>
                      <a:r>
                        <a:rPr lang="es-ES" sz="1000" dirty="0" smtClean="0"/>
                        <a:t>una estación y en</a:t>
                      </a:r>
                      <a:r>
                        <a:rPr lang="es-ES" sz="1000" baseline="0" dirty="0" smtClean="0"/>
                        <a:t> </a:t>
                      </a:r>
                      <a:r>
                        <a:rPr lang="es-ES" sz="1000" dirty="0" smtClean="0"/>
                        <a:t>un taller representativo que incluya la optimización de la gestión del agua y el</a:t>
                      </a:r>
                      <a:r>
                        <a:rPr lang="es-ES" sz="1000" baseline="0" dirty="0" smtClean="0"/>
                        <a:t> </a:t>
                      </a:r>
                      <a:r>
                        <a:rPr lang="es-ES" sz="1000" dirty="0" smtClean="0"/>
                        <a:t>incremento de la eficiencia energética.</a:t>
                      </a:r>
                      <a:endParaRPr lang="es-ES" sz="1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s-E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1100" b="1" i="0" u="none" strike="noStrike" kern="1200" baseline="0" dirty="0" smtClean="0">
                          <a:solidFill>
                            <a:schemeClr val="bg1"/>
                          </a:solidFill>
                          <a:latin typeface="+mn-lt"/>
                          <a:ea typeface="+mn-ea"/>
                          <a:cs typeface="+mn-cs"/>
                        </a:rPr>
                        <a:t>LÍNEAS DE TRABAJO</a:t>
                      </a:r>
                      <a:endParaRPr lang="es-ES" sz="11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6633"/>
                    </a:solidFill>
                  </a:tcPr>
                </a:tc>
                <a:tc>
                  <a:txBody>
                    <a:bodyPr/>
                    <a:lstStyle/>
                    <a:p>
                      <a:pPr marL="0" algn="l" defTabSz="457200" rtl="0" eaLnBrk="1" latinLnBrk="0" hangingPunct="1"/>
                      <a:r>
                        <a:rPr lang="es-ES_tradnl" sz="1100" b="1" i="0" u="none" strike="noStrike" kern="1200" baseline="0" dirty="0" smtClean="0">
                          <a:solidFill>
                            <a:schemeClr val="bg1"/>
                          </a:solidFill>
                          <a:latin typeface="+mn-lt"/>
                          <a:ea typeface="+mn-ea"/>
                          <a:cs typeface="+mn-cs"/>
                        </a:rPr>
                        <a:t>INDICADORES</a:t>
                      </a:r>
                      <a:endParaRPr lang="es-ES" sz="1100" b="1" i="0" u="none" strike="noStrike" kern="1200" baseline="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9900"/>
                    </a:solidFill>
                  </a:tcPr>
                </a:tc>
              </a:tr>
              <a:tr h="370840">
                <a:tc>
                  <a:txBody>
                    <a:bodyPr/>
                    <a:lstStyle/>
                    <a:p>
                      <a:endParaRPr lang="es-E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indent="-182563"/>
                      <a:r>
                        <a:rPr lang="es-ES" sz="1000" b="1" kern="1200" dirty="0" smtClean="0">
                          <a:solidFill>
                            <a:schemeClr val="bg1"/>
                          </a:solidFill>
                          <a:latin typeface="+mn-lt"/>
                          <a:ea typeface="+mn-ea"/>
                          <a:cs typeface="+mn-cs"/>
                        </a:rPr>
                        <a:t>1. Auditoria interna.</a:t>
                      </a:r>
                      <a:r>
                        <a:rPr lang="es-ES" sz="1000" kern="1200" dirty="0" smtClean="0">
                          <a:solidFill>
                            <a:schemeClr val="bg1"/>
                          </a:solidFill>
                          <a:latin typeface="+mn-lt"/>
                          <a:ea typeface="+mn-ea"/>
                          <a:cs typeface="+mn-cs"/>
                        </a:rPr>
                        <a:t> Plan de</a:t>
                      </a:r>
                      <a:r>
                        <a:rPr lang="es-ES" sz="1000" kern="1200" baseline="0" dirty="0" smtClean="0">
                          <a:solidFill>
                            <a:schemeClr val="bg1"/>
                          </a:solidFill>
                          <a:latin typeface="+mn-lt"/>
                          <a:ea typeface="+mn-ea"/>
                          <a:cs typeface="+mn-cs"/>
                        </a:rPr>
                        <a:t> </a:t>
                      </a:r>
                      <a:r>
                        <a:rPr lang="es-ES" sz="1000" kern="1200" dirty="0" smtClean="0">
                          <a:solidFill>
                            <a:schemeClr val="bg1"/>
                          </a:solidFill>
                          <a:latin typeface="+mn-lt"/>
                          <a:ea typeface="+mn-ea"/>
                          <a:cs typeface="+mn-cs"/>
                        </a:rPr>
                        <a:t>implantación de</a:t>
                      </a:r>
                      <a:r>
                        <a:rPr lang="es-ES" sz="1000" kern="1200" baseline="0" dirty="0" smtClean="0">
                          <a:solidFill>
                            <a:schemeClr val="bg1"/>
                          </a:solidFill>
                          <a:latin typeface="+mn-lt"/>
                          <a:ea typeface="+mn-ea"/>
                          <a:cs typeface="+mn-cs"/>
                        </a:rPr>
                        <a:t> </a:t>
                      </a:r>
                      <a:r>
                        <a:rPr lang="es-ES" sz="1000" kern="1200" dirty="0" smtClean="0">
                          <a:solidFill>
                            <a:schemeClr val="bg1"/>
                          </a:solidFill>
                          <a:latin typeface="+mn-lt"/>
                          <a:ea typeface="+mn-ea"/>
                          <a:cs typeface="+mn-cs"/>
                        </a:rPr>
                        <a:t>auditorias de</a:t>
                      </a:r>
                      <a:r>
                        <a:rPr lang="es-ES" sz="1000" kern="1200" baseline="0" dirty="0" smtClean="0">
                          <a:solidFill>
                            <a:schemeClr val="bg1"/>
                          </a:solidFill>
                          <a:latin typeface="+mn-lt"/>
                          <a:ea typeface="+mn-ea"/>
                          <a:cs typeface="+mn-cs"/>
                        </a:rPr>
                        <a:t> </a:t>
                      </a:r>
                      <a:r>
                        <a:rPr lang="es-ES" sz="1000" kern="1200" dirty="0" smtClean="0">
                          <a:solidFill>
                            <a:schemeClr val="bg1"/>
                          </a:solidFill>
                          <a:latin typeface="+mn-lt"/>
                          <a:ea typeface="+mn-ea"/>
                          <a:cs typeface="+mn-cs"/>
                        </a:rPr>
                        <a:t>aguas con un calendario de previsiones y unos recursos asignados.</a:t>
                      </a:r>
                      <a:endParaRPr lang="es-ES" sz="1000"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6633"/>
                    </a:solidFill>
                  </a:tcPr>
                </a:tc>
                <a:tc>
                  <a:txBody>
                    <a:bodyPr/>
                    <a:lstStyle/>
                    <a:p>
                      <a:pPr marL="171450" indent="-171450">
                        <a:buFont typeface="Arial" panose="020B0604020202020204" pitchFamily="34" charset="0"/>
                        <a:buChar char="•"/>
                      </a:pPr>
                      <a:r>
                        <a:rPr lang="es-ES" sz="1000" kern="1200" dirty="0" smtClean="0">
                          <a:solidFill>
                            <a:schemeClr val="bg1"/>
                          </a:solidFill>
                          <a:latin typeface="+mn-lt"/>
                          <a:ea typeface="+mn-ea"/>
                          <a:cs typeface="+mn-cs"/>
                        </a:rPr>
                        <a:t>Número de centros de trabajo/procesos con auditoria de agua.</a:t>
                      </a:r>
                    </a:p>
                    <a:p>
                      <a:pPr marL="171450" indent="-171450">
                        <a:buFont typeface="Arial" panose="020B0604020202020204" pitchFamily="34" charset="0"/>
                        <a:buChar char="•"/>
                      </a:pPr>
                      <a:r>
                        <a:rPr lang="es-ES" sz="1000" kern="1200" dirty="0" smtClean="0">
                          <a:solidFill>
                            <a:schemeClr val="bg1"/>
                          </a:solidFill>
                          <a:latin typeface="+mn-lt"/>
                          <a:ea typeface="+mn-ea"/>
                          <a:cs typeface="+mn-cs"/>
                        </a:rPr>
                        <a:t>m</a:t>
                      </a:r>
                      <a:r>
                        <a:rPr lang="es-ES" sz="1000" kern="1200" baseline="30000" dirty="0" smtClean="0">
                          <a:solidFill>
                            <a:schemeClr val="bg1"/>
                          </a:solidFill>
                          <a:latin typeface="+mn-lt"/>
                          <a:ea typeface="+mn-ea"/>
                          <a:cs typeface="+mn-cs"/>
                        </a:rPr>
                        <a:t>3</a:t>
                      </a:r>
                      <a:r>
                        <a:rPr lang="es-ES" sz="1000" kern="1200" dirty="0" smtClean="0">
                          <a:solidFill>
                            <a:schemeClr val="bg1"/>
                          </a:solidFill>
                          <a:latin typeface="+mn-lt"/>
                          <a:ea typeface="+mn-ea"/>
                          <a:cs typeface="+mn-cs"/>
                        </a:rPr>
                        <a:t> de agua consumida por mes.</a:t>
                      </a:r>
                      <a:endParaRPr lang="es-ES" sz="1000"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9900"/>
                    </a:solidFill>
                  </a:tcPr>
                </a:tc>
              </a:tr>
              <a:tr h="370840">
                <a:tc>
                  <a:txBody>
                    <a:bodyPr/>
                    <a:lstStyle/>
                    <a:p>
                      <a:endParaRPr lang="es-E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indent="-182563" algn="l" defTabSz="457200" rtl="0" eaLnBrk="1" latinLnBrk="0" hangingPunct="1">
                        <a:buFont typeface="Arial" panose="020B0604020202020204" pitchFamily="34" charset="0"/>
                        <a:buNone/>
                      </a:pPr>
                      <a:r>
                        <a:rPr lang="es-ES" sz="1000" b="1" kern="1200" dirty="0" smtClean="0">
                          <a:solidFill>
                            <a:schemeClr val="bg1"/>
                          </a:solidFill>
                          <a:latin typeface="+mn-lt"/>
                          <a:ea typeface="+mn-ea"/>
                          <a:cs typeface="+mn-cs"/>
                        </a:rPr>
                        <a:t>2. Seguimiento y mejora.</a:t>
                      </a:r>
                      <a:r>
                        <a:rPr lang="es-ES" sz="1000" kern="1200" dirty="0" smtClean="0">
                          <a:solidFill>
                            <a:schemeClr val="bg1"/>
                          </a:solidFill>
                          <a:latin typeface="+mn-lt"/>
                          <a:ea typeface="+mn-ea"/>
                          <a:cs typeface="+mn-cs"/>
                        </a:rPr>
                        <a:t> Diseñar e implantar un sistema de seguimiento y mejora del consumo del agua: a) Monitorización y automatización b) Definición objetivos y plan de acción.</a:t>
                      </a:r>
                      <a:endParaRPr lang="es-ES" sz="1000"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6633"/>
                    </a:solidFill>
                  </a:tcPr>
                </a:tc>
                <a:tc>
                  <a:txBody>
                    <a:bodyPr/>
                    <a:lstStyle/>
                    <a:p>
                      <a:pPr marL="171450" indent="-171450" algn="l" defTabSz="457200" rtl="0" eaLnBrk="1" latinLnBrk="0" hangingPunct="1">
                        <a:buFont typeface="Arial" panose="020B0604020202020204" pitchFamily="34" charset="0"/>
                        <a:buChar char="•"/>
                      </a:pPr>
                      <a:r>
                        <a:rPr lang="es-ES" sz="1000" kern="1200" dirty="0" smtClean="0">
                          <a:solidFill>
                            <a:schemeClr val="bg1"/>
                          </a:solidFill>
                          <a:latin typeface="+mn-lt"/>
                          <a:ea typeface="+mn-ea"/>
                          <a:cs typeface="+mn-cs"/>
                        </a:rPr>
                        <a:t>Número de centros / procesos monitorizados.</a:t>
                      </a:r>
                      <a:endParaRPr lang="es-ES" sz="1000"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9900"/>
                    </a:solidFill>
                  </a:tcPr>
                </a:tc>
              </a:tr>
              <a:tr h="370840">
                <a:tc>
                  <a:txBody>
                    <a:bodyPr/>
                    <a:lstStyle/>
                    <a:p>
                      <a:endParaRPr lang="es-E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indent="-182563" algn="l" defTabSz="457200" rtl="0" eaLnBrk="1" latinLnBrk="0" hangingPunct="1">
                        <a:buFont typeface="Arial" panose="020B0604020202020204" pitchFamily="34" charset="0"/>
                        <a:buNone/>
                      </a:pPr>
                      <a:r>
                        <a:rPr lang="es-ES" sz="1000" b="1" kern="1200" noProof="0" dirty="0" smtClean="0">
                          <a:solidFill>
                            <a:schemeClr val="bg1"/>
                          </a:solidFill>
                          <a:latin typeface="+mn-lt"/>
                          <a:ea typeface="+mn-ea"/>
                          <a:cs typeface="+mn-cs"/>
                        </a:rPr>
                        <a:t>3. Criterios de ahorro.</a:t>
                      </a:r>
                      <a:r>
                        <a:rPr lang="es-ES" sz="1000" kern="1200" noProof="0" dirty="0" smtClean="0">
                          <a:solidFill>
                            <a:schemeClr val="bg1"/>
                          </a:solidFill>
                          <a:latin typeface="+mn-lt"/>
                          <a:ea typeface="+mn-ea"/>
                          <a:cs typeface="+mn-cs"/>
                        </a:rPr>
                        <a:t> Definición</a:t>
                      </a:r>
                      <a:r>
                        <a:rPr lang="es-ES" sz="1000" kern="1200" baseline="0" noProof="0" dirty="0" smtClean="0">
                          <a:solidFill>
                            <a:schemeClr val="bg1"/>
                          </a:solidFill>
                          <a:latin typeface="+mn-lt"/>
                          <a:ea typeface="+mn-ea"/>
                          <a:cs typeface="+mn-cs"/>
                        </a:rPr>
                        <a:t> e  </a:t>
                      </a:r>
                      <a:r>
                        <a:rPr lang="es-ES" sz="1000" kern="1200" noProof="0" dirty="0" smtClean="0">
                          <a:solidFill>
                            <a:schemeClr val="bg1"/>
                          </a:solidFill>
                          <a:latin typeface="+mn-lt"/>
                          <a:ea typeface="+mn-ea"/>
                          <a:cs typeface="+mn-cs"/>
                        </a:rPr>
                        <a:t>implantación de criterios de ahorro de agua que incluyan los elementos e instalaciones de consumo.</a:t>
                      </a:r>
                      <a:endParaRPr lang="es-ES" sz="1000" kern="1200" noProof="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6633"/>
                    </a:solidFill>
                  </a:tcPr>
                </a:tc>
                <a:tc>
                  <a:txBody>
                    <a:bodyPr/>
                    <a:lstStyle/>
                    <a:p>
                      <a:pPr marL="171450" indent="-171450" algn="l" defTabSz="457200" rtl="0" eaLnBrk="1" latinLnBrk="0" hangingPunct="1">
                        <a:buFont typeface="Arial" panose="020B0604020202020204" pitchFamily="34" charset="0"/>
                        <a:buChar char="•"/>
                      </a:pPr>
                      <a:r>
                        <a:rPr lang="es-ES" sz="1000" kern="1200" dirty="0" smtClean="0">
                          <a:solidFill>
                            <a:schemeClr val="bg1"/>
                          </a:solidFill>
                          <a:latin typeface="+mn-lt"/>
                          <a:ea typeface="+mn-ea"/>
                          <a:cs typeface="+mn-cs"/>
                        </a:rPr>
                        <a:t>% de materiales / centros con criterios de ahorro de  agua</a:t>
                      </a:r>
                    </a:p>
                    <a:p>
                      <a:pPr marL="171450" indent="-171450" algn="l" defTabSz="457200" rtl="0" eaLnBrk="1" latinLnBrk="0" hangingPunct="1">
                        <a:buFont typeface="Arial" panose="020B0604020202020204" pitchFamily="34" charset="0"/>
                        <a:buChar char="•"/>
                      </a:pPr>
                      <a:r>
                        <a:rPr lang="es-ES" sz="1000" kern="1200" dirty="0" smtClean="0">
                          <a:solidFill>
                            <a:schemeClr val="bg1"/>
                          </a:solidFill>
                          <a:latin typeface="+mn-lt"/>
                          <a:ea typeface="+mn-ea"/>
                          <a:cs typeface="+mn-cs"/>
                        </a:rPr>
                        <a:t>% de reducción de consumo de agua con respecto al período anterior</a:t>
                      </a:r>
                      <a:endParaRPr lang="es-ES" sz="1000"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9900"/>
                    </a:solidFill>
                  </a:tcPr>
                </a:tc>
              </a:tr>
              <a:tr h="370840">
                <a:tc>
                  <a:txBody>
                    <a:bodyPr/>
                    <a:lstStyle/>
                    <a:p>
                      <a:endParaRPr lang="es-E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indent="-182563" algn="l" defTabSz="457200" rtl="0" eaLnBrk="1" latinLnBrk="0" hangingPunct="1">
                        <a:buFont typeface="Arial" panose="020B0604020202020204" pitchFamily="34" charset="0"/>
                        <a:buNone/>
                      </a:pPr>
                      <a:r>
                        <a:rPr lang="es-ES" sz="1000" b="1" kern="1200" noProof="0" dirty="0" smtClean="0">
                          <a:solidFill>
                            <a:schemeClr val="bg1"/>
                          </a:solidFill>
                          <a:latin typeface="+mn-lt"/>
                          <a:ea typeface="+mn-ea"/>
                          <a:cs typeface="+mn-cs"/>
                        </a:rPr>
                        <a:t>4. “Plan </a:t>
                      </a:r>
                      <a:r>
                        <a:rPr lang="es-ES" sz="1000" b="1" kern="1200" noProof="0" dirty="0" err="1" smtClean="0">
                          <a:solidFill>
                            <a:schemeClr val="bg1"/>
                          </a:solidFill>
                          <a:latin typeface="+mn-lt"/>
                          <a:ea typeface="+mn-ea"/>
                          <a:cs typeface="+mn-cs"/>
                        </a:rPr>
                        <a:t>renove</a:t>
                      </a:r>
                      <a:r>
                        <a:rPr lang="es-ES" sz="1000" b="1" kern="1200" noProof="0" dirty="0" smtClean="0">
                          <a:solidFill>
                            <a:schemeClr val="bg1"/>
                          </a:solidFill>
                          <a:latin typeface="+mn-lt"/>
                          <a:ea typeface="+mn-ea"/>
                          <a:cs typeface="+mn-cs"/>
                        </a:rPr>
                        <a:t>” d</a:t>
                      </a:r>
                      <a:r>
                        <a:rPr lang="es-ES" sz="1000" b="1" kern="1200" baseline="0" noProof="0" dirty="0" smtClean="0">
                          <a:solidFill>
                            <a:schemeClr val="bg1"/>
                          </a:solidFill>
                          <a:latin typeface="+mn-lt"/>
                          <a:ea typeface="+mn-ea"/>
                          <a:cs typeface="+mn-cs"/>
                        </a:rPr>
                        <a:t>e </a:t>
                      </a:r>
                      <a:r>
                        <a:rPr lang="es-ES" sz="1000" b="1" kern="1200" noProof="0" dirty="0" smtClean="0">
                          <a:solidFill>
                            <a:schemeClr val="bg1"/>
                          </a:solidFill>
                          <a:latin typeface="+mn-lt"/>
                          <a:ea typeface="+mn-ea"/>
                          <a:cs typeface="+mn-cs"/>
                        </a:rPr>
                        <a:t>elementos/instalaciones existentes de consumo de agua.</a:t>
                      </a:r>
                      <a:endParaRPr lang="es-ES" sz="1000" b="1" kern="1200" noProof="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6633"/>
                    </a:solidFill>
                  </a:tcPr>
                </a:tc>
                <a:tc>
                  <a:txBody>
                    <a:bodyPr/>
                    <a:lstStyle/>
                    <a:p>
                      <a:pPr marL="171450" indent="-171450" algn="l" defTabSz="457200" rtl="0" eaLnBrk="1" latinLnBrk="0" hangingPunct="1">
                        <a:buFont typeface="Arial" panose="020B0604020202020204" pitchFamily="34" charset="0"/>
                        <a:buChar char="•"/>
                      </a:pPr>
                      <a:r>
                        <a:rPr lang="es-ES" sz="1000" kern="1200" dirty="0" smtClean="0">
                          <a:solidFill>
                            <a:schemeClr val="bg1"/>
                          </a:solidFill>
                          <a:latin typeface="+mn-lt"/>
                          <a:ea typeface="+mn-ea"/>
                          <a:cs typeface="+mn-cs"/>
                        </a:rPr>
                        <a:t>Renovaciones realizadas / necesidades de renovación detectadas</a:t>
                      </a:r>
                      <a:endParaRPr lang="es-ES" sz="1000"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9900"/>
                    </a:solidFill>
                  </a:tcPr>
                </a:tc>
              </a:tr>
              <a:tr h="370840">
                <a:tc>
                  <a:txBody>
                    <a:bodyPr/>
                    <a:lstStyle/>
                    <a:p>
                      <a:endParaRPr lang="es-E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indent="-182563" algn="l" defTabSz="457200" rtl="0" eaLnBrk="1" latinLnBrk="0" hangingPunct="1">
                        <a:buFont typeface="Arial" panose="020B0604020202020204" pitchFamily="34" charset="0"/>
                        <a:buNone/>
                      </a:pPr>
                      <a:r>
                        <a:rPr lang="es-ES" sz="1000" b="1" kern="1200" dirty="0" smtClean="0">
                          <a:solidFill>
                            <a:schemeClr val="bg1"/>
                          </a:solidFill>
                          <a:latin typeface="+mn-lt"/>
                          <a:ea typeface="+mn-ea"/>
                          <a:cs typeface="+mn-cs"/>
                        </a:rPr>
                        <a:t>5. Nuevos espacios / reformas</a:t>
                      </a:r>
                      <a:r>
                        <a:rPr lang="es-ES" sz="1000" kern="1200" dirty="0" smtClean="0">
                          <a:solidFill>
                            <a:schemeClr val="bg1"/>
                          </a:solidFill>
                          <a:latin typeface="+mn-lt"/>
                          <a:ea typeface="+mn-ea"/>
                          <a:cs typeface="+mn-cs"/>
                        </a:rPr>
                        <a:t>. Implantación de criterios de ahorro de agua en el diseño de nuevos espacios o reformas “importantes”.</a:t>
                      </a:r>
                      <a:endParaRPr lang="es-ES" sz="1000"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6633"/>
                    </a:solidFill>
                  </a:tcPr>
                </a:tc>
                <a:tc>
                  <a:txBody>
                    <a:bodyPr/>
                    <a:lstStyle/>
                    <a:p>
                      <a:pPr marL="171450" indent="-171450" algn="l" defTabSz="457200" rtl="0" eaLnBrk="1" latinLnBrk="0" hangingPunct="1">
                        <a:buFont typeface="Arial" panose="020B0604020202020204" pitchFamily="34" charset="0"/>
                        <a:buChar char="•"/>
                      </a:pPr>
                      <a:r>
                        <a:rPr lang="es-ES" sz="1000" kern="1200" dirty="0" smtClean="0">
                          <a:solidFill>
                            <a:schemeClr val="bg1"/>
                          </a:solidFill>
                          <a:latin typeface="+mn-lt"/>
                          <a:ea typeface="+mn-ea"/>
                          <a:cs typeface="+mn-cs"/>
                        </a:rPr>
                        <a:t>Nuevos espacios o reformas con implantación de criterios de ahorro de agua/total</a:t>
                      </a:r>
                      <a:endParaRPr lang="es-ES" sz="1000"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9900"/>
                    </a:solidFill>
                  </a:tcPr>
                </a:tc>
              </a:tr>
              <a:tr h="370840">
                <a:tc>
                  <a:txBody>
                    <a:bodyPr/>
                    <a:lstStyle/>
                    <a:p>
                      <a:endParaRPr lang="es-E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indent="-182563" algn="l" defTabSz="457200" rtl="0" eaLnBrk="1" latinLnBrk="0" hangingPunct="1">
                        <a:buFont typeface="Arial" panose="020B0604020202020204" pitchFamily="34" charset="0"/>
                        <a:buNone/>
                      </a:pPr>
                      <a:r>
                        <a:rPr lang="es-ES" sz="1000" b="1" kern="1200" dirty="0" smtClean="0">
                          <a:solidFill>
                            <a:schemeClr val="bg1"/>
                          </a:solidFill>
                          <a:latin typeface="+mn-lt"/>
                          <a:ea typeface="+mn-ea"/>
                          <a:cs typeface="+mn-cs"/>
                        </a:rPr>
                        <a:t>6. Plan de gestión integral del agua.</a:t>
                      </a:r>
                      <a:r>
                        <a:rPr lang="es-ES" sz="1000" kern="1200" dirty="0" smtClean="0">
                          <a:solidFill>
                            <a:schemeClr val="bg1"/>
                          </a:solidFill>
                          <a:latin typeface="+mn-lt"/>
                          <a:ea typeface="+mn-ea"/>
                          <a:cs typeface="+mn-cs"/>
                        </a:rPr>
                        <a:t> Diseño e implantación de un plan de gestión integral del agua (ahorro de consumo, aprovechamiento de aguas freáticas, residuales y pluviales).</a:t>
                      </a:r>
                      <a:endParaRPr lang="es-ES" sz="1000"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6633"/>
                    </a:solidFill>
                  </a:tcPr>
                </a:tc>
                <a:tc>
                  <a:txBody>
                    <a:bodyPr/>
                    <a:lstStyle/>
                    <a:p>
                      <a:pPr marL="171450" indent="-171450" algn="l" defTabSz="457200" rtl="0" eaLnBrk="1" latinLnBrk="0" hangingPunct="1">
                        <a:buFont typeface="Arial" panose="020B0604020202020204" pitchFamily="34" charset="0"/>
                        <a:buChar char="•"/>
                      </a:pPr>
                      <a:r>
                        <a:rPr lang="es-ES" sz="1000" kern="1200" dirty="0" smtClean="0">
                          <a:solidFill>
                            <a:schemeClr val="bg1"/>
                          </a:solidFill>
                          <a:latin typeface="+mn-lt"/>
                          <a:ea typeface="+mn-ea"/>
                          <a:cs typeface="+mn-cs"/>
                        </a:rPr>
                        <a:t>Número de medidas realizadas  de ahorro de agua.</a:t>
                      </a:r>
                    </a:p>
                    <a:p>
                      <a:pPr marL="171450" indent="-171450" algn="l" defTabSz="457200" rtl="0" eaLnBrk="1" latinLnBrk="0" hangingPunct="1">
                        <a:buFont typeface="Arial" panose="020B0604020202020204" pitchFamily="34" charset="0"/>
                        <a:buChar char="•"/>
                      </a:pPr>
                      <a:r>
                        <a:rPr lang="es-ES" sz="1000" kern="1200" dirty="0" smtClean="0">
                          <a:solidFill>
                            <a:schemeClr val="bg1"/>
                          </a:solidFill>
                          <a:latin typeface="+mn-lt"/>
                          <a:ea typeface="+mn-ea"/>
                          <a:cs typeface="+mn-cs"/>
                        </a:rPr>
                        <a:t>% de agua reutilizada / total de agua filtrada</a:t>
                      </a:r>
                    </a:p>
                    <a:p>
                      <a:pPr marL="171450" indent="-171450" algn="l" defTabSz="457200" rtl="0" eaLnBrk="1" latinLnBrk="0" hangingPunct="1">
                        <a:buFont typeface="Arial" panose="020B0604020202020204" pitchFamily="34" charset="0"/>
                        <a:buChar char="•"/>
                      </a:pPr>
                      <a:r>
                        <a:rPr lang="es-ES" sz="1000" kern="1200" dirty="0" smtClean="0">
                          <a:solidFill>
                            <a:schemeClr val="bg1"/>
                          </a:solidFill>
                          <a:latin typeface="+mn-lt"/>
                          <a:ea typeface="+mn-ea"/>
                          <a:cs typeface="+mn-cs"/>
                        </a:rPr>
                        <a:t>% de aguas freáticas reutilizadas</a:t>
                      </a:r>
                    </a:p>
                    <a:p>
                      <a:pPr marL="171450" indent="-171450" algn="l" defTabSz="457200" rtl="0" eaLnBrk="1" latinLnBrk="0" hangingPunct="1">
                        <a:buFont typeface="Arial" panose="020B0604020202020204" pitchFamily="34" charset="0"/>
                        <a:buChar char="•"/>
                      </a:pPr>
                      <a:r>
                        <a:rPr lang="es-ES" sz="1000" kern="1200" dirty="0" smtClean="0">
                          <a:solidFill>
                            <a:schemeClr val="bg1"/>
                          </a:solidFill>
                          <a:latin typeface="+mn-lt"/>
                          <a:ea typeface="+mn-ea"/>
                          <a:cs typeface="+mn-cs"/>
                        </a:rPr>
                        <a:t>% de aguas freáticas retornadas al medio</a:t>
                      </a:r>
                      <a:endParaRPr lang="es-ES" sz="1000" kern="120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9900"/>
                    </a:solidFill>
                  </a:tcPr>
                </a:tc>
              </a:tr>
            </a:tbl>
          </a:graphicData>
        </a:graphic>
      </p:graphicFrame>
    </p:spTree>
    <p:extLst>
      <p:ext uri="{BB962C8B-B14F-4D97-AF65-F5344CB8AC3E}">
        <p14:creationId xmlns:p14="http://schemas.microsoft.com/office/powerpoint/2010/main" val="37987397"/>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sp>
        <p:nvSpPr>
          <p:cNvPr id="2" name="1 Título"/>
          <p:cNvSpPr>
            <a:spLocks noGrp="1"/>
          </p:cNvSpPr>
          <p:nvPr>
            <p:ph type="title"/>
          </p:nvPr>
        </p:nvSpPr>
        <p:spPr/>
        <p:txBody>
          <a:bodyPr/>
          <a:lstStyle/>
          <a:p>
            <a:r>
              <a:rPr lang="es-ES_tradnl" dirty="0"/>
              <a:t>PSDM: </a:t>
            </a:r>
            <a:r>
              <a:rPr lang="es-ES_tradnl" dirty="0" smtClean="0"/>
              <a:t>Principales proyectos </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3431175474"/>
              </p:ext>
            </p:extLst>
          </p:nvPr>
        </p:nvGraphicFramePr>
        <p:xfrm>
          <a:off x="3289173" y="2555570"/>
          <a:ext cx="5613654" cy="2286000"/>
        </p:xfrm>
        <a:graphic>
          <a:graphicData uri="http://schemas.openxmlformats.org/drawingml/2006/table">
            <a:tbl>
              <a:tblPr firstRow="1" bandRow="1">
                <a:effectLst>
                  <a:outerShdw blurRad="101600" dist="76200" dir="2700000" algn="tl" rotWithShape="0">
                    <a:prstClr val="black">
                      <a:alpha val="40000"/>
                    </a:prstClr>
                  </a:outerShdw>
                </a:effectLst>
                <a:tableStyleId>{5C22544A-7EE6-4342-B048-85BDC9FD1C3A}</a:tableStyleId>
              </a:tblPr>
              <a:tblGrid>
                <a:gridCol w="5613654"/>
              </a:tblGrid>
              <a:tr h="345303">
                <a:tc>
                  <a:txBody>
                    <a:bodyPr/>
                    <a:lstStyle/>
                    <a:p>
                      <a:pPr algn="ctr"/>
                      <a:r>
                        <a:rPr lang="es-ES" sz="1800" b="1" i="0" u="none" strike="noStrike" kern="1200" baseline="0" dirty="0" smtClean="0">
                          <a:solidFill>
                            <a:schemeClr val="lt1"/>
                          </a:solidFill>
                          <a:latin typeface="+mn-lt"/>
                          <a:ea typeface="+mn-ea"/>
                          <a:cs typeface="+mn-cs"/>
                        </a:rPr>
                        <a:t>Optimizar la gestión del agua</a:t>
                      </a:r>
                      <a:endParaRPr lang="es-E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96633"/>
                    </a:solidFill>
                  </a:tcPr>
                </a:tc>
              </a:tr>
              <a:tr h="345303">
                <a:tc>
                  <a:txBody>
                    <a:bodyPr/>
                    <a:lstStyle/>
                    <a:p>
                      <a:endParaRPr lang="es-E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9900"/>
                    </a:solidFill>
                  </a:tcPr>
                </a:tc>
              </a:tr>
              <a:tr h="345303">
                <a:tc>
                  <a:txBody>
                    <a:bodyPr/>
                    <a:lstStyle/>
                    <a:p>
                      <a:pPr marL="285750" indent="-285750">
                        <a:buFont typeface="Arial" panose="020B0604020202020204" pitchFamily="34" charset="0"/>
                        <a:buChar char="•"/>
                      </a:pPr>
                      <a:r>
                        <a:rPr lang="es-ES" sz="1400" b="0" i="0" u="none" strike="noStrike" kern="1200" baseline="0" dirty="0" smtClean="0">
                          <a:solidFill>
                            <a:schemeClr val="bg1"/>
                          </a:solidFill>
                          <a:latin typeface="+mn-lt"/>
                          <a:ea typeface="+mn-ea"/>
                          <a:cs typeface="+mn-cs"/>
                        </a:rPr>
                        <a:t>Optimización de la gestión del agua en una estación y un taller de Metro (a)</a:t>
                      </a:r>
                    </a:p>
                    <a:p>
                      <a:pPr marL="285750" indent="-285750">
                        <a:buFont typeface="Arial" panose="020B0604020202020204" pitchFamily="34" charset="0"/>
                        <a:buChar char="•"/>
                      </a:pPr>
                      <a:r>
                        <a:rPr lang="es-ES" sz="1400" b="0" i="0" u="none" strike="noStrike" kern="1200" baseline="0" dirty="0" smtClean="0">
                          <a:solidFill>
                            <a:schemeClr val="bg1"/>
                          </a:solidFill>
                          <a:latin typeface="+mn-lt"/>
                          <a:ea typeface="+mn-ea"/>
                          <a:cs typeface="+mn-cs"/>
                        </a:rPr>
                        <a:t>Optimización de la gestión del agua a las instalaciones de TB (b)</a:t>
                      </a:r>
                      <a:endParaRPr lang="es-ES" sz="14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9900"/>
                    </a:solidFill>
                  </a:tcPr>
                </a:tc>
              </a:tr>
              <a:tr h="345303">
                <a:tc>
                  <a:txBody>
                    <a:bodyPr/>
                    <a:lstStyle/>
                    <a:p>
                      <a:pPr algn="ctr"/>
                      <a:r>
                        <a:rPr lang="es-ES" sz="4800" b="1" i="0" u="none" strike="noStrike" kern="1200" baseline="0" dirty="0" smtClean="0">
                          <a:solidFill>
                            <a:schemeClr val="bg1"/>
                          </a:solidFill>
                          <a:latin typeface="+mn-lt"/>
                          <a:ea typeface="+mn-ea"/>
                          <a:cs typeface="+mn-cs"/>
                        </a:rPr>
                        <a:t>PO-2</a:t>
                      </a:r>
                      <a:endParaRPr lang="es-ES" sz="4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96633"/>
                    </a:solidFill>
                  </a:tcPr>
                </a:tc>
              </a:tr>
            </a:tbl>
          </a:graphicData>
        </a:graphic>
      </p:graphicFrame>
      <p:sp>
        <p:nvSpPr>
          <p:cNvPr id="6" name="5 Triángulo isósceles"/>
          <p:cNvSpPr/>
          <p:nvPr/>
        </p:nvSpPr>
        <p:spPr>
          <a:xfrm flipV="1">
            <a:off x="5888736" y="2974848"/>
            <a:ext cx="414528" cy="268224"/>
          </a:xfrm>
          <a:prstGeom prs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00279719"/>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lstStyle/>
          <a:p>
            <a:r>
              <a:rPr lang="es-ES_tradnl" dirty="0"/>
              <a:t>PSDM: Principales proyectos </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160809384"/>
              </p:ext>
            </p:extLst>
          </p:nvPr>
        </p:nvGraphicFramePr>
        <p:xfrm>
          <a:off x="1495552" y="1338580"/>
          <a:ext cx="10245344" cy="4409440"/>
        </p:xfrm>
        <a:graphic>
          <a:graphicData uri="http://schemas.openxmlformats.org/drawingml/2006/table">
            <a:tbl>
              <a:tblPr firstRow="1" bandRow="1">
                <a:effectLst>
                  <a:outerShdw blurRad="101600" dist="76200" dir="2700000" algn="tl" rotWithShape="0">
                    <a:prstClr val="black">
                      <a:alpha val="40000"/>
                    </a:prstClr>
                  </a:outerShdw>
                </a:effectLst>
                <a:tableStyleId>{5C22544A-7EE6-4342-B048-85BDC9FD1C3A}</a:tableStyleId>
              </a:tblPr>
              <a:tblGrid>
                <a:gridCol w="662432"/>
                <a:gridCol w="1828800"/>
                <a:gridCol w="7754112"/>
              </a:tblGrid>
              <a:tr h="370840">
                <a:tc gridSpan="3">
                  <a:txBody>
                    <a:bodyPr/>
                    <a:lstStyle/>
                    <a:p>
                      <a:r>
                        <a:rPr lang="es-ES" sz="1600" dirty="0" smtClean="0">
                          <a:solidFill>
                            <a:schemeClr val="bg1"/>
                          </a:solidFill>
                        </a:rPr>
                        <a:t>(b) Optimización de la gestión del agua y la energía  en una estación y un taller de metro (prueba</a:t>
                      </a:r>
                      <a:r>
                        <a:rPr lang="es-ES" sz="1600" baseline="0" dirty="0" smtClean="0">
                          <a:solidFill>
                            <a:schemeClr val="bg1"/>
                          </a:solidFill>
                        </a:rPr>
                        <a:t> piloto</a:t>
                      </a:r>
                      <a:r>
                        <a:rPr lang="es-ES" sz="1600" dirty="0" smtClean="0">
                          <a:solidFill>
                            <a:schemeClr val="bg1"/>
                          </a:solidFill>
                        </a:rPr>
                        <a:t>)</a:t>
                      </a:r>
                      <a:endParaRPr lang="es-ES"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6633"/>
                    </a:solidFill>
                  </a:tcPr>
                </a:tc>
                <a:tc hMerge="1">
                  <a:txBody>
                    <a:bodyPr/>
                    <a:lstStyle/>
                    <a:p>
                      <a:endParaRPr lang="es-ES" dirty="0"/>
                    </a:p>
                  </a:txBody>
                  <a:tcPr/>
                </a:tc>
                <a:tc hMerge="1">
                  <a:txBody>
                    <a:bodyPr/>
                    <a:lstStyle/>
                    <a:p>
                      <a:endParaRPr lang="es-ES" dirty="0"/>
                    </a:p>
                  </a:txBody>
                  <a:tcPr/>
                </a:tc>
              </a:tr>
              <a:tr h="370840">
                <a:tc>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100" b="1" dirty="0" smtClean="0"/>
                    </a:p>
                    <a:p>
                      <a:r>
                        <a:rPr lang="es-ES" sz="1100" b="1" dirty="0" smtClean="0"/>
                        <a:t>OBJECTIVO</a:t>
                      </a:r>
                      <a:r>
                        <a:rPr lang="es-ES" sz="1100" b="1" baseline="0" dirty="0" smtClean="0"/>
                        <a:t> </a:t>
                      </a:r>
                      <a:r>
                        <a:rPr lang="es-ES" sz="1100" b="1" dirty="0" smtClean="0"/>
                        <a:t>ESTRATÉGICO</a:t>
                      </a:r>
                    </a:p>
                    <a:p>
                      <a:pPr marL="171450" indent="-171450">
                        <a:buFont typeface="Arial" panose="020B0604020202020204" pitchFamily="34" charset="0"/>
                        <a:buChar char="•"/>
                      </a:pPr>
                      <a:r>
                        <a:rPr lang="es-ES" sz="1100" dirty="0" smtClean="0"/>
                        <a:t>Incremento de la eficiencia</a:t>
                      </a:r>
                      <a:r>
                        <a:rPr lang="es-ES" sz="1100" baseline="0" dirty="0" smtClean="0"/>
                        <a:t> </a:t>
                      </a:r>
                      <a:r>
                        <a:rPr lang="es-ES" sz="1100" dirty="0" smtClean="0"/>
                        <a:t>energética</a:t>
                      </a:r>
                    </a:p>
                    <a:p>
                      <a:pPr marL="171450" indent="-171450">
                        <a:buFont typeface="Arial" panose="020B0604020202020204" pitchFamily="34" charset="0"/>
                        <a:buChar char="•"/>
                      </a:pPr>
                      <a:r>
                        <a:rPr lang="es-ES" sz="1100" dirty="0" smtClean="0"/>
                        <a:t>Optimización</a:t>
                      </a:r>
                      <a:r>
                        <a:rPr lang="es-ES" sz="1100" baseline="0" dirty="0" smtClean="0"/>
                        <a:t> </a:t>
                      </a:r>
                      <a:r>
                        <a:rPr lang="es-ES" sz="1100" dirty="0" smtClean="0"/>
                        <a:t>de la gestión del agua</a:t>
                      </a:r>
                    </a:p>
                    <a:p>
                      <a:pPr marL="171450" indent="-171450">
                        <a:buFont typeface="Arial" panose="020B0604020202020204" pitchFamily="34" charset="0"/>
                        <a:buChar char="•"/>
                      </a:pPr>
                      <a:endParaRPr lang="es-ES_tradnl" sz="1100" dirty="0" smtClean="0"/>
                    </a:p>
                    <a:p>
                      <a:pPr marL="171450" indent="-171450">
                        <a:buFont typeface="Arial" panose="020B0604020202020204" pitchFamily="34" charset="0"/>
                        <a:buChar char="•"/>
                      </a:pPr>
                      <a:endParaRPr lang="es-ES_tradnl" sz="1100" dirty="0" smtClean="0"/>
                    </a:p>
                    <a:p>
                      <a:pPr marL="171450" indent="-171450">
                        <a:buFont typeface="Arial" panose="020B0604020202020204" pitchFamily="34" charset="0"/>
                        <a:buChar char="•"/>
                      </a:pPr>
                      <a:endParaRPr lang="es-E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s-ES" sz="1200" b="1" i="0" u="none" strike="noStrike" kern="1200" baseline="0" dirty="0" smtClean="0">
                        <a:solidFill>
                          <a:schemeClr val="dk1"/>
                        </a:solidFill>
                        <a:latin typeface="+mn-lt"/>
                        <a:ea typeface="+mn-ea"/>
                        <a:cs typeface="+mn-cs"/>
                      </a:endParaRPr>
                    </a:p>
                    <a:p>
                      <a:r>
                        <a:rPr lang="es-ES" sz="1200" b="1" i="0" u="none" strike="noStrike" kern="1200" baseline="0" dirty="0" smtClean="0">
                          <a:solidFill>
                            <a:schemeClr val="dk1"/>
                          </a:solidFill>
                          <a:latin typeface="+mn-lt"/>
                          <a:ea typeface="+mn-ea"/>
                          <a:cs typeface="+mn-cs"/>
                        </a:rPr>
                        <a:t>SITUACIÓ ACTUAL (2009)</a:t>
                      </a:r>
                    </a:p>
                    <a:p>
                      <a:pPr marL="171450" indent="-171450">
                        <a:buFont typeface="Arial" panose="020B0604020202020204" pitchFamily="34" charset="0"/>
                        <a:buChar char="•"/>
                      </a:pPr>
                      <a:r>
                        <a:rPr lang="es-ES" sz="1200" b="0" i="0" u="none" strike="noStrike" kern="1200" baseline="0" noProof="0" dirty="0" smtClean="0">
                          <a:solidFill>
                            <a:schemeClr val="dk1"/>
                          </a:solidFill>
                          <a:latin typeface="+mn-lt"/>
                          <a:ea typeface="+mn-ea"/>
                          <a:cs typeface="+mn-cs"/>
                        </a:rPr>
                        <a:t>Aprovechamiento de la energía de frenada de los trenes: gracias al freno eléctrico con recuperación de energía se puede retornar a la red un 35% de la energía consumida por los trenes.</a:t>
                      </a:r>
                    </a:p>
                    <a:p>
                      <a:pPr marL="171450" indent="-171450">
                        <a:buFont typeface="Arial" panose="020B0604020202020204" pitchFamily="34" charset="0"/>
                        <a:buChar char="•"/>
                      </a:pPr>
                      <a:r>
                        <a:rPr lang="es-ES" sz="1200" b="0" i="0" u="none" strike="noStrike" kern="1200" baseline="0" noProof="0" dirty="0" smtClean="0">
                          <a:solidFill>
                            <a:schemeClr val="dk1"/>
                          </a:solidFill>
                          <a:latin typeface="+mn-lt"/>
                          <a:ea typeface="+mn-ea"/>
                          <a:cs typeface="+mn-cs"/>
                        </a:rPr>
                        <a:t>Tratamiento y reutilización de aguas del tren de lavado.</a:t>
                      </a:r>
                    </a:p>
                    <a:p>
                      <a:pPr marL="171450" indent="-171450">
                        <a:buFont typeface="Arial" panose="020B0604020202020204" pitchFamily="34" charset="0"/>
                        <a:buChar char="•"/>
                      </a:pPr>
                      <a:r>
                        <a:rPr lang="es-ES" sz="1200" b="0" i="0" u="none" strike="noStrike" kern="1200" baseline="0" noProof="0" dirty="0" smtClean="0">
                          <a:solidFill>
                            <a:schemeClr val="dk1"/>
                          </a:solidFill>
                          <a:latin typeface="+mn-lt"/>
                          <a:ea typeface="+mn-ea"/>
                          <a:cs typeface="+mn-cs"/>
                        </a:rPr>
                        <a:t>Metro consume anualmente*:</a:t>
                      </a:r>
                    </a:p>
                    <a:p>
                      <a:pPr marL="628650" lvl="1" indent="-171450">
                        <a:buFont typeface="Arial" panose="020B0604020202020204" pitchFamily="34" charset="0"/>
                        <a:buChar char="•"/>
                      </a:pPr>
                      <a:r>
                        <a:rPr lang="es-ES" sz="1200" b="0" i="0" u="none" strike="noStrike" kern="1200" baseline="0" noProof="0" dirty="0" smtClean="0">
                          <a:solidFill>
                            <a:schemeClr val="dk1"/>
                          </a:solidFill>
                          <a:latin typeface="+mn-lt"/>
                          <a:ea typeface="+mn-ea"/>
                          <a:cs typeface="+mn-cs"/>
                        </a:rPr>
                        <a:t>196,2 millones de </a:t>
                      </a:r>
                      <a:r>
                        <a:rPr lang="es-ES" sz="1200" b="0" i="0" u="none" strike="noStrike" kern="1200" baseline="0" noProof="0" dirty="0" err="1" smtClean="0">
                          <a:solidFill>
                            <a:schemeClr val="dk1"/>
                          </a:solidFill>
                          <a:latin typeface="+mn-lt"/>
                          <a:ea typeface="+mn-ea"/>
                          <a:cs typeface="+mn-cs"/>
                        </a:rPr>
                        <a:t>KWh</a:t>
                      </a:r>
                      <a:r>
                        <a:rPr lang="es-ES" sz="1200" b="0" i="0" u="none" strike="noStrike" kern="1200" baseline="0" noProof="0" dirty="0" smtClean="0">
                          <a:solidFill>
                            <a:schemeClr val="dk1"/>
                          </a:solidFill>
                          <a:latin typeface="+mn-lt"/>
                          <a:ea typeface="+mn-ea"/>
                          <a:cs typeface="+mn-cs"/>
                        </a:rPr>
                        <a:t> en tracción.</a:t>
                      </a:r>
                    </a:p>
                    <a:p>
                      <a:pPr marL="628650" lvl="1" indent="-171450">
                        <a:buFont typeface="Arial" panose="020B0604020202020204" pitchFamily="34" charset="0"/>
                        <a:buChar char="•"/>
                      </a:pPr>
                      <a:r>
                        <a:rPr lang="es-ES" sz="1200" b="0" i="0" u="none" strike="noStrike" kern="1200" baseline="0" noProof="0" dirty="0" smtClean="0">
                          <a:solidFill>
                            <a:schemeClr val="dk1"/>
                          </a:solidFill>
                          <a:latin typeface="+mn-lt"/>
                          <a:ea typeface="+mn-ea"/>
                          <a:cs typeface="+mn-cs"/>
                        </a:rPr>
                        <a:t>71,6 millones de </a:t>
                      </a:r>
                      <a:r>
                        <a:rPr lang="es-ES" sz="1200" b="0" i="0" u="none" strike="noStrike" kern="1200" baseline="0" noProof="0" dirty="0" err="1" smtClean="0">
                          <a:solidFill>
                            <a:schemeClr val="dk1"/>
                          </a:solidFill>
                          <a:latin typeface="+mn-lt"/>
                          <a:ea typeface="+mn-ea"/>
                          <a:cs typeface="+mn-cs"/>
                        </a:rPr>
                        <a:t>KWh</a:t>
                      </a:r>
                      <a:r>
                        <a:rPr lang="es-ES" sz="1200" b="0" i="0" u="none" strike="noStrike" kern="1200" baseline="0" noProof="0" dirty="0" smtClean="0">
                          <a:solidFill>
                            <a:schemeClr val="dk1"/>
                          </a:solidFill>
                          <a:latin typeface="+mn-lt"/>
                          <a:ea typeface="+mn-ea"/>
                          <a:cs typeface="+mn-cs"/>
                        </a:rPr>
                        <a:t> en las instalaciones.</a:t>
                      </a:r>
                    </a:p>
                    <a:p>
                      <a:pPr marL="628650" lvl="1" indent="-171450">
                        <a:buFont typeface="Arial" panose="020B0604020202020204" pitchFamily="34" charset="0"/>
                        <a:buChar char="•"/>
                      </a:pPr>
                      <a:r>
                        <a:rPr lang="es-ES" sz="1200" b="0" i="0" u="none" strike="noStrike" kern="1200" baseline="0" noProof="0" dirty="0" smtClean="0">
                          <a:solidFill>
                            <a:schemeClr val="dk1"/>
                          </a:solidFill>
                          <a:latin typeface="+mn-lt"/>
                          <a:ea typeface="+mn-ea"/>
                          <a:cs typeface="+mn-cs"/>
                        </a:rPr>
                        <a:t>78.892 m3 de agua.</a:t>
                      </a:r>
                    </a:p>
                    <a:p>
                      <a:pPr marL="457200" lvl="1" indent="0">
                        <a:buFont typeface="Arial" panose="020B0604020202020204" pitchFamily="34" charset="0"/>
                        <a:buNone/>
                      </a:pPr>
                      <a:r>
                        <a:rPr lang="es-ES" sz="1200" b="0" i="0" u="none" strike="noStrike" kern="1200" baseline="0" noProof="0" dirty="0" smtClean="0">
                          <a:solidFill>
                            <a:schemeClr val="dk1"/>
                          </a:solidFill>
                          <a:latin typeface="+mn-lt"/>
                          <a:ea typeface="+mn-ea"/>
                          <a:cs typeface="+mn-cs"/>
                        </a:rPr>
                        <a:t>*Font: memoria TMB 2009</a:t>
                      </a:r>
                      <a:endParaRPr lang="es-ES" sz="12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es-ES" sz="1100" b="1" kern="1200" dirty="0" smtClean="0">
                          <a:solidFill>
                            <a:schemeClr val="dk1"/>
                          </a:solidFill>
                          <a:latin typeface="+mn-lt"/>
                          <a:ea typeface="+mn-ea"/>
                          <a:cs typeface="+mn-cs"/>
                        </a:rPr>
                        <a:t>DESCRIPCIÓN /DEFINICIÓN</a:t>
                      </a:r>
                    </a:p>
                    <a:p>
                      <a:r>
                        <a:rPr lang="es-ES" sz="1100" kern="1200" noProof="0" dirty="0" smtClean="0">
                          <a:solidFill>
                            <a:schemeClr val="dk1"/>
                          </a:solidFill>
                          <a:latin typeface="+mn-lt"/>
                          <a:ea typeface="+mn-ea"/>
                          <a:cs typeface="+mn-cs"/>
                        </a:rPr>
                        <a:t>Prueba piloto para mejorar la eficiencia en el consumo del agua y la energía en un taller y</a:t>
                      </a:r>
                    </a:p>
                    <a:p>
                      <a:r>
                        <a:rPr lang="es-ES" sz="1100" kern="1200" noProof="0" dirty="0" smtClean="0">
                          <a:solidFill>
                            <a:schemeClr val="dk1"/>
                          </a:solidFill>
                          <a:latin typeface="+mn-lt"/>
                          <a:ea typeface="+mn-ea"/>
                          <a:cs typeface="+mn-cs"/>
                        </a:rPr>
                        <a:t>una estación tipo: auditorias</a:t>
                      </a:r>
                    </a:p>
                    <a:p>
                      <a:r>
                        <a:rPr lang="es-ES" sz="1100" kern="1200" noProof="0" dirty="0" smtClean="0">
                          <a:solidFill>
                            <a:schemeClr val="dk1"/>
                          </a:solidFill>
                          <a:latin typeface="+mn-lt"/>
                          <a:ea typeface="+mn-ea"/>
                          <a:cs typeface="+mn-cs"/>
                        </a:rPr>
                        <a:t>de consumo; definición e implantación de criterios de</a:t>
                      </a:r>
                      <a:r>
                        <a:rPr lang="es-ES" sz="1100" kern="1200" baseline="0" noProof="0" dirty="0" smtClean="0">
                          <a:solidFill>
                            <a:schemeClr val="dk1"/>
                          </a:solidFill>
                          <a:latin typeface="+mn-lt"/>
                          <a:ea typeface="+mn-ea"/>
                          <a:cs typeface="+mn-cs"/>
                        </a:rPr>
                        <a:t> ahorro y </a:t>
                      </a:r>
                      <a:r>
                        <a:rPr lang="es-ES" sz="1100" kern="1200" noProof="0" dirty="0" smtClean="0">
                          <a:solidFill>
                            <a:schemeClr val="dk1"/>
                          </a:solidFill>
                          <a:latin typeface="+mn-lt"/>
                          <a:ea typeface="+mn-ea"/>
                          <a:cs typeface="+mn-cs"/>
                        </a:rPr>
                        <a:t>mecanismos de seguimiento y control.</a:t>
                      </a:r>
                    </a:p>
                    <a:p>
                      <a:endParaRPr lang="es-ES" sz="1100" kern="1200" noProof="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S" sz="10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1 Rectángulo redondeado"/>
          <p:cNvSpPr/>
          <p:nvPr/>
        </p:nvSpPr>
        <p:spPr>
          <a:xfrm>
            <a:off x="2182368" y="1755648"/>
            <a:ext cx="1804416" cy="1673352"/>
          </a:xfrm>
          <a:prstGeom prst="roundRect">
            <a:avLst>
              <a:gd name="adj" fmla="val 9381"/>
            </a:avLst>
          </a:prstGeom>
          <a:noFill/>
          <a:ln>
            <a:solidFill>
              <a:srgbClr val="9966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redondeado"/>
          <p:cNvSpPr/>
          <p:nvPr/>
        </p:nvSpPr>
        <p:spPr>
          <a:xfrm>
            <a:off x="2182368" y="3477768"/>
            <a:ext cx="1798320" cy="2240280"/>
          </a:xfrm>
          <a:prstGeom prst="roundRect">
            <a:avLst>
              <a:gd name="adj" fmla="val 9381"/>
            </a:avLst>
          </a:prstGeom>
          <a:noFill/>
          <a:ln>
            <a:solidFill>
              <a:srgbClr val="9966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redondeado"/>
          <p:cNvSpPr/>
          <p:nvPr/>
        </p:nvSpPr>
        <p:spPr>
          <a:xfrm>
            <a:off x="4047744" y="1755648"/>
            <a:ext cx="7583424" cy="3962400"/>
          </a:xfrm>
          <a:prstGeom prst="roundRect">
            <a:avLst>
              <a:gd name="adj" fmla="val 4458"/>
            </a:avLst>
          </a:prstGeom>
          <a:noFill/>
          <a:ln>
            <a:solidFill>
              <a:srgbClr val="9966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0344967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lstStyle/>
          <a:p>
            <a:r>
              <a:rPr lang="es-ES_tradnl" dirty="0"/>
              <a:t>PSDM: Principales proyectos </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297145271"/>
              </p:ext>
            </p:extLst>
          </p:nvPr>
        </p:nvGraphicFramePr>
        <p:xfrm>
          <a:off x="1495552" y="1338580"/>
          <a:ext cx="10245344" cy="4714240"/>
        </p:xfrm>
        <a:graphic>
          <a:graphicData uri="http://schemas.openxmlformats.org/drawingml/2006/table">
            <a:tbl>
              <a:tblPr firstRow="1" bandRow="1">
                <a:effectLst>
                  <a:outerShdw blurRad="101600" dist="76200" dir="2700000" algn="tl" rotWithShape="0">
                    <a:prstClr val="black">
                      <a:alpha val="40000"/>
                    </a:prstClr>
                  </a:outerShdw>
                </a:effectLst>
                <a:tableStyleId>{5C22544A-7EE6-4342-B048-85BDC9FD1C3A}</a:tableStyleId>
              </a:tblPr>
              <a:tblGrid>
                <a:gridCol w="759968"/>
                <a:gridCol w="6949440"/>
                <a:gridCol w="2535936"/>
              </a:tblGrid>
              <a:tr h="370840">
                <a:tc gridSpan="3">
                  <a:txBody>
                    <a:bodyPr/>
                    <a:lstStyle/>
                    <a:p>
                      <a:r>
                        <a:rPr lang="es-ES" sz="1600" dirty="0" smtClean="0">
                          <a:solidFill>
                            <a:schemeClr val="bg1"/>
                          </a:solidFill>
                        </a:rPr>
                        <a:t>(b) Optimización de la gestión del agua y la energía  en una estación y un taller de metro (prueba</a:t>
                      </a:r>
                      <a:r>
                        <a:rPr lang="es-ES" sz="1600" baseline="0" dirty="0" smtClean="0">
                          <a:solidFill>
                            <a:schemeClr val="bg1"/>
                          </a:solidFill>
                        </a:rPr>
                        <a:t> piloto</a:t>
                      </a:r>
                      <a:r>
                        <a:rPr lang="es-ES" sz="1600" dirty="0" smtClean="0">
                          <a:solidFill>
                            <a:schemeClr val="bg1"/>
                          </a:solidFill>
                        </a:rPr>
                        <a:t>)</a:t>
                      </a:r>
                      <a:endParaRPr lang="es-ES"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6633"/>
                    </a:solidFill>
                  </a:tcPr>
                </a:tc>
                <a:tc hMerge="1">
                  <a:txBody>
                    <a:bodyPr/>
                    <a:lstStyle/>
                    <a:p>
                      <a:endParaRPr lang="es-ES" dirty="0"/>
                    </a:p>
                  </a:txBody>
                  <a:tcPr/>
                </a:tc>
                <a:tc h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rowSpan="2">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s-ES" sz="1200" b="1" i="0" u="none" strike="noStrike" kern="1200" baseline="0" dirty="0" smtClean="0">
                          <a:solidFill>
                            <a:schemeClr val="dk1"/>
                          </a:solidFill>
                          <a:latin typeface="+mn-lt"/>
                          <a:ea typeface="+mn-ea"/>
                          <a:cs typeface="+mn-cs"/>
                        </a:rPr>
                        <a:t>ACCIONES DE FUTURO (2010-)</a:t>
                      </a:r>
                    </a:p>
                    <a:p>
                      <a:r>
                        <a:rPr lang="es-ES" sz="1200" b="0" i="0" u="none" strike="noStrike" kern="1200" baseline="0" dirty="0" smtClean="0">
                          <a:solidFill>
                            <a:schemeClr val="dk1"/>
                          </a:solidFill>
                          <a:latin typeface="+mn-lt"/>
                          <a:ea typeface="+mn-ea"/>
                          <a:cs typeface="+mn-cs"/>
                        </a:rPr>
                        <a:t>2010-2011:</a:t>
                      </a:r>
                    </a:p>
                    <a:p>
                      <a:pPr marL="171450" indent="-171450">
                        <a:buFont typeface="Arial" panose="020B0604020202020204" pitchFamily="34" charset="0"/>
                        <a:buChar char="•"/>
                      </a:pPr>
                      <a:r>
                        <a:rPr lang="es-ES" sz="1200" b="0" i="0" u="none" strike="noStrike" kern="1200" baseline="0" dirty="0" smtClean="0">
                          <a:solidFill>
                            <a:schemeClr val="dk1"/>
                          </a:solidFill>
                          <a:latin typeface="+mn-lt"/>
                          <a:ea typeface="+mn-ea"/>
                          <a:cs typeface="+mn-cs"/>
                        </a:rPr>
                        <a:t>Aplicación de todo el proceso en una estación y un taller tipo. Auditoria, implantación de medidas y seguimiento.</a:t>
                      </a:r>
                    </a:p>
                    <a:p>
                      <a:pPr marL="171450" indent="-171450">
                        <a:buFont typeface="Arial" panose="020B0604020202020204" pitchFamily="34" charset="0"/>
                        <a:buChar char="•"/>
                      </a:pPr>
                      <a:r>
                        <a:rPr lang="es-ES" sz="1200" b="0" i="0" u="none" strike="noStrike" kern="1200" baseline="0" dirty="0" smtClean="0">
                          <a:solidFill>
                            <a:schemeClr val="dk1"/>
                          </a:solidFill>
                          <a:latin typeface="+mn-lt"/>
                          <a:ea typeface="+mn-ea"/>
                          <a:cs typeface="+mn-cs"/>
                        </a:rPr>
                        <a:t>Implantación de medidas en la reducción de consumos de energía y agua:</a:t>
                      </a:r>
                    </a:p>
                    <a:p>
                      <a:pPr marL="628650" lvl="1" indent="-171450">
                        <a:buFont typeface="Arial" panose="020B0604020202020204" pitchFamily="34" charset="0"/>
                        <a:buChar char="•"/>
                      </a:pPr>
                      <a:r>
                        <a:rPr lang="es-ES" sz="1200" b="0" i="0" u="none" strike="noStrike" kern="1200" baseline="0" dirty="0" smtClean="0">
                          <a:solidFill>
                            <a:schemeClr val="dk1"/>
                          </a:solidFill>
                          <a:latin typeface="+mn-lt"/>
                          <a:ea typeface="+mn-ea"/>
                          <a:cs typeface="+mn-cs"/>
                        </a:rPr>
                        <a:t>Renovación de los sistemas de iluminación convencionales por sistemas de iluminación de bajo consumo.</a:t>
                      </a:r>
                    </a:p>
                    <a:p>
                      <a:pPr marL="628650" lvl="1" indent="-171450">
                        <a:buFont typeface="Arial" panose="020B0604020202020204" pitchFamily="34" charset="0"/>
                        <a:buChar char="•"/>
                      </a:pPr>
                      <a:r>
                        <a:rPr lang="es-ES" sz="1200" b="0" i="0" u="none" strike="noStrike" kern="1200" baseline="0" dirty="0" smtClean="0">
                          <a:solidFill>
                            <a:schemeClr val="dk1"/>
                          </a:solidFill>
                          <a:latin typeface="+mn-lt"/>
                          <a:ea typeface="+mn-ea"/>
                          <a:cs typeface="+mn-cs"/>
                        </a:rPr>
                        <a:t>Limitadores de caudal, reductoras o aireadores-reductores de caudal para grifos y duchas.</a:t>
                      </a:r>
                    </a:p>
                    <a:p>
                      <a:pPr marL="628650" lvl="1" indent="-171450">
                        <a:buFont typeface="Arial" panose="020B0604020202020204" pitchFamily="34" charset="0"/>
                        <a:buChar char="•"/>
                      </a:pPr>
                      <a:r>
                        <a:rPr lang="es-ES" sz="1200" b="0" i="0" u="none" strike="noStrike" kern="1200" baseline="0" dirty="0" smtClean="0">
                          <a:solidFill>
                            <a:schemeClr val="dk1"/>
                          </a:solidFill>
                          <a:latin typeface="+mn-lt"/>
                          <a:ea typeface="+mn-ea"/>
                          <a:cs typeface="+mn-cs"/>
                        </a:rPr>
                        <a:t>Control del consumo de los ascensores, escaleras mecánicas, etc.</a:t>
                      </a:r>
                    </a:p>
                    <a:p>
                      <a:pPr marL="628650" lvl="1" indent="-171450">
                        <a:buFont typeface="Arial" panose="020B0604020202020204" pitchFamily="34" charset="0"/>
                        <a:buChar char="•"/>
                      </a:pPr>
                      <a:r>
                        <a:rPr lang="es-ES" sz="1200" b="0" i="0" u="none" strike="noStrike" kern="1200" baseline="0" dirty="0" smtClean="0">
                          <a:solidFill>
                            <a:schemeClr val="dk1"/>
                          </a:solidFill>
                          <a:latin typeface="+mn-lt"/>
                          <a:ea typeface="+mn-ea"/>
                          <a:cs typeface="+mn-cs"/>
                        </a:rPr>
                        <a:t>Renovación de los WC convencionales por WC con doble pulsador o botón de interrupción.</a:t>
                      </a:r>
                    </a:p>
                    <a:p>
                      <a:pPr marL="0" indent="0">
                        <a:buFont typeface="Arial" panose="020B0604020202020204" pitchFamily="34" charset="0"/>
                        <a:buNone/>
                      </a:pPr>
                      <a:r>
                        <a:rPr lang="es-ES" sz="1200" b="0" i="0" u="none" strike="noStrike" kern="1200" baseline="0" dirty="0" smtClean="0">
                          <a:solidFill>
                            <a:schemeClr val="dk1"/>
                          </a:solidFill>
                          <a:latin typeface="+mn-lt"/>
                          <a:ea typeface="+mn-ea"/>
                          <a:cs typeface="+mn-cs"/>
                        </a:rPr>
                        <a:t>2012-</a:t>
                      </a:r>
                    </a:p>
                    <a:p>
                      <a:pPr marL="171450" indent="-171450">
                        <a:buFont typeface="Arial" panose="020B0604020202020204" pitchFamily="34" charset="0"/>
                        <a:buChar char="•"/>
                      </a:pPr>
                      <a:r>
                        <a:rPr lang="es-ES" sz="1200" b="0" i="0" u="none" strike="noStrike" kern="1200" baseline="0" dirty="0" smtClean="0">
                          <a:solidFill>
                            <a:schemeClr val="dk1"/>
                          </a:solidFill>
                          <a:latin typeface="+mn-lt"/>
                          <a:ea typeface="+mn-ea"/>
                          <a:cs typeface="+mn-cs"/>
                        </a:rPr>
                        <a:t>Extrapolación de medidas consensuadas para el seguimiento, el control y la implantación de criterios de ahorro energético en el resto de talleres y estaciones.</a:t>
                      </a:r>
                    </a:p>
                    <a:p>
                      <a:pPr marL="0" indent="0">
                        <a:buFont typeface="Arial" panose="020B0604020202020204" pitchFamily="34" charset="0"/>
                        <a:buNone/>
                      </a:pPr>
                      <a:endParaRPr lang="es-ES_tradnl" sz="1000" b="0" i="0" u="none" strike="noStrike" kern="1200" baseline="0" dirty="0" smtClean="0">
                        <a:solidFill>
                          <a:schemeClr val="dk1"/>
                        </a:solidFill>
                        <a:latin typeface="+mn-lt"/>
                        <a:ea typeface="+mn-ea"/>
                        <a:cs typeface="+mn-cs"/>
                      </a:endParaRPr>
                    </a:p>
                    <a:p>
                      <a:pPr marL="171450" indent="-171450">
                        <a:buFont typeface="Arial" panose="020B0604020202020204" pitchFamily="34" charset="0"/>
                        <a:buChar char="•"/>
                      </a:pPr>
                      <a:endParaRPr lang="es-E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100" b="0" i="0" u="none" strike="noStrike" kern="1200" baseline="0" dirty="0" smtClean="0">
                          <a:solidFill>
                            <a:schemeClr val="dk1"/>
                          </a:solidFill>
                          <a:latin typeface="+mn-lt"/>
                          <a:ea typeface="+mn-ea"/>
                          <a:cs typeface="+mn-cs"/>
                        </a:rPr>
                        <a:t>A partir de la aprobación del Plan Director y del resultado de las auditorias hará falta que el área responsable realice una previsión de la inversión o el gasto necesario para la realización de auditorias y la aplicación de medidas de ahorro energético durante el período 2010-2014:</a:t>
                      </a:r>
                    </a:p>
                    <a:p>
                      <a:pPr marL="171450" indent="-171450">
                        <a:buFont typeface="Arial" panose="020B0604020202020204" pitchFamily="34" charset="0"/>
                        <a:buChar char="•"/>
                      </a:pPr>
                      <a:r>
                        <a:rPr lang="es-ES" sz="1100" b="0" i="0" u="none" strike="noStrike" kern="1200" baseline="0" dirty="0" smtClean="0">
                          <a:solidFill>
                            <a:schemeClr val="dk1"/>
                          </a:solidFill>
                          <a:latin typeface="+mn-lt"/>
                          <a:ea typeface="+mn-ea"/>
                          <a:cs typeface="+mn-cs"/>
                        </a:rPr>
                        <a:t>Gasto estimado de la auditoria energética: 9.000 €/unid</a:t>
                      </a:r>
                    </a:p>
                    <a:p>
                      <a:pPr marL="171450" indent="-171450">
                        <a:buFont typeface="Arial" panose="020B0604020202020204" pitchFamily="34" charset="0"/>
                        <a:buChar char="•"/>
                      </a:pPr>
                      <a:r>
                        <a:rPr lang="es-ES" sz="1100" b="0" i="0" u="none" strike="noStrike" kern="1200" baseline="0" dirty="0" smtClean="0">
                          <a:solidFill>
                            <a:schemeClr val="dk1"/>
                          </a:solidFill>
                          <a:latin typeface="+mn-lt"/>
                          <a:ea typeface="+mn-ea"/>
                          <a:cs typeface="+mn-cs"/>
                        </a:rPr>
                        <a:t>Gasto estimado de la auditoria de aguas: 6.000 €/unid</a:t>
                      </a:r>
                    </a:p>
                    <a:p>
                      <a:pPr marL="171450" indent="-171450">
                        <a:buFont typeface="Arial" panose="020B0604020202020204" pitchFamily="34" charset="0"/>
                        <a:buChar char="•"/>
                      </a:pPr>
                      <a:r>
                        <a:rPr lang="es-ES" sz="1100" b="0" i="0" u="none" strike="noStrike" kern="1200" baseline="0" dirty="0" smtClean="0">
                          <a:solidFill>
                            <a:schemeClr val="dk1"/>
                          </a:solidFill>
                          <a:latin typeface="+mn-lt"/>
                          <a:ea typeface="+mn-ea"/>
                          <a:cs typeface="+mn-cs"/>
                        </a:rPr>
                        <a:t>Gasto por renovación sistemas iluminación: 13 €/unid</a:t>
                      </a:r>
                    </a:p>
                    <a:p>
                      <a:pPr marL="171450" indent="-171450">
                        <a:buFont typeface="Arial" panose="020B0604020202020204" pitchFamily="34" charset="0"/>
                        <a:buChar char="•"/>
                      </a:pPr>
                      <a:r>
                        <a:rPr lang="es-ES" sz="1100" b="0" i="0" u="none" strike="noStrike" kern="1200" baseline="0" dirty="0" smtClean="0">
                          <a:solidFill>
                            <a:schemeClr val="dk1"/>
                          </a:solidFill>
                          <a:latin typeface="+mn-lt"/>
                          <a:ea typeface="+mn-ea"/>
                          <a:cs typeface="+mn-cs"/>
                        </a:rPr>
                        <a:t>Lámparas de bajo consumo (ahorro del 80%)</a:t>
                      </a:r>
                    </a:p>
                    <a:p>
                      <a:pPr marL="171450" indent="-171450">
                        <a:buFont typeface="Arial" panose="020B0604020202020204" pitchFamily="34" charset="0"/>
                        <a:buChar char="•"/>
                      </a:pPr>
                      <a:r>
                        <a:rPr lang="es-ES" sz="1100" b="0" i="0" u="none" strike="noStrike" kern="1200" baseline="0" dirty="0" smtClean="0">
                          <a:solidFill>
                            <a:schemeClr val="dk1"/>
                          </a:solidFill>
                          <a:latin typeface="+mn-lt"/>
                          <a:ea typeface="+mn-ea"/>
                          <a:cs typeface="+mn-cs"/>
                        </a:rPr>
                        <a:t>Gasto por renovación de sistemas de consumo de agua: 3,90 €/unid.</a:t>
                      </a:r>
                    </a:p>
                    <a:p>
                      <a:pPr marL="171450" indent="-171450">
                        <a:buFont typeface="Arial" panose="020B0604020202020204" pitchFamily="34" charset="0"/>
                        <a:buChar char="•"/>
                      </a:pPr>
                      <a:r>
                        <a:rPr lang="es-ES" sz="1100" b="0" i="0" u="none" strike="noStrike" kern="1200" baseline="0" dirty="0" smtClean="0">
                          <a:solidFill>
                            <a:schemeClr val="dk1"/>
                          </a:solidFill>
                          <a:latin typeface="+mn-lt"/>
                          <a:ea typeface="+mn-ea"/>
                          <a:cs typeface="+mn-cs"/>
                        </a:rPr>
                        <a:t>Aireador (ahorro del 50%)</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0" i="0" u="none" strike="noStrike" kern="1200" baseline="0" dirty="0" smtClean="0">
                          <a:solidFill>
                            <a:schemeClr val="dk1"/>
                          </a:solidFill>
                          <a:latin typeface="+mn-lt"/>
                          <a:ea typeface="+mn-ea"/>
                          <a:cs typeface="+mn-cs"/>
                        </a:rPr>
                        <a:t>Gasto de un WC doble pulsador 38,60 €/unid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100" b="0" i="0" u="none" strike="noStrike" kern="1200" baseline="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1100" b="1" i="0" u="none" strike="noStrike" kern="1200" baseline="0" dirty="0" smtClean="0">
                          <a:solidFill>
                            <a:schemeClr val="dk1"/>
                          </a:solidFill>
                          <a:latin typeface="+mn-lt"/>
                          <a:ea typeface="+mn-ea"/>
                          <a:cs typeface="+mn-cs"/>
                        </a:rPr>
                        <a:t>ROLES Y RESPONSABILIDADES</a:t>
                      </a:r>
                    </a:p>
                    <a:p>
                      <a:r>
                        <a:rPr lang="es-ES" sz="1100" b="1" i="0" u="none" strike="noStrike" kern="1200" baseline="0" dirty="0" smtClean="0">
                          <a:solidFill>
                            <a:schemeClr val="dk1"/>
                          </a:solidFill>
                          <a:latin typeface="+mn-lt"/>
                          <a:ea typeface="+mn-ea"/>
                          <a:cs typeface="+mn-cs"/>
                        </a:rPr>
                        <a:t>Responsable</a:t>
                      </a:r>
                    </a:p>
                    <a:p>
                      <a:r>
                        <a:rPr lang="es-ES" sz="1100" b="0" i="0" u="none" strike="noStrike" kern="1200" baseline="0" dirty="0" smtClean="0">
                          <a:solidFill>
                            <a:schemeClr val="dk1"/>
                          </a:solidFill>
                          <a:latin typeface="+mn-lt"/>
                          <a:ea typeface="+mn-ea"/>
                          <a:cs typeface="+mn-cs"/>
                        </a:rPr>
                        <a:t>Mantenimiento e infraestructuras M</a:t>
                      </a:r>
                    </a:p>
                    <a:p>
                      <a:r>
                        <a:rPr lang="es-ES" sz="1100" b="1" i="0" u="none" strike="noStrike" kern="1200" baseline="0" dirty="0" smtClean="0">
                          <a:solidFill>
                            <a:schemeClr val="dk1"/>
                          </a:solidFill>
                          <a:latin typeface="+mn-lt"/>
                          <a:ea typeface="+mn-ea"/>
                          <a:cs typeface="+mn-cs"/>
                        </a:rPr>
                        <a:t>Aprobador</a:t>
                      </a:r>
                    </a:p>
                    <a:p>
                      <a:r>
                        <a:rPr lang="es-ES" sz="1100" b="0" i="0" u="none" strike="noStrike" kern="1200" baseline="0" dirty="0" smtClean="0">
                          <a:solidFill>
                            <a:schemeClr val="dk1"/>
                          </a:solidFill>
                          <a:latin typeface="+mn-lt"/>
                          <a:ea typeface="+mn-ea"/>
                          <a:cs typeface="+mn-cs"/>
                        </a:rPr>
                        <a:t>Dirección Red de Metro</a:t>
                      </a:r>
                    </a:p>
                    <a:p>
                      <a:r>
                        <a:rPr lang="es-ES" sz="1100" b="1" i="0" u="none" strike="noStrike" kern="1200" baseline="0" dirty="0" smtClean="0">
                          <a:solidFill>
                            <a:schemeClr val="dk1"/>
                          </a:solidFill>
                          <a:latin typeface="+mn-lt"/>
                          <a:ea typeface="+mn-ea"/>
                          <a:cs typeface="+mn-cs"/>
                        </a:rPr>
                        <a:t>Soporte</a:t>
                      </a:r>
                    </a:p>
                    <a:p>
                      <a:r>
                        <a:rPr lang="es-ES" sz="1100" b="0" i="0" u="none" strike="noStrike" kern="1200" baseline="0" dirty="0" smtClean="0">
                          <a:solidFill>
                            <a:schemeClr val="dk1"/>
                          </a:solidFill>
                          <a:latin typeface="+mn-lt"/>
                          <a:ea typeface="+mn-ea"/>
                          <a:cs typeface="+mn-cs"/>
                        </a:rPr>
                        <a:t>Área Tecnológica y Medioambiente</a:t>
                      </a:r>
                    </a:p>
                    <a:p>
                      <a:r>
                        <a:rPr lang="es-ES" sz="1100" b="1" i="0" u="none" strike="noStrike" kern="1200" baseline="0" dirty="0" smtClean="0">
                          <a:solidFill>
                            <a:schemeClr val="dk1"/>
                          </a:solidFill>
                          <a:latin typeface="+mn-lt"/>
                          <a:ea typeface="+mn-ea"/>
                          <a:cs typeface="+mn-cs"/>
                        </a:rPr>
                        <a:t>Consulta</a:t>
                      </a:r>
                    </a:p>
                    <a:p>
                      <a:r>
                        <a:rPr lang="es-ES" sz="1100" b="0" i="0" u="none" strike="noStrike" kern="1200" baseline="0" dirty="0" smtClean="0">
                          <a:solidFill>
                            <a:schemeClr val="dk1"/>
                          </a:solidFill>
                          <a:latin typeface="+mn-lt"/>
                          <a:ea typeface="+mn-ea"/>
                          <a:cs typeface="+mn-cs"/>
                        </a:rPr>
                        <a:t>Medioambiente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6 Rectángulo redondeado"/>
          <p:cNvSpPr/>
          <p:nvPr/>
        </p:nvSpPr>
        <p:spPr>
          <a:xfrm>
            <a:off x="2231136" y="1755648"/>
            <a:ext cx="9400032" cy="2145792"/>
          </a:xfrm>
          <a:prstGeom prst="roundRect">
            <a:avLst>
              <a:gd name="adj" fmla="val 4458"/>
            </a:avLst>
          </a:prstGeom>
          <a:noFill/>
          <a:ln>
            <a:solidFill>
              <a:srgbClr val="9966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redondeado"/>
          <p:cNvSpPr/>
          <p:nvPr/>
        </p:nvSpPr>
        <p:spPr>
          <a:xfrm>
            <a:off x="2231136" y="3962400"/>
            <a:ext cx="6912864" cy="1981200"/>
          </a:xfrm>
          <a:prstGeom prst="roundRect">
            <a:avLst>
              <a:gd name="adj" fmla="val 4458"/>
            </a:avLst>
          </a:prstGeom>
          <a:noFill/>
          <a:ln>
            <a:solidFill>
              <a:srgbClr val="9966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redondeado"/>
          <p:cNvSpPr/>
          <p:nvPr/>
        </p:nvSpPr>
        <p:spPr>
          <a:xfrm>
            <a:off x="9253728" y="3962400"/>
            <a:ext cx="2377440" cy="1981200"/>
          </a:xfrm>
          <a:prstGeom prst="roundRect">
            <a:avLst>
              <a:gd name="adj" fmla="val 4458"/>
            </a:avLst>
          </a:prstGeom>
          <a:noFill/>
          <a:ln>
            <a:solidFill>
              <a:srgbClr val="9966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11818099"/>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lstStyle/>
          <a:p>
            <a:r>
              <a:rPr lang="es-ES_tradnl" dirty="0"/>
              <a:t>PSDM: Principales proyectos </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803159532"/>
              </p:ext>
            </p:extLst>
          </p:nvPr>
        </p:nvGraphicFramePr>
        <p:xfrm>
          <a:off x="1495552" y="1338580"/>
          <a:ext cx="10245344" cy="4577080"/>
        </p:xfrm>
        <a:graphic>
          <a:graphicData uri="http://schemas.openxmlformats.org/drawingml/2006/table">
            <a:tbl>
              <a:tblPr firstRow="1" bandRow="1">
                <a:effectLst>
                  <a:outerShdw blurRad="101600" dist="76200" dir="2700000" algn="tl" rotWithShape="0">
                    <a:prstClr val="black">
                      <a:alpha val="40000"/>
                    </a:prstClr>
                  </a:outerShdw>
                </a:effectLst>
                <a:tableStyleId>{5C22544A-7EE6-4342-B048-85BDC9FD1C3A}</a:tableStyleId>
              </a:tblPr>
              <a:tblGrid>
                <a:gridCol w="662432"/>
                <a:gridCol w="1828800"/>
                <a:gridCol w="7754112"/>
              </a:tblGrid>
              <a:tr h="370840">
                <a:tc gridSpan="3">
                  <a:txBody>
                    <a:bodyPr/>
                    <a:lstStyle/>
                    <a:p>
                      <a:r>
                        <a:rPr lang="es-ES" sz="1600" dirty="0" smtClean="0">
                          <a:solidFill>
                            <a:schemeClr val="bg1"/>
                          </a:solidFill>
                        </a:rPr>
                        <a:t>(b) Optimización de la gestión del agua y la energía  en una estación y un taller de metro (prueba</a:t>
                      </a:r>
                      <a:r>
                        <a:rPr lang="es-ES" sz="1600" baseline="0" dirty="0" smtClean="0">
                          <a:solidFill>
                            <a:schemeClr val="bg1"/>
                          </a:solidFill>
                        </a:rPr>
                        <a:t> piloto</a:t>
                      </a:r>
                      <a:r>
                        <a:rPr lang="es-ES" sz="1600" dirty="0" smtClean="0">
                          <a:solidFill>
                            <a:schemeClr val="bg1"/>
                          </a:solidFill>
                        </a:rPr>
                        <a:t>)</a:t>
                      </a:r>
                      <a:endParaRPr lang="es-ES"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6633"/>
                    </a:solidFill>
                  </a:tcPr>
                </a:tc>
                <a:tc hMerge="1">
                  <a:txBody>
                    <a:bodyPr/>
                    <a:lstStyle/>
                    <a:p>
                      <a:endParaRPr lang="es-ES" dirty="0"/>
                    </a:p>
                  </a:txBody>
                  <a:tcPr/>
                </a:tc>
                <a:tc hMerge="1">
                  <a:txBody>
                    <a:bodyPr/>
                    <a:lstStyle/>
                    <a:p>
                      <a:endParaRPr lang="es-ES" dirty="0"/>
                    </a:p>
                  </a:txBody>
                  <a:tcPr/>
                </a:tc>
              </a:tr>
              <a:tr h="370840">
                <a:tc>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100" b="1" dirty="0" smtClean="0"/>
                    </a:p>
                    <a:p>
                      <a:r>
                        <a:rPr lang="es-ES" sz="1100" b="1" dirty="0" smtClean="0"/>
                        <a:t>OBJECTIVO</a:t>
                      </a:r>
                      <a:r>
                        <a:rPr lang="es-ES" sz="1100" b="1" baseline="0" dirty="0" smtClean="0"/>
                        <a:t> </a:t>
                      </a:r>
                      <a:r>
                        <a:rPr lang="es-ES" sz="1100" b="1" dirty="0" smtClean="0"/>
                        <a:t>ESTRATÉGICO</a:t>
                      </a:r>
                    </a:p>
                    <a:p>
                      <a:pPr marL="171450" indent="-171450">
                        <a:buFont typeface="Arial" panose="020B0604020202020204" pitchFamily="34" charset="0"/>
                        <a:buChar char="•"/>
                      </a:pPr>
                      <a:r>
                        <a:rPr lang="es-ES" sz="1100" dirty="0" smtClean="0"/>
                        <a:t>Incremento de la eficiencia</a:t>
                      </a:r>
                      <a:r>
                        <a:rPr lang="es-ES" sz="1100" baseline="0" dirty="0" smtClean="0"/>
                        <a:t> </a:t>
                      </a:r>
                      <a:r>
                        <a:rPr lang="es-ES" sz="1100" dirty="0" smtClean="0"/>
                        <a:t>energética</a:t>
                      </a:r>
                    </a:p>
                    <a:p>
                      <a:pPr marL="171450" indent="-171450">
                        <a:buFont typeface="Arial" panose="020B0604020202020204" pitchFamily="34" charset="0"/>
                        <a:buChar char="•"/>
                      </a:pPr>
                      <a:r>
                        <a:rPr lang="es-ES" sz="1100" dirty="0" smtClean="0"/>
                        <a:t>Optimización</a:t>
                      </a:r>
                      <a:r>
                        <a:rPr lang="es-ES" sz="1100" baseline="0" dirty="0" smtClean="0"/>
                        <a:t> </a:t>
                      </a:r>
                      <a:r>
                        <a:rPr lang="es-ES" sz="1100" dirty="0" smtClean="0"/>
                        <a:t>de la gestión del agua</a:t>
                      </a:r>
                    </a:p>
                    <a:p>
                      <a:pPr marL="171450" indent="-171450">
                        <a:buFont typeface="Arial" panose="020B0604020202020204" pitchFamily="34" charset="0"/>
                        <a:buChar char="•"/>
                      </a:pPr>
                      <a:endParaRPr lang="es-ES_tradnl" sz="1100" dirty="0" smtClean="0"/>
                    </a:p>
                    <a:p>
                      <a:pPr marL="171450" indent="-171450">
                        <a:buFont typeface="Arial" panose="020B0604020202020204" pitchFamily="34" charset="0"/>
                        <a:buChar char="•"/>
                      </a:pPr>
                      <a:endParaRPr lang="es-ES_tradnl" sz="1100" dirty="0" smtClean="0"/>
                    </a:p>
                    <a:p>
                      <a:pPr marL="171450" indent="-171450">
                        <a:buFont typeface="Arial" panose="020B0604020202020204" pitchFamily="34" charset="0"/>
                        <a:buChar char="•"/>
                      </a:pPr>
                      <a:endParaRPr lang="es-E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s-ES" sz="1200" b="1" i="0" u="none" strike="noStrike" kern="1200" baseline="0" dirty="0" smtClean="0">
                        <a:solidFill>
                          <a:schemeClr val="dk1"/>
                        </a:solidFill>
                        <a:latin typeface="+mn-lt"/>
                        <a:ea typeface="+mn-ea"/>
                        <a:cs typeface="+mn-cs"/>
                      </a:endParaRPr>
                    </a:p>
                    <a:p>
                      <a:r>
                        <a:rPr lang="es-ES" sz="1200" b="1" i="0" u="none" strike="noStrike" kern="1200" baseline="0" dirty="0" smtClean="0">
                          <a:solidFill>
                            <a:schemeClr val="dk1"/>
                          </a:solidFill>
                          <a:latin typeface="+mn-lt"/>
                          <a:ea typeface="+mn-ea"/>
                          <a:cs typeface="+mn-cs"/>
                        </a:rPr>
                        <a:t>Resultados (2015)</a:t>
                      </a:r>
                    </a:p>
                    <a:p>
                      <a:pPr marL="171450" indent="-171450">
                        <a:buFont typeface="Arial" panose="020B0604020202020204" pitchFamily="34" charset="0"/>
                        <a:buChar char="•"/>
                      </a:pPr>
                      <a:r>
                        <a:rPr lang="es-ES_tradnl" sz="1200" b="0" i="0" u="none" strike="noStrike" kern="1200" baseline="0" dirty="0" smtClean="0">
                          <a:solidFill>
                            <a:schemeClr val="dk1"/>
                          </a:solidFill>
                          <a:latin typeface="+mn-lt"/>
                          <a:ea typeface="+mn-ea"/>
                          <a:cs typeface="+mn-cs"/>
                        </a:rPr>
                        <a:t>Evolución consumo de agua en metro en los últimos 7 años:</a:t>
                      </a:r>
                      <a:endParaRPr lang="es-ES" sz="1200" b="0" i="0" u="none" strike="noStrike" kern="1200" baseline="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 sz="1100" kern="1200" noProof="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S" sz="10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1 Rectángulo redondeado"/>
          <p:cNvSpPr/>
          <p:nvPr/>
        </p:nvSpPr>
        <p:spPr>
          <a:xfrm>
            <a:off x="2182368" y="1755648"/>
            <a:ext cx="1804416" cy="1673352"/>
          </a:xfrm>
          <a:prstGeom prst="roundRect">
            <a:avLst>
              <a:gd name="adj" fmla="val 9381"/>
            </a:avLst>
          </a:prstGeom>
          <a:noFill/>
          <a:ln>
            <a:solidFill>
              <a:srgbClr val="9966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redondeado"/>
          <p:cNvSpPr/>
          <p:nvPr/>
        </p:nvSpPr>
        <p:spPr>
          <a:xfrm>
            <a:off x="4047744" y="1755648"/>
            <a:ext cx="7583424" cy="4108704"/>
          </a:xfrm>
          <a:prstGeom prst="roundRect">
            <a:avLst>
              <a:gd name="adj" fmla="val 4458"/>
            </a:avLst>
          </a:prstGeom>
          <a:noFill/>
          <a:ln>
            <a:solidFill>
              <a:srgbClr val="9966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370" y="2360676"/>
            <a:ext cx="6065902" cy="3325284"/>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38483795"/>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lstStyle/>
          <a:p>
            <a:r>
              <a:rPr lang="es-ES_tradnl" dirty="0"/>
              <a:t>PSDM: Principales proyectos </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220771996"/>
              </p:ext>
            </p:extLst>
          </p:nvPr>
        </p:nvGraphicFramePr>
        <p:xfrm>
          <a:off x="1495552" y="1338580"/>
          <a:ext cx="10245344" cy="4577080"/>
        </p:xfrm>
        <a:graphic>
          <a:graphicData uri="http://schemas.openxmlformats.org/drawingml/2006/table">
            <a:tbl>
              <a:tblPr firstRow="1" bandRow="1">
                <a:effectLst>
                  <a:outerShdw blurRad="101600" dist="76200" dir="2700000" algn="tl" rotWithShape="0">
                    <a:prstClr val="black">
                      <a:alpha val="40000"/>
                    </a:prstClr>
                  </a:outerShdw>
                </a:effectLst>
                <a:tableStyleId>{5C22544A-7EE6-4342-B048-85BDC9FD1C3A}</a:tableStyleId>
              </a:tblPr>
              <a:tblGrid>
                <a:gridCol w="662432"/>
                <a:gridCol w="1828800"/>
                <a:gridCol w="7754112"/>
              </a:tblGrid>
              <a:tr h="370840">
                <a:tc gridSpan="3">
                  <a:txBody>
                    <a:bodyPr/>
                    <a:lstStyle/>
                    <a:p>
                      <a:r>
                        <a:rPr lang="es-ES" sz="1600" dirty="0" smtClean="0">
                          <a:solidFill>
                            <a:schemeClr val="bg1"/>
                          </a:solidFill>
                        </a:rPr>
                        <a:t>(b) Optimización de la gestión del agua y la energía  en una estación y un taller de metro (prueba</a:t>
                      </a:r>
                      <a:r>
                        <a:rPr lang="es-ES" sz="1600" baseline="0" dirty="0" smtClean="0">
                          <a:solidFill>
                            <a:schemeClr val="bg1"/>
                          </a:solidFill>
                        </a:rPr>
                        <a:t> piloto</a:t>
                      </a:r>
                      <a:r>
                        <a:rPr lang="es-ES" sz="1600" dirty="0" smtClean="0">
                          <a:solidFill>
                            <a:schemeClr val="bg1"/>
                          </a:solidFill>
                        </a:rPr>
                        <a:t>)</a:t>
                      </a:r>
                      <a:endParaRPr lang="es-ES"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6633"/>
                    </a:solidFill>
                  </a:tcPr>
                </a:tc>
                <a:tc hMerge="1">
                  <a:txBody>
                    <a:bodyPr/>
                    <a:lstStyle/>
                    <a:p>
                      <a:endParaRPr lang="es-ES" dirty="0"/>
                    </a:p>
                  </a:txBody>
                  <a:tcPr/>
                </a:tc>
                <a:tc hMerge="1">
                  <a:txBody>
                    <a:bodyPr/>
                    <a:lstStyle/>
                    <a:p>
                      <a:endParaRPr lang="es-ES" dirty="0"/>
                    </a:p>
                  </a:txBody>
                  <a:tcPr/>
                </a:tc>
              </a:tr>
              <a:tr h="370840">
                <a:tc>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100" b="1" dirty="0" smtClean="0"/>
                    </a:p>
                    <a:p>
                      <a:r>
                        <a:rPr lang="es-ES" sz="1100" b="1" dirty="0" smtClean="0"/>
                        <a:t>OBJECTIVO</a:t>
                      </a:r>
                      <a:r>
                        <a:rPr lang="es-ES" sz="1100" b="1" baseline="0" dirty="0" smtClean="0"/>
                        <a:t> </a:t>
                      </a:r>
                      <a:r>
                        <a:rPr lang="es-ES" sz="1100" b="1" dirty="0" smtClean="0"/>
                        <a:t>ESTRATÉGICO</a:t>
                      </a:r>
                    </a:p>
                    <a:p>
                      <a:pPr marL="171450" indent="-171450">
                        <a:buFont typeface="Arial" panose="020B0604020202020204" pitchFamily="34" charset="0"/>
                        <a:buChar char="•"/>
                      </a:pPr>
                      <a:r>
                        <a:rPr lang="es-ES" sz="1100" dirty="0" smtClean="0"/>
                        <a:t>Incremento de la eficiencia</a:t>
                      </a:r>
                      <a:r>
                        <a:rPr lang="es-ES" sz="1100" baseline="0" dirty="0" smtClean="0"/>
                        <a:t> </a:t>
                      </a:r>
                      <a:r>
                        <a:rPr lang="es-ES" sz="1100" dirty="0" smtClean="0"/>
                        <a:t>energética</a:t>
                      </a:r>
                    </a:p>
                    <a:p>
                      <a:pPr marL="171450" indent="-171450">
                        <a:buFont typeface="Arial" panose="020B0604020202020204" pitchFamily="34" charset="0"/>
                        <a:buChar char="•"/>
                      </a:pPr>
                      <a:r>
                        <a:rPr lang="es-ES" sz="1100" dirty="0" smtClean="0"/>
                        <a:t>Optimización</a:t>
                      </a:r>
                      <a:r>
                        <a:rPr lang="es-ES" sz="1100" baseline="0" dirty="0" smtClean="0"/>
                        <a:t> </a:t>
                      </a:r>
                      <a:r>
                        <a:rPr lang="es-ES" sz="1100" dirty="0" smtClean="0"/>
                        <a:t>de la gestión del agua</a:t>
                      </a:r>
                    </a:p>
                    <a:p>
                      <a:pPr marL="171450" indent="-171450">
                        <a:buFont typeface="Arial" panose="020B0604020202020204" pitchFamily="34" charset="0"/>
                        <a:buChar char="•"/>
                      </a:pPr>
                      <a:endParaRPr lang="es-ES_tradnl" sz="1100" dirty="0" smtClean="0"/>
                    </a:p>
                    <a:p>
                      <a:pPr marL="171450" indent="-171450">
                        <a:buFont typeface="Arial" panose="020B0604020202020204" pitchFamily="34" charset="0"/>
                        <a:buChar char="•"/>
                      </a:pPr>
                      <a:endParaRPr lang="es-ES_tradnl" sz="1100" dirty="0" smtClean="0"/>
                    </a:p>
                    <a:p>
                      <a:pPr marL="171450" indent="-171450">
                        <a:buFont typeface="Arial" panose="020B0604020202020204" pitchFamily="34" charset="0"/>
                        <a:buChar char="•"/>
                      </a:pPr>
                      <a:endParaRPr lang="es-E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s-ES" sz="1200" b="1" i="0" u="none" strike="noStrike" kern="1200" baseline="0" dirty="0" smtClean="0">
                        <a:solidFill>
                          <a:schemeClr val="dk1"/>
                        </a:solidFill>
                        <a:latin typeface="+mn-lt"/>
                        <a:ea typeface="+mn-ea"/>
                        <a:cs typeface="+mn-cs"/>
                      </a:endParaRPr>
                    </a:p>
                    <a:p>
                      <a:r>
                        <a:rPr lang="es-ES" sz="1200" b="1" i="0" u="none" strike="noStrike" kern="1200" baseline="0" dirty="0" smtClean="0">
                          <a:solidFill>
                            <a:schemeClr val="dk1"/>
                          </a:solidFill>
                          <a:latin typeface="+mn-lt"/>
                          <a:ea typeface="+mn-ea"/>
                          <a:cs typeface="+mn-cs"/>
                        </a:rPr>
                        <a:t>Resultados (2015)</a:t>
                      </a:r>
                    </a:p>
                    <a:p>
                      <a:pPr marL="171450" indent="-171450">
                        <a:buFont typeface="Arial" panose="020B0604020202020204" pitchFamily="34" charset="0"/>
                        <a:buChar char="•"/>
                      </a:pPr>
                      <a:r>
                        <a:rPr lang="es-ES_tradnl" sz="1200" b="0" i="0" u="none" strike="noStrike" kern="1200" baseline="0" dirty="0" smtClean="0">
                          <a:solidFill>
                            <a:schemeClr val="dk1"/>
                          </a:solidFill>
                          <a:latin typeface="+mn-lt"/>
                          <a:ea typeface="+mn-ea"/>
                          <a:cs typeface="+mn-cs"/>
                        </a:rPr>
                        <a:t>Aprovechamiento de aguas freáticas extraídas de los pozos de agotamiento de metro:</a:t>
                      </a:r>
                      <a:endParaRPr lang="es-ES" sz="1200" b="0" i="0" u="none" strike="noStrike" kern="1200" baseline="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 sz="1100" kern="1200" noProof="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S" sz="10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1 Rectángulo redondeado"/>
          <p:cNvSpPr/>
          <p:nvPr/>
        </p:nvSpPr>
        <p:spPr>
          <a:xfrm>
            <a:off x="2182368" y="1755648"/>
            <a:ext cx="1804416" cy="1673352"/>
          </a:xfrm>
          <a:prstGeom prst="roundRect">
            <a:avLst>
              <a:gd name="adj" fmla="val 9381"/>
            </a:avLst>
          </a:prstGeom>
          <a:noFill/>
          <a:ln>
            <a:solidFill>
              <a:srgbClr val="9966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redondeado"/>
          <p:cNvSpPr/>
          <p:nvPr/>
        </p:nvSpPr>
        <p:spPr>
          <a:xfrm>
            <a:off x="4047744" y="1755648"/>
            <a:ext cx="7583424" cy="4108704"/>
          </a:xfrm>
          <a:prstGeom prst="roundRect">
            <a:avLst>
              <a:gd name="adj" fmla="val 4458"/>
            </a:avLst>
          </a:prstGeom>
          <a:noFill/>
          <a:ln>
            <a:solidFill>
              <a:srgbClr val="9966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298" y="2298572"/>
            <a:ext cx="5144912" cy="356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09107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sp>
        <p:nvSpPr>
          <p:cNvPr id="2" name="1 Título"/>
          <p:cNvSpPr>
            <a:spLocks noGrp="1"/>
          </p:cNvSpPr>
          <p:nvPr>
            <p:ph type="title"/>
          </p:nvPr>
        </p:nvSpPr>
        <p:spPr>
          <a:xfrm>
            <a:off x="2572279" y="3901439"/>
            <a:ext cx="8930747" cy="875941"/>
          </a:xfrm>
        </p:spPr>
        <p:txBody>
          <a:bodyPr/>
          <a:lstStyle/>
          <a:p>
            <a:r>
              <a:rPr lang="es-ES_tradnl" dirty="0" smtClean="0">
                <a:latin typeface="Arial" panose="020B0604020202020204" pitchFamily="34" charset="0"/>
                <a:cs typeface="Arial" panose="020B0604020202020204" pitchFamily="34" charset="0"/>
              </a:rPr>
              <a:t>TMB en 9 líneas</a:t>
            </a:r>
            <a:endParaRPr lang="es-ES" dirty="0">
              <a:latin typeface="Arial" panose="020B0604020202020204" pitchFamily="34" charset="0"/>
              <a:cs typeface="Arial" panose="020B0604020202020204" pitchFamily="34" charset="0"/>
            </a:endParaRPr>
          </a:p>
        </p:txBody>
      </p:sp>
      <p:sp>
        <p:nvSpPr>
          <p:cNvPr id="6" name="Line 50"/>
          <p:cNvSpPr>
            <a:spLocks noChangeShapeType="1"/>
          </p:cNvSpPr>
          <p:nvPr/>
        </p:nvSpPr>
        <p:spPr bwMode="auto">
          <a:xfrm>
            <a:off x="7130110" y="3429000"/>
            <a:ext cx="1" cy="2459736"/>
          </a:xfrm>
          <a:prstGeom prst="line">
            <a:avLst/>
          </a:prstGeom>
          <a:noFill/>
          <a:ln w="508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ca-ES"/>
          </a:p>
        </p:txBody>
      </p:sp>
      <p:sp>
        <p:nvSpPr>
          <p:cNvPr id="7" name="Oval 51"/>
          <p:cNvSpPr>
            <a:spLocks noChangeArrowheads="1"/>
          </p:cNvSpPr>
          <p:nvPr/>
        </p:nvSpPr>
        <p:spPr bwMode="auto">
          <a:xfrm>
            <a:off x="6860111" y="4160519"/>
            <a:ext cx="540000" cy="540000"/>
          </a:xfrm>
          <a:prstGeom prst="ellipse">
            <a:avLst/>
          </a:prstGeom>
          <a:solidFill>
            <a:srgbClr val="C00000"/>
          </a:solidFill>
          <a:ln>
            <a:noFill/>
          </a:ln>
          <a:extLst/>
        </p:spPr>
        <p:txBody>
          <a:bodyPr anchor="ctr"/>
          <a:lstStyle/>
          <a:p>
            <a:pPr algn="ctr"/>
            <a:r>
              <a:rPr lang="ca-ES" altLang="es-ES" sz="1800" dirty="0">
                <a:solidFill>
                  <a:schemeClr val="bg1"/>
                </a:solidFill>
              </a:rPr>
              <a:t>1</a:t>
            </a:r>
          </a:p>
        </p:txBody>
      </p:sp>
      <p:sp>
        <p:nvSpPr>
          <p:cNvPr id="8" name="Oval 51"/>
          <p:cNvSpPr>
            <a:spLocks noChangeArrowheads="1"/>
          </p:cNvSpPr>
          <p:nvPr/>
        </p:nvSpPr>
        <p:spPr bwMode="auto">
          <a:xfrm>
            <a:off x="6860110" y="5174700"/>
            <a:ext cx="540000" cy="540000"/>
          </a:xfrm>
          <a:prstGeom prst="ellipse">
            <a:avLst/>
          </a:prstGeom>
          <a:solidFill>
            <a:schemeClr val="bg1">
              <a:lumMod val="65000"/>
            </a:schemeClr>
          </a:solidFill>
          <a:ln>
            <a:noFill/>
          </a:ln>
          <a:extLst/>
        </p:spPr>
        <p:txBody>
          <a:bodyPr anchor="ctr"/>
          <a:lstStyle>
            <a:lvl1pPr eaLnBrk="0" hangingPunct="0">
              <a:spcBef>
                <a:spcPct val="20000"/>
              </a:spcBef>
              <a:buChar char="•"/>
              <a:defRPr sz="2000" b="1">
                <a:solidFill>
                  <a:schemeClr val="bg2"/>
                </a:solidFill>
                <a:latin typeface="Arial" charset="0"/>
              </a:defRPr>
            </a:lvl1pPr>
            <a:lvl2pPr marL="742950" indent="-285750" eaLnBrk="0" hangingPunct="0">
              <a:spcBef>
                <a:spcPct val="20000"/>
              </a:spcBef>
              <a:buChar char="–"/>
              <a:defRPr>
                <a:solidFill>
                  <a:schemeClr val="bg2"/>
                </a:solidFill>
                <a:latin typeface="Arial" charset="0"/>
              </a:defRPr>
            </a:lvl2pPr>
            <a:lvl3pPr marL="1143000" indent="-228600" eaLnBrk="0" hangingPunct="0">
              <a:spcBef>
                <a:spcPct val="20000"/>
              </a:spcBef>
              <a:buChar char="•"/>
              <a:defRPr>
                <a:solidFill>
                  <a:schemeClr val="bg2"/>
                </a:solidFill>
                <a:latin typeface="Arial" charset="0"/>
              </a:defRPr>
            </a:lvl3pPr>
            <a:lvl4pPr marL="1600200" indent="-228600" eaLnBrk="0" hangingPunct="0">
              <a:spcBef>
                <a:spcPct val="20000"/>
              </a:spcBef>
              <a:buChar char="–"/>
              <a:defRPr>
                <a:solidFill>
                  <a:schemeClr val="bg2"/>
                </a:solidFill>
                <a:latin typeface="Arial" charset="0"/>
              </a:defRPr>
            </a:lvl4pPr>
            <a:lvl5pPr marL="2057400" indent="-228600" eaLnBrk="0" hangingPunct="0">
              <a:spcBef>
                <a:spcPct val="20000"/>
              </a:spcBef>
              <a:buChar char="»"/>
              <a:defRPr>
                <a:solidFill>
                  <a:schemeClr val="bg2"/>
                </a:solidFill>
                <a:latin typeface="Arial" charset="0"/>
              </a:defRPr>
            </a:lvl5pPr>
            <a:lvl6pPr marL="2514600" indent="-228600" eaLnBrk="0" fontAlgn="base" hangingPunct="0">
              <a:spcBef>
                <a:spcPct val="20000"/>
              </a:spcBef>
              <a:spcAft>
                <a:spcPct val="0"/>
              </a:spcAft>
              <a:buChar char="»"/>
              <a:defRPr>
                <a:solidFill>
                  <a:schemeClr val="bg2"/>
                </a:solidFill>
                <a:latin typeface="Arial" charset="0"/>
              </a:defRPr>
            </a:lvl6pPr>
            <a:lvl7pPr marL="2971800" indent="-228600" eaLnBrk="0" fontAlgn="base" hangingPunct="0">
              <a:spcBef>
                <a:spcPct val="20000"/>
              </a:spcBef>
              <a:spcAft>
                <a:spcPct val="0"/>
              </a:spcAft>
              <a:buChar char="»"/>
              <a:defRPr>
                <a:solidFill>
                  <a:schemeClr val="bg2"/>
                </a:solidFill>
                <a:latin typeface="Arial" charset="0"/>
              </a:defRPr>
            </a:lvl7pPr>
            <a:lvl8pPr marL="3429000" indent="-228600" eaLnBrk="0" fontAlgn="base" hangingPunct="0">
              <a:spcBef>
                <a:spcPct val="20000"/>
              </a:spcBef>
              <a:spcAft>
                <a:spcPct val="0"/>
              </a:spcAft>
              <a:buChar char="»"/>
              <a:defRPr>
                <a:solidFill>
                  <a:schemeClr val="bg2"/>
                </a:solidFill>
                <a:latin typeface="Arial" charset="0"/>
              </a:defRPr>
            </a:lvl8pPr>
            <a:lvl9pPr marL="3886200" indent="-228600" eaLnBrk="0" fontAlgn="base" hangingPunct="0">
              <a:spcBef>
                <a:spcPct val="20000"/>
              </a:spcBef>
              <a:spcAft>
                <a:spcPct val="0"/>
              </a:spcAft>
              <a:buChar char="»"/>
              <a:defRPr>
                <a:solidFill>
                  <a:schemeClr val="bg2"/>
                </a:solidFill>
                <a:latin typeface="Arial" charset="0"/>
              </a:defRPr>
            </a:lvl9pPr>
          </a:lstStyle>
          <a:p>
            <a:pPr algn="ctr" eaLnBrk="1" hangingPunct="1">
              <a:spcBef>
                <a:spcPct val="0"/>
              </a:spcBef>
              <a:buFontTx/>
              <a:buNone/>
            </a:pPr>
            <a:r>
              <a:rPr lang="ca-ES" altLang="es-ES" sz="1800" dirty="0" smtClean="0">
                <a:solidFill>
                  <a:schemeClr val="bg1"/>
                </a:solidFill>
                <a:latin typeface="Calibri" pitchFamily="34" charset="0"/>
              </a:rPr>
              <a:t>2</a:t>
            </a:r>
            <a:endParaRPr lang="ca-ES" altLang="es-ES" sz="1800" dirty="0">
              <a:solidFill>
                <a:schemeClr val="bg1"/>
              </a:solidFill>
              <a:latin typeface="Calibri" pitchFamily="34" charset="0"/>
            </a:endParaRPr>
          </a:p>
        </p:txBody>
      </p:sp>
    </p:spTree>
    <p:extLst>
      <p:ext uri="{BB962C8B-B14F-4D97-AF65-F5344CB8AC3E}">
        <p14:creationId xmlns:p14="http://schemas.microsoft.com/office/powerpoint/2010/main" val="84139963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lstStyle/>
          <a:p>
            <a:r>
              <a:rPr lang="es-ES_tradnl" dirty="0"/>
              <a:t>PSDM: Principales proyectos </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826846474"/>
              </p:ext>
            </p:extLst>
          </p:nvPr>
        </p:nvGraphicFramePr>
        <p:xfrm>
          <a:off x="1495552" y="1338580"/>
          <a:ext cx="10245344" cy="4577080"/>
        </p:xfrm>
        <a:graphic>
          <a:graphicData uri="http://schemas.openxmlformats.org/drawingml/2006/table">
            <a:tbl>
              <a:tblPr firstRow="1" bandRow="1">
                <a:effectLst>
                  <a:outerShdw blurRad="101600" dist="76200" dir="2700000" algn="tl" rotWithShape="0">
                    <a:prstClr val="black">
                      <a:alpha val="40000"/>
                    </a:prstClr>
                  </a:outerShdw>
                </a:effectLst>
                <a:tableStyleId>{5C22544A-7EE6-4342-B048-85BDC9FD1C3A}</a:tableStyleId>
              </a:tblPr>
              <a:tblGrid>
                <a:gridCol w="662432"/>
                <a:gridCol w="1828800"/>
                <a:gridCol w="7754112"/>
              </a:tblGrid>
              <a:tr h="370840">
                <a:tc gridSpan="3">
                  <a:txBody>
                    <a:bodyPr/>
                    <a:lstStyle/>
                    <a:p>
                      <a:r>
                        <a:rPr lang="es-ES" sz="1600" dirty="0" smtClean="0">
                          <a:solidFill>
                            <a:schemeClr val="bg1"/>
                          </a:solidFill>
                        </a:rPr>
                        <a:t>(b) Optimización de la gestión del agua y la energía  en una estación y un taller de metro (prueba</a:t>
                      </a:r>
                      <a:r>
                        <a:rPr lang="es-ES" sz="1600" baseline="0" dirty="0" smtClean="0">
                          <a:solidFill>
                            <a:schemeClr val="bg1"/>
                          </a:solidFill>
                        </a:rPr>
                        <a:t> piloto</a:t>
                      </a:r>
                      <a:r>
                        <a:rPr lang="es-ES" sz="1600" dirty="0" smtClean="0">
                          <a:solidFill>
                            <a:schemeClr val="bg1"/>
                          </a:solidFill>
                        </a:rPr>
                        <a:t>)</a:t>
                      </a:r>
                      <a:endParaRPr lang="es-ES"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6633"/>
                    </a:solidFill>
                  </a:tcPr>
                </a:tc>
                <a:tc hMerge="1">
                  <a:txBody>
                    <a:bodyPr/>
                    <a:lstStyle/>
                    <a:p>
                      <a:endParaRPr lang="es-ES" dirty="0"/>
                    </a:p>
                  </a:txBody>
                  <a:tcPr/>
                </a:tc>
                <a:tc hMerge="1">
                  <a:txBody>
                    <a:bodyPr/>
                    <a:lstStyle/>
                    <a:p>
                      <a:endParaRPr lang="es-ES" dirty="0"/>
                    </a:p>
                  </a:txBody>
                  <a:tcPr/>
                </a:tc>
              </a:tr>
              <a:tr h="370840">
                <a:tc>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100" b="1" dirty="0" smtClean="0"/>
                    </a:p>
                    <a:p>
                      <a:r>
                        <a:rPr lang="es-ES" sz="1100" b="1" dirty="0" smtClean="0"/>
                        <a:t>OBJECTIVO</a:t>
                      </a:r>
                      <a:r>
                        <a:rPr lang="es-ES" sz="1100" b="1" baseline="0" dirty="0" smtClean="0"/>
                        <a:t> </a:t>
                      </a:r>
                      <a:r>
                        <a:rPr lang="es-ES" sz="1100" b="1" dirty="0" smtClean="0"/>
                        <a:t>ESTRATÉGICO</a:t>
                      </a:r>
                    </a:p>
                    <a:p>
                      <a:pPr marL="171450" indent="-171450">
                        <a:buFont typeface="Arial" panose="020B0604020202020204" pitchFamily="34" charset="0"/>
                        <a:buChar char="•"/>
                      </a:pPr>
                      <a:r>
                        <a:rPr lang="es-ES" sz="1100" dirty="0" smtClean="0"/>
                        <a:t>Incremento de la eficiencia</a:t>
                      </a:r>
                      <a:r>
                        <a:rPr lang="es-ES" sz="1100" baseline="0" dirty="0" smtClean="0"/>
                        <a:t> </a:t>
                      </a:r>
                      <a:r>
                        <a:rPr lang="es-ES" sz="1100" dirty="0" smtClean="0"/>
                        <a:t>energética</a:t>
                      </a:r>
                    </a:p>
                    <a:p>
                      <a:pPr marL="171450" indent="-171450">
                        <a:buFont typeface="Arial" panose="020B0604020202020204" pitchFamily="34" charset="0"/>
                        <a:buChar char="•"/>
                      </a:pPr>
                      <a:r>
                        <a:rPr lang="es-ES" sz="1100" dirty="0" smtClean="0"/>
                        <a:t>Optimización</a:t>
                      </a:r>
                      <a:r>
                        <a:rPr lang="es-ES" sz="1100" baseline="0" dirty="0" smtClean="0"/>
                        <a:t> </a:t>
                      </a:r>
                      <a:r>
                        <a:rPr lang="es-ES" sz="1100" dirty="0" smtClean="0"/>
                        <a:t>de la gestión del agua</a:t>
                      </a:r>
                    </a:p>
                    <a:p>
                      <a:pPr marL="171450" indent="-171450">
                        <a:buFont typeface="Arial" panose="020B0604020202020204" pitchFamily="34" charset="0"/>
                        <a:buChar char="•"/>
                      </a:pPr>
                      <a:endParaRPr lang="es-ES_tradnl" sz="1100" dirty="0" smtClean="0"/>
                    </a:p>
                    <a:p>
                      <a:pPr marL="171450" indent="-171450">
                        <a:buFont typeface="Arial" panose="020B0604020202020204" pitchFamily="34" charset="0"/>
                        <a:buChar char="•"/>
                      </a:pPr>
                      <a:endParaRPr lang="es-ES_tradnl" sz="1100" dirty="0" smtClean="0"/>
                    </a:p>
                    <a:p>
                      <a:pPr marL="171450" indent="-171450">
                        <a:buFont typeface="Arial" panose="020B0604020202020204" pitchFamily="34" charset="0"/>
                        <a:buChar char="•"/>
                      </a:pPr>
                      <a:endParaRPr lang="es-E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s-ES" sz="1200" b="1" i="0" u="none" strike="noStrike" kern="1200" baseline="0" dirty="0" smtClean="0">
                        <a:solidFill>
                          <a:schemeClr val="dk1"/>
                        </a:solidFill>
                        <a:latin typeface="+mn-lt"/>
                        <a:ea typeface="+mn-ea"/>
                        <a:cs typeface="+mn-cs"/>
                      </a:endParaRPr>
                    </a:p>
                    <a:p>
                      <a:r>
                        <a:rPr lang="es-ES" sz="1200" b="1" i="0" u="none" strike="noStrike" kern="1200" baseline="0" dirty="0" smtClean="0">
                          <a:solidFill>
                            <a:schemeClr val="dk1"/>
                          </a:solidFill>
                          <a:latin typeface="+mn-lt"/>
                          <a:ea typeface="+mn-ea"/>
                          <a:cs typeface="+mn-cs"/>
                        </a:rPr>
                        <a:t>Acciones de futuro</a:t>
                      </a:r>
                    </a:p>
                    <a:p>
                      <a:pPr marL="171450" indent="-171450">
                        <a:buFont typeface="Arial" panose="020B0604020202020204" pitchFamily="34" charset="0"/>
                        <a:buChar char="•"/>
                      </a:pPr>
                      <a:r>
                        <a:rPr lang="es-ES_tradnl" sz="1200" b="0" i="0" u="none" strike="noStrike" kern="1200" baseline="0" dirty="0" smtClean="0">
                          <a:solidFill>
                            <a:schemeClr val="dk1"/>
                          </a:solidFill>
                          <a:latin typeface="+mn-lt"/>
                          <a:ea typeface="+mn-ea"/>
                          <a:cs typeface="+mn-cs"/>
                        </a:rPr>
                        <a:t>Configuración e implantación del cuadro de indicadores para el seguimiento del consumo de agua de TB y Metro.</a:t>
                      </a:r>
                    </a:p>
                    <a:p>
                      <a:pPr marL="171450" indent="-171450">
                        <a:buFont typeface="Arial" panose="020B0604020202020204" pitchFamily="34" charset="0"/>
                        <a:buChar char="•"/>
                      </a:pPr>
                      <a:r>
                        <a:rPr lang="es-ES_tradnl" sz="1200" b="0" i="0" u="none" strike="noStrike" kern="1200" baseline="0" dirty="0" smtClean="0">
                          <a:solidFill>
                            <a:schemeClr val="dk1"/>
                          </a:solidFill>
                          <a:latin typeface="+mn-lt"/>
                          <a:ea typeface="+mn-ea"/>
                          <a:cs typeface="+mn-cs"/>
                        </a:rPr>
                        <a:t>Incorporación de los Indicadores de Consumo de Agua al seguimiento de indicadores de TB y Metro.</a:t>
                      </a:r>
                    </a:p>
                    <a:p>
                      <a:pPr marL="171450" indent="-171450">
                        <a:buFont typeface="Arial" panose="020B0604020202020204" pitchFamily="34" charset="0"/>
                        <a:buChar char="•"/>
                      </a:pPr>
                      <a:r>
                        <a:rPr lang="es-ES_tradnl" sz="1200" b="0" i="0" u="none" strike="noStrike" kern="1200" baseline="0" dirty="0" smtClean="0">
                          <a:solidFill>
                            <a:schemeClr val="dk1"/>
                          </a:solidFill>
                          <a:latin typeface="+mn-lt"/>
                          <a:ea typeface="+mn-ea"/>
                          <a:cs typeface="+mn-cs"/>
                        </a:rPr>
                        <a:t>Desarrollar la segunda fase del aprovechamiento de aguas freáticas del Pozo de Badal (Rambla Brasil 3-11).</a:t>
                      </a:r>
                    </a:p>
                    <a:p>
                      <a:pPr marL="171450" indent="-171450">
                        <a:buFont typeface="Arial" panose="020B0604020202020204" pitchFamily="34" charset="0"/>
                        <a:buChar char="•"/>
                      </a:pPr>
                      <a:r>
                        <a:rPr lang="es-ES_tradnl" sz="1200" b="0" i="0" u="none" strike="noStrike" kern="1200" baseline="0" dirty="0" smtClean="0">
                          <a:solidFill>
                            <a:schemeClr val="dk1"/>
                          </a:solidFill>
                          <a:latin typeface="+mn-lt"/>
                          <a:ea typeface="+mn-ea"/>
                          <a:cs typeface="+mn-cs"/>
                        </a:rPr>
                        <a:t>Conexión de aguas freáticas procedentes del Pozo de la estación de Metro de Rambla </a:t>
                      </a:r>
                      <a:r>
                        <a:rPr lang="es-ES_tradnl" sz="1200" b="0" i="0" u="none" strike="noStrike" kern="1200" baseline="0" dirty="0" err="1" smtClean="0">
                          <a:solidFill>
                            <a:schemeClr val="dk1"/>
                          </a:solidFill>
                          <a:latin typeface="+mn-lt"/>
                          <a:ea typeface="+mn-ea"/>
                          <a:cs typeface="+mn-cs"/>
                        </a:rPr>
                        <a:t>Just</a:t>
                      </a:r>
                      <a:r>
                        <a:rPr lang="es-ES_tradnl" sz="1200" b="0" i="0" u="none" strike="noStrike" kern="1200" baseline="0" dirty="0" smtClean="0">
                          <a:solidFill>
                            <a:schemeClr val="dk1"/>
                          </a:solidFill>
                          <a:latin typeface="+mn-lt"/>
                          <a:ea typeface="+mn-ea"/>
                          <a:cs typeface="+mn-cs"/>
                        </a:rPr>
                        <a:t> Oliveras para la ampliación del </a:t>
                      </a:r>
                      <a:r>
                        <a:rPr lang="es-ES_tradnl" sz="1200" b="0" i="0" u="none" strike="noStrike" kern="1200" baseline="0" dirty="0" err="1" smtClean="0">
                          <a:solidFill>
                            <a:schemeClr val="dk1"/>
                          </a:solidFill>
                          <a:latin typeface="+mn-lt"/>
                          <a:ea typeface="+mn-ea"/>
                          <a:cs typeface="+mn-cs"/>
                        </a:rPr>
                        <a:t>Parc</a:t>
                      </a:r>
                      <a:r>
                        <a:rPr lang="es-ES_tradnl" sz="1200" b="0" i="0" u="none" strike="noStrike" kern="1200" baseline="0" dirty="0" smtClean="0">
                          <a:solidFill>
                            <a:schemeClr val="dk1"/>
                          </a:solidFill>
                          <a:latin typeface="+mn-lt"/>
                          <a:ea typeface="+mn-ea"/>
                          <a:cs typeface="+mn-cs"/>
                        </a:rPr>
                        <a:t> de Can </a:t>
                      </a:r>
                      <a:r>
                        <a:rPr lang="es-ES_tradnl" sz="1200" b="0" i="0" u="none" strike="noStrike" kern="1200" baseline="0" dirty="0" err="1" smtClean="0">
                          <a:solidFill>
                            <a:schemeClr val="dk1"/>
                          </a:solidFill>
                          <a:latin typeface="+mn-lt"/>
                          <a:ea typeface="+mn-ea"/>
                          <a:cs typeface="+mn-cs"/>
                        </a:rPr>
                        <a:t>Boixeres</a:t>
                      </a:r>
                      <a:r>
                        <a:rPr lang="es-ES_tradnl" sz="1200" b="0" i="0" u="none" strike="noStrike" kern="1200" baseline="0" dirty="0" smtClean="0">
                          <a:solidFill>
                            <a:schemeClr val="dk1"/>
                          </a:solidFill>
                          <a:latin typeface="+mn-lt"/>
                          <a:ea typeface="+mn-ea"/>
                          <a:cs typeface="+mn-cs"/>
                        </a:rPr>
                        <a:t>.</a:t>
                      </a:r>
                    </a:p>
                    <a:p>
                      <a:pPr marL="0" indent="0">
                        <a:buFont typeface="Arial" panose="020B0604020202020204" pitchFamily="34" charset="0"/>
                        <a:buNone/>
                      </a:pPr>
                      <a:endParaRPr lang="es-ES_tradnl" sz="1200" b="0" i="0" u="none" strike="noStrike" kern="1200" baseline="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_tradnl" sz="1100" kern="1200" noProof="0" dirty="0" smtClean="0">
                        <a:solidFill>
                          <a:schemeClr val="dk1"/>
                        </a:solidFill>
                        <a:latin typeface="+mn-lt"/>
                        <a:ea typeface="+mn-ea"/>
                        <a:cs typeface="+mn-cs"/>
                      </a:endParaRPr>
                    </a:p>
                    <a:p>
                      <a:endParaRPr lang="es-ES" sz="1100" kern="1200" noProof="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S" sz="10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1 Rectángulo redondeado"/>
          <p:cNvSpPr/>
          <p:nvPr/>
        </p:nvSpPr>
        <p:spPr>
          <a:xfrm>
            <a:off x="2182368" y="1755648"/>
            <a:ext cx="1804416" cy="1673352"/>
          </a:xfrm>
          <a:prstGeom prst="roundRect">
            <a:avLst>
              <a:gd name="adj" fmla="val 9381"/>
            </a:avLst>
          </a:prstGeom>
          <a:noFill/>
          <a:ln>
            <a:solidFill>
              <a:srgbClr val="9966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redondeado"/>
          <p:cNvSpPr/>
          <p:nvPr/>
        </p:nvSpPr>
        <p:spPr>
          <a:xfrm>
            <a:off x="4047744" y="1755648"/>
            <a:ext cx="7583424" cy="4108704"/>
          </a:xfrm>
          <a:prstGeom prst="roundRect">
            <a:avLst>
              <a:gd name="adj" fmla="val 4458"/>
            </a:avLst>
          </a:prstGeom>
          <a:noFill/>
          <a:ln>
            <a:solidFill>
              <a:srgbClr val="9966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28491053"/>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S_tradnl" dirty="0"/>
              <a:t>PSDM: </a:t>
            </a:r>
            <a:r>
              <a:rPr lang="es-ES_tradnl" dirty="0" smtClean="0"/>
              <a:t>Órganos de Gestión</a:t>
            </a:r>
            <a:endParaRPr lang="es-ES" dirty="0"/>
          </a:p>
        </p:txBody>
      </p:sp>
      <p:sp>
        <p:nvSpPr>
          <p:cNvPr id="3" name="2 CuadroTexto"/>
          <p:cNvSpPr txBox="1"/>
          <p:nvPr/>
        </p:nvSpPr>
        <p:spPr>
          <a:xfrm>
            <a:off x="1670304" y="1584960"/>
            <a:ext cx="9965229" cy="369332"/>
          </a:xfrm>
          <a:prstGeom prst="rect">
            <a:avLst/>
          </a:prstGeom>
          <a:noFill/>
        </p:spPr>
        <p:txBody>
          <a:bodyPr wrap="none" rtlCol="0">
            <a:spAutoFit/>
          </a:bodyPr>
          <a:lstStyle/>
          <a:p>
            <a:r>
              <a:rPr lang="es-ES" dirty="0"/>
              <a:t>La </a:t>
            </a:r>
            <a:r>
              <a:rPr lang="es-ES" dirty="0" smtClean="0"/>
              <a:t>gestión </a:t>
            </a:r>
            <a:r>
              <a:rPr lang="es-ES" dirty="0"/>
              <a:t>de la </a:t>
            </a:r>
            <a:r>
              <a:rPr lang="es-ES" dirty="0" smtClean="0"/>
              <a:t>sostenibilidad </a:t>
            </a:r>
            <a:r>
              <a:rPr lang="es-ES" dirty="0"/>
              <a:t>ambiental </a:t>
            </a:r>
            <a:r>
              <a:rPr lang="es-ES" dirty="0" smtClean="0"/>
              <a:t>se integra </a:t>
            </a:r>
            <a:r>
              <a:rPr lang="es-ES" dirty="0"/>
              <a:t>en </a:t>
            </a:r>
            <a:r>
              <a:rPr lang="es-ES" dirty="0" smtClean="0"/>
              <a:t>los órganos </a:t>
            </a:r>
            <a:r>
              <a:rPr lang="es-ES" dirty="0"/>
              <a:t>de </a:t>
            </a:r>
            <a:r>
              <a:rPr lang="es-ES" dirty="0" smtClean="0"/>
              <a:t>gestión existentes </a:t>
            </a:r>
            <a:r>
              <a:rPr lang="es-ES" dirty="0"/>
              <a:t>a </a:t>
            </a:r>
            <a:r>
              <a:rPr lang="es-ES" dirty="0" smtClean="0"/>
              <a:t>TMB</a:t>
            </a:r>
            <a:endParaRPr lang="es-ES" dirty="0"/>
          </a:p>
        </p:txBody>
      </p:sp>
      <p:sp>
        <p:nvSpPr>
          <p:cNvPr id="5" name="4 Rectángulo redondeado"/>
          <p:cNvSpPr/>
          <p:nvPr/>
        </p:nvSpPr>
        <p:spPr>
          <a:xfrm>
            <a:off x="1755648" y="2414016"/>
            <a:ext cx="4084320" cy="1014984"/>
          </a:xfrm>
          <a:prstGeom prst="roundRect">
            <a:avLst/>
          </a:prstGeom>
          <a:solidFill>
            <a:srgbClr val="CC9900"/>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smtClean="0">
                <a:solidFill>
                  <a:schemeClr val="tx1"/>
                </a:solidFill>
              </a:rPr>
              <a:t>Comisión Ejecutiva</a:t>
            </a:r>
            <a:endParaRPr lang="es-ES" sz="1100" b="1" dirty="0">
              <a:solidFill>
                <a:schemeClr val="tx1"/>
              </a:solidFill>
            </a:endParaRPr>
          </a:p>
          <a:p>
            <a:pPr algn="just"/>
            <a:r>
              <a:rPr lang="es-ES" sz="1100" b="1" dirty="0" smtClean="0">
                <a:solidFill>
                  <a:schemeClr val="bg1"/>
                </a:solidFill>
              </a:rPr>
              <a:t>Periódicamente será </a:t>
            </a:r>
            <a:r>
              <a:rPr lang="es-ES" sz="1100" b="1" dirty="0">
                <a:solidFill>
                  <a:schemeClr val="bg1"/>
                </a:solidFill>
              </a:rPr>
              <a:t>informada del </a:t>
            </a:r>
            <a:r>
              <a:rPr lang="es-ES" sz="1100" b="1" dirty="0" smtClean="0">
                <a:solidFill>
                  <a:schemeClr val="bg1"/>
                </a:solidFill>
              </a:rPr>
              <a:t>desarrollo y seguimiento </a:t>
            </a:r>
            <a:r>
              <a:rPr lang="es-ES" sz="1100" b="1" dirty="0">
                <a:solidFill>
                  <a:schemeClr val="bg1"/>
                </a:solidFill>
              </a:rPr>
              <a:t>del </a:t>
            </a:r>
            <a:r>
              <a:rPr lang="es-ES" sz="1100" b="1" dirty="0" smtClean="0">
                <a:solidFill>
                  <a:schemeClr val="bg1"/>
                </a:solidFill>
              </a:rPr>
              <a:t>Plan </a:t>
            </a:r>
            <a:r>
              <a:rPr lang="es-ES" sz="1100" b="1" dirty="0">
                <a:solidFill>
                  <a:schemeClr val="bg1"/>
                </a:solidFill>
              </a:rPr>
              <a:t>Director </a:t>
            </a:r>
            <a:r>
              <a:rPr lang="es-ES" sz="1100" b="1" dirty="0" smtClean="0">
                <a:solidFill>
                  <a:schemeClr val="bg1"/>
                </a:solidFill>
              </a:rPr>
              <a:t>y asumirá su dirección estratégica</a:t>
            </a:r>
            <a:endParaRPr lang="es-ES" sz="1100" dirty="0">
              <a:solidFill>
                <a:schemeClr val="bg1"/>
              </a:solidFill>
            </a:endParaRPr>
          </a:p>
        </p:txBody>
      </p:sp>
      <p:sp>
        <p:nvSpPr>
          <p:cNvPr id="7" name="6 Rectángulo redondeado"/>
          <p:cNvSpPr/>
          <p:nvPr/>
        </p:nvSpPr>
        <p:spPr>
          <a:xfrm>
            <a:off x="1755648" y="4931664"/>
            <a:ext cx="4084320" cy="1014984"/>
          </a:xfrm>
          <a:prstGeom prst="roundRect">
            <a:avLst/>
          </a:prstGeom>
          <a:solidFill>
            <a:srgbClr val="99CC00"/>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smtClean="0">
                <a:solidFill>
                  <a:schemeClr val="tx1"/>
                </a:solidFill>
              </a:rPr>
              <a:t>Equipos </a:t>
            </a:r>
            <a:r>
              <a:rPr lang="es-ES" sz="1100" b="1" dirty="0">
                <a:solidFill>
                  <a:schemeClr val="tx1"/>
                </a:solidFill>
              </a:rPr>
              <a:t>de </a:t>
            </a:r>
            <a:r>
              <a:rPr lang="es-ES" sz="1100" b="1" dirty="0" smtClean="0">
                <a:solidFill>
                  <a:schemeClr val="tx1"/>
                </a:solidFill>
              </a:rPr>
              <a:t>proyecto</a:t>
            </a:r>
            <a:endParaRPr lang="es-ES" sz="1100" b="1" dirty="0">
              <a:solidFill>
                <a:schemeClr val="tx1"/>
              </a:solidFill>
            </a:endParaRPr>
          </a:p>
          <a:p>
            <a:pPr algn="just"/>
            <a:r>
              <a:rPr lang="es-ES" sz="1100" dirty="0" smtClean="0"/>
              <a:t>Según las acciones </a:t>
            </a:r>
            <a:r>
              <a:rPr lang="es-ES" sz="1100" dirty="0"/>
              <a:t>que </a:t>
            </a:r>
            <a:r>
              <a:rPr lang="es-ES" sz="1100" dirty="0" smtClean="0"/>
              <a:t>haya que desarrollar se constituye un EQUIPO </a:t>
            </a:r>
            <a:r>
              <a:rPr lang="es-ES" sz="1100" dirty="0"/>
              <a:t>DE </a:t>
            </a:r>
            <a:r>
              <a:rPr lang="es-ES" sz="1100" dirty="0" smtClean="0"/>
              <a:t>PROYECTO DE SOSTENIBILIDAD: Ejecución de proyectos; puede agrupar personas </a:t>
            </a:r>
            <a:r>
              <a:rPr lang="es-ES" sz="1100" dirty="0"/>
              <a:t>de </a:t>
            </a:r>
            <a:r>
              <a:rPr lang="es-ES" sz="1100" dirty="0" smtClean="0"/>
              <a:t>diferentes áreas</a:t>
            </a:r>
            <a:endParaRPr lang="es-ES" sz="1100" dirty="0"/>
          </a:p>
        </p:txBody>
      </p:sp>
      <p:sp>
        <p:nvSpPr>
          <p:cNvPr id="8" name="7 Rectángulo redondeado"/>
          <p:cNvSpPr/>
          <p:nvPr/>
        </p:nvSpPr>
        <p:spPr>
          <a:xfrm>
            <a:off x="1755648" y="3700272"/>
            <a:ext cx="4084320" cy="1014984"/>
          </a:xfrm>
          <a:prstGeom prst="roundRect">
            <a:avLst/>
          </a:prstGeom>
          <a:solidFill>
            <a:srgbClr val="FF9933"/>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smtClean="0">
                <a:solidFill>
                  <a:schemeClr val="tx1"/>
                </a:solidFill>
              </a:rPr>
              <a:t>Comités de Área (red/dirección ejecutiva)</a:t>
            </a:r>
            <a:endParaRPr lang="es-ES" sz="1100" b="1" dirty="0">
              <a:solidFill>
                <a:schemeClr val="tx1"/>
              </a:solidFill>
            </a:endParaRPr>
          </a:p>
          <a:p>
            <a:r>
              <a:rPr lang="es-ES" sz="1100" dirty="0" smtClean="0"/>
              <a:t>Periódicamente se constituyen como COMITÈ DE  ÁREA </a:t>
            </a:r>
            <a:r>
              <a:rPr lang="es-ES" sz="1100" dirty="0"/>
              <a:t>DE </a:t>
            </a:r>
            <a:r>
              <a:rPr lang="es-ES" sz="1100" dirty="0" smtClean="0"/>
              <a:t>SOSTENIBILIDAD: Planificación, coordinación, distribución de recursos</a:t>
            </a:r>
            <a:r>
              <a:rPr lang="es-ES" sz="1100" dirty="0"/>
              <a:t>, control </a:t>
            </a:r>
            <a:r>
              <a:rPr lang="es-ES" sz="1100" dirty="0" smtClean="0"/>
              <a:t>y seguimiento</a:t>
            </a:r>
            <a:endParaRPr lang="es-ES" sz="1100" dirty="0">
              <a:solidFill>
                <a:schemeClr val="bg1"/>
              </a:solidFill>
            </a:endParaRPr>
          </a:p>
        </p:txBody>
      </p:sp>
      <p:sp>
        <p:nvSpPr>
          <p:cNvPr id="9" name="8 Rectángulo redondeado"/>
          <p:cNvSpPr/>
          <p:nvPr/>
        </p:nvSpPr>
        <p:spPr>
          <a:xfrm>
            <a:off x="6467856" y="3700272"/>
            <a:ext cx="4084320" cy="1014984"/>
          </a:xfrm>
          <a:prstGeom prst="roundRect">
            <a:avLst/>
          </a:prstGeom>
          <a:solidFill>
            <a:srgbClr val="00B050"/>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smtClean="0">
                <a:solidFill>
                  <a:schemeClr val="tx1"/>
                </a:solidFill>
              </a:rPr>
              <a:t>Medioambiente y Calidad</a:t>
            </a:r>
            <a:endParaRPr lang="es-ES" sz="1100" b="1" dirty="0">
              <a:solidFill>
                <a:schemeClr val="tx1"/>
              </a:solidFill>
            </a:endParaRPr>
          </a:p>
          <a:p>
            <a:r>
              <a:rPr lang="es-ES" sz="1100" b="1" dirty="0" smtClean="0">
                <a:solidFill>
                  <a:schemeClr val="bg1"/>
                </a:solidFill>
              </a:rPr>
              <a:t>Control y seguimiento </a:t>
            </a:r>
            <a:r>
              <a:rPr lang="es-ES" sz="1100" b="1" dirty="0">
                <a:solidFill>
                  <a:schemeClr val="bg1"/>
                </a:solidFill>
              </a:rPr>
              <a:t>del </a:t>
            </a:r>
            <a:r>
              <a:rPr lang="es-ES" sz="1100" b="1" dirty="0" smtClean="0">
                <a:solidFill>
                  <a:schemeClr val="bg1"/>
                </a:solidFill>
              </a:rPr>
              <a:t>Plan </a:t>
            </a:r>
            <a:r>
              <a:rPr lang="es-ES" sz="1100" b="1" dirty="0">
                <a:solidFill>
                  <a:schemeClr val="bg1"/>
                </a:solidFill>
              </a:rPr>
              <a:t>Director, </a:t>
            </a:r>
            <a:r>
              <a:rPr lang="es-ES" sz="1100" b="1" dirty="0" smtClean="0">
                <a:solidFill>
                  <a:schemeClr val="bg1"/>
                </a:solidFill>
              </a:rPr>
              <a:t>soporte y asesoramiento técnico, participación </a:t>
            </a:r>
            <a:r>
              <a:rPr lang="es-ES" sz="1100" b="1" dirty="0">
                <a:solidFill>
                  <a:schemeClr val="bg1"/>
                </a:solidFill>
              </a:rPr>
              <a:t>directa en </a:t>
            </a:r>
            <a:r>
              <a:rPr lang="es-ES" sz="1100" b="1" dirty="0" smtClean="0">
                <a:solidFill>
                  <a:schemeClr val="bg1"/>
                </a:solidFill>
              </a:rPr>
              <a:t>los Comités, informes</a:t>
            </a:r>
            <a:endParaRPr lang="es-ES" sz="1100" dirty="0">
              <a:solidFill>
                <a:schemeClr val="bg1"/>
              </a:solidFill>
            </a:endParaRPr>
          </a:p>
        </p:txBody>
      </p:sp>
    </p:spTree>
    <p:extLst>
      <p:ext uri="{BB962C8B-B14F-4D97-AF65-F5344CB8AC3E}">
        <p14:creationId xmlns:p14="http://schemas.microsoft.com/office/powerpoint/2010/main" val="3858949154"/>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PSDM: Principales magnitudes de Metro 2014</a:t>
            </a:r>
            <a:endParaRPr lang="es-ES" dirty="0"/>
          </a:p>
        </p:txBody>
      </p:sp>
      <p:grpSp>
        <p:nvGrpSpPr>
          <p:cNvPr id="18" name="17 Grupo"/>
          <p:cNvGrpSpPr/>
          <p:nvPr/>
        </p:nvGrpSpPr>
        <p:grpSpPr>
          <a:xfrm>
            <a:off x="1853183" y="1538288"/>
            <a:ext cx="8485633" cy="4338256"/>
            <a:chOff x="1853183" y="1538288"/>
            <a:chExt cx="8485633" cy="4338256"/>
          </a:xfrm>
        </p:grpSpPr>
        <p:sp>
          <p:nvSpPr>
            <p:cNvPr id="3" name="2 Rectángulo"/>
            <p:cNvSpPr/>
            <p:nvPr/>
          </p:nvSpPr>
          <p:spPr>
            <a:xfrm>
              <a:off x="1853183" y="1538288"/>
              <a:ext cx="8485633" cy="4338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101" y="2886075"/>
              <a:ext cx="117157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931" y="2890837"/>
              <a:ext cx="120967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p:cNvCxnSpPr/>
            <p:nvPr/>
          </p:nvCxnSpPr>
          <p:spPr>
            <a:xfrm>
              <a:off x="6095999" y="1804416"/>
              <a:ext cx="0" cy="36576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2377440" y="3197351"/>
              <a:ext cx="1463040" cy="430887"/>
            </a:xfrm>
            <a:prstGeom prst="rect">
              <a:avLst/>
            </a:prstGeom>
            <a:noFill/>
          </p:spPr>
          <p:txBody>
            <a:bodyPr wrap="square" rtlCol="0">
              <a:spAutoFit/>
            </a:bodyPr>
            <a:lstStyle/>
            <a:p>
              <a:pPr algn="r"/>
              <a:r>
                <a:rPr lang="es-ES_tradnl" sz="1100" b="1" dirty="0" smtClean="0"/>
                <a:t>Instalaciones Centros de trabajo</a:t>
              </a:r>
              <a:endParaRPr lang="es-ES" sz="1100" b="1" dirty="0"/>
            </a:p>
          </p:txBody>
        </p:sp>
        <p:sp>
          <p:nvSpPr>
            <p:cNvPr id="9" name="8 CuadroTexto"/>
            <p:cNvSpPr txBox="1"/>
            <p:nvPr/>
          </p:nvSpPr>
          <p:spPr>
            <a:xfrm>
              <a:off x="8273606" y="3197350"/>
              <a:ext cx="1463040" cy="600164"/>
            </a:xfrm>
            <a:prstGeom prst="rect">
              <a:avLst/>
            </a:prstGeom>
            <a:noFill/>
          </p:spPr>
          <p:txBody>
            <a:bodyPr wrap="square" rtlCol="0">
              <a:spAutoFit/>
            </a:bodyPr>
            <a:lstStyle/>
            <a:p>
              <a:r>
                <a:rPr lang="es-ES_tradnl" sz="1100" b="1" dirty="0" smtClean="0"/>
                <a:t>Red de Metro</a:t>
              </a:r>
            </a:p>
            <a:p>
              <a:r>
                <a:rPr lang="es-ES_tradnl" sz="1100" b="1" dirty="0" smtClean="0"/>
                <a:t>Transporte de viajeros</a:t>
              </a:r>
              <a:endParaRPr lang="es-ES" sz="1100" b="1" dirty="0"/>
            </a:p>
          </p:txBody>
        </p:sp>
        <p:sp>
          <p:nvSpPr>
            <p:cNvPr id="10" name="9 CuadroTexto"/>
            <p:cNvSpPr txBox="1"/>
            <p:nvPr/>
          </p:nvSpPr>
          <p:spPr>
            <a:xfrm>
              <a:off x="2301240" y="1947671"/>
              <a:ext cx="1615440" cy="507831"/>
            </a:xfrm>
            <a:prstGeom prst="rect">
              <a:avLst/>
            </a:prstGeom>
            <a:noFill/>
            <a:ln w="15875">
              <a:solidFill>
                <a:schemeClr val="accent2"/>
              </a:solidFill>
            </a:ln>
          </p:spPr>
          <p:txBody>
            <a:bodyPr wrap="square" rtlCol="0">
              <a:spAutoFit/>
            </a:bodyPr>
            <a:lstStyle/>
            <a:p>
              <a:pPr algn="ctr"/>
              <a:r>
                <a:rPr lang="es-ES" sz="900" dirty="0" smtClean="0"/>
                <a:t>Electricidad y Gas Natural</a:t>
              </a:r>
            </a:p>
            <a:p>
              <a:pPr algn="ctr"/>
              <a:r>
                <a:rPr lang="es-ES" sz="900" dirty="0" smtClean="0"/>
                <a:t>85.101.273 </a:t>
              </a:r>
              <a:r>
                <a:rPr lang="es-ES" sz="900" dirty="0" err="1" smtClean="0"/>
                <a:t>kWh</a:t>
              </a:r>
              <a:r>
                <a:rPr lang="es-ES" sz="900" dirty="0" smtClean="0"/>
                <a:t>/año</a:t>
              </a:r>
            </a:p>
            <a:p>
              <a:pPr algn="ctr"/>
              <a:r>
                <a:rPr lang="es-ES" sz="900" dirty="0" smtClean="0"/>
                <a:t>4.418.252 </a:t>
              </a:r>
              <a:r>
                <a:rPr lang="es-ES" sz="900" dirty="0" err="1" smtClean="0"/>
                <a:t>kWh</a:t>
              </a:r>
              <a:r>
                <a:rPr lang="es-ES" sz="900" dirty="0" smtClean="0"/>
                <a:t>/año</a:t>
              </a:r>
              <a:endParaRPr lang="es-ES" sz="900" dirty="0"/>
            </a:p>
          </p:txBody>
        </p:sp>
        <p:sp>
          <p:nvSpPr>
            <p:cNvPr id="11" name="10 CuadroTexto"/>
            <p:cNvSpPr txBox="1"/>
            <p:nvPr/>
          </p:nvSpPr>
          <p:spPr>
            <a:xfrm>
              <a:off x="4069080" y="1947670"/>
              <a:ext cx="1615440" cy="507831"/>
            </a:xfrm>
            <a:prstGeom prst="rect">
              <a:avLst/>
            </a:prstGeom>
            <a:noFill/>
            <a:ln w="15875">
              <a:solidFill>
                <a:schemeClr val="accent2"/>
              </a:solidFill>
            </a:ln>
          </p:spPr>
          <p:txBody>
            <a:bodyPr wrap="none" rtlCol="0">
              <a:noAutofit/>
            </a:bodyPr>
            <a:lstStyle/>
            <a:p>
              <a:pPr algn="ctr"/>
              <a:r>
                <a:rPr lang="es-ES" sz="900" dirty="0" smtClean="0"/>
                <a:t>Agua</a:t>
              </a:r>
              <a:endParaRPr lang="es-ES" sz="900" dirty="0"/>
            </a:p>
            <a:p>
              <a:pPr algn="ctr"/>
              <a:r>
                <a:rPr lang="es-ES" sz="900" dirty="0"/>
                <a:t>58.709 m</a:t>
              </a:r>
              <a:r>
                <a:rPr lang="es-ES" sz="900" baseline="30000" dirty="0"/>
                <a:t>3</a:t>
              </a:r>
            </a:p>
          </p:txBody>
        </p:sp>
        <p:sp>
          <p:nvSpPr>
            <p:cNvPr id="12" name="11 CuadroTexto"/>
            <p:cNvSpPr txBox="1"/>
            <p:nvPr/>
          </p:nvSpPr>
          <p:spPr>
            <a:xfrm>
              <a:off x="6909586" y="1947671"/>
              <a:ext cx="1518364" cy="507831"/>
            </a:xfrm>
            <a:prstGeom prst="rect">
              <a:avLst/>
            </a:prstGeom>
            <a:noFill/>
            <a:ln w="15875">
              <a:solidFill>
                <a:schemeClr val="accent2"/>
              </a:solidFill>
            </a:ln>
          </p:spPr>
          <p:txBody>
            <a:bodyPr wrap="none" rtlCol="0">
              <a:noAutofit/>
            </a:bodyPr>
            <a:lstStyle/>
            <a:p>
              <a:pPr algn="ctr"/>
              <a:r>
                <a:rPr lang="es-ES" sz="900" dirty="0" smtClean="0"/>
                <a:t>Electricidad</a:t>
              </a:r>
              <a:endParaRPr lang="es-ES" sz="900" dirty="0"/>
            </a:p>
            <a:p>
              <a:pPr algn="ctr"/>
              <a:r>
                <a:rPr lang="es-ES" sz="900" dirty="0"/>
                <a:t>175.329.516 </a:t>
              </a:r>
              <a:r>
                <a:rPr lang="es-ES" sz="900" dirty="0" err="1" smtClean="0"/>
                <a:t>kWh</a:t>
              </a:r>
              <a:r>
                <a:rPr lang="es-ES" sz="900" dirty="0" smtClean="0"/>
                <a:t>/año</a:t>
              </a:r>
              <a:endParaRPr lang="es-ES" sz="900" dirty="0"/>
            </a:p>
          </p:txBody>
        </p:sp>
        <p:sp>
          <p:nvSpPr>
            <p:cNvPr id="13" name="12 CuadroTexto"/>
            <p:cNvSpPr txBox="1"/>
            <p:nvPr/>
          </p:nvSpPr>
          <p:spPr>
            <a:xfrm>
              <a:off x="2020824" y="4444488"/>
              <a:ext cx="1271016" cy="507831"/>
            </a:xfrm>
            <a:prstGeom prst="rect">
              <a:avLst/>
            </a:prstGeom>
            <a:noFill/>
            <a:ln w="15875">
              <a:solidFill>
                <a:schemeClr val="accent4"/>
              </a:solidFill>
            </a:ln>
          </p:spPr>
          <p:txBody>
            <a:bodyPr wrap="none" rtlCol="0">
              <a:noAutofit/>
            </a:bodyPr>
            <a:lstStyle/>
            <a:p>
              <a:pPr algn="ctr"/>
              <a:r>
                <a:rPr lang="es-ES" sz="900" dirty="0" smtClean="0"/>
                <a:t>Emisiones</a:t>
              </a:r>
            </a:p>
            <a:p>
              <a:pPr algn="ctr"/>
              <a:r>
                <a:rPr lang="es-ES" sz="900" dirty="0" smtClean="0"/>
                <a:t>atmosféricas</a:t>
              </a:r>
            </a:p>
            <a:p>
              <a:pPr algn="ctr"/>
              <a:r>
                <a:rPr lang="es-ES" sz="900" dirty="0" smtClean="0"/>
                <a:t>23.524,58 </a:t>
              </a:r>
              <a:r>
                <a:rPr lang="es-ES" sz="900" dirty="0" err="1" smtClean="0"/>
                <a:t>Tn</a:t>
              </a:r>
              <a:r>
                <a:rPr lang="es-ES" sz="900" dirty="0" smtClean="0"/>
                <a:t> CO2/año</a:t>
              </a:r>
              <a:endParaRPr lang="es-ES" sz="900" dirty="0"/>
            </a:p>
          </p:txBody>
        </p:sp>
        <p:sp>
          <p:nvSpPr>
            <p:cNvPr id="14" name="13 CuadroTexto"/>
            <p:cNvSpPr txBox="1"/>
            <p:nvPr/>
          </p:nvSpPr>
          <p:spPr>
            <a:xfrm>
              <a:off x="3366516" y="4444488"/>
              <a:ext cx="1271016" cy="507831"/>
            </a:xfrm>
            <a:prstGeom prst="rect">
              <a:avLst/>
            </a:prstGeom>
            <a:noFill/>
            <a:ln w="15875">
              <a:solidFill>
                <a:schemeClr val="accent4"/>
              </a:solidFill>
            </a:ln>
          </p:spPr>
          <p:txBody>
            <a:bodyPr wrap="none" rtlCol="0">
              <a:noAutofit/>
            </a:bodyPr>
            <a:lstStyle/>
            <a:p>
              <a:pPr algn="ctr"/>
              <a:r>
                <a:rPr lang="es-ES" sz="900" dirty="0" smtClean="0"/>
                <a:t>Generación</a:t>
              </a:r>
              <a:endParaRPr lang="es-ES" sz="900" dirty="0"/>
            </a:p>
            <a:p>
              <a:pPr algn="ctr"/>
              <a:r>
                <a:rPr lang="es-ES" sz="900" dirty="0"/>
                <a:t>de </a:t>
              </a:r>
              <a:r>
                <a:rPr lang="es-ES" sz="900" dirty="0" smtClean="0"/>
                <a:t>residuos</a:t>
              </a:r>
              <a:endParaRPr lang="es-ES" sz="900" dirty="0"/>
            </a:p>
            <a:p>
              <a:pPr algn="ctr"/>
              <a:r>
                <a:rPr lang="es-ES" sz="900" dirty="0"/>
                <a:t>1.724.857 </a:t>
              </a:r>
              <a:r>
                <a:rPr lang="es-ES" sz="900" dirty="0" smtClean="0"/>
                <a:t>Kg/año</a:t>
              </a:r>
              <a:endParaRPr lang="es-ES" sz="900" dirty="0"/>
            </a:p>
          </p:txBody>
        </p:sp>
        <p:sp>
          <p:nvSpPr>
            <p:cNvPr id="15" name="14 CuadroTexto"/>
            <p:cNvSpPr txBox="1"/>
            <p:nvPr/>
          </p:nvSpPr>
          <p:spPr>
            <a:xfrm>
              <a:off x="4712208" y="4444488"/>
              <a:ext cx="1271016" cy="507831"/>
            </a:xfrm>
            <a:prstGeom prst="rect">
              <a:avLst/>
            </a:prstGeom>
            <a:noFill/>
            <a:ln w="15875">
              <a:solidFill>
                <a:schemeClr val="accent4"/>
              </a:solidFill>
            </a:ln>
          </p:spPr>
          <p:txBody>
            <a:bodyPr wrap="none" rtlCol="0">
              <a:noAutofit/>
            </a:bodyPr>
            <a:lstStyle/>
            <a:p>
              <a:pPr algn="ctr"/>
              <a:r>
                <a:rPr lang="es-ES" sz="900" dirty="0" smtClean="0"/>
                <a:t>Desecho de</a:t>
              </a:r>
            </a:p>
            <a:p>
              <a:pPr algn="ctr"/>
              <a:r>
                <a:rPr lang="es-ES" sz="900" dirty="0" smtClean="0"/>
                <a:t>aguas residuales</a:t>
              </a:r>
            </a:p>
            <a:p>
              <a:pPr algn="ctr"/>
              <a:r>
                <a:rPr lang="es-ES" sz="900" dirty="0" smtClean="0"/>
                <a:t>±58.709 m</a:t>
              </a:r>
              <a:r>
                <a:rPr lang="es-ES" sz="900" baseline="30000" dirty="0" smtClean="0"/>
                <a:t>3</a:t>
              </a:r>
              <a:endParaRPr lang="es-ES" sz="900" baseline="30000" dirty="0"/>
            </a:p>
          </p:txBody>
        </p:sp>
        <p:sp>
          <p:nvSpPr>
            <p:cNvPr id="16" name="15 CuadroTexto"/>
            <p:cNvSpPr txBox="1"/>
            <p:nvPr/>
          </p:nvSpPr>
          <p:spPr>
            <a:xfrm>
              <a:off x="6428423" y="4444488"/>
              <a:ext cx="1271016" cy="507831"/>
            </a:xfrm>
            <a:prstGeom prst="rect">
              <a:avLst/>
            </a:prstGeom>
            <a:noFill/>
            <a:ln w="15875">
              <a:solidFill>
                <a:schemeClr val="accent4"/>
              </a:solidFill>
            </a:ln>
          </p:spPr>
          <p:txBody>
            <a:bodyPr wrap="none" rtlCol="0">
              <a:noAutofit/>
            </a:bodyPr>
            <a:lstStyle/>
            <a:p>
              <a:pPr algn="ctr"/>
              <a:r>
                <a:rPr lang="es-ES_tradnl" sz="900" dirty="0" smtClean="0"/>
                <a:t>Ruidos</a:t>
              </a:r>
            </a:p>
            <a:p>
              <a:pPr algn="ctr"/>
              <a:r>
                <a:rPr lang="es-ES_tradnl" sz="900" dirty="0" smtClean="0"/>
                <a:t>ND</a:t>
              </a:r>
              <a:endParaRPr lang="es-ES" sz="900" dirty="0" smtClean="0"/>
            </a:p>
          </p:txBody>
        </p:sp>
        <p:sp>
          <p:nvSpPr>
            <p:cNvPr id="17" name="16 CuadroTexto"/>
            <p:cNvSpPr txBox="1"/>
            <p:nvPr/>
          </p:nvSpPr>
          <p:spPr>
            <a:xfrm>
              <a:off x="7792442" y="4444488"/>
              <a:ext cx="1271016" cy="507831"/>
            </a:xfrm>
            <a:prstGeom prst="rect">
              <a:avLst/>
            </a:prstGeom>
            <a:noFill/>
            <a:ln w="15875">
              <a:solidFill>
                <a:schemeClr val="accent4"/>
              </a:solidFill>
            </a:ln>
          </p:spPr>
          <p:txBody>
            <a:bodyPr wrap="none" rtlCol="0">
              <a:noAutofit/>
            </a:bodyPr>
            <a:lstStyle/>
            <a:p>
              <a:pPr algn="ctr"/>
              <a:r>
                <a:rPr lang="es-ES" sz="900" dirty="0" smtClean="0"/>
                <a:t>Emisiones</a:t>
              </a:r>
            </a:p>
            <a:p>
              <a:pPr algn="ctr"/>
              <a:r>
                <a:rPr lang="es-ES" sz="900" dirty="0" smtClean="0"/>
                <a:t>atmosféricas</a:t>
              </a:r>
            </a:p>
            <a:p>
              <a:pPr algn="ctr"/>
              <a:r>
                <a:rPr lang="es-ES" sz="900" dirty="0" smtClean="0"/>
                <a:t>46.999,73 </a:t>
              </a:r>
              <a:r>
                <a:rPr lang="es-ES" sz="900" dirty="0" err="1" smtClean="0"/>
                <a:t>Tn</a:t>
              </a:r>
              <a:r>
                <a:rPr lang="es-ES" sz="900" dirty="0" smtClean="0"/>
                <a:t> CO2/año</a:t>
              </a:r>
              <a:endParaRPr lang="es-ES" sz="900" baseline="30000" dirty="0"/>
            </a:p>
          </p:txBody>
        </p:sp>
        <p:cxnSp>
          <p:nvCxnSpPr>
            <p:cNvPr id="8" name="7 Conector recto de flecha"/>
            <p:cNvCxnSpPr/>
            <p:nvPr/>
          </p:nvCxnSpPr>
          <p:spPr>
            <a:xfrm>
              <a:off x="4876800" y="2474976"/>
              <a:ext cx="0" cy="318325"/>
            </a:xfrm>
            <a:prstGeom prst="straightConnector1">
              <a:avLst/>
            </a:prstGeom>
            <a:ln w="254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3078480" y="2474976"/>
              <a:ext cx="0" cy="318325"/>
            </a:xfrm>
            <a:prstGeom prst="straightConnector1">
              <a:avLst/>
            </a:prstGeom>
            <a:ln w="254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7668768" y="2455502"/>
              <a:ext cx="0" cy="318325"/>
            </a:xfrm>
            <a:prstGeom prst="straightConnector1">
              <a:avLst/>
            </a:prstGeom>
            <a:ln w="254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V="1">
              <a:off x="2656332" y="4126163"/>
              <a:ext cx="0" cy="318325"/>
            </a:xfrm>
            <a:prstGeom prst="straightConnector1">
              <a:avLst/>
            </a:prstGeom>
            <a:ln w="2540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V="1">
              <a:off x="3994404" y="4119400"/>
              <a:ext cx="0" cy="318325"/>
            </a:xfrm>
            <a:prstGeom prst="straightConnector1">
              <a:avLst/>
            </a:prstGeom>
            <a:ln w="2540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V="1">
              <a:off x="5347716" y="4107045"/>
              <a:ext cx="0" cy="318325"/>
            </a:xfrm>
            <a:prstGeom prst="straightConnector1">
              <a:avLst/>
            </a:prstGeom>
            <a:ln w="2540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V="1">
              <a:off x="7063931" y="4107044"/>
              <a:ext cx="0" cy="318325"/>
            </a:xfrm>
            <a:prstGeom prst="straightConnector1">
              <a:avLst/>
            </a:prstGeom>
            <a:ln w="2540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V="1">
              <a:off x="8420330" y="4126163"/>
              <a:ext cx="0" cy="318325"/>
            </a:xfrm>
            <a:prstGeom prst="straightConnector1">
              <a:avLst/>
            </a:prstGeom>
            <a:ln w="2540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1404367"/>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sp>
        <p:nvSpPr>
          <p:cNvPr id="2" name="1 Título"/>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Lecciones aprendidas</a:t>
            </a:r>
            <a:endParaRPr lang="es-ES" dirty="0">
              <a:latin typeface="Arial" panose="020B0604020202020204" pitchFamily="34" charset="0"/>
              <a:cs typeface="Arial" panose="020B0604020202020204" pitchFamily="34" charset="0"/>
            </a:endParaRPr>
          </a:p>
        </p:txBody>
      </p:sp>
      <p:sp>
        <p:nvSpPr>
          <p:cNvPr id="3" name="2 Marcador de texto"/>
          <p:cNvSpPr>
            <a:spLocks noGrp="1"/>
          </p:cNvSpPr>
          <p:nvPr>
            <p:ph type="body" idx="1"/>
          </p:nvPr>
        </p:nvSpPr>
        <p:spPr/>
        <p:txBody>
          <a:bodyPr/>
          <a:lstStyle/>
          <a:p>
            <a:endParaRPr lang="es-ES"/>
          </a:p>
        </p:txBody>
      </p:sp>
      <p:sp>
        <p:nvSpPr>
          <p:cNvPr id="6" name="Line 50"/>
          <p:cNvSpPr>
            <a:spLocks noChangeShapeType="1"/>
          </p:cNvSpPr>
          <p:nvPr/>
        </p:nvSpPr>
        <p:spPr bwMode="auto">
          <a:xfrm>
            <a:off x="6086669" y="2767883"/>
            <a:ext cx="0" cy="2243328"/>
          </a:xfrm>
          <a:prstGeom prst="line">
            <a:avLst/>
          </a:prstGeom>
          <a:noFill/>
          <a:ln w="508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ca-ES"/>
          </a:p>
        </p:txBody>
      </p:sp>
      <p:sp>
        <p:nvSpPr>
          <p:cNvPr id="7" name="Oval 51"/>
          <p:cNvSpPr>
            <a:spLocks noChangeArrowheads="1"/>
          </p:cNvSpPr>
          <p:nvPr/>
        </p:nvSpPr>
        <p:spPr bwMode="auto">
          <a:xfrm>
            <a:off x="5816669" y="4182324"/>
            <a:ext cx="540000" cy="540000"/>
          </a:xfrm>
          <a:prstGeom prst="ellipse">
            <a:avLst/>
          </a:prstGeom>
          <a:solidFill>
            <a:srgbClr val="C00000"/>
          </a:solidFill>
          <a:ln>
            <a:noFill/>
          </a:ln>
          <a:extLst/>
        </p:spPr>
        <p:txBody>
          <a:bodyPr anchor="ctr"/>
          <a:lstStyle/>
          <a:p>
            <a:pPr algn="ctr"/>
            <a:r>
              <a:rPr lang="ca-ES" altLang="es-ES" dirty="0">
                <a:solidFill>
                  <a:schemeClr val="bg1"/>
                </a:solidFill>
              </a:rPr>
              <a:t>4</a:t>
            </a:r>
            <a:endParaRPr lang="ca-ES" altLang="es-ES" sz="1800" dirty="0">
              <a:solidFill>
                <a:schemeClr val="bg1"/>
              </a:solidFill>
            </a:endParaRPr>
          </a:p>
        </p:txBody>
      </p:sp>
      <p:sp>
        <p:nvSpPr>
          <p:cNvPr id="9" name="Oval 51"/>
          <p:cNvSpPr>
            <a:spLocks noChangeArrowheads="1"/>
          </p:cNvSpPr>
          <p:nvPr/>
        </p:nvSpPr>
        <p:spPr bwMode="auto">
          <a:xfrm>
            <a:off x="5826000" y="3056809"/>
            <a:ext cx="540000" cy="540000"/>
          </a:xfrm>
          <a:prstGeom prst="ellipse">
            <a:avLst/>
          </a:prstGeom>
          <a:solidFill>
            <a:schemeClr val="bg1">
              <a:lumMod val="65000"/>
            </a:schemeClr>
          </a:solidFill>
          <a:ln>
            <a:noFill/>
          </a:ln>
          <a:extLst/>
        </p:spPr>
        <p:txBody>
          <a:bodyPr anchor="ctr"/>
          <a:lstStyle>
            <a:lvl1pPr eaLnBrk="0" hangingPunct="0">
              <a:spcBef>
                <a:spcPct val="20000"/>
              </a:spcBef>
              <a:buChar char="•"/>
              <a:defRPr sz="2000" b="1">
                <a:solidFill>
                  <a:schemeClr val="bg2"/>
                </a:solidFill>
                <a:latin typeface="Arial" charset="0"/>
              </a:defRPr>
            </a:lvl1pPr>
            <a:lvl2pPr marL="742950" indent="-285750" eaLnBrk="0" hangingPunct="0">
              <a:spcBef>
                <a:spcPct val="20000"/>
              </a:spcBef>
              <a:buChar char="–"/>
              <a:defRPr>
                <a:solidFill>
                  <a:schemeClr val="bg2"/>
                </a:solidFill>
                <a:latin typeface="Arial" charset="0"/>
              </a:defRPr>
            </a:lvl2pPr>
            <a:lvl3pPr marL="1143000" indent="-228600" eaLnBrk="0" hangingPunct="0">
              <a:spcBef>
                <a:spcPct val="20000"/>
              </a:spcBef>
              <a:buChar char="•"/>
              <a:defRPr>
                <a:solidFill>
                  <a:schemeClr val="bg2"/>
                </a:solidFill>
                <a:latin typeface="Arial" charset="0"/>
              </a:defRPr>
            </a:lvl3pPr>
            <a:lvl4pPr marL="1600200" indent="-228600" eaLnBrk="0" hangingPunct="0">
              <a:spcBef>
                <a:spcPct val="20000"/>
              </a:spcBef>
              <a:buChar char="–"/>
              <a:defRPr>
                <a:solidFill>
                  <a:schemeClr val="bg2"/>
                </a:solidFill>
                <a:latin typeface="Arial" charset="0"/>
              </a:defRPr>
            </a:lvl4pPr>
            <a:lvl5pPr marL="2057400" indent="-228600" eaLnBrk="0" hangingPunct="0">
              <a:spcBef>
                <a:spcPct val="20000"/>
              </a:spcBef>
              <a:buChar char="»"/>
              <a:defRPr>
                <a:solidFill>
                  <a:schemeClr val="bg2"/>
                </a:solidFill>
                <a:latin typeface="Arial" charset="0"/>
              </a:defRPr>
            </a:lvl5pPr>
            <a:lvl6pPr marL="2514600" indent="-228600" eaLnBrk="0" fontAlgn="base" hangingPunct="0">
              <a:spcBef>
                <a:spcPct val="20000"/>
              </a:spcBef>
              <a:spcAft>
                <a:spcPct val="0"/>
              </a:spcAft>
              <a:buChar char="»"/>
              <a:defRPr>
                <a:solidFill>
                  <a:schemeClr val="bg2"/>
                </a:solidFill>
                <a:latin typeface="Arial" charset="0"/>
              </a:defRPr>
            </a:lvl6pPr>
            <a:lvl7pPr marL="2971800" indent="-228600" eaLnBrk="0" fontAlgn="base" hangingPunct="0">
              <a:spcBef>
                <a:spcPct val="20000"/>
              </a:spcBef>
              <a:spcAft>
                <a:spcPct val="0"/>
              </a:spcAft>
              <a:buChar char="»"/>
              <a:defRPr>
                <a:solidFill>
                  <a:schemeClr val="bg2"/>
                </a:solidFill>
                <a:latin typeface="Arial" charset="0"/>
              </a:defRPr>
            </a:lvl7pPr>
            <a:lvl8pPr marL="3429000" indent="-228600" eaLnBrk="0" fontAlgn="base" hangingPunct="0">
              <a:spcBef>
                <a:spcPct val="20000"/>
              </a:spcBef>
              <a:spcAft>
                <a:spcPct val="0"/>
              </a:spcAft>
              <a:buChar char="»"/>
              <a:defRPr>
                <a:solidFill>
                  <a:schemeClr val="bg2"/>
                </a:solidFill>
                <a:latin typeface="Arial" charset="0"/>
              </a:defRPr>
            </a:lvl8pPr>
            <a:lvl9pPr marL="3886200" indent="-228600" eaLnBrk="0" fontAlgn="base" hangingPunct="0">
              <a:spcBef>
                <a:spcPct val="20000"/>
              </a:spcBef>
              <a:spcAft>
                <a:spcPct val="0"/>
              </a:spcAft>
              <a:buChar char="»"/>
              <a:defRPr>
                <a:solidFill>
                  <a:schemeClr val="bg2"/>
                </a:solidFill>
                <a:latin typeface="Arial" charset="0"/>
              </a:defRPr>
            </a:lvl9pPr>
          </a:lstStyle>
          <a:p>
            <a:pPr algn="ctr" eaLnBrk="1" hangingPunct="1">
              <a:spcBef>
                <a:spcPct val="0"/>
              </a:spcBef>
              <a:buFontTx/>
              <a:buNone/>
            </a:pPr>
            <a:r>
              <a:rPr lang="ca-ES" altLang="es-ES" sz="1800" dirty="0" smtClean="0">
                <a:solidFill>
                  <a:schemeClr val="bg1"/>
                </a:solidFill>
                <a:latin typeface="Calibri" pitchFamily="34" charset="0"/>
              </a:rPr>
              <a:t>3</a:t>
            </a:r>
            <a:endParaRPr lang="ca-ES" altLang="es-ES" sz="1800" dirty="0">
              <a:solidFill>
                <a:schemeClr val="bg1"/>
              </a:solidFill>
              <a:latin typeface="Calibri" pitchFamily="34" charset="0"/>
            </a:endParaRPr>
          </a:p>
        </p:txBody>
      </p:sp>
      <p:pic>
        <p:nvPicPr>
          <p:cNvPr id="10" name="Picture 3" descr="S:\06-Imatge corporativa\01-Imatge\Andanes\tmb101227_PH_0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38" y="1501712"/>
            <a:ext cx="3972261" cy="264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527347"/>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Lecciones aprendidas</a:t>
            </a:r>
            <a:endParaRPr lang="es-ES" dirty="0"/>
          </a:p>
        </p:txBody>
      </p:sp>
      <p:sp>
        <p:nvSpPr>
          <p:cNvPr id="3" name="2 Marcador de contenido"/>
          <p:cNvSpPr>
            <a:spLocks noGrp="1"/>
          </p:cNvSpPr>
          <p:nvPr>
            <p:ph idx="1"/>
          </p:nvPr>
        </p:nvSpPr>
        <p:spPr>
          <a:xfrm>
            <a:off x="1633538" y="1536193"/>
            <a:ext cx="10296205" cy="4255008"/>
          </a:xfrm>
        </p:spPr>
        <p:txBody>
          <a:bodyPr anchor="t">
            <a:normAutofit/>
          </a:bodyPr>
          <a:lstStyle/>
          <a:p>
            <a:pPr>
              <a:spcBef>
                <a:spcPts val="1800"/>
              </a:spcBef>
              <a:spcAft>
                <a:spcPts val="0"/>
              </a:spcAft>
            </a:pPr>
            <a:r>
              <a:rPr lang="es-ES_tradnl" dirty="0" smtClean="0"/>
              <a:t>Los metros urbanos contribuyen activa y positivamente a la sociedad (no sólo económicamente, aunque también!)</a:t>
            </a:r>
          </a:p>
          <a:p>
            <a:pPr>
              <a:spcBef>
                <a:spcPts val="1800"/>
              </a:spcBef>
              <a:spcAft>
                <a:spcPts val="0"/>
              </a:spcAft>
            </a:pPr>
            <a:r>
              <a:rPr lang="es-ES_tradnl" dirty="0" smtClean="0"/>
              <a:t>Lo que no se puede medir, no se puede mejorar!</a:t>
            </a:r>
          </a:p>
          <a:p>
            <a:pPr>
              <a:spcBef>
                <a:spcPts val="1800"/>
              </a:spcBef>
              <a:spcAft>
                <a:spcPts val="0"/>
              </a:spcAft>
            </a:pPr>
            <a:r>
              <a:rPr lang="es-ES_tradnl" dirty="0" smtClean="0"/>
              <a:t>El Plan d</a:t>
            </a:r>
            <a:r>
              <a:rPr lang="es-ES" dirty="0" smtClean="0"/>
              <a:t>e </a:t>
            </a:r>
            <a:r>
              <a:rPr lang="es-ES" dirty="0"/>
              <a:t>Responsabilidad Social y </a:t>
            </a:r>
            <a:r>
              <a:rPr lang="es-ES" dirty="0" smtClean="0"/>
              <a:t>Sostenibilidad permite a la organización analizar en conjunto todas las acciones que se realizan para contribuir social y sosteniblemente a la sociedad y para detectar nuevas acciones que deben ser ejecutadas……y luego permite monitorizar los progresos del Plan. </a:t>
            </a:r>
            <a:endParaRPr lang="es-ES_tradnl" dirty="0" smtClean="0"/>
          </a:p>
          <a:p>
            <a:pPr>
              <a:spcBef>
                <a:spcPts val="1800"/>
              </a:spcBef>
              <a:spcAft>
                <a:spcPts val="0"/>
              </a:spcAft>
            </a:pPr>
            <a:endParaRPr lang="es-ES" dirty="0"/>
          </a:p>
        </p:txBody>
      </p:sp>
    </p:spTree>
    <p:extLst>
      <p:ext uri="{BB962C8B-B14F-4D97-AF65-F5344CB8AC3E}">
        <p14:creationId xmlns:p14="http://schemas.microsoft.com/office/powerpoint/2010/main" val="1563230484"/>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2620384" y="2356419"/>
            <a:ext cx="694225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ES_tradnl" sz="3400" dirty="0">
                <a:solidFill>
                  <a:srgbClr val="333399"/>
                </a:solidFill>
                <a:latin typeface="Tahoma" pitchFamily="34" charset="0"/>
              </a:rPr>
              <a:t>¡Muchas </a:t>
            </a:r>
            <a:r>
              <a:rPr lang="es-ES_tradnl" sz="3400" dirty="0" smtClean="0">
                <a:solidFill>
                  <a:srgbClr val="333399"/>
                </a:solidFill>
                <a:latin typeface="Tahoma" pitchFamily="34" charset="0"/>
              </a:rPr>
              <a:t>gracias por su atención!</a:t>
            </a:r>
            <a:endParaRPr lang="es-ES_tradnl" sz="3400" dirty="0">
              <a:solidFill>
                <a:srgbClr val="333399"/>
              </a:solidFill>
              <a:latin typeface="Tahoma" pitchFamily="34" charset="0"/>
            </a:endParaRPr>
          </a:p>
        </p:txBody>
      </p:sp>
      <p:grpSp>
        <p:nvGrpSpPr>
          <p:cNvPr id="3" name="Group 14"/>
          <p:cNvGrpSpPr>
            <a:grpSpLocks/>
          </p:cNvGrpSpPr>
          <p:nvPr/>
        </p:nvGrpSpPr>
        <p:grpSpPr bwMode="auto">
          <a:xfrm>
            <a:off x="3093508" y="3540091"/>
            <a:ext cx="6004983" cy="2349500"/>
            <a:chOff x="1610" y="2659"/>
            <a:chExt cx="2837" cy="1480"/>
          </a:xfrm>
        </p:grpSpPr>
        <p:pic>
          <p:nvPicPr>
            <p:cNvPr id="50194" name="56 Proceso alternativ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 y="2659"/>
              <a:ext cx="2837"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5" name="Text Box 16"/>
            <p:cNvSpPr txBox="1">
              <a:spLocks noChangeArrowheads="1"/>
            </p:cNvSpPr>
            <p:nvPr/>
          </p:nvSpPr>
          <p:spPr bwMode="auto">
            <a:xfrm>
              <a:off x="1741" y="2759"/>
              <a:ext cx="2581" cy="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42988" eaLnBrk="0" hangingPunct="0">
                <a:defRPr>
                  <a:solidFill>
                    <a:schemeClr val="tx1"/>
                  </a:solidFill>
                  <a:latin typeface="Arial" charset="0"/>
                </a:defRPr>
              </a:lvl1pPr>
              <a:lvl2pPr marL="742950" indent="-285750" defTabSz="1042988" eaLnBrk="0" hangingPunct="0">
                <a:defRPr>
                  <a:solidFill>
                    <a:schemeClr val="tx1"/>
                  </a:solidFill>
                  <a:latin typeface="Arial" charset="0"/>
                </a:defRPr>
              </a:lvl2pPr>
              <a:lvl3pPr marL="1143000" indent="-228600" defTabSz="1042988" eaLnBrk="0" hangingPunct="0">
                <a:defRPr>
                  <a:solidFill>
                    <a:schemeClr val="tx1"/>
                  </a:solidFill>
                  <a:latin typeface="Arial" charset="0"/>
                </a:defRPr>
              </a:lvl3pPr>
              <a:lvl4pPr marL="1600200" indent="-228600" defTabSz="1042988" eaLnBrk="0" hangingPunct="0">
                <a:defRPr>
                  <a:solidFill>
                    <a:schemeClr val="tx1"/>
                  </a:solidFill>
                  <a:latin typeface="Arial" charset="0"/>
                </a:defRPr>
              </a:lvl4pPr>
              <a:lvl5pPr marL="2057400" indent="-228600" defTabSz="1042988" eaLnBrk="0" hangingPunct="0">
                <a:defRPr>
                  <a:solidFill>
                    <a:schemeClr val="tx1"/>
                  </a:solidFill>
                  <a:latin typeface="Arial" charset="0"/>
                </a:defRPr>
              </a:lvl5pPr>
              <a:lvl6pPr marL="2514600" indent="-228600" defTabSz="1042988" eaLnBrk="0" fontAlgn="base" hangingPunct="0">
                <a:spcBef>
                  <a:spcPct val="0"/>
                </a:spcBef>
                <a:spcAft>
                  <a:spcPct val="0"/>
                </a:spcAft>
                <a:defRPr>
                  <a:solidFill>
                    <a:schemeClr val="tx1"/>
                  </a:solidFill>
                  <a:latin typeface="Arial" charset="0"/>
                </a:defRPr>
              </a:lvl6pPr>
              <a:lvl7pPr marL="2971800" indent="-228600" defTabSz="1042988" eaLnBrk="0" fontAlgn="base" hangingPunct="0">
                <a:spcBef>
                  <a:spcPct val="0"/>
                </a:spcBef>
                <a:spcAft>
                  <a:spcPct val="0"/>
                </a:spcAft>
                <a:defRPr>
                  <a:solidFill>
                    <a:schemeClr val="tx1"/>
                  </a:solidFill>
                  <a:latin typeface="Arial" charset="0"/>
                </a:defRPr>
              </a:lvl7pPr>
              <a:lvl8pPr marL="3429000" indent="-228600" defTabSz="1042988" eaLnBrk="0" fontAlgn="base" hangingPunct="0">
                <a:spcBef>
                  <a:spcPct val="0"/>
                </a:spcBef>
                <a:spcAft>
                  <a:spcPct val="0"/>
                </a:spcAft>
                <a:defRPr>
                  <a:solidFill>
                    <a:schemeClr val="tx1"/>
                  </a:solidFill>
                  <a:latin typeface="Arial" charset="0"/>
                </a:defRPr>
              </a:lvl8pPr>
              <a:lvl9pPr marL="3886200" indent="-228600" defTabSz="1042988" eaLnBrk="0" fontAlgn="base" hangingPunct="0">
                <a:spcBef>
                  <a:spcPct val="0"/>
                </a:spcBef>
                <a:spcAft>
                  <a:spcPct val="0"/>
                </a:spcAft>
                <a:defRPr>
                  <a:solidFill>
                    <a:schemeClr val="tx1"/>
                  </a:solidFill>
                  <a:latin typeface="Arial" charset="0"/>
                </a:defRPr>
              </a:lvl9pPr>
            </a:lstStyle>
            <a:p>
              <a:pPr algn="ctr">
                <a:lnSpc>
                  <a:spcPct val="120000"/>
                </a:lnSpc>
              </a:pPr>
              <a:r>
                <a:rPr lang="es-ES" dirty="0" smtClean="0"/>
                <a:t>Para más información:</a:t>
              </a:r>
              <a:endParaRPr lang="es-ES" dirty="0"/>
            </a:p>
            <a:p>
              <a:pPr algn="ctr">
                <a:lnSpc>
                  <a:spcPct val="95000"/>
                </a:lnSpc>
                <a:spcBef>
                  <a:spcPct val="20000"/>
                </a:spcBef>
              </a:pPr>
              <a:r>
                <a:rPr lang="es-ES" b="1" dirty="0"/>
                <a:t>www.tmb.cat</a:t>
              </a:r>
            </a:p>
            <a:p>
              <a:pPr algn="ctr">
                <a:lnSpc>
                  <a:spcPct val="95000"/>
                </a:lnSpc>
                <a:spcBef>
                  <a:spcPct val="20000"/>
                </a:spcBef>
              </a:pPr>
              <a:r>
                <a:rPr lang="es-ES" dirty="0" smtClean="0"/>
                <a:t>Datos de contacto:</a:t>
              </a:r>
              <a:endParaRPr lang="es-ES" dirty="0"/>
            </a:p>
            <a:p>
              <a:pPr algn="ctr">
                <a:lnSpc>
                  <a:spcPct val="95000"/>
                </a:lnSpc>
                <a:spcBef>
                  <a:spcPct val="20000"/>
                </a:spcBef>
              </a:pPr>
              <a:r>
                <a:rPr lang="es-ES" b="1" dirty="0"/>
                <a:t>Michael Pellot</a:t>
              </a:r>
            </a:p>
            <a:p>
              <a:pPr algn="ctr">
                <a:lnSpc>
                  <a:spcPct val="95000"/>
                </a:lnSpc>
                <a:spcBef>
                  <a:spcPct val="20000"/>
                </a:spcBef>
              </a:pPr>
              <a:r>
                <a:rPr lang="es-ES" dirty="0"/>
                <a:t>mpellot@tmb.cat</a:t>
              </a:r>
              <a:r>
                <a:rPr kumimoji="1" lang="es-ES_tradnl" sz="1200" b="1" dirty="0"/>
                <a:t> </a:t>
              </a:r>
            </a:p>
          </p:txBody>
        </p:sp>
      </p:grpSp>
    </p:spTree>
    <p:extLst>
      <p:ext uri="{BB962C8B-B14F-4D97-AF65-F5344CB8AC3E}">
        <p14:creationId xmlns:p14="http://schemas.microsoft.com/office/powerpoint/2010/main" val="48106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9332"/>
                                        </p:tgtEl>
                                        <p:attrNameLst>
                                          <p:attrName>style.visibility</p:attrName>
                                        </p:attrNameLst>
                                      </p:cBhvr>
                                      <p:to>
                                        <p:strVal val="visible"/>
                                      </p:to>
                                    </p:set>
                                    <p:anim calcmode="lin" valueType="num">
                                      <p:cBhvr>
                                        <p:cTn id="7" dur="500" fill="hold"/>
                                        <p:tgtEl>
                                          <p:spTgt spid="99332"/>
                                        </p:tgtEl>
                                        <p:attrNameLst>
                                          <p:attrName>ppt_w</p:attrName>
                                        </p:attrNameLst>
                                      </p:cBhvr>
                                      <p:tavLst>
                                        <p:tav tm="0">
                                          <p:val>
                                            <p:fltVal val="0"/>
                                          </p:val>
                                        </p:tav>
                                        <p:tav tm="100000">
                                          <p:val>
                                            <p:strVal val="#ppt_w"/>
                                          </p:val>
                                        </p:tav>
                                      </p:tavLst>
                                    </p:anim>
                                    <p:anim calcmode="lin" valueType="num">
                                      <p:cBhvr>
                                        <p:cTn id="8" dur="500" fill="hold"/>
                                        <p:tgtEl>
                                          <p:spTgt spid="99332"/>
                                        </p:tgtEl>
                                        <p:attrNameLst>
                                          <p:attrName>ppt_h</p:attrName>
                                        </p:attrNameLst>
                                      </p:cBhvr>
                                      <p:tavLst>
                                        <p:tav tm="0">
                                          <p:val>
                                            <p:fltVal val="0"/>
                                          </p:val>
                                        </p:tav>
                                        <p:tav tm="100000">
                                          <p:val>
                                            <p:strVal val="#ppt_h"/>
                                          </p:val>
                                        </p:tav>
                                      </p:tavLst>
                                    </p:anim>
                                    <p:anim calcmode="lin" valueType="num">
                                      <p:cBhvr>
                                        <p:cTn id="9" dur="500" fill="hold"/>
                                        <p:tgtEl>
                                          <p:spTgt spid="99332"/>
                                        </p:tgtEl>
                                        <p:attrNameLst>
                                          <p:attrName>ppt_x</p:attrName>
                                        </p:attrNameLst>
                                      </p:cBhvr>
                                      <p:tavLst>
                                        <p:tav tm="0">
                                          <p:val>
                                            <p:fltVal val="0.5"/>
                                          </p:val>
                                        </p:tav>
                                        <p:tav tm="100000">
                                          <p:val>
                                            <p:strVal val="#ppt_x"/>
                                          </p:val>
                                        </p:tav>
                                      </p:tavLst>
                                    </p:anim>
                                    <p:anim calcmode="lin" valueType="num">
                                      <p:cBhvr>
                                        <p:cTn id="10" dur="500" fill="hold"/>
                                        <p:tgtEl>
                                          <p:spTgt spid="9933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16" fill="hold" nodeType="afterEffect">
                                  <p:stCondLst>
                                    <p:cond delay="30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TMB es...</a:t>
            </a:r>
          </a:p>
        </p:txBody>
      </p:sp>
      <p:sp>
        <p:nvSpPr>
          <p:cNvPr id="4" name="3 Marcador de contenido"/>
          <p:cNvSpPr>
            <a:spLocks noGrp="1"/>
          </p:cNvSpPr>
          <p:nvPr>
            <p:ph idx="1"/>
          </p:nvPr>
        </p:nvSpPr>
        <p:spPr>
          <a:xfrm>
            <a:off x="1545270" y="1402080"/>
            <a:ext cx="10018713" cy="2404661"/>
          </a:xfrm>
        </p:spPr>
        <p:txBody>
          <a:bodyPr>
            <a:normAutofit/>
          </a:bodyPr>
          <a:lstStyle/>
          <a:p>
            <a:pPr marL="273050" indent="-273050" algn="just">
              <a:spcBef>
                <a:spcPts val="1200"/>
              </a:spcBef>
              <a:buFont typeface="Wingdings" pitchFamily="2" charset="2"/>
              <a:buChar char="ü"/>
            </a:pPr>
            <a:r>
              <a:rPr lang="es-ES" sz="1600" dirty="0"/>
              <a:t>El principal operador de transporte público en </a:t>
            </a:r>
            <a:r>
              <a:rPr lang="es-ES" sz="1600" b="1" dirty="0"/>
              <a:t>Barcelona</a:t>
            </a:r>
            <a:r>
              <a:rPr lang="es-ES" sz="1600" dirty="0"/>
              <a:t> y </a:t>
            </a:r>
            <a:r>
              <a:rPr lang="es-ES" sz="1600" b="1" dirty="0" smtClean="0"/>
              <a:t>Cataluña</a:t>
            </a:r>
            <a:r>
              <a:rPr lang="es-ES" sz="1600" dirty="0"/>
              <a:t>, con 2 más de millones de viajeros al día, y más de 573 millones de validaciones al año.</a:t>
            </a:r>
          </a:p>
          <a:p>
            <a:pPr marL="273050" indent="-273050" algn="just">
              <a:spcBef>
                <a:spcPts val="1200"/>
              </a:spcBef>
              <a:buFont typeface="Wingdings" pitchFamily="2" charset="2"/>
              <a:buChar char="ü"/>
            </a:pPr>
            <a:r>
              <a:rPr lang="es-ES" sz="1600" dirty="0" smtClean="0"/>
              <a:t>Operador multimodal </a:t>
            </a:r>
            <a:r>
              <a:rPr lang="es-ES" sz="1600" dirty="0"/>
              <a:t>que gestiona los servicios de </a:t>
            </a:r>
            <a:r>
              <a:rPr lang="es-ES" sz="1600" b="1" dirty="0"/>
              <a:t>Metro</a:t>
            </a:r>
            <a:r>
              <a:rPr lang="es-ES" sz="1600" dirty="0"/>
              <a:t> y </a:t>
            </a:r>
            <a:r>
              <a:rPr lang="es-ES" sz="1600" b="1" dirty="0"/>
              <a:t>bus</a:t>
            </a:r>
            <a:r>
              <a:rPr lang="es-ES" sz="1600" dirty="0"/>
              <a:t> en ámbito de </a:t>
            </a:r>
            <a:r>
              <a:rPr lang="es-ES" sz="1600" b="1" dirty="0"/>
              <a:t>Barcelona</a:t>
            </a:r>
            <a:r>
              <a:rPr lang="es-ES" sz="1600" dirty="0"/>
              <a:t> y once municipios de sus alrededores, en nombre del </a:t>
            </a:r>
            <a:r>
              <a:rPr lang="es-ES" sz="1600" b="1" dirty="0"/>
              <a:t>Área Metropolitana de Barcelona </a:t>
            </a:r>
            <a:r>
              <a:rPr lang="es-ES" sz="1600" dirty="0"/>
              <a:t>(AMB</a:t>
            </a:r>
            <a:r>
              <a:rPr lang="es-ES" sz="1600" dirty="0" smtClean="0"/>
              <a:t>)</a:t>
            </a:r>
          </a:p>
          <a:p>
            <a:pPr marL="273050" indent="-273050" algn="just">
              <a:spcBef>
                <a:spcPts val="1200"/>
              </a:spcBef>
              <a:buFont typeface="Wingdings" pitchFamily="2" charset="2"/>
              <a:buChar char="ü"/>
            </a:pPr>
            <a:r>
              <a:rPr lang="es-ES" sz="1600" dirty="0"/>
              <a:t>La compañía también gestiona servicios de </a:t>
            </a:r>
            <a:r>
              <a:rPr lang="es-ES" sz="1600" b="1" dirty="0"/>
              <a:t>transportes de ocio</a:t>
            </a:r>
            <a:r>
              <a:rPr lang="es-ES" sz="1600" dirty="0"/>
              <a:t> como el </a:t>
            </a:r>
            <a:r>
              <a:rPr lang="es-ES" sz="1600" b="1" dirty="0"/>
              <a:t>Barcelona Bus Turistic</a:t>
            </a:r>
            <a:r>
              <a:rPr lang="es-ES" sz="1600" dirty="0"/>
              <a:t>, </a:t>
            </a:r>
            <a:r>
              <a:rPr lang="es-ES" sz="1600" b="1" dirty="0" err="1"/>
              <a:t>Teleferic</a:t>
            </a:r>
            <a:r>
              <a:rPr lang="es-ES" sz="1600" b="1" dirty="0"/>
              <a:t> de </a:t>
            </a:r>
            <a:r>
              <a:rPr lang="es-ES" sz="1600" b="1" dirty="0" err="1"/>
              <a:t>Montjuïc</a:t>
            </a:r>
            <a:r>
              <a:rPr lang="es-ES" sz="1600" dirty="0"/>
              <a:t>, El </a:t>
            </a:r>
            <a:r>
              <a:rPr lang="es-ES" sz="1600" b="1" dirty="0"/>
              <a:t>Tranvía </a:t>
            </a:r>
            <a:r>
              <a:rPr lang="es-ES" sz="1600" b="1" dirty="0" err="1"/>
              <a:t>Blau</a:t>
            </a:r>
            <a:r>
              <a:rPr lang="es-ES" sz="1600" dirty="0"/>
              <a:t> y el </a:t>
            </a:r>
            <a:r>
              <a:rPr lang="es-ES" sz="1600" b="1" dirty="0"/>
              <a:t>Funicular </a:t>
            </a:r>
            <a:r>
              <a:rPr lang="es-ES" sz="1600" b="1" dirty="0" smtClean="0"/>
              <a:t>de </a:t>
            </a:r>
            <a:r>
              <a:rPr lang="es-ES" sz="1600" b="1" dirty="0" err="1" smtClean="0"/>
              <a:t>Montjuïc</a:t>
            </a:r>
            <a:r>
              <a:rPr lang="es-ES" sz="1600" dirty="0"/>
              <a:t>, y otros negocios como el Área de </a:t>
            </a:r>
            <a:r>
              <a:rPr lang="es-ES" sz="1600" b="1" dirty="0"/>
              <a:t>Desarrollo de </a:t>
            </a:r>
            <a:r>
              <a:rPr lang="es-ES" sz="1600" b="1" dirty="0" smtClean="0"/>
              <a:t>Negocios</a:t>
            </a:r>
            <a:endParaRPr lang="es-ES" sz="1600" dirty="0"/>
          </a:p>
        </p:txBody>
      </p:sp>
      <p:sp>
        <p:nvSpPr>
          <p:cNvPr id="23554"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E7868E-560C-4575-8908-57A2B5F46ACD}" type="slidenum">
              <a:rPr lang="es-ES">
                <a:solidFill>
                  <a:schemeClr val="tx1">
                    <a:lumMod val="50000"/>
                    <a:lumOff val="50000"/>
                  </a:schemeClr>
                </a:solidFill>
                <a:latin typeface="+mn-lt"/>
              </a:rPr>
              <a:pPr eaLnBrk="1" hangingPunct="1"/>
              <a:t>5</a:t>
            </a:fld>
            <a:endParaRPr lang="es-ES" dirty="0">
              <a:solidFill>
                <a:schemeClr val="tx1">
                  <a:lumMod val="50000"/>
                  <a:lumOff val="50000"/>
                </a:schemeClr>
              </a:solidFill>
              <a:latin typeface="+mn-lt"/>
            </a:endParaRPr>
          </a:p>
        </p:txBody>
      </p:sp>
      <p:grpSp>
        <p:nvGrpSpPr>
          <p:cNvPr id="21" name="20 Grupo"/>
          <p:cNvGrpSpPr/>
          <p:nvPr/>
        </p:nvGrpSpPr>
        <p:grpSpPr>
          <a:xfrm>
            <a:off x="2790448" y="3754563"/>
            <a:ext cx="2038350" cy="2115326"/>
            <a:chOff x="553538" y="3538519"/>
            <a:chExt cx="2038350" cy="2115326"/>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38" y="3815520"/>
              <a:ext cx="2038350" cy="183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25 CuadroTexto"/>
            <p:cNvSpPr txBox="1"/>
            <p:nvPr/>
          </p:nvSpPr>
          <p:spPr>
            <a:xfrm>
              <a:off x="1280646" y="3538519"/>
              <a:ext cx="584134" cy="276999"/>
            </a:xfrm>
            <a:prstGeom prst="rect">
              <a:avLst/>
            </a:prstGeom>
            <a:noFill/>
          </p:spPr>
          <p:txBody>
            <a:bodyPr wrap="none" rtlCol="0">
              <a:spAutoFit/>
            </a:bodyPr>
            <a:lstStyle/>
            <a:p>
              <a:pPr algn="ctr"/>
              <a:r>
                <a:rPr lang="es-ES" sz="1200" b="1" smtClean="0">
                  <a:latin typeface="Calibri" pitchFamily="34" charset="0"/>
                  <a:cs typeface="Calibri" pitchFamily="34" charset="0"/>
                </a:rPr>
                <a:t>Metro</a:t>
              </a:r>
              <a:endParaRPr lang="es-ES" sz="1200" b="1">
                <a:latin typeface="Calibri" pitchFamily="34" charset="0"/>
                <a:cs typeface="Calibri" pitchFamily="34" charset="0"/>
              </a:endParaRPr>
            </a:p>
          </p:txBody>
        </p:sp>
      </p:grpSp>
      <p:grpSp>
        <p:nvGrpSpPr>
          <p:cNvPr id="27" name="26 Grupo"/>
          <p:cNvGrpSpPr/>
          <p:nvPr/>
        </p:nvGrpSpPr>
        <p:grpSpPr>
          <a:xfrm>
            <a:off x="4828798" y="3754562"/>
            <a:ext cx="1944303" cy="2120738"/>
            <a:chOff x="2591888" y="3538518"/>
            <a:chExt cx="1944303" cy="2120738"/>
          </a:xfrm>
        </p:grpSpPr>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888" y="3815520"/>
              <a:ext cx="1944303" cy="1843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3356290" y="3538518"/>
              <a:ext cx="415498" cy="276999"/>
            </a:xfrm>
            <a:prstGeom prst="rect">
              <a:avLst/>
            </a:prstGeom>
            <a:noFill/>
          </p:spPr>
          <p:txBody>
            <a:bodyPr wrap="none" rtlCol="0">
              <a:spAutoFit/>
            </a:bodyPr>
            <a:lstStyle/>
            <a:p>
              <a:pPr algn="ctr"/>
              <a:r>
                <a:rPr lang="es-ES" sz="1200" b="1" smtClean="0">
                  <a:latin typeface="Calibri" pitchFamily="34" charset="0"/>
                  <a:cs typeface="Calibri" pitchFamily="34" charset="0"/>
                </a:rPr>
                <a:t>Bus</a:t>
              </a:r>
              <a:endParaRPr lang="es-ES" sz="1200" b="1">
                <a:latin typeface="Calibri" pitchFamily="34" charset="0"/>
                <a:cs typeface="Calibri" pitchFamily="34" charset="0"/>
              </a:endParaRPr>
            </a:p>
          </p:txBody>
        </p:sp>
      </p:grpSp>
      <p:grpSp>
        <p:nvGrpSpPr>
          <p:cNvPr id="30" name="29 Grupo"/>
          <p:cNvGrpSpPr/>
          <p:nvPr/>
        </p:nvGrpSpPr>
        <p:grpSpPr>
          <a:xfrm>
            <a:off x="6773100" y="3754561"/>
            <a:ext cx="2160187" cy="2115328"/>
            <a:chOff x="4536190" y="3538517"/>
            <a:chExt cx="2160187" cy="2115328"/>
          </a:xfrm>
        </p:grpSpPr>
        <p:pic>
          <p:nvPicPr>
            <p:cNvPr id="3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6190" y="3815520"/>
              <a:ext cx="2160187" cy="183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4881306" y="3538517"/>
              <a:ext cx="1469954" cy="276999"/>
            </a:xfrm>
            <a:prstGeom prst="rect">
              <a:avLst/>
            </a:prstGeom>
            <a:noFill/>
          </p:spPr>
          <p:txBody>
            <a:bodyPr wrap="none" rtlCol="0">
              <a:spAutoFit/>
            </a:bodyPr>
            <a:lstStyle/>
            <a:p>
              <a:pPr algn="ctr"/>
              <a:r>
                <a:rPr lang="es-ES" sz="1200" b="1" dirty="0" smtClean="0">
                  <a:latin typeface="Calibri" pitchFamily="34" charset="0"/>
                  <a:cs typeface="Calibri" pitchFamily="34" charset="0"/>
                </a:rPr>
                <a:t>Transportes </a:t>
              </a:r>
              <a:r>
                <a:rPr lang="es-ES" sz="1200" b="1" dirty="0">
                  <a:latin typeface="Calibri" pitchFamily="34" charset="0"/>
                  <a:cs typeface="Calibri" pitchFamily="34" charset="0"/>
                </a:rPr>
                <a:t>de ocio </a:t>
              </a:r>
            </a:p>
          </p:txBody>
        </p:sp>
      </p:grpSp>
      <p:grpSp>
        <p:nvGrpSpPr>
          <p:cNvPr id="33" name="32 Grupo"/>
          <p:cNvGrpSpPr/>
          <p:nvPr/>
        </p:nvGrpSpPr>
        <p:grpSpPr>
          <a:xfrm>
            <a:off x="8933287" y="3754560"/>
            <a:ext cx="1888690" cy="2115329"/>
            <a:chOff x="6696377" y="3538516"/>
            <a:chExt cx="1888690" cy="2115329"/>
          </a:xfrm>
        </p:grpSpPr>
        <p:pic>
          <p:nvPicPr>
            <p:cNvPr id="34" name="3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6377" y="3815520"/>
              <a:ext cx="1888690" cy="183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34 CuadroTexto"/>
            <p:cNvSpPr txBox="1"/>
            <p:nvPr/>
          </p:nvSpPr>
          <p:spPr>
            <a:xfrm>
              <a:off x="6815887" y="3538516"/>
              <a:ext cx="1649682" cy="276999"/>
            </a:xfrm>
            <a:prstGeom prst="rect">
              <a:avLst/>
            </a:prstGeom>
            <a:noFill/>
          </p:spPr>
          <p:txBody>
            <a:bodyPr wrap="none" rtlCol="0">
              <a:spAutoFit/>
            </a:bodyPr>
            <a:lstStyle/>
            <a:p>
              <a:pPr algn="ctr"/>
              <a:r>
                <a:rPr lang="es-ES" sz="1200" b="1" dirty="0" smtClean="0">
                  <a:latin typeface="Calibri" pitchFamily="34" charset="0"/>
                  <a:cs typeface="Calibri" pitchFamily="34" charset="0"/>
                </a:rPr>
                <a:t>Desarrollo de Negocios</a:t>
              </a:r>
              <a:endParaRPr lang="es-ES" sz="1200" b="1" dirty="0">
                <a:latin typeface="Calibri" pitchFamily="34" charset="0"/>
                <a:cs typeface="Calibri" pitchFamily="34" charset="0"/>
              </a:endParaRPr>
            </a:p>
          </p:txBody>
        </p:sp>
      </p:grpSp>
    </p:spTree>
    <p:extLst>
      <p:ext uri="{BB962C8B-B14F-4D97-AF65-F5344CB8AC3E}">
        <p14:creationId xmlns:p14="http://schemas.microsoft.com/office/powerpoint/2010/main" val="85602922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22 Grupo"/>
          <p:cNvGrpSpPr/>
          <p:nvPr/>
        </p:nvGrpSpPr>
        <p:grpSpPr>
          <a:xfrm>
            <a:off x="2969145" y="428766"/>
            <a:ext cx="1393825" cy="968375"/>
            <a:chOff x="6386513" y="80963"/>
            <a:chExt cx="1393825" cy="968375"/>
          </a:xfrm>
        </p:grpSpPr>
        <p:sp>
          <p:nvSpPr>
            <p:cNvPr id="24" name="Freeform 28"/>
            <p:cNvSpPr>
              <a:spLocks/>
            </p:cNvSpPr>
            <p:nvPr/>
          </p:nvSpPr>
          <p:spPr bwMode="auto">
            <a:xfrm>
              <a:off x="6386513" y="80963"/>
              <a:ext cx="1393825" cy="968375"/>
            </a:xfrm>
            <a:custGeom>
              <a:avLst/>
              <a:gdLst>
                <a:gd name="T0" fmla="*/ 0 w 982"/>
                <a:gd name="T1" fmla="*/ 373 h 746"/>
                <a:gd name="T2" fmla="*/ 483 w 982"/>
                <a:gd name="T3" fmla="*/ 0 h 746"/>
                <a:gd name="T4" fmla="*/ 981 w 982"/>
                <a:gd name="T5" fmla="*/ 373 h 746"/>
                <a:gd name="T6" fmla="*/ 483 w 982"/>
                <a:gd name="T7" fmla="*/ 745 h 746"/>
                <a:gd name="T8" fmla="*/ 0 w 982"/>
                <a:gd name="T9" fmla="*/ 373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 h="746">
                  <a:moveTo>
                    <a:pt x="0" y="373"/>
                  </a:moveTo>
                  <a:lnTo>
                    <a:pt x="483" y="0"/>
                  </a:lnTo>
                  <a:lnTo>
                    <a:pt x="981" y="373"/>
                  </a:lnTo>
                  <a:lnTo>
                    <a:pt x="483" y="745"/>
                  </a:lnTo>
                  <a:lnTo>
                    <a:pt x="0" y="373"/>
                  </a:lnTo>
                </a:path>
              </a:pathLst>
            </a:custGeom>
            <a:gradFill rotWithShape="0">
              <a:gsLst>
                <a:gs pos="0">
                  <a:srgbClr val="970118"/>
                </a:gs>
                <a:gs pos="50000">
                  <a:srgbClr val="FC0128"/>
                </a:gs>
                <a:gs pos="100000">
                  <a:srgbClr val="970118"/>
                </a:gs>
              </a:gsLst>
              <a:lin ang="2700000" scaled="1"/>
            </a:gradFill>
            <a:ln w="12700" cap="rnd" cmpd="sng">
              <a:solidFill>
                <a:srgbClr val="000000"/>
              </a:solidFill>
              <a:prstDash val="solid"/>
              <a:round/>
              <a:headEnd/>
              <a:tailEnd/>
            </a:ln>
            <a:effectLst/>
          </p:spPr>
          <p:txBody>
            <a:bodyPr/>
            <a:lstStyle/>
            <a:p>
              <a:endParaRPr lang="en-US"/>
            </a:p>
          </p:txBody>
        </p:sp>
        <p:sp>
          <p:nvSpPr>
            <p:cNvPr id="25" name="Freeform 29"/>
            <p:cNvSpPr>
              <a:spLocks/>
            </p:cNvSpPr>
            <p:nvPr/>
          </p:nvSpPr>
          <p:spPr bwMode="auto">
            <a:xfrm>
              <a:off x="6832196" y="331494"/>
              <a:ext cx="510975" cy="430966"/>
            </a:xfrm>
            <a:custGeom>
              <a:avLst/>
              <a:gdLst>
                <a:gd name="T0" fmla="*/ 0 w 360"/>
                <a:gd name="T1" fmla="*/ 331 h 332"/>
                <a:gd name="T2" fmla="*/ 0 w 360"/>
                <a:gd name="T3" fmla="*/ 0 h 332"/>
                <a:gd name="T4" fmla="*/ 110 w 360"/>
                <a:gd name="T5" fmla="*/ 0 h 332"/>
                <a:gd name="T6" fmla="*/ 179 w 360"/>
                <a:gd name="T7" fmla="*/ 220 h 332"/>
                <a:gd name="T8" fmla="*/ 248 w 360"/>
                <a:gd name="T9" fmla="*/ 0 h 332"/>
                <a:gd name="T10" fmla="*/ 359 w 360"/>
                <a:gd name="T11" fmla="*/ 0 h 332"/>
                <a:gd name="T12" fmla="*/ 359 w 360"/>
                <a:gd name="T13" fmla="*/ 331 h 332"/>
                <a:gd name="T14" fmla="*/ 276 w 360"/>
                <a:gd name="T15" fmla="*/ 331 h 332"/>
                <a:gd name="T16" fmla="*/ 276 w 360"/>
                <a:gd name="T17" fmla="*/ 137 h 332"/>
                <a:gd name="T18" fmla="*/ 221 w 360"/>
                <a:gd name="T19" fmla="*/ 331 h 332"/>
                <a:gd name="T20" fmla="*/ 138 w 360"/>
                <a:gd name="T21" fmla="*/ 331 h 332"/>
                <a:gd name="T22" fmla="*/ 83 w 360"/>
                <a:gd name="T23" fmla="*/ 137 h 332"/>
                <a:gd name="T24" fmla="*/ 83 w 360"/>
                <a:gd name="T25" fmla="*/ 331 h 332"/>
                <a:gd name="T26" fmla="*/ 0 w 360"/>
                <a:gd name="T27" fmla="*/ 331 h 3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32"/>
                <a:gd name="T44" fmla="*/ 360 w 360"/>
                <a:gd name="T45" fmla="*/ 332 h 3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32">
                  <a:moveTo>
                    <a:pt x="0" y="331"/>
                  </a:moveTo>
                  <a:lnTo>
                    <a:pt x="0" y="0"/>
                  </a:lnTo>
                  <a:lnTo>
                    <a:pt x="110" y="0"/>
                  </a:lnTo>
                  <a:lnTo>
                    <a:pt x="179" y="220"/>
                  </a:lnTo>
                  <a:lnTo>
                    <a:pt x="248" y="0"/>
                  </a:lnTo>
                  <a:lnTo>
                    <a:pt x="359" y="0"/>
                  </a:lnTo>
                  <a:lnTo>
                    <a:pt x="359" y="331"/>
                  </a:lnTo>
                  <a:lnTo>
                    <a:pt x="276" y="331"/>
                  </a:lnTo>
                  <a:lnTo>
                    <a:pt x="276" y="137"/>
                  </a:lnTo>
                  <a:lnTo>
                    <a:pt x="221" y="331"/>
                  </a:lnTo>
                  <a:lnTo>
                    <a:pt x="138" y="331"/>
                  </a:lnTo>
                  <a:lnTo>
                    <a:pt x="83" y="137"/>
                  </a:lnTo>
                  <a:lnTo>
                    <a:pt x="83" y="331"/>
                  </a:lnTo>
                  <a:lnTo>
                    <a:pt x="0" y="331"/>
                  </a:lnTo>
                </a:path>
              </a:pathLst>
            </a:custGeom>
            <a:solidFill>
              <a:srgbClr val="FFFFFF"/>
            </a:solidFill>
            <a:ln w="12700" cap="rnd" cmpd="sng">
              <a:noFill/>
              <a:prstDash val="solid"/>
              <a:round/>
              <a:headEnd/>
              <a:tailEnd/>
            </a:ln>
          </p:spPr>
          <p:txBody>
            <a:bodyPr/>
            <a:lstStyle/>
            <a:p>
              <a:endParaRPr lang="en-US"/>
            </a:p>
          </p:txBody>
        </p:sp>
      </p:grpSp>
      <p:sp>
        <p:nvSpPr>
          <p:cNvPr id="2" name="1 Título"/>
          <p:cNvSpPr>
            <a:spLocks noGrp="1"/>
          </p:cNvSpPr>
          <p:nvPr>
            <p:ph type="title"/>
          </p:nvPr>
        </p:nvSpPr>
        <p:spPr/>
        <p:txBody>
          <a:bodyPr/>
          <a:lstStyle/>
          <a:p>
            <a:r>
              <a:rPr lang="es-ES" dirty="0"/>
              <a:t>Servicio de Metro</a:t>
            </a:r>
          </a:p>
        </p:txBody>
      </p:sp>
      <p:sp>
        <p:nvSpPr>
          <p:cNvPr id="29" name="Rectangle 23"/>
          <p:cNvSpPr>
            <a:spLocks noChangeArrowheads="1"/>
          </p:cNvSpPr>
          <p:nvPr/>
        </p:nvSpPr>
        <p:spPr bwMode="auto">
          <a:xfrm>
            <a:off x="2761258" y="1518160"/>
            <a:ext cx="7589838" cy="336550"/>
          </a:xfrm>
          <a:prstGeom prst="rect">
            <a:avLst/>
          </a:prstGeom>
          <a:solidFill>
            <a:srgbClr val="FFCC00"/>
          </a:solidFill>
          <a:ln w="9525" algn="ctr">
            <a:noFill/>
            <a:miter lim="800000"/>
            <a:headEnd/>
            <a:tailEnd/>
          </a:ln>
          <a:effectLst>
            <a:outerShdw blurRad="101600" dist="76200" dir="2700000" algn="tl" rotWithShape="0">
              <a:prstClr val="black">
                <a:alpha val="40000"/>
              </a:prstClr>
            </a:outerShdw>
          </a:effectLst>
        </p:spPr>
        <p:txBody>
          <a:bodyPr lIns="92075" tIns="46038" rIns="92075" bIns="46038">
            <a:spAutoFit/>
          </a:bodyPr>
          <a:lstStyle/>
          <a:p>
            <a:pPr defTabSz="762000" eaLnBrk="0" hangingPunct="0">
              <a:defRPr/>
            </a:pPr>
            <a:r>
              <a:rPr lang="es-ES" sz="1600" b="1" dirty="0">
                <a:latin typeface="+mj-lt"/>
              </a:rPr>
              <a:t>Población: 2,3 M habitantes. viajes/año: </a:t>
            </a:r>
            <a:r>
              <a:rPr lang="es-ES" sz="1600" b="1" dirty="0" smtClean="0">
                <a:latin typeface="+mj-lt"/>
              </a:rPr>
              <a:t>385 millones</a:t>
            </a:r>
            <a:endParaRPr lang="es-ES" sz="1600" b="1" dirty="0">
              <a:latin typeface="+mj-lt"/>
            </a:endParaRPr>
          </a:p>
        </p:txBody>
      </p:sp>
      <p:grpSp>
        <p:nvGrpSpPr>
          <p:cNvPr id="30" name="Group 45"/>
          <p:cNvGrpSpPr>
            <a:grpSpLocks/>
          </p:cNvGrpSpPr>
          <p:nvPr/>
        </p:nvGrpSpPr>
        <p:grpSpPr bwMode="auto">
          <a:xfrm>
            <a:off x="2761258" y="1838835"/>
            <a:ext cx="1524000" cy="3962400"/>
            <a:chOff x="600" y="1211"/>
            <a:chExt cx="960" cy="2496"/>
          </a:xfrm>
          <a:effectLst>
            <a:outerShdw blurRad="101600" dist="76200" dir="2700000" algn="tl" rotWithShape="0">
              <a:prstClr val="black">
                <a:alpha val="40000"/>
              </a:prstClr>
            </a:outerShdw>
          </a:effectLst>
        </p:grpSpPr>
        <p:pic>
          <p:nvPicPr>
            <p:cNvPr id="31" name="Picture 31" descr="Metro-Bandero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 y="1211"/>
              <a:ext cx="960"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40"/>
            <p:cNvSpPr txBox="1">
              <a:spLocks noChangeArrowheads="1"/>
            </p:cNvSpPr>
            <p:nvPr/>
          </p:nvSpPr>
          <p:spPr bwMode="auto">
            <a:xfrm>
              <a:off x="787" y="3460"/>
              <a:ext cx="574" cy="233"/>
            </a:xfrm>
            <a:prstGeom prst="rect">
              <a:avLst/>
            </a:prstGeom>
            <a:noFill/>
            <a:ln w="9525">
              <a:noFill/>
              <a:miter lim="800000"/>
              <a:headEnd/>
              <a:tailEnd/>
            </a:ln>
            <a:effectLst/>
          </p:spPr>
          <p:txBody>
            <a:bodyPr wrap="none">
              <a:spAutoFit/>
            </a:bodyPr>
            <a:lstStyle/>
            <a:p>
              <a:pPr algn="ctr">
                <a:defRPr/>
              </a:pPr>
              <a:r>
                <a:rPr lang="es-ES" b="1" dirty="0">
                  <a:ln w="3175">
                    <a:solidFill>
                      <a:schemeClr val="tx1"/>
                    </a:solidFill>
                    <a:prstDash val="solid"/>
                    <a:miter lim="800000"/>
                  </a:ln>
                  <a:solidFill>
                    <a:srgbClr val="F8F8F8"/>
                  </a:solidFill>
                  <a:latin typeface="+mj-lt"/>
                </a:rPr>
                <a:t>9</a:t>
              </a:r>
              <a:r>
                <a:rPr lang="es-ES" b="1" dirty="0" smtClean="0">
                  <a:ln w="3175">
                    <a:solidFill>
                      <a:schemeClr val="tx1"/>
                    </a:solidFill>
                    <a:prstDash val="solid"/>
                    <a:miter lim="800000"/>
                  </a:ln>
                  <a:solidFill>
                    <a:srgbClr val="F8F8F8"/>
                  </a:solidFill>
                  <a:latin typeface="+mj-lt"/>
                </a:rPr>
                <a:t> </a:t>
              </a:r>
              <a:r>
                <a:rPr lang="es-ES" b="1" dirty="0">
                  <a:ln w="3175">
                    <a:solidFill>
                      <a:schemeClr val="tx1"/>
                    </a:solidFill>
                    <a:prstDash val="solid"/>
                    <a:miter lim="800000"/>
                  </a:ln>
                  <a:solidFill>
                    <a:srgbClr val="F8F8F8"/>
                  </a:solidFill>
                  <a:latin typeface="+mj-lt"/>
                </a:rPr>
                <a:t>líneas</a:t>
              </a:r>
            </a:p>
          </p:txBody>
        </p:sp>
      </p:grpSp>
      <p:grpSp>
        <p:nvGrpSpPr>
          <p:cNvPr id="33" name="Group 46"/>
          <p:cNvGrpSpPr>
            <a:grpSpLocks/>
          </p:cNvGrpSpPr>
          <p:nvPr/>
        </p:nvGrpSpPr>
        <p:grpSpPr bwMode="auto">
          <a:xfrm>
            <a:off x="4212234" y="1838835"/>
            <a:ext cx="1590676" cy="3962400"/>
            <a:chOff x="1514" y="1211"/>
            <a:chExt cx="1002" cy="2496"/>
          </a:xfrm>
          <a:effectLst>
            <a:outerShdw blurRad="101600" dist="76200" dir="2700000" algn="tl" rotWithShape="0">
              <a:prstClr val="black">
                <a:alpha val="40000"/>
              </a:prstClr>
            </a:outerShdw>
          </a:effectLst>
        </p:grpSpPr>
        <p:pic>
          <p:nvPicPr>
            <p:cNvPr id="34" name="Picture 29" descr="Metro-ande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 y="1211"/>
              <a:ext cx="960"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41"/>
            <p:cNvSpPr txBox="1">
              <a:spLocks noChangeArrowheads="1"/>
            </p:cNvSpPr>
            <p:nvPr/>
          </p:nvSpPr>
          <p:spPr bwMode="auto">
            <a:xfrm>
              <a:off x="1514" y="3230"/>
              <a:ext cx="670" cy="407"/>
            </a:xfrm>
            <a:prstGeom prst="rect">
              <a:avLst/>
            </a:prstGeom>
            <a:noFill/>
            <a:ln w="9525">
              <a:noFill/>
              <a:miter lim="800000"/>
              <a:headEnd/>
              <a:tailEnd/>
            </a:ln>
            <a:effectLst/>
          </p:spPr>
          <p:txBody>
            <a:bodyPr wrap="none">
              <a:spAutoFit/>
            </a:bodyPr>
            <a:lstStyle/>
            <a:p>
              <a:pPr algn="ctr">
                <a:defRPr/>
              </a:pPr>
              <a:r>
                <a:rPr lang="es-ES" b="1" dirty="0">
                  <a:ln w="3175">
                    <a:solidFill>
                      <a:schemeClr val="tx1"/>
                    </a:solidFill>
                    <a:prstDash val="solid"/>
                    <a:miter lim="800000"/>
                  </a:ln>
                  <a:solidFill>
                    <a:srgbClr val="F8F8F8"/>
                  </a:solidFill>
                  <a:latin typeface="+mj-lt"/>
                </a:rPr>
                <a:t>Longitud</a:t>
              </a:r>
            </a:p>
            <a:p>
              <a:pPr algn="ctr">
                <a:defRPr/>
              </a:pPr>
              <a:r>
                <a:rPr lang="es-ES" b="1" dirty="0" smtClean="0">
                  <a:ln w="3175">
                    <a:solidFill>
                      <a:schemeClr val="tx1"/>
                    </a:solidFill>
                    <a:prstDash val="solid"/>
                    <a:miter lim="800000"/>
                  </a:ln>
                  <a:solidFill>
                    <a:srgbClr val="F8F8F8"/>
                  </a:solidFill>
                  <a:latin typeface="+mj-lt"/>
                </a:rPr>
                <a:t>119,0 </a:t>
              </a:r>
              <a:r>
                <a:rPr lang="es-ES" b="1" dirty="0">
                  <a:ln w="3175">
                    <a:solidFill>
                      <a:schemeClr val="tx1"/>
                    </a:solidFill>
                    <a:prstDash val="solid"/>
                    <a:miter lim="800000"/>
                  </a:ln>
                  <a:solidFill>
                    <a:srgbClr val="F8F8F8"/>
                  </a:solidFill>
                  <a:latin typeface="+mj-lt"/>
                </a:rPr>
                <a:t>km</a:t>
              </a:r>
            </a:p>
          </p:txBody>
        </p:sp>
      </p:grpSp>
      <p:grpSp>
        <p:nvGrpSpPr>
          <p:cNvPr id="36" name="Group 47"/>
          <p:cNvGrpSpPr>
            <a:grpSpLocks/>
          </p:cNvGrpSpPr>
          <p:nvPr/>
        </p:nvGrpSpPr>
        <p:grpSpPr bwMode="auto">
          <a:xfrm>
            <a:off x="5515574" y="1838835"/>
            <a:ext cx="1803401" cy="3962400"/>
            <a:chOff x="2335" y="1211"/>
            <a:chExt cx="1136" cy="2496"/>
          </a:xfrm>
          <a:effectLst>
            <a:outerShdw blurRad="101600" dist="76200" dir="2700000" algn="tl" rotWithShape="0">
              <a:prstClr val="black">
                <a:alpha val="40000"/>
              </a:prstClr>
            </a:outerShdw>
          </a:effectLst>
        </p:grpSpPr>
        <p:pic>
          <p:nvPicPr>
            <p:cNvPr id="37" name="Picture 33" descr="Metro-Expendedo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 y="1211"/>
              <a:ext cx="960"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42"/>
            <p:cNvSpPr txBox="1">
              <a:spLocks noChangeArrowheads="1"/>
            </p:cNvSpPr>
            <p:nvPr/>
          </p:nvSpPr>
          <p:spPr bwMode="auto">
            <a:xfrm>
              <a:off x="2335" y="3460"/>
              <a:ext cx="1002" cy="233"/>
            </a:xfrm>
            <a:prstGeom prst="rect">
              <a:avLst/>
            </a:prstGeom>
            <a:noFill/>
            <a:ln w="9525">
              <a:noFill/>
              <a:miter lim="800000"/>
              <a:headEnd/>
              <a:tailEnd/>
            </a:ln>
            <a:effectLst/>
          </p:spPr>
          <p:txBody>
            <a:bodyPr wrap="none">
              <a:spAutoFit/>
            </a:bodyPr>
            <a:lstStyle/>
            <a:p>
              <a:pPr algn="ctr">
                <a:defRPr/>
              </a:pPr>
              <a:r>
                <a:rPr lang="es-ES" b="1" dirty="0" smtClean="0">
                  <a:ln w="3175">
                    <a:solidFill>
                      <a:schemeClr val="tx1"/>
                    </a:solidFill>
                    <a:prstDash val="solid"/>
                    <a:miter lim="800000"/>
                  </a:ln>
                  <a:solidFill>
                    <a:srgbClr val="F8F8F8"/>
                  </a:solidFill>
                  <a:latin typeface="+mj-lt"/>
                </a:rPr>
                <a:t>156 </a:t>
              </a:r>
              <a:r>
                <a:rPr lang="es-ES" b="1" dirty="0">
                  <a:ln w="3175">
                    <a:solidFill>
                      <a:schemeClr val="tx1"/>
                    </a:solidFill>
                    <a:prstDash val="solid"/>
                    <a:miter lim="800000"/>
                  </a:ln>
                  <a:solidFill>
                    <a:srgbClr val="F8F8F8"/>
                  </a:solidFill>
                  <a:latin typeface="+mj-lt"/>
                </a:rPr>
                <a:t>estaciones</a:t>
              </a:r>
            </a:p>
          </p:txBody>
        </p:sp>
      </p:grpSp>
      <p:grpSp>
        <p:nvGrpSpPr>
          <p:cNvPr id="39" name="Group 48"/>
          <p:cNvGrpSpPr>
            <a:grpSpLocks/>
          </p:cNvGrpSpPr>
          <p:nvPr/>
        </p:nvGrpSpPr>
        <p:grpSpPr bwMode="auto">
          <a:xfrm>
            <a:off x="7311033" y="1838835"/>
            <a:ext cx="1524000" cy="3962400"/>
            <a:chOff x="3466" y="1211"/>
            <a:chExt cx="960" cy="2496"/>
          </a:xfrm>
          <a:effectLst>
            <a:outerShdw blurRad="101600" dist="76200" dir="2700000" algn="tl" rotWithShape="0">
              <a:prstClr val="black">
                <a:alpha val="40000"/>
              </a:prstClr>
            </a:outerShdw>
          </a:effectLst>
        </p:grpSpPr>
        <p:pic>
          <p:nvPicPr>
            <p:cNvPr id="40" name="Picture 28" descr="Metro-And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6" y="1211"/>
              <a:ext cx="960"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43"/>
            <p:cNvSpPr txBox="1">
              <a:spLocks noChangeArrowheads="1"/>
            </p:cNvSpPr>
            <p:nvPr/>
          </p:nvSpPr>
          <p:spPr bwMode="auto">
            <a:xfrm>
              <a:off x="3522" y="3460"/>
              <a:ext cx="752" cy="233"/>
            </a:xfrm>
            <a:prstGeom prst="rect">
              <a:avLst/>
            </a:prstGeom>
            <a:noFill/>
            <a:ln w="9525">
              <a:noFill/>
              <a:miter lim="800000"/>
              <a:headEnd/>
              <a:tailEnd/>
            </a:ln>
            <a:effectLst/>
          </p:spPr>
          <p:txBody>
            <a:bodyPr wrap="none">
              <a:spAutoFit/>
            </a:bodyPr>
            <a:lstStyle/>
            <a:p>
              <a:pPr algn="ctr">
                <a:defRPr/>
              </a:pPr>
              <a:r>
                <a:rPr lang="es-ES" b="1" dirty="0" smtClean="0">
                  <a:ln w="3175">
                    <a:solidFill>
                      <a:schemeClr val="tx1"/>
                    </a:solidFill>
                    <a:prstDash val="solid"/>
                    <a:miter lim="800000"/>
                  </a:ln>
                  <a:solidFill>
                    <a:srgbClr val="F8F8F8"/>
                  </a:solidFill>
                  <a:latin typeface="+mj-lt"/>
                </a:rPr>
                <a:t>171 </a:t>
              </a:r>
              <a:r>
                <a:rPr lang="es-ES" b="1" dirty="0">
                  <a:ln w="3175">
                    <a:solidFill>
                      <a:schemeClr val="tx1"/>
                    </a:solidFill>
                    <a:prstDash val="solid"/>
                    <a:miter lim="800000"/>
                  </a:ln>
                  <a:solidFill>
                    <a:srgbClr val="F8F8F8"/>
                  </a:solidFill>
                  <a:latin typeface="+mj-lt"/>
                </a:rPr>
                <a:t>trenes</a:t>
              </a:r>
            </a:p>
          </p:txBody>
        </p:sp>
      </p:grpSp>
      <p:grpSp>
        <p:nvGrpSpPr>
          <p:cNvPr id="42" name="Group 49"/>
          <p:cNvGrpSpPr>
            <a:grpSpLocks/>
          </p:cNvGrpSpPr>
          <p:nvPr/>
        </p:nvGrpSpPr>
        <p:grpSpPr bwMode="auto">
          <a:xfrm>
            <a:off x="8827096" y="1838835"/>
            <a:ext cx="1524000" cy="3962400"/>
            <a:chOff x="4421" y="1211"/>
            <a:chExt cx="960" cy="2496"/>
          </a:xfrm>
          <a:effectLst>
            <a:outerShdw blurRad="101600" dist="76200" dir="2700000" algn="tl" rotWithShape="0">
              <a:prstClr val="black">
                <a:alpha val="40000"/>
              </a:prstClr>
            </a:outerShdw>
          </a:effectLst>
        </p:grpSpPr>
        <p:pic>
          <p:nvPicPr>
            <p:cNvPr id="43" name="Picture 27" descr="Metro-P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1" y="1211"/>
              <a:ext cx="960"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44"/>
            <p:cNvSpPr txBox="1">
              <a:spLocks noChangeArrowheads="1"/>
            </p:cNvSpPr>
            <p:nvPr/>
          </p:nvSpPr>
          <p:spPr bwMode="auto">
            <a:xfrm>
              <a:off x="4526" y="3230"/>
              <a:ext cx="778" cy="407"/>
            </a:xfrm>
            <a:prstGeom prst="rect">
              <a:avLst/>
            </a:prstGeom>
            <a:noFill/>
            <a:ln w="9525">
              <a:noFill/>
              <a:miter lim="800000"/>
              <a:headEnd/>
              <a:tailEnd/>
            </a:ln>
            <a:effectLst/>
          </p:spPr>
          <p:txBody>
            <a:bodyPr wrap="none">
              <a:spAutoFit/>
            </a:bodyPr>
            <a:lstStyle/>
            <a:p>
              <a:pPr algn="ctr">
                <a:defRPr/>
              </a:pPr>
              <a:r>
                <a:rPr lang="es-ES" b="1" dirty="0" smtClean="0">
                  <a:ln w="3175">
                    <a:solidFill>
                      <a:schemeClr val="tx1"/>
                    </a:solidFill>
                    <a:prstDash val="solid"/>
                    <a:miter lim="800000"/>
                  </a:ln>
                  <a:solidFill>
                    <a:srgbClr val="F8F8F8"/>
                  </a:solidFill>
                  <a:latin typeface="+mj-lt"/>
                </a:rPr>
                <a:t>3.634 </a:t>
              </a:r>
              <a:endParaRPr lang="es-ES" b="1" dirty="0">
                <a:ln w="3175">
                  <a:solidFill>
                    <a:schemeClr val="tx1"/>
                  </a:solidFill>
                  <a:prstDash val="solid"/>
                  <a:miter lim="800000"/>
                </a:ln>
                <a:solidFill>
                  <a:srgbClr val="F8F8F8"/>
                </a:solidFill>
                <a:latin typeface="+mj-lt"/>
              </a:endParaRPr>
            </a:p>
            <a:p>
              <a:pPr algn="ctr">
                <a:defRPr/>
              </a:pPr>
              <a:r>
                <a:rPr lang="es-ES" b="1" dirty="0">
                  <a:ln w="3175">
                    <a:solidFill>
                      <a:schemeClr val="tx1"/>
                    </a:solidFill>
                    <a:prstDash val="solid"/>
                    <a:miter lim="800000"/>
                  </a:ln>
                  <a:solidFill>
                    <a:srgbClr val="F8F8F8"/>
                  </a:solidFill>
                  <a:latin typeface="+mj-lt"/>
                </a:rPr>
                <a:t>empleados</a:t>
              </a:r>
            </a:p>
          </p:txBody>
        </p:sp>
      </p:grpSp>
      <p:sp>
        <p:nvSpPr>
          <p:cNvPr id="45" name="21 Rectángulo"/>
          <p:cNvSpPr>
            <a:spLocks noChangeArrowheads="1"/>
          </p:cNvSpPr>
          <p:nvPr/>
        </p:nvSpPr>
        <p:spPr bwMode="auto">
          <a:xfrm>
            <a:off x="2673946" y="5803891"/>
            <a:ext cx="4020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800" dirty="0">
                <a:latin typeface="Arial" panose="020B0604020202020204" pitchFamily="34" charset="0"/>
                <a:cs typeface="Arial" panose="020B0604020202020204" pitchFamily="34" charset="0"/>
              </a:rPr>
              <a:t>Fuente: TMB </a:t>
            </a:r>
            <a:r>
              <a:rPr lang="es-ES" sz="800" dirty="0" smtClean="0">
                <a:latin typeface="Arial" panose="020B0604020202020204" pitchFamily="34" charset="0"/>
                <a:cs typeface="Arial" panose="020B0604020202020204" pitchFamily="34" charset="0"/>
              </a:rPr>
              <a:t>– Viajeros Dic. 2015 resto 15 febrero 2016 (Incl. Inauguración L9 Sud)</a:t>
            </a:r>
            <a:endParaRPr lang="es-E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484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Bottom)">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lide(fromBottom)">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slide(fromBottom)">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slide(fromBottom)">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lide(fromBottom)">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117"/>
          <p:cNvSpPr>
            <a:spLocks noGrp="1" noChangeArrowheads="1"/>
          </p:cNvSpPr>
          <p:nvPr>
            <p:ph type="title"/>
          </p:nvPr>
        </p:nvSpPr>
        <p:spPr>
          <a:xfrm>
            <a:off x="1484311" y="453150"/>
            <a:ext cx="10018713" cy="1011937"/>
          </a:xfrm>
        </p:spPr>
        <p:txBody>
          <a:bodyPr/>
          <a:lstStyle/>
          <a:p>
            <a:pPr eaLnBrk="1" hangingPunct="1"/>
            <a:r>
              <a:rPr lang="es-ES" dirty="0" smtClean="0"/>
              <a:t>Datos básicos e indicadores</a:t>
            </a:r>
          </a:p>
        </p:txBody>
      </p:sp>
      <p:sp>
        <p:nvSpPr>
          <p:cNvPr id="36866"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65A3FE-56E7-4722-9A6A-DDE6CDD7E54D}" type="slidenum">
              <a:rPr lang="es-ES" smtClean="0"/>
              <a:pPr eaLnBrk="1" hangingPunct="1"/>
              <a:t>7</a:t>
            </a:fld>
            <a:endParaRPr lang="es-ES" smtClean="0"/>
          </a:p>
        </p:txBody>
      </p:sp>
      <p:grpSp>
        <p:nvGrpSpPr>
          <p:cNvPr id="32" name="31 Grupo"/>
          <p:cNvGrpSpPr/>
          <p:nvPr/>
        </p:nvGrpSpPr>
        <p:grpSpPr>
          <a:xfrm>
            <a:off x="1949274" y="453150"/>
            <a:ext cx="1393825" cy="968375"/>
            <a:chOff x="6386513" y="80963"/>
            <a:chExt cx="1393825" cy="968375"/>
          </a:xfrm>
        </p:grpSpPr>
        <p:sp>
          <p:nvSpPr>
            <p:cNvPr id="33" name="Freeform 28"/>
            <p:cNvSpPr>
              <a:spLocks/>
            </p:cNvSpPr>
            <p:nvPr/>
          </p:nvSpPr>
          <p:spPr bwMode="auto">
            <a:xfrm>
              <a:off x="6386513" y="80963"/>
              <a:ext cx="1393825" cy="968375"/>
            </a:xfrm>
            <a:custGeom>
              <a:avLst/>
              <a:gdLst>
                <a:gd name="T0" fmla="*/ 0 w 982"/>
                <a:gd name="T1" fmla="*/ 373 h 746"/>
                <a:gd name="T2" fmla="*/ 483 w 982"/>
                <a:gd name="T3" fmla="*/ 0 h 746"/>
                <a:gd name="T4" fmla="*/ 981 w 982"/>
                <a:gd name="T5" fmla="*/ 373 h 746"/>
                <a:gd name="T6" fmla="*/ 483 w 982"/>
                <a:gd name="T7" fmla="*/ 745 h 746"/>
                <a:gd name="T8" fmla="*/ 0 w 982"/>
                <a:gd name="T9" fmla="*/ 373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 h="746">
                  <a:moveTo>
                    <a:pt x="0" y="373"/>
                  </a:moveTo>
                  <a:lnTo>
                    <a:pt x="483" y="0"/>
                  </a:lnTo>
                  <a:lnTo>
                    <a:pt x="981" y="373"/>
                  </a:lnTo>
                  <a:lnTo>
                    <a:pt x="483" y="745"/>
                  </a:lnTo>
                  <a:lnTo>
                    <a:pt x="0" y="373"/>
                  </a:lnTo>
                </a:path>
              </a:pathLst>
            </a:custGeom>
            <a:gradFill rotWithShape="0">
              <a:gsLst>
                <a:gs pos="0">
                  <a:srgbClr val="970118"/>
                </a:gs>
                <a:gs pos="50000">
                  <a:srgbClr val="FC0128"/>
                </a:gs>
                <a:gs pos="100000">
                  <a:srgbClr val="970118"/>
                </a:gs>
              </a:gsLst>
              <a:lin ang="2700000" scaled="1"/>
            </a:gradFill>
            <a:ln w="12700" cap="rnd" cmpd="sng">
              <a:solidFill>
                <a:srgbClr val="000000"/>
              </a:solidFill>
              <a:prstDash val="solid"/>
              <a:round/>
              <a:headEnd/>
              <a:tailEnd/>
            </a:ln>
            <a:effectLst/>
          </p:spPr>
          <p:txBody>
            <a:bodyPr/>
            <a:lstStyle/>
            <a:p>
              <a:endParaRPr lang="en-US"/>
            </a:p>
          </p:txBody>
        </p:sp>
        <p:sp>
          <p:nvSpPr>
            <p:cNvPr id="34" name="Freeform 29"/>
            <p:cNvSpPr>
              <a:spLocks/>
            </p:cNvSpPr>
            <p:nvPr/>
          </p:nvSpPr>
          <p:spPr bwMode="auto">
            <a:xfrm>
              <a:off x="6832196" y="331494"/>
              <a:ext cx="510975" cy="430966"/>
            </a:xfrm>
            <a:custGeom>
              <a:avLst/>
              <a:gdLst>
                <a:gd name="T0" fmla="*/ 0 w 360"/>
                <a:gd name="T1" fmla="*/ 331 h 332"/>
                <a:gd name="T2" fmla="*/ 0 w 360"/>
                <a:gd name="T3" fmla="*/ 0 h 332"/>
                <a:gd name="T4" fmla="*/ 110 w 360"/>
                <a:gd name="T5" fmla="*/ 0 h 332"/>
                <a:gd name="T6" fmla="*/ 179 w 360"/>
                <a:gd name="T7" fmla="*/ 220 h 332"/>
                <a:gd name="T8" fmla="*/ 248 w 360"/>
                <a:gd name="T9" fmla="*/ 0 h 332"/>
                <a:gd name="T10" fmla="*/ 359 w 360"/>
                <a:gd name="T11" fmla="*/ 0 h 332"/>
                <a:gd name="T12" fmla="*/ 359 w 360"/>
                <a:gd name="T13" fmla="*/ 331 h 332"/>
                <a:gd name="T14" fmla="*/ 276 w 360"/>
                <a:gd name="T15" fmla="*/ 331 h 332"/>
                <a:gd name="T16" fmla="*/ 276 w 360"/>
                <a:gd name="T17" fmla="*/ 137 h 332"/>
                <a:gd name="T18" fmla="*/ 221 w 360"/>
                <a:gd name="T19" fmla="*/ 331 h 332"/>
                <a:gd name="T20" fmla="*/ 138 w 360"/>
                <a:gd name="T21" fmla="*/ 331 h 332"/>
                <a:gd name="T22" fmla="*/ 83 w 360"/>
                <a:gd name="T23" fmla="*/ 137 h 332"/>
                <a:gd name="T24" fmla="*/ 83 w 360"/>
                <a:gd name="T25" fmla="*/ 331 h 332"/>
                <a:gd name="T26" fmla="*/ 0 w 360"/>
                <a:gd name="T27" fmla="*/ 331 h 3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32"/>
                <a:gd name="T44" fmla="*/ 360 w 360"/>
                <a:gd name="T45" fmla="*/ 332 h 3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32">
                  <a:moveTo>
                    <a:pt x="0" y="331"/>
                  </a:moveTo>
                  <a:lnTo>
                    <a:pt x="0" y="0"/>
                  </a:lnTo>
                  <a:lnTo>
                    <a:pt x="110" y="0"/>
                  </a:lnTo>
                  <a:lnTo>
                    <a:pt x="179" y="220"/>
                  </a:lnTo>
                  <a:lnTo>
                    <a:pt x="248" y="0"/>
                  </a:lnTo>
                  <a:lnTo>
                    <a:pt x="359" y="0"/>
                  </a:lnTo>
                  <a:lnTo>
                    <a:pt x="359" y="331"/>
                  </a:lnTo>
                  <a:lnTo>
                    <a:pt x="276" y="331"/>
                  </a:lnTo>
                  <a:lnTo>
                    <a:pt x="276" y="137"/>
                  </a:lnTo>
                  <a:lnTo>
                    <a:pt x="221" y="331"/>
                  </a:lnTo>
                  <a:lnTo>
                    <a:pt x="138" y="331"/>
                  </a:lnTo>
                  <a:lnTo>
                    <a:pt x="83" y="137"/>
                  </a:lnTo>
                  <a:lnTo>
                    <a:pt x="83" y="331"/>
                  </a:lnTo>
                  <a:lnTo>
                    <a:pt x="0" y="331"/>
                  </a:lnTo>
                </a:path>
              </a:pathLst>
            </a:custGeom>
            <a:solidFill>
              <a:srgbClr val="FFFFFF"/>
            </a:solidFill>
            <a:ln w="12700" cap="rnd" cmpd="sng">
              <a:noFill/>
              <a:prstDash val="solid"/>
              <a:round/>
              <a:headEnd/>
              <a:tailEnd/>
            </a:ln>
          </p:spPr>
          <p:txBody>
            <a:bodyPr/>
            <a:lstStyle/>
            <a:p>
              <a:endParaRPr lang="en-US"/>
            </a:p>
          </p:txBody>
        </p:sp>
      </p:grpSp>
      <p:sp>
        <p:nvSpPr>
          <p:cNvPr id="35" name="Text Box 2"/>
          <p:cNvSpPr txBox="1">
            <a:spLocks noChangeArrowheads="1"/>
          </p:cNvSpPr>
          <p:nvPr/>
        </p:nvSpPr>
        <p:spPr bwMode="auto">
          <a:xfrm>
            <a:off x="2821146" y="5885332"/>
            <a:ext cx="5002213"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70000"/>
              </a:lnSpc>
              <a:spcBef>
                <a:spcPct val="50000"/>
              </a:spcBef>
            </a:pPr>
            <a:r>
              <a:rPr lang="es-ES" sz="800" dirty="0"/>
              <a:t>Fuente: TMB </a:t>
            </a:r>
            <a:r>
              <a:rPr lang="es-ES" sz="800" dirty="0" smtClean="0"/>
              <a:t>15 febrero 2016</a:t>
            </a:r>
            <a:endParaRPr lang="es-ES" sz="800" dirty="0"/>
          </a:p>
        </p:txBody>
      </p:sp>
      <p:graphicFrame>
        <p:nvGraphicFramePr>
          <p:cNvPr id="36" name="35 Tabla"/>
          <p:cNvGraphicFramePr>
            <a:graphicFrameLocks noGrp="1"/>
          </p:cNvGraphicFramePr>
          <p:nvPr>
            <p:extLst>
              <p:ext uri="{D42A27DB-BD31-4B8C-83A1-F6EECF244321}">
                <p14:modId xmlns:p14="http://schemas.microsoft.com/office/powerpoint/2010/main" val="2643567543"/>
              </p:ext>
            </p:extLst>
          </p:nvPr>
        </p:nvGraphicFramePr>
        <p:xfrm>
          <a:off x="2882106" y="1488327"/>
          <a:ext cx="5332413" cy="4389437"/>
        </p:xfrm>
        <a:graphic>
          <a:graphicData uri="http://schemas.openxmlformats.org/drawingml/2006/table">
            <a:tbl>
              <a:tblPr/>
              <a:tblGrid>
                <a:gridCol w="3835400"/>
                <a:gridCol w="1497013"/>
              </a:tblGrid>
              <a:tr h="304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Nº de líneas</a:t>
                      </a:r>
                    </a:p>
                  </a:txBody>
                  <a:tcPr marT="45723" marB="45723"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0000"/>
                          </a:solidFill>
                          <a:effectLst/>
                          <a:latin typeface="Arial" charset="0"/>
                        </a:rPr>
                        <a:t>9</a:t>
                      </a:r>
                      <a:endParaRPr kumimoji="0" lang="es-ES" sz="1400" b="0" i="0" u="none" strike="noStrike" cap="none" normalizeH="0" baseline="0" dirty="0" smtClean="0">
                        <a:ln>
                          <a:noFill/>
                        </a:ln>
                        <a:solidFill>
                          <a:srgbClr val="000000"/>
                        </a:solidFill>
                        <a:effectLst/>
                        <a:latin typeface="Arial" charset="0"/>
                      </a:endParaRPr>
                    </a:p>
                  </a:txBody>
                  <a:tcPr marT="45723" marB="45723"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04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Longitud de la red (</a:t>
                      </a:r>
                      <a:r>
                        <a:rPr kumimoji="0" lang="es-ES" sz="1400" b="0" i="0" u="none" strike="noStrike" cap="none" normalizeH="0" baseline="0" dirty="0" err="1" smtClean="0">
                          <a:ln>
                            <a:noFill/>
                          </a:ln>
                          <a:solidFill>
                            <a:srgbClr val="000000"/>
                          </a:solidFill>
                          <a:effectLst/>
                          <a:latin typeface="Arial" charset="0"/>
                        </a:rPr>
                        <a:t>Kms</a:t>
                      </a:r>
                      <a:r>
                        <a:rPr kumimoji="0" lang="es-ES" sz="1400" b="0" i="0" u="none" strike="noStrike" cap="none" normalizeH="0" baseline="0" dirty="0" smtClean="0">
                          <a:ln>
                            <a:noFill/>
                          </a:ln>
                          <a:solidFill>
                            <a:srgbClr val="000000"/>
                          </a:solidFill>
                          <a:effectLst/>
                          <a:latin typeface="Arial" charset="0"/>
                        </a:rPr>
                        <a:t>.)</a:t>
                      </a:r>
                    </a:p>
                  </a:txBody>
                  <a:tcPr marT="45723" marB="45723" horzOverflow="overflow">
                    <a:lnL>
                      <a:noFill/>
                    </a:lnL>
                    <a:lnR>
                      <a:noFill/>
                    </a:lnR>
                    <a:lnT>
                      <a:noFill/>
                    </a:lnT>
                    <a:lnB>
                      <a:noFill/>
                    </a:lnB>
                    <a:lnTlToBr>
                      <a:noFill/>
                    </a:lnTlToBr>
                    <a:lnBlToTr>
                      <a:noFill/>
                    </a:lnBlToTr>
                    <a:solidFill>
                      <a:srgbClr val="F8F8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119,0</a:t>
                      </a:r>
                    </a:p>
                  </a:txBody>
                  <a:tcPr marT="45723" marB="45723" horzOverflow="overflow">
                    <a:lnL>
                      <a:noFill/>
                    </a:lnL>
                    <a:lnR>
                      <a:noFill/>
                    </a:lnR>
                    <a:lnT>
                      <a:noFill/>
                    </a:lnT>
                    <a:lnB>
                      <a:noFill/>
                    </a:lnB>
                    <a:lnTlToBr>
                      <a:noFill/>
                    </a:lnTlToBr>
                    <a:lnBlToTr>
                      <a:noFill/>
                    </a:lnBlToTr>
                    <a:solidFill>
                      <a:srgbClr val="F8F8F8"/>
                    </a:solidFill>
                  </a:tcPr>
                </a:tc>
              </a:tr>
              <a:tr h="304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rPr>
                        <a:t>Número de estaciones</a:t>
                      </a:r>
                    </a:p>
                  </a:txBody>
                  <a:tcPr marT="45723" marB="45723" horzOverflow="overflow">
                    <a:lnL>
                      <a:noFill/>
                    </a:lnL>
                    <a:lnR>
                      <a:noFill/>
                    </a:lnR>
                    <a:lnT>
                      <a:noFill/>
                    </a:lnT>
                    <a:lnB>
                      <a:noFill/>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156</a:t>
                      </a:r>
                    </a:p>
                  </a:txBody>
                  <a:tcPr marT="45723" marB="45723" horzOverflow="overflow">
                    <a:lnL>
                      <a:noFill/>
                    </a:lnL>
                    <a:lnR>
                      <a:noFill/>
                    </a:lnR>
                    <a:lnT>
                      <a:noFill/>
                    </a:lnT>
                    <a:lnB>
                      <a:noFill/>
                    </a:lnB>
                    <a:lnTlToBr>
                      <a:noFill/>
                    </a:lnTlToBr>
                    <a:lnBlToTr>
                      <a:noFill/>
                    </a:lnBlToTr>
                    <a:solidFill>
                      <a:srgbClr val="E7E7E7"/>
                    </a:solidFill>
                  </a:tcPr>
                </a:tc>
              </a:tr>
              <a:tr h="304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rPr>
                        <a:t>Trenes en línea en hora punta</a:t>
                      </a:r>
                    </a:p>
                  </a:txBody>
                  <a:tcPr marT="45723" marB="45723" horzOverflow="overflow">
                    <a:lnL>
                      <a:noFill/>
                    </a:lnL>
                    <a:lnR>
                      <a:noFill/>
                    </a:lnR>
                    <a:lnT>
                      <a:noFill/>
                    </a:lnT>
                    <a:lnB>
                      <a:noFill/>
                    </a:lnB>
                    <a:lnTlToBr>
                      <a:noFill/>
                    </a:lnTlToBr>
                    <a:lnBlToTr>
                      <a:noFill/>
                    </a:lnBlToTr>
                    <a:solidFill>
                      <a:srgbClr val="F8F8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143</a:t>
                      </a:r>
                    </a:p>
                  </a:txBody>
                  <a:tcPr marT="45723" marB="45723" horzOverflow="overflow">
                    <a:lnL>
                      <a:noFill/>
                    </a:lnL>
                    <a:lnR>
                      <a:noFill/>
                    </a:lnR>
                    <a:lnT>
                      <a:noFill/>
                    </a:lnT>
                    <a:lnB>
                      <a:noFill/>
                    </a:lnB>
                    <a:lnTlToBr>
                      <a:noFill/>
                    </a:lnTlToBr>
                    <a:lnBlToTr>
                      <a:noFill/>
                    </a:lnBlToTr>
                    <a:solidFill>
                      <a:srgbClr val="F8F8F8"/>
                    </a:solidFill>
                  </a:tcPr>
                </a:tc>
              </a:tr>
              <a:tr h="304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Flota de material móvil</a:t>
                      </a:r>
                    </a:p>
                  </a:txBody>
                  <a:tcPr marT="45723" marB="45723" horzOverflow="overflow">
                    <a:lnL>
                      <a:noFill/>
                    </a:lnL>
                    <a:lnR>
                      <a:noFill/>
                    </a:lnR>
                    <a:lnT>
                      <a:noFill/>
                    </a:lnT>
                    <a:lnB>
                      <a:noFill/>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846 coches</a:t>
                      </a:r>
                    </a:p>
                  </a:txBody>
                  <a:tcPr marT="45723" marB="45723" horzOverflow="overflow">
                    <a:lnL>
                      <a:noFill/>
                    </a:lnL>
                    <a:lnR>
                      <a:noFill/>
                    </a:lnR>
                    <a:lnT>
                      <a:noFill/>
                    </a:lnT>
                    <a:lnB>
                      <a:noFill/>
                    </a:lnB>
                    <a:lnTlToBr>
                      <a:noFill/>
                    </a:lnTlToBr>
                    <a:lnBlToTr>
                      <a:noFill/>
                    </a:lnBlToTr>
                    <a:solidFill>
                      <a:srgbClr val="E7E7E7"/>
                    </a:solidFill>
                  </a:tcPr>
                </a:tc>
              </a:tr>
              <a:tr h="259099">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Arial" charset="0"/>
                        </a:rPr>
                        <a:t>Trenes de 5 coches</a:t>
                      </a:r>
                    </a:p>
                  </a:txBody>
                  <a:tcPr marT="45723" marB="45723" horzOverflow="overflow">
                    <a:lnL>
                      <a:noFill/>
                    </a:lnL>
                    <a:lnR>
                      <a:noFill/>
                    </a:lnR>
                    <a:lnT>
                      <a:noFill/>
                    </a:lnT>
                    <a:lnB>
                      <a:noFill/>
                    </a:lnB>
                    <a:lnTlToBr>
                      <a:noFill/>
                    </a:lnTlToBr>
                    <a:lnBlToTr>
                      <a:noFill/>
                    </a:lnBlToTr>
                    <a:solidFill>
                      <a:srgbClr val="F8F8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Arial" charset="0"/>
                        </a:rPr>
                        <a:t>168</a:t>
                      </a:r>
                    </a:p>
                  </a:txBody>
                  <a:tcPr marT="45723" marB="45723" horzOverflow="overflow">
                    <a:lnL>
                      <a:noFill/>
                    </a:lnL>
                    <a:lnR>
                      <a:noFill/>
                    </a:lnR>
                    <a:lnT>
                      <a:noFill/>
                    </a:lnT>
                    <a:lnB>
                      <a:noFill/>
                    </a:lnB>
                    <a:lnTlToBr>
                      <a:noFill/>
                    </a:lnTlToBr>
                    <a:lnBlToTr>
                      <a:noFill/>
                    </a:lnBlToTr>
                    <a:solidFill>
                      <a:srgbClr val="F8F8F8"/>
                    </a:solidFill>
                  </a:tcPr>
                </a:tc>
              </a:tr>
              <a:tr h="259099">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rPr>
                        <a:t>Trenes de 2 coches</a:t>
                      </a:r>
                    </a:p>
                  </a:txBody>
                  <a:tcPr marT="45723" marB="45723" horzOverflow="overflow">
                    <a:lnL>
                      <a:noFill/>
                    </a:lnL>
                    <a:lnR>
                      <a:noFill/>
                    </a:lnR>
                    <a:lnT>
                      <a:noFill/>
                    </a:lnT>
                    <a:lnB>
                      <a:noFill/>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rPr>
                        <a:t>3</a:t>
                      </a:r>
                    </a:p>
                  </a:txBody>
                  <a:tcPr marT="45723" marB="45723" horzOverflow="overflow">
                    <a:lnL>
                      <a:noFill/>
                    </a:lnL>
                    <a:lnR>
                      <a:noFill/>
                    </a:lnR>
                    <a:lnT>
                      <a:noFill/>
                    </a:lnT>
                    <a:lnB>
                      <a:noFill/>
                    </a:lnB>
                    <a:lnTlToBr>
                      <a:noFill/>
                    </a:lnTlToBr>
                    <a:lnBlToTr>
                      <a:noFill/>
                    </a:lnBlToTr>
                    <a:solidFill>
                      <a:srgbClr val="E7E7E7"/>
                    </a:solidFill>
                  </a:tcPr>
                </a:tc>
              </a:tr>
              <a:tr h="304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rPr>
                        <a:t>Trenes con aire acondicionado</a:t>
                      </a:r>
                    </a:p>
                  </a:txBody>
                  <a:tcPr marT="45723" marB="45723" horzOverflow="overflow">
                    <a:lnL>
                      <a:noFill/>
                    </a:lnL>
                    <a:lnR>
                      <a:noFill/>
                    </a:lnR>
                    <a:lnT>
                      <a:noFill/>
                    </a:lnT>
                    <a:lnB>
                      <a:noFill/>
                    </a:lnB>
                    <a:lnTlToBr>
                      <a:noFill/>
                    </a:lnTlToBr>
                    <a:lnBlToTr>
                      <a:noFill/>
                    </a:lnBlToTr>
                    <a:solidFill>
                      <a:srgbClr val="F8F8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100%</a:t>
                      </a:r>
                    </a:p>
                  </a:txBody>
                  <a:tcPr marT="45723" marB="45723" horzOverflow="overflow">
                    <a:lnL>
                      <a:noFill/>
                    </a:lnL>
                    <a:lnR>
                      <a:noFill/>
                    </a:lnR>
                    <a:lnT>
                      <a:noFill/>
                    </a:lnT>
                    <a:lnB>
                      <a:noFill/>
                    </a:lnB>
                    <a:lnTlToBr>
                      <a:noFill/>
                    </a:lnTlToBr>
                    <a:lnBlToTr>
                      <a:noFill/>
                    </a:lnBlToTr>
                    <a:solidFill>
                      <a:srgbClr val="F8F8F8"/>
                    </a:solidFill>
                  </a:tcPr>
                </a:tc>
              </a:tr>
              <a:tr h="304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rPr>
                        <a:t>Edad promedio de la flota (años)</a:t>
                      </a: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14,2</a:t>
                      </a: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1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smtClean="0">
                        <a:ln>
                          <a:noFill/>
                        </a:ln>
                        <a:solidFill>
                          <a:srgbClr val="000000"/>
                        </a:solidFill>
                        <a:effectLst/>
                        <a:latin typeface="Arial"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smtClean="0">
                        <a:ln>
                          <a:noFill/>
                        </a:ln>
                        <a:solidFill>
                          <a:srgbClr val="000000"/>
                        </a:solidFill>
                        <a:effectLst/>
                        <a:latin typeface="Arial"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rPr>
                        <a:t>Capacidad viajeros– Km (millones)</a:t>
                      </a: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15.236,10</a:t>
                      </a: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04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Coches– </a:t>
                      </a:r>
                      <a:r>
                        <a:rPr kumimoji="0" lang="es-ES" sz="1400" b="0" i="0" u="none" strike="noStrike" cap="none" normalizeH="0" baseline="0" dirty="0" err="1" smtClean="0">
                          <a:ln>
                            <a:noFill/>
                          </a:ln>
                          <a:solidFill>
                            <a:srgbClr val="000000"/>
                          </a:solidFill>
                          <a:effectLst/>
                          <a:latin typeface="Arial" charset="0"/>
                        </a:rPr>
                        <a:t>Kms</a:t>
                      </a:r>
                      <a:r>
                        <a:rPr kumimoji="0" lang="es-ES" sz="1400" b="0" i="0" u="none" strike="noStrike" cap="none" normalizeH="0" baseline="0" dirty="0" smtClean="0">
                          <a:ln>
                            <a:noFill/>
                          </a:ln>
                          <a:solidFill>
                            <a:srgbClr val="000000"/>
                          </a:solidFill>
                          <a:effectLst/>
                          <a:latin typeface="Arial" charset="0"/>
                        </a:rPr>
                        <a:t> útiles (miles)</a:t>
                      </a: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83.160,46</a:t>
                      </a: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304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rPr>
                        <a:t>Viajeros/Coche-Km útil</a:t>
                      </a: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4,52</a:t>
                      </a: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04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Viajeros-Km (plazas-Km/1000)</a:t>
                      </a:r>
                    </a:p>
                  </a:txBody>
                  <a:tcPr marT="45723" marB="45723" horzOverflow="overflow">
                    <a:lnL>
                      <a:noFill/>
                    </a:lnL>
                    <a:lnR>
                      <a:noFill/>
                    </a:lnR>
                    <a:lnT>
                      <a:noFill/>
                    </a:lnT>
                    <a:lnB>
                      <a:noFill/>
                    </a:lnB>
                    <a:lnTlToBr>
                      <a:noFill/>
                    </a:lnTlToBr>
                    <a:lnBlToTr>
                      <a:noFill/>
                    </a:lnBlToTr>
                    <a:solidFill>
                      <a:srgbClr val="F8F8F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123,30</a:t>
                      </a:r>
                    </a:p>
                  </a:txBody>
                  <a:tcPr marT="45723" marB="45723" horzOverflow="overflow">
                    <a:lnL>
                      <a:noFill/>
                    </a:lnL>
                    <a:lnR>
                      <a:noFill/>
                    </a:lnR>
                    <a:lnT>
                      <a:noFill/>
                    </a:lnT>
                    <a:lnB>
                      <a:noFill/>
                    </a:lnB>
                    <a:lnTlToBr>
                      <a:noFill/>
                    </a:lnTlToBr>
                    <a:lnBlToTr>
                      <a:noFill/>
                    </a:lnBlToTr>
                    <a:solidFill>
                      <a:srgbClr val="F8F8F8"/>
                    </a:solidFill>
                  </a:tcPr>
                </a:tc>
              </a:tr>
              <a:tr h="304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Recorrido medio por viaje (</a:t>
                      </a:r>
                      <a:r>
                        <a:rPr kumimoji="0" lang="es-ES" sz="1400" b="0" i="0" u="none" strike="noStrike" cap="none" normalizeH="0" baseline="0" dirty="0" err="1" smtClean="0">
                          <a:ln>
                            <a:noFill/>
                          </a:ln>
                          <a:solidFill>
                            <a:srgbClr val="000000"/>
                          </a:solidFill>
                          <a:effectLst/>
                          <a:latin typeface="Arial" charset="0"/>
                        </a:rPr>
                        <a:t>Kms</a:t>
                      </a:r>
                      <a:r>
                        <a:rPr kumimoji="0" lang="es-ES" sz="1400" b="0" i="0" u="none" strike="noStrike" cap="none" normalizeH="0" baseline="0" dirty="0" smtClean="0">
                          <a:ln>
                            <a:noFill/>
                          </a:ln>
                          <a:solidFill>
                            <a:srgbClr val="000000"/>
                          </a:solidFill>
                          <a:effectLst/>
                          <a:latin typeface="Arial" charset="0"/>
                        </a:rPr>
                        <a:t>.)</a:t>
                      </a:r>
                    </a:p>
                  </a:txBody>
                  <a:tcPr marT="45723" marB="45723"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charset="0"/>
                        </a:rPr>
                        <a:t>5,00</a:t>
                      </a:r>
                    </a:p>
                  </a:txBody>
                  <a:tcPr marT="45723" marB="45723"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37" name="Text Box 23"/>
          <p:cNvSpPr txBox="1">
            <a:spLocks noChangeArrowheads="1"/>
          </p:cNvSpPr>
          <p:nvPr/>
        </p:nvSpPr>
        <p:spPr bwMode="auto">
          <a:xfrm>
            <a:off x="9689306" y="2178890"/>
            <a:ext cx="10636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S" sz="1000" dirty="0"/>
              <a:t>19 horas</a:t>
            </a:r>
          </a:p>
          <a:p>
            <a:pPr algn="ctr"/>
            <a:r>
              <a:rPr lang="es-ES" sz="1000" dirty="0"/>
              <a:t>De domingo a</a:t>
            </a:r>
          </a:p>
          <a:p>
            <a:pPr algn="ctr"/>
            <a:r>
              <a:rPr lang="es-ES" sz="1000" dirty="0"/>
              <a:t> jueves</a:t>
            </a:r>
          </a:p>
        </p:txBody>
      </p:sp>
      <p:sp>
        <p:nvSpPr>
          <p:cNvPr id="38" name="Text Box 24"/>
          <p:cNvSpPr txBox="1">
            <a:spLocks noChangeArrowheads="1"/>
          </p:cNvSpPr>
          <p:nvPr/>
        </p:nvSpPr>
        <p:spPr bwMode="auto">
          <a:xfrm>
            <a:off x="9394031" y="3348877"/>
            <a:ext cx="177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ctr" eaLnBrk="0" hangingPunct="0">
              <a:defRPr sz="1000">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s-ES" dirty="0"/>
              <a:t>21 horas</a:t>
            </a:r>
          </a:p>
          <a:p>
            <a:r>
              <a:rPr lang="es-ES" dirty="0"/>
              <a:t>Viernes y vísperas de festivos </a:t>
            </a:r>
          </a:p>
        </p:txBody>
      </p:sp>
      <p:sp>
        <p:nvSpPr>
          <p:cNvPr id="39" name="Text Box 32"/>
          <p:cNvSpPr txBox="1">
            <a:spLocks noChangeArrowheads="1"/>
          </p:cNvSpPr>
          <p:nvPr/>
        </p:nvSpPr>
        <p:spPr bwMode="auto">
          <a:xfrm>
            <a:off x="9406731" y="4429774"/>
            <a:ext cx="16430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ctr" eaLnBrk="0" hangingPunct="0">
              <a:defRPr sz="1000">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s-ES" dirty="0"/>
              <a:t>Servicio ininterrumpido </a:t>
            </a:r>
          </a:p>
          <a:p>
            <a:r>
              <a:rPr lang="es-ES" dirty="0"/>
              <a:t>23 junio, 24 septiembre</a:t>
            </a:r>
          </a:p>
          <a:p>
            <a:r>
              <a:rPr lang="es-ES" dirty="0"/>
              <a:t>y  31 diciembre</a:t>
            </a:r>
          </a:p>
          <a:p>
            <a:r>
              <a:rPr lang="es-ES" dirty="0"/>
              <a:t>Sábados</a:t>
            </a:r>
          </a:p>
          <a:p>
            <a:r>
              <a:rPr lang="es-ES" dirty="0"/>
              <a:t> y algunas vísperas de festivo</a:t>
            </a:r>
          </a:p>
        </p:txBody>
      </p:sp>
      <p:sp>
        <p:nvSpPr>
          <p:cNvPr id="40" name="Text Box 33"/>
          <p:cNvSpPr txBox="1">
            <a:spLocks noChangeArrowheads="1"/>
          </p:cNvSpPr>
          <p:nvPr/>
        </p:nvSpPr>
        <p:spPr bwMode="auto">
          <a:xfrm>
            <a:off x="8819356" y="1451307"/>
            <a:ext cx="1854200" cy="280987"/>
          </a:xfrm>
          <a:prstGeom prst="rect">
            <a:avLst/>
          </a:prstGeom>
          <a:noFill/>
          <a:ln w="63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ES" sz="1200" b="1"/>
              <a:t>Horario de Servicio</a:t>
            </a:r>
          </a:p>
        </p:txBody>
      </p:sp>
      <p:sp>
        <p:nvSpPr>
          <p:cNvPr id="41" name="Rectangle 119"/>
          <p:cNvSpPr>
            <a:spLocks noChangeArrowheads="1"/>
          </p:cNvSpPr>
          <p:nvPr/>
        </p:nvSpPr>
        <p:spPr bwMode="auto">
          <a:xfrm>
            <a:off x="8385969" y="1448640"/>
            <a:ext cx="2786062" cy="412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grpSp>
        <p:nvGrpSpPr>
          <p:cNvPr id="42" name="41 Grupo"/>
          <p:cNvGrpSpPr/>
          <p:nvPr/>
        </p:nvGrpSpPr>
        <p:grpSpPr>
          <a:xfrm>
            <a:off x="8428176" y="1915057"/>
            <a:ext cx="1026201" cy="1039881"/>
            <a:chOff x="6098282" y="1944380"/>
            <a:chExt cx="1026201" cy="1039881"/>
          </a:xfrm>
        </p:grpSpPr>
        <p:pic>
          <p:nvPicPr>
            <p:cNvPr id="43" name="4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282" y="1952543"/>
              <a:ext cx="1026201" cy="1031718"/>
            </a:xfrm>
            <a:prstGeom prst="rect">
              <a:avLst/>
            </a:prstGeom>
          </p:spPr>
        </p:pic>
        <p:sp>
          <p:nvSpPr>
            <p:cNvPr id="44" name="Arc 33"/>
            <p:cNvSpPr>
              <a:spLocks/>
            </p:cNvSpPr>
            <p:nvPr/>
          </p:nvSpPr>
          <p:spPr bwMode="auto">
            <a:xfrm>
              <a:off x="6111875" y="1962271"/>
              <a:ext cx="741476" cy="972081"/>
            </a:xfrm>
            <a:custGeom>
              <a:avLst/>
              <a:gdLst>
                <a:gd name="T0" fmla="*/ 0 w 32396"/>
                <a:gd name="T1" fmla="*/ 0 h 43198"/>
                <a:gd name="T2" fmla="*/ 0 w 32396"/>
                <a:gd name="T3" fmla="*/ 0 h 43198"/>
                <a:gd name="T4" fmla="*/ 0 w 32396"/>
                <a:gd name="T5" fmla="*/ 0 h 43198"/>
                <a:gd name="T6" fmla="*/ 0 60000 65536"/>
                <a:gd name="T7" fmla="*/ 0 60000 65536"/>
                <a:gd name="T8" fmla="*/ 0 60000 65536"/>
                <a:gd name="T9" fmla="*/ 0 w 32396"/>
                <a:gd name="T10" fmla="*/ 0 h 43198"/>
                <a:gd name="T11" fmla="*/ 32396 w 32396"/>
                <a:gd name="T12" fmla="*/ 43198 h 43198"/>
              </a:gdLst>
              <a:ahLst/>
              <a:cxnLst>
                <a:cxn ang="T6">
                  <a:pos x="T0" y="T1"/>
                </a:cxn>
                <a:cxn ang="T7">
                  <a:pos x="T2" y="T3"/>
                </a:cxn>
                <a:cxn ang="T8">
                  <a:pos x="T4" y="T5"/>
                </a:cxn>
              </a:cxnLst>
              <a:rect l="T9" t="T10" r="T11" b="T12"/>
              <a:pathLst>
                <a:path w="32396" h="43198" fill="none" extrusionOk="0">
                  <a:moveTo>
                    <a:pt x="32396" y="40306"/>
                  </a:moveTo>
                  <a:cubicBezTo>
                    <a:pt x="29113" y="42200"/>
                    <a:pt x="25390" y="43197"/>
                    <a:pt x="21600" y="43198"/>
                  </a:cubicBezTo>
                  <a:cubicBezTo>
                    <a:pt x="9670" y="43198"/>
                    <a:pt x="0" y="33527"/>
                    <a:pt x="0" y="21598"/>
                  </a:cubicBezTo>
                  <a:cubicBezTo>
                    <a:pt x="-1" y="9775"/>
                    <a:pt x="9505" y="149"/>
                    <a:pt x="21326" y="-1"/>
                  </a:cubicBezTo>
                </a:path>
                <a:path w="32396" h="43198" stroke="0" extrusionOk="0">
                  <a:moveTo>
                    <a:pt x="32396" y="40306"/>
                  </a:moveTo>
                  <a:cubicBezTo>
                    <a:pt x="29113" y="42200"/>
                    <a:pt x="25390" y="43197"/>
                    <a:pt x="21600" y="43198"/>
                  </a:cubicBezTo>
                  <a:cubicBezTo>
                    <a:pt x="9670" y="43198"/>
                    <a:pt x="0" y="33527"/>
                    <a:pt x="0" y="21598"/>
                  </a:cubicBezTo>
                  <a:cubicBezTo>
                    <a:pt x="-1" y="9775"/>
                    <a:pt x="9505" y="149"/>
                    <a:pt x="21326" y="-1"/>
                  </a:cubicBezTo>
                  <a:lnTo>
                    <a:pt x="21600" y="21598"/>
                  </a:lnTo>
                  <a:lnTo>
                    <a:pt x="32396" y="40306"/>
                  </a:lnTo>
                  <a:close/>
                </a:path>
              </a:pathLst>
            </a:custGeom>
            <a:solidFill>
              <a:srgbClr val="0000FF">
                <a:alpha val="40000"/>
              </a:srgbClr>
            </a:solidFill>
            <a:ln w="4763">
              <a:solidFill>
                <a:srgbClr val="000000"/>
              </a:solidFill>
              <a:round/>
              <a:headEnd/>
              <a:tailEnd/>
            </a:ln>
          </p:spPr>
          <p:txBody>
            <a:bodyPr/>
            <a:lstStyle/>
            <a:p>
              <a:endParaRPr lang="es-ES">
                <a:latin typeface="+mn-lt"/>
              </a:endParaRPr>
            </a:p>
          </p:txBody>
        </p:sp>
        <p:sp>
          <p:nvSpPr>
            <p:cNvPr id="65" name="Line 35"/>
            <p:cNvSpPr>
              <a:spLocks noChangeShapeType="1"/>
            </p:cNvSpPr>
            <p:nvPr/>
          </p:nvSpPr>
          <p:spPr bwMode="auto">
            <a:xfrm rot="21355340">
              <a:off x="6630761" y="2493039"/>
              <a:ext cx="212271" cy="42938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latin typeface="+mn-lt"/>
              </a:endParaRPr>
            </a:p>
          </p:txBody>
        </p:sp>
        <p:sp>
          <p:nvSpPr>
            <p:cNvPr id="66" name="Line 36"/>
            <p:cNvSpPr>
              <a:spLocks noChangeShapeType="1"/>
            </p:cNvSpPr>
            <p:nvPr/>
          </p:nvSpPr>
          <p:spPr bwMode="auto">
            <a:xfrm flipV="1">
              <a:off x="6589486" y="1944380"/>
              <a:ext cx="0" cy="4487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latin typeface="+mn-lt"/>
              </a:endParaRPr>
            </a:p>
          </p:txBody>
        </p:sp>
        <p:sp>
          <p:nvSpPr>
            <p:cNvPr id="67" name="Oval 34"/>
            <p:cNvSpPr>
              <a:spLocks noChangeArrowheads="1"/>
            </p:cNvSpPr>
            <p:nvPr/>
          </p:nvSpPr>
          <p:spPr bwMode="auto">
            <a:xfrm>
              <a:off x="6554315" y="2397620"/>
              <a:ext cx="117929" cy="131201"/>
            </a:xfrm>
            <a:prstGeom prst="ellipse">
              <a:avLst/>
            </a:prstGeom>
            <a:solidFill>
              <a:schemeClr val="bg1"/>
            </a:solidFill>
            <a:ln w="28575">
              <a:solidFill>
                <a:schemeClr val="tx1"/>
              </a:solidFill>
              <a:round/>
              <a:headEnd/>
              <a:tailEnd/>
            </a:ln>
          </p:spPr>
          <p:txBody>
            <a:bodyPr/>
            <a:lstStyle/>
            <a:p>
              <a:endParaRPr lang="es-ES">
                <a:latin typeface="+mn-lt"/>
              </a:endParaRPr>
            </a:p>
          </p:txBody>
        </p:sp>
      </p:grpSp>
      <p:grpSp>
        <p:nvGrpSpPr>
          <p:cNvPr id="68" name="67 Grupo"/>
          <p:cNvGrpSpPr/>
          <p:nvPr/>
        </p:nvGrpSpPr>
        <p:grpSpPr>
          <a:xfrm>
            <a:off x="8428176" y="3167068"/>
            <a:ext cx="1026201" cy="1031718"/>
            <a:chOff x="6164195" y="3147150"/>
            <a:chExt cx="1026201" cy="1031718"/>
          </a:xfrm>
        </p:grpSpPr>
        <p:pic>
          <p:nvPicPr>
            <p:cNvPr id="69" name="6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4195" y="3147150"/>
              <a:ext cx="1026201" cy="1031718"/>
            </a:xfrm>
            <a:prstGeom prst="rect">
              <a:avLst/>
            </a:prstGeom>
            <a:noFill/>
            <a:ln>
              <a:noFill/>
            </a:ln>
          </p:spPr>
        </p:pic>
        <p:sp>
          <p:nvSpPr>
            <p:cNvPr id="70" name="Line 10"/>
            <p:cNvSpPr>
              <a:spLocks noChangeShapeType="1"/>
            </p:cNvSpPr>
            <p:nvPr/>
          </p:nvSpPr>
          <p:spPr bwMode="auto">
            <a:xfrm rot="454306" flipV="1">
              <a:off x="6703254" y="3352179"/>
              <a:ext cx="373061" cy="3306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latin typeface="+mn-lt"/>
              </a:endParaRPr>
            </a:p>
          </p:txBody>
        </p:sp>
        <p:sp>
          <p:nvSpPr>
            <p:cNvPr id="71" name="Line 11"/>
            <p:cNvSpPr>
              <a:spLocks noChangeShapeType="1"/>
            </p:cNvSpPr>
            <p:nvPr/>
          </p:nvSpPr>
          <p:spPr bwMode="auto">
            <a:xfrm>
              <a:off x="6677295" y="3690162"/>
              <a:ext cx="295625" cy="3836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latin typeface="+mn-lt"/>
              </a:endParaRPr>
            </a:p>
          </p:txBody>
        </p:sp>
        <p:sp>
          <p:nvSpPr>
            <p:cNvPr id="72" name="71 Circular"/>
            <p:cNvSpPr/>
            <p:nvPr/>
          </p:nvSpPr>
          <p:spPr>
            <a:xfrm>
              <a:off x="6164195" y="3147150"/>
              <a:ext cx="1026201" cy="1026201"/>
            </a:xfrm>
            <a:prstGeom prst="pie">
              <a:avLst>
                <a:gd name="adj1" fmla="val 3226803"/>
                <a:gd name="adj2" fmla="val 19600807"/>
              </a:avLst>
            </a:prstGeom>
            <a:solidFill>
              <a:srgbClr val="0000FF">
                <a:alpha val="40000"/>
              </a:srgbClr>
            </a:solidFill>
            <a:ln w="4763">
              <a:solidFill>
                <a:srgbClr val="000000"/>
              </a:solidFill>
              <a:round/>
              <a:headEnd/>
              <a:tailEnd/>
            </a:ln>
          </p:spPr>
          <p:txBody>
            <a:bodyPr/>
            <a:lstStyle/>
            <a:p>
              <a:endParaRPr lang="es-ES">
                <a:solidFill>
                  <a:schemeClr val="tx1"/>
                </a:solidFill>
                <a:latin typeface="+mn-lt"/>
              </a:endParaRPr>
            </a:p>
          </p:txBody>
        </p:sp>
        <p:sp>
          <p:nvSpPr>
            <p:cNvPr id="73" name="Oval 34"/>
            <p:cNvSpPr>
              <a:spLocks noChangeArrowheads="1"/>
            </p:cNvSpPr>
            <p:nvPr/>
          </p:nvSpPr>
          <p:spPr bwMode="auto">
            <a:xfrm>
              <a:off x="6624128" y="3594649"/>
              <a:ext cx="117929" cy="131201"/>
            </a:xfrm>
            <a:prstGeom prst="ellipse">
              <a:avLst/>
            </a:prstGeom>
            <a:solidFill>
              <a:schemeClr val="bg1"/>
            </a:solidFill>
            <a:ln w="28575">
              <a:solidFill>
                <a:schemeClr val="tx1"/>
              </a:solidFill>
              <a:round/>
              <a:headEnd/>
              <a:tailEnd/>
            </a:ln>
          </p:spPr>
          <p:txBody>
            <a:bodyPr/>
            <a:lstStyle/>
            <a:p>
              <a:endParaRPr lang="es-ES">
                <a:latin typeface="+mn-lt"/>
              </a:endParaRPr>
            </a:p>
          </p:txBody>
        </p:sp>
      </p:grpSp>
      <p:grpSp>
        <p:nvGrpSpPr>
          <p:cNvPr id="74" name="73 Grupo"/>
          <p:cNvGrpSpPr/>
          <p:nvPr/>
        </p:nvGrpSpPr>
        <p:grpSpPr>
          <a:xfrm>
            <a:off x="8428176" y="4410915"/>
            <a:ext cx="1026201" cy="1031718"/>
            <a:chOff x="6092170" y="4440238"/>
            <a:chExt cx="1026201" cy="1031718"/>
          </a:xfrm>
        </p:grpSpPr>
        <p:pic>
          <p:nvPicPr>
            <p:cNvPr id="75" name="7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2170" y="4440238"/>
              <a:ext cx="1026201" cy="1031718"/>
            </a:xfrm>
            <a:prstGeom prst="rect">
              <a:avLst/>
            </a:prstGeom>
          </p:spPr>
        </p:pic>
        <p:sp>
          <p:nvSpPr>
            <p:cNvPr id="76" name="Line 25"/>
            <p:cNvSpPr>
              <a:spLocks noChangeShapeType="1"/>
            </p:cNvSpPr>
            <p:nvPr/>
          </p:nvSpPr>
          <p:spPr bwMode="auto">
            <a:xfrm flipH="1" flipV="1">
              <a:off x="6607175" y="4440238"/>
              <a:ext cx="0" cy="5207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latin typeface="+mn-lt"/>
              </a:endParaRPr>
            </a:p>
          </p:txBody>
        </p:sp>
        <p:sp>
          <p:nvSpPr>
            <p:cNvPr id="77" name="76 Elipse"/>
            <p:cNvSpPr/>
            <p:nvPr/>
          </p:nvSpPr>
          <p:spPr>
            <a:xfrm>
              <a:off x="6121860" y="4458052"/>
              <a:ext cx="984905" cy="984905"/>
            </a:xfrm>
            <a:prstGeom prst="ellipse">
              <a:avLst/>
            </a:prstGeom>
            <a:solidFill>
              <a:srgbClr val="0000FF">
                <a:alpha val="40000"/>
              </a:srgbClr>
            </a:solidFill>
            <a:ln w="4763">
              <a:solidFill>
                <a:srgbClr val="000000"/>
              </a:solidFill>
              <a:round/>
              <a:headEnd/>
              <a:tailEnd/>
            </a:ln>
          </p:spPr>
          <p:txBody>
            <a:bodyPr/>
            <a:lstStyle/>
            <a:p>
              <a:endParaRPr lang="es-ES">
                <a:solidFill>
                  <a:schemeClr val="tx1"/>
                </a:solidFill>
                <a:latin typeface="+mn-lt"/>
              </a:endParaRPr>
            </a:p>
          </p:txBody>
        </p:sp>
        <p:sp>
          <p:nvSpPr>
            <p:cNvPr id="78" name="Oval 34"/>
            <p:cNvSpPr>
              <a:spLocks noChangeArrowheads="1"/>
            </p:cNvSpPr>
            <p:nvPr/>
          </p:nvSpPr>
          <p:spPr bwMode="auto">
            <a:xfrm>
              <a:off x="6552417" y="4883711"/>
              <a:ext cx="117929" cy="131201"/>
            </a:xfrm>
            <a:prstGeom prst="ellipse">
              <a:avLst/>
            </a:prstGeom>
            <a:solidFill>
              <a:schemeClr val="bg1"/>
            </a:solidFill>
            <a:ln w="28575">
              <a:solidFill>
                <a:schemeClr val="tx1"/>
              </a:solidFill>
              <a:round/>
              <a:headEnd/>
              <a:tailEnd/>
            </a:ln>
          </p:spPr>
          <p:txBody>
            <a:bodyPr/>
            <a:lstStyle/>
            <a:p>
              <a:endParaRPr lang="es-ES">
                <a:latin typeface="+mn-lt"/>
              </a:endParaRPr>
            </a:p>
          </p:txBody>
        </p:sp>
      </p:grpSp>
    </p:spTree>
    <p:extLst>
      <p:ext uri="{BB962C8B-B14F-4D97-AF65-F5344CB8AC3E}">
        <p14:creationId xmlns:p14="http://schemas.microsoft.com/office/powerpoint/2010/main" val="279577814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s-ES" dirty="0" smtClean="0"/>
              <a:t>Red Ferroviaria de </a:t>
            </a:r>
            <a:r>
              <a:rPr lang="es-ES" dirty="0"/>
              <a:t>B</a:t>
            </a:r>
            <a:r>
              <a:rPr lang="es-ES" dirty="0" smtClean="0"/>
              <a:t>arcelona</a:t>
            </a:r>
          </a:p>
        </p:txBody>
      </p:sp>
      <p:sp>
        <p:nvSpPr>
          <p:cNvPr id="3584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ED0AA1-E29A-496F-89B2-EF6D973F9C94}" type="slidenum">
              <a:rPr lang="es-ES" smtClean="0"/>
              <a:pPr eaLnBrk="1" hangingPunct="1"/>
              <a:t>8</a:t>
            </a:fld>
            <a:endParaRPr lang="es-ES" smtClean="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244" y="1344167"/>
            <a:ext cx="7500620" cy="4574675"/>
          </a:xfrm>
          <a:prstGeom prst="rect">
            <a:avLst/>
          </a:prstGeom>
          <a:ln>
            <a:solidFill>
              <a:schemeClr val="tx1"/>
            </a:solidFill>
          </a:ln>
          <a:effectLst>
            <a:outerShdw blurRad="101600" dist="76200" dir="2700000" algn="tl" rotWithShape="0">
              <a:prstClr val="black">
                <a:alpha val="40000"/>
              </a:prstClr>
            </a:outerShdw>
          </a:effectLst>
        </p:spPr>
      </p:pic>
    </p:spTree>
    <p:extLst>
      <p:ext uri="{BB962C8B-B14F-4D97-AF65-F5344CB8AC3E}">
        <p14:creationId xmlns:p14="http://schemas.microsoft.com/office/powerpoint/2010/main" val="154351079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sp>
        <p:nvSpPr>
          <p:cNvPr id="2" name="1 Título"/>
          <p:cNvSpPr>
            <a:spLocks noGrp="1"/>
          </p:cNvSpPr>
          <p:nvPr>
            <p:ph type="title"/>
          </p:nvPr>
        </p:nvSpPr>
        <p:spPr/>
        <p:txBody>
          <a:bodyPr/>
          <a:lstStyle/>
          <a:p>
            <a:r>
              <a:rPr lang="es-ES" dirty="0">
                <a:latin typeface="Arial" panose="020B0604020202020204" pitchFamily="34" charset="0"/>
                <a:cs typeface="Arial" panose="020B0604020202020204" pitchFamily="34" charset="0"/>
              </a:rPr>
              <a:t>Pla de Responsabilidad </a:t>
            </a:r>
            <a:r>
              <a:rPr lang="es-ES" dirty="0" smtClean="0">
                <a:latin typeface="Arial" panose="020B0604020202020204" pitchFamily="34" charset="0"/>
                <a:cs typeface="Arial" panose="020B0604020202020204" pitchFamily="34" charset="0"/>
              </a:rPr>
              <a:t>Social y Sostenibilidad </a:t>
            </a:r>
            <a:r>
              <a:rPr lang="es-ES" dirty="0">
                <a:latin typeface="Arial" panose="020B0604020202020204" pitchFamily="34" charset="0"/>
                <a:cs typeface="Arial" panose="020B0604020202020204" pitchFamily="34" charset="0"/>
              </a:rPr>
              <a:t>de TMB</a:t>
            </a:r>
          </a:p>
        </p:txBody>
      </p:sp>
      <p:sp>
        <p:nvSpPr>
          <p:cNvPr id="3" name="2 Marcador de texto"/>
          <p:cNvSpPr>
            <a:spLocks noGrp="1"/>
          </p:cNvSpPr>
          <p:nvPr>
            <p:ph type="body" idx="1"/>
          </p:nvPr>
        </p:nvSpPr>
        <p:spPr/>
        <p:txBody>
          <a:bodyPr/>
          <a:lstStyle/>
          <a:p>
            <a:endParaRPr lang="es-ES"/>
          </a:p>
        </p:txBody>
      </p:sp>
      <p:sp>
        <p:nvSpPr>
          <p:cNvPr id="6" name="Line 50"/>
          <p:cNvSpPr>
            <a:spLocks noChangeShapeType="1"/>
          </p:cNvSpPr>
          <p:nvPr/>
        </p:nvSpPr>
        <p:spPr bwMode="auto">
          <a:xfrm>
            <a:off x="3777310" y="2157984"/>
            <a:ext cx="18665" cy="3243072"/>
          </a:xfrm>
          <a:prstGeom prst="line">
            <a:avLst/>
          </a:prstGeom>
          <a:noFill/>
          <a:ln w="508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ca-ES"/>
          </a:p>
        </p:txBody>
      </p:sp>
      <p:sp>
        <p:nvSpPr>
          <p:cNvPr id="7" name="Oval 51"/>
          <p:cNvSpPr>
            <a:spLocks noChangeArrowheads="1"/>
          </p:cNvSpPr>
          <p:nvPr/>
        </p:nvSpPr>
        <p:spPr bwMode="auto">
          <a:xfrm>
            <a:off x="3507311" y="3563111"/>
            <a:ext cx="540000" cy="540000"/>
          </a:xfrm>
          <a:prstGeom prst="ellipse">
            <a:avLst/>
          </a:prstGeom>
          <a:solidFill>
            <a:srgbClr val="C00000"/>
          </a:solidFill>
          <a:ln>
            <a:noFill/>
          </a:ln>
          <a:extLst/>
        </p:spPr>
        <p:txBody>
          <a:bodyPr anchor="ctr"/>
          <a:lstStyle/>
          <a:p>
            <a:pPr algn="ctr"/>
            <a:r>
              <a:rPr lang="ca-ES" altLang="es-ES" dirty="0">
                <a:solidFill>
                  <a:schemeClr val="bg1"/>
                </a:solidFill>
              </a:rPr>
              <a:t>2</a:t>
            </a:r>
            <a:endParaRPr lang="ca-ES" altLang="es-ES" sz="1800" dirty="0">
              <a:solidFill>
                <a:schemeClr val="bg1"/>
              </a:solidFill>
            </a:endParaRPr>
          </a:p>
        </p:txBody>
      </p:sp>
      <p:sp>
        <p:nvSpPr>
          <p:cNvPr id="8" name="Oval 51"/>
          <p:cNvSpPr>
            <a:spLocks noChangeArrowheads="1"/>
          </p:cNvSpPr>
          <p:nvPr/>
        </p:nvSpPr>
        <p:spPr bwMode="auto">
          <a:xfrm>
            <a:off x="3507310" y="4577292"/>
            <a:ext cx="540000" cy="540000"/>
          </a:xfrm>
          <a:prstGeom prst="ellipse">
            <a:avLst/>
          </a:prstGeom>
          <a:solidFill>
            <a:schemeClr val="bg1">
              <a:lumMod val="65000"/>
            </a:schemeClr>
          </a:solidFill>
          <a:ln>
            <a:noFill/>
          </a:ln>
          <a:extLst/>
        </p:spPr>
        <p:txBody>
          <a:bodyPr anchor="ctr"/>
          <a:lstStyle>
            <a:lvl1pPr eaLnBrk="0" hangingPunct="0">
              <a:spcBef>
                <a:spcPct val="20000"/>
              </a:spcBef>
              <a:buChar char="•"/>
              <a:defRPr sz="2000" b="1">
                <a:solidFill>
                  <a:schemeClr val="bg2"/>
                </a:solidFill>
                <a:latin typeface="Arial" charset="0"/>
              </a:defRPr>
            </a:lvl1pPr>
            <a:lvl2pPr marL="742950" indent="-285750" eaLnBrk="0" hangingPunct="0">
              <a:spcBef>
                <a:spcPct val="20000"/>
              </a:spcBef>
              <a:buChar char="–"/>
              <a:defRPr>
                <a:solidFill>
                  <a:schemeClr val="bg2"/>
                </a:solidFill>
                <a:latin typeface="Arial" charset="0"/>
              </a:defRPr>
            </a:lvl2pPr>
            <a:lvl3pPr marL="1143000" indent="-228600" eaLnBrk="0" hangingPunct="0">
              <a:spcBef>
                <a:spcPct val="20000"/>
              </a:spcBef>
              <a:buChar char="•"/>
              <a:defRPr>
                <a:solidFill>
                  <a:schemeClr val="bg2"/>
                </a:solidFill>
                <a:latin typeface="Arial" charset="0"/>
              </a:defRPr>
            </a:lvl3pPr>
            <a:lvl4pPr marL="1600200" indent="-228600" eaLnBrk="0" hangingPunct="0">
              <a:spcBef>
                <a:spcPct val="20000"/>
              </a:spcBef>
              <a:buChar char="–"/>
              <a:defRPr>
                <a:solidFill>
                  <a:schemeClr val="bg2"/>
                </a:solidFill>
                <a:latin typeface="Arial" charset="0"/>
              </a:defRPr>
            </a:lvl4pPr>
            <a:lvl5pPr marL="2057400" indent="-228600" eaLnBrk="0" hangingPunct="0">
              <a:spcBef>
                <a:spcPct val="20000"/>
              </a:spcBef>
              <a:buChar char="»"/>
              <a:defRPr>
                <a:solidFill>
                  <a:schemeClr val="bg2"/>
                </a:solidFill>
                <a:latin typeface="Arial" charset="0"/>
              </a:defRPr>
            </a:lvl5pPr>
            <a:lvl6pPr marL="2514600" indent="-228600" eaLnBrk="0" fontAlgn="base" hangingPunct="0">
              <a:spcBef>
                <a:spcPct val="20000"/>
              </a:spcBef>
              <a:spcAft>
                <a:spcPct val="0"/>
              </a:spcAft>
              <a:buChar char="»"/>
              <a:defRPr>
                <a:solidFill>
                  <a:schemeClr val="bg2"/>
                </a:solidFill>
                <a:latin typeface="Arial" charset="0"/>
              </a:defRPr>
            </a:lvl6pPr>
            <a:lvl7pPr marL="2971800" indent="-228600" eaLnBrk="0" fontAlgn="base" hangingPunct="0">
              <a:spcBef>
                <a:spcPct val="20000"/>
              </a:spcBef>
              <a:spcAft>
                <a:spcPct val="0"/>
              </a:spcAft>
              <a:buChar char="»"/>
              <a:defRPr>
                <a:solidFill>
                  <a:schemeClr val="bg2"/>
                </a:solidFill>
                <a:latin typeface="Arial" charset="0"/>
              </a:defRPr>
            </a:lvl7pPr>
            <a:lvl8pPr marL="3429000" indent="-228600" eaLnBrk="0" fontAlgn="base" hangingPunct="0">
              <a:spcBef>
                <a:spcPct val="20000"/>
              </a:spcBef>
              <a:spcAft>
                <a:spcPct val="0"/>
              </a:spcAft>
              <a:buChar char="»"/>
              <a:defRPr>
                <a:solidFill>
                  <a:schemeClr val="bg2"/>
                </a:solidFill>
                <a:latin typeface="Arial" charset="0"/>
              </a:defRPr>
            </a:lvl8pPr>
            <a:lvl9pPr marL="3886200" indent="-228600" eaLnBrk="0" fontAlgn="base" hangingPunct="0">
              <a:spcBef>
                <a:spcPct val="20000"/>
              </a:spcBef>
              <a:spcAft>
                <a:spcPct val="0"/>
              </a:spcAft>
              <a:buChar char="»"/>
              <a:defRPr>
                <a:solidFill>
                  <a:schemeClr val="bg2"/>
                </a:solidFill>
                <a:latin typeface="Arial" charset="0"/>
              </a:defRPr>
            </a:lvl9pPr>
          </a:lstStyle>
          <a:p>
            <a:pPr algn="ctr" eaLnBrk="1" hangingPunct="1">
              <a:spcBef>
                <a:spcPct val="0"/>
              </a:spcBef>
              <a:buFontTx/>
              <a:buNone/>
            </a:pPr>
            <a:r>
              <a:rPr lang="ca-ES" altLang="es-ES" sz="1800" dirty="0">
                <a:solidFill>
                  <a:schemeClr val="bg1"/>
                </a:solidFill>
                <a:latin typeface="Calibri" pitchFamily="34" charset="0"/>
              </a:rPr>
              <a:t>3</a:t>
            </a:r>
          </a:p>
        </p:txBody>
      </p:sp>
      <p:sp>
        <p:nvSpPr>
          <p:cNvPr id="9" name="Oval 51"/>
          <p:cNvSpPr>
            <a:spLocks noChangeArrowheads="1"/>
          </p:cNvSpPr>
          <p:nvPr/>
        </p:nvSpPr>
        <p:spPr bwMode="auto">
          <a:xfrm>
            <a:off x="3516642" y="2437596"/>
            <a:ext cx="540000" cy="540000"/>
          </a:xfrm>
          <a:prstGeom prst="ellipse">
            <a:avLst/>
          </a:prstGeom>
          <a:solidFill>
            <a:schemeClr val="bg1">
              <a:lumMod val="65000"/>
            </a:schemeClr>
          </a:solidFill>
          <a:ln>
            <a:noFill/>
          </a:ln>
          <a:extLst/>
        </p:spPr>
        <p:txBody>
          <a:bodyPr anchor="ctr"/>
          <a:lstStyle>
            <a:lvl1pPr eaLnBrk="0" hangingPunct="0">
              <a:spcBef>
                <a:spcPct val="20000"/>
              </a:spcBef>
              <a:buChar char="•"/>
              <a:defRPr sz="2000" b="1">
                <a:solidFill>
                  <a:schemeClr val="bg2"/>
                </a:solidFill>
                <a:latin typeface="Arial" charset="0"/>
              </a:defRPr>
            </a:lvl1pPr>
            <a:lvl2pPr marL="742950" indent="-285750" eaLnBrk="0" hangingPunct="0">
              <a:spcBef>
                <a:spcPct val="20000"/>
              </a:spcBef>
              <a:buChar char="–"/>
              <a:defRPr>
                <a:solidFill>
                  <a:schemeClr val="bg2"/>
                </a:solidFill>
                <a:latin typeface="Arial" charset="0"/>
              </a:defRPr>
            </a:lvl2pPr>
            <a:lvl3pPr marL="1143000" indent="-228600" eaLnBrk="0" hangingPunct="0">
              <a:spcBef>
                <a:spcPct val="20000"/>
              </a:spcBef>
              <a:buChar char="•"/>
              <a:defRPr>
                <a:solidFill>
                  <a:schemeClr val="bg2"/>
                </a:solidFill>
                <a:latin typeface="Arial" charset="0"/>
              </a:defRPr>
            </a:lvl3pPr>
            <a:lvl4pPr marL="1600200" indent="-228600" eaLnBrk="0" hangingPunct="0">
              <a:spcBef>
                <a:spcPct val="20000"/>
              </a:spcBef>
              <a:buChar char="–"/>
              <a:defRPr>
                <a:solidFill>
                  <a:schemeClr val="bg2"/>
                </a:solidFill>
                <a:latin typeface="Arial" charset="0"/>
              </a:defRPr>
            </a:lvl4pPr>
            <a:lvl5pPr marL="2057400" indent="-228600" eaLnBrk="0" hangingPunct="0">
              <a:spcBef>
                <a:spcPct val="20000"/>
              </a:spcBef>
              <a:buChar char="»"/>
              <a:defRPr>
                <a:solidFill>
                  <a:schemeClr val="bg2"/>
                </a:solidFill>
                <a:latin typeface="Arial" charset="0"/>
              </a:defRPr>
            </a:lvl5pPr>
            <a:lvl6pPr marL="2514600" indent="-228600" eaLnBrk="0" fontAlgn="base" hangingPunct="0">
              <a:spcBef>
                <a:spcPct val="20000"/>
              </a:spcBef>
              <a:spcAft>
                <a:spcPct val="0"/>
              </a:spcAft>
              <a:buChar char="»"/>
              <a:defRPr>
                <a:solidFill>
                  <a:schemeClr val="bg2"/>
                </a:solidFill>
                <a:latin typeface="Arial" charset="0"/>
              </a:defRPr>
            </a:lvl6pPr>
            <a:lvl7pPr marL="2971800" indent="-228600" eaLnBrk="0" fontAlgn="base" hangingPunct="0">
              <a:spcBef>
                <a:spcPct val="20000"/>
              </a:spcBef>
              <a:spcAft>
                <a:spcPct val="0"/>
              </a:spcAft>
              <a:buChar char="»"/>
              <a:defRPr>
                <a:solidFill>
                  <a:schemeClr val="bg2"/>
                </a:solidFill>
                <a:latin typeface="Arial" charset="0"/>
              </a:defRPr>
            </a:lvl7pPr>
            <a:lvl8pPr marL="3429000" indent="-228600" eaLnBrk="0" fontAlgn="base" hangingPunct="0">
              <a:spcBef>
                <a:spcPct val="20000"/>
              </a:spcBef>
              <a:spcAft>
                <a:spcPct val="0"/>
              </a:spcAft>
              <a:buChar char="»"/>
              <a:defRPr>
                <a:solidFill>
                  <a:schemeClr val="bg2"/>
                </a:solidFill>
                <a:latin typeface="Arial" charset="0"/>
              </a:defRPr>
            </a:lvl8pPr>
            <a:lvl9pPr marL="3886200" indent="-228600" eaLnBrk="0" fontAlgn="base" hangingPunct="0">
              <a:spcBef>
                <a:spcPct val="20000"/>
              </a:spcBef>
              <a:spcAft>
                <a:spcPct val="0"/>
              </a:spcAft>
              <a:buChar char="»"/>
              <a:defRPr>
                <a:solidFill>
                  <a:schemeClr val="bg2"/>
                </a:solidFill>
                <a:latin typeface="Arial" charset="0"/>
              </a:defRPr>
            </a:lvl9pPr>
          </a:lstStyle>
          <a:p>
            <a:pPr algn="ctr" eaLnBrk="1" hangingPunct="1">
              <a:spcBef>
                <a:spcPct val="0"/>
              </a:spcBef>
              <a:buFontTx/>
              <a:buNone/>
            </a:pPr>
            <a:r>
              <a:rPr lang="ca-ES" altLang="es-ES" sz="1800" dirty="0" smtClean="0">
                <a:solidFill>
                  <a:schemeClr val="bg1"/>
                </a:solidFill>
                <a:latin typeface="Calibri" pitchFamily="34" charset="0"/>
              </a:rPr>
              <a:t>1</a:t>
            </a:r>
            <a:endParaRPr lang="ca-ES" altLang="es-ES" sz="1800" dirty="0">
              <a:solidFill>
                <a:schemeClr val="bg1"/>
              </a:solidFill>
              <a:latin typeface="Calibri" pitchFamily="34" charset="0"/>
            </a:endParaRPr>
          </a:p>
        </p:txBody>
      </p:sp>
    </p:spTree>
    <p:extLst>
      <p:ext uri="{BB962C8B-B14F-4D97-AF65-F5344CB8AC3E}">
        <p14:creationId xmlns:p14="http://schemas.microsoft.com/office/powerpoint/2010/main" val="652277120"/>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ersonalizado 1">
      <a:majorFont>
        <a:latin typeface="Arial"/>
        <a:ea typeface=""/>
        <a:cs typeface=""/>
      </a:majorFont>
      <a:minorFont>
        <a:latin typeface="Arial"/>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3991</TotalTime>
  <Words>4407</Words>
  <Application>Microsoft Office PowerPoint</Application>
  <PresentationFormat>Widescreen</PresentationFormat>
  <Paragraphs>708</Paragraphs>
  <Slides>45</Slides>
  <Notes>35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9" baseType="lpstr">
      <vt:lpstr>MS PGothic</vt:lpstr>
      <vt:lpstr>Andes</vt:lpstr>
      <vt:lpstr>Aparajita</vt:lpstr>
      <vt:lpstr>Arial</vt:lpstr>
      <vt:lpstr>Calibri</vt:lpstr>
      <vt:lpstr>Century Gothic</vt:lpstr>
      <vt:lpstr>Futura Bk</vt:lpstr>
      <vt:lpstr>Futura Hv</vt:lpstr>
      <vt:lpstr>Tahoma</vt:lpstr>
      <vt:lpstr>Times</vt:lpstr>
      <vt:lpstr>Times New Roman</vt:lpstr>
      <vt:lpstr>Wingdings</vt:lpstr>
      <vt:lpstr>Parallax</vt:lpstr>
      <vt:lpstr>Foto de Photo Editor</vt:lpstr>
      <vt:lpstr>  Seminario Internacional:  “Gestión Social de Metros en América Latina” </vt:lpstr>
      <vt:lpstr>Plan de Responsabilidad Social y Sostenibilidad de TMB     Plan Director de Sostenibilidad Ambiental de TMB</vt:lpstr>
      <vt:lpstr>Índice</vt:lpstr>
      <vt:lpstr>TMB en 9 líneas</vt:lpstr>
      <vt:lpstr>TMB es...</vt:lpstr>
      <vt:lpstr>Servicio de Metro</vt:lpstr>
      <vt:lpstr>Datos básicos e indicadores</vt:lpstr>
      <vt:lpstr>Red Ferroviaria de Barcelona</vt:lpstr>
      <vt:lpstr>Pla de Responsabilidad Social y Sostenibilidad de TMB</vt:lpstr>
      <vt:lpstr>El porqué de un Plan de RSS</vt:lpstr>
      <vt:lpstr>Tendencias hacia un Plan de RSS</vt:lpstr>
      <vt:lpstr>La Respuesta de TMB: El Plan RSS</vt:lpstr>
      <vt:lpstr>La RSS en TMB</vt:lpstr>
      <vt:lpstr>Cual es el retorno de la RSS</vt:lpstr>
      <vt:lpstr>Objetivos de la RSS </vt:lpstr>
      <vt:lpstr>Los ámbitos de actuación - Social</vt:lpstr>
      <vt:lpstr>Los ámbitos de actuación - Ético</vt:lpstr>
      <vt:lpstr>Los ámbitos de actuación - Económico</vt:lpstr>
      <vt:lpstr>Los ámbitos de actuación - Laboral</vt:lpstr>
      <vt:lpstr>Los ámbitos de actuación – Ambiental</vt:lpstr>
      <vt:lpstr>Estructura del Pla Director RSS </vt:lpstr>
      <vt:lpstr>¿Y donde estamos (agosto 2016)?</vt:lpstr>
      <vt:lpstr>Plan Director de Sostenibilidad Ambiental</vt:lpstr>
      <vt:lpstr>Sostenibilidad Ambiental &amp; Transporte Público</vt:lpstr>
      <vt:lpstr>Contribución del TP a la acción climática</vt:lpstr>
      <vt:lpstr>PDSM: Motivación</vt:lpstr>
      <vt:lpstr>PDSM: Origen</vt:lpstr>
      <vt:lpstr>PSDM: Mapa estratégico</vt:lpstr>
      <vt:lpstr>PSDM: Mapa estratégico - Objetivos</vt:lpstr>
      <vt:lpstr>PSDM: Mapa estratégico</vt:lpstr>
      <vt:lpstr>PSDM: Mapa estratégico – Perspectiva Operativa</vt:lpstr>
      <vt:lpstr>PSDM: Mapa estratégico – Perspectiva interna</vt:lpstr>
      <vt:lpstr>PSDM: Mapa estratégico – Perspectiva externa</vt:lpstr>
      <vt:lpstr>PDSM: Objetivos – Líneas e Indicadores</vt:lpstr>
      <vt:lpstr>PSDM: Principales proyectos </vt:lpstr>
      <vt:lpstr>PSDM: Principales proyectos </vt:lpstr>
      <vt:lpstr>PSDM: Principales proyectos </vt:lpstr>
      <vt:lpstr>PSDM: Principales proyectos </vt:lpstr>
      <vt:lpstr>PSDM: Principales proyectos </vt:lpstr>
      <vt:lpstr>PSDM: Principales proyectos </vt:lpstr>
      <vt:lpstr>PSDM: Órganos de Gestión</vt:lpstr>
      <vt:lpstr>PSDM: Principales magnitudes de Metro 2014</vt:lpstr>
      <vt:lpstr>Lecciones aprendidas</vt:lpstr>
      <vt:lpstr>Lecciones aprendidas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Internacional:  “Gestión Social de Metros en América Latina”</dc:title>
  <dc:creator>mpellot@tmb.cat</dc:creator>
  <cp:lastModifiedBy>Montserrat Bordas Geli</cp:lastModifiedBy>
  <cp:revision>119</cp:revision>
  <cp:lastPrinted>2016-08-18T14:09:29Z</cp:lastPrinted>
  <dcterms:created xsi:type="dcterms:W3CDTF">2016-06-03T16:56:13Z</dcterms:created>
  <dcterms:modified xsi:type="dcterms:W3CDTF">2016-08-24T21:18:26Z</dcterms:modified>
</cp:coreProperties>
</file>