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56" r:id="rId2"/>
    <p:sldId id="257" r:id="rId3"/>
    <p:sldId id="264" r:id="rId4"/>
    <p:sldId id="265" r:id="rId5"/>
    <p:sldId id="266" r:id="rId6"/>
    <p:sldId id="258" r:id="rId7"/>
    <p:sldId id="259" r:id="rId8"/>
    <p:sldId id="260" r:id="rId9"/>
    <p:sldId id="261" r:id="rId10"/>
    <p:sldId id="262" r:id="rId11"/>
    <p:sldId id="267" r:id="rId12"/>
    <p:sldId id="268" r:id="rId13"/>
    <p:sldId id="295" r:id="rId14"/>
    <p:sldId id="296" r:id="rId15"/>
    <p:sldId id="297" r:id="rId16"/>
    <p:sldId id="298" r:id="rId17"/>
    <p:sldId id="263" r:id="rId18"/>
    <p:sldId id="269" r:id="rId19"/>
    <p:sldId id="270" r:id="rId20"/>
    <p:sldId id="271" r:id="rId21"/>
    <p:sldId id="272" r:id="rId22"/>
    <p:sldId id="273" r:id="rId23"/>
    <p:sldId id="274" r:id="rId24"/>
    <p:sldId id="275" r:id="rId25"/>
    <p:sldId id="276" r:id="rId26"/>
    <p:sldId id="277" r:id="rId27"/>
    <p:sldId id="278" r:id="rId28"/>
    <p:sldId id="279" r:id="rId29"/>
    <p:sldId id="287" r:id="rId30"/>
    <p:sldId id="280" r:id="rId31"/>
    <p:sldId id="281" r:id="rId32"/>
    <p:sldId id="282" r:id="rId33"/>
    <p:sldId id="283" r:id="rId34"/>
    <p:sldId id="284" r:id="rId35"/>
    <p:sldId id="286" r:id="rId36"/>
    <p:sldId id="289" r:id="rId37"/>
    <p:sldId id="290" r:id="rId38"/>
    <p:sldId id="294" r:id="rId39"/>
    <p:sldId id="291" r:id="rId40"/>
    <p:sldId id="2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6599"/>
    <a:srgbClr val="7C7589"/>
    <a:srgbClr val="A3B8FD"/>
    <a:srgbClr val="CCECFF"/>
    <a:srgbClr val="FFFFFF"/>
    <a:srgbClr val="1902A2"/>
    <a:srgbClr val="ADA2FE"/>
    <a:srgbClr val="C5A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01" autoAdjust="0"/>
    <p:restoredTop sz="75133" autoAdjust="0"/>
  </p:normalViewPr>
  <p:slideViewPr>
    <p:cSldViewPr snapToGrid="0">
      <p:cViewPr varScale="1">
        <p:scale>
          <a:sx n="69" d="100"/>
          <a:sy n="69" d="100"/>
        </p:scale>
        <p:origin x="17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'accidentabilidad por años'!$T$20</c:f>
              <c:strCache>
                <c:ptCount val="1"/>
                <c:pt idx="0">
                  <c:v>Ind. Incidencia</c:v>
                </c:pt>
              </c:strCache>
            </c:strRef>
          </c:tx>
          <c:spPr>
            <a:ln w="50800">
              <a:solidFill>
                <a:srgbClr val="FF0000"/>
              </a:solidFill>
            </a:ln>
          </c:spPr>
          <c:marker>
            <c:symbol val="none"/>
          </c:marker>
          <c:cat>
            <c:strRef>
              <c:f>'accidentabilidad por años'!$S$21:$S$30</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'accidentabilidad por años'!$T$21:$T$30</c:f>
              <c:numCache>
                <c:formatCode>0.00</c:formatCode>
                <c:ptCount val="10"/>
                <c:pt idx="0">
                  <c:v>0</c:v>
                </c:pt>
                <c:pt idx="1">
                  <c:v>0</c:v>
                </c:pt>
                <c:pt idx="2">
                  <c:v>0</c:v>
                </c:pt>
                <c:pt idx="3">
                  <c:v>0</c:v>
                </c:pt>
                <c:pt idx="4">
                  <c:v>0</c:v>
                </c:pt>
                <c:pt idx="5">
                  <c:v>0</c:v>
                </c:pt>
                <c:pt idx="6">
                  <c:v>0</c:v>
                </c:pt>
                <c:pt idx="7">
                  <c:v>0</c:v>
                </c:pt>
                <c:pt idx="8">
                  <c:v>0</c:v>
                </c:pt>
                <c:pt idx="9">
                  <c:v>0</c:v>
                </c:pt>
              </c:numCache>
            </c:numRef>
          </c:val>
          <c:smooth val="0"/>
        </c:ser>
        <c:ser>
          <c:idx val="1"/>
          <c:order val="1"/>
          <c:tx>
            <c:strRef>
              <c:f>'accidentabilidad por años'!$U$20</c:f>
              <c:strCache>
                <c:ptCount val="1"/>
                <c:pt idx="0">
                  <c:v>Ind. Frecuencia General</c:v>
                </c:pt>
              </c:strCache>
            </c:strRef>
          </c:tx>
          <c:spPr>
            <a:ln w="50800">
              <a:solidFill>
                <a:schemeClr val="accent3"/>
              </a:solidFill>
            </a:ln>
          </c:spPr>
          <c:marker>
            <c:symbol val="none"/>
          </c:marker>
          <c:cat>
            <c:strRef>
              <c:f>'accidentabilidad por años'!$S$21:$S$30</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'accidentabilidad por años'!$U$21:$U$30</c:f>
              <c:numCache>
                <c:formatCode>General</c:formatCode>
                <c:ptCount val="10"/>
                <c:pt idx="0">
                  <c:v>83.35</c:v>
                </c:pt>
                <c:pt idx="1">
                  <c:v>78.08</c:v>
                </c:pt>
                <c:pt idx="2">
                  <c:v>75.8</c:v>
                </c:pt>
                <c:pt idx="3">
                  <c:v>74.56</c:v>
                </c:pt>
                <c:pt idx="4">
                  <c:v>73.61</c:v>
                </c:pt>
                <c:pt idx="5">
                  <c:v>73.75</c:v>
                </c:pt>
                <c:pt idx="6">
                  <c:v>72.67</c:v>
                </c:pt>
                <c:pt idx="7">
                  <c:v>64.2</c:v>
                </c:pt>
                <c:pt idx="8">
                  <c:v>60.27</c:v>
                </c:pt>
                <c:pt idx="9">
                  <c:v>53.46</c:v>
                </c:pt>
              </c:numCache>
            </c:numRef>
          </c:val>
          <c:smooth val="0"/>
        </c:ser>
        <c:ser>
          <c:idx val="2"/>
          <c:order val="2"/>
          <c:tx>
            <c:strRef>
              <c:f>'accidentabilidad por años'!$V$20</c:f>
              <c:strCache>
                <c:ptCount val="1"/>
                <c:pt idx="0">
                  <c:v>Ind. Frecuencia Acc. C/B</c:v>
                </c:pt>
              </c:strCache>
            </c:strRef>
          </c:tx>
          <c:spPr>
            <a:ln w="50800">
              <a:solidFill>
                <a:schemeClr val="tx2"/>
              </a:solidFill>
            </a:ln>
          </c:spPr>
          <c:marker>
            <c:symbol val="none"/>
          </c:marker>
          <c:cat>
            <c:strRef>
              <c:f>'accidentabilidad por años'!$S$21:$S$30</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'accidentabilidad por años'!$V$21:$V$30</c:f>
              <c:numCache>
                <c:formatCode>0.00</c:formatCode>
                <c:ptCount val="10"/>
                <c:pt idx="0">
                  <c:v>0</c:v>
                </c:pt>
                <c:pt idx="1">
                  <c:v>0</c:v>
                </c:pt>
                <c:pt idx="2">
                  <c:v>0</c:v>
                </c:pt>
                <c:pt idx="3">
                  <c:v>0</c:v>
                </c:pt>
                <c:pt idx="4">
                  <c:v>0</c:v>
                </c:pt>
                <c:pt idx="5">
                  <c:v>0</c:v>
                </c:pt>
                <c:pt idx="6">
                  <c:v>0</c:v>
                </c:pt>
                <c:pt idx="7">
                  <c:v>0</c:v>
                </c:pt>
                <c:pt idx="8">
                  <c:v>0</c:v>
                </c:pt>
                <c:pt idx="9">
                  <c:v>0</c:v>
                </c:pt>
              </c:numCache>
            </c:numRef>
          </c:val>
          <c:smooth val="0"/>
        </c:ser>
        <c:ser>
          <c:idx val="3"/>
          <c:order val="3"/>
          <c:tx>
            <c:strRef>
              <c:f>'accidentabilidad por años'!$W$20</c:f>
              <c:strCache>
                <c:ptCount val="1"/>
                <c:pt idx="0">
                  <c:v>Ind. Gravedad</c:v>
                </c:pt>
              </c:strCache>
            </c:strRef>
          </c:tx>
          <c:spPr>
            <a:ln w="50800">
              <a:solidFill>
                <a:schemeClr val="accent5"/>
              </a:solidFill>
            </a:ln>
          </c:spPr>
          <c:marker>
            <c:symbol val="none"/>
          </c:marker>
          <c:cat>
            <c:strRef>
              <c:f>'accidentabilidad por años'!$S$21:$S$30</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'accidentabilidad por años'!$W$21:$W$30</c:f>
              <c:numCache>
                <c:formatCode>0.00</c:formatCode>
                <c:ptCount val="10"/>
                <c:pt idx="0">
                  <c:v>0</c:v>
                </c:pt>
                <c:pt idx="1">
                  <c:v>0</c:v>
                </c:pt>
                <c:pt idx="2">
                  <c:v>0</c:v>
                </c:pt>
                <c:pt idx="3">
                  <c:v>0</c:v>
                </c:pt>
                <c:pt idx="4">
                  <c:v>0</c:v>
                </c:pt>
                <c:pt idx="5">
                  <c:v>0</c:v>
                </c:pt>
                <c:pt idx="6">
                  <c:v>0</c:v>
                </c:pt>
                <c:pt idx="7">
                  <c:v>0</c:v>
                </c:pt>
                <c:pt idx="8">
                  <c:v>0</c:v>
                </c:pt>
                <c:pt idx="9">
                  <c:v>0</c:v>
                </c:pt>
              </c:numCache>
            </c:numRef>
          </c:val>
          <c:smooth val="0"/>
        </c:ser>
        <c:dLbls>
          <c:showLegendKey val="0"/>
          <c:showVal val="0"/>
          <c:showCatName val="0"/>
          <c:showSerName val="0"/>
          <c:showPercent val="0"/>
          <c:showBubbleSize val="0"/>
        </c:dLbls>
        <c:smooth val="0"/>
        <c:axId val="448983928"/>
        <c:axId val="448984320"/>
      </c:lineChart>
      <c:catAx>
        <c:axId val="448983928"/>
        <c:scaling>
          <c:orientation val="minMax"/>
        </c:scaling>
        <c:delete val="0"/>
        <c:axPos val="b"/>
        <c:majorGridlines/>
        <c:numFmt formatCode="General" sourceLinked="0"/>
        <c:majorTickMark val="out"/>
        <c:minorTickMark val="none"/>
        <c:tickLblPos val="nextTo"/>
        <c:crossAx val="448984320"/>
        <c:crosses val="autoZero"/>
        <c:auto val="1"/>
        <c:lblAlgn val="ctr"/>
        <c:lblOffset val="100"/>
        <c:noMultiLvlLbl val="0"/>
      </c:catAx>
      <c:valAx>
        <c:axId val="448984320"/>
        <c:scaling>
          <c:orientation val="minMax"/>
          <c:max val="100"/>
        </c:scaling>
        <c:delete val="0"/>
        <c:axPos val="l"/>
        <c:majorGridlines/>
        <c:numFmt formatCode="0.00" sourceLinked="1"/>
        <c:majorTickMark val="out"/>
        <c:minorTickMark val="none"/>
        <c:tickLblPos val="nextTo"/>
        <c:crossAx val="448983928"/>
        <c:crosses val="autoZero"/>
        <c:crossBetween val="between"/>
      </c:valAx>
    </c:plotArea>
    <c:plotVisOnly val="1"/>
    <c:dispBlanksAs val="gap"/>
    <c:showDLblsOverMax val="0"/>
  </c:chart>
  <c:spPr>
    <a:ln>
      <a:noFill/>
    </a:ln>
    <a:effectLst>
      <a:outerShdw blurRad="50800" dist="38100" dir="2700000" algn="tl" rotWithShape="0">
        <a:prstClr val="black">
          <a:alpha val="40000"/>
        </a:prstClr>
      </a:outerShdw>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10"/>
      <c:rAngAx val="0"/>
    </c:view3D>
    <c:floor>
      <c:thickness val="0"/>
    </c:floor>
    <c:sideWall>
      <c:thickness val="0"/>
    </c:sideWall>
    <c:backWall>
      <c:thickness val="0"/>
    </c:backWall>
    <c:plotArea>
      <c:layout>
        <c:manualLayout>
          <c:layoutTarget val="inner"/>
          <c:xMode val="edge"/>
          <c:yMode val="edge"/>
          <c:x val="6.3515543042755127E-2"/>
          <c:y val="2.5223504577922714E-2"/>
          <c:w val="0.93541962650352162"/>
          <c:h val="0.91993813667397806"/>
        </c:manualLayout>
      </c:layout>
      <c:line3DChart>
        <c:grouping val="standard"/>
        <c:varyColors val="0"/>
        <c:ser>
          <c:idx val="0"/>
          <c:order val="0"/>
          <c:tx>
            <c:strRef>
              <c:f>'accidentabilidad por años'!$O$7</c:f>
              <c:strCache>
                <c:ptCount val="1"/>
                <c:pt idx="0">
                  <c:v>Acc. CON baja</c:v>
                </c:pt>
              </c:strCache>
            </c:strRef>
          </c:tx>
          <c:spPr>
            <a:solidFill>
              <a:schemeClr val="tx2"/>
            </a:solidFill>
          </c:spPr>
          <c:cat>
            <c:strRef>
              <c:f>'accidentabilidad por años'!$N$8:$N$17</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'accidentabilidad por años'!$O$8:$O$17</c:f>
              <c:numCache>
                <c:formatCode>General</c:formatCode>
                <c:ptCount val="10"/>
                <c:pt idx="0">
                  <c:v>192</c:v>
                </c:pt>
                <c:pt idx="1">
                  <c:v>248</c:v>
                </c:pt>
                <c:pt idx="2">
                  <c:v>253</c:v>
                </c:pt>
                <c:pt idx="3">
                  <c:v>304</c:v>
                </c:pt>
                <c:pt idx="4">
                  <c:v>355</c:v>
                </c:pt>
                <c:pt idx="5">
                  <c:v>372</c:v>
                </c:pt>
                <c:pt idx="6">
                  <c:v>394</c:v>
                </c:pt>
                <c:pt idx="7">
                  <c:v>288</c:v>
                </c:pt>
                <c:pt idx="8">
                  <c:v>305</c:v>
                </c:pt>
                <c:pt idx="9">
                  <c:v>281</c:v>
                </c:pt>
              </c:numCache>
            </c:numRef>
          </c:val>
          <c:smooth val="0"/>
        </c:ser>
        <c:ser>
          <c:idx val="1"/>
          <c:order val="1"/>
          <c:tx>
            <c:strRef>
              <c:f>'accidentabilidad por años'!$P$7</c:f>
              <c:strCache>
                <c:ptCount val="1"/>
                <c:pt idx="0">
                  <c:v>Acc. SIN baja</c:v>
                </c:pt>
              </c:strCache>
            </c:strRef>
          </c:tx>
          <c:spPr>
            <a:solidFill>
              <a:srgbClr val="FF0000"/>
            </a:solidFill>
          </c:spPr>
          <c:cat>
            <c:strRef>
              <c:f>'accidentabilidad por años'!$N$8:$N$17</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'accidentabilidad por años'!$P$8:$P$17</c:f>
              <c:numCache>
                <c:formatCode>General</c:formatCode>
                <c:ptCount val="10"/>
                <c:pt idx="0">
                  <c:v>555</c:v>
                </c:pt>
                <c:pt idx="1">
                  <c:v>551</c:v>
                </c:pt>
                <c:pt idx="2">
                  <c:v>584</c:v>
                </c:pt>
                <c:pt idx="3">
                  <c:v>486</c:v>
                </c:pt>
                <c:pt idx="4">
                  <c:v>420</c:v>
                </c:pt>
                <c:pt idx="5">
                  <c:v>403</c:v>
                </c:pt>
                <c:pt idx="6">
                  <c:v>377</c:v>
                </c:pt>
                <c:pt idx="7">
                  <c:v>385</c:v>
                </c:pt>
                <c:pt idx="8">
                  <c:v>271</c:v>
                </c:pt>
                <c:pt idx="9">
                  <c:v>211</c:v>
                </c:pt>
              </c:numCache>
            </c:numRef>
          </c:val>
          <c:smooth val="0"/>
        </c:ser>
        <c:dLbls>
          <c:showLegendKey val="0"/>
          <c:showVal val="0"/>
          <c:showCatName val="0"/>
          <c:showSerName val="0"/>
          <c:showPercent val="0"/>
          <c:showBubbleSize val="0"/>
        </c:dLbls>
        <c:axId val="529581864"/>
        <c:axId val="529582256"/>
        <c:axId val="312880664"/>
      </c:line3DChart>
      <c:catAx>
        <c:axId val="529581864"/>
        <c:scaling>
          <c:orientation val="minMax"/>
        </c:scaling>
        <c:delete val="0"/>
        <c:axPos val="b"/>
        <c:majorGridlines/>
        <c:numFmt formatCode="General" sourceLinked="0"/>
        <c:majorTickMark val="out"/>
        <c:minorTickMark val="none"/>
        <c:tickLblPos val="nextTo"/>
        <c:crossAx val="529582256"/>
        <c:crosses val="autoZero"/>
        <c:auto val="1"/>
        <c:lblAlgn val="ctr"/>
        <c:lblOffset val="100"/>
        <c:noMultiLvlLbl val="0"/>
      </c:catAx>
      <c:valAx>
        <c:axId val="529582256"/>
        <c:scaling>
          <c:orientation val="minMax"/>
          <c:max val="700"/>
        </c:scaling>
        <c:delete val="0"/>
        <c:axPos val="l"/>
        <c:majorGridlines/>
        <c:numFmt formatCode="General" sourceLinked="1"/>
        <c:majorTickMark val="out"/>
        <c:minorTickMark val="none"/>
        <c:tickLblPos val="nextTo"/>
        <c:crossAx val="529581864"/>
        <c:crosses val="autoZero"/>
        <c:crossBetween val="between"/>
      </c:valAx>
      <c:serAx>
        <c:axId val="312880664"/>
        <c:scaling>
          <c:orientation val="minMax"/>
        </c:scaling>
        <c:delete val="1"/>
        <c:axPos val="b"/>
        <c:majorTickMark val="out"/>
        <c:minorTickMark val="none"/>
        <c:tickLblPos val="nextTo"/>
        <c:crossAx val="529582256"/>
        <c:crosses val="autoZero"/>
      </c:serAx>
    </c:plotArea>
    <c:legend>
      <c:legendPos val="b"/>
      <c:layout/>
      <c:overlay val="0"/>
    </c:legend>
    <c:plotVisOnly val="1"/>
    <c:dispBlanksAs val="gap"/>
    <c:showDLblsOverMax val="0"/>
  </c:chart>
  <c:spPr>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3CD64-6636-4D50-AD81-4526ED87028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s-ES"/>
        </a:p>
      </dgm:t>
    </dgm:pt>
    <dgm:pt modelId="{E28CA6C7-1BA3-4031-A2D2-072912F43D9E}">
      <dgm:prSet phldrT="[Texto]" custT="1"/>
      <dgm:spPr>
        <a:solidFill>
          <a:srgbClr val="EA64D7">
            <a:alpha val="50000"/>
          </a:srgbClr>
        </a:solidFill>
      </dgm:spPr>
      <dgm:t>
        <a:bodyPr/>
        <a:lstStyle/>
        <a:p>
          <a:r>
            <a:rPr lang="es-ES" sz="1600" b="1" dirty="0" smtClean="0"/>
            <a:t>2003</a:t>
          </a:r>
        </a:p>
        <a:p>
          <a:r>
            <a:rPr lang="es-ES" sz="1600" b="1" dirty="0" smtClean="0"/>
            <a:t>Certificación </a:t>
          </a:r>
        </a:p>
        <a:p>
          <a:r>
            <a:rPr lang="es-ES" sz="1600" b="1" dirty="0" smtClean="0"/>
            <a:t>L 8</a:t>
          </a:r>
          <a:endParaRPr lang="es-ES" sz="1600" b="1" dirty="0"/>
        </a:p>
      </dgm:t>
    </dgm:pt>
    <dgm:pt modelId="{7C0EF14E-5A12-4F30-B18A-D1AC6340E5C9}" type="parTrans" cxnId="{D221AFE7-1B6F-4A25-994A-256370AB2B80}">
      <dgm:prSet/>
      <dgm:spPr/>
      <dgm:t>
        <a:bodyPr/>
        <a:lstStyle/>
        <a:p>
          <a:endParaRPr lang="es-ES"/>
        </a:p>
      </dgm:t>
    </dgm:pt>
    <dgm:pt modelId="{799053D4-C00C-4678-836B-055543E07D4A}" type="sibTrans" cxnId="{D221AFE7-1B6F-4A25-994A-256370AB2B80}">
      <dgm:prSet/>
      <dgm:spPr/>
      <dgm:t>
        <a:bodyPr/>
        <a:lstStyle/>
        <a:p>
          <a:endParaRPr lang="es-ES"/>
        </a:p>
      </dgm:t>
    </dgm:pt>
    <dgm:pt modelId="{7422ECFE-A63B-4299-B55A-6C7B473B0B81}">
      <dgm:prSet phldrT="[Texto]" custT="1"/>
      <dgm:spPr>
        <a:solidFill>
          <a:srgbClr val="FF0000">
            <a:alpha val="50000"/>
          </a:srgbClr>
        </a:solidFill>
      </dgm:spPr>
      <dgm:t>
        <a:bodyPr/>
        <a:lstStyle/>
        <a:p>
          <a:r>
            <a:rPr lang="es-ES" sz="1600" b="1" dirty="0" smtClean="0"/>
            <a:t>2004</a:t>
          </a:r>
        </a:p>
        <a:p>
          <a:r>
            <a:rPr lang="es-ES" sz="1600" b="1" dirty="0" smtClean="0"/>
            <a:t>Certificación L2 y Ramal</a:t>
          </a:r>
          <a:endParaRPr lang="es-ES" sz="1600" b="1" dirty="0"/>
        </a:p>
      </dgm:t>
    </dgm:pt>
    <dgm:pt modelId="{E05C59FC-E272-4301-9C50-04C5CC58381A}" type="parTrans" cxnId="{49B8507C-1917-4D40-BBED-1B82A758A358}">
      <dgm:prSet/>
      <dgm:spPr/>
      <dgm:t>
        <a:bodyPr/>
        <a:lstStyle/>
        <a:p>
          <a:endParaRPr lang="es-ES"/>
        </a:p>
      </dgm:t>
    </dgm:pt>
    <dgm:pt modelId="{995871BD-0DDF-4AF4-9558-96F4EBD5A5ED}" type="sibTrans" cxnId="{49B8507C-1917-4D40-BBED-1B82A758A358}">
      <dgm:prSet/>
      <dgm:spPr/>
      <dgm:t>
        <a:bodyPr/>
        <a:lstStyle/>
        <a:p>
          <a:endParaRPr lang="es-ES"/>
        </a:p>
      </dgm:t>
    </dgm:pt>
    <dgm:pt modelId="{F8030B86-D606-4BDF-AA71-B8AC65B1ED60}">
      <dgm:prSet phldrT="[Texto]" custT="1"/>
      <dgm:spPr>
        <a:solidFill>
          <a:srgbClr val="98AF97"/>
        </a:solidFill>
      </dgm:spPr>
      <dgm:t>
        <a:bodyPr/>
        <a:lstStyle/>
        <a:p>
          <a:r>
            <a:rPr lang="es-ES" sz="1600" b="1" dirty="0" smtClean="0"/>
            <a:t>2007</a:t>
          </a:r>
        </a:p>
        <a:p>
          <a:r>
            <a:rPr lang="es-ES" sz="1600" b="1" dirty="0" smtClean="0"/>
            <a:t>Certificación L12</a:t>
          </a:r>
          <a:endParaRPr lang="es-ES" sz="1600" b="1" dirty="0"/>
        </a:p>
      </dgm:t>
    </dgm:pt>
    <dgm:pt modelId="{75405C03-4F89-4782-83A2-607E584DFCC9}" type="parTrans" cxnId="{CBCEBA3B-05C9-4947-9A9B-0F56D676181B}">
      <dgm:prSet/>
      <dgm:spPr/>
      <dgm:t>
        <a:bodyPr/>
        <a:lstStyle/>
        <a:p>
          <a:endParaRPr lang="es-ES"/>
        </a:p>
      </dgm:t>
    </dgm:pt>
    <dgm:pt modelId="{AD1A3B73-962D-492C-A29D-F35C904435A6}" type="sibTrans" cxnId="{CBCEBA3B-05C9-4947-9A9B-0F56D676181B}">
      <dgm:prSet/>
      <dgm:spPr/>
      <dgm:t>
        <a:bodyPr/>
        <a:lstStyle/>
        <a:p>
          <a:endParaRPr lang="es-ES"/>
        </a:p>
      </dgm:t>
    </dgm:pt>
    <dgm:pt modelId="{55AB7332-8725-44F4-A149-2EE5A6068FB7}">
      <dgm:prSet phldrT="[Texto]" custT="1"/>
      <dgm:spPr>
        <a:solidFill>
          <a:schemeClr val="accent2">
            <a:lumMod val="60000"/>
            <a:lumOff val="40000"/>
            <a:alpha val="50000"/>
          </a:schemeClr>
        </a:solidFill>
      </dgm:spPr>
      <dgm:t>
        <a:bodyPr/>
        <a:lstStyle/>
        <a:p>
          <a:r>
            <a:rPr lang="es-ES" sz="1600" b="1" dirty="0" smtClean="0">
              <a:solidFill>
                <a:schemeClr val="tx1"/>
              </a:solidFill>
            </a:rPr>
            <a:t>2010</a:t>
          </a:r>
        </a:p>
        <a:p>
          <a:r>
            <a:rPr lang="es-ES" sz="1600" b="1" dirty="0" smtClean="0">
              <a:solidFill>
                <a:schemeClr val="tx1"/>
              </a:solidFill>
            </a:rPr>
            <a:t>Certificación Red</a:t>
          </a:r>
        </a:p>
      </dgm:t>
    </dgm:pt>
    <dgm:pt modelId="{57C256E2-45E2-4B36-9486-BEC49B5FF041}" type="parTrans" cxnId="{9836176F-45D2-4F7A-A597-33D1FE7D75CF}">
      <dgm:prSet/>
      <dgm:spPr/>
      <dgm:t>
        <a:bodyPr/>
        <a:lstStyle/>
        <a:p>
          <a:endParaRPr lang="es-ES"/>
        </a:p>
      </dgm:t>
    </dgm:pt>
    <dgm:pt modelId="{8637F9C7-9927-4D35-B567-7151894E7A90}" type="sibTrans" cxnId="{9836176F-45D2-4F7A-A597-33D1FE7D75CF}">
      <dgm:prSet/>
      <dgm:spPr/>
      <dgm:t>
        <a:bodyPr/>
        <a:lstStyle/>
        <a:p>
          <a:endParaRPr lang="es-ES"/>
        </a:p>
      </dgm:t>
    </dgm:pt>
    <dgm:pt modelId="{C3B115E3-A98D-4A0F-85E3-AD48F603DD6D}" type="pres">
      <dgm:prSet presAssocID="{C033CD64-6636-4D50-AD81-4526ED870282}" presName="Name0" presStyleCnt="0">
        <dgm:presLayoutVars>
          <dgm:dir/>
          <dgm:resizeHandles val="exact"/>
        </dgm:presLayoutVars>
      </dgm:prSet>
      <dgm:spPr/>
      <dgm:t>
        <a:bodyPr/>
        <a:lstStyle/>
        <a:p>
          <a:endParaRPr lang="es-ES"/>
        </a:p>
      </dgm:t>
    </dgm:pt>
    <dgm:pt modelId="{BE63A58B-547B-46D5-BB94-51CDCA83BC2A}" type="pres">
      <dgm:prSet presAssocID="{E28CA6C7-1BA3-4031-A2D2-072912F43D9E}" presName="parTxOnly" presStyleLbl="node1" presStyleIdx="0" presStyleCnt="4" custScaleX="100304" custScaleY="121656" custLinFactNeighborX="29762" custLinFactNeighborY="-15800">
        <dgm:presLayoutVars>
          <dgm:bulletEnabled val="1"/>
        </dgm:presLayoutVars>
      </dgm:prSet>
      <dgm:spPr/>
      <dgm:t>
        <a:bodyPr/>
        <a:lstStyle/>
        <a:p>
          <a:endParaRPr lang="es-ES"/>
        </a:p>
      </dgm:t>
    </dgm:pt>
    <dgm:pt modelId="{0090A42B-EF4F-44D4-825D-9F9165D9B058}" type="pres">
      <dgm:prSet presAssocID="{799053D4-C00C-4678-836B-055543E07D4A}" presName="parSpace" presStyleCnt="0"/>
      <dgm:spPr/>
    </dgm:pt>
    <dgm:pt modelId="{5CF052DA-4D7B-45DD-A9E8-DE021494C271}" type="pres">
      <dgm:prSet presAssocID="{7422ECFE-A63B-4299-B55A-6C7B473B0B81}" presName="parTxOnly" presStyleLbl="node1" presStyleIdx="1" presStyleCnt="4" custScaleX="131624" custScaleY="129930" custLinFactNeighborX="27125" custLinFactNeighborY="-15800">
        <dgm:presLayoutVars>
          <dgm:bulletEnabled val="1"/>
        </dgm:presLayoutVars>
      </dgm:prSet>
      <dgm:spPr/>
      <dgm:t>
        <a:bodyPr/>
        <a:lstStyle/>
        <a:p>
          <a:endParaRPr lang="es-ES"/>
        </a:p>
      </dgm:t>
    </dgm:pt>
    <dgm:pt modelId="{0A2487E7-5310-4CA5-85CC-D7422B0699FA}" type="pres">
      <dgm:prSet presAssocID="{995871BD-0DDF-4AF4-9558-96F4EBD5A5ED}" presName="parSpace" presStyleCnt="0"/>
      <dgm:spPr/>
    </dgm:pt>
    <dgm:pt modelId="{C172C3E6-68DF-4DA1-B322-AF2AFDF1B7AB}" type="pres">
      <dgm:prSet presAssocID="{F8030B86-D606-4BDF-AA71-B8AC65B1ED60}" presName="parTxOnly" presStyleLbl="node1" presStyleIdx="2" presStyleCnt="4" custScaleX="138945" custScaleY="132079" custLinFactNeighborX="27125" custLinFactNeighborY="-15800">
        <dgm:presLayoutVars>
          <dgm:bulletEnabled val="1"/>
        </dgm:presLayoutVars>
      </dgm:prSet>
      <dgm:spPr/>
      <dgm:t>
        <a:bodyPr/>
        <a:lstStyle/>
        <a:p>
          <a:endParaRPr lang="es-ES"/>
        </a:p>
      </dgm:t>
    </dgm:pt>
    <dgm:pt modelId="{B612B21A-60BA-461D-9E5A-327CB25EBE10}" type="pres">
      <dgm:prSet presAssocID="{AD1A3B73-962D-492C-A29D-F35C904435A6}" presName="parSpace" presStyleCnt="0"/>
      <dgm:spPr/>
    </dgm:pt>
    <dgm:pt modelId="{E2A623E0-C676-4ECE-A1B0-E3F7F8095101}" type="pres">
      <dgm:prSet presAssocID="{55AB7332-8725-44F4-A149-2EE5A6068FB7}" presName="parTxOnly" presStyleLbl="node1" presStyleIdx="3" presStyleCnt="4" custScaleX="128612" custScaleY="125334" custLinFactNeighborX="4618" custLinFactNeighborY="-15800">
        <dgm:presLayoutVars>
          <dgm:bulletEnabled val="1"/>
        </dgm:presLayoutVars>
      </dgm:prSet>
      <dgm:spPr/>
      <dgm:t>
        <a:bodyPr/>
        <a:lstStyle/>
        <a:p>
          <a:endParaRPr lang="es-ES"/>
        </a:p>
      </dgm:t>
    </dgm:pt>
  </dgm:ptLst>
  <dgm:cxnLst>
    <dgm:cxn modelId="{CBCEBA3B-05C9-4947-9A9B-0F56D676181B}" srcId="{C033CD64-6636-4D50-AD81-4526ED870282}" destId="{F8030B86-D606-4BDF-AA71-B8AC65B1ED60}" srcOrd="2" destOrd="0" parTransId="{75405C03-4F89-4782-83A2-607E584DFCC9}" sibTransId="{AD1A3B73-962D-492C-A29D-F35C904435A6}"/>
    <dgm:cxn modelId="{D221AFE7-1B6F-4A25-994A-256370AB2B80}" srcId="{C033CD64-6636-4D50-AD81-4526ED870282}" destId="{E28CA6C7-1BA3-4031-A2D2-072912F43D9E}" srcOrd="0" destOrd="0" parTransId="{7C0EF14E-5A12-4F30-B18A-D1AC6340E5C9}" sibTransId="{799053D4-C00C-4678-836B-055543E07D4A}"/>
    <dgm:cxn modelId="{9836176F-45D2-4F7A-A597-33D1FE7D75CF}" srcId="{C033CD64-6636-4D50-AD81-4526ED870282}" destId="{55AB7332-8725-44F4-A149-2EE5A6068FB7}" srcOrd="3" destOrd="0" parTransId="{57C256E2-45E2-4B36-9486-BEC49B5FF041}" sibTransId="{8637F9C7-9927-4D35-B567-7151894E7A90}"/>
    <dgm:cxn modelId="{2CF7EA11-FDB6-4912-BE20-2894D6B77D80}" type="presOf" srcId="{F8030B86-D606-4BDF-AA71-B8AC65B1ED60}" destId="{C172C3E6-68DF-4DA1-B322-AF2AFDF1B7AB}" srcOrd="0" destOrd="0" presId="urn:microsoft.com/office/officeart/2005/8/layout/hChevron3"/>
    <dgm:cxn modelId="{757333D3-5BF4-445A-A258-2DF77AE212CE}" type="presOf" srcId="{7422ECFE-A63B-4299-B55A-6C7B473B0B81}" destId="{5CF052DA-4D7B-45DD-A9E8-DE021494C271}" srcOrd="0" destOrd="0" presId="urn:microsoft.com/office/officeart/2005/8/layout/hChevron3"/>
    <dgm:cxn modelId="{31FE65F6-D90C-45F5-81E8-7167A0B873B3}" type="presOf" srcId="{C033CD64-6636-4D50-AD81-4526ED870282}" destId="{C3B115E3-A98D-4A0F-85E3-AD48F603DD6D}" srcOrd="0" destOrd="0" presId="urn:microsoft.com/office/officeart/2005/8/layout/hChevron3"/>
    <dgm:cxn modelId="{13BC0855-274B-4055-AF8D-C0A4037B45CC}" type="presOf" srcId="{55AB7332-8725-44F4-A149-2EE5A6068FB7}" destId="{E2A623E0-C676-4ECE-A1B0-E3F7F8095101}" srcOrd="0" destOrd="0" presId="urn:microsoft.com/office/officeart/2005/8/layout/hChevron3"/>
    <dgm:cxn modelId="{49B8507C-1917-4D40-BBED-1B82A758A358}" srcId="{C033CD64-6636-4D50-AD81-4526ED870282}" destId="{7422ECFE-A63B-4299-B55A-6C7B473B0B81}" srcOrd="1" destOrd="0" parTransId="{E05C59FC-E272-4301-9C50-04C5CC58381A}" sibTransId="{995871BD-0DDF-4AF4-9558-96F4EBD5A5ED}"/>
    <dgm:cxn modelId="{B348D0B0-7963-475F-B5CF-2379F152A0CE}" type="presOf" srcId="{E28CA6C7-1BA3-4031-A2D2-072912F43D9E}" destId="{BE63A58B-547B-46D5-BB94-51CDCA83BC2A}" srcOrd="0" destOrd="0" presId="urn:microsoft.com/office/officeart/2005/8/layout/hChevron3"/>
    <dgm:cxn modelId="{76AE37BA-2653-4086-A1D1-F4EFD6178EA1}" type="presParOf" srcId="{C3B115E3-A98D-4A0F-85E3-AD48F603DD6D}" destId="{BE63A58B-547B-46D5-BB94-51CDCA83BC2A}" srcOrd="0" destOrd="0" presId="urn:microsoft.com/office/officeart/2005/8/layout/hChevron3"/>
    <dgm:cxn modelId="{9F67743F-9802-41EF-BC8A-24CA852B6F33}" type="presParOf" srcId="{C3B115E3-A98D-4A0F-85E3-AD48F603DD6D}" destId="{0090A42B-EF4F-44D4-825D-9F9165D9B058}" srcOrd="1" destOrd="0" presId="urn:microsoft.com/office/officeart/2005/8/layout/hChevron3"/>
    <dgm:cxn modelId="{5EDFEEC2-75BE-4C6C-B521-1040D4503582}" type="presParOf" srcId="{C3B115E3-A98D-4A0F-85E3-AD48F603DD6D}" destId="{5CF052DA-4D7B-45DD-A9E8-DE021494C271}" srcOrd="2" destOrd="0" presId="urn:microsoft.com/office/officeart/2005/8/layout/hChevron3"/>
    <dgm:cxn modelId="{C1431D80-C246-4484-B3B8-0BBD51471018}" type="presParOf" srcId="{C3B115E3-A98D-4A0F-85E3-AD48F603DD6D}" destId="{0A2487E7-5310-4CA5-85CC-D7422B0699FA}" srcOrd="3" destOrd="0" presId="urn:microsoft.com/office/officeart/2005/8/layout/hChevron3"/>
    <dgm:cxn modelId="{365CA878-999D-4CAC-9EBE-99C5DE928E95}" type="presParOf" srcId="{C3B115E3-A98D-4A0F-85E3-AD48F603DD6D}" destId="{C172C3E6-68DF-4DA1-B322-AF2AFDF1B7AB}" srcOrd="4" destOrd="0" presId="urn:microsoft.com/office/officeart/2005/8/layout/hChevron3"/>
    <dgm:cxn modelId="{F84CCA1D-9912-4D02-BC82-11CC522D67E8}" type="presParOf" srcId="{C3B115E3-A98D-4A0F-85E3-AD48F603DD6D}" destId="{B612B21A-60BA-461D-9E5A-327CB25EBE10}" srcOrd="5" destOrd="0" presId="urn:microsoft.com/office/officeart/2005/8/layout/hChevron3"/>
    <dgm:cxn modelId="{58A1C7EF-C9F9-4634-9E73-A74CBB92988B}" type="presParOf" srcId="{C3B115E3-A98D-4A0F-85E3-AD48F603DD6D}" destId="{E2A623E0-C676-4ECE-A1B0-E3F7F8095101}"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3A58B-547B-46D5-BB94-51CDCA83BC2A}">
      <dsp:nvSpPr>
        <dsp:cNvPr id="0" name=""/>
        <dsp:cNvSpPr/>
      </dsp:nvSpPr>
      <dsp:spPr>
        <a:xfrm>
          <a:off x="95699" y="567398"/>
          <a:ext cx="1551138" cy="752533"/>
        </a:xfrm>
        <a:prstGeom prst="homePlate">
          <a:avLst/>
        </a:prstGeom>
        <a:solidFill>
          <a:srgbClr val="EA64D7">
            <a:alpha val="5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s-ES" sz="1600" b="1" kern="1200" dirty="0" smtClean="0"/>
            <a:t>2003</a:t>
          </a:r>
        </a:p>
        <a:p>
          <a:pPr lvl="0" algn="ctr" defTabSz="711200">
            <a:lnSpc>
              <a:spcPct val="90000"/>
            </a:lnSpc>
            <a:spcBef>
              <a:spcPct val="0"/>
            </a:spcBef>
            <a:spcAft>
              <a:spcPct val="35000"/>
            </a:spcAft>
          </a:pPr>
          <a:r>
            <a:rPr lang="es-ES" sz="1600" b="1" kern="1200" dirty="0" smtClean="0"/>
            <a:t>Certificación </a:t>
          </a:r>
        </a:p>
        <a:p>
          <a:pPr lvl="0" algn="ctr" defTabSz="711200">
            <a:lnSpc>
              <a:spcPct val="90000"/>
            </a:lnSpc>
            <a:spcBef>
              <a:spcPct val="0"/>
            </a:spcBef>
            <a:spcAft>
              <a:spcPct val="35000"/>
            </a:spcAft>
          </a:pPr>
          <a:r>
            <a:rPr lang="es-ES" sz="1600" b="1" kern="1200" dirty="0" smtClean="0"/>
            <a:t>L 8</a:t>
          </a:r>
          <a:endParaRPr lang="es-ES" sz="1600" b="1" kern="1200" dirty="0"/>
        </a:p>
      </dsp:txBody>
      <dsp:txXfrm>
        <a:off x="95699" y="567398"/>
        <a:ext cx="1363005" cy="752533"/>
      </dsp:txXfrm>
    </dsp:sp>
    <dsp:sp modelId="{5CF052DA-4D7B-45DD-A9E8-DE021494C271}">
      <dsp:nvSpPr>
        <dsp:cNvPr id="0" name=""/>
        <dsp:cNvSpPr/>
      </dsp:nvSpPr>
      <dsp:spPr>
        <a:xfrm>
          <a:off x="1329394" y="541808"/>
          <a:ext cx="2035482" cy="803714"/>
        </a:xfrm>
        <a:prstGeom prst="chevron">
          <a:avLst/>
        </a:prstGeom>
        <a:solidFill>
          <a:srgbClr val="FF0000">
            <a:alpha val="5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b="1" kern="1200" dirty="0" smtClean="0"/>
            <a:t>2004</a:t>
          </a:r>
        </a:p>
        <a:p>
          <a:pPr lvl="0" algn="ctr" defTabSz="711200">
            <a:lnSpc>
              <a:spcPct val="90000"/>
            </a:lnSpc>
            <a:spcBef>
              <a:spcPct val="0"/>
            </a:spcBef>
            <a:spcAft>
              <a:spcPct val="35000"/>
            </a:spcAft>
          </a:pPr>
          <a:r>
            <a:rPr lang="es-ES" sz="1600" b="1" kern="1200" dirty="0" smtClean="0"/>
            <a:t>Certificación L2 y Ramal</a:t>
          </a:r>
          <a:endParaRPr lang="es-ES" sz="1600" b="1" kern="1200" dirty="0"/>
        </a:p>
      </dsp:txBody>
      <dsp:txXfrm>
        <a:off x="1731251" y="541808"/>
        <a:ext cx="1231768" cy="803714"/>
      </dsp:txXfrm>
    </dsp:sp>
    <dsp:sp modelId="{C172C3E6-68DF-4DA1-B322-AF2AFDF1B7AB}">
      <dsp:nvSpPr>
        <dsp:cNvPr id="0" name=""/>
        <dsp:cNvSpPr/>
      </dsp:nvSpPr>
      <dsp:spPr>
        <a:xfrm>
          <a:off x="3055589" y="535161"/>
          <a:ext cx="2148697" cy="817007"/>
        </a:xfrm>
        <a:prstGeom prst="chevron">
          <a:avLst/>
        </a:prstGeom>
        <a:solidFill>
          <a:srgbClr val="98AF9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b="1" kern="1200" dirty="0" smtClean="0"/>
            <a:t>2007</a:t>
          </a:r>
        </a:p>
        <a:p>
          <a:pPr lvl="0" algn="ctr" defTabSz="711200">
            <a:lnSpc>
              <a:spcPct val="90000"/>
            </a:lnSpc>
            <a:spcBef>
              <a:spcPct val="0"/>
            </a:spcBef>
            <a:spcAft>
              <a:spcPct val="35000"/>
            </a:spcAft>
          </a:pPr>
          <a:r>
            <a:rPr lang="es-ES" sz="1600" b="1" kern="1200" dirty="0" smtClean="0"/>
            <a:t>Certificación L12</a:t>
          </a:r>
          <a:endParaRPr lang="es-ES" sz="1600" b="1" kern="1200" dirty="0"/>
        </a:p>
      </dsp:txBody>
      <dsp:txXfrm>
        <a:off x="3464093" y="535161"/>
        <a:ext cx="1331690" cy="817007"/>
      </dsp:txXfrm>
    </dsp:sp>
    <dsp:sp modelId="{E2A623E0-C676-4ECE-A1B0-E3F7F8095101}">
      <dsp:nvSpPr>
        <dsp:cNvPr id="0" name=""/>
        <dsp:cNvSpPr/>
      </dsp:nvSpPr>
      <dsp:spPr>
        <a:xfrm>
          <a:off x="4814755" y="556022"/>
          <a:ext cx="1988903" cy="775284"/>
        </a:xfrm>
        <a:prstGeom prst="chevron">
          <a:avLst/>
        </a:prstGeom>
        <a:solidFill>
          <a:schemeClr val="accent2">
            <a:lumMod val="60000"/>
            <a:lumOff val="40000"/>
            <a:alpha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2010</a:t>
          </a:r>
        </a:p>
        <a:p>
          <a:pPr lvl="0" algn="ctr" defTabSz="711200">
            <a:lnSpc>
              <a:spcPct val="90000"/>
            </a:lnSpc>
            <a:spcBef>
              <a:spcPct val="0"/>
            </a:spcBef>
            <a:spcAft>
              <a:spcPct val="35000"/>
            </a:spcAft>
          </a:pPr>
          <a:r>
            <a:rPr lang="es-ES" sz="1600" b="1" kern="1200" dirty="0" smtClean="0">
              <a:solidFill>
                <a:schemeClr val="tx1"/>
              </a:solidFill>
            </a:rPr>
            <a:t>Certificación Red</a:t>
          </a:r>
        </a:p>
      </dsp:txBody>
      <dsp:txXfrm>
        <a:off x="5202397" y="556022"/>
        <a:ext cx="1213619" cy="77528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DAD13-4903-4499-8BB5-F86CCF579E35}" type="datetimeFigureOut">
              <a:rPr lang="es-ES" smtClean="0"/>
              <a:t>24/08/2016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D3B89-95EF-437E-B9E1-7929A66FA802}" type="slidenum">
              <a:rPr lang="es-ES" smtClean="0"/>
              <a:t>‹#›</a:t>
            </a:fld>
            <a:endParaRPr lang="es-ES"/>
          </a:p>
        </p:txBody>
      </p:sp>
    </p:spTree>
    <p:extLst>
      <p:ext uri="{BB962C8B-B14F-4D97-AF65-F5344CB8AC3E}">
        <p14:creationId xmlns:p14="http://schemas.microsoft.com/office/powerpoint/2010/main" val="1945755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22.png"/></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andencentral.metromadrid.net/irj/servlet/prt/portal/prtroot/com.sap.km.cm.docs/documents/Metro/Metro/Sistemas%20Gestion-Procesos/servicios_informaticos.html" TargetMode="External"/><Relationship Id="rId3" Type="http://schemas.openxmlformats.org/officeDocument/2006/relationships/hyperlink" Target="https://andencentral.metromadrid.net/irj/servlet/prt/portal/prtroot/com.sap.km.cm.docs/documents/Metro/Metro/Sistemas%20Gestion-Procesos/calidad_servicio.html" TargetMode="External"/><Relationship Id="rId7" Type="http://schemas.openxmlformats.org/officeDocument/2006/relationships/hyperlink" Target="https://andencentral.metromadrid.net/irj/servlet/prt/portal/prtroot/com.sap.km.cm.docs/documents/Metro/Metro/Sistemas%20Gestion-Procesos/Ing_instalaciones_mm.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andencentral.metromadrid.net/irj/servlet/prt/portal/prtroot/com.sap.km.cm.docs/documents/Metro/Metro/Sistemas%20Gestion-Procesos/mantenimiento_mm.html" TargetMode="External"/><Relationship Id="rId5" Type="http://schemas.openxmlformats.org/officeDocument/2006/relationships/hyperlink" Target="https://andencentral.metromadrid.net/irj/servlet/prt/portal/prtroot/com.sap.km.cm.docs/documents/Metro/Metro/Sistemas%20Gestion-Procesos/prevencion_laboral.html" TargetMode="External"/><Relationship Id="rId10" Type="http://schemas.openxmlformats.org/officeDocument/2006/relationships/hyperlink" Target="https://andencentral.metromadrid.net/irj/servlet/prt/portal/prtroot/com.sap.km.cm.docs/documents/Metro/Metro/Sistemas%20Gestion-Procesos/prestacion_servicio_operacion.html" TargetMode="External"/><Relationship Id="rId4" Type="http://schemas.openxmlformats.org/officeDocument/2006/relationships/hyperlink" Target="https://andencentral.metromadrid.net/irj/servlet/prt/portal/prtroot/com.sap.km.cm.docs/documents/Metro/Metro/Sistemas%20Gestion-Procesos/gestion_ambiental.html" TargetMode="External"/><Relationship Id="rId9" Type="http://schemas.openxmlformats.org/officeDocument/2006/relationships/hyperlink" Target="https://andencentral.metromadrid.net/irj/servlet/prt/portal/prtroot/com.sap.km.cm.docs/documents/Metro/Metro/Sistemas%20Gestion-Procesos/mantenimiento_instalaciones.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La Misión de Metro de Madrid está construida en torno a los conceptos de calidad y eficiencia, reafirmando su posicionamiento como opción de movilidad preferente en nuestra región:</a:t>
            </a: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“Ser la opción de movilidad preferente en la región de Madrid, proporcionando un servicio de transporte basado en la calidad y la eficiencia”.</a:t>
            </a:r>
          </a:p>
          <a:p>
            <a:endParaRPr lang="es-ES" sz="1200" b="0" i="1" kern="1200" dirty="0" smtClean="0">
              <a:solidFill>
                <a:schemeClr val="tx1"/>
              </a:solidFill>
              <a:effectLst/>
              <a:latin typeface="+mn-lt"/>
              <a:ea typeface="+mn-ea"/>
              <a:cs typeface="+mn-cs"/>
            </a:endParaRPr>
          </a:p>
          <a:p>
            <a:r>
              <a:rPr lang="es-ES" sz="1200" b="0" i="1" kern="1200" dirty="0" smtClean="0">
                <a:solidFill>
                  <a:schemeClr val="tx1"/>
                </a:solidFill>
                <a:effectLst/>
                <a:latin typeface="+mn-lt"/>
                <a:ea typeface="+mn-ea"/>
                <a:cs typeface="+mn-cs"/>
              </a:rPr>
              <a:t>Con el objetivo de alcanzar su Misión, Metro de Madrid dispone de una estrategia a medio y largo plazo, que se estructura en los siguientes 4 Pilares Estratégicos: </a:t>
            </a:r>
            <a:r>
              <a:rPr lang="es-ES" sz="1200" b="0" i="0" kern="1200" dirty="0" smtClean="0">
                <a:solidFill>
                  <a:schemeClr val="tx1"/>
                </a:solidFill>
                <a:effectLst/>
                <a:latin typeface="+mn-lt"/>
                <a:ea typeface="+mn-ea"/>
                <a:cs typeface="+mn-cs"/>
              </a:rPr>
              <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
            </a:r>
            <a:br>
              <a:rPr lang="es-ES" sz="1200" b="0" i="0" kern="1200" dirty="0" smtClean="0">
                <a:solidFill>
                  <a:schemeClr val="tx1"/>
                </a:solidFill>
                <a:effectLst/>
                <a:latin typeface="+mn-lt"/>
                <a:ea typeface="+mn-ea"/>
                <a:cs typeface="+mn-cs"/>
              </a:rPr>
            </a:br>
            <a:r>
              <a:rPr lang="es-ES" sz="1200" b="1" i="0" kern="1200" dirty="0" smtClean="0">
                <a:solidFill>
                  <a:schemeClr val="tx1"/>
                </a:solidFill>
                <a:effectLst/>
                <a:latin typeface="+mn-lt"/>
                <a:ea typeface="+mn-ea"/>
                <a:cs typeface="+mn-cs"/>
              </a:rPr>
              <a:t>Servicio</a:t>
            </a:r>
            <a:r>
              <a:rPr lang="es-ES" sz="1200" b="0" i="0" kern="1200" dirty="0" smtClean="0">
                <a:solidFill>
                  <a:schemeClr val="tx1"/>
                </a:solidFill>
                <a:effectLst/>
                <a:latin typeface="+mn-lt"/>
                <a:ea typeface="+mn-ea"/>
                <a:cs typeface="+mn-cs"/>
              </a:rPr>
              <a:t>: la mejora continua del servicio, además de en excelentes estándares de calidad, debe redundar en una mejora en la percepción del mismo por parte de nuestros usuarios, y consecuentemente, un incremento de la demanda.</a:t>
            </a:r>
          </a:p>
          <a:p>
            <a:r>
              <a:rPr lang="es-ES" sz="1200" b="1" i="0" kern="1200" dirty="0" smtClean="0">
                <a:solidFill>
                  <a:schemeClr val="tx1"/>
                </a:solidFill>
                <a:effectLst/>
                <a:latin typeface="+mn-lt"/>
                <a:ea typeface="+mn-ea"/>
                <a:cs typeface="+mn-cs"/>
              </a:rPr>
              <a:t>Sostenibilidad</a:t>
            </a:r>
            <a:r>
              <a:rPr lang="es-ES" sz="1200" b="0" i="0" kern="1200" dirty="0" smtClean="0">
                <a:solidFill>
                  <a:schemeClr val="tx1"/>
                </a:solidFill>
                <a:effectLst/>
                <a:latin typeface="+mn-lt"/>
                <a:ea typeface="+mn-ea"/>
                <a:cs typeface="+mn-cs"/>
              </a:rPr>
              <a:t>: Metro de Madrid debe asegurar la sostenibilidad y mantener eficiencia de su actividad, así como contribuir al transporte sostenible dentro de la región.</a:t>
            </a:r>
          </a:p>
          <a:p>
            <a:r>
              <a:rPr lang="es-ES" sz="1200" b="1" i="0" kern="1200" dirty="0" smtClean="0">
                <a:solidFill>
                  <a:schemeClr val="tx1"/>
                </a:solidFill>
                <a:effectLst/>
                <a:latin typeface="+mn-lt"/>
                <a:ea typeface="+mn-ea"/>
                <a:cs typeface="+mn-cs"/>
              </a:rPr>
              <a:t>Confianza</a:t>
            </a:r>
            <a:r>
              <a:rPr lang="es-ES" sz="1200" b="0" i="0" kern="1200" dirty="0" smtClean="0">
                <a:solidFill>
                  <a:schemeClr val="tx1"/>
                </a:solidFill>
                <a:effectLst/>
                <a:latin typeface="+mn-lt"/>
                <a:ea typeface="+mn-ea"/>
                <a:cs typeface="+mn-cs"/>
              </a:rPr>
              <a:t>: la consecución de los retos planteados en los pilares anteriores, junto con el impulso de nuestra marca y nuestra imagen, facilitarán el que aumente la confianza de los usuarios actuales y potenciales.</a:t>
            </a:r>
          </a:p>
          <a:p>
            <a:r>
              <a:rPr lang="es-ES" sz="1200" b="1" i="0" kern="1200" dirty="0" smtClean="0">
                <a:solidFill>
                  <a:schemeClr val="tx1"/>
                </a:solidFill>
                <a:effectLst/>
                <a:latin typeface="+mn-lt"/>
                <a:ea typeface="+mn-ea"/>
                <a:cs typeface="+mn-cs"/>
              </a:rPr>
              <a:t>Cultura</a:t>
            </a:r>
            <a:r>
              <a:rPr lang="es-ES" sz="1200" b="0" i="0" kern="1200" dirty="0" smtClean="0">
                <a:solidFill>
                  <a:schemeClr val="tx1"/>
                </a:solidFill>
                <a:effectLst/>
                <a:latin typeface="+mn-lt"/>
                <a:ea typeface="+mn-ea"/>
                <a:cs typeface="+mn-cs"/>
              </a:rPr>
              <a:t>: el cambio cultural será el principal motor para proseguir en el camino de la mejora continua y excelencia empresarial.</a:t>
            </a:r>
          </a:p>
          <a:p>
            <a:r>
              <a:rPr lang="es-ES" sz="1200" b="0" i="0" kern="1200" dirty="0" smtClean="0">
                <a:solidFill>
                  <a:schemeClr val="tx1"/>
                </a:solidFill>
                <a:effectLst/>
                <a:latin typeface="+mn-lt"/>
                <a:ea typeface="+mn-ea"/>
                <a:cs typeface="+mn-cs"/>
              </a:rPr>
              <a:t>Cada uno de estos pilares estratégicos se desagrega en ocho objetivos estratégicos concretos mediante los que finalmente se materializa la estrategia de nuestra compañía.</a:t>
            </a:r>
          </a:p>
          <a:p>
            <a:r>
              <a:rPr lang="es-ES" sz="1200" b="0" i="0" kern="1200" dirty="0" smtClean="0">
                <a:solidFill>
                  <a:schemeClr val="tx1"/>
                </a:solidFill>
                <a:effectLst/>
                <a:latin typeface="+mn-lt"/>
                <a:ea typeface="+mn-ea"/>
                <a:cs typeface="+mn-cs"/>
              </a:rPr>
              <a:t>Así, se continúa y potencia la apuesta de Metro de Madrid por incrementar la calidad del servicio como principal palanca para consolidar el incremento de la demanda. Por otro lado, los objetivos relativos a la sostenibilidad se enfocan desde la perspectiva del triple balance (social, económico y medioambiental), buscando el equilibrio presupuestario, la eficiencia de los procesos clave y una mayor contribución al transporte sostenible.</a:t>
            </a:r>
          </a:p>
          <a:p>
            <a:r>
              <a:rPr lang="es-ES" sz="1200" b="0" i="0" kern="1200" dirty="0" smtClean="0">
                <a:solidFill>
                  <a:schemeClr val="tx1"/>
                </a:solidFill>
                <a:effectLst/>
                <a:latin typeface="+mn-lt"/>
                <a:ea typeface="+mn-ea"/>
                <a:cs typeface="+mn-cs"/>
              </a:rPr>
              <a:t>Apoyando al pilar estratégico de Confianza, se incluyen también una serie de objetivos estratégicos relacionados con la potenciación de la imagen de marca y presencia en medios y redes sociales.</a:t>
            </a:r>
          </a:p>
          <a:p>
            <a:r>
              <a:rPr lang="es-ES" sz="1200" b="0" i="0" kern="1200" dirty="0" smtClean="0">
                <a:solidFill>
                  <a:schemeClr val="tx1"/>
                </a:solidFill>
                <a:effectLst/>
                <a:latin typeface="+mn-lt"/>
                <a:ea typeface="+mn-ea"/>
                <a:cs typeface="+mn-cs"/>
              </a:rPr>
              <a:t>Finalmente, y en relación con el pilar estratégico Cultura, se considera imprescindible evolucionar la cultura corporativa hacia un modelo fundamentado en el trabajo en equipo, la comunicación y la orientación a resultados.</a:t>
            </a:r>
          </a:p>
          <a:p>
            <a:endParaRPr lang="es-ES" dirty="0"/>
          </a:p>
        </p:txBody>
      </p:sp>
      <p:sp>
        <p:nvSpPr>
          <p:cNvPr id="4" name="3 Marcador de número de diapositiva"/>
          <p:cNvSpPr>
            <a:spLocks noGrp="1"/>
          </p:cNvSpPr>
          <p:nvPr>
            <p:ph type="sldNum" sz="quarter" idx="10"/>
          </p:nvPr>
        </p:nvSpPr>
        <p:spPr/>
        <p:txBody>
          <a:bodyPr/>
          <a:lstStyle/>
          <a:p>
            <a:fld id="{066B3FCC-2B89-4346-BBBA-C96E7CC423EE}" type="slidenum">
              <a:rPr lang="es-ES" smtClean="0"/>
              <a:t>3</a:t>
            </a:fld>
            <a:endParaRPr lang="es-ES"/>
          </a:p>
        </p:txBody>
      </p:sp>
    </p:spTree>
    <p:extLst>
      <p:ext uri="{BB962C8B-B14F-4D97-AF65-F5344CB8AC3E}">
        <p14:creationId xmlns:p14="http://schemas.microsoft.com/office/powerpoint/2010/main" val="752669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La premisa básica e indispensable es el cumplimiento de la legislación vigente, dotando a la organización de un conjunto unitario, ordenado y documentado de principios, reglas y procesos. Con ello se permite, mediante la planificación, el control, el seguimiento y la revisión por la Dirección de las actividades desarrolladas, la introducción de </a:t>
            </a:r>
            <a:r>
              <a:rPr lang="es-ES" sz="1200" b="1" i="0" kern="1200" dirty="0" smtClean="0">
                <a:solidFill>
                  <a:schemeClr val="tx1"/>
                </a:solidFill>
                <a:effectLst/>
                <a:latin typeface="+mn-lt"/>
                <a:ea typeface="+mn-ea"/>
                <a:cs typeface="+mn-cs"/>
              </a:rPr>
              <a:t>acciones correctivas</a:t>
            </a:r>
            <a:r>
              <a:rPr lang="es-ES" sz="1200" b="0" i="0" kern="1200" dirty="0" smtClean="0">
                <a:solidFill>
                  <a:schemeClr val="tx1"/>
                </a:solidFill>
                <a:effectLst/>
                <a:latin typeface="+mn-lt"/>
                <a:ea typeface="+mn-ea"/>
                <a:cs typeface="+mn-cs"/>
              </a:rPr>
              <a:t> y la realización de </a:t>
            </a:r>
            <a:r>
              <a:rPr lang="es-ES" sz="1200" b="1" i="0" kern="1200" dirty="0" smtClean="0">
                <a:solidFill>
                  <a:schemeClr val="tx1"/>
                </a:solidFill>
                <a:effectLst/>
                <a:latin typeface="+mn-lt"/>
                <a:ea typeface="+mn-ea"/>
                <a:cs typeface="+mn-cs"/>
              </a:rPr>
              <a:t>auditorías</a:t>
            </a:r>
            <a:r>
              <a:rPr lang="es-ES" sz="1200" b="0" i="0" kern="1200" dirty="0" smtClean="0">
                <a:solidFill>
                  <a:schemeClr val="tx1"/>
                </a:solidFill>
                <a:effectLst/>
                <a:latin typeface="+mn-lt"/>
                <a:ea typeface="+mn-ea"/>
                <a:cs typeface="+mn-cs"/>
              </a:rPr>
              <a:t>, que </a:t>
            </a:r>
            <a:r>
              <a:rPr lang="es-ES" sz="1200" b="1" i="0" kern="1200" dirty="0" smtClean="0">
                <a:solidFill>
                  <a:schemeClr val="tx1"/>
                </a:solidFill>
                <a:effectLst/>
                <a:latin typeface="+mn-lt"/>
                <a:ea typeface="+mn-ea"/>
                <a:cs typeface="+mn-cs"/>
              </a:rPr>
              <a:t>aseguren que se cumple con la Política de Seguridad y Salud Laboral de la empresa</a:t>
            </a:r>
            <a:r>
              <a:rPr lang="es-ES" sz="1200" b="0" i="0" kern="1200" dirty="0" smtClean="0">
                <a:solidFill>
                  <a:schemeClr val="tx1"/>
                </a:solidFill>
                <a:effectLst/>
                <a:latin typeface="+mn-lt"/>
                <a:ea typeface="+mn-ea"/>
                <a:cs typeface="+mn-cs"/>
              </a:rPr>
              <a:t> y garanticen que el Sistema de Gestión de Prevención de Riesgos Laborales es el apropiado para desarrollar, implementar, alcanzar, revisar y mantener esa Política.</a:t>
            </a:r>
            <a:endParaRPr lang="es-ES" dirty="0"/>
          </a:p>
        </p:txBody>
      </p:sp>
      <p:sp>
        <p:nvSpPr>
          <p:cNvPr id="4" name="3 Marcador de número de diapositiva"/>
          <p:cNvSpPr>
            <a:spLocks noGrp="1"/>
          </p:cNvSpPr>
          <p:nvPr>
            <p:ph type="sldNum" sz="quarter" idx="10"/>
          </p:nvPr>
        </p:nvSpPr>
        <p:spPr/>
        <p:txBody>
          <a:bodyPr/>
          <a:lstStyle/>
          <a:p>
            <a:fld id="{378D3B89-95EF-437E-B9E1-7929A66FA802}" type="slidenum">
              <a:rPr lang="es-ES" smtClean="0"/>
              <a:t>13</a:t>
            </a:fld>
            <a:endParaRPr lang="es-ES"/>
          </a:p>
        </p:txBody>
      </p:sp>
    </p:spTree>
    <p:extLst>
      <p:ext uri="{BB962C8B-B14F-4D97-AF65-F5344CB8AC3E}">
        <p14:creationId xmlns:p14="http://schemas.microsoft.com/office/powerpoint/2010/main" val="1032491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kern="1200" dirty="0" smtClean="0">
                <a:solidFill>
                  <a:schemeClr val="tx1"/>
                </a:solidFill>
                <a:effectLst/>
                <a:latin typeface="+mn-lt"/>
                <a:ea typeface="+mn-ea"/>
                <a:cs typeface="+mn-cs"/>
              </a:rPr>
              <a:t>Índice Frecuencia General (IFG) =</a:t>
            </a:r>
            <a:r>
              <a:rPr lang="es-ES" sz="1200" b="0" i="0" kern="1200" dirty="0" smtClean="0">
                <a:solidFill>
                  <a:schemeClr val="tx1"/>
                </a:solidFill>
                <a:effectLst/>
                <a:latin typeface="+mn-lt"/>
                <a:ea typeface="+mn-ea"/>
                <a:cs typeface="+mn-cs"/>
              </a:rPr>
              <a:t> (Nº Accidentes con y sin baja * 1.000.000) / Nº Horas Trabajadas</a:t>
            </a:r>
          </a:p>
          <a:p>
            <a:endParaRPr lang="es-ES" dirty="0"/>
          </a:p>
        </p:txBody>
      </p:sp>
      <p:sp>
        <p:nvSpPr>
          <p:cNvPr id="4" name="3 Marcador de número de diapositiva"/>
          <p:cNvSpPr>
            <a:spLocks noGrp="1"/>
          </p:cNvSpPr>
          <p:nvPr>
            <p:ph type="sldNum" sz="quarter" idx="10"/>
          </p:nvPr>
        </p:nvSpPr>
        <p:spPr/>
        <p:txBody>
          <a:bodyPr/>
          <a:lstStyle/>
          <a:p>
            <a:fld id="{378D3B89-95EF-437E-B9E1-7929A66FA802}" type="slidenum">
              <a:rPr lang="es-ES" smtClean="0"/>
              <a:t>16</a:t>
            </a:fld>
            <a:endParaRPr lang="es-ES"/>
          </a:p>
        </p:txBody>
      </p:sp>
    </p:spTree>
    <p:extLst>
      <p:ext uri="{BB962C8B-B14F-4D97-AF65-F5344CB8AC3E}">
        <p14:creationId xmlns:p14="http://schemas.microsoft.com/office/powerpoint/2010/main" val="97021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El Sistema de Gestión de Calidad de Servicio permite definir un conjunto de aspectos representativos del servicio, la medición de los mismos mediante el diseño y seguimiento de indicadores internos, la designación de objetivos y compromisos ligados a estos aspectos de servicio, así como el análisis comparativo con la expectativa y percepción del cliente que se obtiene a través de las encuestas, todo ello con objeto de </a:t>
            </a:r>
            <a:r>
              <a:rPr lang="es-ES" sz="1200" b="1" i="0" kern="1200" dirty="0" smtClean="0">
                <a:solidFill>
                  <a:schemeClr val="tx1"/>
                </a:solidFill>
                <a:effectLst/>
                <a:latin typeface="+mn-lt"/>
                <a:ea typeface="+mn-ea"/>
                <a:cs typeface="+mn-cs"/>
              </a:rPr>
              <a:t>mantener y mejorar los niveles de calidad de servicio así como la satisfacción de nuestros clientes</a:t>
            </a:r>
            <a:r>
              <a:rPr lang="es-ES" sz="1200" b="0" i="0" kern="1200" dirty="0" smtClean="0">
                <a:solidFill>
                  <a:schemeClr val="tx1"/>
                </a:solidFill>
                <a:effectLst/>
                <a:latin typeface="+mn-lt"/>
                <a:ea typeface="+mn-ea"/>
                <a:cs typeface="+mn-cs"/>
              </a:rPr>
              <a:t>.</a:t>
            </a:r>
            <a:endParaRPr lang="es-ES" dirty="0"/>
          </a:p>
        </p:txBody>
      </p:sp>
      <p:sp>
        <p:nvSpPr>
          <p:cNvPr id="4" name="3 Marcador de número de diapositiva"/>
          <p:cNvSpPr>
            <a:spLocks noGrp="1"/>
          </p:cNvSpPr>
          <p:nvPr>
            <p:ph type="sldNum" sz="quarter" idx="10"/>
          </p:nvPr>
        </p:nvSpPr>
        <p:spPr/>
        <p:txBody>
          <a:bodyPr/>
          <a:lstStyle/>
          <a:p>
            <a:fld id="{378D3B89-95EF-437E-B9E1-7929A66FA802}" type="slidenum">
              <a:rPr lang="es-ES" smtClean="0"/>
              <a:t>17</a:t>
            </a:fld>
            <a:endParaRPr lang="es-ES"/>
          </a:p>
        </p:txBody>
      </p:sp>
    </p:spTree>
    <p:extLst>
      <p:ext uri="{BB962C8B-B14F-4D97-AF65-F5344CB8AC3E}">
        <p14:creationId xmlns:p14="http://schemas.microsoft.com/office/powerpoint/2010/main" val="294896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El SGCS </a:t>
            </a:r>
            <a:r>
              <a:rPr lang="es-ES" sz="1200" b="1" i="0" kern="1200" dirty="0" smtClean="0">
                <a:solidFill>
                  <a:schemeClr val="tx1"/>
                </a:solidFill>
                <a:effectLst/>
                <a:latin typeface="+mn-lt"/>
                <a:ea typeface="+mn-ea"/>
                <a:cs typeface="+mn-cs"/>
              </a:rPr>
              <a:t>gestiona un modelo de calidad de servicio que responde fielmente a la experiencia de cliente</a:t>
            </a:r>
            <a:r>
              <a:rPr lang="es-ES" sz="1200" b="0" i="0" kern="1200" dirty="0" smtClean="0">
                <a:solidFill>
                  <a:schemeClr val="tx1"/>
                </a:solidFill>
                <a:effectLst/>
                <a:latin typeface="+mn-lt"/>
                <a:ea typeface="+mn-ea"/>
                <a:cs typeface="+mn-cs"/>
              </a:rPr>
              <a:t> y que impulsa el acercamiento a sus expectativas a través del desempeño eficiente de las actividades de los diferentes departamentos operativos. Para ello se marca el objetivo de ser el referente común en la gestión de la calidad de servicio, integrando la visión del cliente externo en todas las unidades organizativas y asesorando y coordinando todas las actividades relacionadas con la mejora de la calidad del servicio.</a:t>
            </a: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Para ello entre sus objetivos se encuentran los siguientes:</a:t>
            </a:r>
          </a:p>
          <a:p>
            <a:pPr marL="171450" indent="-171450">
              <a:buFont typeface="Arial" panose="020B0604020202020204" pitchFamily="34" charset="0"/>
              <a:buChar char="•"/>
            </a:pPr>
            <a:r>
              <a:rPr lang="es-ES" sz="1200" b="1" i="0" kern="1200" dirty="0" smtClean="0">
                <a:solidFill>
                  <a:schemeClr val="tx1"/>
                </a:solidFill>
                <a:effectLst/>
                <a:latin typeface="+mn-lt"/>
                <a:ea typeface="+mn-ea"/>
                <a:cs typeface="+mn-cs"/>
              </a:rPr>
              <a:t>Dar a conocer, sensibilizar e involucrar</a:t>
            </a:r>
            <a:r>
              <a:rPr lang="es-ES" sz="1200" b="0" i="0" kern="1200" dirty="0" smtClean="0">
                <a:solidFill>
                  <a:schemeClr val="tx1"/>
                </a:solidFill>
                <a:effectLst/>
                <a:latin typeface="+mn-lt"/>
                <a:ea typeface="+mn-ea"/>
                <a:cs typeface="+mn-cs"/>
              </a:rPr>
              <a:t> a los trabajadores para su participación en la mejora de los distintos aspectos de la Calidad de Servicio en el transporte de viajeros.</a:t>
            </a:r>
          </a:p>
          <a:p>
            <a:pPr marL="171450" indent="-171450">
              <a:buFont typeface="Arial" panose="020B0604020202020204" pitchFamily="34" charset="0"/>
              <a:buChar char="•"/>
            </a:pPr>
            <a:r>
              <a:rPr lang="es-ES" sz="1200" b="1" i="0" kern="1200" dirty="0" smtClean="0">
                <a:solidFill>
                  <a:schemeClr val="tx1"/>
                </a:solidFill>
                <a:effectLst/>
                <a:latin typeface="+mn-lt"/>
                <a:ea typeface="+mn-ea"/>
                <a:cs typeface="+mn-cs"/>
              </a:rPr>
              <a:t>Proveer información</a:t>
            </a:r>
            <a:r>
              <a:rPr lang="es-ES" sz="1200" b="0" i="0" kern="1200" dirty="0" smtClean="0">
                <a:solidFill>
                  <a:schemeClr val="tx1"/>
                </a:solidFill>
                <a:effectLst/>
                <a:latin typeface="+mn-lt"/>
                <a:ea typeface="+mn-ea"/>
                <a:cs typeface="+mn-cs"/>
              </a:rPr>
              <a:t> que integre la percepción del cliente y el funcionamiento real  del servicio del transporte de viajeros, formulando indicadores que aporten valor añadido a la compañía en la prestación de servicio.</a:t>
            </a:r>
          </a:p>
          <a:p>
            <a:pPr marL="171450" indent="-171450">
              <a:buFont typeface="Arial" panose="020B0604020202020204" pitchFamily="34" charset="0"/>
              <a:buChar char="•"/>
            </a:pPr>
            <a:r>
              <a:rPr lang="es-ES" sz="1200" b="1" i="0" kern="1200" dirty="0" smtClean="0">
                <a:solidFill>
                  <a:schemeClr val="tx1"/>
                </a:solidFill>
                <a:effectLst/>
                <a:latin typeface="+mn-lt"/>
                <a:ea typeface="+mn-ea"/>
                <a:cs typeface="+mn-cs"/>
              </a:rPr>
              <a:t>Reforzar y explotar las mediciones de Calidad como referencia</a:t>
            </a:r>
            <a:r>
              <a:rPr lang="es-ES" sz="1200" b="0" i="0" kern="1200" dirty="0" smtClean="0">
                <a:solidFill>
                  <a:schemeClr val="tx1"/>
                </a:solidFill>
                <a:effectLst/>
                <a:latin typeface="+mn-lt"/>
                <a:ea typeface="+mn-ea"/>
                <a:cs typeface="+mn-cs"/>
              </a:rPr>
              <a:t> directa de la vivencia del cliente para poder dinamizar y mejorar la atención que se le presta.</a:t>
            </a:r>
          </a:p>
          <a:p>
            <a:pPr marL="171450" indent="-171450">
              <a:buFont typeface="Arial" panose="020B0604020202020204" pitchFamily="34" charset="0"/>
              <a:buChar char="•"/>
            </a:pPr>
            <a:r>
              <a:rPr lang="es-ES" sz="1200" b="1" i="0" kern="1200" dirty="0" smtClean="0">
                <a:solidFill>
                  <a:schemeClr val="tx1"/>
                </a:solidFill>
                <a:effectLst/>
                <a:latin typeface="+mn-lt"/>
                <a:ea typeface="+mn-ea"/>
                <a:cs typeface="+mn-cs"/>
              </a:rPr>
              <a:t>Detectar y analizar aquellas oportunidades</a:t>
            </a:r>
            <a:r>
              <a:rPr lang="es-ES" sz="1200" b="0" i="0" kern="1200" dirty="0" smtClean="0">
                <a:solidFill>
                  <a:schemeClr val="tx1"/>
                </a:solidFill>
                <a:effectLst/>
                <a:latin typeface="+mn-lt"/>
                <a:ea typeface="+mn-ea"/>
                <a:cs typeface="+mn-cs"/>
              </a:rPr>
              <a:t> que pudieran materializarse en nuevos servicios de valor añadido.</a:t>
            </a:r>
          </a:p>
          <a:p>
            <a:pPr marL="171450" indent="-171450">
              <a:buFont typeface="Arial" panose="020B0604020202020204" pitchFamily="34" charset="0"/>
              <a:buChar char="•"/>
            </a:pPr>
            <a:r>
              <a:rPr lang="es-ES" sz="1200" b="1" i="0" kern="1200" dirty="0" smtClean="0">
                <a:solidFill>
                  <a:schemeClr val="tx1"/>
                </a:solidFill>
                <a:effectLst/>
                <a:latin typeface="+mn-lt"/>
                <a:ea typeface="+mn-ea"/>
                <a:cs typeface="+mn-cs"/>
              </a:rPr>
              <a:t>Establecer un Plan de Comunicación</a:t>
            </a:r>
            <a:r>
              <a:rPr lang="es-ES" sz="1200" b="0" i="0" kern="1200" dirty="0" smtClean="0">
                <a:solidFill>
                  <a:schemeClr val="tx1"/>
                </a:solidFill>
                <a:effectLst/>
                <a:latin typeface="+mn-lt"/>
                <a:ea typeface="+mn-ea"/>
                <a:cs typeface="+mn-cs"/>
              </a:rPr>
              <a:t> que despliegue los compromisos adquiridos sobre la Calidad de Servicio, de forma comprensible y con vocación de transparencia informativa.</a:t>
            </a:r>
          </a:p>
          <a:p>
            <a:endParaRPr lang="es-ES" dirty="0"/>
          </a:p>
        </p:txBody>
      </p:sp>
      <p:sp>
        <p:nvSpPr>
          <p:cNvPr id="4" name="3 Marcador de número de diapositiva"/>
          <p:cNvSpPr>
            <a:spLocks noGrp="1"/>
          </p:cNvSpPr>
          <p:nvPr>
            <p:ph type="sldNum" sz="quarter" idx="10"/>
          </p:nvPr>
        </p:nvSpPr>
        <p:spPr/>
        <p:txBody>
          <a:bodyPr/>
          <a:lstStyle/>
          <a:p>
            <a:fld id="{378D3B89-95EF-437E-B9E1-7929A66FA802}" type="slidenum">
              <a:rPr lang="es-ES" smtClean="0"/>
              <a:t>18</a:t>
            </a:fld>
            <a:endParaRPr lang="es-ES"/>
          </a:p>
        </p:txBody>
      </p:sp>
    </p:spTree>
    <p:extLst>
      <p:ext uri="{BB962C8B-B14F-4D97-AF65-F5344CB8AC3E}">
        <p14:creationId xmlns:p14="http://schemas.microsoft.com/office/powerpoint/2010/main" val="334691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78D3B89-95EF-437E-B9E1-7929A66FA802}" type="slidenum">
              <a:rPr lang="es-ES" smtClean="0"/>
              <a:t>21</a:t>
            </a:fld>
            <a:endParaRPr lang="es-ES"/>
          </a:p>
        </p:txBody>
      </p:sp>
    </p:spTree>
    <p:extLst>
      <p:ext uri="{BB962C8B-B14F-4D97-AF65-F5344CB8AC3E}">
        <p14:creationId xmlns:p14="http://schemas.microsoft.com/office/powerpoint/2010/main" val="1819381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78D3B89-95EF-437E-B9E1-7929A66FA802}" type="slidenum">
              <a:rPr lang="es-ES" smtClean="0"/>
              <a:t>37</a:t>
            </a:fld>
            <a:endParaRPr lang="es-ES"/>
          </a:p>
        </p:txBody>
      </p:sp>
    </p:spTree>
    <p:extLst>
      <p:ext uri="{BB962C8B-B14F-4D97-AF65-F5344CB8AC3E}">
        <p14:creationId xmlns:p14="http://schemas.microsoft.com/office/powerpoint/2010/main" val="115324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47738">
              <a:defRPr sz="1600" b="1">
                <a:solidFill>
                  <a:srgbClr val="000080"/>
                </a:solidFill>
                <a:latin typeface="Arial" pitchFamily="34" charset="0"/>
                <a:cs typeface="Arial" pitchFamily="34" charset="0"/>
              </a:defRPr>
            </a:lvl1pPr>
            <a:lvl2pPr marL="742950" indent="-285750" defTabSz="947738">
              <a:defRPr sz="1600" b="1">
                <a:solidFill>
                  <a:srgbClr val="000080"/>
                </a:solidFill>
                <a:latin typeface="Arial" pitchFamily="34" charset="0"/>
                <a:cs typeface="Arial" pitchFamily="34" charset="0"/>
              </a:defRPr>
            </a:lvl2pPr>
            <a:lvl3pPr marL="1143000" indent="-228600" defTabSz="947738">
              <a:defRPr sz="1600" b="1">
                <a:solidFill>
                  <a:srgbClr val="000080"/>
                </a:solidFill>
                <a:latin typeface="Arial" pitchFamily="34" charset="0"/>
                <a:cs typeface="Arial" pitchFamily="34" charset="0"/>
              </a:defRPr>
            </a:lvl3pPr>
            <a:lvl4pPr marL="1600200" indent="-228600" defTabSz="947738">
              <a:defRPr sz="1600" b="1">
                <a:solidFill>
                  <a:srgbClr val="000080"/>
                </a:solidFill>
                <a:latin typeface="Arial" pitchFamily="34" charset="0"/>
                <a:cs typeface="Arial" pitchFamily="34" charset="0"/>
              </a:defRPr>
            </a:lvl4pPr>
            <a:lvl5pPr marL="2057400" indent="-228600" defTabSz="947738">
              <a:defRPr sz="1600" b="1">
                <a:solidFill>
                  <a:srgbClr val="000080"/>
                </a:solidFill>
                <a:latin typeface="Arial" pitchFamily="34" charset="0"/>
                <a:cs typeface="Arial" pitchFamily="34" charset="0"/>
              </a:defRPr>
            </a:lvl5pPr>
            <a:lvl6pPr marL="2514600" indent="-228600" defTabSz="947738" eaLnBrk="0" fontAlgn="base" hangingPunct="0">
              <a:spcBef>
                <a:spcPct val="0"/>
              </a:spcBef>
              <a:spcAft>
                <a:spcPct val="0"/>
              </a:spcAft>
              <a:defRPr sz="1600" b="1">
                <a:solidFill>
                  <a:srgbClr val="000080"/>
                </a:solidFill>
                <a:latin typeface="Arial" pitchFamily="34" charset="0"/>
                <a:cs typeface="Arial" pitchFamily="34" charset="0"/>
              </a:defRPr>
            </a:lvl6pPr>
            <a:lvl7pPr marL="2971800" indent="-228600" defTabSz="947738" eaLnBrk="0" fontAlgn="base" hangingPunct="0">
              <a:spcBef>
                <a:spcPct val="0"/>
              </a:spcBef>
              <a:spcAft>
                <a:spcPct val="0"/>
              </a:spcAft>
              <a:defRPr sz="1600" b="1">
                <a:solidFill>
                  <a:srgbClr val="000080"/>
                </a:solidFill>
                <a:latin typeface="Arial" pitchFamily="34" charset="0"/>
                <a:cs typeface="Arial" pitchFamily="34" charset="0"/>
              </a:defRPr>
            </a:lvl7pPr>
            <a:lvl8pPr marL="3429000" indent="-228600" defTabSz="947738" eaLnBrk="0" fontAlgn="base" hangingPunct="0">
              <a:spcBef>
                <a:spcPct val="0"/>
              </a:spcBef>
              <a:spcAft>
                <a:spcPct val="0"/>
              </a:spcAft>
              <a:defRPr sz="1600" b="1">
                <a:solidFill>
                  <a:srgbClr val="000080"/>
                </a:solidFill>
                <a:latin typeface="Arial" pitchFamily="34" charset="0"/>
                <a:cs typeface="Arial" pitchFamily="34" charset="0"/>
              </a:defRPr>
            </a:lvl8pPr>
            <a:lvl9pPr marL="3886200" indent="-228600" defTabSz="947738" eaLnBrk="0" fontAlgn="base" hangingPunct="0">
              <a:spcBef>
                <a:spcPct val="0"/>
              </a:spcBef>
              <a:spcAft>
                <a:spcPct val="0"/>
              </a:spcAft>
              <a:defRPr sz="1600" b="1">
                <a:solidFill>
                  <a:srgbClr val="000080"/>
                </a:solidFill>
                <a:latin typeface="Arial" pitchFamily="34" charset="0"/>
                <a:cs typeface="Arial" pitchFamily="34" charset="0"/>
              </a:defRPr>
            </a:lvl9pPr>
          </a:lstStyle>
          <a:p>
            <a:fld id="{A8953D7A-30D7-4FA1-91CB-995B65F5121B}" type="slidenum">
              <a:rPr lang="es-ES" altLang="es-ES" sz="1200" b="0">
                <a:solidFill>
                  <a:schemeClr val="tx1"/>
                </a:solidFill>
              </a:rPr>
              <a:pPr/>
              <a:t>4</a:t>
            </a:fld>
            <a:endParaRPr lang="es-ES" altLang="es-ES" sz="1200" b="0">
              <a:solidFill>
                <a:schemeClr val="tx1"/>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lnSpc>
                <a:spcPct val="90000"/>
              </a:lnSpc>
            </a:pPr>
            <a:r>
              <a:rPr lang="es-ES" altLang="es-ES" sz="900" dirty="0" smtClean="0"/>
              <a:t>Metodológicamente hablando, la secuencia del ciclo estratégico se inicia en la Planificación Estratégica que viene a ser la hoja de ruta que marca las líneas o pilares estratégicos de cual ha de ser nuestro posicionamiento y los objetivos fundamentales a conseguir a medio y largo plazo, teniendo en cuenta los escenarios posibles y cambios tanto en el entorno como en la realidad de nuestra propia empresa. </a:t>
            </a:r>
          </a:p>
          <a:p>
            <a:pPr eaLnBrk="1" hangingPunct="1">
              <a:lnSpc>
                <a:spcPct val="90000"/>
              </a:lnSpc>
            </a:pPr>
            <a:r>
              <a:rPr lang="es-ES" altLang="es-ES" sz="900" dirty="0" smtClean="0"/>
              <a:t>El Plan estratégico tendrá como productos las líneas estratégicas a medio largo plazo, las grandes líneas de actuación y los objetivos macro. Incluirá un análisis del entorno actual y futuro tanto interno (tocando temas como financiación, accionariado, políticas, recursos, sistemas, etc.) como externo (análisis político, económico, social y tecnológico tanto local como globalmente).  </a:t>
            </a:r>
          </a:p>
          <a:p>
            <a:pPr eaLnBrk="1" hangingPunct="1">
              <a:lnSpc>
                <a:spcPct val="90000"/>
              </a:lnSpc>
            </a:pPr>
            <a:r>
              <a:rPr lang="es-ES" altLang="es-ES" sz="900" dirty="0" smtClean="0"/>
              <a:t>A continuación una vez definido el Plan Estratégico debe de concretarse el Cuadro de mando corporativo (BSC) como herramienta de gestión empresarial para definir las líneas estratégicas y objetivos a corto plazo (1 a 2 años). Las líneas estratégicas podrán adaptarse y concretarse más al contexto vigente. Los  objetivos encuadrados por líneas y perspectivas deberán ser los objetivos más críticos (no más de 20) y se definirán de forma equilibrada (</a:t>
            </a:r>
            <a:r>
              <a:rPr lang="es-ES" altLang="es-ES" sz="900" dirty="0" err="1" smtClean="0"/>
              <a:t>balanced</a:t>
            </a:r>
            <a:r>
              <a:rPr lang="es-ES" altLang="es-ES" sz="900" dirty="0" smtClean="0"/>
              <a:t>) para dar cobertura a las 4 perspectivas de nuestro CMI (valor, cliente, procesos, estructura). La medición del avance conseguido a lo largo del año en cada objetivo se realiza a partir de 1 o varios indicadores que tendrán una meta y una referencia sobre la cual se medirá el avance o mejora.</a:t>
            </a:r>
          </a:p>
          <a:p>
            <a:pPr eaLnBrk="1" hangingPunct="1">
              <a:lnSpc>
                <a:spcPct val="90000"/>
              </a:lnSpc>
            </a:pPr>
            <a:r>
              <a:rPr lang="es-ES" altLang="es-ES" sz="900" dirty="0" smtClean="0"/>
              <a:t>A raíz de tener definido y cerrado el CMI Corporativo se definirán en cascada los Cuadros de Mando funcionales (Económico y de RRHH) y Departamentales (Operación, Mantenimientos, Sistemas, Aprovisionamiento y Seguridad) que conjuntamente con la Dirección por Objetivos (sistema de objetivos vinculado con los objetivos estratégicos cuyo cumplimiento repercute en la retribución variable de directivos y titulados) y la Fórmula Colectiva de Productividad (</a:t>
            </a:r>
            <a:r>
              <a:rPr lang="es-ES" altLang="es-ES" sz="900" b="1" dirty="0" smtClean="0"/>
              <a:t>sistema estructurado de incentivos</a:t>
            </a:r>
            <a:r>
              <a:rPr lang="es-ES" altLang="es-ES" sz="900" dirty="0" smtClean="0"/>
              <a:t> orientado a mejorar la eficacia y eficiencia de los </a:t>
            </a:r>
            <a:r>
              <a:rPr lang="es-ES" altLang="es-ES" sz="900" b="1" dirty="0" smtClean="0"/>
              <a:t>procesos operativos</a:t>
            </a:r>
            <a:r>
              <a:rPr lang="es-ES" altLang="es-ES" sz="900" dirty="0" smtClean="0"/>
              <a:t> que son la base del servicio público que presta Metro de Madrid y está vinculado al sistema de retribución variable de mandos intermedios y Técnicos no titulados), nos garantizan </a:t>
            </a:r>
            <a:r>
              <a:rPr lang="es-ES" altLang="es-ES" sz="900" dirty="0" err="1" smtClean="0"/>
              <a:t>operativizar</a:t>
            </a:r>
            <a:r>
              <a:rPr lang="es-ES" altLang="es-ES" sz="900" dirty="0" smtClean="0"/>
              <a:t> la Estrategia en el día a día.</a:t>
            </a:r>
          </a:p>
          <a:p>
            <a:pPr eaLnBrk="1" hangingPunct="1">
              <a:lnSpc>
                <a:spcPct val="90000"/>
              </a:lnSpc>
            </a:pPr>
            <a:r>
              <a:rPr lang="es-ES" altLang="es-ES" sz="900" dirty="0" smtClean="0"/>
              <a:t>Por último, el ciclo se cierra con el Modelo de Gestión de Riesgos Corporativos que es una herramienta de gestión básica para la Dirección que proporciona una mayor seguridad en el cumplimiento y en la consecución de los resultados. Los principales elementos de este sistema son el Mapa de Riesgos, donde se identifican los principales riesgos operativos, normativos, financieros y estratégicos clasificados por su probabilidad e impacto, y el modelo de gestión que consta de un Comité, un coordinador del comité de riesgos y los grupos de gestores de riesgos encargados de facilitar toda la información de gestión del riesgo al Comité de Riesgos a través del Coordinador. </a:t>
            </a:r>
          </a:p>
        </p:txBody>
      </p:sp>
    </p:spTree>
    <p:extLst>
      <p:ext uri="{BB962C8B-B14F-4D97-AF65-F5344CB8AC3E}">
        <p14:creationId xmlns:p14="http://schemas.microsoft.com/office/powerpoint/2010/main" val="36340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ctr" eaLnBrk="0" hangingPunct="0">
              <a:spcAft>
                <a:spcPts val="600"/>
              </a:spcAft>
            </a:pPr>
            <a:r>
              <a:rPr lang="es-ES" sz="1600" b="1" dirty="0">
                <a:latin typeface="Calibri" pitchFamily="34" charset="0"/>
              </a:rPr>
              <a:t>Riesgo: posibilidad de que un evento ocurra y afecte desfavorablemente al logro de </a:t>
            </a:r>
            <a:r>
              <a:rPr lang="es-ES" sz="1600" b="1" dirty="0" smtClean="0">
                <a:latin typeface="Calibri" pitchFamily="34" charset="0"/>
              </a:rPr>
              <a:t>objetivos (</a:t>
            </a:r>
            <a:r>
              <a:rPr lang="en-US" sz="1600" b="1" i="1" dirty="0" smtClean="0">
                <a:latin typeface="Calibri" pitchFamily="34" charset="0"/>
              </a:rPr>
              <a:t>The </a:t>
            </a:r>
            <a:r>
              <a:rPr lang="en-US" sz="1600" b="1" i="1" dirty="0">
                <a:latin typeface="Calibri" pitchFamily="34" charset="0"/>
              </a:rPr>
              <a:t>Committee of Sponsoring Organizations of the </a:t>
            </a:r>
            <a:r>
              <a:rPr lang="en-US" sz="1600" b="1" i="1" dirty="0" err="1">
                <a:latin typeface="Calibri" pitchFamily="34" charset="0"/>
              </a:rPr>
              <a:t>Treadway</a:t>
            </a:r>
            <a:r>
              <a:rPr lang="en-US" sz="1600" b="1" i="1" dirty="0">
                <a:latin typeface="Calibri" pitchFamily="34" charset="0"/>
              </a:rPr>
              <a:t> Commission (COSO</a:t>
            </a:r>
            <a:r>
              <a:rPr lang="en-US" sz="1600" b="1" i="1" dirty="0" smtClean="0">
                <a:latin typeface="Calibri" pitchFamily="34" charset="0"/>
              </a:rPr>
              <a:t>))</a:t>
            </a:r>
            <a:endParaRPr lang="es-ES" sz="1600" dirty="0"/>
          </a:p>
          <a:p>
            <a:endParaRPr lang="es-ES" sz="1600" dirty="0"/>
          </a:p>
        </p:txBody>
      </p:sp>
      <p:sp>
        <p:nvSpPr>
          <p:cNvPr id="4" name="3 Marcador de número de diapositiva"/>
          <p:cNvSpPr>
            <a:spLocks noGrp="1"/>
          </p:cNvSpPr>
          <p:nvPr>
            <p:ph type="sldNum" sz="quarter" idx="10"/>
          </p:nvPr>
        </p:nvSpPr>
        <p:spPr/>
        <p:txBody>
          <a:bodyPr/>
          <a:lstStyle/>
          <a:p>
            <a:fld id="{066B3FCC-2B89-4346-BBBA-C96E7CC423EE}" type="slidenum">
              <a:rPr lang="es-ES" smtClean="0"/>
              <a:t>5</a:t>
            </a:fld>
            <a:endParaRPr lang="es-ES"/>
          </a:p>
        </p:txBody>
      </p:sp>
      <p:sp>
        <p:nvSpPr>
          <p:cNvPr id="5" name="18 CuadroTexto"/>
          <p:cNvSpPr txBox="1"/>
          <p:nvPr/>
        </p:nvSpPr>
        <p:spPr>
          <a:xfrm>
            <a:off x="620688" y="5118447"/>
            <a:ext cx="2812851" cy="461665"/>
          </a:xfrm>
          <a:prstGeom prst="rect">
            <a:avLst/>
          </a:prstGeom>
          <a:noFill/>
        </p:spPr>
        <p:txBody>
          <a:bodyPr wrap="square" rtlCol="0">
            <a:spAutoFit/>
          </a:bodyPr>
          <a:lstStyle>
            <a:defPPr>
              <a:defRPr lang="es-ES_tradnl"/>
            </a:defPPr>
            <a:lvl1pPr algn="l" rtl="0" fontAlgn="base">
              <a:spcBef>
                <a:spcPct val="0"/>
              </a:spcBef>
              <a:spcAft>
                <a:spcPct val="0"/>
              </a:spcAft>
              <a:defRPr sz="2400" kern="1200">
                <a:solidFill>
                  <a:schemeClr val="tx1"/>
                </a:solidFill>
                <a:latin typeface="Arial" charset="0"/>
                <a:ea typeface="Geneva"/>
                <a:cs typeface="Geneva"/>
              </a:defRPr>
            </a:lvl1pPr>
            <a:lvl2pPr marL="457200" algn="l" rtl="0" fontAlgn="base">
              <a:spcBef>
                <a:spcPct val="0"/>
              </a:spcBef>
              <a:spcAft>
                <a:spcPct val="0"/>
              </a:spcAft>
              <a:defRPr sz="2400" kern="1200">
                <a:solidFill>
                  <a:schemeClr val="tx1"/>
                </a:solidFill>
                <a:latin typeface="Arial" charset="0"/>
                <a:ea typeface="Geneva"/>
                <a:cs typeface="Geneva"/>
              </a:defRPr>
            </a:lvl2pPr>
            <a:lvl3pPr marL="914400" algn="l" rtl="0" fontAlgn="base">
              <a:spcBef>
                <a:spcPct val="0"/>
              </a:spcBef>
              <a:spcAft>
                <a:spcPct val="0"/>
              </a:spcAft>
              <a:defRPr sz="2400" kern="1200">
                <a:solidFill>
                  <a:schemeClr val="tx1"/>
                </a:solidFill>
                <a:latin typeface="Arial" charset="0"/>
                <a:ea typeface="Geneva"/>
                <a:cs typeface="Geneva"/>
              </a:defRPr>
            </a:lvl3pPr>
            <a:lvl4pPr marL="1371600" algn="l" rtl="0" fontAlgn="base">
              <a:spcBef>
                <a:spcPct val="0"/>
              </a:spcBef>
              <a:spcAft>
                <a:spcPct val="0"/>
              </a:spcAft>
              <a:defRPr sz="2400" kern="1200">
                <a:solidFill>
                  <a:schemeClr val="tx1"/>
                </a:solidFill>
                <a:latin typeface="Arial" charset="0"/>
                <a:ea typeface="Geneva"/>
                <a:cs typeface="Geneva"/>
              </a:defRPr>
            </a:lvl4pPr>
            <a:lvl5pPr marL="1828800" algn="l" rtl="0" fontAlgn="base">
              <a:spcBef>
                <a:spcPct val="0"/>
              </a:spcBef>
              <a:spcAft>
                <a:spcPct val="0"/>
              </a:spcAft>
              <a:defRPr sz="2400" kern="1200">
                <a:solidFill>
                  <a:schemeClr val="tx1"/>
                </a:solidFill>
                <a:latin typeface="Arial" charset="0"/>
                <a:ea typeface="Geneva"/>
                <a:cs typeface="Geneva"/>
              </a:defRPr>
            </a:lvl5pPr>
            <a:lvl6pPr marL="2286000" algn="l" defTabSz="914400" rtl="0" eaLnBrk="1" latinLnBrk="0" hangingPunct="1">
              <a:defRPr sz="2400" kern="1200">
                <a:solidFill>
                  <a:schemeClr val="tx1"/>
                </a:solidFill>
                <a:latin typeface="Arial" charset="0"/>
                <a:ea typeface="Geneva"/>
                <a:cs typeface="Geneva"/>
              </a:defRPr>
            </a:lvl6pPr>
            <a:lvl7pPr marL="2743200" algn="l" defTabSz="914400" rtl="0" eaLnBrk="1" latinLnBrk="0" hangingPunct="1">
              <a:defRPr sz="2400" kern="1200">
                <a:solidFill>
                  <a:schemeClr val="tx1"/>
                </a:solidFill>
                <a:latin typeface="Arial" charset="0"/>
                <a:ea typeface="Geneva"/>
                <a:cs typeface="Geneva"/>
              </a:defRPr>
            </a:lvl7pPr>
            <a:lvl8pPr marL="3200400" algn="l" defTabSz="914400" rtl="0" eaLnBrk="1" latinLnBrk="0" hangingPunct="1">
              <a:defRPr sz="2400" kern="1200">
                <a:solidFill>
                  <a:schemeClr val="tx1"/>
                </a:solidFill>
                <a:latin typeface="Arial" charset="0"/>
                <a:ea typeface="Geneva"/>
                <a:cs typeface="Geneva"/>
              </a:defRPr>
            </a:lvl8pPr>
            <a:lvl9pPr marL="3657600" algn="l" defTabSz="914400" rtl="0" eaLnBrk="1" latinLnBrk="0" hangingPunct="1">
              <a:defRPr sz="2400" kern="1200">
                <a:solidFill>
                  <a:schemeClr val="tx1"/>
                </a:solidFill>
                <a:latin typeface="Arial" charset="0"/>
                <a:ea typeface="Geneva"/>
                <a:cs typeface="Geneva"/>
              </a:defRPr>
            </a:lvl9pPr>
          </a:lstStyle>
          <a:p>
            <a:pPr algn="ctr"/>
            <a:r>
              <a:rPr lang="es-ES" sz="1200" b="1" dirty="0" smtClean="0">
                <a:solidFill>
                  <a:srgbClr val="005A9F"/>
                </a:solidFill>
                <a:latin typeface="Calibri" pitchFamily="34" charset="0"/>
              </a:rPr>
              <a:t>Factores Externos : ¿qué nos condiciona del exterior?</a:t>
            </a:r>
            <a:endParaRPr lang="es-ES" sz="1200" b="1" dirty="0">
              <a:solidFill>
                <a:srgbClr val="005A9F"/>
              </a:solidFill>
              <a:latin typeface="Calibri"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6012160"/>
            <a:ext cx="3378122" cy="187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852936" y="6156176"/>
            <a:ext cx="504056" cy="1446550"/>
          </a:xfrm>
          <a:prstGeom prst="rect">
            <a:avLst/>
          </a:prstGeom>
          <a:noFill/>
        </p:spPr>
        <p:txBody>
          <a:bodyPr wrap="square" rtlCol="0">
            <a:spAutoFit/>
          </a:bodyPr>
          <a:lstStyle/>
          <a:p>
            <a:pPr algn="ctr"/>
            <a:r>
              <a:rPr lang="es-ES" sz="8800" b="1" dirty="0" smtClean="0"/>
              <a:t>+</a:t>
            </a:r>
            <a:endParaRPr lang="es-ES" sz="8800" b="1"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4" y="5580112"/>
            <a:ext cx="2769617" cy="288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8 CuadroTexto"/>
          <p:cNvSpPr txBox="1"/>
          <p:nvPr/>
        </p:nvSpPr>
        <p:spPr>
          <a:xfrm>
            <a:off x="4005064" y="5508104"/>
            <a:ext cx="2596827" cy="307777"/>
          </a:xfrm>
          <a:prstGeom prst="rect">
            <a:avLst/>
          </a:prstGeom>
          <a:noFill/>
        </p:spPr>
        <p:txBody>
          <a:bodyPr wrap="square" rtlCol="0">
            <a:spAutoFit/>
          </a:bodyPr>
          <a:lstStyle>
            <a:defPPr>
              <a:defRPr lang="es-ES_tradnl"/>
            </a:defPPr>
            <a:lvl1pPr algn="l" rtl="0" fontAlgn="base">
              <a:spcBef>
                <a:spcPct val="0"/>
              </a:spcBef>
              <a:spcAft>
                <a:spcPct val="0"/>
              </a:spcAft>
              <a:defRPr sz="2400" kern="1200">
                <a:solidFill>
                  <a:schemeClr val="tx1"/>
                </a:solidFill>
                <a:latin typeface="Arial" charset="0"/>
                <a:ea typeface="Geneva"/>
                <a:cs typeface="Geneva"/>
              </a:defRPr>
            </a:lvl1pPr>
            <a:lvl2pPr marL="457200" algn="l" rtl="0" fontAlgn="base">
              <a:spcBef>
                <a:spcPct val="0"/>
              </a:spcBef>
              <a:spcAft>
                <a:spcPct val="0"/>
              </a:spcAft>
              <a:defRPr sz="2400" kern="1200">
                <a:solidFill>
                  <a:schemeClr val="tx1"/>
                </a:solidFill>
                <a:latin typeface="Arial" charset="0"/>
                <a:ea typeface="Geneva"/>
                <a:cs typeface="Geneva"/>
              </a:defRPr>
            </a:lvl2pPr>
            <a:lvl3pPr marL="914400" algn="l" rtl="0" fontAlgn="base">
              <a:spcBef>
                <a:spcPct val="0"/>
              </a:spcBef>
              <a:spcAft>
                <a:spcPct val="0"/>
              </a:spcAft>
              <a:defRPr sz="2400" kern="1200">
                <a:solidFill>
                  <a:schemeClr val="tx1"/>
                </a:solidFill>
                <a:latin typeface="Arial" charset="0"/>
                <a:ea typeface="Geneva"/>
                <a:cs typeface="Geneva"/>
              </a:defRPr>
            </a:lvl3pPr>
            <a:lvl4pPr marL="1371600" algn="l" rtl="0" fontAlgn="base">
              <a:spcBef>
                <a:spcPct val="0"/>
              </a:spcBef>
              <a:spcAft>
                <a:spcPct val="0"/>
              </a:spcAft>
              <a:defRPr sz="2400" kern="1200">
                <a:solidFill>
                  <a:schemeClr val="tx1"/>
                </a:solidFill>
                <a:latin typeface="Arial" charset="0"/>
                <a:ea typeface="Geneva"/>
                <a:cs typeface="Geneva"/>
              </a:defRPr>
            </a:lvl4pPr>
            <a:lvl5pPr marL="1828800" algn="l" rtl="0" fontAlgn="base">
              <a:spcBef>
                <a:spcPct val="0"/>
              </a:spcBef>
              <a:spcAft>
                <a:spcPct val="0"/>
              </a:spcAft>
              <a:defRPr sz="2400" kern="1200">
                <a:solidFill>
                  <a:schemeClr val="tx1"/>
                </a:solidFill>
                <a:latin typeface="Arial" charset="0"/>
                <a:ea typeface="Geneva"/>
                <a:cs typeface="Geneva"/>
              </a:defRPr>
            </a:lvl5pPr>
            <a:lvl6pPr marL="2286000" algn="l" defTabSz="914400" rtl="0" eaLnBrk="1" latinLnBrk="0" hangingPunct="1">
              <a:defRPr sz="2400" kern="1200">
                <a:solidFill>
                  <a:schemeClr val="tx1"/>
                </a:solidFill>
                <a:latin typeface="Arial" charset="0"/>
                <a:ea typeface="Geneva"/>
                <a:cs typeface="Geneva"/>
              </a:defRPr>
            </a:lvl6pPr>
            <a:lvl7pPr marL="2743200" algn="l" defTabSz="914400" rtl="0" eaLnBrk="1" latinLnBrk="0" hangingPunct="1">
              <a:defRPr sz="2400" kern="1200">
                <a:solidFill>
                  <a:schemeClr val="tx1"/>
                </a:solidFill>
                <a:latin typeface="Arial" charset="0"/>
                <a:ea typeface="Geneva"/>
                <a:cs typeface="Geneva"/>
              </a:defRPr>
            </a:lvl7pPr>
            <a:lvl8pPr marL="3200400" algn="l" defTabSz="914400" rtl="0" eaLnBrk="1" latinLnBrk="0" hangingPunct="1">
              <a:defRPr sz="2400" kern="1200">
                <a:solidFill>
                  <a:schemeClr val="tx1"/>
                </a:solidFill>
                <a:latin typeface="Arial" charset="0"/>
                <a:ea typeface="Geneva"/>
                <a:cs typeface="Geneva"/>
              </a:defRPr>
            </a:lvl8pPr>
            <a:lvl9pPr marL="3657600" algn="l" defTabSz="914400" rtl="0" eaLnBrk="1" latinLnBrk="0" hangingPunct="1">
              <a:defRPr sz="2400" kern="1200">
                <a:solidFill>
                  <a:schemeClr val="tx1"/>
                </a:solidFill>
                <a:latin typeface="Arial" charset="0"/>
                <a:ea typeface="Geneva"/>
                <a:cs typeface="Geneva"/>
              </a:defRPr>
            </a:lvl9pPr>
          </a:lstStyle>
          <a:p>
            <a:pPr algn="ctr"/>
            <a:r>
              <a:rPr lang="es-ES" sz="1400" b="1" dirty="0" smtClean="0">
                <a:solidFill>
                  <a:srgbClr val="005A9F"/>
                </a:solidFill>
                <a:latin typeface="Calibri" pitchFamily="34" charset="0"/>
              </a:rPr>
              <a:t>¿Cual es nuestra Estrategia?</a:t>
            </a:r>
            <a:endParaRPr lang="es-ES" sz="1400" b="1" dirty="0">
              <a:solidFill>
                <a:srgbClr val="005A9F"/>
              </a:solidFill>
              <a:latin typeface="Calibri" pitchFamily="34" charset="0"/>
            </a:endParaRPr>
          </a:p>
        </p:txBody>
      </p:sp>
    </p:spTree>
    <p:extLst>
      <p:ext uri="{BB962C8B-B14F-4D97-AF65-F5344CB8AC3E}">
        <p14:creationId xmlns:p14="http://schemas.microsoft.com/office/powerpoint/2010/main" val="247073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Con la primera certificación en 1999 del sistema de gestión del Mantenimiento de Material Móvil, la compañía inició el camino hacia la excelencia empresarial.</a:t>
            </a:r>
          </a:p>
          <a:p>
            <a:r>
              <a:rPr lang="es-ES" sz="1200" b="0" i="0" kern="1200" dirty="0" smtClean="0">
                <a:solidFill>
                  <a:schemeClr val="tx1"/>
                </a:solidFill>
                <a:effectLst/>
                <a:latin typeface="+mn-lt"/>
                <a:ea typeface="+mn-ea"/>
                <a:cs typeface="+mn-cs"/>
              </a:rPr>
              <a:t>En este recorrido muchos han sido los hitos alcanzados que colocan a nuestra empresa como referente.</a:t>
            </a:r>
            <a:br>
              <a:rPr lang="es-ES" sz="1200" b="0" i="0" kern="1200" dirty="0" smtClean="0">
                <a:solidFill>
                  <a:schemeClr val="tx1"/>
                </a:solidFill>
                <a:effectLst/>
                <a:latin typeface="+mn-lt"/>
                <a:ea typeface="+mn-ea"/>
                <a:cs typeface="+mn-cs"/>
              </a:rPr>
            </a:br>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Los planes a nivel corporativo en el campo de procesos pasan por:</a:t>
            </a:r>
          </a:p>
          <a:p>
            <a:r>
              <a:rPr lang="es-ES" sz="1200" b="0" i="0" kern="1200" dirty="0" smtClean="0">
                <a:solidFill>
                  <a:schemeClr val="tx1"/>
                </a:solidFill>
                <a:effectLst/>
                <a:latin typeface="+mn-lt"/>
                <a:ea typeface="+mn-ea"/>
                <a:cs typeface="+mn-cs"/>
              </a:rPr>
              <a:t>Adecuar y/o desarrollar los procesos clave para consecución de la </a:t>
            </a:r>
            <a:r>
              <a:rPr lang="es-ES" sz="1200" b="1" i="0" u="none" strike="noStrike" kern="1200" dirty="0" smtClean="0">
                <a:solidFill>
                  <a:schemeClr val="tx1"/>
                </a:solidFill>
                <a:effectLst/>
                <a:latin typeface="+mn-lt"/>
                <a:ea typeface="+mn-ea"/>
                <a:cs typeface="+mn-cs"/>
              </a:rPr>
              <a:t>estrategia</a:t>
            </a:r>
            <a:r>
              <a:rPr lang="es-ES" sz="1200" b="0" i="0" kern="1200" dirty="0" smtClean="0">
                <a:solidFill>
                  <a:schemeClr val="tx1"/>
                </a:solidFill>
                <a:effectLst/>
                <a:latin typeface="+mn-lt"/>
                <a:ea typeface="+mn-ea"/>
                <a:cs typeface="+mn-cs"/>
              </a:rPr>
              <a:t>.</a:t>
            </a:r>
          </a:p>
          <a:p>
            <a:r>
              <a:rPr lang="es-ES" sz="1200" b="0" i="0" kern="1200" dirty="0" smtClean="0">
                <a:solidFill>
                  <a:schemeClr val="tx1"/>
                </a:solidFill>
                <a:effectLst/>
                <a:latin typeface="+mn-lt"/>
                <a:ea typeface="+mn-ea"/>
                <a:cs typeface="+mn-cs"/>
              </a:rPr>
              <a:t>Alinear y homogeneizar la gestión de la mejora.</a:t>
            </a:r>
          </a:p>
          <a:p>
            <a:r>
              <a:rPr lang="es-ES" sz="1200" b="0" i="0" kern="1200" dirty="0" smtClean="0">
                <a:solidFill>
                  <a:schemeClr val="tx1"/>
                </a:solidFill>
                <a:effectLst/>
                <a:latin typeface="+mn-lt"/>
                <a:ea typeface="+mn-ea"/>
                <a:cs typeface="+mn-cs"/>
              </a:rPr>
              <a:t>Muchos estamentos de la casa ya se han iniciado en la gestión por procesos. El desarrollo de la gestión por procesos dentro de la compañía facilita:</a:t>
            </a:r>
          </a:p>
          <a:p>
            <a:r>
              <a:rPr lang="es-ES" sz="1200" b="0" i="0" kern="1200" dirty="0" smtClean="0">
                <a:solidFill>
                  <a:schemeClr val="tx1"/>
                </a:solidFill>
                <a:effectLst/>
                <a:latin typeface="+mn-lt"/>
                <a:ea typeface="+mn-ea"/>
                <a:cs typeface="+mn-cs"/>
              </a:rPr>
              <a:t>Mayor orientación a obtener los resultados que requiere el cliente de los mismos. Conocimiento de las necesidades y mejora de la colaboración.</a:t>
            </a:r>
          </a:p>
          <a:p>
            <a:r>
              <a:rPr lang="es-ES" sz="1200" b="0" i="0" kern="1200" dirty="0" smtClean="0">
                <a:solidFill>
                  <a:schemeClr val="tx1"/>
                </a:solidFill>
                <a:effectLst/>
                <a:latin typeface="+mn-lt"/>
                <a:ea typeface="+mn-ea"/>
                <a:cs typeface="+mn-cs"/>
              </a:rPr>
              <a:t>La mejora en el desempeño y en los resultados, sistematizando el seguimiento, la revisión de la eficacia y la eficiencia. Lleva a reducir la ineficacia interna a través de identificación de oportunidades de mejora y la determinación de acciones.</a:t>
            </a:r>
          </a:p>
          <a:p>
            <a:r>
              <a:rPr lang="es-ES" sz="1200" b="0" i="0" kern="1200" dirty="0" smtClean="0">
                <a:solidFill>
                  <a:schemeClr val="tx1"/>
                </a:solidFill>
                <a:effectLst/>
                <a:latin typeface="+mn-lt"/>
                <a:ea typeface="+mn-ea"/>
                <a:cs typeface="+mn-cs"/>
              </a:rPr>
              <a:t>Facilita la integración entre procesos, el despliegue de la </a:t>
            </a:r>
            <a:r>
              <a:rPr lang="es-ES" sz="1200" b="1" i="0" u="none" strike="noStrike" kern="1200" dirty="0" smtClean="0">
                <a:solidFill>
                  <a:schemeClr val="tx1"/>
                </a:solidFill>
                <a:effectLst/>
                <a:latin typeface="+mn-lt"/>
                <a:ea typeface="+mn-ea"/>
                <a:cs typeface="+mn-cs"/>
              </a:rPr>
              <a:t>estrategia</a:t>
            </a:r>
            <a:r>
              <a:rPr lang="es-ES" sz="1200" b="0" i="0" kern="1200" dirty="0" smtClean="0">
                <a:solidFill>
                  <a:schemeClr val="tx1"/>
                </a:solidFill>
                <a:effectLst/>
                <a:latin typeface="+mn-lt"/>
                <a:ea typeface="+mn-ea"/>
                <a:cs typeface="+mn-cs"/>
              </a:rPr>
              <a:t> y la consecución de los resultados que se esperan.</a:t>
            </a:r>
          </a:p>
          <a:p>
            <a:r>
              <a:rPr lang="es-ES" sz="1200" b="0" i="0" kern="1200" dirty="0" smtClean="0">
                <a:solidFill>
                  <a:schemeClr val="tx1"/>
                </a:solidFill>
                <a:effectLst/>
                <a:latin typeface="+mn-lt"/>
                <a:ea typeface="+mn-ea"/>
                <a:cs typeface="+mn-cs"/>
              </a:rPr>
              <a:t>En la actualidad tenemos en Metro de Madrid  9 sistemas de gestión certificados:</a:t>
            </a:r>
          </a:p>
          <a:p>
            <a:r>
              <a:rPr lang="es-ES" sz="1200" b="0" i="0" kern="1200" dirty="0" smtClean="0">
                <a:solidFill>
                  <a:schemeClr val="tx1"/>
                </a:solidFill>
                <a:effectLst/>
                <a:latin typeface="+mn-lt"/>
                <a:ea typeface="+mn-ea"/>
                <a:cs typeface="+mn-cs"/>
              </a:rPr>
              <a:t>3 de carácter corporativo, referencia para toda la compañía:</a:t>
            </a:r>
          </a:p>
          <a:p>
            <a:pPr lvl="1"/>
            <a:r>
              <a:rPr lang="es-ES" sz="1200" b="1" i="0" u="none" strike="noStrike" kern="1200" dirty="0" smtClean="0">
                <a:solidFill>
                  <a:schemeClr val="tx1"/>
                </a:solidFill>
                <a:effectLst/>
                <a:latin typeface="+mn-lt"/>
                <a:ea typeface="+mn-ea"/>
                <a:cs typeface="+mn-cs"/>
                <a:hlinkClick r:id="rId3"/>
              </a:rPr>
              <a:t>Calidad de Servicio (UNE-EN 13816)</a:t>
            </a:r>
            <a:endParaRPr lang="es-ES" sz="1200" b="0" i="0" kern="1200" dirty="0" smtClean="0">
              <a:solidFill>
                <a:schemeClr val="tx1"/>
              </a:solidFill>
              <a:effectLst/>
              <a:latin typeface="+mn-lt"/>
              <a:ea typeface="+mn-ea"/>
              <a:cs typeface="+mn-cs"/>
            </a:endParaRPr>
          </a:p>
          <a:p>
            <a:pPr lvl="1"/>
            <a:r>
              <a:rPr lang="es-ES" sz="1200" b="1" i="0" u="none" strike="noStrike" kern="1200" dirty="0" smtClean="0">
                <a:solidFill>
                  <a:schemeClr val="tx1"/>
                </a:solidFill>
                <a:effectLst/>
                <a:latin typeface="+mn-lt"/>
                <a:ea typeface="+mn-ea"/>
                <a:cs typeface="+mn-cs"/>
                <a:hlinkClick r:id="rId4"/>
              </a:rPr>
              <a:t>Medio Ambiente (UNE-EN 14001)</a:t>
            </a:r>
            <a:endParaRPr lang="es-ES" sz="1200" b="0" i="0" kern="1200" dirty="0" smtClean="0">
              <a:solidFill>
                <a:schemeClr val="tx1"/>
              </a:solidFill>
              <a:effectLst/>
              <a:latin typeface="+mn-lt"/>
              <a:ea typeface="+mn-ea"/>
              <a:cs typeface="+mn-cs"/>
            </a:endParaRPr>
          </a:p>
          <a:p>
            <a:pPr lvl="1"/>
            <a:r>
              <a:rPr lang="es-ES" sz="1200" b="1" i="0" u="none" strike="noStrike" kern="1200" dirty="0" smtClean="0">
                <a:solidFill>
                  <a:schemeClr val="tx1"/>
                </a:solidFill>
                <a:effectLst/>
                <a:latin typeface="+mn-lt"/>
                <a:ea typeface="+mn-ea"/>
                <a:cs typeface="+mn-cs"/>
                <a:hlinkClick r:id="rId5"/>
              </a:rPr>
              <a:t>Prevención Laboral (OHSAS 18001)</a:t>
            </a:r>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6 conforme a los requisitos de la norma UNE-EN ISO 9001, que agrupan la gestión de un amplio conjunto de procesos bajo la responsabilidad de diferentes estamentos de la organización:</a:t>
            </a:r>
          </a:p>
          <a:p>
            <a:pPr lvl="1"/>
            <a:r>
              <a:rPr lang="es-ES" sz="1200" b="1" i="0" u="none" strike="noStrike" kern="1200" dirty="0" smtClean="0">
                <a:solidFill>
                  <a:schemeClr val="tx1"/>
                </a:solidFill>
                <a:effectLst/>
                <a:latin typeface="+mn-lt"/>
                <a:ea typeface="+mn-ea"/>
                <a:cs typeface="+mn-cs"/>
                <a:hlinkClick r:id="rId6"/>
              </a:rPr>
              <a:t>Mantenimiento de Material Móvil</a:t>
            </a:r>
            <a:endParaRPr lang="es-ES" sz="1200" b="0" i="0" kern="1200" dirty="0" smtClean="0">
              <a:solidFill>
                <a:schemeClr val="tx1"/>
              </a:solidFill>
              <a:effectLst/>
              <a:latin typeface="+mn-lt"/>
              <a:ea typeface="+mn-ea"/>
              <a:cs typeface="+mn-cs"/>
            </a:endParaRPr>
          </a:p>
          <a:p>
            <a:pPr lvl="1"/>
            <a:r>
              <a:rPr lang="es-ES" sz="1200" b="1" i="0" u="none" strike="noStrike" kern="1200" dirty="0" smtClean="0">
                <a:solidFill>
                  <a:schemeClr val="tx1"/>
                </a:solidFill>
                <a:effectLst/>
                <a:latin typeface="+mn-lt"/>
                <a:ea typeface="+mn-ea"/>
                <a:cs typeface="+mn-cs"/>
                <a:hlinkClick r:id="rId7"/>
              </a:rPr>
              <a:t>Ingenierías de Instalaciones y Material Móvil</a:t>
            </a:r>
            <a:endParaRPr lang="es-ES" sz="1200" b="0" i="0" kern="1200" dirty="0" smtClean="0">
              <a:solidFill>
                <a:schemeClr val="tx1"/>
              </a:solidFill>
              <a:effectLst/>
              <a:latin typeface="+mn-lt"/>
              <a:ea typeface="+mn-ea"/>
              <a:cs typeface="+mn-cs"/>
            </a:endParaRPr>
          </a:p>
          <a:p>
            <a:pPr lvl="1"/>
            <a:r>
              <a:rPr lang="es-ES" sz="1200" b="1" i="0" kern="1200" dirty="0" smtClean="0">
                <a:solidFill>
                  <a:schemeClr val="tx1"/>
                </a:solidFill>
                <a:effectLst/>
                <a:latin typeface="+mn-lt"/>
                <a:ea typeface="+mn-ea"/>
                <a:cs typeface="+mn-cs"/>
              </a:rPr>
              <a:t>Contratar y Aprovisionar</a:t>
            </a:r>
            <a:endParaRPr lang="es-ES" sz="1200" b="0" i="0" kern="1200" dirty="0" smtClean="0">
              <a:solidFill>
                <a:schemeClr val="tx1"/>
              </a:solidFill>
              <a:effectLst/>
              <a:latin typeface="+mn-lt"/>
              <a:ea typeface="+mn-ea"/>
              <a:cs typeface="+mn-cs"/>
            </a:endParaRPr>
          </a:p>
          <a:p>
            <a:pPr lvl="1"/>
            <a:r>
              <a:rPr lang="es-ES" sz="1200" b="1" i="0" u="none" strike="noStrike" kern="1200" dirty="0" smtClean="0">
                <a:solidFill>
                  <a:schemeClr val="tx1"/>
                </a:solidFill>
                <a:effectLst/>
                <a:latin typeface="+mn-lt"/>
                <a:ea typeface="+mn-ea"/>
                <a:cs typeface="+mn-cs"/>
                <a:hlinkClick r:id="rId8"/>
              </a:rPr>
              <a:t>Sistemas de Información</a:t>
            </a:r>
            <a:endParaRPr lang="es-ES" sz="1200" b="0" i="0" kern="1200" dirty="0" smtClean="0">
              <a:solidFill>
                <a:schemeClr val="tx1"/>
              </a:solidFill>
              <a:effectLst/>
              <a:latin typeface="+mn-lt"/>
              <a:ea typeface="+mn-ea"/>
              <a:cs typeface="+mn-cs"/>
            </a:endParaRPr>
          </a:p>
          <a:p>
            <a:pPr lvl="1"/>
            <a:r>
              <a:rPr lang="es-ES" sz="1200" b="1" i="0" u="none" strike="noStrike" kern="1200" dirty="0" smtClean="0">
                <a:solidFill>
                  <a:schemeClr val="tx1"/>
                </a:solidFill>
                <a:effectLst/>
                <a:latin typeface="+mn-lt"/>
                <a:ea typeface="+mn-ea"/>
                <a:cs typeface="+mn-cs"/>
                <a:hlinkClick r:id="rId9"/>
              </a:rPr>
              <a:t>Mantenimiento de Instalaciones</a:t>
            </a:r>
            <a:endParaRPr lang="es-ES" sz="1200" b="0" i="0" kern="1200" dirty="0" smtClean="0">
              <a:solidFill>
                <a:schemeClr val="tx1"/>
              </a:solidFill>
              <a:effectLst/>
              <a:latin typeface="+mn-lt"/>
              <a:ea typeface="+mn-ea"/>
              <a:cs typeface="+mn-cs"/>
            </a:endParaRPr>
          </a:p>
          <a:p>
            <a:pPr lvl="1"/>
            <a:r>
              <a:rPr lang="es-ES" sz="1200" b="1" i="0" u="none" strike="noStrike" kern="1200" dirty="0" smtClean="0">
                <a:solidFill>
                  <a:schemeClr val="tx1"/>
                </a:solidFill>
                <a:effectLst/>
                <a:latin typeface="+mn-lt"/>
                <a:ea typeface="+mn-ea"/>
                <a:cs typeface="+mn-cs"/>
                <a:hlinkClick r:id="rId10"/>
              </a:rPr>
              <a:t>Prestación de Servicio (Operación)</a:t>
            </a:r>
            <a:endParaRPr lang="es-ES" sz="1200" b="0" i="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378D3B89-95EF-437E-B9E1-7929A66FA802}" type="slidenum">
              <a:rPr lang="es-ES" smtClean="0"/>
              <a:t>6</a:t>
            </a:fld>
            <a:endParaRPr lang="es-ES"/>
          </a:p>
        </p:txBody>
      </p:sp>
    </p:spTree>
    <p:extLst>
      <p:ext uri="{BB962C8B-B14F-4D97-AF65-F5344CB8AC3E}">
        <p14:creationId xmlns:p14="http://schemas.microsoft.com/office/powerpoint/2010/main" val="80916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i="1" kern="1200" dirty="0" smtClean="0">
                <a:solidFill>
                  <a:schemeClr val="tx1"/>
                </a:solidFill>
                <a:effectLst/>
                <a:latin typeface="+mn-lt"/>
                <a:ea typeface="+mn-ea"/>
                <a:cs typeface="+mn-cs"/>
              </a:rPr>
              <a:t>Gestionar y controlar que el servicio de transporte público de pasajeros y el mantenimiento de material móvil e instalaciones se desarrollen de forma compatible con los requisitos medioambientales, contribuyendo a la sostenibilidad de su ámbito geográfico.</a:t>
            </a:r>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El Sistema de Gestión Ambiental de Metro de Madrid tiene como misión “</a:t>
            </a:r>
            <a:r>
              <a:rPr lang="es-ES" sz="1200" b="0" i="1" kern="1200" dirty="0" smtClean="0">
                <a:solidFill>
                  <a:schemeClr val="tx1"/>
                </a:solidFill>
                <a:effectLst/>
                <a:latin typeface="+mn-lt"/>
                <a:ea typeface="+mn-ea"/>
                <a:cs typeface="+mn-cs"/>
              </a:rPr>
              <a:t>ser el equipo gestor que asesora, sensibiliza y busca soluciones eficientes para prevenir, controlar y minimizar los impactos ambientales de Metro de Madrid, contribuyendo a la protección del Medio Ambiente </a:t>
            </a:r>
            <a:r>
              <a:rPr lang="es-ES" sz="1200" b="0" i="0" kern="1200" dirty="0" smtClean="0">
                <a:solidFill>
                  <a:schemeClr val="tx1"/>
                </a:solidFill>
                <a:effectLst/>
                <a:latin typeface="+mn-lt"/>
                <a:ea typeface="+mn-ea"/>
                <a:cs typeface="+mn-cs"/>
              </a:rPr>
              <a:t>con el fin de</a:t>
            </a:r>
            <a:r>
              <a:rPr lang="es-ES" sz="1200" b="0" i="1" kern="1200" dirty="0" smtClean="0">
                <a:solidFill>
                  <a:schemeClr val="tx1"/>
                </a:solidFill>
                <a:effectLst/>
                <a:latin typeface="+mn-lt"/>
                <a:ea typeface="+mn-ea"/>
                <a:cs typeface="+mn-cs"/>
              </a:rPr>
              <a:t> “contribuir con nuestro compromiso a la conciencia ambiental global y reforzar la imagen responsable de Metro, su reputación y liderazgo”.</a:t>
            </a:r>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Los principales objetivos son minimizar el impacto medioambiental, optimizar el uso de los recursos e impulsar la integración de la gestión ambiental en nuestra actividad diaria.</a:t>
            </a:r>
          </a:p>
          <a:p>
            <a:endParaRPr lang="es-ES" dirty="0"/>
          </a:p>
        </p:txBody>
      </p:sp>
      <p:sp>
        <p:nvSpPr>
          <p:cNvPr id="4" name="3 Marcador de número de diapositiva"/>
          <p:cNvSpPr>
            <a:spLocks noGrp="1"/>
          </p:cNvSpPr>
          <p:nvPr>
            <p:ph type="sldNum" sz="quarter" idx="10"/>
          </p:nvPr>
        </p:nvSpPr>
        <p:spPr/>
        <p:txBody>
          <a:bodyPr/>
          <a:lstStyle/>
          <a:p>
            <a:fld id="{378D3B89-95EF-437E-B9E1-7929A66FA802}" type="slidenum">
              <a:rPr lang="es-ES" smtClean="0"/>
              <a:t>7</a:t>
            </a:fld>
            <a:endParaRPr lang="es-ES"/>
          </a:p>
        </p:txBody>
      </p:sp>
    </p:spTree>
    <p:extLst>
      <p:ext uri="{BB962C8B-B14F-4D97-AF65-F5344CB8AC3E}">
        <p14:creationId xmlns:p14="http://schemas.microsoft.com/office/powerpoint/2010/main" val="33228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78D3B89-95EF-437E-B9E1-7929A66FA802}" type="slidenum">
              <a:rPr lang="es-ES" smtClean="0"/>
              <a:t>9</a:t>
            </a:fld>
            <a:endParaRPr lang="es-ES"/>
          </a:p>
        </p:txBody>
      </p:sp>
    </p:spTree>
    <p:extLst>
      <p:ext uri="{BB962C8B-B14F-4D97-AF65-F5344CB8AC3E}">
        <p14:creationId xmlns:p14="http://schemas.microsoft.com/office/powerpoint/2010/main" val="1074876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78D3B89-95EF-437E-B9E1-7929A66FA802}" type="slidenum">
              <a:rPr lang="es-ES" smtClean="0"/>
              <a:t>10</a:t>
            </a:fld>
            <a:endParaRPr lang="es-ES"/>
          </a:p>
        </p:txBody>
      </p:sp>
    </p:spTree>
    <p:extLst>
      <p:ext uri="{BB962C8B-B14F-4D97-AF65-F5344CB8AC3E}">
        <p14:creationId xmlns:p14="http://schemas.microsoft.com/office/powerpoint/2010/main" val="138760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Sistema general de gestión de la organización, que desarrolla la Política de Seguridad y Salud de la Compañía.</a:t>
            </a:r>
            <a:endParaRPr lang="es-ES" dirty="0"/>
          </a:p>
        </p:txBody>
      </p:sp>
      <p:sp>
        <p:nvSpPr>
          <p:cNvPr id="4" name="3 Marcador de número de diapositiva"/>
          <p:cNvSpPr>
            <a:spLocks noGrp="1"/>
          </p:cNvSpPr>
          <p:nvPr>
            <p:ph type="sldNum" sz="quarter" idx="10"/>
          </p:nvPr>
        </p:nvSpPr>
        <p:spPr/>
        <p:txBody>
          <a:bodyPr/>
          <a:lstStyle/>
          <a:p>
            <a:fld id="{378D3B89-95EF-437E-B9E1-7929A66FA802}" type="slidenum">
              <a:rPr lang="es-ES" smtClean="0"/>
              <a:t>11</a:t>
            </a:fld>
            <a:endParaRPr lang="es-ES"/>
          </a:p>
        </p:txBody>
      </p:sp>
    </p:spTree>
    <p:extLst>
      <p:ext uri="{BB962C8B-B14F-4D97-AF65-F5344CB8AC3E}">
        <p14:creationId xmlns:p14="http://schemas.microsoft.com/office/powerpoint/2010/main" val="896306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Política de Seguridad y Salud Laboral firmada por nuestro Consejero Delegado, es una declaración de principios, referida a la protección de la seguridad y salud laboral de los trabajadores frente a los riesgos derivados de las condiciones de trabajo, y ofrece un marco para la acción y establecimiento de los objetivos sobre la seguridad y salud laboral.</a:t>
            </a:r>
            <a:endParaRPr lang="es-ES" dirty="0"/>
          </a:p>
        </p:txBody>
      </p:sp>
      <p:sp>
        <p:nvSpPr>
          <p:cNvPr id="4" name="3 Marcador de número de diapositiva"/>
          <p:cNvSpPr>
            <a:spLocks noGrp="1"/>
          </p:cNvSpPr>
          <p:nvPr>
            <p:ph type="sldNum" sz="quarter" idx="10"/>
          </p:nvPr>
        </p:nvSpPr>
        <p:spPr/>
        <p:txBody>
          <a:bodyPr/>
          <a:lstStyle/>
          <a:p>
            <a:fld id="{378D3B89-95EF-437E-B9E1-7929A66FA802}" type="slidenum">
              <a:rPr lang="es-ES" smtClean="0"/>
              <a:t>12</a:t>
            </a:fld>
            <a:endParaRPr lang="es-ES"/>
          </a:p>
        </p:txBody>
      </p:sp>
    </p:spTree>
    <p:extLst>
      <p:ext uri="{BB962C8B-B14F-4D97-AF65-F5344CB8AC3E}">
        <p14:creationId xmlns:p14="http://schemas.microsoft.com/office/powerpoint/2010/main" val="107707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367800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10B05-26D7-4FC2-9C5A-42AE1C48759E}"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4171207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279019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402750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519771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1828881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2106818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16193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359066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178664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0B05-26D7-4FC2-9C5A-42AE1C48759E}"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268553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D10B05-26D7-4FC2-9C5A-42AE1C48759E}"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200086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D10B05-26D7-4FC2-9C5A-42AE1C48759E}"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198314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D10B05-26D7-4FC2-9C5A-42AE1C48759E}"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377222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10B05-26D7-4FC2-9C5A-42AE1C48759E}"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416815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10B05-26D7-4FC2-9C5A-42AE1C48759E}"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237314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10B05-26D7-4FC2-9C5A-42AE1C48759E}"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B3A2E-825F-46A9-A46A-B742C86EA5C6}" type="slidenum">
              <a:rPr lang="en-US" smtClean="0"/>
              <a:t>‹#›</a:t>
            </a:fld>
            <a:endParaRPr lang="en-US"/>
          </a:p>
        </p:txBody>
      </p:sp>
    </p:spTree>
    <p:extLst>
      <p:ext uri="{BB962C8B-B14F-4D97-AF65-F5344CB8AC3E}">
        <p14:creationId xmlns:p14="http://schemas.microsoft.com/office/powerpoint/2010/main" val="348030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D10B05-26D7-4FC2-9C5A-42AE1C48759E}" type="datetimeFigureOut">
              <a:rPr lang="en-US" smtClean="0"/>
              <a:t>8/24/2016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8B3A2E-825F-46A9-A46A-B742C86EA5C6}" type="slidenum">
              <a:rPr lang="en-US" smtClean="0"/>
              <a:t>‹#›</a:t>
            </a:fld>
            <a:endParaRPr lang="en-US"/>
          </a:p>
        </p:txBody>
      </p:sp>
    </p:spTree>
    <p:extLst>
      <p:ext uri="{BB962C8B-B14F-4D97-AF65-F5344CB8AC3E}">
        <p14:creationId xmlns:p14="http://schemas.microsoft.com/office/powerpoint/2010/main" val="13976238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png"/><Relationship Id="rId5" Type="http://schemas.openxmlformats.org/officeDocument/2006/relationships/image" Target="../media/image35.png"/><Relationship Id="rId10" Type="http://schemas.openxmlformats.org/officeDocument/2006/relationships/image" Target="../media/image2.png"/><Relationship Id="rId4" Type="http://schemas.microsoft.com/office/2007/relationships/hdphoto" Target="../media/hdphoto2.wdp"/><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3.png"/><Relationship Id="rId4" Type="http://schemas.microsoft.com/office/2007/relationships/hdphoto" Target="../media/hdphoto2.wdp"/><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mages.google.com/imgres?imgurl=http://www.cosmofon.com.mk/en/webcontent/image_library/articles/Private/customer_care.jpg&amp;imgrefurl=http://www.cosmofon.com.mk/en/?SectionID=189&amp;h=309&amp;w=465&amp;sz=204&amp;hl=es&amp;start=9&amp;um=1&amp;tbnid=9eb9WYBCJSms1M:&amp;tbnh=85&amp;tbnw=128&amp;prev=/images?q=customer&amp;um=1&amp;hl=es&amp;lr=&amp;rls=com.microsoft:es-us:IE-Address&amp;rlz=1I7GFRC"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8" Type="http://schemas.openxmlformats.org/officeDocument/2006/relationships/hyperlink" Target="http://images.google.com/imgres?imgurl=http://www.cosmofon.com.mk/en/webcontent/image_library/articles/Private/customer_care.jpg&amp;imgrefurl=http://www.cosmofon.com.mk/en/?SectionID=189&amp;h=309&amp;w=465&amp;sz=204&amp;hl=es&amp;start=9&amp;um=1&amp;tbnid=9eb9WYBCJSms1M:&amp;tbnh=85&amp;tbnw=128&amp;prev=/images?q=customer&amp;um=1&amp;hl=es&amp;lr=&amp;rls=com.microsoft:es-us:IE-Address&amp;rlz=1I7GFRC" TargetMode="External"/><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3.png"/><Relationship Id="rId5" Type="http://schemas.openxmlformats.org/officeDocument/2006/relationships/image" Target="../media/image50.png"/><Relationship Id="rId10" Type="http://schemas.openxmlformats.org/officeDocument/2006/relationships/image" Target="../media/image2.png"/><Relationship Id="rId4" Type="http://schemas.openxmlformats.org/officeDocument/2006/relationships/image" Target="../media/image49.png"/><Relationship Id="rId9" Type="http://schemas.openxmlformats.org/officeDocument/2006/relationships/image" Target="../media/image46.jpeg"/></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9.png"/><Relationship Id="rId7" Type="http://schemas.openxmlformats.org/officeDocument/2006/relationships/hyperlink" Target="http://images.google.com/imgres?imgurl=http://www.cosmofon.com.mk/en/webcontent/image_library/articles/Private/customer_care.jpg&amp;imgrefurl=http://www.cosmofon.com.mk/en/?SectionID=189&amp;h=309&amp;w=465&amp;sz=204&amp;hl=es&amp;start=9&amp;um=1&amp;tbnid=9eb9WYBCJSms1M:&amp;tbnh=85&amp;tbnw=128&amp;prev=/images?q=customer&amp;um=1&amp;hl=es&amp;lr=&amp;rls=com.microsoft:es-us:IE-Address&amp;rlz=1I7GFRC" TargetMode="External"/><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3.png"/><Relationship Id="rId4" Type="http://schemas.openxmlformats.org/officeDocument/2006/relationships/image" Target="../media/image50.png"/><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1.png"/><Relationship Id="rId7"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jpeg"/><Relationship Id="rId7" Type="http://schemas.openxmlformats.org/officeDocument/2006/relationships/image" Target="../media/image66.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65.jpeg"/><Relationship Id="rId11" Type="http://schemas.openxmlformats.org/officeDocument/2006/relationships/image" Target="../media/image3.png"/><Relationship Id="rId5" Type="http://schemas.openxmlformats.org/officeDocument/2006/relationships/image" Target="../media/image46.jpeg"/><Relationship Id="rId10" Type="http://schemas.openxmlformats.org/officeDocument/2006/relationships/image" Target="../media/image2.png"/><Relationship Id="rId4" Type="http://schemas.openxmlformats.org/officeDocument/2006/relationships/hyperlink" Target="http://images.google.com/imgres?imgurl=http://www.cosmofon.com.mk/en/webcontent/image_library/articles/Private/customer_care.jpg&amp;imgrefurl=http://www.cosmofon.com.mk/en/?SectionID=189&amp;h=309&amp;w=465&amp;sz=204&amp;hl=es&amp;start=9&amp;um=1&amp;tbnid=9eb9WYBCJSms1M:&amp;tbnh=85&amp;tbnw=128&amp;prev=/images?q=customer&amp;um=1&amp;hl=es&amp;lr=&amp;rls=com.microsoft:es-us:IE-Address&amp;rlz=1I7GFRC" TargetMode="External"/><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9.jpeg"/><Relationship Id="rId7" Type="http://schemas.openxmlformats.org/officeDocument/2006/relationships/image" Target="../media/image46.jpeg"/><Relationship Id="rId12" Type="http://schemas.openxmlformats.org/officeDocument/2006/relationships/image" Target="../media/image3.pn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hyperlink" Target="http://images.google.com/imgres?imgurl=http://www.cosmofon.com.mk/en/webcontent/image_library/articles/Private/customer_care.jpg&amp;imgrefurl=http://www.cosmofon.com.mk/en/?SectionID=189&amp;h=309&amp;w=465&amp;sz=204&amp;hl=es&amp;start=9&amp;um=1&amp;tbnid=9eb9WYBCJSms1M:&amp;tbnh=85&amp;tbnw=128&amp;prev=/images?q=customer&amp;um=1&amp;hl=es&amp;lr=&amp;rls=com.microsoft:es-us:IE-Address&amp;rlz=1I7GFRC" TargetMode="External"/><Relationship Id="rId11" Type="http://schemas.openxmlformats.org/officeDocument/2006/relationships/image" Target="../media/image2.png"/><Relationship Id="rId5" Type="http://schemas.openxmlformats.org/officeDocument/2006/relationships/image" Target="../media/image49.png"/><Relationship Id="rId10" Type="http://schemas.openxmlformats.org/officeDocument/2006/relationships/image" Target="../media/image65.jpeg"/><Relationship Id="rId4" Type="http://schemas.openxmlformats.org/officeDocument/2006/relationships/image" Target="../media/image70.jpeg"/><Relationship Id="rId9"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Excel_Worksheet1.xlsx"/><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8.png"/><Relationship Id="rId9" Type="http://schemas.microsoft.com/office/2007/relationships/diagramDrawing" Target="../diagrams/drawing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3.png"/><Relationship Id="rId7" Type="http://schemas.openxmlformats.org/officeDocument/2006/relationships/image" Target="../media/image8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37.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9.png"/><Relationship Id="rId7" Type="http://schemas.openxmlformats.org/officeDocument/2006/relationships/image" Target="../media/image9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1.jpeg"/><Relationship Id="rId11" Type="http://schemas.openxmlformats.org/officeDocument/2006/relationships/image" Target="../media/image3.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2.png"/><Relationship Id="rId9" Type="http://schemas.openxmlformats.org/officeDocument/2006/relationships/image" Target="../media/image94.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png"/><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0.jpeg"/><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emf"/><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es.dreamstime.com/register?jump_to=http://es.dreamstime.com/imagen-de-archivo-serie-del-icono-flechas-del-ciclo-image4618131" TargetMode="External"/><Relationship Id="rId5" Type="http://schemas.openxmlformats.org/officeDocument/2006/relationships/image" Target="../media/image13.jpeg"/><Relationship Id="rId10" Type="http://schemas.openxmlformats.org/officeDocument/2006/relationships/image" Target="../media/image3.png"/><Relationship Id="rId4" Type="http://schemas.openxmlformats.org/officeDocument/2006/relationships/image" Target="../media/image12.wmf"/><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2.jpeg"/><Relationship Id="rId5" Type="http://schemas.openxmlformats.org/officeDocument/2006/relationships/hyperlink" Target="http://www.google.es/url?sa=i&amp;rct=j&amp;q=&amp;esrc=s&amp;source=images&amp;cd=&amp;cad=rja&amp;uact=8&amp;ved=0ahUKEwi3jtiFi9vKAhXIlxoKHRMmBzkQjRwIBw&amp;url=http://www.20minutos.es/noticia/268551/0/Linea1/Tetuan/Chamartin/&amp;bvm=bv.113034660,d.d2s&amp;psig=AFQjCNHE-N7wkcoQqgqwBqiWz86ne3LZEA&amp;ust=1454571445580013" TargetMode="External"/><Relationship Id="rId4" Type="http://schemas.openxmlformats.org/officeDocument/2006/relationships/image" Target="../media/image101.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2126" y="383171"/>
            <a:ext cx="9144000" cy="2387600"/>
          </a:xfrm>
        </p:spPr>
        <p:txBody>
          <a:bodyPr>
            <a:noAutofit/>
          </a:bodyPr>
          <a:lstStyle/>
          <a:p>
            <a:r>
              <a:rPr lang="en-US" sz="5000" b="1" dirty="0">
                <a:solidFill>
                  <a:srgbClr val="0070C0"/>
                </a:solidFill>
                <a:latin typeface="Andes" panose="02000000000000000000" pitchFamily="50" charset="0"/>
              </a:rPr>
              <a:t/>
            </a:r>
            <a:br>
              <a:rPr lang="en-US" sz="5000" b="1" dirty="0">
                <a:solidFill>
                  <a:srgbClr val="0070C0"/>
                </a:solidFill>
                <a:latin typeface="Andes" panose="02000000000000000000" pitchFamily="50" charset="0"/>
              </a:rPr>
            </a:br>
            <a:r>
              <a:rPr lang="en-US" sz="5000" b="1" dirty="0">
                <a:solidFill>
                  <a:srgbClr val="0070C0"/>
                </a:solidFill>
                <a:latin typeface="Andes" panose="02000000000000000000" pitchFamily="50" charset="0"/>
              </a:rPr>
              <a:t> </a:t>
            </a:r>
            <a:r>
              <a:rPr lang="en-US" sz="4000" dirty="0">
                <a:solidFill>
                  <a:srgbClr val="0070C0"/>
                </a:solidFill>
                <a:latin typeface="Andes" panose="02000000000000000000" pitchFamily="50" charset="0"/>
                <a:cs typeface="Aparajita" panose="020B0604020202020204" pitchFamily="34" charset="0"/>
              </a:rPr>
              <a:t>Seminario Internacional</a:t>
            </a:r>
            <a:r>
              <a:rPr lang="en-US" sz="4000" dirty="0" smtClean="0">
                <a:solidFill>
                  <a:srgbClr val="0070C0"/>
                </a:solidFill>
                <a:latin typeface="Andes" panose="02000000000000000000" pitchFamily="50" charset="0"/>
                <a:cs typeface="Aparajita" panose="020B0604020202020204" pitchFamily="34" charset="0"/>
              </a:rPr>
              <a:t>: </a:t>
            </a:r>
            <a:r>
              <a:rPr lang="en-US" sz="5000" b="1" dirty="0">
                <a:solidFill>
                  <a:srgbClr val="0070C0"/>
                </a:solidFill>
                <a:latin typeface="Andes" panose="02000000000000000000" pitchFamily="50" charset="0"/>
              </a:rPr>
              <a:t/>
            </a:r>
            <a:br>
              <a:rPr lang="en-US" sz="5000" b="1" dirty="0">
                <a:solidFill>
                  <a:srgbClr val="0070C0"/>
                </a:solidFill>
                <a:latin typeface="Andes" panose="02000000000000000000" pitchFamily="50" charset="0"/>
              </a:rPr>
            </a:br>
            <a:r>
              <a:rPr lang="es-ES" sz="5000" b="1" dirty="0">
                <a:solidFill>
                  <a:srgbClr val="0070C0"/>
                </a:solidFill>
                <a:latin typeface="Arial" panose="020B0604020202020204" pitchFamily="34" charset="0"/>
                <a:cs typeface="Arial" panose="020B0604020202020204" pitchFamily="34" charset="0"/>
              </a:rPr>
              <a:t>“Gestión Social de Metros en América Latina” </a:t>
            </a:r>
            <a:endParaRPr lang="en-US" sz="5000" b="1"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72716" y="5990699"/>
            <a:ext cx="1876926" cy="715879"/>
          </a:xfrm>
        </p:spPr>
        <p:txBody>
          <a:bodyPr>
            <a:noAutofit/>
          </a:bodyPr>
          <a:lstStyle/>
          <a:p>
            <a:pPr algn="l"/>
            <a:r>
              <a:rPr lang="en-US" sz="1800" b="1" dirty="0" smtClean="0">
                <a:solidFill>
                  <a:srgbClr val="00B050"/>
                </a:solidFill>
              </a:rPr>
              <a:t>Lima - </a:t>
            </a:r>
            <a:r>
              <a:rPr lang="en-US" sz="1800" b="1" dirty="0">
                <a:solidFill>
                  <a:srgbClr val="00B050"/>
                </a:solidFill>
              </a:rPr>
              <a:t>P</a:t>
            </a:r>
            <a:r>
              <a:rPr lang="en-US" sz="1800" b="1" dirty="0" smtClean="0">
                <a:solidFill>
                  <a:srgbClr val="00B050"/>
                </a:solidFill>
              </a:rPr>
              <a:t>erú</a:t>
            </a:r>
          </a:p>
          <a:p>
            <a:pPr algn="l"/>
            <a:r>
              <a:rPr lang="en-US" sz="1800" b="1" dirty="0" smtClean="0">
                <a:solidFill>
                  <a:srgbClr val="00B050"/>
                </a:solidFill>
              </a:rPr>
              <a:t>Agosto, 2016</a:t>
            </a:r>
            <a:endParaRPr lang="en-US" sz="1800" b="1" dirty="0">
              <a:solidFill>
                <a:srgbClr val="00B050"/>
              </a:solidFill>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0370" y="621233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3">
            <a:extLst>
              <a:ext uri="{28A0092B-C50C-407E-A947-70E740481C1C}">
                <a14:useLocalDpi xmlns:a14="http://schemas.microsoft.com/office/drawing/2010/main" val="0"/>
              </a:ext>
            </a:extLst>
          </a:blip>
          <a:srcRect t="-9829" b="-9800"/>
          <a:stretch/>
        </p:blipFill>
        <p:spPr>
          <a:xfrm>
            <a:off x="7507706" y="6089207"/>
            <a:ext cx="911431" cy="617371"/>
          </a:xfrm>
          <a:prstGeom prst="rect">
            <a:avLst/>
          </a:prstGeom>
        </p:spPr>
      </p:pic>
      <p:grpSp>
        <p:nvGrpSpPr>
          <p:cNvPr id="6" name="Group 15"/>
          <p:cNvGrpSpPr>
            <a:grpSpLocks/>
          </p:cNvGrpSpPr>
          <p:nvPr/>
        </p:nvGrpSpPr>
        <p:grpSpPr bwMode="auto">
          <a:xfrm>
            <a:off x="3762183" y="3038893"/>
            <a:ext cx="7037387" cy="1844675"/>
            <a:chOff x="0" y="0"/>
            <a:chExt cx="4239532" cy="1246505"/>
          </a:xfrm>
        </p:grpSpPr>
        <p:pic>
          <p:nvPicPr>
            <p:cNvPr id="7" name="Picture 16" descr="metro-de-lima-lc3adnea-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3787" y="0"/>
              <a:ext cx="1638935" cy="124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metro2"/>
            <p:cNvPicPr>
              <a:picLocks noChangeAspect="1"/>
            </p:cNvPicPr>
            <p:nvPr/>
          </p:nvPicPr>
          <p:blipFill>
            <a:blip r:embed="rId5">
              <a:extLst>
                <a:ext uri="{28A0092B-C50C-407E-A947-70E740481C1C}">
                  <a14:useLocalDpi xmlns:a14="http://schemas.microsoft.com/office/drawing/2010/main" val="0"/>
                </a:ext>
              </a:extLst>
            </a:blip>
            <a:srcRect l="272" t="27464" r="2110" b="10211"/>
            <a:stretch>
              <a:fillRect/>
            </a:stretch>
          </p:blipFill>
          <p:spPr bwMode="auto">
            <a:xfrm>
              <a:off x="0" y="0"/>
              <a:ext cx="1352550" cy="124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plataformaMetro"/>
            <p:cNvPicPr>
              <a:picLocks noChangeAspect="1"/>
            </p:cNvPicPr>
            <p:nvPr/>
          </p:nvPicPr>
          <p:blipFill>
            <a:blip r:embed="rId6">
              <a:extLst>
                <a:ext uri="{28A0092B-C50C-407E-A947-70E740481C1C}">
                  <a14:useLocalDpi xmlns:a14="http://schemas.microsoft.com/office/drawing/2010/main" val="0"/>
                </a:ext>
              </a:extLst>
            </a:blip>
            <a:srcRect l="-540" t="14589" r="-2702" b="25229"/>
            <a:stretch>
              <a:fillRect/>
            </a:stretch>
          </p:blipFill>
          <p:spPr bwMode="auto">
            <a:xfrm>
              <a:off x="3004457" y="0"/>
              <a:ext cx="1235075" cy="124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71476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a:spLocks noChangeArrowheads="1"/>
          </p:cNvSpPr>
          <p:nvPr/>
        </p:nvSpPr>
        <p:spPr bwMode="auto">
          <a:xfrm>
            <a:off x="923732" y="735115"/>
            <a:ext cx="11194473" cy="5529379"/>
          </a:xfrm>
          <a:prstGeom prst="roundRect">
            <a:avLst>
              <a:gd name="adj" fmla="val 16667"/>
            </a:avLst>
          </a:prstGeom>
          <a:gradFill flip="none" rotWithShape="1">
            <a:gsLst>
              <a:gs pos="0">
                <a:schemeClr val="tx2">
                  <a:lumMod val="10000"/>
                  <a:lumOff val="90000"/>
                </a:schemeClr>
              </a:gs>
              <a:gs pos="36000">
                <a:schemeClr val="accent1">
                  <a:lumMod val="20000"/>
                  <a:lumOff val="80000"/>
                </a:schemeClr>
              </a:gs>
              <a:gs pos="100000">
                <a:srgbClr val="A3B8FD"/>
              </a:gs>
            </a:gsLst>
            <a:lin ang="3000000" scaled="0"/>
            <a:tileRect/>
          </a:gra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lIns="88110" tIns="44713" rIns="88110" bIns="44713" anchor="ctr"/>
          <a:lstStyle/>
          <a:p>
            <a:pPr algn="just"/>
            <a:endParaRPr lang="es-ES" altLang="es-ES" sz="1400" dirty="0" smtClean="0">
              <a:latin typeface="Calibri" panose="020F0502020204030204" pitchFamily="34" charset="0"/>
            </a:endParaRPr>
          </a:p>
          <a:p>
            <a:pPr algn="just"/>
            <a:endParaRPr lang="es-ES" altLang="es-ES" sz="1400" dirty="0">
              <a:latin typeface="Calibri" panose="020F0502020204030204" pitchFamily="34" charset="0"/>
            </a:endParaRPr>
          </a:p>
          <a:p>
            <a:pPr algn="just"/>
            <a:endParaRPr lang="es-ES" altLang="es-ES" sz="1400" dirty="0" smtClean="0">
              <a:latin typeface="Calibri" panose="020F0502020204030204" pitchFamily="34" charset="0"/>
            </a:endParaRPr>
          </a:p>
          <a:p>
            <a:pPr algn="just"/>
            <a:endParaRPr lang="es-ES" altLang="es-ES" sz="1400" dirty="0" smtClean="0">
              <a:latin typeface="Calibri" panose="020F0502020204030204" pitchFamily="34" charset="0"/>
            </a:endParaRPr>
          </a:p>
          <a:p>
            <a:pPr algn="just"/>
            <a:r>
              <a:rPr lang="es-ES" altLang="es-ES" sz="1600" b="1" dirty="0" smtClean="0">
                <a:latin typeface="Andes"/>
              </a:rPr>
              <a:t>20</a:t>
            </a:r>
            <a:r>
              <a:rPr lang="es-ES" altLang="es-ES" sz="1600" b="1" dirty="0">
                <a:latin typeface="Andes"/>
              </a:rPr>
              <a:t>% de reducción en el consumo de agua</a:t>
            </a:r>
            <a:r>
              <a:rPr lang="es-ES" altLang="es-ES" sz="1600" dirty="0">
                <a:latin typeface="Andes"/>
              </a:rPr>
              <a:t> gracias a la aplicación de medidas del Plan de Gestión Sostenible del Agua (instalación de dispositivos de ahorro, campañas de sensibilización internas, mejora en el control de consumos</a:t>
            </a:r>
            <a:r>
              <a:rPr lang="es-ES" altLang="es-ES" sz="1600" dirty="0" smtClean="0">
                <a:latin typeface="Andes"/>
              </a:rPr>
              <a:t>, </a:t>
            </a:r>
            <a:r>
              <a:rPr lang="es-ES" altLang="es-ES" sz="1600" dirty="0">
                <a:latin typeface="Andes"/>
              </a:rPr>
              <a:t>etc.).</a:t>
            </a:r>
          </a:p>
          <a:p>
            <a:pPr algn="just"/>
            <a:endParaRPr lang="es-ES" altLang="es-ES" sz="1600" dirty="0">
              <a:latin typeface="Andes"/>
            </a:endParaRPr>
          </a:p>
          <a:p>
            <a:pPr algn="just"/>
            <a:r>
              <a:rPr lang="es-ES" altLang="es-ES" sz="1600" b="1" dirty="0">
                <a:latin typeface="Andes"/>
              </a:rPr>
              <a:t>35% de recuperación de agua </a:t>
            </a:r>
            <a:r>
              <a:rPr lang="es-ES" altLang="es-ES" sz="1600" dirty="0" smtClean="0">
                <a:latin typeface="Andes"/>
              </a:rPr>
              <a:t>por la </a:t>
            </a:r>
            <a:r>
              <a:rPr lang="es-ES" altLang="es-ES" sz="1600" dirty="0">
                <a:latin typeface="Andes"/>
              </a:rPr>
              <a:t>implantación de recicladoras en túneles de lavado y soplado de trenes.</a:t>
            </a:r>
          </a:p>
          <a:p>
            <a:pPr algn="just"/>
            <a:endParaRPr lang="es-ES" altLang="es-ES" sz="1600" dirty="0">
              <a:latin typeface="Andes"/>
            </a:endParaRPr>
          </a:p>
          <a:p>
            <a:pPr algn="just"/>
            <a:r>
              <a:rPr lang="es-ES" altLang="es-ES" sz="1600" b="1" dirty="0">
                <a:latin typeface="Andes"/>
              </a:rPr>
              <a:t>70% de reducción de la carga de vertido</a:t>
            </a:r>
            <a:r>
              <a:rPr lang="es-ES" altLang="es-ES" sz="1600" dirty="0">
                <a:latin typeface="Andes"/>
              </a:rPr>
              <a:t> </a:t>
            </a:r>
            <a:r>
              <a:rPr lang="es-ES" altLang="es-ES" sz="1600" dirty="0" smtClean="0">
                <a:latin typeface="Andes"/>
              </a:rPr>
              <a:t>en nuestras instalaciones gracias </a:t>
            </a:r>
            <a:r>
              <a:rPr lang="es-ES" altLang="es-ES" sz="1600" dirty="0">
                <a:latin typeface="Andes"/>
              </a:rPr>
              <a:t>a la depuradora de aguas industriales.</a:t>
            </a:r>
          </a:p>
          <a:p>
            <a:pPr algn="just"/>
            <a:endParaRPr lang="es-ES" altLang="es-ES" sz="1600" dirty="0">
              <a:latin typeface="Andes"/>
            </a:endParaRPr>
          </a:p>
          <a:p>
            <a:pPr algn="just"/>
            <a:r>
              <a:rPr lang="es-ES" altLang="es-ES" sz="1600" b="1" dirty="0">
                <a:latin typeface="Andes"/>
              </a:rPr>
              <a:t>Más del 25% de reducción en el consumo de productos relevantes desde el punto de vista ambiental </a:t>
            </a:r>
            <a:r>
              <a:rPr lang="es-ES" altLang="es-ES" sz="1600" dirty="0" smtClean="0">
                <a:latin typeface="Andes"/>
              </a:rPr>
              <a:t>al aplicar </a:t>
            </a:r>
            <a:r>
              <a:rPr lang="es-ES" altLang="es-ES" sz="1600" dirty="0">
                <a:latin typeface="Andes"/>
              </a:rPr>
              <a:t>buenas prácticas </a:t>
            </a:r>
            <a:r>
              <a:rPr lang="es-ES" altLang="es-ES" sz="1600" dirty="0" smtClean="0">
                <a:latin typeface="Andes"/>
              </a:rPr>
              <a:t>ambientales y </a:t>
            </a:r>
            <a:r>
              <a:rPr lang="es-ES" altLang="es-ES" sz="1600" dirty="0">
                <a:latin typeface="Andes"/>
              </a:rPr>
              <a:t>sustitución de productos por otros más respetuosos con el entorno. Como por ejemplo:</a:t>
            </a:r>
          </a:p>
          <a:p>
            <a:pPr marL="742950" lvl="1" indent="-285750">
              <a:buFont typeface="Arial" panose="020B0604020202020204" pitchFamily="34" charset="0"/>
              <a:buChar char="•"/>
            </a:pPr>
            <a:r>
              <a:rPr lang="es-ES" altLang="es-ES" sz="1600" dirty="0">
                <a:solidFill>
                  <a:schemeClr val="dk1"/>
                </a:solidFill>
                <a:latin typeface="Andes"/>
              </a:rPr>
              <a:t>empleo de papel reciclado y/o ecológico en oficinas, </a:t>
            </a:r>
          </a:p>
          <a:p>
            <a:pPr marL="742950" lvl="1" indent="-285750">
              <a:buFont typeface="Arial" panose="020B0604020202020204" pitchFamily="34" charset="0"/>
              <a:buChar char="•"/>
            </a:pPr>
            <a:r>
              <a:rPr lang="es-ES" altLang="es-ES" sz="1600" dirty="0">
                <a:solidFill>
                  <a:schemeClr val="dk1"/>
                </a:solidFill>
                <a:latin typeface="Andes"/>
              </a:rPr>
              <a:t>utilización de grasas biodegradables, </a:t>
            </a:r>
          </a:p>
          <a:p>
            <a:pPr marL="742950" lvl="1" indent="-285750">
              <a:buFont typeface="Arial" panose="020B0604020202020204" pitchFamily="34" charset="0"/>
              <a:buChar char="•"/>
            </a:pPr>
            <a:r>
              <a:rPr lang="es-ES" altLang="es-ES" sz="1600" dirty="0">
                <a:solidFill>
                  <a:schemeClr val="dk1"/>
                </a:solidFill>
                <a:latin typeface="Andes"/>
              </a:rPr>
              <a:t>uso de disolventes con alto contenido en sólidos en cabina de pintura y disolventes orgánicos en las lavadoras manuales de piezas.</a:t>
            </a:r>
          </a:p>
          <a:p>
            <a:pPr algn="just"/>
            <a:endParaRPr lang="es-ES" altLang="es-ES" sz="1600" dirty="0">
              <a:latin typeface="Andes"/>
            </a:endParaRPr>
          </a:p>
          <a:p>
            <a:pPr algn="just"/>
            <a:r>
              <a:rPr lang="es-ES" altLang="es-ES" sz="1600" b="1" dirty="0">
                <a:latin typeface="Andes"/>
              </a:rPr>
              <a:t>Control periódico de emisiones </a:t>
            </a:r>
            <a:r>
              <a:rPr lang="es-ES" altLang="es-ES" sz="1600" dirty="0">
                <a:latin typeface="Andes"/>
              </a:rPr>
              <a:t>atmosféricas y acústicas en el </a:t>
            </a:r>
            <a:r>
              <a:rPr lang="es-ES" altLang="es-ES" sz="1600" b="1" dirty="0">
                <a:latin typeface="Andes"/>
              </a:rPr>
              <a:t>100% de los focos emisores</a:t>
            </a:r>
            <a:r>
              <a:rPr lang="es-ES" altLang="es-ES" sz="1600" dirty="0">
                <a:latin typeface="Andes"/>
              </a:rPr>
              <a:t>.</a:t>
            </a:r>
          </a:p>
          <a:p>
            <a:pPr algn="just"/>
            <a:endParaRPr lang="es-ES" altLang="es-ES" sz="1600" dirty="0">
              <a:latin typeface="Andes"/>
            </a:endParaRPr>
          </a:p>
          <a:p>
            <a:pPr algn="just"/>
            <a:r>
              <a:rPr lang="es-ES" altLang="es-ES" sz="1600" dirty="0">
                <a:latin typeface="Andes"/>
              </a:rPr>
              <a:t>Estudios de </a:t>
            </a:r>
            <a:r>
              <a:rPr lang="es-ES" altLang="es-ES" sz="1600" b="1" dirty="0">
                <a:latin typeface="Andes"/>
              </a:rPr>
              <a:t>caracterización de suelos</a:t>
            </a:r>
            <a:r>
              <a:rPr lang="es-ES" altLang="es-ES" sz="1600" dirty="0">
                <a:latin typeface="Andes"/>
              </a:rPr>
              <a:t> en el 100% de las </a:t>
            </a:r>
            <a:r>
              <a:rPr lang="es-ES" altLang="es-ES" sz="1600" b="1" dirty="0">
                <a:latin typeface="Andes"/>
              </a:rPr>
              <a:t>instalaciones de mantenimiento</a:t>
            </a:r>
            <a:r>
              <a:rPr lang="es-ES" altLang="es-ES" sz="1600" dirty="0">
                <a:latin typeface="Andes"/>
              </a:rPr>
              <a:t>.</a:t>
            </a:r>
          </a:p>
          <a:p>
            <a:pPr algn="just"/>
            <a:endParaRPr lang="es-ES" altLang="es-ES" sz="1600" dirty="0">
              <a:latin typeface="Andes"/>
            </a:endParaRPr>
          </a:p>
          <a:p>
            <a:pPr algn="just"/>
            <a:r>
              <a:rPr lang="es-ES" altLang="es-ES" sz="1600" b="1" dirty="0">
                <a:latin typeface="Andes"/>
              </a:rPr>
              <a:t>Más del 95% </a:t>
            </a:r>
            <a:r>
              <a:rPr lang="es-ES" altLang="es-ES" sz="1600" dirty="0">
                <a:latin typeface="Andes"/>
              </a:rPr>
              <a:t>de los </a:t>
            </a:r>
            <a:r>
              <a:rPr lang="es-ES" altLang="es-ES" sz="1600" b="1" dirty="0">
                <a:latin typeface="Andes"/>
              </a:rPr>
              <a:t>residuos industriales</a:t>
            </a:r>
            <a:r>
              <a:rPr lang="es-ES" altLang="es-ES" sz="1600" dirty="0">
                <a:latin typeface="Andes"/>
              </a:rPr>
              <a:t> generados son </a:t>
            </a:r>
            <a:r>
              <a:rPr lang="es-ES" altLang="es-ES" sz="1600" b="1" dirty="0">
                <a:latin typeface="Andes"/>
              </a:rPr>
              <a:t>reciclados o recuperados energéticamente</a:t>
            </a:r>
            <a:r>
              <a:rPr lang="es-ES" altLang="es-ES" sz="1600" dirty="0">
                <a:latin typeface="Andes"/>
              </a:rPr>
              <a:t>.</a:t>
            </a:r>
          </a:p>
          <a:p>
            <a:pPr algn="just"/>
            <a:endParaRPr lang="es-ES" altLang="es-ES" sz="1400" dirty="0">
              <a:latin typeface="Calibri" panose="020F0502020204030204" pitchFamily="34" charset="0"/>
            </a:endParaRPr>
          </a:p>
          <a:p>
            <a:pPr algn="just"/>
            <a:endParaRPr lang="es-ES" altLang="es-ES" sz="1400" dirty="0">
              <a:latin typeface="Calibri" panose="020F0502020204030204" pitchFamily="34" charset="0"/>
            </a:endParaRPr>
          </a:p>
          <a:p>
            <a:pPr algn="just"/>
            <a:endParaRPr lang="en-GB" altLang="es-ES" sz="1400" dirty="0">
              <a:latin typeface="Calibri" panose="020F0502020204030204" pitchFamily="34" charset="0"/>
            </a:endParaRPr>
          </a:p>
        </p:txBody>
      </p:sp>
      <p:sp>
        <p:nvSpPr>
          <p:cNvPr id="7" name="Text Box 20"/>
          <p:cNvSpPr txBox="1">
            <a:spLocks noChangeArrowheads="1"/>
          </p:cNvSpPr>
          <p:nvPr/>
        </p:nvSpPr>
        <p:spPr bwMode="auto">
          <a:xfrm>
            <a:off x="2168330" y="150340"/>
            <a:ext cx="7705725"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a:latin typeface="Andes"/>
              </a:rPr>
              <a:t>Gestión </a:t>
            </a:r>
            <a:r>
              <a:rPr lang="es-ES_tradnl" altLang="es-ES" sz="3200" b="1" dirty="0" smtClean="0">
                <a:latin typeface="Andes"/>
              </a:rPr>
              <a:t>medioambiental</a:t>
            </a:r>
            <a:endParaRPr lang="es-ES_tradnl" altLang="es-ES" sz="3200" b="1" dirty="0">
              <a:latin typeface="Andes"/>
            </a:endParaRPr>
          </a:p>
        </p:txBody>
      </p:sp>
      <p:sp>
        <p:nvSpPr>
          <p:cNvPr id="8" name="Text Box 20"/>
          <p:cNvSpPr txBox="1">
            <a:spLocks noChangeArrowheads="1"/>
          </p:cNvSpPr>
          <p:nvPr/>
        </p:nvSpPr>
        <p:spPr bwMode="auto">
          <a:xfrm>
            <a:off x="2189596" y="688299"/>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Resultados</a:t>
            </a:r>
            <a:endParaRPr lang="es-ES_tradnl" altLang="es-ES" sz="2400" b="1" dirty="0">
              <a:latin typeface="Andes"/>
            </a:endParaRPr>
          </a:p>
        </p:txBody>
      </p:sp>
      <p:pic>
        <p:nvPicPr>
          <p:cNvPr id="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10928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
        <p:nvSpPr>
          <p:cNvPr id="4" name="Text Box 9"/>
          <p:cNvSpPr txBox="1">
            <a:spLocks noChangeArrowheads="1"/>
          </p:cNvSpPr>
          <p:nvPr/>
        </p:nvSpPr>
        <p:spPr bwMode="auto">
          <a:xfrm>
            <a:off x="1656674" y="355600"/>
            <a:ext cx="9485376"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32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b="1" dirty="0" smtClean="0">
                <a:latin typeface="Andes"/>
              </a:rPr>
              <a:t>Gestión </a:t>
            </a:r>
            <a:r>
              <a:rPr lang="es-ES_tradnl" b="1" dirty="0">
                <a:latin typeface="Andes"/>
              </a:rPr>
              <a:t>de Prevención de Riesgos Laborales</a:t>
            </a:r>
          </a:p>
        </p:txBody>
      </p:sp>
      <p:sp>
        <p:nvSpPr>
          <p:cNvPr id="5" name="Text Box 18"/>
          <p:cNvSpPr txBox="1">
            <a:spLocks noChangeArrowheads="1"/>
          </p:cNvSpPr>
          <p:nvPr/>
        </p:nvSpPr>
        <p:spPr bwMode="auto">
          <a:xfrm>
            <a:off x="2370900" y="2060848"/>
            <a:ext cx="7086600" cy="39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defRPr/>
            </a:pPr>
            <a:endParaRPr lang="es-ES_tradnl" sz="2200" dirty="0">
              <a:solidFill>
                <a:srgbClr val="4B575F"/>
              </a:solidFill>
              <a:latin typeface="Calibri" pitchFamily="1" charset="0"/>
              <a:ea typeface="Geneva" pitchFamily="1" charset="-128"/>
            </a:endParaRPr>
          </a:p>
        </p:txBody>
      </p:sp>
      <p:sp>
        <p:nvSpPr>
          <p:cNvPr id="8" name="Text Box 10"/>
          <p:cNvSpPr txBox="1">
            <a:spLocks noChangeArrowheads="1"/>
          </p:cNvSpPr>
          <p:nvPr/>
        </p:nvSpPr>
        <p:spPr bwMode="auto">
          <a:xfrm>
            <a:off x="1689829" y="980155"/>
            <a:ext cx="3842444"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4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 b="1" dirty="0">
                <a:latin typeface="Andes"/>
              </a:rPr>
              <a:t>Implantación y evolución</a:t>
            </a:r>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520" y="1504339"/>
            <a:ext cx="8312961" cy="443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679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
        <p:nvSpPr>
          <p:cNvPr id="4" name="Text Box 9"/>
          <p:cNvSpPr txBox="1">
            <a:spLocks noChangeArrowheads="1"/>
          </p:cNvSpPr>
          <p:nvPr/>
        </p:nvSpPr>
        <p:spPr bwMode="auto">
          <a:xfrm>
            <a:off x="2145792" y="355600"/>
            <a:ext cx="9485376"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32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b="1" dirty="0" smtClean="0">
                <a:latin typeface="Andes"/>
              </a:rPr>
              <a:t>Gestión </a:t>
            </a:r>
            <a:r>
              <a:rPr lang="es-ES_tradnl" b="1" dirty="0">
                <a:latin typeface="Andes"/>
              </a:rPr>
              <a:t>de Prevención de Riesgos Laborales</a:t>
            </a:r>
          </a:p>
        </p:txBody>
      </p:sp>
      <p:sp>
        <p:nvSpPr>
          <p:cNvPr id="5" name="Text Box 10"/>
          <p:cNvSpPr txBox="1">
            <a:spLocks noChangeArrowheads="1"/>
          </p:cNvSpPr>
          <p:nvPr/>
        </p:nvSpPr>
        <p:spPr bwMode="auto">
          <a:xfrm>
            <a:off x="2200213" y="969522"/>
            <a:ext cx="3842444"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4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 b="1" dirty="0" smtClean="0">
                <a:latin typeface="Andes"/>
              </a:rPr>
              <a:t>Política de Seguridad y Salud</a:t>
            </a:r>
            <a:endParaRPr lang="es-ES" b="1" dirty="0">
              <a:latin typeface="Andes"/>
            </a:endParaRPr>
          </a:p>
        </p:txBody>
      </p:sp>
      <p:sp>
        <p:nvSpPr>
          <p:cNvPr id="8" name="Text Box 18"/>
          <p:cNvSpPr txBox="1">
            <a:spLocks noChangeArrowheads="1"/>
          </p:cNvSpPr>
          <p:nvPr/>
        </p:nvSpPr>
        <p:spPr bwMode="auto">
          <a:xfrm>
            <a:off x="2397370" y="1840219"/>
            <a:ext cx="4381381" cy="3370153"/>
          </a:xfrm>
          <a:prstGeom prst="rect">
            <a:avLst/>
          </a:prstGeom>
          <a:noFill/>
          <a:ln w="9525">
            <a:noFill/>
            <a:miter lim="800000"/>
            <a:headEnd/>
            <a:tailEnd/>
          </a:ln>
          <a:extLst/>
        </p:spPr>
        <p:txBody>
          <a:bodyPr wrap="square">
            <a:spAutoFit/>
          </a:bodyPr>
          <a:lstStyle>
            <a:defPPr>
              <a:defRPr lang="en-US"/>
            </a:defPPr>
            <a:lvl1pPr marL="457200" indent="-457200" eaLnBrk="0" fontAlgn="base" hangingPunct="0">
              <a:spcBef>
                <a:spcPct val="50000"/>
              </a:spcBef>
              <a:spcAft>
                <a:spcPct val="0"/>
              </a:spcAft>
              <a:buFont typeface="Arial" panose="020B0604020202020204" pitchFamily="34" charset="0"/>
              <a:buChar char="•"/>
              <a:defRPr b="1">
                <a:solidFill>
                  <a:srgbClr val="005A9F"/>
                </a:solidFill>
                <a:latin typeface="Calibri" panose="020F0502020204030204"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pPr marL="0" indent="0">
              <a:buNone/>
            </a:pPr>
            <a:r>
              <a:rPr lang="es-ES_tradnl" sz="2400" dirty="0">
                <a:latin typeface="Andes"/>
              </a:rPr>
              <a:t>Declaración de principios:</a:t>
            </a:r>
          </a:p>
          <a:p>
            <a:r>
              <a:rPr lang="es-ES_tradnl" dirty="0" smtClean="0">
                <a:latin typeface="Andes"/>
              </a:rPr>
              <a:t>Promoción </a:t>
            </a:r>
            <a:r>
              <a:rPr lang="es-ES_tradnl" dirty="0">
                <a:latin typeface="Andes"/>
              </a:rPr>
              <a:t>de la seguridad y salud</a:t>
            </a:r>
          </a:p>
          <a:p>
            <a:r>
              <a:rPr lang="es-ES_tradnl" dirty="0">
                <a:latin typeface="Andes"/>
              </a:rPr>
              <a:t>Mejora continua</a:t>
            </a:r>
          </a:p>
          <a:p>
            <a:r>
              <a:rPr lang="es-ES_tradnl" dirty="0">
                <a:latin typeface="Andes"/>
              </a:rPr>
              <a:t>Cumplimiento requisitos legales</a:t>
            </a:r>
          </a:p>
          <a:p>
            <a:r>
              <a:rPr lang="es-ES_tradnl" dirty="0">
                <a:latin typeface="Andes"/>
              </a:rPr>
              <a:t>Eficiencia</a:t>
            </a:r>
          </a:p>
          <a:p>
            <a:r>
              <a:rPr lang="es-ES_tradnl" dirty="0">
                <a:latin typeface="Andes"/>
              </a:rPr>
              <a:t>Vigilancia de la salud</a:t>
            </a:r>
          </a:p>
          <a:p>
            <a:r>
              <a:rPr lang="es-ES_tradnl" dirty="0">
                <a:latin typeface="Andes"/>
              </a:rPr>
              <a:t>Compromiso con trabajadores externos</a:t>
            </a:r>
          </a:p>
          <a:p>
            <a:r>
              <a:rPr lang="es-ES_tradnl" dirty="0">
                <a:latin typeface="Andes"/>
              </a:rPr>
              <a:t>Integración de la actividad </a:t>
            </a:r>
            <a:r>
              <a:rPr lang="es-ES_tradnl" dirty="0" smtClean="0">
                <a:latin typeface="Andes"/>
              </a:rPr>
              <a:t>preventiva</a:t>
            </a:r>
            <a:endParaRPr lang="es-ES_tradnl" dirty="0">
              <a:latin typeface="Andes"/>
            </a:endParaRP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7392" y="1407618"/>
            <a:ext cx="3252773" cy="46069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682679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
        <p:nvSpPr>
          <p:cNvPr id="4" name="Text Box 9"/>
          <p:cNvSpPr txBox="1">
            <a:spLocks noChangeArrowheads="1"/>
          </p:cNvSpPr>
          <p:nvPr/>
        </p:nvSpPr>
        <p:spPr bwMode="auto">
          <a:xfrm>
            <a:off x="2145792" y="355600"/>
            <a:ext cx="9485376"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32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b="1" dirty="0" smtClean="0">
                <a:latin typeface="Andes"/>
              </a:rPr>
              <a:t>Gestión </a:t>
            </a:r>
            <a:r>
              <a:rPr lang="es-ES_tradnl" b="1" dirty="0">
                <a:latin typeface="Andes"/>
              </a:rPr>
              <a:t>de Prevención de Riesgos Laborales</a:t>
            </a:r>
          </a:p>
        </p:txBody>
      </p:sp>
      <p:sp>
        <p:nvSpPr>
          <p:cNvPr id="10" name="Text Box 10"/>
          <p:cNvSpPr txBox="1">
            <a:spLocks noChangeArrowheads="1"/>
          </p:cNvSpPr>
          <p:nvPr/>
        </p:nvSpPr>
        <p:spPr bwMode="auto">
          <a:xfrm>
            <a:off x="2139253" y="1396242"/>
            <a:ext cx="3842444"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4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 b="1" dirty="0">
                <a:latin typeface="Andes"/>
              </a:rPr>
              <a:t>Elementos clave</a:t>
            </a:r>
          </a:p>
        </p:txBody>
      </p:sp>
      <p:sp>
        <p:nvSpPr>
          <p:cNvPr id="11" name="Text Box 18"/>
          <p:cNvSpPr txBox="1">
            <a:spLocks noChangeArrowheads="1"/>
          </p:cNvSpPr>
          <p:nvPr/>
        </p:nvSpPr>
        <p:spPr bwMode="auto">
          <a:xfrm>
            <a:off x="2139250" y="1525790"/>
            <a:ext cx="7711885" cy="3924151"/>
          </a:xfrm>
          <a:prstGeom prst="rect">
            <a:avLst/>
          </a:prstGeom>
          <a:noFill/>
          <a:ln w="9525">
            <a:noFill/>
            <a:miter lim="800000"/>
            <a:headEnd/>
            <a:tailEnd/>
          </a:ln>
          <a:extLst/>
        </p:spPr>
        <p:txBody>
          <a:bodyPr wrap="square">
            <a:spAutoFit/>
          </a:bodyPr>
          <a:lstStyle>
            <a:defPPr>
              <a:defRPr lang="en-US"/>
            </a:defPPr>
            <a:lvl1pPr indent="0" eaLnBrk="0" fontAlgn="base" hangingPunct="0">
              <a:spcBef>
                <a:spcPct val="50000"/>
              </a:spcBef>
              <a:spcAft>
                <a:spcPct val="0"/>
              </a:spcAft>
              <a:buFont typeface="Arial" panose="020B0604020202020204" pitchFamily="34" charset="0"/>
              <a:buNone/>
              <a:defRPr sz="2400" b="1">
                <a:solidFill>
                  <a:srgbClr val="005A9F"/>
                </a:solidFill>
                <a:latin typeface="Calibri" panose="020F0502020204030204"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endParaRPr lang="es-ES_tradnl" dirty="0">
              <a:latin typeface="Andes"/>
            </a:endParaRPr>
          </a:p>
          <a:p>
            <a:pPr marL="342900" indent="-342900">
              <a:buFont typeface="Arial" panose="020B0604020202020204" pitchFamily="34" charset="0"/>
              <a:buChar char="•"/>
            </a:pPr>
            <a:r>
              <a:rPr lang="es-ES_tradnl" sz="2200" dirty="0">
                <a:latin typeface="Andes"/>
              </a:rPr>
              <a:t>Gestión por procesos</a:t>
            </a:r>
          </a:p>
          <a:p>
            <a:pPr marL="342900" indent="-342900">
              <a:buFont typeface="Arial" panose="020B0604020202020204" pitchFamily="34" charset="0"/>
              <a:buChar char="•"/>
            </a:pPr>
            <a:r>
              <a:rPr lang="es-ES" sz="2200" dirty="0">
                <a:latin typeface="Andes"/>
              </a:rPr>
              <a:t>Alineación estrategia corporativa y despliegue:</a:t>
            </a:r>
          </a:p>
          <a:p>
            <a:pPr marL="800100" lvl="1" indent="-342900">
              <a:buFont typeface="Wingdings" panose="05000000000000000000" pitchFamily="2" charset="2"/>
              <a:buChar char="ü"/>
            </a:pPr>
            <a:r>
              <a:rPr lang="es-ES" sz="2000" dirty="0">
                <a:solidFill>
                  <a:schemeClr val="accent1">
                    <a:lumMod val="75000"/>
                  </a:schemeClr>
                </a:solidFill>
                <a:latin typeface="Andes"/>
              </a:rPr>
              <a:t>Planificación de la actividad preventiva</a:t>
            </a:r>
          </a:p>
          <a:p>
            <a:pPr marL="800100" lvl="1" indent="-342900">
              <a:buFont typeface="Wingdings" panose="05000000000000000000" pitchFamily="2" charset="2"/>
              <a:buChar char="ü"/>
            </a:pPr>
            <a:r>
              <a:rPr lang="es-ES" sz="2000" dirty="0">
                <a:solidFill>
                  <a:schemeClr val="accent1">
                    <a:lumMod val="75000"/>
                  </a:schemeClr>
                </a:solidFill>
                <a:latin typeface="Andes"/>
              </a:rPr>
              <a:t>Establecimiento de planes y objetivos</a:t>
            </a:r>
          </a:p>
          <a:p>
            <a:pPr marL="800100" lvl="1" indent="-342900">
              <a:buFont typeface="Wingdings" panose="05000000000000000000" pitchFamily="2" charset="2"/>
              <a:buChar char="ü"/>
            </a:pPr>
            <a:r>
              <a:rPr lang="es-ES" sz="2000" dirty="0">
                <a:solidFill>
                  <a:schemeClr val="accent1">
                    <a:lumMod val="75000"/>
                  </a:schemeClr>
                </a:solidFill>
                <a:latin typeface="Andes"/>
              </a:rPr>
              <a:t>Definición de metas e indicadores: </a:t>
            </a:r>
            <a:r>
              <a:rPr lang="es-ES" sz="2000" dirty="0" smtClean="0">
                <a:solidFill>
                  <a:schemeClr val="accent1">
                    <a:lumMod val="75000"/>
                  </a:schemeClr>
                </a:solidFill>
                <a:latin typeface="Andes"/>
              </a:rPr>
              <a:t>Cuadro </a:t>
            </a:r>
            <a:r>
              <a:rPr lang="es-ES" sz="2000" dirty="0">
                <a:solidFill>
                  <a:schemeClr val="accent1">
                    <a:lumMod val="75000"/>
                  </a:schemeClr>
                </a:solidFill>
                <a:latin typeface="Andes"/>
              </a:rPr>
              <a:t>de </a:t>
            </a:r>
            <a:r>
              <a:rPr lang="es-ES" sz="2000" dirty="0" smtClean="0">
                <a:solidFill>
                  <a:schemeClr val="accent1">
                    <a:lumMod val="75000"/>
                  </a:schemeClr>
                </a:solidFill>
                <a:latin typeface="Andes"/>
              </a:rPr>
              <a:t>Mando </a:t>
            </a:r>
            <a:r>
              <a:rPr lang="es-ES" sz="2000" dirty="0">
                <a:solidFill>
                  <a:schemeClr val="accent1">
                    <a:lumMod val="75000"/>
                  </a:schemeClr>
                </a:solidFill>
                <a:latin typeface="Andes"/>
              </a:rPr>
              <a:t>PRL</a:t>
            </a:r>
            <a:endParaRPr lang="es-ES_tradnl" sz="2000" dirty="0">
              <a:solidFill>
                <a:schemeClr val="accent1">
                  <a:lumMod val="75000"/>
                </a:schemeClr>
              </a:solidFill>
              <a:latin typeface="Andes"/>
            </a:endParaRPr>
          </a:p>
          <a:p>
            <a:pPr marL="342900" indent="-342900">
              <a:buFont typeface="Arial" panose="020B0604020202020204" pitchFamily="34" charset="0"/>
              <a:buChar char="•"/>
            </a:pPr>
            <a:r>
              <a:rPr lang="es-ES_tradnl" sz="2200" dirty="0">
                <a:latin typeface="Andes"/>
              </a:rPr>
              <a:t>Control documental y de registros</a:t>
            </a:r>
          </a:p>
          <a:p>
            <a:pPr marL="342900" indent="-342900">
              <a:buFont typeface="Arial" panose="020B0604020202020204" pitchFamily="34" charset="0"/>
              <a:buChar char="•"/>
            </a:pPr>
            <a:r>
              <a:rPr lang="es-ES" sz="2200" dirty="0">
                <a:latin typeface="Andes"/>
              </a:rPr>
              <a:t>Sometimiento continuo a auditorías</a:t>
            </a:r>
            <a:endParaRPr lang="es-ES_tradnl" sz="2200" dirty="0">
              <a:latin typeface="Andes"/>
            </a:endParaRPr>
          </a:p>
          <a:p>
            <a:pPr marL="342900" indent="-342900">
              <a:buFont typeface="Arial" panose="020B0604020202020204" pitchFamily="34" charset="0"/>
              <a:buChar char="•"/>
            </a:pPr>
            <a:r>
              <a:rPr lang="es-ES_tradnl" sz="2200" dirty="0">
                <a:latin typeface="Andes"/>
              </a:rPr>
              <a:t>Seguimiento y revisión por la Dirección</a:t>
            </a:r>
          </a:p>
        </p:txBody>
      </p:sp>
    </p:spTree>
    <p:extLst>
      <p:ext uri="{BB962C8B-B14F-4D97-AF65-F5344CB8AC3E}">
        <p14:creationId xmlns:p14="http://schemas.microsoft.com/office/powerpoint/2010/main" val="3285636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0" descr="WB-WBG-vertical-RGB.png"/>
          <p:cNvPicPr>
            <a:picLocks noChangeAspect="1"/>
          </p:cNvPicPr>
          <p:nvPr/>
        </p:nvPicPr>
        <p:blipFill rotWithShape="1">
          <a:blip r:embed="rId3">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
        <p:nvSpPr>
          <p:cNvPr id="4" name="Text Box 9"/>
          <p:cNvSpPr txBox="1">
            <a:spLocks noChangeArrowheads="1"/>
          </p:cNvSpPr>
          <p:nvPr/>
        </p:nvSpPr>
        <p:spPr bwMode="auto">
          <a:xfrm>
            <a:off x="2145792" y="355600"/>
            <a:ext cx="9485376"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32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b="1" dirty="0" smtClean="0">
                <a:latin typeface="Andes"/>
              </a:rPr>
              <a:t>Gestión </a:t>
            </a:r>
            <a:r>
              <a:rPr lang="es-ES_tradnl" b="1" dirty="0">
                <a:latin typeface="Andes"/>
              </a:rPr>
              <a:t>de Prevención de Riesgos Laborales</a:t>
            </a:r>
          </a:p>
        </p:txBody>
      </p:sp>
      <p:sp>
        <p:nvSpPr>
          <p:cNvPr id="10" name="Text Box 10"/>
          <p:cNvSpPr txBox="1">
            <a:spLocks noChangeArrowheads="1"/>
          </p:cNvSpPr>
          <p:nvPr/>
        </p:nvSpPr>
        <p:spPr bwMode="auto">
          <a:xfrm>
            <a:off x="2505012" y="993906"/>
            <a:ext cx="6650756"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4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 b="1" dirty="0">
                <a:latin typeface="Andes"/>
              </a:rPr>
              <a:t>Seguimiento y revisión por la Dirección</a:t>
            </a:r>
          </a:p>
        </p:txBody>
      </p:sp>
      <p:pic>
        <p:nvPicPr>
          <p:cNvPr id="11" name="Picture 4" descr="Pdca"/>
          <p:cNvPicPr>
            <a:picLocks noChangeAspect="1" noChangeArrowheads="1"/>
          </p:cNvPicPr>
          <p:nvPr/>
        </p:nvPicPr>
        <p:blipFill>
          <a:blip r:embed="rId4"/>
          <a:stretch>
            <a:fillRect/>
          </a:stretch>
        </p:blipFill>
        <p:spPr>
          <a:xfrm>
            <a:off x="3130487" y="1214422"/>
            <a:ext cx="5286391" cy="511856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2" name="11 CuadroTexto"/>
          <p:cNvSpPr txBox="1"/>
          <p:nvPr/>
        </p:nvSpPr>
        <p:spPr>
          <a:xfrm>
            <a:off x="4097654" y="1794701"/>
            <a:ext cx="3949066" cy="646331"/>
          </a:xfrm>
          <a:prstGeom prst="rect">
            <a:avLst/>
          </a:prstGeom>
          <a:noFill/>
        </p:spPr>
        <p:txBody>
          <a:bodyPr wrap="square">
            <a:spAutoFit/>
          </a:bodyPr>
          <a:lstStyle/>
          <a:p>
            <a:pPr algn="ctr">
              <a:defRPr/>
            </a:pPr>
            <a:r>
              <a:rPr lang="es-ES" b="1" dirty="0">
                <a:solidFill>
                  <a:schemeClr val="accent5">
                    <a:lumMod val="75000"/>
                  </a:schemeClr>
                </a:solidFill>
              </a:rPr>
              <a:t>Programa de Gestión </a:t>
            </a:r>
            <a:r>
              <a:rPr lang="es-ES" b="1" dirty="0" smtClean="0">
                <a:solidFill>
                  <a:schemeClr val="accent5">
                    <a:lumMod val="75000"/>
                  </a:schemeClr>
                </a:solidFill>
              </a:rPr>
              <a:t>Preventiva</a:t>
            </a:r>
            <a:endParaRPr lang="es-ES" b="1" dirty="0">
              <a:solidFill>
                <a:schemeClr val="accent5">
                  <a:lumMod val="75000"/>
                </a:schemeClr>
              </a:solidFill>
            </a:endParaRPr>
          </a:p>
          <a:p>
            <a:pPr algn="ctr">
              <a:defRPr/>
            </a:pPr>
            <a:r>
              <a:rPr lang="es-ES" b="1" dirty="0" smtClean="0">
                <a:solidFill>
                  <a:schemeClr val="tx2"/>
                </a:solidFill>
              </a:rPr>
              <a:t>Objetivos</a:t>
            </a:r>
            <a:endParaRPr lang="es-ES" b="1" dirty="0">
              <a:solidFill>
                <a:schemeClr val="tx2"/>
              </a:solidFill>
            </a:endParaRPr>
          </a:p>
        </p:txBody>
      </p:sp>
      <p:sp>
        <p:nvSpPr>
          <p:cNvPr id="13" name="12 CuadroTexto"/>
          <p:cNvSpPr txBox="1"/>
          <p:nvPr/>
        </p:nvSpPr>
        <p:spPr>
          <a:xfrm>
            <a:off x="6686359" y="3094990"/>
            <a:ext cx="3859721" cy="646331"/>
          </a:xfrm>
          <a:prstGeom prst="rect">
            <a:avLst/>
          </a:prstGeom>
          <a:noFill/>
        </p:spPr>
        <p:txBody>
          <a:bodyPr wrap="square">
            <a:spAutoFit/>
          </a:bodyPr>
          <a:lstStyle>
            <a:defPPr>
              <a:defRPr lang="en-US"/>
            </a:defPPr>
            <a:lvl1pPr algn="ctr">
              <a:defRPr sz="1600" b="1"/>
            </a:lvl1pPr>
          </a:lstStyle>
          <a:p>
            <a:r>
              <a:rPr lang="es-ES" sz="1800" dirty="0">
                <a:solidFill>
                  <a:schemeClr val="accent5">
                    <a:lumMod val="75000"/>
                  </a:schemeClr>
                </a:solidFill>
              </a:rPr>
              <a:t>Memoria de Actividades Preventivas</a:t>
            </a:r>
          </a:p>
          <a:p>
            <a:r>
              <a:rPr lang="es-ES" sz="1800" dirty="0">
                <a:solidFill>
                  <a:schemeClr val="tx2"/>
                </a:solidFill>
              </a:rPr>
              <a:t>Indicadores</a:t>
            </a:r>
          </a:p>
        </p:txBody>
      </p:sp>
      <p:sp>
        <p:nvSpPr>
          <p:cNvPr id="14" name="13 CuadroTexto"/>
          <p:cNvSpPr txBox="1"/>
          <p:nvPr/>
        </p:nvSpPr>
        <p:spPr>
          <a:xfrm>
            <a:off x="3645408" y="5474716"/>
            <a:ext cx="4669536" cy="923330"/>
          </a:xfrm>
          <a:prstGeom prst="rect">
            <a:avLst/>
          </a:prstGeom>
          <a:noFill/>
        </p:spPr>
        <p:txBody>
          <a:bodyPr wrap="square">
            <a:spAutoFit/>
          </a:bodyPr>
          <a:lstStyle>
            <a:defPPr>
              <a:defRPr lang="en-US"/>
            </a:defPPr>
            <a:lvl1pPr algn="ctr">
              <a:defRPr sz="1600" b="1"/>
            </a:lvl1pPr>
          </a:lstStyle>
          <a:p>
            <a:r>
              <a:rPr lang="es-ES" sz="1800" dirty="0">
                <a:solidFill>
                  <a:schemeClr val="accent5">
                    <a:lumMod val="75000"/>
                  </a:schemeClr>
                </a:solidFill>
              </a:rPr>
              <a:t>Memoria de Actividades Preventivas</a:t>
            </a:r>
          </a:p>
          <a:p>
            <a:r>
              <a:rPr lang="es-ES" sz="1800" dirty="0">
                <a:solidFill>
                  <a:schemeClr val="tx2"/>
                </a:solidFill>
              </a:rPr>
              <a:t>Evaluación cumplimiento requisitos legales </a:t>
            </a:r>
          </a:p>
          <a:p>
            <a:r>
              <a:rPr lang="es-ES" sz="1800" dirty="0" smtClean="0">
                <a:solidFill>
                  <a:schemeClr val="tx2"/>
                </a:solidFill>
              </a:rPr>
              <a:t>(Auditoría Interna)</a:t>
            </a:r>
            <a:endParaRPr lang="es-ES" sz="1800" dirty="0">
              <a:solidFill>
                <a:schemeClr val="tx2"/>
              </a:solidFill>
            </a:endParaRPr>
          </a:p>
        </p:txBody>
      </p:sp>
      <p:sp>
        <p:nvSpPr>
          <p:cNvPr id="15" name="14 CuadroTexto"/>
          <p:cNvSpPr txBox="1"/>
          <p:nvPr/>
        </p:nvSpPr>
        <p:spPr>
          <a:xfrm>
            <a:off x="1097280" y="3023045"/>
            <a:ext cx="3838575" cy="923330"/>
          </a:xfrm>
          <a:prstGeom prst="rect">
            <a:avLst/>
          </a:prstGeom>
          <a:noFill/>
        </p:spPr>
        <p:txBody>
          <a:bodyPr wrap="square">
            <a:spAutoFit/>
          </a:bodyPr>
          <a:lstStyle>
            <a:defPPr>
              <a:defRPr lang="en-US"/>
            </a:defPPr>
            <a:lvl1pPr algn="ctr">
              <a:defRPr sz="1600" b="1"/>
            </a:lvl1pPr>
          </a:lstStyle>
          <a:p>
            <a:r>
              <a:rPr lang="es-ES" sz="1800" dirty="0">
                <a:solidFill>
                  <a:schemeClr val="accent5">
                    <a:lumMod val="75000"/>
                  </a:schemeClr>
                </a:solidFill>
              </a:rPr>
              <a:t>Programa de Gestión Preventiva</a:t>
            </a:r>
          </a:p>
          <a:p>
            <a:r>
              <a:rPr lang="es-ES" sz="1800" dirty="0">
                <a:solidFill>
                  <a:schemeClr val="tx2"/>
                </a:solidFill>
              </a:rPr>
              <a:t>Revisión SGPRL / Gestión por procesos</a:t>
            </a:r>
          </a:p>
        </p:txBody>
      </p:sp>
    </p:spTree>
    <p:extLst>
      <p:ext uri="{BB962C8B-B14F-4D97-AF65-F5344CB8AC3E}">
        <p14:creationId xmlns:p14="http://schemas.microsoft.com/office/powerpoint/2010/main" val="3285636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0" descr="WB-WBG-vertical-RGB.png"/>
          <p:cNvPicPr>
            <a:picLocks noChangeAspect="1"/>
          </p:cNvPicPr>
          <p:nvPr/>
        </p:nvPicPr>
        <p:blipFill rotWithShape="1">
          <a:blip r:embed="rId3">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
        <p:nvSpPr>
          <p:cNvPr id="4" name="Text Box 9"/>
          <p:cNvSpPr txBox="1">
            <a:spLocks noChangeArrowheads="1"/>
          </p:cNvSpPr>
          <p:nvPr/>
        </p:nvSpPr>
        <p:spPr bwMode="auto">
          <a:xfrm>
            <a:off x="2145792" y="355600"/>
            <a:ext cx="9485376"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32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b="1" dirty="0" smtClean="0">
                <a:latin typeface="Andes"/>
              </a:rPr>
              <a:t>Gestión </a:t>
            </a:r>
            <a:r>
              <a:rPr lang="es-ES_tradnl" b="1" dirty="0">
                <a:latin typeface="Andes"/>
              </a:rPr>
              <a:t>de Prevención de Riesgos Laborales</a:t>
            </a:r>
          </a:p>
        </p:txBody>
      </p:sp>
      <p:sp>
        <p:nvSpPr>
          <p:cNvPr id="5" name="Text Box 10"/>
          <p:cNvSpPr txBox="1">
            <a:spLocks noChangeArrowheads="1"/>
          </p:cNvSpPr>
          <p:nvPr/>
        </p:nvSpPr>
        <p:spPr bwMode="auto">
          <a:xfrm>
            <a:off x="2200213" y="969522"/>
            <a:ext cx="3842444"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4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 b="1" dirty="0" smtClean="0">
                <a:latin typeface="Andes"/>
              </a:rPr>
              <a:t>Valor añadido</a:t>
            </a:r>
            <a:endParaRPr lang="es-ES" b="1" dirty="0">
              <a:latin typeface="Andes"/>
            </a:endParaRPr>
          </a:p>
        </p:txBody>
      </p:sp>
      <p:sp>
        <p:nvSpPr>
          <p:cNvPr id="10" name="Text Box 18"/>
          <p:cNvSpPr txBox="1">
            <a:spLocks noChangeArrowheads="1"/>
          </p:cNvSpPr>
          <p:nvPr/>
        </p:nvSpPr>
        <p:spPr bwMode="auto">
          <a:xfrm>
            <a:off x="1785684" y="1544600"/>
            <a:ext cx="9101772" cy="4555093"/>
          </a:xfrm>
          <a:prstGeom prst="rect">
            <a:avLst/>
          </a:prstGeom>
          <a:noFill/>
          <a:ln w="9525">
            <a:noFill/>
            <a:miter lim="800000"/>
            <a:headEnd/>
            <a:tailEnd/>
          </a:ln>
          <a:extLst/>
        </p:spPr>
        <p:txBody>
          <a:bodyPr wrap="square">
            <a:spAutoFit/>
          </a:bodyPr>
          <a:lstStyle>
            <a:defPPr>
              <a:defRPr lang="en-US"/>
            </a:defPPr>
            <a:lvl1pPr indent="0" eaLnBrk="0" fontAlgn="base" hangingPunct="0">
              <a:spcBef>
                <a:spcPct val="50000"/>
              </a:spcBef>
              <a:spcAft>
                <a:spcPct val="0"/>
              </a:spcAft>
              <a:buFont typeface="Arial" panose="020B0604020202020204" pitchFamily="34" charset="0"/>
              <a:buNone/>
              <a:defRPr sz="2400" b="1">
                <a:solidFill>
                  <a:srgbClr val="005A9F"/>
                </a:solidFill>
                <a:latin typeface="Calibri" panose="020F0502020204030204"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pPr marL="800100" lvl="1" indent="-342900">
              <a:lnSpc>
                <a:spcPct val="150000"/>
              </a:lnSpc>
              <a:buFont typeface="Arial" panose="020B0604020202020204" pitchFamily="34" charset="0"/>
              <a:buChar char="•"/>
            </a:pPr>
            <a:r>
              <a:rPr lang="es-ES" sz="2000" dirty="0">
                <a:solidFill>
                  <a:schemeClr val="accent1">
                    <a:lumMod val="50000"/>
                  </a:schemeClr>
                </a:solidFill>
                <a:latin typeface="Andes"/>
              </a:rPr>
              <a:t>Ayuda a integrar la actividad preventiva en la </a:t>
            </a:r>
            <a:r>
              <a:rPr lang="es-ES" sz="2000" dirty="0" smtClean="0">
                <a:solidFill>
                  <a:schemeClr val="accent1">
                    <a:lumMod val="50000"/>
                  </a:schemeClr>
                </a:solidFill>
                <a:latin typeface="Andes"/>
              </a:rPr>
              <a:t>empresa</a:t>
            </a:r>
            <a:endParaRPr lang="es-ES" sz="2000" dirty="0">
              <a:solidFill>
                <a:schemeClr val="accent1">
                  <a:lumMod val="50000"/>
                </a:schemeClr>
              </a:solidFill>
              <a:latin typeface="Andes"/>
            </a:endParaRPr>
          </a:p>
          <a:p>
            <a:pPr marL="800100" lvl="1" indent="-342900">
              <a:lnSpc>
                <a:spcPct val="150000"/>
              </a:lnSpc>
              <a:buFont typeface="Arial" panose="020B0604020202020204" pitchFamily="34" charset="0"/>
              <a:buChar char="•"/>
            </a:pPr>
            <a:r>
              <a:rPr lang="es-ES" sz="2000" dirty="0">
                <a:solidFill>
                  <a:schemeClr val="accent1">
                    <a:lumMod val="50000"/>
                  </a:schemeClr>
                </a:solidFill>
                <a:latin typeface="Andes"/>
              </a:rPr>
              <a:t>Permite garantizar el cumplimiento continuo de requisitos legales.</a:t>
            </a:r>
          </a:p>
          <a:p>
            <a:pPr marL="800100" lvl="1" indent="-342900">
              <a:lnSpc>
                <a:spcPct val="150000"/>
              </a:lnSpc>
              <a:buFont typeface="Arial" panose="020B0604020202020204" pitchFamily="34" charset="0"/>
              <a:buChar char="•"/>
            </a:pPr>
            <a:r>
              <a:rPr lang="es-ES" sz="2000" dirty="0" smtClean="0">
                <a:solidFill>
                  <a:schemeClr val="accent1">
                    <a:lumMod val="50000"/>
                  </a:schemeClr>
                </a:solidFill>
                <a:latin typeface="Andes"/>
              </a:rPr>
              <a:t>Organiza </a:t>
            </a:r>
            <a:r>
              <a:rPr lang="es-ES" sz="2000" dirty="0">
                <a:solidFill>
                  <a:schemeClr val="accent1">
                    <a:lumMod val="50000"/>
                  </a:schemeClr>
                </a:solidFill>
                <a:latin typeface="Andes"/>
              </a:rPr>
              <a:t>los procesos productivos de la actividad empresarial de modo eficaz y eficiente</a:t>
            </a:r>
            <a:r>
              <a:rPr lang="es-ES" sz="2000" dirty="0" smtClean="0">
                <a:solidFill>
                  <a:schemeClr val="accent1">
                    <a:lumMod val="50000"/>
                  </a:schemeClr>
                </a:solidFill>
                <a:latin typeface="Andes"/>
              </a:rPr>
              <a:t>.</a:t>
            </a:r>
          </a:p>
          <a:p>
            <a:pPr marL="800100" lvl="1" indent="-342900">
              <a:lnSpc>
                <a:spcPct val="150000"/>
              </a:lnSpc>
              <a:buFont typeface="Arial" panose="020B0604020202020204" pitchFamily="34" charset="0"/>
              <a:buChar char="•"/>
            </a:pPr>
            <a:r>
              <a:rPr lang="es-ES" sz="2000" dirty="0">
                <a:solidFill>
                  <a:schemeClr val="accent1">
                    <a:lumMod val="50000"/>
                  </a:schemeClr>
                </a:solidFill>
                <a:latin typeface="Andes"/>
              </a:rPr>
              <a:t>Permite implantar procesos de mejora continua.</a:t>
            </a:r>
          </a:p>
          <a:p>
            <a:pPr marL="800100" lvl="1" indent="-342900">
              <a:lnSpc>
                <a:spcPct val="150000"/>
              </a:lnSpc>
              <a:buFont typeface="Arial" panose="020B0604020202020204" pitchFamily="34" charset="0"/>
              <a:buChar char="•"/>
            </a:pPr>
            <a:r>
              <a:rPr lang="es-ES" sz="2000" dirty="0" smtClean="0">
                <a:solidFill>
                  <a:schemeClr val="accent1">
                    <a:lumMod val="50000"/>
                  </a:schemeClr>
                </a:solidFill>
                <a:latin typeface="Andes"/>
              </a:rPr>
              <a:t>Manifiesta </a:t>
            </a:r>
            <a:r>
              <a:rPr lang="es-ES" sz="2000" dirty="0">
                <a:solidFill>
                  <a:schemeClr val="accent1">
                    <a:lumMod val="50000"/>
                  </a:schemeClr>
                </a:solidFill>
                <a:latin typeface="Andes"/>
              </a:rPr>
              <a:t>el compromiso de la seguridad y salud de los trabajadores.</a:t>
            </a:r>
          </a:p>
          <a:p>
            <a:pPr marL="800100" lvl="1" indent="-342900">
              <a:lnSpc>
                <a:spcPct val="150000"/>
              </a:lnSpc>
              <a:buFont typeface="Arial" panose="020B0604020202020204" pitchFamily="34" charset="0"/>
              <a:buChar char="•"/>
            </a:pPr>
            <a:r>
              <a:rPr lang="es-ES" sz="2000" dirty="0">
                <a:solidFill>
                  <a:schemeClr val="accent1">
                    <a:lumMod val="50000"/>
                  </a:schemeClr>
                </a:solidFill>
                <a:latin typeface="Andes"/>
              </a:rPr>
              <a:t>Impulsa la participación de los trabajadores.</a:t>
            </a:r>
          </a:p>
          <a:p>
            <a:pPr marL="800100" lvl="1" indent="-342900">
              <a:lnSpc>
                <a:spcPct val="150000"/>
              </a:lnSpc>
              <a:buFont typeface="Arial" panose="020B0604020202020204" pitchFamily="34" charset="0"/>
              <a:buChar char="•"/>
            </a:pPr>
            <a:r>
              <a:rPr lang="es-ES" sz="2000" dirty="0">
                <a:solidFill>
                  <a:schemeClr val="accent1">
                    <a:lumMod val="50000"/>
                  </a:schemeClr>
                </a:solidFill>
                <a:latin typeface="Andes"/>
              </a:rPr>
              <a:t>Mejora de la imagen empresarial.</a:t>
            </a:r>
          </a:p>
          <a:p>
            <a:pPr marL="800100" lvl="1" indent="-342900">
              <a:lnSpc>
                <a:spcPct val="150000"/>
              </a:lnSpc>
              <a:buFont typeface="Arial" panose="020B0604020202020204" pitchFamily="34" charset="0"/>
              <a:buChar char="•"/>
            </a:pPr>
            <a:r>
              <a:rPr lang="es-ES" sz="2000" dirty="0" smtClean="0">
                <a:solidFill>
                  <a:schemeClr val="accent1">
                    <a:lumMod val="50000"/>
                  </a:schemeClr>
                </a:solidFill>
                <a:latin typeface="Andes"/>
              </a:rPr>
              <a:t>Impacto en resultados.</a:t>
            </a:r>
            <a:endParaRPr lang="es-ES" sz="2000" dirty="0">
              <a:solidFill>
                <a:schemeClr val="accent1">
                  <a:lumMod val="50000"/>
                </a:schemeClr>
              </a:solidFill>
              <a:latin typeface="Andes"/>
            </a:endParaRPr>
          </a:p>
          <a:p>
            <a:pPr marL="800100" lvl="1" indent="-342900">
              <a:buFont typeface="Arial" panose="020B0604020202020204" pitchFamily="34" charset="0"/>
              <a:buChar char="•"/>
            </a:pPr>
            <a:endParaRPr lang="es-ES" sz="2000" dirty="0">
              <a:solidFill>
                <a:schemeClr val="accent1">
                  <a:lumMod val="50000"/>
                </a:schemeClr>
              </a:solidFill>
              <a:latin typeface="Andes"/>
            </a:endParaRPr>
          </a:p>
        </p:txBody>
      </p:sp>
    </p:spTree>
    <p:extLst>
      <p:ext uri="{BB962C8B-B14F-4D97-AF65-F5344CB8AC3E}">
        <p14:creationId xmlns:p14="http://schemas.microsoft.com/office/powerpoint/2010/main" val="3285636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
        <p:nvSpPr>
          <p:cNvPr id="4" name="Text Box 9"/>
          <p:cNvSpPr txBox="1">
            <a:spLocks noChangeArrowheads="1"/>
          </p:cNvSpPr>
          <p:nvPr/>
        </p:nvSpPr>
        <p:spPr bwMode="auto">
          <a:xfrm>
            <a:off x="2145792" y="355600"/>
            <a:ext cx="9485376"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32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b="1" dirty="0" smtClean="0">
                <a:latin typeface="Andes"/>
              </a:rPr>
              <a:t>Gestión </a:t>
            </a:r>
            <a:r>
              <a:rPr lang="es-ES_tradnl" b="1" dirty="0">
                <a:latin typeface="Andes"/>
              </a:rPr>
              <a:t>de Prevención de Riesgos Laborales</a:t>
            </a:r>
          </a:p>
        </p:txBody>
      </p:sp>
      <p:sp>
        <p:nvSpPr>
          <p:cNvPr id="5" name="Text Box 10"/>
          <p:cNvSpPr txBox="1">
            <a:spLocks noChangeArrowheads="1"/>
          </p:cNvSpPr>
          <p:nvPr/>
        </p:nvSpPr>
        <p:spPr bwMode="auto">
          <a:xfrm>
            <a:off x="2200213" y="969522"/>
            <a:ext cx="3842444"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4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 b="1" smtClean="0">
                <a:latin typeface="Andes"/>
              </a:rPr>
              <a:t>Resultados</a:t>
            </a:r>
            <a:endParaRPr lang="es-ES" b="1" dirty="0">
              <a:latin typeface="Andes"/>
            </a:endParaRPr>
          </a:p>
        </p:txBody>
      </p:sp>
      <p:sp>
        <p:nvSpPr>
          <p:cNvPr id="10" name="9 CuadroTexto"/>
          <p:cNvSpPr txBox="1"/>
          <p:nvPr/>
        </p:nvSpPr>
        <p:spPr>
          <a:xfrm>
            <a:off x="5315712" y="4326139"/>
            <a:ext cx="2596895" cy="338554"/>
          </a:xfrm>
          <a:prstGeom prst="rect">
            <a:avLst/>
          </a:prstGeom>
          <a:noFill/>
        </p:spPr>
        <p:txBody>
          <a:bodyPr wrap="square" rtlCol="0">
            <a:spAutoFit/>
          </a:bodyPr>
          <a:lstStyle/>
          <a:p>
            <a:r>
              <a:rPr lang="es-ES" sz="1600" dirty="0" smtClean="0">
                <a:latin typeface="Calibri" panose="020F0502020204030204" pitchFamily="34" charset="0"/>
              </a:rPr>
              <a:t>Índice de Frecuencia General</a:t>
            </a:r>
            <a:endParaRPr lang="es-ES" sz="1600" dirty="0">
              <a:latin typeface="Calibri" panose="020F0502020204030204" pitchFamily="34" charset="0"/>
            </a:endParaRPr>
          </a:p>
        </p:txBody>
      </p:sp>
      <p:graphicFrame>
        <p:nvGraphicFramePr>
          <p:cNvPr id="11" name="1 Gráfico"/>
          <p:cNvGraphicFramePr>
            <a:graphicFrameLocks/>
          </p:cNvGraphicFramePr>
          <p:nvPr>
            <p:extLst>
              <p:ext uri="{D42A27DB-BD31-4B8C-83A1-F6EECF244321}">
                <p14:modId xmlns:p14="http://schemas.microsoft.com/office/powerpoint/2010/main" val="2037239907"/>
              </p:ext>
            </p:extLst>
          </p:nvPr>
        </p:nvGraphicFramePr>
        <p:xfrm>
          <a:off x="3792604" y="4666881"/>
          <a:ext cx="5421982" cy="19069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3 Gráfico"/>
          <p:cNvGraphicFramePr>
            <a:graphicFrameLocks/>
          </p:cNvGraphicFramePr>
          <p:nvPr>
            <p:extLst>
              <p:ext uri="{D42A27DB-BD31-4B8C-83A1-F6EECF244321}">
                <p14:modId xmlns:p14="http://schemas.microsoft.com/office/powerpoint/2010/main" val="42782068"/>
              </p:ext>
            </p:extLst>
          </p:nvPr>
        </p:nvGraphicFramePr>
        <p:xfrm>
          <a:off x="1548384" y="1628800"/>
          <a:ext cx="4858669" cy="24482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2239908952"/>
              </p:ext>
            </p:extLst>
          </p:nvPr>
        </p:nvGraphicFramePr>
        <p:xfrm>
          <a:off x="6626728" y="1566929"/>
          <a:ext cx="4104458" cy="2299135"/>
        </p:xfrm>
        <a:graphic>
          <a:graphicData uri="http://schemas.openxmlformats.org/drawingml/2006/table">
            <a:tbl>
              <a:tblPr/>
              <a:tblGrid>
                <a:gridCol w="606769"/>
                <a:gridCol w="606769"/>
                <a:gridCol w="722730"/>
                <a:gridCol w="722730"/>
                <a:gridCol w="722730"/>
                <a:gridCol w="722730"/>
              </a:tblGrid>
              <a:tr h="172951">
                <a:tc gridSpan="6">
                  <a:txBody>
                    <a:bodyPr/>
                    <a:lstStyle/>
                    <a:p>
                      <a:pPr algn="ctr" fontAlgn="b"/>
                      <a:r>
                        <a:rPr lang="es-ES" sz="800" b="1" i="0" u="none" strike="noStrike">
                          <a:solidFill>
                            <a:srgbClr val="FFFFFF"/>
                          </a:solidFill>
                          <a:effectLst/>
                          <a:latin typeface="Verdana"/>
                        </a:rPr>
                        <a:t>EVOLUCIÓN DE LA ACCIDENTABILIDAD POR AÑOS (2006 - 2015)</a:t>
                      </a:r>
                    </a:p>
                  </a:txBody>
                  <a:tcPr marL="9525" marR="9525" marT="9525" marB="0" anchor="b">
                    <a:lnL>
                      <a:noFill/>
                    </a:lnL>
                    <a:lnR>
                      <a:noFill/>
                    </a:lnR>
                    <a:lnT>
                      <a:noFill/>
                    </a:lnT>
                    <a:lnB>
                      <a:noFill/>
                    </a:lnB>
                    <a:solidFill>
                      <a:srgbClr val="63252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96674">
                <a:tc>
                  <a:txBody>
                    <a:bodyPr/>
                    <a:lstStyle/>
                    <a:p>
                      <a:pPr algn="ctr" fontAlgn="ctr"/>
                      <a:r>
                        <a:rPr lang="es-ES" sz="800" b="1" i="0" u="none" strike="noStrike">
                          <a:solidFill>
                            <a:srgbClr val="FFFFFF"/>
                          </a:solidFill>
                          <a:effectLst/>
                          <a:latin typeface="Verdana"/>
                        </a:rPr>
                        <a:t>Año</a:t>
                      </a:r>
                    </a:p>
                  </a:txBody>
                  <a:tcPr marL="9525" marR="9525" marT="9525" marB="0" anchor="ctr">
                    <a:lnL>
                      <a:noFill/>
                    </a:lnL>
                    <a:lnR>
                      <a:noFill/>
                    </a:lnR>
                    <a:lnT>
                      <a:noFill/>
                    </a:lnT>
                    <a:lnB>
                      <a:noFill/>
                    </a:lnB>
                    <a:solidFill>
                      <a:srgbClr val="948A54"/>
                    </a:solidFill>
                  </a:tcPr>
                </a:tc>
                <a:tc>
                  <a:txBody>
                    <a:bodyPr/>
                    <a:lstStyle/>
                    <a:p>
                      <a:pPr algn="ctr" fontAlgn="ctr"/>
                      <a:r>
                        <a:rPr lang="es-ES" sz="800" b="1" i="0" u="none" strike="noStrike">
                          <a:solidFill>
                            <a:srgbClr val="FFFFFF"/>
                          </a:solidFill>
                          <a:effectLst/>
                          <a:latin typeface="Verdana"/>
                        </a:rPr>
                        <a:t>Plantilla</a:t>
                      </a:r>
                    </a:p>
                  </a:txBody>
                  <a:tcPr marL="9525" marR="9525" marT="9525" marB="0" anchor="ctr">
                    <a:lnL>
                      <a:noFill/>
                    </a:lnL>
                    <a:lnR>
                      <a:noFill/>
                    </a:lnR>
                    <a:lnT>
                      <a:noFill/>
                    </a:lnT>
                    <a:lnB>
                      <a:noFill/>
                    </a:lnB>
                    <a:solidFill>
                      <a:srgbClr val="948A54"/>
                    </a:solidFill>
                  </a:tcPr>
                </a:tc>
                <a:tc>
                  <a:txBody>
                    <a:bodyPr/>
                    <a:lstStyle/>
                    <a:p>
                      <a:pPr algn="ctr" fontAlgn="ctr"/>
                      <a:r>
                        <a:rPr lang="es-ES" sz="800" b="1" i="0" u="none" strike="noStrike">
                          <a:solidFill>
                            <a:srgbClr val="FFFFFF"/>
                          </a:solidFill>
                          <a:effectLst/>
                          <a:latin typeface="Verdana"/>
                        </a:rPr>
                        <a:t>Accidentes CON BAJA</a:t>
                      </a:r>
                    </a:p>
                  </a:txBody>
                  <a:tcPr marL="9525" marR="9525" marT="9525" marB="0" anchor="ctr">
                    <a:lnL>
                      <a:noFill/>
                    </a:lnL>
                    <a:lnR>
                      <a:noFill/>
                    </a:lnR>
                    <a:lnT>
                      <a:noFill/>
                    </a:lnT>
                    <a:lnB>
                      <a:noFill/>
                    </a:lnB>
                    <a:solidFill>
                      <a:srgbClr val="948A54"/>
                    </a:solidFill>
                  </a:tcPr>
                </a:tc>
                <a:tc>
                  <a:txBody>
                    <a:bodyPr/>
                    <a:lstStyle/>
                    <a:p>
                      <a:pPr algn="ctr" fontAlgn="ctr"/>
                      <a:r>
                        <a:rPr lang="es-ES" sz="800" b="1" i="0" u="none" strike="noStrike">
                          <a:solidFill>
                            <a:srgbClr val="FFFFFF"/>
                          </a:solidFill>
                          <a:effectLst/>
                          <a:latin typeface="Verdana"/>
                        </a:rPr>
                        <a:t>Accidentes SIN BAJA</a:t>
                      </a:r>
                    </a:p>
                  </a:txBody>
                  <a:tcPr marL="9525" marR="9525" marT="9525" marB="0" anchor="ctr">
                    <a:lnL>
                      <a:noFill/>
                    </a:lnL>
                    <a:lnR>
                      <a:noFill/>
                    </a:lnR>
                    <a:lnT>
                      <a:noFill/>
                    </a:lnT>
                    <a:lnB>
                      <a:noFill/>
                    </a:lnB>
                    <a:solidFill>
                      <a:srgbClr val="948A54"/>
                    </a:solidFill>
                  </a:tcPr>
                </a:tc>
                <a:tc>
                  <a:txBody>
                    <a:bodyPr/>
                    <a:lstStyle/>
                    <a:p>
                      <a:pPr algn="ctr" fontAlgn="ctr"/>
                      <a:r>
                        <a:rPr lang="es-ES" sz="800" b="1" i="0" u="none" strike="noStrike" dirty="0">
                          <a:solidFill>
                            <a:srgbClr val="FFFFFF"/>
                          </a:solidFill>
                          <a:effectLst/>
                          <a:latin typeface="Verdana"/>
                        </a:rPr>
                        <a:t>Duración media de la IT</a:t>
                      </a:r>
                    </a:p>
                  </a:txBody>
                  <a:tcPr marL="9525" marR="9525" marT="9525" marB="0" anchor="ctr">
                    <a:lnL>
                      <a:noFill/>
                    </a:lnL>
                    <a:lnR>
                      <a:noFill/>
                    </a:lnR>
                    <a:lnT>
                      <a:noFill/>
                    </a:lnT>
                    <a:lnB>
                      <a:noFill/>
                    </a:lnB>
                    <a:solidFill>
                      <a:srgbClr val="948A54"/>
                    </a:solidFill>
                  </a:tcPr>
                </a:tc>
                <a:tc>
                  <a:txBody>
                    <a:bodyPr/>
                    <a:lstStyle/>
                    <a:p>
                      <a:pPr algn="ctr" fontAlgn="ctr"/>
                      <a:r>
                        <a:rPr lang="es-ES" sz="800" b="1" i="0" u="none" strike="noStrike" dirty="0" err="1">
                          <a:solidFill>
                            <a:srgbClr val="FFFFFF"/>
                          </a:solidFill>
                          <a:effectLst/>
                          <a:latin typeface="Verdana"/>
                        </a:rPr>
                        <a:t>Ind</a:t>
                      </a:r>
                      <a:r>
                        <a:rPr lang="es-ES" sz="800" b="1" i="0" u="none" strike="noStrike" dirty="0">
                          <a:solidFill>
                            <a:srgbClr val="FFFFFF"/>
                          </a:solidFill>
                          <a:effectLst/>
                          <a:latin typeface="Verdana"/>
                        </a:rPr>
                        <a:t>. Frecuencia General</a:t>
                      </a:r>
                    </a:p>
                  </a:txBody>
                  <a:tcPr marL="9525" marR="9525" marT="9525" marB="0" anchor="ctr">
                    <a:lnL>
                      <a:noFill/>
                    </a:lnL>
                    <a:lnR>
                      <a:noFill/>
                    </a:lnR>
                    <a:lnT>
                      <a:noFill/>
                    </a:lnT>
                    <a:lnB>
                      <a:noFill/>
                    </a:lnB>
                    <a:solidFill>
                      <a:srgbClr val="494529"/>
                    </a:solidFill>
                  </a:tcPr>
                </a:tc>
              </a:tr>
              <a:tr h="172951">
                <a:tc>
                  <a:txBody>
                    <a:bodyPr/>
                    <a:lstStyle/>
                    <a:p>
                      <a:pPr algn="ctr" fontAlgn="b"/>
                      <a:r>
                        <a:rPr lang="es-ES" sz="800" b="1" i="0" u="none" strike="noStrike">
                          <a:solidFill>
                            <a:srgbClr val="FFFFFF"/>
                          </a:solidFill>
                          <a:effectLst/>
                          <a:latin typeface="Verdana"/>
                        </a:rPr>
                        <a:t>2006</a:t>
                      </a:r>
                    </a:p>
                  </a:txBody>
                  <a:tcPr marL="9525" marR="9525" marT="9525" marB="0" anchor="b">
                    <a:lnL>
                      <a:noFill/>
                    </a:lnL>
                    <a:lnR>
                      <a:noFill/>
                    </a:lnR>
                    <a:lnT>
                      <a:noFill/>
                    </a:lnT>
                    <a:lnB>
                      <a:noFill/>
                    </a:lnB>
                    <a:solidFill>
                      <a:srgbClr val="948A54"/>
                    </a:solidFill>
                  </a:tcPr>
                </a:tc>
                <a:tc>
                  <a:txBody>
                    <a:bodyPr/>
                    <a:lstStyle/>
                    <a:p>
                      <a:pPr algn="ctr" fontAlgn="b"/>
                      <a:r>
                        <a:rPr lang="es-ES" sz="800" b="0" i="0" u="none" strike="noStrike">
                          <a:solidFill>
                            <a:srgbClr val="000000"/>
                          </a:solidFill>
                          <a:effectLst/>
                          <a:latin typeface="Verdana"/>
                        </a:rPr>
                        <a:t>6.032</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192</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555</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22,35</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83,35</a:t>
                      </a:r>
                    </a:p>
                  </a:txBody>
                  <a:tcPr marL="9525" marR="9525" marT="9525" marB="0" anchor="b">
                    <a:lnL>
                      <a:noFill/>
                    </a:lnL>
                    <a:lnR>
                      <a:noFill/>
                    </a:lnR>
                    <a:lnT>
                      <a:noFill/>
                    </a:lnT>
                    <a:lnB>
                      <a:noFill/>
                    </a:lnB>
                    <a:solidFill>
                      <a:srgbClr val="DDD9C4"/>
                    </a:solidFill>
                  </a:tcPr>
                </a:tc>
              </a:tr>
              <a:tr h="172951">
                <a:tc>
                  <a:txBody>
                    <a:bodyPr/>
                    <a:lstStyle/>
                    <a:p>
                      <a:pPr algn="ctr" fontAlgn="b"/>
                      <a:r>
                        <a:rPr lang="es-ES" sz="800" b="1" i="0" u="none" strike="noStrike">
                          <a:solidFill>
                            <a:srgbClr val="FFFFFF"/>
                          </a:solidFill>
                          <a:effectLst/>
                          <a:latin typeface="Verdana"/>
                        </a:rPr>
                        <a:t>2007</a:t>
                      </a:r>
                    </a:p>
                  </a:txBody>
                  <a:tcPr marL="9525" marR="9525" marT="9525" marB="0" anchor="b">
                    <a:lnL>
                      <a:noFill/>
                    </a:lnL>
                    <a:lnR>
                      <a:noFill/>
                    </a:lnR>
                    <a:lnT>
                      <a:noFill/>
                    </a:lnT>
                    <a:lnB>
                      <a:noFill/>
                    </a:lnB>
                    <a:solidFill>
                      <a:srgbClr val="948A54"/>
                    </a:solidFill>
                  </a:tcPr>
                </a:tc>
                <a:tc>
                  <a:txBody>
                    <a:bodyPr/>
                    <a:lstStyle/>
                    <a:p>
                      <a:pPr algn="ctr" fontAlgn="b"/>
                      <a:r>
                        <a:rPr lang="es-ES" sz="800" b="0" i="0" u="none" strike="noStrike">
                          <a:solidFill>
                            <a:srgbClr val="000000"/>
                          </a:solidFill>
                          <a:effectLst/>
                          <a:latin typeface="Verdana"/>
                        </a:rPr>
                        <a:t>7.153</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248</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551</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22,53</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78,08</a:t>
                      </a:r>
                    </a:p>
                  </a:txBody>
                  <a:tcPr marL="9525" marR="9525" marT="9525" marB="0" anchor="b">
                    <a:lnL>
                      <a:noFill/>
                    </a:lnL>
                    <a:lnR>
                      <a:noFill/>
                    </a:lnR>
                    <a:lnT>
                      <a:noFill/>
                    </a:lnT>
                    <a:lnB>
                      <a:noFill/>
                    </a:lnB>
                    <a:solidFill>
                      <a:srgbClr val="DDD9C4"/>
                    </a:solidFill>
                  </a:tcPr>
                </a:tc>
              </a:tr>
              <a:tr h="172951">
                <a:tc>
                  <a:txBody>
                    <a:bodyPr/>
                    <a:lstStyle/>
                    <a:p>
                      <a:pPr algn="ctr" fontAlgn="b"/>
                      <a:r>
                        <a:rPr lang="es-ES" sz="800" b="1" i="0" u="none" strike="noStrike">
                          <a:solidFill>
                            <a:srgbClr val="FFFFFF"/>
                          </a:solidFill>
                          <a:effectLst/>
                          <a:latin typeface="Verdana"/>
                        </a:rPr>
                        <a:t>2008</a:t>
                      </a:r>
                    </a:p>
                  </a:txBody>
                  <a:tcPr marL="9525" marR="9525" marT="9525" marB="0" anchor="b">
                    <a:lnL>
                      <a:noFill/>
                    </a:lnL>
                    <a:lnR>
                      <a:noFill/>
                    </a:lnR>
                    <a:lnT>
                      <a:noFill/>
                    </a:lnT>
                    <a:lnB>
                      <a:noFill/>
                    </a:lnB>
                    <a:solidFill>
                      <a:srgbClr val="948A54"/>
                    </a:solidFill>
                  </a:tcPr>
                </a:tc>
                <a:tc>
                  <a:txBody>
                    <a:bodyPr/>
                    <a:lstStyle/>
                    <a:p>
                      <a:pPr algn="ctr" fontAlgn="b"/>
                      <a:r>
                        <a:rPr lang="es-ES" sz="800" b="0" i="0" u="none" strike="noStrike">
                          <a:solidFill>
                            <a:srgbClr val="000000"/>
                          </a:solidFill>
                          <a:effectLst/>
                          <a:latin typeface="Verdana"/>
                        </a:rPr>
                        <a:t>7.594</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253</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584</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27,48</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75,80</a:t>
                      </a:r>
                    </a:p>
                  </a:txBody>
                  <a:tcPr marL="9525" marR="9525" marT="9525" marB="0" anchor="b">
                    <a:lnL>
                      <a:noFill/>
                    </a:lnL>
                    <a:lnR>
                      <a:noFill/>
                    </a:lnR>
                    <a:lnT>
                      <a:noFill/>
                    </a:lnT>
                    <a:lnB>
                      <a:noFill/>
                    </a:lnB>
                    <a:solidFill>
                      <a:srgbClr val="DDD9C4"/>
                    </a:solidFill>
                  </a:tcPr>
                </a:tc>
              </a:tr>
              <a:tr h="172951">
                <a:tc>
                  <a:txBody>
                    <a:bodyPr/>
                    <a:lstStyle/>
                    <a:p>
                      <a:pPr algn="ctr" fontAlgn="b"/>
                      <a:r>
                        <a:rPr lang="es-ES" sz="800" b="1" i="0" u="none" strike="noStrike">
                          <a:solidFill>
                            <a:srgbClr val="FFFFFF"/>
                          </a:solidFill>
                          <a:effectLst/>
                          <a:latin typeface="Verdana"/>
                        </a:rPr>
                        <a:t>2009</a:t>
                      </a:r>
                    </a:p>
                  </a:txBody>
                  <a:tcPr marL="9525" marR="9525" marT="9525" marB="0" anchor="b">
                    <a:lnL>
                      <a:noFill/>
                    </a:lnL>
                    <a:lnR>
                      <a:noFill/>
                    </a:lnR>
                    <a:lnT>
                      <a:noFill/>
                    </a:lnT>
                    <a:lnB>
                      <a:noFill/>
                    </a:lnB>
                    <a:solidFill>
                      <a:srgbClr val="948A54"/>
                    </a:solidFill>
                  </a:tcPr>
                </a:tc>
                <a:tc>
                  <a:txBody>
                    <a:bodyPr/>
                    <a:lstStyle/>
                    <a:p>
                      <a:pPr algn="ctr" fontAlgn="b"/>
                      <a:r>
                        <a:rPr lang="es-ES" sz="800" b="0" i="0" u="none" strike="noStrike">
                          <a:solidFill>
                            <a:srgbClr val="000000"/>
                          </a:solidFill>
                          <a:effectLst/>
                          <a:latin typeface="Verdana"/>
                        </a:rPr>
                        <a:t>7.603</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304</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486</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21,98</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74,56</a:t>
                      </a:r>
                    </a:p>
                  </a:txBody>
                  <a:tcPr marL="9525" marR="9525" marT="9525" marB="0" anchor="b">
                    <a:lnL>
                      <a:noFill/>
                    </a:lnL>
                    <a:lnR>
                      <a:noFill/>
                    </a:lnR>
                    <a:lnT>
                      <a:noFill/>
                    </a:lnT>
                    <a:lnB>
                      <a:noFill/>
                    </a:lnB>
                    <a:solidFill>
                      <a:srgbClr val="DDD9C4"/>
                    </a:solidFill>
                  </a:tcPr>
                </a:tc>
              </a:tr>
              <a:tr h="172951">
                <a:tc>
                  <a:txBody>
                    <a:bodyPr/>
                    <a:lstStyle/>
                    <a:p>
                      <a:pPr algn="ctr" fontAlgn="b"/>
                      <a:r>
                        <a:rPr lang="es-ES" sz="800" b="1" i="0" u="none" strike="noStrike">
                          <a:solidFill>
                            <a:srgbClr val="FFFFFF"/>
                          </a:solidFill>
                          <a:effectLst/>
                          <a:latin typeface="Verdana"/>
                        </a:rPr>
                        <a:t>2010</a:t>
                      </a:r>
                    </a:p>
                  </a:txBody>
                  <a:tcPr marL="9525" marR="9525" marT="9525" marB="0" anchor="b">
                    <a:lnL>
                      <a:noFill/>
                    </a:lnL>
                    <a:lnR>
                      <a:noFill/>
                    </a:lnR>
                    <a:lnT>
                      <a:noFill/>
                    </a:lnT>
                    <a:lnB>
                      <a:noFill/>
                    </a:lnB>
                    <a:solidFill>
                      <a:srgbClr val="948A54"/>
                    </a:solidFill>
                  </a:tcPr>
                </a:tc>
                <a:tc>
                  <a:txBody>
                    <a:bodyPr/>
                    <a:lstStyle/>
                    <a:p>
                      <a:pPr algn="ctr" fontAlgn="b"/>
                      <a:r>
                        <a:rPr lang="es-ES" sz="800" b="0" i="0" u="none" strike="noStrike">
                          <a:solidFill>
                            <a:srgbClr val="000000"/>
                          </a:solidFill>
                          <a:effectLst/>
                          <a:latin typeface="Verdana"/>
                        </a:rPr>
                        <a:t>7.624</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355</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420</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19,56</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73,61</a:t>
                      </a:r>
                    </a:p>
                  </a:txBody>
                  <a:tcPr marL="9525" marR="9525" marT="9525" marB="0" anchor="b">
                    <a:lnL>
                      <a:noFill/>
                    </a:lnL>
                    <a:lnR>
                      <a:noFill/>
                    </a:lnR>
                    <a:lnT>
                      <a:noFill/>
                    </a:lnT>
                    <a:lnB>
                      <a:noFill/>
                    </a:lnB>
                    <a:solidFill>
                      <a:srgbClr val="DDD9C4"/>
                    </a:solidFill>
                  </a:tcPr>
                </a:tc>
              </a:tr>
              <a:tr h="172951">
                <a:tc>
                  <a:txBody>
                    <a:bodyPr/>
                    <a:lstStyle/>
                    <a:p>
                      <a:pPr algn="ctr" fontAlgn="b"/>
                      <a:r>
                        <a:rPr lang="es-ES" sz="800" b="1" i="0" u="none" strike="noStrike">
                          <a:solidFill>
                            <a:srgbClr val="FFFFFF"/>
                          </a:solidFill>
                          <a:effectLst/>
                          <a:latin typeface="Verdana"/>
                        </a:rPr>
                        <a:t>2011</a:t>
                      </a:r>
                    </a:p>
                  </a:txBody>
                  <a:tcPr marL="9525" marR="9525" marT="9525" marB="0" anchor="b">
                    <a:lnL>
                      <a:noFill/>
                    </a:lnL>
                    <a:lnR>
                      <a:noFill/>
                    </a:lnR>
                    <a:lnT>
                      <a:noFill/>
                    </a:lnT>
                    <a:lnB>
                      <a:noFill/>
                    </a:lnB>
                    <a:solidFill>
                      <a:srgbClr val="948A54"/>
                    </a:solidFill>
                  </a:tcPr>
                </a:tc>
                <a:tc>
                  <a:txBody>
                    <a:bodyPr/>
                    <a:lstStyle/>
                    <a:p>
                      <a:pPr algn="ctr" fontAlgn="b"/>
                      <a:r>
                        <a:rPr lang="es-ES" sz="800" b="0" i="0" u="none" strike="noStrike">
                          <a:solidFill>
                            <a:srgbClr val="000000"/>
                          </a:solidFill>
                          <a:effectLst/>
                          <a:latin typeface="Verdana"/>
                        </a:rPr>
                        <a:t>7.664</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372</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403</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19,59</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73,75</a:t>
                      </a:r>
                    </a:p>
                  </a:txBody>
                  <a:tcPr marL="9525" marR="9525" marT="9525" marB="0" anchor="b">
                    <a:lnL>
                      <a:noFill/>
                    </a:lnL>
                    <a:lnR>
                      <a:noFill/>
                    </a:lnR>
                    <a:lnT>
                      <a:noFill/>
                    </a:lnT>
                    <a:lnB>
                      <a:noFill/>
                    </a:lnB>
                    <a:solidFill>
                      <a:srgbClr val="DDD9C4"/>
                    </a:solidFill>
                  </a:tcPr>
                </a:tc>
              </a:tr>
              <a:tr h="172951">
                <a:tc>
                  <a:txBody>
                    <a:bodyPr/>
                    <a:lstStyle/>
                    <a:p>
                      <a:pPr algn="ctr" fontAlgn="b"/>
                      <a:r>
                        <a:rPr lang="es-ES" sz="800" b="1" i="0" u="none" strike="noStrike">
                          <a:solidFill>
                            <a:srgbClr val="FFFFFF"/>
                          </a:solidFill>
                          <a:effectLst/>
                          <a:latin typeface="Verdana"/>
                        </a:rPr>
                        <a:t>2012</a:t>
                      </a:r>
                    </a:p>
                  </a:txBody>
                  <a:tcPr marL="9525" marR="9525" marT="9525" marB="0" anchor="b">
                    <a:lnL>
                      <a:noFill/>
                    </a:lnL>
                    <a:lnR>
                      <a:noFill/>
                    </a:lnR>
                    <a:lnT>
                      <a:noFill/>
                    </a:lnT>
                    <a:lnB>
                      <a:noFill/>
                    </a:lnB>
                    <a:solidFill>
                      <a:srgbClr val="948A54"/>
                    </a:solidFill>
                  </a:tcPr>
                </a:tc>
                <a:tc>
                  <a:txBody>
                    <a:bodyPr/>
                    <a:lstStyle/>
                    <a:p>
                      <a:pPr algn="ctr" fontAlgn="b"/>
                      <a:r>
                        <a:rPr lang="es-ES" sz="800" b="0" i="0" u="none" strike="noStrike">
                          <a:solidFill>
                            <a:srgbClr val="000000"/>
                          </a:solidFill>
                          <a:effectLst/>
                          <a:latin typeface="Verdana"/>
                        </a:rPr>
                        <a:t>7.674</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394</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377</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21,02</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72,67</a:t>
                      </a:r>
                    </a:p>
                  </a:txBody>
                  <a:tcPr marL="9525" marR="9525" marT="9525" marB="0" anchor="b">
                    <a:lnL>
                      <a:noFill/>
                    </a:lnL>
                    <a:lnR>
                      <a:noFill/>
                    </a:lnR>
                    <a:lnT>
                      <a:noFill/>
                    </a:lnT>
                    <a:lnB>
                      <a:noFill/>
                    </a:lnB>
                    <a:solidFill>
                      <a:srgbClr val="DDD9C4"/>
                    </a:solidFill>
                  </a:tcPr>
                </a:tc>
              </a:tr>
              <a:tr h="172951">
                <a:tc>
                  <a:txBody>
                    <a:bodyPr/>
                    <a:lstStyle/>
                    <a:p>
                      <a:pPr algn="ctr" fontAlgn="b"/>
                      <a:r>
                        <a:rPr lang="es-ES" sz="800" b="1" i="0" u="none" strike="noStrike">
                          <a:solidFill>
                            <a:srgbClr val="FFFFFF"/>
                          </a:solidFill>
                          <a:effectLst/>
                          <a:latin typeface="Verdana"/>
                        </a:rPr>
                        <a:t>2013</a:t>
                      </a:r>
                    </a:p>
                  </a:txBody>
                  <a:tcPr marL="9525" marR="9525" marT="9525" marB="0" anchor="b">
                    <a:lnL>
                      <a:noFill/>
                    </a:lnL>
                    <a:lnR>
                      <a:noFill/>
                    </a:lnR>
                    <a:lnT>
                      <a:noFill/>
                    </a:lnT>
                    <a:lnB>
                      <a:noFill/>
                    </a:lnB>
                    <a:solidFill>
                      <a:srgbClr val="948A54"/>
                    </a:solidFill>
                  </a:tcPr>
                </a:tc>
                <a:tc>
                  <a:txBody>
                    <a:bodyPr/>
                    <a:lstStyle/>
                    <a:p>
                      <a:pPr algn="ctr" fontAlgn="b"/>
                      <a:r>
                        <a:rPr lang="es-ES" sz="800" b="0" i="0" u="none" strike="noStrike">
                          <a:solidFill>
                            <a:srgbClr val="000000"/>
                          </a:solidFill>
                          <a:effectLst/>
                          <a:latin typeface="Verdana"/>
                        </a:rPr>
                        <a:t>7.628</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288</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385</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18,69</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64,20</a:t>
                      </a:r>
                    </a:p>
                  </a:txBody>
                  <a:tcPr marL="9525" marR="9525" marT="9525" marB="0" anchor="b">
                    <a:lnL>
                      <a:noFill/>
                    </a:lnL>
                    <a:lnR>
                      <a:noFill/>
                    </a:lnR>
                    <a:lnT>
                      <a:noFill/>
                    </a:lnT>
                    <a:lnB>
                      <a:noFill/>
                    </a:lnB>
                    <a:solidFill>
                      <a:srgbClr val="DDD9C4"/>
                    </a:solidFill>
                  </a:tcPr>
                </a:tc>
              </a:tr>
              <a:tr h="172951">
                <a:tc>
                  <a:txBody>
                    <a:bodyPr/>
                    <a:lstStyle/>
                    <a:p>
                      <a:pPr algn="ctr" fontAlgn="b"/>
                      <a:r>
                        <a:rPr lang="es-ES" sz="800" b="1" i="0" u="none" strike="noStrike">
                          <a:solidFill>
                            <a:srgbClr val="FFFFFF"/>
                          </a:solidFill>
                          <a:effectLst/>
                          <a:latin typeface="Verdana"/>
                        </a:rPr>
                        <a:t>2014</a:t>
                      </a:r>
                    </a:p>
                  </a:txBody>
                  <a:tcPr marL="9525" marR="9525" marT="9525" marB="0" anchor="b">
                    <a:lnL>
                      <a:noFill/>
                    </a:lnL>
                    <a:lnR>
                      <a:noFill/>
                    </a:lnR>
                    <a:lnT>
                      <a:noFill/>
                    </a:lnT>
                    <a:lnB>
                      <a:noFill/>
                    </a:lnB>
                    <a:solidFill>
                      <a:srgbClr val="948A54"/>
                    </a:solidFill>
                  </a:tcPr>
                </a:tc>
                <a:tc>
                  <a:txBody>
                    <a:bodyPr/>
                    <a:lstStyle/>
                    <a:p>
                      <a:pPr algn="ctr" fontAlgn="b"/>
                      <a:r>
                        <a:rPr lang="es-ES" sz="800" b="0" i="0" u="none" strike="noStrike">
                          <a:solidFill>
                            <a:srgbClr val="000000"/>
                          </a:solidFill>
                          <a:effectLst/>
                          <a:latin typeface="Verdana"/>
                        </a:rPr>
                        <a:t>6.873</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305</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271</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20,01</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60,27</a:t>
                      </a:r>
                    </a:p>
                  </a:txBody>
                  <a:tcPr marL="9525" marR="9525" marT="9525" marB="0" anchor="b">
                    <a:lnL>
                      <a:noFill/>
                    </a:lnL>
                    <a:lnR>
                      <a:noFill/>
                    </a:lnR>
                    <a:lnT>
                      <a:noFill/>
                    </a:lnT>
                    <a:lnB>
                      <a:noFill/>
                    </a:lnB>
                    <a:solidFill>
                      <a:srgbClr val="DDD9C4"/>
                    </a:solidFill>
                  </a:tcPr>
                </a:tc>
              </a:tr>
              <a:tr h="172951">
                <a:tc>
                  <a:txBody>
                    <a:bodyPr/>
                    <a:lstStyle/>
                    <a:p>
                      <a:pPr algn="ctr" fontAlgn="b"/>
                      <a:r>
                        <a:rPr lang="es-ES" sz="800" b="1" i="0" u="none" strike="noStrike">
                          <a:solidFill>
                            <a:srgbClr val="FFFFFF"/>
                          </a:solidFill>
                          <a:effectLst/>
                          <a:latin typeface="Verdana"/>
                        </a:rPr>
                        <a:t>2015</a:t>
                      </a:r>
                    </a:p>
                  </a:txBody>
                  <a:tcPr marL="9525" marR="9525" marT="9525" marB="0" anchor="b">
                    <a:lnL>
                      <a:noFill/>
                    </a:lnL>
                    <a:lnR>
                      <a:noFill/>
                    </a:lnR>
                    <a:lnT>
                      <a:noFill/>
                    </a:lnT>
                    <a:lnB>
                      <a:noFill/>
                    </a:lnB>
                    <a:solidFill>
                      <a:srgbClr val="948A54"/>
                    </a:solidFill>
                  </a:tcPr>
                </a:tc>
                <a:tc>
                  <a:txBody>
                    <a:bodyPr/>
                    <a:lstStyle/>
                    <a:p>
                      <a:pPr algn="ctr" fontAlgn="b"/>
                      <a:r>
                        <a:rPr lang="es-ES" sz="800" b="0" i="0" u="none" strike="noStrike">
                          <a:solidFill>
                            <a:srgbClr val="000000"/>
                          </a:solidFill>
                          <a:effectLst/>
                          <a:latin typeface="Verdana"/>
                        </a:rPr>
                        <a:t>6.684</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281</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211</a:t>
                      </a:r>
                    </a:p>
                  </a:txBody>
                  <a:tcPr marL="9525" marR="9525" marT="9525" marB="0" anchor="b">
                    <a:lnL>
                      <a:noFill/>
                    </a:lnL>
                    <a:lnR>
                      <a:noFill/>
                    </a:lnR>
                    <a:lnT>
                      <a:noFill/>
                    </a:lnT>
                    <a:lnB>
                      <a:noFill/>
                    </a:lnB>
                  </a:tcPr>
                </a:tc>
                <a:tc>
                  <a:txBody>
                    <a:bodyPr/>
                    <a:lstStyle/>
                    <a:p>
                      <a:pPr algn="ctr" fontAlgn="b"/>
                      <a:r>
                        <a:rPr lang="es-ES" sz="800" b="0" i="0" u="none" strike="noStrike">
                          <a:solidFill>
                            <a:srgbClr val="000000"/>
                          </a:solidFill>
                          <a:effectLst/>
                          <a:latin typeface="Verdana"/>
                        </a:rPr>
                        <a:t>17,54</a:t>
                      </a:r>
                    </a:p>
                  </a:txBody>
                  <a:tcPr marL="9525" marR="9525" marT="9525" marB="0" anchor="b">
                    <a:lnL>
                      <a:noFill/>
                    </a:lnL>
                    <a:lnR>
                      <a:noFill/>
                    </a:lnR>
                    <a:lnT>
                      <a:noFill/>
                    </a:lnT>
                    <a:lnB>
                      <a:noFill/>
                    </a:lnB>
                  </a:tcPr>
                </a:tc>
                <a:tc>
                  <a:txBody>
                    <a:bodyPr/>
                    <a:lstStyle/>
                    <a:p>
                      <a:pPr algn="ctr" fontAlgn="b"/>
                      <a:r>
                        <a:rPr lang="es-ES" sz="800" b="0" i="0" u="none" strike="noStrike" dirty="0">
                          <a:solidFill>
                            <a:srgbClr val="000000"/>
                          </a:solidFill>
                          <a:effectLst/>
                          <a:latin typeface="Verdana"/>
                        </a:rPr>
                        <a:t>53,46</a:t>
                      </a:r>
                    </a:p>
                  </a:txBody>
                  <a:tcPr marL="9525" marR="9525" marT="9525" marB="0" anchor="b">
                    <a:lnL>
                      <a:noFill/>
                    </a:lnL>
                    <a:lnR>
                      <a:noFill/>
                    </a:lnR>
                    <a:lnT>
                      <a:noFill/>
                    </a:lnT>
                    <a:lnB>
                      <a:noFill/>
                    </a:lnB>
                    <a:solidFill>
                      <a:srgbClr val="DDD9C4"/>
                    </a:solidFill>
                  </a:tcPr>
                </a:tc>
              </a:tr>
            </a:tbl>
          </a:graphicData>
        </a:graphic>
      </p:graphicFrame>
    </p:spTree>
    <p:extLst>
      <p:ext uri="{BB962C8B-B14F-4D97-AF65-F5344CB8AC3E}">
        <p14:creationId xmlns:p14="http://schemas.microsoft.com/office/powerpoint/2010/main" val="3285636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2493836" y="100013"/>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7" name="Text Box 20"/>
          <p:cNvSpPr txBox="1">
            <a:spLocks noChangeArrowheads="1"/>
          </p:cNvSpPr>
          <p:nvPr/>
        </p:nvSpPr>
        <p:spPr bwMode="auto">
          <a:xfrm>
            <a:off x="2493836" y="595440"/>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Objetivos</a:t>
            </a:r>
            <a:endParaRPr lang="es-ES_tradnl" altLang="es-ES" sz="2400" b="1" dirty="0">
              <a:latin typeface="Andes"/>
            </a:endParaRPr>
          </a:p>
        </p:txBody>
      </p:sp>
      <p:pic>
        <p:nvPicPr>
          <p:cNvPr id="8" name="Picture 1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88202" y="2403404"/>
            <a:ext cx="3567321" cy="292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8 Grupo"/>
          <p:cNvGrpSpPr/>
          <p:nvPr/>
        </p:nvGrpSpPr>
        <p:grpSpPr>
          <a:xfrm>
            <a:off x="1683575" y="1077194"/>
            <a:ext cx="6997537" cy="1852333"/>
            <a:chOff x="1683575" y="1077194"/>
            <a:chExt cx="6997537" cy="1852333"/>
          </a:xfrm>
        </p:grpSpPr>
        <p:sp>
          <p:nvSpPr>
            <p:cNvPr id="10" name="9 Rectángulo"/>
            <p:cNvSpPr/>
            <p:nvPr/>
          </p:nvSpPr>
          <p:spPr>
            <a:xfrm>
              <a:off x="3600449" y="1327148"/>
              <a:ext cx="5080663" cy="1384995"/>
            </a:xfrm>
            <a:prstGeom prst="rect">
              <a:avLst/>
            </a:prstGeom>
          </p:spPr>
          <p:txBody>
            <a:bodyPr wrap="square">
              <a:spAutoFit/>
            </a:bodyPr>
            <a:lstStyle/>
            <a:p>
              <a:pPr marL="628650" lvl="1" indent="-171450" algn="just" eaLnBrk="0" hangingPunct="0">
                <a:buFont typeface="Arial" pitchFamily="34" charset="0"/>
                <a:buChar char="•"/>
                <a:defRPr/>
              </a:pPr>
              <a:r>
                <a:rPr lang="es-ES_tradnl" b="1" dirty="0" smtClean="0">
                  <a:solidFill>
                    <a:schemeClr val="accent1">
                      <a:lumMod val="50000"/>
                    </a:schemeClr>
                  </a:solidFill>
                  <a:effectLst>
                    <a:outerShdw blurRad="38100" dist="38100" dir="2700000" algn="tl">
                      <a:srgbClr val="000000">
                        <a:alpha val="43137"/>
                      </a:srgbClr>
                    </a:outerShdw>
                  </a:effectLst>
                  <a:latin typeface="Andes"/>
                </a:rPr>
                <a:t>Aumentar el grado de satisfacción de nuestros clientes,</a:t>
              </a:r>
              <a:r>
                <a:rPr lang="es-ES_tradnl" sz="1600" b="1" dirty="0" smtClean="0">
                  <a:solidFill>
                    <a:schemeClr val="accent1">
                      <a:lumMod val="50000"/>
                    </a:schemeClr>
                  </a:solidFill>
                  <a:effectLst>
                    <a:outerShdw blurRad="38100" dist="38100" dir="2700000" algn="tl">
                      <a:srgbClr val="000000">
                        <a:alpha val="43137"/>
                      </a:srgbClr>
                    </a:outerShdw>
                  </a:effectLst>
                  <a:latin typeface="Andes"/>
                </a:rPr>
                <a:t> </a:t>
              </a:r>
              <a:r>
                <a:rPr lang="es-ES_tradnl" sz="1600" dirty="0">
                  <a:latin typeface="Andes"/>
                </a:rPr>
                <a:t>estableciendo canales de comunicación que permitan conocer mejor sus expectativas con respecto del servicio así como medir regularmente la percepción que tiene del mismo.</a:t>
              </a:r>
              <a:endParaRPr lang="es-ES" sz="1600" dirty="0">
                <a:latin typeface="Andes"/>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3575" y="1077194"/>
              <a:ext cx="1861641" cy="185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11 Grupo"/>
          <p:cNvGrpSpPr/>
          <p:nvPr/>
        </p:nvGrpSpPr>
        <p:grpSpPr>
          <a:xfrm>
            <a:off x="1666406" y="4583151"/>
            <a:ext cx="7179664" cy="1427505"/>
            <a:chOff x="1556678" y="4607535"/>
            <a:chExt cx="7179664" cy="1427505"/>
          </a:xfrm>
        </p:grpSpPr>
        <p:sp>
          <p:nvSpPr>
            <p:cNvPr id="13" name="12 Rectángulo"/>
            <p:cNvSpPr/>
            <p:nvPr/>
          </p:nvSpPr>
          <p:spPr>
            <a:xfrm>
              <a:off x="3545217" y="4607535"/>
              <a:ext cx="5191125" cy="1354217"/>
            </a:xfrm>
            <a:prstGeom prst="rect">
              <a:avLst/>
            </a:prstGeom>
          </p:spPr>
          <p:txBody>
            <a:bodyPr wrap="square">
              <a:spAutoFit/>
            </a:bodyPr>
            <a:lstStyle/>
            <a:p>
              <a:pPr marL="628650" lvl="1" indent="-171450" algn="just" eaLnBrk="0" hangingPunct="0">
                <a:buFont typeface="Arial" pitchFamily="34" charset="0"/>
                <a:buChar char="•"/>
                <a:defRPr/>
              </a:pPr>
              <a:r>
                <a:rPr lang="es-ES_tradnl" b="1" dirty="0" smtClean="0">
                  <a:solidFill>
                    <a:schemeClr val="accent1">
                      <a:lumMod val="50000"/>
                    </a:schemeClr>
                  </a:solidFill>
                  <a:effectLst>
                    <a:outerShdw blurRad="38100" dist="38100" dir="2700000" algn="tl">
                      <a:srgbClr val="000000">
                        <a:alpha val="43137"/>
                      </a:srgbClr>
                    </a:outerShdw>
                  </a:effectLst>
                  <a:latin typeface="Andes"/>
                </a:rPr>
                <a:t>Situar a Metro de </a:t>
              </a:r>
              <a:r>
                <a:rPr lang="es-ES_tradnl" b="1" dirty="0">
                  <a:solidFill>
                    <a:schemeClr val="accent1">
                      <a:lumMod val="50000"/>
                    </a:schemeClr>
                  </a:solidFill>
                  <a:effectLst>
                    <a:outerShdw blurRad="38100" dist="38100" dir="2700000" algn="tl">
                      <a:srgbClr val="000000">
                        <a:alpha val="43137"/>
                      </a:srgbClr>
                    </a:outerShdw>
                  </a:effectLst>
                  <a:latin typeface="Andes"/>
                </a:rPr>
                <a:t>M</a:t>
              </a:r>
              <a:r>
                <a:rPr lang="es-ES_tradnl" b="1" dirty="0" smtClean="0">
                  <a:solidFill>
                    <a:schemeClr val="accent1">
                      <a:lumMod val="50000"/>
                    </a:schemeClr>
                  </a:solidFill>
                  <a:effectLst>
                    <a:outerShdw blurRad="38100" dist="38100" dir="2700000" algn="tl">
                      <a:srgbClr val="000000">
                        <a:alpha val="43137"/>
                      </a:srgbClr>
                    </a:outerShdw>
                  </a:effectLst>
                  <a:latin typeface="Andes"/>
                </a:rPr>
                <a:t>adrid en la vanguardia </a:t>
              </a:r>
              <a:r>
                <a:rPr lang="es-ES_tradnl" sz="1600" dirty="0">
                  <a:latin typeface="Andes"/>
                </a:rPr>
                <a:t>del sector en materias como</a:t>
              </a:r>
              <a:r>
                <a:rPr lang="es-ES_tradnl" sz="1600" dirty="0" smtClean="0">
                  <a:solidFill>
                    <a:schemeClr val="bg1">
                      <a:lumMod val="50000"/>
                    </a:schemeClr>
                  </a:solidFill>
                  <a:effectLst>
                    <a:outerShdw blurRad="38100" dist="38100" dir="2700000" algn="tl">
                      <a:srgbClr val="000000">
                        <a:alpha val="43137"/>
                      </a:srgbClr>
                    </a:outerShdw>
                  </a:effectLst>
                  <a:latin typeface="Andes"/>
                </a:rPr>
                <a:t>:</a:t>
              </a:r>
            </a:p>
            <a:p>
              <a:pPr marL="1657350" lvl="3" indent="-285750" algn="just" eaLnBrk="0" hangingPunct="0">
                <a:buFont typeface="Wingdings" panose="05000000000000000000" pitchFamily="2" charset="2"/>
                <a:buChar char="ü"/>
                <a:defRPr/>
              </a:pPr>
              <a:r>
                <a:rPr lang="es-ES_tradnl" sz="1600" dirty="0" smtClean="0">
                  <a:latin typeface="Andes"/>
                </a:rPr>
                <a:t>Calidad </a:t>
              </a:r>
              <a:r>
                <a:rPr lang="es-ES_tradnl" sz="1600" dirty="0">
                  <a:latin typeface="Andes"/>
                </a:rPr>
                <a:t>de Servicio</a:t>
              </a:r>
            </a:p>
            <a:p>
              <a:pPr marL="1657350" lvl="3" indent="-285750" algn="just" eaLnBrk="0" hangingPunct="0">
                <a:buFont typeface="Wingdings" panose="05000000000000000000" pitchFamily="2" charset="2"/>
                <a:buChar char="ü"/>
                <a:defRPr/>
              </a:pPr>
              <a:r>
                <a:rPr lang="es-ES_tradnl" sz="1600" dirty="0">
                  <a:latin typeface="Andes"/>
                </a:rPr>
                <a:t>Atención al Cliente</a:t>
              </a:r>
            </a:p>
            <a:p>
              <a:pPr marL="1657350" lvl="3" indent="-285750" algn="just" eaLnBrk="0" hangingPunct="0">
                <a:buFont typeface="Wingdings" panose="05000000000000000000" pitchFamily="2" charset="2"/>
                <a:buChar char="ü"/>
                <a:defRPr/>
              </a:pPr>
              <a:r>
                <a:rPr lang="es-ES_tradnl" sz="1600" dirty="0">
                  <a:latin typeface="Andes"/>
                </a:rPr>
                <a:t>Información del Servicio</a:t>
              </a:r>
              <a:endParaRPr lang="es-ES" sz="1600" dirty="0">
                <a:latin typeface="Andes"/>
              </a:endParaRPr>
            </a:p>
          </p:txBody>
        </p:sp>
        <p:pic>
          <p:nvPicPr>
            <p:cNvPr id="1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678" y="4701637"/>
              <a:ext cx="1989795" cy="133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14 Grupo"/>
          <p:cNvGrpSpPr/>
          <p:nvPr/>
        </p:nvGrpSpPr>
        <p:grpSpPr>
          <a:xfrm>
            <a:off x="1664361" y="2997155"/>
            <a:ext cx="6447918" cy="1558537"/>
            <a:chOff x="1493673" y="2911811"/>
            <a:chExt cx="6447918" cy="1558537"/>
          </a:xfrm>
        </p:grpSpPr>
        <p:grpSp>
          <p:nvGrpSpPr>
            <p:cNvPr id="16" name="15 Grupo"/>
            <p:cNvGrpSpPr/>
            <p:nvPr/>
          </p:nvGrpSpPr>
          <p:grpSpPr>
            <a:xfrm>
              <a:off x="1493673" y="2911811"/>
              <a:ext cx="6447918" cy="1558537"/>
              <a:chOff x="1493673" y="2911811"/>
              <a:chExt cx="6447918" cy="1558537"/>
            </a:xfrm>
          </p:grpSpPr>
          <p:sp>
            <p:nvSpPr>
              <p:cNvPr id="18" name="17 Rectángulo"/>
              <p:cNvSpPr/>
              <p:nvPr/>
            </p:nvSpPr>
            <p:spPr>
              <a:xfrm>
                <a:off x="3464841" y="3417738"/>
                <a:ext cx="4476750" cy="369332"/>
              </a:xfrm>
              <a:prstGeom prst="rect">
                <a:avLst/>
              </a:prstGeom>
            </p:spPr>
            <p:txBody>
              <a:bodyPr wrap="square">
                <a:spAutoFit/>
              </a:bodyPr>
              <a:lstStyle/>
              <a:p>
                <a:pPr marL="628650" lvl="1" indent="-171450" algn="just" eaLnBrk="0" hangingPunct="0">
                  <a:buFont typeface="Arial" pitchFamily="34" charset="0"/>
                  <a:buChar char="•"/>
                  <a:defRPr/>
                </a:pPr>
                <a:r>
                  <a:rPr lang="es-ES_tradnl" b="1" dirty="0" smtClean="0">
                    <a:solidFill>
                      <a:schemeClr val="accent1">
                        <a:lumMod val="50000"/>
                      </a:schemeClr>
                    </a:solidFill>
                    <a:effectLst>
                      <a:outerShdw blurRad="38100" dist="38100" dir="2700000" algn="tl">
                        <a:srgbClr val="000000">
                          <a:alpha val="43137"/>
                        </a:srgbClr>
                      </a:outerShdw>
                    </a:effectLst>
                    <a:latin typeface="Andes"/>
                  </a:rPr>
                  <a:t>Mejorar nuestra imagen de marca</a:t>
                </a:r>
                <a:r>
                  <a:rPr lang="es-ES_tradnl" sz="1600" dirty="0" smtClean="0">
                    <a:latin typeface="Andes"/>
                  </a:rPr>
                  <a:t>.</a:t>
                </a:r>
                <a:endParaRPr lang="es-ES" sz="1600" dirty="0">
                  <a:latin typeface="Andes"/>
                </a:endParaRPr>
              </a:p>
            </p:txBody>
          </p:sp>
          <p:pic>
            <p:nvPicPr>
              <p:cNvPr id="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3673" y="2911811"/>
                <a:ext cx="2051544" cy="155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16 Imagen"/>
            <p:cNvPicPr>
              <a:picLocks noChangeAspect="1"/>
            </p:cNvPicPr>
            <p:nvPr/>
          </p:nvPicPr>
          <p:blipFill>
            <a:blip r:embed="rId8">
              <a:clrChange>
                <a:clrFrom>
                  <a:srgbClr val="000000"/>
                </a:clrFrom>
                <a:clrTo>
                  <a:srgbClr val="000000">
                    <a:alpha val="0"/>
                  </a:srgbClr>
                </a:clrTo>
              </a:clrChang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tretch>
              <a:fillRect/>
            </a:stretch>
          </p:blipFill>
          <p:spPr>
            <a:xfrm rot="19842258">
              <a:off x="2121401" y="3423580"/>
              <a:ext cx="684578" cy="428945"/>
            </a:xfrm>
            <a:prstGeom prst="rect">
              <a:avLst/>
            </a:prstGeom>
          </p:spPr>
        </p:pic>
      </p:grpSp>
      <p:pic>
        <p:nvPicPr>
          <p:cNvPr id="20"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Placeholder 10" descr="WB-WBG-vertical-RGB.png"/>
          <p:cNvPicPr>
            <a:picLocks noChangeAspect="1"/>
          </p:cNvPicPr>
          <p:nvPr/>
        </p:nvPicPr>
        <p:blipFill rotWithShape="1">
          <a:blip r:embed="rId11">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10928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17130" y="1659692"/>
            <a:ext cx="3567321" cy="292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3874" y="1300478"/>
            <a:ext cx="4864763" cy="486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13 Grupo"/>
          <p:cNvGrpSpPr/>
          <p:nvPr/>
        </p:nvGrpSpPr>
        <p:grpSpPr>
          <a:xfrm>
            <a:off x="2146618" y="4686324"/>
            <a:ext cx="7856537" cy="1377595"/>
            <a:chOff x="134938" y="4808244"/>
            <a:chExt cx="7856537" cy="1377595"/>
          </a:xfrm>
        </p:grpSpPr>
        <p:sp>
          <p:nvSpPr>
            <p:cNvPr id="15" name="3 CuadroTexto"/>
            <p:cNvSpPr txBox="1">
              <a:spLocks noChangeArrowheads="1"/>
            </p:cNvSpPr>
            <p:nvPr/>
          </p:nvSpPr>
          <p:spPr bwMode="auto">
            <a:xfrm>
              <a:off x="134938" y="4808244"/>
              <a:ext cx="4846637"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628650" indent="-1714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lvl="1" algn="just">
                <a:buFont typeface="Arial" pitchFamily="34" charset="0"/>
                <a:buChar char="•"/>
                <a:defRPr/>
              </a:pPr>
              <a:r>
                <a:rPr lang="es-ES_tradnl" sz="16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Establecer compromisos con el cliente</a:t>
              </a:r>
              <a:r>
                <a:rPr lang="es-ES_tradnl" sz="1600" dirty="0" smtClean="0">
                  <a:latin typeface="Calibri" panose="020F0502020204030204" pitchFamily="34" charset="0"/>
                </a:rPr>
                <a:t> </a:t>
              </a:r>
              <a:r>
                <a:rPr lang="es-ES_tradnl" sz="1400" dirty="0" smtClean="0">
                  <a:latin typeface="Calibri" panose="020F0502020204030204" pitchFamily="34" charset="0"/>
                </a:rPr>
                <a:t>que permitan enfocar los esfuerzos de la Compañía en mantener y mejorar de forma continuada el servicio que se presta a los clientes en los diferentes aspectos del mismo.</a:t>
              </a:r>
              <a:endParaRPr lang="es-ES" sz="1400" dirty="0" smtClean="0">
                <a:latin typeface="Calibri" panose="020F0502020204030204" pitchFamily="34" charset="0"/>
              </a:endParaRPr>
            </a:p>
            <a:p>
              <a:pPr algn="just" eaLnBrk="1" hangingPunct="1">
                <a:defRPr/>
              </a:pPr>
              <a:endParaRPr lang="es-ES" sz="1100" dirty="0" smtClean="0"/>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3877" y="4946125"/>
              <a:ext cx="2387598"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16 Grupo"/>
          <p:cNvGrpSpPr/>
          <p:nvPr/>
        </p:nvGrpSpPr>
        <p:grpSpPr>
          <a:xfrm>
            <a:off x="2146618" y="1019029"/>
            <a:ext cx="7333777" cy="1433617"/>
            <a:chOff x="134938" y="1140949"/>
            <a:chExt cx="7333777" cy="1433617"/>
          </a:xfrm>
        </p:grpSpPr>
        <p:sp>
          <p:nvSpPr>
            <p:cNvPr id="18" name="17 Rectángulo"/>
            <p:cNvSpPr/>
            <p:nvPr/>
          </p:nvSpPr>
          <p:spPr>
            <a:xfrm>
              <a:off x="134938" y="1515591"/>
              <a:ext cx="4784725" cy="984885"/>
            </a:xfrm>
            <a:prstGeom prst="rect">
              <a:avLst/>
            </a:prstGeom>
          </p:spPr>
          <p:txBody>
            <a:bodyPr wrap="square">
              <a:spAutoFit/>
            </a:bodyPr>
            <a:lstStyle/>
            <a:p>
              <a:pPr marL="628650" lvl="1" indent="-171450" algn="just" eaLnBrk="0" hangingPunct="0">
                <a:buFont typeface="Arial" pitchFamily="34" charset="0"/>
                <a:buChar char="•"/>
                <a:defRPr/>
              </a:pPr>
              <a:r>
                <a:rPr lang="es-ES_tradnl" sz="16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Conocer mejor al cliente</a:t>
              </a:r>
              <a:r>
                <a:rPr lang="es-ES_tradnl" sz="14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 </a:t>
              </a:r>
              <a:r>
                <a:rPr lang="es-ES_tradnl" sz="1400" dirty="0">
                  <a:latin typeface="Calibri" panose="020F0502020204030204" pitchFamily="34" charset="0"/>
                </a:rPr>
                <a:t>estableciendo canales de comunicación que permitan conocer mejor sus expectativas con respecto del servicio así como medir regularmente la percepción que tiene del mismo.</a:t>
              </a:r>
              <a:endParaRPr lang="es-ES" sz="1400" dirty="0">
                <a:latin typeface="Calibri" panose="020F0502020204030204" pitchFamily="34" charset="0"/>
              </a:endParaRPr>
            </a:p>
          </p:txBody>
        </p:sp>
        <p:pic>
          <p:nvPicPr>
            <p:cNvPr id="1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5098" y="1140949"/>
              <a:ext cx="1433617" cy="143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19 Grupo"/>
          <p:cNvGrpSpPr/>
          <p:nvPr/>
        </p:nvGrpSpPr>
        <p:grpSpPr>
          <a:xfrm>
            <a:off x="2146618" y="2869781"/>
            <a:ext cx="7764998" cy="1528698"/>
            <a:chOff x="134938" y="2991701"/>
            <a:chExt cx="7764998" cy="1528698"/>
          </a:xfrm>
        </p:grpSpPr>
        <p:sp>
          <p:nvSpPr>
            <p:cNvPr id="21" name="20 Rectángulo"/>
            <p:cNvSpPr/>
            <p:nvPr/>
          </p:nvSpPr>
          <p:spPr>
            <a:xfrm>
              <a:off x="134938" y="2991701"/>
              <a:ext cx="4846637" cy="1231106"/>
            </a:xfrm>
            <a:prstGeom prst="rect">
              <a:avLst/>
            </a:prstGeom>
          </p:spPr>
          <p:txBody>
            <a:bodyPr wrap="square">
              <a:spAutoFit/>
            </a:bodyPr>
            <a:lstStyle/>
            <a:p>
              <a:pPr marL="628650" lvl="1" indent="-171450" algn="just" eaLnBrk="0" hangingPunct="0">
                <a:buFont typeface="Arial" pitchFamily="34" charset="0"/>
                <a:buChar char="•"/>
                <a:defRPr/>
              </a:pPr>
              <a:r>
                <a:rPr lang="es-ES_tradnl" sz="16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Valorar objetivamente la prestación del servicio,  </a:t>
              </a:r>
              <a:r>
                <a:rPr lang="es-ES_tradnl" sz="1400" dirty="0">
                  <a:latin typeface="Calibri" panose="020F0502020204030204" pitchFamily="34" charset="0"/>
                </a:rPr>
                <a:t>estableciendo un conjunto de indicadores que midieran de forma objetiva la prestación del servicio en los diferentes aspectos relacionados con la calidad en el transporte público de pasajeros.</a:t>
              </a:r>
              <a:endParaRPr lang="es-ES" sz="1400" dirty="0">
                <a:latin typeface="Calibri" panose="020F0502020204030204" pitchFamily="34" charset="0"/>
              </a:endParaRPr>
            </a:p>
          </p:txBody>
        </p:sp>
        <p:pic>
          <p:nvPicPr>
            <p:cNvPr id="22"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3878" y="3076575"/>
              <a:ext cx="2296058" cy="144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 Box 20"/>
          <p:cNvSpPr txBox="1">
            <a:spLocks noChangeArrowheads="1"/>
          </p:cNvSpPr>
          <p:nvPr/>
        </p:nvSpPr>
        <p:spPr bwMode="auto">
          <a:xfrm>
            <a:off x="2493836" y="100013"/>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24" name="Text Box 20"/>
          <p:cNvSpPr txBox="1">
            <a:spLocks noChangeArrowheads="1"/>
          </p:cNvSpPr>
          <p:nvPr/>
        </p:nvSpPr>
        <p:spPr bwMode="auto">
          <a:xfrm>
            <a:off x="2493836" y="595440"/>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Objetivos</a:t>
            </a:r>
            <a:endParaRPr lang="es-ES_tradnl" altLang="es-ES" sz="2400" b="1" dirty="0">
              <a:latin typeface="Andes"/>
            </a:endParaRPr>
          </a:p>
        </p:txBody>
      </p:sp>
      <p:pic>
        <p:nvPicPr>
          <p:cNvPr id="25"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Placeholder 10" descr="WB-WBG-vertical-RGB.png"/>
          <p:cNvPicPr>
            <a:picLocks noChangeAspect="1"/>
          </p:cNvPicPr>
          <p:nvPr/>
        </p:nvPicPr>
        <p:blipFill rotWithShape="1">
          <a:blip r:embed="rId10">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168267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2493836" y="100013"/>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7" name="Text Box 20"/>
          <p:cNvSpPr txBox="1">
            <a:spLocks noChangeArrowheads="1"/>
          </p:cNvSpPr>
          <p:nvPr/>
        </p:nvSpPr>
        <p:spPr bwMode="auto">
          <a:xfrm>
            <a:off x="2493836" y="595440"/>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Objetivos</a:t>
            </a:r>
            <a:endParaRPr lang="es-ES_tradnl" altLang="es-ES" sz="2400" b="1" dirty="0">
              <a:latin typeface="Andes"/>
            </a:endParaRPr>
          </a:p>
        </p:txBody>
      </p:sp>
      <p:grpSp>
        <p:nvGrpSpPr>
          <p:cNvPr id="8" name="Group 19"/>
          <p:cNvGrpSpPr>
            <a:grpSpLocks/>
          </p:cNvGrpSpPr>
          <p:nvPr/>
        </p:nvGrpSpPr>
        <p:grpSpPr bwMode="auto">
          <a:xfrm>
            <a:off x="1282969" y="4317663"/>
            <a:ext cx="7841195" cy="2349500"/>
            <a:chOff x="454" y="2572"/>
            <a:chExt cx="5258" cy="1582"/>
          </a:xfrm>
        </p:grpSpPr>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0" y="2572"/>
              <a:ext cx="3042" cy="15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454" y="2708"/>
              <a:ext cx="2544" cy="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00000"/>
                </a:lnSpc>
                <a:buClrTx/>
                <a:buFontTx/>
                <a:buNone/>
              </a:pPr>
              <a:r>
                <a:rPr lang="es-ES_tradnl" altLang="es-ES_tradnl" b="1" dirty="0">
                  <a:effectLst>
                    <a:outerShdw blurRad="38100" dist="38100" dir="2700000" algn="tl">
                      <a:srgbClr val="C0C0C0"/>
                    </a:outerShdw>
                  </a:effectLst>
                  <a:latin typeface="Andes"/>
                </a:rPr>
                <a:t>Ha medido, conoce lo que el cliente necesita y lo que puede conseguir con los recursos que tiene.</a:t>
              </a:r>
            </a:p>
            <a:p>
              <a:pPr algn="just">
                <a:lnSpc>
                  <a:spcPct val="100000"/>
                </a:lnSpc>
                <a:buClrTx/>
                <a:buFontTx/>
                <a:buNone/>
              </a:pPr>
              <a:r>
                <a:rPr lang="es-ES_tradnl" altLang="es-ES_tradnl" b="1" dirty="0">
                  <a:effectLst>
                    <a:outerShdw blurRad="38100" dist="38100" dir="2700000" algn="tl">
                      <a:srgbClr val="C0C0C0"/>
                    </a:outerShdw>
                  </a:effectLst>
                  <a:latin typeface="Andes"/>
                </a:rPr>
                <a:t>Se ha comprometido a optimizar y mejorar sus procesos y recursos.</a:t>
              </a:r>
            </a:p>
          </p:txBody>
        </p:sp>
      </p:grpSp>
      <p:grpSp>
        <p:nvGrpSpPr>
          <p:cNvPr id="11" name="Group 18"/>
          <p:cNvGrpSpPr>
            <a:grpSpLocks/>
          </p:cNvGrpSpPr>
          <p:nvPr/>
        </p:nvGrpSpPr>
        <p:grpSpPr bwMode="auto">
          <a:xfrm>
            <a:off x="1406462" y="1360869"/>
            <a:ext cx="7843837" cy="2830512"/>
            <a:chOff x="422" y="834"/>
            <a:chExt cx="4941" cy="1783"/>
          </a:xfrm>
        </p:grpSpPr>
        <p:sp>
          <p:nvSpPr>
            <p:cNvPr id="12" name="Text Box 3"/>
            <p:cNvSpPr txBox="1">
              <a:spLocks noChangeArrowheads="1"/>
            </p:cNvSpPr>
            <p:nvPr/>
          </p:nvSpPr>
          <p:spPr bwMode="auto">
            <a:xfrm>
              <a:off x="422" y="834"/>
              <a:ext cx="222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buClrTx/>
                <a:buFontTx/>
                <a:buNone/>
              </a:pPr>
              <a:r>
                <a:rPr lang="es-ES_tradnl" altLang="es-ES_tradnl" sz="1600" b="1" dirty="0">
                  <a:effectLst>
                    <a:outerShdw blurRad="38100" dist="38100" dir="2700000" algn="tl">
                      <a:srgbClr val="C0C0C0"/>
                    </a:outerShdw>
                  </a:effectLst>
                  <a:latin typeface="Andes"/>
                </a:rPr>
                <a:t>Desconoce lo que necesitan sus clientes. </a:t>
              </a:r>
            </a:p>
            <a:p>
              <a:pPr>
                <a:lnSpc>
                  <a:spcPct val="100000"/>
                </a:lnSpc>
                <a:buClrTx/>
                <a:buFontTx/>
                <a:buNone/>
              </a:pPr>
              <a:r>
                <a:rPr lang="es-ES_tradnl" altLang="es-ES_tradnl" sz="1600" b="1" dirty="0">
                  <a:effectLst>
                    <a:outerShdw blurRad="38100" dist="38100" dir="2700000" algn="tl">
                      <a:srgbClr val="C0C0C0"/>
                    </a:outerShdw>
                  </a:effectLst>
                  <a:latin typeface="Andes"/>
                </a:rPr>
                <a:t>Desconoce lo que él es capaz de dar.</a:t>
              </a:r>
              <a:endParaRPr lang="es-ES_tradnl" altLang="es-ES_tradnl" sz="1600" b="1" dirty="0">
                <a:latin typeface="Andes"/>
              </a:endParaRPr>
            </a:p>
          </p:txBody>
        </p:sp>
        <p:sp>
          <p:nvSpPr>
            <p:cNvPr id="13" name="Text Box 4"/>
            <p:cNvSpPr txBox="1">
              <a:spLocks noChangeArrowheads="1"/>
            </p:cNvSpPr>
            <p:nvPr/>
          </p:nvSpPr>
          <p:spPr bwMode="auto">
            <a:xfrm>
              <a:off x="3312" y="914"/>
              <a:ext cx="118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buClrTx/>
                <a:buFontTx/>
                <a:buNone/>
              </a:pPr>
              <a:r>
                <a:rPr lang="es-ES_tradnl" altLang="es-ES_tradnl" sz="1600" b="1" dirty="0">
                  <a:effectLst>
                    <a:outerShdw blurRad="38100" dist="38100" dir="2700000" algn="tl">
                      <a:srgbClr val="C0C0C0"/>
                    </a:outerShdw>
                  </a:effectLst>
                  <a:latin typeface="Andes"/>
                </a:rPr>
                <a:t>Da “Saltos de Ciego”</a:t>
              </a:r>
              <a:endParaRPr lang="es-ES_tradnl" altLang="es-ES_tradnl" sz="1600" b="1" dirty="0">
                <a:latin typeface="Andes"/>
              </a:endParaRPr>
            </a:p>
          </p:txBody>
        </p:sp>
        <p:pic>
          <p:nvPicPr>
            <p:cNvPr id="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 y="1164"/>
              <a:ext cx="2066" cy="141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8"/>
            <p:cNvGrpSpPr>
              <a:grpSpLocks/>
            </p:cNvGrpSpPr>
            <p:nvPr/>
          </p:nvGrpSpPr>
          <p:grpSpPr bwMode="auto">
            <a:xfrm>
              <a:off x="3168" y="1020"/>
              <a:ext cx="2195" cy="1597"/>
              <a:chOff x="3504" y="602"/>
              <a:chExt cx="2195" cy="1597"/>
            </a:xfrm>
          </p:grpSpPr>
          <p:pic>
            <p:nvPicPr>
              <p:cNvPr id="1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4" y="747"/>
                <a:ext cx="1182" cy="1452"/>
              </a:xfrm>
              <a:prstGeom prst="rect">
                <a:avLst/>
              </a:prstGeom>
              <a:noFill/>
              <a:extLst>
                <a:ext uri="{909E8E84-426E-40DD-AFC4-6F175D3DCCD1}">
                  <a14:hiddenFill xmlns:a14="http://schemas.microsoft.com/office/drawing/2010/main">
                    <a:solidFill>
                      <a:srgbClr val="FFFFFF"/>
                    </a:solidFill>
                  </a14:hiddenFill>
                </a:ext>
              </a:extLst>
            </p:spPr>
          </p:pic>
          <p:sp>
            <p:nvSpPr>
              <p:cNvPr id="17" name="Line 10"/>
              <p:cNvSpPr>
                <a:spLocks noChangeShapeType="1"/>
              </p:cNvSpPr>
              <p:nvPr/>
            </p:nvSpPr>
            <p:spPr bwMode="auto">
              <a:xfrm>
                <a:off x="4686" y="747"/>
                <a:ext cx="22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8" name="Line 11"/>
              <p:cNvSpPr>
                <a:spLocks noChangeShapeType="1"/>
              </p:cNvSpPr>
              <p:nvPr/>
            </p:nvSpPr>
            <p:spPr bwMode="auto">
              <a:xfrm>
                <a:off x="4686" y="1845"/>
                <a:ext cx="22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9" name="Text Box 12"/>
              <p:cNvSpPr txBox="1">
                <a:spLocks noChangeArrowheads="1"/>
              </p:cNvSpPr>
              <p:nvPr/>
            </p:nvSpPr>
            <p:spPr bwMode="auto">
              <a:xfrm>
                <a:off x="4954" y="602"/>
                <a:ext cx="706"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00000"/>
                  </a:lnSpc>
                  <a:buClrTx/>
                  <a:buFontTx/>
                  <a:buNone/>
                </a:pPr>
                <a:r>
                  <a:rPr lang="es-ES_tradnl" altLang="es-ES_tradnl" sz="1600" b="1" dirty="0">
                    <a:latin typeface="Times New Roman" pitchFamily="18" charset="0"/>
                  </a:rPr>
                  <a:t> </a:t>
                </a:r>
                <a:r>
                  <a:rPr lang="es-ES_tradnl" altLang="es-ES_tradnl" sz="1600" b="1" dirty="0">
                    <a:latin typeface="Andes"/>
                  </a:rPr>
                  <a:t>CALIDAD </a:t>
                </a:r>
              </a:p>
              <a:p>
                <a:pPr>
                  <a:lnSpc>
                    <a:spcPct val="100000"/>
                  </a:lnSpc>
                  <a:buClrTx/>
                  <a:buFontTx/>
                  <a:buNone/>
                </a:pPr>
                <a:r>
                  <a:rPr lang="es-ES_tradnl" altLang="es-ES_tradnl" sz="1600" b="1" dirty="0">
                    <a:latin typeface="Andes"/>
                  </a:rPr>
                  <a:t>ESPERADA</a:t>
                </a:r>
              </a:p>
            </p:txBody>
          </p:sp>
          <p:sp>
            <p:nvSpPr>
              <p:cNvPr id="20" name="Text Box 13"/>
              <p:cNvSpPr txBox="1">
                <a:spLocks noChangeArrowheads="1"/>
              </p:cNvSpPr>
              <p:nvPr/>
            </p:nvSpPr>
            <p:spPr bwMode="auto">
              <a:xfrm>
                <a:off x="4945" y="1678"/>
                <a:ext cx="754"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00000"/>
                  </a:lnSpc>
                  <a:buClrTx/>
                  <a:buFontTx/>
                  <a:buNone/>
                </a:pPr>
                <a:r>
                  <a:rPr lang="es-ES_tradnl" altLang="es-ES_tradnl" sz="1600" b="1" dirty="0">
                    <a:latin typeface="Andes"/>
                  </a:rPr>
                  <a:t>CALIDAD</a:t>
                </a:r>
              </a:p>
              <a:p>
                <a:pPr>
                  <a:lnSpc>
                    <a:spcPct val="100000"/>
                  </a:lnSpc>
                  <a:buClrTx/>
                  <a:buFontTx/>
                  <a:buNone/>
                </a:pPr>
                <a:r>
                  <a:rPr lang="es-ES_tradnl" altLang="es-ES_tradnl" sz="1600" b="1" dirty="0">
                    <a:latin typeface="Andes"/>
                  </a:rPr>
                  <a:t>PRODUCIDA</a:t>
                </a:r>
              </a:p>
            </p:txBody>
          </p:sp>
        </p:grpSp>
      </p:grpSp>
      <p:sp>
        <p:nvSpPr>
          <p:cNvPr id="21" name="Rectangle 17"/>
          <p:cNvSpPr>
            <a:spLocks noChangeArrowheads="1"/>
          </p:cNvSpPr>
          <p:nvPr/>
        </p:nvSpPr>
        <p:spPr bwMode="auto">
          <a:xfrm>
            <a:off x="2108292" y="979870"/>
            <a:ext cx="4671472" cy="3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defTabSz="976313" eaLnBrk="1" hangingPunct="1">
              <a:lnSpc>
                <a:spcPct val="110000"/>
              </a:lnSpc>
              <a:spcBef>
                <a:spcPct val="60000"/>
              </a:spcBef>
              <a:buClrTx/>
              <a:buFontTx/>
              <a:buNone/>
            </a:pPr>
            <a:r>
              <a:rPr lang="es-ES" b="1" i="1" dirty="0" smtClean="0">
                <a:solidFill>
                  <a:srgbClr val="336699"/>
                </a:solidFill>
                <a:latin typeface="Andes"/>
              </a:rPr>
              <a:t>¿Por qué es necesario un enfoque a cliente?</a:t>
            </a:r>
            <a:endParaRPr lang="es-ES" b="1" i="1" dirty="0">
              <a:solidFill>
                <a:srgbClr val="336699"/>
              </a:solidFill>
              <a:latin typeface="Andes"/>
            </a:endParaRPr>
          </a:p>
        </p:txBody>
      </p:sp>
      <p:sp>
        <p:nvSpPr>
          <p:cNvPr id="22" name="Rectangle 20"/>
          <p:cNvSpPr>
            <a:spLocks noChangeArrowheads="1"/>
          </p:cNvSpPr>
          <p:nvPr/>
        </p:nvSpPr>
        <p:spPr bwMode="auto">
          <a:xfrm rot="16200000">
            <a:off x="4246702" y="-1426866"/>
            <a:ext cx="2830511" cy="8431214"/>
          </a:xfrm>
          <a:prstGeom prst="rect">
            <a:avLst/>
          </a:prstGeom>
          <a:solidFill>
            <a:schemeClr val="bg1">
              <a:lumMod val="95000"/>
              <a:alpha val="97000"/>
            </a:schemeClr>
          </a:solidFill>
          <a:ln>
            <a:noFill/>
          </a:ln>
          <a:effectLst/>
          <a:extLst/>
        </p:spPr>
        <p:txBody>
          <a:bodyPr wrap="square" anchor="ctr">
            <a:spAutoFit/>
          </a:bodyPr>
          <a:lstStyle/>
          <a:p>
            <a:endParaRPr lang="es-ES"/>
          </a:p>
        </p:txBody>
      </p:sp>
      <p:pic>
        <p:nvPicPr>
          <p:cNvPr id="23"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Placeholder 10" descr="WB-WBG-vertical-RGB.png"/>
          <p:cNvPicPr>
            <a:picLocks noChangeAspect="1"/>
          </p:cNvPicPr>
          <p:nvPr/>
        </p:nvPicPr>
        <p:blipFill rotWithShape="1">
          <a:blip r:embed="rId6">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48698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D:\Trabajo\Marketing\Diseño\Web y CanalMetro\Exteriores\PPT y catalogo\Portada PPT.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flipH="1">
            <a:off x="1914144" y="-2889"/>
            <a:ext cx="10277851" cy="68787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0258" y="628548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5">
            <a:extLst>
              <a:ext uri="{28A0092B-C50C-407E-A947-70E740481C1C}">
                <a14:useLocalDpi xmlns:a14="http://schemas.microsoft.com/office/drawing/2010/main" val="0"/>
              </a:ext>
            </a:extLst>
          </a:blip>
          <a:srcRect t="-9829" b="-9800"/>
          <a:stretch/>
        </p:blipFill>
        <p:spPr>
          <a:xfrm>
            <a:off x="9202394" y="6162359"/>
            <a:ext cx="911431" cy="617371"/>
          </a:xfrm>
          <a:prstGeom prst="rect">
            <a:avLst/>
          </a:prstGeom>
        </p:spPr>
      </p:pic>
      <p:sp>
        <p:nvSpPr>
          <p:cNvPr id="6" name="Title 1"/>
          <p:cNvSpPr txBox="1">
            <a:spLocks/>
          </p:cNvSpPr>
          <p:nvPr/>
        </p:nvSpPr>
        <p:spPr>
          <a:xfrm>
            <a:off x="1803774" y="2126627"/>
            <a:ext cx="9144000" cy="2387600"/>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dirty="0" smtClean="0">
                <a:solidFill>
                  <a:srgbClr val="0070C0"/>
                </a:solidFill>
                <a:latin typeface="Andes" panose="02000000000000000000" pitchFamily="50" charset="0"/>
              </a:rPr>
              <a:t/>
            </a:r>
            <a:br>
              <a:rPr lang="en-US" sz="5000" b="1" dirty="0" smtClean="0">
                <a:solidFill>
                  <a:srgbClr val="0070C0"/>
                </a:solidFill>
                <a:latin typeface="Andes" panose="02000000000000000000" pitchFamily="50" charset="0"/>
              </a:rPr>
            </a:br>
            <a:r>
              <a:rPr lang="en-US" sz="5000" b="1" dirty="0" smtClean="0">
                <a:solidFill>
                  <a:srgbClr val="0070C0"/>
                </a:solidFill>
                <a:latin typeface="Andes" panose="02000000000000000000" pitchFamily="50" charset="0"/>
              </a:rPr>
              <a:t> </a:t>
            </a:r>
            <a:r>
              <a:rPr lang="en-US" sz="5400" b="1" dirty="0" smtClean="0">
                <a:solidFill>
                  <a:schemeClr val="accent1">
                    <a:lumMod val="20000"/>
                    <a:lumOff val="80000"/>
                  </a:schemeClr>
                </a:solidFill>
                <a:latin typeface="Andes" panose="02000000000000000000" pitchFamily="50" charset="0"/>
              </a:rPr>
              <a:t>Sistemas de </a:t>
            </a:r>
            <a:r>
              <a:rPr lang="en-US" sz="5400" b="1" dirty="0" err="1" smtClean="0">
                <a:solidFill>
                  <a:schemeClr val="accent1">
                    <a:lumMod val="20000"/>
                    <a:lumOff val="80000"/>
                  </a:schemeClr>
                </a:solidFill>
                <a:latin typeface="Andes" panose="02000000000000000000" pitchFamily="50" charset="0"/>
              </a:rPr>
              <a:t>Gestión</a:t>
            </a:r>
            <a:endParaRPr lang="en-US" sz="5400" b="1" dirty="0" smtClean="0">
              <a:solidFill>
                <a:schemeClr val="accent1">
                  <a:lumMod val="20000"/>
                  <a:lumOff val="80000"/>
                </a:schemeClr>
              </a:solidFill>
              <a:latin typeface="Andes" panose="02000000000000000000" pitchFamily="50" charset="0"/>
            </a:endParaRPr>
          </a:p>
          <a:p>
            <a:r>
              <a:rPr lang="en-US" sz="5400" b="1" dirty="0" err="1" smtClean="0">
                <a:solidFill>
                  <a:schemeClr val="accent1">
                    <a:lumMod val="20000"/>
                    <a:lumOff val="80000"/>
                  </a:schemeClr>
                </a:solidFill>
                <a:latin typeface="Andes" panose="02000000000000000000" pitchFamily="50" charset="0"/>
              </a:rPr>
              <a:t>en</a:t>
            </a:r>
            <a:r>
              <a:rPr lang="en-US" sz="5400" b="1" dirty="0" smtClean="0">
                <a:solidFill>
                  <a:schemeClr val="accent1">
                    <a:lumMod val="20000"/>
                    <a:lumOff val="80000"/>
                  </a:schemeClr>
                </a:solidFill>
                <a:latin typeface="Andes" panose="02000000000000000000" pitchFamily="50" charset="0"/>
              </a:rPr>
              <a:t> Metro de Madrid</a:t>
            </a:r>
            <a:endParaRPr lang="en-US" sz="5400" b="1"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8" name="Picture 5" descr="D:\Trabajo\Marketing\Diseño\Recursos de diseño\LogoMetr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58655" y="346516"/>
            <a:ext cx="1748227" cy="101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848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8"/>
          <p:cNvGrpSpPr>
            <a:grpSpLocks/>
          </p:cNvGrpSpPr>
          <p:nvPr/>
        </p:nvGrpSpPr>
        <p:grpSpPr bwMode="auto">
          <a:xfrm>
            <a:off x="5254783" y="1494831"/>
            <a:ext cx="6521134" cy="4916631"/>
            <a:chOff x="684" y="678"/>
            <a:chExt cx="4692" cy="3520"/>
          </a:xfrm>
        </p:grpSpPr>
        <p:sp>
          <p:nvSpPr>
            <p:cNvPr id="7" name="Rectangle 4"/>
            <p:cNvSpPr>
              <a:spLocks noChangeArrowheads="1"/>
            </p:cNvSpPr>
            <p:nvPr/>
          </p:nvSpPr>
          <p:spPr bwMode="auto">
            <a:xfrm>
              <a:off x="1716" y="1458"/>
              <a:ext cx="750" cy="5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200" b="1" dirty="0">
                  <a:latin typeface="Arial" charset="0"/>
                </a:rPr>
                <a:t>Calidad</a:t>
              </a:r>
            </a:p>
            <a:p>
              <a:pPr algn="ctr"/>
              <a:r>
                <a:rPr lang="es-ES_tradnl" sz="1200" b="1" dirty="0">
                  <a:latin typeface="Arial" charset="0"/>
                </a:rPr>
                <a:t>Esperada </a:t>
              </a:r>
              <a:r>
                <a:rPr lang="es-ES_tradnl" sz="1200" b="1" dirty="0" smtClean="0">
                  <a:latin typeface="Arial" charset="0"/>
                </a:rPr>
                <a:t>y</a:t>
              </a:r>
              <a:endParaRPr lang="es-ES_tradnl" sz="1200" b="1" dirty="0">
                <a:latin typeface="Arial" charset="0"/>
              </a:endParaRPr>
            </a:p>
            <a:p>
              <a:pPr algn="ctr"/>
              <a:r>
                <a:rPr lang="es-ES_tradnl" sz="1200" b="1" dirty="0">
                  <a:latin typeface="Arial" charset="0"/>
                </a:rPr>
                <a:t>Exigida</a:t>
              </a:r>
              <a:endParaRPr lang="es-ES" sz="1200" b="1" dirty="0">
                <a:latin typeface="Arial" charset="0"/>
              </a:endParaRPr>
            </a:p>
          </p:txBody>
        </p:sp>
        <p:sp>
          <p:nvSpPr>
            <p:cNvPr id="8" name="Rectangle 5"/>
            <p:cNvSpPr>
              <a:spLocks noChangeArrowheads="1"/>
            </p:cNvSpPr>
            <p:nvPr/>
          </p:nvSpPr>
          <p:spPr bwMode="auto">
            <a:xfrm>
              <a:off x="1758" y="2916"/>
              <a:ext cx="768" cy="5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200" b="1">
                  <a:latin typeface="Arial" charset="0"/>
                </a:rPr>
                <a:t>Calidad</a:t>
              </a:r>
            </a:p>
            <a:p>
              <a:pPr algn="ctr"/>
              <a:r>
                <a:rPr lang="es-ES_tradnl" sz="1200" b="1">
                  <a:latin typeface="Arial" charset="0"/>
                </a:rPr>
                <a:t>percibida</a:t>
              </a:r>
              <a:endParaRPr lang="es-ES" sz="1200" b="1">
                <a:latin typeface="Arial" charset="0"/>
              </a:endParaRPr>
            </a:p>
          </p:txBody>
        </p:sp>
        <p:sp>
          <p:nvSpPr>
            <p:cNvPr id="9" name="Rectangle 6"/>
            <p:cNvSpPr>
              <a:spLocks noChangeArrowheads="1"/>
            </p:cNvSpPr>
            <p:nvPr/>
          </p:nvSpPr>
          <p:spPr bwMode="auto">
            <a:xfrm>
              <a:off x="3528" y="2892"/>
              <a:ext cx="744" cy="5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200" b="1">
                  <a:latin typeface="Arial" charset="0"/>
                </a:rPr>
                <a:t>Calidad</a:t>
              </a:r>
            </a:p>
            <a:p>
              <a:pPr algn="ctr"/>
              <a:r>
                <a:rPr lang="es-ES_tradnl" sz="1200" b="1">
                  <a:latin typeface="Arial" charset="0"/>
                </a:rPr>
                <a:t>producida</a:t>
              </a:r>
              <a:endParaRPr lang="es-ES" sz="1200" b="1">
                <a:latin typeface="Arial" charset="0"/>
              </a:endParaRPr>
            </a:p>
          </p:txBody>
        </p:sp>
        <p:sp>
          <p:nvSpPr>
            <p:cNvPr id="10" name="Rectangle 7"/>
            <p:cNvSpPr>
              <a:spLocks noChangeArrowheads="1"/>
            </p:cNvSpPr>
            <p:nvPr/>
          </p:nvSpPr>
          <p:spPr bwMode="auto">
            <a:xfrm>
              <a:off x="3546" y="1464"/>
              <a:ext cx="756" cy="5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200" b="1">
                  <a:latin typeface="Arial" charset="0"/>
                </a:rPr>
                <a:t>Calidad</a:t>
              </a:r>
            </a:p>
            <a:p>
              <a:pPr algn="ctr"/>
              <a:r>
                <a:rPr lang="es-ES_tradnl" sz="1200" b="1">
                  <a:latin typeface="Arial" charset="0"/>
                </a:rPr>
                <a:t>objetivo</a:t>
              </a:r>
              <a:endParaRPr lang="es-ES" sz="1200" b="1">
                <a:latin typeface="Arial" charset="0"/>
              </a:endParaRPr>
            </a:p>
          </p:txBody>
        </p:sp>
        <p:grpSp>
          <p:nvGrpSpPr>
            <p:cNvPr id="11" name="Group 9"/>
            <p:cNvGrpSpPr>
              <a:grpSpLocks/>
            </p:cNvGrpSpPr>
            <p:nvPr/>
          </p:nvGrpSpPr>
          <p:grpSpPr bwMode="auto">
            <a:xfrm>
              <a:off x="3610" y="1438"/>
              <a:ext cx="1766" cy="2010"/>
              <a:chOff x="3610" y="1438"/>
              <a:chExt cx="1766" cy="2010"/>
            </a:xfrm>
          </p:grpSpPr>
          <p:sp>
            <p:nvSpPr>
              <p:cNvPr id="28" name="AutoShape 11"/>
              <p:cNvSpPr>
                <a:spLocks noChangeArrowheads="1"/>
              </p:cNvSpPr>
              <p:nvPr/>
            </p:nvSpPr>
            <p:spPr bwMode="auto">
              <a:xfrm rot="5400000">
                <a:off x="3334" y="1714"/>
                <a:ext cx="2010"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70 h 21600"/>
                  <a:gd name="T20" fmla="*/ 18441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657" y="7867"/>
                    </a:moveTo>
                    <a:cubicBezTo>
                      <a:pt x="13741" y="6661"/>
                      <a:pt x="12314" y="5954"/>
                      <a:pt x="10800" y="5954"/>
                    </a:cubicBezTo>
                    <a:cubicBezTo>
                      <a:pt x="8123" y="5954"/>
                      <a:pt x="5954" y="8123"/>
                      <a:pt x="5954" y="10800"/>
                    </a:cubicBezTo>
                    <a:lnTo>
                      <a:pt x="0" y="10800"/>
                    </a:lnTo>
                    <a:cubicBezTo>
                      <a:pt x="0" y="4835"/>
                      <a:pt x="4835" y="0"/>
                      <a:pt x="10800" y="0"/>
                    </a:cubicBezTo>
                    <a:cubicBezTo>
                      <a:pt x="14174" y="0"/>
                      <a:pt x="17355" y="1577"/>
                      <a:pt x="19397" y="4263"/>
                    </a:cubicBezTo>
                    <a:lnTo>
                      <a:pt x="21546" y="2629"/>
                    </a:lnTo>
                    <a:lnTo>
                      <a:pt x="20463" y="10584"/>
                    </a:lnTo>
                    <a:lnTo>
                      <a:pt x="12508" y="9501"/>
                    </a:lnTo>
                    <a:lnTo>
                      <a:pt x="14657" y="7867"/>
                    </a:lnTo>
                    <a:close/>
                  </a:path>
                </a:pathLst>
              </a:custGeom>
              <a:solidFill>
                <a:srgbClr val="DDDDDD"/>
              </a:solidFill>
              <a:ln w="12700" algn="ctr">
                <a:solidFill>
                  <a:srgbClr val="3366FF"/>
                </a:solidFill>
                <a:miter lim="800000"/>
                <a:headEnd/>
                <a:tailEnd/>
              </a:ln>
              <a:effectLst>
                <a:outerShdw dist="107763" dir="2700000" algn="ctr" rotWithShape="0">
                  <a:schemeClr val="bg2"/>
                </a:outerShdw>
              </a:effectLst>
            </p:spPr>
            <p:txBody>
              <a:bodyPr anchor="ctr">
                <a:spAutoFit/>
              </a:bodyPr>
              <a:lstStyle/>
              <a:p>
                <a:endParaRPr lang="es-ES"/>
              </a:p>
            </p:txBody>
          </p:sp>
          <p:sp>
            <p:nvSpPr>
              <p:cNvPr id="29" name="AutoShape 12"/>
              <p:cNvSpPr>
                <a:spLocks noChangeArrowheads="1"/>
              </p:cNvSpPr>
              <p:nvPr/>
            </p:nvSpPr>
            <p:spPr bwMode="auto">
              <a:xfrm>
                <a:off x="4464" y="2184"/>
                <a:ext cx="912" cy="432"/>
              </a:xfrm>
              <a:prstGeom prst="roundRect">
                <a:avLst>
                  <a:gd name="adj" fmla="val 16667"/>
                </a:avLst>
              </a:prstGeom>
              <a:solidFill>
                <a:srgbClr val="DDDDD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000" b="1" dirty="0">
                    <a:solidFill>
                      <a:schemeClr val="accent2">
                        <a:lumMod val="50000"/>
                      </a:schemeClr>
                    </a:solidFill>
                    <a:latin typeface="Arial" charset="0"/>
                  </a:rPr>
                  <a:t>Medida</a:t>
                </a:r>
              </a:p>
              <a:p>
                <a:pPr algn="ctr"/>
                <a:r>
                  <a:rPr lang="es-ES_tradnl" sz="1000" b="1" dirty="0">
                    <a:solidFill>
                      <a:schemeClr val="accent2">
                        <a:lumMod val="50000"/>
                      </a:schemeClr>
                    </a:solidFill>
                    <a:latin typeface="Arial" charset="0"/>
                  </a:rPr>
                  <a:t>de la </a:t>
                </a:r>
              </a:p>
              <a:p>
                <a:pPr algn="ctr"/>
                <a:r>
                  <a:rPr lang="es-ES_tradnl" sz="1000" b="1" dirty="0">
                    <a:solidFill>
                      <a:schemeClr val="accent2">
                        <a:lumMod val="50000"/>
                      </a:schemeClr>
                    </a:solidFill>
                    <a:latin typeface="Arial" charset="0"/>
                  </a:rPr>
                  <a:t>Eficacia</a:t>
                </a:r>
              </a:p>
            </p:txBody>
          </p:sp>
        </p:grpSp>
        <p:grpSp>
          <p:nvGrpSpPr>
            <p:cNvPr id="12" name="Group 13"/>
            <p:cNvGrpSpPr>
              <a:grpSpLocks/>
            </p:cNvGrpSpPr>
            <p:nvPr/>
          </p:nvGrpSpPr>
          <p:grpSpPr bwMode="auto">
            <a:xfrm>
              <a:off x="684" y="1416"/>
              <a:ext cx="1676" cy="2010"/>
              <a:chOff x="684" y="1416"/>
              <a:chExt cx="1676" cy="2010"/>
            </a:xfrm>
          </p:grpSpPr>
          <p:sp>
            <p:nvSpPr>
              <p:cNvPr id="25" name="AutoShape 15"/>
              <p:cNvSpPr>
                <a:spLocks noChangeArrowheads="1"/>
              </p:cNvSpPr>
              <p:nvPr/>
            </p:nvSpPr>
            <p:spPr bwMode="auto">
              <a:xfrm rot="16200000">
                <a:off x="626" y="1692"/>
                <a:ext cx="2010"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70 h 21600"/>
                  <a:gd name="T20" fmla="*/ 18441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657" y="7867"/>
                    </a:moveTo>
                    <a:cubicBezTo>
                      <a:pt x="13741" y="6661"/>
                      <a:pt x="12314" y="5954"/>
                      <a:pt x="10800" y="5954"/>
                    </a:cubicBezTo>
                    <a:cubicBezTo>
                      <a:pt x="8123" y="5954"/>
                      <a:pt x="5954" y="8123"/>
                      <a:pt x="5954" y="10800"/>
                    </a:cubicBezTo>
                    <a:lnTo>
                      <a:pt x="0" y="10800"/>
                    </a:lnTo>
                    <a:cubicBezTo>
                      <a:pt x="0" y="4835"/>
                      <a:pt x="4835" y="0"/>
                      <a:pt x="10800" y="0"/>
                    </a:cubicBezTo>
                    <a:cubicBezTo>
                      <a:pt x="14174" y="0"/>
                      <a:pt x="17355" y="1577"/>
                      <a:pt x="19397" y="4263"/>
                    </a:cubicBezTo>
                    <a:lnTo>
                      <a:pt x="21546" y="2629"/>
                    </a:lnTo>
                    <a:lnTo>
                      <a:pt x="20463" y="10584"/>
                    </a:lnTo>
                    <a:lnTo>
                      <a:pt x="12508" y="9501"/>
                    </a:lnTo>
                    <a:lnTo>
                      <a:pt x="14657" y="7867"/>
                    </a:lnTo>
                    <a:close/>
                  </a:path>
                </a:pathLst>
              </a:custGeom>
              <a:solidFill>
                <a:srgbClr val="DDDDDD"/>
              </a:solidFill>
              <a:ln w="12700" algn="ctr">
                <a:solidFill>
                  <a:srgbClr val="3366FF"/>
                </a:solidFill>
                <a:miter lim="800000"/>
                <a:headEnd/>
                <a:tailEnd/>
              </a:ln>
              <a:effectLst>
                <a:outerShdw dist="107763" dir="2700000" algn="ctr" rotWithShape="0">
                  <a:schemeClr val="bg2"/>
                </a:outerShdw>
              </a:effectLst>
            </p:spPr>
            <p:txBody>
              <a:bodyPr anchor="ctr">
                <a:spAutoFit/>
              </a:bodyPr>
              <a:lstStyle/>
              <a:p>
                <a:endParaRPr lang="es-ES"/>
              </a:p>
            </p:txBody>
          </p:sp>
          <p:sp>
            <p:nvSpPr>
              <p:cNvPr id="26" name="AutoShape 16"/>
              <p:cNvSpPr>
                <a:spLocks noChangeArrowheads="1"/>
              </p:cNvSpPr>
              <p:nvPr/>
            </p:nvSpPr>
            <p:spPr bwMode="auto">
              <a:xfrm>
                <a:off x="684" y="2160"/>
                <a:ext cx="912" cy="432"/>
              </a:xfrm>
              <a:prstGeom prst="roundRect">
                <a:avLst>
                  <a:gd name="adj" fmla="val 16667"/>
                </a:avLst>
              </a:prstGeom>
              <a:solidFill>
                <a:srgbClr val="DDDDD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_tradnl" sz="1000" b="1" dirty="0">
                  <a:solidFill>
                    <a:schemeClr val="accent2"/>
                  </a:solidFill>
                  <a:latin typeface="Arial" charset="0"/>
                </a:endParaRPr>
              </a:p>
              <a:p>
                <a:pPr algn="ctr"/>
                <a:r>
                  <a:rPr lang="es-ES_tradnl" sz="1000" b="1" dirty="0">
                    <a:solidFill>
                      <a:schemeClr val="accent2">
                        <a:lumMod val="50000"/>
                      </a:schemeClr>
                    </a:solidFill>
                    <a:latin typeface="Arial" charset="0"/>
                  </a:rPr>
                  <a:t>Medida </a:t>
                </a:r>
              </a:p>
              <a:p>
                <a:pPr algn="ctr"/>
                <a:r>
                  <a:rPr lang="es-ES_tradnl" sz="1000" b="1" dirty="0">
                    <a:solidFill>
                      <a:schemeClr val="accent2">
                        <a:lumMod val="50000"/>
                      </a:schemeClr>
                    </a:solidFill>
                    <a:latin typeface="Arial" charset="0"/>
                  </a:rPr>
                  <a:t>de la </a:t>
                </a:r>
              </a:p>
              <a:p>
                <a:pPr algn="ctr"/>
                <a:r>
                  <a:rPr lang="es-ES_tradnl" sz="1000" b="1" dirty="0">
                    <a:solidFill>
                      <a:schemeClr val="accent2">
                        <a:lumMod val="50000"/>
                      </a:schemeClr>
                    </a:solidFill>
                    <a:latin typeface="Arial" charset="0"/>
                  </a:rPr>
                  <a:t>Satisfacción </a:t>
                </a:r>
              </a:p>
              <a:p>
                <a:pPr algn="ctr"/>
                <a:endParaRPr lang="es-ES" sz="1000" b="1" dirty="0">
                  <a:solidFill>
                    <a:schemeClr val="accent2"/>
                  </a:solidFill>
                  <a:latin typeface="Arial" charset="0"/>
                </a:endParaRPr>
              </a:p>
            </p:txBody>
          </p:sp>
        </p:grpSp>
        <p:pic>
          <p:nvPicPr>
            <p:cNvPr id="13" name="Picture 17" descr="customer_ca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 y="2202"/>
              <a:ext cx="564"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18"/>
            <p:cNvSpPr>
              <a:spLocks noChangeShapeType="1"/>
            </p:cNvSpPr>
            <p:nvPr/>
          </p:nvSpPr>
          <p:spPr bwMode="auto">
            <a:xfrm>
              <a:off x="2958" y="1200"/>
              <a:ext cx="0" cy="2358"/>
            </a:xfrm>
            <a:prstGeom prst="line">
              <a:avLst/>
            </a:prstGeom>
            <a:noFill/>
            <a:ln w="12700">
              <a:solidFill>
                <a:srgbClr val="3366FF"/>
              </a:solidFill>
              <a:prstDash val="dash"/>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spAutoFit/>
            </a:bodyPr>
            <a:lstStyle/>
            <a:p>
              <a:endParaRPr lang="es-ES"/>
            </a:p>
          </p:txBody>
        </p:sp>
        <p:pic>
          <p:nvPicPr>
            <p:cNvPr id="15"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 y="2193"/>
              <a:ext cx="599" cy="3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6" name="Group 20"/>
            <p:cNvGrpSpPr>
              <a:grpSpLocks/>
            </p:cNvGrpSpPr>
            <p:nvPr/>
          </p:nvGrpSpPr>
          <p:grpSpPr bwMode="auto">
            <a:xfrm>
              <a:off x="2074" y="2740"/>
              <a:ext cx="2010" cy="1458"/>
              <a:chOff x="2074" y="2740"/>
              <a:chExt cx="2010" cy="1458"/>
            </a:xfrm>
          </p:grpSpPr>
          <p:sp>
            <p:nvSpPr>
              <p:cNvPr id="21" name="AutoShape 21"/>
              <p:cNvSpPr>
                <a:spLocks noChangeArrowheads="1"/>
              </p:cNvSpPr>
              <p:nvPr/>
            </p:nvSpPr>
            <p:spPr bwMode="auto">
              <a:xfrm rot="10800000">
                <a:off x="2074" y="2740"/>
                <a:ext cx="2010"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70 h 21600"/>
                  <a:gd name="T20" fmla="*/ 18441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657" y="7867"/>
                    </a:moveTo>
                    <a:cubicBezTo>
                      <a:pt x="13741" y="6661"/>
                      <a:pt x="12314" y="5954"/>
                      <a:pt x="10800" y="5954"/>
                    </a:cubicBezTo>
                    <a:cubicBezTo>
                      <a:pt x="8123" y="5954"/>
                      <a:pt x="5954" y="8123"/>
                      <a:pt x="5954" y="10800"/>
                    </a:cubicBezTo>
                    <a:lnTo>
                      <a:pt x="0" y="10800"/>
                    </a:lnTo>
                    <a:cubicBezTo>
                      <a:pt x="0" y="4835"/>
                      <a:pt x="4835" y="0"/>
                      <a:pt x="10800" y="0"/>
                    </a:cubicBezTo>
                    <a:cubicBezTo>
                      <a:pt x="14174" y="0"/>
                      <a:pt x="17355" y="1577"/>
                      <a:pt x="19397" y="4263"/>
                    </a:cubicBezTo>
                    <a:lnTo>
                      <a:pt x="21546" y="2629"/>
                    </a:lnTo>
                    <a:lnTo>
                      <a:pt x="20463" y="10584"/>
                    </a:lnTo>
                    <a:lnTo>
                      <a:pt x="12508" y="9501"/>
                    </a:lnTo>
                    <a:lnTo>
                      <a:pt x="14657" y="7867"/>
                    </a:lnTo>
                    <a:close/>
                  </a:path>
                </a:pathLst>
              </a:custGeom>
              <a:solidFill>
                <a:srgbClr val="DDDDDD"/>
              </a:solidFill>
              <a:ln w="12700" algn="ctr">
                <a:solidFill>
                  <a:srgbClr val="3366FF"/>
                </a:solidFill>
                <a:miter lim="800000"/>
                <a:headEnd/>
                <a:tailEnd/>
              </a:ln>
              <a:effectLst>
                <a:outerShdw dist="107763" dir="2700000" algn="ctr" rotWithShape="0">
                  <a:schemeClr val="bg2"/>
                </a:outerShdw>
              </a:effectLst>
            </p:spPr>
            <p:txBody>
              <a:bodyPr anchor="ctr">
                <a:spAutoFit/>
              </a:bodyPr>
              <a:lstStyle/>
              <a:p>
                <a:endParaRPr lang="es-ES"/>
              </a:p>
            </p:txBody>
          </p:sp>
          <p:sp>
            <p:nvSpPr>
              <p:cNvPr id="22" name="AutoShape 22"/>
              <p:cNvSpPr>
                <a:spLocks noChangeArrowheads="1"/>
              </p:cNvSpPr>
              <p:nvPr/>
            </p:nvSpPr>
            <p:spPr bwMode="auto">
              <a:xfrm>
                <a:off x="2598" y="3726"/>
                <a:ext cx="912" cy="432"/>
              </a:xfrm>
              <a:prstGeom prst="roundRect">
                <a:avLst>
                  <a:gd name="adj" fmla="val 16667"/>
                </a:avLst>
              </a:prstGeom>
              <a:solidFill>
                <a:srgbClr val="DDDDD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000" b="1" dirty="0">
                    <a:solidFill>
                      <a:schemeClr val="accent2">
                        <a:lumMod val="50000"/>
                      </a:schemeClr>
                    </a:solidFill>
                    <a:latin typeface="Arial" charset="0"/>
                  </a:rPr>
                  <a:t>Medida</a:t>
                </a:r>
              </a:p>
              <a:p>
                <a:pPr algn="ctr"/>
                <a:r>
                  <a:rPr lang="es-ES_tradnl" sz="1000" b="1" dirty="0">
                    <a:solidFill>
                      <a:schemeClr val="accent2">
                        <a:lumMod val="50000"/>
                      </a:schemeClr>
                    </a:solidFill>
                    <a:latin typeface="Arial" charset="0"/>
                  </a:rPr>
                  <a:t>de Impacto</a:t>
                </a:r>
              </a:p>
              <a:p>
                <a:pPr algn="ctr"/>
                <a:r>
                  <a:rPr lang="es-ES_tradnl" sz="1000" b="1" dirty="0">
                    <a:solidFill>
                      <a:schemeClr val="accent2">
                        <a:lumMod val="50000"/>
                      </a:schemeClr>
                    </a:solidFill>
                    <a:latin typeface="Arial" charset="0"/>
                  </a:rPr>
                  <a:t>Al cliente</a:t>
                </a:r>
                <a:endParaRPr lang="es-ES" sz="1000" b="1" dirty="0">
                  <a:solidFill>
                    <a:schemeClr val="accent2">
                      <a:lumMod val="50000"/>
                    </a:schemeClr>
                  </a:solidFill>
                  <a:latin typeface="Arial" charset="0"/>
                </a:endParaRPr>
              </a:p>
            </p:txBody>
          </p:sp>
        </p:grpSp>
        <p:grpSp>
          <p:nvGrpSpPr>
            <p:cNvPr id="17" name="Group 24"/>
            <p:cNvGrpSpPr>
              <a:grpSpLocks/>
            </p:cNvGrpSpPr>
            <p:nvPr/>
          </p:nvGrpSpPr>
          <p:grpSpPr bwMode="auto">
            <a:xfrm>
              <a:off x="1938" y="678"/>
              <a:ext cx="2010" cy="1458"/>
              <a:chOff x="1938" y="678"/>
              <a:chExt cx="2010" cy="1458"/>
            </a:xfrm>
          </p:grpSpPr>
          <p:sp>
            <p:nvSpPr>
              <p:cNvPr id="18" name="AutoShape 25"/>
              <p:cNvSpPr>
                <a:spLocks noChangeArrowheads="1"/>
              </p:cNvSpPr>
              <p:nvPr/>
            </p:nvSpPr>
            <p:spPr bwMode="auto">
              <a:xfrm>
                <a:off x="1938" y="678"/>
                <a:ext cx="2010"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70 h 21600"/>
                  <a:gd name="T20" fmla="*/ 18441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657" y="7867"/>
                    </a:moveTo>
                    <a:cubicBezTo>
                      <a:pt x="13741" y="6661"/>
                      <a:pt x="12314" y="5954"/>
                      <a:pt x="10800" y="5954"/>
                    </a:cubicBezTo>
                    <a:cubicBezTo>
                      <a:pt x="8123" y="5954"/>
                      <a:pt x="5954" y="8123"/>
                      <a:pt x="5954" y="10800"/>
                    </a:cubicBezTo>
                    <a:lnTo>
                      <a:pt x="0" y="10800"/>
                    </a:lnTo>
                    <a:cubicBezTo>
                      <a:pt x="0" y="4835"/>
                      <a:pt x="4835" y="0"/>
                      <a:pt x="10800" y="0"/>
                    </a:cubicBezTo>
                    <a:cubicBezTo>
                      <a:pt x="14174" y="0"/>
                      <a:pt x="17355" y="1577"/>
                      <a:pt x="19397" y="4263"/>
                    </a:cubicBezTo>
                    <a:lnTo>
                      <a:pt x="21546" y="2629"/>
                    </a:lnTo>
                    <a:lnTo>
                      <a:pt x="20463" y="10584"/>
                    </a:lnTo>
                    <a:lnTo>
                      <a:pt x="12508" y="9501"/>
                    </a:lnTo>
                    <a:lnTo>
                      <a:pt x="14657" y="7867"/>
                    </a:lnTo>
                    <a:close/>
                  </a:path>
                </a:pathLst>
              </a:custGeom>
              <a:solidFill>
                <a:srgbClr val="DDDDDD"/>
              </a:solidFill>
              <a:ln w="12700" algn="ctr">
                <a:solidFill>
                  <a:srgbClr val="3366FF"/>
                </a:solidFill>
                <a:miter lim="800000"/>
                <a:headEnd/>
                <a:tailEnd/>
              </a:ln>
              <a:effectLst>
                <a:outerShdw dist="107763" dir="2700000" algn="ctr" rotWithShape="0">
                  <a:schemeClr val="bg2"/>
                </a:outerShdw>
              </a:effectLst>
            </p:spPr>
            <p:txBody>
              <a:bodyPr anchor="ctr">
                <a:spAutoFit/>
              </a:bodyPr>
              <a:lstStyle/>
              <a:p>
                <a:endParaRPr lang="es-ES"/>
              </a:p>
            </p:txBody>
          </p:sp>
          <p:sp>
            <p:nvSpPr>
              <p:cNvPr id="19" name="AutoShape 26"/>
              <p:cNvSpPr>
                <a:spLocks noChangeArrowheads="1"/>
              </p:cNvSpPr>
              <p:nvPr/>
            </p:nvSpPr>
            <p:spPr bwMode="auto">
              <a:xfrm>
                <a:off x="2472" y="708"/>
                <a:ext cx="912" cy="432"/>
              </a:xfrm>
              <a:prstGeom prst="roundRect">
                <a:avLst>
                  <a:gd name="adj" fmla="val 16667"/>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000" b="1" dirty="0">
                    <a:solidFill>
                      <a:schemeClr val="accent2">
                        <a:lumMod val="50000"/>
                      </a:schemeClr>
                    </a:solidFill>
                    <a:latin typeface="Arial" charset="0"/>
                  </a:rPr>
                  <a:t>Medida</a:t>
                </a:r>
              </a:p>
              <a:p>
                <a:pPr algn="ctr"/>
                <a:r>
                  <a:rPr lang="es-ES_tradnl" sz="1000" b="1" dirty="0">
                    <a:solidFill>
                      <a:schemeClr val="accent2">
                        <a:lumMod val="50000"/>
                      </a:schemeClr>
                    </a:solidFill>
                    <a:latin typeface="Arial" charset="0"/>
                  </a:rPr>
                  <a:t>de la orientación</a:t>
                </a:r>
              </a:p>
              <a:p>
                <a:pPr algn="ctr"/>
                <a:r>
                  <a:rPr lang="es-ES_tradnl" sz="1000" b="1" dirty="0">
                    <a:solidFill>
                      <a:schemeClr val="accent2">
                        <a:lumMod val="50000"/>
                      </a:schemeClr>
                    </a:solidFill>
                    <a:latin typeface="Arial" charset="0"/>
                  </a:rPr>
                  <a:t>al cliente</a:t>
                </a:r>
                <a:endParaRPr lang="es-ES" sz="1000" b="1" dirty="0">
                  <a:solidFill>
                    <a:schemeClr val="accent2">
                      <a:lumMod val="50000"/>
                    </a:schemeClr>
                  </a:solidFill>
                  <a:latin typeface="Arial" charset="0"/>
                </a:endParaRPr>
              </a:p>
            </p:txBody>
          </p:sp>
        </p:grpSp>
      </p:grpSp>
      <p:sp>
        <p:nvSpPr>
          <p:cNvPr id="30" name="Rectangle 30"/>
          <p:cNvSpPr>
            <a:spLocks noChangeArrowheads="1"/>
          </p:cNvSpPr>
          <p:nvPr/>
        </p:nvSpPr>
        <p:spPr bwMode="auto">
          <a:xfrm>
            <a:off x="1812036" y="1114362"/>
            <a:ext cx="355758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95000"/>
              </a:lnSpc>
              <a:spcBef>
                <a:spcPct val="20000"/>
              </a:spcBef>
              <a:defRPr/>
            </a:pPr>
            <a:r>
              <a:rPr lang="es-ES_tradnl" sz="2400" b="1" dirty="0">
                <a:solidFill>
                  <a:srgbClr val="A50021"/>
                </a:solidFill>
                <a:effectLst>
                  <a:outerShdw blurRad="38100" dist="38100" dir="2700000" algn="tl">
                    <a:srgbClr val="C0C0C0"/>
                  </a:outerShdw>
                </a:effectLst>
                <a:latin typeface="Andes"/>
              </a:rPr>
              <a:t>Ciclo de la Calidad</a:t>
            </a:r>
            <a:r>
              <a:rPr lang="es-ES_tradnl" sz="2400" dirty="0">
                <a:solidFill>
                  <a:srgbClr val="A50021"/>
                </a:solidFill>
                <a:effectLst>
                  <a:outerShdw blurRad="38100" dist="38100" dir="2700000" algn="tl">
                    <a:srgbClr val="C0C0C0"/>
                  </a:outerShdw>
                </a:effectLst>
                <a:latin typeface="Andes"/>
              </a:rPr>
              <a:t> </a:t>
            </a:r>
          </a:p>
        </p:txBody>
      </p:sp>
      <p:sp>
        <p:nvSpPr>
          <p:cNvPr id="31" name="30 Rectángulo"/>
          <p:cNvSpPr/>
          <p:nvPr/>
        </p:nvSpPr>
        <p:spPr>
          <a:xfrm>
            <a:off x="1361031" y="1520618"/>
            <a:ext cx="4383229" cy="1569660"/>
          </a:xfrm>
          <a:prstGeom prst="rect">
            <a:avLst/>
          </a:prstGeom>
        </p:spPr>
        <p:txBody>
          <a:bodyPr wrap="square">
            <a:spAutoFit/>
          </a:bodyPr>
          <a:lstStyle/>
          <a:p>
            <a:pPr algn="just">
              <a:defRPr/>
            </a:pPr>
            <a:r>
              <a:rPr lang="es-ES" sz="1600" i="1" dirty="0">
                <a:latin typeface="Andes"/>
              </a:rPr>
              <a:t>El sistema de Gestión de Calidad de Servicio basa su funcionamiento en el denominado “</a:t>
            </a:r>
            <a:r>
              <a:rPr lang="es-ES" sz="1600" b="1" i="1" dirty="0">
                <a:solidFill>
                  <a:schemeClr val="accent1">
                    <a:lumMod val="50000"/>
                  </a:schemeClr>
                </a:solidFill>
                <a:effectLst>
                  <a:outerShdw blurRad="38100" dist="38100" dir="2700000" algn="tl">
                    <a:srgbClr val="000000">
                      <a:alpha val="43137"/>
                    </a:srgbClr>
                  </a:outerShdw>
                </a:effectLst>
                <a:latin typeface="Andes"/>
              </a:rPr>
              <a:t>Ciclo de la Calidad</a:t>
            </a:r>
            <a:r>
              <a:rPr lang="es-ES" sz="1600" i="1" dirty="0">
                <a:latin typeface="Andes"/>
              </a:rPr>
              <a:t>”, que proporciona una visión unificada de todos los parámetros necesarios para la </a:t>
            </a:r>
            <a:r>
              <a:rPr lang="es-ES" sz="1600" b="1" i="1" dirty="0">
                <a:solidFill>
                  <a:schemeClr val="accent1">
                    <a:lumMod val="50000"/>
                  </a:schemeClr>
                </a:solidFill>
                <a:effectLst>
                  <a:outerShdw blurRad="38100" dist="38100" dir="2700000" algn="tl">
                    <a:srgbClr val="000000">
                      <a:alpha val="43137"/>
                    </a:srgbClr>
                  </a:outerShdw>
                </a:effectLst>
                <a:latin typeface="Andes"/>
              </a:rPr>
              <a:t>mejora continua</a:t>
            </a:r>
            <a:r>
              <a:rPr lang="es-ES" sz="1600" i="1" dirty="0">
                <a:latin typeface="Andes"/>
              </a:rPr>
              <a:t>, permitiendo </a:t>
            </a:r>
            <a:r>
              <a:rPr lang="es-ES" sz="1600" i="1" dirty="0" smtClean="0">
                <a:latin typeface="Andes"/>
              </a:rPr>
              <a:t>retroalimentar la visión </a:t>
            </a:r>
            <a:r>
              <a:rPr lang="es-ES" sz="1600" i="1" dirty="0">
                <a:latin typeface="Andes"/>
              </a:rPr>
              <a:t>interna de la </a:t>
            </a:r>
            <a:r>
              <a:rPr lang="es-ES" sz="1600" i="1" dirty="0" smtClean="0">
                <a:latin typeface="Andes"/>
              </a:rPr>
              <a:t>compañía con </a:t>
            </a:r>
            <a:r>
              <a:rPr lang="es-ES" sz="1600" i="1" dirty="0">
                <a:latin typeface="Andes"/>
              </a:rPr>
              <a:t>la </a:t>
            </a:r>
            <a:r>
              <a:rPr lang="es-ES" sz="1600" i="1" dirty="0" smtClean="0">
                <a:latin typeface="Andes"/>
              </a:rPr>
              <a:t> visión </a:t>
            </a:r>
            <a:r>
              <a:rPr lang="es-ES" sz="1600" i="1" dirty="0">
                <a:latin typeface="Andes"/>
              </a:rPr>
              <a:t>de cliente.</a:t>
            </a:r>
          </a:p>
        </p:txBody>
      </p:sp>
      <p:sp>
        <p:nvSpPr>
          <p:cNvPr id="32"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33"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Herramientas y enfoques disponibles</a:t>
            </a:r>
            <a:endParaRPr lang="es-ES_tradnl" altLang="es-ES" sz="2400" b="1" dirty="0">
              <a:latin typeface="Andes"/>
            </a:endParaRPr>
          </a:p>
        </p:txBody>
      </p:sp>
      <p:pic>
        <p:nvPicPr>
          <p:cNvPr id="34"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Placeholder 10" descr="WB-WBG-vertical-RGB.png"/>
          <p:cNvPicPr>
            <a:picLocks noChangeAspect="1"/>
          </p:cNvPicPr>
          <p:nvPr/>
        </p:nvPicPr>
        <p:blipFill rotWithShape="1">
          <a:blip r:embed="rId6">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486988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7"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Herramientas y enfoques disponibles</a:t>
            </a:r>
            <a:endParaRPr lang="es-ES_tradnl" altLang="es-ES" sz="2400" b="1" dirty="0">
              <a:latin typeface="Andes"/>
            </a:endParaRPr>
          </a:p>
        </p:txBody>
      </p:sp>
      <p:sp>
        <p:nvSpPr>
          <p:cNvPr id="8" name="Rectangle 3"/>
          <p:cNvSpPr>
            <a:spLocks noChangeArrowheads="1"/>
          </p:cNvSpPr>
          <p:nvPr/>
        </p:nvSpPr>
        <p:spPr bwMode="auto">
          <a:xfrm>
            <a:off x="4216056" y="2641176"/>
            <a:ext cx="1190625" cy="857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400" b="1" dirty="0">
                <a:latin typeface="Andes"/>
              </a:rPr>
              <a:t>Calidad</a:t>
            </a:r>
          </a:p>
          <a:p>
            <a:pPr algn="ctr"/>
            <a:r>
              <a:rPr lang="es-ES_tradnl" sz="1400" b="1" dirty="0" smtClean="0">
                <a:latin typeface="Andes"/>
              </a:rPr>
              <a:t>Esperada y </a:t>
            </a:r>
          </a:p>
          <a:p>
            <a:pPr algn="ctr"/>
            <a:r>
              <a:rPr lang="es-ES_tradnl" sz="1400" b="1" dirty="0">
                <a:latin typeface="Andes"/>
              </a:rPr>
              <a:t>E</a:t>
            </a:r>
            <a:r>
              <a:rPr lang="es-ES_tradnl" sz="1400" b="1" dirty="0" smtClean="0">
                <a:latin typeface="Andes"/>
              </a:rPr>
              <a:t>xigida</a:t>
            </a:r>
            <a:endParaRPr lang="es-ES" sz="1400" b="1" dirty="0">
              <a:latin typeface="Andes"/>
            </a:endParaRPr>
          </a:p>
        </p:txBody>
      </p:sp>
      <p:grpSp>
        <p:nvGrpSpPr>
          <p:cNvPr id="9" name="Group 19"/>
          <p:cNvGrpSpPr>
            <a:grpSpLocks/>
          </p:cNvGrpSpPr>
          <p:nvPr/>
        </p:nvGrpSpPr>
        <p:grpSpPr bwMode="auto">
          <a:xfrm>
            <a:off x="1629688" y="4284663"/>
            <a:ext cx="3686175" cy="2070100"/>
            <a:chOff x="228" y="2444"/>
            <a:chExt cx="2322" cy="1304"/>
          </a:xfrm>
        </p:grpSpPr>
        <p:sp>
          <p:nvSpPr>
            <p:cNvPr id="10" name="AutoShape 5"/>
            <p:cNvSpPr>
              <a:spLocks noChangeArrowheads="1"/>
            </p:cNvSpPr>
            <p:nvPr/>
          </p:nvSpPr>
          <p:spPr bwMode="auto">
            <a:xfrm>
              <a:off x="228" y="2444"/>
              <a:ext cx="2322" cy="1304"/>
            </a:xfrm>
            <a:prstGeom prst="wedgeRoundRectCallout">
              <a:avLst>
                <a:gd name="adj1" fmla="val 28778"/>
                <a:gd name="adj2" fmla="val -84125"/>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76313">
                <a:spcBef>
                  <a:spcPct val="20000"/>
                </a:spcBef>
              </a:pPr>
              <a:r>
                <a:rPr lang="es-ES_tradnl" altLang="es-ES_tradnl" sz="1400" dirty="0">
                  <a:latin typeface="Andes"/>
                </a:rPr>
                <a:t>Se realiza mediante encuestas al cliente.</a:t>
              </a:r>
            </a:p>
            <a:p>
              <a:pPr defTabSz="976313"/>
              <a:endParaRPr lang="es-ES" sz="1200" dirty="0">
                <a:latin typeface="Andes"/>
              </a:endParaRPr>
            </a:p>
          </p:txBody>
        </p:sp>
        <p:grpSp>
          <p:nvGrpSpPr>
            <p:cNvPr id="11" name="Group 11"/>
            <p:cNvGrpSpPr>
              <a:grpSpLocks/>
            </p:cNvGrpSpPr>
            <p:nvPr/>
          </p:nvGrpSpPr>
          <p:grpSpPr bwMode="auto">
            <a:xfrm>
              <a:off x="399" y="2874"/>
              <a:ext cx="1815" cy="841"/>
              <a:chOff x="2252" y="2689"/>
              <a:chExt cx="2258" cy="1068"/>
            </a:xfrm>
          </p:grpSpPr>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 y="2689"/>
                <a:ext cx="840" cy="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 y="2689"/>
                <a:ext cx="1418" cy="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 name="Group 18"/>
          <p:cNvGrpSpPr>
            <a:grpSpLocks/>
          </p:cNvGrpSpPr>
          <p:nvPr/>
        </p:nvGrpSpPr>
        <p:grpSpPr bwMode="auto">
          <a:xfrm>
            <a:off x="6283300" y="1222988"/>
            <a:ext cx="3509963" cy="2649001"/>
            <a:chOff x="3125" y="838"/>
            <a:chExt cx="2211" cy="1984"/>
          </a:xfrm>
        </p:grpSpPr>
        <p:sp>
          <p:nvSpPr>
            <p:cNvPr id="15" name="AutoShape 12"/>
            <p:cNvSpPr>
              <a:spLocks noChangeArrowheads="1"/>
            </p:cNvSpPr>
            <p:nvPr/>
          </p:nvSpPr>
          <p:spPr bwMode="auto">
            <a:xfrm>
              <a:off x="3125" y="838"/>
              <a:ext cx="2211" cy="1984"/>
            </a:xfrm>
            <a:prstGeom prst="wedgeRoundRectCallout">
              <a:avLst>
                <a:gd name="adj1" fmla="val -79121"/>
                <a:gd name="adj2" fmla="val 12003"/>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76313">
                <a:spcBef>
                  <a:spcPct val="20000"/>
                </a:spcBef>
              </a:pPr>
              <a:r>
                <a:rPr lang="es-ES_tradnl" altLang="es-ES_tradnl" sz="1400" dirty="0">
                  <a:latin typeface="Andes"/>
                </a:rPr>
                <a:t>Obtiene como resultado un conjunto de expectativas en relación con los aspectos de servicio que el cliente considera de importancia, dentro de los que ofrece Metro de Madrid.</a:t>
              </a:r>
            </a:p>
            <a:p>
              <a:pPr defTabSz="976313"/>
              <a:endParaRPr lang="es-ES" sz="1200" dirty="0">
                <a:latin typeface="Andes"/>
              </a:endParaRPr>
            </a:p>
          </p:txBody>
        </p:sp>
        <p:pic>
          <p:nvPicPr>
            <p:cNvPr id="1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1" y="1899"/>
              <a:ext cx="1126" cy="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Rectangle 14"/>
          <p:cNvSpPr>
            <a:spLocks noChangeArrowheads="1"/>
          </p:cNvSpPr>
          <p:nvPr/>
        </p:nvSpPr>
        <p:spPr bwMode="auto">
          <a:xfrm>
            <a:off x="2971975" y="1041400"/>
            <a:ext cx="2836033"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defTabSz="976313">
              <a:lnSpc>
                <a:spcPct val="110000"/>
              </a:lnSpc>
              <a:spcBef>
                <a:spcPct val="60000"/>
              </a:spcBef>
            </a:pPr>
            <a:r>
              <a:rPr lang="es-ES" sz="1600" b="1" i="1" dirty="0">
                <a:solidFill>
                  <a:srgbClr val="336699"/>
                </a:solidFill>
                <a:latin typeface="Andes"/>
              </a:rPr>
              <a:t>Calidad </a:t>
            </a:r>
            <a:r>
              <a:rPr lang="es-ES" sz="1600" b="1" i="1" dirty="0" smtClean="0">
                <a:solidFill>
                  <a:srgbClr val="336699"/>
                </a:solidFill>
                <a:latin typeface="Andes"/>
              </a:rPr>
              <a:t>Esperada y Exigida</a:t>
            </a:r>
            <a:endParaRPr lang="es-ES" sz="1600" b="1" i="1" dirty="0">
              <a:solidFill>
                <a:srgbClr val="336699"/>
              </a:solidFill>
              <a:latin typeface="Andes"/>
            </a:endParaRPr>
          </a:p>
        </p:txBody>
      </p:sp>
      <p:grpSp>
        <p:nvGrpSpPr>
          <p:cNvPr id="18" name="Group 17"/>
          <p:cNvGrpSpPr>
            <a:grpSpLocks/>
          </p:cNvGrpSpPr>
          <p:nvPr/>
        </p:nvGrpSpPr>
        <p:grpSpPr bwMode="auto">
          <a:xfrm>
            <a:off x="1307298" y="1378966"/>
            <a:ext cx="2749551" cy="2700338"/>
            <a:chOff x="109" y="629"/>
            <a:chExt cx="1732" cy="1701"/>
          </a:xfrm>
        </p:grpSpPr>
        <p:sp>
          <p:nvSpPr>
            <p:cNvPr id="19" name="AutoShape 4"/>
            <p:cNvSpPr>
              <a:spLocks noChangeArrowheads="1"/>
            </p:cNvSpPr>
            <p:nvPr/>
          </p:nvSpPr>
          <p:spPr bwMode="auto">
            <a:xfrm>
              <a:off x="109" y="629"/>
              <a:ext cx="1732" cy="1701"/>
            </a:xfrm>
            <a:prstGeom prst="wedgeRoundRectCallout">
              <a:avLst>
                <a:gd name="adj1" fmla="val 57569"/>
                <a:gd name="adj2" fmla="val 18255"/>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76313">
                <a:spcBef>
                  <a:spcPct val="20000"/>
                </a:spcBef>
              </a:pPr>
              <a:r>
                <a:rPr lang="es-ES_tradnl" altLang="es-ES_tradnl" sz="1400" dirty="0">
                  <a:latin typeface="Andes"/>
                </a:rPr>
                <a:t>Es el nivel de calidad </a:t>
              </a:r>
              <a:r>
                <a:rPr lang="es-ES_tradnl" altLang="es-ES_tradnl" sz="1400" dirty="0" smtClean="0">
                  <a:latin typeface="Andes"/>
                </a:rPr>
                <a:t>requerido </a:t>
              </a:r>
              <a:r>
                <a:rPr lang="es-ES_tradnl" altLang="es-ES_tradnl" sz="1400" dirty="0">
                  <a:latin typeface="Andes"/>
                </a:rPr>
                <a:t>por el cliente, lo que necesita y lo que espera del servicio (necesidades y expectativas).</a:t>
              </a:r>
            </a:p>
            <a:p>
              <a:pPr defTabSz="976313"/>
              <a:endParaRPr lang="es-ES" sz="1200" dirty="0">
                <a:latin typeface="Andes"/>
              </a:endParaRPr>
            </a:p>
          </p:txBody>
        </p:sp>
        <p:pic>
          <p:nvPicPr>
            <p:cNvPr id="2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 y="1443"/>
              <a:ext cx="709" cy="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20 Grupo"/>
          <p:cNvGrpSpPr/>
          <p:nvPr/>
        </p:nvGrpSpPr>
        <p:grpSpPr>
          <a:xfrm>
            <a:off x="5406681" y="4153219"/>
            <a:ext cx="4816966" cy="2070100"/>
            <a:chOff x="4327034" y="3979863"/>
            <a:chExt cx="4123246" cy="2070100"/>
          </a:xfrm>
        </p:grpSpPr>
        <p:sp>
          <p:nvSpPr>
            <p:cNvPr id="22" name="21 Llamada rectangular redondeada"/>
            <p:cNvSpPr/>
            <p:nvPr/>
          </p:nvSpPr>
          <p:spPr>
            <a:xfrm>
              <a:off x="4327034" y="3979863"/>
              <a:ext cx="4123246" cy="2070100"/>
            </a:xfrm>
            <a:prstGeom prst="wedgeRoundRectCallout">
              <a:avLst>
                <a:gd name="adj1" fmla="val -68433"/>
                <a:gd name="adj2" fmla="val -8407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3957" y="4400004"/>
              <a:ext cx="1498347" cy="149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23 Rectángulo"/>
            <p:cNvSpPr/>
            <p:nvPr/>
          </p:nvSpPr>
          <p:spPr>
            <a:xfrm>
              <a:off x="4940317" y="4073826"/>
              <a:ext cx="2890038" cy="307777"/>
            </a:xfrm>
            <a:prstGeom prst="rect">
              <a:avLst/>
            </a:prstGeom>
          </p:spPr>
          <p:txBody>
            <a:bodyPr wrap="square">
              <a:spAutoFit/>
            </a:bodyPr>
            <a:lstStyle/>
            <a:p>
              <a:pPr defTabSz="976313">
                <a:spcBef>
                  <a:spcPct val="20000"/>
                </a:spcBef>
              </a:pPr>
              <a:r>
                <a:rPr lang="es-ES_tradnl" altLang="es-ES_tradnl" sz="1400" b="1" dirty="0" smtClean="0">
                  <a:latin typeface="Andes"/>
                </a:rPr>
                <a:t>Gestión de las reclamaciones</a:t>
              </a:r>
              <a:endParaRPr lang="es-ES_tradnl" altLang="es-ES_tradnl" sz="1400" b="1" dirty="0">
                <a:latin typeface="Andes"/>
              </a:endParaRPr>
            </a:p>
          </p:txBody>
        </p:sp>
        <p:sp>
          <p:nvSpPr>
            <p:cNvPr id="25" name="24 Rectángulo"/>
            <p:cNvSpPr/>
            <p:nvPr/>
          </p:nvSpPr>
          <p:spPr>
            <a:xfrm>
              <a:off x="6092304" y="4429126"/>
              <a:ext cx="2357976" cy="1181862"/>
            </a:xfrm>
            <a:prstGeom prst="rect">
              <a:avLst/>
            </a:prstGeom>
          </p:spPr>
          <p:txBody>
            <a:bodyPr wrap="square">
              <a:spAutoFit/>
            </a:bodyPr>
            <a:lstStyle/>
            <a:p>
              <a:pPr defTabSz="976313">
                <a:spcBef>
                  <a:spcPct val="20000"/>
                </a:spcBef>
              </a:pPr>
              <a:endParaRPr lang="es-ES_tradnl" altLang="es-ES_tradnl" sz="1200" dirty="0" smtClean="0"/>
            </a:p>
            <a:p>
              <a:pPr defTabSz="976313">
                <a:spcBef>
                  <a:spcPct val="20000"/>
                </a:spcBef>
              </a:pPr>
              <a:r>
                <a:rPr lang="es-ES_tradnl" altLang="es-ES_tradnl" sz="1400" dirty="0" smtClean="0">
                  <a:latin typeface="Andes"/>
                </a:rPr>
                <a:t>Cuando</a:t>
              </a:r>
              <a:r>
                <a:rPr lang="es-ES_tradnl" altLang="es-ES_tradnl" sz="1400" dirty="0" smtClean="0">
                  <a:latin typeface="Calibri" panose="020F0502020204030204" pitchFamily="34" charset="0"/>
                </a:rPr>
                <a:t> la diferencia entre el servicio prestado y la expectativa es muy grande se producen las reclamaciones.</a:t>
              </a:r>
              <a:endParaRPr lang="es-ES_tradnl" altLang="es-ES_tradnl" sz="1400" dirty="0">
                <a:latin typeface="Calibri" panose="020F0502020204030204" pitchFamily="34" charset="0"/>
              </a:endParaRPr>
            </a:p>
          </p:txBody>
        </p:sp>
      </p:grpSp>
      <p:pic>
        <p:nvPicPr>
          <p:cNvPr id="26" name="Picture 17" descr="customer_car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1974" y="1021264"/>
            <a:ext cx="527129" cy="3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Placeholder 10" descr="WB-WBG-vertical-RGB.png"/>
          <p:cNvPicPr>
            <a:picLocks noChangeAspect="1"/>
          </p:cNvPicPr>
          <p:nvPr/>
        </p:nvPicPr>
        <p:blipFill rotWithShape="1">
          <a:blip r:embed="rId11">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48698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36"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Herramientas y enfoques disponibles</a:t>
            </a:r>
            <a:endParaRPr lang="es-ES_tradnl" altLang="es-ES" sz="2400" b="1" dirty="0">
              <a:latin typeface="Andes"/>
            </a:endParaRPr>
          </a:p>
        </p:txBody>
      </p:sp>
      <p:sp>
        <p:nvSpPr>
          <p:cNvPr id="37" name="Rectangle 10"/>
          <p:cNvSpPr>
            <a:spLocks noChangeArrowheads="1"/>
          </p:cNvSpPr>
          <p:nvPr/>
        </p:nvSpPr>
        <p:spPr bwMode="auto">
          <a:xfrm>
            <a:off x="4977003" y="1218946"/>
            <a:ext cx="2053767"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defTabSz="976313">
              <a:lnSpc>
                <a:spcPct val="110000"/>
              </a:lnSpc>
              <a:spcBef>
                <a:spcPct val="60000"/>
              </a:spcBef>
            </a:pPr>
            <a:r>
              <a:rPr lang="es-ES" sz="1600" b="1" i="1" dirty="0">
                <a:solidFill>
                  <a:srgbClr val="336699"/>
                </a:solidFill>
                <a:latin typeface="Andes"/>
              </a:rPr>
              <a:t>Calidad Percibida</a:t>
            </a:r>
          </a:p>
        </p:txBody>
      </p:sp>
      <p:sp>
        <p:nvSpPr>
          <p:cNvPr id="38" name="Rectangle 32"/>
          <p:cNvSpPr>
            <a:spLocks noChangeArrowheads="1"/>
          </p:cNvSpPr>
          <p:nvPr/>
        </p:nvSpPr>
        <p:spPr bwMode="auto">
          <a:xfrm>
            <a:off x="4433179" y="5114882"/>
            <a:ext cx="1219200" cy="800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600" b="1" dirty="0">
                <a:latin typeface="Andes"/>
              </a:rPr>
              <a:t>Calidad</a:t>
            </a:r>
          </a:p>
          <a:p>
            <a:pPr algn="ctr"/>
            <a:r>
              <a:rPr lang="es-ES_tradnl" sz="1600" b="1" dirty="0">
                <a:latin typeface="Andes"/>
              </a:rPr>
              <a:t>percibida</a:t>
            </a:r>
            <a:endParaRPr lang="es-ES" sz="1600" b="1" dirty="0">
              <a:latin typeface="Andes"/>
            </a:endParaRPr>
          </a:p>
        </p:txBody>
      </p:sp>
      <p:grpSp>
        <p:nvGrpSpPr>
          <p:cNvPr id="39" name="Group 46"/>
          <p:cNvGrpSpPr>
            <a:grpSpLocks/>
          </p:cNvGrpSpPr>
          <p:nvPr/>
        </p:nvGrpSpPr>
        <p:grpSpPr bwMode="auto">
          <a:xfrm>
            <a:off x="4527741" y="1579309"/>
            <a:ext cx="3861347" cy="2070100"/>
            <a:chOff x="1846" y="742"/>
            <a:chExt cx="2238" cy="1304"/>
          </a:xfrm>
        </p:grpSpPr>
        <p:sp>
          <p:nvSpPr>
            <p:cNvPr id="40" name="AutoShape 34"/>
            <p:cNvSpPr>
              <a:spLocks noChangeArrowheads="1"/>
            </p:cNvSpPr>
            <p:nvPr/>
          </p:nvSpPr>
          <p:spPr bwMode="auto">
            <a:xfrm>
              <a:off x="1846" y="742"/>
              <a:ext cx="2238" cy="1304"/>
            </a:xfrm>
            <a:prstGeom prst="wedgeRoundRectCallout">
              <a:avLst>
                <a:gd name="adj1" fmla="val -43255"/>
                <a:gd name="adj2" fmla="val 111120"/>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76313">
                <a:spcBef>
                  <a:spcPct val="20000"/>
                </a:spcBef>
              </a:pPr>
              <a:r>
                <a:rPr lang="es-ES_tradnl" altLang="es-ES_tradnl" sz="1400" dirty="0">
                  <a:latin typeface="Andes"/>
                </a:rPr>
                <a:t>Se realiza mediante encuestas al cliente.</a:t>
              </a:r>
            </a:p>
            <a:p>
              <a:pPr defTabSz="976313"/>
              <a:endParaRPr lang="es-ES" sz="1200" dirty="0">
                <a:latin typeface="Andes"/>
              </a:endParaRPr>
            </a:p>
          </p:txBody>
        </p:sp>
        <p:grpSp>
          <p:nvGrpSpPr>
            <p:cNvPr id="41" name="Group 35"/>
            <p:cNvGrpSpPr>
              <a:grpSpLocks/>
            </p:cNvGrpSpPr>
            <p:nvPr/>
          </p:nvGrpSpPr>
          <p:grpSpPr bwMode="auto">
            <a:xfrm>
              <a:off x="2049" y="1106"/>
              <a:ext cx="1815" cy="841"/>
              <a:chOff x="2212" y="2581"/>
              <a:chExt cx="2258" cy="1068"/>
            </a:xfrm>
          </p:grpSpPr>
          <p:pic>
            <p:nvPicPr>
              <p:cNvPr id="42"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 y="2581"/>
                <a:ext cx="840" cy="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 y="2581"/>
                <a:ext cx="1418" cy="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4" name="Group 47"/>
          <p:cNvGrpSpPr>
            <a:grpSpLocks/>
          </p:cNvGrpSpPr>
          <p:nvPr/>
        </p:nvGrpSpPr>
        <p:grpSpPr bwMode="auto">
          <a:xfrm>
            <a:off x="7251891" y="3716084"/>
            <a:ext cx="2933700" cy="2260600"/>
            <a:chOff x="3718" y="1998"/>
            <a:chExt cx="2211" cy="1422"/>
          </a:xfrm>
        </p:grpSpPr>
        <p:sp>
          <p:nvSpPr>
            <p:cNvPr id="45" name="AutoShape 38"/>
            <p:cNvSpPr>
              <a:spLocks noChangeArrowheads="1"/>
            </p:cNvSpPr>
            <p:nvPr/>
          </p:nvSpPr>
          <p:spPr bwMode="auto">
            <a:xfrm>
              <a:off x="3718" y="1998"/>
              <a:ext cx="2211" cy="1422"/>
            </a:xfrm>
            <a:prstGeom prst="wedgeRoundRectCallout">
              <a:avLst>
                <a:gd name="adj1" fmla="val -103731"/>
                <a:gd name="adj2" fmla="val 29116"/>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76313">
                <a:spcBef>
                  <a:spcPct val="20000"/>
                </a:spcBef>
              </a:pPr>
              <a:r>
                <a:rPr lang="es-ES_tradnl" altLang="es-ES_tradnl" sz="1400" dirty="0">
                  <a:latin typeface="Andes"/>
                </a:rPr>
                <a:t>Obtiene como resultado un conjunto de percepciones con respecto a los aspectos de servicio que ofrece Metro de Madrid.</a:t>
              </a:r>
            </a:p>
            <a:p>
              <a:pPr defTabSz="976313"/>
              <a:endParaRPr lang="es-ES" sz="1200" dirty="0">
                <a:latin typeface="Andes"/>
              </a:endParaRPr>
            </a:p>
          </p:txBody>
        </p:sp>
        <p:pic>
          <p:nvPicPr>
            <p:cNvPr id="46"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 y="2706"/>
              <a:ext cx="890" cy="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Group 45"/>
          <p:cNvGrpSpPr>
            <a:grpSpLocks/>
          </p:cNvGrpSpPr>
          <p:nvPr/>
        </p:nvGrpSpPr>
        <p:grpSpPr bwMode="auto">
          <a:xfrm>
            <a:off x="1852803" y="2595309"/>
            <a:ext cx="2571750" cy="2152650"/>
            <a:chOff x="138" y="1318"/>
            <a:chExt cx="1620" cy="1356"/>
          </a:xfrm>
        </p:grpSpPr>
        <p:sp>
          <p:nvSpPr>
            <p:cNvPr id="48" name="AutoShape 33"/>
            <p:cNvSpPr>
              <a:spLocks noChangeArrowheads="1"/>
            </p:cNvSpPr>
            <p:nvPr/>
          </p:nvSpPr>
          <p:spPr bwMode="auto">
            <a:xfrm>
              <a:off x="138" y="1318"/>
              <a:ext cx="1620" cy="1356"/>
            </a:xfrm>
            <a:prstGeom prst="wedgeRoundRectCallout">
              <a:avLst>
                <a:gd name="adj1" fmla="val 59690"/>
                <a:gd name="adj2" fmla="val 65412"/>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76313">
                <a:spcBef>
                  <a:spcPct val="20000"/>
                </a:spcBef>
              </a:pPr>
              <a:r>
                <a:rPr lang="es-ES_tradnl" altLang="es-ES_tradnl" sz="1400" dirty="0">
                  <a:latin typeface="Andes"/>
                </a:rPr>
                <a:t>Es el nivel de calidad apreciado por el cliente </a:t>
              </a:r>
            </a:p>
            <a:p>
              <a:pPr defTabSz="976313"/>
              <a:endParaRPr lang="es-ES" sz="1200" dirty="0">
                <a:latin typeface="Andes"/>
              </a:endParaRPr>
            </a:p>
          </p:txBody>
        </p:sp>
        <p:pic>
          <p:nvPicPr>
            <p:cNvPr id="49"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 y="1713"/>
              <a:ext cx="681"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 y="1713"/>
              <a:ext cx="759"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 name="Picture 17" descr="customer_car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1438" y="1093962"/>
            <a:ext cx="654488" cy="4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Placeholder 10" descr="WB-WBG-vertical-RGB.png"/>
          <p:cNvPicPr>
            <a:picLocks noChangeAspect="1"/>
          </p:cNvPicPr>
          <p:nvPr/>
        </p:nvPicPr>
        <p:blipFill rotWithShape="1">
          <a:blip r:embed="rId10">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8865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2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5059744" y="951802"/>
            <a:ext cx="2310248"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defTabSz="976313">
              <a:lnSpc>
                <a:spcPct val="110000"/>
              </a:lnSpc>
              <a:spcBef>
                <a:spcPct val="60000"/>
              </a:spcBef>
            </a:pPr>
            <a:r>
              <a:rPr lang="es-ES" b="1" i="1" dirty="0">
                <a:solidFill>
                  <a:srgbClr val="336699"/>
                </a:solidFill>
                <a:latin typeface="Andes"/>
              </a:rPr>
              <a:t>Calidad Producida</a:t>
            </a:r>
          </a:p>
        </p:txBody>
      </p:sp>
      <p:sp>
        <p:nvSpPr>
          <p:cNvPr id="7" name="Rectangle 22"/>
          <p:cNvSpPr>
            <a:spLocks noChangeArrowheads="1"/>
          </p:cNvSpPr>
          <p:nvPr/>
        </p:nvSpPr>
        <p:spPr bwMode="auto">
          <a:xfrm>
            <a:off x="8336344" y="4691063"/>
            <a:ext cx="1181100" cy="847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600" b="1" dirty="0">
                <a:latin typeface="Andes"/>
              </a:rPr>
              <a:t>Calidad</a:t>
            </a:r>
          </a:p>
          <a:p>
            <a:pPr algn="ctr"/>
            <a:r>
              <a:rPr lang="es-ES_tradnl" sz="1600" b="1" dirty="0">
                <a:latin typeface="Andes"/>
              </a:rPr>
              <a:t>producida</a:t>
            </a:r>
            <a:endParaRPr lang="es-ES" sz="1600" b="1" dirty="0">
              <a:latin typeface="Andes"/>
            </a:endParaRPr>
          </a:p>
        </p:txBody>
      </p:sp>
      <p:grpSp>
        <p:nvGrpSpPr>
          <p:cNvPr id="8" name="Group 38"/>
          <p:cNvGrpSpPr>
            <a:grpSpLocks/>
          </p:cNvGrpSpPr>
          <p:nvPr/>
        </p:nvGrpSpPr>
        <p:grpSpPr bwMode="auto">
          <a:xfrm>
            <a:off x="5488623" y="1396556"/>
            <a:ext cx="2847975" cy="2070100"/>
            <a:chOff x="1691" y="786"/>
            <a:chExt cx="1794" cy="1304"/>
          </a:xfrm>
        </p:grpSpPr>
        <p:sp>
          <p:nvSpPr>
            <p:cNvPr id="9" name="AutoShape 24"/>
            <p:cNvSpPr>
              <a:spLocks noChangeArrowheads="1"/>
            </p:cNvSpPr>
            <p:nvPr/>
          </p:nvSpPr>
          <p:spPr bwMode="auto">
            <a:xfrm>
              <a:off x="1691" y="786"/>
              <a:ext cx="1794" cy="1304"/>
            </a:xfrm>
            <a:prstGeom prst="wedgeRoundRectCallout">
              <a:avLst>
                <a:gd name="adj1" fmla="val 73042"/>
                <a:gd name="adj2" fmla="val 110046"/>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76313">
                <a:spcBef>
                  <a:spcPct val="20000"/>
                </a:spcBef>
              </a:pPr>
              <a:r>
                <a:rPr lang="es-ES_tradnl" altLang="es-ES_tradnl" sz="1600" dirty="0">
                  <a:latin typeface="Andes"/>
                </a:rPr>
                <a:t>Es el nivel de calidad alcanzado en el día a día.</a:t>
              </a:r>
            </a:p>
            <a:p>
              <a:pPr defTabSz="976313"/>
              <a:endParaRPr lang="es-ES" sz="1200" dirty="0">
                <a:latin typeface="Andes"/>
              </a:endParaRPr>
            </a:p>
          </p:txBody>
        </p:sp>
        <p:pic>
          <p:nvPicPr>
            <p:cNvPr id="10"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 y="1217"/>
              <a:ext cx="1339" cy="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39"/>
          <p:cNvGrpSpPr>
            <a:grpSpLocks/>
          </p:cNvGrpSpPr>
          <p:nvPr/>
        </p:nvGrpSpPr>
        <p:grpSpPr bwMode="auto">
          <a:xfrm>
            <a:off x="2967482" y="3781298"/>
            <a:ext cx="3959225" cy="2735263"/>
            <a:chOff x="172" y="2365"/>
            <a:chExt cx="2494" cy="1723"/>
          </a:xfrm>
        </p:grpSpPr>
        <p:grpSp>
          <p:nvGrpSpPr>
            <p:cNvPr id="12" name="Group 27"/>
            <p:cNvGrpSpPr>
              <a:grpSpLocks/>
            </p:cNvGrpSpPr>
            <p:nvPr/>
          </p:nvGrpSpPr>
          <p:grpSpPr bwMode="auto">
            <a:xfrm>
              <a:off x="398" y="2884"/>
              <a:ext cx="1045" cy="966"/>
              <a:chOff x="2075" y="2674"/>
              <a:chExt cx="1102" cy="856"/>
            </a:xfrm>
          </p:grpSpPr>
          <p:pic>
            <p:nvPicPr>
              <p:cNvPr id="1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 y="2675"/>
                <a:ext cx="1102" cy="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 y="2674"/>
                <a:ext cx="483"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AutoShape 28"/>
            <p:cNvSpPr>
              <a:spLocks noChangeArrowheads="1"/>
            </p:cNvSpPr>
            <p:nvPr/>
          </p:nvSpPr>
          <p:spPr bwMode="auto">
            <a:xfrm>
              <a:off x="172" y="2365"/>
              <a:ext cx="2494" cy="1723"/>
            </a:xfrm>
            <a:prstGeom prst="wedgeRoundRectCallout">
              <a:avLst>
                <a:gd name="adj1" fmla="val 86810"/>
                <a:gd name="adj2" fmla="val -4440"/>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76313">
                <a:spcBef>
                  <a:spcPct val="20000"/>
                </a:spcBef>
              </a:pPr>
              <a:r>
                <a:rPr lang="es-ES_tradnl" altLang="es-ES_tradnl" sz="1600" dirty="0">
                  <a:latin typeface="Andes"/>
                </a:rPr>
                <a:t>Se determina mediante la medición de indicadores .</a:t>
              </a:r>
            </a:p>
            <a:p>
              <a:pPr defTabSz="976313"/>
              <a:endParaRPr lang="es-ES" sz="1200" dirty="0">
                <a:latin typeface="Andes"/>
              </a:endParaRPr>
            </a:p>
          </p:txBody>
        </p:sp>
        <p:pic>
          <p:nvPicPr>
            <p:cNvPr id="14"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 y="3382"/>
              <a:ext cx="872"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1" y="2707"/>
              <a:ext cx="872"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34"/>
            <p:cNvSpPr>
              <a:spLocks noChangeArrowheads="1" noChangeShapeType="1" noTextEdit="1"/>
            </p:cNvSpPr>
            <p:nvPr/>
          </p:nvSpPr>
          <p:spPr bwMode="auto">
            <a:xfrm>
              <a:off x="2176" y="2750"/>
              <a:ext cx="310" cy="267"/>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chemeClr val="folHlink"/>
                  </a:solidFill>
                  <a:effectLst>
                    <a:outerShdw dist="35921" dir="2700000" algn="ctr" rotWithShape="0">
                      <a:srgbClr val="808080">
                        <a:alpha val="79999"/>
                      </a:srgbClr>
                    </a:outerShdw>
                  </a:effectLst>
                  <a:latin typeface="Andes"/>
                </a:rPr>
                <a:t>9,4</a:t>
              </a:r>
            </a:p>
          </p:txBody>
        </p:sp>
        <p:sp>
          <p:nvSpPr>
            <p:cNvPr id="17" name="WordArt 35"/>
            <p:cNvSpPr>
              <a:spLocks noChangeArrowheads="1" noChangeShapeType="1" noTextEdit="1"/>
            </p:cNvSpPr>
            <p:nvPr/>
          </p:nvSpPr>
          <p:spPr bwMode="auto">
            <a:xfrm>
              <a:off x="2170" y="3426"/>
              <a:ext cx="310" cy="267"/>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rgbClr val="FF6600"/>
                  </a:solidFill>
                  <a:effectLst>
                    <a:outerShdw dist="35921" dir="2700000" algn="ctr" rotWithShape="0">
                      <a:srgbClr val="808080">
                        <a:alpha val="79999"/>
                      </a:srgbClr>
                    </a:outerShdw>
                  </a:effectLst>
                  <a:latin typeface="Andes"/>
                </a:rPr>
                <a:t>2,3</a:t>
              </a:r>
            </a:p>
          </p:txBody>
        </p:sp>
        <p:sp>
          <p:nvSpPr>
            <p:cNvPr id="18" name="WordArt 36"/>
            <p:cNvSpPr>
              <a:spLocks noChangeArrowheads="1" noChangeShapeType="1" noTextEdit="1"/>
            </p:cNvSpPr>
            <p:nvPr/>
          </p:nvSpPr>
          <p:spPr bwMode="auto">
            <a:xfrm>
              <a:off x="243" y="3571"/>
              <a:ext cx="310" cy="244"/>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chemeClr val="folHlink"/>
                  </a:solidFill>
                  <a:effectLst>
                    <a:outerShdw dist="35921" dir="2700000" algn="ctr" rotWithShape="0">
                      <a:srgbClr val="808080">
                        <a:alpha val="79999"/>
                      </a:srgbClr>
                    </a:outerShdw>
                  </a:effectLst>
                  <a:latin typeface="Andes"/>
                </a:rPr>
                <a:t>98%</a:t>
              </a:r>
            </a:p>
          </p:txBody>
        </p:sp>
      </p:grpSp>
      <p:pic>
        <p:nvPicPr>
          <p:cNvPr id="21"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4323" y="1021247"/>
            <a:ext cx="743824" cy="45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23"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Herramientas y enfoques disponibles</a:t>
            </a:r>
            <a:endParaRPr lang="es-ES_tradnl" altLang="es-ES" sz="2400" b="1" dirty="0">
              <a:latin typeface="Andes"/>
            </a:endParaRPr>
          </a:p>
        </p:txBody>
      </p:sp>
      <p:pic>
        <p:nvPicPr>
          <p:cNvPr id="24"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Placeholder 10" descr="WB-WBG-vertical-RGB.png"/>
          <p:cNvPicPr>
            <a:picLocks noChangeAspect="1"/>
          </p:cNvPicPr>
          <p:nvPr/>
        </p:nvPicPr>
        <p:blipFill rotWithShape="1">
          <a:blip r:embed="rId9">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8865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dirty="0" smtClean="0">
                <a:latin typeface="Andes"/>
              </a:rPr>
              <a:t>Calidad de servicio en Metro de Madrid</a:t>
            </a:r>
            <a:endParaRPr lang="es-ES_tradnl" altLang="es-ES" sz="3200" dirty="0">
              <a:latin typeface="Andes"/>
            </a:endParaRPr>
          </a:p>
        </p:txBody>
      </p:sp>
      <p:sp>
        <p:nvSpPr>
          <p:cNvPr id="7"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dirty="0" smtClean="0">
                <a:latin typeface="Andes"/>
              </a:rPr>
              <a:t>Herramientas y enfoques disponibles</a:t>
            </a:r>
            <a:endParaRPr lang="es-ES_tradnl" altLang="es-ES" sz="2400" dirty="0">
              <a:latin typeface="Andes"/>
            </a:endParaRPr>
          </a:p>
        </p:txBody>
      </p:sp>
      <p:sp>
        <p:nvSpPr>
          <p:cNvPr id="8" name="Rectangle 8"/>
          <p:cNvSpPr>
            <a:spLocks noChangeArrowheads="1"/>
          </p:cNvSpPr>
          <p:nvPr/>
        </p:nvSpPr>
        <p:spPr bwMode="auto">
          <a:xfrm>
            <a:off x="6589522" y="2229041"/>
            <a:ext cx="1200150" cy="847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600" b="1" dirty="0">
                <a:latin typeface="Andes"/>
              </a:rPr>
              <a:t>Calidad</a:t>
            </a:r>
          </a:p>
          <a:p>
            <a:pPr algn="ctr"/>
            <a:r>
              <a:rPr lang="es-ES_tradnl" sz="1600" b="1" dirty="0">
                <a:latin typeface="Andes"/>
              </a:rPr>
              <a:t>Objetivo</a:t>
            </a:r>
            <a:endParaRPr lang="es-ES" sz="1600" b="1" dirty="0">
              <a:latin typeface="Andes"/>
            </a:endParaRPr>
          </a:p>
        </p:txBody>
      </p:sp>
      <p:sp>
        <p:nvSpPr>
          <p:cNvPr id="9" name="Rectangle 12"/>
          <p:cNvSpPr>
            <a:spLocks noChangeArrowheads="1"/>
          </p:cNvSpPr>
          <p:nvPr/>
        </p:nvSpPr>
        <p:spPr bwMode="auto">
          <a:xfrm>
            <a:off x="4466336" y="1355217"/>
            <a:ext cx="2141933" cy="3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defTabSz="976313">
              <a:lnSpc>
                <a:spcPct val="110000"/>
              </a:lnSpc>
              <a:spcBef>
                <a:spcPct val="60000"/>
              </a:spcBef>
            </a:pPr>
            <a:r>
              <a:rPr lang="es-ES" b="1" i="1" dirty="0">
                <a:solidFill>
                  <a:srgbClr val="336699"/>
                </a:solidFill>
                <a:latin typeface="Andes"/>
              </a:rPr>
              <a:t>Calidad Objetivo</a:t>
            </a:r>
          </a:p>
        </p:txBody>
      </p:sp>
      <p:grpSp>
        <p:nvGrpSpPr>
          <p:cNvPr id="10" name="Group 22"/>
          <p:cNvGrpSpPr>
            <a:grpSpLocks/>
          </p:cNvGrpSpPr>
          <p:nvPr/>
        </p:nvGrpSpPr>
        <p:grpSpPr bwMode="auto">
          <a:xfrm>
            <a:off x="7952377" y="965454"/>
            <a:ext cx="3317950" cy="2490788"/>
            <a:chOff x="4424" y="453"/>
            <a:chExt cx="1656" cy="1569"/>
          </a:xfrm>
        </p:grpSpPr>
        <p:pic>
          <p:nvPicPr>
            <p:cNvPr id="1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 y="995"/>
              <a:ext cx="1021" cy="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14"/>
            <p:cNvSpPr>
              <a:spLocks noChangeArrowheads="1"/>
            </p:cNvSpPr>
            <p:nvPr/>
          </p:nvSpPr>
          <p:spPr bwMode="auto">
            <a:xfrm>
              <a:off x="4424" y="453"/>
              <a:ext cx="1656" cy="1569"/>
            </a:xfrm>
            <a:prstGeom prst="wedgeRoundRectCallout">
              <a:avLst>
                <a:gd name="adj1" fmla="val -59463"/>
                <a:gd name="adj2" fmla="val 21963"/>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76313">
                <a:spcBef>
                  <a:spcPct val="20000"/>
                </a:spcBef>
              </a:pPr>
              <a:r>
                <a:rPr lang="es-ES_tradnl" altLang="es-ES_tradnl" sz="1600" dirty="0">
                  <a:latin typeface="Andes"/>
                </a:rPr>
                <a:t>Es el nivel de calidad que nos fijamos a nivel de compañía en relación con los aspectos de servicio).</a:t>
              </a:r>
            </a:p>
            <a:p>
              <a:pPr defTabSz="976313"/>
              <a:endParaRPr lang="es-ES" sz="1600" dirty="0">
                <a:latin typeface="Andes"/>
              </a:endParaRPr>
            </a:p>
          </p:txBody>
        </p:sp>
      </p:grpSp>
      <p:grpSp>
        <p:nvGrpSpPr>
          <p:cNvPr id="13" name="Group 23"/>
          <p:cNvGrpSpPr>
            <a:grpSpLocks/>
          </p:cNvGrpSpPr>
          <p:nvPr/>
        </p:nvGrpSpPr>
        <p:grpSpPr bwMode="auto">
          <a:xfrm>
            <a:off x="6394798" y="3965767"/>
            <a:ext cx="4027728" cy="2419350"/>
            <a:chOff x="3615" y="2366"/>
            <a:chExt cx="2365" cy="1524"/>
          </a:xfrm>
        </p:grpSpPr>
        <p:pic>
          <p:nvPicPr>
            <p:cNvPr id="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 y="2990"/>
              <a:ext cx="1201" cy="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16"/>
            <p:cNvSpPr>
              <a:spLocks noChangeArrowheads="1"/>
            </p:cNvSpPr>
            <p:nvPr/>
          </p:nvSpPr>
          <p:spPr bwMode="auto">
            <a:xfrm>
              <a:off x="3615" y="2366"/>
              <a:ext cx="2365" cy="1524"/>
            </a:xfrm>
            <a:prstGeom prst="wedgeRoundRectCallout">
              <a:avLst>
                <a:gd name="adj1" fmla="val -26231"/>
                <a:gd name="adj2" fmla="val -87095"/>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76313">
                <a:spcBef>
                  <a:spcPct val="20000"/>
                </a:spcBef>
              </a:pPr>
              <a:r>
                <a:rPr lang="es-ES_tradnl" altLang="es-ES_tradnl" sz="1600" dirty="0">
                  <a:latin typeface="Andes"/>
                </a:rPr>
                <a:t>Se determina mediante reuniones con los responsables de aspectos de servicio en las que se fijan los niveles de exigencia.</a:t>
              </a:r>
            </a:p>
            <a:p>
              <a:pPr defTabSz="976313"/>
              <a:endParaRPr lang="es-ES" sz="1600" dirty="0">
                <a:latin typeface="Andes"/>
              </a:endParaRPr>
            </a:p>
          </p:txBody>
        </p:sp>
      </p:grpSp>
      <p:grpSp>
        <p:nvGrpSpPr>
          <p:cNvPr id="16" name="Group 25"/>
          <p:cNvGrpSpPr>
            <a:grpSpLocks/>
          </p:cNvGrpSpPr>
          <p:nvPr/>
        </p:nvGrpSpPr>
        <p:grpSpPr bwMode="auto">
          <a:xfrm>
            <a:off x="1170394" y="3219198"/>
            <a:ext cx="4941132" cy="2938464"/>
            <a:chOff x="502" y="2249"/>
            <a:chExt cx="2674" cy="1851"/>
          </a:xfrm>
        </p:grpSpPr>
        <p:pic>
          <p:nvPicPr>
            <p:cNvPr id="1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 y="3298"/>
              <a:ext cx="1007"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4"/>
            <p:cNvGrpSpPr>
              <a:grpSpLocks/>
            </p:cNvGrpSpPr>
            <p:nvPr/>
          </p:nvGrpSpPr>
          <p:grpSpPr bwMode="auto">
            <a:xfrm>
              <a:off x="502" y="2249"/>
              <a:ext cx="2674" cy="1851"/>
              <a:chOff x="502" y="2249"/>
              <a:chExt cx="2674" cy="1851"/>
            </a:xfrm>
          </p:grpSpPr>
          <p:pic>
            <p:nvPicPr>
              <p:cNvPr id="19"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4" y="3160"/>
                <a:ext cx="1426"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7"/>
              <p:cNvSpPr>
                <a:spLocks noChangeArrowheads="1"/>
              </p:cNvSpPr>
              <p:nvPr/>
            </p:nvSpPr>
            <p:spPr bwMode="auto">
              <a:xfrm>
                <a:off x="502" y="2249"/>
                <a:ext cx="2674" cy="1839"/>
              </a:xfrm>
              <a:prstGeom prst="wedgeRoundRectCallout">
                <a:avLst>
                  <a:gd name="adj1" fmla="val 63327"/>
                  <a:gd name="adj2" fmla="val -55406"/>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76313">
                  <a:spcBef>
                    <a:spcPct val="20000"/>
                  </a:spcBef>
                </a:pPr>
                <a:r>
                  <a:rPr lang="es-ES_tradnl" altLang="es-ES_tradnl" sz="1600" dirty="0">
                    <a:latin typeface="Andes"/>
                  </a:rPr>
                  <a:t>Obtiene como resultado el Servicio de Referencia de Metro de Madrid, que recoge para todos y cada uno de los aspectos de servicio, los compromisos internos de niveles de exigencia y situaciones inaceptables a los que nos comprometemos.</a:t>
                </a:r>
              </a:p>
              <a:p>
                <a:pPr defTabSz="976313"/>
                <a:endParaRPr lang="es-ES" sz="1600" dirty="0">
                  <a:latin typeface="Andes"/>
                </a:endParaRPr>
              </a:p>
            </p:txBody>
          </p:sp>
        </p:grpSp>
      </p:grpSp>
      <p:pic>
        <p:nvPicPr>
          <p:cNvPr id="21"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6915" y="1338239"/>
            <a:ext cx="743824" cy="45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Placeholder 10" descr="WB-WBG-vertical-RGB.png"/>
          <p:cNvPicPr>
            <a:picLocks noChangeAspect="1"/>
          </p:cNvPicPr>
          <p:nvPr/>
        </p:nvPicPr>
        <p:blipFill rotWithShape="1">
          <a:blip r:embed="rId8">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8865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660" y="4890701"/>
            <a:ext cx="716728" cy="77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625" y="4226499"/>
            <a:ext cx="643071" cy="77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28"/>
          <p:cNvGrpSpPr>
            <a:grpSpLocks/>
          </p:cNvGrpSpPr>
          <p:nvPr/>
        </p:nvGrpSpPr>
        <p:grpSpPr bwMode="auto">
          <a:xfrm>
            <a:off x="4555438" y="1865928"/>
            <a:ext cx="3981032" cy="3551905"/>
            <a:chOff x="1716" y="1200"/>
            <a:chExt cx="2586" cy="2358"/>
          </a:xfrm>
        </p:grpSpPr>
        <p:sp>
          <p:nvSpPr>
            <p:cNvPr id="9" name="Rectangle 4"/>
            <p:cNvSpPr>
              <a:spLocks noChangeArrowheads="1"/>
            </p:cNvSpPr>
            <p:nvPr/>
          </p:nvSpPr>
          <p:spPr bwMode="auto">
            <a:xfrm>
              <a:off x="1716" y="1458"/>
              <a:ext cx="750" cy="5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400" b="1" dirty="0">
                  <a:latin typeface="Calibri" panose="020F0502020204030204" pitchFamily="34" charset="0"/>
                </a:rPr>
                <a:t>Calidad</a:t>
              </a:r>
            </a:p>
            <a:p>
              <a:pPr algn="ctr"/>
              <a:r>
                <a:rPr lang="es-ES_tradnl" sz="1400" b="1" dirty="0">
                  <a:latin typeface="Calibri" panose="020F0502020204030204" pitchFamily="34" charset="0"/>
                </a:rPr>
                <a:t>Esperada </a:t>
              </a:r>
              <a:r>
                <a:rPr lang="es-ES_tradnl" sz="1400" b="1" dirty="0" smtClean="0">
                  <a:latin typeface="Calibri" panose="020F0502020204030204" pitchFamily="34" charset="0"/>
                </a:rPr>
                <a:t>y</a:t>
              </a:r>
              <a:endParaRPr lang="es-ES_tradnl" sz="1400" b="1" dirty="0">
                <a:latin typeface="Calibri" panose="020F0502020204030204" pitchFamily="34" charset="0"/>
              </a:endParaRPr>
            </a:p>
            <a:p>
              <a:pPr algn="ctr"/>
              <a:r>
                <a:rPr lang="es-ES_tradnl" sz="1400" b="1" dirty="0">
                  <a:latin typeface="Calibri" panose="020F0502020204030204" pitchFamily="34" charset="0"/>
                </a:rPr>
                <a:t>Exigida</a:t>
              </a:r>
              <a:endParaRPr lang="es-ES" sz="1400" b="1" dirty="0">
                <a:latin typeface="Calibri" panose="020F0502020204030204" pitchFamily="34" charset="0"/>
              </a:endParaRPr>
            </a:p>
          </p:txBody>
        </p:sp>
        <p:sp>
          <p:nvSpPr>
            <p:cNvPr id="10" name="Rectangle 5"/>
            <p:cNvSpPr>
              <a:spLocks noChangeArrowheads="1"/>
            </p:cNvSpPr>
            <p:nvPr/>
          </p:nvSpPr>
          <p:spPr bwMode="auto">
            <a:xfrm>
              <a:off x="1758" y="2916"/>
              <a:ext cx="768" cy="5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400" b="1" dirty="0">
                  <a:latin typeface="Calibri" panose="020F0502020204030204" pitchFamily="34" charset="0"/>
                </a:rPr>
                <a:t>Calidad</a:t>
              </a:r>
            </a:p>
            <a:p>
              <a:pPr algn="ctr"/>
              <a:r>
                <a:rPr lang="es-ES_tradnl" sz="1400" b="1" dirty="0">
                  <a:latin typeface="Calibri" panose="020F0502020204030204" pitchFamily="34" charset="0"/>
                </a:rPr>
                <a:t>percibida</a:t>
              </a:r>
              <a:endParaRPr lang="es-ES" sz="1400" b="1" dirty="0">
                <a:latin typeface="Calibri" panose="020F0502020204030204" pitchFamily="34" charset="0"/>
              </a:endParaRPr>
            </a:p>
          </p:txBody>
        </p:sp>
        <p:sp>
          <p:nvSpPr>
            <p:cNvPr id="11" name="Rectangle 6"/>
            <p:cNvSpPr>
              <a:spLocks noChangeArrowheads="1"/>
            </p:cNvSpPr>
            <p:nvPr/>
          </p:nvSpPr>
          <p:spPr bwMode="auto">
            <a:xfrm>
              <a:off x="3528" y="2892"/>
              <a:ext cx="744" cy="5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400" b="1" dirty="0">
                  <a:latin typeface="Calibri" panose="020F0502020204030204" pitchFamily="34" charset="0"/>
                </a:rPr>
                <a:t>Calidad</a:t>
              </a:r>
            </a:p>
            <a:p>
              <a:pPr algn="ctr"/>
              <a:r>
                <a:rPr lang="es-ES_tradnl" sz="1400" b="1" dirty="0">
                  <a:latin typeface="Calibri" panose="020F0502020204030204" pitchFamily="34" charset="0"/>
                </a:rPr>
                <a:t>producida</a:t>
              </a:r>
              <a:endParaRPr lang="es-ES" sz="1400" b="1" dirty="0">
                <a:latin typeface="Calibri" panose="020F0502020204030204" pitchFamily="34" charset="0"/>
              </a:endParaRPr>
            </a:p>
          </p:txBody>
        </p:sp>
        <p:sp>
          <p:nvSpPr>
            <p:cNvPr id="12" name="Rectangle 7"/>
            <p:cNvSpPr>
              <a:spLocks noChangeArrowheads="1"/>
            </p:cNvSpPr>
            <p:nvPr/>
          </p:nvSpPr>
          <p:spPr bwMode="auto">
            <a:xfrm>
              <a:off x="3546" y="1464"/>
              <a:ext cx="756" cy="5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400" b="1" dirty="0">
                  <a:latin typeface="Calibri" panose="020F0502020204030204" pitchFamily="34" charset="0"/>
                </a:rPr>
                <a:t>Calidad</a:t>
              </a:r>
            </a:p>
            <a:p>
              <a:pPr algn="ctr"/>
              <a:r>
                <a:rPr lang="es-ES_tradnl" sz="1400" b="1" dirty="0">
                  <a:latin typeface="Calibri" panose="020F0502020204030204" pitchFamily="34" charset="0"/>
                </a:rPr>
                <a:t>objetivo</a:t>
              </a:r>
              <a:endParaRPr lang="es-ES" sz="1400" b="1" dirty="0">
                <a:latin typeface="Calibri" panose="020F0502020204030204" pitchFamily="34" charset="0"/>
              </a:endParaRPr>
            </a:p>
          </p:txBody>
        </p:sp>
        <p:pic>
          <p:nvPicPr>
            <p:cNvPr id="13" name="Picture 17" descr="customer_ca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 y="2202"/>
              <a:ext cx="564"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18"/>
            <p:cNvSpPr>
              <a:spLocks noChangeShapeType="1"/>
            </p:cNvSpPr>
            <p:nvPr/>
          </p:nvSpPr>
          <p:spPr bwMode="auto">
            <a:xfrm>
              <a:off x="2958" y="1200"/>
              <a:ext cx="0" cy="2358"/>
            </a:xfrm>
            <a:prstGeom prst="line">
              <a:avLst/>
            </a:prstGeom>
            <a:noFill/>
            <a:ln w="12700">
              <a:solidFill>
                <a:srgbClr val="3366FF"/>
              </a:solidFill>
              <a:prstDash val="dash"/>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spAutoFit/>
            </a:bodyPr>
            <a:lstStyle/>
            <a:p>
              <a:endParaRPr lang="es-ES"/>
            </a:p>
          </p:txBody>
        </p:sp>
        <p:pic>
          <p:nvPicPr>
            <p:cNvPr id="15"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5" y="2193"/>
              <a:ext cx="599" cy="3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Rectangle 30"/>
          <p:cNvSpPr>
            <a:spLocks noChangeArrowheads="1"/>
          </p:cNvSpPr>
          <p:nvPr/>
        </p:nvSpPr>
        <p:spPr bwMode="auto">
          <a:xfrm>
            <a:off x="2141220" y="1175322"/>
            <a:ext cx="355758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95000"/>
              </a:lnSpc>
              <a:spcBef>
                <a:spcPct val="20000"/>
              </a:spcBef>
              <a:defRPr/>
            </a:pPr>
            <a:r>
              <a:rPr lang="es-ES_tradnl" sz="2000" b="1" dirty="0">
                <a:solidFill>
                  <a:srgbClr val="A50021"/>
                </a:solidFill>
                <a:effectLst>
                  <a:outerShdw blurRad="38100" dist="38100" dir="2700000" algn="tl">
                    <a:srgbClr val="C0C0C0"/>
                  </a:outerShdw>
                </a:effectLst>
                <a:latin typeface="Andes"/>
              </a:rPr>
              <a:t>Ciclo de la Calidad</a:t>
            </a:r>
            <a:r>
              <a:rPr lang="es-ES_tradnl" sz="2000" dirty="0">
                <a:solidFill>
                  <a:srgbClr val="A50021"/>
                </a:solidFill>
                <a:effectLst>
                  <a:outerShdw blurRad="38100" dist="38100" dir="2700000" algn="tl">
                    <a:srgbClr val="C0C0C0"/>
                  </a:outerShdw>
                </a:effectLst>
                <a:latin typeface="Andes"/>
              </a:rPr>
              <a:t> </a:t>
            </a:r>
          </a:p>
        </p:txBody>
      </p:sp>
      <p:pic>
        <p:nvPicPr>
          <p:cNvPr id="1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9020" y="1823259"/>
            <a:ext cx="677685" cy="81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25135" y="2038909"/>
            <a:ext cx="865637" cy="8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99441" y="4633850"/>
            <a:ext cx="1381203" cy="86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8"/>
          <p:cNvGrpSpPr>
            <a:grpSpLocks/>
          </p:cNvGrpSpPr>
          <p:nvPr/>
        </p:nvGrpSpPr>
        <p:grpSpPr bwMode="auto">
          <a:xfrm>
            <a:off x="7437119" y="2226958"/>
            <a:ext cx="2803525" cy="3190875"/>
            <a:chOff x="3610" y="1438"/>
            <a:chExt cx="1766" cy="2010"/>
          </a:xfrm>
        </p:grpSpPr>
        <p:sp>
          <p:nvSpPr>
            <p:cNvPr id="21" name="Text Box 19"/>
            <p:cNvSpPr txBox="1">
              <a:spLocks noChangeArrowheads="1"/>
            </p:cNvSpPr>
            <p:nvPr/>
          </p:nvSpPr>
          <p:spPr bwMode="auto">
            <a:xfrm>
              <a:off x="3864" y="2136"/>
              <a:ext cx="666"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S_tradnl" sz="1000" dirty="0">
                  <a:solidFill>
                    <a:schemeClr val="accent2">
                      <a:lumMod val="50000"/>
                    </a:schemeClr>
                  </a:solidFill>
                  <a:latin typeface="Arial" charset="0"/>
                </a:rPr>
                <a:t>Mejoras</a:t>
              </a:r>
            </a:p>
            <a:p>
              <a:pPr algn="ctr" eaLnBrk="1" hangingPunct="1"/>
              <a:r>
                <a:rPr lang="es-ES_tradnl" sz="1000" dirty="0">
                  <a:solidFill>
                    <a:schemeClr val="accent2">
                      <a:lumMod val="50000"/>
                    </a:schemeClr>
                  </a:solidFill>
                  <a:latin typeface="Arial" charset="0"/>
                </a:rPr>
                <a:t>Orientación</a:t>
              </a:r>
            </a:p>
            <a:p>
              <a:pPr algn="ctr" eaLnBrk="1" hangingPunct="1"/>
              <a:r>
                <a:rPr lang="es-ES_tradnl" sz="1000" dirty="0">
                  <a:solidFill>
                    <a:schemeClr val="accent2">
                      <a:lumMod val="50000"/>
                    </a:schemeClr>
                  </a:solidFill>
                  <a:latin typeface="Arial" charset="0"/>
                </a:rPr>
                <a:t>Procesos</a:t>
              </a:r>
            </a:p>
            <a:p>
              <a:pPr algn="ctr" eaLnBrk="1" hangingPunct="1"/>
              <a:r>
                <a:rPr lang="es-ES_tradnl" sz="1000" dirty="0">
                  <a:solidFill>
                    <a:schemeClr val="accent2">
                      <a:lumMod val="50000"/>
                    </a:schemeClr>
                  </a:solidFill>
                  <a:latin typeface="Arial" charset="0"/>
                </a:rPr>
                <a:t>Clientes: CMI, </a:t>
              </a:r>
            </a:p>
            <a:p>
              <a:pPr algn="ctr" eaLnBrk="1" hangingPunct="1"/>
              <a:r>
                <a:rPr lang="es-ES_tradnl" sz="1000" dirty="0">
                  <a:solidFill>
                    <a:schemeClr val="accent2">
                      <a:lumMod val="50000"/>
                    </a:schemeClr>
                  </a:solidFill>
                  <a:latin typeface="Arial" charset="0"/>
                </a:rPr>
                <a:t>DPO</a:t>
              </a:r>
              <a:endParaRPr lang="es-ES" sz="1000" dirty="0">
                <a:solidFill>
                  <a:schemeClr val="accent2">
                    <a:lumMod val="50000"/>
                  </a:schemeClr>
                </a:solidFill>
                <a:latin typeface="Arial" charset="0"/>
              </a:endParaRPr>
            </a:p>
          </p:txBody>
        </p:sp>
        <p:sp>
          <p:nvSpPr>
            <p:cNvPr id="22" name="AutoShape 20"/>
            <p:cNvSpPr>
              <a:spLocks noChangeArrowheads="1"/>
            </p:cNvSpPr>
            <p:nvPr/>
          </p:nvSpPr>
          <p:spPr bwMode="auto">
            <a:xfrm rot="5400000">
              <a:off x="3334" y="1714"/>
              <a:ext cx="2010"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70 h 21600"/>
                <a:gd name="T20" fmla="*/ 18441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657" y="7867"/>
                  </a:moveTo>
                  <a:cubicBezTo>
                    <a:pt x="13741" y="6661"/>
                    <a:pt x="12314" y="5954"/>
                    <a:pt x="10800" y="5954"/>
                  </a:cubicBezTo>
                  <a:cubicBezTo>
                    <a:pt x="8123" y="5954"/>
                    <a:pt x="5954" y="8123"/>
                    <a:pt x="5954" y="10800"/>
                  </a:cubicBezTo>
                  <a:lnTo>
                    <a:pt x="0" y="10800"/>
                  </a:lnTo>
                  <a:cubicBezTo>
                    <a:pt x="0" y="4835"/>
                    <a:pt x="4835" y="0"/>
                    <a:pt x="10800" y="0"/>
                  </a:cubicBezTo>
                  <a:cubicBezTo>
                    <a:pt x="14174" y="0"/>
                    <a:pt x="17355" y="1577"/>
                    <a:pt x="19397" y="4263"/>
                  </a:cubicBezTo>
                  <a:lnTo>
                    <a:pt x="21546" y="2629"/>
                  </a:lnTo>
                  <a:lnTo>
                    <a:pt x="20463" y="10584"/>
                  </a:lnTo>
                  <a:lnTo>
                    <a:pt x="12508" y="9501"/>
                  </a:lnTo>
                  <a:lnTo>
                    <a:pt x="14657" y="7867"/>
                  </a:lnTo>
                  <a:close/>
                </a:path>
              </a:pathLst>
            </a:custGeom>
            <a:solidFill>
              <a:srgbClr val="DDDDDD"/>
            </a:solidFill>
            <a:ln w="12700" algn="ctr">
              <a:solidFill>
                <a:srgbClr val="3366FF"/>
              </a:solidFill>
              <a:miter lim="800000"/>
              <a:headEnd/>
              <a:tailEnd/>
            </a:ln>
            <a:effectLst>
              <a:outerShdw dist="107763" dir="2700000" algn="ctr" rotWithShape="0">
                <a:schemeClr val="bg2"/>
              </a:outerShdw>
            </a:effectLst>
          </p:spPr>
          <p:txBody>
            <a:bodyPr anchor="ctr">
              <a:spAutoFit/>
            </a:bodyPr>
            <a:lstStyle/>
            <a:p>
              <a:endParaRPr lang="es-ES"/>
            </a:p>
          </p:txBody>
        </p:sp>
        <p:sp>
          <p:nvSpPr>
            <p:cNvPr id="23" name="AutoShape 21"/>
            <p:cNvSpPr>
              <a:spLocks noChangeArrowheads="1"/>
            </p:cNvSpPr>
            <p:nvPr/>
          </p:nvSpPr>
          <p:spPr bwMode="auto">
            <a:xfrm>
              <a:off x="4464" y="2184"/>
              <a:ext cx="912" cy="432"/>
            </a:xfrm>
            <a:prstGeom prst="roundRect">
              <a:avLst>
                <a:gd name="adj" fmla="val 16667"/>
              </a:avLst>
            </a:prstGeom>
            <a:solidFill>
              <a:srgbClr val="DDDDD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200" b="1" dirty="0">
                  <a:solidFill>
                    <a:schemeClr val="accent2">
                      <a:lumMod val="50000"/>
                    </a:schemeClr>
                  </a:solidFill>
                  <a:latin typeface="Calibri" panose="020F0502020204030204" pitchFamily="34" charset="0"/>
                </a:rPr>
                <a:t>Medida</a:t>
              </a:r>
            </a:p>
            <a:p>
              <a:pPr algn="ctr"/>
              <a:r>
                <a:rPr lang="es-ES_tradnl" sz="1200" b="1" dirty="0">
                  <a:solidFill>
                    <a:schemeClr val="accent2">
                      <a:lumMod val="50000"/>
                    </a:schemeClr>
                  </a:solidFill>
                  <a:latin typeface="Calibri" panose="020F0502020204030204" pitchFamily="34" charset="0"/>
                </a:rPr>
                <a:t>de la </a:t>
              </a:r>
            </a:p>
            <a:p>
              <a:pPr algn="ctr"/>
              <a:r>
                <a:rPr lang="es-ES_tradnl" sz="1200" b="1" dirty="0">
                  <a:solidFill>
                    <a:schemeClr val="accent2">
                      <a:lumMod val="50000"/>
                    </a:schemeClr>
                  </a:solidFill>
                  <a:latin typeface="Calibri" panose="020F0502020204030204" pitchFamily="34" charset="0"/>
                </a:rPr>
                <a:t>Eficacia</a:t>
              </a:r>
            </a:p>
          </p:txBody>
        </p:sp>
      </p:grpSp>
      <p:grpSp>
        <p:nvGrpSpPr>
          <p:cNvPr id="24" name="23 Grupo"/>
          <p:cNvGrpSpPr/>
          <p:nvPr/>
        </p:nvGrpSpPr>
        <p:grpSpPr>
          <a:xfrm>
            <a:off x="2966720" y="2176229"/>
            <a:ext cx="2580128" cy="3027705"/>
            <a:chOff x="1016000" y="2103077"/>
            <a:chExt cx="2580128" cy="3027705"/>
          </a:xfrm>
        </p:grpSpPr>
        <p:sp>
          <p:nvSpPr>
            <p:cNvPr id="25" name="Text Box 14"/>
            <p:cNvSpPr txBox="1">
              <a:spLocks noChangeArrowheads="1"/>
            </p:cNvSpPr>
            <p:nvPr/>
          </p:nvSpPr>
          <p:spPr bwMode="auto">
            <a:xfrm>
              <a:off x="2367487" y="3374412"/>
              <a:ext cx="8931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S_tradnl" sz="1000" dirty="0">
                  <a:solidFill>
                    <a:schemeClr val="accent2">
                      <a:lumMod val="50000"/>
                    </a:schemeClr>
                  </a:solidFill>
                  <a:latin typeface="Arial" charset="0"/>
                </a:rPr>
                <a:t>Rentabilidad</a:t>
              </a:r>
            </a:p>
            <a:p>
              <a:pPr algn="ctr" eaLnBrk="1" hangingPunct="1"/>
              <a:r>
                <a:rPr lang="es-ES_tradnl" sz="1000" dirty="0">
                  <a:solidFill>
                    <a:schemeClr val="accent2">
                      <a:lumMod val="50000"/>
                    </a:schemeClr>
                  </a:solidFill>
                  <a:latin typeface="Arial" charset="0"/>
                </a:rPr>
                <a:t>Obtenida</a:t>
              </a:r>
              <a:endParaRPr lang="es-ES" sz="1000" dirty="0">
                <a:solidFill>
                  <a:schemeClr val="accent2">
                    <a:lumMod val="50000"/>
                  </a:schemeClr>
                </a:solidFill>
                <a:latin typeface="Arial" charset="0"/>
              </a:endParaRPr>
            </a:p>
          </p:txBody>
        </p:sp>
        <p:sp>
          <p:nvSpPr>
            <p:cNvPr id="26" name="AutoShape 15"/>
            <p:cNvSpPr>
              <a:spLocks noChangeArrowheads="1"/>
            </p:cNvSpPr>
            <p:nvPr/>
          </p:nvSpPr>
          <p:spPr bwMode="auto">
            <a:xfrm rot="16200000">
              <a:off x="960012" y="2494667"/>
              <a:ext cx="3027705" cy="22445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70 h 21600"/>
                <a:gd name="T20" fmla="*/ 18441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657" y="7867"/>
                  </a:moveTo>
                  <a:cubicBezTo>
                    <a:pt x="13741" y="6661"/>
                    <a:pt x="12314" y="5954"/>
                    <a:pt x="10800" y="5954"/>
                  </a:cubicBezTo>
                  <a:cubicBezTo>
                    <a:pt x="8123" y="5954"/>
                    <a:pt x="5954" y="8123"/>
                    <a:pt x="5954" y="10800"/>
                  </a:cubicBezTo>
                  <a:lnTo>
                    <a:pt x="0" y="10800"/>
                  </a:lnTo>
                  <a:cubicBezTo>
                    <a:pt x="0" y="4835"/>
                    <a:pt x="4835" y="0"/>
                    <a:pt x="10800" y="0"/>
                  </a:cubicBezTo>
                  <a:cubicBezTo>
                    <a:pt x="14174" y="0"/>
                    <a:pt x="17355" y="1577"/>
                    <a:pt x="19397" y="4263"/>
                  </a:cubicBezTo>
                  <a:lnTo>
                    <a:pt x="21546" y="2629"/>
                  </a:lnTo>
                  <a:lnTo>
                    <a:pt x="20463" y="10584"/>
                  </a:lnTo>
                  <a:lnTo>
                    <a:pt x="12508" y="9501"/>
                  </a:lnTo>
                  <a:lnTo>
                    <a:pt x="14657" y="7867"/>
                  </a:lnTo>
                  <a:close/>
                </a:path>
              </a:pathLst>
            </a:custGeom>
            <a:solidFill>
              <a:srgbClr val="DDDDDD"/>
            </a:solidFill>
            <a:ln w="12700" algn="ctr">
              <a:solidFill>
                <a:srgbClr val="3366FF"/>
              </a:solidFill>
              <a:miter lim="800000"/>
              <a:headEnd/>
              <a:tailEnd/>
            </a:ln>
            <a:effectLst>
              <a:outerShdw dist="107763" dir="2700000" algn="ctr" rotWithShape="0">
                <a:schemeClr val="bg2"/>
              </a:outerShdw>
            </a:effectLst>
          </p:spPr>
          <p:txBody>
            <a:bodyPr anchor="ctr">
              <a:spAutoFit/>
            </a:bodyPr>
            <a:lstStyle/>
            <a:p>
              <a:endParaRPr lang="es-ES"/>
            </a:p>
          </p:txBody>
        </p:sp>
        <p:sp>
          <p:nvSpPr>
            <p:cNvPr id="27" name="AutoShape 16"/>
            <p:cNvSpPr>
              <a:spLocks noChangeArrowheads="1"/>
            </p:cNvSpPr>
            <p:nvPr/>
          </p:nvSpPr>
          <p:spPr bwMode="auto">
            <a:xfrm>
              <a:off x="1016000" y="3238843"/>
              <a:ext cx="1403983" cy="650731"/>
            </a:xfrm>
            <a:prstGeom prst="roundRect">
              <a:avLst>
                <a:gd name="adj" fmla="val 16667"/>
              </a:avLst>
            </a:prstGeom>
            <a:solidFill>
              <a:srgbClr val="DDDDD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_tradnl" sz="1000" b="1" dirty="0">
                <a:solidFill>
                  <a:schemeClr val="accent2"/>
                </a:solidFill>
                <a:latin typeface="Arial" charset="0"/>
              </a:endParaRPr>
            </a:p>
            <a:p>
              <a:pPr algn="ctr"/>
              <a:r>
                <a:rPr lang="es-ES_tradnl" sz="1200" b="1" dirty="0">
                  <a:solidFill>
                    <a:schemeClr val="accent2">
                      <a:lumMod val="50000"/>
                    </a:schemeClr>
                  </a:solidFill>
                  <a:latin typeface="Calibri" panose="020F0502020204030204" pitchFamily="34" charset="0"/>
                </a:rPr>
                <a:t>Medida </a:t>
              </a:r>
            </a:p>
            <a:p>
              <a:pPr algn="ctr"/>
              <a:r>
                <a:rPr lang="es-ES_tradnl" sz="1200" b="1" dirty="0">
                  <a:solidFill>
                    <a:schemeClr val="accent2">
                      <a:lumMod val="50000"/>
                    </a:schemeClr>
                  </a:solidFill>
                  <a:latin typeface="Calibri" panose="020F0502020204030204" pitchFamily="34" charset="0"/>
                </a:rPr>
                <a:t>de la </a:t>
              </a:r>
            </a:p>
            <a:p>
              <a:pPr algn="ctr"/>
              <a:r>
                <a:rPr lang="es-ES_tradnl" sz="1200" b="1" dirty="0">
                  <a:solidFill>
                    <a:schemeClr val="accent2">
                      <a:lumMod val="50000"/>
                    </a:schemeClr>
                  </a:solidFill>
                  <a:latin typeface="Calibri" panose="020F0502020204030204" pitchFamily="34" charset="0"/>
                </a:rPr>
                <a:t>Satisfacción</a:t>
              </a:r>
              <a:r>
                <a:rPr lang="es-ES_tradnl" sz="1000" b="1" dirty="0">
                  <a:solidFill>
                    <a:schemeClr val="accent2">
                      <a:lumMod val="50000"/>
                    </a:schemeClr>
                  </a:solidFill>
                  <a:latin typeface="Arial" charset="0"/>
                </a:rPr>
                <a:t> </a:t>
              </a:r>
            </a:p>
            <a:p>
              <a:pPr algn="ctr"/>
              <a:endParaRPr lang="es-ES" sz="1000" b="1" dirty="0">
                <a:solidFill>
                  <a:schemeClr val="accent2"/>
                </a:solidFill>
                <a:latin typeface="Arial" charset="0"/>
              </a:endParaRPr>
            </a:p>
          </p:txBody>
        </p:sp>
      </p:grpSp>
      <p:grpSp>
        <p:nvGrpSpPr>
          <p:cNvPr id="28" name="27 Grupo"/>
          <p:cNvGrpSpPr/>
          <p:nvPr/>
        </p:nvGrpSpPr>
        <p:grpSpPr>
          <a:xfrm>
            <a:off x="4897197" y="1079627"/>
            <a:ext cx="3094305" cy="2196216"/>
            <a:chOff x="2946477" y="1006475"/>
            <a:chExt cx="3094305" cy="2196216"/>
          </a:xfrm>
        </p:grpSpPr>
        <p:sp>
          <p:nvSpPr>
            <p:cNvPr id="29" name="AutoShape 25"/>
            <p:cNvSpPr>
              <a:spLocks noChangeArrowheads="1"/>
            </p:cNvSpPr>
            <p:nvPr/>
          </p:nvSpPr>
          <p:spPr bwMode="auto">
            <a:xfrm>
              <a:off x="2946477" y="1006475"/>
              <a:ext cx="3094305" cy="21962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70 h 21600"/>
                <a:gd name="T20" fmla="*/ 18441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657" y="7867"/>
                  </a:moveTo>
                  <a:cubicBezTo>
                    <a:pt x="13741" y="6661"/>
                    <a:pt x="12314" y="5954"/>
                    <a:pt x="10800" y="5954"/>
                  </a:cubicBezTo>
                  <a:cubicBezTo>
                    <a:pt x="8123" y="5954"/>
                    <a:pt x="5954" y="8123"/>
                    <a:pt x="5954" y="10800"/>
                  </a:cubicBezTo>
                  <a:lnTo>
                    <a:pt x="0" y="10800"/>
                  </a:lnTo>
                  <a:cubicBezTo>
                    <a:pt x="0" y="4835"/>
                    <a:pt x="4835" y="0"/>
                    <a:pt x="10800" y="0"/>
                  </a:cubicBezTo>
                  <a:cubicBezTo>
                    <a:pt x="14174" y="0"/>
                    <a:pt x="17355" y="1577"/>
                    <a:pt x="19397" y="4263"/>
                  </a:cubicBezTo>
                  <a:lnTo>
                    <a:pt x="21546" y="2629"/>
                  </a:lnTo>
                  <a:lnTo>
                    <a:pt x="20463" y="10584"/>
                  </a:lnTo>
                  <a:lnTo>
                    <a:pt x="12508" y="9501"/>
                  </a:lnTo>
                  <a:lnTo>
                    <a:pt x="14657" y="7867"/>
                  </a:lnTo>
                  <a:close/>
                </a:path>
              </a:pathLst>
            </a:custGeom>
            <a:solidFill>
              <a:srgbClr val="DDDDDD"/>
            </a:solidFill>
            <a:ln w="12700" algn="ctr">
              <a:solidFill>
                <a:srgbClr val="3366FF"/>
              </a:solidFill>
              <a:miter lim="800000"/>
              <a:headEnd/>
              <a:tailEnd/>
            </a:ln>
            <a:effectLst>
              <a:outerShdw dist="107763" dir="2700000" algn="ctr" rotWithShape="0">
                <a:schemeClr val="bg2"/>
              </a:outerShdw>
            </a:effectLst>
          </p:spPr>
          <p:txBody>
            <a:bodyPr anchor="ctr">
              <a:spAutoFit/>
            </a:bodyPr>
            <a:lstStyle/>
            <a:p>
              <a:endParaRPr lang="es-ES"/>
            </a:p>
          </p:txBody>
        </p:sp>
        <p:sp>
          <p:nvSpPr>
            <p:cNvPr id="30" name="AutoShape 26"/>
            <p:cNvSpPr>
              <a:spLocks noChangeArrowheads="1"/>
            </p:cNvSpPr>
            <p:nvPr/>
          </p:nvSpPr>
          <p:spPr bwMode="auto">
            <a:xfrm>
              <a:off x="3768546" y="1051665"/>
              <a:ext cx="1403983" cy="650731"/>
            </a:xfrm>
            <a:prstGeom prst="roundRect">
              <a:avLst>
                <a:gd name="adj" fmla="val 16667"/>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200" b="1" dirty="0">
                  <a:solidFill>
                    <a:schemeClr val="accent2">
                      <a:lumMod val="50000"/>
                    </a:schemeClr>
                  </a:solidFill>
                  <a:latin typeface="Calibri" panose="020F0502020204030204" pitchFamily="34" charset="0"/>
                </a:rPr>
                <a:t>Medida</a:t>
              </a:r>
            </a:p>
            <a:p>
              <a:pPr algn="ctr"/>
              <a:r>
                <a:rPr lang="es-ES_tradnl" sz="1200" b="1" dirty="0">
                  <a:solidFill>
                    <a:schemeClr val="accent2">
                      <a:lumMod val="50000"/>
                    </a:schemeClr>
                  </a:solidFill>
                  <a:latin typeface="Calibri" panose="020F0502020204030204" pitchFamily="34" charset="0"/>
                </a:rPr>
                <a:t>de la orientación</a:t>
              </a:r>
            </a:p>
            <a:p>
              <a:pPr algn="ctr"/>
              <a:r>
                <a:rPr lang="es-ES_tradnl" sz="1200" b="1" dirty="0">
                  <a:solidFill>
                    <a:schemeClr val="accent2">
                      <a:lumMod val="50000"/>
                    </a:schemeClr>
                  </a:solidFill>
                  <a:latin typeface="Calibri" panose="020F0502020204030204" pitchFamily="34" charset="0"/>
                </a:rPr>
                <a:t>al cliente</a:t>
              </a:r>
              <a:endParaRPr lang="es-ES" sz="1200" b="1" dirty="0">
                <a:solidFill>
                  <a:schemeClr val="accent2">
                    <a:lumMod val="50000"/>
                  </a:schemeClr>
                </a:solidFill>
                <a:latin typeface="Calibri" panose="020F0502020204030204" pitchFamily="34" charset="0"/>
              </a:endParaRPr>
            </a:p>
          </p:txBody>
        </p:sp>
        <p:sp>
          <p:nvSpPr>
            <p:cNvPr id="31" name="Text Box 27"/>
            <p:cNvSpPr txBox="1">
              <a:spLocks noChangeArrowheads="1"/>
            </p:cNvSpPr>
            <p:nvPr/>
          </p:nvSpPr>
          <p:spPr bwMode="auto">
            <a:xfrm>
              <a:off x="3768546" y="1771686"/>
              <a:ext cx="131959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S_tradnl" sz="1000" dirty="0">
                  <a:solidFill>
                    <a:schemeClr val="accent2">
                      <a:lumMod val="50000"/>
                    </a:schemeClr>
                  </a:solidFill>
                  <a:latin typeface="Arial" charset="0"/>
                </a:rPr>
                <a:t>Presupuesto</a:t>
              </a:r>
            </a:p>
            <a:p>
              <a:pPr algn="ctr" eaLnBrk="1" hangingPunct="1"/>
              <a:r>
                <a:rPr lang="es-ES_tradnl" sz="1000" dirty="0">
                  <a:solidFill>
                    <a:schemeClr val="accent2">
                      <a:lumMod val="50000"/>
                    </a:schemeClr>
                  </a:solidFill>
                  <a:latin typeface="Arial" charset="0"/>
                </a:rPr>
                <a:t>Estrategia</a:t>
              </a:r>
            </a:p>
            <a:p>
              <a:pPr algn="ctr" eaLnBrk="1" hangingPunct="1"/>
              <a:r>
                <a:rPr lang="es-ES_tradnl" sz="1000" dirty="0">
                  <a:solidFill>
                    <a:schemeClr val="accent2">
                      <a:lumMod val="50000"/>
                    </a:schemeClr>
                  </a:solidFill>
                  <a:latin typeface="Arial" charset="0"/>
                </a:rPr>
                <a:t>Competidores</a:t>
              </a:r>
            </a:p>
            <a:p>
              <a:pPr algn="ctr" eaLnBrk="1" hangingPunct="1"/>
              <a:r>
                <a:rPr lang="es-ES_tradnl" sz="1000" dirty="0">
                  <a:solidFill>
                    <a:schemeClr val="accent2">
                      <a:lumMod val="50000"/>
                    </a:schemeClr>
                  </a:solidFill>
                  <a:latin typeface="Arial" charset="0"/>
                </a:rPr>
                <a:t>Análisis rentabilidad</a:t>
              </a:r>
            </a:p>
            <a:p>
              <a:pPr algn="ctr" eaLnBrk="1" hangingPunct="1"/>
              <a:r>
                <a:rPr lang="es-ES_tradnl" sz="1000" dirty="0">
                  <a:solidFill>
                    <a:schemeClr val="accent2">
                      <a:lumMod val="50000"/>
                    </a:schemeClr>
                  </a:solidFill>
                  <a:latin typeface="Arial" charset="0"/>
                </a:rPr>
                <a:t>posible</a:t>
              </a:r>
              <a:endParaRPr lang="es-ES" sz="1000" dirty="0">
                <a:solidFill>
                  <a:schemeClr val="accent2">
                    <a:lumMod val="50000"/>
                  </a:schemeClr>
                </a:solidFill>
                <a:latin typeface="Arial" charset="0"/>
              </a:endParaRPr>
            </a:p>
          </p:txBody>
        </p:sp>
      </p:grpSp>
      <p:grpSp>
        <p:nvGrpSpPr>
          <p:cNvPr id="32" name="31 Grupo"/>
          <p:cNvGrpSpPr/>
          <p:nvPr/>
        </p:nvGrpSpPr>
        <p:grpSpPr>
          <a:xfrm>
            <a:off x="5106563" y="4185661"/>
            <a:ext cx="3094305" cy="2196216"/>
            <a:chOff x="3155843" y="4112509"/>
            <a:chExt cx="3094305" cy="2196216"/>
          </a:xfrm>
        </p:grpSpPr>
        <p:sp>
          <p:nvSpPr>
            <p:cNvPr id="33" name="AutoShape 21"/>
            <p:cNvSpPr>
              <a:spLocks noChangeArrowheads="1"/>
            </p:cNvSpPr>
            <p:nvPr/>
          </p:nvSpPr>
          <p:spPr bwMode="auto">
            <a:xfrm rot="10800000">
              <a:off x="3155843" y="4112509"/>
              <a:ext cx="3094305" cy="21962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70 h 21600"/>
                <a:gd name="T20" fmla="*/ 18441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657" y="7867"/>
                  </a:moveTo>
                  <a:cubicBezTo>
                    <a:pt x="13741" y="6661"/>
                    <a:pt x="12314" y="5954"/>
                    <a:pt x="10800" y="5954"/>
                  </a:cubicBezTo>
                  <a:cubicBezTo>
                    <a:pt x="8123" y="5954"/>
                    <a:pt x="5954" y="8123"/>
                    <a:pt x="5954" y="10800"/>
                  </a:cubicBezTo>
                  <a:lnTo>
                    <a:pt x="0" y="10800"/>
                  </a:lnTo>
                  <a:cubicBezTo>
                    <a:pt x="0" y="4835"/>
                    <a:pt x="4835" y="0"/>
                    <a:pt x="10800" y="0"/>
                  </a:cubicBezTo>
                  <a:cubicBezTo>
                    <a:pt x="14174" y="0"/>
                    <a:pt x="17355" y="1577"/>
                    <a:pt x="19397" y="4263"/>
                  </a:cubicBezTo>
                  <a:lnTo>
                    <a:pt x="21546" y="2629"/>
                  </a:lnTo>
                  <a:lnTo>
                    <a:pt x="20463" y="10584"/>
                  </a:lnTo>
                  <a:lnTo>
                    <a:pt x="12508" y="9501"/>
                  </a:lnTo>
                  <a:lnTo>
                    <a:pt x="14657" y="7867"/>
                  </a:lnTo>
                  <a:close/>
                </a:path>
              </a:pathLst>
            </a:custGeom>
            <a:solidFill>
              <a:srgbClr val="DDDDDD"/>
            </a:solidFill>
            <a:ln w="12700" algn="ctr">
              <a:solidFill>
                <a:srgbClr val="3366FF"/>
              </a:solidFill>
              <a:miter lim="800000"/>
              <a:headEnd/>
              <a:tailEnd/>
            </a:ln>
            <a:effectLst>
              <a:outerShdw dist="107763" dir="2700000" algn="ctr" rotWithShape="0">
                <a:schemeClr val="bg2"/>
              </a:outerShdw>
            </a:effectLst>
          </p:spPr>
          <p:txBody>
            <a:bodyPr anchor="ctr">
              <a:spAutoFit/>
            </a:bodyPr>
            <a:lstStyle/>
            <a:p>
              <a:endParaRPr lang="es-ES"/>
            </a:p>
          </p:txBody>
        </p:sp>
        <p:sp>
          <p:nvSpPr>
            <p:cNvPr id="34" name="AutoShape 22"/>
            <p:cNvSpPr>
              <a:spLocks noChangeArrowheads="1"/>
            </p:cNvSpPr>
            <p:nvPr/>
          </p:nvSpPr>
          <p:spPr bwMode="auto">
            <a:xfrm>
              <a:off x="3962518" y="5597741"/>
              <a:ext cx="1403983" cy="650731"/>
            </a:xfrm>
            <a:prstGeom prst="roundRect">
              <a:avLst>
                <a:gd name="adj" fmla="val 16667"/>
              </a:avLst>
            </a:prstGeom>
            <a:solidFill>
              <a:srgbClr val="DDDDD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200" b="1" dirty="0">
                  <a:solidFill>
                    <a:schemeClr val="accent2">
                      <a:lumMod val="50000"/>
                    </a:schemeClr>
                  </a:solidFill>
                  <a:latin typeface="Calibri" panose="020F0502020204030204" pitchFamily="34" charset="0"/>
                </a:rPr>
                <a:t>Medida</a:t>
              </a:r>
            </a:p>
            <a:p>
              <a:pPr algn="ctr"/>
              <a:r>
                <a:rPr lang="es-ES_tradnl" sz="1200" b="1" dirty="0">
                  <a:solidFill>
                    <a:schemeClr val="accent2">
                      <a:lumMod val="50000"/>
                    </a:schemeClr>
                  </a:solidFill>
                  <a:latin typeface="Calibri" panose="020F0502020204030204" pitchFamily="34" charset="0"/>
                </a:rPr>
                <a:t>de Impacto</a:t>
              </a:r>
            </a:p>
            <a:p>
              <a:pPr algn="ctr"/>
              <a:r>
                <a:rPr lang="es-ES_tradnl" sz="1200" b="1" dirty="0">
                  <a:solidFill>
                    <a:schemeClr val="accent2">
                      <a:lumMod val="50000"/>
                    </a:schemeClr>
                  </a:solidFill>
                  <a:latin typeface="Calibri" panose="020F0502020204030204" pitchFamily="34" charset="0"/>
                </a:rPr>
                <a:t>Al cliente</a:t>
              </a:r>
              <a:endParaRPr lang="es-ES" sz="1200" b="1" dirty="0">
                <a:solidFill>
                  <a:schemeClr val="accent2">
                    <a:lumMod val="50000"/>
                  </a:schemeClr>
                </a:solidFill>
                <a:latin typeface="Calibri" panose="020F0502020204030204" pitchFamily="34" charset="0"/>
              </a:endParaRPr>
            </a:p>
          </p:txBody>
        </p:sp>
        <p:sp>
          <p:nvSpPr>
            <p:cNvPr id="35" name="Text Box 23"/>
            <p:cNvSpPr txBox="1">
              <a:spLocks noChangeArrowheads="1"/>
            </p:cNvSpPr>
            <p:nvPr/>
          </p:nvSpPr>
          <p:spPr bwMode="auto">
            <a:xfrm>
              <a:off x="3886963" y="4844735"/>
              <a:ext cx="1590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s-ES_tradnl" sz="1000" dirty="0">
                  <a:solidFill>
                    <a:schemeClr val="accent2">
                      <a:lumMod val="50000"/>
                    </a:schemeClr>
                  </a:solidFill>
                  <a:latin typeface="Arial" charset="0"/>
                </a:rPr>
                <a:t>Uso/Conocimiento</a:t>
              </a:r>
            </a:p>
            <a:p>
              <a:pPr algn="ctr" eaLnBrk="1" hangingPunct="1"/>
              <a:r>
                <a:rPr lang="es-ES_tradnl" sz="1000" dirty="0">
                  <a:solidFill>
                    <a:schemeClr val="accent2">
                      <a:lumMod val="50000"/>
                    </a:schemeClr>
                  </a:solidFill>
                  <a:latin typeface="Arial" charset="0"/>
                </a:rPr>
                <a:t>Comunicación/</a:t>
              </a:r>
              <a:r>
                <a:rPr lang="es-ES_tradnl" sz="1000" dirty="0" err="1">
                  <a:solidFill>
                    <a:schemeClr val="accent2">
                      <a:lumMod val="50000"/>
                    </a:schemeClr>
                  </a:solidFill>
                  <a:latin typeface="Arial" charset="0"/>
                </a:rPr>
                <a:t>Márketing</a:t>
              </a:r>
              <a:endParaRPr lang="es-ES_tradnl" sz="1000" dirty="0">
                <a:solidFill>
                  <a:schemeClr val="accent2">
                    <a:lumMod val="50000"/>
                  </a:schemeClr>
                </a:solidFill>
                <a:latin typeface="Arial" charset="0"/>
              </a:endParaRPr>
            </a:p>
            <a:p>
              <a:pPr algn="ctr" eaLnBrk="1" hangingPunct="1"/>
              <a:r>
                <a:rPr lang="es-ES_tradnl" sz="1000" dirty="0">
                  <a:solidFill>
                    <a:schemeClr val="accent2">
                      <a:lumMod val="50000"/>
                    </a:schemeClr>
                  </a:solidFill>
                  <a:latin typeface="Arial" charset="0"/>
                </a:rPr>
                <a:t>Atención al Cliente </a:t>
              </a:r>
              <a:endParaRPr lang="es-ES" sz="1000" dirty="0">
                <a:solidFill>
                  <a:schemeClr val="accent2">
                    <a:lumMod val="50000"/>
                  </a:schemeClr>
                </a:solidFill>
                <a:latin typeface="Arial" charset="0"/>
              </a:endParaRPr>
            </a:p>
          </p:txBody>
        </p:sp>
      </p:grpSp>
      <p:sp>
        <p:nvSpPr>
          <p:cNvPr id="36"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37"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Herramientas y enfoques disponibles</a:t>
            </a:r>
            <a:endParaRPr lang="es-ES_tradnl" altLang="es-ES" sz="2400" b="1" dirty="0">
              <a:latin typeface="Andes"/>
            </a:endParaRPr>
          </a:p>
        </p:txBody>
      </p:sp>
      <p:pic>
        <p:nvPicPr>
          <p:cNvPr id="38"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Placeholder 10" descr="WB-WBG-vertical-RGB.png"/>
          <p:cNvPicPr>
            <a:picLocks noChangeAspect="1"/>
          </p:cNvPicPr>
          <p:nvPr/>
        </p:nvPicPr>
        <p:blipFill rotWithShape="1">
          <a:blip r:embed="rId11">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886510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a:spLocks noChangeArrowheads="1"/>
          </p:cNvSpPr>
          <p:nvPr/>
        </p:nvSpPr>
        <p:spPr bwMode="auto">
          <a:xfrm>
            <a:off x="1621821" y="1132360"/>
            <a:ext cx="8507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000" b="1" dirty="0">
                <a:solidFill>
                  <a:schemeClr val="accent1">
                    <a:lumMod val="50000"/>
                  </a:schemeClr>
                </a:solidFill>
                <a:effectLst>
                  <a:outerShdw blurRad="38100" dist="38100" dir="2700000" algn="tl">
                    <a:srgbClr val="000000">
                      <a:alpha val="43137"/>
                    </a:srgbClr>
                  </a:outerShdw>
                </a:effectLst>
                <a:latin typeface="Andes"/>
              </a:rPr>
              <a:t>E</a:t>
            </a:r>
            <a:r>
              <a:rPr lang="es-ES" sz="2000" b="1" dirty="0" smtClean="0">
                <a:solidFill>
                  <a:schemeClr val="accent1">
                    <a:lumMod val="50000"/>
                  </a:schemeClr>
                </a:solidFill>
                <a:effectLst>
                  <a:outerShdw blurRad="38100" dist="38100" dir="2700000" algn="tl">
                    <a:srgbClr val="000000">
                      <a:alpha val="43137"/>
                    </a:srgbClr>
                  </a:outerShdw>
                </a:effectLst>
                <a:latin typeface="Andes"/>
              </a:rPr>
              <a:t>xplicación conceptual de los niveles de calidad orientados al cliente</a:t>
            </a:r>
            <a:endParaRPr lang="es-ES" sz="2000" b="1" dirty="0">
              <a:solidFill>
                <a:schemeClr val="accent1">
                  <a:lumMod val="50000"/>
                </a:schemeClr>
              </a:solidFill>
              <a:effectLst>
                <a:outerShdw blurRad="38100" dist="38100" dir="2700000" algn="tl">
                  <a:srgbClr val="000000">
                    <a:alpha val="43137"/>
                  </a:srgbClr>
                </a:outerShdw>
              </a:effectLst>
              <a:latin typeface="Andes"/>
            </a:endParaRPr>
          </a:p>
        </p:txBody>
      </p:sp>
      <p:grpSp>
        <p:nvGrpSpPr>
          <p:cNvPr id="7" name="6 Grupo"/>
          <p:cNvGrpSpPr/>
          <p:nvPr/>
        </p:nvGrpSpPr>
        <p:grpSpPr>
          <a:xfrm>
            <a:off x="2200840" y="1688142"/>
            <a:ext cx="7283162" cy="4401647"/>
            <a:chOff x="76200" y="1600200"/>
            <a:chExt cx="8382000" cy="4870410"/>
          </a:xfrm>
        </p:grpSpPr>
        <p:sp>
          <p:nvSpPr>
            <p:cNvPr id="8" name="Line 7"/>
            <p:cNvSpPr>
              <a:spLocks noChangeShapeType="1"/>
            </p:cNvSpPr>
            <p:nvPr/>
          </p:nvSpPr>
          <p:spPr bwMode="auto">
            <a:xfrm flipV="1">
              <a:off x="457200" y="2133600"/>
              <a:ext cx="0" cy="38862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9" name="Line 8"/>
            <p:cNvSpPr>
              <a:spLocks noChangeShapeType="1"/>
            </p:cNvSpPr>
            <p:nvPr/>
          </p:nvSpPr>
          <p:spPr bwMode="auto">
            <a:xfrm>
              <a:off x="457200" y="6019800"/>
              <a:ext cx="80010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 name="Line 9"/>
            <p:cNvSpPr>
              <a:spLocks noChangeShapeType="1"/>
            </p:cNvSpPr>
            <p:nvPr/>
          </p:nvSpPr>
          <p:spPr bwMode="auto">
            <a:xfrm>
              <a:off x="457200" y="5486400"/>
              <a:ext cx="25146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 name="Line 10"/>
            <p:cNvSpPr>
              <a:spLocks noChangeShapeType="1"/>
            </p:cNvSpPr>
            <p:nvPr/>
          </p:nvSpPr>
          <p:spPr bwMode="auto">
            <a:xfrm flipV="1">
              <a:off x="2971800" y="2286000"/>
              <a:ext cx="0" cy="37338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 name="Line 12"/>
            <p:cNvSpPr>
              <a:spLocks noChangeShapeType="1"/>
            </p:cNvSpPr>
            <p:nvPr/>
          </p:nvSpPr>
          <p:spPr bwMode="auto">
            <a:xfrm flipV="1">
              <a:off x="5486400" y="2057400"/>
              <a:ext cx="0" cy="39624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3" name="Line 14"/>
            <p:cNvSpPr>
              <a:spLocks noChangeShapeType="1"/>
            </p:cNvSpPr>
            <p:nvPr/>
          </p:nvSpPr>
          <p:spPr bwMode="auto">
            <a:xfrm>
              <a:off x="2971800" y="5181600"/>
              <a:ext cx="25146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 name="Line 15"/>
            <p:cNvSpPr>
              <a:spLocks noChangeShapeType="1"/>
            </p:cNvSpPr>
            <p:nvPr/>
          </p:nvSpPr>
          <p:spPr bwMode="auto">
            <a:xfrm>
              <a:off x="5486400" y="4876800"/>
              <a:ext cx="25146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5" name="Freeform 16"/>
            <p:cNvSpPr>
              <a:spLocks/>
            </p:cNvSpPr>
            <p:nvPr/>
          </p:nvSpPr>
          <p:spPr bwMode="auto">
            <a:xfrm>
              <a:off x="457200" y="4495800"/>
              <a:ext cx="2286000" cy="609600"/>
            </a:xfrm>
            <a:custGeom>
              <a:avLst/>
              <a:gdLst>
                <a:gd name="T0" fmla="*/ 0 w 1056"/>
                <a:gd name="T1" fmla="*/ 384 h 384"/>
                <a:gd name="T2" fmla="*/ 336 w 1056"/>
                <a:gd name="T3" fmla="*/ 384 h 384"/>
                <a:gd name="T4" fmla="*/ 336 w 1056"/>
                <a:gd name="T5" fmla="*/ 192 h 384"/>
                <a:gd name="T6" fmla="*/ 672 w 1056"/>
                <a:gd name="T7" fmla="*/ 192 h 384"/>
                <a:gd name="T8" fmla="*/ 672 w 1056"/>
                <a:gd name="T9" fmla="*/ 0 h 384"/>
                <a:gd name="T10" fmla="*/ 1056 w 1056"/>
                <a:gd name="T11" fmla="*/ 0 h 384"/>
              </a:gdLst>
              <a:ahLst/>
              <a:cxnLst>
                <a:cxn ang="0">
                  <a:pos x="T0" y="T1"/>
                </a:cxn>
                <a:cxn ang="0">
                  <a:pos x="T2" y="T3"/>
                </a:cxn>
                <a:cxn ang="0">
                  <a:pos x="T4" y="T5"/>
                </a:cxn>
                <a:cxn ang="0">
                  <a:pos x="T6" y="T7"/>
                </a:cxn>
                <a:cxn ang="0">
                  <a:pos x="T8" y="T9"/>
                </a:cxn>
                <a:cxn ang="0">
                  <a:pos x="T10" y="T11"/>
                </a:cxn>
              </a:cxnLst>
              <a:rect l="0" t="0" r="r" b="b"/>
              <a:pathLst>
                <a:path w="1056" h="384">
                  <a:moveTo>
                    <a:pt x="0" y="384"/>
                  </a:moveTo>
                  <a:lnTo>
                    <a:pt x="336" y="384"/>
                  </a:lnTo>
                  <a:lnTo>
                    <a:pt x="336" y="192"/>
                  </a:lnTo>
                  <a:lnTo>
                    <a:pt x="672" y="192"/>
                  </a:lnTo>
                  <a:lnTo>
                    <a:pt x="672" y="0"/>
                  </a:lnTo>
                  <a:lnTo>
                    <a:pt x="1056" y="0"/>
                  </a:ln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6" name="Freeform 20"/>
            <p:cNvSpPr>
              <a:spLocks/>
            </p:cNvSpPr>
            <p:nvPr/>
          </p:nvSpPr>
          <p:spPr bwMode="auto">
            <a:xfrm>
              <a:off x="2743200" y="3505200"/>
              <a:ext cx="5257800" cy="990600"/>
            </a:xfrm>
            <a:custGeom>
              <a:avLst/>
              <a:gdLst>
                <a:gd name="T0" fmla="*/ 0 w 3312"/>
                <a:gd name="T1" fmla="*/ 624 h 624"/>
                <a:gd name="T2" fmla="*/ 0 w 3312"/>
                <a:gd name="T3" fmla="*/ 432 h 624"/>
                <a:gd name="T4" fmla="*/ 432 w 3312"/>
                <a:gd name="T5" fmla="*/ 432 h 624"/>
                <a:gd name="T6" fmla="*/ 432 w 3312"/>
                <a:gd name="T7" fmla="*/ 336 h 624"/>
                <a:gd name="T8" fmla="*/ 960 w 3312"/>
                <a:gd name="T9" fmla="*/ 336 h 624"/>
                <a:gd name="T10" fmla="*/ 960 w 3312"/>
                <a:gd name="T11" fmla="*/ 432 h 624"/>
                <a:gd name="T12" fmla="*/ 1488 w 3312"/>
                <a:gd name="T13" fmla="*/ 432 h 624"/>
                <a:gd name="T14" fmla="*/ 1488 w 3312"/>
                <a:gd name="T15" fmla="*/ 192 h 624"/>
                <a:gd name="T16" fmla="*/ 2256 w 3312"/>
                <a:gd name="T17" fmla="*/ 192 h 624"/>
                <a:gd name="T18" fmla="*/ 2256 w 3312"/>
                <a:gd name="T19" fmla="*/ 96 h 624"/>
                <a:gd name="T20" fmla="*/ 2832 w 3312"/>
                <a:gd name="T21" fmla="*/ 96 h 624"/>
                <a:gd name="T22" fmla="*/ 2832 w 3312"/>
                <a:gd name="T23" fmla="*/ 0 h 624"/>
                <a:gd name="T24" fmla="*/ 3312 w 3312"/>
                <a:gd name="T2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2" h="624">
                  <a:moveTo>
                    <a:pt x="0" y="624"/>
                  </a:moveTo>
                  <a:lnTo>
                    <a:pt x="0" y="432"/>
                  </a:lnTo>
                  <a:lnTo>
                    <a:pt x="432" y="432"/>
                  </a:lnTo>
                  <a:lnTo>
                    <a:pt x="432" y="336"/>
                  </a:lnTo>
                  <a:lnTo>
                    <a:pt x="960" y="336"/>
                  </a:lnTo>
                  <a:lnTo>
                    <a:pt x="960" y="432"/>
                  </a:lnTo>
                  <a:lnTo>
                    <a:pt x="1488" y="432"/>
                  </a:lnTo>
                  <a:lnTo>
                    <a:pt x="1488" y="192"/>
                  </a:lnTo>
                  <a:lnTo>
                    <a:pt x="2256" y="192"/>
                  </a:lnTo>
                  <a:lnTo>
                    <a:pt x="2256" y="96"/>
                  </a:lnTo>
                  <a:lnTo>
                    <a:pt x="2832" y="96"/>
                  </a:lnTo>
                  <a:lnTo>
                    <a:pt x="2832" y="0"/>
                  </a:lnTo>
                  <a:lnTo>
                    <a:pt x="3312" y="0"/>
                  </a:ln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 name="Line 21"/>
            <p:cNvSpPr>
              <a:spLocks noChangeShapeType="1"/>
            </p:cNvSpPr>
            <p:nvPr/>
          </p:nvSpPr>
          <p:spPr bwMode="auto">
            <a:xfrm>
              <a:off x="2971800" y="5943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8" name="Line 22"/>
            <p:cNvSpPr>
              <a:spLocks noChangeShapeType="1"/>
            </p:cNvSpPr>
            <p:nvPr/>
          </p:nvSpPr>
          <p:spPr bwMode="auto">
            <a:xfrm>
              <a:off x="5486400" y="5943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9" name="Freeform 23"/>
            <p:cNvSpPr>
              <a:spLocks/>
            </p:cNvSpPr>
            <p:nvPr/>
          </p:nvSpPr>
          <p:spPr bwMode="auto">
            <a:xfrm>
              <a:off x="457200" y="2451100"/>
              <a:ext cx="7721600" cy="1538288"/>
            </a:xfrm>
            <a:custGeom>
              <a:avLst/>
              <a:gdLst>
                <a:gd name="T0" fmla="*/ 0 w 4864"/>
                <a:gd name="T1" fmla="*/ 944 h 969"/>
                <a:gd name="T2" fmla="*/ 96 w 4864"/>
                <a:gd name="T3" fmla="*/ 920 h 969"/>
                <a:gd name="T4" fmla="*/ 168 w 4864"/>
                <a:gd name="T5" fmla="*/ 888 h 969"/>
                <a:gd name="T6" fmla="*/ 248 w 4864"/>
                <a:gd name="T7" fmla="*/ 880 h 969"/>
                <a:gd name="T8" fmla="*/ 344 w 4864"/>
                <a:gd name="T9" fmla="*/ 920 h 969"/>
                <a:gd name="T10" fmla="*/ 480 w 4864"/>
                <a:gd name="T11" fmla="*/ 952 h 969"/>
                <a:gd name="T12" fmla="*/ 560 w 4864"/>
                <a:gd name="T13" fmla="*/ 968 h 969"/>
                <a:gd name="T14" fmla="*/ 672 w 4864"/>
                <a:gd name="T15" fmla="*/ 944 h 969"/>
                <a:gd name="T16" fmla="*/ 816 w 4864"/>
                <a:gd name="T17" fmla="*/ 896 h 969"/>
                <a:gd name="T18" fmla="*/ 872 w 4864"/>
                <a:gd name="T19" fmla="*/ 864 h 969"/>
                <a:gd name="T20" fmla="*/ 936 w 4864"/>
                <a:gd name="T21" fmla="*/ 824 h 969"/>
                <a:gd name="T22" fmla="*/ 1008 w 4864"/>
                <a:gd name="T23" fmla="*/ 816 h 969"/>
                <a:gd name="T24" fmla="*/ 1080 w 4864"/>
                <a:gd name="T25" fmla="*/ 832 h 969"/>
                <a:gd name="T26" fmla="*/ 1136 w 4864"/>
                <a:gd name="T27" fmla="*/ 840 h 969"/>
                <a:gd name="T28" fmla="*/ 1208 w 4864"/>
                <a:gd name="T29" fmla="*/ 832 h 969"/>
                <a:gd name="T30" fmla="*/ 1248 w 4864"/>
                <a:gd name="T31" fmla="*/ 800 h 969"/>
                <a:gd name="T32" fmla="*/ 1296 w 4864"/>
                <a:gd name="T33" fmla="*/ 800 h 969"/>
                <a:gd name="T34" fmla="*/ 1392 w 4864"/>
                <a:gd name="T35" fmla="*/ 800 h 969"/>
                <a:gd name="T36" fmla="*/ 1432 w 4864"/>
                <a:gd name="T37" fmla="*/ 824 h 969"/>
                <a:gd name="T38" fmla="*/ 1504 w 4864"/>
                <a:gd name="T39" fmla="*/ 816 h 969"/>
                <a:gd name="T40" fmla="*/ 1576 w 4864"/>
                <a:gd name="T41" fmla="*/ 824 h 969"/>
                <a:gd name="T42" fmla="*/ 1632 w 4864"/>
                <a:gd name="T43" fmla="*/ 832 h 969"/>
                <a:gd name="T44" fmla="*/ 1680 w 4864"/>
                <a:gd name="T45" fmla="*/ 824 h 969"/>
                <a:gd name="T46" fmla="*/ 1760 w 4864"/>
                <a:gd name="T47" fmla="*/ 808 h 969"/>
                <a:gd name="T48" fmla="*/ 1824 w 4864"/>
                <a:gd name="T49" fmla="*/ 752 h 969"/>
                <a:gd name="T50" fmla="*/ 1872 w 4864"/>
                <a:gd name="T51" fmla="*/ 752 h 969"/>
                <a:gd name="T52" fmla="*/ 1968 w 4864"/>
                <a:gd name="T53" fmla="*/ 704 h 969"/>
                <a:gd name="T54" fmla="*/ 2016 w 4864"/>
                <a:gd name="T55" fmla="*/ 704 h 969"/>
                <a:gd name="T56" fmla="*/ 2072 w 4864"/>
                <a:gd name="T57" fmla="*/ 728 h 969"/>
                <a:gd name="T58" fmla="*/ 2136 w 4864"/>
                <a:gd name="T59" fmla="*/ 720 h 969"/>
                <a:gd name="T60" fmla="*/ 2208 w 4864"/>
                <a:gd name="T61" fmla="*/ 752 h 969"/>
                <a:gd name="T62" fmla="*/ 2320 w 4864"/>
                <a:gd name="T63" fmla="*/ 736 h 969"/>
                <a:gd name="T64" fmla="*/ 2448 w 4864"/>
                <a:gd name="T65" fmla="*/ 696 h 969"/>
                <a:gd name="T66" fmla="*/ 2544 w 4864"/>
                <a:gd name="T67" fmla="*/ 656 h 969"/>
                <a:gd name="T68" fmla="*/ 2640 w 4864"/>
                <a:gd name="T69" fmla="*/ 656 h 969"/>
                <a:gd name="T70" fmla="*/ 2776 w 4864"/>
                <a:gd name="T71" fmla="*/ 632 h 969"/>
                <a:gd name="T72" fmla="*/ 2928 w 4864"/>
                <a:gd name="T73" fmla="*/ 656 h 969"/>
                <a:gd name="T74" fmla="*/ 2992 w 4864"/>
                <a:gd name="T75" fmla="*/ 624 h 969"/>
                <a:gd name="T76" fmla="*/ 3072 w 4864"/>
                <a:gd name="T77" fmla="*/ 608 h 969"/>
                <a:gd name="T78" fmla="*/ 3264 w 4864"/>
                <a:gd name="T79" fmla="*/ 560 h 969"/>
                <a:gd name="T80" fmla="*/ 3456 w 4864"/>
                <a:gd name="T81" fmla="*/ 512 h 969"/>
                <a:gd name="T82" fmla="*/ 3552 w 4864"/>
                <a:gd name="T83" fmla="*/ 480 h 969"/>
                <a:gd name="T84" fmla="*/ 3656 w 4864"/>
                <a:gd name="T85" fmla="*/ 472 h 969"/>
                <a:gd name="T86" fmla="*/ 3776 w 4864"/>
                <a:gd name="T87" fmla="*/ 440 h 969"/>
                <a:gd name="T88" fmla="*/ 3888 w 4864"/>
                <a:gd name="T89" fmla="*/ 416 h 969"/>
                <a:gd name="T90" fmla="*/ 3984 w 4864"/>
                <a:gd name="T91" fmla="*/ 368 h 969"/>
                <a:gd name="T92" fmla="*/ 4112 w 4864"/>
                <a:gd name="T93" fmla="*/ 320 h 969"/>
                <a:gd name="T94" fmla="*/ 4176 w 4864"/>
                <a:gd name="T95" fmla="*/ 272 h 969"/>
                <a:gd name="T96" fmla="*/ 4272 w 4864"/>
                <a:gd name="T97" fmla="*/ 224 h 969"/>
                <a:gd name="T98" fmla="*/ 4336 w 4864"/>
                <a:gd name="T99" fmla="*/ 168 h 969"/>
                <a:gd name="T100" fmla="*/ 4424 w 4864"/>
                <a:gd name="T101" fmla="*/ 136 h 969"/>
                <a:gd name="T102" fmla="*/ 4512 w 4864"/>
                <a:gd name="T103" fmla="*/ 120 h 969"/>
                <a:gd name="T104" fmla="*/ 4592 w 4864"/>
                <a:gd name="T105" fmla="*/ 88 h 969"/>
                <a:gd name="T106" fmla="*/ 4864 w 4864"/>
                <a:gd name="T107"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64" h="969">
                  <a:moveTo>
                    <a:pt x="0" y="944"/>
                  </a:moveTo>
                  <a:cubicBezTo>
                    <a:pt x="16" y="940"/>
                    <a:pt x="68" y="929"/>
                    <a:pt x="96" y="920"/>
                  </a:cubicBezTo>
                  <a:cubicBezTo>
                    <a:pt x="124" y="911"/>
                    <a:pt x="143" y="895"/>
                    <a:pt x="168" y="888"/>
                  </a:cubicBezTo>
                  <a:cubicBezTo>
                    <a:pt x="193" y="881"/>
                    <a:pt x="219" y="875"/>
                    <a:pt x="248" y="880"/>
                  </a:cubicBezTo>
                  <a:cubicBezTo>
                    <a:pt x="277" y="885"/>
                    <a:pt x="306" y="908"/>
                    <a:pt x="344" y="920"/>
                  </a:cubicBezTo>
                  <a:cubicBezTo>
                    <a:pt x="382" y="932"/>
                    <a:pt x="444" y="944"/>
                    <a:pt x="480" y="952"/>
                  </a:cubicBezTo>
                  <a:cubicBezTo>
                    <a:pt x="516" y="960"/>
                    <a:pt x="528" y="969"/>
                    <a:pt x="560" y="968"/>
                  </a:cubicBezTo>
                  <a:cubicBezTo>
                    <a:pt x="592" y="967"/>
                    <a:pt x="629" y="956"/>
                    <a:pt x="672" y="944"/>
                  </a:cubicBezTo>
                  <a:cubicBezTo>
                    <a:pt x="715" y="932"/>
                    <a:pt x="783" y="909"/>
                    <a:pt x="816" y="896"/>
                  </a:cubicBezTo>
                  <a:cubicBezTo>
                    <a:pt x="849" y="883"/>
                    <a:pt x="852" y="876"/>
                    <a:pt x="872" y="864"/>
                  </a:cubicBezTo>
                  <a:cubicBezTo>
                    <a:pt x="892" y="852"/>
                    <a:pt x="913" y="832"/>
                    <a:pt x="936" y="824"/>
                  </a:cubicBezTo>
                  <a:cubicBezTo>
                    <a:pt x="959" y="816"/>
                    <a:pt x="984" y="815"/>
                    <a:pt x="1008" y="816"/>
                  </a:cubicBezTo>
                  <a:cubicBezTo>
                    <a:pt x="1032" y="817"/>
                    <a:pt x="1059" y="828"/>
                    <a:pt x="1080" y="832"/>
                  </a:cubicBezTo>
                  <a:cubicBezTo>
                    <a:pt x="1101" y="836"/>
                    <a:pt x="1115" y="840"/>
                    <a:pt x="1136" y="840"/>
                  </a:cubicBezTo>
                  <a:cubicBezTo>
                    <a:pt x="1157" y="840"/>
                    <a:pt x="1190" y="839"/>
                    <a:pt x="1208" y="832"/>
                  </a:cubicBezTo>
                  <a:cubicBezTo>
                    <a:pt x="1226" y="825"/>
                    <a:pt x="1233" y="805"/>
                    <a:pt x="1248" y="800"/>
                  </a:cubicBezTo>
                  <a:cubicBezTo>
                    <a:pt x="1263" y="795"/>
                    <a:pt x="1272" y="800"/>
                    <a:pt x="1296" y="800"/>
                  </a:cubicBezTo>
                  <a:cubicBezTo>
                    <a:pt x="1320" y="800"/>
                    <a:pt x="1369" y="796"/>
                    <a:pt x="1392" y="800"/>
                  </a:cubicBezTo>
                  <a:cubicBezTo>
                    <a:pt x="1415" y="804"/>
                    <a:pt x="1413" y="821"/>
                    <a:pt x="1432" y="824"/>
                  </a:cubicBezTo>
                  <a:cubicBezTo>
                    <a:pt x="1451" y="827"/>
                    <a:pt x="1480" y="816"/>
                    <a:pt x="1504" y="816"/>
                  </a:cubicBezTo>
                  <a:cubicBezTo>
                    <a:pt x="1528" y="816"/>
                    <a:pt x="1555" y="821"/>
                    <a:pt x="1576" y="824"/>
                  </a:cubicBezTo>
                  <a:cubicBezTo>
                    <a:pt x="1597" y="827"/>
                    <a:pt x="1615" y="832"/>
                    <a:pt x="1632" y="832"/>
                  </a:cubicBezTo>
                  <a:cubicBezTo>
                    <a:pt x="1649" y="832"/>
                    <a:pt x="1659" y="828"/>
                    <a:pt x="1680" y="824"/>
                  </a:cubicBezTo>
                  <a:cubicBezTo>
                    <a:pt x="1701" y="820"/>
                    <a:pt x="1736" y="820"/>
                    <a:pt x="1760" y="808"/>
                  </a:cubicBezTo>
                  <a:cubicBezTo>
                    <a:pt x="1784" y="796"/>
                    <a:pt x="1805" y="761"/>
                    <a:pt x="1824" y="752"/>
                  </a:cubicBezTo>
                  <a:cubicBezTo>
                    <a:pt x="1843" y="743"/>
                    <a:pt x="1848" y="760"/>
                    <a:pt x="1872" y="752"/>
                  </a:cubicBezTo>
                  <a:cubicBezTo>
                    <a:pt x="1896" y="744"/>
                    <a:pt x="1944" y="712"/>
                    <a:pt x="1968" y="704"/>
                  </a:cubicBezTo>
                  <a:cubicBezTo>
                    <a:pt x="1992" y="696"/>
                    <a:pt x="1999" y="700"/>
                    <a:pt x="2016" y="704"/>
                  </a:cubicBezTo>
                  <a:cubicBezTo>
                    <a:pt x="2033" y="708"/>
                    <a:pt x="2052" y="725"/>
                    <a:pt x="2072" y="728"/>
                  </a:cubicBezTo>
                  <a:cubicBezTo>
                    <a:pt x="2092" y="731"/>
                    <a:pt x="2113" y="716"/>
                    <a:pt x="2136" y="720"/>
                  </a:cubicBezTo>
                  <a:cubicBezTo>
                    <a:pt x="2159" y="724"/>
                    <a:pt x="2177" y="749"/>
                    <a:pt x="2208" y="752"/>
                  </a:cubicBezTo>
                  <a:cubicBezTo>
                    <a:pt x="2239" y="755"/>
                    <a:pt x="2280" y="745"/>
                    <a:pt x="2320" y="736"/>
                  </a:cubicBezTo>
                  <a:cubicBezTo>
                    <a:pt x="2360" y="727"/>
                    <a:pt x="2411" y="709"/>
                    <a:pt x="2448" y="696"/>
                  </a:cubicBezTo>
                  <a:cubicBezTo>
                    <a:pt x="2485" y="683"/>
                    <a:pt x="2512" y="663"/>
                    <a:pt x="2544" y="656"/>
                  </a:cubicBezTo>
                  <a:cubicBezTo>
                    <a:pt x="2576" y="649"/>
                    <a:pt x="2601" y="660"/>
                    <a:pt x="2640" y="656"/>
                  </a:cubicBezTo>
                  <a:cubicBezTo>
                    <a:pt x="2679" y="652"/>
                    <a:pt x="2728" y="632"/>
                    <a:pt x="2776" y="632"/>
                  </a:cubicBezTo>
                  <a:cubicBezTo>
                    <a:pt x="2824" y="632"/>
                    <a:pt x="2892" y="657"/>
                    <a:pt x="2928" y="656"/>
                  </a:cubicBezTo>
                  <a:cubicBezTo>
                    <a:pt x="2964" y="655"/>
                    <a:pt x="2968" y="632"/>
                    <a:pt x="2992" y="624"/>
                  </a:cubicBezTo>
                  <a:cubicBezTo>
                    <a:pt x="3016" y="616"/>
                    <a:pt x="3027" y="619"/>
                    <a:pt x="3072" y="608"/>
                  </a:cubicBezTo>
                  <a:cubicBezTo>
                    <a:pt x="3117" y="597"/>
                    <a:pt x="3200" y="576"/>
                    <a:pt x="3264" y="560"/>
                  </a:cubicBezTo>
                  <a:cubicBezTo>
                    <a:pt x="3328" y="544"/>
                    <a:pt x="3408" y="525"/>
                    <a:pt x="3456" y="512"/>
                  </a:cubicBezTo>
                  <a:cubicBezTo>
                    <a:pt x="3504" y="499"/>
                    <a:pt x="3519" y="487"/>
                    <a:pt x="3552" y="480"/>
                  </a:cubicBezTo>
                  <a:cubicBezTo>
                    <a:pt x="3585" y="473"/>
                    <a:pt x="3619" y="479"/>
                    <a:pt x="3656" y="472"/>
                  </a:cubicBezTo>
                  <a:cubicBezTo>
                    <a:pt x="3693" y="465"/>
                    <a:pt x="3737" y="449"/>
                    <a:pt x="3776" y="440"/>
                  </a:cubicBezTo>
                  <a:cubicBezTo>
                    <a:pt x="3815" y="431"/>
                    <a:pt x="3853" y="428"/>
                    <a:pt x="3888" y="416"/>
                  </a:cubicBezTo>
                  <a:cubicBezTo>
                    <a:pt x="3923" y="404"/>
                    <a:pt x="3947" y="384"/>
                    <a:pt x="3984" y="368"/>
                  </a:cubicBezTo>
                  <a:cubicBezTo>
                    <a:pt x="4021" y="352"/>
                    <a:pt x="4080" y="336"/>
                    <a:pt x="4112" y="320"/>
                  </a:cubicBezTo>
                  <a:cubicBezTo>
                    <a:pt x="4144" y="304"/>
                    <a:pt x="4150" y="288"/>
                    <a:pt x="4176" y="272"/>
                  </a:cubicBezTo>
                  <a:cubicBezTo>
                    <a:pt x="4202" y="256"/>
                    <a:pt x="4245" y="241"/>
                    <a:pt x="4272" y="224"/>
                  </a:cubicBezTo>
                  <a:cubicBezTo>
                    <a:pt x="4299" y="207"/>
                    <a:pt x="4311" y="183"/>
                    <a:pt x="4336" y="168"/>
                  </a:cubicBezTo>
                  <a:cubicBezTo>
                    <a:pt x="4361" y="153"/>
                    <a:pt x="4395" y="144"/>
                    <a:pt x="4424" y="136"/>
                  </a:cubicBezTo>
                  <a:cubicBezTo>
                    <a:pt x="4453" y="128"/>
                    <a:pt x="4484" y="128"/>
                    <a:pt x="4512" y="120"/>
                  </a:cubicBezTo>
                  <a:cubicBezTo>
                    <a:pt x="4540" y="112"/>
                    <a:pt x="4533" y="108"/>
                    <a:pt x="4592" y="88"/>
                  </a:cubicBezTo>
                  <a:cubicBezTo>
                    <a:pt x="4651" y="68"/>
                    <a:pt x="4807" y="18"/>
                    <a:pt x="4864" y="0"/>
                  </a:cubicBezTo>
                </a:path>
              </a:pathLst>
            </a:custGeom>
            <a:noFill/>
            <a:ln w="158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0" name="Line 24"/>
            <p:cNvSpPr>
              <a:spLocks noChangeShapeType="1"/>
            </p:cNvSpPr>
            <p:nvPr/>
          </p:nvSpPr>
          <p:spPr bwMode="auto">
            <a:xfrm>
              <a:off x="457200" y="3200400"/>
              <a:ext cx="2514600" cy="0"/>
            </a:xfrm>
            <a:prstGeom prst="line">
              <a:avLst/>
            </a:prstGeom>
            <a:noFill/>
            <a:ln w="158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1" name="Line 25"/>
            <p:cNvSpPr>
              <a:spLocks noChangeShapeType="1"/>
            </p:cNvSpPr>
            <p:nvPr/>
          </p:nvSpPr>
          <p:spPr bwMode="auto">
            <a:xfrm>
              <a:off x="2971800" y="2895600"/>
              <a:ext cx="2514600" cy="0"/>
            </a:xfrm>
            <a:prstGeom prst="line">
              <a:avLst/>
            </a:prstGeom>
            <a:noFill/>
            <a:ln w="158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 name="Line 26"/>
            <p:cNvSpPr>
              <a:spLocks noChangeShapeType="1"/>
            </p:cNvSpPr>
            <p:nvPr/>
          </p:nvSpPr>
          <p:spPr bwMode="auto">
            <a:xfrm>
              <a:off x="5486400" y="2590800"/>
              <a:ext cx="2514600" cy="0"/>
            </a:xfrm>
            <a:prstGeom prst="line">
              <a:avLst/>
            </a:prstGeom>
            <a:noFill/>
            <a:ln w="158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3" name="Line 27"/>
            <p:cNvSpPr>
              <a:spLocks noChangeShapeType="1"/>
            </p:cNvSpPr>
            <p:nvPr/>
          </p:nvSpPr>
          <p:spPr bwMode="auto">
            <a:xfrm>
              <a:off x="457200" y="2743200"/>
              <a:ext cx="2514600" cy="0"/>
            </a:xfrm>
            <a:prstGeom prst="line">
              <a:avLst/>
            </a:prstGeom>
            <a:noFill/>
            <a:ln w="158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 name="Line 28"/>
            <p:cNvSpPr>
              <a:spLocks noChangeShapeType="1"/>
            </p:cNvSpPr>
            <p:nvPr/>
          </p:nvSpPr>
          <p:spPr bwMode="auto">
            <a:xfrm>
              <a:off x="2971800" y="2438400"/>
              <a:ext cx="2514600" cy="0"/>
            </a:xfrm>
            <a:prstGeom prst="line">
              <a:avLst/>
            </a:prstGeom>
            <a:noFill/>
            <a:ln w="158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5" name="Line 29"/>
            <p:cNvSpPr>
              <a:spLocks noChangeShapeType="1"/>
            </p:cNvSpPr>
            <p:nvPr/>
          </p:nvSpPr>
          <p:spPr bwMode="auto">
            <a:xfrm>
              <a:off x="5486400" y="2133600"/>
              <a:ext cx="2514600" cy="0"/>
            </a:xfrm>
            <a:prstGeom prst="line">
              <a:avLst/>
            </a:prstGeom>
            <a:noFill/>
            <a:ln w="158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 name="Text Box 30"/>
            <p:cNvSpPr txBox="1">
              <a:spLocks noChangeArrowheads="1"/>
            </p:cNvSpPr>
            <p:nvPr/>
          </p:nvSpPr>
          <p:spPr bwMode="auto">
            <a:xfrm>
              <a:off x="1279525" y="6084888"/>
              <a:ext cx="655957" cy="3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_tradnl" altLang="es-ES_tradnl" sz="1600" b="0" dirty="0" smtClean="0"/>
                <a:t>2013</a:t>
              </a:r>
              <a:endParaRPr lang="es-ES_tradnl" altLang="es-ES_tradnl" b="0" dirty="0"/>
            </a:p>
          </p:txBody>
        </p:sp>
        <p:sp>
          <p:nvSpPr>
            <p:cNvPr id="27" name="Text Box 31"/>
            <p:cNvSpPr txBox="1">
              <a:spLocks noChangeArrowheads="1"/>
            </p:cNvSpPr>
            <p:nvPr/>
          </p:nvSpPr>
          <p:spPr bwMode="auto">
            <a:xfrm>
              <a:off x="4038600" y="6096001"/>
              <a:ext cx="676472" cy="3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_tradnl" altLang="es-ES_tradnl" sz="1600" b="0" dirty="0" smtClean="0"/>
                <a:t>2014</a:t>
              </a:r>
              <a:endParaRPr lang="es-ES_tradnl" altLang="es-ES_tradnl" b="0" dirty="0"/>
            </a:p>
          </p:txBody>
        </p:sp>
        <p:sp>
          <p:nvSpPr>
            <p:cNvPr id="28" name="Text Box 32"/>
            <p:cNvSpPr txBox="1">
              <a:spLocks noChangeArrowheads="1"/>
            </p:cNvSpPr>
            <p:nvPr/>
          </p:nvSpPr>
          <p:spPr bwMode="auto">
            <a:xfrm>
              <a:off x="6629399" y="6096000"/>
              <a:ext cx="667247" cy="3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_tradnl" altLang="es-ES_tradnl" sz="1600" b="0" dirty="0" smtClean="0"/>
                <a:t>2015</a:t>
              </a:r>
              <a:endParaRPr lang="es-ES_tradnl" altLang="es-ES_tradnl" b="0" dirty="0"/>
            </a:p>
          </p:txBody>
        </p:sp>
        <p:sp>
          <p:nvSpPr>
            <p:cNvPr id="29" name="Text Box 34"/>
            <p:cNvSpPr txBox="1">
              <a:spLocks noChangeArrowheads="1"/>
            </p:cNvSpPr>
            <p:nvPr/>
          </p:nvSpPr>
          <p:spPr bwMode="auto">
            <a:xfrm>
              <a:off x="3126248" y="5486400"/>
              <a:ext cx="2287989" cy="30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_tradnl" altLang="es-ES_tradnl" sz="1200" b="0" i="1" dirty="0"/>
                <a:t>(Compromiso  clientes)</a:t>
              </a:r>
            </a:p>
          </p:txBody>
        </p:sp>
        <p:sp>
          <p:nvSpPr>
            <p:cNvPr id="30" name="Text Box 35"/>
            <p:cNvSpPr txBox="1">
              <a:spLocks noChangeArrowheads="1"/>
            </p:cNvSpPr>
            <p:nvPr/>
          </p:nvSpPr>
          <p:spPr bwMode="auto">
            <a:xfrm>
              <a:off x="3273836" y="4262943"/>
              <a:ext cx="1992812" cy="34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_tradnl" altLang="es-ES_tradnl" sz="1400" b="0" i="1" dirty="0">
                  <a:solidFill>
                    <a:srgbClr val="FF0000"/>
                  </a:solidFill>
                  <a:effectLst>
                    <a:outerShdw blurRad="38100" dist="38100" dir="2700000" algn="tl">
                      <a:srgbClr val="000000">
                        <a:alpha val="43137"/>
                      </a:srgbClr>
                    </a:outerShdw>
                  </a:effectLst>
                </a:rPr>
                <a:t>Calidad percibida</a:t>
              </a:r>
            </a:p>
          </p:txBody>
        </p:sp>
        <p:sp>
          <p:nvSpPr>
            <p:cNvPr id="31" name="Text Box 37"/>
            <p:cNvSpPr txBox="1">
              <a:spLocks noChangeArrowheads="1"/>
            </p:cNvSpPr>
            <p:nvPr/>
          </p:nvSpPr>
          <p:spPr bwMode="auto">
            <a:xfrm rot="20850488">
              <a:off x="5345144" y="3198398"/>
              <a:ext cx="2068450" cy="340554"/>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_tradnl" altLang="es-ES_tradnl" sz="1400" b="0" i="1" dirty="0">
                  <a:solidFill>
                    <a:schemeClr val="bg2"/>
                  </a:solidFill>
                  <a:effectLst>
                    <a:outerShdw blurRad="38100" dist="38100" dir="2700000" algn="tl">
                      <a:srgbClr val="000000">
                        <a:alpha val="43137"/>
                      </a:srgbClr>
                    </a:outerShdw>
                  </a:effectLst>
                </a:rPr>
                <a:t>Calidad producida</a:t>
              </a:r>
              <a:endParaRPr lang="es-ES_tradnl" altLang="es-ES_tradnl" sz="1400" b="0" i="1" dirty="0">
                <a:effectLst>
                  <a:outerShdw blurRad="38100" dist="38100" dir="2700000" algn="tl">
                    <a:srgbClr val="000000">
                      <a:alpha val="43137"/>
                    </a:srgbClr>
                  </a:outerShdw>
                </a:effectLst>
              </a:endParaRPr>
            </a:p>
          </p:txBody>
        </p:sp>
        <p:sp>
          <p:nvSpPr>
            <p:cNvPr id="32" name="Text Box 38"/>
            <p:cNvSpPr txBox="1">
              <a:spLocks noChangeArrowheads="1"/>
            </p:cNvSpPr>
            <p:nvPr/>
          </p:nvSpPr>
          <p:spPr bwMode="auto">
            <a:xfrm>
              <a:off x="3200400" y="2514600"/>
              <a:ext cx="1883965" cy="34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_tradnl" altLang="es-ES_tradnl" sz="1400" b="0" i="1" dirty="0">
                  <a:solidFill>
                    <a:srgbClr val="0033CC"/>
                  </a:solidFill>
                  <a:effectLst>
                    <a:outerShdw blurRad="38100" dist="38100" dir="2700000" algn="tl">
                      <a:srgbClr val="000000">
                        <a:alpha val="43137"/>
                      </a:srgbClr>
                    </a:outerShdw>
                  </a:effectLst>
                </a:rPr>
                <a:t>Calidad objetivo</a:t>
              </a:r>
            </a:p>
          </p:txBody>
        </p:sp>
        <p:sp>
          <p:nvSpPr>
            <p:cNvPr id="33" name="Text Box 39"/>
            <p:cNvSpPr txBox="1">
              <a:spLocks noChangeArrowheads="1"/>
            </p:cNvSpPr>
            <p:nvPr/>
          </p:nvSpPr>
          <p:spPr bwMode="auto">
            <a:xfrm>
              <a:off x="3200400" y="2057400"/>
              <a:ext cx="1992885" cy="34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_tradnl" altLang="es-ES_tradnl" sz="1400" b="0" i="1" dirty="0">
                  <a:solidFill>
                    <a:srgbClr val="FF33CC"/>
                  </a:solidFill>
                  <a:effectLst>
                    <a:outerShdw blurRad="38100" dist="38100" dir="2700000" algn="tl">
                      <a:srgbClr val="000000">
                        <a:alpha val="43137"/>
                      </a:srgbClr>
                    </a:outerShdw>
                  </a:effectLst>
                </a:rPr>
                <a:t>Calidad esperada</a:t>
              </a:r>
            </a:p>
          </p:txBody>
        </p:sp>
        <p:sp>
          <p:nvSpPr>
            <p:cNvPr id="34" name="Text Box 40"/>
            <p:cNvSpPr txBox="1">
              <a:spLocks noChangeArrowheads="1"/>
            </p:cNvSpPr>
            <p:nvPr/>
          </p:nvSpPr>
          <p:spPr bwMode="auto">
            <a:xfrm>
              <a:off x="76200" y="1600200"/>
              <a:ext cx="978143" cy="64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_tradnl" altLang="es-ES_tradnl" sz="1600" b="0" i="1" dirty="0">
                  <a:latin typeface="Calibri" panose="020F0502020204030204" pitchFamily="34" charset="0"/>
                </a:rPr>
                <a:t>Nivel de</a:t>
              </a:r>
            </a:p>
            <a:p>
              <a:pPr algn="l"/>
              <a:r>
                <a:rPr lang="es-ES_tradnl" altLang="es-ES_tradnl" sz="1600" b="0" i="1" dirty="0">
                  <a:latin typeface="Calibri" panose="020F0502020204030204" pitchFamily="34" charset="0"/>
                </a:rPr>
                <a:t>Calidad</a:t>
              </a:r>
            </a:p>
          </p:txBody>
        </p:sp>
        <p:sp>
          <p:nvSpPr>
            <p:cNvPr id="35" name="Text Box 42"/>
            <p:cNvSpPr txBox="1">
              <a:spLocks noChangeArrowheads="1"/>
            </p:cNvSpPr>
            <p:nvPr/>
          </p:nvSpPr>
          <p:spPr bwMode="auto">
            <a:xfrm>
              <a:off x="3200400" y="5257800"/>
              <a:ext cx="1955915" cy="34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_tradnl" altLang="es-ES_tradnl" sz="1400" b="0" i="1" dirty="0">
                  <a:effectLst>
                    <a:outerShdw blurRad="38100" dist="38100" dir="2700000" algn="tl">
                      <a:srgbClr val="000000">
                        <a:alpha val="43137"/>
                      </a:srgbClr>
                    </a:outerShdw>
                  </a:effectLst>
                </a:rPr>
                <a:t>Calidad estándar</a:t>
              </a:r>
            </a:p>
          </p:txBody>
        </p:sp>
        <p:sp>
          <p:nvSpPr>
            <p:cNvPr id="36" name="Line 43"/>
            <p:cNvSpPr>
              <a:spLocks noChangeShapeType="1"/>
            </p:cNvSpPr>
            <p:nvPr/>
          </p:nvSpPr>
          <p:spPr bwMode="auto">
            <a:xfrm>
              <a:off x="2971800" y="5181600"/>
              <a:ext cx="0" cy="304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 name="Line 44"/>
            <p:cNvSpPr>
              <a:spLocks noChangeShapeType="1"/>
            </p:cNvSpPr>
            <p:nvPr/>
          </p:nvSpPr>
          <p:spPr bwMode="auto">
            <a:xfrm>
              <a:off x="5486400" y="4876800"/>
              <a:ext cx="0" cy="304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8" name="Line 45"/>
            <p:cNvSpPr>
              <a:spLocks noChangeShapeType="1"/>
            </p:cNvSpPr>
            <p:nvPr/>
          </p:nvSpPr>
          <p:spPr bwMode="auto">
            <a:xfrm>
              <a:off x="2971800" y="2895600"/>
              <a:ext cx="0" cy="304800"/>
            </a:xfrm>
            <a:prstGeom prst="line">
              <a:avLst/>
            </a:prstGeom>
            <a:noFill/>
            <a:ln w="158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9" name="Line 46"/>
            <p:cNvSpPr>
              <a:spLocks noChangeShapeType="1"/>
            </p:cNvSpPr>
            <p:nvPr/>
          </p:nvSpPr>
          <p:spPr bwMode="auto">
            <a:xfrm>
              <a:off x="5486400" y="2590800"/>
              <a:ext cx="0" cy="304800"/>
            </a:xfrm>
            <a:prstGeom prst="line">
              <a:avLst/>
            </a:prstGeom>
            <a:noFill/>
            <a:ln w="158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 name="Line 47"/>
            <p:cNvSpPr>
              <a:spLocks noChangeShapeType="1"/>
            </p:cNvSpPr>
            <p:nvPr/>
          </p:nvSpPr>
          <p:spPr bwMode="auto">
            <a:xfrm>
              <a:off x="2971800" y="2438400"/>
              <a:ext cx="0" cy="304800"/>
            </a:xfrm>
            <a:prstGeom prst="line">
              <a:avLst/>
            </a:prstGeom>
            <a:noFill/>
            <a:ln w="158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 name="Line 48"/>
            <p:cNvSpPr>
              <a:spLocks noChangeShapeType="1"/>
            </p:cNvSpPr>
            <p:nvPr/>
          </p:nvSpPr>
          <p:spPr bwMode="auto">
            <a:xfrm>
              <a:off x="5486400" y="2133600"/>
              <a:ext cx="0" cy="304800"/>
            </a:xfrm>
            <a:prstGeom prst="line">
              <a:avLst/>
            </a:prstGeom>
            <a:noFill/>
            <a:ln w="158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42"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43"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Herramientas y enfoques disponibles</a:t>
            </a:r>
            <a:endParaRPr lang="es-ES_tradnl" altLang="es-ES" sz="2400" b="1" dirty="0">
              <a:latin typeface="Andes"/>
            </a:endParaRPr>
          </a:p>
        </p:txBody>
      </p:sp>
      <p:pic>
        <p:nvPicPr>
          <p:cNvPr id="4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Placeholder 10" descr="WB-WBG-vertical-RGB.png"/>
          <p:cNvPicPr>
            <a:picLocks noChangeAspect="1"/>
          </p:cNvPicPr>
          <p:nvPr/>
        </p:nvPicPr>
        <p:blipFill rotWithShape="1">
          <a:blip r:embed="rId3">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886510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CuadroTexto"/>
          <p:cNvSpPr txBox="1">
            <a:spLocks noChangeArrowheads="1"/>
          </p:cNvSpPr>
          <p:nvPr/>
        </p:nvSpPr>
        <p:spPr bwMode="auto">
          <a:xfrm>
            <a:off x="2072640" y="2312670"/>
            <a:ext cx="83027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defRPr/>
            </a:pPr>
            <a:r>
              <a:rPr lang="es-ES" sz="2000" dirty="0" smtClean="0">
                <a:latin typeface="Andes"/>
              </a:rPr>
              <a:t>La implementación de estas medidas permite obtener una </a:t>
            </a:r>
            <a:r>
              <a:rPr lang="es-ES" sz="2000" b="1" dirty="0" smtClean="0">
                <a:solidFill>
                  <a:schemeClr val="accent1">
                    <a:lumMod val="50000"/>
                  </a:schemeClr>
                </a:solidFill>
                <a:effectLst>
                  <a:outerShdw blurRad="38100" dist="38100" dir="2700000" algn="tl">
                    <a:srgbClr val="000000">
                      <a:alpha val="43137"/>
                    </a:srgbClr>
                  </a:outerShdw>
                </a:effectLst>
                <a:latin typeface="Andes"/>
              </a:rPr>
              <a:t>visión global de la calidad de servicio</a:t>
            </a:r>
            <a:r>
              <a:rPr lang="es-ES" sz="2000" b="1" dirty="0" smtClean="0">
                <a:latin typeface="Andes"/>
              </a:rPr>
              <a:t> </a:t>
            </a:r>
            <a:r>
              <a:rPr lang="es-ES" sz="2000" dirty="0" smtClean="0">
                <a:latin typeface="Andes"/>
              </a:rPr>
              <a:t>mediante la comparación de las diferentes perspectivas de la calidad. </a:t>
            </a:r>
          </a:p>
        </p:txBody>
      </p:sp>
      <p:pic>
        <p:nvPicPr>
          <p:cNvPr id="7" name="Picture 5" descr="http://t1.gstatic.com/images?q=tbn:ANd9GcTORGpHU_WSAvcWeU5l1f3YCdhtbFSyGTPGYlkpTwgn2JuUtb_G4VYDYI_k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308" y="1083878"/>
            <a:ext cx="1790700" cy="11906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2350961" y="3459787"/>
            <a:ext cx="3355975" cy="2116028"/>
            <a:chOff x="900113" y="3971851"/>
            <a:chExt cx="3355975" cy="2116028"/>
          </a:xfrm>
        </p:grpSpPr>
        <p:grpSp>
          <p:nvGrpSpPr>
            <p:cNvPr id="9" name="19 Grupo"/>
            <p:cNvGrpSpPr>
              <a:grpSpLocks/>
            </p:cNvGrpSpPr>
            <p:nvPr/>
          </p:nvGrpSpPr>
          <p:grpSpPr bwMode="auto">
            <a:xfrm>
              <a:off x="900113" y="4511491"/>
              <a:ext cx="3355975" cy="1576388"/>
              <a:chOff x="900462" y="3779412"/>
              <a:chExt cx="3355985" cy="1577255"/>
            </a:xfrm>
          </p:grpSpPr>
          <p:grpSp>
            <p:nvGrpSpPr>
              <p:cNvPr id="11" name="16 Grupo"/>
              <p:cNvGrpSpPr>
                <a:grpSpLocks/>
              </p:cNvGrpSpPr>
              <p:nvPr/>
            </p:nvGrpSpPr>
            <p:grpSpPr bwMode="auto">
              <a:xfrm>
                <a:off x="900462" y="4449521"/>
                <a:ext cx="2730699" cy="907146"/>
                <a:chOff x="1536827" y="3340101"/>
                <a:chExt cx="2730699" cy="907146"/>
              </a:xfrm>
            </p:grpSpPr>
            <p:pic>
              <p:nvPicPr>
                <p:cNvPr id="1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827" y="3340101"/>
                  <a:ext cx="753358" cy="90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9221" y="3340101"/>
                  <a:ext cx="728305" cy="90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8808" y="3340101"/>
                  <a:ext cx="1229447" cy="90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6 CuadroTexto"/>
              <p:cNvSpPr txBox="1">
                <a:spLocks noChangeArrowheads="1"/>
              </p:cNvSpPr>
              <p:nvPr/>
            </p:nvSpPr>
            <p:spPr bwMode="auto">
              <a:xfrm>
                <a:off x="900462" y="3779412"/>
                <a:ext cx="3355985" cy="86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es-ES" dirty="0" smtClean="0">
                    <a:latin typeface="Andes"/>
                  </a:rPr>
                  <a:t>La del </a:t>
                </a:r>
                <a:r>
                  <a:rPr lang="es-ES" b="1" dirty="0" smtClean="0">
                    <a:solidFill>
                      <a:schemeClr val="accent1">
                        <a:lumMod val="50000"/>
                      </a:schemeClr>
                    </a:solidFill>
                    <a:effectLst>
                      <a:outerShdw blurRad="38100" dist="38100" dir="2700000" algn="tl">
                        <a:srgbClr val="000000">
                          <a:alpha val="43137"/>
                        </a:srgbClr>
                      </a:outerShdw>
                    </a:effectLst>
                    <a:latin typeface="Andes"/>
                  </a:rPr>
                  <a:t>cliente</a:t>
                </a:r>
                <a:r>
                  <a:rPr lang="es-ES" dirty="0" smtClean="0">
                    <a:solidFill>
                      <a:schemeClr val="accent1">
                        <a:lumMod val="50000"/>
                      </a:schemeClr>
                    </a:solidFill>
                    <a:effectLst>
                      <a:outerShdw blurRad="38100" dist="38100" dir="2700000" algn="tl">
                        <a:srgbClr val="000000">
                          <a:alpha val="43137"/>
                        </a:srgbClr>
                      </a:outerShdw>
                    </a:effectLst>
                    <a:latin typeface="Andes"/>
                  </a:rPr>
                  <a:t> </a:t>
                </a:r>
                <a:r>
                  <a:rPr lang="es-ES" dirty="0" smtClean="0">
                    <a:latin typeface="Andes"/>
                  </a:rPr>
                  <a:t>(mediante su percepción y expectativas) </a:t>
                </a:r>
              </a:p>
              <a:p>
                <a:pPr eaLnBrk="1" hangingPunct="1">
                  <a:defRPr/>
                </a:pPr>
                <a:endParaRPr lang="es-ES" sz="1400" dirty="0" smtClean="0"/>
              </a:p>
            </p:txBody>
          </p:sp>
        </p:grpSp>
        <p:pic>
          <p:nvPicPr>
            <p:cNvPr id="10" name="Picture 17" descr="customer_car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8379" y="3971851"/>
              <a:ext cx="868253" cy="56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15 Grupo"/>
          <p:cNvGrpSpPr/>
          <p:nvPr/>
        </p:nvGrpSpPr>
        <p:grpSpPr>
          <a:xfrm>
            <a:off x="6215435" y="3394660"/>
            <a:ext cx="4131690" cy="2426566"/>
            <a:chOff x="4521116" y="3940509"/>
            <a:chExt cx="3762375" cy="2252383"/>
          </a:xfrm>
        </p:grpSpPr>
        <p:grpSp>
          <p:nvGrpSpPr>
            <p:cNvPr id="17" name="20 Grupo"/>
            <p:cNvGrpSpPr>
              <a:grpSpLocks/>
            </p:cNvGrpSpPr>
            <p:nvPr/>
          </p:nvGrpSpPr>
          <p:grpSpPr bwMode="auto">
            <a:xfrm>
              <a:off x="4521116" y="4376306"/>
              <a:ext cx="3762375" cy="1816586"/>
              <a:chOff x="4520715" y="3736499"/>
              <a:chExt cx="3762375" cy="1816676"/>
            </a:xfrm>
          </p:grpSpPr>
          <p:sp>
            <p:nvSpPr>
              <p:cNvPr id="19" name="3 CuadroTexto"/>
              <p:cNvSpPr txBox="1">
                <a:spLocks noChangeArrowheads="1"/>
              </p:cNvSpPr>
              <p:nvPr/>
            </p:nvSpPr>
            <p:spPr bwMode="auto">
              <a:xfrm>
                <a:off x="4520715" y="3736499"/>
                <a:ext cx="3762375" cy="105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defRPr/>
                </a:pPr>
                <a:r>
                  <a:rPr lang="es-ES" dirty="0" smtClean="0">
                    <a:latin typeface="Andes"/>
                  </a:rPr>
                  <a:t>La de la </a:t>
                </a:r>
                <a:r>
                  <a:rPr lang="es-ES" b="1" dirty="0" smtClean="0">
                    <a:solidFill>
                      <a:schemeClr val="accent1">
                        <a:lumMod val="50000"/>
                      </a:schemeClr>
                    </a:solidFill>
                    <a:effectLst>
                      <a:outerShdw blurRad="38100" dist="38100" dir="2700000" algn="tl">
                        <a:srgbClr val="000000">
                          <a:alpha val="43137"/>
                        </a:srgbClr>
                      </a:outerShdw>
                    </a:effectLst>
                    <a:latin typeface="Andes"/>
                  </a:rPr>
                  <a:t>organización</a:t>
                </a:r>
                <a:r>
                  <a:rPr lang="es-ES" dirty="0" smtClean="0">
                    <a:solidFill>
                      <a:schemeClr val="accent1">
                        <a:lumMod val="50000"/>
                      </a:schemeClr>
                    </a:solidFill>
                    <a:effectLst>
                      <a:outerShdw blurRad="38100" dist="38100" dir="2700000" algn="tl">
                        <a:srgbClr val="000000">
                          <a:alpha val="43137"/>
                        </a:srgbClr>
                      </a:outerShdw>
                    </a:effectLst>
                    <a:latin typeface="Andes"/>
                  </a:rPr>
                  <a:t> </a:t>
                </a:r>
                <a:r>
                  <a:rPr lang="es-ES" dirty="0" smtClean="0">
                    <a:latin typeface="Andes"/>
                  </a:rPr>
                  <a:t>(mediante la medición de la calidad producida y cumplimiento de la calidad objetivo).</a:t>
                </a:r>
              </a:p>
              <a:p>
                <a:pPr eaLnBrk="1" hangingPunct="1">
                  <a:defRPr/>
                </a:pPr>
                <a:endParaRPr lang="es-ES" sz="1400" dirty="0" smtClean="0"/>
              </a:p>
            </p:txBody>
          </p:sp>
          <p:grpSp>
            <p:nvGrpSpPr>
              <p:cNvPr id="20" name="17 Grupo"/>
              <p:cNvGrpSpPr>
                <a:grpSpLocks/>
              </p:cNvGrpSpPr>
              <p:nvPr/>
            </p:nvGrpSpPr>
            <p:grpSpPr bwMode="auto">
              <a:xfrm>
                <a:off x="4846347" y="4579938"/>
                <a:ext cx="2699285" cy="973237"/>
                <a:chOff x="1077990" y="5097363"/>
                <a:chExt cx="2699285" cy="973237"/>
              </a:xfrm>
            </p:grpSpPr>
            <p:pic>
              <p:nvPicPr>
                <p:cNvPr id="21"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990" y="5097363"/>
                  <a:ext cx="1547701" cy="9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5 Grupo"/>
                <p:cNvGrpSpPr>
                  <a:grpSpLocks/>
                </p:cNvGrpSpPr>
                <p:nvPr/>
              </p:nvGrpSpPr>
              <p:grpSpPr bwMode="auto">
                <a:xfrm>
                  <a:off x="2728131" y="5097363"/>
                  <a:ext cx="1049144" cy="973237"/>
                  <a:chOff x="3073189" y="5097363"/>
                  <a:chExt cx="1115850" cy="1030288"/>
                </a:xfrm>
              </p:grpSpPr>
              <p:pic>
                <p:nvPicPr>
                  <p:cNvPr id="23"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3189" y="5097363"/>
                    <a:ext cx="1115850"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WordArt 36"/>
                  <p:cNvSpPr>
                    <a:spLocks noChangeArrowheads="1" noChangeShapeType="1" noTextEdit="1"/>
                  </p:cNvSpPr>
                  <p:nvPr/>
                </p:nvSpPr>
                <p:spPr bwMode="auto">
                  <a:xfrm>
                    <a:off x="3770283" y="5132094"/>
                    <a:ext cx="305999" cy="260543"/>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chemeClr val="folHlink"/>
                        </a:solidFill>
                        <a:effectLst>
                          <a:outerShdw dist="35921" dir="2700000" algn="ctr" rotWithShape="0">
                            <a:srgbClr val="808080">
                              <a:alpha val="79999"/>
                            </a:srgbClr>
                          </a:outerShdw>
                        </a:effectLst>
                        <a:latin typeface="Arial Black"/>
                      </a:rPr>
                      <a:t>98%</a:t>
                    </a:r>
                  </a:p>
                </p:txBody>
              </p:sp>
            </p:grpSp>
          </p:grpSp>
        </p:grpSp>
        <p:pic>
          <p:nvPicPr>
            <p:cNvPr id="18"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8487" y="3940509"/>
              <a:ext cx="922134" cy="56185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26"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Herramientas y enfoques disponibles</a:t>
            </a:r>
            <a:endParaRPr lang="es-ES_tradnl" altLang="es-ES" sz="2400" b="1" dirty="0">
              <a:latin typeface="Andes"/>
            </a:endParaRPr>
          </a:p>
        </p:txBody>
      </p:sp>
      <p:pic>
        <p:nvPicPr>
          <p:cNvPr id="27"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Placeholder 10" descr="WB-WBG-vertical-RGB.png"/>
          <p:cNvPicPr>
            <a:picLocks noChangeAspect="1"/>
          </p:cNvPicPr>
          <p:nvPr/>
        </p:nvPicPr>
        <p:blipFill rotWithShape="1">
          <a:blip r:embed="rId12">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886510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26"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Aspectos del servicio a medir</a:t>
            </a:r>
            <a:endParaRPr lang="es-ES_tradnl" altLang="es-ES" sz="2400" b="1" dirty="0">
              <a:latin typeface="Andes"/>
            </a:endParaRP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735" y="1287399"/>
            <a:ext cx="8495771"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230953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6" name="3 CuadroTexto"/>
          <p:cNvSpPr txBox="1">
            <a:spLocks noChangeArrowheads="1"/>
          </p:cNvSpPr>
          <p:nvPr/>
        </p:nvSpPr>
        <p:spPr bwMode="auto">
          <a:xfrm>
            <a:off x="2010258" y="993235"/>
            <a:ext cx="7775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ctr" eaLnBrk="1" hangingPunct="1">
              <a:defRPr sz="1600" b="1">
                <a:solidFill>
                  <a:schemeClr val="accent1">
                    <a:lumMod val="50000"/>
                  </a:schemeClr>
                </a:solidFill>
                <a:effectLst>
                  <a:outerShdw blurRad="38100" dist="38100" dir="2700000" algn="tl">
                    <a:srgbClr val="000000">
                      <a:alpha val="43137"/>
                    </a:srgbClr>
                  </a:outerShdw>
                </a:effectLs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s-ES" sz="2000" dirty="0" smtClean="0">
                <a:latin typeface="Calibri" panose="020F0502020204030204" pitchFamily="34" charset="0"/>
              </a:rPr>
              <a:t>Tipos de indicadores de calidad de servicio</a:t>
            </a:r>
            <a:endParaRPr lang="es-ES" sz="2000" dirty="0">
              <a:latin typeface="Calibri" panose="020F0502020204030204" pitchFamily="34" charset="0"/>
            </a:endParaRPr>
          </a:p>
        </p:txBody>
      </p:sp>
      <p:grpSp>
        <p:nvGrpSpPr>
          <p:cNvPr id="7" name="6 Grupo"/>
          <p:cNvGrpSpPr/>
          <p:nvPr/>
        </p:nvGrpSpPr>
        <p:grpSpPr>
          <a:xfrm>
            <a:off x="1678608" y="1393698"/>
            <a:ext cx="4219437" cy="4962525"/>
            <a:chOff x="325296" y="1466850"/>
            <a:chExt cx="4219437" cy="4962525"/>
          </a:xfrm>
        </p:grpSpPr>
        <p:sp>
          <p:nvSpPr>
            <p:cNvPr id="8" name="7 Rectángulo"/>
            <p:cNvSpPr>
              <a:spLocks noChangeArrowheads="1"/>
            </p:cNvSpPr>
            <p:nvPr/>
          </p:nvSpPr>
          <p:spPr bwMode="auto">
            <a:xfrm>
              <a:off x="734501" y="1660531"/>
              <a:ext cx="3660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0" hangingPunct="0"/>
              <a:r>
                <a:rPr lang="es-ES" dirty="0" smtClean="0">
                  <a:effectLst>
                    <a:outerShdw blurRad="38100" dist="38100" dir="2700000" algn="tl">
                      <a:srgbClr val="000000">
                        <a:alpha val="43137"/>
                      </a:srgbClr>
                    </a:outerShdw>
                  </a:effectLst>
                  <a:latin typeface="Calibri" panose="020F0502020204030204" pitchFamily="34" charset="0"/>
                </a:rPr>
                <a:t>Mediciones Directas</a:t>
              </a:r>
              <a:endParaRPr lang="es-ES" b="1" dirty="0">
                <a:effectLst>
                  <a:outerShdw blurRad="38100" dist="38100" dir="2700000" algn="tl">
                    <a:srgbClr val="000000">
                      <a:alpha val="43137"/>
                    </a:srgbClr>
                  </a:outerShdw>
                </a:effectLst>
                <a:latin typeface="Calibri" panose="020F0502020204030204" pitchFamily="34" charset="0"/>
              </a:endParaRPr>
            </a:p>
          </p:txBody>
        </p:sp>
        <p:sp>
          <p:nvSpPr>
            <p:cNvPr id="9" name="7 Rectángulo"/>
            <p:cNvSpPr>
              <a:spLocks noChangeArrowheads="1"/>
            </p:cNvSpPr>
            <p:nvPr/>
          </p:nvSpPr>
          <p:spPr bwMode="auto">
            <a:xfrm>
              <a:off x="325296" y="2269876"/>
              <a:ext cx="39921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0" hangingPunct="0"/>
              <a:r>
                <a:rPr lang="es-ES" sz="1400" dirty="0" smtClean="0">
                  <a:latin typeface="Calibri" panose="020F0502020204030204" pitchFamily="34" charset="0"/>
                </a:rPr>
                <a:t>Aquellas cuyos datos son objetivos y proceden o están almacenados en sistemas de información para su tratamiento</a:t>
              </a:r>
              <a:r>
                <a:rPr lang="es-ES" sz="1400" b="1" dirty="0" smtClean="0">
                  <a:effectLst>
                    <a:outerShdw blurRad="38100" dist="38100" dir="2700000" algn="tl">
                      <a:srgbClr val="000000">
                        <a:alpha val="43137"/>
                      </a:srgbClr>
                    </a:outerShdw>
                  </a:effectLst>
                  <a:latin typeface="Calibri" panose="020F0502020204030204" pitchFamily="34" charset="0"/>
                </a:rPr>
                <a:t>.</a:t>
              </a:r>
              <a:endParaRPr lang="es-ES" sz="1400" b="1" dirty="0">
                <a:effectLst>
                  <a:outerShdw blurRad="38100" dist="38100" dir="2700000" algn="tl">
                    <a:srgbClr val="000000">
                      <a:alpha val="43137"/>
                    </a:srgbClr>
                  </a:outerShdw>
                </a:effectLst>
                <a:latin typeface="Calibri" panose="020F0502020204030204" pitchFamily="34" charset="0"/>
              </a:endParaRPr>
            </a:p>
          </p:txBody>
        </p:sp>
        <p:sp>
          <p:nvSpPr>
            <p:cNvPr id="10" name="9 Rectángulo"/>
            <p:cNvSpPr/>
            <p:nvPr/>
          </p:nvSpPr>
          <p:spPr>
            <a:xfrm>
              <a:off x="477838" y="1466850"/>
              <a:ext cx="4066895" cy="496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12" descr="calculos medidas direc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01" y="3397469"/>
              <a:ext cx="3705968" cy="292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11 Grupo"/>
          <p:cNvGrpSpPr/>
          <p:nvPr/>
        </p:nvGrpSpPr>
        <p:grpSpPr>
          <a:xfrm>
            <a:off x="5919634" y="1402713"/>
            <a:ext cx="4239506" cy="4953510"/>
            <a:chOff x="4566322" y="1475865"/>
            <a:chExt cx="4239506" cy="4953510"/>
          </a:xfrm>
        </p:grpSpPr>
        <p:sp>
          <p:nvSpPr>
            <p:cNvPr id="13" name="7 Rectángulo"/>
            <p:cNvSpPr>
              <a:spLocks noChangeArrowheads="1"/>
            </p:cNvSpPr>
            <p:nvPr/>
          </p:nvSpPr>
          <p:spPr bwMode="auto">
            <a:xfrm>
              <a:off x="4566322" y="2184152"/>
              <a:ext cx="38661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0" hangingPunct="0"/>
              <a:r>
                <a:rPr lang="es-ES" sz="1400" dirty="0" smtClean="0">
                  <a:latin typeface="Calibri" panose="020F0502020204030204" pitchFamily="34" charset="0"/>
                </a:rPr>
                <a:t>Aquellas que requieren de una valoración más o menos subjetiva. La subjetividad debe ser reducida a su mínima expresión mediante el diseño de pautas que especifiquen con la mayor precisión posible cómo se ha de calificar</a:t>
              </a:r>
              <a:r>
                <a:rPr lang="es-ES" sz="1400" b="1" dirty="0" smtClean="0">
                  <a:effectLst>
                    <a:outerShdw blurRad="38100" dist="38100" dir="2700000" algn="tl">
                      <a:srgbClr val="000000">
                        <a:alpha val="43137"/>
                      </a:srgbClr>
                    </a:outerShdw>
                  </a:effectLst>
                  <a:latin typeface="Calibri" panose="020F0502020204030204" pitchFamily="34" charset="0"/>
                </a:rPr>
                <a:t>.</a:t>
              </a:r>
              <a:endParaRPr lang="es-ES" sz="1400" b="1" dirty="0">
                <a:effectLst>
                  <a:outerShdw blurRad="38100" dist="38100" dir="2700000" algn="tl">
                    <a:srgbClr val="000000">
                      <a:alpha val="43137"/>
                    </a:srgbClr>
                  </a:outerShdw>
                </a:effectLst>
                <a:latin typeface="Calibri" panose="020F0502020204030204" pitchFamily="34" charset="0"/>
              </a:endParaRPr>
            </a:p>
          </p:txBody>
        </p:sp>
        <p:sp>
          <p:nvSpPr>
            <p:cNvPr id="14" name="7 Rectángulo"/>
            <p:cNvSpPr>
              <a:spLocks noChangeArrowheads="1"/>
            </p:cNvSpPr>
            <p:nvPr/>
          </p:nvSpPr>
          <p:spPr bwMode="auto">
            <a:xfrm>
              <a:off x="4802460" y="1667833"/>
              <a:ext cx="3660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0" hangingPunct="0"/>
              <a:r>
                <a:rPr lang="es-ES" dirty="0" smtClean="0">
                  <a:effectLst>
                    <a:outerShdw blurRad="38100" dist="38100" dir="2700000" algn="tl">
                      <a:srgbClr val="000000">
                        <a:alpha val="43137"/>
                      </a:srgbClr>
                    </a:outerShdw>
                  </a:effectLst>
                  <a:latin typeface="Calibri" panose="020F0502020204030204" pitchFamily="34" charset="0"/>
                </a:rPr>
                <a:t>Mediciones Presenciales</a:t>
              </a:r>
              <a:endParaRPr lang="es-ES" b="1" dirty="0">
                <a:effectLst>
                  <a:outerShdw blurRad="38100" dist="38100" dir="2700000" algn="tl">
                    <a:srgbClr val="000000">
                      <a:alpha val="43137"/>
                    </a:srgbClr>
                  </a:outerShdw>
                </a:effectLst>
                <a:latin typeface="Calibri" panose="020F0502020204030204" pitchFamily="34" charset="0"/>
              </a:endParaRPr>
            </a:p>
          </p:txBody>
        </p:sp>
        <p:sp>
          <p:nvSpPr>
            <p:cNvPr id="15" name="14 Rectángulo"/>
            <p:cNvSpPr/>
            <p:nvPr/>
          </p:nvSpPr>
          <p:spPr>
            <a:xfrm>
              <a:off x="4733926" y="1475865"/>
              <a:ext cx="4071902" cy="4953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460" y="3652221"/>
              <a:ext cx="3934834" cy="259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Indicadores de calidad de servicio</a:t>
            </a:r>
            <a:endParaRPr lang="es-ES_tradnl" altLang="es-ES" sz="2400" b="1" dirty="0">
              <a:latin typeface="Andes"/>
            </a:endParaRPr>
          </a:p>
        </p:txBody>
      </p:sp>
      <p:pic>
        <p:nvPicPr>
          <p:cNvPr id="1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Placeholder 10" descr="WB-WBG-vertical-RGB.png"/>
          <p:cNvPicPr>
            <a:picLocks noChangeAspect="1"/>
          </p:cNvPicPr>
          <p:nvPr/>
        </p:nvPicPr>
        <p:blipFill rotWithShape="1">
          <a:blip r:embed="rId5">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355483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932794" y="375048"/>
            <a:ext cx="7725315"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stStyle>
          <a:p>
            <a:r>
              <a:rPr lang="es-ES_tradnl" sz="3200" b="1" dirty="0">
                <a:latin typeface="Andes"/>
              </a:rPr>
              <a:t>Estrategia: ¿Cómo la articulamos?</a:t>
            </a:r>
          </a:p>
        </p:txBody>
      </p:sp>
      <p:pic>
        <p:nvPicPr>
          <p:cNvPr id="13"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0258" y="628548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Placeholder 10" descr="WB-WBG-vertical-RGB.png"/>
          <p:cNvPicPr>
            <a:picLocks noChangeAspect="1"/>
          </p:cNvPicPr>
          <p:nvPr/>
        </p:nvPicPr>
        <p:blipFill rotWithShape="1">
          <a:blip r:embed="rId5">
            <a:extLst>
              <a:ext uri="{28A0092B-C50C-407E-A947-70E740481C1C}">
                <a14:useLocalDpi xmlns:a14="http://schemas.microsoft.com/office/drawing/2010/main" val="0"/>
              </a:ext>
            </a:extLst>
          </a:blip>
          <a:srcRect t="-9829" b="-9800"/>
          <a:stretch/>
        </p:blipFill>
        <p:spPr>
          <a:xfrm>
            <a:off x="9202394" y="6162359"/>
            <a:ext cx="911431" cy="617371"/>
          </a:xfrm>
          <a:prstGeom prst="rect">
            <a:avLst/>
          </a:prstGeom>
        </p:spPr>
      </p:pic>
      <p:pic>
        <p:nvPicPr>
          <p:cNvPr id="15" name="Picture 5" descr="D:\Trabajo\Marketing\Diseño\Recursos de diseño\LogoMetr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90047" y="517204"/>
            <a:ext cx="1748227" cy="1010740"/>
          </a:xfrm>
          <a:prstGeom prst="rect">
            <a:avLst/>
          </a:prstGeom>
          <a:noFill/>
          <a:extLst>
            <a:ext uri="{909E8E84-426E-40DD-AFC4-6F175D3DCCD1}">
              <a14:hiddenFill xmlns:a14="http://schemas.microsoft.com/office/drawing/2010/main">
                <a:solidFill>
                  <a:srgbClr val="FFFFFF"/>
                </a:solidFill>
              </a14:hiddenFill>
            </a:ext>
          </a:extLst>
        </p:spPr>
      </p:pic>
      <p:sp>
        <p:nvSpPr>
          <p:cNvPr id="31" name="30 Triángulo isósceles"/>
          <p:cNvSpPr/>
          <p:nvPr/>
        </p:nvSpPr>
        <p:spPr>
          <a:xfrm rot="10800000">
            <a:off x="5480570" y="4086396"/>
            <a:ext cx="3626854" cy="593179"/>
          </a:xfrm>
          <a:prstGeom prst="triangle">
            <a:avLst>
              <a:gd name="adj" fmla="val 4971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32" name="31 Objeto"/>
          <p:cNvGraphicFramePr>
            <a:graphicFrameLocks noChangeAspect="1"/>
          </p:cNvGraphicFramePr>
          <p:nvPr>
            <p:extLst>
              <p:ext uri="{D42A27DB-BD31-4B8C-83A1-F6EECF244321}">
                <p14:modId xmlns:p14="http://schemas.microsoft.com/office/powerpoint/2010/main" val="2604945113"/>
              </p:ext>
            </p:extLst>
          </p:nvPr>
        </p:nvGraphicFramePr>
        <p:xfrm>
          <a:off x="3299270" y="4765866"/>
          <a:ext cx="7934325" cy="1200150"/>
        </p:xfrm>
        <a:graphic>
          <a:graphicData uri="http://schemas.openxmlformats.org/presentationml/2006/ole">
            <mc:AlternateContent xmlns:mc="http://schemas.openxmlformats.org/markup-compatibility/2006">
              <mc:Choice xmlns:v="urn:schemas-microsoft-com:vml" Requires="v">
                <p:oleObj spid="_x0000_s1092" name="Hoja de cálculo" r:id="rId8" imgW="7934241" imgH="1200152" progId="Excel.Sheet.12">
                  <p:embed/>
                </p:oleObj>
              </mc:Choice>
              <mc:Fallback>
                <p:oleObj name="Hoja de cálculo" r:id="rId8" imgW="7934241" imgH="1200152" progId="Excel.Sheet.12">
                  <p:embed/>
                  <p:pic>
                    <p:nvPicPr>
                      <p:cNvPr id="0" name=""/>
                      <p:cNvPicPr/>
                      <p:nvPr/>
                    </p:nvPicPr>
                    <p:blipFill>
                      <a:blip r:embed="rId9"/>
                      <a:stretch>
                        <a:fillRect/>
                      </a:stretch>
                    </p:blipFill>
                    <p:spPr>
                      <a:xfrm>
                        <a:off x="3299270" y="4765866"/>
                        <a:ext cx="7934325" cy="1200150"/>
                      </a:xfrm>
                      <a:prstGeom prst="rect">
                        <a:avLst/>
                      </a:prstGeom>
                    </p:spPr>
                  </p:pic>
                </p:oleObj>
              </mc:Fallback>
            </mc:AlternateContent>
          </a:graphicData>
        </a:graphic>
      </p:graphicFrame>
      <p:grpSp>
        <p:nvGrpSpPr>
          <p:cNvPr id="5" name="4 Grupo"/>
          <p:cNvGrpSpPr/>
          <p:nvPr/>
        </p:nvGrpSpPr>
        <p:grpSpPr>
          <a:xfrm>
            <a:off x="2535936" y="1556153"/>
            <a:ext cx="9241536" cy="2952279"/>
            <a:chOff x="2535936" y="1556153"/>
            <a:chExt cx="9241536" cy="2952279"/>
          </a:xfrm>
        </p:grpSpPr>
        <p:sp>
          <p:nvSpPr>
            <p:cNvPr id="17" name="Title 1"/>
            <p:cNvSpPr txBox="1">
              <a:spLocks/>
            </p:cNvSpPr>
            <p:nvPr/>
          </p:nvSpPr>
          <p:spPr>
            <a:xfrm>
              <a:off x="6095920" y="3371110"/>
              <a:ext cx="2300751" cy="683664"/>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400" b="1" dirty="0" smtClean="0">
                  <a:solidFill>
                    <a:schemeClr val="bg1"/>
                  </a:solidFill>
                  <a:latin typeface="Andes" panose="02000000000000000000" pitchFamily="50" charset="0"/>
                </a:rPr>
                <a:t> </a:t>
              </a:r>
              <a:r>
                <a:rPr lang="es-ES" sz="2400" b="1" dirty="0" smtClean="0">
                  <a:solidFill>
                    <a:schemeClr val="bg1"/>
                  </a:solidFill>
                  <a:latin typeface="Andes" panose="02000000000000000000" pitchFamily="50" charset="0"/>
                  <a:cs typeface="Aparajita" panose="020B0604020202020204" pitchFamily="34" charset="0"/>
                </a:rPr>
                <a:t>Sostenibilidad</a:t>
              </a:r>
              <a:endParaRPr lang="en-US" sz="2400" b="1" dirty="0">
                <a:solidFill>
                  <a:schemeClr val="bg1"/>
                </a:solidFill>
                <a:latin typeface="Arial" panose="020B0604020202020204" pitchFamily="34" charset="0"/>
                <a:cs typeface="Arial" panose="020B0604020202020204" pitchFamily="34" charset="0"/>
              </a:endParaRPr>
            </a:p>
          </p:txBody>
        </p:sp>
        <p:sp>
          <p:nvSpPr>
            <p:cNvPr id="33" name="32 Rectángulo"/>
            <p:cNvSpPr/>
            <p:nvPr/>
          </p:nvSpPr>
          <p:spPr>
            <a:xfrm>
              <a:off x="2535936" y="1779866"/>
              <a:ext cx="9241536" cy="2241755"/>
            </a:xfrm>
            <a:prstGeom prst="rect">
              <a:avLst/>
            </a:prstGeom>
            <a:solidFill>
              <a:srgbClr val="736599">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5868" y="1556153"/>
              <a:ext cx="8141274" cy="295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34 Rectángulo"/>
            <p:cNvSpPr/>
            <p:nvPr/>
          </p:nvSpPr>
          <p:spPr>
            <a:xfrm>
              <a:off x="2664952" y="3465845"/>
              <a:ext cx="2094271" cy="29496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itle 1"/>
            <p:cNvSpPr txBox="1">
              <a:spLocks/>
            </p:cNvSpPr>
            <p:nvPr/>
          </p:nvSpPr>
          <p:spPr>
            <a:xfrm>
              <a:off x="2853540" y="3361928"/>
              <a:ext cx="1411368" cy="683664"/>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400" b="1" dirty="0" err="1" smtClean="0">
                  <a:solidFill>
                    <a:schemeClr val="bg1"/>
                  </a:solidFill>
                  <a:latin typeface="Andes" panose="02000000000000000000" pitchFamily="50" charset="0"/>
                </a:rPr>
                <a:t>Servicio</a:t>
              </a:r>
              <a:endParaRPr lang="en-US" sz="2400" b="1" dirty="0">
                <a:solidFill>
                  <a:schemeClr val="bg1"/>
                </a:solidFill>
                <a:latin typeface="Arial" panose="020B0604020202020204" pitchFamily="34" charset="0"/>
                <a:cs typeface="Arial" panose="020B0604020202020204" pitchFamily="34" charset="0"/>
              </a:endParaRPr>
            </a:p>
          </p:txBody>
        </p:sp>
        <p:sp>
          <p:nvSpPr>
            <p:cNvPr id="37" name="36 Rectángulo"/>
            <p:cNvSpPr/>
            <p:nvPr/>
          </p:nvSpPr>
          <p:spPr>
            <a:xfrm>
              <a:off x="4970560" y="3470765"/>
              <a:ext cx="2094271" cy="29496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Title 1"/>
            <p:cNvSpPr txBox="1">
              <a:spLocks/>
            </p:cNvSpPr>
            <p:nvPr/>
          </p:nvSpPr>
          <p:spPr>
            <a:xfrm>
              <a:off x="4773076" y="3369934"/>
              <a:ext cx="2380301" cy="683664"/>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400" b="1" dirty="0" smtClean="0">
                  <a:solidFill>
                    <a:schemeClr val="bg1"/>
                  </a:solidFill>
                  <a:latin typeface="Andes" panose="02000000000000000000" pitchFamily="50" charset="0"/>
                </a:rPr>
                <a:t> </a:t>
              </a:r>
              <a:r>
                <a:rPr lang="en-US" sz="2400" b="1" dirty="0" err="1" smtClean="0">
                  <a:solidFill>
                    <a:schemeClr val="bg1"/>
                  </a:solidFill>
                  <a:latin typeface="Andes" panose="02000000000000000000" pitchFamily="50" charset="0"/>
                </a:rPr>
                <a:t>Sostenibilidad</a:t>
              </a:r>
              <a:endParaRPr lang="en-US" sz="2400" b="1" dirty="0">
                <a:solidFill>
                  <a:schemeClr val="bg1"/>
                </a:solidFill>
                <a:latin typeface="Arial" panose="020B0604020202020204" pitchFamily="34" charset="0"/>
                <a:cs typeface="Arial" panose="020B0604020202020204" pitchFamily="34" charset="0"/>
              </a:endParaRPr>
            </a:p>
          </p:txBody>
        </p:sp>
        <p:sp>
          <p:nvSpPr>
            <p:cNvPr id="39" name="38 Rectángulo"/>
            <p:cNvSpPr/>
            <p:nvPr/>
          </p:nvSpPr>
          <p:spPr>
            <a:xfrm>
              <a:off x="7217176" y="3460937"/>
              <a:ext cx="2094271" cy="29496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Title 1"/>
            <p:cNvSpPr txBox="1">
              <a:spLocks/>
            </p:cNvSpPr>
            <p:nvPr/>
          </p:nvSpPr>
          <p:spPr>
            <a:xfrm>
              <a:off x="6724947" y="3371110"/>
              <a:ext cx="2300751" cy="683664"/>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400" b="1" dirty="0" smtClean="0">
                  <a:solidFill>
                    <a:schemeClr val="bg1"/>
                  </a:solidFill>
                  <a:latin typeface="Andes" panose="02000000000000000000" pitchFamily="50" charset="0"/>
                </a:rPr>
                <a:t> </a:t>
              </a:r>
              <a:r>
                <a:rPr lang="en-US" sz="2400" b="1" dirty="0" err="1" smtClean="0">
                  <a:solidFill>
                    <a:schemeClr val="bg1"/>
                  </a:solidFill>
                  <a:latin typeface="Andes" panose="02000000000000000000" pitchFamily="50" charset="0"/>
                </a:rPr>
                <a:t>Confianza</a:t>
              </a:r>
              <a:endParaRPr lang="en-US" sz="2400" b="1" dirty="0">
                <a:solidFill>
                  <a:schemeClr val="bg1"/>
                </a:solidFill>
                <a:latin typeface="Arial" panose="020B0604020202020204" pitchFamily="34" charset="0"/>
                <a:cs typeface="Arial" panose="020B0604020202020204" pitchFamily="34" charset="0"/>
              </a:endParaRPr>
            </a:p>
          </p:txBody>
        </p:sp>
        <p:sp>
          <p:nvSpPr>
            <p:cNvPr id="41" name="40 Rectángulo"/>
            <p:cNvSpPr/>
            <p:nvPr/>
          </p:nvSpPr>
          <p:spPr>
            <a:xfrm>
              <a:off x="9522784" y="3480605"/>
              <a:ext cx="2094271" cy="29496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Title 1"/>
            <p:cNvSpPr txBox="1">
              <a:spLocks/>
            </p:cNvSpPr>
            <p:nvPr/>
          </p:nvSpPr>
          <p:spPr>
            <a:xfrm>
              <a:off x="9764578" y="3390543"/>
              <a:ext cx="1411368" cy="683664"/>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400" b="1" dirty="0" smtClean="0">
                  <a:solidFill>
                    <a:schemeClr val="bg1"/>
                  </a:solidFill>
                  <a:latin typeface="Andes" panose="02000000000000000000" pitchFamily="50" charset="0"/>
                </a:rPr>
                <a:t> </a:t>
              </a:r>
              <a:r>
                <a:rPr lang="es-ES" sz="2400" b="1" dirty="0" smtClean="0">
                  <a:solidFill>
                    <a:schemeClr val="bg1"/>
                  </a:solidFill>
                  <a:latin typeface="Andes" panose="02000000000000000000" pitchFamily="50" charset="0"/>
                  <a:cs typeface="Aparajita" panose="020B0604020202020204" pitchFamily="34" charset="0"/>
                </a:rPr>
                <a:t>Cultura</a:t>
              </a:r>
              <a:endParaRPr lang="en-US" sz="2400" b="1" dirty="0">
                <a:solidFill>
                  <a:schemeClr val="bg1"/>
                </a:solidFill>
                <a:latin typeface="Arial" panose="020B0604020202020204" pitchFamily="34" charset="0"/>
                <a:cs typeface="Arial" panose="020B0604020202020204" pitchFamily="34" charset="0"/>
              </a:endParaRPr>
            </a:p>
          </p:txBody>
        </p:sp>
      </p:grpSp>
      <p:sp>
        <p:nvSpPr>
          <p:cNvPr id="43" name="Title 1"/>
          <p:cNvSpPr txBox="1">
            <a:spLocks/>
          </p:cNvSpPr>
          <p:nvPr/>
        </p:nvSpPr>
        <p:spPr>
          <a:xfrm>
            <a:off x="2969364" y="1173464"/>
            <a:ext cx="6795214" cy="683664"/>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200" b="1" dirty="0" smtClean="0">
                <a:solidFill>
                  <a:schemeClr val="accent1"/>
                </a:solidFill>
                <a:latin typeface="Andes" panose="02000000000000000000" pitchFamily="50" charset="0"/>
              </a:rPr>
              <a:t> </a:t>
            </a:r>
            <a:r>
              <a:rPr lang="en-US" sz="3600" b="1" dirty="0" smtClean="0">
                <a:solidFill>
                  <a:schemeClr val="accent1">
                    <a:lumMod val="75000"/>
                  </a:schemeClr>
                </a:solidFill>
                <a:latin typeface="Andes" panose="02000000000000000000" pitchFamily="50" charset="0"/>
              </a:rPr>
              <a:t>4 PILARES ESTRATÉGICOS</a:t>
            </a:r>
            <a:endParaRPr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44" name="Title 1"/>
          <p:cNvSpPr txBox="1">
            <a:spLocks/>
          </p:cNvSpPr>
          <p:nvPr/>
        </p:nvSpPr>
        <p:spPr>
          <a:xfrm>
            <a:off x="1598763" y="3976205"/>
            <a:ext cx="6795214" cy="683664"/>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b="1" dirty="0" smtClean="0">
                <a:solidFill>
                  <a:schemeClr val="accent1">
                    <a:lumMod val="75000"/>
                  </a:schemeClr>
                </a:solidFill>
                <a:latin typeface="Andes" panose="02000000000000000000" pitchFamily="50" charset="0"/>
              </a:rPr>
              <a:t>OBJETIVOS</a:t>
            </a:r>
            <a:endParaRPr lang="en-US" sz="28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060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7"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Indicadores de calidad de servicio</a:t>
            </a:r>
            <a:endParaRPr lang="es-ES_tradnl" altLang="es-ES" sz="2400" b="1" dirty="0">
              <a:latin typeface="Andes"/>
            </a:endParaRPr>
          </a:p>
        </p:txBody>
      </p:sp>
      <p:sp>
        <p:nvSpPr>
          <p:cNvPr id="8" name="3 CuadroTexto"/>
          <p:cNvSpPr txBox="1">
            <a:spLocks noChangeArrowheads="1"/>
          </p:cNvSpPr>
          <p:nvPr/>
        </p:nvSpPr>
        <p:spPr bwMode="auto">
          <a:xfrm>
            <a:off x="2010258" y="1017619"/>
            <a:ext cx="7775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ctr" eaLnBrk="1" hangingPunct="1">
              <a:defRPr sz="1600" b="1">
                <a:solidFill>
                  <a:schemeClr val="accent1">
                    <a:lumMod val="50000"/>
                  </a:schemeClr>
                </a:solidFill>
                <a:effectLst>
                  <a:outerShdw blurRad="38100" dist="38100" dir="2700000" algn="tl">
                    <a:srgbClr val="000000">
                      <a:alpha val="43137"/>
                    </a:srgbClr>
                  </a:outerShdw>
                </a:effectLs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s-ES" sz="2000" dirty="0" smtClean="0">
                <a:latin typeface="Calibri" panose="020F0502020204030204" pitchFamily="34" charset="0"/>
              </a:rPr>
              <a:t>Características de indicadores con enfoque a cliente</a:t>
            </a:r>
            <a:endParaRPr lang="es-ES" sz="2000" dirty="0">
              <a:latin typeface="Calibri" panose="020F0502020204030204" pitchFamily="34" charset="0"/>
            </a:endParaRPr>
          </a:p>
        </p:txBody>
      </p:sp>
      <p:grpSp>
        <p:nvGrpSpPr>
          <p:cNvPr id="9" name="8 Grupo"/>
          <p:cNvGrpSpPr/>
          <p:nvPr/>
        </p:nvGrpSpPr>
        <p:grpSpPr>
          <a:xfrm>
            <a:off x="1983550" y="3929751"/>
            <a:ext cx="8175590" cy="2321769"/>
            <a:chOff x="630238" y="3833810"/>
            <a:chExt cx="8175590" cy="2321769"/>
          </a:xfrm>
        </p:grpSpPr>
        <p:sp>
          <p:nvSpPr>
            <p:cNvPr id="10" name="7 Rectángulo"/>
            <p:cNvSpPr>
              <a:spLocks noChangeArrowheads="1"/>
            </p:cNvSpPr>
            <p:nvPr/>
          </p:nvSpPr>
          <p:spPr bwMode="auto">
            <a:xfrm>
              <a:off x="3908146" y="4388069"/>
              <a:ext cx="4524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0" hangingPunct="0"/>
              <a:r>
                <a:rPr lang="es-ES" sz="1600" dirty="0" smtClean="0">
                  <a:latin typeface="Calibri" panose="020F0502020204030204" pitchFamily="34" charset="0"/>
                </a:rPr>
                <a:t>Los indicadores de calidad de servicio se expresan en </a:t>
              </a:r>
              <a:r>
                <a:rPr lang="es-ES" sz="1600" b="1" dirty="0" smtClean="0">
                  <a:effectLst>
                    <a:outerShdw blurRad="38100" dist="38100" dir="2700000" algn="tl">
                      <a:srgbClr val="000000">
                        <a:alpha val="43137"/>
                      </a:srgbClr>
                    </a:outerShdw>
                  </a:effectLst>
                  <a:latin typeface="Calibri" panose="020F0502020204030204" pitchFamily="34" charset="0"/>
                </a:rPr>
                <a:t>% de clientes afectados.</a:t>
              </a:r>
              <a:endParaRPr lang="es-ES" sz="1600" b="1" dirty="0">
                <a:effectLst>
                  <a:outerShdw blurRad="38100" dist="38100" dir="2700000" algn="tl">
                    <a:srgbClr val="000000">
                      <a:alpha val="43137"/>
                    </a:srgbClr>
                  </a:outerShdw>
                </a:effectLst>
                <a:latin typeface="Calibri" panose="020F0502020204030204" pitchFamily="34" charset="0"/>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4020357"/>
              <a:ext cx="3208667" cy="213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7 Rectángulo"/>
            <p:cNvSpPr>
              <a:spLocks noChangeArrowheads="1"/>
            </p:cNvSpPr>
            <p:nvPr/>
          </p:nvSpPr>
          <p:spPr bwMode="auto">
            <a:xfrm>
              <a:off x="3371850" y="3894234"/>
              <a:ext cx="3660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0" hangingPunct="0"/>
              <a:r>
                <a:rPr lang="es-ES" sz="2000" dirty="0" smtClean="0">
                  <a:effectLst>
                    <a:outerShdw blurRad="38100" dist="38100" dir="2700000" algn="tl">
                      <a:srgbClr val="000000">
                        <a:alpha val="43137"/>
                      </a:srgbClr>
                    </a:outerShdw>
                  </a:effectLst>
                  <a:latin typeface="Calibri" panose="020F0502020204030204" pitchFamily="34" charset="0"/>
                </a:rPr>
                <a:t>Enfoque cuantitativo </a:t>
              </a:r>
              <a:endParaRPr lang="es-ES" sz="2000" b="1" dirty="0">
                <a:effectLst>
                  <a:outerShdw blurRad="38100" dist="38100" dir="2700000" algn="tl">
                    <a:srgbClr val="000000">
                      <a:alpha val="43137"/>
                    </a:srgbClr>
                  </a:outerShdw>
                </a:effectLst>
                <a:latin typeface="Calibri" panose="020F0502020204030204" pitchFamily="34" charset="0"/>
              </a:endParaRPr>
            </a:p>
          </p:txBody>
        </p:sp>
        <p:sp>
          <p:nvSpPr>
            <p:cNvPr id="13" name="12 Rectángulo"/>
            <p:cNvSpPr/>
            <p:nvPr/>
          </p:nvSpPr>
          <p:spPr>
            <a:xfrm>
              <a:off x="630238" y="3833810"/>
              <a:ext cx="8175590" cy="22443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4" name="13 Grupo"/>
          <p:cNvGrpSpPr/>
          <p:nvPr/>
        </p:nvGrpSpPr>
        <p:grpSpPr>
          <a:xfrm>
            <a:off x="1983550" y="1649731"/>
            <a:ext cx="8175590" cy="2171700"/>
            <a:chOff x="630238" y="1466851"/>
            <a:chExt cx="8175590" cy="2171700"/>
          </a:xfrm>
        </p:grpSpPr>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99" y="1520640"/>
              <a:ext cx="2622343" cy="206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7 Rectángulo"/>
            <p:cNvSpPr>
              <a:spLocks noChangeArrowheads="1"/>
            </p:cNvSpPr>
            <p:nvPr/>
          </p:nvSpPr>
          <p:spPr bwMode="auto">
            <a:xfrm>
              <a:off x="3371850" y="1599690"/>
              <a:ext cx="3660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0" hangingPunct="0"/>
              <a:r>
                <a:rPr lang="es-ES" sz="2000" dirty="0" smtClean="0">
                  <a:effectLst>
                    <a:outerShdw blurRad="38100" dist="38100" dir="2700000" algn="tl">
                      <a:srgbClr val="000000">
                        <a:alpha val="43137"/>
                      </a:srgbClr>
                    </a:outerShdw>
                  </a:effectLst>
                  <a:latin typeface="Calibri" panose="020F0502020204030204" pitchFamily="34" charset="0"/>
                </a:rPr>
                <a:t>Enfoque cualitativo </a:t>
              </a:r>
              <a:endParaRPr lang="es-ES" sz="2000" b="1" dirty="0">
                <a:effectLst>
                  <a:outerShdw blurRad="38100" dist="38100" dir="2700000" algn="tl">
                    <a:srgbClr val="000000">
                      <a:alpha val="43137"/>
                    </a:srgbClr>
                  </a:outerShdw>
                </a:effectLst>
                <a:latin typeface="Calibri" panose="020F0502020204030204" pitchFamily="34" charset="0"/>
              </a:endParaRPr>
            </a:p>
          </p:txBody>
        </p:sp>
        <p:sp>
          <p:nvSpPr>
            <p:cNvPr id="17" name="7 Rectángulo"/>
            <p:cNvSpPr>
              <a:spLocks noChangeArrowheads="1"/>
            </p:cNvSpPr>
            <p:nvPr/>
          </p:nvSpPr>
          <p:spPr bwMode="auto">
            <a:xfrm>
              <a:off x="3908146" y="2054444"/>
              <a:ext cx="4524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eaLnBrk="0" hangingPunct="0"/>
              <a:r>
                <a:rPr lang="es-ES" sz="1600" dirty="0" smtClean="0">
                  <a:latin typeface="Calibri" panose="020F0502020204030204" pitchFamily="34" charset="0"/>
                </a:rPr>
                <a:t>Los indicadores de calidad de servicio </a:t>
              </a:r>
              <a:r>
                <a:rPr lang="es-ES" sz="1600" b="1" dirty="0" smtClean="0">
                  <a:effectLst>
                    <a:outerShdw blurRad="38100" dist="38100" dir="2700000" algn="tl">
                      <a:srgbClr val="000000">
                        <a:alpha val="43137"/>
                      </a:srgbClr>
                    </a:outerShdw>
                  </a:effectLst>
                  <a:latin typeface="Calibri" panose="020F0502020204030204" pitchFamily="34" charset="0"/>
                </a:rPr>
                <a:t>ponderan aquellos aspectos más relevantes</a:t>
              </a:r>
              <a:r>
                <a:rPr lang="es-ES" sz="1600" b="1" dirty="0" smtClean="0">
                  <a:latin typeface="Calibri" panose="020F0502020204030204" pitchFamily="34" charset="0"/>
                </a:rPr>
                <a:t> </a:t>
              </a:r>
              <a:r>
                <a:rPr lang="es-ES" sz="1600" dirty="0" smtClean="0">
                  <a:latin typeface="Calibri" panose="020F0502020204030204" pitchFamily="34" charset="0"/>
                </a:rPr>
                <a:t>para el cliente</a:t>
              </a:r>
              <a:r>
                <a:rPr lang="es-ES" sz="1600" b="1" dirty="0" smtClean="0">
                  <a:effectLst>
                    <a:outerShdw blurRad="38100" dist="38100" dir="2700000" algn="tl">
                      <a:srgbClr val="000000">
                        <a:alpha val="43137"/>
                      </a:srgbClr>
                    </a:outerShdw>
                  </a:effectLst>
                  <a:latin typeface="Calibri" panose="020F0502020204030204" pitchFamily="34" charset="0"/>
                </a:rPr>
                <a:t>.</a:t>
              </a:r>
              <a:endParaRPr lang="es-ES" sz="1600" b="1" dirty="0">
                <a:effectLst>
                  <a:outerShdw blurRad="38100" dist="38100" dir="2700000" algn="tl">
                    <a:srgbClr val="000000">
                      <a:alpha val="43137"/>
                    </a:srgbClr>
                  </a:outerShdw>
                </a:effectLst>
                <a:latin typeface="Calibri" panose="020F0502020204030204" pitchFamily="34" charset="0"/>
              </a:endParaRPr>
            </a:p>
          </p:txBody>
        </p:sp>
        <p:sp>
          <p:nvSpPr>
            <p:cNvPr id="18" name="17 Rectángulo"/>
            <p:cNvSpPr/>
            <p:nvPr/>
          </p:nvSpPr>
          <p:spPr>
            <a:xfrm>
              <a:off x="630238" y="1466851"/>
              <a:ext cx="8175590" cy="217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Placeholder 10" descr="WB-WBG-vertical-RGB.png"/>
          <p:cNvPicPr>
            <a:picLocks noChangeAspect="1"/>
          </p:cNvPicPr>
          <p:nvPr/>
        </p:nvPicPr>
        <p:blipFill rotWithShape="1">
          <a:blip r:embed="rId5">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378449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6834" y="6297680"/>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3">
            <a:extLst>
              <a:ext uri="{28A0092B-C50C-407E-A947-70E740481C1C}">
                <a14:useLocalDpi xmlns:a14="http://schemas.microsoft.com/office/drawing/2010/main" val="0"/>
              </a:ext>
            </a:extLst>
          </a:blip>
          <a:srcRect t="-9829" b="-9800"/>
          <a:stretch/>
        </p:blipFill>
        <p:spPr>
          <a:xfrm>
            <a:off x="11104346" y="5557180"/>
            <a:ext cx="911431" cy="617371"/>
          </a:xfrm>
          <a:prstGeom prst="rect">
            <a:avLst/>
          </a:prstGeom>
        </p:spPr>
      </p:pic>
      <p:sp>
        <p:nvSpPr>
          <p:cNvPr id="2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6"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Indicadores de calidad de servicio</a:t>
            </a:r>
            <a:endParaRPr lang="es-ES_tradnl" altLang="es-ES" sz="2400" b="1" dirty="0">
              <a:latin typeface="Andes"/>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997" y="1062609"/>
            <a:ext cx="7488196" cy="5628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3 CuadroTexto"/>
          <p:cNvSpPr txBox="1">
            <a:spLocks noChangeArrowheads="1"/>
          </p:cNvSpPr>
          <p:nvPr/>
        </p:nvSpPr>
        <p:spPr bwMode="auto">
          <a:xfrm>
            <a:off x="7400544" y="749395"/>
            <a:ext cx="215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defRPr sz="1600" b="1">
                <a:solidFill>
                  <a:schemeClr val="accent1">
                    <a:lumMod val="50000"/>
                  </a:schemeClr>
                </a:solidFill>
                <a:effectLst>
                  <a:outerShdw blurRad="38100" dist="38100" dir="2700000" algn="tl">
                    <a:srgbClr val="000000">
                      <a:alpha val="43137"/>
                    </a:srgbClr>
                  </a:outerShdw>
                </a:effectLs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s-ES" sz="2000" dirty="0" smtClean="0">
                <a:latin typeface="Calibri" panose="020F0502020204030204" pitchFamily="34" charset="0"/>
              </a:rPr>
              <a:t>EJEMPLO</a:t>
            </a:r>
            <a:endParaRPr lang="es-ES" sz="2000" dirty="0">
              <a:latin typeface="Calibri" panose="020F0502020204030204" pitchFamily="34" charset="0"/>
            </a:endParaRPr>
          </a:p>
        </p:txBody>
      </p:sp>
    </p:spTree>
    <p:extLst>
      <p:ext uri="{BB962C8B-B14F-4D97-AF65-F5344CB8AC3E}">
        <p14:creationId xmlns:p14="http://schemas.microsoft.com/office/powerpoint/2010/main" val="3554834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4642" y="633425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3">
            <a:extLst>
              <a:ext uri="{28A0092B-C50C-407E-A947-70E740481C1C}">
                <a14:useLocalDpi xmlns:a14="http://schemas.microsoft.com/office/drawing/2010/main" val="0"/>
              </a:ext>
            </a:extLst>
          </a:blip>
          <a:srcRect t="-9829" b="-9800"/>
          <a:stretch/>
        </p:blipFill>
        <p:spPr>
          <a:xfrm>
            <a:off x="9226778" y="6211127"/>
            <a:ext cx="911431" cy="617371"/>
          </a:xfrm>
          <a:prstGeom prst="rect">
            <a:avLst/>
          </a:prstGeom>
        </p:spPr>
      </p:pic>
      <p:sp>
        <p:nvSpPr>
          <p:cNvPr id="2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954" y="1201629"/>
            <a:ext cx="7196447" cy="487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CuadroTexto"/>
          <p:cNvSpPr txBox="1">
            <a:spLocks noChangeArrowheads="1"/>
          </p:cNvSpPr>
          <p:nvPr/>
        </p:nvSpPr>
        <p:spPr bwMode="auto">
          <a:xfrm>
            <a:off x="7400544" y="761587"/>
            <a:ext cx="215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ctr" eaLnBrk="1" hangingPunct="1">
              <a:defRPr sz="1600" b="1">
                <a:solidFill>
                  <a:schemeClr val="accent1">
                    <a:lumMod val="50000"/>
                  </a:schemeClr>
                </a:solidFill>
                <a:effectLst>
                  <a:outerShdw blurRad="38100" dist="38100" dir="2700000" algn="tl">
                    <a:srgbClr val="000000">
                      <a:alpha val="43137"/>
                    </a:srgbClr>
                  </a:outerShdw>
                </a:effectLs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s-ES" sz="2000" dirty="0" smtClean="0">
                <a:latin typeface="Calibri" panose="020F0502020204030204" pitchFamily="34" charset="0"/>
              </a:rPr>
              <a:t>EJEMPLO</a:t>
            </a:r>
            <a:endParaRPr lang="es-ES" sz="2000" dirty="0">
              <a:latin typeface="Calibri" panose="020F0502020204030204" pitchFamily="34" charset="0"/>
            </a:endParaRPr>
          </a:p>
        </p:txBody>
      </p:sp>
      <p:sp>
        <p:nvSpPr>
          <p:cNvPr id="8"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Indicadores de calidad de servicio</a:t>
            </a:r>
            <a:endParaRPr lang="es-ES_tradnl" altLang="es-ES" sz="2400" b="1" dirty="0">
              <a:latin typeface="Andes"/>
            </a:endParaRPr>
          </a:p>
        </p:txBody>
      </p:sp>
    </p:spTree>
    <p:extLst>
      <p:ext uri="{BB962C8B-B14F-4D97-AF65-F5344CB8AC3E}">
        <p14:creationId xmlns:p14="http://schemas.microsoft.com/office/powerpoint/2010/main" val="3554834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2450" y="6322064"/>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3">
            <a:extLst>
              <a:ext uri="{28A0092B-C50C-407E-A947-70E740481C1C}">
                <a14:useLocalDpi xmlns:a14="http://schemas.microsoft.com/office/drawing/2010/main" val="0"/>
              </a:ext>
            </a:extLst>
          </a:blip>
          <a:srcRect t="-9829" b="-9800"/>
          <a:stretch/>
        </p:blipFill>
        <p:spPr>
          <a:xfrm>
            <a:off x="9214586" y="6198935"/>
            <a:ext cx="911431" cy="617371"/>
          </a:xfrm>
          <a:prstGeom prst="rect">
            <a:avLst/>
          </a:prstGeom>
        </p:spPr>
      </p:pic>
      <p:sp>
        <p:nvSpPr>
          <p:cNvPr id="2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pic>
        <p:nvPicPr>
          <p:cNvPr id="6" name="Picture 5"/>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81248" y="1458722"/>
            <a:ext cx="5695950" cy="4987416"/>
          </a:xfrm>
          <a:prstGeom prst="rect">
            <a:avLst/>
          </a:prstGeom>
          <a:solidFill>
            <a:schemeClr val="accent1">
              <a:alpha val="37000"/>
            </a:schemeClr>
          </a:solidFill>
          <a:ln>
            <a:noFill/>
          </a:ln>
          <a:extLst/>
        </p:spPr>
      </p:pic>
      <p:graphicFrame>
        <p:nvGraphicFramePr>
          <p:cNvPr id="7" name="6 Diagrama"/>
          <p:cNvGraphicFramePr/>
          <p:nvPr>
            <p:extLst>
              <p:ext uri="{D42A27DB-BD31-4B8C-83A1-F6EECF244321}">
                <p14:modId xmlns:p14="http://schemas.microsoft.com/office/powerpoint/2010/main" val="3611789060"/>
              </p:ext>
            </p:extLst>
          </p:nvPr>
        </p:nvGraphicFramePr>
        <p:xfrm>
          <a:off x="2109216" y="4036695"/>
          <a:ext cx="6803659" cy="2082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1 Rectángulo"/>
          <p:cNvSpPr>
            <a:spLocks noChangeArrowheads="1"/>
          </p:cNvSpPr>
          <p:nvPr/>
        </p:nvSpPr>
        <p:spPr bwMode="auto">
          <a:xfrm>
            <a:off x="1475517" y="1120168"/>
            <a:ext cx="85074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800" b="1" dirty="0" smtClean="0">
                <a:solidFill>
                  <a:schemeClr val="accent1">
                    <a:lumMod val="50000"/>
                  </a:schemeClr>
                </a:solidFill>
                <a:effectLst>
                  <a:outerShdw blurRad="38100" dist="38100" dir="2700000" algn="tl">
                    <a:srgbClr val="000000">
                      <a:alpha val="43137"/>
                    </a:srgbClr>
                  </a:outerShdw>
                </a:effectLst>
                <a:latin typeface="Andes"/>
              </a:rPr>
              <a:t>Necesidad de implantación gradual</a:t>
            </a:r>
            <a:endParaRPr lang="es-ES" sz="2800" b="1" dirty="0">
              <a:solidFill>
                <a:schemeClr val="accent1">
                  <a:lumMod val="50000"/>
                </a:schemeClr>
              </a:solidFill>
              <a:effectLst>
                <a:outerShdw blurRad="38100" dist="38100" dir="2700000" algn="tl">
                  <a:srgbClr val="000000">
                    <a:alpha val="43137"/>
                  </a:srgbClr>
                </a:outerShdw>
              </a:effectLst>
              <a:latin typeface="Andes"/>
            </a:endParaRPr>
          </a:p>
        </p:txBody>
      </p:sp>
      <p:sp>
        <p:nvSpPr>
          <p:cNvPr id="9" name="4 CuadroTexto"/>
          <p:cNvSpPr txBox="1">
            <a:spLocks noChangeArrowheads="1"/>
          </p:cNvSpPr>
          <p:nvPr/>
        </p:nvSpPr>
        <p:spPr bwMode="auto">
          <a:xfrm>
            <a:off x="1908620" y="1597914"/>
            <a:ext cx="877157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defRPr/>
            </a:pPr>
            <a:endParaRPr lang="es-ES" dirty="0" smtClean="0"/>
          </a:p>
          <a:p>
            <a:pPr algn="just" eaLnBrk="1" hangingPunct="1">
              <a:defRPr/>
            </a:pPr>
            <a:r>
              <a:rPr lang="es-ES" sz="2000" dirty="0" smtClean="0">
                <a:latin typeface="Andes"/>
              </a:rPr>
              <a:t>Es aconsejable realizar una implementación de este sistema de una forma gradual, intentando inicialmente </a:t>
            </a:r>
            <a:r>
              <a:rPr lang="es-ES" sz="2000" b="1" dirty="0" smtClean="0">
                <a:latin typeface="Andes"/>
              </a:rPr>
              <a:t>hacerlo por líneas</a:t>
            </a:r>
            <a:r>
              <a:rPr lang="es-ES" sz="2000" dirty="0" smtClean="0">
                <a:latin typeface="Andes"/>
              </a:rPr>
              <a:t> y teniendo en cuenta aquellas líneas </a:t>
            </a:r>
            <a:r>
              <a:rPr lang="es-ES" sz="2000" b="1" dirty="0" smtClean="0">
                <a:latin typeface="Andes"/>
              </a:rPr>
              <a:t>en las que resultaría más fácil su implementación</a:t>
            </a:r>
            <a:r>
              <a:rPr lang="es-ES" sz="2000" dirty="0" smtClean="0">
                <a:latin typeface="Andes"/>
              </a:rPr>
              <a:t>.</a:t>
            </a:r>
          </a:p>
          <a:p>
            <a:pPr algn="just" eaLnBrk="1" hangingPunct="1">
              <a:defRPr/>
            </a:pPr>
            <a:endParaRPr lang="es-ES" sz="2000" dirty="0" smtClean="0">
              <a:latin typeface="Andes"/>
            </a:endParaRPr>
          </a:p>
          <a:p>
            <a:pPr algn="just" eaLnBrk="1" hangingPunct="1">
              <a:defRPr/>
            </a:pPr>
            <a:r>
              <a:rPr lang="es-ES" sz="2000" dirty="0" smtClean="0">
                <a:latin typeface="Andes"/>
              </a:rPr>
              <a:t>Una vez realizada esta primera aproximación se podría implantar gradual y paulatinamente en el resto de la red.</a:t>
            </a:r>
          </a:p>
        </p:txBody>
      </p:sp>
      <p:sp>
        <p:nvSpPr>
          <p:cNvPr id="10" name="4 CuadroTexto"/>
          <p:cNvSpPr txBox="1">
            <a:spLocks noChangeArrowheads="1"/>
          </p:cNvSpPr>
          <p:nvPr/>
        </p:nvSpPr>
        <p:spPr bwMode="auto">
          <a:xfrm>
            <a:off x="1934717" y="3952430"/>
            <a:ext cx="71501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defRPr/>
            </a:pPr>
            <a:endParaRPr lang="es-ES" dirty="0" smtClean="0"/>
          </a:p>
          <a:p>
            <a:pPr algn="just" eaLnBrk="1" hangingPunct="1">
              <a:defRPr/>
            </a:pPr>
            <a:r>
              <a:rPr lang="es-ES" sz="2000" dirty="0" smtClean="0">
                <a:latin typeface="Andes"/>
              </a:rPr>
              <a:t>Proceso de certificación en Metro de Madrid:</a:t>
            </a:r>
          </a:p>
        </p:txBody>
      </p:sp>
      <p:sp>
        <p:nvSpPr>
          <p:cNvPr id="11"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Implantación</a:t>
            </a:r>
            <a:endParaRPr lang="es-ES_tradnl" altLang="es-ES" sz="2400" b="1" dirty="0">
              <a:latin typeface="Andes"/>
            </a:endParaRPr>
          </a:p>
        </p:txBody>
      </p:sp>
    </p:spTree>
    <p:extLst>
      <p:ext uri="{BB962C8B-B14F-4D97-AF65-F5344CB8AC3E}">
        <p14:creationId xmlns:p14="http://schemas.microsoft.com/office/powerpoint/2010/main" val="355483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4642"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3">
            <a:extLst>
              <a:ext uri="{28A0092B-C50C-407E-A947-70E740481C1C}">
                <a14:useLocalDpi xmlns:a14="http://schemas.microsoft.com/office/drawing/2010/main" val="0"/>
              </a:ext>
            </a:extLst>
          </a:blip>
          <a:srcRect t="-9829" b="-9800"/>
          <a:stretch/>
        </p:blipFill>
        <p:spPr>
          <a:xfrm>
            <a:off x="9226778" y="6223319"/>
            <a:ext cx="911431" cy="617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584" y="979932"/>
            <a:ext cx="5517248" cy="314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3871" y="3635312"/>
            <a:ext cx="4937761" cy="289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0"/>
          <p:cNvSpPr txBox="1">
            <a:spLocks noChangeArrowheads="1"/>
          </p:cNvSpPr>
          <p:nvPr/>
        </p:nvSpPr>
        <p:spPr bwMode="auto">
          <a:xfrm>
            <a:off x="172574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10" name="Text Box 20"/>
          <p:cNvSpPr txBox="1">
            <a:spLocks noChangeArrowheads="1"/>
          </p:cNvSpPr>
          <p:nvPr/>
        </p:nvSpPr>
        <p:spPr bwMode="auto">
          <a:xfrm>
            <a:off x="172574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Implantación</a:t>
            </a:r>
            <a:endParaRPr lang="es-ES_tradnl" altLang="es-ES" sz="2400" b="1" dirty="0">
              <a:latin typeface="Andes"/>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4761" y="1740600"/>
            <a:ext cx="5501251" cy="32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834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7"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Implantación</a:t>
            </a:r>
            <a:endParaRPr lang="es-ES_tradnl" altLang="es-ES" sz="2400" b="1" dirty="0">
              <a:latin typeface="Ande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14898"/>
            <a:ext cx="8667680" cy="539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4642" y="633425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9226778" y="6211127"/>
            <a:ext cx="911431" cy="617371"/>
          </a:xfrm>
          <a:prstGeom prst="rect">
            <a:avLst/>
          </a:prstGeom>
        </p:spPr>
      </p:pic>
    </p:spTree>
    <p:extLst>
      <p:ext uri="{BB962C8B-B14F-4D97-AF65-F5344CB8AC3E}">
        <p14:creationId xmlns:p14="http://schemas.microsoft.com/office/powerpoint/2010/main" val="3554834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6834" y="628548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3">
            <a:extLst>
              <a:ext uri="{28A0092B-C50C-407E-A947-70E740481C1C}">
                <a14:useLocalDpi xmlns:a14="http://schemas.microsoft.com/office/drawing/2010/main" val="0"/>
              </a:ext>
            </a:extLst>
          </a:blip>
          <a:srcRect t="-9829" b="-9800"/>
          <a:stretch/>
        </p:blipFill>
        <p:spPr>
          <a:xfrm>
            <a:off x="11208819" y="5646061"/>
            <a:ext cx="911431" cy="617371"/>
          </a:xfrm>
          <a:prstGeom prst="rect">
            <a:avLst/>
          </a:prstGeom>
        </p:spPr>
      </p:pic>
      <p:sp>
        <p:nvSpPr>
          <p:cNvPr id="2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dirty="0" smtClean="0"/>
              <a:t>Calidad de servicio en Metro de Madrid</a:t>
            </a:r>
            <a:endParaRPr lang="es-ES_tradnl" altLang="es-ES" sz="32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953" y="725126"/>
            <a:ext cx="5771408" cy="40714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4768" y="689501"/>
            <a:ext cx="7858125" cy="2409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3160" y="885900"/>
            <a:ext cx="7321339" cy="517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020" y="1066120"/>
            <a:ext cx="7685685" cy="499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0332" y="1290649"/>
            <a:ext cx="7613229" cy="509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2111" y="1477665"/>
            <a:ext cx="7455606" cy="513808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225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Scale>
                                      <p:cBhvr>
                                        <p:cTn id="1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gtEl>
                                        <p:attrNameLst>
                                          <p:attrName>ppt_x</p:attrName>
                                          <p:attrName>ppt_y</p:attrName>
                                        </p:attrNameLst>
                                      </p:cBhvr>
                                    </p:animMotion>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Scale>
                                      <p:cBhvr>
                                        <p:cTn id="2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
                                        </p:tgtEl>
                                        <p:attrNameLst>
                                          <p:attrName>ppt_x</p:attrName>
                                          <p:attrName>ppt_y</p:attrName>
                                        </p:attrNameLst>
                                      </p:cBhvr>
                                    </p:animMotion>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Scale>
                                      <p:cBhvr>
                                        <p:cTn id="2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0"/>
                                        </p:tgtEl>
                                        <p:attrNameLst>
                                          <p:attrName>ppt_x</p:attrName>
                                          <p:attrName>ppt_y</p:attrName>
                                        </p:attrNameLst>
                                      </p:cBhvr>
                                    </p:animMotion>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Scale>
                                      <p:cBhvr>
                                        <p:cTn id="3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1"/>
                                        </p:tgtEl>
                                        <p:attrNameLst>
                                          <p:attrName>ppt_x</p:attrName>
                                          <p:attrName>ppt_y</p:attrName>
                                        </p:attrNameLst>
                                      </p:cBhvr>
                                    </p:animMotion>
                                    <p:animEffect transition="in" filter="fade">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1"/>
          <p:cNvGrpSpPr>
            <a:grpSpLocks/>
          </p:cNvGrpSpPr>
          <p:nvPr/>
        </p:nvGrpSpPr>
        <p:grpSpPr bwMode="auto">
          <a:xfrm>
            <a:off x="2714018" y="1928781"/>
            <a:ext cx="5940425" cy="4500562"/>
            <a:chOff x="1986" y="629"/>
            <a:chExt cx="2752" cy="2197"/>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 y="742"/>
              <a:ext cx="2542" cy="1957"/>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Rectangle 3"/>
            <p:cNvSpPr>
              <a:spLocks noChangeArrowheads="1"/>
            </p:cNvSpPr>
            <p:nvPr/>
          </p:nvSpPr>
          <p:spPr bwMode="auto">
            <a:xfrm rot="-5400000">
              <a:off x="2263" y="352"/>
              <a:ext cx="2197" cy="2752"/>
            </a:xfrm>
            <a:prstGeom prst="rect">
              <a:avLst/>
            </a:prstGeom>
            <a:solidFill>
              <a:schemeClr val="bg1">
                <a:alpha val="87057"/>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grpSp>
      <p:pic>
        <p:nvPicPr>
          <p:cNvPr id="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4642"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grpSp>
        <p:nvGrpSpPr>
          <p:cNvPr id="6" name="Group 18"/>
          <p:cNvGrpSpPr>
            <a:grpSpLocks/>
          </p:cNvGrpSpPr>
          <p:nvPr/>
        </p:nvGrpSpPr>
        <p:grpSpPr bwMode="auto">
          <a:xfrm>
            <a:off x="1515853" y="1312863"/>
            <a:ext cx="8720503" cy="1166812"/>
            <a:chOff x="61" y="827"/>
            <a:chExt cx="5951" cy="735"/>
          </a:xfrm>
        </p:grpSpPr>
        <p:sp>
          <p:nvSpPr>
            <p:cNvPr id="7" name="Rectangle 12"/>
            <p:cNvSpPr>
              <a:spLocks noChangeArrowheads="1"/>
            </p:cNvSpPr>
            <p:nvPr/>
          </p:nvSpPr>
          <p:spPr bwMode="auto">
            <a:xfrm>
              <a:off x="61" y="827"/>
              <a:ext cx="284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defTabSz="976313" eaLnBrk="1" hangingPunct="1">
                <a:lnSpc>
                  <a:spcPct val="110000"/>
                </a:lnSpc>
                <a:spcBef>
                  <a:spcPct val="60000"/>
                </a:spcBef>
                <a:buClrTx/>
                <a:buFontTx/>
                <a:buNone/>
              </a:pPr>
              <a:r>
                <a:rPr lang="es-ES" sz="2000" b="1" dirty="0">
                  <a:solidFill>
                    <a:srgbClr val="5B5BC9"/>
                  </a:solidFill>
                  <a:latin typeface="Andes"/>
                </a:rPr>
                <a:t>1. Auditoría. Fase de visita a líneas</a:t>
              </a:r>
              <a:r>
                <a:rPr lang="es-ES" sz="2000" dirty="0">
                  <a:solidFill>
                    <a:srgbClr val="5B5BC9"/>
                  </a:solidFill>
                  <a:latin typeface="Andes"/>
                </a:rPr>
                <a:t>.</a:t>
              </a:r>
              <a:endParaRPr lang="es-ES" sz="1600" dirty="0">
                <a:solidFill>
                  <a:srgbClr val="5B5BC9"/>
                </a:solidFill>
                <a:latin typeface="Andes"/>
              </a:endParaRPr>
            </a:p>
          </p:txBody>
        </p:sp>
        <p:sp>
          <p:nvSpPr>
            <p:cNvPr id="8" name="Rectangle 13"/>
            <p:cNvSpPr>
              <a:spLocks noChangeArrowheads="1"/>
            </p:cNvSpPr>
            <p:nvPr/>
          </p:nvSpPr>
          <p:spPr bwMode="auto">
            <a:xfrm>
              <a:off x="410" y="1039"/>
              <a:ext cx="5602"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9999"/>
                      </a:srgbClr>
                    </a:outerShdw>
                  </a:effectLst>
                </a14:hiddenEffects>
              </a:ext>
            </a:extLst>
          </p:spPr>
          <p:txBody>
            <a:bodyPr>
              <a:spAutoFit/>
            </a:bodyPr>
            <a:lstStyle/>
            <a:p>
              <a:pPr algn="just">
                <a:lnSpc>
                  <a:spcPct val="100000"/>
                </a:lnSpc>
                <a:spcBef>
                  <a:spcPct val="50000"/>
                </a:spcBef>
                <a:buClrTx/>
              </a:pPr>
              <a:r>
                <a:rPr lang="es-ES" sz="1600" b="0" dirty="0" smtClean="0">
                  <a:solidFill>
                    <a:srgbClr val="0C297E"/>
                  </a:solidFill>
                  <a:latin typeface="Andes"/>
                  <a:cs typeface="Lucida Sans Unicode" pitchFamily="34" charset="0"/>
                </a:rPr>
                <a:t>En </a:t>
              </a:r>
              <a:r>
                <a:rPr lang="es-ES" sz="1600" b="0" dirty="0">
                  <a:solidFill>
                    <a:srgbClr val="0C297E"/>
                  </a:solidFill>
                  <a:latin typeface="Andes"/>
                  <a:cs typeface="Lucida Sans Unicode" pitchFamily="34" charset="0"/>
                </a:rPr>
                <a:t>esta fase preliminar </a:t>
              </a:r>
              <a:r>
                <a:rPr lang="es-ES" sz="1600" dirty="0">
                  <a:solidFill>
                    <a:srgbClr val="0C297E"/>
                  </a:solidFill>
                  <a:latin typeface="Andes"/>
                  <a:cs typeface="Lucida Sans Unicode" pitchFamily="34" charset="0"/>
                </a:rPr>
                <a:t>los auditores recorren las líneas</a:t>
              </a:r>
              <a:r>
                <a:rPr lang="es-ES" sz="1600" b="0" dirty="0">
                  <a:solidFill>
                    <a:srgbClr val="0C297E"/>
                  </a:solidFill>
                  <a:latin typeface="Andes"/>
                  <a:cs typeface="Lucida Sans Unicode" pitchFamily="34" charset="0"/>
                </a:rPr>
                <a:t> a certificar observando como se prestan todos los aspectos del servicio y registrando todas aquellas anomalías que detectan. Como resultado de esta visita realizan el </a:t>
              </a:r>
              <a:r>
                <a:rPr lang="es-ES" sz="1600" dirty="0">
                  <a:solidFill>
                    <a:srgbClr val="0C297E"/>
                  </a:solidFill>
                  <a:latin typeface="Andes"/>
                  <a:cs typeface="Lucida Sans Unicode" pitchFamily="34" charset="0"/>
                </a:rPr>
                <a:t>Informe de Inspección</a:t>
              </a:r>
              <a:r>
                <a:rPr lang="es-ES" sz="1600" b="0" dirty="0">
                  <a:solidFill>
                    <a:srgbClr val="0C297E"/>
                  </a:solidFill>
                  <a:latin typeface="Andes"/>
                  <a:cs typeface="Lucida Sans Unicode" pitchFamily="34" charset="0"/>
                </a:rPr>
                <a:t> en el que reflejan, con fotos en muchos casos, los problemas detectados.</a:t>
              </a:r>
              <a:endParaRPr lang="es-ES" sz="1600" dirty="0">
                <a:solidFill>
                  <a:srgbClr val="0C297E"/>
                </a:solidFill>
                <a:latin typeface="Andes"/>
                <a:cs typeface="Lucida Sans Unicode" pitchFamily="34" charset="0"/>
              </a:endParaRPr>
            </a:p>
          </p:txBody>
        </p:sp>
      </p:grpSp>
      <p:grpSp>
        <p:nvGrpSpPr>
          <p:cNvPr id="9" name="Group 20"/>
          <p:cNvGrpSpPr>
            <a:grpSpLocks/>
          </p:cNvGrpSpPr>
          <p:nvPr/>
        </p:nvGrpSpPr>
        <p:grpSpPr bwMode="auto">
          <a:xfrm>
            <a:off x="1507061" y="4140205"/>
            <a:ext cx="8729296" cy="1741490"/>
            <a:chOff x="55" y="2608"/>
            <a:chExt cx="5957" cy="1097"/>
          </a:xfrm>
        </p:grpSpPr>
        <p:sp>
          <p:nvSpPr>
            <p:cNvPr id="10" name="Rectangle 16"/>
            <p:cNvSpPr>
              <a:spLocks noChangeArrowheads="1"/>
            </p:cNvSpPr>
            <p:nvPr/>
          </p:nvSpPr>
          <p:spPr bwMode="auto">
            <a:xfrm>
              <a:off x="55" y="2608"/>
              <a:ext cx="2296"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defTabSz="976313" eaLnBrk="1" hangingPunct="1">
                <a:lnSpc>
                  <a:spcPct val="110000"/>
                </a:lnSpc>
                <a:spcBef>
                  <a:spcPct val="60000"/>
                </a:spcBef>
                <a:buClrTx/>
                <a:buFontTx/>
                <a:buNone/>
              </a:pPr>
              <a:r>
                <a:rPr lang="es-ES" sz="2000" dirty="0">
                  <a:solidFill>
                    <a:srgbClr val="5B5BC9"/>
                  </a:solidFill>
                  <a:latin typeface="Andes"/>
                </a:rPr>
                <a:t>3. </a:t>
              </a:r>
              <a:r>
                <a:rPr lang="es-ES" sz="2000" b="1" dirty="0">
                  <a:solidFill>
                    <a:srgbClr val="5B5BC9"/>
                  </a:solidFill>
                  <a:latin typeface="Andes"/>
                </a:rPr>
                <a:t>Fase post-auditoría.</a:t>
              </a:r>
              <a:endParaRPr lang="es-ES" sz="1600" b="1" dirty="0">
                <a:solidFill>
                  <a:srgbClr val="5B5BC9"/>
                </a:solidFill>
                <a:latin typeface="Andes"/>
              </a:endParaRPr>
            </a:p>
          </p:txBody>
        </p:sp>
        <p:sp>
          <p:nvSpPr>
            <p:cNvPr id="11" name="Rectangle 17"/>
            <p:cNvSpPr>
              <a:spLocks noChangeArrowheads="1"/>
            </p:cNvSpPr>
            <p:nvPr/>
          </p:nvSpPr>
          <p:spPr bwMode="auto">
            <a:xfrm>
              <a:off x="432" y="2833"/>
              <a:ext cx="5580" cy="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9999"/>
                      </a:srgbClr>
                    </a:outerShdw>
                  </a:effectLst>
                </a14:hiddenEffects>
              </a:ext>
            </a:extLst>
          </p:spPr>
          <p:txBody>
            <a:bodyPr>
              <a:spAutoFit/>
            </a:bodyPr>
            <a:lstStyle/>
            <a:p>
              <a:pPr marL="171450" indent="-171450" algn="just">
                <a:spcBef>
                  <a:spcPct val="50000"/>
                </a:spcBef>
                <a:buFont typeface="Arial" panose="020B0604020202020204" pitchFamily="34" charset="0"/>
                <a:buChar char="•"/>
              </a:pPr>
              <a:r>
                <a:rPr lang="es-ES" sz="1400" b="0" dirty="0" smtClean="0">
                  <a:solidFill>
                    <a:srgbClr val="0C297E"/>
                  </a:solidFill>
                  <a:latin typeface="Andes"/>
                  <a:cs typeface="Lucida Sans Unicode" pitchFamily="34" charset="0"/>
                </a:rPr>
                <a:t>Elaboración </a:t>
              </a:r>
              <a:r>
                <a:rPr lang="es-ES" sz="1400" b="0" dirty="0">
                  <a:solidFill>
                    <a:srgbClr val="0C297E"/>
                  </a:solidFill>
                  <a:latin typeface="Andes"/>
                  <a:cs typeface="Lucida Sans Unicode" pitchFamily="34" charset="0"/>
                </a:rPr>
                <a:t>por parte de Metro del</a:t>
              </a:r>
              <a:r>
                <a:rPr lang="es-ES" sz="1400" dirty="0">
                  <a:solidFill>
                    <a:srgbClr val="0C297E"/>
                  </a:solidFill>
                  <a:latin typeface="Andes"/>
                  <a:cs typeface="Lucida Sans Unicode" pitchFamily="34" charset="0"/>
                </a:rPr>
                <a:t> </a:t>
              </a:r>
              <a:r>
                <a:rPr lang="es-ES" sz="1400" b="1" dirty="0">
                  <a:solidFill>
                    <a:srgbClr val="0C297E"/>
                  </a:solidFill>
                  <a:latin typeface="Andes"/>
                  <a:cs typeface="Lucida Sans Unicode" pitchFamily="34" charset="0"/>
                </a:rPr>
                <a:t>Plan de </a:t>
              </a:r>
              <a:r>
                <a:rPr lang="es-ES" sz="1400" b="1" dirty="0" smtClean="0">
                  <a:solidFill>
                    <a:srgbClr val="0C297E"/>
                  </a:solidFill>
                  <a:latin typeface="Andes"/>
                  <a:cs typeface="Lucida Sans Unicode" pitchFamily="34" charset="0"/>
                </a:rPr>
                <a:t>Acciones Correctivas</a:t>
              </a:r>
              <a:r>
                <a:rPr lang="es-ES" sz="1400" dirty="0" smtClean="0">
                  <a:solidFill>
                    <a:srgbClr val="0C297E"/>
                  </a:solidFill>
                  <a:latin typeface="Andes"/>
                  <a:cs typeface="Lucida Sans Unicode" pitchFamily="34" charset="0"/>
                </a:rPr>
                <a:t> (PAC)</a:t>
              </a:r>
              <a:r>
                <a:rPr lang="es-ES" sz="1400" b="0" dirty="0" smtClean="0">
                  <a:solidFill>
                    <a:srgbClr val="0C297E"/>
                  </a:solidFill>
                  <a:latin typeface="Andes"/>
                  <a:cs typeface="Lucida Sans Unicode" pitchFamily="34" charset="0"/>
                </a:rPr>
                <a:t>, </a:t>
              </a:r>
              <a:r>
                <a:rPr lang="es-ES" sz="1400" b="0" dirty="0">
                  <a:solidFill>
                    <a:srgbClr val="0C297E"/>
                  </a:solidFill>
                  <a:latin typeface="Andes"/>
                  <a:cs typeface="Lucida Sans Unicode" pitchFamily="34" charset="0"/>
                </a:rPr>
                <a:t>que reúne</a:t>
              </a:r>
              <a:r>
                <a:rPr lang="es-ES" sz="1400" dirty="0">
                  <a:solidFill>
                    <a:srgbClr val="0C297E"/>
                  </a:solidFill>
                  <a:latin typeface="Andes"/>
                  <a:cs typeface="Lucida Sans Unicode" pitchFamily="34" charset="0"/>
                </a:rPr>
                <a:t> </a:t>
              </a:r>
              <a:r>
                <a:rPr lang="es-ES" sz="1400" b="0" dirty="0">
                  <a:solidFill>
                    <a:srgbClr val="0C297E"/>
                  </a:solidFill>
                  <a:latin typeface="Andes"/>
                  <a:cs typeface="Lucida Sans Unicode" pitchFamily="34" charset="0"/>
                </a:rPr>
                <a:t>todas aquellas acciones que se van a llevar a cabo para solventar las observaciones y no conformidades que han sido detectadas tanto en las visitas como </a:t>
              </a:r>
              <a:r>
                <a:rPr lang="es-ES" sz="1400" b="0" dirty="0" smtClean="0">
                  <a:solidFill>
                    <a:srgbClr val="0C297E"/>
                  </a:solidFill>
                  <a:latin typeface="Andes"/>
                  <a:cs typeface="Lucida Sans Unicode" pitchFamily="34" charset="0"/>
                </a:rPr>
                <a:t>auditoría.</a:t>
              </a:r>
            </a:p>
            <a:p>
              <a:pPr marL="171450" indent="-171450" algn="just">
                <a:spcBef>
                  <a:spcPct val="50000"/>
                </a:spcBef>
                <a:buFont typeface="Arial" panose="020B0604020202020204" pitchFamily="34" charset="0"/>
                <a:buChar char="•"/>
              </a:pPr>
              <a:r>
                <a:rPr lang="es-ES" sz="1400" dirty="0" smtClean="0">
                  <a:solidFill>
                    <a:srgbClr val="0C297E"/>
                  </a:solidFill>
                  <a:latin typeface="Andes"/>
                  <a:cs typeface="Lucida Sans Unicode" pitchFamily="34" charset="0"/>
                </a:rPr>
                <a:t>Expedición </a:t>
              </a:r>
              <a:r>
                <a:rPr lang="es-ES" sz="1400" dirty="0">
                  <a:solidFill>
                    <a:srgbClr val="0C297E"/>
                  </a:solidFill>
                  <a:latin typeface="Andes"/>
                  <a:cs typeface="Lucida Sans Unicode" pitchFamily="34" charset="0"/>
                </a:rPr>
                <a:t>de los certificados </a:t>
              </a:r>
              <a:r>
                <a:rPr lang="es-ES" sz="1400" b="0" dirty="0">
                  <a:solidFill>
                    <a:srgbClr val="0C297E"/>
                  </a:solidFill>
                  <a:latin typeface="Andes"/>
                  <a:cs typeface="Lucida Sans Unicode" pitchFamily="34" charset="0"/>
                </a:rPr>
                <a:t>por parte de </a:t>
              </a:r>
              <a:r>
                <a:rPr lang="es-ES" sz="1400" b="0" dirty="0" smtClean="0">
                  <a:solidFill>
                    <a:srgbClr val="0C297E"/>
                  </a:solidFill>
                  <a:latin typeface="Andes"/>
                  <a:cs typeface="Lucida Sans Unicode" pitchFamily="34" charset="0"/>
                </a:rPr>
                <a:t>AENOR</a:t>
              </a:r>
              <a:r>
                <a:rPr lang="es-ES" sz="1400" dirty="0" smtClean="0">
                  <a:solidFill>
                    <a:srgbClr val="0C297E"/>
                  </a:solidFill>
                  <a:latin typeface="Andes"/>
                  <a:cs typeface="Lucida Sans Unicode" pitchFamily="34" charset="0"/>
                </a:rPr>
                <a:t>.</a:t>
              </a:r>
            </a:p>
            <a:p>
              <a:pPr marL="171450" indent="-171450" algn="just">
                <a:spcBef>
                  <a:spcPct val="50000"/>
                </a:spcBef>
                <a:buFont typeface="Arial" panose="020B0604020202020204" pitchFamily="34" charset="0"/>
                <a:buChar char="•"/>
              </a:pPr>
              <a:r>
                <a:rPr lang="es-ES" sz="1400" dirty="0" smtClean="0">
                  <a:solidFill>
                    <a:srgbClr val="0C297E"/>
                  </a:solidFill>
                  <a:latin typeface="Andes"/>
                  <a:cs typeface="Lucida Sans Unicode" pitchFamily="34" charset="0"/>
                </a:rPr>
                <a:t>Marcado </a:t>
              </a:r>
              <a:r>
                <a:rPr lang="es-ES" sz="1400" dirty="0">
                  <a:solidFill>
                    <a:srgbClr val="0C297E"/>
                  </a:solidFill>
                  <a:latin typeface="Andes"/>
                  <a:cs typeface="Lucida Sans Unicode" pitchFamily="34" charset="0"/>
                </a:rPr>
                <a:t>y etiquetado de líneas y trenes.</a:t>
              </a:r>
            </a:p>
          </p:txBody>
        </p:sp>
      </p:grpSp>
      <p:grpSp>
        <p:nvGrpSpPr>
          <p:cNvPr id="12" name="Group 19"/>
          <p:cNvGrpSpPr>
            <a:grpSpLocks/>
          </p:cNvGrpSpPr>
          <p:nvPr/>
        </p:nvGrpSpPr>
        <p:grpSpPr bwMode="auto">
          <a:xfrm>
            <a:off x="1515853" y="2640021"/>
            <a:ext cx="7989277" cy="1549403"/>
            <a:chOff x="61" y="1663"/>
            <a:chExt cx="5452" cy="976"/>
          </a:xfrm>
        </p:grpSpPr>
        <p:sp>
          <p:nvSpPr>
            <p:cNvPr id="13" name="Rectangle 14"/>
            <p:cNvSpPr>
              <a:spLocks noChangeArrowheads="1"/>
            </p:cNvSpPr>
            <p:nvPr/>
          </p:nvSpPr>
          <p:spPr bwMode="auto">
            <a:xfrm>
              <a:off x="61" y="1663"/>
              <a:ext cx="528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defTabSz="976313" eaLnBrk="1" hangingPunct="1">
                <a:lnSpc>
                  <a:spcPct val="110000"/>
                </a:lnSpc>
                <a:spcBef>
                  <a:spcPct val="60000"/>
                </a:spcBef>
                <a:buClrTx/>
                <a:buFontTx/>
                <a:buNone/>
              </a:pPr>
              <a:r>
                <a:rPr lang="es-ES" sz="2000" b="1" dirty="0">
                  <a:solidFill>
                    <a:srgbClr val="5B5BC9"/>
                  </a:solidFill>
                  <a:latin typeface="Andes"/>
                </a:rPr>
                <a:t>2. Auditoría. Fase reuniones y revisión de documentación.</a:t>
              </a:r>
              <a:endParaRPr lang="es-ES" sz="1600" b="1" dirty="0">
                <a:solidFill>
                  <a:srgbClr val="5B5BC9"/>
                </a:solidFill>
                <a:latin typeface="Andes"/>
              </a:endParaRPr>
            </a:p>
          </p:txBody>
        </p:sp>
        <p:sp>
          <p:nvSpPr>
            <p:cNvPr id="14" name="Rectangle 15"/>
            <p:cNvSpPr>
              <a:spLocks noChangeArrowheads="1"/>
            </p:cNvSpPr>
            <p:nvPr/>
          </p:nvSpPr>
          <p:spPr bwMode="auto">
            <a:xfrm>
              <a:off x="410" y="1902"/>
              <a:ext cx="5103" cy="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9999"/>
                      </a:srgbClr>
                    </a:outerShdw>
                  </a:effectLst>
                </a14:hiddenEffects>
              </a:ext>
            </a:extLst>
          </p:spPr>
          <p:txBody>
            <a:bodyPr>
              <a:spAutoFit/>
            </a:bodyPr>
            <a:lstStyle/>
            <a:p>
              <a:pPr marL="171450" indent="-171450" algn="just">
                <a:spcBef>
                  <a:spcPct val="50000"/>
                </a:spcBef>
                <a:buFontTx/>
                <a:buChar char="•"/>
              </a:pPr>
              <a:r>
                <a:rPr lang="es-ES" sz="1200" dirty="0">
                  <a:solidFill>
                    <a:srgbClr val="0C297E"/>
                  </a:solidFill>
                  <a:latin typeface="Calibri" panose="020F0502020204030204" pitchFamily="34" charset="0"/>
                  <a:cs typeface="Lucida Sans Unicode" pitchFamily="34" charset="0"/>
                </a:rPr>
                <a:t> </a:t>
              </a:r>
              <a:r>
                <a:rPr lang="es-ES" sz="1400" dirty="0">
                  <a:solidFill>
                    <a:srgbClr val="0C297E"/>
                  </a:solidFill>
                  <a:latin typeface="Andes"/>
                  <a:cs typeface="Lucida Sans Unicode" pitchFamily="34" charset="0"/>
                </a:rPr>
                <a:t>Reunión con responsables de aspecto de servicio y coordinadores de líneas.</a:t>
              </a:r>
            </a:p>
            <a:p>
              <a:pPr marL="171450" indent="-171450" algn="just">
                <a:spcBef>
                  <a:spcPct val="50000"/>
                </a:spcBef>
                <a:buFontTx/>
                <a:buChar char="•"/>
              </a:pPr>
              <a:r>
                <a:rPr lang="es-ES" sz="1400" dirty="0">
                  <a:solidFill>
                    <a:srgbClr val="0C297E"/>
                  </a:solidFill>
                  <a:latin typeface="Andes"/>
                  <a:cs typeface="Lucida Sans Unicode" pitchFamily="34" charset="0"/>
                </a:rPr>
                <a:t> Reunión con el equipo de calidad para revisar documentación, indicadores, servicios no conformes y gestión de anomalías detectadas durante la visita.</a:t>
              </a:r>
            </a:p>
            <a:p>
              <a:pPr marL="171450" indent="-171450" algn="just">
                <a:spcBef>
                  <a:spcPct val="50000"/>
                </a:spcBef>
                <a:buFontTx/>
                <a:buChar char="•"/>
              </a:pPr>
              <a:r>
                <a:rPr lang="es-ES" sz="1400" dirty="0">
                  <a:solidFill>
                    <a:srgbClr val="0C297E"/>
                  </a:solidFill>
                  <a:latin typeface="Andes"/>
                  <a:cs typeface="Lucida Sans Unicode" pitchFamily="34" charset="0"/>
                </a:rPr>
                <a:t> Elaboración del informe final, que contempla las observaciones y No Conformidades.</a:t>
              </a:r>
            </a:p>
          </p:txBody>
        </p:sp>
      </p:grpSp>
      <p:pic>
        <p:nvPicPr>
          <p:cNvPr id="15"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5425" y="4212546"/>
            <a:ext cx="2573215"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 name="Group 28"/>
          <p:cNvGrpSpPr>
            <a:grpSpLocks/>
          </p:cNvGrpSpPr>
          <p:nvPr/>
        </p:nvGrpSpPr>
        <p:grpSpPr bwMode="auto">
          <a:xfrm>
            <a:off x="2075736" y="2783916"/>
            <a:ext cx="8112156" cy="3748088"/>
            <a:chOff x="620" y="1528"/>
            <a:chExt cx="5159" cy="2361"/>
          </a:xfrm>
        </p:grpSpPr>
        <p:pic>
          <p:nvPicPr>
            <p:cNvPr id="17" name="Picture 21" descr="Foto00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1" y="1528"/>
              <a:ext cx="1459"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descr="Foto0082"/>
            <p:cNvPicPr>
              <a:picLocks noChangeAspect="1" noChangeArrowheads="1"/>
            </p:cNvPicPr>
            <p:nvPr/>
          </p:nvPicPr>
          <p:blipFill>
            <a:blip r:embed="rId7" cstate="print">
              <a:extLst>
                <a:ext uri="{28A0092B-C50C-407E-A947-70E740481C1C}">
                  <a14:useLocalDpi xmlns:a14="http://schemas.microsoft.com/office/drawing/2010/main" val="0"/>
                </a:ext>
              </a:extLst>
            </a:blip>
            <a:srcRect l="28816"/>
            <a:stretch>
              <a:fillRect/>
            </a:stretch>
          </p:blipFill>
          <p:spPr bwMode="auto">
            <a:xfrm>
              <a:off x="3009" y="2667"/>
              <a:ext cx="1141"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Foto007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7" y="1539"/>
              <a:ext cx="1442"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Foto00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9" y="2667"/>
              <a:ext cx="1590" cy="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 y="1540"/>
              <a:ext cx="1751" cy="23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2" name="3 CuadroTexto"/>
          <p:cNvSpPr txBox="1">
            <a:spLocks noChangeArrowheads="1"/>
          </p:cNvSpPr>
          <p:nvPr/>
        </p:nvSpPr>
        <p:spPr bwMode="auto">
          <a:xfrm>
            <a:off x="2083410" y="956659"/>
            <a:ext cx="7775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ctr" eaLnBrk="1" hangingPunct="1">
              <a:defRPr sz="1600" b="1">
                <a:solidFill>
                  <a:schemeClr val="accent1">
                    <a:lumMod val="50000"/>
                  </a:schemeClr>
                </a:solidFill>
                <a:effectLst>
                  <a:outerShdw blurRad="38100" dist="38100" dir="2700000" algn="tl">
                    <a:srgbClr val="000000">
                      <a:alpha val="43137"/>
                    </a:srgbClr>
                  </a:outerShdw>
                </a:effectLs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s-ES" sz="2000" dirty="0" smtClean="0">
                <a:latin typeface="Andes"/>
              </a:rPr>
              <a:t>¿En qué consiste el proceso de certificación?</a:t>
            </a:r>
            <a:endParaRPr lang="es-ES" sz="2000" dirty="0">
              <a:latin typeface="Andes"/>
            </a:endParaRPr>
          </a:p>
        </p:txBody>
      </p:sp>
      <p:sp>
        <p:nvSpPr>
          <p:cNvPr id="27" name="Text Box 20"/>
          <p:cNvSpPr txBox="1">
            <a:spLocks noChangeArrowheads="1"/>
          </p:cNvSpPr>
          <p:nvPr/>
        </p:nvSpPr>
        <p:spPr bwMode="auto">
          <a:xfrm>
            <a:off x="1847660" y="571056"/>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Implantación</a:t>
            </a:r>
            <a:endParaRPr lang="es-ES_tradnl" altLang="es-ES" sz="2400" b="1" dirty="0">
              <a:latin typeface="Andes"/>
            </a:endParaRPr>
          </a:p>
        </p:txBody>
      </p:sp>
      <p:pic>
        <p:nvPicPr>
          <p:cNvPr id="5" name="Picture Placeholder 10" descr="WB-WBG-vertical-RGB.png"/>
          <p:cNvPicPr>
            <a:picLocks noChangeAspect="1"/>
          </p:cNvPicPr>
          <p:nvPr/>
        </p:nvPicPr>
        <p:blipFill rotWithShape="1">
          <a:blip r:embed="rId11">
            <a:extLst>
              <a:ext uri="{28A0092B-C50C-407E-A947-70E740481C1C}">
                <a14:useLocalDpi xmlns:a14="http://schemas.microsoft.com/office/drawing/2010/main" val="0"/>
              </a:ext>
            </a:extLst>
          </a:blip>
          <a:srcRect t="-9829" b="-9800"/>
          <a:stretch/>
        </p:blipFill>
        <p:spPr>
          <a:xfrm>
            <a:off x="9421850" y="6223319"/>
            <a:ext cx="911431" cy="617371"/>
          </a:xfrm>
          <a:prstGeom prst="rect">
            <a:avLst/>
          </a:prstGeom>
        </p:spPr>
      </p:pic>
    </p:spTree>
    <p:extLst>
      <p:ext uri="{BB962C8B-B14F-4D97-AF65-F5344CB8AC3E}">
        <p14:creationId xmlns:p14="http://schemas.microsoft.com/office/powerpoint/2010/main" val="62225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47"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47"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2450" y="633425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3">
            <a:extLst>
              <a:ext uri="{28A0092B-C50C-407E-A947-70E740481C1C}">
                <a14:useLocalDpi xmlns:a14="http://schemas.microsoft.com/office/drawing/2010/main" val="0"/>
              </a:ext>
            </a:extLst>
          </a:blip>
          <a:srcRect t="-9829" b="-9800"/>
          <a:stretch/>
        </p:blipFill>
        <p:spPr>
          <a:xfrm>
            <a:off x="9214586" y="6211127"/>
            <a:ext cx="911431" cy="617371"/>
          </a:xfrm>
          <a:prstGeom prst="rect">
            <a:avLst/>
          </a:prstGeom>
        </p:spPr>
      </p:pic>
      <p:sp>
        <p:nvSpPr>
          <p:cNvPr id="2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6" name="3 CuadroTexto"/>
          <p:cNvSpPr txBox="1">
            <a:spLocks noChangeArrowheads="1"/>
          </p:cNvSpPr>
          <p:nvPr/>
        </p:nvSpPr>
        <p:spPr bwMode="auto">
          <a:xfrm>
            <a:off x="1717650" y="895699"/>
            <a:ext cx="7775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ctr" eaLnBrk="1" hangingPunct="1">
              <a:defRPr sz="1600" b="1">
                <a:solidFill>
                  <a:schemeClr val="accent1">
                    <a:lumMod val="50000"/>
                  </a:schemeClr>
                </a:solidFill>
                <a:effectLst>
                  <a:outerShdw blurRad="38100" dist="38100" dir="2700000" algn="tl">
                    <a:srgbClr val="000000">
                      <a:alpha val="43137"/>
                    </a:srgbClr>
                  </a:outerShdw>
                </a:effectLs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s-ES" sz="2000" dirty="0" smtClean="0">
                <a:latin typeface="Andes"/>
              </a:rPr>
              <a:t>El objetivo no es certificarse es MEJORAR</a:t>
            </a:r>
            <a:endParaRPr lang="es-ES" sz="2000" dirty="0">
              <a:latin typeface="Andes"/>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706" y="3489960"/>
            <a:ext cx="3899036" cy="258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874" y="123425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descr="https://encrypted-tbn1.gstatic.com/images?q=tbn:ANd9GcSoz0NS7J9hbFsNMJ9YDbRbd180gYcxBHAMj6iaZatnp37iej8cp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8017" y="2995158"/>
            <a:ext cx="2727327" cy="315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20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3">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
        <p:nvSpPr>
          <p:cNvPr id="25" name="Text Box 20"/>
          <p:cNvSpPr txBox="1">
            <a:spLocks noChangeArrowheads="1"/>
          </p:cNvSpPr>
          <p:nvPr/>
        </p:nvSpPr>
        <p:spPr bwMode="auto">
          <a:xfrm>
            <a:off x="1847660" y="75629"/>
            <a:ext cx="8527732"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smtClean="0">
                <a:latin typeface="Andes"/>
              </a:rPr>
              <a:t>Calidad de servicio en Metro de Madrid</a:t>
            </a:r>
            <a:endParaRPr lang="es-ES_tradnl" altLang="es-ES" sz="3200" b="1" dirty="0">
              <a:latin typeface="Andes"/>
            </a:endParaRPr>
          </a:p>
        </p:txBody>
      </p:sp>
      <p:sp>
        <p:nvSpPr>
          <p:cNvPr id="6" name="1 Rectángulo"/>
          <p:cNvSpPr>
            <a:spLocks noChangeArrowheads="1"/>
          </p:cNvSpPr>
          <p:nvPr/>
        </p:nvSpPr>
        <p:spPr bwMode="auto">
          <a:xfrm>
            <a:off x="2172366" y="861860"/>
            <a:ext cx="8507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 sz="2400" b="1" dirty="0" smtClean="0">
                <a:solidFill>
                  <a:schemeClr val="accent1">
                    <a:lumMod val="50000"/>
                  </a:schemeClr>
                </a:solidFill>
                <a:effectLst>
                  <a:outerShdw blurRad="38100" dist="38100" dir="2700000" algn="tl">
                    <a:srgbClr val="000000">
                      <a:alpha val="43137"/>
                    </a:srgbClr>
                  </a:outerShdw>
                </a:effectLst>
                <a:latin typeface="Andes"/>
              </a:rPr>
              <a:t>Evolución de la calidad percibida</a:t>
            </a:r>
            <a:endParaRPr lang="es-ES" sz="2400" b="1" dirty="0">
              <a:solidFill>
                <a:schemeClr val="accent1">
                  <a:lumMod val="50000"/>
                </a:schemeClr>
              </a:solidFill>
              <a:effectLst>
                <a:outerShdw blurRad="38100" dist="38100" dir="2700000" algn="tl">
                  <a:srgbClr val="000000">
                    <a:alpha val="43137"/>
                  </a:srgbClr>
                </a:outerShdw>
              </a:effectLst>
              <a:latin typeface="Andes"/>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882" y="1366608"/>
            <a:ext cx="8004521" cy="3611833"/>
          </a:xfrm>
          <a:prstGeom prst="rect">
            <a:avLst/>
          </a:prstGeom>
          <a:noFill/>
          <a:ln>
            <a:noFill/>
          </a:ln>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492" y="1322541"/>
            <a:ext cx="3446873" cy="438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25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1887867" y="76383"/>
            <a:ext cx="10313843" cy="584775"/>
          </a:xfrm>
          <a:prstGeom prst="rect">
            <a:avLst/>
          </a:prstGeom>
          <a:noFill/>
          <a:ln w="9525">
            <a:noFill/>
            <a:miter lim="800000"/>
            <a:headEnd/>
            <a:tailEnd/>
          </a:ln>
          <a:extLst/>
        </p:spPr>
        <p:txBody>
          <a:bodyPr wrap="square">
            <a:spAutoFit/>
          </a:bodyPr>
          <a:lstStyle/>
          <a:p>
            <a:pPr eaLnBrk="0" fontAlgn="base" hangingPunct="0">
              <a:spcBef>
                <a:spcPct val="50000"/>
              </a:spcBef>
              <a:spcAft>
                <a:spcPct val="0"/>
              </a:spcAft>
            </a:pPr>
            <a:r>
              <a:rPr lang="es-ES" sz="3200" b="1" dirty="0">
                <a:solidFill>
                  <a:srgbClr val="005A9F"/>
                </a:solidFill>
                <a:latin typeface="Andes"/>
                <a:ea typeface="Geneva"/>
                <a:cs typeface="Geneva"/>
              </a:rPr>
              <a:t>Modelo de Dirección Estratégica de Metro de Madrid</a:t>
            </a:r>
          </a:p>
        </p:txBody>
      </p:sp>
      <p:sp>
        <p:nvSpPr>
          <p:cNvPr id="27661" name="Text Box 15"/>
          <p:cNvSpPr txBox="1">
            <a:spLocks noChangeArrowheads="1"/>
          </p:cNvSpPr>
          <p:nvPr/>
        </p:nvSpPr>
        <p:spPr bwMode="auto">
          <a:xfrm>
            <a:off x="5950553" y="1097214"/>
            <a:ext cx="2789410" cy="1323439"/>
          </a:xfrm>
          <a:prstGeom prst="rect">
            <a:avLst/>
          </a:prstGeom>
          <a:solidFill>
            <a:schemeClr val="accent1">
              <a:lumMod val="20000"/>
              <a:lumOff val="80000"/>
            </a:schemeClr>
          </a:solidFill>
          <a:ln w="19050">
            <a:solidFill>
              <a:srgbClr val="000080"/>
            </a:solidFill>
            <a:miter lim="800000"/>
            <a:headEnd/>
            <a:tailEnd/>
          </a:ln>
          <a:effectLst/>
          <a:extLst/>
        </p:spPr>
        <p:txBody>
          <a:bodyPr wrap="square">
            <a:spAutoFit/>
          </a:bodyPr>
          <a:lstStyle>
            <a:lvl1pPr>
              <a:defRPr sz="2400">
                <a:solidFill>
                  <a:schemeClr val="tx1"/>
                </a:solidFill>
                <a:latin typeface="Verdana" pitchFamily="34" charset="0"/>
                <a:cs typeface="Arial" pitchFamily="34" charset="0"/>
              </a:defRPr>
            </a:lvl1pPr>
            <a:lvl2pPr marL="742950" indent="-285750">
              <a:defRPr sz="2000">
                <a:solidFill>
                  <a:schemeClr val="tx1"/>
                </a:solidFill>
                <a:latin typeface="Verdana" pitchFamily="34" charset="0"/>
                <a:cs typeface="Arial" pitchFamily="34" charset="0"/>
              </a:defRPr>
            </a:lvl2pPr>
            <a:lvl3pPr>
              <a:defRPr>
                <a:solidFill>
                  <a:schemeClr val="tx1"/>
                </a:solidFill>
                <a:latin typeface="Verdana" pitchFamily="34" charset="0"/>
                <a:cs typeface="Arial" pitchFamily="34" charset="0"/>
              </a:defRPr>
            </a:lvl3pPr>
            <a:lvl4pPr>
              <a:defRPr sz="1600">
                <a:solidFill>
                  <a:schemeClr val="tx1"/>
                </a:solidFill>
                <a:latin typeface="Verdana" pitchFamily="34" charset="0"/>
                <a:cs typeface="Arial" pitchFamily="34" charset="0"/>
              </a:defRPr>
            </a:lvl4pPr>
            <a:lvl5pPr>
              <a:defRPr sz="1600">
                <a:solidFill>
                  <a:schemeClr val="tx1"/>
                </a:solidFill>
                <a:latin typeface="Verdana" pitchFamily="34" charset="0"/>
                <a:cs typeface="Arial" pitchFamily="34" charset="0"/>
              </a:defRPr>
            </a:lvl5pPr>
            <a:lvl6pPr eaLnBrk="0" hangingPunct="0">
              <a:defRPr sz="1600">
                <a:solidFill>
                  <a:schemeClr val="tx1"/>
                </a:solidFill>
                <a:latin typeface="Verdana" pitchFamily="34" charset="0"/>
                <a:cs typeface="Arial" pitchFamily="34" charset="0"/>
              </a:defRPr>
            </a:lvl6pPr>
            <a:lvl7pPr eaLnBrk="0" hangingPunct="0">
              <a:defRPr sz="1600">
                <a:solidFill>
                  <a:schemeClr val="tx1"/>
                </a:solidFill>
                <a:latin typeface="Verdana" pitchFamily="34" charset="0"/>
                <a:cs typeface="Arial" pitchFamily="34" charset="0"/>
              </a:defRPr>
            </a:lvl7pPr>
            <a:lvl8pPr eaLnBrk="0" hangingPunct="0">
              <a:defRPr sz="1600">
                <a:solidFill>
                  <a:schemeClr val="tx1"/>
                </a:solidFill>
                <a:latin typeface="Verdana" pitchFamily="34" charset="0"/>
                <a:cs typeface="Arial" pitchFamily="34" charset="0"/>
              </a:defRPr>
            </a:lvl8pPr>
            <a:lvl9pPr eaLnBrk="0" hangingPunct="0">
              <a:defRPr sz="1600">
                <a:solidFill>
                  <a:schemeClr val="tx1"/>
                </a:solidFill>
                <a:latin typeface="Verdana" pitchFamily="34" charset="0"/>
                <a:cs typeface="Arial" pitchFamily="34" charset="0"/>
              </a:defRPr>
            </a:lvl9pPr>
          </a:lstStyle>
          <a:p>
            <a:pPr algn="just" eaLnBrk="1" hangingPunct="1"/>
            <a:r>
              <a:rPr lang="es-ES_tradnl" altLang="es-ES" sz="1600" dirty="0">
                <a:solidFill>
                  <a:srgbClr val="003399"/>
                </a:solidFill>
                <a:latin typeface="Andes"/>
              </a:rPr>
              <a:t>La evolución de los </a:t>
            </a:r>
            <a:r>
              <a:rPr lang="es-ES_tradnl" altLang="es-ES" sz="1600" u="sng" dirty="0">
                <a:solidFill>
                  <a:srgbClr val="003399"/>
                </a:solidFill>
                <a:latin typeface="Andes"/>
              </a:rPr>
              <a:t>objetivos</a:t>
            </a:r>
            <a:r>
              <a:rPr lang="es-ES_tradnl" altLang="es-ES" sz="1600" dirty="0">
                <a:solidFill>
                  <a:srgbClr val="003399"/>
                </a:solidFill>
                <a:latin typeface="Andes"/>
              </a:rPr>
              <a:t> y los </a:t>
            </a:r>
            <a:r>
              <a:rPr lang="es-ES_tradnl" altLang="es-ES" sz="1600" u="sng" dirty="0">
                <a:solidFill>
                  <a:srgbClr val="003399"/>
                </a:solidFill>
                <a:latin typeface="Andes"/>
              </a:rPr>
              <a:t>riesgos</a:t>
            </a:r>
            <a:r>
              <a:rPr lang="es-ES_tradnl" altLang="es-ES" sz="1600" dirty="0">
                <a:solidFill>
                  <a:srgbClr val="003399"/>
                </a:solidFill>
                <a:latin typeface="Andes"/>
              </a:rPr>
              <a:t> asociados deben ser tomadas en cuenta en la revisión del </a:t>
            </a:r>
            <a:r>
              <a:rPr lang="es-ES_tradnl" altLang="es-ES" sz="1600" u="sng" dirty="0">
                <a:solidFill>
                  <a:srgbClr val="003399"/>
                </a:solidFill>
                <a:latin typeface="Andes"/>
              </a:rPr>
              <a:t>Plan Estratégico</a:t>
            </a:r>
            <a:endParaRPr lang="es-ES" altLang="es-ES" sz="1600" u="sng" dirty="0">
              <a:solidFill>
                <a:srgbClr val="003399"/>
              </a:solidFill>
              <a:latin typeface="Andes"/>
            </a:endParaRPr>
          </a:p>
        </p:txBody>
      </p:sp>
      <p:pic>
        <p:nvPicPr>
          <p:cNvPr id="2765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43" y="3152650"/>
            <a:ext cx="3251855" cy="17165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653" name="Group 5"/>
          <p:cNvGrpSpPr>
            <a:grpSpLocks/>
          </p:cNvGrpSpPr>
          <p:nvPr/>
        </p:nvGrpSpPr>
        <p:grpSpPr bwMode="auto">
          <a:xfrm>
            <a:off x="3749807" y="953021"/>
            <a:ext cx="1962151" cy="1539875"/>
            <a:chOff x="923" y="936"/>
            <a:chExt cx="1525" cy="1587"/>
          </a:xfrm>
        </p:grpSpPr>
        <p:pic>
          <p:nvPicPr>
            <p:cNvPr id="27669" name="Picture 227" descr="MC900297161[1]"/>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r="27013"/>
            <a:stretch>
              <a:fillRect/>
            </a:stretch>
          </p:blipFill>
          <p:spPr bwMode="auto">
            <a:xfrm>
              <a:off x="923" y="936"/>
              <a:ext cx="152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0" name="Oval 7"/>
            <p:cNvSpPr>
              <a:spLocks noChangeArrowheads="1"/>
            </p:cNvSpPr>
            <p:nvPr/>
          </p:nvSpPr>
          <p:spPr bwMode="auto">
            <a:xfrm>
              <a:off x="1147" y="1303"/>
              <a:ext cx="934" cy="551"/>
            </a:xfrm>
            <a:prstGeom prst="ellipse">
              <a:avLst/>
            </a:prstGeom>
            <a:solidFill>
              <a:srgbClr val="00008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r>
                <a:rPr lang="es-ES" altLang="es-ES" sz="1100" dirty="0">
                  <a:solidFill>
                    <a:schemeClr val="bg1"/>
                  </a:solidFill>
                </a:rPr>
                <a:t>PLAN</a:t>
              </a:r>
            </a:p>
            <a:p>
              <a:pPr algn="ctr" eaLnBrk="1" hangingPunct="1"/>
              <a:r>
                <a:rPr lang="es-ES" altLang="es-ES" sz="1100" dirty="0">
                  <a:solidFill>
                    <a:schemeClr val="bg1"/>
                  </a:solidFill>
                </a:rPr>
                <a:t> ESTRATÉGICO</a:t>
              </a:r>
            </a:p>
          </p:txBody>
        </p:sp>
      </p:grpSp>
      <p:pic>
        <p:nvPicPr>
          <p:cNvPr id="276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4375" y="3284985"/>
            <a:ext cx="268816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5" name="Text Box 9"/>
          <p:cNvSpPr txBox="1">
            <a:spLocks noChangeArrowheads="1"/>
          </p:cNvSpPr>
          <p:nvPr/>
        </p:nvSpPr>
        <p:spPr bwMode="auto">
          <a:xfrm>
            <a:off x="-241415" y="2514162"/>
            <a:ext cx="4224867" cy="707886"/>
          </a:xfrm>
          <a:prstGeom prst="rect">
            <a:avLst/>
          </a:prstGeom>
          <a:noFill/>
          <a:ln>
            <a:noFill/>
          </a:ln>
          <a:effectLst/>
          <a:extLst>
            <a:ext uri="{909E8E84-426E-40DD-AFC4-6F175D3DCCD1}">
              <a14:hiddenFill xmlns:a14="http://schemas.microsoft.com/office/drawing/2010/main">
                <a:solidFill>
                  <a:srgbClr val="A7A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Verdana" pitchFamily="34" charset="0"/>
                <a:cs typeface="Arial" pitchFamily="34" charset="0"/>
              </a:defRPr>
            </a:lvl1pPr>
            <a:lvl2pPr marL="742950" indent="-285750">
              <a:defRPr sz="2000">
                <a:solidFill>
                  <a:schemeClr val="tx1"/>
                </a:solidFill>
                <a:latin typeface="Verdana" pitchFamily="34" charset="0"/>
                <a:cs typeface="Arial" pitchFamily="34" charset="0"/>
              </a:defRPr>
            </a:lvl2pPr>
            <a:lvl3pPr>
              <a:defRPr>
                <a:solidFill>
                  <a:schemeClr val="tx1"/>
                </a:solidFill>
                <a:latin typeface="Verdana" pitchFamily="34" charset="0"/>
                <a:cs typeface="Arial" pitchFamily="34" charset="0"/>
              </a:defRPr>
            </a:lvl3pPr>
            <a:lvl4pPr>
              <a:defRPr sz="1600">
                <a:solidFill>
                  <a:schemeClr val="tx1"/>
                </a:solidFill>
                <a:latin typeface="Verdana" pitchFamily="34" charset="0"/>
                <a:cs typeface="Arial" pitchFamily="34" charset="0"/>
              </a:defRPr>
            </a:lvl4pPr>
            <a:lvl5pPr>
              <a:defRPr sz="1600">
                <a:solidFill>
                  <a:schemeClr val="tx1"/>
                </a:solidFill>
                <a:latin typeface="Verdana" pitchFamily="34" charset="0"/>
                <a:cs typeface="Arial" pitchFamily="34" charset="0"/>
              </a:defRPr>
            </a:lvl5pPr>
            <a:lvl6pPr eaLnBrk="0" hangingPunct="0">
              <a:defRPr sz="1600">
                <a:solidFill>
                  <a:schemeClr val="tx1"/>
                </a:solidFill>
                <a:latin typeface="Verdana" pitchFamily="34" charset="0"/>
                <a:cs typeface="Arial" pitchFamily="34" charset="0"/>
              </a:defRPr>
            </a:lvl6pPr>
            <a:lvl7pPr eaLnBrk="0" hangingPunct="0">
              <a:defRPr sz="1600">
                <a:solidFill>
                  <a:schemeClr val="tx1"/>
                </a:solidFill>
                <a:latin typeface="Verdana" pitchFamily="34" charset="0"/>
                <a:cs typeface="Arial" pitchFamily="34" charset="0"/>
              </a:defRPr>
            </a:lvl7pPr>
            <a:lvl8pPr eaLnBrk="0" hangingPunct="0">
              <a:defRPr sz="1600">
                <a:solidFill>
                  <a:schemeClr val="tx1"/>
                </a:solidFill>
                <a:latin typeface="Verdana" pitchFamily="34" charset="0"/>
                <a:cs typeface="Arial" pitchFamily="34" charset="0"/>
              </a:defRPr>
            </a:lvl8pPr>
            <a:lvl9pPr eaLnBrk="0" hangingPunct="0">
              <a:defRPr sz="1600">
                <a:solidFill>
                  <a:schemeClr val="tx1"/>
                </a:solidFill>
                <a:latin typeface="Verdana" pitchFamily="34" charset="0"/>
                <a:cs typeface="Arial" pitchFamily="34" charset="0"/>
              </a:defRPr>
            </a:lvl9pPr>
          </a:lstStyle>
          <a:p>
            <a:pPr algn="ctr" eaLnBrk="1" hangingPunct="1">
              <a:spcBef>
                <a:spcPct val="50000"/>
              </a:spcBef>
            </a:pPr>
            <a:r>
              <a:rPr lang="es-ES_tradnl" altLang="es-ES" sz="1600" b="1" dirty="0" smtClean="0">
                <a:solidFill>
                  <a:schemeClr val="accent5">
                    <a:lumMod val="75000"/>
                  </a:schemeClr>
                </a:solidFill>
                <a:latin typeface="Andes"/>
              </a:rPr>
              <a:t>GESTIÓN </a:t>
            </a:r>
            <a:r>
              <a:rPr lang="es-ES_tradnl" altLang="es-ES" sz="1600" b="1" dirty="0">
                <a:solidFill>
                  <a:schemeClr val="accent5">
                    <a:lumMod val="75000"/>
                  </a:schemeClr>
                </a:solidFill>
                <a:latin typeface="Andes"/>
              </a:rPr>
              <a:t>ESTRATÉGICA </a:t>
            </a:r>
            <a:endParaRPr lang="es-ES_tradnl" altLang="es-ES" sz="1600" b="1" dirty="0" smtClean="0">
              <a:solidFill>
                <a:schemeClr val="accent5">
                  <a:lumMod val="75000"/>
                </a:schemeClr>
              </a:solidFill>
              <a:latin typeface="Andes"/>
            </a:endParaRPr>
          </a:p>
          <a:p>
            <a:pPr algn="ctr" eaLnBrk="1" hangingPunct="1">
              <a:spcBef>
                <a:spcPct val="50000"/>
              </a:spcBef>
            </a:pPr>
            <a:r>
              <a:rPr lang="es-ES_tradnl" altLang="es-ES" sz="1600" b="1" dirty="0" smtClean="0">
                <a:solidFill>
                  <a:schemeClr val="accent5">
                    <a:lumMod val="75000"/>
                  </a:schemeClr>
                </a:solidFill>
                <a:latin typeface="Andes"/>
              </a:rPr>
              <a:t>(CMI - </a:t>
            </a:r>
            <a:r>
              <a:rPr lang="es-ES_tradnl" altLang="es-ES" sz="1600" b="1" dirty="0" err="1" smtClean="0">
                <a:solidFill>
                  <a:schemeClr val="accent5">
                    <a:lumMod val="75000"/>
                  </a:schemeClr>
                </a:solidFill>
                <a:latin typeface="Andes"/>
              </a:rPr>
              <a:t>Balanced</a:t>
            </a:r>
            <a:r>
              <a:rPr lang="es-ES_tradnl" altLang="es-ES" sz="1600" b="1" dirty="0" smtClean="0">
                <a:solidFill>
                  <a:schemeClr val="accent5">
                    <a:lumMod val="75000"/>
                  </a:schemeClr>
                </a:solidFill>
                <a:latin typeface="Andes"/>
              </a:rPr>
              <a:t> </a:t>
            </a:r>
            <a:r>
              <a:rPr lang="es-ES_tradnl" altLang="es-ES" sz="1600" b="1" dirty="0" err="1" smtClean="0">
                <a:solidFill>
                  <a:schemeClr val="accent5">
                    <a:lumMod val="75000"/>
                  </a:schemeClr>
                </a:solidFill>
                <a:latin typeface="Andes"/>
              </a:rPr>
              <a:t>Scorecard</a:t>
            </a:r>
            <a:r>
              <a:rPr lang="es-ES_tradnl" altLang="es-ES" sz="1600" b="1" dirty="0" smtClean="0">
                <a:solidFill>
                  <a:schemeClr val="accent5">
                    <a:lumMod val="75000"/>
                  </a:schemeClr>
                </a:solidFill>
                <a:latin typeface="Andes"/>
              </a:rPr>
              <a:t>)</a:t>
            </a:r>
            <a:endParaRPr lang="es-ES" altLang="es-ES" sz="1600" b="1" dirty="0">
              <a:solidFill>
                <a:schemeClr val="accent5">
                  <a:lumMod val="75000"/>
                </a:schemeClr>
              </a:solidFill>
              <a:latin typeface="Andes"/>
            </a:endParaRPr>
          </a:p>
        </p:txBody>
      </p:sp>
      <p:sp>
        <p:nvSpPr>
          <p:cNvPr id="27656" name="Text Box 10"/>
          <p:cNvSpPr txBox="1">
            <a:spLocks noChangeArrowheads="1"/>
          </p:cNvSpPr>
          <p:nvPr/>
        </p:nvSpPr>
        <p:spPr bwMode="auto">
          <a:xfrm>
            <a:off x="5615947" y="2624720"/>
            <a:ext cx="3219451" cy="707886"/>
          </a:xfrm>
          <a:prstGeom prst="rect">
            <a:avLst/>
          </a:prstGeom>
          <a:noFill/>
          <a:ln>
            <a:noFill/>
          </a:ln>
          <a:effectLst/>
          <a:extLst>
            <a:ext uri="{909E8E84-426E-40DD-AFC4-6F175D3DCCD1}">
              <a14:hiddenFill xmlns:a14="http://schemas.microsoft.com/office/drawing/2010/main">
                <a:solidFill>
                  <a:srgbClr val="A7A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ctr">
              <a:spcBef>
                <a:spcPct val="50000"/>
              </a:spcBef>
              <a:defRPr sz="1400" b="1">
                <a:solidFill>
                  <a:srgbClr val="002060"/>
                </a:solidFill>
                <a:latin typeface="Arial" pitchFamily="34" charset="0"/>
                <a:cs typeface="Arial" pitchFamily="34" charset="0"/>
              </a:defRPr>
            </a:lvl1pPr>
            <a:lvl2pPr marL="742950" indent="-285750">
              <a:defRPr sz="2000">
                <a:latin typeface="Verdana" pitchFamily="34" charset="0"/>
                <a:cs typeface="Arial" pitchFamily="34" charset="0"/>
              </a:defRPr>
            </a:lvl2pPr>
            <a:lvl3pPr>
              <a:defRPr>
                <a:latin typeface="Verdana" pitchFamily="34" charset="0"/>
                <a:cs typeface="Arial" pitchFamily="34" charset="0"/>
              </a:defRPr>
            </a:lvl3pPr>
            <a:lvl4pPr>
              <a:defRPr sz="1600">
                <a:latin typeface="Verdana" pitchFamily="34" charset="0"/>
                <a:cs typeface="Arial" pitchFamily="34" charset="0"/>
              </a:defRPr>
            </a:lvl4pPr>
            <a:lvl5pPr>
              <a:defRPr sz="1600">
                <a:latin typeface="Verdana" pitchFamily="34" charset="0"/>
                <a:cs typeface="Arial" pitchFamily="34" charset="0"/>
              </a:defRPr>
            </a:lvl5pPr>
            <a:lvl6pPr eaLnBrk="0" hangingPunct="0">
              <a:defRPr sz="1600">
                <a:latin typeface="Verdana" pitchFamily="34" charset="0"/>
                <a:cs typeface="Arial" pitchFamily="34" charset="0"/>
              </a:defRPr>
            </a:lvl6pPr>
            <a:lvl7pPr eaLnBrk="0" hangingPunct="0">
              <a:defRPr sz="1600">
                <a:latin typeface="Verdana" pitchFamily="34" charset="0"/>
                <a:cs typeface="Arial" pitchFamily="34" charset="0"/>
              </a:defRPr>
            </a:lvl7pPr>
            <a:lvl8pPr eaLnBrk="0" hangingPunct="0">
              <a:defRPr sz="1600">
                <a:latin typeface="Verdana" pitchFamily="34" charset="0"/>
                <a:cs typeface="Arial" pitchFamily="34" charset="0"/>
              </a:defRPr>
            </a:lvl8pPr>
            <a:lvl9pPr eaLnBrk="0" hangingPunct="0">
              <a:defRPr sz="1600">
                <a:latin typeface="Verdana" pitchFamily="34" charset="0"/>
                <a:cs typeface="Arial" pitchFamily="34" charset="0"/>
              </a:defRPr>
            </a:lvl9pPr>
          </a:lstStyle>
          <a:p>
            <a:r>
              <a:rPr lang="es-ES_tradnl" altLang="es-ES" sz="1600" dirty="0">
                <a:solidFill>
                  <a:schemeClr val="accent5">
                    <a:lumMod val="75000"/>
                  </a:schemeClr>
                </a:solidFill>
                <a:latin typeface="Andes"/>
              </a:rPr>
              <a:t>GESTIÓN DE RIESGOS</a:t>
            </a:r>
          </a:p>
          <a:p>
            <a:r>
              <a:rPr lang="es-ES_tradnl" altLang="es-ES" sz="1600" dirty="0">
                <a:solidFill>
                  <a:schemeClr val="accent5">
                    <a:lumMod val="75000"/>
                  </a:schemeClr>
                </a:solidFill>
                <a:latin typeface="Andes"/>
              </a:rPr>
              <a:t> (Mapa Riesgos Corp.)</a:t>
            </a:r>
            <a:endParaRPr lang="es-ES" altLang="es-ES" sz="1600" dirty="0">
              <a:solidFill>
                <a:schemeClr val="accent5">
                  <a:lumMod val="75000"/>
                </a:schemeClr>
              </a:solidFill>
              <a:latin typeface="Andes"/>
            </a:endParaRPr>
          </a:p>
        </p:txBody>
      </p:sp>
      <p:sp>
        <p:nvSpPr>
          <p:cNvPr id="27659" name="Text Box 13"/>
          <p:cNvSpPr txBox="1">
            <a:spLocks noChangeArrowheads="1"/>
          </p:cNvSpPr>
          <p:nvPr/>
        </p:nvSpPr>
        <p:spPr bwMode="auto">
          <a:xfrm>
            <a:off x="154052" y="1615936"/>
            <a:ext cx="3442654" cy="830997"/>
          </a:xfrm>
          <a:prstGeom prst="rect">
            <a:avLst/>
          </a:prstGeom>
          <a:solidFill>
            <a:schemeClr val="accent1">
              <a:lumMod val="20000"/>
              <a:lumOff val="80000"/>
            </a:schemeClr>
          </a:solidFill>
          <a:ln w="19050">
            <a:solidFill>
              <a:srgbClr val="000080"/>
            </a:solidFill>
            <a:miter lim="800000"/>
            <a:headEnd/>
            <a:tailEnd/>
          </a:ln>
          <a:effectLst/>
          <a:extLst/>
        </p:spPr>
        <p:txBody>
          <a:bodyPr wrap="square">
            <a:spAutoFit/>
          </a:bodyPr>
          <a:lstStyle>
            <a:lvl1pPr>
              <a:defRPr sz="2400">
                <a:solidFill>
                  <a:schemeClr val="tx1"/>
                </a:solidFill>
                <a:latin typeface="Verdana" pitchFamily="34" charset="0"/>
                <a:cs typeface="Arial" pitchFamily="34" charset="0"/>
              </a:defRPr>
            </a:lvl1pPr>
            <a:lvl2pPr marL="742950" indent="-285750">
              <a:defRPr sz="2000">
                <a:solidFill>
                  <a:schemeClr val="tx1"/>
                </a:solidFill>
                <a:latin typeface="Verdana" pitchFamily="34" charset="0"/>
                <a:cs typeface="Arial" pitchFamily="34" charset="0"/>
              </a:defRPr>
            </a:lvl2pPr>
            <a:lvl3pPr>
              <a:defRPr>
                <a:solidFill>
                  <a:schemeClr val="tx1"/>
                </a:solidFill>
                <a:latin typeface="Verdana" pitchFamily="34" charset="0"/>
                <a:cs typeface="Arial" pitchFamily="34" charset="0"/>
              </a:defRPr>
            </a:lvl3pPr>
            <a:lvl4pPr>
              <a:defRPr sz="1600">
                <a:solidFill>
                  <a:schemeClr val="tx1"/>
                </a:solidFill>
                <a:latin typeface="Verdana" pitchFamily="34" charset="0"/>
                <a:cs typeface="Arial" pitchFamily="34" charset="0"/>
              </a:defRPr>
            </a:lvl4pPr>
            <a:lvl5pPr>
              <a:defRPr sz="1600">
                <a:solidFill>
                  <a:schemeClr val="tx1"/>
                </a:solidFill>
                <a:latin typeface="Verdana" pitchFamily="34" charset="0"/>
                <a:cs typeface="Arial" pitchFamily="34" charset="0"/>
              </a:defRPr>
            </a:lvl5pPr>
            <a:lvl6pPr eaLnBrk="0" hangingPunct="0">
              <a:defRPr sz="1600">
                <a:solidFill>
                  <a:schemeClr val="tx1"/>
                </a:solidFill>
                <a:latin typeface="Verdana" pitchFamily="34" charset="0"/>
                <a:cs typeface="Arial" pitchFamily="34" charset="0"/>
              </a:defRPr>
            </a:lvl6pPr>
            <a:lvl7pPr eaLnBrk="0" hangingPunct="0">
              <a:defRPr sz="1600">
                <a:solidFill>
                  <a:schemeClr val="tx1"/>
                </a:solidFill>
                <a:latin typeface="Verdana" pitchFamily="34" charset="0"/>
                <a:cs typeface="Arial" pitchFamily="34" charset="0"/>
              </a:defRPr>
            </a:lvl7pPr>
            <a:lvl8pPr eaLnBrk="0" hangingPunct="0">
              <a:defRPr sz="1600">
                <a:solidFill>
                  <a:schemeClr val="tx1"/>
                </a:solidFill>
                <a:latin typeface="Verdana" pitchFamily="34" charset="0"/>
                <a:cs typeface="Arial" pitchFamily="34" charset="0"/>
              </a:defRPr>
            </a:lvl8pPr>
            <a:lvl9pPr eaLnBrk="0" hangingPunct="0">
              <a:defRPr sz="1600">
                <a:solidFill>
                  <a:schemeClr val="tx1"/>
                </a:solidFill>
                <a:latin typeface="Verdana" pitchFamily="34" charset="0"/>
                <a:cs typeface="Arial" pitchFamily="34" charset="0"/>
              </a:defRPr>
            </a:lvl9pPr>
          </a:lstStyle>
          <a:p>
            <a:pPr algn="just" eaLnBrk="1" hangingPunct="1"/>
            <a:r>
              <a:rPr lang="es-ES_tradnl" altLang="es-ES" sz="1600" dirty="0">
                <a:solidFill>
                  <a:srgbClr val="003399"/>
                </a:solidFill>
                <a:latin typeface="Andes"/>
              </a:rPr>
              <a:t>A partir de la definición del </a:t>
            </a:r>
            <a:r>
              <a:rPr lang="es-ES_tradnl" altLang="es-ES" sz="1600" u="sng" dirty="0">
                <a:solidFill>
                  <a:srgbClr val="003399"/>
                </a:solidFill>
                <a:latin typeface="Andes"/>
              </a:rPr>
              <a:t>Plan Estratégico</a:t>
            </a:r>
            <a:r>
              <a:rPr lang="es-ES_tradnl" altLang="es-ES" sz="1600" dirty="0">
                <a:solidFill>
                  <a:srgbClr val="003399"/>
                </a:solidFill>
                <a:latin typeface="Andes"/>
              </a:rPr>
              <a:t> comienza la revisión del </a:t>
            </a:r>
            <a:r>
              <a:rPr lang="es-ES_tradnl" altLang="es-ES" sz="1600" u="sng" dirty="0" smtClean="0">
                <a:solidFill>
                  <a:srgbClr val="003399"/>
                </a:solidFill>
                <a:latin typeface="Andes"/>
              </a:rPr>
              <a:t>Cuadro de Mando Integral</a:t>
            </a:r>
            <a:endParaRPr lang="es-ES" altLang="es-ES" sz="1600" u="sng" dirty="0">
              <a:solidFill>
                <a:srgbClr val="003399"/>
              </a:solidFill>
              <a:latin typeface="Andes"/>
            </a:endParaRPr>
          </a:p>
        </p:txBody>
      </p:sp>
      <p:sp>
        <p:nvSpPr>
          <p:cNvPr id="27660" name="Text Box 14"/>
          <p:cNvSpPr txBox="1">
            <a:spLocks noChangeArrowheads="1"/>
          </p:cNvSpPr>
          <p:nvPr/>
        </p:nvSpPr>
        <p:spPr bwMode="auto">
          <a:xfrm>
            <a:off x="2360428" y="4983544"/>
            <a:ext cx="6205851" cy="584775"/>
          </a:xfrm>
          <a:prstGeom prst="rect">
            <a:avLst/>
          </a:prstGeom>
          <a:solidFill>
            <a:schemeClr val="accent1">
              <a:lumMod val="20000"/>
              <a:lumOff val="80000"/>
            </a:schemeClr>
          </a:solidFill>
          <a:ln w="19050">
            <a:solidFill>
              <a:srgbClr val="000080"/>
            </a:solidFill>
            <a:miter lim="800000"/>
            <a:headEnd/>
            <a:tailEnd/>
          </a:ln>
          <a:effectLst/>
          <a:extLst/>
        </p:spPr>
        <p:txBody>
          <a:bodyPr wrap="square">
            <a:spAutoFit/>
          </a:bodyPr>
          <a:lstStyle>
            <a:lvl1pPr>
              <a:defRPr sz="2400">
                <a:solidFill>
                  <a:schemeClr val="tx1"/>
                </a:solidFill>
                <a:latin typeface="Verdana" pitchFamily="34" charset="0"/>
                <a:cs typeface="Arial" pitchFamily="34" charset="0"/>
              </a:defRPr>
            </a:lvl1pPr>
            <a:lvl2pPr marL="742950" indent="-285750">
              <a:defRPr sz="2000">
                <a:solidFill>
                  <a:schemeClr val="tx1"/>
                </a:solidFill>
                <a:latin typeface="Verdana" pitchFamily="34" charset="0"/>
                <a:cs typeface="Arial" pitchFamily="34" charset="0"/>
              </a:defRPr>
            </a:lvl2pPr>
            <a:lvl3pPr>
              <a:defRPr>
                <a:solidFill>
                  <a:schemeClr val="tx1"/>
                </a:solidFill>
                <a:latin typeface="Verdana" pitchFamily="34" charset="0"/>
                <a:cs typeface="Arial" pitchFamily="34" charset="0"/>
              </a:defRPr>
            </a:lvl3pPr>
            <a:lvl4pPr>
              <a:defRPr sz="1600">
                <a:solidFill>
                  <a:schemeClr val="tx1"/>
                </a:solidFill>
                <a:latin typeface="Verdana" pitchFamily="34" charset="0"/>
                <a:cs typeface="Arial" pitchFamily="34" charset="0"/>
              </a:defRPr>
            </a:lvl4pPr>
            <a:lvl5pPr>
              <a:defRPr sz="1600">
                <a:solidFill>
                  <a:schemeClr val="tx1"/>
                </a:solidFill>
                <a:latin typeface="Verdana" pitchFamily="34" charset="0"/>
                <a:cs typeface="Arial" pitchFamily="34" charset="0"/>
              </a:defRPr>
            </a:lvl5pPr>
            <a:lvl6pPr eaLnBrk="0" hangingPunct="0">
              <a:defRPr sz="1600">
                <a:solidFill>
                  <a:schemeClr val="tx1"/>
                </a:solidFill>
                <a:latin typeface="Verdana" pitchFamily="34" charset="0"/>
                <a:cs typeface="Arial" pitchFamily="34" charset="0"/>
              </a:defRPr>
            </a:lvl6pPr>
            <a:lvl7pPr eaLnBrk="0" hangingPunct="0">
              <a:defRPr sz="1600">
                <a:solidFill>
                  <a:schemeClr val="tx1"/>
                </a:solidFill>
                <a:latin typeface="Verdana" pitchFamily="34" charset="0"/>
                <a:cs typeface="Arial" pitchFamily="34" charset="0"/>
              </a:defRPr>
            </a:lvl7pPr>
            <a:lvl8pPr eaLnBrk="0" hangingPunct="0">
              <a:defRPr sz="1600">
                <a:solidFill>
                  <a:schemeClr val="tx1"/>
                </a:solidFill>
                <a:latin typeface="Verdana" pitchFamily="34" charset="0"/>
                <a:cs typeface="Arial" pitchFamily="34" charset="0"/>
              </a:defRPr>
            </a:lvl8pPr>
            <a:lvl9pPr eaLnBrk="0" hangingPunct="0">
              <a:defRPr sz="1600">
                <a:solidFill>
                  <a:schemeClr val="tx1"/>
                </a:solidFill>
                <a:latin typeface="Verdana" pitchFamily="34" charset="0"/>
                <a:cs typeface="Arial" pitchFamily="34" charset="0"/>
              </a:defRPr>
            </a:lvl9pPr>
          </a:lstStyle>
          <a:p>
            <a:pPr algn="just" eaLnBrk="1" hangingPunct="1"/>
            <a:r>
              <a:rPr lang="es-ES_tradnl" altLang="es-ES" sz="1600" dirty="0">
                <a:solidFill>
                  <a:srgbClr val="003399"/>
                </a:solidFill>
                <a:latin typeface="Andes"/>
              </a:rPr>
              <a:t>Una vez fijados los objetivos, se identifican, analizan y gestionan los Riesgos, configurando así el </a:t>
            </a:r>
            <a:r>
              <a:rPr lang="es-ES_tradnl" altLang="es-ES" sz="1600" u="sng" dirty="0">
                <a:solidFill>
                  <a:srgbClr val="003399"/>
                </a:solidFill>
                <a:latin typeface="Andes"/>
              </a:rPr>
              <a:t>Mapa de Riesgos </a:t>
            </a:r>
            <a:r>
              <a:rPr lang="es-ES_tradnl" altLang="es-ES" sz="1600" u="sng" dirty="0" smtClean="0">
                <a:solidFill>
                  <a:srgbClr val="003399"/>
                </a:solidFill>
                <a:latin typeface="Andes"/>
              </a:rPr>
              <a:t>Corporativo</a:t>
            </a:r>
            <a:endParaRPr lang="es-ES" altLang="es-ES" sz="1600" u="sng" dirty="0">
              <a:solidFill>
                <a:srgbClr val="003399"/>
              </a:solidFill>
              <a:latin typeface="Andes"/>
            </a:endParaRPr>
          </a:p>
        </p:txBody>
      </p:sp>
      <p:pic>
        <p:nvPicPr>
          <p:cNvPr id="27662" name="Picture 16" descr="Serie Del Icono: Flechas Del Cicl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7628" y="2676689"/>
            <a:ext cx="1251774" cy="93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 Box 17"/>
          <p:cNvSpPr txBox="1">
            <a:spLocks noChangeArrowheads="1"/>
          </p:cNvSpPr>
          <p:nvPr/>
        </p:nvSpPr>
        <p:spPr bwMode="auto">
          <a:xfrm>
            <a:off x="4631566" y="5909587"/>
            <a:ext cx="4235744" cy="830997"/>
          </a:xfrm>
          <a:prstGeom prst="rect">
            <a:avLst/>
          </a:prstGeom>
          <a:solidFill>
            <a:schemeClr val="accent5">
              <a:lumMod val="40000"/>
              <a:lumOff val="60000"/>
            </a:schemeClr>
          </a:solidFill>
          <a:ln w="19050">
            <a:solidFill>
              <a:schemeClr val="accent5">
                <a:lumMod val="50000"/>
              </a:schemeClr>
            </a:solidFill>
            <a:miter lim="800000"/>
            <a:headEnd/>
            <a:tailEnd/>
          </a:ln>
          <a:effectLst/>
          <a:extLst/>
        </p:spPr>
        <p:txBody>
          <a:bodyPr wrap="square">
            <a:spAutoFit/>
          </a:bodyPr>
          <a:lstStyle>
            <a:lvl1pPr>
              <a:defRPr sz="2400">
                <a:solidFill>
                  <a:schemeClr val="tx1"/>
                </a:solidFill>
                <a:latin typeface="Verdana" pitchFamily="34" charset="0"/>
                <a:cs typeface="Arial" pitchFamily="34" charset="0"/>
              </a:defRPr>
            </a:lvl1pPr>
            <a:lvl2pPr marL="742950" indent="-285750">
              <a:defRPr sz="2000">
                <a:solidFill>
                  <a:schemeClr val="tx1"/>
                </a:solidFill>
                <a:latin typeface="Verdana" pitchFamily="34" charset="0"/>
                <a:cs typeface="Arial" pitchFamily="34" charset="0"/>
              </a:defRPr>
            </a:lvl2pPr>
            <a:lvl3pPr>
              <a:defRPr>
                <a:solidFill>
                  <a:schemeClr val="tx1"/>
                </a:solidFill>
                <a:latin typeface="Verdana" pitchFamily="34" charset="0"/>
                <a:cs typeface="Arial" pitchFamily="34" charset="0"/>
              </a:defRPr>
            </a:lvl3pPr>
            <a:lvl4pPr>
              <a:defRPr sz="1600">
                <a:solidFill>
                  <a:schemeClr val="tx1"/>
                </a:solidFill>
                <a:latin typeface="Verdana" pitchFamily="34" charset="0"/>
                <a:cs typeface="Arial" pitchFamily="34" charset="0"/>
              </a:defRPr>
            </a:lvl4pPr>
            <a:lvl5pPr>
              <a:defRPr sz="1600">
                <a:solidFill>
                  <a:schemeClr val="tx1"/>
                </a:solidFill>
                <a:latin typeface="Verdana" pitchFamily="34" charset="0"/>
                <a:cs typeface="Arial" pitchFamily="34" charset="0"/>
              </a:defRPr>
            </a:lvl5pPr>
            <a:lvl6pPr eaLnBrk="0" hangingPunct="0">
              <a:defRPr sz="1600">
                <a:solidFill>
                  <a:schemeClr val="tx1"/>
                </a:solidFill>
                <a:latin typeface="Verdana" pitchFamily="34" charset="0"/>
                <a:cs typeface="Arial" pitchFamily="34" charset="0"/>
              </a:defRPr>
            </a:lvl6pPr>
            <a:lvl7pPr eaLnBrk="0" hangingPunct="0">
              <a:defRPr sz="1600">
                <a:solidFill>
                  <a:schemeClr val="tx1"/>
                </a:solidFill>
                <a:latin typeface="Verdana" pitchFamily="34" charset="0"/>
                <a:cs typeface="Arial" pitchFamily="34" charset="0"/>
              </a:defRPr>
            </a:lvl7pPr>
            <a:lvl8pPr eaLnBrk="0" hangingPunct="0">
              <a:defRPr sz="1600">
                <a:solidFill>
                  <a:schemeClr val="tx1"/>
                </a:solidFill>
                <a:latin typeface="Verdana" pitchFamily="34" charset="0"/>
                <a:cs typeface="Arial" pitchFamily="34" charset="0"/>
              </a:defRPr>
            </a:lvl8pPr>
            <a:lvl9pPr eaLnBrk="0" hangingPunct="0">
              <a:defRPr sz="1600">
                <a:solidFill>
                  <a:schemeClr val="tx1"/>
                </a:solidFill>
                <a:latin typeface="Verdana" pitchFamily="34" charset="0"/>
                <a:cs typeface="Arial" pitchFamily="34" charset="0"/>
              </a:defRPr>
            </a:lvl9pPr>
          </a:lstStyle>
          <a:p>
            <a:pPr algn="just"/>
            <a:r>
              <a:rPr lang="es-ES_tradnl" altLang="es-ES" sz="1600" dirty="0">
                <a:solidFill>
                  <a:srgbClr val="002060"/>
                </a:solidFill>
                <a:latin typeface="Andes"/>
              </a:rPr>
              <a:t>Tras la revisión de la </a:t>
            </a:r>
            <a:r>
              <a:rPr lang="es-ES_tradnl" altLang="es-ES" sz="1600" dirty="0" smtClean="0">
                <a:solidFill>
                  <a:srgbClr val="002060"/>
                </a:solidFill>
                <a:latin typeface="Andes"/>
              </a:rPr>
              <a:t>Estrategia, </a:t>
            </a:r>
            <a:r>
              <a:rPr lang="es-ES_tradnl" altLang="es-ES" sz="1600" dirty="0">
                <a:solidFill>
                  <a:srgbClr val="002060"/>
                </a:solidFill>
                <a:latin typeface="Andes"/>
              </a:rPr>
              <a:t>se </a:t>
            </a:r>
            <a:r>
              <a:rPr lang="es-ES_tradnl" altLang="es-ES" sz="1600" dirty="0" smtClean="0">
                <a:solidFill>
                  <a:srgbClr val="002060"/>
                </a:solidFill>
                <a:latin typeface="Andes"/>
              </a:rPr>
              <a:t>identifican </a:t>
            </a:r>
            <a:r>
              <a:rPr lang="es-ES_tradnl" altLang="es-ES" sz="1600" dirty="0">
                <a:solidFill>
                  <a:srgbClr val="002060"/>
                </a:solidFill>
                <a:latin typeface="Andes"/>
              </a:rPr>
              <a:t>los Proyectos Estratégicos </a:t>
            </a:r>
            <a:r>
              <a:rPr lang="es-ES_tradnl" altLang="es-ES" sz="1600" dirty="0" smtClean="0">
                <a:solidFill>
                  <a:srgbClr val="002060"/>
                </a:solidFill>
                <a:latin typeface="Andes"/>
              </a:rPr>
              <a:t>y se determinan los Objetivos Departamentales </a:t>
            </a:r>
            <a:endParaRPr lang="es-ES" altLang="es-ES" sz="1600" dirty="0">
              <a:solidFill>
                <a:srgbClr val="002060"/>
              </a:solidFill>
              <a:latin typeface="Andes"/>
            </a:endParaRPr>
          </a:p>
        </p:txBody>
      </p:sp>
      <p:sp>
        <p:nvSpPr>
          <p:cNvPr id="27664" name="Text Box 18"/>
          <p:cNvSpPr txBox="1">
            <a:spLocks noChangeArrowheads="1"/>
          </p:cNvSpPr>
          <p:nvPr/>
        </p:nvSpPr>
        <p:spPr bwMode="auto">
          <a:xfrm>
            <a:off x="2203549" y="620689"/>
            <a:ext cx="4468515" cy="338554"/>
          </a:xfrm>
          <a:prstGeom prst="rect">
            <a:avLst/>
          </a:prstGeom>
          <a:noFill/>
          <a:ln>
            <a:noFill/>
          </a:ln>
          <a:effectLst/>
          <a:extLst>
            <a:ext uri="{909E8E84-426E-40DD-AFC4-6F175D3DCCD1}">
              <a14:hiddenFill xmlns:a14="http://schemas.microsoft.com/office/drawing/2010/main">
                <a:solidFill>
                  <a:srgbClr val="A7A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algn="ctr">
              <a:spcBef>
                <a:spcPct val="50000"/>
              </a:spcBef>
              <a:defRPr sz="1400" b="1">
                <a:solidFill>
                  <a:srgbClr val="002060"/>
                </a:solidFill>
                <a:latin typeface="Arial" pitchFamily="34" charset="0"/>
                <a:cs typeface="Arial" pitchFamily="34" charset="0"/>
              </a:defRPr>
            </a:lvl1pPr>
            <a:lvl2pPr marL="742950" indent="-285750">
              <a:defRPr sz="2000">
                <a:latin typeface="Verdana" pitchFamily="34" charset="0"/>
                <a:cs typeface="Arial" pitchFamily="34" charset="0"/>
              </a:defRPr>
            </a:lvl2pPr>
            <a:lvl3pPr>
              <a:defRPr>
                <a:latin typeface="Verdana" pitchFamily="34" charset="0"/>
                <a:cs typeface="Arial" pitchFamily="34" charset="0"/>
              </a:defRPr>
            </a:lvl3pPr>
            <a:lvl4pPr>
              <a:defRPr sz="1600">
                <a:latin typeface="Verdana" pitchFamily="34" charset="0"/>
                <a:cs typeface="Arial" pitchFamily="34" charset="0"/>
              </a:defRPr>
            </a:lvl4pPr>
            <a:lvl5pPr>
              <a:defRPr sz="1600">
                <a:latin typeface="Verdana" pitchFamily="34" charset="0"/>
                <a:cs typeface="Arial" pitchFamily="34" charset="0"/>
              </a:defRPr>
            </a:lvl5pPr>
            <a:lvl6pPr eaLnBrk="0" hangingPunct="0">
              <a:defRPr sz="1600">
                <a:latin typeface="Verdana" pitchFamily="34" charset="0"/>
                <a:cs typeface="Arial" pitchFamily="34" charset="0"/>
              </a:defRPr>
            </a:lvl6pPr>
            <a:lvl7pPr eaLnBrk="0" hangingPunct="0">
              <a:defRPr sz="1600">
                <a:latin typeface="Verdana" pitchFamily="34" charset="0"/>
                <a:cs typeface="Arial" pitchFamily="34" charset="0"/>
              </a:defRPr>
            </a:lvl7pPr>
            <a:lvl8pPr eaLnBrk="0" hangingPunct="0">
              <a:defRPr sz="1600">
                <a:latin typeface="Verdana" pitchFamily="34" charset="0"/>
                <a:cs typeface="Arial" pitchFamily="34" charset="0"/>
              </a:defRPr>
            </a:lvl8pPr>
            <a:lvl9pPr eaLnBrk="0" hangingPunct="0">
              <a:defRPr sz="1600">
                <a:latin typeface="Verdana" pitchFamily="34" charset="0"/>
                <a:cs typeface="Arial" pitchFamily="34" charset="0"/>
              </a:defRPr>
            </a:lvl9pPr>
          </a:lstStyle>
          <a:p>
            <a:r>
              <a:rPr lang="es-ES_tradnl" altLang="es-ES" sz="1600" dirty="0">
                <a:solidFill>
                  <a:schemeClr val="accent5">
                    <a:lumMod val="75000"/>
                  </a:schemeClr>
                </a:solidFill>
                <a:latin typeface="Andes"/>
              </a:rPr>
              <a:t>PLANIFICACIÓN ESTRATÉGICA </a:t>
            </a:r>
            <a:endParaRPr lang="es-ES" altLang="es-ES" sz="1600" dirty="0">
              <a:solidFill>
                <a:schemeClr val="accent5">
                  <a:lumMod val="75000"/>
                </a:schemeClr>
              </a:solidFill>
              <a:latin typeface="Andes"/>
            </a:endParaRPr>
          </a:p>
        </p:txBody>
      </p:sp>
      <p:sp>
        <p:nvSpPr>
          <p:cNvPr id="27665" name="AutoShape 19"/>
          <p:cNvSpPr>
            <a:spLocks/>
          </p:cNvSpPr>
          <p:nvPr/>
        </p:nvSpPr>
        <p:spPr bwMode="auto">
          <a:xfrm>
            <a:off x="8566279" y="787647"/>
            <a:ext cx="602063" cy="4762104"/>
          </a:xfrm>
          <a:prstGeom prst="rightBrace">
            <a:avLst>
              <a:gd name="adj1" fmla="val 51773"/>
              <a:gd name="adj2" fmla="val 51465"/>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50000"/>
              </a:lnSpc>
              <a:spcBef>
                <a:spcPct val="20000"/>
              </a:spcBef>
              <a:buFont typeface="Courier New" pitchFamily="49" charset="0"/>
              <a:buChar char="o"/>
            </a:pPr>
            <a:endParaRPr lang="es-ES" altLang="es-ES"/>
          </a:p>
        </p:txBody>
      </p:sp>
      <p:pic>
        <p:nvPicPr>
          <p:cNvPr id="2766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6184" y="4293096"/>
            <a:ext cx="2975205" cy="133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67" name="AutoShape 23"/>
          <p:cNvSpPr>
            <a:spLocks/>
          </p:cNvSpPr>
          <p:nvPr/>
        </p:nvSpPr>
        <p:spPr bwMode="auto">
          <a:xfrm rot="5400000">
            <a:off x="4310004" y="1571856"/>
            <a:ext cx="328288" cy="8256787"/>
          </a:xfrm>
          <a:prstGeom prst="rightBrace">
            <a:avLst>
              <a:gd name="adj1" fmla="val 103957"/>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50000"/>
              </a:lnSpc>
              <a:spcBef>
                <a:spcPct val="20000"/>
              </a:spcBef>
              <a:buFont typeface="Courier New" pitchFamily="49" charset="0"/>
              <a:buChar char="o"/>
            </a:pPr>
            <a:endParaRPr lang="es-ES" altLang="es-ES"/>
          </a:p>
        </p:txBody>
      </p:sp>
      <p:sp>
        <p:nvSpPr>
          <p:cNvPr id="27668" name="Text Box 24"/>
          <p:cNvSpPr txBox="1">
            <a:spLocks noChangeArrowheads="1"/>
          </p:cNvSpPr>
          <p:nvPr/>
        </p:nvSpPr>
        <p:spPr bwMode="auto">
          <a:xfrm>
            <a:off x="9168342" y="1155601"/>
            <a:ext cx="2784311" cy="1815882"/>
          </a:xfrm>
          <a:prstGeom prst="rect">
            <a:avLst/>
          </a:prstGeom>
          <a:solidFill>
            <a:schemeClr val="accent5">
              <a:lumMod val="40000"/>
              <a:lumOff val="60000"/>
            </a:schemeClr>
          </a:solidFill>
          <a:ln w="25400">
            <a:solidFill>
              <a:srgbClr val="C00000"/>
            </a:solidFill>
            <a:miter lim="800000"/>
            <a:headEnd/>
            <a:tailEnd/>
          </a:ln>
          <a:effectLst/>
          <a:extLst/>
        </p:spPr>
        <p:txBody>
          <a:bodyPr wrap="square">
            <a:spAutoFit/>
          </a:bodyPr>
          <a:lstStyle>
            <a:lvl1pPr>
              <a:defRPr sz="2400">
                <a:solidFill>
                  <a:schemeClr val="tx1"/>
                </a:solidFill>
                <a:latin typeface="Verdana" pitchFamily="34" charset="0"/>
                <a:cs typeface="Arial" pitchFamily="34" charset="0"/>
              </a:defRPr>
            </a:lvl1pPr>
            <a:lvl2pPr marL="742950" indent="-285750">
              <a:defRPr sz="2000">
                <a:solidFill>
                  <a:schemeClr val="tx1"/>
                </a:solidFill>
                <a:latin typeface="Verdana" pitchFamily="34" charset="0"/>
                <a:cs typeface="Arial" pitchFamily="34" charset="0"/>
              </a:defRPr>
            </a:lvl2pPr>
            <a:lvl3pPr>
              <a:defRPr>
                <a:solidFill>
                  <a:schemeClr val="tx1"/>
                </a:solidFill>
                <a:latin typeface="Verdana" pitchFamily="34" charset="0"/>
                <a:cs typeface="Arial" pitchFamily="34" charset="0"/>
              </a:defRPr>
            </a:lvl3pPr>
            <a:lvl4pPr>
              <a:defRPr sz="1600">
                <a:solidFill>
                  <a:schemeClr val="tx1"/>
                </a:solidFill>
                <a:latin typeface="Verdana" pitchFamily="34" charset="0"/>
                <a:cs typeface="Arial" pitchFamily="34" charset="0"/>
              </a:defRPr>
            </a:lvl4pPr>
            <a:lvl5pPr>
              <a:defRPr sz="1600">
                <a:solidFill>
                  <a:schemeClr val="tx1"/>
                </a:solidFill>
                <a:latin typeface="Verdana" pitchFamily="34" charset="0"/>
                <a:cs typeface="Arial" pitchFamily="34" charset="0"/>
              </a:defRPr>
            </a:lvl5pPr>
            <a:lvl6pPr eaLnBrk="0" hangingPunct="0">
              <a:defRPr sz="1600">
                <a:solidFill>
                  <a:schemeClr val="tx1"/>
                </a:solidFill>
                <a:latin typeface="Verdana" pitchFamily="34" charset="0"/>
                <a:cs typeface="Arial" pitchFamily="34" charset="0"/>
              </a:defRPr>
            </a:lvl6pPr>
            <a:lvl7pPr eaLnBrk="0" hangingPunct="0">
              <a:defRPr sz="1600">
                <a:solidFill>
                  <a:schemeClr val="tx1"/>
                </a:solidFill>
                <a:latin typeface="Verdana" pitchFamily="34" charset="0"/>
                <a:cs typeface="Arial" pitchFamily="34" charset="0"/>
              </a:defRPr>
            </a:lvl7pPr>
            <a:lvl8pPr eaLnBrk="0" hangingPunct="0">
              <a:defRPr sz="1600">
                <a:solidFill>
                  <a:schemeClr val="tx1"/>
                </a:solidFill>
                <a:latin typeface="Verdana" pitchFamily="34" charset="0"/>
                <a:cs typeface="Arial" pitchFamily="34" charset="0"/>
              </a:defRPr>
            </a:lvl8pPr>
            <a:lvl9pPr eaLnBrk="0" hangingPunct="0">
              <a:defRPr sz="1600">
                <a:solidFill>
                  <a:schemeClr val="tx1"/>
                </a:solidFill>
                <a:latin typeface="Verdana" pitchFamily="34" charset="0"/>
                <a:cs typeface="Arial" pitchFamily="34" charset="0"/>
              </a:defRPr>
            </a:lvl9pPr>
          </a:lstStyle>
          <a:p>
            <a:pPr algn="ctr"/>
            <a:r>
              <a:rPr lang="es-ES_tradnl" altLang="es-ES" sz="1600" dirty="0">
                <a:solidFill>
                  <a:srgbClr val="002060"/>
                </a:solidFill>
                <a:latin typeface="Andes"/>
              </a:rPr>
              <a:t>Una vez revisados Plan Estratégico, CMI y Mapa de Riesgos </a:t>
            </a:r>
            <a:r>
              <a:rPr lang="es-ES_tradnl" altLang="es-ES" sz="1600" dirty="0" smtClean="0">
                <a:solidFill>
                  <a:srgbClr val="002060"/>
                </a:solidFill>
                <a:latin typeface="Andes"/>
              </a:rPr>
              <a:t>Corporativos, </a:t>
            </a:r>
            <a:r>
              <a:rPr lang="es-ES_tradnl" altLang="es-ES" sz="1600" dirty="0">
                <a:solidFill>
                  <a:srgbClr val="002060"/>
                </a:solidFill>
                <a:latin typeface="Andes"/>
              </a:rPr>
              <a:t>los </a:t>
            </a:r>
            <a:r>
              <a:rPr lang="es-ES_tradnl" altLang="es-ES" sz="1600" dirty="0" smtClean="0">
                <a:solidFill>
                  <a:srgbClr val="002060"/>
                </a:solidFill>
                <a:latin typeface="Andes"/>
              </a:rPr>
              <a:t>Sistemas </a:t>
            </a:r>
            <a:r>
              <a:rPr lang="es-ES_tradnl" altLang="es-ES" sz="1600" dirty="0">
                <a:solidFill>
                  <a:srgbClr val="002060"/>
                </a:solidFill>
                <a:latin typeface="Andes"/>
              </a:rPr>
              <a:t>de </a:t>
            </a:r>
            <a:r>
              <a:rPr lang="es-ES_tradnl" altLang="es-ES" sz="1600" dirty="0" smtClean="0">
                <a:solidFill>
                  <a:srgbClr val="002060"/>
                </a:solidFill>
                <a:latin typeface="Andes"/>
              </a:rPr>
              <a:t>Calidad </a:t>
            </a:r>
            <a:r>
              <a:rPr lang="es-ES_tradnl" altLang="es-ES" sz="1600" dirty="0">
                <a:solidFill>
                  <a:srgbClr val="002060"/>
                </a:solidFill>
                <a:latin typeface="Andes"/>
              </a:rPr>
              <a:t>(mejora continua) </a:t>
            </a:r>
            <a:r>
              <a:rPr lang="es-ES_tradnl" altLang="es-ES" sz="1600" dirty="0" smtClean="0">
                <a:solidFill>
                  <a:srgbClr val="002060"/>
                </a:solidFill>
                <a:latin typeface="Andes"/>
              </a:rPr>
              <a:t>deben alinear </a:t>
            </a:r>
            <a:r>
              <a:rPr lang="es-ES_tradnl" altLang="es-ES" sz="1600" dirty="0">
                <a:solidFill>
                  <a:srgbClr val="002060"/>
                </a:solidFill>
                <a:latin typeface="Andes"/>
              </a:rPr>
              <a:t>sus objetivos con </a:t>
            </a:r>
            <a:r>
              <a:rPr lang="es-ES_tradnl" altLang="es-ES" sz="1600" dirty="0" smtClean="0">
                <a:solidFill>
                  <a:srgbClr val="002060"/>
                </a:solidFill>
                <a:latin typeface="Andes"/>
              </a:rPr>
              <a:t>los objetivos estratégicos.</a:t>
            </a:r>
            <a:endParaRPr lang="es-ES" altLang="es-ES" sz="1600" dirty="0">
              <a:solidFill>
                <a:srgbClr val="002060"/>
              </a:solidFill>
              <a:latin typeface="Andes"/>
            </a:endParaRPr>
          </a:p>
        </p:txBody>
      </p:sp>
      <p:sp>
        <p:nvSpPr>
          <p:cNvPr id="2" name="1 CuadroTexto"/>
          <p:cNvSpPr txBox="1"/>
          <p:nvPr/>
        </p:nvSpPr>
        <p:spPr>
          <a:xfrm>
            <a:off x="9421624" y="3739098"/>
            <a:ext cx="2403222" cy="584775"/>
          </a:xfrm>
          <a:prstGeom prst="rect">
            <a:avLst/>
          </a:prstGeom>
          <a:noFill/>
        </p:spPr>
        <p:txBody>
          <a:bodyPr wrap="none" rtlCol="0">
            <a:spAutoFit/>
          </a:bodyPr>
          <a:lstStyle/>
          <a:p>
            <a:pPr algn="ctr"/>
            <a:r>
              <a:rPr lang="es-ES_tradnl" altLang="es-ES" sz="1600" b="1" dirty="0" smtClean="0">
                <a:solidFill>
                  <a:srgbClr val="FF0000"/>
                </a:solidFill>
                <a:latin typeface="Andes"/>
              </a:rPr>
              <a:t>GESTIÓN POR PROCESOS </a:t>
            </a:r>
          </a:p>
          <a:p>
            <a:pPr algn="ctr"/>
            <a:r>
              <a:rPr lang="es-ES_tradnl" altLang="es-ES" sz="1600" b="1" dirty="0" smtClean="0">
                <a:solidFill>
                  <a:srgbClr val="FF0000"/>
                </a:solidFill>
                <a:latin typeface="Andes"/>
              </a:rPr>
              <a:t>Y SISTEMAS DE CALIDAD</a:t>
            </a:r>
            <a:endParaRPr lang="es-ES" sz="1600" b="1" dirty="0">
              <a:solidFill>
                <a:srgbClr val="FF0000"/>
              </a:solidFill>
              <a:latin typeface="Andes"/>
            </a:endParaRPr>
          </a:p>
        </p:txBody>
      </p:sp>
      <p:sp>
        <p:nvSpPr>
          <p:cNvPr id="25" name="Text Box 10"/>
          <p:cNvSpPr txBox="1">
            <a:spLocks noChangeArrowheads="1"/>
          </p:cNvSpPr>
          <p:nvPr/>
        </p:nvSpPr>
        <p:spPr bwMode="auto">
          <a:xfrm>
            <a:off x="1003056" y="6003848"/>
            <a:ext cx="3649776" cy="584775"/>
          </a:xfrm>
          <a:prstGeom prst="rect">
            <a:avLst/>
          </a:prstGeom>
          <a:noFill/>
          <a:ln>
            <a:noFill/>
          </a:ln>
          <a:effectLst/>
          <a:extLst>
            <a:ext uri="{909E8E84-426E-40DD-AFC4-6F175D3DCCD1}">
              <a14:hiddenFill xmlns:a14="http://schemas.microsoft.com/office/drawing/2010/main">
                <a:solidFill>
                  <a:srgbClr val="A7A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a:solidFill>
                  <a:schemeClr val="tx1"/>
                </a:solidFill>
                <a:latin typeface="Verdana" pitchFamily="34" charset="0"/>
                <a:cs typeface="Arial" pitchFamily="34" charset="0"/>
              </a:defRPr>
            </a:lvl1pPr>
            <a:lvl2pPr marL="742950" indent="-285750">
              <a:defRPr sz="2000">
                <a:solidFill>
                  <a:schemeClr val="tx1"/>
                </a:solidFill>
                <a:latin typeface="Verdana" pitchFamily="34" charset="0"/>
                <a:cs typeface="Arial" pitchFamily="34" charset="0"/>
              </a:defRPr>
            </a:lvl2pPr>
            <a:lvl3pPr>
              <a:defRPr>
                <a:solidFill>
                  <a:schemeClr val="tx1"/>
                </a:solidFill>
                <a:latin typeface="Verdana" pitchFamily="34" charset="0"/>
                <a:cs typeface="Arial" pitchFamily="34" charset="0"/>
              </a:defRPr>
            </a:lvl3pPr>
            <a:lvl4pPr>
              <a:defRPr sz="1600">
                <a:solidFill>
                  <a:schemeClr val="tx1"/>
                </a:solidFill>
                <a:latin typeface="Verdana" pitchFamily="34" charset="0"/>
                <a:cs typeface="Arial" pitchFamily="34" charset="0"/>
              </a:defRPr>
            </a:lvl4pPr>
            <a:lvl5pPr>
              <a:defRPr sz="1600">
                <a:solidFill>
                  <a:schemeClr val="tx1"/>
                </a:solidFill>
                <a:latin typeface="Verdana" pitchFamily="34" charset="0"/>
                <a:cs typeface="Arial" pitchFamily="34" charset="0"/>
              </a:defRPr>
            </a:lvl5pPr>
            <a:lvl6pPr eaLnBrk="0" hangingPunct="0">
              <a:defRPr sz="1600">
                <a:solidFill>
                  <a:schemeClr val="tx1"/>
                </a:solidFill>
                <a:latin typeface="Verdana" pitchFamily="34" charset="0"/>
                <a:cs typeface="Arial" pitchFamily="34" charset="0"/>
              </a:defRPr>
            </a:lvl6pPr>
            <a:lvl7pPr eaLnBrk="0" hangingPunct="0">
              <a:defRPr sz="1600">
                <a:solidFill>
                  <a:schemeClr val="tx1"/>
                </a:solidFill>
                <a:latin typeface="Verdana" pitchFamily="34" charset="0"/>
                <a:cs typeface="Arial" pitchFamily="34" charset="0"/>
              </a:defRPr>
            </a:lvl7pPr>
            <a:lvl8pPr eaLnBrk="0" hangingPunct="0">
              <a:defRPr sz="1600">
                <a:solidFill>
                  <a:schemeClr val="tx1"/>
                </a:solidFill>
                <a:latin typeface="Verdana" pitchFamily="34" charset="0"/>
                <a:cs typeface="Arial" pitchFamily="34" charset="0"/>
              </a:defRPr>
            </a:lvl8pPr>
            <a:lvl9pPr eaLnBrk="0" hangingPunct="0">
              <a:defRPr sz="1600">
                <a:solidFill>
                  <a:schemeClr val="tx1"/>
                </a:solidFill>
                <a:latin typeface="Verdana" pitchFamily="34" charset="0"/>
                <a:cs typeface="Arial" pitchFamily="34" charset="0"/>
              </a:defRPr>
            </a:lvl9pPr>
          </a:lstStyle>
          <a:p>
            <a:pPr algn="ctr" eaLnBrk="1" hangingPunct="1">
              <a:spcBef>
                <a:spcPct val="50000"/>
              </a:spcBef>
            </a:pPr>
            <a:r>
              <a:rPr lang="es-ES_tradnl" altLang="es-ES" sz="1600" b="1" dirty="0">
                <a:solidFill>
                  <a:srgbClr val="FFFF00"/>
                </a:solidFill>
                <a:latin typeface="Andes"/>
              </a:rPr>
              <a:t>GESTIÓN </a:t>
            </a:r>
            <a:r>
              <a:rPr lang="es-ES_tradnl" altLang="es-ES" sz="1600" b="1" dirty="0" smtClean="0">
                <a:solidFill>
                  <a:srgbClr val="FFFF00"/>
                </a:solidFill>
                <a:latin typeface="Andes"/>
              </a:rPr>
              <a:t>DE INICIATIVAS ESTRATÉGICAS  Y  DIRECCIÓN POR OBJETIVOS</a:t>
            </a:r>
            <a:endParaRPr lang="es-ES" altLang="es-ES" sz="1600" b="1" dirty="0">
              <a:solidFill>
                <a:srgbClr val="FFFF00"/>
              </a:solidFill>
              <a:latin typeface="Andes"/>
            </a:endParaRPr>
          </a:p>
        </p:txBody>
      </p:sp>
      <p:sp>
        <p:nvSpPr>
          <p:cNvPr id="3" name="Flecha abajo 2"/>
          <p:cNvSpPr/>
          <p:nvPr/>
        </p:nvSpPr>
        <p:spPr bwMode="auto">
          <a:xfrm rot="10800000">
            <a:off x="10865437" y="3041510"/>
            <a:ext cx="500044" cy="582195"/>
          </a:xfrm>
          <a:prstGeom prst="downArrow">
            <a:avLst/>
          </a:prstGeom>
          <a:solidFill>
            <a:schemeClr val="accent5">
              <a:lumMod val="50000"/>
            </a:schemeClr>
          </a:solidFill>
          <a:ln>
            <a:noFill/>
          </a:ln>
          <a:effectLst/>
          <a:extLst/>
        </p:spPr>
        <p:txBody>
          <a:bodyPr vert="horz" wrap="square" lIns="91423" tIns="45712" rIns="91423" bIns="45712" numCol="1" rtlCol="0" anchor="t" anchorCtr="0" compatLnSpc="1">
            <a:prstTxWarp prst="textNoShape">
              <a:avLst/>
            </a:prstTxWarp>
            <a:spAutoFit/>
          </a:bodyPr>
          <a:lstStyle/>
          <a:p>
            <a:pPr marL="914400" marR="0" indent="-457200" algn="l" defTabSz="976313" rtl="0" eaLnBrk="1" fontAlgn="base" latinLnBrk="0" hangingPunct="1">
              <a:lnSpc>
                <a:spcPct val="150000"/>
              </a:lnSpc>
              <a:spcBef>
                <a:spcPct val="20000"/>
              </a:spcBef>
              <a:spcAft>
                <a:spcPct val="0"/>
              </a:spcAft>
              <a:buClrTx/>
              <a:buSzTx/>
              <a:buFont typeface="Courier New" pitchFamily="49" charset="0"/>
              <a:buChar char="o"/>
              <a:tabLst/>
            </a:pPr>
            <a:endParaRPr kumimoji="0" lang="es-ES" sz="1600" b="1" i="0" u="none" strike="noStrike" cap="none" normalizeH="0" baseline="0" smtClean="0">
              <a:ln>
                <a:noFill/>
              </a:ln>
              <a:solidFill>
                <a:srgbClr val="000080"/>
              </a:solidFill>
              <a:effectLst/>
              <a:latin typeface="Arial" pitchFamily="34" charset="0"/>
              <a:cs typeface="Arial" pitchFamily="34" charset="0"/>
            </a:endParaRPr>
          </a:p>
        </p:txBody>
      </p:sp>
      <p:sp>
        <p:nvSpPr>
          <p:cNvPr id="27" name="Flecha abajo 26"/>
          <p:cNvSpPr/>
          <p:nvPr/>
        </p:nvSpPr>
        <p:spPr bwMode="auto">
          <a:xfrm>
            <a:off x="9988751" y="3068961"/>
            <a:ext cx="500044" cy="582195"/>
          </a:xfrm>
          <a:prstGeom prst="downArrow">
            <a:avLst/>
          </a:prstGeom>
          <a:solidFill>
            <a:schemeClr val="accent5">
              <a:lumMod val="50000"/>
            </a:schemeClr>
          </a:solidFill>
          <a:ln>
            <a:noFill/>
          </a:ln>
          <a:effectLst/>
          <a:extLst/>
        </p:spPr>
        <p:txBody>
          <a:bodyPr vert="horz" wrap="square" lIns="91423" tIns="45712" rIns="91423" bIns="45712" numCol="1" rtlCol="0" anchor="t" anchorCtr="0" compatLnSpc="1">
            <a:prstTxWarp prst="textNoShape">
              <a:avLst/>
            </a:prstTxWarp>
            <a:spAutoFit/>
          </a:bodyPr>
          <a:lstStyle/>
          <a:p>
            <a:pPr marL="914400" marR="0" indent="-457200" algn="l" defTabSz="976313" rtl="0" eaLnBrk="1" fontAlgn="base" latinLnBrk="0" hangingPunct="1">
              <a:lnSpc>
                <a:spcPct val="150000"/>
              </a:lnSpc>
              <a:spcBef>
                <a:spcPct val="20000"/>
              </a:spcBef>
              <a:spcAft>
                <a:spcPct val="0"/>
              </a:spcAft>
              <a:buClrTx/>
              <a:buSzTx/>
              <a:buFont typeface="Courier New" pitchFamily="49" charset="0"/>
              <a:buChar char="o"/>
              <a:tabLst/>
            </a:pPr>
            <a:endParaRPr kumimoji="0" lang="es-ES" sz="1600" b="1" i="0" u="none" strike="noStrike" cap="none" normalizeH="0" baseline="0" smtClean="0">
              <a:ln>
                <a:noFill/>
              </a:ln>
              <a:solidFill>
                <a:srgbClr val="000080"/>
              </a:solidFill>
              <a:effectLst/>
              <a:latin typeface="Arial" pitchFamily="34" charset="0"/>
              <a:cs typeface="Arial" pitchFamily="34" charset="0"/>
            </a:endParaRPr>
          </a:p>
        </p:txBody>
      </p:sp>
      <p:sp>
        <p:nvSpPr>
          <p:cNvPr id="27652" name="AutoShape 4"/>
          <p:cNvSpPr>
            <a:spLocks noChangeArrowheads="1"/>
          </p:cNvSpPr>
          <p:nvPr/>
        </p:nvSpPr>
        <p:spPr bwMode="auto">
          <a:xfrm rot="725891">
            <a:off x="3575168" y="2445381"/>
            <a:ext cx="394005" cy="1157762"/>
          </a:xfrm>
          <a:prstGeom prst="curvedRightArrow">
            <a:avLst>
              <a:gd name="adj1" fmla="val 67929"/>
              <a:gd name="adj2" fmla="val 135859"/>
              <a:gd name="adj3" fmla="val 33333"/>
            </a:avLst>
          </a:prstGeom>
          <a:solidFill>
            <a:schemeClr val="accent1">
              <a:lumMod val="50000"/>
            </a:schemeClr>
          </a:solidFill>
          <a:ln>
            <a:noFill/>
          </a:ln>
          <a:effectLst/>
          <a:extLst/>
        </p:spPr>
        <p:txBody>
          <a:bodyPr wrap="none" anchor="ctr"/>
          <a:lstStyle/>
          <a:p>
            <a:pPr eaLnBrk="1" hangingPunct="1">
              <a:lnSpc>
                <a:spcPct val="150000"/>
              </a:lnSpc>
              <a:spcBef>
                <a:spcPct val="20000"/>
              </a:spcBef>
              <a:buFont typeface="Courier New" pitchFamily="49" charset="0"/>
              <a:buChar char="o"/>
            </a:pPr>
            <a:endParaRPr lang="es-ES" altLang="es-ES"/>
          </a:p>
        </p:txBody>
      </p:sp>
      <p:sp>
        <p:nvSpPr>
          <p:cNvPr id="27657" name="AutoShape 11"/>
          <p:cNvSpPr>
            <a:spLocks noChangeArrowheads="1"/>
          </p:cNvSpPr>
          <p:nvPr/>
        </p:nvSpPr>
        <p:spPr bwMode="auto">
          <a:xfrm rot="16382366">
            <a:off x="4472651" y="3017655"/>
            <a:ext cx="360362" cy="1631951"/>
          </a:xfrm>
          <a:prstGeom prst="curvedRightArrow">
            <a:avLst>
              <a:gd name="adj1" fmla="val 67930"/>
              <a:gd name="adj2" fmla="val 135859"/>
              <a:gd name="adj3" fmla="val 33333"/>
            </a:avLst>
          </a:prstGeom>
          <a:solidFill>
            <a:schemeClr val="accent1">
              <a:lumMod val="50000"/>
            </a:schemeClr>
          </a:solidFill>
          <a:ln>
            <a:noFill/>
          </a:ln>
          <a:effectLst/>
          <a:extLst/>
        </p:spPr>
        <p:txBody>
          <a:bodyPr wrap="none" anchor="ctr"/>
          <a:lstStyle/>
          <a:p>
            <a:pPr eaLnBrk="1" hangingPunct="1">
              <a:lnSpc>
                <a:spcPct val="150000"/>
              </a:lnSpc>
              <a:spcBef>
                <a:spcPct val="20000"/>
              </a:spcBef>
              <a:buFont typeface="Courier New" pitchFamily="49" charset="0"/>
              <a:buChar char="o"/>
            </a:pPr>
            <a:endParaRPr lang="es-ES" altLang="es-ES"/>
          </a:p>
        </p:txBody>
      </p:sp>
      <p:sp>
        <p:nvSpPr>
          <p:cNvPr id="27658" name="AutoShape 12"/>
          <p:cNvSpPr>
            <a:spLocks noChangeArrowheads="1"/>
          </p:cNvSpPr>
          <p:nvPr/>
        </p:nvSpPr>
        <p:spPr bwMode="auto">
          <a:xfrm rot="9156736">
            <a:off x="5184581" y="2305251"/>
            <a:ext cx="421443" cy="1164550"/>
          </a:xfrm>
          <a:prstGeom prst="curvedRightArrow">
            <a:avLst>
              <a:gd name="adj1" fmla="val 67929"/>
              <a:gd name="adj2" fmla="val 135859"/>
              <a:gd name="adj3" fmla="val 33333"/>
            </a:avLst>
          </a:prstGeom>
          <a:solidFill>
            <a:schemeClr val="accent1">
              <a:lumMod val="50000"/>
            </a:schemeClr>
          </a:solidFill>
          <a:ln>
            <a:noFill/>
          </a:ln>
          <a:effectLst/>
          <a:extLst/>
        </p:spPr>
        <p:txBody>
          <a:bodyPr wrap="none" anchor="ctr"/>
          <a:lstStyle/>
          <a:p>
            <a:pPr eaLnBrk="1" hangingPunct="1">
              <a:lnSpc>
                <a:spcPct val="150000"/>
              </a:lnSpc>
              <a:spcBef>
                <a:spcPct val="20000"/>
              </a:spcBef>
              <a:buFont typeface="Courier New" pitchFamily="49" charset="0"/>
              <a:buChar char="o"/>
            </a:pPr>
            <a:endParaRPr lang="es-ES" altLang="es-ES"/>
          </a:p>
        </p:txBody>
      </p:sp>
      <p:pic>
        <p:nvPicPr>
          <p:cNvPr id="28"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0258" y="628548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Placeholder 10" descr="WB-WBG-vertical-RGB.png"/>
          <p:cNvPicPr>
            <a:picLocks noChangeAspect="1"/>
          </p:cNvPicPr>
          <p:nvPr/>
        </p:nvPicPr>
        <p:blipFill rotWithShape="1">
          <a:blip r:embed="rId10">
            <a:extLst>
              <a:ext uri="{28A0092B-C50C-407E-A947-70E740481C1C}">
                <a14:useLocalDpi xmlns:a14="http://schemas.microsoft.com/office/drawing/2010/main" val="0"/>
              </a:ext>
            </a:extLst>
          </a:blip>
          <a:srcRect t="-9829" b="-9800"/>
          <a:stretch/>
        </p:blipFill>
        <p:spPr>
          <a:xfrm>
            <a:off x="9202394" y="6162359"/>
            <a:ext cx="911431" cy="617371"/>
          </a:xfrm>
          <a:prstGeom prst="rect">
            <a:avLst/>
          </a:prstGeom>
        </p:spPr>
      </p:pic>
    </p:spTree>
    <p:extLst>
      <p:ext uri="{BB962C8B-B14F-4D97-AF65-F5344CB8AC3E}">
        <p14:creationId xmlns:p14="http://schemas.microsoft.com/office/powerpoint/2010/main" val="1366704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2450" y="633425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3">
            <a:extLst>
              <a:ext uri="{28A0092B-C50C-407E-A947-70E740481C1C}">
                <a14:useLocalDpi xmlns:a14="http://schemas.microsoft.com/office/drawing/2010/main" val="0"/>
              </a:ext>
            </a:extLst>
          </a:blip>
          <a:srcRect t="-9829" b="-9800"/>
          <a:stretch/>
        </p:blipFill>
        <p:spPr>
          <a:xfrm>
            <a:off x="9214586" y="6211127"/>
            <a:ext cx="911431" cy="617371"/>
          </a:xfrm>
          <a:prstGeom prst="rect">
            <a:avLst/>
          </a:prstGeom>
        </p:spPr>
      </p:pic>
      <p:pic>
        <p:nvPicPr>
          <p:cNvPr id="6" name="Picture 2" descr="http://www.victoralexandis.com/wp-content/uploads/2011/10/Du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844" y="2340101"/>
            <a:ext cx="3601868" cy="3332267"/>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1861312" y="1182751"/>
            <a:ext cx="629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es-ES_tradnl" sz="3600" b="1" dirty="0" smtClean="0">
                <a:solidFill>
                  <a:schemeClr val="accent1">
                    <a:lumMod val="50000"/>
                  </a:schemeClr>
                </a:solidFill>
                <a:effectLst>
                  <a:outerShdw blurRad="38100" dist="38100" dir="2700000" algn="tl">
                    <a:srgbClr val="000000">
                      <a:alpha val="43137"/>
                    </a:srgbClr>
                  </a:outerShdw>
                </a:effectLst>
                <a:latin typeface="Andes"/>
              </a:rPr>
              <a:t>Muchas gracias.</a:t>
            </a:r>
          </a:p>
          <a:p>
            <a:pPr algn="ctr" eaLnBrk="1" hangingPunct="1">
              <a:defRPr/>
            </a:pPr>
            <a:endParaRPr lang="es-ES_tradnl" sz="3600" b="1" dirty="0" smtClean="0">
              <a:solidFill>
                <a:schemeClr val="accent1">
                  <a:lumMod val="50000"/>
                </a:schemeClr>
              </a:solidFill>
              <a:effectLst>
                <a:outerShdw blurRad="38100" dist="38100" dir="2700000" algn="tl">
                  <a:srgbClr val="000000">
                    <a:alpha val="43137"/>
                  </a:srgbClr>
                </a:outerShdw>
              </a:effectLst>
              <a:latin typeface="Andes"/>
            </a:endParaRPr>
          </a:p>
          <a:p>
            <a:pPr algn="ctr" eaLnBrk="1" hangingPunct="1">
              <a:defRPr/>
            </a:pPr>
            <a:r>
              <a:rPr lang="es-ES_tradnl" sz="3600" b="1" dirty="0" smtClean="0">
                <a:solidFill>
                  <a:schemeClr val="accent1">
                    <a:lumMod val="50000"/>
                  </a:schemeClr>
                </a:solidFill>
                <a:effectLst>
                  <a:outerShdw blurRad="38100" dist="38100" dir="2700000" algn="tl">
                    <a:srgbClr val="000000">
                      <a:alpha val="43137"/>
                    </a:srgbClr>
                  </a:outerShdw>
                </a:effectLst>
                <a:latin typeface="Andes"/>
              </a:rPr>
              <a:t>¿Alguna pregunta?</a:t>
            </a:r>
          </a:p>
        </p:txBody>
      </p:sp>
      <p:pic>
        <p:nvPicPr>
          <p:cNvPr id="8" name="Picture 2" descr="http://cdn.20m.es/img/2007/08/21/665776.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8501" y="499872"/>
            <a:ext cx="4603180" cy="350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20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405632" y="313492"/>
            <a:ext cx="9394891" cy="584775"/>
          </a:xfrm>
          <a:prstGeom prst="rect">
            <a:avLst/>
          </a:prstGeom>
          <a:noFill/>
          <a:ln w="9525">
            <a:noFill/>
            <a:miter lim="800000"/>
            <a:headEnd/>
            <a:tailEnd/>
          </a:ln>
        </p:spPr>
        <p:txBody>
          <a:bodyPr wrap="square">
            <a:spAutoFit/>
          </a:bodyPr>
          <a:lstStyle>
            <a:defPPr>
              <a:defRPr lang="es-ES_tradnl"/>
            </a:defPPr>
            <a:lvl1pPr algn="l" rtl="0" fontAlgn="base">
              <a:spcBef>
                <a:spcPct val="0"/>
              </a:spcBef>
              <a:spcAft>
                <a:spcPct val="0"/>
              </a:spcAft>
              <a:defRPr sz="2400" kern="1200">
                <a:solidFill>
                  <a:schemeClr val="tx1"/>
                </a:solidFill>
                <a:latin typeface="Arial" charset="0"/>
                <a:ea typeface="Geneva"/>
                <a:cs typeface="Geneva"/>
              </a:defRPr>
            </a:lvl1pPr>
            <a:lvl2pPr marL="457200" algn="l" rtl="0" fontAlgn="base">
              <a:spcBef>
                <a:spcPct val="0"/>
              </a:spcBef>
              <a:spcAft>
                <a:spcPct val="0"/>
              </a:spcAft>
              <a:defRPr sz="2400" kern="1200">
                <a:solidFill>
                  <a:schemeClr val="tx1"/>
                </a:solidFill>
                <a:latin typeface="Arial" charset="0"/>
                <a:ea typeface="Geneva"/>
                <a:cs typeface="Geneva"/>
              </a:defRPr>
            </a:lvl2pPr>
            <a:lvl3pPr marL="914400" algn="l" rtl="0" fontAlgn="base">
              <a:spcBef>
                <a:spcPct val="0"/>
              </a:spcBef>
              <a:spcAft>
                <a:spcPct val="0"/>
              </a:spcAft>
              <a:defRPr sz="2400" kern="1200">
                <a:solidFill>
                  <a:schemeClr val="tx1"/>
                </a:solidFill>
                <a:latin typeface="Arial" charset="0"/>
                <a:ea typeface="Geneva"/>
                <a:cs typeface="Geneva"/>
              </a:defRPr>
            </a:lvl3pPr>
            <a:lvl4pPr marL="1371600" algn="l" rtl="0" fontAlgn="base">
              <a:spcBef>
                <a:spcPct val="0"/>
              </a:spcBef>
              <a:spcAft>
                <a:spcPct val="0"/>
              </a:spcAft>
              <a:defRPr sz="2400" kern="1200">
                <a:solidFill>
                  <a:schemeClr val="tx1"/>
                </a:solidFill>
                <a:latin typeface="Arial" charset="0"/>
                <a:ea typeface="Geneva"/>
                <a:cs typeface="Geneva"/>
              </a:defRPr>
            </a:lvl4pPr>
            <a:lvl5pPr marL="1828800" algn="l" rtl="0" fontAlgn="base">
              <a:spcBef>
                <a:spcPct val="0"/>
              </a:spcBef>
              <a:spcAft>
                <a:spcPct val="0"/>
              </a:spcAft>
              <a:defRPr sz="2400" kern="1200">
                <a:solidFill>
                  <a:schemeClr val="tx1"/>
                </a:solidFill>
                <a:latin typeface="Arial" charset="0"/>
                <a:ea typeface="Geneva"/>
                <a:cs typeface="Geneva"/>
              </a:defRPr>
            </a:lvl5pPr>
            <a:lvl6pPr marL="2286000" algn="l" defTabSz="914400" rtl="0" eaLnBrk="1" latinLnBrk="0" hangingPunct="1">
              <a:defRPr sz="2400" kern="1200">
                <a:solidFill>
                  <a:schemeClr val="tx1"/>
                </a:solidFill>
                <a:latin typeface="Arial" charset="0"/>
                <a:ea typeface="Geneva"/>
                <a:cs typeface="Geneva"/>
              </a:defRPr>
            </a:lvl6pPr>
            <a:lvl7pPr marL="2743200" algn="l" defTabSz="914400" rtl="0" eaLnBrk="1" latinLnBrk="0" hangingPunct="1">
              <a:defRPr sz="2400" kern="1200">
                <a:solidFill>
                  <a:schemeClr val="tx1"/>
                </a:solidFill>
                <a:latin typeface="Arial" charset="0"/>
                <a:ea typeface="Geneva"/>
                <a:cs typeface="Geneva"/>
              </a:defRPr>
            </a:lvl7pPr>
            <a:lvl8pPr marL="3200400" algn="l" defTabSz="914400" rtl="0" eaLnBrk="1" latinLnBrk="0" hangingPunct="1">
              <a:defRPr sz="2400" kern="1200">
                <a:solidFill>
                  <a:schemeClr val="tx1"/>
                </a:solidFill>
                <a:latin typeface="Arial" charset="0"/>
                <a:ea typeface="Geneva"/>
                <a:cs typeface="Geneva"/>
              </a:defRPr>
            </a:lvl8pPr>
            <a:lvl9pPr marL="3657600" algn="l" defTabSz="914400" rtl="0" eaLnBrk="1" latinLnBrk="0" hangingPunct="1">
              <a:defRPr sz="2400" kern="1200">
                <a:solidFill>
                  <a:schemeClr val="tx1"/>
                </a:solidFill>
                <a:latin typeface="Arial" charset="0"/>
                <a:ea typeface="Geneva"/>
                <a:cs typeface="Geneva"/>
              </a:defRPr>
            </a:lvl9pPr>
          </a:lstStyle>
          <a:p>
            <a:pPr eaLnBrk="0" hangingPunct="0">
              <a:spcBef>
                <a:spcPct val="50000"/>
              </a:spcBef>
            </a:pPr>
            <a:r>
              <a:rPr lang="es-ES_tradnl" sz="3200" b="1" dirty="0" smtClean="0">
                <a:solidFill>
                  <a:srgbClr val="005A9F"/>
                </a:solidFill>
                <a:latin typeface="Andes"/>
              </a:rPr>
              <a:t>Despliegue a Sistemas de Gestión </a:t>
            </a:r>
            <a:endParaRPr lang="es-ES_tradnl" sz="3200" b="1" dirty="0">
              <a:solidFill>
                <a:srgbClr val="005A9F"/>
              </a:solidFill>
              <a:latin typeface="Andes"/>
            </a:endParaRPr>
          </a:p>
        </p:txBody>
      </p:sp>
      <p:pic>
        <p:nvPicPr>
          <p:cNvPr id="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887" t="6357" r="6653" b="52745"/>
          <a:stretch/>
        </p:blipFill>
        <p:spPr bwMode="auto">
          <a:xfrm>
            <a:off x="8131230" y="1836653"/>
            <a:ext cx="3297657" cy="19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40 CuadroTexto"/>
          <p:cNvSpPr txBox="1"/>
          <p:nvPr/>
        </p:nvSpPr>
        <p:spPr>
          <a:xfrm>
            <a:off x="8112225" y="1340769"/>
            <a:ext cx="3264303" cy="338554"/>
          </a:xfrm>
          <a:prstGeom prst="rect">
            <a:avLst/>
          </a:prstGeom>
          <a:noFill/>
        </p:spPr>
        <p:txBody>
          <a:bodyPr wrap="square" rtlCol="0">
            <a:spAutoFit/>
          </a:bodyPr>
          <a:lstStyle>
            <a:defPPr>
              <a:defRPr lang="es-ES_tradnl"/>
            </a:defPPr>
            <a:lvl1pPr algn="l" rtl="0" fontAlgn="base">
              <a:spcBef>
                <a:spcPct val="0"/>
              </a:spcBef>
              <a:spcAft>
                <a:spcPct val="0"/>
              </a:spcAft>
              <a:defRPr sz="2400" kern="1200">
                <a:solidFill>
                  <a:schemeClr val="tx1"/>
                </a:solidFill>
                <a:latin typeface="Arial" charset="0"/>
                <a:ea typeface="Geneva"/>
                <a:cs typeface="Geneva"/>
              </a:defRPr>
            </a:lvl1pPr>
            <a:lvl2pPr marL="457200" algn="l" rtl="0" fontAlgn="base">
              <a:spcBef>
                <a:spcPct val="0"/>
              </a:spcBef>
              <a:spcAft>
                <a:spcPct val="0"/>
              </a:spcAft>
              <a:defRPr sz="2400" kern="1200">
                <a:solidFill>
                  <a:schemeClr val="tx1"/>
                </a:solidFill>
                <a:latin typeface="Arial" charset="0"/>
                <a:ea typeface="Geneva"/>
                <a:cs typeface="Geneva"/>
              </a:defRPr>
            </a:lvl2pPr>
            <a:lvl3pPr marL="914400" algn="l" rtl="0" fontAlgn="base">
              <a:spcBef>
                <a:spcPct val="0"/>
              </a:spcBef>
              <a:spcAft>
                <a:spcPct val="0"/>
              </a:spcAft>
              <a:defRPr sz="2400" kern="1200">
                <a:solidFill>
                  <a:schemeClr val="tx1"/>
                </a:solidFill>
                <a:latin typeface="Arial" charset="0"/>
                <a:ea typeface="Geneva"/>
                <a:cs typeface="Geneva"/>
              </a:defRPr>
            </a:lvl3pPr>
            <a:lvl4pPr marL="1371600" algn="l" rtl="0" fontAlgn="base">
              <a:spcBef>
                <a:spcPct val="0"/>
              </a:spcBef>
              <a:spcAft>
                <a:spcPct val="0"/>
              </a:spcAft>
              <a:defRPr sz="2400" kern="1200">
                <a:solidFill>
                  <a:schemeClr val="tx1"/>
                </a:solidFill>
                <a:latin typeface="Arial" charset="0"/>
                <a:ea typeface="Geneva"/>
                <a:cs typeface="Geneva"/>
              </a:defRPr>
            </a:lvl4pPr>
            <a:lvl5pPr marL="1828800" algn="l" rtl="0" fontAlgn="base">
              <a:spcBef>
                <a:spcPct val="0"/>
              </a:spcBef>
              <a:spcAft>
                <a:spcPct val="0"/>
              </a:spcAft>
              <a:defRPr sz="2400" kern="1200">
                <a:solidFill>
                  <a:schemeClr val="tx1"/>
                </a:solidFill>
                <a:latin typeface="Arial" charset="0"/>
                <a:ea typeface="Geneva"/>
                <a:cs typeface="Geneva"/>
              </a:defRPr>
            </a:lvl5pPr>
            <a:lvl6pPr marL="2286000" algn="l" defTabSz="914400" rtl="0" eaLnBrk="1" latinLnBrk="0" hangingPunct="1">
              <a:defRPr sz="2400" kern="1200">
                <a:solidFill>
                  <a:schemeClr val="tx1"/>
                </a:solidFill>
                <a:latin typeface="Arial" charset="0"/>
                <a:ea typeface="Geneva"/>
                <a:cs typeface="Geneva"/>
              </a:defRPr>
            </a:lvl6pPr>
            <a:lvl7pPr marL="2743200" algn="l" defTabSz="914400" rtl="0" eaLnBrk="1" latinLnBrk="0" hangingPunct="1">
              <a:defRPr sz="2400" kern="1200">
                <a:solidFill>
                  <a:schemeClr val="tx1"/>
                </a:solidFill>
                <a:latin typeface="Arial" charset="0"/>
                <a:ea typeface="Geneva"/>
                <a:cs typeface="Geneva"/>
              </a:defRPr>
            </a:lvl7pPr>
            <a:lvl8pPr marL="3200400" algn="l" defTabSz="914400" rtl="0" eaLnBrk="1" latinLnBrk="0" hangingPunct="1">
              <a:defRPr sz="2400" kern="1200">
                <a:solidFill>
                  <a:schemeClr val="tx1"/>
                </a:solidFill>
                <a:latin typeface="Arial" charset="0"/>
                <a:ea typeface="Geneva"/>
                <a:cs typeface="Geneva"/>
              </a:defRPr>
            </a:lvl8pPr>
            <a:lvl9pPr marL="3657600" algn="l" defTabSz="914400" rtl="0" eaLnBrk="1" latinLnBrk="0" hangingPunct="1">
              <a:defRPr sz="2400" kern="1200">
                <a:solidFill>
                  <a:schemeClr val="tx1"/>
                </a:solidFill>
                <a:latin typeface="Arial" charset="0"/>
                <a:ea typeface="Geneva"/>
                <a:cs typeface="Geneva"/>
              </a:defRPr>
            </a:lvl9pPr>
          </a:lstStyle>
          <a:p>
            <a:pPr algn="ctr"/>
            <a:r>
              <a:rPr lang="es-ES" sz="1600" b="1" dirty="0" smtClean="0">
                <a:solidFill>
                  <a:srgbClr val="1902A2"/>
                </a:solidFill>
                <a:latin typeface="Andes"/>
              </a:rPr>
              <a:t>Mapa Riesgos Corporativos</a:t>
            </a:r>
            <a:endParaRPr lang="es-ES" sz="1600" b="1" dirty="0">
              <a:solidFill>
                <a:srgbClr val="1902A2"/>
              </a:solidFill>
              <a:latin typeface="Andes"/>
            </a:endParaRP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576" y="1394450"/>
            <a:ext cx="6011152" cy="1962543"/>
          </a:xfrm>
          <a:prstGeom prst="rect">
            <a:avLst/>
          </a:prstGeom>
          <a:noFill/>
          <a:ln w="9525">
            <a:solidFill>
              <a:srgbClr val="1902A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Triángulo isósceles"/>
          <p:cNvSpPr/>
          <p:nvPr/>
        </p:nvSpPr>
        <p:spPr>
          <a:xfrm rot="10800000">
            <a:off x="3461292" y="4340719"/>
            <a:ext cx="5611039" cy="36004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40 CuadroTexto"/>
          <p:cNvSpPr txBox="1"/>
          <p:nvPr/>
        </p:nvSpPr>
        <p:spPr>
          <a:xfrm>
            <a:off x="7235937" y="4685122"/>
            <a:ext cx="3990788" cy="338554"/>
          </a:xfrm>
          <a:prstGeom prst="rect">
            <a:avLst/>
          </a:prstGeom>
          <a:noFill/>
        </p:spPr>
        <p:txBody>
          <a:bodyPr wrap="square" rtlCol="0">
            <a:spAutoFit/>
          </a:bodyPr>
          <a:lstStyle>
            <a:defPPr>
              <a:defRPr lang="en-US"/>
            </a:defPPr>
            <a:lvl1pPr algn="ctr" fontAlgn="base">
              <a:spcBef>
                <a:spcPct val="0"/>
              </a:spcBef>
              <a:spcAft>
                <a:spcPct val="0"/>
              </a:spcAft>
              <a:defRPr sz="1600" b="1">
                <a:solidFill>
                  <a:srgbClr val="1902A2"/>
                </a:solidFill>
                <a:latin typeface="Calibri"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 dirty="0">
                <a:latin typeface="Andes"/>
              </a:rPr>
              <a:t>Mapas </a:t>
            </a:r>
            <a:r>
              <a:rPr lang="es-ES" dirty="0" smtClean="0">
                <a:latin typeface="Andes"/>
              </a:rPr>
              <a:t>Riesgos de los  </a:t>
            </a:r>
            <a:r>
              <a:rPr lang="es-ES" dirty="0">
                <a:latin typeface="Andes"/>
              </a:rPr>
              <a:t>Sistemas Gestión</a:t>
            </a:r>
          </a:p>
        </p:txBody>
      </p:sp>
      <p:pic>
        <p:nvPicPr>
          <p:cNvPr id="1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887" t="6357" r="6653" b="52745"/>
          <a:stretch/>
        </p:blipFill>
        <p:spPr bwMode="auto">
          <a:xfrm>
            <a:off x="6678202" y="5322160"/>
            <a:ext cx="149963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887" t="6357" r="6653" b="52745"/>
          <a:stretch/>
        </p:blipFill>
        <p:spPr bwMode="auto">
          <a:xfrm>
            <a:off x="7932410" y="5322160"/>
            <a:ext cx="149963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887" t="6357" r="6653" b="52745"/>
          <a:stretch/>
        </p:blipFill>
        <p:spPr bwMode="auto">
          <a:xfrm>
            <a:off x="9186618" y="5322160"/>
            <a:ext cx="149963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887" t="6357" r="6653" b="52745"/>
          <a:stretch/>
        </p:blipFill>
        <p:spPr bwMode="auto">
          <a:xfrm>
            <a:off x="10440826" y="5322160"/>
            <a:ext cx="149963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40 CuadroTexto"/>
          <p:cNvSpPr txBox="1"/>
          <p:nvPr/>
        </p:nvSpPr>
        <p:spPr>
          <a:xfrm>
            <a:off x="1324935" y="4674089"/>
            <a:ext cx="3990788" cy="338554"/>
          </a:xfrm>
          <a:prstGeom prst="rect">
            <a:avLst/>
          </a:prstGeom>
          <a:solidFill>
            <a:schemeClr val="accent5">
              <a:lumMod val="40000"/>
              <a:lumOff val="60000"/>
            </a:schemeClr>
          </a:solidFill>
        </p:spPr>
        <p:txBody>
          <a:bodyPr wrap="square" rtlCol="0">
            <a:spAutoFit/>
          </a:bodyPr>
          <a:lstStyle>
            <a:defPPr>
              <a:defRPr lang="es-ES_tradnl"/>
            </a:defPPr>
            <a:lvl1pPr algn="l" rtl="0" fontAlgn="base">
              <a:spcBef>
                <a:spcPct val="0"/>
              </a:spcBef>
              <a:spcAft>
                <a:spcPct val="0"/>
              </a:spcAft>
              <a:defRPr sz="2400" kern="1200">
                <a:solidFill>
                  <a:schemeClr val="tx1"/>
                </a:solidFill>
                <a:latin typeface="Arial" charset="0"/>
                <a:ea typeface="Geneva"/>
                <a:cs typeface="Geneva"/>
              </a:defRPr>
            </a:lvl1pPr>
            <a:lvl2pPr marL="457200" algn="l" rtl="0" fontAlgn="base">
              <a:spcBef>
                <a:spcPct val="0"/>
              </a:spcBef>
              <a:spcAft>
                <a:spcPct val="0"/>
              </a:spcAft>
              <a:defRPr sz="2400" kern="1200">
                <a:solidFill>
                  <a:schemeClr val="tx1"/>
                </a:solidFill>
                <a:latin typeface="Arial" charset="0"/>
                <a:ea typeface="Geneva"/>
                <a:cs typeface="Geneva"/>
              </a:defRPr>
            </a:lvl2pPr>
            <a:lvl3pPr marL="914400" algn="l" rtl="0" fontAlgn="base">
              <a:spcBef>
                <a:spcPct val="0"/>
              </a:spcBef>
              <a:spcAft>
                <a:spcPct val="0"/>
              </a:spcAft>
              <a:defRPr sz="2400" kern="1200">
                <a:solidFill>
                  <a:schemeClr val="tx1"/>
                </a:solidFill>
                <a:latin typeface="Arial" charset="0"/>
                <a:ea typeface="Geneva"/>
                <a:cs typeface="Geneva"/>
              </a:defRPr>
            </a:lvl3pPr>
            <a:lvl4pPr marL="1371600" algn="l" rtl="0" fontAlgn="base">
              <a:spcBef>
                <a:spcPct val="0"/>
              </a:spcBef>
              <a:spcAft>
                <a:spcPct val="0"/>
              </a:spcAft>
              <a:defRPr sz="2400" kern="1200">
                <a:solidFill>
                  <a:schemeClr val="tx1"/>
                </a:solidFill>
                <a:latin typeface="Arial" charset="0"/>
                <a:ea typeface="Geneva"/>
                <a:cs typeface="Geneva"/>
              </a:defRPr>
            </a:lvl4pPr>
            <a:lvl5pPr marL="1828800" algn="l" rtl="0" fontAlgn="base">
              <a:spcBef>
                <a:spcPct val="0"/>
              </a:spcBef>
              <a:spcAft>
                <a:spcPct val="0"/>
              </a:spcAft>
              <a:defRPr sz="2400" kern="1200">
                <a:solidFill>
                  <a:schemeClr val="tx1"/>
                </a:solidFill>
                <a:latin typeface="Arial" charset="0"/>
                <a:ea typeface="Geneva"/>
                <a:cs typeface="Geneva"/>
              </a:defRPr>
            </a:lvl5pPr>
            <a:lvl6pPr marL="2286000" algn="l" defTabSz="914400" rtl="0" eaLnBrk="1" latinLnBrk="0" hangingPunct="1">
              <a:defRPr sz="2400" kern="1200">
                <a:solidFill>
                  <a:schemeClr val="tx1"/>
                </a:solidFill>
                <a:latin typeface="Arial" charset="0"/>
                <a:ea typeface="Geneva"/>
                <a:cs typeface="Geneva"/>
              </a:defRPr>
            </a:lvl6pPr>
            <a:lvl7pPr marL="2743200" algn="l" defTabSz="914400" rtl="0" eaLnBrk="1" latinLnBrk="0" hangingPunct="1">
              <a:defRPr sz="2400" kern="1200">
                <a:solidFill>
                  <a:schemeClr val="tx1"/>
                </a:solidFill>
                <a:latin typeface="Arial" charset="0"/>
                <a:ea typeface="Geneva"/>
                <a:cs typeface="Geneva"/>
              </a:defRPr>
            </a:lvl7pPr>
            <a:lvl8pPr marL="3200400" algn="l" defTabSz="914400" rtl="0" eaLnBrk="1" latinLnBrk="0" hangingPunct="1">
              <a:defRPr sz="2400" kern="1200">
                <a:solidFill>
                  <a:schemeClr val="tx1"/>
                </a:solidFill>
                <a:latin typeface="Arial" charset="0"/>
                <a:ea typeface="Geneva"/>
                <a:cs typeface="Geneva"/>
              </a:defRPr>
            </a:lvl8pPr>
            <a:lvl9pPr marL="3657600" algn="l" defTabSz="914400" rtl="0" eaLnBrk="1" latinLnBrk="0" hangingPunct="1">
              <a:defRPr sz="2400" kern="1200">
                <a:solidFill>
                  <a:schemeClr val="tx1"/>
                </a:solidFill>
                <a:latin typeface="Arial" charset="0"/>
                <a:ea typeface="Geneva"/>
                <a:cs typeface="Geneva"/>
              </a:defRPr>
            </a:lvl9pPr>
          </a:lstStyle>
          <a:p>
            <a:pPr algn="ctr"/>
            <a:r>
              <a:rPr lang="es-ES" sz="1600" b="1" dirty="0" smtClean="0">
                <a:solidFill>
                  <a:srgbClr val="1902A2"/>
                </a:solidFill>
                <a:latin typeface="Andes"/>
              </a:rPr>
              <a:t>Objetivos de los Sistemas de Gestión</a:t>
            </a:r>
            <a:endParaRPr lang="es-ES" sz="1600" b="1" dirty="0">
              <a:solidFill>
                <a:srgbClr val="1902A2"/>
              </a:solidFill>
              <a:latin typeface="Andes"/>
            </a:endParaRPr>
          </a:p>
        </p:txBody>
      </p:sp>
      <p:sp>
        <p:nvSpPr>
          <p:cNvPr id="20" name="40 CuadroTexto"/>
          <p:cNvSpPr txBox="1"/>
          <p:nvPr/>
        </p:nvSpPr>
        <p:spPr>
          <a:xfrm>
            <a:off x="1679510" y="960984"/>
            <a:ext cx="4512441" cy="400110"/>
          </a:xfrm>
          <a:prstGeom prst="rect">
            <a:avLst/>
          </a:prstGeom>
          <a:noFill/>
        </p:spPr>
        <p:txBody>
          <a:bodyPr wrap="square" rtlCol="0">
            <a:spAutoFit/>
          </a:bodyPr>
          <a:lstStyle>
            <a:defPPr>
              <a:defRPr lang="es-ES_tradnl"/>
            </a:defPPr>
            <a:lvl1pPr algn="l" rtl="0" fontAlgn="base">
              <a:spcBef>
                <a:spcPct val="0"/>
              </a:spcBef>
              <a:spcAft>
                <a:spcPct val="0"/>
              </a:spcAft>
              <a:defRPr sz="2400" kern="1200">
                <a:solidFill>
                  <a:schemeClr val="tx1"/>
                </a:solidFill>
                <a:latin typeface="Arial" charset="0"/>
                <a:ea typeface="Geneva"/>
                <a:cs typeface="Geneva"/>
              </a:defRPr>
            </a:lvl1pPr>
            <a:lvl2pPr marL="457200" algn="l" rtl="0" fontAlgn="base">
              <a:spcBef>
                <a:spcPct val="0"/>
              </a:spcBef>
              <a:spcAft>
                <a:spcPct val="0"/>
              </a:spcAft>
              <a:defRPr sz="2400" kern="1200">
                <a:solidFill>
                  <a:schemeClr val="tx1"/>
                </a:solidFill>
                <a:latin typeface="Arial" charset="0"/>
                <a:ea typeface="Geneva"/>
                <a:cs typeface="Geneva"/>
              </a:defRPr>
            </a:lvl2pPr>
            <a:lvl3pPr marL="914400" algn="l" rtl="0" fontAlgn="base">
              <a:spcBef>
                <a:spcPct val="0"/>
              </a:spcBef>
              <a:spcAft>
                <a:spcPct val="0"/>
              </a:spcAft>
              <a:defRPr sz="2400" kern="1200">
                <a:solidFill>
                  <a:schemeClr val="tx1"/>
                </a:solidFill>
                <a:latin typeface="Arial" charset="0"/>
                <a:ea typeface="Geneva"/>
                <a:cs typeface="Geneva"/>
              </a:defRPr>
            </a:lvl3pPr>
            <a:lvl4pPr marL="1371600" algn="l" rtl="0" fontAlgn="base">
              <a:spcBef>
                <a:spcPct val="0"/>
              </a:spcBef>
              <a:spcAft>
                <a:spcPct val="0"/>
              </a:spcAft>
              <a:defRPr sz="2400" kern="1200">
                <a:solidFill>
                  <a:schemeClr val="tx1"/>
                </a:solidFill>
                <a:latin typeface="Arial" charset="0"/>
                <a:ea typeface="Geneva"/>
                <a:cs typeface="Geneva"/>
              </a:defRPr>
            </a:lvl4pPr>
            <a:lvl5pPr marL="1828800" algn="l" rtl="0" fontAlgn="base">
              <a:spcBef>
                <a:spcPct val="0"/>
              </a:spcBef>
              <a:spcAft>
                <a:spcPct val="0"/>
              </a:spcAft>
              <a:defRPr sz="2400" kern="1200">
                <a:solidFill>
                  <a:schemeClr val="tx1"/>
                </a:solidFill>
                <a:latin typeface="Arial" charset="0"/>
                <a:ea typeface="Geneva"/>
                <a:cs typeface="Geneva"/>
              </a:defRPr>
            </a:lvl5pPr>
            <a:lvl6pPr marL="2286000" algn="l" defTabSz="914400" rtl="0" eaLnBrk="1" latinLnBrk="0" hangingPunct="1">
              <a:defRPr sz="2400" kern="1200">
                <a:solidFill>
                  <a:schemeClr val="tx1"/>
                </a:solidFill>
                <a:latin typeface="Arial" charset="0"/>
                <a:ea typeface="Geneva"/>
                <a:cs typeface="Geneva"/>
              </a:defRPr>
            </a:lvl6pPr>
            <a:lvl7pPr marL="2743200" algn="l" defTabSz="914400" rtl="0" eaLnBrk="1" latinLnBrk="0" hangingPunct="1">
              <a:defRPr sz="2400" kern="1200">
                <a:solidFill>
                  <a:schemeClr val="tx1"/>
                </a:solidFill>
                <a:latin typeface="Arial" charset="0"/>
                <a:ea typeface="Geneva"/>
                <a:cs typeface="Geneva"/>
              </a:defRPr>
            </a:lvl7pPr>
            <a:lvl8pPr marL="3200400" algn="l" defTabSz="914400" rtl="0" eaLnBrk="1" latinLnBrk="0" hangingPunct="1">
              <a:defRPr sz="2400" kern="1200">
                <a:solidFill>
                  <a:schemeClr val="tx1"/>
                </a:solidFill>
                <a:latin typeface="Arial" charset="0"/>
                <a:ea typeface="Geneva"/>
                <a:cs typeface="Geneva"/>
              </a:defRPr>
            </a:lvl8pPr>
            <a:lvl9pPr marL="3657600" algn="l" defTabSz="914400" rtl="0" eaLnBrk="1" latinLnBrk="0" hangingPunct="1">
              <a:defRPr sz="2400" kern="1200">
                <a:solidFill>
                  <a:schemeClr val="tx1"/>
                </a:solidFill>
                <a:latin typeface="Arial" charset="0"/>
                <a:ea typeface="Geneva"/>
                <a:cs typeface="Geneva"/>
              </a:defRPr>
            </a:lvl9pPr>
          </a:lstStyle>
          <a:p>
            <a:pPr algn="ctr"/>
            <a:r>
              <a:rPr lang="es-ES" sz="2000" b="1" dirty="0" smtClean="0">
                <a:solidFill>
                  <a:srgbClr val="1902A2"/>
                </a:solidFill>
                <a:latin typeface="Andes"/>
              </a:rPr>
              <a:t>Estrategia y Objetivos Estratégicos</a:t>
            </a:r>
            <a:endParaRPr lang="es-ES" sz="2000" b="1" dirty="0">
              <a:solidFill>
                <a:srgbClr val="1902A2"/>
              </a:solidFill>
              <a:latin typeface="Andes"/>
            </a:endParaRPr>
          </a:p>
        </p:txBody>
      </p:sp>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688" y="5394167"/>
            <a:ext cx="1446211" cy="804949"/>
          </a:xfrm>
          <a:prstGeom prst="rect">
            <a:avLst/>
          </a:prstGeom>
          <a:solidFill>
            <a:schemeClr val="accent5">
              <a:lumMod val="40000"/>
              <a:lumOff val="60000"/>
            </a:schemeClr>
          </a:solidFill>
          <a:ln>
            <a:noFill/>
          </a:ln>
          <a:effectLst/>
          <a:extLst/>
        </p:spPr>
      </p:pic>
      <p:cxnSp>
        <p:nvCxnSpPr>
          <p:cNvPr id="21" name="20 Conector recto"/>
          <p:cNvCxnSpPr>
            <a:stCxn id="4099" idx="0"/>
            <a:endCxn id="19" idx="2"/>
          </p:cNvCxnSpPr>
          <p:nvPr/>
        </p:nvCxnSpPr>
        <p:spPr>
          <a:xfrm flipV="1">
            <a:off x="893794" y="5012643"/>
            <a:ext cx="2426535" cy="38152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26 Conector recto"/>
          <p:cNvCxnSpPr>
            <a:endCxn id="19" idx="2"/>
          </p:cNvCxnSpPr>
          <p:nvPr/>
        </p:nvCxnSpPr>
        <p:spPr>
          <a:xfrm flipV="1">
            <a:off x="2474201" y="5012643"/>
            <a:ext cx="846128" cy="37421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29 Conector recto"/>
          <p:cNvCxnSpPr>
            <a:endCxn id="19" idx="2"/>
          </p:cNvCxnSpPr>
          <p:nvPr/>
        </p:nvCxnSpPr>
        <p:spPr>
          <a:xfrm flipH="1" flipV="1">
            <a:off x="3320329" y="5012643"/>
            <a:ext cx="658038" cy="37421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32 Conector recto"/>
          <p:cNvCxnSpPr>
            <a:endCxn id="19" idx="2"/>
          </p:cNvCxnSpPr>
          <p:nvPr/>
        </p:nvCxnSpPr>
        <p:spPr>
          <a:xfrm flipH="1" flipV="1">
            <a:off x="3320329" y="5012643"/>
            <a:ext cx="2162206" cy="37421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6" name="35 Conector recto"/>
          <p:cNvCxnSpPr>
            <a:stCxn id="14" idx="0"/>
            <a:endCxn id="13" idx="2"/>
          </p:cNvCxnSpPr>
          <p:nvPr/>
        </p:nvCxnSpPr>
        <p:spPr>
          <a:xfrm flipV="1">
            <a:off x="7428019" y="5023676"/>
            <a:ext cx="1803312" cy="298484"/>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a:stCxn id="15" idx="0"/>
            <a:endCxn id="13" idx="2"/>
          </p:cNvCxnSpPr>
          <p:nvPr/>
        </p:nvCxnSpPr>
        <p:spPr>
          <a:xfrm flipV="1">
            <a:off x="8682227" y="5023676"/>
            <a:ext cx="549104" cy="298484"/>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a:stCxn id="16" idx="0"/>
            <a:endCxn id="13" idx="2"/>
          </p:cNvCxnSpPr>
          <p:nvPr/>
        </p:nvCxnSpPr>
        <p:spPr>
          <a:xfrm flipH="1" flipV="1">
            <a:off x="9231331" y="5023676"/>
            <a:ext cx="705104" cy="298484"/>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a:stCxn id="17" idx="0"/>
            <a:endCxn id="13" idx="2"/>
          </p:cNvCxnSpPr>
          <p:nvPr/>
        </p:nvCxnSpPr>
        <p:spPr>
          <a:xfrm flipH="1" flipV="1">
            <a:off x="9231331" y="5023676"/>
            <a:ext cx="1959312" cy="298484"/>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5 Tabla"/>
          <p:cNvGraphicFramePr>
            <a:graphicFrameLocks noGrp="1"/>
          </p:cNvGraphicFramePr>
          <p:nvPr>
            <p:extLst>
              <p:ext uri="{D42A27DB-BD31-4B8C-83A1-F6EECF244321}">
                <p14:modId xmlns:p14="http://schemas.microsoft.com/office/powerpoint/2010/main" val="1636378297"/>
              </p:ext>
            </p:extLst>
          </p:nvPr>
        </p:nvGraphicFramePr>
        <p:xfrm>
          <a:off x="676736" y="3460555"/>
          <a:ext cx="6857920" cy="733855"/>
        </p:xfrm>
        <a:graphic>
          <a:graphicData uri="http://schemas.openxmlformats.org/drawingml/2006/table">
            <a:tbl>
              <a:tblPr/>
              <a:tblGrid>
                <a:gridCol w="2017659"/>
                <a:gridCol w="1970737"/>
                <a:gridCol w="1296756"/>
                <a:gridCol w="1572768"/>
              </a:tblGrid>
              <a:tr h="217857">
                <a:tc>
                  <a:txBody>
                    <a:bodyPr/>
                    <a:lstStyle/>
                    <a:p>
                      <a:pPr algn="ctr" rtl="0" fontAlgn="ctr"/>
                      <a:r>
                        <a:rPr lang="es-ES" sz="1200" b="1" i="0" u="none" strike="noStrike" dirty="0">
                          <a:solidFill>
                            <a:srgbClr val="FFFFFF"/>
                          </a:solidFill>
                          <a:effectLst/>
                          <a:latin typeface="Calibri"/>
                        </a:rPr>
                        <a:t>Prestación del servicio</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C5A82"/>
                    </a:solidFill>
                  </a:tcPr>
                </a:tc>
                <a:tc>
                  <a:txBody>
                    <a:bodyPr/>
                    <a:lstStyle/>
                    <a:p>
                      <a:pPr algn="ctr" rtl="0" fontAlgn="b"/>
                      <a:r>
                        <a:rPr lang="es-ES" sz="1200" b="1" i="0" u="none" strike="noStrike">
                          <a:solidFill>
                            <a:srgbClr val="FFFFFF"/>
                          </a:solidFill>
                          <a:effectLst/>
                          <a:latin typeface="Calibri"/>
                        </a:rPr>
                        <a:t>Equilibrio presupuestario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C5A82"/>
                    </a:solidFill>
                  </a:tcPr>
                </a:tc>
                <a:tc rowSpan="3">
                  <a:txBody>
                    <a:bodyPr/>
                    <a:lstStyle/>
                    <a:p>
                      <a:pPr algn="ctr" rtl="0" fontAlgn="ctr"/>
                      <a:r>
                        <a:rPr lang="es-ES" sz="1200" b="1" i="0" u="none" strike="noStrike" dirty="0">
                          <a:solidFill>
                            <a:srgbClr val="FFFFFF"/>
                          </a:solidFill>
                          <a:effectLst/>
                          <a:latin typeface="Calibri"/>
                        </a:rPr>
                        <a:t>Imagen de Marca</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C5A82"/>
                    </a:solidFill>
                  </a:tcPr>
                </a:tc>
                <a:tc rowSpan="3">
                  <a:txBody>
                    <a:bodyPr/>
                    <a:lstStyle/>
                    <a:p>
                      <a:pPr algn="ctr" rtl="0" fontAlgn="ctr"/>
                      <a:r>
                        <a:rPr lang="es-ES" sz="1200" b="1" i="0" u="none" strike="noStrike">
                          <a:solidFill>
                            <a:srgbClr val="FFFFFF"/>
                          </a:solidFill>
                          <a:effectLst/>
                          <a:latin typeface="Calibri"/>
                        </a:rPr>
                        <a:t>Cultura Corporativa</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C5A82"/>
                    </a:solidFill>
                  </a:tcPr>
                </a:tc>
              </a:tr>
              <a:tr h="217857">
                <a:tc>
                  <a:txBody>
                    <a:bodyPr/>
                    <a:lstStyle/>
                    <a:p>
                      <a:pPr algn="ctr" rtl="0" fontAlgn="ctr"/>
                      <a:r>
                        <a:rPr lang="es-ES" sz="1200" b="1" i="0" u="none" strike="noStrike" dirty="0">
                          <a:solidFill>
                            <a:srgbClr val="FFFFFF"/>
                          </a:solidFill>
                          <a:effectLst/>
                          <a:latin typeface="Calibri"/>
                        </a:rPr>
                        <a:t>Percepción del servicio</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0C5A82"/>
                    </a:solidFill>
                  </a:tcPr>
                </a:tc>
                <a:tc>
                  <a:txBody>
                    <a:bodyPr/>
                    <a:lstStyle/>
                    <a:p>
                      <a:pPr algn="ctr" rtl="0" fontAlgn="b"/>
                      <a:r>
                        <a:rPr lang="es-ES" sz="1200" b="1" i="0" u="none" strike="noStrike" dirty="0">
                          <a:solidFill>
                            <a:srgbClr val="FFFFFF"/>
                          </a:solidFill>
                          <a:effectLst/>
                          <a:latin typeface="Calibri"/>
                        </a:rPr>
                        <a:t>Eficiencia de los procesos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0C5A82"/>
                    </a:solidFill>
                  </a:tcPr>
                </a:tc>
                <a:tc vMerge="1">
                  <a:txBody>
                    <a:bodyPr/>
                    <a:lstStyle/>
                    <a:p>
                      <a:endParaRPr lang="es-ES"/>
                    </a:p>
                  </a:txBody>
                  <a:tcPr/>
                </a:tc>
                <a:tc vMerge="1">
                  <a:txBody>
                    <a:bodyPr/>
                    <a:lstStyle/>
                    <a:p>
                      <a:endParaRPr lang="es-ES"/>
                    </a:p>
                  </a:txBody>
                  <a:tcPr/>
                </a:tc>
              </a:tr>
              <a:tr h="298141">
                <a:tc>
                  <a:txBody>
                    <a:bodyPr/>
                    <a:lstStyle/>
                    <a:p>
                      <a:pPr algn="ctr" rtl="0" fontAlgn="ctr"/>
                      <a:r>
                        <a:rPr lang="es-ES" sz="1200" b="1" i="0" u="none" strike="noStrike">
                          <a:solidFill>
                            <a:srgbClr val="FFFFFF"/>
                          </a:solidFill>
                          <a:effectLst/>
                          <a:latin typeface="Calibri"/>
                        </a:rPr>
                        <a:t>Recuperación de la demanda</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C5A82"/>
                    </a:solidFill>
                  </a:tcPr>
                </a:tc>
                <a:tc>
                  <a:txBody>
                    <a:bodyPr/>
                    <a:lstStyle/>
                    <a:p>
                      <a:pPr algn="ctr" rtl="0" fontAlgn="ctr"/>
                      <a:r>
                        <a:rPr lang="es-ES" sz="1200" b="1" i="0" u="none" strike="noStrike" dirty="0">
                          <a:solidFill>
                            <a:srgbClr val="FFFFFF"/>
                          </a:solidFill>
                          <a:effectLst/>
                          <a:latin typeface="Calibri"/>
                        </a:rPr>
                        <a:t>Transporte sostenible</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C5A82"/>
                    </a:solidFill>
                  </a:tcPr>
                </a:tc>
                <a:tc vMerge="1">
                  <a:txBody>
                    <a:bodyPr/>
                    <a:lstStyle/>
                    <a:p>
                      <a:endParaRPr lang="es-ES"/>
                    </a:p>
                  </a:txBody>
                  <a:tcPr/>
                </a:tc>
                <a:tc vMerge="1">
                  <a:txBody>
                    <a:bodyPr/>
                    <a:lstStyle/>
                    <a:p>
                      <a:endParaRPr lang="es-ES"/>
                    </a:p>
                  </a:txBody>
                  <a:tcPr/>
                </a:tc>
              </a:tr>
            </a:tbl>
          </a:graphicData>
        </a:graphic>
      </p:graphicFrame>
      <p:pic>
        <p:nvPicPr>
          <p:cNvPr id="31"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0258" y="628548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Placeholder 10" descr="WB-WBG-vertical-RGB.png"/>
          <p:cNvPicPr>
            <a:picLocks noChangeAspect="1"/>
          </p:cNvPicPr>
          <p:nvPr/>
        </p:nvPicPr>
        <p:blipFill rotWithShape="1">
          <a:blip r:embed="rId8">
            <a:extLst>
              <a:ext uri="{28A0092B-C50C-407E-A947-70E740481C1C}">
                <a14:useLocalDpi xmlns:a14="http://schemas.microsoft.com/office/drawing/2010/main" val="0"/>
              </a:ext>
            </a:extLst>
          </a:blip>
          <a:srcRect t="-9829" b="-9800"/>
          <a:stretch/>
        </p:blipFill>
        <p:spPr>
          <a:xfrm>
            <a:off x="9202394" y="6162359"/>
            <a:ext cx="911431" cy="617371"/>
          </a:xfrm>
          <a:prstGeom prst="rect">
            <a:avLst/>
          </a:prstGeom>
        </p:spPr>
      </p:pic>
      <p:pic>
        <p:nvPicPr>
          <p:cNvPr id="3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0784" y="5400263"/>
            <a:ext cx="1446211" cy="804949"/>
          </a:xfrm>
          <a:prstGeom prst="rect">
            <a:avLst/>
          </a:prstGeom>
          <a:solidFill>
            <a:schemeClr val="accent5">
              <a:lumMod val="40000"/>
              <a:lumOff val="60000"/>
            </a:schemeClr>
          </a:solidFill>
          <a:ln>
            <a:noFill/>
          </a:ln>
          <a:effectLst/>
          <a:extLst/>
        </p:spPr>
      </p:pic>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4854" y="5393331"/>
            <a:ext cx="1446211" cy="804949"/>
          </a:xfrm>
          <a:prstGeom prst="rect">
            <a:avLst/>
          </a:prstGeom>
          <a:solidFill>
            <a:schemeClr val="accent5">
              <a:lumMod val="40000"/>
              <a:lumOff val="60000"/>
            </a:schemeClr>
          </a:solidFill>
          <a:ln>
            <a:noFill/>
          </a:ln>
          <a:effectLst/>
          <a:extLst/>
        </p:spPr>
      </p:pic>
      <p:pic>
        <p:nvPicPr>
          <p:cNvPr id="3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9994" y="5375224"/>
            <a:ext cx="1446211" cy="804949"/>
          </a:xfrm>
          <a:prstGeom prst="rect">
            <a:avLst/>
          </a:prstGeom>
          <a:solidFill>
            <a:schemeClr val="accent5">
              <a:lumMod val="40000"/>
              <a:lumOff val="60000"/>
            </a:schemeClr>
          </a:solidFill>
          <a:ln>
            <a:noFill/>
          </a:ln>
          <a:effectLst/>
          <a:extLst/>
        </p:spPr>
      </p:pic>
      <p:pic>
        <p:nvPicPr>
          <p:cNvPr id="38" name="Picture 5" descr="D:\Trabajo\Marketing\Diseño\Recursos de diseño\LogoMetr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09473" y="968308"/>
            <a:ext cx="1437345" cy="83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86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103946" y="2234464"/>
            <a:ext cx="8569325" cy="2790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66700" indent="-266700" algn="ctr">
              <a:lnSpc>
                <a:spcPct val="90000"/>
              </a:lnSpc>
              <a:spcBef>
                <a:spcPct val="55000"/>
              </a:spcBef>
              <a:buClr>
                <a:srgbClr val="000099"/>
              </a:buClr>
              <a:buFont typeface="Wingdings" pitchFamily="2" charset="2"/>
              <a:buNone/>
            </a:pPr>
            <a:r>
              <a:rPr lang="es-ES" altLang="es-ES" sz="3200" dirty="0" smtClean="0">
                <a:solidFill>
                  <a:srgbClr val="000099"/>
                </a:solidFill>
              </a:rPr>
              <a:t>	</a:t>
            </a:r>
            <a:r>
              <a:rPr lang="es-ES" altLang="es-ES" sz="3200" dirty="0" smtClean="0">
                <a:solidFill>
                  <a:srgbClr val="000099"/>
                </a:solidFill>
                <a:latin typeface="Andes"/>
              </a:rPr>
              <a:t>“La certificación como culminación de la voluntad de </a:t>
            </a:r>
            <a:r>
              <a:rPr lang="es-ES" altLang="es-ES" sz="3200" b="1" dirty="0" smtClean="0">
                <a:solidFill>
                  <a:srgbClr val="000099"/>
                </a:solidFill>
                <a:latin typeface="Andes"/>
              </a:rPr>
              <a:t>mejora</a:t>
            </a:r>
            <a:r>
              <a:rPr lang="es-ES" altLang="es-ES" sz="3200" dirty="0" smtClean="0">
                <a:solidFill>
                  <a:srgbClr val="000099"/>
                </a:solidFill>
                <a:latin typeface="Andes"/>
              </a:rPr>
              <a:t> de la compañía”</a:t>
            </a:r>
          </a:p>
        </p:txBody>
      </p:sp>
      <p:pic>
        <p:nvPicPr>
          <p:cNvPr id="7" name="13 Imagen" descr="logoiso9001colo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4336" y="739839"/>
            <a:ext cx="13271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4 Imagen" descr="logoiso14001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699" y="744601"/>
            <a:ext cx="133826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5 Imagen" descr="logoohsas18001colo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6586" y="739839"/>
            <a:ext cx="13446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auto">
          <a:xfrm>
            <a:off x="2101981" y="4061637"/>
            <a:ext cx="9391814" cy="2496310"/>
          </a:xfrm>
          <a:prstGeom prst="rect">
            <a:avLst/>
          </a:prstGeom>
          <a:gradFill flip="none" rotWithShape="1">
            <a:gsLst>
              <a:gs pos="0">
                <a:schemeClr val="tx2">
                  <a:lumMod val="10000"/>
                  <a:lumOff val="90000"/>
                </a:schemeClr>
              </a:gs>
              <a:gs pos="67000">
                <a:srgbClr val="A3B8FD"/>
              </a:gs>
              <a:gs pos="100000">
                <a:schemeClr val="accent1">
                  <a:lumMod val="20000"/>
                  <a:lumOff val="80000"/>
                </a:schemeClr>
              </a:gs>
            </a:gsLst>
            <a:lin ang="3000000" scaled="0"/>
            <a:tileRect/>
          </a:gra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lIns="88110" tIns="44713" rIns="88110" bIns="44713" anchor="ctr"/>
          <a:lstStyle/>
          <a:p>
            <a:pPr algn="just">
              <a:defRPr/>
            </a:pPr>
            <a:r>
              <a:rPr lang="es-ES" dirty="0" smtClean="0">
                <a:solidFill>
                  <a:schemeClr val="tx1"/>
                </a:solidFill>
                <a:latin typeface="Andes"/>
              </a:rPr>
              <a:t>Metro </a:t>
            </a:r>
            <a:r>
              <a:rPr lang="es-ES" dirty="0">
                <a:solidFill>
                  <a:schemeClr val="tx1"/>
                </a:solidFill>
                <a:latin typeface="Andes"/>
              </a:rPr>
              <a:t>de Madrid dispone de la norma </a:t>
            </a:r>
            <a:r>
              <a:rPr lang="es-ES" b="1" dirty="0">
                <a:solidFill>
                  <a:schemeClr val="tx1"/>
                </a:solidFill>
                <a:latin typeface="Andes"/>
              </a:rPr>
              <a:t>ISO </a:t>
            </a:r>
            <a:r>
              <a:rPr lang="es-ES" b="1" dirty="0" smtClean="0">
                <a:solidFill>
                  <a:schemeClr val="tx1"/>
                </a:solidFill>
                <a:latin typeface="Andes"/>
              </a:rPr>
              <a:t>14001 y</a:t>
            </a:r>
            <a:r>
              <a:rPr lang="es-ES" dirty="0" smtClean="0">
                <a:solidFill>
                  <a:schemeClr val="tx1"/>
                </a:solidFill>
                <a:latin typeface="Andes"/>
              </a:rPr>
              <a:t> </a:t>
            </a:r>
            <a:r>
              <a:rPr lang="es-ES" b="1" dirty="0">
                <a:solidFill>
                  <a:schemeClr val="tx1"/>
                </a:solidFill>
                <a:latin typeface="Andes"/>
              </a:rPr>
              <a:t>OHSAS </a:t>
            </a:r>
            <a:r>
              <a:rPr lang="es-ES" b="1" dirty="0" smtClean="0">
                <a:solidFill>
                  <a:schemeClr val="tx1"/>
                </a:solidFill>
                <a:latin typeface="Andes"/>
              </a:rPr>
              <a:t>18001 </a:t>
            </a:r>
            <a:r>
              <a:rPr lang="es-ES" dirty="0" smtClean="0">
                <a:solidFill>
                  <a:schemeClr val="tx1"/>
                </a:solidFill>
                <a:latin typeface="Andes"/>
              </a:rPr>
              <a:t>ambas </a:t>
            </a:r>
            <a:r>
              <a:rPr lang="es-ES" dirty="0">
                <a:solidFill>
                  <a:schemeClr val="tx1"/>
                </a:solidFill>
                <a:latin typeface="Andes"/>
              </a:rPr>
              <a:t>globales para toda la empresa y la norma </a:t>
            </a:r>
            <a:r>
              <a:rPr lang="es-ES" b="1" dirty="0">
                <a:solidFill>
                  <a:schemeClr val="tx1"/>
                </a:solidFill>
                <a:latin typeface="Andes"/>
              </a:rPr>
              <a:t>UNE-EN 13816 </a:t>
            </a:r>
            <a:r>
              <a:rPr lang="es-ES" dirty="0">
                <a:solidFill>
                  <a:schemeClr val="tx1"/>
                </a:solidFill>
                <a:latin typeface="Andes"/>
              </a:rPr>
              <a:t>sobre </a:t>
            </a:r>
            <a:r>
              <a:rPr lang="es-ES" dirty="0" smtClean="0">
                <a:solidFill>
                  <a:schemeClr val="tx1"/>
                </a:solidFill>
                <a:latin typeface="Andes"/>
              </a:rPr>
              <a:t>Calidad de Servicio de Transporte </a:t>
            </a:r>
            <a:r>
              <a:rPr lang="es-ES" dirty="0">
                <a:solidFill>
                  <a:schemeClr val="tx1"/>
                </a:solidFill>
                <a:latin typeface="Andes"/>
              </a:rPr>
              <a:t>Público de Pasajeros como primera entidad en España certificada para toda la red de </a:t>
            </a:r>
            <a:r>
              <a:rPr lang="es-ES" dirty="0" smtClean="0">
                <a:solidFill>
                  <a:schemeClr val="tx1"/>
                </a:solidFill>
                <a:latin typeface="Andes"/>
              </a:rPr>
              <a:t>Metro.</a:t>
            </a:r>
          </a:p>
          <a:p>
            <a:pPr algn="just">
              <a:defRPr/>
            </a:pPr>
            <a:endParaRPr lang="es-ES" dirty="0">
              <a:solidFill>
                <a:schemeClr val="tx1"/>
              </a:solidFill>
              <a:latin typeface="Andes"/>
            </a:endParaRPr>
          </a:p>
          <a:p>
            <a:pPr algn="just">
              <a:defRPr/>
            </a:pPr>
            <a:r>
              <a:rPr lang="es-ES" dirty="0" smtClean="0">
                <a:solidFill>
                  <a:schemeClr val="tx1"/>
                </a:solidFill>
                <a:latin typeface="Andes"/>
              </a:rPr>
              <a:t>También dispone de </a:t>
            </a:r>
            <a:r>
              <a:rPr lang="es-ES" dirty="0">
                <a:solidFill>
                  <a:schemeClr val="tx1"/>
                </a:solidFill>
                <a:latin typeface="Andes"/>
              </a:rPr>
              <a:t>diferentes certificaciones basadas en la norma </a:t>
            </a:r>
            <a:r>
              <a:rPr lang="es-ES" b="1" dirty="0">
                <a:solidFill>
                  <a:schemeClr val="tx1"/>
                </a:solidFill>
                <a:latin typeface="Andes"/>
              </a:rPr>
              <a:t>ISO 9001 </a:t>
            </a:r>
            <a:r>
              <a:rPr lang="es-ES" dirty="0">
                <a:solidFill>
                  <a:schemeClr val="tx1"/>
                </a:solidFill>
                <a:latin typeface="Andes"/>
              </a:rPr>
              <a:t>para distintos ámbitos de la organización (Ingeniería, Mantenimiento de Material Móvil e Instalaciones, Logística, Sistemas de Información, Compras y Prestación del Servicio de Transporte</a:t>
            </a:r>
            <a:r>
              <a:rPr lang="es-ES" dirty="0" smtClean="0">
                <a:solidFill>
                  <a:schemeClr val="tx1"/>
                </a:solidFill>
                <a:latin typeface="Andes"/>
              </a:rPr>
              <a:t>).</a:t>
            </a:r>
            <a:endParaRPr lang="es-ES" dirty="0">
              <a:solidFill>
                <a:schemeClr val="tx1"/>
              </a:solidFill>
              <a:latin typeface="Andes"/>
            </a:endParaRPr>
          </a:p>
        </p:txBody>
      </p:sp>
      <p:pic>
        <p:nvPicPr>
          <p:cNvPr id="11" name="1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58174" y="744601"/>
            <a:ext cx="3430587"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a:spLocks noChangeArrowheads="1"/>
          </p:cNvSpPr>
          <p:nvPr/>
        </p:nvSpPr>
        <p:spPr bwMode="auto">
          <a:xfrm>
            <a:off x="1698240" y="179380"/>
            <a:ext cx="9394891" cy="584775"/>
          </a:xfrm>
          <a:prstGeom prst="rect">
            <a:avLst/>
          </a:prstGeom>
          <a:noFill/>
          <a:ln w="9525">
            <a:noFill/>
            <a:miter lim="800000"/>
            <a:headEnd/>
            <a:tailEnd/>
          </a:ln>
        </p:spPr>
        <p:txBody>
          <a:bodyPr wrap="square">
            <a:spAutoFit/>
          </a:bodyPr>
          <a:lstStyle>
            <a:defPPr>
              <a:defRPr lang="es-ES_tradnl"/>
            </a:defPPr>
            <a:lvl1pPr algn="l" rtl="0" fontAlgn="base">
              <a:spcBef>
                <a:spcPct val="0"/>
              </a:spcBef>
              <a:spcAft>
                <a:spcPct val="0"/>
              </a:spcAft>
              <a:defRPr sz="2400" kern="1200">
                <a:solidFill>
                  <a:schemeClr val="tx1"/>
                </a:solidFill>
                <a:latin typeface="Arial" charset="0"/>
                <a:ea typeface="Geneva"/>
                <a:cs typeface="Geneva"/>
              </a:defRPr>
            </a:lvl1pPr>
            <a:lvl2pPr marL="457200" algn="l" rtl="0" fontAlgn="base">
              <a:spcBef>
                <a:spcPct val="0"/>
              </a:spcBef>
              <a:spcAft>
                <a:spcPct val="0"/>
              </a:spcAft>
              <a:defRPr sz="2400" kern="1200">
                <a:solidFill>
                  <a:schemeClr val="tx1"/>
                </a:solidFill>
                <a:latin typeface="Arial" charset="0"/>
                <a:ea typeface="Geneva"/>
                <a:cs typeface="Geneva"/>
              </a:defRPr>
            </a:lvl2pPr>
            <a:lvl3pPr marL="914400" algn="l" rtl="0" fontAlgn="base">
              <a:spcBef>
                <a:spcPct val="0"/>
              </a:spcBef>
              <a:spcAft>
                <a:spcPct val="0"/>
              </a:spcAft>
              <a:defRPr sz="2400" kern="1200">
                <a:solidFill>
                  <a:schemeClr val="tx1"/>
                </a:solidFill>
                <a:latin typeface="Arial" charset="0"/>
                <a:ea typeface="Geneva"/>
                <a:cs typeface="Geneva"/>
              </a:defRPr>
            </a:lvl3pPr>
            <a:lvl4pPr marL="1371600" algn="l" rtl="0" fontAlgn="base">
              <a:spcBef>
                <a:spcPct val="0"/>
              </a:spcBef>
              <a:spcAft>
                <a:spcPct val="0"/>
              </a:spcAft>
              <a:defRPr sz="2400" kern="1200">
                <a:solidFill>
                  <a:schemeClr val="tx1"/>
                </a:solidFill>
                <a:latin typeface="Arial" charset="0"/>
                <a:ea typeface="Geneva"/>
                <a:cs typeface="Geneva"/>
              </a:defRPr>
            </a:lvl4pPr>
            <a:lvl5pPr marL="1828800" algn="l" rtl="0" fontAlgn="base">
              <a:spcBef>
                <a:spcPct val="0"/>
              </a:spcBef>
              <a:spcAft>
                <a:spcPct val="0"/>
              </a:spcAft>
              <a:defRPr sz="2400" kern="1200">
                <a:solidFill>
                  <a:schemeClr val="tx1"/>
                </a:solidFill>
                <a:latin typeface="Arial" charset="0"/>
                <a:ea typeface="Geneva"/>
                <a:cs typeface="Geneva"/>
              </a:defRPr>
            </a:lvl5pPr>
            <a:lvl6pPr marL="2286000" algn="l" defTabSz="914400" rtl="0" eaLnBrk="1" latinLnBrk="0" hangingPunct="1">
              <a:defRPr sz="2400" kern="1200">
                <a:solidFill>
                  <a:schemeClr val="tx1"/>
                </a:solidFill>
                <a:latin typeface="Arial" charset="0"/>
                <a:ea typeface="Geneva"/>
                <a:cs typeface="Geneva"/>
              </a:defRPr>
            </a:lvl6pPr>
            <a:lvl7pPr marL="2743200" algn="l" defTabSz="914400" rtl="0" eaLnBrk="1" latinLnBrk="0" hangingPunct="1">
              <a:defRPr sz="2400" kern="1200">
                <a:solidFill>
                  <a:schemeClr val="tx1"/>
                </a:solidFill>
                <a:latin typeface="Arial" charset="0"/>
                <a:ea typeface="Geneva"/>
                <a:cs typeface="Geneva"/>
              </a:defRPr>
            </a:lvl7pPr>
            <a:lvl8pPr marL="3200400" algn="l" defTabSz="914400" rtl="0" eaLnBrk="1" latinLnBrk="0" hangingPunct="1">
              <a:defRPr sz="2400" kern="1200">
                <a:solidFill>
                  <a:schemeClr val="tx1"/>
                </a:solidFill>
                <a:latin typeface="Arial" charset="0"/>
                <a:ea typeface="Geneva"/>
                <a:cs typeface="Geneva"/>
              </a:defRPr>
            </a:lvl8pPr>
            <a:lvl9pPr marL="3657600" algn="l" defTabSz="914400" rtl="0" eaLnBrk="1" latinLnBrk="0" hangingPunct="1">
              <a:defRPr sz="2400" kern="1200">
                <a:solidFill>
                  <a:schemeClr val="tx1"/>
                </a:solidFill>
                <a:latin typeface="Arial" charset="0"/>
                <a:ea typeface="Geneva"/>
                <a:cs typeface="Geneva"/>
              </a:defRPr>
            </a:lvl9pPr>
          </a:lstStyle>
          <a:p>
            <a:pPr eaLnBrk="0" hangingPunct="0">
              <a:spcBef>
                <a:spcPct val="50000"/>
              </a:spcBef>
            </a:pPr>
            <a:r>
              <a:rPr lang="es-ES_tradnl" sz="3200" b="1" dirty="0" smtClean="0">
                <a:solidFill>
                  <a:srgbClr val="005A9F"/>
                </a:solidFill>
                <a:latin typeface="Andes"/>
              </a:rPr>
              <a:t>Sistemas de Gestión </a:t>
            </a:r>
            <a:endParaRPr lang="es-ES_tradnl" sz="3200" b="1" dirty="0">
              <a:solidFill>
                <a:srgbClr val="005A9F"/>
              </a:solidFill>
              <a:latin typeface="Andes"/>
            </a:endParaRPr>
          </a:p>
        </p:txBody>
      </p:sp>
      <p:pic>
        <p:nvPicPr>
          <p:cNvPr id="4"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4642" y="6334256"/>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10" descr="WB-WBG-vertical-RGB.png"/>
          <p:cNvPicPr>
            <a:picLocks noChangeAspect="1"/>
          </p:cNvPicPr>
          <p:nvPr/>
        </p:nvPicPr>
        <p:blipFill rotWithShape="1">
          <a:blip r:embed="rId8">
            <a:extLst>
              <a:ext uri="{28A0092B-C50C-407E-A947-70E740481C1C}">
                <a14:useLocalDpi xmlns:a14="http://schemas.microsoft.com/office/drawing/2010/main" val="0"/>
              </a:ext>
            </a:extLst>
          </a:blip>
          <a:srcRect t="-9829" b="-9800"/>
          <a:stretch/>
        </p:blipFill>
        <p:spPr>
          <a:xfrm>
            <a:off x="9312122" y="6259895"/>
            <a:ext cx="911431" cy="617371"/>
          </a:xfrm>
          <a:prstGeom prst="rect">
            <a:avLst/>
          </a:prstGeom>
        </p:spPr>
      </p:pic>
    </p:spTree>
    <p:extLst>
      <p:ext uri="{BB962C8B-B14F-4D97-AF65-F5344CB8AC3E}">
        <p14:creationId xmlns:p14="http://schemas.microsoft.com/office/powerpoint/2010/main" val="1092859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1993964" y="51245"/>
            <a:ext cx="8451855"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a:latin typeface="Andes"/>
              </a:rPr>
              <a:t>Gestión </a:t>
            </a:r>
            <a:r>
              <a:rPr lang="es-ES_tradnl" altLang="es-ES" sz="3200" b="1" dirty="0" smtClean="0">
                <a:latin typeface="Andes"/>
              </a:rPr>
              <a:t>Medioambiental </a:t>
            </a:r>
            <a:r>
              <a:rPr lang="es-ES_tradnl" altLang="es-ES" sz="3200" b="1" dirty="0">
                <a:latin typeface="Andes"/>
              </a:rPr>
              <a:t>en Metro de Madrid</a:t>
            </a:r>
          </a:p>
        </p:txBody>
      </p:sp>
      <p:sp>
        <p:nvSpPr>
          <p:cNvPr id="7" name="3 CuadroTexto"/>
          <p:cNvSpPr txBox="1">
            <a:spLocks noChangeArrowheads="1"/>
          </p:cNvSpPr>
          <p:nvPr/>
        </p:nvSpPr>
        <p:spPr bwMode="auto">
          <a:xfrm>
            <a:off x="1884490" y="1028002"/>
            <a:ext cx="9638030" cy="369332"/>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pPr marL="457200" indent="-457200">
              <a:buFont typeface="Arial" panose="020B0604020202020204" pitchFamily="34" charset="0"/>
              <a:buChar char="•"/>
            </a:pPr>
            <a:r>
              <a:rPr lang="es-ES" altLang="es-ES" sz="1800" b="1" dirty="0" smtClean="0">
                <a:latin typeface="Andes"/>
              </a:rPr>
              <a:t>Sistema </a:t>
            </a:r>
            <a:r>
              <a:rPr lang="es-ES" altLang="es-ES" sz="1800" b="1" dirty="0">
                <a:latin typeface="Andes"/>
              </a:rPr>
              <a:t>de Gestión Ambiental certificado desde el año 2005</a:t>
            </a:r>
          </a:p>
        </p:txBody>
      </p:sp>
      <p:grpSp>
        <p:nvGrpSpPr>
          <p:cNvPr id="8" name="7 Grupo"/>
          <p:cNvGrpSpPr>
            <a:grpSpLocks/>
          </p:cNvGrpSpPr>
          <p:nvPr/>
        </p:nvGrpSpPr>
        <p:grpSpPr bwMode="auto">
          <a:xfrm>
            <a:off x="1901954" y="1983739"/>
            <a:ext cx="9543653" cy="3327401"/>
            <a:chOff x="-328844" y="2348879"/>
            <a:chExt cx="9543604" cy="3327633"/>
          </a:xfrm>
        </p:grpSpPr>
        <p:grpSp>
          <p:nvGrpSpPr>
            <p:cNvPr id="9" name="7 Grupo"/>
            <p:cNvGrpSpPr>
              <a:grpSpLocks/>
            </p:cNvGrpSpPr>
            <p:nvPr/>
          </p:nvGrpSpPr>
          <p:grpSpPr bwMode="auto">
            <a:xfrm>
              <a:off x="5246346" y="3305655"/>
              <a:ext cx="3297813" cy="2370857"/>
              <a:chOff x="4910729" y="3586075"/>
              <a:chExt cx="3357715" cy="2370916"/>
            </a:xfrm>
          </p:grpSpPr>
          <p:pic>
            <p:nvPicPr>
              <p:cNvPr id="13" name="Picture 5" descr="Diploma premio 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0729" y="4479243"/>
                <a:ext cx="2192543" cy="14777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6" descr="115014712@07112008-1E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328" y="3586075"/>
                <a:ext cx="1737116" cy="237090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0" name="8 Grupo"/>
            <p:cNvGrpSpPr>
              <a:grpSpLocks/>
            </p:cNvGrpSpPr>
            <p:nvPr/>
          </p:nvGrpSpPr>
          <p:grpSpPr bwMode="auto">
            <a:xfrm>
              <a:off x="-328844" y="2348879"/>
              <a:ext cx="9543604" cy="1253486"/>
              <a:chOff x="-307791" y="1253791"/>
              <a:chExt cx="9543457" cy="1253507"/>
            </a:xfrm>
          </p:grpSpPr>
          <p:sp>
            <p:nvSpPr>
              <p:cNvPr id="11" name="5 CuadroTexto"/>
              <p:cNvSpPr txBox="1">
                <a:spLocks noChangeArrowheads="1"/>
              </p:cNvSpPr>
              <p:nvPr/>
            </p:nvSpPr>
            <p:spPr bwMode="auto">
              <a:xfrm>
                <a:off x="-307791" y="2137931"/>
                <a:ext cx="4654064" cy="369367"/>
              </a:xfrm>
              <a:prstGeom prst="rect">
                <a:avLst/>
              </a:prstGeom>
              <a:noFill/>
              <a:ln w="9525">
                <a:noFill/>
                <a:miter lim="800000"/>
                <a:headEnd/>
                <a:tailEnd/>
              </a:ln>
              <a:extLst/>
            </p:spPr>
            <p:txBody>
              <a:bodyPr wrap="square">
                <a:spAutoFit/>
              </a:bodyPr>
              <a:lstStyle>
                <a:defPPr>
                  <a:defRPr lang="en-US"/>
                </a:defPPr>
                <a:lvl1pPr marL="457200" indent="-457200" eaLnBrk="0" fontAlgn="base" hangingPunct="0">
                  <a:spcBef>
                    <a:spcPct val="50000"/>
                  </a:spcBef>
                  <a:spcAft>
                    <a:spcPct val="0"/>
                  </a:spcAft>
                  <a:buFont typeface="Arial" panose="020B0604020202020204" pitchFamily="34" charset="0"/>
                  <a:buChar char="•"/>
                  <a:defRPr>
                    <a:solidFill>
                      <a:srgbClr val="005A9F"/>
                    </a:solidFill>
                    <a:latin typeface="Calibri" panose="020F0502020204030204"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 altLang="es-ES" b="1" dirty="0" smtClean="0">
                    <a:latin typeface="Andes"/>
                  </a:rPr>
                  <a:t>Reconocimiento </a:t>
                </a:r>
                <a:r>
                  <a:rPr lang="es-ES" altLang="es-ES" b="1" dirty="0">
                    <a:latin typeface="Andes"/>
                  </a:rPr>
                  <a:t>de entidades del sector </a:t>
                </a:r>
                <a:endParaRPr lang="es-ES" altLang="es-ES_tradnl" b="1" dirty="0">
                  <a:latin typeface="Andes"/>
                </a:endParaRPr>
              </a:p>
            </p:txBody>
          </p:sp>
          <p:sp>
            <p:nvSpPr>
              <p:cNvPr id="12" name="1628 Rectángulo redondeado"/>
              <p:cNvSpPr>
                <a:spLocks noChangeArrowheads="1"/>
              </p:cNvSpPr>
              <p:nvPr/>
            </p:nvSpPr>
            <p:spPr bwMode="auto">
              <a:xfrm>
                <a:off x="5267360" y="1253791"/>
                <a:ext cx="3968306" cy="860770"/>
              </a:xfrm>
              <a:prstGeom prst="roundRect">
                <a:avLst>
                  <a:gd name="adj" fmla="val 16667"/>
                </a:avLst>
              </a:prstGeom>
              <a:solidFill>
                <a:schemeClr val="bg1"/>
              </a:solidFill>
              <a:ln w="9525" algn="ctr">
                <a:solidFill>
                  <a:schemeClr val="tx1"/>
                </a:solidFill>
                <a:round/>
                <a:headEnd/>
                <a:tailEnd/>
              </a:ln>
            </p:spPr>
            <p:txBody>
              <a:bodyPr/>
              <a:lstStyle>
                <a:lvl1pPr marL="285750" indent="-285750" eaLnBrk="0" hangingPunct="0">
                  <a:buFont typeface="Wingdings" pitchFamily="2" charset="2"/>
                  <a:buChar char="Ø"/>
                  <a:defRPr sz="2400">
                    <a:solidFill>
                      <a:srgbClr val="003366"/>
                    </a:solidFill>
                    <a:latin typeface="Tahoma" pitchFamily="34" charset="0"/>
                  </a:defRPr>
                </a:lvl1pPr>
                <a:lvl2pPr marL="741363" indent="-285750" eaLnBrk="0" hangingPunct="0">
                  <a:buFont typeface="Wingdings" pitchFamily="2" charset="2"/>
                  <a:buChar char="§"/>
                  <a:defRPr sz="2000">
                    <a:solidFill>
                      <a:schemeClr val="tx1"/>
                    </a:solidFill>
                    <a:latin typeface="Tahoma" pitchFamily="34" charset="0"/>
                  </a:defRPr>
                </a:lvl2pPr>
                <a:lvl3pPr marL="1141413" indent="-228600" eaLnBrk="0" hangingPunct="0">
                  <a:buChar char="•"/>
                  <a:defRPr>
                    <a:solidFill>
                      <a:schemeClr val="tx1"/>
                    </a:solidFill>
                    <a:latin typeface="Tahoma" pitchFamily="34" charset="0"/>
                  </a:defRPr>
                </a:lvl3pPr>
                <a:lvl4pPr marL="1550988" indent="-228600" eaLnBrk="0" hangingPunct="0">
                  <a:buChar char="–"/>
                  <a:defRPr sz="1600">
                    <a:solidFill>
                      <a:schemeClr val="tx1"/>
                    </a:solidFill>
                    <a:latin typeface="Tahoma" pitchFamily="34" charset="0"/>
                  </a:defRPr>
                </a:lvl4pPr>
                <a:lvl5pPr marL="1957388" indent="-228600" eaLnBrk="0" hangingPunct="0">
                  <a:buChar char="•"/>
                  <a:defRPr sz="1600">
                    <a:solidFill>
                      <a:schemeClr val="tx1"/>
                    </a:solidFill>
                    <a:latin typeface="Tahoma" pitchFamily="34" charset="0"/>
                  </a:defRPr>
                </a:lvl5pPr>
                <a:lvl6pPr marL="2414588" indent="-228600" eaLnBrk="0" fontAlgn="base" hangingPunct="0">
                  <a:spcBef>
                    <a:spcPct val="20000"/>
                  </a:spcBef>
                  <a:spcAft>
                    <a:spcPct val="0"/>
                  </a:spcAft>
                  <a:buChar char="•"/>
                  <a:defRPr sz="1600">
                    <a:solidFill>
                      <a:schemeClr val="tx1"/>
                    </a:solidFill>
                    <a:latin typeface="Tahoma" pitchFamily="34" charset="0"/>
                  </a:defRPr>
                </a:lvl6pPr>
                <a:lvl7pPr marL="2871788" indent="-228600" eaLnBrk="0" fontAlgn="base" hangingPunct="0">
                  <a:spcBef>
                    <a:spcPct val="20000"/>
                  </a:spcBef>
                  <a:spcAft>
                    <a:spcPct val="0"/>
                  </a:spcAft>
                  <a:buChar char="•"/>
                  <a:defRPr sz="1600">
                    <a:solidFill>
                      <a:schemeClr val="tx1"/>
                    </a:solidFill>
                    <a:latin typeface="Tahoma" pitchFamily="34" charset="0"/>
                  </a:defRPr>
                </a:lvl7pPr>
                <a:lvl8pPr marL="3328988" indent="-228600" eaLnBrk="0" fontAlgn="base" hangingPunct="0">
                  <a:spcBef>
                    <a:spcPct val="20000"/>
                  </a:spcBef>
                  <a:spcAft>
                    <a:spcPct val="0"/>
                  </a:spcAft>
                  <a:buChar char="•"/>
                  <a:defRPr sz="1600">
                    <a:solidFill>
                      <a:schemeClr val="tx1"/>
                    </a:solidFill>
                    <a:latin typeface="Tahoma" pitchFamily="34" charset="0"/>
                  </a:defRPr>
                </a:lvl8pPr>
                <a:lvl9pPr marL="3786188" indent="-228600" eaLnBrk="0" fontAlgn="base" hangingPunct="0">
                  <a:spcBef>
                    <a:spcPct val="20000"/>
                  </a:spcBef>
                  <a:spcAft>
                    <a:spcPct val="0"/>
                  </a:spcAft>
                  <a:buChar char="•"/>
                  <a:defRPr sz="1600">
                    <a:solidFill>
                      <a:schemeClr val="tx1"/>
                    </a:solidFill>
                    <a:latin typeface="Tahoma" pitchFamily="34" charset="0"/>
                  </a:defRPr>
                </a:lvl9pPr>
              </a:lstStyle>
              <a:p>
                <a:pPr algn="just" eaLnBrk="1" hangingPunct="1">
                  <a:lnSpc>
                    <a:spcPct val="100000"/>
                  </a:lnSpc>
                  <a:spcBef>
                    <a:spcPct val="0"/>
                  </a:spcBef>
                  <a:buFont typeface="Arial" pitchFamily="34" charset="0"/>
                  <a:buNone/>
                </a:pPr>
                <a:r>
                  <a:rPr lang="es-ES_tradnl" altLang="es-ES" sz="1100" b="1" dirty="0">
                    <a:solidFill>
                      <a:schemeClr val="tx1"/>
                    </a:solidFill>
                    <a:latin typeface="Calibri" pitchFamily="34" charset="0"/>
                    <a:ea typeface="Calibri" pitchFamily="34" charset="0"/>
                    <a:cs typeface="Calibri" pitchFamily="34" charset="0"/>
                  </a:rPr>
                  <a:t>2005 Premio </a:t>
                </a:r>
                <a:r>
                  <a:rPr lang="es-ES_tradnl" altLang="es-ES" sz="1100" b="1" dirty="0" err="1">
                    <a:solidFill>
                      <a:schemeClr val="tx1"/>
                    </a:solidFill>
                    <a:latin typeface="Calibri" pitchFamily="34" charset="0"/>
                    <a:ea typeface="Calibri" pitchFamily="34" charset="0"/>
                    <a:cs typeface="Calibri" pitchFamily="34" charset="0"/>
                  </a:rPr>
                  <a:t>Garrigues</a:t>
                </a:r>
                <a:r>
                  <a:rPr lang="es-ES_tradnl" altLang="es-ES" sz="1100" b="1" dirty="0">
                    <a:solidFill>
                      <a:schemeClr val="tx1"/>
                    </a:solidFill>
                    <a:latin typeface="Calibri" pitchFamily="34" charset="0"/>
                    <a:ea typeface="Calibri" pitchFamily="34" charset="0"/>
                    <a:cs typeface="Calibri" pitchFamily="34" charset="0"/>
                  </a:rPr>
                  <a:t>: Mejor iniciativa de Gestión ambiental</a:t>
                </a:r>
              </a:p>
              <a:p>
                <a:pPr algn="just" eaLnBrk="1" hangingPunct="1">
                  <a:lnSpc>
                    <a:spcPct val="100000"/>
                  </a:lnSpc>
                  <a:spcBef>
                    <a:spcPct val="0"/>
                  </a:spcBef>
                  <a:buFont typeface="Arial" pitchFamily="34" charset="0"/>
                  <a:buNone/>
                </a:pPr>
                <a:endParaRPr lang="es-ES_tradnl" altLang="es-ES" sz="1100" b="1" dirty="0">
                  <a:solidFill>
                    <a:schemeClr val="tx1"/>
                  </a:solidFill>
                  <a:latin typeface="Calibri" pitchFamily="34" charset="0"/>
                  <a:ea typeface="Calibri" pitchFamily="34" charset="0"/>
                  <a:cs typeface="Calibri" pitchFamily="34" charset="0"/>
                </a:endParaRPr>
              </a:p>
              <a:p>
                <a:pPr algn="just" eaLnBrk="1" hangingPunct="1">
                  <a:lnSpc>
                    <a:spcPct val="100000"/>
                  </a:lnSpc>
                  <a:spcBef>
                    <a:spcPct val="0"/>
                  </a:spcBef>
                  <a:buFont typeface="Arial" pitchFamily="34" charset="0"/>
                  <a:buNone/>
                </a:pPr>
                <a:r>
                  <a:rPr lang="es-ES_tradnl" altLang="es-ES" sz="1100" b="1" dirty="0">
                    <a:solidFill>
                      <a:schemeClr val="tx1"/>
                    </a:solidFill>
                    <a:latin typeface="Calibri" pitchFamily="34" charset="0"/>
                    <a:ea typeface="Calibri" pitchFamily="34" charset="0"/>
                    <a:cs typeface="Calibri" pitchFamily="34" charset="0"/>
                  </a:rPr>
                  <a:t> 2007 </a:t>
                </a:r>
                <a:r>
                  <a:rPr lang="es-ES_tradnl" altLang="es-ES" sz="1100" b="1" dirty="0" err="1">
                    <a:solidFill>
                      <a:schemeClr val="tx1"/>
                    </a:solidFill>
                    <a:latin typeface="Calibri" pitchFamily="34" charset="0"/>
                    <a:ea typeface="Calibri" pitchFamily="34" charset="0"/>
                    <a:cs typeface="Calibri" pitchFamily="34" charset="0"/>
                  </a:rPr>
                  <a:t>Forética</a:t>
                </a:r>
                <a:r>
                  <a:rPr lang="es-ES_tradnl" altLang="es-ES" sz="1100" b="1" dirty="0">
                    <a:solidFill>
                      <a:schemeClr val="tx1"/>
                    </a:solidFill>
                    <a:latin typeface="Calibri" pitchFamily="34" charset="0"/>
                    <a:ea typeface="Calibri" pitchFamily="34" charset="0"/>
                    <a:cs typeface="Calibri" pitchFamily="34" charset="0"/>
                  </a:rPr>
                  <a:t> CSR </a:t>
                </a:r>
                <a:r>
                  <a:rPr lang="es-ES_tradnl" altLang="es-ES" sz="1100" b="1" dirty="0" err="1">
                    <a:solidFill>
                      <a:schemeClr val="tx1"/>
                    </a:solidFill>
                    <a:latin typeface="Calibri" pitchFamily="34" charset="0"/>
                    <a:ea typeface="Calibri" pitchFamily="34" charset="0"/>
                    <a:cs typeface="Calibri" pitchFamily="34" charset="0"/>
                  </a:rPr>
                  <a:t>Market</a:t>
                </a:r>
                <a:r>
                  <a:rPr lang="es-ES_tradnl" altLang="es-ES" sz="1100" b="1" dirty="0">
                    <a:solidFill>
                      <a:schemeClr val="tx1"/>
                    </a:solidFill>
                    <a:latin typeface="Calibri" pitchFamily="34" charset="0"/>
                    <a:ea typeface="Calibri" pitchFamily="34" charset="0"/>
                    <a:cs typeface="Calibri" pitchFamily="34" charset="0"/>
                  </a:rPr>
                  <a:t> Place: Mejor solución de Gestión Medioambiental</a:t>
                </a:r>
                <a:endParaRPr lang="es-ES" altLang="es-ES" sz="1100" b="1" dirty="0">
                  <a:solidFill>
                    <a:schemeClr val="tx1"/>
                  </a:solidFill>
                </a:endParaRPr>
              </a:p>
            </p:txBody>
          </p:sp>
        </p:grpSp>
      </p:grpSp>
      <p:grpSp>
        <p:nvGrpSpPr>
          <p:cNvPr id="15" name="14 Grupo"/>
          <p:cNvGrpSpPr>
            <a:grpSpLocks/>
          </p:cNvGrpSpPr>
          <p:nvPr/>
        </p:nvGrpSpPr>
        <p:grpSpPr bwMode="auto">
          <a:xfrm>
            <a:off x="1908874" y="1510093"/>
            <a:ext cx="9649142" cy="4851921"/>
            <a:chOff x="-429018" y="2123013"/>
            <a:chExt cx="9650677" cy="4851841"/>
          </a:xfrm>
        </p:grpSpPr>
        <p:sp>
          <p:nvSpPr>
            <p:cNvPr id="16" name="12 CuadroTexto"/>
            <p:cNvSpPr txBox="1">
              <a:spLocks noChangeArrowheads="1"/>
            </p:cNvSpPr>
            <p:nvPr/>
          </p:nvSpPr>
          <p:spPr bwMode="auto">
            <a:xfrm>
              <a:off x="-429018" y="3993869"/>
              <a:ext cx="5520143" cy="369326"/>
            </a:xfrm>
            <a:prstGeom prst="rect">
              <a:avLst/>
            </a:prstGeom>
            <a:noFill/>
            <a:ln w="9525">
              <a:noFill/>
              <a:miter lim="800000"/>
              <a:headEnd/>
              <a:tailEnd/>
            </a:ln>
            <a:extLst/>
          </p:spPr>
          <p:txBody>
            <a:bodyPr wrap="square">
              <a:spAutoFit/>
            </a:bodyPr>
            <a:lstStyle>
              <a:defPPr>
                <a:defRPr lang="en-US"/>
              </a:defPPr>
              <a:lvl1pPr marL="457200" indent="-457200" eaLnBrk="0" fontAlgn="base" hangingPunct="0">
                <a:spcBef>
                  <a:spcPct val="50000"/>
                </a:spcBef>
                <a:spcAft>
                  <a:spcPct val="0"/>
                </a:spcAft>
                <a:buFont typeface="Arial" panose="020B0604020202020204" pitchFamily="34" charset="0"/>
                <a:buChar char="•"/>
                <a:defRPr>
                  <a:solidFill>
                    <a:srgbClr val="005A9F"/>
                  </a:solidFill>
                  <a:latin typeface="Calibri" panose="020F0502020204030204"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 altLang="es-ES_tradnl" b="1" dirty="0">
                  <a:latin typeface="Andes"/>
                </a:rPr>
                <a:t>Compromiso de la Alta Dirección: Política Ambiental</a:t>
              </a:r>
            </a:p>
          </p:txBody>
        </p:sp>
        <p:pic>
          <p:nvPicPr>
            <p:cNvPr id="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0167" y="2123013"/>
              <a:ext cx="4081492" cy="48518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sp>
        <p:nvSpPr>
          <p:cNvPr id="18" name="3 CuadroTexto"/>
          <p:cNvSpPr txBox="1">
            <a:spLocks noChangeArrowheads="1"/>
          </p:cNvSpPr>
          <p:nvPr/>
        </p:nvSpPr>
        <p:spPr bwMode="auto">
          <a:xfrm>
            <a:off x="1877568" y="1522603"/>
            <a:ext cx="9162479" cy="1200329"/>
          </a:xfrm>
          <a:prstGeom prst="rect">
            <a:avLst/>
          </a:prstGeom>
          <a:noFill/>
          <a:ln w="9525">
            <a:noFill/>
            <a:miter lim="800000"/>
            <a:headEnd/>
            <a:tailEnd/>
          </a:ln>
          <a:extLst/>
        </p:spPr>
        <p:txBody>
          <a:bodyPr wrap="square">
            <a:spAutoFit/>
          </a:bodyPr>
          <a:lstStyle>
            <a:defPPr>
              <a:defRPr lang="en-US"/>
            </a:defPPr>
            <a:lvl1pPr marL="457200" indent="-457200" eaLnBrk="0" fontAlgn="base" hangingPunct="0">
              <a:spcBef>
                <a:spcPct val="50000"/>
              </a:spcBef>
              <a:spcAft>
                <a:spcPct val="0"/>
              </a:spcAft>
              <a:buFont typeface="Arial" panose="020B0604020202020204" pitchFamily="34" charset="0"/>
              <a:buChar char="•"/>
              <a:defRPr>
                <a:solidFill>
                  <a:srgbClr val="005A9F"/>
                </a:solidFill>
                <a:latin typeface="Calibri" panose="020F0502020204030204"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b="1" dirty="0" smtClean="0">
                <a:latin typeface="Andes"/>
              </a:rPr>
              <a:t>Líder </a:t>
            </a:r>
            <a:r>
              <a:rPr lang="es-ES_tradnl" altLang="es-ES" b="1" dirty="0">
                <a:latin typeface="Andes"/>
              </a:rPr>
              <a:t>en el sector: se constituyó como el </a:t>
            </a:r>
            <a:r>
              <a:rPr lang="es-ES_tradnl" altLang="es-ES" b="1" dirty="0" smtClean="0">
                <a:latin typeface="Andes"/>
              </a:rPr>
              <a:t>primero</a:t>
            </a:r>
          </a:p>
          <a:p>
            <a:pPr marL="0" indent="0">
              <a:buNone/>
            </a:pPr>
            <a:r>
              <a:rPr lang="es-ES_tradnl" altLang="es-ES" b="1" dirty="0" smtClean="0">
                <a:latin typeface="Andes"/>
              </a:rPr>
              <a:t>         de </a:t>
            </a:r>
            <a:r>
              <a:rPr lang="es-ES_tradnl" altLang="es-ES" b="1" dirty="0">
                <a:latin typeface="Andes"/>
              </a:rPr>
              <a:t>los grandes metros del </a:t>
            </a:r>
            <a:r>
              <a:rPr lang="es-ES_tradnl" altLang="es-ES" b="1" dirty="0" smtClean="0">
                <a:latin typeface="Andes"/>
              </a:rPr>
              <a:t>mundo en </a:t>
            </a:r>
            <a:r>
              <a:rPr lang="es-ES_tradnl" altLang="es-ES" b="1" dirty="0">
                <a:latin typeface="Andes"/>
              </a:rPr>
              <a:t>implantar </a:t>
            </a:r>
            <a:endParaRPr lang="es-ES_tradnl" altLang="es-ES" b="1" dirty="0" smtClean="0">
              <a:latin typeface="Andes"/>
            </a:endParaRPr>
          </a:p>
          <a:p>
            <a:pPr marL="0" indent="0">
              <a:buNone/>
            </a:pPr>
            <a:r>
              <a:rPr lang="es-ES_tradnl" altLang="es-ES" b="1" dirty="0">
                <a:latin typeface="Andes"/>
              </a:rPr>
              <a:t> </a:t>
            </a:r>
            <a:r>
              <a:rPr lang="es-ES_tradnl" altLang="es-ES" b="1" dirty="0" smtClean="0">
                <a:latin typeface="Andes"/>
              </a:rPr>
              <a:t>        un SGA </a:t>
            </a:r>
            <a:r>
              <a:rPr lang="es-ES_tradnl" altLang="es-ES" b="1" dirty="0">
                <a:latin typeface="Andes"/>
              </a:rPr>
              <a:t>aplicable a toda su </a:t>
            </a:r>
            <a:r>
              <a:rPr lang="es-ES_tradnl" altLang="es-ES" b="1" dirty="0" smtClean="0">
                <a:latin typeface="Andes"/>
              </a:rPr>
              <a:t>actividad</a:t>
            </a:r>
            <a:endParaRPr lang="es-ES" altLang="es-ES_tradnl" b="1" dirty="0">
              <a:latin typeface="Andes"/>
            </a:endParaRPr>
          </a:p>
        </p:txBody>
      </p:sp>
      <p:pic>
        <p:nvPicPr>
          <p:cNvPr id="19"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Placeholder 10" descr="WB-WBG-vertical-RGB.png"/>
          <p:cNvPicPr>
            <a:picLocks noChangeAspect="1"/>
          </p:cNvPicPr>
          <p:nvPr/>
        </p:nvPicPr>
        <p:blipFill rotWithShape="1">
          <a:blip r:embed="rId7">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10928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2432876" y="234125"/>
            <a:ext cx="7705725"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a:latin typeface="Andes"/>
              </a:rPr>
              <a:t>Gestión medioambiental</a:t>
            </a:r>
          </a:p>
        </p:txBody>
      </p:sp>
      <p:sp>
        <p:nvSpPr>
          <p:cNvPr id="7" name="Text Box 20"/>
          <p:cNvSpPr txBox="1">
            <a:spLocks noChangeArrowheads="1"/>
          </p:cNvSpPr>
          <p:nvPr/>
        </p:nvSpPr>
        <p:spPr bwMode="auto">
          <a:xfrm>
            <a:off x="2432876" y="790512"/>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dirty="0">
                <a:latin typeface="Andes"/>
              </a:rPr>
              <a:t>¿Qué perseguimos?</a:t>
            </a:r>
          </a:p>
        </p:txBody>
      </p:sp>
      <p:sp>
        <p:nvSpPr>
          <p:cNvPr id="8" name="4 Elipse"/>
          <p:cNvSpPr>
            <a:spLocks noChangeArrowheads="1"/>
          </p:cNvSpPr>
          <p:nvPr/>
        </p:nvSpPr>
        <p:spPr bwMode="auto">
          <a:xfrm>
            <a:off x="5242878" y="1916113"/>
            <a:ext cx="936625" cy="5048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buFont typeface="Wingdings" pitchFamily="2" charset="2"/>
              <a:buChar char="Ø"/>
              <a:defRPr sz="2400">
                <a:solidFill>
                  <a:srgbClr val="003366"/>
                </a:solidFill>
                <a:latin typeface="Tahoma" pitchFamily="34" charset="0"/>
              </a:defRPr>
            </a:lvl1pPr>
            <a:lvl2pPr marL="741363" indent="-285750" eaLnBrk="0" hangingPunct="0">
              <a:buFont typeface="Wingdings" pitchFamily="2" charset="2"/>
              <a:buChar char="§"/>
              <a:defRPr sz="2000">
                <a:solidFill>
                  <a:schemeClr val="tx1"/>
                </a:solidFill>
                <a:latin typeface="Tahoma" pitchFamily="34" charset="0"/>
              </a:defRPr>
            </a:lvl2pPr>
            <a:lvl3pPr marL="1141413" indent="-228600" eaLnBrk="0" hangingPunct="0">
              <a:buChar char="•"/>
              <a:defRPr>
                <a:solidFill>
                  <a:schemeClr val="tx1"/>
                </a:solidFill>
                <a:latin typeface="Tahoma" pitchFamily="34" charset="0"/>
              </a:defRPr>
            </a:lvl3pPr>
            <a:lvl4pPr marL="1550988" indent="-228600" eaLnBrk="0" hangingPunct="0">
              <a:buChar char="–"/>
              <a:defRPr sz="1600">
                <a:solidFill>
                  <a:schemeClr val="tx1"/>
                </a:solidFill>
                <a:latin typeface="Tahoma" pitchFamily="34" charset="0"/>
              </a:defRPr>
            </a:lvl4pPr>
            <a:lvl5pPr marL="1957388" indent="-228600" eaLnBrk="0" hangingPunct="0">
              <a:buChar char="•"/>
              <a:defRPr sz="1600">
                <a:solidFill>
                  <a:schemeClr val="tx1"/>
                </a:solidFill>
                <a:latin typeface="Tahoma" pitchFamily="34" charset="0"/>
              </a:defRPr>
            </a:lvl5pPr>
            <a:lvl6pPr marL="2414588" indent="-228600" eaLnBrk="0" fontAlgn="base" hangingPunct="0">
              <a:spcBef>
                <a:spcPct val="20000"/>
              </a:spcBef>
              <a:spcAft>
                <a:spcPct val="0"/>
              </a:spcAft>
              <a:buChar char="•"/>
              <a:defRPr sz="1600">
                <a:solidFill>
                  <a:schemeClr val="tx1"/>
                </a:solidFill>
                <a:latin typeface="Tahoma" pitchFamily="34" charset="0"/>
              </a:defRPr>
            </a:lvl6pPr>
            <a:lvl7pPr marL="2871788" indent="-228600" eaLnBrk="0" fontAlgn="base" hangingPunct="0">
              <a:spcBef>
                <a:spcPct val="20000"/>
              </a:spcBef>
              <a:spcAft>
                <a:spcPct val="0"/>
              </a:spcAft>
              <a:buChar char="•"/>
              <a:defRPr sz="1600">
                <a:solidFill>
                  <a:schemeClr val="tx1"/>
                </a:solidFill>
                <a:latin typeface="Tahoma" pitchFamily="34" charset="0"/>
              </a:defRPr>
            </a:lvl7pPr>
            <a:lvl8pPr marL="3328988" indent="-228600" eaLnBrk="0" fontAlgn="base" hangingPunct="0">
              <a:spcBef>
                <a:spcPct val="20000"/>
              </a:spcBef>
              <a:spcAft>
                <a:spcPct val="0"/>
              </a:spcAft>
              <a:buChar char="•"/>
              <a:defRPr sz="1600">
                <a:solidFill>
                  <a:schemeClr val="tx1"/>
                </a:solidFill>
                <a:latin typeface="Tahoma" pitchFamily="34" charset="0"/>
              </a:defRPr>
            </a:lvl8pPr>
            <a:lvl9pPr marL="3786188" indent="-228600" eaLnBrk="0" fontAlgn="base" hangingPunct="0">
              <a:spcBef>
                <a:spcPct val="20000"/>
              </a:spcBef>
              <a:spcAft>
                <a:spcPct val="0"/>
              </a:spcAft>
              <a:buChar char="•"/>
              <a:defRPr sz="1600">
                <a:solidFill>
                  <a:schemeClr val="tx1"/>
                </a:solidFill>
                <a:latin typeface="Tahoma" pitchFamily="34" charset="0"/>
              </a:defRPr>
            </a:lvl9pPr>
          </a:lstStyle>
          <a:p>
            <a:pPr eaLnBrk="1" hangingPunct="1">
              <a:buFont typeface="Arial" pitchFamily="34" charset="0"/>
              <a:buNone/>
            </a:pPr>
            <a:endParaRPr lang="es-ES" altLang="es-ES" sz="1800">
              <a:solidFill>
                <a:schemeClr val="tx1"/>
              </a:solidFill>
            </a:endParaRPr>
          </a:p>
        </p:txBody>
      </p:sp>
      <p:sp>
        <p:nvSpPr>
          <p:cNvPr id="9" name="6 Rectángulo redondeado"/>
          <p:cNvSpPr>
            <a:spLocks noChangeArrowheads="1"/>
          </p:cNvSpPr>
          <p:nvPr/>
        </p:nvSpPr>
        <p:spPr bwMode="auto">
          <a:xfrm>
            <a:off x="5711190" y="1916113"/>
            <a:ext cx="647700" cy="396875"/>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buFont typeface="Wingdings" pitchFamily="2" charset="2"/>
              <a:buChar char="Ø"/>
              <a:defRPr sz="2400">
                <a:solidFill>
                  <a:srgbClr val="003366"/>
                </a:solidFill>
                <a:latin typeface="Tahoma" pitchFamily="34" charset="0"/>
              </a:defRPr>
            </a:lvl1pPr>
            <a:lvl2pPr marL="741363" indent="-285750" eaLnBrk="0" hangingPunct="0">
              <a:buFont typeface="Wingdings" pitchFamily="2" charset="2"/>
              <a:buChar char="§"/>
              <a:defRPr sz="2000">
                <a:solidFill>
                  <a:schemeClr val="tx1"/>
                </a:solidFill>
                <a:latin typeface="Tahoma" pitchFamily="34" charset="0"/>
              </a:defRPr>
            </a:lvl2pPr>
            <a:lvl3pPr marL="1141413" indent="-228600" eaLnBrk="0" hangingPunct="0">
              <a:buChar char="•"/>
              <a:defRPr>
                <a:solidFill>
                  <a:schemeClr val="tx1"/>
                </a:solidFill>
                <a:latin typeface="Tahoma" pitchFamily="34" charset="0"/>
              </a:defRPr>
            </a:lvl3pPr>
            <a:lvl4pPr marL="1550988" indent="-228600" eaLnBrk="0" hangingPunct="0">
              <a:buChar char="–"/>
              <a:defRPr sz="1600">
                <a:solidFill>
                  <a:schemeClr val="tx1"/>
                </a:solidFill>
                <a:latin typeface="Tahoma" pitchFamily="34" charset="0"/>
              </a:defRPr>
            </a:lvl4pPr>
            <a:lvl5pPr marL="1957388" indent="-228600" eaLnBrk="0" hangingPunct="0">
              <a:buChar char="•"/>
              <a:defRPr sz="1600">
                <a:solidFill>
                  <a:schemeClr val="tx1"/>
                </a:solidFill>
                <a:latin typeface="Tahoma" pitchFamily="34" charset="0"/>
              </a:defRPr>
            </a:lvl5pPr>
            <a:lvl6pPr marL="2414588" indent="-228600" eaLnBrk="0" fontAlgn="base" hangingPunct="0">
              <a:spcBef>
                <a:spcPct val="20000"/>
              </a:spcBef>
              <a:spcAft>
                <a:spcPct val="0"/>
              </a:spcAft>
              <a:buChar char="•"/>
              <a:defRPr sz="1600">
                <a:solidFill>
                  <a:schemeClr val="tx1"/>
                </a:solidFill>
                <a:latin typeface="Tahoma" pitchFamily="34" charset="0"/>
              </a:defRPr>
            </a:lvl6pPr>
            <a:lvl7pPr marL="2871788" indent="-228600" eaLnBrk="0" fontAlgn="base" hangingPunct="0">
              <a:spcBef>
                <a:spcPct val="20000"/>
              </a:spcBef>
              <a:spcAft>
                <a:spcPct val="0"/>
              </a:spcAft>
              <a:buChar char="•"/>
              <a:defRPr sz="1600">
                <a:solidFill>
                  <a:schemeClr val="tx1"/>
                </a:solidFill>
                <a:latin typeface="Tahoma" pitchFamily="34" charset="0"/>
              </a:defRPr>
            </a:lvl7pPr>
            <a:lvl8pPr marL="3328988" indent="-228600" eaLnBrk="0" fontAlgn="base" hangingPunct="0">
              <a:spcBef>
                <a:spcPct val="20000"/>
              </a:spcBef>
              <a:spcAft>
                <a:spcPct val="0"/>
              </a:spcAft>
              <a:buChar char="•"/>
              <a:defRPr sz="1600">
                <a:solidFill>
                  <a:schemeClr val="tx1"/>
                </a:solidFill>
                <a:latin typeface="Tahoma" pitchFamily="34" charset="0"/>
              </a:defRPr>
            </a:lvl8pPr>
            <a:lvl9pPr marL="3786188" indent="-228600" eaLnBrk="0" fontAlgn="base" hangingPunct="0">
              <a:spcBef>
                <a:spcPct val="20000"/>
              </a:spcBef>
              <a:spcAft>
                <a:spcPct val="0"/>
              </a:spcAft>
              <a:buChar char="•"/>
              <a:defRPr sz="1600">
                <a:solidFill>
                  <a:schemeClr val="tx1"/>
                </a:solidFill>
                <a:latin typeface="Tahoma" pitchFamily="34" charset="0"/>
              </a:defRPr>
            </a:lvl9pPr>
          </a:lstStyle>
          <a:p>
            <a:pPr eaLnBrk="1" hangingPunct="1">
              <a:buFont typeface="Arial" pitchFamily="34" charset="0"/>
              <a:buNone/>
            </a:pPr>
            <a:endParaRPr lang="es-ES" altLang="es-ES" sz="1800">
              <a:solidFill>
                <a:schemeClr val="tx1"/>
              </a:solidFill>
            </a:endParaRPr>
          </a:p>
        </p:txBody>
      </p:sp>
      <p:sp>
        <p:nvSpPr>
          <p:cNvPr id="10" name="9 Rectángulo redondeado"/>
          <p:cNvSpPr>
            <a:spLocks noChangeArrowheads="1"/>
          </p:cNvSpPr>
          <p:nvPr/>
        </p:nvSpPr>
        <p:spPr bwMode="auto">
          <a:xfrm>
            <a:off x="6035040" y="1333500"/>
            <a:ext cx="2574925" cy="806450"/>
          </a:xfrm>
          <a:prstGeom prst="roundRect">
            <a:avLst>
              <a:gd name="adj" fmla="val 16667"/>
            </a:avLst>
          </a:prstGeom>
          <a:solidFill>
            <a:schemeClr val="bg1"/>
          </a:solidFill>
          <a:ln w="9525">
            <a:solidFill>
              <a:schemeClr val="tx1"/>
            </a:solidFill>
            <a:round/>
            <a:headEnd/>
            <a:tailEnd/>
          </a:ln>
        </p:spPr>
        <p:txBody>
          <a:bodyPr/>
          <a:lstStyle/>
          <a:p>
            <a:pPr algn="ctr">
              <a:lnSpc>
                <a:spcPct val="100000"/>
              </a:lnSpc>
              <a:spcBef>
                <a:spcPct val="0"/>
              </a:spcBef>
              <a:buFontTx/>
              <a:buNone/>
            </a:pPr>
            <a:r>
              <a:rPr lang="es-ES" altLang="es-ES" sz="1400" dirty="0">
                <a:latin typeface="Andes"/>
                <a:ea typeface="Calibri" pitchFamily="34" charset="0"/>
                <a:cs typeface="Calibri" pitchFamily="34" charset="0"/>
              </a:rPr>
              <a:t>Reducir el </a:t>
            </a:r>
            <a:r>
              <a:rPr lang="es-ES" altLang="es-ES" sz="1400" b="1" dirty="0">
                <a:latin typeface="Andes"/>
                <a:ea typeface="Calibri" pitchFamily="34" charset="0"/>
                <a:cs typeface="Calibri" pitchFamily="34" charset="0"/>
              </a:rPr>
              <a:t>impacto y riesgo ambiental</a:t>
            </a:r>
            <a:r>
              <a:rPr lang="es-ES" altLang="es-ES" sz="1400" dirty="0">
                <a:latin typeface="Andes"/>
                <a:ea typeface="Calibri" pitchFamily="34" charset="0"/>
                <a:cs typeface="Calibri" pitchFamily="34" charset="0"/>
              </a:rPr>
              <a:t> de las actividades, y optimizar el uso de los recursos</a:t>
            </a:r>
          </a:p>
        </p:txBody>
      </p:sp>
      <p:sp>
        <p:nvSpPr>
          <p:cNvPr id="11" name="10 Rectángulo redondeado"/>
          <p:cNvSpPr>
            <a:spLocks noChangeArrowheads="1"/>
          </p:cNvSpPr>
          <p:nvPr/>
        </p:nvSpPr>
        <p:spPr bwMode="auto">
          <a:xfrm>
            <a:off x="2011680" y="5350828"/>
            <a:ext cx="2223135" cy="873700"/>
          </a:xfrm>
          <a:prstGeom prst="roundRect">
            <a:avLst>
              <a:gd name="adj" fmla="val 16667"/>
            </a:avLst>
          </a:prstGeom>
          <a:solidFill>
            <a:schemeClr val="bg1"/>
          </a:solidFill>
          <a:ln w="9525">
            <a:solidFill>
              <a:schemeClr val="tx1"/>
            </a:solidFill>
            <a:round/>
            <a:headEnd/>
            <a:tailEnd/>
          </a:ln>
        </p:spPr>
        <p:txBody>
          <a:bodyPr/>
          <a:lstStyle/>
          <a:p>
            <a:pPr algn="ctr" eaLnBrk="0" hangingPunct="0">
              <a:lnSpc>
                <a:spcPct val="100000"/>
              </a:lnSpc>
              <a:spcBef>
                <a:spcPct val="0"/>
              </a:spcBef>
              <a:buFontTx/>
              <a:buNone/>
            </a:pPr>
            <a:r>
              <a:rPr lang="es-ES" altLang="es-ES" sz="1400" dirty="0">
                <a:latin typeface="Andes"/>
                <a:ea typeface="Calibri" pitchFamily="34" charset="0"/>
                <a:cs typeface="Calibri" pitchFamily="34" charset="0"/>
              </a:rPr>
              <a:t>Promover un alto grado de </a:t>
            </a:r>
            <a:r>
              <a:rPr lang="es-ES" altLang="es-ES" sz="1400" b="1" dirty="0">
                <a:latin typeface="Andes"/>
                <a:ea typeface="Calibri" pitchFamily="34" charset="0"/>
                <a:cs typeface="Calibri" pitchFamily="34" charset="0"/>
              </a:rPr>
              <a:t>concienciación ambiental </a:t>
            </a:r>
          </a:p>
          <a:p>
            <a:pPr algn="ctr" eaLnBrk="0" hangingPunct="0">
              <a:lnSpc>
                <a:spcPct val="100000"/>
              </a:lnSpc>
              <a:spcBef>
                <a:spcPct val="0"/>
              </a:spcBef>
              <a:buFontTx/>
              <a:buNone/>
            </a:pPr>
            <a:r>
              <a:rPr lang="es-ES" altLang="es-ES" sz="1400" dirty="0">
                <a:latin typeface="Andes"/>
                <a:ea typeface="Calibri" pitchFamily="34" charset="0"/>
                <a:cs typeface="Calibri" pitchFamily="34" charset="0"/>
              </a:rPr>
              <a:t>del personal</a:t>
            </a:r>
          </a:p>
        </p:txBody>
      </p:sp>
      <p:sp>
        <p:nvSpPr>
          <p:cNvPr id="12" name="18 Rectángulo redondeado"/>
          <p:cNvSpPr>
            <a:spLocks noChangeArrowheads="1"/>
          </p:cNvSpPr>
          <p:nvPr/>
        </p:nvSpPr>
        <p:spPr bwMode="auto">
          <a:xfrm>
            <a:off x="8752840" y="3068638"/>
            <a:ext cx="2171192" cy="1088834"/>
          </a:xfrm>
          <a:prstGeom prst="roundRect">
            <a:avLst>
              <a:gd name="adj" fmla="val 16667"/>
            </a:avLst>
          </a:prstGeom>
          <a:solidFill>
            <a:schemeClr val="bg1"/>
          </a:solidFill>
          <a:ln w="9525">
            <a:solidFill>
              <a:schemeClr val="tx1"/>
            </a:solidFill>
            <a:round/>
            <a:headEnd/>
            <a:tailEnd/>
          </a:ln>
        </p:spPr>
        <p:txBody>
          <a:bodyPr/>
          <a:lstStyle/>
          <a:p>
            <a:pPr algn="ctr" eaLnBrk="0" hangingPunct="0">
              <a:lnSpc>
                <a:spcPct val="100000"/>
              </a:lnSpc>
              <a:spcBef>
                <a:spcPct val="0"/>
              </a:spcBef>
              <a:buFontTx/>
              <a:buNone/>
            </a:pPr>
            <a:r>
              <a:rPr lang="es-ES" altLang="es-ES" sz="1400" dirty="0">
                <a:latin typeface="Andes"/>
                <a:ea typeface="Calibri" pitchFamily="34" charset="0"/>
                <a:cs typeface="Calibri" pitchFamily="34" charset="0"/>
              </a:rPr>
              <a:t>Contribuir a reforzar la </a:t>
            </a:r>
            <a:r>
              <a:rPr lang="es-ES" altLang="es-ES" sz="1400" b="1" dirty="0">
                <a:latin typeface="Andes"/>
                <a:ea typeface="Calibri" pitchFamily="34" charset="0"/>
                <a:cs typeface="Calibri" pitchFamily="34" charset="0"/>
              </a:rPr>
              <a:t>reputación e imagen </a:t>
            </a:r>
            <a:r>
              <a:rPr lang="es-ES" altLang="es-ES" sz="1400" dirty="0">
                <a:latin typeface="Andes"/>
                <a:ea typeface="Calibri" pitchFamily="34" charset="0"/>
                <a:cs typeface="Calibri" pitchFamily="34" charset="0"/>
              </a:rPr>
              <a:t>responsable de la Organización</a:t>
            </a:r>
            <a:endParaRPr lang="en-GB" altLang="es-ES" sz="1400" dirty="0">
              <a:latin typeface="Andes"/>
              <a:ea typeface="Calibri" pitchFamily="34" charset="0"/>
              <a:cs typeface="Calibri" pitchFamily="34" charset="0"/>
            </a:endParaRPr>
          </a:p>
        </p:txBody>
      </p:sp>
      <p:sp>
        <p:nvSpPr>
          <p:cNvPr id="13" name="5 Llamada rectangular"/>
          <p:cNvSpPr>
            <a:spLocks noChangeArrowheads="1"/>
          </p:cNvSpPr>
          <p:nvPr/>
        </p:nvSpPr>
        <p:spPr bwMode="auto">
          <a:xfrm>
            <a:off x="2847340" y="5603875"/>
            <a:ext cx="1296988" cy="720725"/>
          </a:xfrm>
          <a:prstGeom prst="wedgeRectCallout">
            <a:avLst>
              <a:gd name="adj1" fmla="val -20833"/>
              <a:gd name="adj2" fmla="val 6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buFont typeface="Wingdings" pitchFamily="2" charset="2"/>
              <a:buChar char="Ø"/>
              <a:defRPr sz="2400">
                <a:solidFill>
                  <a:srgbClr val="003366"/>
                </a:solidFill>
                <a:latin typeface="Tahoma" pitchFamily="34" charset="0"/>
              </a:defRPr>
            </a:lvl1pPr>
            <a:lvl2pPr marL="741363" indent="-285750" eaLnBrk="0" hangingPunct="0">
              <a:buFont typeface="Wingdings" pitchFamily="2" charset="2"/>
              <a:buChar char="§"/>
              <a:defRPr sz="2000">
                <a:solidFill>
                  <a:schemeClr val="tx1"/>
                </a:solidFill>
                <a:latin typeface="Tahoma" pitchFamily="34" charset="0"/>
              </a:defRPr>
            </a:lvl2pPr>
            <a:lvl3pPr marL="1141413" indent="-228600" eaLnBrk="0" hangingPunct="0">
              <a:buChar char="•"/>
              <a:defRPr>
                <a:solidFill>
                  <a:schemeClr val="tx1"/>
                </a:solidFill>
                <a:latin typeface="Tahoma" pitchFamily="34" charset="0"/>
              </a:defRPr>
            </a:lvl3pPr>
            <a:lvl4pPr marL="1550988" indent="-228600" eaLnBrk="0" hangingPunct="0">
              <a:buChar char="–"/>
              <a:defRPr sz="1600">
                <a:solidFill>
                  <a:schemeClr val="tx1"/>
                </a:solidFill>
                <a:latin typeface="Tahoma" pitchFamily="34" charset="0"/>
              </a:defRPr>
            </a:lvl4pPr>
            <a:lvl5pPr marL="1957388" indent="-228600" eaLnBrk="0" hangingPunct="0">
              <a:buChar char="•"/>
              <a:defRPr sz="1600">
                <a:solidFill>
                  <a:schemeClr val="tx1"/>
                </a:solidFill>
                <a:latin typeface="Tahoma" pitchFamily="34" charset="0"/>
              </a:defRPr>
            </a:lvl5pPr>
            <a:lvl6pPr marL="2414588" indent="-228600" eaLnBrk="0" fontAlgn="base" hangingPunct="0">
              <a:spcBef>
                <a:spcPct val="20000"/>
              </a:spcBef>
              <a:spcAft>
                <a:spcPct val="0"/>
              </a:spcAft>
              <a:buChar char="•"/>
              <a:defRPr sz="1600">
                <a:solidFill>
                  <a:schemeClr val="tx1"/>
                </a:solidFill>
                <a:latin typeface="Tahoma" pitchFamily="34" charset="0"/>
              </a:defRPr>
            </a:lvl6pPr>
            <a:lvl7pPr marL="2871788" indent="-228600" eaLnBrk="0" fontAlgn="base" hangingPunct="0">
              <a:spcBef>
                <a:spcPct val="20000"/>
              </a:spcBef>
              <a:spcAft>
                <a:spcPct val="0"/>
              </a:spcAft>
              <a:buChar char="•"/>
              <a:defRPr sz="1600">
                <a:solidFill>
                  <a:schemeClr val="tx1"/>
                </a:solidFill>
                <a:latin typeface="Tahoma" pitchFamily="34" charset="0"/>
              </a:defRPr>
            </a:lvl7pPr>
            <a:lvl8pPr marL="3328988" indent="-228600" eaLnBrk="0" fontAlgn="base" hangingPunct="0">
              <a:spcBef>
                <a:spcPct val="20000"/>
              </a:spcBef>
              <a:spcAft>
                <a:spcPct val="0"/>
              </a:spcAft>
              <a:buChar char="•"/>
              <a:defRPr sz="1600">
                <a:solidFill>
                  <a:schemeClr val="tx1"/>
                </a:solidFill>
                <a:latin typeface="Tahoma" pitchFamily="34" charset="0"/>
              </a:defRPr>
            </a:lvl8pPr>
            <a:lvl9pPr marL="3786188" indent="-228600" eaLnBrk="0" fontAlgn="base" hangingPunct="0">
              <a:spcBef>
                <a:spcPct val="20000"/>
              </a:spcBef>
              <a:spcAft>
                <a:spcPct val="0"/>
              </a:spcAft>
              <a:buChar char="•"/>
              <a:defRPr sz="1600">
                <a:solidFill>
                  <a:schemeClr val="tx1"/>
                </a:solidFill>
                <a:latin typeface="Tahoma" pitchFamily="34" charset="0"/>
              </a:defRPr>
            </a:lvl9pPr>
          </a:lstStyle>
          <a:p>
            <a:pPr eaLnBrk="1" hangingPunct="1">
              <a:buFont typeface="Arial" pitchFamily="34" charset="0"/>
              <a:buNone/>
            </a:pPr>
            <a:endParaRPr lang="es-ES" altLang="es-ES_tradnl" sz="1800">
              <a:solidFill>
                <a:schemeClr val="tx1"/>
              </a:solidFill>
            </a:endParaRPr>
          </a:p>
        </p:txBody>
      </p:sp>
      <p:sp>
        <p:nvSpPr>
          <p:cNvPr id="14" name="13 Rectángulo redondeado"/>
          <p:cNvSpPr>
            <a:spLocks noChangeArrowheads="1"/>
          </p:cNvSpPr>
          <p:nvPr/>
        </p:nvSpPr>
        <p:spPr bwMode="auto">
          <a:xfrm>
            <a:off x="7440041" y="5274437"/>
            <a:ext cx="1871663" cy="828651"/>
          </a:xfrm>
          <a:prstGeom prst="roundRect">
            <a:avLst>
              <a:gd name="adj" fmla="val 16667"/>
            </a:avLst>
          </a:prstGeom>
          <a:solidFill>
            <a:schemeClr val="bg1"/>
          </a:solidFill>
          <a:ln w="9525">
            <a:solidFill>
              <a:schemeClr val="tx1"/>
            </a:solidFill>
            <a:round/>
            <a:headEnd/>
            <a:tailEnd/>
          </a:ln>
        </p:spPr>
        <p:txBody>
          <a:bodyPr/>
          <a:lstStyle/>
          <a:p>
            <a:pPr algn="ctr"/>
            <a:r>
              <a:rPr lang="es-ES" altLang="es-ES_tradnl" sz="1400" dirty="0">
                <a:latin typeface="Andes"/>
                <a:ea typeface="Calibri" pitchFamily="34" charset="0"/>
                <a:cs typeface="Calibri" pitchFamily="34" charset="0"/>
              </a:rPr>
              <a:t>Fomentar un entorno de </a:t>
            </a:r>
            <a:r>
              <a:rPr lang="es-ES" altLang="es-ES_tradnl" sz="1400" b="1" dirty="0">
                <a:latin typeface="Andes"/>
                <a:ea typeface="Calibri" pitchFamily="34" charset="0"/>
                <a:cs typeface="Calibri" pitchFamily="34" charset="0"/>
              </a:rPr>
              <a:t>colaboración y compromiso</a:t>
            </a:r>
          </a:p>
        </p:txBody>
      </p:sp>
      <p:pic>
        <p:nvPicPr>
          <p:cNvPr id="15" name="14 Imagen"/>
          <p:cNvPicPr>
            <a:picLocks noChangeAspect="1"/>
          </p:cNvPicPr>
          <p:nvPr/>
        </p:nvPicPr>
        <p:blipFill rotWithShape="1">
          <a:blip r:embed="rId2" cstate="print">
            <a:extLst>
              <a:ext uri="{28A0092B-C50C-407E-A947-70E740481C1C}">
                <a14:useLocalDpi xmlns:a14="http://schemas.microsoft.com/office/drawing/2010/main" val="0"/>
              </a:ext>
            </a:extLst>
          </a:blip>
          <a:srcRect l="41206"/>
          <a:stretch/>
        </p:blipFill>
        <p:spPr>
          <a:xfrm>
            <a:off x="3874800" y="2251070"/>
            <a:ext cx="4896544" cy="3050138"/>
          </a:xfrm>
          <a:prstGeom prst="rect">
            <a:avLst/>
          </a:prstGeom>
          <a:effectLst>
            <a:softEdge rad="127000"/>
          </a:effectLst>
        </p:spPr>
      </p:pic>
      <p:sp>
        <p:nvSpPr>
          <p:cNvPr id="16" name="15 Rectángulo redondeado"/>
          <p:cNvSpPr>
            <a:spLocks noChangeArrowheads="1"/>
          </p:cNvSpPr>
          <p:nvPr/>
        </p:nvSpPr>
        <p:spPr bwMode="auto">
          <a:xfrm>
            <a:off x="1713865" y="1757364"/>
            <a:ext cx="2089150" cy="1198488"/>
          </a:xfrm>
          <a:prstGeom prst="roundRect">
            <a:avLst>
              <a:gd name="adj" fmla="val 16667"/>
            </a:avLst>
          </a:prstGeom>
          <a:solidFill>
            <a:schemeClr val="bg1"/>
          </a:solidFill>
          <a:ln w="9525">
            <a:solidFill>
              <a:schemeClr val="tx1"/>
            </a:solidFill>
            <a:round/>
            <a:headEnd/>
            <a:tailEnd/>
          </a:ln>
        </p:spPr>
        <p:txBody>
          <a:bodyPr/>
          <a:lstStyle/>
          <a:p>
            <a:pPr algn="ctr"/>
            <a:r>
              <a:rPr lang="es-ES" altLang="es-ES" sz="1400" dirty="0">
                <a:latin typeface="Andes"/>
                <a:ea typeface="Calibri" pitchFamily="34" charset="0"/>
                <a:cs typeface="Calibri" pitchFamily="34" charset="0"/>
              </a:rPr>
              <a:t>Asegurar el </a:t>
            </a:r>
            <a:r>
              <a:rPr lang="es-ES" altLang="es-ES" sz="1400" b="1" dirty="0">
                <a:latin typeface="Andes"/>
                <a:ea typeface="Calibri" pitchFamily="34" charset="0"/>
                <a:cs typeface="Calibri" pitchFamily="34" charset="0"/>
              </a:rPr>
              <a:t>cumplimiento legal </a:t>
            </a:r>
            <a:r>
              <a:rPr lang="es-ES" altLang="es-ES" sz="1400" dirty="0">
                <a:latin typeface="Andes"/>
                <a:ea typeface="Calibri" pitchFamily="34" charset="0"/>
                <a:cs typeface="Calibri" pitchFamily="34" charset="0"/>
              </a:rPr>
              <a:t>en materia medioambiental, evitando sanciones</a:t>
            </a:r>
            <a:endParaRPr lang="en-GB" altLang="es-ES" sz="1400" dirty="0">
              <a:latin typeface="Andes"/>
              <a:ea typeface="Calibri" pitchFamily="34" charset="0"/>
              <a:cs typeface="Calibri" pitchFamily="34" charset="0"/>
            </a:endParaRPr>
          </a:p>
        </p:txBody>
      </p:sp>
      <p:pic>
        <p:nvPicPr>
          <p:cNvPr id="1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10928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2334341" y="155017"/>
            <a:ext cx="7705725" cy="58477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3200" b="1" dirty="0">
                <a:latin typeface="Andes"/>
              </a:rPr>
              <a:t>Gestión medioambiental</a:t>
            </a:r>
          </a:p>
        </p:txBody>
      </p:sp>
      <p:sp>
        <p:nvSpPr>
          <p:cNvPr id="7" name="Text Box 20"/>
          <p:cNvSpPr txBox="1">
            <a:spLocks noChangeArrowheads="1"/>
          </p:cNvSpPr>
          <p:nvPr/>
        </p:nvSpPr>
        <p:spPr bwMode="auto">
          <a:xfrm>
            <a:off x="2334341" y="667033"/>
            <a:ext cx="7705725" cy="461665"/>
          </a:xfrm>
          <a:prstGeom prst="rect">
            <a:avLst/>
          </a:prstGeom>
          <a:noFill/>
          <a:ln w="9525">
            <a:noFill/>
            <a:miter lim="800000"/>
            <a:headEnd/>
            <a:tailEnd/>
          </a:ln>
          <a:extLst/>
        </p:spPr>
        <p:txBody>
          <a:bodyPr wrap="square">
            <a:spAutoFit/>
          </a:bodyPr>
          <a:lstStyle>
            <a:defPPr>
              <a:defRPr lang="en-US"/>
            </a:defPPr>
            <a:lvl1pPr eaLnBrk="0" fontAlgn="base" hangingPunct="0">
              <a:spcBef>
                <a:spcPct val="50000"/>
              </a:spcBef>
              <a:spcAft>
                <a:spcPct val="0"/>
              </a:spcAft>
              <a:defRPr sz="2800">
                <a:solidFill>
                  <a:srgbClr val="005A9F"/>
                </a:solidFill>
                <a:latin typeface="Calibri Bold" pitchFamily="34" charset="0"/>
                <a:ea typeface="Geneva"/>
                <a:cs typeface="Geneva"/>
              </a:defRPr>
            </a:lvl1pPr>
            <a:lvl2pPr fontAlgn="base">
              <a:spcBef>
                <a:spcPct val="0"/>
              </a:spcBef>
              <a:spcAft>
                <a:spcPct val="0"/>
              </a:spcAft>
              <a:defRPr sz="2400">
                <a:latin typeface="Arial" charset="0"/>
                <a:ea typeface="Geneva"/>
                <a:cs typeface="Geneva"/>
              </a:defRPr>
            </a:lvl2pPr>
            <a:lvl3pPr fontAlgn="base">
              <a:spcBef>
                <a:spcPct val="0"/>
              </a:spcBef>
              <a:spcAft>
                <a:spcPct val="0"/>
              </a:spcAft>
              <a:defRPr sz="2400">
                <a:latin typeface="Arial" charset="0"/>
                <a:ea typeface="Geneva"/>
                <a:cs typeface="Geneva"/>
              </a:defRPr>
            </a:lvl3pPr>
            <a:lvl4pPr fontAlgn="base">
              <a:spcBef>
                <a:spcPct val="0"/>
              </a:spcBef>
              <a:spcAft>
                <a:spcPct val="0"/>
              </a:spcAft>
              <a:defRPr sz="2400">
                <a:latin typeface="Arial" charset="0"/>
                <a:ea typeface="Geneva"/>
                <a:cs typeface="Geneva"/>
              </a:defRPr>
            </a:lvl4pPr>
            <a:lvl5pPr fontAlgn="base">
              <a:spcBef>
                <a:spcPct val="0"/>
              </a:spcBef>
              <a:spcAft>
                <a:spcPct val="0"/>
              </a:spcAft>
              <a:defRPr sz="2400">
                <a:latin typeface="Arial" charset="0"/>
                <a:ea typeface="Geneva"/>
                <a:cs typeface="Geneva"/>
              </a:defRPr>
            </a:lvl5pPr>
            <a:lvl6pPr>
              <a:defRPr sz="2400">
                <a:latin typeface="Arial" charset="0"/>
                <a:ea typeface="Geneva"/>
                <a:cs typeface="Geneva"/>
              </a:defRPr>
            </a:lvl6pPr>
            <a:lvl7pPr>
              <a:defRPr sz="2400">
                <a:latin typeface="Arial" charset="0"/>
                <a:ea typeface="Geneva"/>
                <a:cs typeface="Geneva"/>
              </a:defRPr>
            </a:lvl7pPr>
            <a:lvl8pPr>
              <a:defRPr sz="2400">
                <a:latin typeface="Arial" charset="0"/>
                <a:ea typeface="Geneva"/>
                <a:cs typeface="Geneva"/>
              </a:defRPr>
            </a:lvl8pPr>
            <a:lvl9pPr>
              <a:defRPr sz="2400">
                <a:latin typeface="Arial" charset="0"/>
                <a:ea typeface="Geneva"/>
                <a:cs typeface="Geneva"/>
              </a:defRPr>
            </a:lvl9pPr>
          </a:lstStyle>
          <a:p>
            <a:r>
              <a:rPr lang="es-ES_tradnl" altLang="es-ES" sz="2400" b="1" dirty="0" smtClean="0">
                <a:latin typeface="Andes"/>
              </a:rPr>
              <a:t>¿Cómo lo conseguimos?</a:t>
            </a:r>
            <a:endParaRPr lang="es-ES_tradnl" altLang="es-ES" sz="2400" b="1" dirty="0">
              <a:latin typeface="Andes"/>
            </a:endParaRPr>
          </a:p>
        </p:txBody>
      </p:sp>
      <p:grpSp>
        <p:nvGrpSpPr>
          <p:cNvPr id="8" name="7 Grupo"/>
          <p:cNvGrpSpPr>
            <a:grpSpLocks/>
          </p:cNvGrpSpPr>
          <p:nvPr/>
        </p:nvGrpSpPr>
        <p:grpSpPr bwMode="auto">
          <a:xfrm>
            <a:off x="1849945" y="1153670"/>
            <a:ext cx="8447147" cy="413052"/>
            <a:chOff x="337711" y="1410402"/>
            <a:chExt cx="7536559" cy="412410"/>
          </a:xfrm>
        </p:grpSpPr>
        <p:sp>
          <p:nvSpPr>
            <p:cNvPr id="9" name="8 Rectángulo redondeado"/>
            <p:cNvSpPr/>
            <p:nvPr/>
          </p:nvSpPr>
          <p:spPr bwMode="auto">
            <a:xfrm>
              <a:off x="5548150" y="1410402"/>
              <a:ext cx="2326120" cy="381681"/>
            </a:xfrm>
            <a:prstGeom prst="roundRect">
              <a:avLst/>
            </a:prstGeom>
            <a:gradFill>
              <a:gsLst>
                <a:gs pos="7000">
                  <a:schemeClr val="accent1">
                    <a:lumMod val="40000"/>
                    <a:lumOff val="60000"/>
                  </a:schemeClr>
                </a:gs>
                <a:gs pos="60000">
                  <a:schemeClr val="accent4">
                    <a:lumMod val="20000"/>
                    <a:lumOff val="80000"/>
                  </a:schemeClr>
                </a:gs>
                <a:gs pos="100000">
                  <a:schemeClr val="bg1"/>
                </a:gs>
              </a:gsLst>
              <a:lin ang="5400000" scaled="0"/>
            </a:gradFill>
            <a:ln>
              <a:solidFill>
                <a:schemeClr val="tx1"/>
              </a:solidFill>
            </a:ln>
            <a:effectLst/>
            <a:extLst/>
          </p:spPr>
          <p:txBody>
            <a:bodyPr/>
            <a:lstStyle/>
            <a:p>
              <a:pPr eaLnBrk="0" hangingPunct="0">
                <a:lnSpc>
                  <a:spcPct val="100000"/>
                </a:lnSpc>
                <a:spcBef>
                  <a:spcPct val="0"/>
                </a:spcBef>
                <a:buFontTx/>
                <a:buNone/>
                <a:defRPr/>
              </a:pPr>
              <a:r>
                <a:rPr lang="es-ES" altLang="es-ES" sz="1600" b="1" dirty="0" smtClean="0">
                  <a:latin typeface="Andes"/>
                  <a:cs typeface="Calibri" panose="020F0502020204030204" pitchFamily="34" charset="0"/>
                </a:rPr>
                <a:t>- </a:t>
              </a:r>
              <a:r>
                <a:rPr lang="es-ES" altLang="es-ES" sz="1400" b="1" dirty="0">
                  <a:latin typeface="Andes"/>
                  <a:cs typeface="Calibri" panose="020F0502020204030204" pitchFamily="34" charset="0"/>
                </a:rPr>
                <a:t>85 indicadores de consumo</a:t>
              </a:r>
              <a:endParaRPr lang="en-GB" altLang="es-ES" sz="1400" b="1" dirty="0">
                <a:latin typeface="Andes"/>
                <a:cs typeface="Calibri" panose="020F0502020204030204" pitchFamily="34" charset="0"/>
              </a:endParaRPr>
            </a:p>
            <a:p>
              <a:pPr marL="342900" indent="-342900">
                <a:buFont typeface="Arial" charset="0"/>
                <a:buNone/>
                <a:defRPr/>
              </a:pPr>
              <a:endParaRPr lang="es-ES" sz="1600" b="1" dirty="0">
                <a:latin typeface="Andes"/>
                <a:cs typeface="Calibri" panose="020F0502020204030204" pitchFamily="34" charset="0"/>
              </a:endParaRPr>
            </a:p>
          </p:txBody>
        </p:sp>
        <p:sp>
          <p:nvSpPr>
            <p:cNvPr id="10" name="1 CuadroTexto"/>
            <p:cNvSpPr txBox="1">
              <a:spLocks noChangeArrowheads="1"/>
            </p:cNvSpPr>
            <p:nvPr/>
          </p:nvSpPr>
          <p:spPr bwMode="auto">
            <a:xfrm>
              <a:off x="337711" y="1484784"/>
              <a:ext cx="5400675" cy="33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buFont typeface="Wingdings" pitchFamily="2" charset="2"/>
                <a:buChar char="Ø"/>
                <a:defRPr sz="2400">
                  <a:solidFill>
                    <a:srgbClr val="003366"/>
                  </a:solidFill>
                  <a:latin typeface="Tahoma" pitchFamily="34" charset="0"/>
                </a:defRPr>
              </a:lvl1pPr>
              <a:lvl2pPr marL="741363" indent="-285750" eaLnBrk="0" hangingPunct="0">
                <a:buFont typeface="Wingdings" pitchFamily="2" charset="2"/>
                <a:buChar char="§"/>
                <a:defRPr sz="2000">
                  <a:solidFill>
                    <a:schemeClr val="tx1"/>
                  </a:solidFill>
                  <a:latin typeface="Tahoma" pitchFamily="34" charset="0"/>
                </a:defRPr>
              </a:lvl2pPr>
              <a:lvl3pPr marL="1141413" indent="-228600" eaLnBrk="0" hangingPunct="0">
                <a:buChar char="•"/>
                <a:defRPr>
                  <a:solidFill>
                    <a:schemeClr val="tx1"/>
                  </a:solidFill>
                  <a:latin typeface="Tahoma" pitchFamily="34" charset="0"/>
                </a:defRPr>
              </a:lvl3pPr>
              <a:lvl4pPr marL="1550988" indent="-228600" eaLnBrk="0" hangingPunct="0">
                <a:buChar char="–"/>
                <a:defRPr sz="1600">
                  <a:solidFill>
                    <a:schemeClr val="tx1"/>
                  </a:solidFill>
                  <a:latin typeface="Tahoma" pitchFamily="34" charset="0"/>
                </a:defRPr>
              </a:lvl4pPr>
              <a:lvl5pPr marL="1957388" indent="-228600" eaLnBrk="0" hangingPunct="0">
                <a:buChar char="•"/>
                <a:defRPr sz="1600">
                  <a:solidFill>
                    <a:schemeClr val="tx1"/>
                  </a:solidFill>
                  <a:latin typeface="Tahoma" pitchFamily="34" charset="0"/>
                </a:defRPr>
              </a:lvl5pPr>
              <a:lvl6pPr marL="2414588" indent="-228600" eaLnBrk="0" fontAlgn="base" hangingPunct="0">
                <a:spcBef>
                  <a:spcPct val="20000"/>
                </a:spcBef>
                <a:spcAft>
                  <a:spcPct val="0"/>
                </a:spcAft>
                <a:buChar char="•"/>
                <a:defRPr sz="1600">
                  <a:solidFill>
                    <a:schemeClr val="tx1"/>
                  </a:solidFill>
                  <a:latin typeface="Tahoma" pitchFamily="34" charset="0"/>
                </a:defRPr>
              </a:lvl6pPr>
              <a:lvl7pPr marL="2871788" indent="-228600" eaLnBrk="0" fontAlgn="base" hangingPunct="0">
                <a:spcBef>
                  <a:spcPct val="20000"/>
                </a:spcBef>
                <a:spcAft>
                  <a:spcPct val="0"/>
                </a:spcAft>
                <a:buChar char="•"/>
                <a:defRPr sz="1600">
                  <a:solidFill>
                    <a:schemeClr val="tx1"/>
                  </a:solidFill>
                  <a:latin typeface="Tahoma" pitchFamily="34" charset="0"/>
                </a:defRPr>
              </a:lvl7pPr>
              <a:lvl8pPr marL="3328988" indent="-228600" eaLnBrk="0" fontAlgn="base" hangingPunct="0">
                <a:spcBef>
                  <a:spcPct val="20000"/>
                </a:spcBef>
                <a:spcAft>
                  <a:spcPct val="0"/>
                </a:spcAft>
                <a:buChar char="•"/>
                <a:defRPr sz="1600">
                  <a:solidFill>
                    <a:schemeClr val="tx1"/>
                  </a:solidFill>
                  <a:latin typeface="Tahoma" pitchFamily="34" charset="0"/>
                </a:defRPr>
              </a:lvl8pPr>
              <a:lvl9pPr marL="3786188" indent="-228600" eaLnBrk="0" fontAlgn="base" hangingPunct="0">
                <a:spcBef>
                  <a:spcPct val="20000"/>
                </a:spcBef>
                <a:spcAft>
                  <a:spcPct val="0"/>
                </a:spcAft>
                <a:buChar char="•"/>
                <a:defRPr sz="1600">
                  <a:solidFill>
                    <a:schemeClr val="tx1"/>
                  </a:solidFill>
                  <a:latin typeface="Tahoma" pitchFamily="34" charset="0"/>
                </a:defRPr>
              </a:lvl9pPr>
            </a:lstStyle>
            <a:p>
              <a:pPr eaLnBrk="1" hangingPunct="1">
                <a:buFont typeface="Wingdings" panose="05000000000000000000" pitchFamily="2" charset="2"/>
                <a:buChar char="ü"/>
              </a:pPr>
              <a:r>
                <a:rPr lang="es-ES" altLang="es-ES" sz="1600" b="1" dirty="0">
                  <a:solidFill>
                    <a:schemeClr val="tx1"/>
                  </a:solidFill>
                  <a:latin typeface="Andes"/>
                  <a:ea typeface="Calibri" pitchFamily="34" charset="0"/>
                  <a:cs typeface="Calibri" pitchFamily="34" charset="0"/>
                </a:rPr>
                <a:t>Control del consumo de agua, energía y materias primas</a:t>
              </a:r>
              <a:endParaRPr lang="es-ES_tradnl" altLang="es-ES" sz="1600" b="1" dirty="0">
                <a:solidFill>
                  <a:schemeClr val="tx1"/>
                </a:solidFill>
                <a:latin typeface="Andes"/>
                <a:ea typeface="Calibri" pitchFamily="34" charset="0"/>
                <a:cs typeface="Calibri" pitchFamily="34" charset="0"/>
              </a:endParaRPr>
            </a:p>
          </p:txBody>
        </p:sp>
      </p:grpSp>
      <p:grpSp>
        <p:nvGrpSpPr>
          <p:cNvPr id="11" name="10 Grupo"/>
          <p:cNvGrpSpPr>
            <a:grpSpLocks/>
          </p:cNvGrpSpPr>
          <p:nvPr/>
        </p:nvGrpSpPr>
        <p:grpSpPr bwMode="auto">
          <a:xfrm>
            <a:off x="1820799" y="1716636"/>
            <a:ext cx="8484337" cy="584775"/>
            <a:chOff x="332703" y="2032852"/>
            <a:chExt cx="7879426" cy="585208"/>
          </a:xfrm>
        </p:grpSpPr>
        <p:sp>
          <p:nvSpPr>
            <p:cNvPr id="12" name="11 Rectángulo redondeado"/>
            <p:cNvSpPr/>
            <p:nvPr/>
          </p:nvSpPr>
          <p:spPr bwMode="auto">
            <a:xfrm>
              <a:off x="5806243" y="2033192"/>
              <a:ext cx="2405886" cy="416932"/>
            </a:xfrm>
            <a:prstGeom prst="roundRect">
              <a:avLst/>
            </a:prstGeom>
            <a:gradFill>
              <a:gsLst>
                <a:gs pos="7000">
                  <a:schemeClr val="accent1">
                    <a:lumMod val="40000"/>
                    <a:lumOff val="60000"/>
                  </a:schemeClr>
                </a:gs>
                <a:gs pos="60000">
                  <a:schemeClr val="accent4">
                    <a:lumMod val="20000"/>
                    <a:lumOff val="80000"/>
                  </a:schemeClr>
                </a:gs>
                <a:gs pos="100000">
                  <a:schemeClr val="bg1"/>
                </a:gs>
              </a:gsLst>
              <a:lin ang="5400000" scaled="0"/>
            </a:gradFill>
            <a:ln>
              <a:solidFill>
                <a:schemeClr val="tx1"/>
              </a:solidFill>
            </a:ln>
            <a:effectLst/>
            <a:extLst/>
          </p:spPr>
          <p:txBody>
            <a:bodyPr/>
            <a:lstStyle/>
            <a:p>
              <a:pPr eaLnBrk="0" hangingPunct="0">
                <a:spcBef>
                  <a:spcPct val="0"/>
                </a:spcBef>
              </a:pPr>
              <a:r>
                <a:rPr lang="es-ES" altLang="es-ES" sz="1400" b="1" dirty="0">
                  <a:latin typeface="Andes"/>
                  <a:cs typeface="Calibri" panose="020F0502020204030204" pitchFamily="34" charset="0"/>
                </a:rPr>
                <a:t>- 100 puntos de medición</a:t>
              </a:r>
            </a:p>
            <a:p>
              <a:pPr eaLnBrk="0" hangingPunct="0">
                <a:spcBef>
                  <a:spcPct val="0"/>
                </a:spcBef>
              </a:pPr>
              <a:endParaRPr lang="en-GB" altLang="es-ES" sz="1600" b="1" dirty="0">
                <a:latin typeface="Andes"/>
                <a:cs typeface="Calibri" panose="020F0502020204030204" pitchFamily="34" charset="0"/>
              </a:endParaRPr>
            </a:p>
            <a:p>
              <a:pPr eaLnBrk="0" hangingPunct="0">
                <a:spcBef>
                  <a:spcPct val="0"/>
                </a:spcBef>
              </a:pPr>
              <a:endParaRPr lang="es-ES" sz="1600" b="1" dirty="0">
                <a:latin typeface="Andes"/>
                <a:cs typeface="Calibri" panose="020F0502020204030204" pitchFamily="34" charset="0"/>
              </a:endParaRPr>
            </a:p>
          </p:txBody>
        </p:sp>
        <p:sp>
          <p:nvSpPr>
            <p:cNvPr id="13" name="2 Rectángulo"/>
            <p:cNvSpPr>
              <a:spLocks noChangeArrowheads="1"/>
            </p:cNvSpPr>
            <p:nvPr/>
          </p:nvSpPr>
          <p:spPr bwMode="auto">
            <a:xfrm>
              <a:off x="332703" y="2032852"/>
              <a:ext cx="5287456" cy="58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buFont typeface="Wingdings" pitchFamily="2" charset="2"/>
                <a:buChar char="ü"/>
              </a:pPr>
              <a:r>
                <a:rPr lang="es-ES" altLang="es-ES" sz="1600" b="1" dirty="0">
                  <a:latin typeface="Andes"/>
                  <a:ea typeface="Calibri" pitchFamily="34" charset="0"/>
                  <a:cs typeface="Calibri" pitchFamily="34" charset="0"/>
                </a:rPr>
                <a:t>Análisis de parámetros ambientales en estaciones, depósitos y tramos no soterrados</a:t>
              </a:r>
              <a:endParaRPr lang="es-ES" altLang="es-ES_tradnl" sz="1600" b="1" dirty="0">
                <a:latin typeface="Andes"/>
                <a:ea typeface="Calibri" pitchFamily="34" charset="0"/>
                <a:cs typeface="Calibri" pitchFamily="34" charset="0"/>
              </a:endParaRPr>
            </a:p>
          </p:txBody>
        </p:sp>
      </p:grpSp>
      <p:grpSp>
        <p:nvGrpSpPr>
          <p:cNvPr id="14" name="13 Grupo"/>
          <p:cNvGrpSpPr>
            <a:grpSpLocks/>
          </p:cNvGrpSpPr>
          <p:nvPr/>
        </p:nvGrpSpPr>
        <p:grpSpPr bwMode="auto">
          <a:xfrm>
            <a:off x="1823465" y="2281555"/>
            <a:ext cx="9003029" cy="1010285"/>
            <a:chOff x="334304" y="2635375"/>
            <a:chExt cx="7753587" cy="1009532"/>
          </a:xfrm>
        </p:grpSpPr>
        <p:sp>
          <p:nvSpPr>
            <p:cNvPr id="15" name="14 Rectángulo redondeado"/>
            <p:cNvSpPr/>
            <p:nvPr/>
          </p:nvSpPr>
          <p:spPr bwMode="auto">
            <a:xfrm>
              <a:off x="5096303" y="2635375"/>
              <a:ext cx="2991588" cy="1009532"/>
            </a:xfrm>
            <a:prstGeom prst="roundRect">
              <a:avLst/>
            </a:prstGeom>
            <a:gradFill>
              <a:gsLst>
                <a:gs pos="7000">
                  <a:schemeClr val="accent1">
                    <a:lumMod val="40000"/>
                    <a:lumOff val="60000"/>
                  </a:schemeClr>
                </a:gs>
                <a:gs pos="60000">
                  <a:schemeClr val="accent4">
                    <a:lumMod val="20000"/>
                    <a:lumOff val="80000"/>
                  </a:schemeClr>
                </a:gs>
                <a:gs pos="100000">
                  <a:schemeClr val="bg1"/>
                </a:gs>
              </a:gsLst>
              <a:lin ang="5400000" scaled="0"/>
            </a:gradFill>
            <a:ln>
              <a:solidFill>
                <a:schemeClr val="tx1"/>
              </a:solidFill>
            </a:ln>
            <a:effectLst/>
            <a:extLst/>
          </p:spPr>
          <p:txBody>
            <a:bodyPr/>
            <a:lstStyle/>
            <a:p>
              <a:pPr eaLnBrk="0" hangingPunct="0">
                <a:spcBef>
                  <a:spcPct val="0"/>
                </a:spcBef>
              </a:pPr>
              <a:r>
                <a:rPr lang="es-ES" altLang="es-ES" sz="1600" b="1" dirty="0">
                  <a:latin typeface="Andes"/>
                  <a:cs typeface="Calibri" panose="020F0502020204030204" pitchFamily="34" charset="0"/>
                </a:rPr>
                <a:t>- </a:t>
              </a:r>
              <a:r>
                <a:rPr lang="es-ES" altLang="es-ES" sz="1400" b="1" dirty="0">
                  <a:latin typeface="Andes"/>
                  <a:cs typeface="Calibri" panose="020F0502020204030204" pitchFamily="34" charset="0"/>
                </a:rPr>
                <a:t>Transmisión de valores </a:t>
              </a:r>
              <a:r>
                <a:rPr lang="es-ES" altLang="es-ES" sz="1400" b="1" dirty="0" smtClean="0">
                  <a:latin typeface="Andes"/>
                  <a:cs typeface="Calibri" panose="020F0502020204030204" pitchFamily="34" charset="0"/>
                </a:rPr>
                <a:t>y condicionantes </a:t>
              </a:r>
              <a:r>
                <a:rPr lang="es-ES" altLang="es-ES" sz="1400" b="1" dirty="0">
                  <a:latin typeface="Andes"/>
                  <a:cs typeface="Calibri" panose="020F0502020204030204" pitchFamily="34" charset="0"/>
                </a:rPr>
                <a:t>ambientales en la cadena de proveedores</a:t>
              </a:r>
            </a:p>
            <a:p>
              <a:pPr eaLnBrk="0" hangingPunct="0">
                <a:spcBef>
                  <a:spcPct val="0"/>
                </a:spcBef>
              </a:pPr>
              <a:r>
                <a:rPr lang="es-ES" altLang="es-ES" sz="1400" b="1" dirty="0">
                  <a:latin typeface="Andes"/>
                  <a:cs typeface="Calibri" panose="020F0502020204030204" pitchFamily="34" charset="0"/>
                </a:rPr>
                <a:t>- Seguimiento ambiental en la definición de proyectos y ejecución de obras</a:t>
              </a:r>
              <a:endParaRPr lang="es-ES" sz="1400" b="1" dirty="0">
                <a:latin typeface="Andes"/>
                <a:cs typeface="Calibri" panose="020F0502020204030204" pitchFamily="34" charset="0"/>
              </a:endParaRPr>
            </a:p>
          </p:txBody>
        </p:sp>
        <p:sp>
          <p:nvSpPr>
            <p:cNvPr id="16" name="3 Rectángulo"/>
            <p:cNvSpPr>
              <a:spLocks noChangeArrowheads="1"/>
            </p:cNvSpPr>
            <p:nvPr/>
          </p:nvSpPr>
          <p:spPr bwMode="auto">
            <a:xfrm>
              <a:off x="334304" y="2840600"/>
              <a:ext cx="4645944" cy="58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buFont typeface="Wingdings" pitchFamily="2" charset="2"/>
                <a:buChar char="ü"/>
              </a:pPr>
              <a:r>
                <a:rPr lang="es-ES" altLang="es-ES" sz="1600" b="1" dirty="0">
                  <a:latin typeface="Andes"/>
                  <a:ea typeface="Calibri" pitchFamily="34" charset="0"/>
                  <a:cs typeface="Calibri" pitchFamily="34" charset="0"/>
                </a:rPr>
                <a:t>Involucración de proveedores y </a:t>
              </a:r>
              <a:r>
                <a:rPr lang="es-ES_tradnl" altLang="es-ES" sz="1600" b="1" dirty="0">
                  <a:latin typeface="Andes"/>
                  <a:ea typeface="Calibri" pitchFamily="34" charset="0"/>
                  <a:cs typeface="Calibri" pitchFamily="34" charset="0"/>
                </a:rPr>
                <a:t>cumplimiento de normativa </a:t>
              </a:r>
              <a:r>
                <a:rPr lang="es-ES_tradnl" altLang="es-ES" sz="1600" b="1" dirty="0" smtClean="0">
                  <a:latin typeface="Andes"/>
                  <a:ea typeface="Calibri" pitchFamily="34" charset="0"/>
                  <a:cs typeface="Calibri" pitchFamily="34" charset="0"/>
                </a:rPr>
                <a:t>ambiental</a:t>
              </a:r>
              <a:endParaRPr lang="es-ES" altLang="es-ES_tradnl" sz="1600" b="1" dirty="0">
                <a:latin typeface="Andes"/>
                <a:ea typeface="Calibri" pitchFamily="34" charset="0"/>
                <a:cs typeface="Calibri" pitchFamily="34" charset="0"/>
              </a:endParaRPr>
            </a:p>
          </p:txBody>
        </p:sp>
      </p:grpSp>
      <p:grpSp>
        <p:nvGrpSpPr>
          <p:cNvPr id="17" name="16 Grupo"/>
          <p:cNvGrpSpPr>
            <a:grpSpLocks/>
          </p:cNvGrpSpPr>
          <p:nvPr/>
        </p:nvGrpSpPr>
        <p:grpSpPr bwMode="auto">
          <a:xfrm>
            <a:off x="1819212" y="3412566"/>
            <a:ext cx="9336471" cy="584775"/>
            <a:chOff x="331165" y="3181414"/>
            <a:chExt cx="8892473" cy="584775"/>
          </a:xfrm>
        </p:grpSpPr>
        <p:sp>
          <p:nvSpPr>
            <p:cNvPr id="18" name="17 Rectángulo redondeado"/>
            <p:cNvSpPr/>
            <p:nvPr/>
          </p:nvSpPr>
          <p:spPr bwMode="auto">
            <a:xfrm>
              <a:off x="5484417" y="3215882"/>
              <a:ext cx="3739221" cy="546594"/>
            </a:xfrm>
            <a:prstGeom prst="roundRect">
              <a:avLst/>
            </a:prstGeom>
            <a:gradFill>
              <a:gsLst>
                <a:gs pos="7000">
                  <a:schemeClr val="accent1">
                    <a:lumMod val="40000"/>
                    <a:lumOff val="60000"/>
                  </a:schemeClr>
                </a:gs>
                <a:gs pos="55000">
                  <a:schemeClr val="accent4">
                    <a:lumMod val="20000"/>
                    <a:lumOff val="80000"/>
                  </a:schemeClr>
                </a:gs>
                <a:gs pos="100000">
                  <a:schemeClr val="bg1"/>
                </a:gs>
              </a:gsLst>
              <a:lin ang="5400000" scaled="0"/>
            </a:gradFill>
            <a:ln>
              <a:solidFill>
                <a:schemeClr val="tx1"/>
              </a:solidFill>
            </a:ln>
            <a:effectLst/>
            <a:extLst/>
          </p:spPr>
          <p:txBody>
            <a:bodyPr/>
            <a:lstStyle/>
            <a:p>
              <a:pPr eaLnBrk="0" hangingPunct="0">
                <a:spcBef>
                  <a:spcPct val="0"/>
                </a:spcBef>
                <a:buFont typeface="Arial" charset="0"/>
                <a:buNone/>
              </a:pPr>
              <a:r>
                <a:rPr lang="es-ES" sz="1600" b="1" dirty="0">
                  <a:latin typeface="Andes"/>
                  <a:cs typeface="Calibri" pitchFamily="34" charset="0"/>
                </a:rPr>
                <a:t>- </a:t>
              </a:r>
              <a:r>
                <a:rPr lang="es-ES" sz="1400" b="1" dirty="0">
                  <a:latin typeface="Andes"/>
                  <a:cs typeface="Calibri" pitchFamily="34" charset="0"/>
                </a:rPr>
                <a:t>Colaboración en proyectos exteriores </a:t>
              </a:r>
            </a:p>
            <a:p>
              <a:pPr eaLnBrk="0" hangingPunct="0">
                <a:spcBef>
                  <a:spcPct val="0"/>
                </a:spcBef>
                <a:buFont typeface="Arial" charset="0"/>
                <a:buNone/>
              </a:pPr>
              <a:r>
                <a:rPr lang="es-ES" sz="1400" b="1" dirty="0" smtClean="0">
                  <a:latin typeface="Andes"/>
                  <a:cs typeface="Calibri" pitchFamily="34" charset="0"/>
                </a:rPr>
                <a:t>- </a:t>
              </a:r>
              <a:r>
                <a:rPr lang="es-ES" sz="1400" b="1" dirty="0">
                  <a:latin typeface="Andes"/>
                  <a:cs typeface="Calibri" pitchFamily="34" charset="0"/>
                </a:rPr>
                <a:t>Suministro de información ambiental a </a:t>
              </a:r>
              <a:r>
                <a:rPr lang="es-ES" sz="1400" b="1" dirty="0" smtClean="0">
                  <a:latin typeface="Andes"/>
                  <a:cs typeface="Calibri" pitchFamily="34" charset="0"/>
                </a:rPr>
                <a:t>la Admón.</a:t>
              </a:r>
              <a:endParaRPr lang="es-ES" sz="1400" b="1" dirty="0">
                <a:latin typeface="Andes"/>
                <a:cs typeface="Calibri" pitchFamily="34" charset="0"/>
              </a:endParaRPr>
            </a:p>
          </p:txBody>
        </p:sp>
        <p:sp>
          <p:nvSpPr>
            <p:cNvPr id="19" name="4 Rectángulo"/>
            <p:cNvSpPr>
              <a:spLocks noChangeArrowheads="1"/>
            </p:cNvSpPr>
            <p:nvPr/>
          </p:nvSpPr>
          <p:spPr bwMode="auto">
            <a:xfrm>
              <a:off x="331165" y="3181414"/>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buFont typeface="Wingdings" pitchFamily="2" charset="2"/>
                <a:buChar char="Ø"/>
                <a:defRPr sz="2400">
                  <a:solidFill>
                    <a:srgbClr val="003366"/>
                  </a:solidFill>
                  <a:latin typeface="Tahoma" pitchFamily="34" charset="0"/>
                </a:defRPr>
              </a:lvl1pPr>
              <a:lvl2pPr marL="741363" indent="-285750" eaLnBrk="0" hangingPunct="0">
                <a:buFont typeface="Wingdings" pitchFamily="2" charset="2"/>
                <a:buChar char="§"/>
                <a:defRPr sz="2000">
                  <a:solidFill>
                    <a:schemeClr val="tx1"/>
                  </a:solidFill>
                  <a:latin typeface="Tahoma" pitchFamily="34" charset="0"/>
                </a:defRPr>
              </a:lvl2pPr>
              <a:lvl3pPr marL="1141413" indent="-228600" eaLnBrk="0" hangingPunct="0">
                <a:buChar char="•"/>
                <a:defRPr>
                  <a:solidFill>
                    <a:schemeClr val="tx1"/>
                  </a:solidFill>
                  <a:latin typeface="Tahoma" pitchFamily="34" charset="0"/>
                </a:defRPr>
              </a:lvl3pPr>
              <a:lvl4pPr marL="1550988" indent="-228600" eaLnBrk="0" hangingPunct="0">
                <a:buChar char="–"/>
                <a:defRPr sz="1600">
                  <a:solidFill>
                    <a:schemeClr val="tx1"/>
                  </a:solidFill>
                  <a:latin typeface="Tahoma" pitchFamily="34" charset="0"/>
                </a:defRPr>
              </a:lvl4pPr>
              <a:lvl5pPr marL="1957388" indent="-228600" eaLnBrk="0" hangingPunct="0">
                <a:buChar char="•"/>
                <a:defRPr sz="1600">
                  <a:solidFill>
                    <a:schemeClr val="tx1"/>
                  </a:solidFill>
                  <a:latin typeface="Tahoma" pitchFamily="34" charset="0"/>
                </a:defRPr>
              </a:lvl5pPr>
              <a:lvl6pPr marL="2414588" indent="-228600" eaLnBrk="0" fontAlgn="base" hangingPunct="0">
                <a:spcBef>
                  <a:spcPct val="20000"/>
                </a:spcBef>
                <a:spcAft>
                  <a:spcPct val="0"/>
                </a:spcAft>
                <a:buChar char="•"/>
                <a:defRPr sz="1600">
                  <a:solidFill>
                    <a:schemeClr val="tx1"/>
                  </a:solidFill>
                  <a:latin typeface="Tahoma" pitchFamily="34" charset="0"/>
                </a:defRPr>
              </a:lvl6pPr>
              <a:lvl7pPr marL="2871788" indent="-228600" eaLnBrk="0" fontAlgn="base" hangingPunct="0">
                <a:spcBef>
                  <a:spcPct val="20000"/>
                </a:spcBef>
                <a:spcAft>
                  <a:spcPct val="0"/>
                </a:spcAft>
                <a:buChar char="•"/>
                <a:defRPr sz="1600">
                  <a:solidFill>
                    <a:schemeClr val="tx1"/>
                  </a:solidFill>
                  <a:latin typeface="Tahoma" pitchFamily="34" charset="0"/>
                </a:defRPr>
              </a:lvl7pPr>
              <a:lvl8pPr marL="3328988" indent="-228600" eaLnBrk="0" fontAlgn="base" hangingPunct="0">
                <a:spcBef>
                  <a:spcPct val="20000"/>
                </a:spcBef>
                <a:spcAft>
                  <a:spcPct val="0"/>
                </a:spcAft>
                <a:buChar char="•"/>
                <a:defRPr sz="1600">
                  <a:solidFill>
                    <a:schemeClr val="tx1"/>
                  </a:solidFill>
                  <a:latin typeface="Tahoma" pitchFamily="34" charset="0"/>
                </a:defRPr>
              </a:lvl8pPr>
              <a:lvl9pPr marL="3786188" indent="-228600" eaLnBrk="0" fontAlgn="base" hangingPunct="0">
                <a:spcBef>
                  <a:spcPct val="20000"/>
                </a:spcBef>
                <a:spcAft>
                  <a:spcPct val="0"/>
                </a:spcAft>
                <a:buChar char="•"/>
                <a:defRPr sz="1600">
                  <a:solidFill>
                    <a:schemeClr val="tx1"/>
                  </a:solidFill>
                  <a:latin typeface="Tahoma" pitchFamily="34" charset="0"/>
                </a:defRPr>
              </a:lvl9pPr>
            </a:lstStyle>
            <a:p>
              <a:pPr eaLnBrk="1" hangingPunct="1">
                <a:buFont typeface="Wingdings" panose="05000000000000000000" pitchFamily="2" charset="2"/>
                <a:buChar char="ü"/>
              </a:pPr>
              <a:r>
                <a:rPr lang="es-ES_tradnl" altLang="es-ES" sz="1600" b="1" dirty="0">
                  <a:solidFill>
                    <a:schemeClr val="tx1"/>
                  </a:solidFill>
                  <a:latin typeface="Andes"/>
                  <a:ea typeface="Calibri" pitchFamily="34" charset="0"/>
                  <a:cs typeface="Calibri" pitchFamily="34" charset="0"/>
                </a:rPr>
                <a:t>Asesoramiento interno y externo en materia de gestión medioambiental</a:t>
              </a:r>
            </a:p>
          </p:txBody>
        </p:sp>
      </p:grpSp>
      <p:grpSp>
        <p:nvGrpSpPr>
          <p:cNvPr id="20" name="19 Grupo"/>
          <p:cNvGrpSpPr>
            <a:grpSpLocks/>
          </p:cNvGrpSpPr>
          <p:nvPr/>
        </p:nvGrpSpPr>
        <p:grpSpPr bwMode="auto">
          <a:xfrm>
            <a:off x="1842007" y="4142738"/>
            <a:ext cx="9862314" cy="720725"/>
            <a:chOff x="354068" y="3886546"/>
            <a:chExt cx="9295846" cy="720806"/>
          </a:xfrm>
        </p:grpSpPr>
        <p:sp>
          <p:nvSpPr>
            <p:cNvPr id="21" name="20 Rectángulo redondeado"/>
            <p:cNvSpPr/>
            <p:nvPr/>
          </p:nvSpPr>
          <p:spPr bwMode="auto">
            <a:xfrm>
              <a:off x="5295547" y="3886546"/>
              <a:ext cx="4354367" cy="720806"/>
            </a:xfrm>
            <a:prstGeom prst="roundRect">
              <a:avLst/>
            </a:prstGeom>
            <a:gradFill>
              <a:gsLst>
                <a:gs pos="7000">
                  <a:schemeClr val="accent1">
                    <a:lumMod val="40000"/>
                    <a:lumOff val="60000"/>
                  </a:schemeClr>
                </a:gs>
                <a:gs pos="55000">
                  <a:schemeClr val="accent4">
                    <a:lumMod val="20000"/>
                    <a:lumOff val="80000"/>
                  </a:schemeClr>
                </a:gs>
                <a:gs pos="100000">
                  <a:schemeClr val="bg1"/>
                </a:gs>
              </a:gsLst>
              <a:lin ang="5400000" scaled="0"/>
            </a:gradFill>
            <a:ln>
              <a:solidFill>
                <a:schemeClr val="tx1"/>
              </a:solidFill>
            </a:ln>
            <a:effectLst/>
            <a:extLst/>
          </p:spPr>
          <p:txBody>
            <a:bodyPr/>
            <a:lstStyle/>
            <a:p>
              <a:pPr eaLnBrk="0" hangingPunct="0">
                <a:spcBef>
                  <a:spcPct val="0"/>
                </a:spcBef>
                <a:buFont typeface="Arial" charset="0"/>
                <a:buNone/>
              </a:pPr>
              <a:r>
                <a:rPr lang="es-ES" sz="1600" b="1" dirty="0">
                  <a:latin typeface="Andes"/>
                  <a:cs typeface="Calibri" pitchFamily="34" charset="0"/>
                </a:rPr>
                <a:t>- </a:t>
              </a:r>
              <a:r>
                <a:rPr lang="es-ES" sz="1400" b="1" dirty="0">
                  <a:latin typeface="Andes"/>
                  <a:cs typeface="Calibri" pitchFamily="34" charset="0"/>
                </a:rPr>
                <a:t>Cursos específicos para empleados en su puesto </a:t>
              </a:r>
              <a:r>
                <a:rPr lang="es-ES" sz="1400" b="1" dirty="0" smtClean="0">
                  <a:latin typeface="Andes"/>
                  <a:cs typeface="Calibri" pitchFamily="34" charset="0"/>
                </a:rPr>
                <a:t>de </a:t>
              </a:r>
              <a:r>
                <a:rPr lang="es-ES" sz="1400" b="1" dirty="0">
                  <a:latin typeface="Andes"/>
                  <a:cs typeface="Calibri" pitchFamily="34" charset="0"/>
                </a:rPr>
                <a:t>trabajo</a:t>
              </a:r>
            </a:p>
            <a:p>
              <a:pPr eaLnBrk="0" hangingPunct="0">
                <a:spcBef>
                  <a:spcPct val="0"/>
                </a:spcBef>
                <a:buFont typeface="Arial" charset="0"/>
                <a:buNone/>
              </a:pPr>
              <a:r>
                <a:rPr lang="es-ES" sz="1400" b="1" dirty="0">
                  <a:latin typeface="Andes"/>
                  <a:cs typeface="Calibri" pitchFamily="34" charset="0"/>
                </a:rPr>
                <a:t>- Pautas de sensibilización en ingreso </a:t>
              </a:r>
            </a:p>
          </p:txBody>
        </p:sp>
        <p:sp>
          <p:nvSpPr>
            <p:cNvPr id="22" name="5 Rectángulo"/>
            <p:cNvSpPr>
              <a:spLocks noChangeArrowheads="1"/>
            </p:cNvSpPr>
            <p:nvPr/>
          </p:nvSpPr>
          <p:spPr bwMode="auto">
            <a:xfrm>
              <a:off x="354068" y="4031405"/>
              <a:ext cx="3973815" cy="3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buFont typeface="Wingdings" pitchFamily="2" charset="2"/>
                <a:buChar char="ü"/>
              </a:pPr>
              <a:r>
                <a:rPr lang="es-ES_tradnl" altLang="es-ES" sz="1600" b="1" dirty="0">
                  <a:latin typeface="Andes"/>
                  <a:ea typeface="Calibri" pitchFamily="34" charset="0"/>
                  <a:cs typeface="Calibri" pitchFamily="34" charset="0"/>
                </a:rPr>
                <a:t>Sensibilización medioambiental interna</a:t>
              </a:r>
            </a:p>
          </p:txBody>
        </p:sp>
      </p:grpSp>
      <p:grpSp>
        <p:nvGrpSpPr>
          <p:cNvPr id="23" name="22 Grupo"/>
          <p:cNvGrpSpPr>
            <a:grpSpLocks/>
          </p:cNvGrpSpPr>
          <p:nvPr/>
        </p:nvGrpSpPr>
        <p:grpSpPr bwMode="auto">
          <a:xfrm>
            <a:off x="1855786" y="4998467"/>
            <a:ext cx="10140500" cy="939038"/>
            <a:chOff x="367744" y="4742583"/>
            <a:chExt cx="9764469" cy="939037"/>
          </a:xfrm>
        </p:grpSpPr>
        <p:sp>
          <p:nvSpPr>
            <p:cNvPr id="24" name="23 Rectángulo redondeado"/>
            <p:cNvSpPr/>
            <p:nvPr/>
          </p:nvSpPr>
          <p:spPr bwMode="auto">
            <a:xfrm>
              <a:off x="5319386" y="4742583"/>
              <a:ext cx="4812827" cy="939037"/>
            </a:xfrm>
            <a:prstGeom prst="roundRect">
              <a:avLst/>
            </a:prstGeom>
            <a:gradFill>
              <a:gsLst>
                <a:gs pos="7000">
                  <a:schemeClr val="accent1">
                    <a:lumMod val="40000"/>
                    <a:lumOff val="60000"/>
                  </a:schemeClr>
                </a:gs>
                <a:gs pos="55000">
                  <a:schemeClr val="accent4">
                    <a:lumMod val="20000"/>
                    <a:lumOff val="80000"/>
                  </a:schemeClr>
                </a:gs>
                <a:gs pos="100000">
                  <a:schemeClr val="bg1"/>
                </a:gs>
              </a:gsLst>
              <a:lin ang="5400000" scaled="0"/>
            </a:gradFill>
            <a:ln>
              <a:solidFill>
                <a:schemeClr val="tx1"/>
              </a:solidFill>
            </a:ln>
            <a:effectLst/>
            <a:extLst/>
          </p:spPr>
          <p:txBody>
            <a:bodyPr/>
            <a:lstStyle/>
            <a:p>
              <a:pPr eaLnBrk="0" hangingPunct="0">
                <a:spcBef>
                  <a:spcPct val="0"/>
                </a:spcBef>
                <a:buFont typeface="Arial" charset="0"/>
                <a:buNone/>
              </a:pPr>
              <a:r>
                <a:rPr lang="es-ES" altLang="es-ES" sz="1600" b="1" dirty="0">
                  <a:latin typeface="Andes"/>
                  <a:cs typeface="Calibri" pitchFamily="34" charset="0"/>
                </a:rPr>
                <a:t>- </a:t>
              </a:r>
              <a:r>
                <a:rPr lang="es-ES" altLang="es-ES" sz="1400" b="1" dirty="0">
                  <a:latin typeface="Andes"/>
                  <a:cs typeface="Calibri" pitchFamily="34" charset="0"/>
                </a:rPr>
                <a:t>Publicación de memoria anual con indicadores </a:t>
              </a:r>
              <a:r>
                <a:rPr lang="es-ES" altLang="es-ES" sz="1400" b="1" dirty="0" smtClean="0">
                  <a:latin typeface="Andes"/>
                  <a:cs typeface="Calibri" pitchFamily="34" charset="0"/>
                </a:rPr>
                <a:t>medioambientales </a:t>
              </a:r>
              <a:endParaRPr lang="es-ES" altLang="es-ES" sz="1400" b="1" dirty="0">
                <a:latin typeface="Andes"/>
                <a:cs typeface="Calibri" pitchFamily="34" charset="0"/>
              </a:endParaRPr>
            </a:p>
            <a:p>
              <a:pPr eaLnBrk="0" hangingPunct="0">
                <a:spcBef>
                  <a:spcPct val="0"/>
                </a:spcBef>
                <a:buFont typeface="Arial" charset="0"/>
                <a:buNone/>
              </a:pPr>
              <a:r>
                <a:rPr lang="es-ES" altLang="es-ES" sz="1400" b="1" dirty="0">
                  <a:latin typeface="Andes"/>
                  <a:cs typeface="Calibri" pitchFamily="34" charset="0"/>
                </a:rPr>
                <a:t>- Cálculo de Huella de Carbono</a:t>
              </a:r>
            </a:p>
            <a:p>
              <a:pPr eaLnBrk="0" hangingPunct="0">
                <a:spcBef>
                  <a:spcPct val="0"/>
                </a:spcBef>
                <a:buFont typeface="Arial" charset="0"/>
                <a:buNone/>
              </a:pPr>
              <a:r>
                <a:rPr lang="es-ES" altLang="es-ES" sz="1400" b="1" dirty="0">
                  <a:latin typeface="Andes"/>
                  <a:cs typeface="Calibri" pitchFamily="34" charset="0"/>
                </a:rPr>
                <a:t>- Publicaciones en prensa, web de Metro y </a:t>
              </a:r>
              <a:r>
                <a:rPr lang="es-ES" altLang="es-ES" sz="1400" b="1" dirty="0" smtClean="0">
                  <a:latin typeface="Andes"/>
                  <a:cs typeface="Calibri" pitchFamily="34" charset="0"/>
                </a:rPr>
                <a:t>de proveedores</a:t>
              </a:r>
              <a:r>
                <a:rPr lang="es-ES" altLang="es-ES" sz="1400" b="1" dirty="0">
                  <a:latin typeface="Andes"/>
                  <a:cs typeface="Calibri" pitchFamily="34" charset="0"/>
                </a:rPr>
                <a:t>.</a:t>
              </a:r>
              <a:endParaRPr lang="es-ES" sz="1400" b="1" dirty="0">
                <a:latin typeface="Andes"/>
                <a:cs typeface="Calibri" pitchFamily="34" charset="0"/>
              </a:endParaRPr>
            </a:p>
          </p:txBody>
        </p:sp>
        <p:sp>
          <p:nvSpPr>
            <p:cNvPr id="25" name="6 Rectángulo"/>
            <p:cNvSpPr>
              <a:spLocks noChangeArrowheads="1"/>
            </p:cNvSpPr>
            <p:nvPr/>
          </p:nvSpPr>
          <p:spPr bwMode="auto">
            <a:xfrm>
              <a:off x="367744" y="4814324"/>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buFont typeface="Wingdings" pitchFamily="2" charset="2"/>
                <a:buChar char="ü"/>
              </a:pPr>
              <a:r>
                <a:rPr lang="es-ES_tradnl" altLang="es-ES" sz="1600" b="1" dirty="0">
                  <a:latin typeface="Andes"/>
                  <a:ea typeface="Calibri" pitchFamily="34" charset="0"/>
                  <a:cs typeface="Calibri" pitchFamily="34" charset="0"/>
                </a:rPr>
                <a:t>Comunicación externa de actividades e indicadores ambientales </a:t>
              </a:r>
            </a:p>
          </p:txBody>
        </p:sp>
      </p:grpSp>
      <p:pic>
        <p:nvPicPr>
          <p:cNvPr id="2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50" y="6346448"/>
            <a:ext cx="1695755" cy="4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Placeholder 10" descr="WB-WBG-vertical-RGB.png"/>
          <p:cNvPicPr>
            <a:picLocks noChangeAspect="1"/>
          </p:cNvPicPr>
          <p:nvPr/>
        </p:nvPicPr>
        <p:blipFill rotWithShape="1">
          <a:blip r:embed="rId4">
            <a:extLst>
              <a:ext uri="{28A0092B-C50C-407E-A947-70E740481C1C}">
                <a14:useLocalDpi xmlns:a14="http://schemas.microsoft.com/office/drawing/2010/main" val="0"/>
              </a:ext>
            </a:extLst>
          </a:blip>
          <a:srcRect t="-9829" b="-9800"/>
          <a:stretch/>
        </p:blipFill>
        <p:spPr>
          <a:xfrm>
            <a:off x="9214586" y="6223319"/>
            <a:ext cx="911431" cy="617371"/>
          </a:xfrm>
          <a:prstGeom prst="rect">
            <a:avLst/>
          </a:prstGeom>
        </p:spPr>
      </p:pic>
    </p:spTree>
    <p:extLst>
      <p:ext uri="{BB962C8B-B14F-4D97-AF65-F5344CB8AC3E}">
        <p14:creationId xmlns:p14="http://schemas.microsoft.com/office/powerpoint/2010/main" val="10928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TM03457496[[fn=Parallax]]</Template>
  <TotalTime>1483</TotalTime>
  <Words>3533</Words>
  <Application>Microsoft Office PowerPoint</Application>
  <PresentationFormat>Widescreen</PresentationFormat>
  <Paragraphs>509</Paragraphs>
  <Slides>40</Slides>
  <Notes>15</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6" baseType="lpstr">
      <vt:lpstr>Andes</vt:lpstr>
      <vt:lpstr>Aparajita</vt:lpstr>
      <vt:lpstr>Arial</vt:lpstr>
      <vt:lpstr>Arial Black</vt:lpstr>
      <vt:lpstr>Calibri</vt:lpstr>
      <vt:lpstr>Calibri Bold</vt:lpstr>
      <vt:lpstr>Corbel</vt:lpstr>
      <vt:lpstr>Courier New</vt:lpstr>
      <vt:lpstr>Geneva</vt:lpstr>
      <vt:lpstr>Lucida Sans Unicode</vt:lpstr>
      <vt:lpstr>Tahoma</vt:lpstr>
      <vt:lpstr>Times New Roman</vt:lpstr>
      <vt:lpstr>Verdana</vt:lpstr>
      <vt:lpstr>Wingdings</vt:lpstr>
      <vt:lpstr>Parallax</vt:lpstr>
      <vt:lpstr>Hoja de cálculo</vt:lpstr>
      <vt:lpstr>  Seminario Internacional:  “Gestión Social de Metros en América Latina”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Internacional:  “Gestión Social de Metros en América Latina”</dc:title>
  <dc:creator>Erika Massiel Quinteros Lucas</dc:creator>
  <cp:lastModifiedBy>Montserrat Bordas Geli</cp:lastModifiedBy>
  <cp:revision>96</cp:revision>
  <dcterms:created xsi:type="dcterms:W3CDTF">2016-06-03T16:56:13Z</dcterms:created>
  <dcterms:modified xsi:type="dcterms:W3CDTF">2016-08-24T21:12:21Z</dcterms:modified>
</cp:coreProperties>
</file>