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6" r:id="rId14"/>
    <p:sldId id="271" r:id="rId15"/>
    <p:sldId id="270" r:id="rId16"/>
    <p:sldId id="274" r:id="rId17"/>
    <p:sldId id="276" r:id="rId18"/>
    <p:sldId id="278" r:id="rId19"/>
    <p:sldId id="279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>
        <p:scale>
          <a:sx n="76" d="100"/>
          <a:sy n="76" d="100"/>
        </p:scale>
        <p:origin x="-48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15880274357997"/>
          <c:y val="3.9931375647530465E-2"/>
          <c:w val="0.8392749759025071"/>
          <c:h val="0.8699677268438121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Hoja1!$N$38:$P$38</c:f>
              <c:strCache>
                <c:ptCount val="3"/>
                <c:pt idx="0">
                  <c:v>Ingreso Anual</c:v>
                </c:pt>
                <c:pt idx="1">
                  <c:v>Utilidad Anual</c:v>
                </c:pt>
                <c:pt idx="2">
                  <c:v>Gastos Anual</c:v>
                </c:pt>
              </c:strCache>
            </c:strRef>
          </c:cat>
          <c:val>
            <c:numRef>
              <c:f>Hoja1!$N$39:$P$39</c:f>
              <c:numCache>
                <c:formatCode>#,##0</c:formatCode>
                <c:ptCount val="3"/>
                <c:pt idx="0">
                  <c:v>287019</c:v>
                </c:pt>
                <c:pt idx="1">
                  <c:v>64207</c:v>
                </c:pt>
                <c:pt idx="2">
                  <c:v>219807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817024"/>
        <c:axId val="37800192"/>
      </c:barChart>
      <c:catAx>
        <c:axId val="42817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800192"/>
        <c:crosses val="autoZero"/>
        <c:auto val="1"/>
        <c:lblAlgn val="ctr"/>
        <c:lblOffset val="100"/>
        <c:noMultiLvlLbl val="0"/>
      </c:catAx>
      <c:valAx>
        <c:axId val="3780019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2817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Date Placeholder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953559-F8D7-4CEE-A8BB-32DE99A309CD}" type="datetimeFigureOut">
              <a:rPr lang="es-PE" smtClean="0"/>
              <a:t>24/08/2016</a:t>
            </a:fld>
            <a:endParaRPr lang="es-PE"/>
          </a:p>
        </p:txBody>
      </p:sp>
      <p:sp>
        <p:nvSpPr>
          <p:cNvPr id="4" name="3 Footer Placeholder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570F29-E654-47C7-BAFA-AFB35F2AA580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7188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0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0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97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09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71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81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18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6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4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3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4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2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5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4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0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D10B05-26D7-4FC2-9C5A-42AE1C48759E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2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2126" y="383171"/>
            <a:ext cx="9144000" cy="2387600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rgbClr val="0070C0"/>
                </a:solidFill>
                <a:latin typeface="Andes" panose="02000000000000000000" pitchFamily="50" charset="0"/>
              </a:rPr>
              <a:t/>
            </a:r>
            <a:br>
              <a:rPr lang="en-US" sz="5000" b="1" dirty="0">
                <a:solidFill>
                  <a:srgbClr val="0070C0"/>
                </a:solidFill>
                <a:latin typeface="Andes" panose="02000000000000000000" pitchFamily="50" charset="0"/>
              </a:rPr>
            </a:br>
            <a:r>
              <a:rPr lang="en-US" sz="5000" b="1" dirty="0">
                <a:solidFill>
                  <a:srgbClr val="0070C0"/>
                </a:solidFill>
                <a:latin typeface="Andes" panose="02000000000000000000" pitchFamily="50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Andes" panose="02000000000000000000" pitchFamily="50" charset="0"/>
                <a:cs typeface="Aparajita" panose="020B0604020202020204" pitchFamily="34" charset="0"/>
              </a:rPr>
              <a:t>Seminario Internacional</a:t>
            </a:r>
            <a:r>
              <a:rPr lang="en-US" sz="4000" dirty="0" smtClean="0">
                <a:solidFill>
                  <a:srgbClr val="0070C0"/>
                </a:solidFill>
                <a:latin typeface="Andes" panose="02000000000000000000" pitchFamily="50" charset="0"/>
                <a:cs typeface="Aparajita" panose="020B0604020202020204" pitchFamily="34" charset="0"/>
              </a:rPr>
              <a:t>: </a:t>
            </a:r>
            <a:r>
              <a:rPr lang="en-US" sz="5000" b="1" dirty="0">
                <a:solidFill>
                  <a:srgbClr val="0070C0"/>
                </a:solidFill>
                <a:latin typeface="Andes" panose="02000000000000000000" pitchFamily="50" charset="0"/>
              </a:rPr>
              <a:t/>
            </a:r>
            <a:br>
              <a:rPr lang="en-US" sz="5000" b="1" dirty="0">
                <a:solidFill>
                  <a:srgbClr val="0070C0"/>
                </a:solidFill>
                <a:latin typeface="Andes" panose="02000000000000000000" pitchFamily="50" charset="0"/>
              </a:rPr>
            </a:br>
            <a:r>
              <a:rPr lang="es-ES" sz="5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“Gestión Social de Metros en América Latina” </a:t>
            </a:r>
            <a:endParaRPr lang="en-US" sz="5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716" y="5990699"/>
            <a:ext cx="1876926" cy="715879"/>
          </a:xfrm>
        </p:spPr>
        <p:txBody>
          <a:bodyPr>
            <a:noAutofit/>
          </a:bodyPr>
          <a:lstStyle/>
          <a:p>
            <a:pPr algn="l"/>
            <a:r>
              <a:rPr lang="en-US" sz="1800" b="1" dirty="0" smtClean="0">
                <a:solidFill>
                  <a:srgbClr val="00B050"/>
                </a:solidFill>
              </a:rPr>
              <a:t>Lima - </a:t>
            </a:r>
            <a:r>
              <a:rPr lang="en-US" sz="1800" b="1" dirty="0">
                <a:solidFill>
                  <a:srgbClr val="00B050"/>
                </a:solidFill>
              </a:rPr>
              <a:t>P</a:t>
            </a:r>
            <a:r>
              <a:rPr lang="en-US" sz="1800" b="1" dirty="0" smtClean="0">
                <a:solidFill>
                  <a:srgbClr val="00B050"/>
                </a:solidFill>
              </a:rPr>
              <a:t>erú</a:t>
            </a:r>
          </a:p>
          <a:p>
            <a:pPr algn="l"/>
            <a:r>
              <a:rPr lang="en-US" sz="1800" b="1" dirty="0" smtClean="0">
                <a:solidFill>
                  <a:srgbClr val="00B050"/>
                </a:solidFill>
              </a:rPr>
              <a:t>Agosto, 2016</a:t>
            </a:r>
            <a:endParaRPr lang="en-US" sz="1800" b="1" dirty="0">
              <a:solidFill>
                <a:srgbClr val="00B050"/>
              </a:solidFill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762183" y="3038893"/>
            <a:ext cx="7037387" cy="1844675"/>
            <a:chOff x="0" y="0"/>
            <a:chExt cx="4239532" cy="1246505"/>
          </a:xfrm>
        </p:grpSpPr>
        <p:pic>
          <p:nvPicPr>
            <p:cNvPr id="7" name="Picture 16" descr="metro-de-lima-lc3adnea-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3787" y="0"/>
              <a:ext cx="1638935" cy="1246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metro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" t="27464" r="2110" b="10211"/>
            <a:stretch>
              <a:fillRect/>
            </a:stretch>
          </p:blipFill>
          <p:spPr bwMode="auto">
            <a:xfrm>
              <a:off x="0" y="0"/>
              <a:ext cx="1352550" cy="1242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 descr="plataformaMetro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40" t="14589" r="-2702" b="25229"/>
            <a:stretch>
              <a:fillRect/>
            </a:stretch>
          </p:blipFill>
          <p:spPr bwMode="auto">
            <a:xfrm>
              <a:off x="3004457" y="0"/>
              <a:ext cx="1235075" cy="1246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14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825663"/>
              </p:ext>
            </p:extLst>
          </p:nvPr>
        </p:nvGraphicFramePr>
        <p:xfrm>
          <a:off x="2306451" y="1245808"/>
          <a:ext cx="4853508" cy="5249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Acrobat Document" r:id="rId5" imgW="5829103" imgH="7543564" progId="Acrobat.Document.11">
                  <p:embed/>
                </p:oleObj>
              </mc:Choice>
              <mc:Fallback>
                <p:oleObj name="Acrobat Document" r:id="rId5" imgW="5829103" imgH="7543564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06451" y="1245808"/>
                        <a:ext cx="4853508" cy="5249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17 Conector recto"/>
          <p:cNvCxnSpPr/>
          <p:nvPr/>
        </p:nvCxnSpPr>
        <p:spPr>
          <a:xfrm flipV="1">
            <a:off x="1390952" y="1076476"/>
            <a:ext cx="10801048" cy="13532"/>
          </a:xfrm>
          <a:prstGeom prst="line">
            <a:avLst/>
          </a:prstGeom>
          <a:ln>
            <a:solidFill>
              <a:srgbClr val="30ACE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2648198" y="192242"/>
            <a:ext cx="7124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      </a:t>
            </a:r>
            <a:r>
              <a:rPr lang="es-EC" b="1" dirty="0" smtClean="0">
                <a:solidFill>
                  <a:srgbClr val="FF0000"/>
                </a:solidFill>
              </a:rPr>
              <a:t>EL PROYECTO METRO DE QUITO</a:t>
            </a:r>
          </a:p>
          <a:p>
            <a:pPr fontAlgn="auto">
              <a:spcAft>
                <a:spcPts val="0"/>
              </a:spcAft>
              <a:defRPr/>
            </a:pPr>
            <a:r>
              <a:rPr lang="es-EC" b="1" i="1" dirty="0" smtClean="0">
                <a:solidFill>
                  <a:srgbClr val="FF0000"/>
                </a:solidFill>
              </a:rPr>
              <a:t>                                                             Implementación </a:t>
            </a:r>
            <a:r>
              <a:rPr lang="es-EC" b="1" i="1" dirty="0">
                <a:solidFill>
                  <a:srgbClr val="FF0000"/>
                </a:solidFill>
              </a:rPr>
              <a:t>de Oficinas de Campo</a:t>
            </a:r>
            <a:endParaRPr lang="es-EC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305944" y="4653994"/>
            <a:ext cx="4418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C" b="1" dirty="0" smtClean="0">
                <a:solidFill>
                  <a:srgbClr val="FF0000"/>
                </a:solidFill>
              </a:rPr>
              <a:t>ETAPA FINAL</a:t>
            </a:r>
          </a:p>
          <a:p>
            <a:pPr>
              <a:defRPr/>
            </a:pPr>
            <a:r>
              <a:rPr lang="es-EC" b="1" dirty="0" smtClean="0">
                <a:solidFill>
                  <a:srgbClr val="FF0000"/>
                </a:solidFill>
              </a:rPr>
              <a:t>RESOLUCIÓN –ACTA DE ACUERDO</a:t>
            </a:r>
            <a:endParaRPr lang="es-ES" b="1" dirty="0" smtClean="0">
              <a:solidFill>
                <a:srgbClr val="FF0000"/>
              </a:solidFill>
            </a:endParaRPr>
          </a:p>
        </p:txBody>
      </p:sp>
      <p:pic>
        <p:nvPicPr>
          <p:cNvPr id="2" name="Imagen 1" descr="Captura de pantalla 2016-08-17 a la(s) 16.17.2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98" y="2087183"/>
            <a:ext cx="952500" cy="2070100"/>
          </a:xfrm>
          <a:prstGeom prst="rect">
            <a:avLst/>
          </a:prstGeom>
        </p:spPr>
      </p:pic>
      <p:pic>
        <p:nvPicPr>
          <p:cNvPr id="3" name="Imagen 2" descr="Captura de pantalla 2016-08-17 a la(s) 16.17.3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51" y="2042204"/>
            <a:ext cx="1041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26676" y="168055"/>
            <a:ext cx="89534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</a:t>
            </a:r>
            <a:r>
              <a:rPr lang="es-EC" b="1" dirty="0" smtClean="0">
                <a:solidFill>
                  <a:srgbClr val="FF0000"/>
                </a:solidFill>
              </a:rPr>
              <a:t>EL PROYECTO METRO DE QUITO</a:t>
            </a:r>
          </a:p>
          <a:p>
            <a:pPr>
              <a:defRPr/>
            </a:pPr>
            <a:r>
              <a:rPr lang="es-EC" b="1" i="1" dirty="0" smtClean="0">
                <a:solidFill>
                  <a:srgbClr val="FF0000"/>
                </a:solidFill>
              </a:rPr>
              <a:t>                  </a:t>
            </a:r>
            <a:r>
              <a:rPr lang="es-EC" b="1" i="1" dirty="0">
                <a:solidFill>
                  <a:srgbClr val="FF0000"/>
                </a:solidFill>
              </a:rPr>
              <a:t>Medidas de Mitigación de la afectación a los comercios en la PLMQ. </a:t>
            </a:r>
            <a:endParaRPr lang="es-EC" b="1" i="1" dirty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EC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Marcador de contenido 4"/>
          <p:cNvSpPr txBox="1">
            <a:spLocks/>
          </p:cNvSpPr>
          <p:nvPr/>
        </p:nvSpPr>
        <p:spPr>
          <a:xfrm>
            <a:off x="1966586" y="1352098"/>
            <a:ext cx="9106422" cy="50047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MX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 realizó en dos momentos:</a:t>
            </a:r>
          </a:p>
          <a:p>
            <a:pPr marL="0" indent="0">
              <a:buNone/>
            </a:pPr>
            <a:r>
              <a:rPr lang="es-MX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1.- Identificación de negoción con una cobertura del 80%,</a:t>
            </a:r>
          </a:p>
          <a:p>
            <a:pPr marL="0" indent="0">
              <a:buNone/>
            </a:pPr>
            <a:r>
              <a:rPr lang="es-MX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2.- En base a censo establecido en perfil social </a:t>
            </a:r>
            <a:r>
              <a:rPr lang="es-MX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s-MX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 cada sector o estación.</a:t>
            </a:r>
          </a:p>
          <a:p>
            <a:r>
              <a:rPr lang="es-MX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Área de influencia: 13 de 15 estaciones en toda la ciudad. 22,6 Km.</a:t>
            </a:r>
          </a:p>
          <a:p>
            <a:r>
              <a:rPr lang="es-MX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Investigación de potenciales afectaciones socio-económicas (ex – ante y diagnóstico de actividades).</a:t>
            </a:r>
          </a:p>
          <a:p>
            <a:pPr marL="0" indent="0">
              <a:buNone/>
            </a:pPr>
            <a:r>
              <a:rPr lang="es-MX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Resultados</a:t>
            </a:r>
          </a:p>
          <a:p>
            <a:pPr lvl="1"/>
            <a:r>
              <a:rPr lang="es-MX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Mapeo de actividades económicas, se cuenta con base de datos de;</a:t>
            </a:r>
          </a:p>
          <a:p>
            <a:pPr marL="914400" lvl="2" indent="0">
              <a:buNone/>
            </a:pPr>
            <a:r>
              <a:rPr lang="es-MX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Comercio, restaurantes, talleres, farmacias, tiendas, mecánicos, etc. (INEN)</a:t>
            </a:r>
          </a:p>
          <a:p>
            <a:pPr lvl="2"/>
            <a:r>
              <a:rPr lang="es-MX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Datos:</a:t>
            </a:r>
          </a:p>
          <a:p>
            <a:pPr lvl="3"/>
            <a:r>
              <a:rPr lang="es-MX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Identificación de establecimientos; propietario, encargado, responsable, entre otros.</a:t>
            </a:r>
          </a:p>
          <a:p>
            <a:pPr lvl="3"/>
            <a:r>
              <a:rPr lang="es-MX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Costo económico de las posibles afectaciones, durante la construcción</a:t>
            </a:r>
          </a:p>
          <a:p>
            <a:pPr lvl="2"/>
            <a:r>
              <a:rPr lang="es-MX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Geo-referenciados; 100 metros de radio (área de influencia).</a:t>
            </a:r>
          </a:p>
          <a:p>
            <a:pPr lvl="2"/>
            <a:r>
              <a:rPr lang="es-MX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 realizaron (2 talleres cualitativos: Sur y Centro-Norte) para mecanismos de mitigación / consolidación de impactos positivos.</a:t>
            </a:r>
          </a:p>
          <a:p>
            <a:pPr marL="201168" lvl="1" indent="0">
              <a:buFont typeface="Arial"/>
              <a:buNone/>
            </a:pPr>
            <a:endParaRPr lang="es-MX" sz="15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01168" lvl="1" indent="0">
              <a:buFont typeface="Arial"/>
              <a:buNone/>
            </a:pPr>
            <a:endParaRPr lang="es-MX" sz="15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623777" y="1215196"/>
            <a:ext cx="268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Acerca del Estudio</a:t>
            </a:r>
            <a:endParaRPr lang="es-EC" b="1" dirty="0">
              <a:solidFill>
                <a:srgbClr val="FF0000"/>
              </a:solidFill>
            </a:endParaRPr>
          </a:p>
        </p:txBody>
      </p:sp>
      <p:cxnSp>
        <p:nvCxnSpPr>
          <p:cNvPr id="9" name="17 Conector recto"/>
          <p:cNvCxnSpPr/>
          <p:nvPr/>
        </p:nvCxnSpPr>
        <p:spPr>
          <a:xfrm flipV="1">
            <a:off x="1390952" y="1076476"/>
            <a:ext cx="10801048" cy="13532"/>
          </a:xfrm>
          <a:prstGeom prst="line">
            <a:avLst/>
          </a:prstGeom>
          <a:ln>
            <a:solidFill>
              <a:srgbClr val="30ACE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 descr="Captura de pantalla 2016-08-17 a la(s) 16.20.2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8" y="3954673"/>
            <a:ext cx="2141355" cy="142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248486" y="192245"/>
            <a:ext cx="89534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</a:t>
            </a:r>
            <a:r>
              <a:rPr lang="es-EC" b="1" dirty="0" smtClean="0">
                <a:solidFill>
                  <a:srgbClr val="FF0000"/>
                </a:solidFill>
              </a:rPr>
              <a:t>EL PROYECTO METRO DE QUITO</a:t>
            </a:r>
          </a:p>
          <a:p>
            <a:pPr>
              <a:defRPr/>
            </a:pPr>
            <a:r>
              <a:rPr lang="es-EC" b="1" i="1" dirty="0" smtClean="0">
                <a:solidFill>
                  <a:srgbClr val="FF0000"/>
                </a:solidFill>
              </a:rPr>
              <a:t>                  </a:t>
            </a:r>
            <a:r>
              <a:rPr lang="es-EC" b="1" i="1" dirty="0">
                <a:solidFill>
                  <a:srgbClr val="FF0000"/>
                </a:solidFill>
              </a:rPr>
              <a:t>Medidas de Mitigación de la afectación a los comercios en la PLMQ. </a:t>
            </a:r>
            <a:endParaRPr lang="es-EC" b="1" i="1" dirty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EC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2491619" y="1914999"/>
            <a:ext cx="8466667" cy="4174208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dirty="0" smtClean="0">
                <a:solidFill>
                  <a:srgbClr val="404040"/>
                </a:solidFill>
              </a:rPr>
              <a:t>Se espera mayoritariamente efectos positivos, pero en general hay costos de transición.</a:t>
            </a:r>
          </a:p>
          <a:p>
            <a:r>
              <a:rPr lang="es-MX" sz="1600" dirty="0" smtClean="0">
                <a:solidFill>
                  <a:srgbClr val="404040"/>
                </a:solidFill>
              </a:rPr>
              <a:t>En cuanto a afectaciones, hubo recelo inicial, pero al final se logró obtener recomendaciones para potenciar lo positivo y revertir lo negativo.</a:t>
            </a:r>
          </a:p>
          <a:p>
            <a:r>
              <a:rPr lang="es-MX" sz="1600" dirty="0" smtClean="0">
                <a:solidFill>
                  <a:srgbClr val="404040"/>
                </a:solidFill>
              </a:rPr>
              <a:t>Se pudo desarrollar una metodología simple y replicable de avalúo. Hay un avalúo de la afectación esperada</a:t>
            </a:r>
          </a:p>
          <a:p>
            <a:r>
              <a:rPr lang="es-MX" sz="1600" dirty="0" smtClean="0">
                <a:solidFill>
                  <a:srgbClr val="404040"/>
                </a:solidFill>
              </a:rPr>
              <a:t>Se pudo calcular un costo total esperado, bajo una metodología que permitió constituir un presupuesto para compensación.</a:t>
            </a:r>
          </a:p>
          <a:p>
            <a:r>
              <a:rPr lang="es-MX" sz="1600" dirty="0" smtClean="0">
                <a:solidFill>
                  <a:srgbClr val="404040"/>
                </a:solidFill>
              </a:rPr>
              <a:t>Se realizó encuestas y también talleres cualitativos, para tener datos y analizar a profundidad temas de interés y percepciones que se tiene, expectativas frente a afectaciones de los negocios, de parte de encargados, propietarios. </a:t>
            </a:r>
          </a:p>
          <a:p>
            <a:r>
              <a:rPr lang="es-MX" sz="1600" dirty="0" smtClean="0">
                <a:solidFill>
                  <a:srgbClr val="404040"/>
                </a:solidFill>
              </a:rPr>
              <a:t>Se pudo desarrollar un mapeo básico de actores (en las estaciones) bajo metodología cuanti-cuali. </a:t>
            </a:r>
            <a:endParaRPr lang="es-MX" sz="1600" dirty="0">
              <a:solidFill>
                <a:srgbClr val="40404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733374" y="1326723"/>
            <a:ext cx="545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Principales Resultados</a:t>
            </a:r>
            <a:endParaRPr lang="es-EC" b="1" dirty="0">
              <a:solidFill>
                <a:srgbClr val="FF0000"/>
              </a:solidFill>
            </a:endParaRPr>
          </a:p>
        </p:txBody>
      </p:sp>
      <p:cxnSp>
        <p:nvCxnSpPr>
          <p:cNvPr id="9" name="17 Conector recto"/>
          <p:cNvCxnSpPr/>
          <p:nvPr/>
        </p:nvCxnSpPr>
        <p:spPr>
          <a:xfrm flipV="1">
            <a:off x="1390952" y="1076476"/>
            <a:ext cx="10801048" cy="13532"/>
          </a:xfrm>
          <a:prstGeom prst="line">
            <a:avLst/>
          </a:prstGeom>
          <a:ln>
            <a:solidFill>
              <a:srgbClr val="30ACE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4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333153" y="216435"/>
            <a:ext cx="8953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</a:t>
            </a:r>
            <a:r>
              <a:rPr lang="es-EC" b="1" dirty="0" smtClean="0">
                <a:solidFill>
                  <a:srgbClr val="FF0000"/>
                </a:solidFill>
              </a:rPr>
              <a:t>EL PROYECTO METRO DE QUITO</a:t>
            </a:r>
          </a:p>
          <a:p>
            <a:pPr fontAlgn="auto">
              <a:spcAft>
                <a:spcPts val="0"/>
              </a:spcAft>
              <a:defRPr/>
            </a:pPr>
            <a:r>
              <a:rPr lang="es-EC" b="1" i="1" dirty="0" smtClean="0">
                <a:solidFill>
                  <a:srgbClr val="FF0000"/>
                </a:solidFill>
              </a:rPr>
              <a:t>                  </a:t>
            </a:r>
            <a:r>
              <a:rPr lang="es-EC" b="1" i="1" dirty="0">
                <a:solidFill>
                  <a:srgbClr val="FF0000"/>
                </a:solidFill>
              </a:rPr>
              <a:t>Medidas de Mitigación de la afectación a los comercios en la PLMQ. </a:t>
            </a:r>
            <a:endParaRPr lang="es-EC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 descr="Captura de pantalla 2016-08-15 a la(s) 4.13.29 p.m.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98" y="1902560"/>
            <a:ext cx="9163571" cy="3959621"/>
          </a:xfrm>
          <a:prstGeom prst="rect">
            <a:avLst/>
          </a:prstGeom>
        </p:spPr>
      </p:pic>
      <p:cxnSp>
        <p:nvCxnSpPr>
          <p:cNvPr id="10" name="17 Conector recto"/>
          <p:cNvCxnSpPr/>
          <p:nvPr/>
        </p:nvCxnSpPr>
        <p:spPr>
          <a:xfrm flipV="1">
            <a:off x="1390952" y="1076476"/>
            <a:ext cx="10801048" cy="13532"/>
          </a:xfrm>
          <a:prstGeom prst="line">
            <a:avLst/>
          </a:prstGeom>
          <a:ln>
            <a:solidFill>
              <a:srgbClr val="30ACE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77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248486" y="289007"/>
            <a:ext cx="89534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</a:t>
            </a:r>
            <a:r>
              <a:rPr lang="es-EC" b="1" dirty="0" smtClean="0">
                <a:solidFill>
                  <a:srgbClr val="FF0000"/>
                </a:solidFill>
              </a:rPr>
              <a:t>EL PROYECTO METRO DE QUITO</a:t>
            </a:r>
          </a:p>
          <a:p>
            <a:pPr>
              <a:defRPr/>
            </a:pPr>
            <a:r>
              <a:rPr lang="es-EC" b="1" i="1" dirty="0" smtClean="0">
                <a:solidFill>
                  <a:srgbClr val="FF0000"/>
                </a:solidFill>
              </a:rPr>
              <a:t>                  </a:t>
            </a:r>
            <a:r>
              <a:rPr lang="es-EC" b="1" i="1" dirty="0">
                <a:solidFill>
                  <a:srgbClr val="FF0000"/>
                </a:solidFill>
              </a:rPr>
              <a:t>Medidas de Mitigación de la afectación a los comercios en la PLMQ. </a:t>
            </a:r>
            <a:endParaRPr lang="es-EC" b="1" i="1" dirty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EC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555845" y="1202811"/>
            <a:ext cx="10237012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404040"/>
                </a:solidFill>
              </a:rPr>
              <a:t>Todos los establecimientos son plenamente identificados, por nombre del propietario, dirección y ubicación geográfica en la base de </a:t>
            </a:r>
            <a:r>
              <a:rPr lang="es-MX" sz="1600" dirty="0" smtClean="0">
                <a:solidFill>
                  <a:srgbClr val="404040"/>
                </a:solidFill>
              </a:rPr>
              <a:t>datos.</a:t>
            </a:r>
          </a:p>
          <a:p>
            <a:pPr lvl="0"/>
            <a:endParaRPr lang="es-MX" sz="1600" dirty="0">
              <a:solidFill>
                <a:srgbClr val="40404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404040"/>
                </a:solidFill>
              </a:rPr>
              <a:t>El 53,1 </a:t>
            </a:r>
            <a:r>
              <a:rPr lang="es-MX" sz="1600" dirty="0" smtClean="0">
                <a:solidFill>
                  <a:srgbClr val="404040"/>
                </a:solidFill>
              </a:rPr>
              <a:t>% de </a:t>
            </a:r>
            <a:r>
              <a:rPr lang="es-MX" sz="1600" dirty="0">
                <a:solidFill>
                  <a:srgbClr val="404040"/>
                </a:solidFill>
              </a:rPr>
              <a:t>los informantes fueron </a:t>
            </a:r>
            <a:r>
              <a:rPr lang="es-MX" sz="1600" dirty="0" smtClean="0">
                <a:solidFill>
                  <a:srgbClr val="404040"/>
                </a:solidFill>
              </a:rPr>
              <a:t>hombres.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40404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404040"/>
                </a:solidFill>
              </a:rPr>
              <a:t>El 42,9 % declara que el local es </a:t>
            </a:r>
            <a:r>
              <a:rPr lang="es-MX" sz="1600" dirty="0" smtClean="0">
                <a:solidFill>
                  <a:srgbClr val="404040"/>
                </a:solidFill>
              </a:rPr>
              <a:t>propio.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40404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404040"/>
                </a:solidFill>
              </a:rPr>
              <a:t>El 57,1 </a:t>
            </a:r>
            <a:r>
              <a:rPr lang="es-MX" sz="1600" dirty="0" smtClean="0">
                <a:solidFill>
                  <a:srgbClr val="404040"/>
                </a:solidFill>
              </a:rPr>
              <a:t>% declara </a:t>
            </a:r>
            <a:r>
              <a:rPr lang="es-MX" sz="1600" dirty="0">
                <a:solidFill>
                  <a:srgbClr val="404040"/>
                </a:solidFill>
              </a:rPr>
              <a:t>tener el local arrendando, de este porcentaje el 27 por ciento actúa como agente de </a:t>
            </a:r>
            <a:r>
              <a:rPr lang="es-MX" sz="1600" dirty="0" smtClean="0">
                <a:solidFill>
                  <a:srgbClr val="404040"/>
                </a:solidFill>
              </a:rPr>
              <a:t>retención.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MX" sz="1600" dirty="0" smtClean="0">
              <a:solidFill>
                <a:srgbClr val="40404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404040"/>
                </a:solidFill>
              </a:rPr>
              <a:t>L</a:t>
            </a:r>
            <a:r>
              <a:rPr lang="es-MX" sz="1600" dirty="0" smtClean="0">
                <a:solidFill>
                  <a:srgbClr val="404040"/>
                </a:solidFill>
              </a:rPr>
              <a:t>a </a:t>
            </a:r>
            <a:r>
              <a:rPr lang="es-MX" sz="1600" dirty="0">
                <a:solidFill>
                  <a:srgbClr val="404040"/>
                </a:solidFill>
              </a:rPr>
              <a:t>media del canon de arrendamiento (697) está afectada por un elevado arriendo registrado por </a:t>
            </a:r>
            <a:r>
              <a:rPr lang="es-MX" sz="1600" dirty="0" smtClean="0">
                <a:solidFill>
                  <a:srgbClr val="404040"/>
                </a:solidFill>
              </a:rPr>
              <a:t>Fybeca.</a:t>
            </a:r>
          </a:p>
          <a:p>
            <a:pPr lvl="0"/>
            <a:endParaRPr lang="es-MX" sz="1600" dirty="0" smtClean="0">
              <a:solidFill>
                <a:srgbClr val="40404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404040"/>
                </a:solidFill>
              </a:rPr>
              <a:t>L</a:t>
            </a:r>
            <a:r>
              <a:rPr lang="es-MX" sz="1600" dirty="0" smtClean="0">
                <a:solidFill>
                  <a:srgbClr val="404040"/>
                </a:solidFill>
              </a:rPr>
              <a:t>a </a:t>
            </a:r>
            <a:r>
              <a:rPr lang="es-MX" sz="1600" dirty="0">
                <a:solidFill>
                  <a:srgbClr val="404040"/>
                </a:solidFill>
              </a:rPr>
              <a:t>mediana del canon se ubica en 242 dólares y el valor más repetido es de 200 dólares al mes</a:t>
            </a:r>
            <a:r>
              <a:rPr lang="es-MX" sz="1600" dirty="0" smtClean="0">
                <a:solidFill>
                  <a:srgbClr val="404040"/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40404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404040"/>
                </a:solidFill>
              </a:rPr>
              <a:t>La presencia de empleadas mujeres es mayor, así se menciona en 357 lugares, mientras los hombres tienen presencia en 299 </a:t>
            </a:r>
            <a:r>
              <a:rPr lang="es-MX" sz="1600" dirty="0" smtClean="0">
                <a:solidFill>
                  <a:srgbClr val="404040"/>
                </a:solidFill>
              </a:rPr>
              <a:t>establecimientos.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MX" sz="1600" dirty="0" smtClean="0">
              <a:solidFill>
                <a:srgbClr val="40404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404040"/>
                </a:solidFill>
              </a:rPr>
              <a:t>E</a:t>
            </a:r>
            <a:r>
              <a:rPr lang="es-MX" sz="1600" dirty="0" smtClean="0">
                <a:solidFill>
                  <a:srgbClr val="404040"/>
                </a:solidFill>
              </a:rPr>
              <a:t>n </a:t>
            </a:r>
            <a:r>
              <a:rPr lang="es-MX" sz="1600" dirty="0">
                <a:solidFill>
                  <a:srgbClr val="404040"/>
                </a:solidFill>
              </a:rPr>
              <a:t>todo </a:t>
            </a:r>
            <a:r>
              <a:rPr lang="es-MX" sz="1600" dirty="0" smtClean="0">
                <a:solidFill>
                  <a:srgbClr val="404040"/>
                </a:solidFill>
              </a:rPr>
              <a:t>caso, </a:t>
            </a:r>
            <a:r>
              <a:rPr lang="es-MX" sz="1600" dirty="0">
                <a:solidFill>
                  <a:srgbClr val="404040"/>
                </a:solidFill>
              </a:rPr>
              <a:t>se trata de establecimiento pequeños desde el punto de vista del número de empleados los mismos que concentran hasta 4 empleados al </a:t>
            </a:r>
            <a:r>
              <a:rPr lang="es-MX" sz="1600" dirty="0" smtClean="0">
                <a:solidFill>
                  <a:srgbClr val="404040"/>
                </a:solidFill>
              </a:rPr>
              <a:t>91%  </a:t>
            </a:r>
            <a:r>
              <a:rPr lang="es-MX" sz="1600" dirty="0">
                <a:solidFill>
                  <a:srgbClr val="404040"/>
                </a:solidFill>
              </a:rPr>
              <a:t>de los casos</a:t>
            </a:r>
            <a:r>
              <a:rPr lang="es-MX" sz="1600" dirty="0" smtClean="0">
                <a:solidFill>
                  <a:srgbClr val="404040"/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40404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404040"/>
                </a:solidFill>
              </a:rPr>
              <a:t>El </a:t>
            </a:r>
            <a:r>
              <a:rPr lang="es-MX" sz="1600" dirty="0" smtClean="0">
                <a:solidFill>
                  <a:srgbClr val="404040"/>
                </a:solidFill>
              </a:rPr>
              <a:t>90% de </a:t>
            </a:r>
            <a:r>
              <a:rPr lang="es-MX" sz="1600" dirty="0">
                <a:solidFill>
                  <a:srgbClr val="404040"/>
                </a:solidFill>
              </a:rPr>
              <a:t>los clientes llegan al establecimiento caminando.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300" dirty="0">
              <a:solidFill>
                <a:srgbClr val="404040"/>
              </a:solidFill>
            </a:endParaRPr>
          </a:p>
        </p:txBody>
      </p:sp>
      <p:cxnSp>
        <p:nvCxnSpPr>
          <p:cNvPr id="9" name="17 Conector recto"/>
          <p:cNvCxnSpPr/>
          <p:nvPr/>
        </p:nvCxnSpPr>
        <p:spPr>
          <a:xfrm flipV="1">
            <a:off x="1390952" y="1076476"/>
            <a:ext cx="10801048" cy="13532"/>
          </a:xfrm>
          <a:prstGeom prst="line">
            <a:avLst/>
          </a:prstGeom>
          <a:ln>
            <a:solidFill>
              <a:srgbClr val="30ACE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9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381534" y="204341"/>
            <a:ext cx="89534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</a:t>
            </a:r>
            <a:r>
              <a:rPr lang="es-EC" b="1" dirty="0" smtClean="0">
                <a:solidFill>
                  <a:srgbClr val="FF0000"/>
                </a:solidFill>
              </a:rPr>
              <a:t>EL PROYECTO METRO DE QUITO</a:t>
            </a:r>
          </a:p>
          <a:p>
            <a:pPr>
              <a:defRPr/>
            </a:pPr>
            <a:r>
              <a:rPr lang="es-EC" b="1" i="1" dirty="0" smtClean="0">
                <a:solidFill>
                  <a:srgbClr val="FF0000"/>
                </a:solidFill>
              </a:rPr>
              <a:t>                  </a:t>
            </a:r>
            <a:r>
              <a:rPr lang="es-EC" b="1" i="1" dirty="0">
                <a:solidFill>
                  <a:srgbClr val="FF0000"/>
                </a:solidFill>
              </a:rPr>
              <a:t>Medidas de Mitigación de la afectación a los comercios en la PLMQ. </a:t>
            </a:r>
            <a:endParaRPr lang="es-EC" b="1" i="1" dirty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EC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47" y="1378857"/>
            <a:ext cx="10181770" cy="46040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17 Conector recto"/>
          <p:cNvCxnSpPr/>
          <p:nvPr/>
        </p:nvCxnSpPr>
        <p:spPr>
          <a:xfrm flipV="1">
            <a:off x="1390952" y="1076476"/>
            <a:ext cx="10801048" cy="13532"/>
          </a:xfrm>
          <a:prstGeom prst="line">
            <a:avLst/>
          </a:prstGeom>
          <a:ln>
            <a:solidFill>
              <a:srgbClr val="30ACE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9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63820" y="252721"/>
            <a:ext cx="8953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</a:t>
            </a:r>
            <a:r>
              <a:rPr lang="es-EC" b="1" dirty="0" smtClean="0">
                <a:solidFill>
                  <a:srgbClr val="FF0000"/>
                </a:solidFill>
              </a:rPr>
              <a:t>EL PROYECTO METRO DE QUITO</a:t>
            </a:r>
          </a:p>
          <a:p>
            <a:pPr fontAlgn="auto">
              <a:spcAft>
                <a:spcPts val="0"/>
              </a:spcAft>
              <a:defRPr/>
            </a:pPr>
            <a:r>
              <a:rPr lang="es-EC" b="1" i="1" dirty="0" smtClean="0">
                <a:solidFill>
                  <a:srgbClr val="FF0000"/>
                </a:solidFill>
              </a:rPr>
              <a:t>                  </a:t>
            </a:r>
            <a:r>
              <a:rPr lang="es-EC" b="1" i="1" dirty="0">
                <a:solidFill>
                  <a:srgbClr val="FF0000"/>
                </a:solidFill>
              </a:rPr>
              <a:t>Medidas de Mitigación de la afectación a los comercios en la PLMQ. </a:t>
            </a:r>
            <a:endParaRPr lang="es-EC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027134"/>
              </p:ext>
            </p:extLst>
          </p:nvPr>
        </p:nvGraphicFramePr>
        <p:xfrm>
          <a:off x="1794703" y="1833009"/>
          <a:ext cx="4417120" cy="313132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00871"/>
                <a:gridCol w="990600"/>
                <a:gridCol w="996950"/>
                <a:gridCol w="1028699"/>
              </a:tblGrid>
              <a:tr h="2331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ESTACIONES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Ingreso Anual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effectLst/>
                        </a:rPr>
                        <a:t>Utilidad Anual</a:t>
                      </a:r>
                      <a:endParaRPr lang="es-MX" sz="11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effectLst/>
                        </a:rPr>
                        <a:t>Gastos Anual</a:t>
                      </a:r>
                      <a:endParaRPr lang="es-MX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Jipijapa</a:t>
                      </a:r>
                      <a:endParaRPr lang="es-MX" sz="1100" b="1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53.578</a:t>
                      </a:r>
                      <a:endParaRPr lang="es-MX" sz="1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effectLst/>
                        </a:rPr>
                        <a:t>13.643</a:t>
                      </a:r>
                      <a:endParaRPr lang="es-MX" sz="1100" dirty="0" smtClean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 smtClean="0">
                          <a:effectLst/>
                        </a:rPr>
                        <a:t>39.935</a:t>
                      </a:r>
                      <a:endParaRPr lang="es-MX" sz="1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</a:tr>
              <a:tr h="200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Iñaquito</a:t>
                      </a:r>
                      <a:endParaRPr lang="es-MX" sz="1100" b="1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12.776</a:t>
                      </a:r>
                      <a:endParaRPr lang="es-MX" sz="1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effectLst/>
                        </a:rPr>
                        <a:t>2.534</a:t>
                      </a:r>
                      <a:endParaRPr lang="es-MX" sz="1100" dirty="0" smtClean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effectLst/>
                        </a:rPr>
                        <a:t>10.242</a:t>
                      </a:r>
                      <a:endParaRPr lang="es-MX" sz="1100" dirty="0" smtClean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</a:tr>
              <a:tr h="200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La Carolina</a:t>
                      </a:r>
                      <a:endParaRPr lang="es-MX" sz="1100" b="1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37.412</a:t>
                      </a:r>
                      <a:endParaRPr lang="es-MX" sz="1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effectLst/>
                        </a:rPr>
                        <a:t>8.074</a:t>
                      </a:r>
                      <a:endParaRPr lang="es-MX" sz="1100" dirty="0" smtClean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 smtClean="0">
                          <a:effectLst/>
                        </a:rPr>
                        <a:t>29.338</a:t>
                      </a:r>
                      <a:endParaRPr lang="es-MX" sz="1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</a:tr>
              <a:tr h="200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La Pradera</a:t>
                      </a:r>
                      <a:endParaRPr lang="es-MX" sz="1100" b="1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34.221</a:t>
                      </a:r>
                      <a:endParaRPr lang="es-MX" sz="1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effectLst/>
                        </a:rPr>
                        <a:t>6.115</a:t>
                      </a:r>
                      <a:endParaRPr lang="es-MX" sz="1100" dirty="0" smtClean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 smtClean="0">
                          <a:effectLst/>
                        </a:rPr>
                        <a:t>28.106</a:t>
                      </a:r>
                      <a:endParaRPr lang="es-MX" sz="1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</a:tr>
              <a:tr h="422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Universidad Central</a:t>
                      </a:r>
                      <a:endParaRPr lang="es-MX" sz="1100" b="1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26.579</a:t>
                      </a:r>
                      <a:endParaRPr lang="es-MX" sz="1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effectLst/>
                        </a:rPr>
                        <a:t>3.716</a:t>
                      </a:r>
                      <a:endParaRPr lang="es-MX" sz="1100" dirty="0" smtClean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effectLst/>
                        </a:rPr>
                        <a:t>19.863</a:t>
                      </a:r>
                      <a:endParaRPr lang="es-MX" sz="1100" dirty="0" smtClean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</a:tr>
              <a:tr h="200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El Ejido</a:t>
                      </a:r>
                      <a:endParaRPr lang="es-MX" sz="1100" b="1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4.925</a:t>
                      </a:r>
                      <a:endParaRPr lang="es-MX" sz="1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effectLst/>
                        </a:rPr>
                        <a:t>779</a:t>
                      </a:r>
                      <a:endParaRPr lang="es-MX" sz="1100" dirty="0" smtClean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effectLst/>
                        </a:rPr>
                        <a:t>4.146</a:t>
                      </a:r>
                      <a:endParaRPr lang="es-MX" sz="1100" dirty="0" smtClean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</a:tr>
              <a:tr h="200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La</a:t>
                      </a:r>
                      <a:r>
                        <a:rPr lang="es-ES" sz="1100" baseline="0" dirty="0" smtClean="0">
                          <a:effectLst/>
                        </a:rPr>
                        <a:t> </a:t>
                      </a:r>
                      <a:r>
                        <a:rPr lang="es-ES" sz="1100" dirty="0" smtClean="0">
                          <a:effectLst/>
                        </a:rPr>
                        <a:t>Alameda</a:t>
                      </a:r>
                      <a:endParaRPr lang="es-MX" sz="1100" b="1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15.446</a:t>
                      </a:r>
                      <a:endParaRPr lang="es-MX" sz="1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effectLst/>
                        </a:rPr>
                        <a:t>2.862</a:t>
                      </a:r>
                      <a:endParaRPr lang="es-MX" sz="1100" dirty="0" smtClean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effectLst/>
                        </a:rPr>
                        <a:t>12.584</a:t>
                      </a:r>
                      <a:endParaRPr lang="es-MX" sz="1100" dirty="0" smtClean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</a:tr>
              <a:tr h="200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San Francisco</a:t>
                      </a:r>
                      <a:endParaRPr lang="es-MX" sz="1100" b="1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20.111</a:t>
                      </a:r>
                      <a:endParaRPr lang="es-MX" sz="1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effectLst/>
                        </a:rPr>
                        <a:t>4.247</a:t>
                      </a:r>
                      <a:endParaRPr lang="es-MX" sz="1100" dirty="0" smtClean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effectLst/>
                        </a:rPr>
                        <a:t>15.863</a:t>
                      </a:r>
                      <a:endParaRPr lang="es-MX" sz="1100" dirty="0" smtClean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</a:tr>
              <a:tr h="200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Recreo</a:t>
                      </a:r>
                      <a:endParaRPr lang="es-MX" sz="1100" b="1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11.584</a:t>
                      </a:r>
                      <a:endParaRPr lang="es-MX" sz="1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effectLst/>
                        </a:rPr>
                        <a:t>4.173</a:t>
                      </a:r>
                      <a:endParaRPr lang="es-MX" sz="1100" dirty="0" smtClean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effectLst/>
                        </a:rPr>
                        <a:t>7.411</a:t>
                      </a:r>
                      <a:endParaRPr lang="es-MX" sz="1100" dirty="0" smtClean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</a:tr>
              <a:tr h="200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Calzado</a:t>
                      </a:r>
                      <a:endParaRPr lang="es-MX" sz="1100" b="1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27.771</a:t>
                      </a:r>
                      <a:endParaRPr lang="es-MX" sz="1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effectLst/>
                        </a:rPr>
                        <a:t>9.731</a:t>
                      </a:r>
                      <a:endParaRPr lang="es-MX" sz="1100" dirty="0" smtClean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effectLst/>
                        </a:rPr>
                        <a:t>18.039</a:t>
                      </a:r>
                      <a:endParaRPr lang="es-MX" sz="1100" dirty="0" smtClean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</a:tr>
              <a:tr h="200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Solanda</a:t>
                      </a:r>
                      <a:endParaRPr lang="es-MX" sz="1100" b="1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9.335</a:t>
                      </a:r>
                      <a:endParaRPr lang="es-MX" sz="1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effectLst/>
                        </a:rPr>
                        <a:t>2.528</a:t>
                      </a:r>
                      <a:endParaRPr lang="es-MX" sz="1100" dirty="0" smtClean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effectLst/>
                        </a:rPr>
                        <a:t>6.806</a:t>
                      </a:r>
                      <a:endParaRPr lang="es-MX" sz="1100" dirty="0" smtClean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</a:tr>
              <a:tr h="200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Moran Valverde</a:t>
                      </a:r>
                      <a:endParaRPr lang="es-MX" sz="1100" b="1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25.762</a:t>
                      </a:r>
                      <a:endParaRPr lang="es-MX" sz="1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effectLst/>
                        </a:rPr>
                        <a:t>4.532</a:t>
                      </a:r>
                      <a:endParaRPr lang="es-MX" sz="1100" dirty="0" smtClean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effectLst/>
                        </a:rPr>
                        <a:t>21.229</a:t>
                      </a:r>
                      <a:endParaRPr lang="es-MX" sz="1100" dirty="0" smtClean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</a:tr>
              <a:tr h="200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Quitumbe</a:t>
                      </a:r>
                      <a:endParaRPr lang="es-MX" sz="1100" b="1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7.519</a:t>
                      </a:r>
                      <a:endParaRPr lang="es-MX" sz="1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effectLst/>
                        </a:rPr>
                        <a:t>1.273</a:t>
                      </a:r>
                      <a:endParaRPr lang="es-MX" sz="1100" dirty="0" smtClean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effectLst/>
                        </a:rPr>
                        <a:t>6.245</a:t>
                      </a:r>
                      <a:endParaRPr lang="es-MX" sz="1100" dirty="0" smtClean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</a:tr>
              <a:tr h="200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Total</a:t>
                      </a:r>
                      <a:endParaRPr lang="es-MX" sz="1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287.019</a:t>
                      </a:r>
                      <a:endParaRPr lang="es-MX" sz="1100" b="1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</a:rPr>
                        <a:t>64.207</a:t>
                      </a:r>
                      <a:endParaRPr lang="es-MX" sz="1100" b="1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effectLst/>
                        </a:rPr>
                        <a:t>219.807</a:t>
                      </a:r>
                      <a:endParaRPr lang="es-MX" sz="1100" b="1" dirty="0" smtClean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24000" marT="0" marB="0"/>
                </a:tc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436863"/>
              </p:ext>
            </p:extLst>
          </p:nvPr>
        </p:nvGraphicFramePr>
        <p:xfrm>
          <a:off x="6839881" y="1608668"/>
          <a:ext cx="4711071" cy="3531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17 Conector recto"/>
          <p:cNvCxnSpPr/>
          <p:nvPr/>
        </p:nvCxnSpPr>
        <p:spPr>
          <a:xfrm flipV="1">
            <a:off x="1390952" y="1076476"/>
            <a:ext cx="10801048" cy="13532"/>
          </a:xfrm>
          <a:prstGeom prst="line">
            <a:avLst/>
          </a:prstGeom>
          <a:ln>
            <a:solidFill>
              <a:srgbClr val="30ACE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 descr="Captura de pantalla 2016-08-17 a la(s) 16.21.1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562" y="5070224"/>
            <a:ext cx="14605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0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6" name="Marcador de contenido 1"/>
          <p:cNvSpPr txBox="1">
            <a:spLocks/>
          </p:cNvSpPr>
          <p:nvPr/>
        </p:nvSpPr>
        <p:spPr>
          <a:xfrm>
            <a:off x="1070326" y="1677001"/>
            <a:ext cx="11121673" cy="58852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C" sz="1800" b="1" dirty="0" smtClean="0">
                <a:solidFill>
                  <a:srgbClr val="404040"/>
                </a:solidFill>
              </a:rPr>
              <a:t>A pesar de que se analiza un fondo de compensación social, para suplir el lucro cesante; la primera premisa es  “realizar todos los esfuerzos necesarios para que los establecimientos generen las utilidades habituales”.</a:t>
            </a:r>
            <a:endParaRPr lang="es-EC" sz="1800" b="1" dirty="0">
              <a:solidFill>
                <a:srgbClr val="40404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103343" y="2346106"/>
            <a:ext cx="95245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solidFill>
                  <a:srgbClr val="404040"/>
                </a:solidFill>
              </a:rPr>
              <a:t>Monitoreo permanente a los negocios A través de los promotores sociales los mismos realizan trabajos en territorio y no en escritorio;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600" dirty="0" smtClean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solidFill>
                  <a:srgbClr val="404040"/>
                </a:solidFill>
              </a:rPr>
              <a:t>Garantizar el acceso peatonal a los establecimientos;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600" dirty="0" smtClean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solidFill>
                  <a:srgbClr val="404040"/>
                </a:solidFill>
              </a:rPr>
              <a:t>Compensación implementar un programa de difusión de las actividades afectadas en el área de influencia- (letreros informativos , horarios de atención , servicios ofertados, </a:t>
            </a:r>
            <a:r>
              <a:rPr lang="es-EC" sz="1600" dirty="0">
                <a:solidFill>
                  <a:srgbClr val="404040"/>
                </a:solidFill>
              </a:rPr>
              <a:t>r</a:t>
            </a:r>
            <a:r>
              <a:rPr lang="es-EC" sz="1600" dirty="0" smtClean="0">
                <a:solidFill>
                  <a:srgbClr val="404040"/>
                </a:solidFill>
              </a:rPr>
              <a:t>adios </a:t>
            </a:r>
            <a:r>
              <a:rPr lang="es-EC" sz="1600" dirty="0">
                <a:solidFill>
                  <a:srgbClr val="404040"/>
                </a:solidFill>
              </a:rPr>
              <a:t>m</a:t>
            </a:r>
            <a:r>
              <a:rPr lang="es-EC" sz="1600" dirty="0" smtClean="0">
                <a:solidFill>
                  <a:srgbClr val="404040"/>
                </a:solidFill>
              </a:rPr>
              <a:t>unicipales, periódicos municipales);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600" dirty="0" smtClean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solidFill>
                  <a:srgbClr val="404040"/>
                </a:solidFill>
              </a:rPr>
              <a:t>Compensación mediante la condonación de impuestos prediales, pago de patentes etc.;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600" dirty="0" smtClean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solidFill>
                  <a:srgbClr val="404040"/>
                </a:solidFill>
              </a:rPr>
              <a:t>Compensación por medio de capacitación para la creación de giros de negocio, atención al cliente etc.;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600" dirty="0" smtClean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solidFill>
                  <a:srgbClr val="404040"/>
                </a:solidFill>
              </a:rPr>
              <a:t>Interrelación  permanente con los propietarios , responsables y trabajadores de los negocios.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103343" y="361579"/>
            <a:ext cx="8953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</a:t>
            </a:r>
            <a:r>
              <a:rPr lang="es-EC" b="1" dirty="0" smtClean="0">
                <a:solidFill>
                  <a:srgbClr val="FF0000"/>
                </a:solidFill>
              </a:rPr>
              <a:t>EL PROYECTO METRO DE QUITO</a:t>
            </a:r>
          </a:p>
          <a:p>
            <a:pPr fontAlgn="auto">
              <a:spcAft>
                <a:spcPts val="0"/>
              </a:spcAft>
              <a:defRPr/>
            </a:pPr>
            <a:r>
              <a:rPr lang="es-EC" b="1" i="1" dirty="0" smtClean="0">
                <a:solidFill>
                  <a:srgbClr val="FF0000"/>
                </a:solidFill>
              </a:rPr>
              <a:t>                  Medidas de Mitigación de la afectación a los comercios en la PLMQ. </a:t>
            </a:r>
            <a:endParaRPr lang="es-EC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24517" y="1254153"/>
            <a:ext cx="545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El plan a seguir</a:t>
            </a:r>
            <a:endParaRPr lang="es-EC" b="1" dirty="0">
              <a:solidFill>
                <a:srgbClr val="FF0000"/>
              </a:solidFill>
            </a:endParaRPr>
          </a:p>
        </p:txBody>
      </p:sp>
      <p:cxnSp>
        <p:nvCxnSpPr>
          <p:cNvPr id="10" name="17 Conector recto"/>
          <p:cNvCxnSpPr/>
          <p:nvPr/>
        </p:nvCxnSpPr>
        <p:spPr>
          <a:xfrm flipV="1">
            <a:off x="1390952" y="1076476"/>
            <a:ext cx="10801048" cy="13532"/>
          </a:xfrm>
          <a:prstGeom prst="line">
            <a:avLst/>
          </a:prstGeom>
          <a:ln>
            <a:solidFill>
              <a:srgbClr val="30ACE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 descr="Captura de pantalla 2016-08-17 a la(s) 16.21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26" y="3691115"/>
            <a:ext cx="1148430" cy="135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03343" y="361579"/>
            <a:ext cx="8953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</a:t>
            </a:r>
            <a:r>
              <a:rPr lang="es-EC" b="1" dirty="0" smtClean="0">
                <a:solidFill>
                  <a:srgbClr val="FF0000"/>
                </a:solidFill>
              </a:rPr>
              <a:t>EL PROYECTO METRO DE QUITO</a:t>
            </a:r>
          </a:p>
          <a:p>
            <a:pPr fontAlgn="auto">
              <a:spcAft>
                <a:spcPts val="0"/>
              </a:spcAft>
              <a:defRPr/>
            </a:pPr>
            <a:r>
              <a:rPr lang="es-EC" b="1" i="1" dirty="0" smtClean="0">
                <a:solidFill>
                  <a:srgbClr val="FF0000"/>
                </a:solidFill>
              </a:rPr>
              <a:t>                  Medidas de Mitigación de la afectación a los comercios en la PLMQ. </a:t>
            </a:r>
            <a:endParaRPr lang="es-EC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17 Conector recto"/>
          <p:cNvCxnSpPr/>
          <p:nvPr/>
        </p:nvCxnSpPr>
        <p:spPr>
          <a:xfrm flipV="1">
            <a:off x="1390952" y="1076476"/>
            <a:ext cx="10801048" cy="13532"/>
          </a:xfrm>
          <a:prstGeom prst="line">
            <a:avLst/>
          </a:prstGeom>
          <a:ln>
            <a:solidFill>
              <a:srgbClr val="30ACE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 descr="Captura de pantalla 2016-08-17 a la(s) 15.52.2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81" y="2531367"/>
            <a:ext cx="2407765" cy="2657126"/>
          </a:xfrm>
          <a:prstGeom prst="rect">
            <a:avLst/>
          </a:prstGeom>
        </p:spPr>
      </p:pic>
      <p:pic>
        <p:nvPicPr>
          <p:cNvPr id="3" name="Imagen 2" descr="Captura de pantalla 2016-08-17 a la(s) 15.52.4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09" y="1569876"/>
            <a:ext cx="2469713" cy="2710863"/>
          </a:xfrm>
          <a:prstGeom prst="rect">
            <a:avLst/>
          </a:prstGeom>
        </p:spPr>
      </p:pic>
      <p:pic>
        <p:nvPicPr>
          <p:cNvPr id="8" name="Imagen 7" descr="Captura de pantalla 2016-08-17 a la(s) 15.54.2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907" y="2915593"/>
            <a:ext cx="2264641" cy="3060203"/>
          </a:xfrm>
          <a:prstGeom prst="rect">
            <a:avLst/>
          </a:prstGeom>
        </p:spPr>
      </p:pic>
      <p:pic>
        <p:nvPicPr>
          <p:cNvPr id="9" name="Imagen 8" descr="Captura de pantalla 2016-08-17 a la(s) 15.55.0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202" y="1292270"/>
            <a:ext cx="2488294" cy="3372358"/>
          </a:xfrm>
          <a:prstGeom prst="rect">
            <a:avLst/>
          </a:prstGeom>
        </p:spPr>
      </p:pic>
      <p:sp>
        <p:nvSpPr>
          <p:cNvPr id="10" name="Flecha derecha 9"/>
          <p:cNvSpPr/>
          <p:nvPr/>
        </p:nvSpPr>
        <p:spPr>
          <a:xfrm>
            <a:off x="1534019" y="1714165"/>
            <a:ext cx="2111199" cy="591671"/>
          </a:xfrm>
          <a:prstGeom prst="rightArrow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Exposición 68.847 </a:t>
            </a:r>
            <a:endParaRPr lang="es-MX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Flecha derecha 10"/>
          <p:cNvSpPr/>
          <p:nvPr/>
        </p:nvSpPr>
        <p:spPr>
          <a:xfrm>
            <a:off x="7053977" y="4973694"/>
            <a:ext cx="2307302" cy="591671"/>
          </a:xfrm>
          <a:prstGeom prst="rightArrow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Visualización 26.288</a:t>
            </a:r>
            <a:endParaRPr lang="es-MX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Imagen 11" descr="fb_icon_325x325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293" y="1411548"/>
            <a:ext cx="1070409" cy="1070409"/>
          </a:xfrm>
          <a:prstGeom prst="rect">
            <a:avLst/>
          </a:prstGeom>
        </p:spPr>
      </p:pic>
      <p:pic>
        <p:nvPicPr>
          <p:cNvPr id="13" name="Imagen 12" descr="twitter-logo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042" y="4732956"/>
            <a:ext cx="1290389" cy="12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3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/>
          </p:cNvSpPr>
          <p:nvPr/>
        </p:nvSpPr>
        <p:spPr>
          <a:xfrm>
            <a:off x="3887906" y="1611798"/>
            <a:ext cx="61722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algn="ctr">
              <a:buNone/>
            </a:pPr>
            <a:endParaRPr lang="es-ES" sz="1800" dirty="0"/>
          </a:p>
          <a:p>
            <a:pPr marL="342900" lvl="1" indent="0" algn="ctr">
              <a:buNone/>
            </a:pPr>
            <a:endParaRPr lang="es-ES" sz="1800" dirty="0"/>
          </a:p>
          <a:p>
            <a:pPr marL="342900" lvl="1" indent="0" algn="ctr">
              <a:buNone/>
            </a:pPr>
            <a:r>
              <a:rPr lang="es-ES" sz="2400" b="1" dirty="0"/>
              <a:t>Empresa Pública Metropolitana Metro de Quito</a:t>
            </a:r>
          </a:p>
          <a:p>
            <a:pPr marL="342900" lvl="1" indent="0" algn="ctr">
              <a:buNone/>
            </a:pPr>
            <a:r>
              <a:rPr lang="es-ES" sz="2000" dirty="0"/>
              <a:t>Municipio del Distrito Metropolitano de Quito</a:t>
            </a:r>
          </a:p>
          <a:p>
            <a:pPr marL="342900" lvl="1" indent="0" algn="ctr">
              <a:buNone/>
            </a:pPr>
            <a:endParaRPr lang="es-ES" sz="2000" dirty="0"/>
          </a:p>
          <a:p>
            <a:pPr marL="342900" lvl="1" indent="0" algn="ctr">
              <a:buNone/>
            </a:pP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</a:rPr>
              <a:t>James Jaramillo Abad</a:t>
            </a:r>
            <a:endParaRPr lang="es-E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0" algn="ctr">
              <a:buNone/>
            </a:pPr>
            <a:r>
              <a:rPr lang="es-ES" sz="1600" dirty="0">
                <a:solidFill>
                  <a:srgbClr val="7F7F7F"/>
                </a:solidFill>
              </a:rPr>
              <a:t>j</a:t>
            </a:r>
            <a:r>
              <a:rPr lang="es-ES" sz="1600" dirty="0" smtClean="0">
                <a:solidFill>
                  <a:srgbClr val="7F7F7F"/>
                </a:solidFill>
              </a:rPr>
              <a:t>ames.jaramillo@metrodequito.gob.ec</a:t>
            </a:r>
            <a:endParaRPr lang="es-ES" sz="1600" dirty="0">
              <a:solidFill>
                <a:srgbClr val="7F7F7F"/>
              </a:solidFill>
            </a:endParaRPr>
          </a:p>
          <a:p>
            <a:pPr marL="342900" lvl="1" indent="0" algn="ctr">
              <a:buNone/>
            </a:pPr>
            <a:r>
              <a:rPr lang="es-ES" sz="1600" dirty="0">
                <a:solidFill>
                  <a:srgbClr val="7F7F7F"/>
                </a:solidFill>
              </a:rPr>
              <a:t>Telf: </a:t>
            </a:r>
            <a:r>
              <a:rPr lang="es-ES" sz="1600" dirty="0" smtClean="0">
                <a:solidFill>
                  <a:srgbClr val="7F7F7F"/>
                </a:solidFill>
              </a:rPr>
              <a:t>(593) 02 3827860</a:t>
            </a:r>
            <a:endParaRPr lang="es-ES" sz="16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6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2850186" y="1239978"/>
            <a:ext cx="841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cap="small" dirty="0" smtClean="0">
                <a:solidFill>
                  <a:srgbClr val="FF0000"/>
                </a:solidFill>
              </a:rPr>
              <a:t>Ubicación Geográfica de Actores Sociales por cada Estación de la PLMQ </a:t>
            </a:r>
            <a:endParaRPr lang="es-EC" b="1" cap="small" dirty="0">
              <a:solidFill>
                <a:srgbClr val="FF0000"/>
              </a:solidFill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2498217" y="1752545"/>
            <a:ext cx="8389917" cy="4230813"/>
            <a:chOff x="3284407" y="2042830"/>
            <a:chExt cx="8389917" cy="4230813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407" y="2042830"/>
              <a:ext cx="8389917" cy="4230813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 rot="19135040">
              <a:off x="7167853" y="4270362"/>
              <a:ext cx="11123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b="1" dirty="0" smtClean="0">
                  <a:solidFill>
                    <a:schemeClr val="bg1"/>
                  </a:solidFill>
                </a:rPr>
                <a:t>Primer Grupo </a:t>
              </a:r>
              <a:endParaRPr lang="es-EC" sz="1200" b="1" dirty="0">
                <a:solidFill>
                  <a:schemeClr val="bg1"/>
                </a:solidFill>
              </a:endParaRPr>
            </a:p>
            <a:p>
              <a:r>
                <a:rPr lang="es-EC" sz="1200" b="1" dirty="0" smtClean="0">
                  <a:solidFill>
                    <a:schemeClr val="bg1"/>
                  </a:solidFill>
                </a:rPr>
                <a:t> </a:t>
              </a:r>
              <a:endParaRPr lang="es-EC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 rot="19135040">
              <a:off x="6178442" y="3343813"/>
              <a:ext cx="11123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b="1" dirty="0" smtClean="0">
                  <a:solidFill>
                    <a:schemeClr val="bg1"/>
                  </a:solidFill>
                </a:rPr>
                <a:t>Primer Grupo </a:t>
              </a:r>
              <a:endParaRPr lang="es-EC" sz="1200" b="1" dirty="0">
                <a:solidFill>
                  <a:schemeClr val="bg1"/>
                </a:solidFill>
              </a:endParaRPr>
            </a:p>
            <a:p>
              <a:r>
                <a:rPr lang="es-EC" sz="1200" b="1" dirty="0" smtClean="0">
                  <a:solidFill>
                    <a:schemeClr val="bg1"/>
                  </a:solidFill>
                </a:rPr>
                <a:t> </a:t>
              </a:r>
              <a:endParaRPr lang="es-EC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 rot="19135040">
              <a:off x="7433238" y="4492475"/>
              <a:ext cx="14324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b="1" dirty="0" smtClean="0">
                  <a:solidFill>
                    <a:schemeClr val="bg1"/>
                  </a:solidFill>
                </a:rPr>
                <a:t>Segundo Grupo </a:t>
              </a:r>
              <a:endParaRPr lang="es-EC" sz="1200" b="1" dirty="0">
                <a:solidFill>
                  <a:schemeClr val="bg1"/>
                </a:solidFill>
              </a:endParaRPr>
            </a:p>
            <a:p>
              <a:r>
                <a:rPr lang="es-EC" sz="1200" b="1" dirty="0" smtClean="0">
                  <a:solidFill>
                    <a:schemeClr val="bg1"/>
                  </a:solidFill>
                </a:rPr>
                <a:t> </a:t>
              </a:r>
              <a:endParaRPr lang="es-EC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 rot="19135040">
              <a:off x="5897710" y="2870467"/>
              <a:ext cx="14324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b="1" dirty="0" smtClean="0">
                  <a:solidFill>
                    <a:schemeClr val="bg1"/>
                  </a:solidFill>
                </a:rPr>
                <a:t>Segundo Grupo </a:t>
              </a:r>
              <a:endParaRPr lang="es-EC" sz="1200" b="1" dirty="0">
                <a:solidFill>
                  <a:schemeClr val="bg1"/>
                </a:solidFill>
              </a:endParaRPr>
            </a:p>
            <a:p>
              <a:r>
                <a:rPr lang="es-EC" sz="1200" b="1" dirty="0" smtClean="0">
                  <a:solidFill>
                    <a:schemeClr val="bg1"/>
                  </a:solidFill>
                </a:rPr>
                <a:t> </a:t>
              </a:r>
              <a:endParaRPr lang="es-EC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 rot="3053157">
              <a:off x="6830590" y="2870467"/>
              <a:ext cx="14324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b="1" dirty="0" smtClean="0">
                  <a:solidFill>
                    <a:schemeClr val="bg1"/>
                  </a:solidFill>
                </a:rPr>
                <a:t>Segundo Grupo </a:t>
              </a:r>
              <a:endParaRPr lang="es-EC" sz="1200" b="1" dirty="0">
                <a:solidFill>
                  <a:schemeClr val="bg1"/>
                </a:solidFill>
              </a:endParaRPr>
            </a:p>
            <a:p>
              <a:r>
                <a:rPr lang="es-EC" sz="1200" b="1" dirty="0" smtClean="0">
                  <a:solidFill>
                    <a:schemeClr val="bg1"/>
                  </a:solidFill>
                </a:rPr>
                <a:t> </a:t>
              </a:r>
              <a:endParaRPr lang="es-EC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 rot="13756354">
              <a:off x="5564604" y="4284965"/>
              <a:ext cx="14324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b="1" dirty="0" smtClean="0">
                  <a:solidFill>
                    <a:schemeClr val="bg1"/>
                  </a:solidFill>
                </a:rPr>
                <a:t>Segundo Grupo </a:t>
              </a:r>
              <a:endParaRPr lang="es-EC" sz="1200" b="1" dirty="0">
                <a:solidFill>
                  <a:schemeClr val="bg1"/>
                </a:solidFill>
              </a:endParaRPr>
            </a:p>
            <a:p>
              <a:r>
                <a:rPr lang="es-EC" sz="1200" b="1" dirty="0" smtClean="0">
                  <a:solidFill>
                    <a:schemeClr val="bg1"/>
                  </a:solidFill>
                </a:rPr>
                <a:t> </a:t>
              </a:r>
              <a:endParaRPr lang="es-EC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 rot="19118639">
              <a:off x="5357099" y="2655795"/>
              <a:ext cx="14324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b="1" dirty="0" smtClean="0">
                  <a:solidFill>
                    <a:schemeClr val="bg1"/>
                  </a:solidFill>
                </a:rPr>
                <a:t>Tercer Grupo </a:t>
              </a:r>
              <a:endParaRPr lang="es-EC" sz="1200" b="1" dirty="0">
                <a:solidFill>
                  <a:schemeClr val="bg1"/>
                </a:solidFill>
              </a:endParaRPr>
            </a:p>
            <a:p>
              <a:r>
                <a:rPr lang="es-EC" sz="1200" b="1" dirty="0" smtClean="0">
                  <a:solidFill>
                    <a:schemeClr val="bg1"/>
                  </a:solidFill>
                </a:rPr>
                <a:t> </a:t>
              </a:r>
              <a:endParaRPr lang="es-EC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CuadroTexto 26"/>
          <p:cNvSpPr txBox="1"/>
          <p:nvPr/>
        </p:nvSpPr>
        <p:spPr>
          <a:xfrm rot="13756354">
            <a:off x="4807348" y="4946400"/>
            <a:ext cx="1432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solidFill>
                  <a:schemeClr val="bg1"/>
                </a:solidFill>
              </a:rPr>
              <a:t>Tercer Grupo </a:t>
            </a:r>
            <a:endParaRPr lang="es-EC" sz="1200" b="1" dirty="0">
              <a:solidFill>
                <a:schemeClr val="bg1"/>
              </a:solidFill>
            </a:endParaRPr>
          </a:p>
          <a:p>
            <a:r>
              <a:rPr lang="es-EC" sz="1200" b="1" dirty="0" smtClean="0">
                <a:solidFill>
                  <a:schemeClr val="bg1"/>
                </a:solidFill>
              </a:rPr>
              <a:t> </a:t>
            </a:r>
            <a:endParaRPr lang="es-EC" sz="1200" b="1" dirty="0">
              <a:solidFill>
                <a:schemeClr val="bg1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2321626" y="240625"/>
            <a:ext cx="8551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      </a:t>
            </a:r>
            <a:r>
              <a:rPr lang="es-EC" b="1" dirty="0" smtClean="0">
                <a:solidFill>
                  <a:srgbClr val="FF0000"/>
                </a:solidFill>
              </a:rPr>
              <a:t>EL PROYECTO METRO DE QUITO</a:t>
            </a:r>
          </a:p>
          <a:p>
            <a:pPr fontAlgn="auto">
              <a:spcAft>
                <a:spcPts val="0"/>
              </a:spcAft>
              <a:defRPr/>
            </a:pPr>
            <a:r>
              <a:rPr lang="es-EC" b="1" i="1" dirty="0" smtClean="0">
                <a:solidFill>
                  <a:srgbClr val="FF0000"/>
                </a:solidFill>
              </a:rPr>
              <a:t>                                                                            El Modelo de Gestión  </a:t>
            </a:r>
            <a:r>
              <a:rPr lang="es-EC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s-EC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9" name="17 Conector recto"/>
          <p:cNvCxnSpPr/>
          <p:nvPr/>
        </p:nvCxnSpPr>
        <p:spPr>
          <a:xfrm flipV="1">
            <a:off x="1390952" y="1076476"/>
            <a:ext cx="10801048" cy="13532"/>
          </a:xfrm>
          <a:prstGeom prst="line">
            <a:avLst/>
          </a:prstGeom>
          <a:ln>
            <a:solidFill>
              <a:srgbClr val="30ACE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8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051657" y="1351557"/>
            <a:ext cx="7321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i="1" cap="small" dirty="0">
                <a:solidFill>
                  <a:schemeClr val="bg2">
                    <a:lumMod val="50000"/>
                  </a:schemeClr>
                </a:solidFill>
              </a:rPr>
              <a:t>Participación Social, Socialización, Difusión, Información y Seguimiento  durante la etapa de </a:t>
            </a:r>
            <a:r>
              <a:rPr lang="es-EC" sz="3200" b="1" i="1" cap="small" dirty="0" smtClean="0">
                <a:solidFill>
                  <a:schemeClr val="bg2">
                    <a:lumMod val="50000"/>
                  </a:schemeClr>
                </a:solidFill>
              </a:rPr>
              <a:t>construcción. </a:t>
            </a:r>
            <a:endParaRPr lang="es-EC" sz="3200" b="1" i="1" cap="small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Imagen 1" descr="Captura de pantalla 2016-08-17 a la(s) 16.12.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973" y="3141417"/>
            <a:ext cx="6680548" cy="189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grpSp>
        <p:nvGrpSpPr>
          <p:cNvPr id="17" name="Agrupar 16"/>
          <p:cNvGrpSpPr/>
          <p:nvPr/>
        </p:nvGrpSpPr>
        <p:grpSpPr>
          <a:xfrm>
            <a:off x="2768325" y="1803445"/>
            <a:ext cx="8098972" cy="4952928"/>
            <a:chOff x="486559" y="1519124"/>
            <a:chExt cx="8098972" cy="4952928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59" y="1519124"/>
              <a:ext cx="8098972" cy="495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Agrupar 18"/>
            <p:cNvGrpSpPr/>
            <p:nvPr/>
          </p:nvGrpSpPr>
          <p:grpSpPr>
            <a:xfrm>
              <a:off x="546265" y="1960140"/>
              <a:ext cx="7672266" cy="3702624"/>
              <a:chOff x="546265" y="1960140"/>
              <a:chExt cx="7672266" cy="3702624"/>
            </a:xfrm>
          </p:grpSpPr>
          <p:cxnSp>
            <p:nvCxnSpPr>
              <p:cNvPr id="20" name="Conector recto de flecha 19"/>
              <p:cNvCxnSpPr/>
              <p:nvPr/>
            </p:nvCxnSpPr>
            <p:spPr>
              <a:xfrm>
                <a:off x="546265" y="4453247"/>
                <a:ext cx="344384" cy="115190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cto de flecha 20"/>
              <p:cNvCxnSpPr/>
              <p:nvPr/>
            </p:nvCxnSpPr>
            <p:spPr>
              <a:xfrm>
                <a:off x="1280556" y="4029694"/>
                <a:ext cx="344384" cy="115190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de flecha 21"/>
              <p:cNvCxnSpPr/>
              <p:nvPr/>
            </p:nvCxnSpPr>
            <p:spPr>
              <a:xfrm>
                <a:off x="2252353" y="3742707"/>
                <a:ext cx="344384" cy="115190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recto de flecha 22"/>
              <p:cNvCxnSpPr/>
              <p:nvPr/>
            </p:nvCxnSpPr>
            <p:spPr>
              <a:xfrm>
                <a:off x="2749137" y="3631892"/>
                <a:ext cx="344384" cy="115190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de flecha 23"/>
              <p:cNvCxnSpPr/>
              <p:nvPr/>
            </p:nvCxnSpPr>
            <p:spPr>
              <a:xfrm>
                <a:off x="5700672" y="2050430"/>
                <a:ext cx="344384" cy="115190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de flecha 24"/>
              <p:cNvCxnSpPr/>
              <p:nvPr/>
            </p:nvCxnSpPr>
            <p:spPr>
              <a:xfrm>
                <a:off x="6208816" y="1960140"/>
                <a:ext cx="344384" cy="115190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cto de flecha 25"/>
              <p:cNvCxnSpPr/>
              <p:nvPr/>
            </p:nvCxnSpPr>
            <p:spPr>
              <a:xfrm flipH="1" flipV="1">
                <a:off x="3756067" y="4951038"/>
                <a:ext cx="840179" cy="34239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cto de flecha 26"/>
              <p:cNvCxnSpPr/>
              <p:nvPr/>
            </p:nvCxnSpPr>
            <p:spPr>
              <a:xfrm flipH="1" flipV="1">
                <a:off x="4857008" y="3845469"/>
                <a:ext cx="344384" cy="98763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cto de flecha 27"/>
              <p:cNvCxnSpPr/>
              <p:nvPr/>
            </p:nvCxnSpPr>
            <p:spPr>
              <a:xfrm flipH="1" flipV="1">
                <a:off x="5574137" y="3906982"/>
                <a:ext cx="446652" cy="121525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CuadroTexto 28"/>
              <p:cNvSpPr txBox="1"/>
              <p:nvPr/>
            </p:nvSpPr>
            <p:spPr>
              <a:xfrm>
                <a:off x="905820" y="5293432"/>
                <a:ext cx="287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b="1" dirty="0" smtClean="0">
                    <a:solidFill>
                      <a:srgbClr val="FF0000"/>
                    </a:solidFill>
                  </a:rPr>
                  <a:t>1</a:t>
                </a:r>
                <a:endParaRPr lang="es-EC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CuadroTexto 29"/>
              <p:cNvSpPr txBox="1"/>
              <p:nvPr/>
            </p:nvSpPr>
            <p:spPr>
              <a:xfrm>
                <a:off x="1619582" y="4783798"/>
                <a:ext cx="287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31" name="CuadroTexto 30"/>
              <p:cNvSpPr txBox="1"/>
              <p:nvPr/>
            </p:nvSpPr>
            <p:spPr>
              <a:xfrm>
                <a:off x="2279977" y="4648434"/>
                <a:ext cx="287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b="1" dirty="0" smtClean="0">
                    <a:solidFill>
                      <a:srgbClr val="FF0000"/>
                    </a:solidFill>
                  </a:rPr>
                  <a:t>3</a:t>
                </a:r>
                <a:endParaRPr lang="es-EC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2" name="Conector recto de flecha 31"/>
              <p:cNvCxnSpPr/>
              <p:nvPr/>
            </p:nvCxnSpPr>
            <p:spPr>
              <a:xfrm flipH="1" flipV="1">
                <a:off x="5991538" y="3775970"/>
                <a:ext cx="387433" cy="66791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cto de flecha 32"/>
              <p:cNvCxnSpPr/>
              <p:nvPr/>
            </p:nvCxnSpPr>
            <p:spPr>
              <a:xfrm flipH="1" flipV="1">
                <a:off x="7068960" y="3353765"/>
                <a:ext cx="312268" cy="66600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cto de flecha 33"/>
              <p:cNvCxnSpPr/>
              <p:nvPr/>
            </p:nvCxnSpPr>
            <p:spPr>
              <a:xfrm flipH="1" flipV="1">
                <a:off x="7906263" y="2367073"/>
                <a:ext cx="312268" cy="66600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de flecha 34"/>
              <p:cNvCxnSpPr/>
              <p:nvPr/>
            </p:nvCxnSpPr>
            <p:spPr>
              <a:xfrm flipH="1" flipV="1">
                <a:off x="7527166" y="2852475"/>
                <a:ext cx="312268" cy="66600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CuadroTexto 35"/>
              <p:cNvSpPr txBox="1"/>
              <p:nvPr/>
            </p:nvSpPr>
            <p:spPr>
              <a:xfrm>
                <a:off x="3044049" y="4358837"/>
                <a:ext cx="287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b="1" dirty="0">
                    <a:solidFill>
                      <a:srgbClr val="FF0000"/>
                    </a:solidFill>
                  </a:rPr>
                  <a:t>4</a:t>
                </a:r>
              </a:p>
            </p:txBody>
          </p:sp>
          <p:sp>
            <p:nvSpPr>
              <p:cNvPr id="37" name="CuadroTexto 36"/>
              <p:cNvSpPr txBox="1"/>
              <p:nvPr/>
            </p:nvSpPr>
            <p:spPr>
              <a:xfrm>
                <a:off x="3575702" y="4969898"/>
                <a:ext cx="287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b="1" dirty="0">
                    <a:solidFill>
                      <a:srgbClr val="7030A0"/>
                    </a:solidFill>
                  </a:rPr>
                  <a:t>5</a:t>
                </a:r>
              </a:p>
            </p:txBody>
          </p:sp>
          <p:sp>
            <p:nvSpPr>
              <p:cNvPr id="38" name="CuadroTexto 37"/>
              <p:cNvSpPr txBox="1"/>
              <p:nvPr/>
            </p:nvSpPr>
            <p:spPr>
              <a:xfrm>
                <a:off x="4590082" y="3851870"/>
                <a:ext cx="287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b="1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  <p:sp>
            <p:nvSpPr>
              <p:cNvPr id="39" name="CuadroTexto 38"/>
              <p:cNvSpPr txBox="1"/>
              <p:nvPr/>
            </p:nvSpPr>
            <p:spPr>
              <a:xfrm>
                <a:off x="5339189" y="3989505"/>
                <a:ext cx="287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b="1" dirty="0">
                    <a:solidFill>
                      <a:srgbClr val="FF0000"/>
                    </a:solidFill>
                  </a:rPr>
                  <a:t>7</a:t>
                </a:r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>
                <a:off x="6020789" y="2626383"/>
                <a:ext cx="3935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sz="1600" b="1" dirty="0">
                    <a:solidFill>
                      <a:srgbClr val="FF0000"/>
                    </a:solidFill>
                  </a:rPr>
                  <a:t>9</a:t>
                </a:r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5844636" y="3848037"/>
                <a:ext cx="287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b="1" dirty="0">
                    <a:solidFill>
                      <a:srgbClr val="FF0000"/>
                    </a:solidFill>
                  </a:rPr>
                  <a:t>8</a:t>
                </a:r>
              </a:p>
            </p:txBody>
          </p:sp>
          <p:sp>
            <p:nvSpPr>
              <p:cNvPr id="42" name="CuadroTexto 41"/>
              <p:cNvSpPr txBox="1"/>
              <p:nvPr/>
            </p:nvSpPr>
            <p:spPr>
              <a:xfrm>
                <a:off x="6503975" y="2797704"/>
                <a:ext cx="4259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b="1" dirty="0" smtClean="0">
                    <a:solidFill>
                      <a:srgbClr val="FF0000"/>
                    </a:solidFill>
                  </a:rPr>
                  <a:t>10</a:t>
                </a:r>
                <a:endParaRPr lang="es-EC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CuadroTexto 42"/>
              <p:cNvSpPr txBox="1"/>
              <p:nvPr/>
            </p:nvSpPr>
            <p:spPr>
              <a:xfrm>
                <a:off x="6816397" y="3355199"/>
                <a:ext cx="51608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sz="1600" b="1" dirty="0" smtClean="0">
                    <a:solidFill>
                      <a:srgbClr val="FF0000"/>
                    </a:solidFill>
                  </a:rPr>
                  <a:t>11</a:t>
                </a:r>
                <a:endParaRPr lang="es-EC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CuadroTexto 43"/>
              <p:cNvSpPr txBox="1"/>
              <p:nvPr/>
            </p:nvSpPr>
            <p:spPr>
              <a:xfrm>
                <a:off x="7549956" y="2604486"/>
                <a:ext cx="4354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b="1" dirty="0" smtClean="0">
                    <a:solidFill>
                      <a:srgbClr val="FF0000"/>
                    </a:solidFill>
                  </a:rPr>
                  <a:t>13</a:t>
                </a:r>
                <a:endParaRPr lang="es-EC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CuadroTexto 44"/>
              <p:cNvSpPr txBox="1"/>
              <p:nvPr/>
            </p:nvSpPr>
            <p:spPr>
              <a:xfrm>
                <a:off x="7173210" y="2428372"/>
                <a:ext cx="453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b="1" dirty="0" smtClean="0">
                    <a:solidFill>
                      <a:srgbClr val="FF0000"/>
                    </a:solidFill>
                  </a:rPr>
                  <a:t>12</a:t>
                </a:r>
                <a:endParaRPr lang="es-EC" b="1" dirty="0">
                  <a:solidFill>
                    <a:srgbClr val="FF0000"/>
                  </a:solidFill>
                </a:endParaRPr>
              </a:p>
            </p:txBody>
          </p:sp>
        </p:grpSp>
      </p:grpSp>
      <p:cxnSp>
        <p:nvCxnSpPr>
          <p:cNvPr id="46" name="17 Conector recto"/>
          <p:cNvCxnSpPr/>
          <p:nvPr/>
        </p:nvCxnSpPr>
        <p:spPr>
          <a:xfrm flipV="1">
            <a:off x="1390952" y="1076476"/>
            <a:ext cx="10801048" cy="13532"/>
          </a:xfrm>
          <a:prstGeom prst="line">
            <a:avLst/>
          </a:prstGeom>
          <a:ln>
            <a:solidFill>
              <a:srgbClr val="30ACE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ángulo 46"/>
          <p:cNvSpPr/>
          <p:nvPr/>
        </p:nvSpPr>
        <p:spPr>
          <a:xfrm>
            <a:off x="2648198" y="192242"/>
            <a:ext cx="7124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      </a:t>
            </a:r>
            <a:r>
              <a:rPr lang="es-EC" b="1" dirty="0" smtClean="0">
                <a:solidFill>
                  <a:srgbClr val="FF0000"/>
                </a:solidFill>
              </a:rPr>
              <a:t>EL PROYECTO METRO DE QUITO</a:t>
            </a:r>
          </a:p>
          <a:p>
            <a:pPr fontAlgn="auto">
              <a:spcAft>
                <a:spcPts val="0"/>
              </a:spcAft>
              <a:defRPr/>
            </a:pPr>
            <a:r>
              <a:rPr lang="es-EC" b="1" i="1" dirty="0" smtClean="0">
                <a:solidFill>
                  <a:srgbClr val="FF0000"/>
                </a:solidFill>
              </a:rPr>
              <a:t>                                                             Implementación </a:t>
            </a:r>
            <a:r>
              <a:rPr lang="es-EC" b="1" i="1" dirty="0">
                <a:solidFill>
                  <a:srgbClr val="FF0000"/>
                </a:solidFill>
              </a:rPr>
              <a:t>de Oficinas de Campo</a:t>
            </a:r>
            <a:endParaRPr lang="es-EC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1336652" y="1178465"/>
            <a:ext cx="545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Implementación de Oficinas de Campo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5346095" y="1076167"/>
            <a:ext cx="6615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Para la etapa de construcción de la PLMQ, se implementará una oficina de campo por cada frente de obra , en un total de 13 oficinas</a:t>
            </a:r>
            <a:r>
              <a:rPr lang="es-EC" sz="1400" dirty="0"/>
              <a:t>. </a:t>
            </a:r>
            <a:r>
              <a:rPr lang="es-EC" sz="1400" dirty="0" smtClean="0"/>
              <a:t>Atendidas </a:t>
            </a:r>
            <a:r>
              <a:rPr lang="es-EC" sz="1400" dirty="0"/>
              <a:t>por promotores </a:t>
            </a:r>
            <a:r>
              <a:rPr lang="es-EC" sz="1400" dirty="0" smtClean="0"/>
              <a:t>sociales de cada sector.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6522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853687" y="1436576"/>
            <a:ext cx="594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Objetivos principales de las oficinas de campo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090292" y="2295032"/>
            <a:ext cx="71878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404040"/>
                </a:solidFill>
              </a:rPr>
              <a:t>1.-Atención de quejas y reclamos ciudadanos  de manera permanente.</a:t>
            </a:r>
          </a:p>
          <a:p>
            <a:endParaRPr lang="es-EC" dirty="0">
              <a:solidFill>
                <a:srgbClr val="404040"/>
              </a:solidFill>
            </a:endParaRPr>
          </a:p>
          <a:p>
            <a:r>
              <a:rPr lang="es-EC" dirty="0" smtClean="0">
                <a:solidFill>
                  <a:srgbClr val="404040"/>
                </a:solidFill>
              </a:rPr>
              <a:t>2.- Información del proyecto constantemente y oportuna. </a:t>
            </a:r>
          </a:p>
          <a:p>
            <a:endParaRPr lang="es-EC" dirty="0">
              <a:solidFill>
                <a:srgbClr val="404040"/>
              </a:solidFill>
            </a:endParaRPr>
          </a:p>
          <a:p>
            <a:r>
              <a:rPr lang="es-EC" dirty="0" smtClean="0">
                <a:solidFill>
                  <a:srgbClr val="404040"/>
                </a:solidFill>
              </a:rPr>
              <a:t>3.- Difusión del avance de las obras .</a:t>
            </a:r>
          </a:p>
          <a:p>
            <a:endParaRPr lang="es-EC" dirty="0">
              <a:solidFill>
                <a:srgbClr val="404040"/>
              </a:solidFill>
            </a:endParaRPr>
          </a:p>
          <a:p>
            <a:r>
              <a:rPr lang="es-EC" dirty="0" smtClean="0">
                <a:solidFill>
                  <a:srgbClr val="404040"/>
                </a:solidFill>
              </a:rPr>
              <a:t>4.- Articulación de la gestión social por sectores y por grupos de influencia.</a:t>
            </a:r>
          </a:p>
          <a:p>
            <a:endParaRPr lang="es-EC" dirty="0">
              <a:solidFill>
                <a:srgbClr val="404040"/>
              </a:solidFill>
            </a:endParaRPr>
          </a:p>
          <a:p>
            <a:r>
              <a:rPr lang="es-EC" dirty="0" smtClean="0">
                <a:solidFill>
                  <a:srgbClr val="404040"/>
                </a:solidFill>
              </a:rPr>
              <a:t>5.- Punto de recepción del programa de empleo</a:t>
            </a:r>
            <a:r>
              <a:rPr lang="es-EC" dirty="0" smtClean="0">
                <a:solidFill>
                  <a:srgbClr val="404040"/>
                </a:solidFill>
              </a:rPr>
              <a:t>.</a:t>
            </a:r>
          </a:p>
          <a:p>
            <a:endParaRPr lang="es-EC" dirty="0">
              <a:solidFill>
                <a:srgbClr val="404040"/>
              </a:solidFill>
            </a:endParaRPr>
          </a:p>
          <a:p>
            <a:r>
              <a:rPr lang="es-EC" dirty="0">
                <a:solidFill>
                  <a:srgbClr val="404040"/>
                </a:solidFill>
              </a:rPr>
              <a:t>6</a:t>
            </a:r>
            <a:r>
              <a:rPr lang="es-EC" dirty="0" smtClean="0">
                <a:solidFill>
                  <a:srgbClr val="404040"/>
                </a:solidFill>
              </a:rPr>
              <a:t>.- Coordinación de compras locales.</a:t>
            </a:r>
            <a:endParaRPr lang="es-EC" dirty="0" smtClean="0">
              <a:solidFill>
                <a:srgbClr val="404040"/>
              </a:solidFill>
            </a:endParaRPr>
          </a:p>
          <a:p>
            <a:endParaRPr lang="es-EC" dirty="0">
              <a:solidFill>
                <a:srgbClr val="404040"/>
              </a:solidFill>
            </a:endParaRPr>
          </a:p>
          <a:p>
            <a:r>
              <a:rPr lang="es-EC" dirty="0" smtClean="0">
                <a:solidFill>
                  <a:srgbClr val="404040"/>
                </a:solidFill>
              </a:rPr>
              <a:t>7.- </a:t>
            </a:r>
            <a:r>
              <a:rPr lang="es-EC" dirty="0" smtClean="0">
                <a:solidFill>
                  <a:srgbClr val="404040"/>
                </a:solidFill>
              </a:rPr>
              <a:t>Presencia de la empresa como responsable de la obra .</a:t>
            </a:r>
            <a:endParaRPr lang="es-EC" dirty="0">
              <a:solidFill>
                <a:srgbClr val="404040"/>
              </a:solidFill>
            </a:endParaRPr>
          </a:p>
        </p:txBody>
      </p:sp>
      <p:cxnSp>
        <p:nvCxnSpPr>
          <p:cNvPr id="9" name="17 Conector recto"/>
          <p:cNvCxnSpPr/>
          <p:nvPr/>
        </p:nvCxnSpPr>
        <p:spPr>
          <a:xfrm flipV="1">
            <a:off x="1390952" y="1076476"/>
            <a:ext cx="10801048" cy="13532"/>
          </a:xfrm>
          <a:prstGeom prst="line">
            <a:avLst/>
          </a:prstGeom>
          <a:ln>
            <a:solidFill>
              <a:srgbClr val="30ACE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2648198" y="192242"/>
            <a:ext cx="7124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      </a:t>
            </a:r>
            <a:r>
              <a:rPr lang="es-EC" b="1" dirty="0" smtClean="0">
                <a:solidFill>
                  <a:srgbClr val="FF0000"/>
                </a:solidFill>
              </a:rPr>
              <a:t>EL PROYECTO METRO DE QUITO</a:t>
            </a:r>
          </a:p>
          <a:p>
            <a:pPr fontAlgn="auto">
              <a:spcAft>
                <a:spcPts val="0"/>
              </a:spcAft>
              <a:defRPr/>
            </a:pPr>
            <a:r>
              <a:rPr lang="es-EC" b="1" i="1" dirty="0" smtClean="0">
                <a:solidFill>
                  <a:srgbClr val="FF0000"/>
                </a:solidFill>
              </a:rPr>
              <a:t>                                                             Implementación </a:t>
            </a:r>
            <a:r>
              <a:rPr lang="es-EC" b="1" i="1" dirty="0">
                <a:solidFill>
                  <a:srgbClr val="FF0000"/>
                </a:solidFill>
              </a:rPr>
              <a:t>de Oficinas de Campo</a:t>
            </a:r>
            <a:endParaRPr lang="es-EC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n 5" descr="Captura de pantalla 2016-08-17 a la(s) 16.15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24" y="2891024"/>
            <a:ext cx="18923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4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1340020" y="1920803"/>
            <a:ext cx="10126266" cy="94909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dirty="0" smtClean="0">
                <a:solidFill>
                  <a:schemeClr val="accent1"/>
                </a:solidFill>
              </a:rPr>
              <a:t>OBJETIVO</a:t>
            </a:r>
            <a:r>
              <a:rPr lang="es-ES" sz="1800" b="1" dirty="0" smtClean="0"/>
              <a:t>:</a:t>
            </a:r>
            <a:r>
              <a:rPr lang="es-ES" sz="1800" dirty="0" smtClean="0"/>
              <a:t> Establecer un procedimiento para la gestión de quejas ciudadanas generadas por la ejecución del Proyecto Metro de Quito.</a:t>
            </a:r>
            <a:endParaRPr lang="es-ES" sz="1800" b="1" dirty="0" smtClean="0"/>
          </a:p>
          <a:p>
            <a:r>
              <a:rPr lang="es-ES" sz="1800" b="1" dirty="0" smtClean="0">
                <a:solidFill>
                  <a:schemeClr val="accent1"/>
                </a:solidFill>
              </a:rPr>
              <a:t>ALCANCE</a:t>
            </a:r>
            <a:r>
              <a:rPr lang="es-ES" sz="1800" dirty="0" smtClean="0">
                <a:solidFill>
                  <a:schemeClr val="accent1"/>
                </a:solidFill>
              </a:rPr>
              <a:t>:</a:t>
            </a:r>
            <a:r>
              <a:rPr lang="es-ES" sz="1800" dirty="0" smtClean="0"/>
              <a:t> </a:t>
            </a:r>
          </a:p>
          <a:p>
            <a:pPr marL="0" indent="0">
              <a:buFont typeface="Arial"/>
              <a:buNone/>
            </a:pPr>
            <a:endParaRPr lang="es-ES" sz="2000" dirty="0" smtClean="0"/>
          </a:p>
        </p:txBody>
      </p:sp>
      <p:sp>
        <p:nvSpPr>
          <p:cNvPr id="7" name="CuadroTexto 6"/>
          <p:cNvSpPr txBox="1"/>
          <p:nvPr/>
        </p:nvSpPr>
        <p:spPr>
          <a:xfrm>
            <a:off x="1971738" y="2853710"/>
            <a:ext cx="6904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i="1" dirty="0">
                <a:solidFill>
                  <a:schemeClr val="accent6">
                    <a:lumMod val="75000"/>
                  </a:schemeClr>
                </a:solidFill>
              </a:rPr>
              <a:t>1.- Etapa inicial</a:t>
            </a:r>
            <a:r>
              <a:rPr lang="es-EC" sz="16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s-EC" sz="1600" dirty="0"/>
              <a:t>la recepción de las quejas a cargo del personal de campo;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971739" y="4564510"/>
            <a:ext cx="876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b="1" i="1" dirty="0">
                <a:solidFill>
                  <a:schemeClr val="accent3"/>
                </a:solidFill>
              </a:rPr>
              <a:t>3.- Etapa final:</a:t>
            </a:r>
            <a:r>
              <a:rPr lang="es-EC" sz="1600" dirty="0">
                <a:solidFill>
                  <a:schemeClr val="accent3"/>
                </a:solidFill>
              </a:rPr>
              <a:t> </a:t>
            </a:r>
            <a:r>
              <a:rPr lang="es-EC" sz="1600" dirty="0"/>
              <a:t>resolución de las quejas, firma de acta de conformidad, informe final, en esta fase participan Gerencia General, Gerencia de Responsabilidad Social y Ambiental, Gerencia de Infraestructura, Gerencia Jurídica, Administrador del Contrato, Contratista, Fiscalización.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008023" y="3380148"/>
            <a:ext cx="8744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b="1" i="1" dirty="0" smtClean="0">
                <a:solidFill>
                  <a:srgbClr val="7B1C4F"/>
                </a:solidFill>
              </a:rPr>
              <a:t>2</a:t>
            </a:r>
            <a:r>
              <a:rPr lang="es-EC" sz="1600" b="1" i="1" dirty="0">
                <a:solidFill>
                  <a:srgbClr val="7B1C4F"/>
                </a:solidFill>
              </a:rPr>
              <a:t>.-Etapa intermedia</a:t>
            </a:r>
            <a:r>
              <a:rPr lang="es-EC" sz="1600" dirty="0">
                <a:solidFill>
                  <a:srgbClr val="7B1C4F"/>
                </a:solidFill>
              </a:rPr>
              <a:t>: </a:t>
            </a:r>
            <a:r>
              <a:rPr lang="es-EC" sz="1600" dirty="0"/>
              <a:t>revisión, análisis, evaluación, identificación de instancias involucradas, responsabilidades de los involucrados,    medidas a implementar, esta etapa implica la participación de la Gerencia General, Gerencia de Responsabilidad Social y Ambiental, Gerencia de Infraestructura, otras Gerencias de la EPMMQ, Administrador del contrato, Contratista, Fiscalización</a:t>
            </a:r>
            <a:r>
              <a:rPr lang="es-EC" sz="1600" dirty="0" smtClean="0"/>
              <a:t>.</a:t>
            </a:r>
            <a:endParaRPr lang="es-EC" sz="1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424523" y="1225156"/>
            <a:ext cx="784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Atención de Quejas y Reclamos </a:t>
            </a:r>
            <a:endParaRPr lang="es-EC" b="1" dirty="0">
              <a:solidFill>
                <a:srgbClr val="FF0000"/>
              </a:solidFill>
            </a:endParaRPr>
          </a:p>
        </p:txBody>
      </p:sp>
      <p:cxnSp>
        <p:nvCxnSpPr>
          <p:cNvPr id="12" name="17 Conector recto"/>
          <p:cNvCxnSpPr/>
          <p:nvPr/>
        </p:nvCxnSpPr>
        <p:spPr>
          <a:xfrm flipV="1">
            <a:off x="1390952" y="1076476"/>
            <a:ext cx="10801048" cy="13532"/>
          </a:xfrm>
          <a:prstGeom prst="line">
            <a:avLst/>
          </a:prstGeom>
          <a:ln>
            <a:solidFill>
              <a:srgbClr val="30ACE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2648198" y="192242"/>
            <a:ext cx="7124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      </a:t>
            </a:r>
            <a:r>
              <a:rPr lang="es-EC" b="1" dirty="0" smtClean="0">
                <a:solidFill>
                  <a:srgbClr val="FF0000"/>
                </a:solidFill>
              </a:rPr>
              <a:t>EL PROYECTO METRO DE QUITO</a:t>
            </a:r>
          </a:p>
          <a:p>
            <a:pPr fontAlgn="auto">
              <a:spcAft>
                <a:spcPts val="0"/>
              </a:spcAft>
              <a:defRPr/>
            </a:pPr>
            <a:r>
              <a:rPr lang="es-EC" b="1" i="1" dirty="0" smtClean="0">
                <a:solidFill>
                  <a:srgbClr val="FF0000"/>
                </a:solidFill>
              </a:rPr>
              <a:t>                                                             Implementación </a:t>
            </a:r>
            <a:r>
              <a:rPr lang="es-EC" b="1" i="1" dirty="0">
                <a:solidFill>
                  <a:srgbClr val="FF0000"/>
                </a:solidFill>
              </a:rPr>
              <a:t>de Oficinas de Campo</a:t>
            </a:r>
            <a:endParaRPr lang="es-EC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0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cxnSp>
        <p:nvCxnSpPr>
          <p:cNvPr id="6" name="17 Conector recto"/>
          <p:cNvCxnSpPr/>
          <p:nvPr/>
        </p:nvCxnSpPr>
        <p:spPr>
          <a:xfrm flipV="1">
            <a:off x="1390952" y="1076476"/>
            <a:ext cx="10801048" cy="13532"/>
          </a:xfrm>
          <a:prstGeom prst="line">
            <a:avLst/>
          </a:prstGeom>
          <a:ln>
            <a:solidFill>
              <a:srgbClr val="30ACE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2648198" y="192242"/>
            <a:ext cx="7124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      </a:t>
            </a:r>
            <a:r>
              <a:rPr lang="es-EC" b="1" dirty="0" smtClean="0">
                <a:solidFill>
                  <a:srgbClr val="FF0000"/>
                </a:solidFill>
              </a:rPr>
              <a:t>EL PROYECTO METRO DE QUITO</a:t>
            </a:r>
          </a:p>
          <a:p>
            <a:pPr fontAlgn="auto">
              <a:spcAft>
                <a:spcPts val="0"/>
              </a:spcAft>
              <a:defRPr/>
            </a:pPr>
            <a:r>
              <a:rPr lang="es-EC" b="1" i="1" dirty="0" smtClean="0">
                <a:solidFill>
                  <a:srgbClr val="FF0000"/>
                </a:solidFill>
              </a:rPr>
              <a:t>                                                             Implementación </a:t>
            </a:r>
            <a:r>
              <a:rPr lang="es-EC" b="1" i="1" dirty="0">
                <a:solidFill>
                  <a:srgbClr val="FF0000"/>
                </a:solidFill>
              </a:rPr>
              <a:t>de Oficinas de Campo</a:t>
            </a:r>
            <a:endParaRPr lang="es-EC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493435"/>
              </p:ext>
            </p:extLst>
          </p:nvPr>
        </p:nvGraphicFramePr>
        <p:xfrm>
          <a:off x="3379879" y="1338391"/>
          <a:ext cx="6842780" cy="4624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r:id="rId5" imgW="7543768" imgH="5829216" progId="Acrobat.Document.11">
                  <p:embed/>
                </p:oleObj>
              </mc:Choice>
              <mc:Fallback>
                <p:oleObj name="Acrobat Document" r:id="rId5" imgW="7543768" imgH="5829216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79879" y="1338391"/>
                        <a:ext cx="6842780" cy="4624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n 1" descr="Captura de pantalla 2016-08-17 a la(s) 16.17.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73" y="2354905"/>
            <a:ext cx="1345774" cy="2739046"/>
          </a:xfrm>
          <a:prstGeom prst="rect">
            <a:avLst/>
          </a:prstGeom>
        </p:spPr>
      </p:pic>
      <p:pic>
        <p:nvPicPr>
          <p:cNvPr id="3" name="Imagen 2" descr="Captura de pantalla 2016-08-17 a la(s) 16.17.0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663" y="2368134"/>
            <a:ext cx="1424788" cy="269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7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6376988" y="1331189"/>
            <a:ext cx="4023415" cy="4927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2204166" y="1328208"/>
            <a:ext cx="4023415" cy="4927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cxnSp>
        <p:nvCxnSpPr>
          <p:cNvPr id="7" name="17 Conector recto"/>
          <p:cNvCxnSpPr/>
          <p:nvPr/>
        </p:nvCxnSpPr>
        <p:spPr>
          <a:xfrm flipV="1">
            <a:off x="1390952" y="1076476"/>
            <a:ext cx="10801048" cy="13532"/>
          </a:xfrm>
          <a:prstGeom prst="line">
            <a:avLst/>
          </a:prstGeom>
          <a:ln>
            <a:solidFill>
              <a:srgbClr val="30ACE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2648198" y="192242"/>
            <a:ext cx="7124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      </a:t>
            </a:r>
            <a:r>
              <a:rPr lang="es-EC" b="1" dirty="0" smtClean="0">
                <a:solidFill>
                  <a:srgbClr val="FF0000"/>
                </a:solidFill>
              </a:rPr>
              <a:t>EL PROYECTO METRO DE QUITO</a:t>
            </a:r>
          </a:p>
          <a:p>
            <a:pPr fontAlgn="auto">
              <a:spcAft>
                <a:spcPts val="0"/>
              </a:spcAft>
              <a:defRPr/>
            </a:pPr>
            <a:r>
              <a:rPr lang="es-EC" b="1" i="1" dirty="0" smtClean="0">
                <a:solidFill>
                  <a:srgbClr val="FF0000"/>
                </a:solidFill>
              </a:rPr>
              <a:t>                                                             Implementación </a:t>
            </a:r>
            <a:r>
              <a:rPr lang="es-EC" b="1" i="1" dirty="0">
                <a:solidFill>
                  <a:srgbClr val="FF0000"/>
                </a:solidFill>
              </a:rPr>
              <a:t>de Oficinas de Campo</a:t>
            </a:r>
            <a:endParaRPr lang="es-EC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883" y="1393929"/>
            <a:ext cx="3701479" cy="4741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57" y="1418119"/>
            <a:ext cx="3499139" cy="471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2317194" y="1044309"/>
            <a:ext cx="4239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i="1" dirty="0" smtClean="0">
                <a:solidFill>
                  <a:srgbClr val="FF0000"/>
                </a:solidFill>
              </a:rPr>
              <a:t>Anverso: Para utilización de la ciudadanía</a:t>
            </a:r>
            <a:endParaRPr lang="es-EC" sz="1400" b="1" i="1" dirty="0">
              <a:solidFill>
                <a:srgbClr val="FF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566048" y="1056945"/>
            <a:ext cx="4239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i="1" dirty="0" smtClean="0">
                <a:solidFill>
                  <a:srgbClr val="FF0000"/>
                </a:solidFill>
              </a:rPr>
              <a:t>Reverso: Para utilización de la EPMMQ</a:t>
            </a:r>
            <a:r>
              <a:rPr lang="es-EC" sz="1400" dirty="0" smtClean="0">
                <a:solidFill>
                  <a:srgbClr val="FF0000"/>
                </a:solidFill>
              </a:rPr>
              <a:t>.</a:t>
            </a:r>
            <a:endParaRPr lang="es-EC" sz="1400" dirty="0">
              <a:solidFill>
                <a:srgbClr val="FF0000"/>
              </a:solidFill>
            </a:endParaRPr>
          </a:p>
        </p:txBody>
      </p:sp>
      <p:pic>
        <p:nvPicPr>
          <p:cNvPr id="3" name="Imagen 2" descr="Captura de pantalla 2016-08-17 a la(s) 16.17.1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2" y="3087888"/>
            <a:ext cx="990600" cy="2159000"/>
          </a:xfrm>
          <a:prstGeom prst="rect">
            <a:avLst/>
          </a:prstGeom>
        </p:spPr>
      </p:pic>
      <p:pic>
        <p:nvPicPr>
          <p:cNvPr id="6" name="Imagen 5" descr="Captura de pantalla 2016-08-17 a la(s) 16.17.2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369" y="2704224"/>
            <a:ext cx="1016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422803" y="1193675"/>
            <a:ext cx="575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Análisis de la Queja 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611781" y="1900934"/>
            <a:ext cx="46398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404040"/>
                </a:solidFill>
              </a:rPr>
              <a:t>Área de Gestión Social, </a:t>
            </a:r>
            <a:r>
              <a:rPr lang="es-EC" sz="1600" dirty="0">
                <a:solidFill>
                  <a:srgbClr val="404040"/>
                </a:solidFill>
              </a:rPr>
              <a:t>analiza, gestiona y contacta a los afectados. </a:t>
            </a:r>
            <a:endParaRPr lang="es-EC" sz="1600" dirty="0" smtClean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600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solidFill>
                  <a:srgbClr val="404040"/>
                </a:solidFill>
              </a:rPr>
              <a:t>Define </a:t>
            </a:r>
            <a:r>
              <a:rPr lang="es-EC" sz="1600" dirty="0">
                <a:solidFill>
                  <a:srgbClr val="404040"/>
                </a:solidFill>
              </a:rPr>
              <a:t>los apoyos institucionales necesarios</a:t>
            </a:r>
            <a:r>
              <a:rPr lang="es-EC" sz="1600" dirty="0" smtClean="0">
                <a:solidFill>
                  <a:srgbClr val="40404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600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solidFill>
                  <a:srgbClr val="404040"/>
                </a:solidFill>
              </a:rPr>
              <a:t>Identifica </a:t>
            </a:r>
            <a:r>
              <a:rPr lang="es-EC" sz="1600" dirty="0">
                <a:solidFill>
                  <a:srgbClr val="404040"/>
                </a:solidFill>
              </a:rPr>
              <a:t>y notifica a los responsables de la afectación. </a:t>
            </a:r>
            <a:endParaRPr lang="es-EC" sz="1600" dirty="0" smtClean="0">
              <a:solidFill>
                <a:srgbClr val="404040"/>
              </a:solidFill>
            </a:endParaRPr>
          </a:p>
          <a:p>
            <a:endParaRPr lang="es-EC" sz="1600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solidFill>
                  <a:srgbClr val="404040"/>
                </a:solidFill>
              </a:rPr>
              <a:t>Dialoga </a:t>
            </a:r>
            <a:r>
              <a:rPr lang="es-EC" sz="1600" dirty="0">
                <a:solidFill>
                  <a:srgbClr val="404040"/>
                </a:solidFill>
              </a:rPr>
              <a:t>con las áreas </a:t>
            </a:r>
            <a:r>
              <a:rPr lang="es-EC" sz="1600" dirty="0" smtClean="0">
                <a:solidFill>
                  <a:srgbClr val="404040"/>
                </a:solidFill>
              </a:rPr>
              <a:t>involucradas.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600" dirty="0" smtClean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rgbClr val="404040"/>
                </a:solidFill>
              </a:rPr>
              <a:t>Responsable de afectación tiene la obligación de solucionar las quejas y reclamos, previamente coordinará su intervención con la Gerencia de Responsabilidad Social y </a:t>
            </a:r>
            <a:r>
              <a:rPr lang="es-EC" sz="1600" dirty="0" smtClean="0">
                <a:solidFill>
                  <a:srgbClr val="404040"/>
                </a:solidFill>
              </a:rPr>
              <a:t>Ambiental</a:t>
            </a:r>
          </a:p>
        </p:txBody>
      </p:sp>
      <p:cxnSp>
        <p:nvCxnSpPr>
          <p:cNvPr id="9" name="17 Conector recto"/>
          <p:cNvCxnSpPr/>
          <p:nvPr/>
        </p:nvCxnSpPr>
        <p:spPr>
          <a:xfrm flipV="1">
            <a:off x="1390952" y="1076476"/>
            <a:ext cx="10801048" cy="13532"/>
          </a:xfrm>
          <a:prstGeom prst="line">
            <a:avLst/>
          </a:prstGeom>
          <a:ln>
            <a:solidFill>
              <a:srgbClr val="30ACE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2648198" y="192242"/>
            <a:ext cx="7124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      </a:t>
            </a:r>
            <a:r>
              <a:rPr lang="es-EC" b="1" dirty="0" smtClean="0">
                <a:solidFill>
                  <a:srgbClr val="FF0000"/>
                </a:solidFill>
              </a:rPr>
              <a:t>EL PROYECTO METRO DE QUITO</a:t>
            </a:r>
          </a:p>
          <a:p>
            <a:pPr fontAlgn="auto">
              <a:spcAft>
                <a:spcPts val="0"/>
              </a:spcAft>
              <a:defRPr/>
            </a:pPr>
            <a:r>
              <a:rPr lang="es-EC" b="1" i="1" dirty="0" smtClean="0">
                <a:solidFill>
                  <a:srgbClr val="FF0000"/>
                </a:solidFill>
              </a:rPr>
              <a:t>                                                             Implementación </a:t>
            </a:r>
            <a:r>
              <a:rPr lang="es-EC" b="1" i="1" dirty="0">
                <a:solidFill>
                  <a:srgbClr val="FF0000"/>
                </a:solidFill>
              </a:rPr>
              <a:t>de Oficinas de Campo</a:t>
            </a:r>
            <a:endParaRPr lang="es-EC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n 2" descr="Captura de pantalla 2016-08-17 a la(s) 16.09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04" y="1653726"/>
            <a:ext cx="3103885" cy="386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5172</TotalTime>
  <Words>1389</Words>
  <Application>Microsoft Office PowerPoint</Application>
  <PresentationFormat>Custom</PresentationFormat>
  <Paragraphs>223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Parallax</vt:lpstr>
      <vt:lpstr>Acrobat Document</vt:lpstr>
      <vt:lpstr>  Seminario Internacional:  “Gestión Social de Metros en América Latina”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 Internacional:  “Gestión Social de Metros en América Latina”</dc:title>
  <dc:creator>Erika Massiel Quinteros Lucas</dc:creator>
  <cp:lastModifiedBy>Guest</cp:lastModifiedBy>
  <cp:revision>36</cp:revision>
  <cp:lastPrinted>2016-08-24T13:44:10Z</cp:lastPrinted>
  <dcterms:created xsi:type="dcterms:W3CDTF">2016-06-03T16:56:13Z</dcterms:created>
  <dcterms:modified xsi:type="dcterms:W3CDTF">2016-08-24T13:45:21Z</dcterms:modified>
</cp:coreProperties>
</file>