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53"/>
  </p:notesMasterIdLst>
  <p:sldIdLst>
    <p:sldId id="256" r:id="rId2"/>
    <p:sldId id="324" r:id="rId3"/>
    <p:sldId id="325" r:id="rId4"/>
    <p:sldId id="326" r:id="rId5"/>
    <p:sldId id="327" r:id="rId6"/>
    <p:sldId id="323" r:id="rId7"/>
    <p:sldId id="350" r:id="rId8"/>
    <p:sldId id="331" r:id="rId9"/>
    <p:sldId id="332" r:id="rId10"/>
    <p:sldId id="322" r:id="rId11"/>
    <p:sldId id="328" r:id="rId12"/>
    <p:sldId id="351" r:id="rId13"/>
    <p:sldId id="352" r:id="rId14"/>
    <p:sldId id="329" r:id="rId15"/>
    <p:sldId id="330" r:id="rId16"/>
    <p:sldId id="353" r:id="rId17"/>
    <p:sldId id="354" r:id="rId18"/>
    <p:sldId id="275" r:id="rId19"/>
    <p:sldId id="300" r:id="rId20"/>
    <p:sldId id="301" r:id="rId21"/>
    <p:sldId id="355" r:id="rId22"/>
    <p:sldId id="302" r:id="rId23"/>
    <p:sldId id="303" r:id="rId24"/>
    <p:sldId id="304" r:id="rId25"/>
    <p:sldId id="276" r:id="rId26"/>
    <p:sldId id="264" r:id="rId27"/>
    <p:sldId id="305" r:id="rId28"/>
    <p:sldId id="306" r:id="rId29"/>
    <p:sldId id="307" r:id="rId30"/>
    <p:sldId id="308" r:id="rId31"/>
    <p:sldId id="309" r:id="rId32"/>
    <p:sldId id="366" r:id="rId33"/>
    <p:sldId id="367" r:id="rId34"/>
    <p:sldId id="369" r:id="rId35"/>
    <p:sldId id="356" r:id="rId36"/>
    <p:sldId id="368" r:id="rId37"/>
    <p:sldId id="357" r:id="rId38"/>
    <p:sldId id="334" r:id="rId39"/>
    <p:sldId id="335" r:id="rId40"/>
    <p:sldId id="336" r:id="rId41"/>
    <p:sldId id="337" r:id="rId42"/>
    <p:sldId id="341" r:id="rId43"/>
    <p:sldId id="342" r:id="rId44"/>
    <p:sldId id="359" r:id="rId45"/>
    <p:sldId id="360" r:id="rId46"/>
    <p:sldId id="361" r:id="rId47"/>
    <p:sldId id="362" r:id="rId48"/>
    <p:sldId id="364" r:id="rId49"/>
    <p:sldId id="365" r:id="rId50"/>
    <p:sldId id="343" r:id="rId51"/>
    <p:sldId id="299"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4660"/>
  </p:normalViewPr>
  <p:slideViewPr>
    <p:cSldViewPr snapToGrid="0">
      <p:cViewPr varScale="1">
        <p:scale>
          <a:sx n="65" d="100"/>
          <a:sy n="65" d="100"/>
        </p:scale>
        <p:origin x="66" y="18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O"/>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9E75C3-2126-4E74-8C29-07253D8A86EB}" type="datetimeFigureOut">
              <a:rPr lang="es-CO" smtClean="0"/>
              <a:t>23/08/2016</a:t>
            </a:fld>
            <a:endParaRPr lang="es-CO"/>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CO"/>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O"/>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57484E-1B68-4714-8ACC-A6C235E92962}" type="slidenum">
              <a:rPr lang="es-CO" smtClean="0"/>
              <a:t>‹#›</a:t>
            </a:fld>
            <a:endParaRPr lang="es-CO"/>
          </a:p>
        </p:txBody>
      </p:sp>
    </p:spTree>
    <p:extLst>
      <p:ext uri="{BB962C8B-B14F-4D97-AF65-F5344CB8AC3E}">
        <p14:creationId xmlns:p14="http://schemas.microsoft.com/office/powerpoint/2010/main" val="125968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fld id="{A257484E-1B68-4714-8ACC-A6C235E92962}" type="slidenum">
              <a:rPr lang="es-CO" smtClean="0"/>
              <a:t>48</a:t>
            </a:fld>
            <a:endParaRPr lang="es-CO"/>
          </a:p>
        </p:txBody>
      </p:sp>
    </p:spTree>
    <p:extLst>
      <p:ext uri="{BB962C8B-B14F-4D97-AF65-F5344CB8AC3E}">
        <p14:creationId xmlns:p14="http://schemas.microsoft.com/office/powerpoint/2010/main" val="3499709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1D10B05-26D7-4FC2-9C5A-42AE1C48759E}" type="datetimeFigureOut">
              <a:rPr lang="en-US" smtClean="0"/>
              <a:t>8/23/2016</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C88B3A2E-825F-46A9-A46A-B742C86EA5C6}" type="slidenum">
              <a:rPr lang="en-US" smtClean="0"/>
              <a:t>‹#›</a:t>
            </a:fld>
            <a:endParaRPr lang="en-US"/>
          </a:p>
        </p:txBody>
      </p:sp>
    </p:spTree>
    <p:extLst>
      <p:ext uri="{BB962C8B-B14F-4D97-AF65-F5344CB8AC3E}">
        <p14:creationId xmlns:p14="http://schemas.microsoft.com/office/powerpoint/2010/main" val="3678002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D10B05-26D7-4FC2-9C5A-42AE1C48759E}" type="datetimeFigureOut">
              <a:rPr lang="en-US" smtClean="0"/>
              <a:t>8/23/2016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8B3A2E-825F-46A9-A46A-B742C86EA5C6}" type="slidenum">
              <a:rPr lang="en-US" smtClean="0"/>
              <a:t>‹#›</a:t>
            </a:fld>
            <a:endParaRPr lang="en-US"/>
          </a:p>
        </p:txBody>
      </p:sp>
    </p:spTree>
    <p:extLst>
      <p:ext uri="{BB962C8B-B14F-4D97-AF65-F5344CB8AC3E}">
        <p14:creationId xmlns:p14="http://schemas.microsoft.com/office/powerpoint/2010/main" val="4171207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D10B05-26D7-4FC2-9C5A-42AE1C48759E}" type="datetimeFigureOut">
              <a:rPr lang="en-US" smtClean="0"/>
              <a:t>8/23/2016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B3A2E-825F-46A9-A46A-B742C86EA5C6}" type="slidenum">
              <a:rPr lang="en-US" smtClean="0"/>
              <a:t>‹#›</a:t>
            </a:fld>
            <a:endParaRPr lang="en-US"/>
          </a:p>
        </p:txBody>
      </p:sp>
    </p:spTree>
    <p:extLst>
      <p:ext uri="{BB962C8B-B14F-4D97-AF65-F5344CB8AC3E}">
        <p14:creationId xmlns:p14="http://schemas.microsoft.com/office/powerpoint/2010/main" val="2790197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D10B05-26D7-4FC2-9C5A-42AE1C48759E}" type="datetimeFigureOut">
              <a:rPr lang="en-US" smtClean="0"/>
              <a:t>8/23/2016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B3A2E-825F-46A9-A46A-B742C86EA5C6}" type="slidenum">
              <a:rPr lang="en-US" smtClean="0"/>
              <a:t>‹#›</a:t>
            </a:fld>
            <a:endParaRPr lang="en-US"/>
          </a:p>
        </p:txBody>
      </p:sp>
    </p:spTree>
    <p:extLst>
      <p:ext uri="{BB962C8B-B14F-4D97-AF65-F5344CB8AC3E}">
        <p14:creationId xmlns:p14="http://schemas.microsoft.com/office/powerpoint/2010/main" val="4027509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D10B05-26D7-4FC2-9C5A-42AE1C48759E}" type="datetimeFigureOut">
              <a:rPr lang="en-US" smtClean="0"/>
              <a:t>8/23/2016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B3A2E-825F-46A9-A46A-B742C86EA5C6}" type="slidenum">
              <a:rPr lang="en-US" smtClean="0"/>
              <a:t>‹#›</a:t>
            </a:fld>
            <a:endParaRPr lang="en-US"/>
          </a:p>
        </p:txBody>
      </p:sp>
    </p:spTree>
    <p:extLst>
      <p:ext uri="{BB962C8B-B14F-4D97-AF65-F5344CB8AC3E}">
        <p14:creationId xmlns:p14="http://schemas.microsoft.com/office/powerpoint/2010/main" val="519771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D10B05-26D7-4FC2-9C5A-42AE1C48759E}" type="datetimeFigureOut">
              <a:rPr lang="en-US" smtClean="0"/>
              <a:t>8/23/2016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B3A2E-825F-46A9-A46A-B742C86EA5C6}" type="slidenum">
              <a:rPr lang="en-US" smtClean="0"/>
              <a:t>‹#›</a:t>
            </a:fld>
            <a:endParaRPr lang="en-US"/>
          </a:p>
        </p:txBody>
      </p:sp>
    </p:spTree>
    <p:extLst>
      <p:ext uri="{BB962C8B-B14F-4D97-AF65-F5344CB8AC3E}">
        <p14:creationId xmlns:p14="http://schemas.microsoft.com/office/powerpoint/2010/main" val="18288817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D10B05-26D7-4FC2-9C5A-42AE1C48759E}" type="datetimeFigureOut">
              <a:rPr lang="en-US" smtClean="0"/>
              <a:t>8/23/2016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B3A2E-825F-46A9-A46A-B742C86EA5C6}" type="slidenum">
              <a:rPr lang="en-US" smtClean="0"/>
              <a:t>‹#›</a:t>
            </a:fld>
            <a:endParaRPr lang="en-US"/>
          </a:p>
        </p:txBody>
      </p:sp>
    </p:spTree>
    <p:extLst>
      <p:ext uri="{BB962C8B-B14F-4D97-AF65-F5344CB8AC3E}">
        <p14:creationId xmlns:p14="http://schemas.microsoft.com/office/powerpoint/2010/main" val="21068180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1D10B05-26D7-4FC2-9C5A-42AE1C48759E}" type="datetimeFigureOut">
              <a:rPr lang="en-US" smtClean="0"/>
              <a:t>8/23/2016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B3A2E-825F-46A9-A46A-B742C86EA5C6}" type="slidenum">
              <a:rPr lang="en-US" smtClean="0"/>
              <a:t>‹#›</a:t>
            </a:fld>
            <a:endParaRPr lang="en-US"/>
          </a:p>
        </p:txBody>
      </p:sp>
    </p:spTree>
    <p:extLst>
      <p:ext uri="{BB962C8B-B14F-4D97-AF65-F5344CB8AC3E}">
        <p14:creationId xmlns:p14="http://schemas.microsoft.com/office/powerpoint/2010/main" val="1619336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1D10B05-26D7-4FC2-9C5A-42AE1C48759E}" type="datetimeFigureOut">
              <a:rPr lang="en-US" smtClean="0"/>
              <a:t>8/23/2016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B3A2E-825F-46A9-A46A-B742C86EA5C6}" type="slidenum">
              <a:rPr lang="en-US" smtClean="0"/>
              <a:t>‹#›</a:t>
            </a:fld>
            <a:endParaRPr lang="en-US"/>
          </a:p>
        </p:txBody>
      </p:sp>
    </p:spTree>
    <p:extLst>
      <p:ext uri="{BB962C8B-B14F-4D97-AF65-F5344CB8AC3E}">
        <p14:creationId xmlns:p14="http://schemas.microsoft.com/office/powerpoint/2010/main" val="3590669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1D10B05-26D7-4FC2-9C5A-42AE1C48759E}" type="datetimeFigureOut">
              <a:rPr lang="en-US" smtClean="0"/>
              <a:t>8/23/2016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C88B3A2E-825F-46A9-A46A-B742C86EA5C6}" type="slidenum">
              <a:rPr lang="en-US" smtClean="0"/>
              <a:t>‹#›</a:t>
            </a:fld>
            <a:endParaRPr lang="en-US"/>
          </a:p>
        </p:txBody>
      </p:sp>
    </p:spTree>
    <p:extLst>
      <p:ext uri="{BB962C8B-B14F-4D97-AF65-F5344CB8AC3E}">
        <p14:creationId xmlns:p14="http://schemas.microsoft.com/office/powerpoint/2010/main" val="1786646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D10B05-26D7-4FC2-9C5A-42AE1C48759E}" type="datetimeFigureOut">
              <a:rPr lang="en-US" smtClean="0"/>
              <a:t>8/23/2016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B3A2E-825F-46A9-A46A-B742C86EA5C6}" type="slidenum">
              <a:rPr lang="en-US" smtClean="0"/>
              <a:t>‹#›</a:t>
            </a:fld>
            <a:endParaRPr lang="en-US"/>
          </a:p>
        </p:txBody>
      </p:sp>
    </p:spTree>
    <p:extLst>
      <p:ext uri="{BB962C8B-B14F-4D97-AF65-F5344CB8AC3E}">
        <p14:creationId xmlns:p14="http://schemas.microsoft.com/office/powerpoint/2010/main" val="2685532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1D10B05-26D7-4FC2-9C5A-42AE1C48759E}" type="datetimeFigureOut">
              <a:rPr lang="en-US" smtClean="0"/>
              <a:t>8/23/2016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8B3A2E-825F-46A9-A46A-B742C86EA5C6}" type="slidenum">
              <a:rPr lang="en-US" smtClean="0"/>
              <a:t>‹#›</a:t>
            </a:fld>
            <a:endParaRPr lang="en-US"/>
          </a:p>
        </p:txBody>
      </p:sp>
    </p:spTree>
    <p:extLst>
      <p:ext uri="{BB962C8B-B14F-4D97-AF65-F5344CB8AC3E}">
        <p14:creationId xmlns:p14="http://schemas.microsoft.com/office/powerpoint/2010/main" val="2000865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1D10B05-26D7-4FC2-9C5A-42AE1C48759E}" type="datetimeFigureOut">
              <a:rPr lang="en-US" smtClean="0"/>
              <a:t>8/23/2016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8B3A2E-825F-46A9-A46A-B742C86EA5C6}" type="slidenum">
              <a:rPr lang="en-US" smtClean="0"/>
              <a:t>‹#›</a:t>
            </a:fld>
            <a:endParaRPr lang="en-US"/>
          </a:p>
        </p:txBody>
      </p:sp>
    </p:spTree>
    <p:extLst>
      <p:ext uri="{BB962C8B-B14F-4D97-AF65-F5344CB8AC3E}">
        <p14:creationId xmlns:p14="http://schemas.microsoft.com/office/powerpoint/2010/main" val="1983147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1D10B05-26D7-4FC2-9C5A-42AE1C48759E}" type="datetimeFigureOut">
              <a:rPr lang="en-US" smtClean="0"/>
              <a:t>8/23/2016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8B3A2E-825F-46A9-A46A-B742C86EA5C6}" type="slidenum">
              <a:rPr lang="en-US" smtClean="0"/>
              <a:t>‹#›</a:t>
            </a:fld>
            <a:endParaRPr lang="en-US"/>
          </a:p>
        </p:txBody>
      </p:sp>
    </p:spTree>
    <p:extLst>
      <p:ext uri="{BB962C8B-B14F-4D97-AF65-F5344CB8AC3E}">
        <p14:creationId xmlns:p14="http://schemas.microsoft.com/office/powerpoint/2010/main" val="3772220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D10B05-26D7-4FC2-9C5A-42AE1C48759E}" type="datetimeFigureOut">
              <a:rPr lang="en-US" smtClean="0"/>
              <a:t>8/23/2016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8B3A2E-825F-46A9-A46A-B742C86EA5C6}" type="slidenum">
              <a:rPr lang="en-US" smtClean="0"/>
              <a:t>‹#›</a:t>
            </a:fld>
            <a:endParaRPr lang="en-US"/>
          </a:p>
        </p:txBody>
      </p:sp>
    </p:spTree>
    <p:extLst>
      <p:ext uri="{BB962C8B-B14F-4D97-AF65-F5344CB8AC3E}">
        <p14:creationId xmlns:p14="http://schemas.microsoft.com/office/powerpoint/2010/main" val="4168155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D10B05-26D7-4FC2-9C5A-42AE1C48759E}" type="datetimeFigureOut">
              <a:rPr lang="en-US" smtClean="0"/>
              <a:t>8/23/2016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8B3A2E-825F-46A9-A46A-B742C86EA5C6}" type="slidenum">
              <a:rPr lang="en-US" smtClean="0"/>
              <a:t>‹#›</a:t>
            </a:fld>
            <a:endParaRPr lang="en-US"/>
          </a:p>
        </p:txBody>
      </p:sp>
    </p:spTree>
    <p:extLst>
      <p:ext uri="{BB962C8B-B14F-4D97-AF65-F5344CB8AC3E}">
        <p14:creationId xmlns:p14="http://schemas.microsoft.com/office/powerpoint/2010/main" val="2373142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D10B05-26D7-4FC2-9C5A-42AE1C48759E}" type="datetimeFigureOut">
              <a:rPr lang="en-US" smtClean="0"/>
              <a:t>8/23/2016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8B3A2E-825F-46A9-A46A-B742C86EA5C6}" type="slidenum">
              <a:rPr lang="en-US" smtClean="0"/>
              <a:t>‹#›</a:t>
            </a:fld>
            <a:endParaRPr lang="en-US"/>
          </a:p>
        </p:txBody>
      </p:sp>
    </p:spTree>
    <p:extLst>
      <p:ext uri="{BB962C8B-B14F-4D97-AF65-F5344CB8AC3E}">
        <p14:creationId xmlns:p14="http://schemas.microsoft.com/office/powerpoint/2010/main" val="3480302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1D10B05-26D7-4FC2-9C5A-42AE1C48759E}" type="datetimeFigureOut">
              <a:rPr lang="en-US" smtClean="0"/>
              <a:t>8/23/2016</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88B3A2E-825F-46A9-A46A-B742C86EA5C6}" type="slidenum">
              <a:rPr lang="en-US" smtClean="0"/>
              <a:t>‹#›</a:t>
            </a:fld>
            <a:endParaRPr lang="en-US"/>
          </a:p>
        </p:txBody>
      </p:sp>
    </p:spTree>
    <p:extLst>
      <p:ext uri="{BB962C8B-B14F-4D97-AF65-F5344CB8AC3E}">
        <p14:creationId xmlns:p14="http://schemas.microsoft.com/office/powerpoint/2010/main" val="139762381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18" Type="http://schemas.openxmlformats.org/officeDocument/2006/relationships/image" Target="../media/image43.jpeg"/><Relationship Id="rId26" Type="http://schemas.openxmlformats.org/officeDocument/2006/relationships/image" Target="../media/image51.jpeg"/><Relationship Id="rId3" Type="http://schemas.openxmlformats.org/officeDocument/2006/relationships/image" Target="../media/image28.png"/><Relationship Id="rId21" Type="http://schemas.openxmlformats.org/officeDocument/2006/relationships/image" Target="../media/image46.jpeg"/><Relationship Id="rId7" Type="http://schemas.openxmlformats.org/officeDocument/2006/relationships/image" Target="../media/image32.jpeg"/><Relationship Id="rId12" Type="http://schemas.openxmlformats.org/officeDocument/2006/relationships/image" Target="../media/image37.jpeg"/><Relationship Id="rId17" Type="http://schemas.openxmlformats.org/officeDocument/2006/relationships/image" Target="../media/image42.jpeg"/><Relationship Id="rId25" Type="http://schemas.openxmlformats.org/officeDocument/2006/relationships/image" Target="../media/image50.jpeg"/><Relationship Id="rId2" Type="http://schemas.openxmlformats.org/officeDocument/2006/relationships/slide" Target="slide46.xml"/><Relationship Id="rId16" Type="http://schemas.openxmlformats.org/officeDocument/2006/relationships/image" Target="../media/image41.jpeg"/><Relationship Id="rId20"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6.jpeg"/><Relationship Id="rId24" Type="http://schemas.openxmlformats.org/officeDocument/2006/relationships/image" Target="../media/image49.jpeg"/><Relationship Id="rId5" Type="http://schemas.openxmlformats.org/officeDocument/2006/relationships/image" Target="../media/image30.jpeg"/><Relationship Id="rId15" Type="http://schemas.openxmlformats.org/officeDocument/2006/relationships/image" Target="../media/image40.jpeg"/><Relationship Id="rId23" Type="http://schemas.openxmlformats.org/officeDocument/2006/relationships/image" Target="../media/image48.jpeg"/><Relationship Id="rId28" Type="http://schemas.openxmlformats.org/officeDocument/2006/relationships/image" Target="../media/image53.jpeg"/><Relationship Id="rId10" Type="http://schemas.openxmlformats.org/officeDocument/2006/relationships/image" Target="../media/image35.jpeg"/><Relationship Id="rId19" Type="http://schemas.openxmlformats.org/officeDocument/2006/relationships/image" Target="../media/image44.jpeg"/><Relationship Id="rId4" Type="http://schemas.openxmlformats.org/officeDocument/2006/relationships/image" Target="../media/image29.jpeg"/><Relationship Id="rId9" Type="http://schemas.openxmlformats.org/officeDocument/2006/relationships/image" Target="../media/image34.jpeg"/><Relationship Id="rId14" Type="http://schemas.openxmlformats.org/officeDocument/2006/relationships/image" Target="../media/image39.jpeg"/><Relationship Id="rId22" Type="http://schemas.openxmlformats.org/officeDocument/2006/relationships/image" Target="../media/image47.jpeg"/><Relationship Id="rId27" Type="http://schemas.openxmlformats.org/officeDocument/2006/relationships/image" Target="../media/image5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hyperlink" Target="videos/NOTA4_FINAL_CRISTIENNE_BURDEOS.mov" TargetMode="Externa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videos/Elementos_Glo.mov" TargetMode="Externa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hyperlink" Target="videos.v2/ELEMENTO_10_FINAL.mov"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27.xml.rels><?xml version="1.0" encoding="UTF-8" standalone="yes"?>
<Relationships xmlns="http://schemas.openxmlformats.org/package/2006/relationships"><Relationship Id="rId3" Type="http://schemas.openxmlformats.org/officeDocument/2006/relationships/hyperlink" Target="videos/Linea%20H.wmv" TargetMode="External"/><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hyperlink" Target="videos/Inauguracion%20tranvia%20.flv" TargetMode="Externa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3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4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01.jpeg"/><Relationship Id="rId4" Type="http://schemas.openxmlformats.org/officeDocument/2006/relationships/image" Target="../media/image100.jpeg"/></Relationships>
</file>

<file path=ppt/slides/_rels/slide4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hyperlink" Target="videos/buenos%20colores%20buenos%20vecinos%20corregido%20baja.mp4" TargetMode="External"/><Relationship Id="rId4" Type="http://schemas.openxmlformats.org/officeDocument/2006/relationships/image" Target="../media/image104.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2126" y="383171"/>
            <a:ext cx="9144000" cy="2387600"/>
          </a:xfrm>
        </p:spPr>
        <p:txBody>
          <a:bodyPr>
            <a:noAutofit/>
          </a:bodyPr>
          <a:lstStyle/>
          <a:p>
            <a:r>
              <a:rPr lang="en-US" sz="5000" b="1" dirty="0">
                <a:solidFill>
                  <a:srgbClr val="0070C0"/>
                </a:solidFill>
                <a:latin typeface="Andes" panose="02000000000000000000" pitchFamily="50" charset="0"/>
              </a:rPr>
              <a:t/>
            </a:r>
            <a:br>
              <a:rPr lang="en-US" sz="5000" b="1" dirty="0">
                <a:solidFill>
                  <a:srgbClr val="0070C0"/>
                </a:solidFill>
                <a:latin typeface="Andes" panose="02000000000000000000" pitchFamily="50" charset="0"/>
              </a:rPr>
            </a:br>
            <a:r>
              <a:rPr lang="en-US" sz="5000" b="1" dirty="0">
                <a:solidFill>
                  <a:srgbClr val="0070C0"/>
                </a:solidFill>
                <a:latin typeface="Andes" panose="02000000000000000000" pitchFamily="50" charset="0"/>
              </a:rPr>
              <a:t> </a:t>
            </a:r>
            <a:r>
              <a:rPr lang="en-US" sz="4000" dirty="0">
                <a:solidFill>
                  <a:srgbClr val="0070C0"/>
                </a:solidFill>
                <a:latin typeface="Andes" panose="02000000000000000000" pitchFamily="50" charset="0"/>
                <a:cs typeface="Aparajita" panose="020B0604020202020204" pitchFamily="34" charset="0"/>
              </a:rPr>
              <a:t>Seminario Internacional</a:t>
            </a:r>
            <a:r>
              <a:rPr lang="en-US" sz="4000" dirty="0" smtClean="0">
                <a:solidFill>
                  <a:srgbClr val="0070C0"/>
                </a:solidFill>
                <a:latin typeface="Andes" panose="02000000000000000000" pitchFamily="50" charset="0"/>
                <a:cs typeface="Aparajita" panose="020B0604020202020204" pitchFamily="34" charset="0"/>
              </a:rPr>
              <a:t>: </a:t>
            </a:r>
            <a:r>
              <a:rPr lang="en-US" sz="5000" b="1" dirty="0">
                <a:solidFill>
                  <a:srgbClr val="0070C0"/>
                </a:solidFill>
                <a:latin typeface="Andes" panose="02000000000000000000" pitchFamily="50" charset="0"/>
              </a:rPr>
              <a:t/>
            </a:r>
            <a:br>
              <a:rPr lang="en-US" sz="5000" b="1" dirty="0">
                <a:solidFill>
                  <a:srgbClr val="0070C0"/>
                </a:solidFill>
                <a:latin typeface="Andes" panose="02000000000000000000" pitchFamily="50" charset="0"/>
              </a:rPr>
            </a:br>
            <a:r>
              <a:rPr lang="es-ES" sz="5000" b="1" dirty="0">
                <a:solidFill>
                  <a:srgbClr val="0070C0"/>
                </a:solidFill>
                <a:latin typeface="Arial" panose="020B0604020202020204" pitchFamily="34" charset="0"/>
                <a:cs typeface="Arial" panose="020B0604020202020204" pitchFamily="34" charset="0"/>
              </a:rPr>
              <a:t>“Gestión Social de Metros en América Latina” </a:t>
            </a:r>
            <a:endParaRPr lang="en-US" sz="5000" b="1" dirty="0">
              <a:solidFill>
                <a:srgbClr val="0070C0"/>
              </a:solidFill>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272716" y="5990699"/>
            <a:ext cx="1876926" cy="715879"/>
          </a:xfrm>
        </p:spPr>
        <p:txBody>
          <a:bodyPr>
            <a:noAutofit/>
          </a:bodyPr>
          <a:lstStyle/>
          <a:p>
            <a:pPr algn="l"/>
            <a:r>
              <a:rPr lang="en-US" sz="1800" b="1" dirty="0" smtClean="0">
                <a:solidFill>
                  <a:srgbClr val="00B050"/>
                </a:solidFill>
              </a:rPr>
              <a:t>Lima - </a:t>
            </a:r>
            <a:r>
              <a:rPr lang="en-US" sz="1800" b="1" dirty="0">
                <a:solidFill>
                  <a:srgbClr val="00B050"/>
                </a:solidFill>
              </a:rPr>
              <a:t>P</a:t>
            </a:r>
            <a:r>
              <a:rPr lang="en-US" sz="1800" b="1" dirty="0" smtClean="0">
                <a:solidFill>
                  <a:srgbClr val="00B050"/>
                </a:solidFill>
              </a:rPr>
              <a:t>erú</a:t>
            </a:r>
          </a:p>
          <a:p>
            <a:pPr algn="l"/>
            <a:r>
              <a:rPr lang="en-US" sz="1800" b="1" dirty="0" smtClean="0">
                <a:solidFill>
                  <a:srgbClr val="00B050"/>
                </a:solidFill>
              </a:rPr>
              <a:t>Agosto, 2016</a:t>
            </a:r>
            <a:endParaRPr lang="en-US" sz="1800" b="1" dirty="0">
              <a:solidFill>
                <a:srgbClr val="00B050"/>
              </a:solidFill>
            </a:endParaRPr>
          </a:p>
        </p:txBody>
      </p:sp>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grpSp>
        <p:nvGrpSpPr>
          <p:cNvPr id="6" name="Group 15"/>
          <p:cNvGrpSpPr>
            <a:grpSpLocks/>
          </p:cNvGrpSpPr>
          <p:nvPr/>
        </p:nvGrpSpPr>
        <p:grpSpPr bwMode="auto">
          <a:xfrm>
            <a:off x="3762183" y="3038893"/>
            <a:ext cx="7037387" cy="1844675"/>
            <a:chOff x="0" y="0"/>
            <a:chExt cx="4239532" cy="1246505"/>
          </a:xfrm>
        </p:grpSpPr>
        <p:pic>
          <p:nvPicPr>
            <p:cNvPr id="7" name="Picture 16" descr="metro-de-lima-lc3adnea-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53787" y="0"/>
              <a:ext cx="1638935" cy="1246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metro2"/>
            <p:cNvPicPr>
              <a:picLocks noChangeAspect="1"/>
            </p:cNvPicPr>
            <p:nvPr/>
          </p:nvPicPr>
          <p:blipFill>
            <a:blip r:embed="rId5">
              <a:extLst>
                <a:ext uri="{28A0092B-C50C-407E-A947-70E740481C1C}">
                  <a14:useLocalDpi xmlns:a14="http://schemas.microsoft.com/office/drawing/2010/main" val="0"/>
                </a:ext>
              </a:extLst>
            </a:blip>
            <a:srcRect l="272" t="27464" r="2110" b="10211"/>
            <a:stretch>
              <a:fillRect/>
            </a:stretch>
          </p:blipFill>
          <p:spPr bwMode="auto">
            <a:xfrm>
              <a:off x="0" y="0"/>
              <a:ext cx="1352550" cy="1242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8" descr="plataformaMetro"/>
            <p:cNvPicPr>
              <a:picLocks noChangeAspect="1"/>
            </p:cNvPicPr>
            <p:nvPr/>
          </p:nvPicPr>
          <p:blipFill>
            <a:blip r:embed="rId6">
              <a:extLst>
                <a:ext uri="{28A0092B-C50C-407E-A947-70E740481C1C}">
                  <a14:useLocalDpi xmlns:a14="http://schemas.microsoft.com/office/drawing/2010/main" val="0"/>
                </a:ext>
              </a:extLst>
            </a:blip>
            <a:srcRect l="-540" t="14589" r="-2702" b="25229"/>
            <a:stretch>
              <a:fillRect/>
            </a:stretch>
          </p:blipFill>
          <p:spPr bwMode="auto">
            <a:xfrm>
              <a:off x="3004457" y="0"/>
              <a:ext cx="1235075" cy="1246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714766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99280" y="6170524"/>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8133348" y="6089206"/>
            <a:ext cx="911431" cy="617371"/>
          </a:xfrm>
          <a:prstGeom prst="rect">
            <a:avLst/>
          </a:prstGeom>
        </p:spPr>
      </p:pic>
      <p:sp>
        <p:nvSpPr>
          <p:cNvPr id="8" name="7 CuadroTexto"/>
          <p:cNvSpPr txBox="1"/>
          <p:nvPr/>
        </p:nvSpPr>
        <p:spPr>
          <a:xfrm>
            <a:off x="1847515" y="398728"/>
            <a:ext cx="10050379" cy="646331"/>
          </a:xfrm>
          <a:prstGeom prst="rect">
            <a:avLst/>
          </a:prstGeom>
          <a:noFill/>
        </p:spPr>
        <p:txBody>
          <a:bodyPr wrap="square" rtlCol="0">
            <a:spAutoFit/>
          </a:bodyPr>
          <a:lstStyle/>
          <a:p>
            <a:r>
              <a:rPr lang="es-AR" altLang="es-CO" sz="3600" b="1" dirty="0"/>
              <a:t>El usuario da en la medida en que </a:t>
            </a:r>
            <a:r>
              <a:rPr lang="es-AR" altLang="es-CO" sz="3600" b="1" dirty="0" smtClean="0"/>
              <a:t>recibe</a:t>
            </a:r>
            <a:endParaRPr lang="es-CO" altLang="es-CO" sz="3600" b="1" dirty="0"/>
          </a:p>
        </p:txBody>
      </p:sp>
      <p:pic>
        <p:nvPicPr>
          <p:cNvPr id="9" name="2 Imagen"/>
          <p:cNvPicPr>
            <a:picLocks noChangeAspect="1"/>
          </p:cNvPicPr>
          <p:nvPr/>
        </p:nvPicPr>
        <p:blipFill>
          <a:blip r:embed="rId4" cstate="print">
            <a:extLst>
              <a:ext uri="{28A0092B-C50C-407E-A947-70E740481C1C}">
                <a14:useLocalDpi xmlns:a14="http://schemas.microsoft.com/office/drawing/2010/main" val="0"/>
              </a:ext>
            </a:extLst>
          </a:blip>
          <a:srcRect t="8360" b="24323"/>
          <a:stretch>
            <a:fillRect/>
          </a:stretch>
        </p:blipFill>
        <p:spPr bwMode="auto">
          <a:xfrm>
            <a:off x="1982535" y="1176746"/>
            <a:ext cx="8331200" cy="373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Rectángulo"/>
          <p:cNvSpPr/>
          <p:nvPr/>
        </p:nvSpPr>
        <p:spPr>
          <a:xfrm>
            <a:off x="1419727" y="4888877"/>
            <a:ext cx="9775308" cy="1200329"/>
          </a:xfrm>
          <a:prstGeom prst="rect">
            <a:avLst/>
          </a:prstGeom>
        </p:spPr>
        <p:txBody>
          <a:bodyPr wrap="square">
            <a:spAutoFit/>
          </a:bodyPr>
          <a:lstStyle/>
          <a:p>
            <a:pPr>
              <a:spcBef>
                <a:spcPct val="0"/>
              </a:spcBef>
              <a:buFontTx/>
              <a:buNone/>
            </a:pPr>
            <a:r>
              <a:rPr lang="es-ES" altLang="es-CO" sz="2400" dirty="0" smtClean="0"/>
              <a:t>Los usuarios en el Metro perciben dignidad y responden </a:t>
            </a:r>
            <a:r>
              <a:rPr lang="es-ES" altLang="es-CO" sz="2400" dirty="0"/>
              <a:t>de igual manera. </a:t>
            </a:r>
            <a:r>
              <a:rPr lang="es-ES" altLang="es-CO" sz="2400" dirty="0" smtClean="0"/>
              <a:t>Por 10 años consecutivos hemos sido la empresa pública más admirada por conocimiento, favorabilidad y gestión, según Medellín Cómo Vamos.</a:t>
            </a:r>
            <a:endParaRPr lang="es-CO" altLang="es-CO" sz="2400" dirty="0"/>
          </a:p>
        </p:txBody>
      </p:sp>
    </p:spTree>
    <p:extLst>
      <p:ext uri="{BB962C8B-B14F-4D97-AF65-F5344CB8AC3E}">
        <p14:creationId xmlns:p14="http://schemas.microsoft.com/office/powerpoint/2010/main" val="24979277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pic>
        <p:nvPicPr>
          <p:cNvPr id="3074" name="Picture 2" descr="\\Intranet\metronet\Documentos\Comunicaciones\PAAGUDELO\celebracion-20años\Metro 20 an¦âos3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2153" y="1034716"/>
            <a:ext cx="7096984" cy="4731323"/>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8419137" y="414269"/>
            <a:ext cx="3516189" cy="5632311"/>
          </a:xfrm>
          <a:prstGeom prst="rect">
            <a:avLst/>
          </a:prstGeom>
          <a:noFill/>
        </p:spPr>
        <p:txBody>
          <a:bodyPr wrap="square" rtlCol="0">
            <a:spAutoFit/>
          </a:bodyPr>
          <a:lstStyle/>
          <a:p>
            <a:r>
              <a:rPr lang="es-CO" sz="3600" b="1" dirty="0" smtClean="0"/>
              <a:t>Con proyectos innovadores, incluyentes y generadores de Cultura Metro, hemos extendido nuestros brazos generando integración.</a:t>
            </a:r>
            <a:endParaRPr lang="es-CO" sz="3600" b="1" dirty="0"/>
          </a:p>
        </p:txBody>
      </p:sp>
    </p:spTree>
    <p:extLst>
      <p:ext uri="{BB962C8B-B14F-4D97-AF65-F5344CB8AC3E}">
        <p14:creationId xmlns:p14="http://schemas.microsoft.com/office/powerpoint/2010/main" val="5138176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pic>
        <p:nvPicPr>
          <p:cNvPr id="3074" name="Picture 2" descr="D:\Mis documentos\varios\fotos\LÍNEA 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1594" y="1912474"/>
            <a:ext cx="4472940" cy="298196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Mis documentos\varios\fotos\LÍNEA J.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62342" y="0"/>
            <a:ext cx="6429658" cy="4894434"/>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609600" y="7772400"/>
            <a:ext cx="4533900" cy="1754326"/>
          </a:xfrm>
          <a:prstGeom prst="rect">
            <a:avLst/>
          </a:prstGeom>
          <a:noFill/>
        </p:spPr>
        <p:txBody>
          <a:bodyPr wrap="square" rtlCol="0">
            <a:spAutoFit/>
          </a:bodyPr>
          <a:lstStyle/>
          <a:p>
            <a:pPr marL="285750" indent="-285750">
              <a:buFont typeface="Arial" panose="020B0604020202020204" pitchFamily="34" charset="0"/>
              <a:buChar char="•"/>
            </a:pPr>
            <a:r>
              <a:rPr lang="es-ES" dirty="0"/>
              <a:t>7 de agosto de 2004:la Línea K.</a:t>
            </a:r>
          </a:p>
          <a:p>
            <a:endParaRPr lang="es-ES" dirty="0"/>
          </a:p>
          <a:p>
            <a:pPr marL="285750" indent="-285750">
              <a:buFont typeface="Arial" panose="020B0604020202020204" pitchFamily="34" charset="0"/>
              <a:buChar char="•"/>
            </a:pPr>
            <a:r>
              <a:rPr lang="es-ES" dirty="0"/>
              <a:t>3 de marzo de 2008:  Línea J.</a:t>
            </a:r>
          </a:p>
          <a:p>
            <a:endParaRPr lang="es-ES" dirty="0"/>
          </a:p>
          <a:p>
            <a:pPr marL="285750" indent="-285750">
              <a:buFont typeface="Arial" panose="020B0604020202020204" pitchFamily="34" charset="0"/>
              <a:buChar char="•"/>
            </a:pPr>
            <a:r>
              <a:rPr lang="es-ES" dirty="0"/>
              <a:t>Febrero de 2010: Cable </a:t>
            </a:r>
            <a:r>
              <a:rPr lang="es-ES" dirty="0" err="1"/>
              <a:t>Arví</a:t>
            </a:r>
            <a:r>
              <a:rPr lang="es-ES" dirty="0"/>
              <a:t>.</a:t>
            </a:r>
          </a:p>
          <a:p>
            <a:endParaRPr lang="es-CO" dirty="0"/>
          </a:p>
        </p:txBody>
      </p:sp>
      <p:sp>
        <p:nvSpPr>
          <p:cNvPr id="6" name="5 Rectángulo"/>
          <p:cNvSpPr/>
          <p:nvPr/>
        </p:nvSpPr>
        <p:spPr>
          <a:xfrm>
            <a:off x="1151594" y="4967852"/>
            <a:ext cx="3057568" cy="369332"/>
          </a:xfrm>
          <a:prstGeom prst="rect">
            <a:avLst/>
          </a:prstGeom>
        </p:spPr>
        <p:txBody>
          <a:bodyPr wrap="none">
            <a:spAutoFit/>
          </a:bodyPr>
          <a:lstStyle/>
          <a:p>
            <a:r>
              <a:rPr lang="es-ES" dirty="0"/>
              <a:t>7 de agosto de 2004:la Línea K</a:t>
            </a:r>
            <a:endParaRPr lang="es-CO" dirty="0"/>
          </a:p>
        </p:txBody>
      </p:sp>
      <p:sp>
        <p:nvSpPr>
          <p:cNvPr id="7" name="6 Rectángulo"/>
          <p:cNvSpPr/>
          <p:nvPr/>
        </p:nvSpPr>
        <p:spPr>
          <a:xfrm>
            <a:off x="5762342" y="4967852"/>
            <a:ext cx="2897588" cy="369332"/>
          </a:xfrm>
          <a:prstGeom prst="rect">
            <a:avLst/>
          </a:prstGeom>
        </p:spPr>
        <p:txBody>
          <a:bodyPr wrap="none">
            <a:spAutoFit/>
          </a:bodyPr>
          <a:lstStyle/>
          <a:p>
            <a:r>
              <a:rPr lang="es-ES" dirty="0"/>
              <a:t>3 de marzo de 2008:  Línea J.</a:t>
            </a:r>
          </a:p>
        </p:txBody>
      </p:sp>
    </p:spTree>
    <p:extLst>
      <p:ext uri="{BB962C8B-B14F-4D97-AF65-F5344CB8AC3E}">
        <p14:creationId xmlns:p14="http://schemas.microsoft.com/office/powerpoint/2010/main" val="7382043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9992" y="705888"/>
            <a:ext cx="7088255" cy="4729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2779992" y="5535209"/>
            <a:ext cx="2841227" cy="369332"/>
          </a:xfrm>
          <a:prstGeom prst="rect">
            <a:avLst/>
          </a:prstGeom>
        </p:spPr>
        <p:txBody>
          <a:bodyPr wrap="none">
            <a:spAutoFit/>
          </a:bodyPr>
          <a:lstStyle/>
          <a:p>
            <a:r>
              <a:rPr lang="es-ES" dirty="0"/>
              <a:t>Febrero de 2010: Cable </a:t>
            </a:r>
            <a:r>
              <a:rPr lang="es-ES" dirty="0" err="1"/>
              <a:t>Arví</a:t>
            </a:r>
            <a:r>
              <a:rPr lang="es-ES" dirty="0"/>
              <a:t>.</a:t>
            </a:r>
          </a:p>
        </p:txBody>
      </p:sp>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pic>
        <p:nvPicPr>
          <p:cNvPr id="6"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19520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sp>
        <p:nvSpPr>
          <p:cNvPr id="3" name="2 CuadroTexto"/>
          <p:cNvSpPr txBox="1"/>
          <p:nvPr/>
        </p:nvSpPr>
        <p:spPr>
          <a:xfrm>
            <a:off x="1967587" y="414269"/>
            <a:ext cx="9089409" cy="646331"/>
          </a:xfrm>
          <a:prstGeom prst="rect">
            <a:avLst/>
          </a:prstGeom>
          <a:noFill/>
        </p:spPr>
        <p:txBody>
          <a:bodyPr wrap="square" rtlCol="0">
            <a:spAutoFit/>
          </a:bodyPr>
          <a:lstStyle/>
          <a:p>
            <a:pPr algn="ctr"/>
            <a:r>
              <a:rPr lang="es-CO" sz="3600" b="1" dirty="0" smtClean="0"/>
              <a:t>Tranvía de Ayacucho y sus dos cables</a:t>
            </a:r>
            <a:endParaRPr lang="es-CO" sz="3600" b="1" dirty="0"/>
          </a:p>
        </p:txBody>
      </p:sp>
      <p:pic>
        <p:nvPicPr>
          <p:cNvPr id="4098" name="Picture 2" descr="D:\Mis documentos\INFORMACIÓN DEL METRO\TRANVIA AYACUCHO\ACCIONES COMUNICACIONES TRANVÍA-PAULA 2014\FOTOS\juan ospina\Fotos para Toma¦üs\tranvi¦üa9R5A199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0506" y="1156134"/>
            <a:ext cx="7403570" cy="4687601"/>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2810506" y="5904541"/>
            <a:ext cx="4697200" cy="369332"/>
          </a:xfrm>
          <a:prstGeom prst="rect">
            <a:avLst/>
          </a:prstGeom>
          <a:noFill/>
        </p:spPr>
        <p:txBody>
          <a:bodyPr wrap="square" rtlCol="0">
            <a:spAutoFit/>
          </a:bodyPr>
          <a:lstStyle/>
          <a:p>
            <a:r>
              <a:rPr lang="es-CO" dirty="0" smtClean="0"/>
              <a:t>31 de marzo 2016: tranvía</a:t>
            </a:r>
            <a:endParaRPr lang="es-CO" dirty="0"/>
          </a:p>
        </p:txBody>
      </p:sp>
    </p:spTree>
    <p:extLst>
      <p:ext uri="{BB962C8B-B14F-4D97-AF65-F5344CB8AC3E}">
        <p14:creationId xmlns:p14="http://schemas.microsoft.com/office/powerpoint/2010/main" val="17155148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sp>
        <p:nvSpPr>
          <p:cNvPr id="3" name="2 CuadroTexto"/>
          <p:cNvSpPr txBox="1"/>
          <p:nvPr/>
        </p:nvSpPr>
        <p:spPr>
          <a:xfrm>
            <a:off x="7287733" y="651776"/>
            <a:ext cx="4255791" cy="5355312"/>
          </a:xfrm>
          <a:prstGeom prst="rect">
            <a:avLst/>
          </a:prstGeom>
          <a:noFill/>
        </p:spPr>
        <p:txBody>
          <a:bodyPr wrap="square" rtlCol="0">
            <a:spAutoFit/>
          </a:bodyPr>
          <a:lstStyle/>
          <a:p>
            <a:pPr algn="ctr"/>
            <a:r>
              <a:rPr lang="es-CO" sz="3600" b="1" dirty="0" smtClean="0"/>
              <a:t>Características</a:t>
            </a:r>
          </a:p>
          <a:p>
            <a:pPr marL="571500" indent="-571500">
              <a:buFont typeface="Arial" panose="020B0604020202020204" pitchFamily="34" charset="0"/>
              <a:buChar char="•"/>
            </a:pPr>
            <a:endParaRPr lang="es-CO" dirty="0" smtClean="0"/>
          </a:p>
          <a:p>
            <a:pPr marL="571500" indent="-571500">
              <a:buFont typeface="Arial" panose="020B0604020202020204" pitchFamily="34" charset="0"/>
              <a:buChar char="•"/>
            </a:pPr>
            <a:r>
              <a:rPr lang="es-CO" dirty="0" smtClean="0"/>
              <a:t>4,3 km de extensión.</a:t>
            </a:r>
          </a:p>
          <a:p>
            <a:pPr marL="571500" indent="-571500">
              <a:buFont typeface="Arial" panose="020B0604020202020204" pitchFamily="34" charset="0"/>
              <a:buChar char="•"/>
            </a:pPr>
            <a:r>
              <a:rPr lang="es-CO" dirty="0" smtClean="0"/>
              <a:t>6 paradas, 3 estaciones.</a:t>
            </a:r>
          </a:p>
          <a:p>
            <a:pPr marL="571500" indent="-571500">
              <a:buFont typeface="Arial" panose="020B0604020202020204" pitchFamily="34" charset="0"/>
              <a:buChar char="•"/>
            </a:pPr>
            <a:r>
              <a:rPr lang="es-CO" dirty="0" smtClean="0"/>
              <a:t>450 mil beneficiados de las comunas 8, 9 y 10 de Medellín.</a:t>
            </a:r>
          </a:p>
          <a:p>
            <a:pPr marL="571500" indent="-571500">
              <a:buFont typeface="Arial" panose="020B0604020202020204" pitchFamily="34" charset="0"/>
              <a:buChar char="•"/>
            </a:pPr>
            <a:r>
              <a:rPr lang="es-CO" dirty="0" smtClean="0"/>
              <a:t>12 vehículos tranviarios traídos de Francia.</a:t>
            </a:r>
          </a:p>
          <a:p>
            <a:pPr marL="571500" indent="-571500">
              <a:buFont typeface="Arial" panose="020B0604020202020204" pitchFamily="34" charset="0"/>
              <a:buChar char="•"/>
            </a:pPr>
            <a:r>
              <a:rPr lang="es-CO" dirty="0" smtClean="0"/>
              <a:t>Se complementa con dos </a:t>
            </a:r>
            <a:r>
              <a:rPr lang="es-CO" dirty="0" err="1" smtClean="0"/>
              <a:t>metrocables</a:t>
            </a:r>
            <a:r>
              <a:rPr lang="es-CO" dirty="0" smtClean="0"/>
              <a:t>.</a:t>
            </a:r>
            <a:endParaRPr lang="es-CO" sz="2400" dirty="0" smtClean="0"/>
          </a:p>
          <a:p>
            <a:pPr algn="ctr"/>
            <a:endParaRPr lang="es-CO" sz="2400" dirty="0" smtClean="0"/>
          </a:p>
          <a:p>
            <a:pPr algn="ctr"/>
            <a:r>
              <a:rPr lang="es-CO" sz="2400" dirty="0" smtClean="0"/>
              <a:t>Reto: convivir, vivir la Cultura Metro en la calle</a:t>
            </a:r>
          </a:p>
          <a:p>
            <a:pPr algn="ctr"/>
            <a:endParaRPr lang="es-CO" sz="3600" b="1" dirty="0" smtClean="0"/>
          </a:p>
          <a:p>
            <a:pPr marL="571500" indent="-571500" algn="ctr">
              <a:buFont typeface="Arial" panose="020B0604020202020204" pitchFamily="34" charset="0"/>
              <a:buChar char="•"/>
            </a:pPr>
            <a:endParaRPr lang="es-CO" sz="3600" b="1" dirty="0"/>
          </a:p>
        </p:txBody>
      </p:sp>
      <p:pic>
        <p:nvPicPr>
          <p:cNvPr id="5123" name="Picture 3" descr="D:\Mis documentos\2016\tranvia 2016\fotos\estaciones y paradas\bicentenario\tranvia abril 201607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1857" y="-2"/>
            <a:ext cx="457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4642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sp>
        <p:nvSpPr>
          <p:cNvPr id="3" name="2 CuadroTexto"/>
          <p:cNvSpPr txBox="1"/>
          <p:nvPr/>
        </p:nvSpPr>
        <p:spPr>
          <a:xfrm>
            <a:off x="1967587" y="414269"/>
            <a:ext cx="9089409" cy="646331"/>
          </a:xfrm>
          <a:prstGeom prst="rect">
            <a:avLst/>
          </a:prstGeom>
          <a:noFill/>
        </p:spPr>
        <p:txBody>
          <a:bodyPr wrap="square" rtlCol="0">
            <a:spAutoFit/>
          </a:bodyPr>
          <a:lstStyle/>
          <a:p>
            <a:pPr algn="ctr"/>
            <a:r>
              <a:rPr lang="es-CO" sz="3600" b="1" dirty="0" smtClean="0"/>
              <a:t>Los retos actuales</a:t>
            </a:r>
            <a:endParaRPr lang="es-CO" sz="3600" b="1" dirty="0"/>
          </a:p>
        </p:txBody>
      </p:sp>
      <p:pic>
        <p:nvPicPr>
          <p:cNvPr id="7" name="Picture 3" descr="D:\Mis documentos\2016\tranvia 2016\fotos\cable línea h\julian\_JRA16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975" y="1171603"/>
            <a:ext cx="7098631" cy="4732937"/>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2962974" y="6027670"/>
            <a:ext cx="2108269" cy="369332"/>
          </a:xfrm>
          <a:prstGeom prst="rect">
            <a:avLst/>
          </a:prstGeom>
        </p:spPr>
        <p:txBody>
          <a:bodyPr wrap="none">
            <a:spAutoFit/>
          </a:bodyPr>
          <a:lstStyle/>
          <a:p>
            <a:r>
              <a:rPr lang="es-CO" dirty="0" err="1"/>
              <a:t>Metrocable</a:t>
            </a:r>
            <a:r>
              <a:rPr lang="es-CO" dirty="0"/>
              <a:t>, Línea H</a:t>
            </a:r>
          </a:p>
        </p:txBody>
      </p:sp>
    </p:spTree>
    <p:extLst>
      <p:ext uri="{BB962C8B-B14F-4D97-AF65-F5344CB8AC3E}">
        <p14:creationId xmlns:p14="http://schemas.microsoft.com/office/powerpoint/2010/main" val="21398917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sp>
        <p:nvSpPr>
          <p:cNvPr id="2" name="1 CuadroTexto"/>
          <p:cNvSpPr txBox="1"/>
          <p:nvPr/>
        </p:nvSpPr>
        <p:spPr>
          <a:xfrm>
            <a:off x="3052971" y="5719875"/>
            <a:ext cx="3319616" cy="369332"/>
          </a:xfrm>
          <a:prstGeom prst="rect">
            <a:avLst/>
          </a:prstGeom>
          <a:noFill/>
        </p:spPr>
        <p:txBody>
          <a:bodyPr wrap="square" rtlCol="0">
            <a:spAutoFit/>
          </a:bodyPr>
          <a:lstStyle/>
          <a:p>
            <a:r>
              <a:rPr lang="es-CO" dirty="0" err="1" smtClean="0"/>
              <a:t>Metrocable</a:t>
            </a:r>
            <a:r>
              <a:rPr lang="es-CO" dirty="0" smtClean="0"/>
              <a:t>, Línea M</a:t>
            </a:r>
            <a:endParaRPr lang="es-CO" dirty="0"/>
          </a:p>
        </p:txBody>
      </p:sp>
      <p:pic>
        <p:nvPicPr>
          <p:cNvPr id="6146" name="Picture 2" descr="D:\Mis documentos\2016\tranvia 2016\fotos\cable línea m\mayo2016baja\_JRA051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716" b="4536"/>
          <a:stretch/>
        </p:blipFill>
        <p:spPr bwMode="auto">
          <a:xfrm>
            <a:off x="5320886" y="-1"/>
            <a:ext cx="5395239"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9669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024161" y="139662"/>
            <a:ext cx="9301655" cy="646331"/>
          </a:xfrm>
          <a:prstGeom prst="rect">
            <a:avLst/>
          </a:prstGeom>
          <a:noFill/>
        </p:spPr>
        <p:txBody>
          <a:bodyPr wrap="square" rtlCol="0">
            <a:spAutoFit/>
          </a:bodyPr>
          <a:lstStyle/>
          <a:p>
            <a:pPr algn="ctr"/>
            <a:r>
              <a:rPr lang="es-CO" sz="3600" b="1" dirty="0" smtClean="0"/>
              <a:t>Incomodidades por la obra</a:t>
            </a:r>
            <a:endParaRPr lang="es-CO" sz="3600" b="1" dirty="0"/>
          </a:p>
        </p:txBody>
      </p:sp>
      <p:pic>
        <p:nvPicPr>
          <p:cNvPr id="15363" name="Picture 3" descr="D:\Mis documentos\INFORMACIÓN DEL METRO\TRANVIA AYACUCHO\ACCIONES COMUNICACIONES TRANVÍA-PAULA 2014\FOTOS\fotos miraflores\IMG_411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622" t="-9613" b="18580"/>
          <a:stretch/>
        </p:blipFill>
        <p:spPr bwMode="auto">
          <a:xfrm>
            <a:off x="1334297" y="462826"/>
            <a:ext cx="5340691" cy="3359741"/>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D:\Mis documentos\INFORMACIÓN DEL METRO\TRANVIA AYACUCHO\ACCIONES COMUNICACIONES TRANVÍA-PAULA 2014\FOTOS\centro - catenaria - paradas\IMG_129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4298" y="3942521"/>
            <a:ext cx="5340694" cy="3004140"/>
          </a:xfrm>
          <a:prstGeom prst="rect">
            <a:avLst/>
          </a:prstGeom>
          <a:noFill/>
          <a:extLst>
            <a:ext uri="{909E8E84-426E-40DD-AFC4-6F175D3DCCD1}">
              <a14:hiddenFill xmlns:a14="http://schemas.microsoft.com/office/drawing/2010/main">
                <a:solidFill>
                  <a:srgbClr val="FFFFFF"/>
                </a:solidFill>
              </a14:hiddenFill>
            </a:ext>
          </a:extLst>
        </p:spPr>
      </p:pic>
      <p:pic>
        <p:nvPicPr>
          <p:cNvPr id="15365" name="Picture 5" descr="D:\Mis documentos\INFORMACIÓN DEL METRO\TRANVIA AYACUCHO\ACCIONES COMUNICACIONES TRANVÍA-PAULA 2014\FOTOS\centro - catenaria - paradas\IMG_128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94935" y="785993"/>
            <a:ext cx="5398354" cy="3036575"/>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D:\Mis documentos\INFORMACIÓN DEL METRO\TRANVIA AYACUCHO\ACCIONES COMUNICACIONES TRANVÍA-PAULA 2014\FOTOS\centro - catenaria - paradas\IMG_127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96227" y="3942521"/>
            <a:ext cx="5397062" cy="3035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5186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5" descr="C:\01- TRANVIA_CRUZ\02- 2013\06- Fotos\Seguimiento Fotografico\regresar_.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37434" y="6524626"/>
            <a:ext cx="579967"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4 CuadroTexto"/>
          <p:cNvSpPr txBox="1">
            <a:spLocks noChangeArrowheads="1"/>
          </p:cNvSpPr>
          <p:nvPr/>
        </p:nvSpPr>
        <p:spPr bwMode="auto">
          <a:xfrm>
            <a:off x="0" y="5319714"/>
            <a:ext cx="1219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s-CO" altLang="es-CO" sz="1800" b="1" dirty="0" smtClean="0">
                <a:latin typeface="Corbel" panose="020B0503020204020204" pitchFamily="34" charset="0"/>
                <a:cs typeface="Courier New" pitchFamily="49" charset="0"/>
              </a:rPr>
              <a:t>Iglesia </a:t>
            </a:r>
            <a:r>
              <a:rPr lang="es-CO" altLang="es-CO" sz="1800" b="1" dirty="0">
                <a:latin typeface="Corbel" panose="020B0503020204020204" pitchFamily="34" charset="0"/>
                <a:cs typeface="Courier New" pitchFamily="49" charset="0"/>
              </a:rPr>
              <a:t>Sagrado Corazón.</a:t>
            </a:r>
          </a:p>
          <a:p>
            <a:pPr eaLnBrk="1" hangingPunct="1">
              <a:spcBef>
                <a:spcPct val="0"/>
              </a:spcBef>
              <a:buFontTx/>
              <a:buNone/>
            </a:pPr>
            <a:r>
              <a:rPr lang="es-CO" altLang="es-CO" sz="1800" b="1" dirty="0">
                <a:latin typeface="Corbel" panose="020B0503020204020204" pitchFamily="34" charset="0"/>
                <a:cs typeface="Courier New" pitchFamily="49" charset="0"/>
              </a:rPr>
              <a:t>Terraza Edificio Mar del Plata Ayacucho. </a:t>
            </a:r>
          </a:p>
        </p:txBody>
      </p:sp>
      <p:grpSp>
        <p:nvGrpSpPr>
          <p:cNvPr id="79876" name="1 Grupo"/>
          <p:cNvGrpSpPr>
            <a:grpSpLocks/>
          </p:cNvGrpSpPr>
          <p:nvPr/>
        </p:nvGrpSpPr>
        <p:grpSpPr bwMode="auto">
          <a:xfrm>
            <a:off x="0" y="-20638"/>
            <a:ext cx="12192000" cy="5664201"/>
            <a:chOff x="0" y="-20638"/>
            <a:chExt cx="9144000" cy="5663516"/>
          </a:xfrm>
        </p:grpSpPr>
        <p:pic>
          <p:nvPicPr>
            <p:cNvPr id="79953" name="Picture 11" descr="C:\01- TRANVIA_CRUZ\02- 2013\06- Fotos\Seguimiento Fotografico\TRAMO 2\08- Iglesia\B- Clínica\Seguimiento Clínica\01- Untitled_Panorama1_02072013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638"/>
              <a:ext cx="9137650" cy="5327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54" name="1 CuadroTexto"/>
            <p:cNvSpPr txBox="1">
              <a:spLocks noChangeArrowheads="1"/>
            </p:cNvSpPr>
            <p:nvPr/>
          </p:nvSpPr>
          <p:spPr bwMode="auto">
            <a:xfrm>
              <a:off x="6929214" y="5319713"/>
              <a:ext cx="2214786" cy="3231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es-CO" altLang="es-CO" sz="1500" b="1">
                  <a:solidFill>
                    <a:schemeClr val="bg1"/>
                  </a:solidFill>
                  <a:latin typeface="Courier New" pitchFamily="49" charset="0"/>
                  <a:cs typeface="Courier New" pitchFamily="49" charset="0"/>
                </a:rPr>
                <a:t>02/JUL/2013</a:t>
              </a:r>
            </a:p>
          </p:txBody>
        </p:sp>
      </p:grpSp>
      <p:grpSp>
        <p:nvGrpSpPr>
          <p:cNvPr id="13" name="12 Grupo"/>
          <p:cNvGrpSpPr>
            <a:grpSpLocks/>
          </p:cNvGrpSpPr>
          <p:nvPr/>
        </p:nvGrpSpPr>
        <p:grpSpPr bwMode="auto">
          <a:xfrm>
            <a:off x="-2117" y="1"/>
            <a:ext cx="12194117" cy="5643563"/>
            <a:chOff x="-848" y="0"/>
            <a:chExt cx="9144848" cy="5642878"/>
          </a:xfrm>
        </p:grpSpPr>
        <p:sp>
          <p:nvSpPr>
            <p:cNvPr id="79951" name="1 CuadroTexto"/>
            <p:cNvSpPr txBox="1">
              <a:spLocks noChangeArrowheads="1"/>
            </p:cNvSpPr>
            <p:nvPr/>
          </p:nvSpPr>
          <p:spPr bwMode="auto">
            <a:xfrm>
              <a:off x="6929214" y="5319713"/>
              <a:ext cx="2214786" cy="3231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es-CO" altLang="es-CO" sz="1500" b="1">
                  <a:solidFill>
                    <a:schemeClr val="bg1"/>
                  </a:solidFill>
                  <a:latin typeface="Courier New" pitchFamily="49" charset="0"/>
                  <a:cs typeface="Courier New" pitchFamily="49" charset="0"/>
                </a:rPr>
                <a:t>03/OCT/2013</a:t>
              </a:r>
            </a:p>
          </p:txBody>
        </p:sp>
        <p:pic>
          <p:nvPicPr>
            <p:cNvPr id="79952" name="Picture 13" descr="C:\01- TRANVIA_CRUZ\02- 2013\06- Fotos\Seguimiento Fotografico\TRAMO 2\08- Iglesia\B- Clínica\Seguimiento Clínica\03- Untitled_Panorama15_21112013_.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8" y="0"/>
              <a:ext cx="9137650" cy="5327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15 Grupo"/>
          <p:cNvGrpSpPr>
            <a:grpSpLocks/>
          </p:cNvGrpSpPr>
          <p:nvPr/>
        </p:nvGrpSpPr>
        <p:grpSpPr bwMode="auto">
          <a:xfrm>
            <a:off x="-2117" y="-20638"/>
            <a:ext cx="12192001" cy="5664201"/>
            <a:chOff x="0" y="-20638"/>
            <a:chExt cx="9144000" cy="5663516"/>
          </a:xfrm>
        </p:grpSpPr>
        <p:sp>
          <p:nvSpPr>
            <p:cNvPr id="79949" name="1 CuadroTexto"/>
            <p:cNvSpPr txBox="1">
              <a:spLocks noChangeArrowheads="1"/>
            </p:cNvSpPr>
            <p:nvPr/>
          </p:nvSpPr>
          <p:spPr bwMode="auto">
            <a:xfrm>
              <a:off x="6929214" y="5319713"/>
              <a:ext cx="2214786" cy="3231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es-CO" altLang="es-CO" sz="1500" b="1">
                  <a:solidFill>
                    <a:schemeClr val="bg1"/>
                  </a:solidFill>
                  <a:latin typeface="Courier New" pitchFamily="49" charset="0"/>
                  <a:cs typeface="Courier New" pitchFamily="49" charset="0"/>
                </a:rPr>
                <a:t>21/NOV/2013</a:t>
              </a:r>
            </a:p>
          </p:txBody>
        </p:sp>
        <p:pic>
          <p:nvPicPr>
            <p:cNvPr id="79950" name="Picture 12" descr="C:\01- TRANVIA_CRUZ\02- 2013\06- Fotos\Seguimiento Fotografico\TRAMO 2\08- Iglesia\B- Clínica\Seguimiento Clínica\02- Untitled_Panorama5_03102013_.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0638"/>
              <a:ext cx="9137650" cy="5327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13 Grupo"/>
          <p:cNvGrpSpPr>
            <a:grpSpLocks/>
          </p:cNvGrpSpPr>
          <p:nvPr/>
        </p:nvGrpSpPr>
        <p:grpSpPr bwMode="auto">
          <a:xfrm>
            <a:off x="0" y="-20638"/>
            <a:ext cx="12211051" cy="5664201"/>
            <a:chOff x="0" y="-20638"/>
            <a:chExt cx="9158439" cy="5664201"/>
          </a:xfrm>
        </p:grpSpPr>
        <p:sp>
          <p:nvSpPr>
            <p:cNvPr id="79947" name="1 CuadroTexto"/>
            <p:cNvSpPr txBox="1">
              <a:spLocks noChangeArrowheads="1"/>
            </p:cNvSpPr>
            <p:nvPr/>
          </p:nvSpPr>
          <p:spPr bwMode="auto">
            <a:xfrm>
              <a:off x="6929214" y="5320359"/>
              <a:ext cx="2214786" cy="32320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es-CO" altLang="es-CO" sz="1500" b="1">
                  <a:solidFill>
                    <a:schemeClr val="bg1"/>
                  </a:solidFill>
                  <a:latin typeface="Courier New" pitchFamily="49" charset="0"/>
                  <a:cs typeface="Courier New" pitchFamily="49" charset="0"/>
                </a:rPr>
                <a:t>08/ENE/2014</a:t>
              </a:r>
            </a:p>
          </p:txBody>
        </p:sp>
        <p:pic>
          <p:nvPicPr>
            <p:cNvPr id="79948" name="Picture 13" descr="C:\01- TRANVIA_CRUZ\03- 2014\06- Fotografias\Seguimiento Fotografico\TRAMO 2\08- Iglesia\B- Clínica\Seguimiento Clínica\04- Untitled_Panorama6_08012014_.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0638"/>
              <a:ext cx="9158439" cy="534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16 Grupo"/>
          <p:cNvGrpSpPr>
            <a:grpSpLocks/>
          </p:cNvGrpSpPr>
          <p:nvPr/>
        </p:nvGrpSpPr>
        <p:grpSpPr bwMode="auto">
          <a:xfrm>
            <a:off x="0" y="-20638"/>
            <a:ext cx="12208933" cy="5664201"/>
            <a:chOff x="0" y="-20639"/>
            <a:chExt cx="9157333" cy="5664202"/>
          </a:xfrm>
        </p:grpSpPr>
        <p:sp>
          <p:nvSpPr>
            <p:cNvPr id="79945" name="1 CuadroTexto"/>
            <p:cNvSpPr txBox="1">
              <a:spLocks noChangeArrowheads="1"/>
            </p:cNvSpPr>
            <p:nvPr/>
          </p:nvSpPr>
          <p:spPr bwMode="auto">
            <a:xfrm>
              <a:off x="6929100" y="5320359"/>
              <a:ext cx="2214749" cy="32320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es-CO" altLang="es-CO" sz="1500" b="1">
                  <a:solidFill>
                    <a:schemeClr val="bg1"/>
                  </a:solidFill>
                  <a:latin typeface="Courier New" pitchFamily="49" charset="0"/>
                  <a:cs typeface="Courier New" pitchFamily="49" charset="0"/>
                </a:rPr>
                <a:t>21/FEB/2014</a:t>
              </a:r>
            </a:p>
          </p:txBody>
        </p:sp>
        <p:pic>
          <p:nvPicPr>
            <p:cNvPr id="79946" name="Picture 2" descr="C:\01- TRANVIA_CRUZ\03- 2014\06- Fotografias\Seguimiento Fotografico\TRAMO 2\08- Iglesia\B- Clínica\Seguimiento Clínica\05- Untitled_Panorama14_21022014_.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0639"/>
              <a:ext cx="9157333" cy="5340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18 Grupo"/>
          <p:cNvGrpSpPr>
            <a:grpSpLocks/>
          </p:cNvGrpSpPr>
          <p:nvPr/>
        </p:nvGrpSpPr>
        <p:grpSpPr bwMode="auto">
          <a:xfrm>
            <a:off x="-21166" y="-20638"/>
            <a:ext cx="12213167" cy="5664201"/>
            <a:chOff x="-16027" y="-21285"/>
            <a:chExt cx="9159244" cy="5664848"/>
          </a:xfrm>
        </p:grpSpPr>
        <p:pic>
          <p:nvPicPr>
            <p:cNvPr id="79943" name="Picture 2" descr="C:\01- TRANVIA_CRUZ\03- 2014\06- Fotografias\Seguimiento Fotografico\TRAMO 2\08- Iglesia\B- Clínica\Seguimiento Clínica\06- Untitled_Panorama6_14032014_.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027" y="-21285"/>
              <a:ext cx="9158440" cy="534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44" name="1 CuadroTexto"/>
            <p:cNvSpPr txBox="1">
              <a:spLocks noChangeArrowheads="1"/>
            </p:cNvSpPr>
            <p:nvPr/>
          </p:nvSpPr>
          <p:spPr bwMode="auto">
            <a:xfrm>
              <a:off x="6928621" y="5320359"/>
              <a:ext cx="2214596" cy="32320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es-CO" altLang="es-CO" sz="1500" b="1">
                  <a:solidFill>
                    <a:schemeClr val="bg1"/>
                  </a:solidFill>
                  <a:latin typeface="Courier New" pitchFamily="49" charset="0"/>
                  <a:cs typeface="Courier New" pitchFamily="49" charset="0"/>
                </a:rPr>
                <a:t>14/MAR/2014</a:t>
              </a:r>
            </a:p>
          </p:txBody>
        </p:sp>
      </p:grpSp>
      <p:grpSp>
        <p:nvGrpSpPr>
          <p:cNvPr id="22" name="21 Grupo"/>
          <p:cNvGrpSpPr>
            <a:grpSpLocks/>
          </p:cNvGrpSpPr>
          <p:nvPr/>
        </p:nvGrpSpPr>
        <p:grpSpPr bwMode="auto">
          <a:xfrm>
            <a:off x="4234" y="-20638"/>
            <a:ext cx="12213167" cy="5664201"/>
            <a:chOff x="3501" y="-21284"/>
            <a:chExt cx="9159549" cy="5664847"/>
          </a:xfrm>
        </p:grpSpPr>
        <p:pic>
          <p:nvPicPr>
            <p:cNvPr id="79941" name="Picture 2" descr="C:\01- TRANVIA_CRUZ\03- 2014\06- Fotografias\Seguimiento Fotografico\TRAMO 2\08- Iglesia\B- Clínica\Seguimiento Clínica\07- Untitled_Panorama3_03042014_.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01" y="-21284"/>
              <a:ext cx="9159549" cy="5341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42" name="1 CuadroTexto"/>
            <p:cNvSpPr txBox="1">
              <a:spLocks noChangeArrowheads="1"/>
            </p:cNvSpPr>
            <p:nvPr/>
          </p:nvSpPr>
          <p:spPr bwMode="auto">
            <a:xfrm>
              <a:off x="6928621" y="5320359"/>
              <a:ext cx="2214596" cy="32320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es-CO" altLang="es-CO" sz="1500" b="1">
                  <a:solidFill>
                    <a:schemeClr val="bg1"/>
                  </a:solidFill>
                  <a:latin typeface="Courier New" pitchFamily="49" charset="0"/>
                  <a:cs typeface="Courier New" pitchFamily="49" charset="0"/>
                </a:rPr>
                <a:t>03/ABR/2014</a:t>
              </a:r>
            </a:p>
          </p:txBody>
        </p:sp>
      </p:grpSp>
      <p:grpSp>
        <p:nvGrpSpPr>
          <p:cNvPr id="26" name="25 Grupo"/>
          <p:cNvGrpSpPr>
            <a:grpSpLocks/>
          </p:cNvGrpSpPr>
          <p:nvPr/>
        </p:nvGrpSpPr>
        <p:grpSpPr bwMode="auto">
          <a:xfrm>
            <a:off x="4234" y="-22225"/>
            <a:ext cx="12213167" cy="5665788"/>
            <a:chOff x="3175" y="-21437"/>
            <a:chExt cx="9159875" cy="5665000"/>
          </a:xfrm>
        </p:grpSpPr>
        <p:pic>
          <p:nvPicPr>
            <p:cNvPr id="79939" name="Picture 4" descr="C:\01- TRANVIA_CRUZ\03- 2014\06- Fotografias\Seguimiento Fotografico\TRAMO 2\08- Iglesia\B- Clínica\Seguimiento Clínica\08- Untitled_Panorama5_29042014_.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75" y="-21437"/>
              <a:ext cx="9159875" cy="534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40" name="1 CuadroTexto"/>
            <p:cNvSpPr txBox="1">
              <a:spLocks noChangeArrowheads="1"/>
            </p:cNvSpPr>
            <p:nvPr/>
          </p:nvSpPr>
          <p:spPr bwMode="auto">
            <a:xfrm>
              <a:off x="6928541" y="5320396"/>
              <a:ext cx="2214675" cy="32316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es-CO" altLang="es-CO" sz="1500" b="1">
                  <a:solidFill>
                    <a:schemeClr val="bg1"/>
                  </a:solidFill>
                  <a:latin typeface="Courier New" pitchFamily="49" charset="0"/>
                  <a:cs typeface="Courier New" pitchFamily="49" charset="0"/>
                </a:rPr>
                <a:t>29/ABR/2014</a:t>
              </a:r>
            </a:p>
          </p:txBody>
        </p:sp>
      </p:grpSp>
      <p:grpSp>
        <p:nvGrpSpPr>
          <p:cNvPr id="32" name="31 Grupo"/>
          <p:cNvGrpSpPr>
            <a:grpSpLocks/>
          </p:cNvGrpSpPr>
          <p:nvPr/>
        </p:nvGrpSpPr>
        <p:grpSpPr bwMode="auto">
          <a:xfrm>
            <a:off x="4234" y="0"/>
            <a:ext cx="12213167" cy="5665788"/>
            <a:chOff x="3175" y="-21437"/>
            <a:chExt cx="9159875" cy="5665000"/>
          </a:xfrm>
        </p:grpSpPr>
        <p:pic>
          <p:nvPicPr>
            <p:cNvPr id="79937" name="Picture 5" descr="C:\01- TRANVIA_CRUZ\03- 2014\06- Fotografias\Seguimiento Fotografico\TRAMO 2\08- Iglesia\B- Clínica\Seguimiento Clínica\09- Untitled_Panorama18_30052014_.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75" y="-21437"/>
              <a:ext cx="9159875" cy="534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38" name="1 CuadroTexto"/>
            <p:cNvSpPr txBox="1">
              <a:spLocks noChangeArrowheads="1"/>
            </p:cNvSpPr>
            <p:nvPr/>
          </p:nvSpPr>
          <p:spPr bwMode="auto">
            <a:xfrm>
              <a:off x="6928541" y="5320396"/>
              <a:ext cx="2214675" cy="32316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es-CO" altLang="es-CO" sz="1500" b="1">
                  <a:solidFill>
                    <a:schemeClr val="bg1"/>
                  </a:solidFill>
                  <a:latin typeface="Courier New" pitchFamily="49" charset="0"/>
                  <a:cs typeface="Courier New" pitchFamily="49" charset="0"/>
                </a:rPr>
                <a:t>30/MAY/2014</a:t>
              </a:r>
            </a:p>
          </p:txBody>
        </p:sp>
      </p:grpSp>
      <p:grpSp>
        <p:nvGrpSpPr>
          <p:cNvPr id="35" name="34 Grupo"/>
          <p:cNvGrpSpPr>
            <a:grpSpLocks/>
          </p:cNvGrpSpPr>
          <p:nvPr/>
        </p:nvGrpSpPr>
        <p:grpSpPr bwMode="auto">
          <a:xfrm>
            <a:off x="4234" y="-1588"/>
            <a:ext cx="12213167" cy="5665788"/>
            <a:chOff x="3175" y="-21437"/>
            <a:chExt cx="9159875" cy="5665000"/>
          </a:xfrm>
        </p:grpSpPr>
        <p:pic>
          <p:nvPicPr>
            <p:cNvPr id="79934" name="Picture 2" descr="C:\01- TRANVIA_CRUZ\03- 2014\06- Fotografias\Seguimiento Fotografico\TRAMO 2\08- Iglesia\B- Clínica\Seguimiento Clínica\07- Untitled_Panorama3_03042014_.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75" y="-20638"/>
              <a:ext cx="9159875" cy="534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35" name="1 CuadroTexto"/>
            <p:cNvSpPr txBox="1">
              <a:spLocks noChangeArrowheads="1"/>
            </p:cNvSpPr>
            <p:nvPr/>
          </p:nvSpPr>
          <p:spPr bwMode="auto">
            <a:xfrm>
              <a:off x="6928541" y="5320396"/>
              <a:ext cx="2214675" cy="32316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es-CO" altLang="es-CO" sz="1500" b="1">
                  <a:solidFill>
                    <a:schemeClr val="bg1"/>
                  </a:solidFill>
                  <a:latin typeface="Courier New" pitchFamily="49" charset="0"/>
                  <a:cs typeface="Courier New" pitchFamily="49" charset="0"/>
                </a:rPr>
                <a:t>13/JUN/2014</a:t>
              </a:r>
            </a:p>
          </p:txBody>
        </p:sp>
        <p:pic>
          <p:nvPicPr>
            <p:cNvPr id="79936" name="Picture 3" descr="C:\01- TRANVIA_CRUZ\03- 2014\06- Fotografias\Seguimiento Fotografico\TRAMO 2\08- Iglesia\B- Clínica\Seguimiento Clínica\10- Untitled_Panorama3_07062014_.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75" y="-21437"/>
              <a:ext cx="9159875" cy="534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 name="35 Grupo"/>
          <p:cNvGrpSpPr>
            <a:grpSpLocks/>
          </p:cNvGrpSpPr>
          <p:nvPr/>
        </p:nvGrpSpPr>
        <p:grpSpPr bwMode="auto">
          <a:xfrm>
            <a:off x="4234" y="-1588"/>
            <a:ext cx="12213167" cy="5665788"/>
            <a:chOff x="3175" y="-847"/>
            <a:chExt cx="9159875" cy="5665047"/>
          </a:xfrm>
        </p:grpSpPr>
        <p:sp>
          <p:nvSpPr>
            <p:cNvPr id="79932" name="1 CuadroTexto"/>
            <p:cNvSpPr txBox="1">
              <a:spLocks noChangeArrowheads="1"/>
            </p:cNvSpPr>
            <p:nvPr/>
          </p:nvSpPr>
          <p:spPr bwMode="auto">
            <a:xfrm>
              <a:off x="6928541" y="5340988"/>
              <a:ext cx="2214675" cy="3232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es-CO" altLang="es-CO" sz="1500" b="1">
                  <a:solidFill>
                    <a:schemeClr val="bg1"/>
                  </a:solidFill>
                  <a:latin typeface="Courier New" pitchFamily="49" charset="0"/>
                  <a:cs typeface="Courier New" pitchFamily="49" charset="0"/>
                </a:rPr>
                <a:t>05/JUL/2014</a:t>
              </a:r>
            </a:p>
          </p:txBody>
        </p:sp>
        <p:pic>
          <p:nvPicPr>
            <p:cNvPr id="79933" name="Picture 2" descr="C:\01- TRANVIA_CRUZ\03- 2014\06- Fotografias\Seguimiento Fotografico\TRAMO 2\08- Iglesia\B- Clínica\Seguimiento Clínica\11- Untitled_Panorama14_05072014_.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75" y="-847"/>
              <a:ext cx="9159875" cy="5341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8" name="37 Grupo"/>
          <p:cNvGrpSpPr>
            <a:grpSpLocks/>
          </p:cNvGrpSpPr>
          <p:nvPr/>
        </p:nvGrpSpPr>
        <p:grpSpPr bwMode="auto">
          <a:xfrm>
            <a:off x="4234" y="-1588"/>
            <a:ext cx="12213167" cy="5665788"/>
            <a:chOff x="3176" y="-887"/>
            <a:chExt cx="9159874" cy="5665087"/>
          </a:xfrm>
        </p:grpSpPr>
        <p:pic>
          <p:nvPicPr>
            <p:cNvPr id="79930" name="Picture 2" descr="C:\01- TRANVIA_CRUZ\03- 2014\06- Fotografias\Seguimiento Fotografico\TRAMO 2\08- Iglesia\B- Clínica\Seguimiento Clínica\12- Untitled_Panorama1_17072014_.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176" y="-887"/>
              <a:ext cx="9159874" cy="534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31" name="1 CuadroTexto"/>
            <p:cNvSpPr txBox="1">
              <a:spLocks noChangeArrowheads="1"/>
            </p:cNvSpPr>
            <p:nvPr/>
          </p:nvSpPr>
          <p:spPr bwMode="auto">
            <a:xfrm>
              <a:off x="6928541" y="5340946"/>
              <a:ext cx="2214675" cy="32325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es-CO" altLang="es-CO" sz="1500" b="1">
                  <a:solidFill>
                    <a:schemeClr val="bg1"/>
                  </a:solidFill>
                  <a:latin typeface="Courier New" pitchFamily="49" charset="0"/>
                  <a:cs typeface="Courier New" pitchFamily="49" charset="0"/>
                </a:rPr>
                <a:t>17/JUL/2014</a:t>
              </a:r>
            </a:p>
          </p:txBody>
        </p:sp>
      </p:grpSp>
      <p:grpSp>
        <p:nvGrpSpPr>
          <p:cNvPr id="41" name="40 Grupo"/>
          <p:cNvGrpSpPr>
            <a:grpSpLocks/>
          </p:cNvGrpSpPr>
          <p:nvPr/>
        </p:nvGrpSpPr>
        <p:grpSpPr bwMode="auto">
          <a:xfrm>
            <a:off x="4234" y="-1588"/>
            <a:ext cx="12213167" cy="5665788"/>
            <a:chOff x="3176" y="-886"/>
            <a:chExt cx="9159874" cy="5665086"/>
          </a:xfrm>
        </p:grpSpPr>
        <p:pic>
          <p:nvPicPr>
            <p:cNvPr id="79928" name="Picture 3" descr="C:\01- TRANVIA_CRUZ\03- 2014\06- Fotografias\Seguimiento Fotografico\TRAMO 2\08- Iglesia\B- Clínica\Seguimiento Clínica\13- Untitled_Panorama22_01082014_.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176" y="-886"/>
              <a:ext cx="9159874" cy="5341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29" name="1 CuadroTexto"/>
            <p:cNvSpPr txBox="1">
              <a:spLocks noChangeArrowheads="1"/>
            </p:cNvSpPr>
            <p:nvPr/>
          </p:nvSpPr>
          <p:spPr bwMode="auto">
            <a:xfrm>
              <a:off x="6928541" y="5340946"/>
              <a:ext cx="2214675" cy="32325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es-CO" altLang="es-CO" sz="1500" b="1">
                  <a:solidFill>
                    <a:schemeClr val="bg1"/>
                  </a:solidFill>
                  <a:latin typeface="Courier New" pitchFamily="49" charset="0"/>
                  <a:cs typeface="Courier New" pitchFamily="49" charset="0"/>
                </a:rPr>
                <a:t>01/AGO/2014</a:t>
              </a:r>
            </a:p>
          </p:txBody>
        </p:sp>
      </p:grpSp>
      <p:grpSp>
        <p:nvGrpSpPr>
          <p:cNvPr id="44" name="43 Grupo"/>
          <p:cNvGrpSpPr>
            <a:grpSpLocks/>
          </p:cNvGrpSpPr>
          <p:nvPr/>
        </p:nvGrpSpPr>
        <p:grpSpPr bwMode="auto">
          <a:xfrm>
            <a:off x="4234" y="-1588"/>
            <a:ext cx="12213167" cy="5665788"/>
            <a:chOff x="3174" y="-927"/>
            <a:chExt cx="9159875" cy="5665127"/>
          </a:xfrm>
        </p:grpSpPr>
        <p:sp>
          <p:nvSpPr>
            <p:cNvPr id="79926" name="1 CuadroTexto"/>
            <p:cNvSpPr txBox="1">
              <a:spLocks noChangeArrowheads="1"/>
            </p:cNvSpPr>
            <p:nvPr/>
          </p:nvSpPr>
          <p:spPr bwMode="auto">
            <a:xfrm>
              <a:off x="6928541" y="5340906"/>
              <a:ext cx="2214675" cy="32329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es-CO" altLang="es-CO" sz="1500" b="1">
                  <a:solidFill>
                    <a:schemeClr val="bg1"/>
                  </a:solidFill>
                  <a:latin typeface="Courier New" pitchFamily="49" charset="0"/>
                  <a:cs typeface="Courier New" pitchFamily="49" charset="0"/>
                </a:rPr>
                <a:t>05/SEP/2014</a:t>
              </a:r>
            </a:p>
          </p:txBody>
        </p:sp>
        <p:pic>
          <p:nvPicPr>
            <p:cNvPr id="79927" name="Picture 2" descr="C:\01- TRANVIA_CRUZ\03- 2014\06- Fotografias\Seguimiento Fotografico\TRAMO 2\08- Iglesia\B- Clínica\Seguimiento Clínica\14- Untitled_Panorama26_05092014_.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174" y="-927"/>
              <a:ext cx="9159875" cy="534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7" name="46 Grupo"/>
          <p:cNvGrpSpPr>
            <a:grpSpLocks/>
          </p:cNvGrpSpPr>
          <p:nvPr/>
        </p:nvGrpSpPr>
        <p:grpSpPr bwMode="auto">
          <a:xfrm>
            <a:off x="4234" y="-1588"/>
            <a:ext cx="12213167" cy="5665788"/>
            <a:chOff x="3175" y="-926"/>
            <a:chExt cx="9159874" cy="5665126"/>
          </a:xfrm>
        </p:grpSpPr>
        <p:sp>
          <p:nvSpPr>
            <p:cNvPr id="79924" name="1 CuadroTexto"/>
            <p:cNvSpPr txBox="1">
              <a:spLocks noChangeArrowheads="1"/>
            </p:cNvSpPr>
            <p:nvPr/>
          </p:nvSpPr>
          <p:spPr bwMode="auto">
            <a:xfrm>
              <a:off x="6928541" y="5340906"/>
              <a:ext cx="2214675" cy="32329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es-CO" altLang="es-CO" sz="1500" b="1">
                  <a:solidFill>
                    <a:schemeClr val="bg1"/>
                  </a:solidFill>
                  <a:latin typeface="Courier New" pitchFamily="49" charset="0"/>
                  <a:cs typeface="Courier New" pitchFamily="49" charset="0"/>
                </a:rPr>
                <a:t>25/OCT/2014</a:t>
              </a:r>
            </a:p>
          </p:txBody>
        </p:sp>
        <p:pic>
          <p:nvPicPr>
            <p:cNvPr id="79925" name="Picture 4" descr="C:\01- TRANVIA_CRUZ\03- 2014\06- Fotografias\Seguimiento Fotografico\TRAMO 2\08- Iglesia\B- Clínica\Seguimiento Clínica\15- Untitled_Panorama8_25102014_.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175" y="-926"/>
              <a:ext cx="9159874" cy="5341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3" name="52 Grupo"/>
          <p:cNvGrpSpPr>
            <a:grpSpLocks/>
          </p:cNvGrpSpPr>
          <p:nvPr/>
        </p:nvGrpSpPr>
        <p:grpSpPr bwMode="auto">
          <a:xfrm>
            <a:off x="4234" y="-1588"/>
            <a:ext cx="12213167" cy="5665788"/>
            <a:chOff x="3175" y="-925"/>
            <a:chExt cx="9159872" cy="5665125"/>
          </a:xfrm>
        </p:grpSpPr>
        <p:pic>
          <p:nvPicPr>
            <p:cNvPr id="79922" name="Picture 2" descr="C:\01- TRANVIA_CRUZ\03- 2014\06- Fotografias\Seguimiento Fotografico\TRAMO 2\08- Iglesia\B- Clínica\Seguimiento Clínica\16- Untitled_Panorama7_28112014_.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175" y="-925"/>
              <a:ext cx="9159872" cy="5341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23" name="1 CuadroTexto"/>
            <p:cNvSpPr txBox="1">
              <a:spLocks noChangeArrowheads="1"/>
            </p:cNvSpPr>
            <p:nvPr/>
          </p:nvSpPr>
          <p:spPr bwMode="auto">
            <a:xfrm>
              <a:off x="6928541" y="5340906"/>
              <a:ext cx="2214675" cy="32329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es-CO" altLang="es-CO" sz="1500" b="1">
                  <a:solidFill>
                    <a:schemeClr val="bg1"/>
                  </a:solidFill>
                  <a:latin typeface="Courier New" pitchFamily="49" charset="0"/>
                  <a:cs typeface="Courier New" pitchFamily="49" charset="0"/>
                </a:rPr>
                <a:t>28/NOV/2014</a:t>
              </a:r>
            </a:p>
          </p:txBody>
        </p:sp>
      </p:grpSp>
      <p:grpSp>
        <p:nvGrpSpPr>
          <p:cNvPr id="54" name="53 Grupo"/>
          <p:cNvGrpSpPr>
            <a:grpSpLocks/>
          </p:cNvGrpSpPr>
          <p:nvPr/>
        </p:nvGrpSpPr>
        <p:grpSpPr bwMode="auto">
          <a:xfrm>
            <a:off x="4234" y="-1588"/>
            <a:ext cx="12213167" cy="5665788"/>
            <a:chOff x="3174" y="-965"/>
            <a:chExt cx="9159875" cy="5665165"/>
          </a:xfrm>
        </p:grpSpPr>
        <p:pic>
          <p:nvPicPr>
            <p:cNvPr id="79920" name="Picture 2" descr="C:\01- TRANVIA_CRUZ\04- 2015\06_Fotografias\Seguimiento Fotografico\TRAMO 2\08- Iglesia\B- Clínica\Seguimiento Clínica\17- Untitled_Panorama01_29122014_.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174" y="-965"/>
              <a:ext cx="9159875" cy="534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21" name="1 CuadroTexto"/>
            <p:cNvSpPr txBox="1">
              <a:spLocks noChangeArrowheads="1"/>
            </p:cNvSpPr>
            <p:nvPr/>
          </p:nvSpPr>
          <p:spPr bwMode="auto">
            <a:xfrm>
              <a:off x="6928543" y="5340868"/>
              <a:ext cx="2214676" cy="3233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es-CO" altLang="es-CO" sz="1500" b="1">
                  <a:solidFill>
                    <a:schemeClr val="bg1"/>
                  </a:solidFill>
                  <a:latin typeface="Courier New" pitchFamily="49" charset="0"/>
                  <a:cs typeface="Courier New" pitchFamily="49" charset="0"/>
                </a:rPr>
                <a:t>29/DIC/2014</a:t>
              </a:r>
            </a:p>
          </p:txBody>
        </p:sp>
      </p:grpSp>
      <p:grpSp>
        <p:nvGrpSpPr>
          <p:cNvPr id="57" name="56 Grupo"/>
          <p:cNvGrpSpPr>
            <a:grpSpLocks/>
          </p:cNvGrpSpPr>
          <p:nvPr/>
        </p:nvGrpSpPr>
        <p:grpSpPr bwMode="auto">
          <a:xfrm>
            <a:off x="0" y="9526"/>
            <a:ext cx="12192000" cy="5654675"/>
            <a:chOff x="-1" y="9218"/>
            <a:chExt cx="9143220" cy="5654982"/>
          </a:xfrm>
        </p:grpSpPr>
        <p:pic>
          <p:nvPicPr>
            <p:cNvPr id="79918" name="Picture 3" descr="C:\01- TRANVIA_CRUZ\04- 2015\06_Fotografias\Seguimiento Fotografico\TRAMO 2\08- Iglesia\B- Clínica\Seguimiento Clínica\18- Untitled_Panorama01_02022015_.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 y="9218"/>
              <a:ext cx="9142413" cy="533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19" name="1 CuadroTexto"/>
            <p:cNvSpPr txBox="1">
              <a:spLocks noChangeArrowheads="1"/>
            </p:cNvSpPr>
            <p:nvPr/>
          </p:nvSpPr>
          <p:spPr bwMode="auto">
            <a:xfrm>
              <a:off x="6928543" y="5340868"/>
              <a:ext cx="2214676" cy="3233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es-CO" altLang="es-CO" sz="1500" b="1">
                  <a:solidFill>
                    <a:schemeClr val="bg1"/>
                  </a:solidFill>
                  <a:latin typeface="Courier New" pitchFamily="49" charset="0"/>
                  <a:cs typeface="Courier New" pitchFamily="49" charset="0"/>
                </a:rPr>
                <a:t>30/ENE/2015</a:t>
              </a:r>
            </a:p>
          </p:txBody>
        </p:sp>
      </p:grpSp>
      <p:grpSp>
        <p:nvGrpSpPr>
          <p:cNvPr id="60" name="59 Grupo"/>
          <p:cNvGrpSpPr>
            <a:grpSpLocks/>
          </p:cNvGrpSpPr>
          <p:nvPr/>
        </p:nvGrpSpPr>
        <p:grpSpPr bwMode="auto">
          <a:xfrm>
            <a:off x="0" y="9526"/>
            <a:ext cx="12192000" cy="5654675"/>
            <a:chOff x="0" y="8781"/>
            <a:chExt cx="9144000" cy="5655419"/>
          </a:xfrm>
        </p:grpSpPr>
        <p:sp>
          <p:nvSpPr>
            <p:cNvPr id="79916" name="1 CuadroTexto"/>
            <p:cNvSpPr txBox="1">
              <a:spLocks noChangeArrowheads="1"/>
            </p:cNvSpPr>
            <p:nvPr/>
          </p:nvSpPr>
          <p:spPr bwMode="auto">
            <a:xfrm>
              <a:off x="6929135" y="5340886"/>
              <a:ext cx="2214865" cy="3233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es-CO" altLang="es-CO" sz="1500" b="1">
                  <a:solidFill>
                    <a:schemeClr val="bg1"/>
                  </a:solidFill>
                  <a:latin typeface="Courier New" pitchFamily="49" charset="0"/>
                  <a:cs typeface="Courier New" pitchFamily="49" charset="0"/>
                </a:rPr>
                <a:t>13/MAR/2015</a:t>
              </a:r>
            </a:p>
          </p:txBody>
        </p:sp>
        <p:pic>
          <p:nvPicPr>
            <p:cNvPr id="79917" name="Picture 59" descr="C:\01_Tranvia_Cruz\04- 2015\06_Fotografias\Seguimiento Fotografico\TRAMO 2\08- Iglesia\B- Clínica\Seguimiento Clínica\19- Untitled_Panorama05_13032015_.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0" y="8781"/>
              <a:ext cx="9143193" cy="5332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3" name="62 Grupo"/>
          <p:cNvGrpSpPr>
            <a:grpSpLocks/>
          </p:cNvGrpSpPr>
          <p:nvPr/>
        </p:nvGrpSpPr>
        <p:grpSpPr bwMode="auto">
          <a:xfrm>
            <a:off x="0" y="9526"/>
            <a:ext cx="12192000" cy="5654675"/>
            <a:chOff x="-1" y="8780"/>
            <a:chExt cx="9144001" cy="5655420"/>
          </a:xfrm>
        </p:grpSpPr>
        <p:sp>
          <p:nvSpPr>
            <p:cNvPr id="79914" name="1 CuadroTexto"/>
            <p:cNvSpPr txBox="1">
              <a:spLocks noChangeArrowheads="1"/>
            </p:cNvSpPr>
            <p:nvPr/>
          </p:nvSpPr>
          <p:spPr bwMode="auto">
            <a:xfrm>
              <a:off x="6929135" y="5340886"/>
              <a:ext cx="2214865" cy="3233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es-CO" altLang="es-CO" sz="1500" b="1">
                  <a:solidFill>
                    <a:schemeClr val="bg1"/>
                  </a:solidFill>
                  <a:latin typeface="Courier New" pitchFamily="49" charset="0"/>
                  <a:cs typeface="Courier New" pitchFamily="49" charset="0"/>
                </a:rPr>
                <a:t>10/ABR/2015</a:t>
              </a:r>
            </a:p>
          </p:txBody>
        </p:sp>
        <p:pic>
          <p:nvPicPr>
            <p:cNvPr id="79915" name="Picture 2" descr="C:\01_Tranvia_Cruz\04- 2015\06_Fotografias\Seguimiento Fotografico\TRAMO 2\08- Iglesia\B- Clínica\Seguimiento Clínica\20- Untitled_Panorama16_10042015_.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 y="8780"/>
              <a:ext cx="9143193" cy="5332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6" name="65 Grupo"/>
          <p:cNvGrpSpPr>
            <a:grpSpLocks/>
          </p:cNvGrpSpPr>
          <p:nvPr/>
        </p:nvGrpSpPr>
        <p:grpSpPr bwMode="auto">
          <a:xfrm>
            <a:off x="0" y="9526"/>
            <a:ext cx="12192000" cy="5654675"/>
            <a:chOff x="0" y="8782"/>
            <a:chExt cx="9144000" cy="5655418"/>
          </a:xfrm>
        </p:grpSpPr>
        <p:sp>
          <p:nvSpPr>
            <p:cNvPr id="79912" name="1 CuadroTexto"/>
            <p:cNvSpPr txBox="1">
              <a:spLocks noChangeArrowheads="1"/>
            </p:cNvSpPr>
            <p:nvPr/>
          </p:nvSpPr>
          <p:spPr bwMode="auto">
            <a:xfrm>
              <a:off x="6929135" y="5340886"/>
              <a:ext cx="2214865" cy="3233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es-CO" altLang="es-CO" sz="1500" b="1">
                  <a:solidFill>
                    <a:schemeClr val="bg1"/>
                  </a:solidFill>
                  <a:latin typeface="Courier New" pitchFamily="49" charset="0"/>
                  <a:cs typeface="Courier New" pitchFamily="49" charset="0"/>
                </a:rPr>
                <a:t>08/MAY/2015</a:t>
              </a:r>
            </a:p>
          </p:txBody>
        </p:sp>
        <p:pic>
          <p:nvPicPr>
            <p:cNvPr id="79913" name="Picture 3" descr="C:\01_Tranvia_Cruz\04- 2015\06_Fotografias\Seguimiento Fotografico\TRAMO 2\08- Iglesia\B- Clínica\Seguimiento Clínica\21- Untitled_Panorama28_08052015_.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0" y="8782"/>
              <a:ext cx="9143192" cy="5332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7" name="76 Grupo"/>
          <p:cNvGrpSpPr>
            <a:grpSpLocks/>
          </p:cNvGrpSpPr>
          <p:nvPr/>
        </p:nvGrpSpPr>
        <p:grpSpPr bwMode="auto">
          <a:xfrm>
            <a:off x="-2117" y="11114"/>
            <a:ext cx="12192001" cy="5654675"/>
            <a:chOff x="0" y="9525"/>
            <a:chExt cx="9144000" cy="5654675"/>
          </a:xfrm>
        </p:grpSpPr>
        <p:sp>
          <p:nvSpPr>
            <p:cNvPr id="79910" name="1 CuadroTexto"/>
            <p:cNvSpPr txBox="1">
              <a:spLocks noChangeArrowheads="1"/>
            </p:cNvSpPr>
            <p:nvPr/>
          </p:nvSpPr>
          <p:spPr bwMode="auto">
            <a:xfrm>
              <a:off x="6929438" y="5340350"/>
              <a:ext cx="2214562" cy="3238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es-CO" altLang="es-CO" sz="1500" b="1">
                  <a:solidFill>
                    <a:schemeClr val="bg1"/>
                  </a:solidFill>
                  <a:latin typeface="Courier New" pitchFamily="49" charset="0"/>
                  <a:cs typeface="Courier New" pitchFamily="49" charset="0"/>
                </a:rPr>
                <a:t>30/JUN/2015</a:t>
              </a:r>
            </a:p>
          </p:txBody>
        </p:sp>
        <p:pic>
          <p:nvPicPr>
            <p:cNvPr id="79911" name="Picture 2" descr="C:\01_Tranvia_Cruz\04- 2015\06_Fotografias\Seguimiento Fotografico\TRAMO 2\08- Iglesia\B- Clínica\Seguimiento Clínica\20- Untitled_Panorama16_10042015_.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0" y="9525"/>
              <a:ext cx="9142413" cy="533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0" name="79 Grupo"/>
          <p:cNvGrpSpPr>
            <a:grpSpLocks/>
          </p:cNvGrpSpPr>
          <p:nvPr/>
        </p:nvGrpSpPr>
        <p:grpSpPr bwMode="auto">
          <a:xfrm>
            <a:off x="0" y="7938"/>
            <a:ext cx="12192000" cy="5656262"/>
            <a:chOff x="0" y="8700"/>
            <a:chExt cx="9144000" cy="5655500"/>
          </a:xfrm>
        </p:grpSpPr>
        <p:pic>
          <p:nvPicPr>
            <p:cNvPr id="79908" name="Picture 6" descr="C:\01_Tranvia_Cruz\04- 2015\06_Fotografias\Seguimiento Fotografico\TRAMO 2\08- Iglesia\B- Clínica\Seguimiento Clínica\22- Untitled_Panorama24_09072015_.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0" y="8700"/>
              <a:ext cx="9142413" cy="533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09" name="1 CuadroTexto"/>
            <p:cNvSpPr txBox="1">
              <a:spLocks noChangeArrowheads="1"/>
            </p:cNvSpPr>
            <p:nvPr/>
          </p:nvSpPr>
          <p:spPr bwMode="auto">
            <a:xfrm>
              <a:off x="6929438" y="5340350"/>
              <a:ext cx="2214562" cy="3238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es-CO" altLang="es-CO" sz="1500" b="1">
                  <a:solidFill>
                    <a:schemeClr val="bg1"/>
                  </a:solidFill>
                  <a:latin typeface="Courier New" pitchFamily="49" charset="0"/>
                  <a:cs typeface="Courier New" pitchFamily="49" charset="0"/>
                </a:rPr>
                <a:t>09/JUN/2015</a:t>
              </a:r>
            </a:p>
          </p:txBody>
        </p:sp>
      </p:grpSp>
      <p:grpSp>
        <p:nvGrpSpPr>
          <p:cNvPr id="83" name="82 Grupo"/>
          <p:cNvGrpSpPr>
            <a:grpSpLocks/>
          </p:cNvGrpSpPr>
          <p:nvPr/>
        </p:nvGrpSpPr>
        <p:grpSpPr bwMode="auto">
          <a:xfrm>
            <a:off x="0" y="7938"/>
            <a:ext cx="12192000" cy="5656262"/>
            <a:chOff x="-1" y="8701"/>
            <a:chExt cx="9144001" cy="5655499"/>
          </a:xfrm>
        </p:grpSpPr>
        <p:sp>
          <p:nvSpPr>
            <p:cNvPr id="79906" name="1 CuadroTexto"/>
            <p:cNvSpPr txBox="1">
              <a:spLocks noChangeArrowheads="1"/>
            </p:cNvSpPr>
            <p:nvPr/>
          </p:nvSpPr>
          <p:spPr bwMode="auto">
            <a:xfrm>
              <a:off x="6929438" y="5340350"/>
              <a:ext cx="2214562" cy="3238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es-CO" altLang="es-CO" sz="1500" b="1">
                  <a:solidFill>
                    <a:schemeClr val="bg1"/>
                  </a:solidFill>
                  <a:latin typeface="Courier New" pitchFamily="49" charset="0"/>
                  <a:cs typeface="Courier New" pitchFamily="49" charset="0"/>
                </a:rPr>
                <a:t>13/AGO/2015</a:t>
              </a:r>
            </a:p>
          </p:txBody>
        </p:sp>
        <p:pic>
          <p:nvPicPr>
            <p:cNvPr id="79907" name="Picture 7" descr="C:\01_Tranvia_Cruz\04- 2015\06_Fotografias\Seguimiento Fotografico\TRAMO 2\08- Iglesia\B- Clínica\Seguimiento Clínica\23- Untitled_Panorama12_13082015_.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 y="8701"/>
              <a:ext cx="9142413" cy="533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8" name="77 Grupo"/>
          <p:cNvGrpSpPr>
            <a:grpSpLocks/>
          </p:cNvGrpSpPr>
          <p:nvPr/>
        </p:nvGrpSpPr>
        <p:grpSpPr bwMode="auto">
          <a:xfrm>
            <a:off x="0" y="7938"/>
            <a:ext cx="12192000" cy="5656262"/>
            <a:chOff x="-1" y="8699"/>
            <a:chExt cx="9144001" cy="5655501"/>
          </a:xfrm>
        </p:grpSpPr>
        <p:pic>
          <p:nvPicPr>
            <p:cNvPr id="79904" name="Picture 5" descr="C:\01_Tranvia_Cruz\04- 2015\06_Fotografias\Seguimiento Fotografico\TRAMO 2\08- Iglesia\B- Clínica\Seguimiento Clínica\24- Untitled_Panorama12_07102015_.jp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 y="8699"/>
              <a:ext cx="9142413" cy="533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05" name="1 CuadroTexto"/>
            <p:cNvSpPr txBox="1">
              <a:spLocks noChangeArrowheads="1"/>
            </p:cNvSpPr>
            <p:nvPr/>
          </p:nvSpPr>
          <p:spPr bwMode="auto">
            <a:xfrm>
              <a:off x="6929438" y="5340350"/>
              <a:ext cx="2214562" cy="3238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es-CO" altLang="es-CO" sz="1500" b="1">
                  <a:solidFill>
                    <a:schemeClr val="bg1"/>
                  </a:solidFill>
                  <a:latin typeface="Courier New" pitchFamily="49" charset="0"/>
                  <a:cs typeface="Courier New" pitchFamily="49" charset="0"/>
                </a:rPr>
                <a:t>07/OCT/2015</a:t>
              </a:r>
            </a:p>
          </p:txBody>
        </p:sp>
      </p:grpSp>
      <p:grpSp>
        <p:nvGrpSpPr>
          <p:cNvPr id="81" name="80 Grupo"/>
          <p:cNvGrpSpPr>
            <a:grpSpLocks/>
          </p:cNvGrpSpPr>
          <p:nvPr/>
        </p:nvGrpSpPr>
        <p:grpSpPr bwMode="auto">
          <a:xfrm>
            <a:off x="0" y="7938"/>
            <a:ext cx="12192000" cy="5656262"/>
            <a:chOff x="-1" y="7939"/>
            <a:chExt cx="9144001" cy="5656261"/>
          </a:xfrm>
        </p:grpSpPr>
        <p:pic>
          <p:nvPicPr>
            <p:cNvPr id="79902" name="Picture 6" descr="C:\01_Tranvia_Cruz\04- 2015\06_Fotografias\Seguimiento Fotografico\TRAMO 2\08- Iglesia\B- Clínica\Seguimiento Clínica\26- Untitled_Panorama17_12112015_.jp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 y="7939"/>
              <a:ext cx="9143643" cy="533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03" name="1 CuadroTexto"/>
            <p:cNvSpPr txBox="1">
              <a:spLocks noChangeArrowheads="1"/>
            </p:cNvSpPr>
            <p:nvPr/>
          </p:nvSpPr>
          <p:spPr bwMode="auto">
            <a:xfrm>
              <a:off x="6929438" y="5340306"/>
              <a:ext cx="2214562" cy="32389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es-CO" altLang="es-CO" sz="1500" b="1">
                  <a:solidFill>
                    <a:schemeClr val="bg1"/>
                  </a:solidFill>
                  <a:latin typeface="Courier New" pitchFamily="49" charset="0"/>
                  <a:cs typeface="Courier New" pitchFamily="49" charset="0"/>
                </a:rPr>
                <a:t>27/NOV/2015</a:t>
              </a:r>
            </a:p>
          </p:txBody>
        </p:sp>
      </p:grpSp>
    </p:spTree>
    <p:extLst>
      <p:ext uri="{BB962C8B-B14F-4D97-AF65-F5344CB8AC3E}">
        <p14:creationId xmlns:p14="http://schemas.microsoft.com/office/powerpoint/2010/main" val="190811568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25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250"/>
                                        <p:tgtEl>
                                          <p:spTgt spid="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250"/>
                                        <p:tgtEl>
                                          <p:spTgt spid="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250"/>
                                        <p:tgtEl>
                                          <p:spTgt spid="1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250"/>
                                        <p:tgtEl>
                                          <p:spTgt spid="1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250"/>
                                        <p:tgtEl>
                                          <p:spTgt spid="2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250"/>
                                        <p:tgtEl>
                                          <p:spTgt spid="2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1250"/>
                                        <p:tgtEl>
                                          <p:spTgt spid="3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1250"/>
                                        <p:tgtEl>
                                          <p:spTgt spid="3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1250"/>
                                        <p:tgtEl>
                                          <p:spTgt spid="3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1250"/>
                                        <p:tgtEl>
                                          <p:spTgt spid="3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1250"/>
                                        <p:tgtEl>
                                          <p:spTgt spid="41"/>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fade">
                                      <p:cBhvr>
                                        <p:cTn id="67" dur="1250"/>
                                        <p:tgtEl>
                                          <p:spTgt spid="44"/>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nodeType="click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fade">
                                      <p:cBhvr>
                                        <p:cTn id="72" dur="1250"/>
                                        <p:tgtEl>
                                          <p:spTgt spid="47"/>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nodeType="clickEffect">
                                  <p:stCondLst>
                                    <p:cond delay="0"/>
                                  </p:stCondLst>
                                  <p:childTnLst>
                                    <p:set>
                                      <p:cBhvr>
                                        <p:cTn id="76" dur="1" fill="hold">
                                          <p:stCondLst>
                                            <p:cond delay="0"/>
                                          </p:stCondLst>
                                        </p:cTn>
                                        <p:tgtEl>
                                          <p:spTgt spid="53"/>
                                        </p:tgtEl>
                                        <p:attrNameLst>
                                          <p:attrName>style.visibility</p:attrName>
                                        </p:attrNameLst>
                                      </p:cBhvr>
                                      <p:to>
                                        <p:strVal val="visible"/>
                                      </p:to>
                                    </p:set>
                                    <p:animEffect transition="in" filter="fade">
                                      <p:cBhvr>
                                        <p:cTn id="77" dur="1250"/>
                                        <p:tgtEl>
                                          <p:spTgt spid="53"/>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nodeType="click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fade">
                                      <p:cBhvr>
                                        <p:cTn id="82" dur="1250"/>
                                        <p:tgtEl>
                                          <p:spTgt spid="54"/>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0" presetClass="entr" presetSubtype="0" fill="hold" nodeType="clickEffect">
                                  <p:stCondLst>
                                    <p:cond delay="0"/>
                                  </p:stCondLst>
                                  <p:childTnLst>
                                    <p:set>
                                      <p:cBhvr>
                                        <p:cTn id="86" dur="1" fill="hold">
                                          <p:stCondLst>
                                            <p:cond delay="0"/>
                                          </p:stCondLst>
                                        </p:cTn>
                                        <p:tgtEl>
                                          <p:spTgt spid="57"/>
                                        </p:tgtEl>
                                        <p:attrNameLst>
                                          <p:attrName>style.visibility</p:attrName>
                                        </p:attrNameLst>
                                      </p:cBhvr>
                                      <p:to>
                                        <p:strVal val="visible"/>
                                      </p:to>
                                    </p:set>
                                    <p:animEffect transition="in" filter="fade">
                                      <p:cBhvr>
                                        <p:cTn id="87" dur="1250"/>
                                        <p:tgtEl>
                                          <p:spTgt spid="57"/>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ntr" presetSubtype="0" fill="hold" nodeType="clickEffect">
                                  <p:stCondLst>
                                    <p:cond delay="0"/>
                                  </p:stCondLst>
                                  <p:childTnLst>
                                    <p:set>
                                      <p:cBhvr>
                                        <p:cTn id="91" dur="1" fill="hold">
                                          <p:stCondLst>
                                            <p:cond delay="0"/>
                                          </p:stCondLst>
                                        </p:cTn>
                                        <p:tgtEl>
                                          <p:spTgt spid="60"/>
                                        </p:tgtEl>
                                        <p:attrNameLst>
                                          <p:attrName>style.visibility</p:attrName>
                                        </p:attrNameLst>
                                      </p:cBhvr>
                                      <p:to>
                                        <p:strVal val="visible"/>
                                      </p:to>
                                    </p:set>
                                    <p:animEffect transition="in" filter="fade">
                                      <p:cBhvr>
                                        <p:cTn id="92" dur="1250"/>
                                        <p:tgtEl>
                                          <p:spTgt spid="60"/>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10" presetClass="entr" presetSubtype="0" fill="hold" nodeType="clickEffect">
                                  <p:stCondLst>
                                    <p:cond delay="0"/>
                                  </p:stCondLst>
                                  <p:childTnLst>
                                    <p:set>
                                      <p:cBhvr>
                                        <p:cTn id="96" dur="1" fill="hold">
                                          <p:stCondLst>
                                            <p:cond delay="0"/>
                                          </p:stCondLst>
                                        </p:cTn>
                                        <p:tgtEl>
                                          <p:spTgt spid="63"/>
                                        </p:tgtEl>
                                        <p:attrNameLst>
                                          <p:attrName>style.visibility</p:attrName>
                                        </p:attrNameLst>
                                      </p:cBhvr>
                                      <p:to>
                                        <p:strVal val="visible"/>
                                      </p:to>
                                    </p:set>
                                    <p:animEffect transition="in" filter="fade">
                                      <p:cBhvr>
                                        <p:cTn id="97" dur="1250"/>
                                        <p:tgtEl>
                                          <p:spTgt spid="63"/>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10" presetClass="entr" presetSubtype="0" fill="hold" nodeType="clickEffect">
                                  <p:stCondLst>
                                    <p:cond delay="0"/>
                                  </p:stCondLst>
                                  <p:childTnLst>
                                    <p:set>
                                      <p:cBhvr>
                                        <p:cTn id="101" dur="1" fill="hold">
                                          <p:stCondLst>
                                            <p:cond delay="0"/>
                                          </p:stCondLst>
                                        </p:cTn>
                                        <p:tgtEl>
                                          <p:spTgt spid="66"/>
                                        </p:tgtEl>
                                        <p:attrNameLst>
                                          <p:attrName>style.visibility</p:attrName>
                                        </p:attrNameLst>
                                      </p:cBhvr>
                                      <p:to>
                                        <p:strVal val="visible"/>
                                      </p:to>
                                    </p:set>
                                    <p:animEffect transition="in" filter="fade">
                                      <p:cBhvr>
                                        <p:cTn id="102" dur="1250"/>
                                        <p:tgtEl>
                                          <p:spTgt spid="66"/>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0" presetClass="entr" presetSubtype="0" fill="hold" nodeType="clickEffect">
                                  <p:stCondLst>
                                    <p:cond delay="0"/>
                                  </p:stCondLst>
                                  <p:childTnLst>
                                    <p:set>
                                      <p:cBhvr>
                                        <p:cTn id="106" dur="1" fill="hold">
                                          <p:stCondLst>
                                            <p:cond delay="0"/>
                                          </p:stCondLst>
                                        </p:cTn>
                                        <p:tgtEl>
                                          <p:spTgt spid="77"/>
                                        </p:tgtEl>
                                        <p:attrNameLst>
                                          <p:attrName>style.visibility</p:attrName>
                                        </p:attrNameLst>
                                      </p:cBhvr>
                                      <p:to>
                                        <p:strVal val="visible"/>
                                      </p:to>
                                    </p:set>
                                    <p:animEffect transition="in" filter="fade">
                                      <p:cBhvr>
                                        <p:cTn id="107" dur="1250"/>
                                        <p:tgtEl>
                                          <p:spTgt spid="77"/>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ntr" presetSubtype="0" fill="hold" nodeType="clickEffect">
                                  <p:stCondLst>
                                    <p:cond delay="0"/>
                                  </p:stCondLst>
                                  <p:childTnLst>
                                    <p:set>
                                      <p:cBhvr>
                                        <p:cTn id="111" dur="1" fill="hold">
                                          <p:stCondLst>
                                            <p:cond delay="0"/>
                                          </p:stCondLst>
                                        </p:cTn>
                                        <p:tgtEl>
                                          <p:spTgt spid="80"/>
                                        </p:tgtEl>
                                        <p:attrNameLst>
                                          <p:attrName>style.visibility</p:attrName>
                                        </p:attrNameLst>
                                      </p:cBhvr>
                                      <p:to>
                                        <p:strVal val="visible"/>
                                      </p:to>
                                    </p:set>
                                    <p:animEffect transition="in" filter="fade">
                                      <p:cBhvr>
                                        <p:cTn id="112" dur="1250"/>
                                        <p:tgtEl>
                                          <p:spTgt spid="80"/>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0" presetClass="entr" presetSubtype="0" fill="hold" nodeType="clickEffect">
                                  <p:stCondLst>
                                    <p:cond delay="0"/>
                                  </p:stCondLst>
                                  <p:childTnLst>
                                    <p:set>
                                      <p:cBhvr>
                                        <p:cTn id="116" dur="1" fill="hold">
                                          <p:stCondLst>
                                            <p:cond delay="0"/>
                                          </p:stCondLst>
                                        </p:cTn>
                                        <p:tgtEl>
                                          <p:spTgt spid="83"/>
                                        </p:tgtEl>
                                        <p:attrNameLst>
                                          <p:attrName>style.visibility</p:attrName>
                                        </p:attrNameLst>
                                      </p:cBhvr>
                                      <p:to>
                                        <p:strVal val="visible"/>
                                      </p:to>
                                    </p:set>
                                    <p:animEffect transition="in" filter="fade">
                                      <p:cBhvr>
                                        <p:cTn id="117" dur="1250"/>
                                        <p:tgtEl>
                                          <p:spTgt spid="83"/>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10" presetClass="entr" presetSubtype="0" fill="hold" nodeType="clickEffect">
                                  <p:stCondLst>
                                    <p:cond delay="0"/>
                                  </p:stCondLst>
                                  <p:childTnLst>
                                    <p:set>
                                      <p:cBhvr>
                                        <p:cTn id="121" dur="1" fill="hold">
                                          <p:stCondLst>
                                            <p:cond delay="0"/>
                                          </p:stCondLst>
                                        </p:cTn>
                                        <p:tgtEl>
                                          <p:spTgt spid="78"/>
                                        </p:tgtEl>
                                        <p:attrNameLst>
                                          <p:attrName>style.visibility</p:attrName>
                                        </p:attrNameLst>
                                      </p:cBhvr>
                                      <p:to>
                                        <p:strVal val="visible"/>
                                      </p:to>
                                    </p:set>
                                    <p:animEffect transition="in" filter="fade">
                                      <p:cBhvr>
                                        <p:cTn id="122" dur="1250"/>
                                        <p:tgtEl>
                                          <p:spTgt spid="78"/>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10" presetClass="entr" presetSubtype="0" fill="hold" nodeType="clickEffect">
                                  <p:stCondLst>
                                    <p:cond delay="0"/>
                                  </p:stCondLst>
                                  <p:childTnLst>
                                    <p:set>
                                      <p:cBhvr>
                                        <p:cTn id="126" dur="1" fill="hold">
                                          <p:stCondLst>
                                            <p:cond delay="0"/>
                                          </p:stCondLst>
                                        </p:cTn>
                                        <p:tgtEl>
                                          <p:spTgt spid="81"/>
                                        </p:tgtEl>
                                        <p:attrNameLst>
                                          <p:attrName>style.visibility</p:attrName>
                                        </p:attrNameLst>
                                      </p:cBhvr>
                                      <p:to>
                                        <p:strVal val="visible"/>
                                      </p:to>
                                    </p:set>
                                    <p:animEffect transition="in" filter="fade">
                                      <p:cBhvr>
                                        <p:cTn id="127" dur="125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sp>
        <p:nvSpPr>
          <p:cNvPr id="2" name="1 CuadroTexto"/>
          <p:cNvSpPr txBox="1"/>
          <p:nvPr/>
        </p:nvSpPr>
        <p:spPr>
          <a:xfrm>
            <a:off x="1582616" y="672338"/>
            <a:ext cx="10068101" cy="646331"/>
          </a:xfrm>
          <a:prstGeom prst="rect">
            <a:avLst/>
          </a:prstGeom>
          <a:noFill/>
        </p:spPr>
        <p:txBody>
          <a:bodyPr wrap="square" rtlCol="0">
            <a:spAutoFit/>
          </a:bodyPr>
          <a:lstStyle/>
          <a:p>
            <a:r>
              <a:rPr lang="es-CO" sz="3600" b="1" dirty="0" smtClean="0"/>
              <a:t>Metro de </a:t>
            </a:r>
            <a:r>
              <a:rPr lang="es-CO" sz="3600" b="1" dirty="0"/>
              <a:t>M</a:t>
            </a:r>
            <a:r>
              <a:rPr lang="es-CO" sz="3600" b="1" dirty="0" smtClean="0"/>
              <a:t>edellín: la historia de los no imposibles</a:t>
            </a:r>
            <a:endParaRPr lang="es-CO" dirty="0" smtClean="0"/>
          </a:p>
        </p:txBody>
      </p:sp>
      <p:sp>
        <p:nvSpPr>
          <p:cNvPr id="3" name="2 CuadroTexto"/>
          <p:cNvSpPr txBox="1"/>
          <p:nvPr/>
        </p:nvSpPr>
        <p:spPr>
          <a:xfrm>
            <a:off x="1568416" y="1427556"/>
            <a:ext cx="5048250" cy="5078313"/>
          </a:xfrm>
          <a:prstGeom prst="rect">
            <a:avLst/>
          </a:prstGeom>
          <a:noFill/>
        </p:spPr>
        <p:txBody>
          <a:bodyPr wrap="square" rtlCol="0">
            <a:spAutoFit/>
          </a:bodyPr>
          <a:lstStyle/>
          <a:p>
            <a:pPr marL="285750" indent="-285750">
              <a:buFont typeface="Arial" panose="020B0604020202020204" pitchFamily="34" charset="0"/>
              <a:buChar char="•"/>
            </a:pPr>
            <a:r>
              <a:rPr lang="es-CO" sz="2400" dirty="0"/>
              <a:t>El contrato </a:t>
            </a:r>
            <a:r>
              <a:rPr lang="es-CO" sz="2400" dirty="0" smtClean="0"/>
              <a:t>49 (Metro y CHA)  </a:t>
            </a:r>
            <a:r>
              <a:rPr lang="es-CO" sz="2400" dirty="0"/>
              <a:t>inició en noviembre de </a:t>
            </a:r>
            <a:r>
              <a:rPr lang="es-CO" sz="2400" dirty="0" smtClean="0"/>
              <a:t>1983.</a:t>
            </a:r>
          </a:p>
          <a:p>
            <a:pPr marL="285750" indent="-285750">
              <a:buFont typeface="Arial" panose="020B0604020202020204" pitchFamily="34" charset="0"/>
              <a:buChar char="•"/>
            </a:pPr>
            <a:r>
              <a:rPr lang="es-CO" sz="2400" dirty="0" smtClean="0"/>
              <a:t>12 años después se entrega </a:t>
            </a:r>
            <a:r>
              <a:rPr lang="es-CO" sz="2400" dirty="0"/>
              <a:t>la obra</a:t>
            </a:r>
            <a:r>
              <a:rPr lang="es-CO" sz="2400" dirty="0" smtClean="0"/>
              <a:t>.</a:t>
            </a:r>
          </a:p>
          <a:p>
            <a:pPr marL="285750" indent="-285750">
              <a:buFont typeface="Arial" panose="020B0604020202020204" pitchFamily="34" charset="0"/>
              <a:buChar char="•"/>
            </a:pPr>
            <a:r>
              <a:rPr lang="es-CO" sz="2400" dirty="0"/>
              <a:t>El proyecto se </a:t>
            </a:r>
            <a:r>
              <a:rPr lang="es-CO" sz="2400" dirty="0" smtClean="0"/>
              <a:t>paralizó </a:t>
            </a:r>
            <a:r>
              <a:rPr lang="es-CO" sz="2400" dirty="0"/>
              <a:t>3 años, entre noviembre de 1989 y febrero de 1992 debido a las reclamaciones del </a:t>
            </a:r>
            <a:r>
              <a:rPr lang="es-CO" sz="2400" dirty="0" smtClean="0"/>
              <a:t>contratistas.</a:t>
            </a:r>
          </a:p>
          <a:p>
            <a:pPr marL="285750" indent="-285750">
              <a:buFont typeface="Arial" panose="020B0604020202020204" pitchFamily="34" charset="0"/>
              <a:buChar char="•"/>
            </a:pPr>
            <a:r>
              <a:rPr lang="es-CO" sz="2400" dirty="0" smtClean="0"/>
              <a:t>Solo </a:t>
            </a:r>
            <a:r>
              <a:rPr lang="es-CO" sz="2400" dirty="0"/>
              <a:t>el 10 de septiembre de 2009 se logró un cero a cero que puso punto final a las litigios nacionales e internacionales. Contrato de transacción.</a:t>
            </a:r>
          </a:p>
          <a:p>
            <a:pPr marL="285750" indent="-285750">
              <a:buFont typeface="Arial" panose="020B0604020202020204" pitchFamily="34" charset="0"/>
              <a:buChar char="•"/>
            </a:pPr>
            <a:endParaRPr lang="es-CO" dirty="0"/>
          </a:p>
          <a:p>
            <a:endParaRPr lang="es-CO" dirty="0"/>
          </a:p>
        </p:txBody>
      </p:sp>
      <p:pic>
        <p:nvPicPr>
          <p:cNvPr id="6" name="Picture 3" descr="Parálisis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94733" y="1809750"/>
            <a:ext cx="4746654" cy="3560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1857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sp>
        <p:nvSpPr>
          <p:cNvPr id="3" name="2 CuadroTexto"/>
          <p:cNvSpPr txBox="1"/>
          <p:nvPr/>
        </p:nvSpPr>
        <p:spPr>
          <a:xfrm>
            <a:off x="1826120" y="628251"/>
            <a:ext cx="9976513" cy="646331"/>
          </a:xfrm>
          <a:prstGeom prst="rect">
            <a:avLst/>
          </a:prstGeom>
          <a:noFill/>
        </p:spPr>
        <p:txBody>
          <a:bodyPr wrap="square" rtlCol="0">
            <a:spAutoFit/>
          </a:bodyPr>
          <a:lstStyle/>
          <a:p>
            <a:r>
              <a:rPr lang="es-ES" sz="3600" dirty="0" smtClean="0"/>
              <a:t>Nos apoyamos en las experiencias de otras ciudades</a:t>
            </a:r>
            <a:endParaRPr lang="es-ES" dirty="0" smtClean="0"/>
          </a:p>
        </p:txBody>
      </p:sp>
      <p:pic>
        <p:nvPicPr>
          <p:cNvPr id="1126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0908" t="16183" r="9027" b="19561"/>
          <a:stretch/>
        </p:blipFill>
        <p:spPr bwMode="auto">
          <a:xfrm>
            <a:off x="3146359" y="1614598"/>
            <a:ext cx="6721888" cy="4315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Triángulo isósceles">
            <a:hlinkClick r:id="rId5" action="ppaction://hlinkfile"/>
          </p:cNvPr>
          <p:cNvSpPr/>
          <p:nvPr/>
        </p:nvSpPr>
        <p:spPr>
          <a:xfrm rot="5400000">
            <a:off x="5058888" y="3051958"/>
            <a:ext cx="938151" cy="8668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0600956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Mis documentos\INFORMACIÓN DEL METRO\TRANVIA AYACUCHO\ACCIONES COMUNICACIONES TRANVÍA-PAULA 2014\FOTOS\fotos antiguo tranvia\IMG_402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6507" y="1505443"/>
            <a:ext cx="6614694" cy="4405489"/>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2013285" y="312820"/>
            <a:ext cx="10178715" cy="1200329"/>
          </a:xfrm>
          <a:prstGeom prst="rect">
            <a:avLst/>
          </a:prstGeom>
          <a:noFill/>
        </p:spPr>
        <p:txBody>
          <a:bodyPr wrap="square" rtlCol="0">
            <a:spAutoFit/>
          </a:bodyPr>
          <a:lstStyle/>
          <a:p>
            <a:r>
              <a:rPr lang="es-CO" sz="3600" b="1" dirty="0" smtClean="0"/>
              <a:t>Sensibilización con tranvía antiguo y lo que significa el moderno</a:t>
            </a:r>
            <a:endParaRPr lang="es-CO" sz="3600" b="1" dirty="0"/>
          </a:p>
        </p:txBody>
      </p:sp>
      <p:pic>
        <p:nvPicPr>
          <p:cNvPr id="4"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pic>
        <p:nvPicPr>
          <p:cNvPr id="5"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7124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53310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774209" y="716280"/>
            <a:ext cx="10295871" cy="1200329"/>
          </a:xfrm>
          <a:prstGeom prst="rect">
            <a:avLst/>
          </a:prstGeom>
          <a:noFill/>
        </p:spPr>
        <p:txBody>
          <a:bodyPr wrap="square" rtlCol="0">
            <a:spAutoFit/>
          </a:bodyPr>
          <a:lstStyle/>
          <a:p>
            <a:r>
              <a:rPr lang="es-CO" sz="3600" dirty="0" smtClean="0"/>
              <a:t>Realizamos material pedagógico de normas y elementos del tranvía</a:t>
            </a:r>
            <a:endParaRPr lang="es-CO" sz="3600" dirty="0"/>
          </a:p>
        </p:txBody>
      </p:sp>
      <p:pic>
        <p:nvPicPr>
          <p:cNvPr id="17410" name="Picture 2">
            <a:hlinkClick r:id="rId2" action="ppaction://hlinkfile"/>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99" t="14669" r="13500" b="17831"/>
          <a:stretch/>
        </p:blipFill>
        <p:spPr bwMode="auto">
          <a:xfrm>
            <a:off x="1234440" y="2065020"/>
            <a:ext cx="52705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a:hlinkClick r:id="rId4" action="ppaction://hlinkfile"/>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750" t="13438" r="10500" b="19219"/>
          <a:stretch/>
        </p:blipFill>
        <p:spPr bwMode="auto">
          <a:xfrm>
            <a:off x="6736292" y="2072640"/>
            <a:ext cx="5075875"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1904999" y="5775960"/>
            <a:ext cx="9907167" cy="369332"/>
          </a:xfrm>
          <a:prstGeom prst="rect">
            <a:avLst/>
          </a:prstGeom>
          <a:noFill/>
        </p:spPr>
        <p:txBody>
          <a:bodyPr wrap="square" rtlCol="0">
            <a:spAutoFit/>
          </a:bodyPr>
          <a:lstStyle/>
          <a:p>
            <a:r>
              <a:rPr lang="es-CO" dirty="0" smtClean="0"/>
              <a:t>Difundimos el material en reuniones, redes sociales, salas de cine y televisión.</a:t>
            </a:r>
            <a:endParaRPr lang="es-CO" dirty="0"/>
          </a:p>
        </p:txBody>
      </p:sp>
    </p:spTree>
    <p:extLst>
      <p:ext uri="{BB962C8B-B14F-4D97-AF65-F5344CB8AC3E}">
        <p14:creationId xmlns:p14="http://schemas.microsoft.com/office/powerpoint/2010/main" val="8682809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7124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sp>
        <p:nvSpPr>
          <p:cNvPr id="3" name="2 CuadroTexto"/>
          <p:cNvSpPr txBox="1"/>
          <p:nvPr/>
        </p:nvSpPr>
        <p:spPr>
          <a:xfrm>
            <a:off x="1967587" y="414269"/>
            <a:ext cx="9446647" cy="1200329"/>
          </a:xfrm>
          <a:prstGeom prst="rect">
            <a:avLst/>
          </a:prstGeom>
          <a:noFill/>
        </p:spPr>
        <p:txBody>
          <a:bodyPr wrap="square" rtlCol="0">
            <a:spAutoFit/>
          </a:bodyPr>
          <a:lstStyle/>
          <a:p>
            <a:r>
              <a:rPr lang="es-ES" sz="3600" dirty="0"/>
              <a:t>E</a:t>
            </a:r>
            <a:r>
              <a:rPr lang="es-ES" sz="3600" dirty="0" smtClean="0"/>
              <a:t>ventos de ciudad y comunitarios</a:t>
            </a:r>
          </a:p>
          <a:p>
            <a:pPr marL="285750" indent="-285750">
              <a:buFont typeface="Arial" panose="020B0604020202020204" pitchFamily="34" charset="0"/>
              <a:buChar char="•"/>
            </a:pPr>
            <a:r>
              <a:rPr lang="es-ES" dirty="0" smtClean="0"/>
              <a:t>foro de ciudad con expertos de Barcelona, Tenerife, Burdeos y Clermont Ferrand.</a:t>
            </a:r>
          </a:p>
          <a:p>
            <a:pPr marL="285750" indent="-285750">
              <a:buFont typeface="Arial" panose="020B0604020202020204" pitchFamily="34" charset="0"/>
              <a:buChar char="•"/>
            </a:pPr>
            <a:r>
              <a:rPr lang="es-ES" dirty="0" smtClean="0"/>
              <a:t>Seminario en el territorio.</a:t>
            </a:r>
          </a:p>
        </p:txBody>
      </p:sp>
      <p:pic>
        <p:nvPicPr>
          <p:cNvPr id="12291" name="Picture 3" descr="D:\Mis documentos\INFORMACIÓN DEL METRO\TRANVIA AYACUCHO\ACCIONES COMUNICACIONES TRANVÍA-PAULA 2014\FOTOS\FOROTRANVIA2014\_JPS886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94" t="21383" r="7390"/>
          <a:stretch/>
        </p:blipFill>
        <p:spPr bwMode="auto">
          <a:xfrm>
            <a:off x="1367640" y="1951627"/>
            <a:ext cx="5496169" cy="325413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D:\Mis documentos\INFORMACIÓN DEL METRO\TRANVIA AYACUCHO\ACCIONES COMUNICACIONES TRANVÍA-PAULA 2014\FOTOS\FOROTRANVIA2014\_JPS916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737" t="9173"/>
          <a:stretch/>
        </p:blipFill>
        <p:spPr bwMode="auto">
          <a:xfrm>
            <a:off x="6970290" y="1951627"/>
            <a:ext cx="4938449" cy="3254136"/>
          </a:xfrm>
          <a:prstGeom prst="rect">
            <a:avLst/>
          </a:prstGeom>
          <a:noFill/>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1570269" y="5283480"/>
            <a:ext cx="3695413" cy="369332"/>
          </a:xfrm>
          <a:prstGeom prst="rect">
            <a:avLst/>
          </a:prstGeom>
          <a:noFill/>
        </p:spPr>
        <p:txBody>
          <a:bodyPr wrap="square" rtlCol="0">
            <a:spAutoFit/>
          </a:bodyPr>
          <a:lstStyle/>
          <a:p>
            <a:r>
              <a:rPr lang="es-CO" dirty="0" smtClean="0"/>
              <a:t>Foro ciudadano</a:t>
            </a:r>
            <a:endParaRPr lang="es-CO" dirty="0"/>
          </a:p>
        </p:txBody>
      </p:sp>
      <p:sp>
        <p:nvSpPr>
          <p:cNvPr id="7" name="6 CuadroTexto"/>
          <p:cNvSpPr txBox="1"/>
          <p:nvPr/>
        </p:nvSpPr>
        <p:spPr>
          <a:xfrm>
            <a:off x="6970290" y="5299531"/>
            <a:ext cx="2897691" cy="369332"/>
          </a:xfrm>
          <a:prstGeom prst="rect">
            <a:avLst/>
          </a:prstGeom>
          <a:noFill/>
        </p:spPr>
        <p:txBody>
          <a:bodyPr wrap="square" rtlCol="0">
            <a:spAutoFit/>
          </a:bodyPr>
          <a:lstStyle/>
          <a:p>
            <a:r>
              <a:rPr lang="es-CO" dirty="0" smtClean="0"/>
              <a:t>Seminario para comunidad</a:t>
            </a:r>
            <a:endParaRPr lang="es-CO" dirty="0"/>
          </a:p>
        </p:txBody>
      </p:sp>
    </p:spTree>
    <p:extLst>
      <p:ext uri="{BB962C8B-B14F-4D97-AF65-F5344CB8AC3E}">
        <p14:creationId xmlns:p14="http://schemas.microsoft.com/office/powerpoint/2010/main" val="12189658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descr="D:\Mis documentos\INFORMACIÓN DEL METRO\TRANVIA AYACUCHO\ACCIONES COMUNICACIONES TRANVÍA-PAULA 2014\FOTOS\serenata\serenata\IMG_149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0083" y="1338883"/>
            <a:ext cx="6234545" cy="4675908"/>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2190008" y="660070"/>
            <a:ext cx="9448800" cy="646331"/>
          </a:xfrm>
          <a:prstGeom prst="rect">
            <a:avLst/>
          </a:prstGeom>
          <a:noFill/>
        </p:spPr>
        <p:txBody>
          <a:bodyPr wrap="square" rtlCol="0">
            <a:spAutoFit/>
          </a:bodyPr>
          <a:lstStyle/>
          <a:p>
            <a:r>
              <a:rPr lang="es-CO" sz="3600" dirty="0" smtClean="0"/>
              <a:t>Una apuesta por la formación y la amistad</a:t>
            </a:r>
            <a:endParaRPr lang="es-CO" sz="3600" dirty="0"/>
          </a:p>
        </p:txBody>
      </p:sp>
      <p:sp>
        <p:nvSpPr>
          <p:cNvPr id="4" name="3 CuadroTexto"/>
          <p:cNvSpPr txBox="1"/>
          <p:nvPr/>
        </p:nvSpPr>
        <p:spPr>
          <a:xfrm>
            <a:off x="9361748" y="3353671"/>
            <a:ext cx="2810494" cy="646331"/>
          </a:xfrm>
          <a:prstGeom prst="rect">
            <a:avLst/>
          </a:prstGeom>
          <a:noFill/>
        </p:spPr>
        <p:txBody>
          <a:bodyPr wrap="square" rtlCol="0">
            <a:spAutoFit/>
          </a:bodyPr>
          <a:lstStyle/>
          <a:p>
            <a:r>
              <a:rPr lang="es-CO" dirty="0" smtClean="0"/>
              <a:t>Programa Serenata, lo repetimos en 20 años</a:t>
            </a:r>
            <a:endParaRPr lang="es-CO" dirty="0"/>
          </a:p>
        </p:txBody>
      </p:sp>
      <p:pic>
        <p:nvPicPr>
          <p:cNvPr id="7"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pic>
        <p:nvPicPr>
          <p:cNvPr id="8"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7124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2670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181288" y="696037"/>
            <a:ext cx="7997588" cy="1200329"/>
          </a:xfrm>
          <a:prstGeom prst="rect">
            <a:avLst/>
          </a:prstGeom>
          <a:noFill/>
        </p:spPr>
        <p:txBody>
          <a:bodyPr wrap="square" rtlCol="0">
            <a:spAutoFit/>
          </a:bodyPr>
          <a:lstStyle/>
          <a:p>
            <a:r>
              <a:rPr lang="es-CO" sz="3600" dirty="0" smtClean="0"/>
              <a:t>Con el acercamiento ganamos mucho y paulatinamente se informaba</a:t>
            </a:r>
          </a:p>
        </p:txBody>
      </p:sp>
      <p:sp>
        <p:nvSpPr>
          <p:cNvPr id="5" name="4 CuadroTexto"/>
          <p:cNvSpPr txBox="1"/>
          <p:nvPr/>
        </p:nvSpPr>
        <p:spPr>
          <a:xfrm>
            <a:off x="2320117" y="1896366"/>
            <a:ext cx="8573851" cy="923330"/>
          </a:xfrm>
          <a:prstGeom prst="rect">
            <a:avLst/>
          </a:prstGeom>
          <a:noFill/>
        </p:spPr>
        <p:txBody>
          <a:bodyPr wrap="square" rtlCol="0">
            <a:spAutoFit/>
          </a:bodyPr>
          <a:lstStyle/>
          <a:p>
            <a:pPr marL="285750" indent="-285750">
              <a:buFont typeface="Arial" panose="020B0604020202020204" pitchFamily="34" charset="0"/>
              <a:buChar char="•"/>
            </a:pPr>
            <a:r>
              <a:rPr lang="es-CO" dirty="0" smtClean="0"/>
              <a:t>Lo que no se informa no genera empatía</a:t>
            </a:r>
          </a:p>
          <a:p>
            <a:pPr marL="285750" indent="-285750">
              <a:buFont typeface="Arial" panose="020B0604020202020204" pitchFamily="34" charset="0"/>
              <a:buChar char="•"/>
            </a:pPr>
            <a:r>
              <a:rPr lang="es-CO" dirty="0" smtClean="0"/>
              <a:t>Periodistas: aliados de principio a fin</a:t>
            </a:r>
          </a:p>
          <a:p>
            <a:pPr marL="285750" indent="-285750">
              <a:buFont typeface="Arial" panose="020B0604020202020204" pitchFamily="34" charset="0"/>
              <a:buChar char="•"/>
            </a:pPr>
            <a:r>
              <a:rPr lang="es-CO" dirty="0" smtClean="0"/>
              <a:t>No somos ingenieros, somos comunicadores (olfato periodístico)</a:t>
            </a:r>
            <a:endParaRPr lang="es-CO" dirty="0"/>
          </a:p>
        </p:txBody>
      </p:sp>
      <p:pic>
        <p:nvPicPr>
          <p:cNvPr id="6" name="Picture 4" descr="D:\Mis documentos\INFORMACIÓN DEL METRO\TRANVIA AYACUCHO\ACCIONES COMUNICACIONES TRANVÍA-PAULA 2014\FOTOS\recorrido periodistas\IMG_044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4069" r="15105"/>
          <a:stretch/>
        </p:blipFill>
        <p:spPr bwMode="auto">
          <a:xfrm>
            <a:off x="1632618" y="2884811"/>
            <a:ext cx="4997427" cy="29108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Mis documentos\2016\VIAJE-LIMA\fotos\fotos\IMG_42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007" y="2884812"/>
            <a:ext cx="3881118" cy="29108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Placeholder 10" descr="WB-WBG-vertical-RGB.png"/>
          <p:cNvPicPr>
            <a:picLocks noChangeAspect="1"/>
          </p:cNvPicPr>
          <p:nvPr/>
        </p:nvPicPr>
        <p:blipFill rotWithShape="1">
          <a:blip r:embed="rId4">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pic>
        <p:nvPicPr>
          <p:cNvPr id="9"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00061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sp>
        <p:nvSpPr>
          <p:cNvPr id="2" name="1 CuadroTexto"/>
          <p:cNvSpPr txBox="1"/>
          <p:nvPr/>
        </p:nvSpPr>
        <p:spPr>
          <a:xfrm>
            <a:off x="1920045" y="541282"/>
            <a:ext cx="9967155" cy="1200329"/>
          </a:xfrm>
          <a:prstGeom prst="rect">
            <a:avLst/>
          </a:prstGeom>
          <a:noFill/>
        </p:spPr>
        <p:txBody>
          <a:bodyPr wrap="square" rtlCol="0">
            <a:spAutoFit/>
          </a:bodyPr>
          <a:lstStyle/>
          <a:p>
            <a:r>
              <a:rPr lang="es-CO" sz="3600" dirty="0" smtClean="0"/>
              <a:t>Trascendimos la información técnica y recogimos historias de vida</a:t>
            </a:r>
            <a:endParaRPr lang="es-CO" sz="3600" dirty="0"/>
          </a:p>
        </p:txBody>
      </p:sp>
      <p:sp>
        <p:nvSpPr>
          <p:cNvPr id="3" name="2 CuadroTexto"/>
          <p:cNvSpPr txBox="1"/>
          <p:nvPr/>
        </p:nvSpPr>
        <p:spPr>
          <a:xfrm>
            <a:off x="1920045" y="2314615"/>
            <a:ext cx="3391421" cy="2308324"/>
          </a:xfrm>
          <a:prstGeom prst="rect">
            <a:avLst/>
          </a:prstGeom>
          <a:noFill/>
        </p:spPr>
        <p:txBody>
          <a:bodyPr wrap="square" rtlCol="0">
            <a:spAutoFit/>
          </a:bodyPr>
          <a:lstStyle/>
          <a:p>
            <a:pPr marL="285750" indent="-285750">
              <a:buFont typeface="Arial" panose="020B0604020202020204" pitchFamily="34" charset="0"/>
              <a:buChar char="•"/>
            </a:pPr>
            <a:r>
              <a:rPr lang="es-CO" dirty="0" smtClean="0"/>
              <a:t>TV METRO</a:t>
            </a:r>
          </a:p>
          <a:p>
            <a:endParaRPr lang="es-CO" dirty="0" smtClean="0"/>
          </a:p>
          <a:p>
            <a:pPr marL="285750" indent="-285750">
              <a:buFont typeface="Arial" panose="020B0604020202020204" pitchFamily="34" charset="0"/>
              <a:buChar char="•"/>
            </a:pPr>
            <a:r>
              <a:rPr lang="es-CO" dirty="0" smtClean="0"/>
              <a:t>Historias, fotos y noticias en redes sociales.</a:t>
            </a:r>
          </a:p>
          <a:p>
            <a:endParaRPr lang="es-CO" dirty="0" smtClean="0"/>
          </a:p>
          <a:p>
            <a:pPr marL="285750" indent="-285750">
              <a:buFont typeface="Arial" panose="020B0604020202020204" pitchFamily="34" charset="0"/>
              <a:buChar char="•"/>
            </a:pPr>
            <a:r>
              <a:rPr lang="es-CO" dirty="0" err="1" smtClean="0"/>
              <a:t>Reportería</a:t>
            </a:r>
            <a:r>
              <a:rPr lang="es-CO" dirty="0" smtClean="0"/>
              <a:t> permanente estando en el territorio</a:t>
            </a:r>
          </a:p>
          <a:p>
            <a:pPr marL="285750" indent="-285750">
              <a:buFont typeface="Arial" panose="020B0604020202020204" pitchFamily="34" charset="0"/>
              <a:buChar char="•"/>
            </a:pPr>
            <a:endParaRPr lang="es-CO" dirty="0"/>
          </a:p>
        </p:txBody>
      </p:sp>
      <p:sp>
        <p:nvSpPr>
          <p:cNvPr id="6" name="5 CuadroTexto"/>
          <p:cNvSpPr txBox="1"/>
          <p:nvPr/>
        </p:nvSpPr>
        <p:spPr>
          <a:xfrm>
            <a:off x="1920045" y="4893092"/>
            <a:ext cx="9338504" cy="923330"/>
          </a:xfrm>
          <a:prstGeom prst="rect">
            <a:avLst/>
          </a:prstGeom>
          <a:noFill/>
        </p:spPr>
        <p:txBody>
          <a:bodyPr wrap="square" rtlCol="0">
            <a:spAutoFit/>
          </a:bodyPr>
          <a:lstStyle/>
          <a:p>
            <a:pPr algn="ctr"/>
            <a:r>
              <a:rPr lang="es-CO" dirty="0" smtClean="0"/>
              <a:t>Hay que salirse del escritorio, no ceñirse a la información que pasan los ingenieros, hay que recorrer la calle y oler las historias para comprender el impacto de las obras. </a:t>
            </a:r>
          </a:p>
          <a:p>
            <a:pPr algn="ctr"/>
            <a:r>
              <a:rPr lang="es-CO" b="1" dirty="0" smtClean="0"/>
              <a:t>Los comunicadores somos nosotros.</a:t>
            </a:r>
            <a:endParaRPr lang="es-CO" b="1" dirty="0"/>
          </a:p>
        </p:txBody>
      </p:sp>
      <p:pic>
        <p:nvPicPr>
          <p:cNvPr id="1026" name="Picture 2" descr="D:\Mis documentos\2016\tranvia 2016\fotos\cable línea h\junio-2016\san antonio -las torres\20160520_10521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5318" y="1473406"/>
            <a:ext cx="5599170" cy="3149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73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3125" t="4493" r="44062" b="52539"/>
          <a:stretch/>
        </p:blipFill>
        <p:spPr bwMode="auto">
          <a:xfrm>
            <a:off x="3019252" y="1472261"/>
            <a:ext cx="7191548" cy="4680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Triángulo isósceles">
            <a:hlinkClick r:id="rId3" action="ppaction://hlinkfile"/>
          </p:cNvPr>
          <p:cNvSpPr/>
          <p:nvPr/>
        </p:nvSpPr>
        <p:spPr>
          <a:xfrm rot="5400000">
            <a:off x="6110201" y="3219450"/>
            <a:ext cx="1009650" cy="9525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4 CuadroTexto"/>
          <p:cNvSpPr txBox="1"/>
          <p:nvPr/>
        </p:nvSpPr>
        <p:spPr>
          <a:xfrm>
            <a:off x="1600200" y="457200"/>
            <a:ext cx="10115550" cy="646331"/>
          </a:xfrm>
          <a:prstGeom prst="rect">
            <a:avLst/>
          </a:prstGeom>
          <a:noFill/>
        </p:spPr>
        <p:txBody>
          <a:bodyPr wrap="square" rtlCol="0">
            <a:spAutoFit/>
          </a:bodyPr>
          <a:lstStyle/>
          <a:p>
            <a:r>
              <a:rPr lang="es-CO" sz="3600" dirty="0" smtClean="0"/>
              <a:t>Historias que conectan, que brindan reconocimiento</a:t>
            </a:r>
            <a:endParaRPr lang="es-CO" sz="3600" dirty="0"/>
          </a:p>
        </p:txBody>
      </p:sp>
    </p:spTree>
    <p:extLst>
      <p:ext uri="{BB962C8B-B14F-4D97-AF65-F5344CB8AC3E}">
        <p14:creationId xmlns:p14="http://schemas.microsoft.com/office/powerpoint/2010/main" val="15990541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332184" y="599090"/>
            <a:ext cx="10767851" cy="646331"/>
          </a:xfrm>
          <a:prstGeom prst="rect">
            <a:avLst/>
          </a:prstGeom>
          <a:noFill/>
        </p:spPr>
        <p:txBody>
          <a:bodyPr wrap="square" rtlCol="0">
            <a:spAutoFit/>
          </a:bodyPr>
          <a:lstStyle/>
          <a:p>
            <a:r>
              <a:rPr lang="es-CO" sz="3600" dirty="0" smtClean="0"/>
              <a:t>Ideamos herramientas pedagógicas para la comunidad</a:t>
            </a:r>
            <a:endParaRPr lang="es-CO" sz="3600" dirty="0"/>
          </a:p>
        </p:txBody>
      </p:sp>
      <p:pic>
        <p:nvPicPr>
          <p:cNvPr id="8194" name="Picture 2" descr="D:\Mis documentos\2016\VIAJE-LIMA\fotos\fotos\20160803_16543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844" r="14699" b="6144"/>
          <a:stretch/>
        </p:blipFill>
        <p:spPr bwMode="auto">
          <a:xfrm rot="10800000">
            <a:off x="1560785" y="1543353"/>
            <a:ext cx="4698124" cy="4171548"/>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D:\Mis documentos\2016\VIAJE-LIMA\fotos\fotos\20160803_16560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819" t="8073" r="10181"/>
          <a:stretch/>
        </p:blipFill>
        <p:spPr bwMode="auto">
          <a:xfrm>
            <a:off x="6496589" y="1525920"/>
            <a:ext cx="5215992" cy="3596206"/>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6496589" y="5256643"/>
            <a:ext cx="4776952" cy="369332"/>
          </a:xfrm>
          <a:prstGeom prst="rect">
            <a:avLst/>
          </a:prstGeom>
          <a:noFill/>
        </p:spPr>
        <p:txBody>
          <a:bodyPr wrap="square" rtlCol="0">
            <a:spAutoFit/>
          </a:bodyPr>
          <a:lstStyle/>
          <a:p>
            <a:r>
              <a:rPr lang="es-CO" dirty="0" err="1" smtClean="0"/>
              <a:t>Infográficos</a:t>
            </a:r>
            <a:r>
              <a:rPr lang="es-CO" dirty="0" smtClean="0"/>
              <a:t>  explicativos de la obra</a:t>
            </a:r>
            <a:endParaRPr lang="es-CO" dirty="0"/>
          </a:p>
        </p:txBody>
      </p:sp>
      <p:pic>
        <p:nvPicPr>
          <p:cNvPr id="6"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Placeholder 10" descr="WB-WBG-vertical-RGB.png"/>
          <p:cNvPicPr>
            <a:picLocks noChangeAspect="1"/>
          </p:cNvPicPr>
          <p:nvPr/>
        </p:nvPicPr>
        <p:blipFill rotWithShape="1">
          <a:blip r:embed="rId5">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spTree>
    <p:extLst>
      <p:ext uri="{BB962C8B-B14F-4D97-AF65-F5344CB8AC3E}">
        <p14:creationId xmlns:p14="http://schemas.microsoft.com/office/powerpoint/2010/main" val="161162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Mis documentos\2016\VIAJE-LIMA\fotos\fotos\20160803_17084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543" t="4217" r="11807" b="3896"/>
          <a:stretch/>
        </p:blipFill>
        <p:spPr bwMode="auto">
          <a:xfrm>
            <a:off x="1430751" y="856748"/>
            <a:ext cx="5050210" cy="3592936"/>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D:\Mis documentos\2016\VIAJE-LIMA\fotos\fotos\20160803_17093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542" r="27530"/>
          <a:stretch/>
        </p:blipFill>
        <p:spPr bwMode="auto">
          <a:xfrm rot="744435">
            <a:off x="7601751" y="845030"/>
            <a:ext cx="3749040" cy="502969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D:\Mis documentos\2016\VIAJE-LIMA\fotos\fotos\20160803_17095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253" r="26085"/>
          <a:stretch/>
        </p:blipFill>
        <p:spPr bwMode="auto">
          <a:xfrm>
            <a:off x="5099451" y="1728014"/>
            <a:ext cx="3108960" cy="4300728"/>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1430751" y="4536374"/>
            <a:ext cx="2974994" cy="380010"/>
          </a:xfrm>
          <a:prstGeom prst="rect">
            <a:avLst/>
          </a:prstGeom>
          <a:noFill/>
        </p:spPr>
        <p:txBody>
          <a:bodyPr wrap="square" rtlCol="0">
            <a:spAutoFit/>
          </a:bodyPr>
          <a:lstStyle/>
          <a:p>
            <a:r>
              <a:rPr lang="es-CO" dirty="0" smtClean="0"/>
              <a:t>Carteleras barriales</a:t>
            </a:r>
            <a:endParaRPr lang="es-CO" dirty="0"/>
          </a:p>
        </p:txBody>
      </p:sp>
      <p:sp>
        <p:nvSpPr>
          <p:cNvPr id="3" name="2 CuadroTexto"/>
          <p:cNvSpPr txBox="1"/>
          <p:nvPr/>
        </p:nvSpPr>
        <p:spPr>
          <a:xfrm>
            <a:off x="5099451" y="6072320"/>
            <a:ext cx="3108960" cy="369332"/>
          </a:xfrm>
          <a:prstGeom prst="rect">
            <a:avLst/>
          </a:prstGeom>
          <a:noFill/>
        </p:spPr>
        <p:txBody>
          <a:bodyPr wrap="square" rtlCol="0">
            <a:spAutoFit/>
          </a:bodyPr>
          <a:lstStyle/>
          <a:p>
            <a:r>
              <a:rPr lang="es-CO" dirty="0" smtClean="0"/>
              <a:t>Separata informativa</a:t>
            </a:r>
            <a:endParaRPr lang="es-CO" dirty="0"/>
          </a:p>
        </p:txBody>
      </p:sp>
    </p:spTree>
    <p:extLst>
      <p:ext uri="{BB962C8B-B14F-4D97-AF65-F5344CB8AC3E}">
        <p14:creationId xmlns:p14="http://schemas.microsoft.com/office/powerpoint/2010/main" val="18537565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sp>
        <p:nvSpPr>
          <p:cNvPr id="2" name="1 CuadroTexto"/>
          <p:cNvSpPr txBox="1"/>
          <p:nvPr/>
        </p:nvSpPr>
        <p:spPr>
          <a:xfrm>
            <a:off x="1722803" y="349171"/>
            <a:ext cx="10068101" cy="646331"/>
          </a:xfrm>
          <a:prstGeom prst="rect">
            <a:avLst/>
          </a:prstGeom>
          <a:noFill/>
        </p:spPr>
        <p:txBody>
          <a:bodyPr wrap="square" rtlCol="0">
            <a:spAutoFit/>
          </a:bodyPr>
          <a:lstStyle/>
          <a:p>
            <a:r>
              <a:rPr lang="es-CO" sz="3600" b="1" dirty="0" smtClean="0"/>
              <a:t>30 </a:t>
            </a:r>
            <a:r>
              <a:rPr lang="es-CO" sz="3600" b="1" dirty="0"/>
              <a:t>de noviembre de </a:t>
            </a:r>
            <a:r>
              <a:rPr lang="es-CO" sz="3600" b="1" dirty="0" smtClean="0"/>
              <a:t>1995, se inaugura el Metro</a:t>
            </a:r>
            <a:endParaRPr lang="es-CO" sz="3600" b="1" dirty="0"/>
          </a:p>
        </p:txBody>
      </p:sp>
      <p:sp>
        <p:nvSpPr>
          <p:cNvPr id="3" name="2 CuadroTexto"/>
          <p:cNvSpPr txBox="1"/>
          <p:nvPr/>
        </p:nvSpPr>
        <p:spPr>
          <a:xfrm>
            <a:off x="1568416" y="1427556"/>
            <a:ext cx="5048250" cy="646331"/>
          </a:xfrm>
          <a:prstGeom prst="rect">
            <a:avLst/>
          </a:prstGeom>
          <a:noFill/>
        </p:spPr>
        <p:txBody>
          <a:bodyPr wrap="square" rtlCol="0">
            <a:spAutoFit/>
          </a:bodyPr>
          <a:lstStyle/>
          <a:p>
            <a:pPr marL="285750" indent="-285750">
              <a:buFont typeface="Arial" panose="020B0604020202020204" pitchFamily="34" charset="0"/>
              <a:buChar char="•"/>
            </a:pPr>
            <a:endParaRPr lang="es-CO" dirty="0"/>
          </a:p>
          <a:p>
            <a:endParaRPr lang="es-CO" dirty="0"/>
          </a:p>
        </p:txBody>
      </p:sp>
      <p:sp>
        <p:nvSpPr>
          <p:cNvPr id="7" name="6 Rectángulo"/>
          <p:cNvSpPr/>
          <p:nvPr/>
        </p:nvSpPr>
        <p:spPr>
          <a:xfrm>
            <a:off x="1457677" y="1299176"/>
            <a:ext cx="5802759" cy="4524315"/>
          </a:xfrm>
          <a:prstGeom prst="rect">
            <a:avLst/>
          </a:prstGeom>
        </p:spPr>
        <p:txBody>
          <a:bodyPr wrap="square">
            <a:spAutoFit/>
          </a:bodyPr>
          <a:lstStyle/>
          <a:p>
            <a:pPr marL="285750" indent="-285750">
              <a:buFont typeface="Arial" panose="020B0604020202020204" pitchFamily="34" charset="0"/>
              <a:buChar char="•"/>
            </a:pPr>
            <a:r>
              <a:rPr lang="es-CO" sz="2400" dirty="0" err="1" smtClean="0"/>
              <a:t>Niquía</a:t>
            </a:r>
            <a:r>
              <a:rPr lang="es-CO" sz="2400" dirty="0" smtClean="0"/>
              <a:t> </a:t>
            </a:r>
            <a:r>
              <a:rPr lang="es-CO" sz="2400" dirty="0"/>
              <a:t>y Poblado (Línea A).</a:t>
            </a:r>
          </a:p>
          <a:p>
            <a:endParaRPr lang="es-CO" sz="2400" dirty="0"/>
          </a:p>
          <a:p>
            <a:pPr marL="285750" indent="-285750" algn="just">
              <a:buFont typeface="Arial" panose="020B0604020202020204" pitchFamily="34" charset="0"/>
              <a:buChar char="•"/>
            </a:pPr>
            <a:r>
              <a:rPr lang="es-CO" sz="2400" dirty="0"/>
              <a:t>“Fue toda una </a:t>
            </a:r>
            <a:r>
              <a:rPr lang="es-CO" sz="2400" dirty="0" smtClean="0"/>
              <a:t>proeza. Todo </a:t>
            </a:r>
            <a:r>
              <a:rPr lang="es-CO" sz="2400" dirty="0"/>
              <a:t>se resume en la voluntad férrea de la clase dirigente </a:t>
            </a:r>
            <a:r>
              <a:rPr lang="es-CO" sz="2400" dirty="0" smtClean="0"/>
              <a:t>antioqueña. </a:t>
            </a:r>
            <a:r>
              <a:rPr lang="es-CO" sz="2400" dirty="0"/>
              <a:t>Hubo que recurrir a toda la imaginación y </a:t>
            </a:r>
            <a:r>
              <a:rPr lang="es-CO" sz="2400" dirty="0" smtClean="0"/>
              <a:t>recursividad </a:t>
            </a:r>
            <a:r>
              <a:rPr lang="es-CO" sz="2400" dirty="0"/>
              <a:t>para poner a rodar el sistema”, Ramiro Márquez Ramírez, gerente del Metro entre 2001 y mayo de 2015 </a:t>
            </a:r>
            <a:r>
              <a:rPr lang="es-CO" sz="2400" dirty="0" smtClean="0"/>
              <a:t>(El </a:t>
            </a:r>
            <a:r>
              <a:rPr lang="es-CO" sz="2400" dirty="0"/>
              <a:t>Tiempo).</a:t>
            </a:r>
          </a:p>
          <a:p>
            <a:endParaRPr lang="es-CO" sz="2400" dirty="0"/>
          </a:p>
          <a:p>
            <a:pPr marL="285750" indent="-285750">
              <a:buFont typeface="Arial" panose="020B0604020202020204" pitchFamily="34" charset="0"/>
              <a:buChar char="•"/>
            </a:pPr>
            <a:r>
              <a:rPr lang="es-CO" sz="2400" dirty="0"/>
              <a:t>T</a:t>
            </a:r>
            <a:r>
              <a:rPr lang="es-CO" sz="2400" dirty="0" smtClean="0"/>
              <a:t>itulares </a:t>
            </a:r>
            <a:r>
              <a:rPr lang="es-CO" sz="2400" dirty="0"/>
              <a:t>de </a:t>
            </a:r>
            <a:r>
              <a:rPr lang="es-CO" sz="2400" dirty="0" smtClean="0"/>
              <a:t>prensa empezaron </a:t>
            </a:r>
            <a:r>
              <a:rPr lang="es-CO" sz="2400" dirty="0"/>
              <a:t>a marcar el inicio de </a:t>
            </a:r>
            <a:r>
              <a:rPr lang="es-CO" sz="2400" dirty="0" smtClean="0"/>
              <a:t>nuevas agendas  temáticas.</a:t>
            </a:r>
            <a:endParaRPr lang="es-CO" sz="2400" dirty="0"/>
          </a:p>
        </p:txBody>
      </p:sp>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7314"/>
          <a:stretch/>
        </p:blipFill>
        <p:spPr bwMode="auto">
          <a:xfrm>
            <a:off x="7443046" y="1270554"/>
            <a:ext cx="4748953" cy="5590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42606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Mis documentos\INFORMACIÓN DEL METRO\TRANVIA AYACUCHO\ACCIONES COMUNICACIONES TRANVÍA-PAULA 2014\FOTOS\punto de información\Reunion-Punto de informacion- Feria Alejandro Echavarria (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69719" y="1132364"/>
            <a:ext cx="4642061" cy="3481546"/>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D:\Mis documentos\INFORMACIÓN DEL METRO\TRANVIA AYACUCHO\ACCIONES COMUNICACIONES TRANVÍA-PAULA 2014\FOTOS\entrega matas, expo itinerante, jornada salud\IMG_14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93059" y="1132364"/>
            <a:ext cx="4170362" cy="4170362"/>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1569718" y="4841061"/>
            <a:ext cx="4642061" cy="923330"/>
          </a:xfrm>
          <a:prstGeom prst="rect">
            <a:avLst/>
          </a:prstGeom>
          <a:noFill/>
        </p:spPr>
        <p:txBody>
          <a:bodyPr wrap="square" rtlCol="0">
            <a:spAutoFit/>
          </a:bodyPr>
          <a:lstStyle/>
          <a:p>
            <a:r>
              <a:rPr lang="es-CO" dirty="0" smtClean="0"/>
              <a:t>Punto de información y presencia institucional diaria en la zona con jóvenes del sector que servían de validadores</a:t>
            </a:r>
            <a:endParaRPr lang="es-CO" dirty="0"/>
          </a:p>
        </p:txBody>
      </p:sp>
      <p:pic>
        <p:nvPicPr>
          <p:cNvPr id="10" name="Picture Placeholder 10" descr="WB-WBG-vertical-RGB.png"/>
          <p:cNvPicPr>
            <a:picLocks noChangeAspect="1"/>
          </p:cNvPicPr>
          <p:nvPr/>
        </p:nvPicPr>
        <p:blipFill rotWithShape="1">
          <a:blip r:embed="rId4">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pic>
        <p:nvPicPr>
          <p:cNvPr id="11"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01096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Mis documentos\INFORMACIÓN DEL METRO\TRANVIA AYACUCHO\ACCIONES COMUNICACIONES TRANVÍA-PAULA 2014\FOTOS\expo.itinerante san ignacio\IMG_106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8599" y="1007741"/>
            <a:ext cx="4144009" cy="3108007"/>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D:\Mis documentos\INFORMACIÓN DEL METRO\TRANVIA AYACUCHO\ACCIONES COMUNICACIONES TRANVÍA-PAULA 2014\FOTOS\expo en el teso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1389" y="1022031"/>
            <a:ext cx="5654371" cy="4219575"/>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1498600" y="4236720"/>
            <a:ext cx="4262120" cy="923330"/>
          </a:xfrm>
          <a:prstGeom prst="rect">
            <a:avLst/>
          </a:prstGeom>
          <a:noFill/>
        </p:spPr>
        <p:txBody>
          <a:bodyPr wrap="square" rtlCol="0">
            <a:spAutoFit/>
          </a:bodyPr>
          <a:lstStyle/>
          <a:p>
            <a:r>
              <a:rPr lang="es-CO" dirty="0" smtClean="0"/>
              <a:t>Exposición itinerante, informativa del proyecto, en colegios, centros comerciales, universidades, iglesias, etc.</a:t>
            </a:r>
            <a:endParaRPr lang="es-CO" dirty="0"/>
          </a:p>
        </p:txBody>
      </p:sp>
      <p:pic>
        <p:nvPicPr>
          <p:cNvPr id="5" name="Picture Placeholder 10" descr="WB-WBG-vertical-RGB.png"/>
          <p:cNvPicPr>
            <a:picLocks noChangeAspect="1"/>
          </p:cNvPicPr>
          <p:nvPr/>
        </p:nvPicPr>
        <p:blipFill rotWithShape="1">
          <a:blip r:embed="rId4">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pic>
        <p:nvPicPr>
          <p:cNvPr id="6"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12258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349041" y="529387"/>
            <a:ext cx="9184105" cy="646331"/>
          </a:xfrm>
          <a:prstGeom prst="rect">
            <a:avLst/>
          </a:prstGeom>
          <a:noFill/>
        </p:spPr>
        <p:txBody>
          <a:bodyPr wrap="square" rtlCol="0">
            <a:spAutoFit/>
          </a:bodyPr>
          <a:lstStyle/>
          <a:p>
            <a:pPr algn="ctr"/>
            <a:r>
              <a:rPr lang="es-CO" sz="3600" b="1" dirty="0" smtClean="0"/>
              <a:t>Lo hicimos realidad</a:t>
            </a:r>
            <a:endParaRPr lang="es-CO" sz="3600" b="1" dirty="0"/>
          </a:p>
        </p:txBody>
      </p:sp>
      <p:pic>
        <p:nvPicPr>
          <p:cNvPr id="2051" name="Picture 3" descr="D:\Mis documentos\2016\tranvia 2016\fotos\inauguración-23marzo2016\inicio comercial T-A03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1417" y="1175719"/>
            <a:ext cx="8524274" cy="5682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7411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Mis documentos\2016\tranvia 2016\fotos\inauguración-23marzo2016\inicio comercial T-A04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1002" y="3777916"/>
            <a:ext cx="4686367" cy="312446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Mis documentos\2016\tranvia 2016\fotos\inauguración-23marzo2016\inicio comercial T-A03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590"/>
          <a:stretch/>
        </p:blipFill>
        <p:spPr bwMode="auto">
          <a:xfrm>
            <a:off x="6804109" y="0"/>
            <a:ext cx="5387891" cy="6902377"/>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1515978" y="588866"/>
            <a:ext cx="5510463" cy="2862322"/>
          </a:xfrm>
          <a:prstGeom prst="rect">
            <a:avLst/>
          </a:prstGeom>
          <a:noFill/>
        </p:spPr>
        <p:txBody>
          <a:bodyPr wrap="square" rtlCol="0">
            <a:spAutoFit/>
          </a:bodyPr>
          <a:lstStyle/>
          <a:p>
            <a:r>
              <a:rPr lang="es-CO" sz="3600" dirty="0" smtClean="0"/>
              <a:t>Nos quedamos no solo operando sino participando en el desarrollo de los territorios. </a:t>
            </a:r>
          </a:p>
          <a:p>
            <a:r>
              <a:rPr lang="es-CO" sz="3600" dirty="0" smtClean="0"/>
              <a:t>Somos </a:t>
            </a:r>
            <a:r>
              <a:rPr lang="es-CO" sz="3600" b="1" dirty="0" smtClean="0"/>
              <a:t>buenos vecinos</a:t>
            </a:r>
            <a:endParaRPr lang="es-CO" sz="3600" b="1" dirty="0"/>
          </a:p>
        </p:txBody>
      </p:sp>
    </p:spTree>
    <p:extLst>
      <p:ext uri="{BB962C8B-B14F-4D97-AF65-F5344CB8AC3E}">
        <p14:creationId xmlns:p14="http://schemas.microsoft.com/office/powerpoint/2010/main" val="4102987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66" t="15543" r="8816" b="18339"/>
          <a:stretch/>
        </p:blipFill>
        <p:spPr bwMode="auto">
          <a:xfrm>
            <a:off x="3031958" y="1708485"/>
            <a:ext cx="6858000" cy="4093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pic>
        <p:nvPicPr>
          <p:cNvPr id="4"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Triángulo isósceles">
            <a:hlinkClick r:id="rId5" action="ppaction://hlinkfile"/>
          </p:cNvPr>
          <p:cNvSpPr/>
          <p:nvPr/>
        </p:nvSpPr>
        <p:spPr>
          <a:xfrm rot="5400000">
            <a:off x="5967664" y="3828051"/>
            <a:ext cx="986589" cy="86493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6 CuadroTexto"/>
          <p:cNvSpPr txBox="1"/>
          <p:nvPr/>
        </p:nvSpPr>
        <p:spPr>
          <a:xfrm>
            <a:off x="1961149" y="315650"/>
            <a:ext cx="9432757" cy="1200329"/>
          </a:xfrm>
          <a:prstGeom prst="rect">
            <a:avLst/>
          </a:prstGeom>
          <a:noFill/>
        </p:spPr>
        <p:txBody>
          <a:bodyPr wrap="square" rtlCol="0">
            <a:spAutoFit/>
          </a:bodyPr>
          <a:lstStyle/>
          <a:p>
            <a:r>
              <a:rPr lang="es-CO" sz="3600" b="1" dirty="0" smtClean="0"/>
              <a:t>Promesa: generar Cultura Metro y apropiación por lo público</a:t>
            </a:r>
            <a:endParaRPr lang="es-CO" sz="3600" b="1" dirty="0"/>
          </a:p>
        </p:txBody>
      </p:sp>
    </p:spTree>
    <p:extLst>
      <p:ext uri="{BB962C8B-B14F-4D97-AF65-F5344CB8AC3E}">
        <p14:creationId xmlns:p14="http://schemas.microsoft.com/office/powerpoint/2010/main" val="3447840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is documentos\2016\tranvia 2016\ayacucho te quiero mucho\fotos 2016\sara-jurado\sin ti¦ütulo-3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6257" t="33947"/>
          <a:stretch/>
        </p:blipFill>
        <p:spPr bwMode="auto">
          <a:xfrm>
            <a:off x="2607718" y="2125683"/>
            <a:ext cx="6850233" cy="4732317"/>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1588168" y="356314"/>
            <a:ext cx="10760242" cy="1508105"/>
          </a:xfrm>
          <a:prstGeom prst="rect">
            <a:avLst/>
          </a:prstGeom>
          <a:noFill/>
        </p:spPr>
        <p:txBody>
          <a:bodyPr wrap="square" rtlCol="0">
            <a:spAutoFit/>
          </a:bodyPr>
          <a:lstStyle/>
          <a:p>
            <a:r>
              <a:rPr lang="es-CO" sz="3600" b="1" dirty="0" smtClean="0"/>
              <a:t>Nos inventamos </a:t>
            </a:r>
            <a:r>
              <a:rPr lang="es-CO" sz="3600" b="1" i="1" dirty="0" smtClean="0"/>
              <a:t>Ayacucho te quiero mucho</a:t>
            </a:r>
            <a:r>
              <a:rPr lang="es-CO" sz="3600" b="1" dirty="0" smtClean="0"/>
              <a:t>, una nueva forma de comunicar</a:t>
            </a:r>
          </a:p>
          <a:p>
            <a:pPr algn="ctr"/>
            <a:r>
              <a:rPr lang="es-CO" sz="2000" dirty="0" smtClean="0"/>
              <a:t>Alianza: Metro + empresa privada + comunidad</a:t>
            </a:r>
          </a:p>
        </p:txBody>
      </p:sp>
      <p:pic>
        <p:nvPicPr>
          <p:cNvPr id="4099" name="Picture 3" descr="D:\Mis documentos\2016\tranvia 2016\ayacucho te quiero mucho\fotos 2016\sara-jurado\sin ti¦ütulo-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112" t="16183" r="40828" b="10658"/>
          <a:stretch/>
        </p:blipFill>
        <p:spPr bwMode="auto">
          <a:xfrm>
            <a:off x="9564059" y="2125683"/>
            <a:ext cx="2317197" cy="4027687"/>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9564059" y="6165245"/>
            <a:ext cx="2317197" cy="369332"/>
          </a:xfrm>
          <a:prstGeom prst="rect">
            <a:avLst/>
          </a:prstGeom>
          <a:noFill/>
        </p:spPr>
        <p:txBody>
          <a:bodyPr wrap="square" rtlCol="0">
            <a:spAutoFit/>
          </a:bodyPr>
          <a:lstStyle/>
          <a:p>
            <a:r>
              <a:rPr lang="es-CO" dirty="0" smtClean="0"/>
              <a:t>Material pedagógico</a:t>
            </a:r>
            <a:endParaRPr lang="es-CO" dirty="0"/>
          </a:p>
        </p:txBody>
      </p:sp>
    </p:spTree>
    <p:extLst>
      <p:ext uri="{BB962C8B-B14F-4D97-AF65-F5344CB8AC3E}">
        <p14:creationId xmlns:p14="http://schemas.microsoft.com/office/powerpoint/2010/main" val="31875296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pic>
        <p:nvPicPr>
          <p:cNvPr id="6147" name="Picture 3" descr="D:\Mis documentos\2016\tranvia 2016\ayacucho te quiero mucho\fotos 2016\20160218_10585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363" r="13178"/>
          <a:stretch/>
        </p:blipFill>
        <p:spPr bwMode="auto">
          <a:xfrm>
            <a:off x="2357088" y="0"/>
            <a:ext cx="484381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Mis documentos\2016\tranvia 2016\ayacucho te quiero mucho\fotos 2016\IMG_712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0" y="0"/>
            <a:ext cx="457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D:\Mis documentos\2016\tranvia 2016\ayacucho te quiero mucho\fotos 2016\socialización 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984" t="10573" r="16336" b="27073"/>
          <a:stretch/>
        </p:blipFill>
        <p:spPr bwMode="auto">
          <a:xfrm>
            <a:off x="2284856" y="3733800"/>
            <a:ext cx="4936237"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5566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Mis documentos\2016\tranvia 2016\ayacucho te quiero mucho\fotos 2016\sara-jurado\sin ti¦ütulo-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088" t="29982" r="22864" b="9820"/>
          <a:stretch/>
        </p:blipFill>
        <p:spPr bwMode="auto">
          <a:xfrm>
            <a:off x="1573398" y="0"/>
            <a:ext cx="5577840" cy="3388862"/>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D:\Mis documentos\2016\tranvia 2016\ayacucho te quiero mucho\fotos 2016\sara-jurado\sin ti¦ütulo-4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68"/>
          <a:stretch/>
        </p:blipFill>
        <p:spPr bwMode="auto">
          <a:xfrm>
            <a:off x="7151238" y="3380379"/>
            <a:ext cx="5040761" cy="3477621"/>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7637866" y="786490"/>
            <a:ext cx="4067504" cy="1815882"/>
          </a:xfrm>
          <a:prstGeom prst="rect">
            <a:avLst/>
          </a:prstGeom>
          <a:noFill/>
        </p:spPr>
        <p:txBody>
          <a:bodyPr wrap="square" rtlCol="0">
            <a:spAutoFit/>
          </a:bodyPr>
          <a:lstStyle/>
          <a:p>
            <a:pPr marL="457200" indent="-457200">
              <a:buFont typeface="Arial" panose="020B0604020202020204" pitchFamily="34" charset="0"/>
              <a:buChar char="•"/>
            </a:pPr>
            <a:r>
              <a:rPr lang="es-CO" sz="2800" dirty="0" smtClean="0"/>
              <a:t>Nos tomamos la calle</a:t>
            </a:r>
          </a:p>
          <a:p>
            <a:pPr marL="457200" indent="-457200">
              <a:buFont typeface="Arial" panose="020B0604020202020204" pitchFamily="34" charset="0"/>
              <a:buChar char="•"/>
            </a:pPr>
            <a:r>
              <a:rPr lang="es-CO" sz="2800" dirty="0" smtClean="0"/>
              <a:t>Hicimos fiesta</a:t>
            </a:r>
          </a:p>
          <a:p>
            <a:pPr marL="457200" indent="-457200">
              <a:buFont typeface="Arial" panose="020B0604020202020204" pitchFamily="34" charset="0"/>
              <a:buChar char="•"/>
            </a:pPr>
            <a:r>
              <a:rPr lang="es-CO" sz="2800" dirty="0" smtClean="0"/>
              <a:t>Involucramos a los niños</a:t>
            </a:r>
            <a:endParaRPr lang="es-CO" sz="2800" dirty="0"/>
          </a:p>
        </p:txBody>
      </p:sp>
      <p:sp>
        <p:nvSpPr>
          <p:cNvPr id="5" name="4 CuadroTexto"/>
          <p:cNvSpPr txBox="1"/>
          <p:nvPr/>
        </p:nvSpPr>
        <p:spPr>
          <a:xfrm>
            <a:off x="2396359" y="4303986"/>
            <a:ext cx="4099034" cy="1754326"/>
          </a:xfrm>
          <a:prstGeom prst="rect">
            <a:avLst/>
          </a:prstGeom>
          <a:noFill/>
        </p:spPr>
        <p:txBody>
          <a:bodyPr wrap="square" rtlCol="0">
            <a:spAutoFit/>
          </a:bodyPr>
          <a:lstStyle/>
          <a:p>
            <a:r>
              <a:rPr lang="es-CO" sz="3600" dirty="0" smtClean="0"/>
              <a:t>…. Y empezamos a pintar con concertación</a:t>
            </a:r>
            <a:endParaRPr lang="es-CO" sz="3600" dirty="0"/>
          </a:p>
        </p:txBody>
      </p:sp>
    </p:spTree>
    <p:extLst>
      <p:ext uri="{BB962C8B-B14F-4D97-AF65-F5344CB8AC3E}">
        <p14:creationId xmlns:p14="http://schemas.microsoft.com/office/powerpoint/2010/main" val="5111372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umentos\2016\tranvia 2016\ayacucho te quiero mucho\fotos 2016\primeras casas pintadas. feb.2016\20160224_09335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9789"/>
          <a:stretch/>
        </p:blipFill>
        <p:spPr bwMode="auto">
          <a:xfrm>
            <a:off x="2698279" y="1173706"/>
            <a:ext cx="3544380" cy="568429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Mis documentos\2016\tranvia 2016\ayacucho te quiero mucho\fotos 2016\primeras casas pintadas. feb.2016\20160224_09570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1597"/>
          <a:stretch/>
        </p:blipFill>
        <p:spPr bwMode="auto">
          <a:xfrm>
            <a:off x="6976211" y="1173706"/>
            <a:ext cx="3616837" cy="5684293"/>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2292824" y="409433"/>
            <a:ext cx="9225886" cy="646331"/>
          </a:xfrm>
          <a:prstGeom prst="rect">
            <a:avLst/>
          </a:prstGeom>
          <a:noFill/>
        </p:spPr>
        <p:txBody>
          <a:bodyPr wrap="square" rtlCol="0">
            <a:spAutoFit/>
          </a:bodyPr>
          <a:lstStyle/>
          <a:p>
            <a:r>
              <a:rPr lang="es-CO" sz="3600" b="1" dirty="0" smtClean="0"/>
              <a:t>Apuesta por la renovación, el color y la alegría</a:t>
            </a:r>
            <a:endParaRPr lang="es-CO" sz="3600" b="1" dirty="0"/>
          </a:p>
        </p:txBody>
      </p:sp>
    </p:spTree>
    <p:extLst>
      <p:ext uri="{BB962C8B-B14F-4D97-AF65-F5344CB8AC3E}">
        <p14:creationId xmlns:p14="http://schemas.microsoft.com/office/powerpoint/2010/main" val="37817246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059"/>
          <a:stretch/>
        </p:blipFill>
        <p:spPr bwMode="auto">
          <a:xfrm>
            <a:off x="4009697" y="0"/>
            <a:ext cx="8182303" cy="6886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33" b="6246"/>
          <a:stretch/>
        </p:blipFill>
        <p:spPr bwMode="auto">
          <a:xfrm>
            <a:off x="4009697" y="0"/>
            <a:ext cx="8182303" cy="6903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976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sp>
        <p:nvSpPr>
          <p:cNvPr id="2" name="1 CuadroTexto"/>
          <p:cNvSpPr txBox="1"/>
          <p:nvPr/>
        </p:nvSpPr>
        <p:spPr>
          <a:xfrm>
            <a:off x="2347308" y="627091"/>
            <a:ext cx="3490465" cy="646331"/>
          </a:xfrm>
          <a:prstGeom prst="rect">
            <a:avLst/>
          </a:prstGeom>
          <a:noFill/>
        </p:spPr>
        <p:txBody>
          <a:bodyPr wrap="square" rtlCol="0">
            <a:spAutoFit/>
          </a:bodyPr>
          <a:lstStyle/>
          <a:p>
            <a:r>
              <a:rPr lang="es-CO" sz="3600" dirty="0" smtClean="0"/>
              <a:t>El sistema de hoy</a:t>
            </a:r>
            <a:endParaRPr lang="es-CO" sz="3600" dirty="0"/>
          </a:p>
        </p:txBody>
      </p:sp>
      <p:sp>
        <p:nvSpPr>
          <p:cNvPr id="3" name="2 CuadroTexto"/>
          <p:cNvSpPr txBox="1"/>
          <p:nvPr/>
        </p:nvSpPr>
        <p:spPr>
          <a:xfrm>
            <a:off x="1568416" y="1427556"/>
            <a:ext cx="5048250" cy="646331"/>
          </a:xfrm>
          <a:prstGeom prst="rect">
            <a:avLst/>
          </a:prstGeom>
          <a:noFill/>
        </p:spPr>
        <p:txBody>
          <a:bodyPr wrap="square" rtlCol="0">
            <a:spAutoFit/>
          </a:bodyPr>
          <a:lstStyle/>
          <a:p>
            <a:pPr marL="285750" indent="-285750">
              <a:buFont typeface="Arial" panose="020B0604020202020204" pitchFamily="34" charset="0"/>
              <a:buChar char="•"/>
            </a:pPr>
            <a:endParaRPr lang="es-CO" dirty="0"/>
          </a:p>
          <a:p>
            <a:endParaRPr lang="es-CO" dirty="0"/>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0546" t="27539" r="39125" b="23437"/>
          <a:stretch/>
        </p:blipFill>
        <p:spPr bwMode="auto">
          <a:xfrm>
            <a:off x="7185978" y="47617"/>
            <a:ext cx="3530147" cy="6810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9 CuadroTexto"/>
          <p:cNvSpPr txBox="1"/>
          <p:nvPr/>
        </p:nvSpPr>
        <p:spPr>
          <a:xfrm>
            <a:off x="2371058" y="2073887"/>
            <a:ext cx="4227616" cy="2246769"/>
          </a:xfrm>
          <a:prstGeom prst="rect">
            <a:avLst/>
          </a:prstGeom>
          <a:noFill/>
        </p:spPr>
        <p:txBody>
          <a:bodyPr wrap="square" rtlCol="0">
            <a:spAutoFit/>
          </a:bodyPr>
          <a:lstStyle/>
          <a:p>
            <a:pPr marL="285750" indent="-285750">
              <a:buFont typeface="Arial" panose="020B0604020202020204" pitchFamily="34" charset="0"/>
              <a:buChar char="•"/>
            </a:pPr>
            <a:r>
              <a:rPr lang="es-CO" sz="2800" dirty="0" smtClean="0"/>
              <a:t>2 líneas de metro</a:t>
            </a:r>
          </a:p>
          <a:p>
            <a:pPr marL="285750" indent="-285750">
              <a:buFont typeface="Arial" panose="020B0604020202020204" pitchFamily="34" charset="0"/>
              <a:buChar char="•"/>
            </a:pPr>
            <a:r>
              <a:rPr lang="es-CO" sz="2800" dirty="0" smtClean="0"/>
              <a:t>2 líneas de buses</a:t>
            </a:r>
          </a:p>
          <a:p>
            <a:pPr marL="285750" indent="-285750">
              <a:buFont typeface="Arial" panose="020B0604020202020204" pitchFamily="34" charset="0"/>
              <a:buChar char="•"/>
            </a:pPr>
            <a:r>
              <a:rPr lang="es-CO" sz="2800" dirty="0" smtClean="0"/>
              <a:t>3 líneas de cable</a:t>
            </a:r>
          </a:p>
          <a:p>
            <a:pPr marL="285750" indent="-285750">
              <a:buFont typeface="Arial" panose="020B0604020202020204" pitchFamily="34" charset="0"/>
              <a:buChar char="•"/>
            </a:pPr>
            <a:r>
              <a:rPr lang="es-CO" sz="2800" dirty="0" smtClean="0"/>
              <a:t>1 línea tranviaria</a:t>
            </a:r>
          </a:p>
          <a:p>
            <a:pPr marL="285750" indent="-285750">
              <a:buFont typeface="Arial" panose="020B0604020202020204" pitchFamily="34" charset="0"/>
              <a:buChar char="•"/>
            </a:pPr>
            <a:r>
              <a:rPr lang="es-CO" sz="2800" b="1" dirty="0" smtClean="0"/>
              <a:t>820</a:t>
            </a:r>
            <a:r>
              <a:rPr lang="es-CO" sz="2800" dirty="0" smtClean="0"/>
              <a:t> mil usuarios diarios</a:t>
            </a:r>
          </a:p>
        </p:txBody>
      </p:sp>
    </p:spTree>
    <p:extLst>
      <p:ext uri="{BB962C8B-B14F-4D97-AF65-F5344CB8AC3E}">
        <p14:creationId xmlns:p14="http://schemas.microsoft.com/office/powerpoint/2010/main" val="17136326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b="7030"/>
          <a:stretch/>
        </p:blipFill>
        <p:spPr bwMode="auto">
          <a:xfrm>
            <a:off x="1741805" y="0"/>
            <a:ext cx="1045019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7061" y="0"/>
            <a:ext cx="10424939" cy="6860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359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2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Mis documentos\2016\tranvia 2016\ayacucho te quiero mucho\fotos 2016\primeras casas pintadas. feb.2016\20160224_0953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1845" y="1446663"/>
            <a:ext cx="9620155" cy="5411337"/>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2450152" y="655090"/>
            <a:ext cx="9863540" cy="646331"/>
          </a:xfrm>
          <a:prstGeom prst="rect">
            <a:avLst/>
          </a:prstGeom>
          <a:noFill/>
        </p:spPr>
        <p:txBody>
          <a:bodyPr wrap="square" rtlCol="0">
            <a:spAutoFit/>
          </a:bodyPr>
          <a:lstStyle/>
          <a:p>
            <a:r>
              <a:rPr lang="es-CO" sz="3600" dirty="0" smtClean="0"/>
              <a:t>Dijimos: esto no está listo, y empezamos a pintar</a:t>
            </a:r>
            <a:endParaRPr lang="es-CO" sz="3600" dirty="0"/>
          </a:p>
        </p:txBody>
      </p:sp>
    </p:spTree>
    <p:extLst>
      <p:ext uri="{BB962C8B-B14F-4D97-AF65-F5344CB8AC3E}">
        <p14:creationId xmlns:p14="http://schemas.microsoft.com/office/powerpoint/2010/main" val="38278220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Mis documentos\2016\tranvia 2016\ayacucho te quiero mucho\fotos 2016\IMG_717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4073" y="3429000"/>
            <a:ext cx="5143503" cy="3429001"/>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D:\Mis documentos\2016\tranvia 2016\ayacucho te quiero mucho\fotos 2016\IMG_891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1"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2019300" y="476250"/>
            <a:ext cx="5353050" cy="2554545"/>
          </a:xfrm>
          <a:prstGeom prst="rect">
            <a:avLst/>
          </a:prstGeom>
          <a:noFill/>
        </p:spPr>
        <p:txBody>
          <a:bodyPr wrap="square" rtlCol="0">
            <a:spAutoFit/>
          </a:bodyPr>
          <a:lstStyle/>
          <a:p>
            <a:pPr marL="457200" indent="-457200">
              <a:buFont typeface="Arial" panose="020B0604020202020204" pitchFamily="34" charset="0"/>
              <a:buChar char="•"/>
            </a:pPr>
            <a:r>
              <a:rPr lang="es-CO" sz="3200" dirty="0" smtClean="0"/>
              <a:t>Generación de confianza</a:t>
            </a:r>
          </a:p>
          <a:p>
            <a:pPr marL="457200" indent="-457200">
              <a:buFont typeface="Arial" panose="020B0604020202020204" pitchFamily="34" charset="0"/>
              <a:buChar char="•"/>
            </a:pPr>
            <a:r>
              <a:rPr lang="es-CO" sz="3200" dirty="0" smtClean="0"/>
              <a:t>La alegría</a:t>
            </a:r>
          </a:p>
          <a:p>
            <a:pPr marL="457200" indent="-457200">
              <a:buFont typeface="Arial" panose="020B0604020202020204" pitchFamily="34" charset="0"/>
              <a:buChar char="•"/>
            </a:pPr>
            <a:r>
              <a:rPr lang="es-CO" sz="3200" dirty="0" smtClean="0"/>
              <a:t>La esperanza</a:t>
            </a:r>
          </a:p>
          <a:p>
            <a:pPr marL="457200" indent="-457200">
              <a:buFont typeface="Arial" panose="020B0604020202020204" pitchFamily="34" charset="0"/>
              <a:buChar char="•"/>
            </a:pPr>
            <a:r>
              <a:rPr lang="es-CO" sz="3200" dirty="0" smtClean="0"/>
              <a:t>Para que todos dijeran: </a:t>
            </a:r>
            <a:r>
              <a:rPr lang="es-CO" sz="3200" i="1" dirty="0" smtClean="0"/>
              <a:t>Ayacucho te quiero mucho</a:t>
            </a:r>
            <a:endParaRPr lang="es-CO" sz="3200" i="1" dirty="0"/>
          </a:p>
        </p:txBody>
      </p:sp>
    </p:spTree>
    <p:extLst>
      <p:ext uri="{BB962C8B-B14F-4D97-AF65-F5344CB8AC3E}">
        <p14:creationId xmlns:p14="http://schemas.microsoft.com/office/powerpoint/2010/main" val="15900374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Mis documentos\2016\tranvia 2016\ayacucho te quiero mucho\fotos 2016\paleta color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91473" y="0"/>
            <a:ext cx="4200525" cy="2800350"/>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1276349" y="2002661"/>
            <a:ext cx="6715123" cy="2862322"/>
          </a:xfrm>
          <a:prstGeom prst="rect">
            <a:avLst/>
          </a:prstGeom>
          <a:noFill/>
        </p:spPr>
        <p:txBody>
          <a:bodyPr wrap="square" rtlCol="0">
            <a:spAutoFit/>
          </a:bodyPr>
          <a:lstStyle/>
          <a:p>
            <a:r>
              <a:rPr lang="es-CO" sz="3600" i="1" dirty="0" smtClean="0"/>
              <a:t>Ayacucho te quiero mucho</a:t>
            </a:r>
            <a:r>
              <a:rPr lang="es-CO" sz="3600" dirty="0" smtClean="0"/>
              <a:t>, es la apuesta por </a:t>
            </a:r>
            <a:r>
              <a:rPr lang="es-CO" sz="3600" b="1" dirty="0" smtClean="0"/>
              <a:t>comunicar diferente</a:t>
            </a:r>
            <a:r>
              <a:rPr lang="es-CO" sz="3600" dirty="0" smtClean="0"/>
              <a:t>, para </a:t>
            </a:r>
            <a:r>
              <a:rPr lang="es-CO" sz="3600" b="1" dirty="0" smtClean="0"/>
              <a:t>enamorar </a:t>
            </a:r>
            <a:r>
              <a:rPr lang="es-CO" sz="3600" dirty="0" smtClean="0"/>
              <a:t>a las personas del tranvía, de la </a:t>
            </a:r>
            <a:r>
              <a:rPr lang="es-CO" sz="3600" b="1" dirty="0" smtClean="0"/>
              <a:t>historia, </a:t>
            </a:r>
            <a:r>
              <a:rPr lang="es-CO" sz="3600" dirty="0" smtClean="0"/>
              <a:t> del corredor.</a:t>
            </a:r>
            <a:endParaRPr lang="es-CO" sz="3600" dirty="0"/>
          </a:p>
        </p:txBody>
      </p:sp>
      <p:pic>
        <p:nvPicPr>
          <p:cNvPr id="8195" name="Picture 3" descr="D:\Mis documentos\2016\tranvia 2016\ayacucho te quiero mucho\fotos 2016\IMG_826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906"/>
          <a:stretch/>
        </p:blipFill>
        <p:spPr bwMode="auto">
          <a:xfrm>
            <a:off x="7996268" y="3181350"/>
            <a:ext cx="4195731" cy="3676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311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pic>
        <p:nvPicPr>
          <p:cNvPr id="1026" name="Picture 2" descr="D:\Mis documentos\2016\tranvia 2016\ayacucho te quiero mucho\fotos 2016\murales-junio-2016\20160601_12265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9051" y="933215"/>
            <a:ext cx="10532949" cy="5924785"/>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2456142" y="348440"/>
            <a:ext cx="9735858" cy="584775"/>
          </a:xfrm>
          <a:prstGeom prst="rect">
            <a:avLst/>
          </a:prstGeom>
          <a:noFill/>
        </p:spPr>
        <p:txBody>
          <a:bodyPr wrap="square" rtlCol="0">
            <a:spAutoFit/>
          </a:bodyPr>
          <a:lstStyle/>
          <a:p>
            <a:pPr algn="ctr"/>
            <a:r>
              <a:rPr lang="es-CO" sz="3200" b="1" dirty="0"/>
              <a:t>U</a:t>
            </a:r>
            <a:r>
              <a:rPr lang="es-CO" sz="3200" b="1" dirty="0" smtClean="0"/>
              <a:t>na nueva estética, una nueva manera de comunicar</a:t>
            </a:r>
            <a:endParaRPr lang="es-CO" sz="3200" b="1" dirty="0"/>
          </a:p>
        </p:txBody>
      </p:sp>
    </p:spTree>
    <p:extLst>
      <p:ext uri="{BB962C8B-B14F-4D97-AF65-F5344CB8AC3E}">
        <p14:creationId xmlns:p14="http://schemas.microsoft.com/office/powerpoint/2010/main" val="34949953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2247899" y="731657"/>
            <a:ext cx="9448800" cy="1200329"/>
          </a:xfrm>
          <a:prstGeom prst="rect">
            <a:avLst/>
          </a:prstGeom>
          <a:noFill/>
        </p:spPr>
        <p:txBody>
          <a:bodyPr wrap="square" rtlCol="0">
            <a:spAutoFit/>
          </a:bodyPr>
          <a:lstStyle/>
          <a:p>
            <a:r>
              <a:rPr lang="es-CO" sz="3600" dirty="0" smtClean="0"/>
              <a:t>Complementamos la estética con 27 murales artísticos</a:t>
            </a:r>
            <a:endParaRPr lang="es-CO" sz="3600" dirty="0"/>
          </a:p>
        </p:txBody>
      </p:sp>
      <p:pic>
        <p:nvPicPr>
          <p:cNvPr id="10243" name="Picture 3" descr="D:\Mis documentos\2016\tranvia 2016\ayacucho te quiero mucho\fotos 2016\artista1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825"/>
          <a:stretch/>
        </p:blipFill>
        <p:spPr bwMode="auto">
          <a:xfrm>
            <a:off x="6116415" y="1901857"/>
            <a:ext cx="5316257" cy="4210448"/>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6116415" y="6154153"/>
            <a:ext cx="6055701" cy="646331"/>
          </a:xfrm>
          <a:prstGeom prst="rect">
            <a:avLst/>
          </a:prstGeom>
        </p:spPr>
        <p:txBody>
          <a:bodyPr wrap="square">
            <a:spAutoFit/>
          </a:bodyPr>
          <a:lstStyle/>
          <a:p>
            <a:r>
              <a:rPr lang="es-CO" dirty="0"/>
              <a:t>Verónica Morales </a:t>
            </a:r>
            <a:r>
              <a:rPr lang="es-CO" dirty="0" smtClean="0"/>
              <a:t>García - Luis </a:t>
            </a:r>
            <a:r>
              <a:rPr lang="es-CO" dirty="0"/>
              <a:t>Felipe Vásquez </a:t>
            </a:r>
            <a:r>
              <a:rPr lang="es-CO" dirty="0" smtClean="0"/>
              <a:t>Martínez</a:t>
            </a:r>
          </a:p>
          <a:p>
            <a:r>
              <a:rPr lang="es-CO" dirty="0" smtClean="0"/>
              <a:t>Homenaje</a:t>
            </a:r>
            <a:endParaRPr lang="es-CO" dirty="0"/>
          </a:p>
        </p:txBody>
      </p:sp>
      <p:sp>
        <p:nvSpPr>
          <p:cNvPr id="5" name="4 Rectángulo"/>
          <p:cNvSpPr/>
          <p:nvPr/>
        </p:nvSpPr>
        <p:spPr>
          <a:xfrm>
            <a:off x="2430379" y="6154153"/>
            <a:ext cx="3046603" cy="369332"/>
          </a:xfrm>
          <a:prstGeom prst="rect">
            <a:avLst/>
          </a:prstGeom>
        </p:spPr>
        <p:txBody>
          <a:bodyPr wrap="none">
            <a:spAutoFit/>
          </a:bodyPr>
          <a:lstStyle/>
          <a:p>
            <a:r>
              <a:rPr lang="es-CO" dirty="0"/>
              <a:t>Diana Ordoñez Neira, </a:t>
            </a:r>
            <a:r>
              <a:rPr lang="es-CO" dirty="0" err="1"/>
              <a:t>Ledania</a:t>
            </a:r>
            <a:endParaRPr lang="es-CO" dirty="0"/>
          </a:p>
        </p:txBody>
      </p:sp>
      <p:pic>
        <p:nvPicPr>
          <p:cNvPr id="10244" name="Picture 4" descr="D:\Mis documentos\2016\tranvia 2016\ayacucho te quiero mucho\fotos 2016\silleteros\20160715_17391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095" r="25532"/>
          <a:stretch/>
        </p:blipFill>
        <p:spPr bwMode="auto">
          <a:xfrm>
            <a:off x="2430379" y="1934681"/>
            <a:ext cx="3416970" cy="414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0704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pic>
        <p:nvPicPr>
          <p:cNvPr id="11267" name="Picture 3" descr="D:\Mis documentos\2016\tranvia 2016\ayacucho te quiero mucho\fotos presentación\20151006_103412.jpg"/>
          <p:cNvPicPr>
            <a:picLocks noChangeAspect="1" noChangeArrowheads="1"/>
          </p:cNvPicPr>
          <p:nvPr/>
        </p:nvPicPr>
        <p:blipFill rotWithShape="1">
          <a:blip r:embed="rId4">
            <a:extLst>
              <a:ext uri="{28A0092B-C50C-407E-A947-70E740481C1C}">
                <a14:useLocalDpi xmlns:a14="http://schemas.microsoft.com/office/drawing/2010/main" val="0"/>
              </a:ext>
            </a:extLst>
          </a:blip>
          <a:srcRect r="27928"/>
          <a:stretch/>
        </p:blipFill>
        <p:spPr bwMode="auto">
          <a:xfrm>
            <a:off x="3404987" y="1"/>
            <a:ext cx="878701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382702" y="3609474"/>
            <a:ext cx="2022285" cy="646331"/>
          </a:xfrm>
          <a:prstGeom prst="rect">
            <a:avLst/>
          </a:prstGeom>
        </p:spPr>
        <p:txBody>
          <a:bodyPr wrap="none">
            <a:spAutoFit/>
          </a:bodyPr>
          <a:lstStyle/>
          <a:p>
            <a:r>
              <a:rPr lang="es-CO" dirty="0" smtClean="0"/>
              <a:t>Toxicómano </a:t>
            </a:r>
          </a:p>
          <a:p>
            <a:r>
              <a:rPr lang="es-CO" dirty="0" smtClean="0"/>
              <a:t>Fernando González</a:t>
            </a:r>
            <a:endParaRPr lang="es-CO" dirty="0"/>
          </a:p>
        </p:txBody>
      </p:sp>
    </p:spTree>
    <p:extLst>
      <p:ext uri="{BB962C8B-B14F-4D97-AF65-F5344CB8AC3E}">
        <p14:creationId xmlns:p14="http://schemas.microsoft.com/office/powerpoint/2010/main" val="34443683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pic>
        <p:nvPicPr>
          <p:cNvPr id="12290" name="Picture 2" descr="D:\Mis documentos\INFORMACIÓN DEL METRO\TRANVIA AYACUCHO\ACCIONES COMUNICACIONES TRANVÍA-PAULA 2014\FOTOS\murales\FOTOS MURAL NIÑOS\IMG_823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2338" y="0"/>
            <a:ext cx="6071936" cy="3415465"/>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3489158" y="5258229"/>
            <a:ext cx="3176337" cy="954107"/>
          </a:xfrm>
          <a:prstGeom prst="rect">
            <a:avLst/>
          </a:prstGeom>
          <a:noFill/>
        </p:spPr>
        <p:txBody>
          <a:bodyPr wrap="square" rtlCol="0">
            <a:spAutoFit/>
          </a:bodyPr>
          <a:lstStyle/>
          <a:p>
            <a:r>
              <a:rPr lang="es-CO" sz="2800" dirty="0" smtClean="0"/>
              <a:t>Julio </a:t>
            </a:r>
            <a:r>
              <a:rPr lang="es-CO" sz="2800" dirty="0" err="1" smtClean="0"/>
              <a:t>Aristizábal</a:t>
            </a:r>
            <a:r>
              <a:rPr lang="es-CO" sz="2800" dirty="0" smtClean="0"/>
              <a:t>  Memoria y barrio</a:t>
            </a:r>
            <a:endParaRPr lang="es-CO" sz="2800" dirty="0"/>
          </a:p>
        </p:txBody>
      </p:sp>
      <p:sp>
        <p:nvSpPr>
          <p:cNvPr id="7" name="6 Rectángulo"/>
          <p:cNvSpPr/>
          <p:nvPr/>
        </p:nvSpPr>
        <p:spPr>
          <a:xfrm>
            <a:off x="7827492" y="910207"/>
            <a:ext cx="2688107" cy="954107"/>
          </a:xfrm>
          <a:prstGeom prst="rect">
            <a:avLst/>
          </a:prstGeom>
        </p:spPr>
        <p:txBody>
          <a:bodyPr wrap="square">
            <a:spAutoFit/>
          </a:bodyPr>
          <a:lstStyle/>
          <a:p>
            <a:r>
              <a:rPr lang="es-CO" sz="2800" dirty="0"/>
              <a:t>AKS </a:t>
            </a:r>
            <a:r>
              <a:rPr lang="es-CO" sz="2800" dirty="0" err="1" smtClean="0"/>
              <a:t>Crews</a:t>
            </a:r>
            <a:endParaRPr lang="es-CO" sz="2800" dirty="0" smtClean="0"/>
          </a:p>
          <a:p>
            <a:r>
              <a:rPr lang="es-CO" sz="2800" dirty="0" smtClean="0"/>
              <a:t>Diversidad </a:t>
            </a:r>
            <a:endParaRPr lang="es-CO" sz="2800" dirty="0"/>
          </a:p>
        </p:txBody>
      </p:sp>
      <p:pic>
        <p:nvPicPr>
          <p:cNvPr id="1026" name="Picture 2" descr="Imágenes integradas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84124" y="3382261"/>
            <a:ext cx="5207875" cy="3475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86989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is documentos\2016\VIAJE-LIMA\fotos\fotos\IMG_188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833" r="7790" b="32294"/>
          <a:stretch/>
        </p:blipFill>
        <p:spPr bwMode="auto">
          <a:xfrm>
            <a:off x="1949116" y="548713"/>
            <a:ext cx="9372131" cy="5467077"/>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1949115" y="6039853"/>
            <a:ext cx="7339263" cy="523220"/>
          </a:xfrm>
          <a:prstGeom prst="rect">
            <a:avLst/>
          </a:prstGeom>
          <a:noFill/>
        </p:spPr>
        <p:txBody>
          <a:bodyPr wrap="square" rtlCol="0">
            <a:spAutoFit/>
          </a:bodyPr>
          <a:lstStyle/>
          <a:p>
            <a:r>
              <a:rPr lang="es-CO" sz="2800" dirty="0" smtClean="0"/>
              <a:t>A tres manos. Primavera de colores</a:t>
            </a:r>
            <a:endParaRPr lang="es-CO" sz="2800" dirty="0"/>
          </a:p>
        </p:txBody>
      </p:sp>
    </p:spTree>
    <p:extLst>
      <p:ext uri="{BB962C8B-B14F-4D97-AF65-F5344CB8AC3E}">
        <p14:creationId xmlns:p14="http://schemas.microsoft.com/office/powerpoint/2010/main" val="300194324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8" name="Picture 2" descr="D:\Mis documentos\2016\tranvia 2016\ayacucho te quiero mucho\fotos 2016\silleteros\20160715_17353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7424" y="1278470"/>
            <a:ext cx="9484758" cy="5335176"/>
          </a:xfrm>
          <a:prstGeom prst="rect">
            <a:avLst/>
          </a:prstGeom>
          <a:noFill/>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2104348" y="365009"/>
            <a:ext cx="9700662" cy="646331"/>
          </a:xfrm>
          <a:prstGeom prst="rect">
            <a:avLst/>
          </a:prstGeom>
          <a:noFill/>
        </p:spPr>
        <p:txBody>
          <a:bodyPr wrap="square" rtlCol="0">
            <a:spAutoFit/>
          </a:bodyPr>
          <a:lstStyle/>
          <a:p>
            <a:r>
              <a:rPr lang="es-CO" sz="3600" dirty="0" smtClean="0"/>
              <a:t>Complementamos la intervención con fotografías</a:t>
            </a:r>
            <a:endParaRPr lang="es-CO" sz="3600" dirty="0"/>
          </a:p>
        </p:txBody>
      </p:sp>
      <p:sp>
        <p:nvSpPr>
          <p:cNvPr id="7" name="6 Rectángulo"/>
          <p:cNvSpPr/>
          <p:nvPr/>
        </p:nvSpPr>
        <p:spPr>
          <a:xfrm>
            <a:off x="6215748" y="5036050"/>
            <a:ext cx="1997345" cy="923330"/>
          </a:xfrm>
          <a:prstGeom prst="rect">
            <a:avLst/>
          </a:prstGeom>
        </p:spPr>
        <p:txBody>
          <a:bodyPr wrap="square">
            <a:spAutoFit/>
          </a:bodyPr>
          <a:lstStyle/>
          <a:p>
            <a:r>
              <a:rPr lang="es-CO" dirty="0"/>
              <a:t>Luigi </a:t>
            </a:r>
            <a:r>
              <a:rPr lang="es-CO" dirty="0" smtClean="0"/>
              <a:t>Baquero</a:t>
            </a:r>
          </a:p>
          <a:p>
            <a:r>
              <a:rPr lang="es-CO" dirty="0" smtClean="0"/>
              <a:t>Santa Elena, tierra de color</a:t>
            </a:r>
          </a:p>
        </p:txBody>
      </p:sp>
    </p:spTree>
    <p:extLst>
      <p:ext uri="{BB962C8B-B14F-4D97-AF65-F5344CB8AC3E}">
        <p14:creationId xmlns:p14="http://schemas.microsoft.com/office/powerpoint/2010/main" val="32106074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sp>
        <p:nvSpPr>
          <p:cNvPr id="2" name="1 CuadroTexto"/>
          <p:cNvSpPr txBox="1"/>
          <p:nvPr/>
        </p:nvSpPr>
        <p:spPr>
          <a:xfrm>
            <a:off x="2022186" y="388419"/>
            <a:ext cx="9714016" cy="646331"/>
          </a:xfrm>
          <a:prstGeom prst="rect">
            <a:avLst/>
          </a:prstGeom>
          <a:noFill/>
        </p:spPr>
        <p:txBody>
          <a:bodyPr wrap="square" rtlCol="0">
            <a:spAutoFit/>
          </a:bodyPr>
          <a:lstStyle/>
          <a:p>
            <a:r>
              <a:rPr lang="es-CO" sz="3600" dirty="0" smtClean="0"/>
              <a:t>La Cultura Metro está en el ADN de la empresa</a:t>
            </a:r>
            <a:endParaRPr lang="es-CO" sz="3600" dirty="0"/>
          </a:p>
        </p:txBody>
      </p:sp>
      <p:sp>
        <p:nvSpPr>
          <p:cNvPr id="3" name="2 CuadroTexto"/>
          <p:cNvSpPr txBox="1"/>
          <p:nvPr/>
        </p:nvSpPr>
        <p:spPr>
          <a:xfrm>
            <a:off x="1568416" y="1427556"/>
            <a:ext cx="5048250" cy="646331"/>
          </a:xfrm>
          <a:prstGeom prst="rect">
            <a:avLst/>
          </a:prstGeom>
          <a:noFill/>
        </p:spPr>
        <p:txBody>
          <a:bodyPr wrap="square" rtlCol="0">
            <a:spAutoFit/>
          </a:bodyPr>
          <a:lstStyle/>
          <a:p>
            <a:pPr marL="285750" indent="-285750">
              <a:buFont typeface="Arial" panose="020B0604020202020204" pitchFamily="34" charset="0"/>
              <a:buChar char="•"/>
            </a:pPr>
            <a:endParaRPr lang="es-CO" dirty="0"/>
          </a:p>
          <a:p>
            <a:endParaRPr lang="es-CO" dirty="0"/>
          </a:p>
        </p:txBody>
      </p:sp>
      <p:pic>
        <p:nvPicPr>
          <p:cNvPr id="3074" name="Picture 2" descr="D:\Mis documentos\2016\VIAJE-LIMA\fotos\gestión social\festival de Mingo (3).jpg"/>
          <p:cNvPicPr>
            <a:picLocks noChangeAspect="1" noChangeArrowheads="1"/>
          </p:cNvPicPr>
          <p:nvPr/>
        </p:nvPicPr>
        <p:blipFill rotWithShape="1">
          <a:blip r:embed="rId4">
            <a:extLst>
              <a:ext uri="{28A0092B-C50C-407E-A947-70E740481C1C}">
                <a14:useLocalDpi xmlns:a14="http://schemas.microsoft.com/office/drawing/2010/main" val="0"/>
              </a:ext>
            </a:extLst>
          </a:blip>
          <a:srcRect t="3635" b="4426"/>
          <a:stretch/>
        </p:blipFill>
        <p:spPr bwMode="auto">
          <a:xfrm>
            <a:off x="2022186" y="1045029"/>
            <a:ext cx="9299830" cy="4809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8031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pic>
        <p:nvPicPr>
          <p:cNvPr id="92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4687" t="17970" r="14219" b="20702"/>
          <a:stretch/>
        </p:blipFill>
        <p:spPr bwMode="auto">
          <a:xfrm>
            <a:off x="3253058" y="1523998"/>
            <a:ext cx="6615189" cy="4565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2517519" y="342720"/>
            <a:ext cx="8724900" cy="1200329"/>
          </a:xfrm>
          <a:prstGeom prst="rect">
            <a:avLst/>
          </a:prstGeom>
          <a:noFill/>
        </p:spPr>
        <p:txBody>
          <a:bodyPr wrap="square" rtlCol="0">
            <a:spAutoFit/>
          </a:bodyPr>
          <a:lstStyle/>
          <a:p>
            <a:r>
              <a:rPr lang="es-CO" sz="3600" dirty="0" smtClean="0"/>
              <a:t>Transformaciones para el encuentro, para el diálogo, para la observación</a:t>
            </a:r>
            <a:endParaRPr lang="es-CO" sz="3600" dirty="0"/>
          </a:p>
        </p:txBody>
      </p:sp>
      <p:sp>
        <p:nvSpPr>
          <p:cNvPr id="6" name="5 Triángulo isósceles">
            <a:hlinkClick r:id="rId5" action="ppaction://hlinkfile"/>
          </p:cNvPr>
          <p:cNvSpPr/>
          <p:nvPr/>
        </p:nvSpPr>
        <p:spPr>
          <a:xfrm rot="5400000">
            <a:off x="5988148" y="1674004"/>
            <a:ext cx="1145006" cy="10320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6544707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0" descr="WB-WBG-vertical-RGB.png"/>
          <p:cNvPicPr>
            <a:picLocks noChangeAspect="1"/>
          </p:cNvPicPr>
          <p:nvPr/>
        </p:nvPicPr>
        <p:blipFill rotWithShape="1">
          <a:blip r:embed="rId2">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pic>
        <p:nvPicPr>
          <p:cNvPr id="8"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CuadroTexto"/>
          <p:cNvSpPr txBox="1"/>
          <p:nvPr/>
        </p:nvSpPr>
        <p:spPr>
          <a:xfrm>
            <a:off x="3244932" y="2873893"/>
            <a:ext cx="6896447" cy="646331"/>
          </a:xfrm>
          <a:prstGeom prst="rect">
            <a:avLst/>
          </a:prstGeom>
          <a:noFill/>
        </p:spPr>
        <p:txBody>
          <a:bodyPr wrap="square" rtlCol="0">
            <a:spAutoFit/>
          </a:bodyPr>
          <a:lstStyle/>
          <a:p>
            <a:r>
              <a:rPr lang="es-CO" sz="3600" dirty="0"/>
              <a:t>¡</a:t>
            </a:r>
            <a:r>
              <a:rPr lang="es-CO" sz="3600" dirty="0" smtClean="0"/>
              <a:t>Muchas gracias por su atención!</a:t>
            </a:r>
            <a:endParaRPr lang="es-CO" sz="3600" dirty="0"/>
          </a:p>
        </p:txBody>
      </p:sp>
    </p:spTree>
    <p:extLst>
      <p:ext uri="{BB962C8B-B14F-4D97-AF65-F5344CB8AC3E}">
        <p14:creationId xmlns:p14="http://schemas.microsoft.com/office/powerpoint/2010/main" val="10601137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99280" y="6170524"/>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8133348" y="6089206"/>
            <a:ext cx="911431" cy="617371"/>
          </a:xfrm>
          <a:prstGeom prst="rect">
            <a:avLst/>
          </a:prstGeom>
        </p:spPr>
      </p:pic>
      <p:sp>
        <p:nvSpPr>
          <p:cNvPr id="8" name="7 CuadroTexto"/>
          <p:cNvSpPr txBox="1"/>
          <p:nvPr/>
        </p:nvSpPr>
        <p:spPr>
          <a:xfrm>
            <a:off x="2141621" y="673768"/>
            <a:ext cx="10050379" cy="646331"/>
          </a:xfrm>
          <a:prstGeom prst="rect">
            <a:avLst/>
          </a:prstGeom>
          <a:noFill/>
        </p:spPr>
        <p:txBody>
          <a:bodyPr wrap="square" rtlCol="0">
            <a:spAutoFit/>
          </a:bodyPr>
          <a:lstStyle/>
          <a:p>
            <a:r>
              <a:rPr lang="es-AR" altLang="es-CO" sz="3600" b="1" dirty="0"/>
              <a:t>Primero el tejido social, luego el </a:t>
            </a:r>
            <a:r>
              <a:rPr lang="es-AR" altLang="es-CO" sz="3600" b="1" dirty="0" smtClean="0"/>
              <a:t>cemento</a:t>
            </a:r>
            <a:endParaRPr lang="es-CO" altLang="es-CO" sz="3600" b="1" dirty="0"/>
          </a:p>
        </p:txBody>
      </p:sp>
      <p:pic>
        <p:nvPicPr>
          <p:cNvPr id="1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l="21875" t="3320" r="25391" b="8691"/>
          <a:stretch>
            <a:fillRect/>
          </a:stretch>
        </p:blipFill>
        <p:spPr bwMode="auto">
          <a:xfrm>
            <a:off x="7565857" y="1557729"/>
            <a:ext cx="2781300" cy="371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1558129" y="1860038"/>
            <a:ext cx="5608681" cy="3108543"/>
          </a:xfrm>
          <a:prstGeom prst="rect">
            <a:avLst/>
          </a:prstGeom>
        </p:spPr>
        <p:txBody>
          <a:bodyPr wrap="square">
            <a:spAutoFit/>
          </a:bodyPr>
          <a:lstStyle/>
          <a:p>
            <a:pPr>
              <a:spcBef>
                <a:spcPct val="0"/>
              </a:spcBef>
              <a:buFontTx/>
              <a:buNone/>
            </a:pPr>
            <a:r>
              <a:rPr lang="es-ES" altLang="es-CO" sz="2800" dirty="0"/>
              <a:t>La Cultura Metro es el resultado de un esfuerzo que comenzó en 1988, siete años antes del inicio de operación comercial. Los mismos usuarios fueron quienes bautizaron de esta manera su comportamiento en el Sistema.</a:t>
            </a:r>
          </a:p>
        </p:txBody>
      </p:sp>
    </p:spTree>
    <p:extLst>
      <p:ext uri="{BB962C8B-B14F-4D97-AF65-F5344CB8AC3E}">
        <p14:creationId xmlns:p14="http://schemas.microsoft.com/office/powerpoint/2010/main" val="4034323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99280" y="6170524"/>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8133348" y="6089206"/>
            <a:ext cx="911431" cy="617371"/>
          </a:xfrm>
          <a:prstGeom prst="rect">
            <a:avLst/>
          </a:prstGeom>
        </p:spPr>
      </p:pic>
      <p:sp>
        <p:nvSpPr>
          <p:cNvPr id="8" name="7 CuadroTexto"/>
          <p:cNvSpPr txBox="1"/>
          <p:nvPr/>
        </p:nvSpPr>
        <p:spPr>
          <a:xfrm>
            <a:off x="1694312" y="673767"/>
            <a:ext cx="10050379" cy="646331"/>
          </a:xfrm>
          <a:prstGeom prst="rect">
            <a:avLst/>
          </a:prstGeom>
          <a:noFill/>
        </p:spPr>
        <p:txBody>
          <a:bodyPr wrap="square" rtlCol="0">
            <a:spAutoFit/>
          </a:bodyPr>
          <a:lstStyle/>
          <a:p>
            <a:pPr algn="ctr"/>
            <a:r>
              <a:rPr lang="es-AR" altLang="es-CO" sz="3600" b="1" dirty="0"/>
              <a:t>Más allá de la </a:t>
            </a:r>
            <a:r>
              <a:rPr lang="es-AR" altLang="es-CO" sz="3600" b="1" dirty="0" smtClean="0"/>
              <a:t>norma</a:t>
            </a:r>
            <a:endParaRPr lang="es-CO" altLang="es-CO" sz="3600" b="1" dirty="0"/>
          </a:p>
        </p:txBody>
      </p:sp>
      <p:pic>
        <p:nvPicPr>
          <p:cNvPr id="7" name="1 Imagen"/>
          <p:cNvPicPr>
            <a:picLocks noChangeAspect="1"/>
          </p:cNvPicPr>
          <p:nvPr/>
        </p:nvPicPr>
        <p:blipFill rotWithShape="1">
          <a:blip r:embed="rId4" cstate="print">
            <a:extLst>
              <a:ext uri="{28A0092B-C50C-407E-A947-70E740481C1C}">
                <a14:useLocalDpi xmlns:a14="http://schemas.microsoft.com/office/drawing/2010/main" val="0"/>
              </a:ext>
            </a:extLst>
          </a:blip>
          <a:srcRect l="11639" t="13731" r="27569" b="13783"/>
          <a:stretch/>
        </p:blipFill>
        <p:spPr bwMode="auto">
          <a:xfrm>
            <a:off x="6646620" y="1580626"/>
            <a:ext cx="5098071" cy="405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Rectángulo"/>
          <p:cNvSpPr/>
          <p:nvPr/>
        </p:nvSpPr>
        <p:spPr>
          <a:xfrm>
            <a:off x="1655520" y="2451506"/>
            <a:ext cx="4991100" cy="2492990"/>
          </a:xfrm>
          <a:prstGeom prst="rect">
            <a:avLst/>
          </a:prstGeom>
        </p:spPr>
        <p:txBody>
          <a:bodyPr wrap="square">
            <a:spAutoFit/>
          </a:bodyPr>
          <a:lstStyle/>
          <a:p>
            <a:pPr marL="342900" indent="-342900">
              <a:buFont typeface="Arial" panose="020B0604020202020204" pitchFamily="34" charset="0"/>
              <a:buChar char="•"/>
            </a:pPr>
            <a:r>
              <a:rPr lang="es-ES" altLang="es-CO" sz="2400" dirty="0"/>
              <a:t>I</a:t>
            </a:r>
            <a:r>
              <a:rPr lang="es-ES" altLang="es-CO" sz="2400" dirty="0" smtClean="0"/>
              <a:t>nformación </a:t>
            </a:r>
            <a:r>
              <a:rPr lang="es-ES" altLang="es-CO" sz="2400" dirty="0"/>
              <a:t>y la </a:t>
            </a:r>
            <a:r>
              <a:rPr lang="es-ES" altLang="es-CO" sz="2400" dirty="0" smtClean="0"/>
              <a:t>educación</a:t>
            </a:r>
          </a:p>
          <a:p>
            <a:pPr marL="342900" indent="-342900">
              <a:buFont typeface="Arial" panose="020B0604020202020204" pitchFamily="34" charset="0"/>
              <a:buChar char="•"/>
            </a:pPr>
            <a:r>
              <a:rPr lang="es-ES" altLang="es-CO" sz="2400" dirty="0"/>
              <a:t>T</a:t>
            </a:r>
            <a:r>
              <a:rPr lang="es-ES" altLang="es-CO" sz="2400" dirty="0" smtClean="0"/>
              <a:t>rabajo </a:t>
            </a:r>
            <a:r>
              <a:rPr lang="es-ES" altLang="es-CO" sz="2400" dirty="0"/>
              <a:t>social y </a:t>
            </a:r>
            <a:r>
              <a:rPr lang="es-ES" altLang="es-CO" sz="2400" dirty="0" smtClean="0"/>
              <a:t>comunitario</a:t>
            </a:r>
          </a:p>
          <a:p>
            <a:pPr marL="342900" indent="-342900">
              <a:buFont typeface="Arial" panose="020B0604020202020204" pitchFamily="34" charset="0"/>
              <a:buChar char="•"/>
            </a:pPr>
            <a:r>
              <a:rPr lang="es-ES" altLang="es-CO" sz="2400" dirty="0" smtClean="0"/>
              <a:t>Esfuerzo por </a:t>
            </a:r>
            <a:r>
              <a:rPr lang="es-ES" altLang="es-CO" sz="2400" dirty="0"/>
              <a:t>interiorizar la norma </a:t>
            </a:r>
            <a:endParaRPr lang="es-ES" altLang="es-CO" sz="2400" dirty="0" smtClean="0"/>
          </a:p>
          <a:p>
            <a:pPr marL="342900" indent="-342900">
              <a:buFont typeface="Arial" panose="020B0604020202020204" pitchFamily="34" charset="0"/>
              <a:buChar char="•"/>
            </a:pPr>
            <a:r>
              <a:rPr lang="es-ES" altLang="es-CO" sz="2400" dirty="0" smtClean="0"/>
              <a:t>Valores cotidianos</a:t>
            </a:r>
          </a:p>
          <a:p>
            <a:pPr marL="342900" indent="-342900">
              <a:buFont typeface="Arial" panose="020B0604020202020204" pitchFamily="34" charset="0"/>
              <a:buChar char="•"/>
            </a:pPr>
            <a:r>
              <a:rPr lang="es-ES" altLang="es-CO" sz="2400" dirty="0"/>
              <a:t>N</a:t>
            </a:r>
            <a:r>
              <a:rPr lang="es-ES" altLang="es-CO" sz="2400" dirty="0" smtClean="0"/>
              <a:t>ueva </a:t>
            </a:r>
            <a:r>
              <a:rPr lang="es-ES" altLang="es-CO" sz="2400" dirty="0"/>
              <a:t>cultura </a:t>
            </a:r>
            <a:r>
              <a:rPr lang="es-ES" altLang="es-CO" sz="2400" dirty="0" smtClean="0"/>
              <a:t>ciudadana</a:t>
            </a:r>
            <a:r>
              <a:rPr lang="es-ES" altLang="es-CO" dirty="0">
                <a:latin typeface="Tahoma" pitchFamily="34" charset="0"/>
                <a:cs typeface="Tahoma" pitchFamily="34" charset="0"/>
              </a:rPr>
              <a:t/>
            </a:r>
            <a:br>
              <a:rPr lang="es-ES" altLang="es-CO" dirty="0">
                <a:latin typeface="Tahoma" pitchFamily="34" charset="0"/>
                <a:cs typeface="Tahoma" pitchFamily="34" charset="0"/>
              </a:rPr>
            </a:br>
            <a:r>
              <a:rPr lang="es-ES" altLang="es-CO" dirty="0">
                <a:latin typeface="Tahoma" pitchFamily="34" charset="0"/>
                <a:cs typeface="Tahoma" pitchFamily="34" charset="0"/>
              </a:rPr>
              <a:t/>
            </a:r>
            <a:br>
              <a:rPr lang="es-ES" altLang="es-CO" dirty="0">
                <a:latin typeface="Tahoma" pitchFamily="34" charset="0"/>
                <a:cs typeface="Tahoma" pitchFamily="34" charset="0"/>
              </a:rPr>
            </a:br>
            <a:endParaRPr lang="es-CO" dirty="0"/>
          </a:p>
        </p:txBody>
      </p:sp>
    </p:spTree>
    <p:extLst>
      <p:ext uri="{BB962C8B-B14F-4D97-AF65-F5344CB8AC3E}">
        <p14:creationId xmlns:p14="http://schemas.microsoft.com/office/powerpoint/2010/main" val="23048782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99280" y="6170524"/>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8133348" y="6089206"/>
            <a:ext cx="911431" cy="617371"/>
          </a:xfrm>
          <a:prstGeom prst="rect">
            <a:avLst/>
          </a:prstGeom>
        </p:spPr>
      </p:pic>
      <p:sp>
        <p:nvSpPr>
          <p:cNvPr id="8" name="7 CuadroTexto"/>
          <p:cNvSpPr txBox="1"/>
          <p:nvPr/>
        </p:nvSpPr>
        <p:spPr>
          <a:xfrm>
            <a:off x="2565071" y="673767"/>
            <a:ext cx="10050379" cy="646331"/>
          </a:xfrm>
          <a:prstGeom prst="rect">
            <a:avLst/>
          </a:prstGeom>
          <a:noFill/>
        </p:spPr>
        <p:txBody>
          <a:bodyPr wrap="square" rtlCol="0">
            <a:spAutoFit/>
          </a:bodyPr>
          <a:lstStyle/>
          <a:p>
            <a:r>
              <a:rPr lang="es-AR" altLang="es-CO" sz="3600" b="1" dirty="0" smtClean="0"/>
              <a:t>Gestión social</a:t>
            </a:r>
            <a:endParaRPr lang="es-CO" altLang="es-CO" sz="3600" b="1" dirty="0"/>
          </a:p>
        </p:txBody>
      </p:sp>
      <p:pic>
        <p:nvPicPr>
          <p:cNvPr id="7" name="Picture 4" descr="E:\Asanchez\Mis documentos\Mis imágenes\2013\TRANVÍA Y CABLES\DSC0302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5747" b="25058"/>
          <a:stretch/>
        </p:blipFill>
        <p:spPr bwMode="auto">
          <a:xfrm>
            <a:off x="2291706" y="2755075"/>
            <a:ext cx="8328816" cy="3073046"/>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066307" y="1510104"/>
            <a:ext cx="7782086" cy="1200329"/>
          </a:xfrm>
          <a:prstGeom prst="rect">
            <a:avLst/>
          </a:prstGeom>
        </p:spPr>
        <p:txBody>
          <a:bodyPr wrap="square">
            <a:spAutoFit/>
          </a:bodyPr>
          <a:lstStyle/>
          <a:p>
            <a:pPr marL="742950" lvl="1" indent="-285750" algn="just">
              <a:buFont typeface="Arial" panose="020B0604020202020204" pitchFamily="34" charset="0"/>
              <a:buChar char="•"/>
            </a:pPr>
            <a:r>
              <a:rPr lang="es-ES" altLang="es-CO" dirty="0"/>
              <a:t>P</a:t>
            </a:r>
            <a:r>
              <a:rPr lang="es-ES" altLang="es-CO" dirty="0" smtClean="0"/>
              <a:t>revio </a:t>
            </a:r>
            <a:r>
              <a:rPr lang="es-ES" altLang="es-CO" dirty="0"/>
              <a:t>a la construcción de </a:t>
            </a:r>
            <a:r>
              <a:rPr lang="es-ES" altLang="es-CO" dirty="0" smtClean="0"/>
              <a:t>los </a:t>
            </a:r>
            <a:r>
              <a:rPr lang="es-ES" altLang="es-CO" dirty="0"/>
              <a:t>proyectos y </a:t>
            </a:r>
            <a:r>
              <a:rPr lang="es-ES" altLang="es-CO" dirty="0" smtClean="0"/>
              <a:t>permanece.</a:t>
            </a:r>
          </a:p>
          <a:p>
            <a:pPr marL="742950" lvl="1" indent="-285750" algn="just">
              <a:buFont typeface="Arial" panose="020B0604020202020204" pitchFamily="34" charset="0"/>
              <a:buChar char="•"/>
            </a:pPr>
            <a:r>
              <a:rPr lang="es-ES" altLang="es-CO" dirty="0"/>
              <a:t>B</a:t>
            </a:r>
            <a:r>
              <a:rPr lang="es-ES" altLang="es-CO" dirty="0" smtClean="0"/>
              <a:t>usca </a:t>
            </a:r>
            <a:r>
              <a:rPr lang="es-ES" altLang="es-CO" b="1" dirty="0"/>
              <a:t>construir y fortalecer relaciones de </a:t>
            </a:r>
            <a:r>
              <a:rPr lang="es-ES" altLang="es-CO" b="1" dirty="0" smtClean="0"/>
              <a:t>confianza.</a:t>
            </a:r>
          </a:p>
          <a:p>
            <a:pPr marL="742950" lvl="1" indent="-285750" algn="just">
              <a:buFont typeface="Arial" panose="020B0604020202020204" pitchFamily="34" charset="0"/>
              <a:buChar char="•"/>
            </a:pPr>
            <a:r>
              <a:rPr lang="es-ES" altLang="es-CO" dirty="0"/>
              <a:t>E</a:t>
            </a:r>
            <a:r>
              <a:rPr lang="es-ES" altLang="es-CO" dirty="0" smtClean="0"/>
              <a:t>strategias </a:t>
            </a:r>
            <a:r>
              <a:rPr lang="es-ES" altLang="es-CO" b="1" dirty="0"/>
              <a:t>educativas, culturales y de relaciones con la comunidad</a:t>
            </a:r>
            <a:r>
              <a:rPr lang="es-ES" altLang="es-CO" dirty="0"/>
              <a:t> que se realizan de manera continua.</a:t>
            </a:r>
          </a:p>
        </p:txBody>
      </p:sp>
    </p:spTree>
    <p:extLst>
      <p:ext uri="{BB962C8B-B14F-4D97-AF65-F5344CB8AC3E}">
        <p14:creationId xmlns:p14="http://schemas.microsoft.com/office/powerpoint/2010/main" val="157317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99280" y="6170524"/>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8133348" y="6089206"/>
            <a:ext cx="911431" cy="617371"/>
          </a:xfrm>
          <a:prstGeom prst="rect">
            <a:avLst/>
          </a:prstGeom>
        </p:spPr>
      </p:pic>
      <p:sp>
        <p:nvSpPr>
          <p:cNvPr id="8" name="7 CuadroTexto"/>
          <p:cNvSpPr txBox="1"/>
          <p:nvPr/>
        </p:nvSpPr>
        <p:spPr>
          <a:xfrm>
            <a:off x="1932667" y="543139"/>
            <a:ext cx="10050379" cy="646331"/>
          </a:xfrm>
          <a:prstGeom prst="rect">
            <a:avLst/>
          </a:prstGeom>
          <a:noFill/>
        </p:spPr>
        <p:txBody>
          <a:bodyPr wrap="square" rtlCol="0">
            <a:spAutoFit/>
          </a:bodyPr>
          <a:lstStyle/>
          <a:p>
            <a:r>
              <a:rPr lang="es-ES_tradnl" sz="3600" b="1" dirty="0" smtClean="0"/>
              <a:t>No solo transportamos pasajeros…</a:t>
            </a:r>
            <a:endParaRPr lang="es-ES_tradnl" sz="3600" b="1" dirty="0"/>
          </a:p>
        </p:txBody>
      </p:sp>
      <p:pic>
        <p:nvPicPr>
          <p:cNvPr id="7" name="Picture 12" descr="presentacionnn"/>
          <p:cNvPicPr>
            <a:picLocks noChangeAspect="1" noChangeArrowheads="1"/>
          </p:cNvPicPr>
          <p:nvPr/>
        </p:nvPicPr>
        <p:blipFill>
          <a:blip r:embed="rId4">
            <a:extLst>
              <a:ext uri="{28A0092B-C50C-407E-A947-70E740481C1C}">
                <a14:useLocalDpi xmlns:a14="http://schemas.microsoft.com/office/drawing/2010/main" val="0"/>
              </a:ext>
            </a:extLst>
          </a:blip>
          <a:srcRect l="2444" t="13914" r="72784" b="15504"/>
          <a:stretch>
            <a:fillRect/>
          </a:stretch>
        </p:blipFill>
        <p:spPr bwMode="auto">
          <a:xfrm>
            <a:off x="1932668" y="1481798"/>
            <a:ext cx="2033588"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presentacionnn"/>
          <p:cNvPicPr>
            <a:picLocks noChangeAspect="1" noChangeArrowheads="1"/>
          </p:cNvPicPr>
          <p:nvPr/>
        </p:nvPicPr>
        <p:blipFill>
          <a:blip r:embed="rId4">
            <a:extLst>
              <a:ext uri="{28A0092B-C50C-407E-A947-70E740481C1C}">
                <a14:useLocalDpi xmlns:a14="http://schemas.microsoft.com/office/drawing/2010/main" val="0"/>
              </a:ext>
            </a:extLst>
          </a:blip>
          <a:srcRect l="27072" t="38628" r="48627" b="24802"/>
          <a:stretch>
            <a:fillRect/>
          </a:stretch>
        </p:blipFill>
        <p:spPr bwMode="auto">
          <a:xfrm>
            <a:off x="4049157" y="3639211"/>
            <a:ext cx="1993900" cy="231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presentacionnn"/>
          <p:cNvPicPr>
            <a:picLocks noChangeAspect="1" noChangeArrowheads="1"/>
          </p:cNvPicPr>
          <p:nvPr/>
        </p:nvPicPr>
        <p:blipFill>
          <a:blip r:embed="rId4">
            <a:extLst>
              <a:ext uri="{28A0092B-C50C-407E-A947-70E740481C1C}">
                <a14:useLocalDpi xmlns:a14="http://schemas.microsoft.com/office/drawing/2010/main" val="0"/>
              </a:ext>
            </a:extLst>
          </a:blip>
          <a:srcRect l="50690" t="60532" r="1064" b="17751"/>
          <a:stretch>
            <a:fillRect/>
          </a:stretch>
        </p:blipFill>
        <p:spPr bwMode="auto">
          <a:xfrm>
            <a:off x="7234223" y="4564620"/>
            <a:ext cx="3960812"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CuadroTexto"/>
          <p:cNvSpPr txBox="1"/>
          <p:nvPr/>
        </p:nvSpPr>
        <p:spPr>
          <a:xfrm>
            <a:off x="4049157" y="1481797"/>
            <a:ext cx="4120737" cy="2031325"/>
          </a:xfrm>
          <a:prstGeom prst="rect">
            <a:avLst/>
          </a:prstGeom>
          <a:noFill/>
        </p:spPr>
        <p:txBody>
          <a:bodyPr wrap="square" rtlCol="0">
            <a:spAutoFit/>
          </a:bodyPr>
          <a:lstStyle/>
          <a:p>
            <a:pPr>
              <a:spcBef>
                <a:spcPct val="0"/>
              </a:spcBef>
            </a:pPr>
            <a:r>
              <a:rPr lang="es-CO" altLang="es-CO" dirty="0" smtClean="0">
                <a:latin typeface="Arial" charset="0"/>
              </a:rPr>
              <a:t>Formación </a:t>
            </a:r>
            <a:r>
              <a:rPr lang="es-CO" altLang="es-CO" dirty="0">
                <a:latin typeface="Arial" charset="0"/>
              </a:rPr>
              <a:t>de Usuarios</a:t>
            </a:r>
          </a:p>
          <a:p>
            <a:pPr>
              <a:spcBef>
                <a:spcPct val="0"/>
              </a:spcBef>
            </a:pPr>
            <a:r>
              <a:rPr lang="es-CO" altLang="es-CO" dirty="0">
                <a:latin typeface="Arial" charset="0"/>
              </a:rPr>
              <a:t>Aprendices SENA de Cultura Metro</a:t>
            </a:r>
          </a:p>
          <a:p>
            <a:pPr>
              <a:spcBef>
                <a:spcPct val="0"/>
              </a:spcBef>
            </a:pPr>
            <a:r>
              <a:rPr lang="es-CO" altLang="es-CO" dirty="0">
                <a:latin typeface="Arial" charset="0"/>
              </a:rPr>
              <a:t>Amigos </a:t>
            </a:r>
            <a:r>
              <a:rPr lang="es-CO" altLang="es-CO" dirty="0" smtClean="0">
                <a:latin typeface="Arial" charset="0"/>
              </a:rPr>
              <a:t>Metro</a:t>
            </a:r>
            <a:endParaRPr lang="es-CO" altLang="es-CO" dirty="0">
              <a:latin typeface="Arial" charset="0"/>
            </a:endParaRPr>
          </a:p>
          <a:p>
            <a:pPr>
              <a:spcBef>
                <a:spcPct val="0"/>
              </a:spcBef>
            </a:pPr>
            <a:r>
              <a:rPr lang="es-CO" altLang="es-CO" dirty="0">
                <a:latin typeface="Arial" charset="0"/>
              </a:rPr>
              <a:t>Escuela de formación familiar</a:t>
            </a:r>
          </a:p>
          <a:p>
            <a:pPr>
              <a:spcBef>
                <a:spcPct val="0"/>
              </a:spcBef>
            </a:pPr>
            <a:r>
              <a:rPr lang="es-CO" altLang="es-CO" dirty="0">
                <a:latin typeface="Arial" charset="0"/>
              </a:rPr>
              <a:t>Escuela de Líderes</a:t>
            </a:r>
          </a:p>
          <a:p>
            <a:pPr>
              <a:spcBef>
                <a:spcPct val="0"/>
              </a:spcBef>
            </a:pPr>
            <a:r>
              <a:rPr lang="es-CO" altLang="es-CO" dirty="0">
                <a:latin typeface="Arial" charset="0"/>
              </a:rPr>
              <a:t>Sala de computo </a:t>
            </a:r>
          </a:p>
          <a:p>
            <a:endParaRPr lang="es-CO" dirty="0"/>
          </a:p>
        </p:txBody>
      </p:sp>
      <p:sp>
        <p:nvSpPr>
          <p:cNvPr id="6" name="5 CuadroTexto"/>
          <p:cNvSpPr txBox="1"/>
          <p:nvPr/>
        </p:nvSpPr>
        <p:spPr>
          <a:xfrm>
            <a:off x="8740046" y="2256296"/>
            <a:ext cx="2454989" cy="2308324"/>
          </a:xfrm>
          <a:prstGeom prst="rect">
            <a:avLst/>
          </a:prstGeom>
          <a:noFill/>
        </p:spPr>
        <p:txBody>
          <a:bodyPr wrap="square" rtlCol="0">
            <a:spAutoFit/>
          </a:bodyPr>
          <a:lstStyle/>
          <a:p>
            <a:pPr algn="r">
              <a:spcBef>
                <a:spcPct val="0"/>
              </a:spcBef>
            </a:pPr>
            <a:r>
              <a:rPr lang="es-CO" altLang="es-CO" dirty="0">
                <a:latin typeface="Arial" charset="0"/>
              </a:rPr>
              <a:t>Promoción de Lectura</a:t>
            </a:r>
          </a:p>
          <a:p>
            <a:pPr algn="r">
              <a:spcBef>
                <a:spcPct val="0"/>
              </a:spcBef>
            </a:pPr>
            <a:r>
              <a:rPr lang="es-CO" altLang="es-CO" dirty="0" smtClean="0">
                <a:latin typeface="Arial" charset="0"/>
              </a:rPr>
              <a:t>Exposiciones</a:t>
            </a:r>
            <a:endParaRPr lang="es-CO" altLang="es-CO" dirty="0">
              <a:latin typeface="Arial" charset="0"/>
            </a:endParaRPr>
          </a:p>
          <a:p>
            <a:pPr algn="r">
              <a:spcBef>
                <a:spcPct val="0"/>
              </a:spcBef>
            </a:pPr>
            <a:r>
              <a:rPr lang="es-CO" altLang="es-CO" dirty="0">
                <a:latin typeface="Arial" charset="0"/>
              </a:rPr>
              <a:t>Obras de arte</a:t>
            </a:r>
          </a:p>
          <a:p>
            <a:pPr algn="r">
              <a:spcBef>
                <a:spcPct val="0"/>
              </a:spcBef>
            </a:pPr>
            <a:r>
              <a:rPr lang="es-CO" altLang="es-CO" dirty="0" smtClean="0">
                <a:latin typeface="Arial" charset="0"/>
              </a:rPr>
              <a:t>Tren </a:t>
            </a:r>
            <a:r>
              <a:rPr lang="es-CO" altLang="es-CO" dirty="0">
                <a:latin typeface="Arial" charset="0"/>
              </a:rPr>
              <a:t>de la Cultura</a:t>
            </a:r>
          </a:p>
          <a:p>
            <a:pPr algn="r">
              <a:spcBef>
                <a:spcPct val="0"/>
              </a:spcBef>
            </a:pPr>
            <a:r>
              <a:rPr lang="es-CO" altLang="es-CO" dirty="0" err="1" smtClean="0">
                <a:latin typeface="Arial" charset="0"/>
              </a:rPr>
              <a:t>Bibliometro</a:t>
            </a:r>
            <a:endParaRPr lang="es-CO" altLang="es-CO" dirty="0">
              <a:latin typeface="Arial" charset="0"/>
            </a:endParaRPr>
          </a:p>
          <a:p>
            <a:pPr algn="r">
              <a:spcBef>
                <a:spcPct val="0"/>
              </a:spcBef>
            </a:pPr>
            <a:r>
              <a:rPr lang="es-CO" altLang="es-CO" dirty="0">
                <a:latin typeface="Arial" charset="0"/>
              </a:rPr>
              <a:t>Palabras Rodantes</a:t>
            </a:r>
          </a:p>
          <a:p>
            <a:pPr algn="r">
              <a:spcBef>
                <a:spcPct val="0"/>
              </a:spcBef>
            </a:pPr>
            <a:r>
              <a:rPr lang="es-CO" altLang="es-CO" dirty="0">
                <a:latin typeface="Arial" charset="0"/>
              </a:rPr>
              <a:t>Concursos literarios</a:t>
            </a:r>
          </a:p>
          <a:p>
            <a:endParaRPr lang="es-CO" dirty="0"/>
          </a:p>
        </p:txBody>
      </p:sp>
    </p:spTree>
    <p:extLst>
      <p:ext uri="{BB962C8B-B14F-4D97-AF65-F5344CB8AC3E}">
        <p14:creationId xmlns:p14="http://schemas.microsoft.com/office/powerpoint/2010/main" val="314588894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TM03457496[[fn=Parallax]]</Template>
  <TotalTime>2021</TotalTime>
  <Words>1034</Words>
  <Application>Microsoft Office PowerPoint</Application>
  <PresentationFormat>Widescreen</PresentationFormat>
  <Paragraphs>166</Paragraphs>
  <Slides>51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Andes</vt:lpstr>
      <vt:lpstr>Aparajita</vt:lpstr>
      <vt:lpstr>Arial</vt:lpstr>
      <vt:lpstr>Calibri</vt:lpstr>
      <vt:lpstr>Corbel</vt:lpstr>
      <vt:lpstr>Courier New</vt:lpstr>
      <vt:lpstr>Tahoma</vt:lpstr>
      <vt:lpstr>Parallax</vt:lpstr>
      <vt:lpstr>  Seminario Internacional:  “Gestión Social de Metros en América Latina”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Seminario Internacional:  “Gestión Social de Metros en América Latina”</dc:title>
  <dc:creator>Erika Massiel Quinteros Lucas</dc:creator>
  <cp:lastModifiedBy>Montserrat Bordas Geli</cp:lastModifiedBy>
  <cp:revision>95</cp:revision>
  <dcterms:created xsi:type="dcterms:W3CDTF">2016-06-03T16:56:13Z</dcterms:created>
  <dcterms:modified xsi:type="dcterms:W3CDTF">2016-08-23T14:08:06Z</dcterms:modified>
</cp:coreProperties>
</file>