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2"/>
  </p:notesMasterIdLst>
  <p:sldIdLst>
    <p:sldId id="256" r:id="rId2"/>
    <p:sldId id="257" r:id="rId3"/>
    <p:sldId id="259" r:id="rId4"/>
    <p:sldId id="260" r:id="rId5"/>
    <p:sldId id="266" r:id="rId6"/>
    <p:sldId id="261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95" r:id="rId18"/>
    <p:sldId id="287" r:id="rId19"/>
    <p:sldId id="288" r:id="rId20"/>
    <p:sldId id="28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51" autoAdjust="0"/>
    <p:restoredTop sz="94660"/>
  </p:normalViewPr>
  <p:slideViewPr>
    <p:cSldViewPr snapToGrid="0">
      <p:cViewPr varScale="1">
        <p:scale>
          <a:sx n="87" d="100"/>
          <a:sy n="87" d="100"/>
        </p:scale>
        <p:origin x="105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5250E0-CF99-4859-BBFD-7DA3CBF8EAE1}" type="datetimeFigureOut">
              <a:rPr lang="es-PE" smtClean="0"/>
              <a:pPr/>
              <a:t>22/08/2016</a:t>
            </a:fld>
            <a:endParaRPr lang="es-PE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AD5154-313A-46F9-8E8B-D8CEB62508FD}" type="slidenum">
              <a:rPr lang="es-PE" smtClean="0"/>
              <a:pPr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99920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358EC-9B98-413E-8417-2E222734E2EC}" type="slidenum">
              <a:rPr lang="es-PE" smtClean="0"/>
              <a:pPr/>
              <a:t>5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281853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pPr/>
              <a:t>8/22/2016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02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pPr/>
              <a:t>8/22/2016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07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pPr/>
              <a:t>8/22/2016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97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pPr/>
              <a:t>8/22/2016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509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pPr/>
              <a:t>8/22/2016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71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pPr/>
              <a:t>8/22/2016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81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pPr/>
              <a:t>8/22/2016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180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pPr/>
              <a:t>8/22/2016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3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pPr/>
              <a:t>8/22/2016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69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pPr/>
              <a:t>8/22/2016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C88B3A2E-825F-46A9-A46A-B742C86EA5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46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pPr/>
              <a:t>8/22/2016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32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pPr/>
              <a:t>8/22/2016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865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pPr/>
              <a:t>8/22/2016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47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pPr/>
              <a:t>8/22/2016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20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pPr/>
              <a:t>8/22/2016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55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pPr/>
              <a:t>8/22/2016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42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0B05-26D7-4FC2-9C5A-42AE1C48759E}" type="datetimeFigureOut">
              <a:rPr lang="en-US" smtClean="0"/>
              <a:pPr/>
              <a:t>8/22/2016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3A2E-825F-46A9-A46A-B742C86EA5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02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1D10B05-26D7-4FC2-9C5A-42AE1C48759E}" type="datetimeFigureOut">
              <a:rPr lang="en-US" smtClean="0"/>
              <a:pPr/>
              <a:t>8/22/2016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88B3A2E-825F-46A9-A46A-B742C86EA5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23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2126" y="383171"/>
            <a:ext cx="9144000" cy="2387600"/>
          </a:xfrm>
        </p:spPr>
        <p:txBody>
          <a:bodyPr>
            <a:noAutofit/>
          </a:bodyPr>
          <a:lstStyle/>
          <a:p>
            <a:r>
              <a:rPr lang="en-US" sz="5000" b="1" dirty="0">
                <a:solidFill>
                  <a:srgbClr val="0070C0"/>
                </a:solidFill>
                <a:latin typeface="Andes" panose="02000000000000000000" pitchFamily="50" charset="0"/>
              </a:rPr>
              <a:t/>
            </a:r>
            <a:br>
              <a:rPr lang="en-US" sz="5000" b="1" dirty="0">
                <a:solidFill>
                  <a:srgbClr val="0070C0"/>
                </a:solidFill>
                <a:latin typeface="Andes" panose="02000000000000000000" pitchFamily="50" charset="0"/>
              </a:rPr>
            </a:br>
            <a:r>
              <a:rPr lang="en-US" sz="5000" b="1" dirty="0">
                <a:solidFill>
                  <a:srgbClr val="0070C0"/>
                </a:solidFill>
                <a:latin typeface="Andes" panose="02000000000000000000" pitchFamily="50" charset="0"/>
              </a:rPr>
              <a:t> </a:t>
            </a:r>
            <a:r>
              <a:rPr lang="en-US" sz="4000" dirty="0">
                <a:solidFill>
                  <a:srgbClr val="0070C0"/>
                </a:solidFill>
                <a:latin typeface="Andes" panose="02000000000000000000" pitchFamily="50" charset="0"/>
                <a:cs typeface="Aparajita" panose="020B0604020202020204" pitchFamily="34" charset="0"/>
              </a:rPr>
              <a:t>Seminario Internacional</a:t>
            </a:r>
            <a:r>
              <a:rPr lang="en-US" sz="4000" dirty="0" smtClean="0">
                <a:solidFill>
                  <a:srgbClr val="0070C0"/>
                </a:solidFill>
                <a:latin typeface="Andes" panose="02000000000000000000" pitchFamily="50" charset="0"/>
                <a:cs typeface="Aparajita" panose="020B0604020202020204" pitchFamily="34" charset="0"/>
              </a:rPr>
              <a:t>: </a:t>
            </a:r>
            <a:r>
              <a:rPr lang="en-US" sz="5000" b="1" dirty="0">
                <a:solidFill>
                  <a:srgbClr val="0070C0"/>
                </a:solidFill>
                <a:latin typeface="Andes" panose="02000000000000000000" pitchFamily="50" charset="0"/>
              </a:rPr>
              <a:t/>
            </a:r>
            <a:br>
              <a:rPr lang="en-US" sz="5000" b="1" dirty="0">
                <a:solidFill>
                  <a:srgbClr val="0070C0"/>
                </a:solidFill>
                <a:latin typeface="Andes" panose="02000000000000000000" pitchFamily="50" charset="0"/>
              </a:rPr>
            </a:br>
            <a:r>
              <a:rPr lang="es-E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“Gestión Social de Metros en América Latina” </a:t>
            </a:r>
            <a:endParaRPr lang="en-US" sz="5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2716" y="5990699"/>
            <a:ext cx="1876926" cy="715879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rgbClr val="00B050"/>
                </a:solidFill>
              </a:rPr>
              <a:t>Lima - </a:t>
            </a:r>
            <a:r>
              <a:rPr lang="en-US" sz="1800" b="1" dirty="0">
                <a:solidFill>
                  <a:srgbClr val="00B050"/>
                </a:solidFill>
              </a:rPr>
              <a:t>P</a:t>
            </a:r>
            <a:r>
              <a:rPr lang="en-US" sz="1800" b="1" dirty="0" smtClean="0">
                <a:solidFill>
                  <a:srgbClr val="00B050"/>
                </a:solidFill>
              </a:rPr>
              <a:t>erú</a:t>
            </a:r>
          </a:p>
          <a:p>
            <a:pPr algn="l"/>
            <a:r>
              <a:rPr lang="en-US" sz="1800" b="1" dirty="0" smtClean="0">
                <a:solidFill>
                  <a:srgbClr val="00B050"/>
                </a:solidFill>
              </a:rPr>
              <a:t>Agosto, 2016</a:t>
            </a:r>
            <a:endParaRPr lang="en-US" sz="1800" b="1" dirty="0">
              <a:solidFill>
                <a:srgbClr val="00B050"/>
              </a:solidFill>
            </a:endParaRPr>
          </a:p>
        </p:txBody>
      </p:sp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62" b="-9833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3762183" y="3038893"/>
            <a:ext cx="7037387" cy="1844675"/>
            <a:chOff x="0" y="0"/>
            <a:chExt cx="4239532" cy="1246505"/>
          </a:xfrm>
        </p:grpSpPr>
        <p:pic>
          <p:nvPicPr>
            <p:cNvPr id="7" name="Picture 16" descr="metro-de-lima-lc3adnea-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3787" y="0"/>
              <a:ext cx="1638935" cy="1246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7" descr="metro2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52550" cy="1242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8" descr="plataformaMetro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41" r="-2708"/>
            <a:stretch>
              <a:fillRect/>
            </a:stretch>
          </p:blipFill>
          <p:spPr bwMode="auto">
            <a:xfrm>
              <a:off x="3004457" y="0"/>
              <a:ext cx="1235075" cy="1246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7147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Eliana\Documents\04-Peru\INFORME_4\I4_Presentaciones\Taller\ArbolMatriz_Accesibilidad0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35360" y="620688"/>
            <a:ext cx="11167533" cy="5772151"/>
          </a:xfrm>
          <a:prstGeom prst="rect">
            <a:avLst/>
          </a:prstGeom>
          <a:noFill/>
        </p:spPr>
      </p:pic>
      <p:pic>
        <p:nvPicPr>
          <p:cNvPr id="7" name="Picture 3" descr="C:\Users\Eliana\Documents\04-Peru\INFORME_4\I4_Presentaciones\Taller\IconoAccesibilidad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224459" y="144016"/>
            <a:ext cx="1745040" cy="692696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323849" y="6524625"/>
            <a:ext cx="44291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800" dirty="0" smtClean="0">
                <a:latin typeface="Arial" pitchFamily="34" charset="0"/>
                <a:cs typeface="Arial" pitchFamily="34" charset="0"/>
              </a:rPr>
              <a:t>FUENTE:ESTUDIO DE DIAGNOSTICO  UTE ACCEPLAN-ROVIRA (PHRD </a:t>
            </a:r>
            <a:r>
              <a:rPr lang="es-CO" sz="800" dirty="0" smtClean="0">
                <a:latin typeface="Arial" pitchFamily="34" charset="0"/>
                <a:cs typeface="Arial" pitchFamily="34" charset="0"/>
              </a:rPr>
              <a:t>TF011295)</a:t>
            </a:r>
            <a:endParaRPr lang="es-PE" sz="8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Eliana\Documents\04-Peru\INFORME_4\I4_Presentaciones\Taller\ArbolMatriz_Accesibilidad0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35360" y="620688"/>
            <a:ext cx="11176000" cy="5772150"/>
          </a:xfrm>
          <a:prstGeom prst="rect">
            <a:avLst/>
          </a:prstGeom>
          <a:noFill/>
        </p:spPr>
      </p:pic>
      <p:pic>
        <p:nvPicPr>
          <p:cNvPr id="5" name="Picture 3" descr="C:\Users\Eliana\Documents\04-Peru\INFORME_4\I4_Presentaciones\Taller\IconoAccesibilidad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224459" y="144016"/>
            <a:ext cx="1745040" cy="692696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323849" y="6524625"/>
            <a:ext cx="44291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800" dirty="0" smtClean="0">
                <a:latin typeface="Arial" pitchFamily="34" charset="0"/>
                <a:cs typeface="Arial" pitchFamily="34" charset="0"/>
              </a:rPr>
              <a:t>FUENTE:ESTUDIO DE DIAGNOSTICO  UTE ACCEPLAN-ROVIRA (PHRD </a:t>
            </a:r>
            <a:r>
              <a:rPr lang="es-CO" sz="800" dirty="0" smtClean="0">
                <a:latin typeface="Arial" pitchFamily="34" charset="0"/>
                <a:cs typeface="Arial" pitchFamily="34" charset="0"/>
              </a:rPr>
              <a:t>TF011295)</a:t>
            </a:r>
            <a:endParaRPr lang="es-PE" sz="8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0" y="54868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	16.1 RAMPA PEATONAL</a:t>
            </a:r>
            <a:endParaRPr lang="es-ES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0" y="147549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0070C0"/>
                </a:solidFill>
              </a:rPr>
              <a:t>		16.1.2 Pendiente</a:t>
            </a:r>
            <a:endParaRPr lang="es-ES" sz="2400" b="1" dirty="0">
              <a:solidFill>
                <a:srgbClr val="0070C0"/>
              </a:solidFill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1199456" y="548680"/>
            <a:ext cx="3456384" cy="360040"/>
          </a:xfrm>
          <a:prstGeom prst="round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CuadroTexto"/>
          <p:cNvSpPr txBox="1"/>
          <p:nvPr/>
        </p:nvSpPr>
        <p:spPr>
          <a:xfrm>
            <a:off x="0" y="2276872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	Nivel 5 	Crucero nivelado con la pista vehicular</a:t>
            </a:r>
            <a:endParaRPr lang="es-ES" b="1" dirty="0"/>
          </a:p>
        </p:txBody>
      </p:sp>
      <p:cxnSp>
        <p:nvCxnSpPr>
          <p:cNvPr id="17" name="16 Conector recto de flecha"/>
          <p:cNvCxnSpPr>
            <a:stCxn id="7" idx="2"/>
          </p:cNvCxnSpPr>
          <p:nvPr/>
        </p:nvCxnSpPr>
        <p:spPr>
          <a:xfrm>
            <a:off x="2927648" y="908720"/>
            <a:ext cx="0" cy="50405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 descr="C:\Users\Eliana\Documents\04-Peru\INFORME_4\I4_Presentaciones\Taller\IconoAccesibilidad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224459" y="144016"/>
            <a:ext cx="1745040" cy="692696"/>
          </a:xfrm>
          <a:prstGeom prst="rect">
            <a:avLst/>
          </a:prstGeom>
          <a:noFill/>
        </p:spPr>
      </p:pic>
      <p:pic>
        <p:nvPicPr>
          <p:cNvPr id="15" name="Picture 3" descr="C:\Users\Eliana\Pictures\2014\LIMA\LIMA_11-05-2014\12-DOMINGO_OURE\IMG_4364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615947" y="2924944"/>
            <a:ext cx="6240693" cy="3510034"/>
          </a:xfrm>
          <a:prstGeom prst="rect">
            <a:avLst/>
          </a:prstGeom>
          <a:noFill/>
        </p:spPr>
      </p:pic>
      <p:sp>
        <p:nvSpPr>
          <p:cNvPr id="16" name="15 Rectángulo redondeado"/>
          <p:cNvSpPr/>
          <p:nvPr/>
        </p:nvSpPr>
        <p:spPr>
          <a:xfrm>
            <a:off x="1199456" y="2204864"/>
            <a:ext cx="6528725" cy="50405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9" name="18 Forma"/>
          <p:cNvCxnSpPr>
            <a:stCxn id="16" idx="3"/>
            <a:endCxn id="15" idx="0"/>
          </p:cNvCxnSpPr>
          <p:nvPr/>
        </p:nvCxnSpPr>
        <p:spPr>
          <a:xfrm>
            <a:off x="7728181" y="2456892"/>
            <a:ext cx="1008112" cy="468052"/>
          </a:xfrm>
          <a:prstGeom prst="bentConnector2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CuadroTexto"/>
          <p:cNvSpPr txBox="1"/>
          <p:nvPr/>
        </p:nvSpPr>
        <p:spPr>
          <a:xfrm>
            <a:off x="323849" y="6524625"/>
            <a:ext cx="44291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800" dirty="0" smtClean="0">
                <a:latin typeface="Arial" pitchFamily="34" charset="0"/>
                <a:cs typeface="Arial" pitchFamily="34" charset="0"/>
              </a:rPr>
              <a:t>FUENTE:ESTUDIO DE DIAGNOSTICO  UTE ACCEPLAN-ROVIRA (PHRD </a:t>
            </a:r>
            <a:r>
              <a:rPr lang="es-CO" sz="800" dirty="0" smtClean="0">
                <a:latin typeface="Arial" pitchFamily="34" charset="0"/>
                <a:cs typeface="Arial" pitchFamily="34" charset="0"/>
              </a:rPr>
              <a:t>TF011295)</a:t>
            </a:r>
            <a:endParaRPr lang="es-PE" sz="8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Rectángulo redondeado"/>
          <p:cNvSpPr/>
          <p:nvPr/>
        </p:nvSpPr>
        <p:spPr>
          <a:xfrm>
            <a:off x="1199456" y="3068960"/>
            <a:ext cx="6528725" cy="50405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0" y="54868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	16.1 RAMPA PEATONAL</a:t>
            </a:r>
            <a:endParaRPr lang="es-ES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0" y="147549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0070C0"/>
                </a:solidFill>
              </a:rPr>
              <a:t>		16.1.2 Pendiente</a:t>
            </a:r>
            <a:endParaRPr lang="es-ES" sz="2400" b="1" dirty="0">
              <a:solidFill>
                <a:srgbClr val="0070C0"/>
              </a:solidFill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1199456" y="548680"/>
            <a:ext cx="3456384" cy="360040"/>
          </a:xfrm>
          <a:prstGeom prst="round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CuadroTexto"/>
          <p:cNvSpPr txBox="1"/>
          <p:nvPr/>
        </p:nvSpPr>
        <p:spPr>
          <a:xfrm>
            <a:off x="0" y="2276872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>
                    <a:lumMod val="65000"/>
                  </a:schemeClr>
                </a:solidFill>
              </a:rPr>
              <a:t>	Nivel 5 	Crucero nivelado con la pista vehicular</a:t>
            </a:r>
            <a:endParaRPr lang="es-E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0" y="3131676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	Nivel 4 	Pendiente ≤ 12%</a:t>
            </a:r>
            <a:endParaRPr lang="es-ES" b="1" dirty="0"/>
          </a:p>
        </p:txBody>
      </p:sp>
      <p:cxnSp>
        <p:nvCxnSpPr>
          <p:cNvPr id="17" name="16 Conector recto de flecha"/>
          <p:cNvCxnSpPr>
            <a:stCxn id="7" idx="2"/>
          </p:cNvCxnSpPr>
          <p:nvPr/>
        </p:nvCxnSpPr>
        <p:spPr>
          <a:xfrm>
            <a:off x="2927648" y="908720"/>
            <a:ext cx="0" cy="50405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 descr="C:\Users\Eliana\Documents\04-Peru\INFORME_4\I4_Presentaciones\Taller\IconoAccesibilidad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224459" y="144016"/>
            <a:ext cx="1745040" cy="692696"/>
          </a:xfrm>
          <a:prstGeom prst="rect">
            <a:avLst/>
          </a:prstGeom>
          <a:noFill/>
        </p:spPr>
      </p:pic>
      <p:pic>
        <p:nvPicPr>
          <p:cNvPr id="15" name="Picture 2" descr="C:\Users\Eliana\Pictures\2014\LIMA\LIMA_11-05-2014\I-MATELLINI\IMG_3574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615947" y="2852936"/>
            <a:ext cx="6240693" cy="3463585"/>
          </a:xfrm>
          <a:prstGeom prst="rect">
            <a:avLst/>
          </a:prstGeom>
          <a:noFill/>
        </p:spPr>
      </p:pic>
      <p:cxnSp>
        <p:nvCxnSpPr>
          <p:cNvPr id="20" name="19 Forma"/>
          <p:cNvCxnSpPr>
            <a:stCxn id="18" idx="2"/>
            <a:endCxn id="15" idx="1"/>
          </p:cNvCxnSpPr>
          <p:nvPr/>
        </p:nvCxnSpPr>
        <p:spPr>
          <a:xfrm rot="16200000" flipH="1">
            <a:off x="4534027" y="3502808"/>
            <a:ext cx="1011712" cy="1152128"/>
          </a:xfrm>
          <a:prstGeom prst="bentConnector2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CuadroTexto"/>
          <p:cNvSpPr txBox="1"/>
          <p:nvPr/>
        </p:nvSpPr>
        <p:spPr>
          <a:xfrm>
            <a:off x="323849" y="6524625"/>
            <a:ext cx="44291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800" dirty="0" smtClean="0">
                <a:latin typeface="Arial" pitchFamily="34" charset="0"/>
                <a:cs typeface="Arial" pitchFamily="34" charset="0"/>
              </a:rPr>
              <a:t>FUENTE:ESTUDIO DE DIAGNOSTICO  UTE ACCEPLAN-ROVIRA (PHRD </a:t>
            </a:r>
            <a:r>
              <a:rPr lang="es-CO" sz="800" dirty="0" smtClean="0">
                <a:latin typeface="Arial" pitchFamily="34" charset="0"/>
                <a:cs typeface="Arial" pitchFamily="34" charset="0"/>
              </a:rPr>
              <a:t>TF011295)</a:t>
            </a:r>
            <a:endParaRPr lang="es-PE" sz="8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Rectángulo redondeado"/>
          <p:cNvSpPr/>
          <p:nvPr/>
        </p:nvSpPr>
        <p:spPr>
          <a:xfrm>
            <a:off x="1199456" y="3933056"/>
            <a:ext cx="6528725" cy="50405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0" y="54868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	16.1 RAMPA PEATONAL</a:t>
            </a:r>
            <a:endParaRPr lang="es-ES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0" y="147549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0070C0"/>
                </a:solidFill>
              </a:rPr>
              <a:t>		16.1.2 Pendiente</a:t>
            </a:r>
            <a:endParaRPr lang="es-ES" sz="2400" b="1" dirty="0">
              <a:solidFill>
                <a:srgbClr val="0070C0"/>
              </a:solidFill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1199456" y="548680"/>
            <a:ext cx="3456384" cy="360040"/>
          </a:xfrm>
          <a:prstGeom prst="round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CuadroTexto"/>
          <p:cNvSpPr txBox="1"/>
          <p:nvPr/>
        </p:nvSpPr>
        <p:spPr>
          <a:xfrm>
            <a:off x="0" y="2276872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>
                    <a:lumMod val="65000"/>
                  </a:schemeClr>
                </a:solidFill>
              </a:rPr>
              <a:t>	Nivel 5 	Crucero nivelado con la pista vehicular</a:t>
            </a:r>
            <a:endParaRPr lang="es-E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0" y="3131676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>
                    <a:lumMod val="65000"/>
                  </a:schemeClr>
                </a:solidFill>
              </a:rPr>
              <a:t>	Nivel 4 	Pendiente ≤ 12%</a:t>
            </a:r>
            <a:endParaRPr lang="es-E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0" y="3995772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	Nivel 3 	Pendiente &gt; 12%</a:t>
            </a:r>
            <a:endParaRPr lang="es-ES" b="1" dirty="0"/>
          </a:p>
        </p:txBody>
      </p:sp>
      <p:cxnSp>
        <p:nvCxnSpPr>
          <p:cNvPr id="17" name="16 Conector recto de flecha"/>
          <p:cNvCxnSpPr>
            <a:stCxn id="7" idx="2"/>
          </p:cNvCxnSpPr>
          <p:nvPr/>
        </p:nvCxnSpPr>
        <p:spPr>
          <a:xfrm>
            <a:off x="2927648" y="908720"/>
            <a:ext cx="0" cy="50405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 descr="C:\Users\Eliana\Documents\04-Peru\INFORME_4\I4_Presentaciones\Taller\IconoAccesibilidad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224459" y="144016"/>
            <a:ext cx="1745040" cy="692696"/>
          </a:xfrm>
          <a:prstGeom prst="rect">
            <a:avLst/>
          </a:prstGeom>
          <a:noFill/>
        </p:spPr>
      </p:pic>
      <p:pic>
        <p:nvPicPr>
          <p:cNvPr id="14" name="Picture 4" descr="C:\Users\Eliana\Pictures\2014\LIMA\LIMA_10-05-2014\31-TOMAS_VALLE\IMG_296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615947" y="2852937"/>
            <a:ext cx="6240693" cy="3510033"/>
          </a:xfrm>
          <a:prstGeom prst="rect">
            <a:avLst/>
          </a:prstGeom>
          <a:noFill/>
        </p:spPr>
      </p:pic>
      <p:cxnSp>
        <p:nvCxnSpPr>
          <p:cNvPr id="21" name="20 Forma"/>
          <p:cNvCxnSpPr>
            <a:stCxn id="19" idx="2"/>
          </p:cNvCxnSpPr>
          <p:nvPr/>
        </p:nvCxnSpPr>
        <p:spPr>
          <a:xfrm rot="16200000" flipH="1">
            <a:off x="4751851" y="4149080"/>
            <a:ext cx="576064" cy="1152128"/>
          </a:xfrm>
          <a:prstGeom prst="bentConnector2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CuadroTexto"/>
          <p:cNvSpPr txBox="1"/>
          <p:nvPr/>
        </p:nvSpPr>
        <p:spPr>
          <a:xfrm>
            <a:off x="323849" y="6524625"/>
            <a:ext cx="44291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800" dirty="0" smtClean="0">
                <a:latin typeface="Arial" pitchFamily="34" charset="0"/>
                <a:cs typeface="Arial" pitchFamily="34" charset="0"/>
              </a:rPr>
              <a:t>FUENTE:ESTUDIO DE DIAGNOSTICO  UTE ACCEPLAN-ROVIRA (PHRD </a:t>
            </a:r>
            <a:r>
              <a:rPr lang="es-CO" sz="800" dirty="0" smtClean="0">
                <a:latin typeface="Arial" pitchFamily="34" charset="0"/>
                <a:cs typeface="Arial" pitchFamily="34" charset="0"/>
              </a:rPr>
              <a:t>TF011295)</a:t>
            </a:r>
            <a:endParaRPr lang="es-PE" sz="8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0" y="54868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	16.1 RAMPA PEATONAL</a:t>
            </a:r>
            <a:endParaRPr lang="es-ES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0" y="147549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0070C0"/>
                </a:solidFill>
              </a:rPr>
              <a:t>		16.1.2 Pendiente</a:t>
            </a:r>
            <a:endParaRPr lang="es-ES" sz="2400" b="1" dirty="0">
              <a:solidFill>
                <a:srgbClr val="0070C0"/>
              </a:solidFill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1199456" y="548680"/>
            <a:ext cx="3456384" cy="360040"/>
          </a:xfrm>
          <a:prstGeom prst="round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CuadroTexto"/>
          <p:cNvSpPr txBox="1"/>
          <p:nvPr/>
        </p:nvSpPr>
        <p:spPr>
          <a:xfrm>
            <a:off x="0" y="2276872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>
                    <a:lumMod val="65000"/>
                  </a:schemeClr>
                </a:solidFill>
              </a:rPr>
              <a:t>	Nivel 5 	Crucero nivelado con la pista vehicular</a:t>
            </a:r>
            <a:endParaRPr lang="es-E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0" y="3131676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>
                    <a:lumMod val="65000"/>
                  </a:schemeClr>
                </a:solidFill>
              </a:rPr>
              <a:t>	Nivel 4 	Pendiente ≤ 12%</a:t>
            </a:r>
            <a:endParaRPr lang="es-E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0" y="3995772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>
                    <a:lumMod val="65000"/>
                  </a:schemeClr>
                </a:solidFill>
              </a:rPr>
              <a:t>	Nivel 3 	Pendiente &gt; 12%</a:t>
            </a:r>
            <a:endParaRPr lang="es-E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0" y="485986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	Nivel 2 	Pendiente transversal en el plano inclinado</a:t>
            </a:r>
            <a:endParaRPr lang="es-ES" b="1" dirty="0"/>
          </a:p>
        </p:txBody>
      </p:sp>
      <p:cxnSp>
        <p:nvCxnSpPr>
          <p:cNvPr id="17" name="16 Conector recto de flecha"/>
          <p:cNvCxnSpPr>
            <a:stCxn id="7" idx="2"/>
          </p:cNvCxnSpPr>
          <p:nvPr/>
        </p:nvCxnSpPr>
        <p:spPr>
          <a:xfrm>
            <a:off x="2927648" y="908720"/>
            <a:ext cx="0" cy="50405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 descr="C:\Users\Eliana\Documents\04-Peru\INFORME_4\I4_Presentaciones\Taller\IconoAccesibilidad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224459" y="144016"/>
            <a:ext cx="1745040" cy="692696"/>
          </a:xfrm>
          <a:prstGeom prst="rect">
            <a:avLst/>
          </a:prstGeom>
          <a:noFill/>
        </p:spPr>
      </p:pic>
      <p:pic>
        <p:nvPicPr>
          <p:cNvPr id="18" name="Picture 4" descr="C:\Users\Eliana\Pictures\2014\LIMA\LIMA_30-04-2014\14-CanavalyMoreyra\IMG_089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665642" y="1124744"/>
            <a:ext cx="6190999" cy="3482082"/>
          </a:xfrm>
          <a:prstGeom prst="rect">
            <a:avLst/>
          </a:prstGeom>
          <a:noFill/>
        </p:spPr>
      </p:pic>
      <p:sp>
        <p:nvSpPr>
          <p:cNvPr id="20" name="19 Rectángulo redondeado"/>
          <p:cNvSpPr/>
          <p:nvPr/>
        </p:nvSpPr>
        <p:spPr>
          <a:xfrm>
            <a:off x="1007435" y="4797152"/>
            <a:ext cx="7296811" cy="50405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2" name="21 Forma"/>
          <p:cNvCxnSpPr>
            <a:stCxn id="20" idx="3"/>
            <a:endCxn id="18" idx="2"/>
          </p:cNvCxnSpPr>
          <p:nvPr/>
        </p:nvCxnSpPr>
        <p:spPr>
          <a:xfrm flipV="1">
            <a:off x="8304245" y="4606826"/>
            <a:ext cx="456896" cy="442354"/>
          </a:xfrm>
          <a:prstGeom prst="bentConnector2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CuadroTexto"/>
          <p:cNvSpPr txBox="1"/>
          <p:nvPr/>
        </p:nvSpPr>
        <p:spPr>
          <a:xfrm>
            <a:off x="323849" y="6524625"/>
            <a:ext cx="44291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800" dirty="0" smtClean="0">
                <a:latin typeface="Arial" pitchFamily="34" charset="0"/>
                <a:cs typeface="Arial" pitchFamily="34" charset="0"/>
              </a:rPr>
              <a:t>FUENTE:ESTUDIO DE DIAGNOSTICO  UTE ACCEPLAN-ROVIRA (PHRD </a:t>
            </a:r>
            <a:r>
              <a:rPr lang="es-CO" sz="800" dirty="0" smtClean="0">
                <a:latin typeface="Arial" pitchFamily="34" charset="0"/>
                <a:cs typeface="Arial" pitchFamily="34" charset="0"/>
              </a:rPr>
              <a:t>TF011295)</a:t>
            </a:r>
            <a:endParaRPr lang="es-PE" sz="8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Rectángulo redondeado"/>
          <p:cNvSpPr/>
          <p:nvPr/>
        </p:nvSpPr>
        <p:spPr>
          <a:xfrm>
            <a:off x="1199456" y="5661248"/>
            <a:ext cx="6528725" cy="50405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0" y="54868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	16.1 RAMPA PEATONAL</a:t>
            </a:r>
            <a:endParaRPr lang="es-ES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0" y="147549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0070C0"/>
                </a:solidFill>
              </a:rPr>
              <a:t>		16.1.2 Pendiente</a:t>
            </a:r>
            <a:endParaRPr lang="es-ES" sz="2400" b="1" dirty="0">
              <a:solidFill>
                <a:srgbClr val="0070C0"/>
              </a:solidFill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1199456" y="548680"/>
            <a:ext cx="3456384" cy="360040"/>
          </a:xfrm>
          <a:prstGeom prst="round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CuadroTexto"/>
          <p:cNvSpPr txBox="1"/>
          <p:nvPr/>
        </p:nvSpPr>
        <p:spPr>
          <a:xfrm>
            <a:off x="0" y="2276872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>
                    <a:lumMod val="65000"/>
                  </a:schemeClr>
                </a:solidFill>
              </a:rPr>
              <a:t>	Nivel 5 	Crucero nivelado con la pista vehicular</a:t>
            </a:r>
            <a:endParaRPr lang="es-E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0" y="3131676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>
                    <a:lumMod val="65000"/>
                  </a:schemeClr>
                </a:solidFill>
              </a:rPr>
              <a:t>	Nivel 4 	Pendiente ≤ 12%</a:t>
            </a:r>
            <a:endParaRPr lang="es-E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0" y="3995772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>
                    <a:lumMod val="65000"/>
                  </a:schemeClr>
                </a:solidFill>
              </a:rPr>
              <a:t>	Nivel 3 	Pendiente &gt; 12%</a:t>
            </a:r>
            <a:endParaRPr lang="es-E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0" y="485986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>
                    <a:lumMod val="65000"/>
                  </a:schemeClr>
                </a:solidFill>
              </a:rPr>
              <a:t>	Nivel 2 	Pendiente transversal en el plano inclinado</a:t>
            </a:r>
            <a:endParaRPr lang="es-E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0" y="5723964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	Nivel 1 	Inexistencia de rampa</a:t>
            </a:r>
            <a:endParaRPr lang="es-ES" b="1" dirty="0"/>
          </a:p>
        </p:txBody>
      </p:sp>
      <p:cxnSp>
        <p:nvCxnSpPr>
          <p:cNvPr id="17" name="16 Conector recto de flecha"/>
          <p:cNvCxnSpPr>
            <a:stCxn id="7" idx="2"/>
          </p:cNvCxnSpPr>
          <p:nvPr/>
        </p:nvCxnSpPr>
        <p:spPr>
          <a:xfrm>
            <a:off x="2927648" y="908720"/>
            <a:ext cx="0" cy="50405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3" descr="C:\Users\Eliana\Documents\04-Peru\INFORME_4\I4_Presentaciones\Taller\IconoAccesibilidad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224459" y="144016"/>
            <a:ext cx="1745040" cy="692696"/>
          </a:xfrm>
          <a:prstGeom prst="rect">
            <a:avLst/>
          </a:prstGeom>
          <a:noFill/>
        </p:spPr>
      </p:pic>
      <p:pic>
        <p:nvPicPr>
          <p:cNvPr id="16" name="Picture 2" descr="C:\Users\Eliana\Pictures\2014\LIMA\LIMA_10-05-2014\II-CENTRAL\IMG_3496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5400000">
            <a:off x="6863827" y="1557051"/>
            <a:ext cx="5075972" cy="5075456"/>
          </a:xfrm>
          <a:prstGeom prst="rect">
            <a:avLst/>
          </a:prstGeom>
          <a:noFill/>
        </p:spPr>
      </p:pic>
      <p:cxnSp>
        <p:nvCxnSpPr>
          <p:cNvPr id="21" name="20 Forma"/>
          <p:cNvCxnSpPr>
            <a:stCxn id="19" idx="2"/>
          </p:cNvCxnSpPr>
          <p:nvPr/>
        </p:nvCxnSpPr>
        <p:spPr>
          <a:xfrm rot="16200000" flipH="1">
            <a:off x="5519936" y="5109187"/>
            <a:ext cx="288032" cy="2400267"/>
          </a:xfrm>
          <a:prstGeom prst="bentConnector2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CuadroTexto"/>
          <p:cNvSpPr txBox="1"/>
          <p:nvPr/>
        </p:nvSpPr>
        <p:spPr>
          <a:xfrm>
            <a:off x="323849" y="6524625"/>
            <a:ext cx="44291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800" dirty="0" smtClean="0">
                <a:latin typeface="Arial" pitchFamily="34" charset="0"/>
                <a:cs typeface="Arial" pitchFamily="34" charset="0"/>
              </a:rPr>
              <a:t>FUENTE:ESTUDIO DE DIAGNOSTICO  UTE ACCEPLAN-ROVIRA (PHRD </a:t>
            </a:r>
            <a:r>
              <a:rPr lang="es-CO" sz="800" dirty="0" smtClean="0">
                <a:latin typeface="Arial" pitchFamily="34" charset="0"/>
                <a:cs typeface="Arial" pitchFamily="34" charset="0"/>
              </a:rPr>
              <a:t>TF011295)</a:t>
            </a:r>
            <a:endParaRPr lang="es-PE" sz="8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9B00B-BE42-4DFF-9C9E-295C1F21ADC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82040" y="35913"/>
            <a:ext cx="12009960" cy="940912"/>
          </a:xfrm>
          <a:prstGeom prst="rect">
            <a:avLst/>
          </a:prstGeom>
          <a:noFill/>
        </p:spPr>
        <p:txBody>
          <a:bodyPr wrap="square" lIns="108852" tIns="54426" rIns="108852" bIns="54426">
            <a:spAutoFit/>
          </a:bodyPr>
          <a:lstStyle/>
          <a:p>
            <a:pPr algn="just"/>
            <a:r>
              <a:rPr lang="es-E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ALTERNATIVAS DE INTERVENCIÓN PARA LA MEJORA DE LA ACCESIBILIDAD DE LAS PERSONAS CON DISCAPACIDAD AL METROPOLITANO</a:t>
            </a:r>
            <a:endParaRPr lang="es-PE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es-PE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" name="5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83806"/>
            <a:ext cx="7932977" cy="4133199"/>
          </a:xfrm>
          <a:prstGeom prst="rect">
            <a:avLst/>
          </a:prstGeom>
          <a:noFill/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7728869" y="515857"/>
            <a:ext cx="4463131" cy="5479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7751" tIns="38876" rIns="77751" bIns="38876" numCol="1" anchor="ctr" anchorCtr="0" compatLnSpc="1">
            <a:prstTxWarp prst="textNoShape">
              <a:avLst/>
            </a:prstTxWarp>
            <a:spAutoFit/>
          </a:bodyPr>
          <a:lstStyle/>
          <a:p>
            <a:pPr defTabSz="777514" fontAlgn="base">
              <a:spcBef>
                <a:spcPct val="0"/>
              </a:spcBef>
              <a:spcAft>
                <a:spcPct val="0"/>
              </a:spcAft>
            </a:pPr>
            <a:endParaRPr lang="es-PE" sz="1500" dirty="0" smtClean="0">
              <a:latin typeface="Arial" pitchFamily="34" charset="0"/>
              <a:cs typeface="Arial" pitchFamily="34" charset="0"/>
            </a:endParaRPr>
          </a:p>
          <a:p>
            <a:pPr marL="151183" lvl="4" indent="-151183" defTabSz="777514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s-PE" sz="1400" b="1" dirty="0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Mejoramiento de la </a:t>
            </a:r>
            <a:r>
              <a:rPr lang="es-PE" sz="1400" b="1" dirty="0" err="1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Transitabilidad</a:t>
            </a:r>
            <a:r>
              <a:rPr lang="es-PE" sz="1400" b="1" dirty="0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 de la Plaza 2 de </a:t>
            </a:r>
            <a:r>
              <a:rPr lang="es-ES" sz="1400" b="1" dirty="0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Mayo y el Jirón </a:t>
            </a:r>
            <a:r>
              <a:rPr lang="es-ES" sz="1400" b="1" dirty="0" err="1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Quilca</a:t>
            </a:r>
            <a:r>
              <a:rPr lang="es-ES" sz="1400" b="1" dirty="0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 (tramo Av. A. Ugarte - </a:t>
            </a:r>
            <a:r>
              <a:rPr lang="es-ES" sz="1400" b="1" dirty="0" err="1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Av.Garcilaso</a:t>
            </a:r>
            <a:r>
              <a:rPr lang="es-ES" sz="1400" b="1" dirty="0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 de la Vega), Distrito de Lima, </a:t>
            </a:r>
            <a:r>
              <a:rPr lang="es-ES" sz="1400" b="1" dirty="0" err="1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Provinciade</a:t>
            </a:r>
            <a:r>
              <a:rPr lang="es-ES" sz="1400" b="1" dirty="0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 Lima – Lima</a:t>
            </a:r>
          </a:p>
          <a:p>
            <a:pPr marL="151183" lvl="4" indent="-151183" defTabSz="777514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14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151183" lvl="4" indent="-151183" defTabSz="77751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sz="1400" dirty="0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2. Mejoramiento de </a:t>
            </a:r>
            <a:r>
              <a:rPr lang="es-PE" sz="1400" dirty="0" err="1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Transitabilidad</a:t>
            </a:r>
            <a:r>
              <a:rPr lang="es-PE" sz="1400" dirty="0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 de la Av. Tomás Valle en el tramo de la Túpac Amaru hasta la carretera Panamericana Norte, Distrito de Independencia, Provincia de Lima-Lima.</a:t>
            </a:r>
          </a:p>
          <a:p>
            <a:pPr marL="151183" lvl="4" indent="-151183" defTabSz="777514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s-ES" sz="1400" dirty="0" smtClean="0"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151183" lvl="4" indent="-151183" defTabSz="77751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400" dirty="0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3. </a:t>
            </a:r>
            <a:r>
              <a:rPr lang="es-PE" sz="1400" dirty="0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Mejoramiento de </a:t>
            </a:r>
            <a:r>
              <a:rPr lang="es-PE" sz="1400" dirty="0" err="1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Transitabilidad</a:t>
            </a:r>
            <a:r>
              <a:rPr lang="es-PE" sz="1400" dirty="0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 de la Av. </a:t>
            </a:r>
            <a:r>
              <a:rPr lang="es-PE" sz="1400" dirty="0" err="1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Chinchaysuyo</a:t>
            </a:r>
            <a:r>
              <a:rPr lang="es-PE" sz="1400" dirty="0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 (tramo de la Av. Túpac Amaru-Ca. Indoamericana) y la Av. Los Alisos (tramo Av. Túpac Amaru-Ca. Maracuyás), Distrito de Independencia, Provincia de Lima-Lima.</a:t>
            </a:r>
          </a:p>
          <a:p>
            <a:pPr marL="151183" lvl="4" indent="-151183" defTabSz="777514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s-ES" sz="1400" dirty="0" smtClean="0"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151183" lvl="4" indent="-151183" defTabSz="77751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sz="1400" dirty="0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4. Mejoramiento de </a:t>
            </a:r>
            <a:r>
              <a:rPr lang="es-PE" sz="1400" dirty="0" err="1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Transitabilidad</a:t>
            </a:r>
            <a:r>
              <a:rPr lang="es-PE" sz="1400" dirty="0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 en el Entorno Urbano de la Estación Central del COSAC I, Distrito de Lima-Lima.</a:t>
            </a:r>
          </a:p>
          <a:p>
            <a:pPr marL="151183" lvl="4" indent="-151183" defTabSz="777514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s-ES" sz="1400" dirty="0" smtClean="0"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151183" lvl="4" indent="-151183" defTabSz="77751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sz="1400" dirty="0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5. Mejoramiento de </a:t>
            </a:r>
            <a:r>
              <a:rPr lang="es-PE" sz="1400" dirty="0" err="1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Transitabilidad</a:t>
            </a:r>
            <a:r>
              <a:rPr lang="es-PE" sz="1400" dirty="0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 de la Av. </a:t>
            </a:r>
            <a:r>
              <a:rPr lang="es-PE" sz="1400" dirty="0" err="1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Canaval</a:t>
            </a:r>
            <a:r>
              <a:rPr lang="es-PE" sz="1400" dirty="0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 y </a:t>
            </a:r>
            <a:r>
              <a:rPr lang="es-PE" sz="1400" dirty="0" err="1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Moreyra</a:t>
            </a:r>
            <a:r>
              <a:rPr lang="es-PE" sz="1400" dirty="0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 en el tramo de la Av. República de Panamá hasta la Calle Las Camelias, Distrito de San Isidro, Provincia de Lima-Lima.</a:t>
            </a:r>
          </a:p>
          <a:p>
            <a:pPr defTabSz="777514" eaLnBrk="0" fontAlgn="base" hangingPunct="0">
              <a:spcBef>
                <a:spcPct val="0"/>
              </a:spcBef>
              <a:spcAft>
                <a:spcPct val="0"/>
              </a:spcAft>
            </a:pPr>
            <a:endParaRPr lang="es-PE" sz="15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3238480" y="1285860"/>
            <a:ext cx="266095" cy="200706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prstDash val="dash"/>
            <a:miter lim="800000"/>
            <a:headEnd/>
            <a:tailEnd/>
          </a:ln>
          <a:effectLst/>
        </p:spPr>
        <p:txBody>
          <a:bodyPr vert="horz" wrap="square" lIns="77751" tIns="38876" rIns="77751" bIns="38876" numCol="1" anchor="t" anchorCtr="0" compatLnSpc="1">
            <a:prstTxWarp prst="textNoShape">
              <a:avLst/>
            </a:prstTxWarp>
          </a:bodyPr>
          <a:lstStyle/>
          <a:p>
            <a:pPr defTabSz="777514" fontAlgn="base">
              <a:spcBef>
                <a:spcPct val="0"/>
              </a:spcBef>
              <a:spcAft>
                <a:spcPts val="850"/>
              </a:spcAft>
            </a:pPr>
            <a:r>
              <a:rPr lang="es-PE" sz="1000" b="1" dirty="0" smtClean="0">
                <a:latin typeface="Arial Black" pitchFamily="34" charset="0"/>
                <a:cs typeface="Arial" pitchFamily="34" charset="0"/>
              </a:rPr>
              <a:t>1</a:t>
            </a:r>
            <a:endParaRPr lang="es-PE" sz="15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197394" y="3173864"/>
            <a:ext cx="267608" cy="200706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prstDash val="dash"/>
            <a:miter lim="800000"/>
            <a:headEnd/>
            <a:tailEnd/>
          </a:ln>
          <a:effectLst/>
        </p:spPr>
        <p:txBody>
          <a:bodyPr vert="horz" wrap="square" lIns="77751" tIns="38876" rIns="77751" bIns="38876" numCol="1" anchor="t" anchorCtr="0" compatLnSpc="1">
            <a:prstTxWarp prst="textNoShape">
              <a:avLst/>
            </a:prstTxWarp>
          </a:bodyPr>
          <a:lstStyle/>
          <a:p>
            <a:pPr defTabSz="777514" fontAlgn="base">
              <a:spcBef>
                <a:spcPct val="0"/>
              </a:spcBef>
              <a:spcAft>
                <a:spcPts val="850"/>
              </a:spcAft>
            </a:pPr>
            <a:r>
              <a:rPr lang="es-PE" sz="1000" b="1" dirty="0" smtClean="0">
                <a:latin typeface="Arial Black" pitchFamily="34" charset="0"/>
                <a:cs typeface="Arial" pitchFamily="34" charset="0"/>
              </a:rPr>
              <a:t>3</a:t>
            </a:r>
            <a:endParaRPr lang="es-PE" sz="15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7320652" y="2153321"/>
            <a:ext cx="267607" cy="200706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prstDash val="dash"/>
            <a:miter lim="800000"/>
            <a:headEnd/>
            <a:tailEnd/>
          </a:ln>
          <a:effectLst/>
        </p:spPr>
        <p:txBody>
          <a:bodyPr vert="horz" wrap="square" lIns="77751" tIns="38876" rIns="77751" bIns="38876" numCol="1" anchor="t" anchorCtr="0" compatLnSpc="1">
            <a:prstTxWarp prst="textNoShape">
              <a:avLst/>
            </a:prstTxWarp>
          </a:bodyPr>
          <a:lstStyle/>
          <a:p>
            <a:pPr defTabSz="777514" fontAlgn="base">
              <a:spcBef>
                <a:spcPct val="0"/>
              </a:spcBef>
              <a:spcAft>
                <a:spcPts val="850"/>
              </a:spcAft>
            </a:pPr>
            <a:r>
              <a:rPr lang="es-PE" sz="1000" b="1" dirty="0" smtClean="0">
                <a:latin typeface="Arial Black" pitchFamily="34" charset="0"/>
                <a:cs typeface="Arial" pitchFamily="34" charset="0"/>
              </a:rPr>
              <a:t>5</a:t>
            </a:r>
            <a:endParaRPr lang="es-PE" sz="15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1537576" y="5112896"/>
            <a:ext cx="267607" cy="200705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prstDash val="dash"/>
            <a:miter lim="800000"/>
            <a:headEnd/>
            <a:tailEnd/>
          </a:ln>
          <a:effectLst/>
        </p:spPr>
        <p:txBody>
          <a:bodyPr vert="horz" wrap="square" lIns="77751" tIns="38876" rIns="77751" bIns="38876" numCol="1" anchor="t" anchorCtr="0" compatLnSpc="1">
            <a:prstTxWarp prst="textNoShape">
              <a:avLst/>
            </a:prstTxWarp>
          </a:bodyPr>
          <a:lstStyle/>
          <a:p>
            <a:pPr defTabSz="777514" fontAlgn="base">
              <a:spcBef>
                <a:spcPct val="0"/>
              </a:spcBef>
              <a:spcAft>
                <a:spcPts val="850"/>
              </a:spcAft>
            </a:pPr>
            <a:r>
              <a:rPr lang="es-PE" sz="1000" b="1" dirty="0" smtClean="0">
                <a:latin typeface="Arial Black" pitchFamily="34" charset="0"/>
                <a:cs typeface="Arial" pitchFamily="34" charset="0"/>
              </a:rPr>
              <a:t>2</a:t>
            </a:r>
            <a:endParaRPr lang="es-PE" sz="15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4735277" y="5061869"/>
            <a:ext cx="267607" cy="200705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prstDash val="dash"/>
            <a:miter lim="800000"/>
            <a:headEnd/>
            <a:tailEnd/>
          </a:ln>
          <a:effectLst/>
        </p:spPr>
        <p:txBody>
          <a:bodyPr vert="horz" wrap="square" lIns="77751" tIns="38876" rIns="77751" bIns="38876" numCol="1" anchor="t" anchorCtr="0" compatLnSpc="1">
            <a:prstTxWarp prst="textNoShape">
              <a:avLst/>
            </a:prstTxWarp>
          </a:bodyPr>
          <a:lstStyle/>
          <a:p>
            <a:pPr defTabSz="777514" fontAlgn="base">
              <a:spcBef>
                <a:spcPct val="0"/>
              </a:spcBef>
              <a:spcAft>
                <a:spcPts val="850"/>
              </a:spcAft>
            </a:pPr>
            <a:r>
              <a:rPr lang="es-PE" sz="1000" b="1" dirty="0" smtClean="0">
                <a:latin typeface="Arial Black" pitchFamily="34" charset="0"/>
                <a:cs typeface="Arial" pitchFamily="34" charset="0"/>
              </a:rPr>
              <a:t>4</a:t>
            </a:r>
            <a:endParaRPr lang="es-PE" sz="15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23849" y="6524625"/>
            <a:ext cx="44291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800" dirty="0" smtClean="0">
                <a:latin typeface="Arial" pitchFamily="34" charset="0"/>
                <a:cs typeface="Arial" pitchFamily="34" charset="0"/>
              </a:rPr>
              <a:t>FUENTE:ESTUDIO DE DIAGNOSTICO  UTE ACCEPLAN-ROVIRA (PHRD </a:t>
            </a:r>
            <a:r>
              <a:rPr lang="es-CO" sz="800" dirty="0" smtClean="0">
                <a:latin typeface="Arial" pitchFamily="34" charset="0"/>
                <a:cs typeface="Arial" pitchFamily="34" charset="0"/>
              </a:rPr>
              <a:t>TF011295)</a:t>
            </a:r>
            <a:endParaRPr lang="es-PE" sz="8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0" y="107340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1600" b="1" dirty="0" smtClean="0"/>
              <a:t>PROPUESTA PRIORITARIA:</a:t>
            </a:r>
            <a:r>
              <a:rPr lang="es-ES" b="1" dirty="0" smtClean="0"/>
              <a:t>			</a:t>
            </a:r>
            <a:r>
              <a:rPr lang="es-ES" sz="2000" b="1" dirty="0" smtClean="0">
                <a:solidFill>
                  <a:schemeClr val="tx2">
                    <a:lumMod val="75000"/>
                  </a:schemeClr>
                </a:solidFill>
              </a:rPr>
              <a:t>2 DE MAYO</a:t>
            </a:r>
          </a:p>
          <a:p>
            <a:endParaRPr lang="es-ES" b="1" dirty="0"/>
          </a:p>
        </p:txBody>
      </p:sp>
      <p:pic>
        <p:nvPicPr>
          <p:cNvPr id="5" name="Picture 2" descr="C:\Users\Eliana\Documents\04-Peru\INFORME_4\I4_Presentaciones\Taller\QUILCA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329088" y="1"/>
            <a:ext cx="2862912" cy="1052736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623392" y="1700808"/>
            <a:ext cx="109452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i="1" dirty="0" smtClean="0"/>
              <a:t>RAZONES OBJETIVAS DERIVADAS DE LA MATRIZ MULTICRITERIO:</a:t>
            </a:r>
            <a:endParaRPr lang="es-ES" sz="2000" b="1" dirty="0" smtClean="0"/>
          </a:p>
          <a:p>
            <a:r>
              <a:rPr lang="es-ES" sz="2000" dirty="0" smtClean="0"/>
              <a:t> </a:t>
            </a:r>
          </a:p>
          <a:p>
            <a:endParaRPr lang="es-ES" sz="2000" dirty="0" smtClean="0"/>
          </a:p>
          <a:p>
            <a:pPr marL="342900" lvl="0" indent="-342900"/>
            <a:r>
              <a:rPr lang="es-ES" sz="2000" b="1" dirty="0" smtClean="0"/>
              <a:t>1. Mal estado de los cruceros peatonales </a:t>
            </a:r>
          </a:p>
          <a:p>
            <a:pPr marL="800100" lvl="1" indent="-342900"/>
            <a:endParaRPr lang="es-ES" sz="2000" dirty="0" smtClean="0"/>
          </a:p>
          <a:p>
            <a:pPr lvl="0"/>
            <a:r>
              <a:rPr lang="es-ES" sz="2000" b="1" dirty="0" smtClean="0"/>
              <a:t>2. Aglomeración en las veredas.</a:t>
            </a:r>
          </a:p>
          <a:p>
            <a:pPr lvl="0"/>
            <a:endParaRPr lang="es-ES" sz="2000" b="1" dirty="0" smtClean="0"/>
          </a:p>
          <a:p>
            <a:pPr lvl="0"/>
            <a:r>
              <a:rPr lang="es-ES" sz="2000" b="1" dirty="0" smtClean="0"/>
              <a:t>3. No previstas ni realizadas intervenciones de accesibilidad.</a:t>
            </a:r>
          </a:p>
          <a:p>
            <a:pPr lvl="0"/>
            <a:endParaRPr lang="es-ES" sz="2000" dirty="0" smtClean="0"/>
          </a:p>
          <a:p>
            <a:pPr lvl="0"/>
            <a:r>
              <a:rPr lang="es-ES" sz="2000" b="1" dirty="0" smtClean="0"/>
              <a:t>4. Importancia como centro </a:t>
            </a:r>
            <a:r>
              <a:rPr lang="es-ES" sz="2000" b="1" dirty="0" err="1" smtClean="0"/>
              <a:t>atractor</a:t>
            </a:r>
            <a:r>
              <a:rPr lang="es-ES" sz="2000" b="1" dirty="0" smtClean="0"/>
              <a:t> </a:t>
            </a:r>
          </a:p>
          <a:p>
            <a:pPr lvl="0"/>
            <a:r>
              <a:rPr lang="es-ES" sz="2000" dirty="0" smtClean="0"/>
              <a:t>	- Hospitales Arzobispo Loayza, San </a:t>
            </a:r>
            <a:r>
              <a:rPr lang="es-ES" sz="2000" dirty="0" err="1" smtClean="0"/>
              <a:t>Bartolome</a:t>
            </a:r>
            <a:r>
              <a:rPr lang="es-ES" sz="2000" dirty="0" smtClean="0"/>
              <a:t>, clínicas, consultorios, 	laboratorios clínicos, etc.</a:t>
            </a:r>
            <a:endParaRPr lang="es-ES" sz="2000" dirty="0"/>
          </a:p>
        </p:txBody>
      </p:sp>
      <p:sp>
        <p:nvSpPr>
          <p:cNvPr id="7" name="6 CuadroTexto"/>
          <p:cNvSpPr txBox="1"/>
          <p:nvPr/>
        </p:nvSpPr>
        <p:spPr>
          <a:xfrm>
            <a:off x="323849" y="6524625"/>
            <a:ext cx="44291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800" dirty="0" smtClean="0">
                <a:latin typeface="Arial" pitchFamily="34" charset="0"/>
                <a:cs typeface="Arial" pitchFamily="34" charset="0"/>
              </a:rPr>
              <a:t>FUENTE:ESTUDIO DE DIAGNOSTICO  UTE ACCEPLAN-ROVIRA (PHRD </a:t>
            </a:r>
            <a:r>
              <a:rPr lang="es-CO" sz="800" dirty="0" smtClean="0">
                <a:latin typeface="Arial" pitchFamily="34" charset="0"/>
                <a:cs typeface="Arial" pitchFamily="34" charset="0"/>
              </a:rPr>
              <a:t>TF011295)</a:t>
            </a:r>
            <a:endParaRPr lang="es-PE" sz="8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527381" y="1700808"/>
            <a:ext cx="112332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i="1" dirty="0" smtClean="0"/>
              <a:t>RAZONES QUE REFUERZAN ESTA ELECCIÓN</a:t>
            </a:r>
            <a:endParaRPr lang="es-ES" sz="2000" b="1" dirty="0" smtClean="0"/>
          </a:p>
          <a:p>
            <a:r>
              <a:rPr lang="es-ES" sz="2000" i="1" dirty="0" smtClean="0"/>
              <a:t> </a:t>
            </a:r>
            <a:endParaRPr lang="es-ES" sz="2000" dirty="0" smtClean="0"/>
          </a:p>
          <a:p>
            <a:pPr marL="342900" lvl="0" indent="-342900"/>
            <a:r>
              <a:rPr lang="es-ES" sz="2000" b="1" dirty="0" smtClean="0"/>
              <a:t>1. </a:t>
            </a:r>
            <a:r>
              <a:rPr lang="es-ES" sz="2000" b="1" dirty="0" smtClean="0">
                <a:solidFill>
                  <a:srgbClr val="002060"/>
                </a:solidFill>
              </a:rPr>
              <a:t>Representatividad o visibilidad de la intervención </a:t>
            </a:r>
            <a:r>
              <a:rPr lang="es-ES" sz="2000" dirty="0" smtClean="0"/>
              <a:t>en el contexto de la ciudad. </a:t>
            </a:r>
          </a:p>
          <a:p>
            <a:pPr marL="342900" lvl="0" indent="-342900"/>
            <a:r>
              <a:rPr lang="es-ES" sz="2000" dirty="0" smtClean="0"/>
              <a:t>	Potencial turístico de la Plaza 2 de Mayo</a:t>
            </a:r>
          </a:p>
          <a:p>
            <a:pPr marL="342900" lvl="0" indent="-342900">
              <a:buAutoNum type="arabicPeriod"/>
            </a:pPr>
            <a:endParaRPr lang="es-ES" sz="2000" dirty="0" smtClean="0"/>
          </a:p>
          <a:p>
            <a:pPr marL="342900" lvl="0" indent="-342900"/>
            <a:r>
              <a:rPr lang="es-ES" sz="2000" dirty="0" smtClean="0"/>
              <a:t>2. El proyecto incluye la </a:t>
            </a:r>
            <a:r>
              <a:rPr lang="es-ES" sz="2000" b="1" dirty="0" smtClean="0">
                <a:solidFill>
                  <a:srgbClr val="002060"/>
                </a:solidFill>
              </a:rPr>
              <a:t>ampliación del espacio peatonal</a:t>
            </a:r>
            <a:r>
              <a:rPr lang="es-ES" sz="2000" b="1" dirty="0" smtClean="0"/>
              <a:t> </a:t>
            </a:r>
            <a:r>
              <a:rPr lang="es-ES" sz="2000" dirty="0" smtClean="0"/>
              <a:t>junto a los accesos a la estación subterránea del Metropolitano, en las veredas alrededor de la plaza y la </a:t>
            </a:r>
            <a:r>
              <a:rPr lang="es-ES" sz="2000" b="1" dirty="0" err="1" smtClean="0">
                <a:solidFill>
                  <a:srgbClr val="002060"/>
                </a:solidFill>
              </a:rPr>
              <a:t>intermodalidad</a:t>
            </a:r>
            <a:r>
              <a:rPr lang="es-ES" sz="2000" b="1" dirty="0" smtClean="0">
                <a:solidFill>
                  <a:srgbClr val="002060"/>
                </a:solidFill>
              </a:rPr>
              <a:t> entre el Metropolitano y la </a:t>
            </a:r>
            <a:r>
              <a:rPr lang="es-ES" sz="2000" b="1" dirty="0" err="1" smtClean="0">
                <a:solidFill>
                  <a:srgbClr val="002060"/>
                </a:solidFill>
              </a:rPr>
              <a:t>Ciclovía</a:t>
            </a:r>
            <a:r>
              <a:rPr lang="es-ES" sz="2000" b="1" dirty="0" smtClean="0">
                <a:solidFill>
                  <a:srgbClr val="002060"/>
                </a:solidFill>
              </a:rPr>
              <a:t> existente.</a:t>
            </a:r>
          </a:p>
          <a:p>
            <a:pPr marL="342900" lvl="0" indent="-342900"/>
            <a:endParaRPr lang="es-ES" sz="2000" dirty="0" smtClean="0"/>
          </a:p>
          <a:p>
            <a:pPr marL="342900" lvl="0" indent="-342900"/>
            <a:r>
              <a:rPr lang="es-ES" sz="2000" dirty="0" smtClean="0"/>
              <a:t>3. Esta intervención completa una serie </a:t>
            </a:r>
            <a:r>
              <a:rPr lang="es-ES" sz="2000" b="1" dirty="0" smtClean="0">
                <a:solidFill>
                  <a:srgbClr val="002060"/>
                </a:solidFill>
              </a:rPr>
              <a:t>de itinerarios accesibles</a:t>
            </a:r>
            <a:r>
              <a:rPr lang="es-ES" sz="2000" dirty="0" smtClean="0">
                <a:solidFill>
                  <a:srgbClr val="002060"/>
                </a:solidFill>
              </a:rPr>
              <a:t> </a:t>
            </a:r>
            <a:r>
              <a:rPr lang="es-ES" sz="2000" dirty="0" smtClean="0"/>
              <a:t>en torno a las estaciones del Metropolitano situadas en el </a:t>
            </a:r>
            <a:r>
              <a:rPr lang="es-ES" sz="2000" b="1" dirty="0" smtClean="0">
                <a:solidFill>
                  <a:srgbClr val="002060"/>
                </a:solidFill>
              </a:rPr>
              <a:t>centro histórico de Lima</a:t>
            </a:r>
            <a:r>
              <a:rPr lang="es-ES" sz="2000" dirty="0" smtClean="0"/>
              <a:t>.</a:t>
            </a:r>
            <a:endParaRPr lang="es-ES" sz="2000" dirty="0"/>
          </a:p>
        </p:txBody>
      </p:sp>
      <p:sp>
        <p:nvSpPr>
          <p:cNvPr id="7" name="6 CuadroTexto"/>
          <p:cNvSpPr txBox="1"/>
          <p:nvPr/>
        </p:nvSpPr>
        <p:spPr>
          <a:xfrm>
            <a:off x="0" y="107340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1600" b="1" dirty="0" smtClean="0"/>
              <a:t>PROPUESTA PRIORITARIA:</a:t>
            </a:r>
            <a:r>
              <a:rPr lang="es-ES" b="1" dirty="0" smtClean="0"/>
              <a:t>			</a:t>
            </a:r>
            <a:r>
              <a:rPr lang="es-ES" sz="2000" b="1" dirty="0" smtClean="0">
                <a:solidFill>
                  <a:schemeClr val="tx2">
                    <a:lumMod val="75000"/>
                  </a:schemeClr>
                </a:solidFill>
              </a:rPr>
              <a:t>2 DE MAYO</a:t>
            </a:r>
          </a:p>
          <a:p>
            <a:endParaRPr lang="es-ES" b="1" dirty="0"/>
          </a:p>
        </p:txBody>
      </p:sp>
      <p:pic>
        <p:nvPicPr>
          <p:cNvPr id="8" name="Picture 2" descr="C:\Users\Eliana\Documents\04-Peru\INFORME_4\I4_Presentaciones\Taller\QUILCA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329088" y="1"/>
            <a:ext cx="2862912" cy="1052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62" b="-9833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graphicFrame>
        <p:nvGraphicFramePr>
          <p:cNvPr id="6" name="Group 2"/>
          <p:cNvGraphicFramePr>
            <a:graphicFrameLocks noGrp="1"/>
          </p:cNvGraphicFramePr>
          <p:nvPr/>
        </p:nvGraphicFramePr>
        <p:xfrm>
          <a:off x="8516471" y="408743"/>
          <a:ext cx="3410611" cy="5692765"/>
        </p:xfrm>
        <a:graphic>
          <a:graphicData uri="http://schemas.openxmlformats.org/drawingml/2006/table">
            <a:tbl>
              <a:tblPr/>
              <a:tblGrid>
                <a:gridCol w="1342314"/>
                <a:gridCol w="2068297"/>
              </a:tblGrid>
              <a:tr h="24234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Ciudad 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7219" marR="972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Lima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7219" marR="972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24094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Población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7219" marR="972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 millones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7219" marR="972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861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Sistema 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7219" marR="972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METROPOLITANO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7219" marR="972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067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Inicio de Operación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7219" marR="972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2010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7219" marR="972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094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Longitud 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7219" marR="972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28 Km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7219" marR="972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52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N° Estaciones Intermedias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7219" marR="972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35</a:t>
                      </a:r>
                    </a:p>
                  </a:txBody>
                  <a:tcPr marL="97219" marR="972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52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Estación Central</a:t>
                      </a:r>
                    </a:p>
                  </a:txBody>
                  <a:tcPr marL="97219" marR="972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01</a:t>
                      </a:r>
                    </a:p>
                  </a:txBody>
                  <a:tcPr marL="97219" marR="972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094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Patios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7219" marR="972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02</a:t>
                      </a:r>
                    </a:p>
                  </a:txBody>
                  <a:tcPr marL="97219" marR="972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094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Terminales</a:t>
                      </a:r>
                    </a:p>
                  </a:txBody>
                  <a:tcPr marL="97219" marR="972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02</a:t>
                      </a:r>
                    </a:p>
                  </a:txBody>
                  <a:tcPr marL="97219" marR="972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094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Servicios Troncal</a:t>
                      </a:r>
                    </a:p>
                  </a:txBody>
                  <a:tcPr marL="97219" marR="972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03 Regulares </a:t>
                      </a:r>
                      <a:r>
                        <a:rPr kumimoji="0" lang="es-ES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(A – B – C)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05 Expresos </a:t>
                      </a:r>
                      <a:r>
                        <a:rPr kumimoji="0" lang="es-ES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(Exp 1 – Exp 2 – Exp 3 / Exp 5 / Exp 4)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02 Súper Expreso </a:t>
                      </a:r>
                      <a:r>
                        <a:rPr kumimoji="0" lang="es-ES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(SX – SXN)</a:t>
                      </a:r>
                    </a:p>
                  </a:txBody>
                  <a:tcPr marL="97219" marR="972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86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Servicios Alimentadoras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7219" marR="972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(04) Rutas en el SUR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(17) Rutas en el Norte</a:t>
                      </a:r>
                    </a:p>
                  </a:txBody>
                  <a:tcPr marL="97219" marR="972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111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Buses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7219" marR="972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300 Articulados</a:t>
                      </a:r>
                      <a:b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300 Alimentadores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7219" marR="972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905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Combustible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7219" marR="972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GNV  -  EURO IV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7219" marR="972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111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Medio de pago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7219" marR="972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Tarjeta Inteligente sin contacto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7219" marR="972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094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Demanda Diaria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7219" marR="972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700,000 </a:t>
                      </a:r>
                      <a:r>
                        <a:rPr kumimoji="0" lang="es-E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pas</a:t>
                      </a: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./día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7219" marR="972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36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Velocidad de operación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7219" marR="972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30.0 Km/h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7219" marR="972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3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Planeamiento 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7219" marR="972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Gobierno Local - BM - BID 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7219" marR="972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/>
          <a:srcRect t="9962"/>
          <a:stretch>
            <a:fillRect/>
          </a:stretch>
        </p:blipFill>
        <p:spPr bwMode="auto">
          <a:xfrm>
            <a:off x="1201271" y="1712259"/>
            <a:ext cx="7243485" cy="3916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1246098" y="1264024"/>
            <a:ext cx="3012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b="1" dirty="0" smtClean="0"/>
              <a:t>CONCEPCION DE SISTEMA</a:t>
            </a:r>
            <a:endParaRPr lang="es-PE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733674" y="266700"/>
            <a:ext cx="4295775" cy="4572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3000" b="1" i="0" u="none" strike="noStrike" kern="1200" cap="none" spc="0" normalizeH="0" baseline="0" noProof="0" dirty="0" smtClean="0">
                <a:ln w="3175" cmpd="sng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ndes" panose="02000000000000000000" pitchFamily="50" charset="0"/>
                <a:ea typeface="+mj-ea"/>
                <a:cs typeface="Aparajita" panose="020B0604020202020204" pitchFamily="34" charset="0"/>
              </a:rPr>
              <a:t>METROPOLITANO</a:t>
            </a:r>
            <a:endParaRPr kumimoji="0" lang="en-US" sz="3000" b="1" i="0" u="none" strike="noStrike" kern="1200" cap="none" spc="0" normalizeH="0" baseline="0" noProof="0" dirty="0">
              <a:ln w="3175" cmpd="sng"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84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1967542" y="0"/>
            <a:ext cx="8592277" cy="4046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4013" algn="l"/>
              </a:tabLst>
              <a:defRPr/>
            </a:pPr>
            <a:r>
              <a:rPr lang="es-ES" sz="2000" b="1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QUILCA Y  2 DE MAYO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 descr="C:\Users\Eliana\Documents\04-Peru\INFORME_4\I4_Presentaciones\Taller\QUILCA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699869" y="1"/>
            <a:ext cx="1492131" cy="548679"/>
          </a:xfrm>
          <a:prstGeom prst="rect">
            <a:avLst/>
          </a:prstGeom>
          <a:noFill/>
        </p:spPr>
      </p:pic>
      <p:pic>
        <p:nvPicPr>
          <p:cNvPr id="7" name="Picture 2" descr="C:\Users\Eliana\Documents\04-Peru\INFORME_3\PRESENTACIONES\23-QUILCA_24-2_DE_MAYO-01_FlujosCirculación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" y="620688"/>
            <a:ext cx="6006300" cy="6237312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672065" y="620688"/>
            <a:ext cx="5100567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480043" y="4437112"/>
            <a:ext cx="5423925" cy="2102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CuadroTexto"/>
          <p:cNvSpPr txBox="1"/>
          <p:nvPr/>
        </p:nvSpPr>
        <p:spPr>
          <a:xfrm>
            <a:off x="323849" y="6629400"/>
            <a:ext cx="44291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800" dirty="0" smtClean="0">
                <a:latin typeface="Arial" pitchFamily="34" charset="0"/>
                <a:cs typeface="Arial" pitchFamily="34" charset="0"/>
              </a:rPr>
              <a:t>FUENTE:ESTUDIO DE DIAGNOSTICO  UTE ACCEPLAN-ROVIRA (PHRD </a:t>
            </a:r>
            <a:r>
              <a:rPr lang="es-CO" sz="800" dirty="0" smtClean="0">
                <a:latin typeface="Arial" pitchFamily="34" charset="0"/>
                <a:cs typeface="Arial" pitchFamily="34" charset="0"/>
              </a:rPr>
              <a:t>TF011295)</a:t>
            </a:r>
            <a:endParaRPr lang="es-PE" sz="8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62" b="-9833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Title 45"/>
          <p:cNvSpPr>
            <a:spLocks/>
          </p:cNvSpPr>
          <p:nvPr/>
        </p:nvSpPr>
        <p:spPr bwMode="auto">
          <a:xfrm>
            <a:off x="1828610" y="123825"/>
            <a:ext cx="10105085" cy="114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Helvetica" pitchFamily="34" charset="0"/>
                <a:cs typeface="Helvetic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Helvetica" pitchFamily="34" charset="0"/>
                <a:cs typeface="Helvetic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Helvetica" pitchFamily="34" charset="0"/>
                <a:cs typeface="Helvetic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Helvetica" pitchFamily="34" charset="0"/>
                <a:cs typeface="Helvetic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Helvetica" pitchFamily="34" charset="0"/>
                <a:cs typeface="Helvetic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Helvetica" pitchFamily="34" charset="0"/>
                <a:cs typeface="Helvetic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Helvetica" pitchFamily="34" charset="0"/>
                <a:cs typeface="Helvetic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Helvetica" pitchFamily="34" charset="0"/>
                <a:cs typeface="Helvetic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Helvetica" pitchFamily="34" charset="0"/>
                <a:cs typeface="Helvetic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CO" sz="2800" b="1" dirty="0" smtClean="0">
                <a:solidFill>
                  <a:srgbClr val="0070C0"/>
                </a:solidFill>
                <a:latin typeface="Andes"/>
              </a:rPr>
              <a:t>TRANSVERSALIZACION DEL DISEÑO INCLUSIVO Y LA MOVILIDAD UNIVERSAL EN EL PROYECTO DE TRANSPORTE DE LIMA (PHRD TF011295)</a:t>
            </a:r>
            <a:endParaRPr lang="es-ES_tradnl" altLang="es-CO" sz="2800" b="1" dirty="0">
              <a:solidFill>
                <a:srgbClr val="0070C0"/>
              </a:solidFill>
              <a:latin typeface="Ande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097741" y="1720840"/>
            <a:ext cx="8991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OBJETIVO:</a:t>
            </a:r>
          </a:p>
          <a:p>
            <a:pPr algn="just"/>
            <a:endParaRPr lang="es-ES" b="1" dirty="0" smtClean="0"/>
          </a:p>
          <a:p>
            <a:pPr algn="just"/>
            <a:r>
              <a:rPr lang="es-ES" dirty="0" smtClean="0"/>
              <a:t>Mejorar la calidad de las condiciones de accesibilidad transversal de las personas con discapacidad a las estaciones del Metropolitano, contando con la participación directa de las personas con discapacidad para realizar un análisis social de las percepciones y expectativas de movilidad y accesibilidad al Sistema Metropolitano, a efectos de determinar de manera participativa a través de, encuestas, entrevistas, dinámicas de grupo o </a:t>
            </a:r>
            <a:r>
              <a:rPr lang="es-ES" dirty="0" err="1" smtClean="0"/>
              <a:t>focus</a:t>
            </a:r>
            <a:r>
              <a:rPr lang="es-ES" dirty="0" smtClean="0"/>
              <a:t> </a:t>
            </a:r>
            <a:r>
              <a:rPr lang="es-ES" dirty="0" err="1" smtClean="0"/>
              <a:t>group´s</a:t>
            </a:r>
            <a:r>
              <a:rPr lang="es-ES" dirty="0" smtClean="0"/>
              <a:t> y/o talleres con los involucrados y representantes de la citada población, una propuesta de intervención. </a:t>
            </a:r>
            <a:endParaRPr lang="es-PE" b="1" dirty="0"/>
          </a:p>
        </p:txBody>
      </p:sp>
      <p:pic>
        <p:nvPicPr>
          <p:cNvPr id="9" name="Picture 3" descr="C:\Users\Eliana\Documents\04-Peru\INFORME_4\I4_Presentaciones\Taller\EsquemaMatrizSocial.jpg"/>
          <p:cNvPicPr>
            <a:picLocks noChangeAspect="1" noChangeArrowheads="1"/>
          </p:cNvPicPr>
          <p:nvPr/>
        </p:nvPicPr>
        <p:blipFill>
          <a:blip r:embed="rId4" cstate="email"/>
          <a:srcRect l="17941" t="80688" r="37353" b="2232"/>
          <a:stretch>
            <a:fillRect/>
          </a:stretch>
        </p:blipFill>
        <p:spPr bwMode="auto">
          <a:xfrm>
            <a:off x="4150657" y="4733365"/>
            <a:ext cx="4760259" cy="9233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227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62" b="-9833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1" name="60 CuadroTexto"/>
          <p:cNvSpPr txBox="1"/>
          <p:nvPr/>
        </p:nvSpPr>
        <p:spPr>
          <a:xfrm>
            <a:off x="11170024" y="645458"/>
            <a:ext cx="549894" cy="5342965"/>
          </a:xfrm>
          <a:prstGeom prst="rect">
            <a:avLst/>
          </a:prstGeom>
          <a:noFill/>
          <a:ln>
            <a:solidFill>
              <a:schemeClr val="dk1"/>
            </a:solidFill>
            <a:prstDash val="dash"/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es-PE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AUDITORIA</a:t>
            </a:r>
            <a:endParaRPr lang="es-PE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48763" y="698883"/>
            <a:ext cx="8588189" cy="52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" name="63 Rectángulo redondeado"/>
          <p:cNvSpPr/>
          <p:nvPr/>
        </p:nvSpPr>
        <p:spPr>
          <a:xfrm>
            <a:off x="5611904" y="1703294"/>
            <a:ext cx="1783978" cy="49305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800" dirty="0" smtClean="0">
                <a:solidFill>
                  <a:schemeClr val="tx1"/>
                </a:solidFill>
              </a:rPr>
              <a:t>Coordinador</a:t>
            </a:r>
          </a:p>
          <a:p>
            <a:r>
              <a:rPr lang="es-PE" sz="800" dirty="0" smtClean="0">
                <a:solidFill>
                  <a:schemeClr val="tx1"/>
                </a:solidFill>
              </a:rPr>
              <a:t>Especialista Social</a:t>
            </a:r>
          </a:p>
          <a:p>
            <a:r>
              <a:rPr lang="es-PE" sz="800" dirty="0" smtClean="0">
                <a:solidFill>
                  <a:schemeClr val="tx1"/>
                </a:solidFill>
              </a:rPr>
              <a:t>Especialista en Comunicación</a:t>
            </a:r>
          </a:p>
          <a:p>
            <a:r>
              <a:rPr lang="es-PE" sz="800" dirty="0" smtClean="0">
                <a:solidFill>
                  <a:schemeClr val="tx1"/>
                </a:solidFill>
              </a:rPr>
              <a:t>Especialista en Interpretación</a:t>
            </a:r>
            <a:endParaRPr lang="es-PE" sz="800" dirty="0">
              <a:solidFill>
                <a:schemeClr val="tx1"/>
              </a:solidFill>
            </a:endParaRPr>
          </a:p>
        </p:txBody>
      </p:sp>
      <p:sp>
        <p:nvSpPr>
          <p:cNvPr id="278" name="Title 1"/>
          <p:cNvSpPr txBox="1">
            <a:spLocks/>
          </p:cNvSpPr>
          <p:nvPr/>
        </p:nvSpPr>
        <p:spPr>
          <a:xfrm>
            <a:off x="1704975" y="152400"/>
            <a:ext cx="9258300" cy="4572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500" b="1" i="0" u="none" strike="noStrike" kern="1200" cap="none" spc="0" normalizeH="0" baseline="0" noProof="0" dirty="0" smtClean="0">
                <a:ln w="3175" cmpd="sng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ndes" panose="02000000000000000000" pitchFamily="50" charset="0"/>
                <a:ea typeface="+mj-ea"/>
                <a:cs typeface="Aparajita" panose="020B0604020202020204" pitchFamily="34" charset="0"/>
              </a:rPr>
              <a:t>CONCEPTUALIZACIÓN Y METODOLOGÍA DEL PROYECTO</a:t>
            </a:r>
            <a:endParaRPr kumimoji="0" lang="en-US" sz="2500" b="1" i="0" u="none" strike="noStrike" kern="1200" cap="none" spc="0" normalizeH="0" baseline="0" noProof="0" dirty="0">
              <a:ln w="3175" cmpd="sng"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74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20 Rectángulo redondeado"/>
          <p:cNvSpPr/>
          <p:nvPr/>
        </p:nvSpPr>
        <p:spPr>
          <a:xfrm>
            <a:off x="468485" y="3331559"/>
            <a:ext cx="1440000" cy="514286"/>
          </a:xfrm>
          <a:prstGeom prst="round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108852" tIns="54426" rIns="108852" bIns="544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190"/>
              </a:spcAft>
            </a:pPr>
            <a:r>
              <a:rPr lang="es-PE" sz="15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DIAGNOSTICO</a:t>
            </a:r>
            <a:endParaRPr lang="es-PE" sz="15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52" name="20 Rectángulo redondeado"/>
          <p:cNvSpPr/>
          <p:nvPr/>
        </p:nvSpPr>
        <p:spPr>
          <a:xfrm>
            <a:off x="5226899" y="2376247"/>
            <a:ext cx="1440000" cy="282857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36000" tIns="54426" rIns="36000" bIns="544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190"/>
              </a:spcAft>
            </a:pPr>
            <a:r>
              <a:rPr lang="es-PE" sz="1200" b="1" dirty="0" smtClean="0">
                <a:solidFill>
                  <a:schemeClr val="dk1"/>
                </a:solidFill>
                <a:latin typeface="Calibri"/>
                <a:ea typeface="Calibri"/>
                <a:cs typeface="Times New Roman"/>
              </a:rPr>
              <a:t>ENTREVISTAS</a:t>
            </a:r>
            <a:endParaRPr lang="es-PE" sz="1200" b="1" dirty="0">
              <a:solidFill>
                <a:schemeClr val="dk1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07" name="74 Rectángulo redondeado"/>
          <p:cNvSpPr/>
          <p:nvPr/>
        </p:nvSpPr>
        <p:spPr>
          <a:xfrm>
            <a:off x="2061867" y="1691311"/>
            <a:ext cx="1080000" cy="54000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36000" tIns="54426" rIns="36000" bIns="544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190"/>
              </a:spcAft>
            </a:pPr>
            <a:r>
              <a:rPr lang="es-PE" sz="1400" b="1" dirty="0" smtClean="0">
                <a:latin typeface="Calibri"/>
                <a:ea typeface="Calibri"/>
                <a:cs typeface="Times New Roman"/>
              </a:rPr>
              <a:t>SOCIAL</a:t>
            </a:r>
            <a:endParaRPr lang="es-PE" sz="1400" b="1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56" name="20 Rectángulo redondeado"/>
          <p:cNvSpPr/>
          <p:nvPr/>
        </p:nvSpPr>
        <p:spPr>
          <a:xfrm>
            <a:off x="3532254" y="1767787"/>
            <a:ext cx="1368000" cy="36000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36000" tIns="54426" rIns="36000" bIns="544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190"/>
              </a:spcAft>
            </a:pPr>
            <a:r>
              <a:rPr lang="es-PE" sz="1200" b="1" dirty="0" smtClean="0">
                <a:latin typeface="Calibri"/>
                <a:ea typeface="Calibri"/>
                <a:cs typeface="Times New Roman"/>
              </a:rPr>
              <a:t>1. DISCAPACIDAD</a:t>
            </a:r>
            <a:endParaRPr lang="es-PE" sz="1200" b="1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57" name="74 Rectángulo redondeado"/>
          <p:cNvSpPr/>
          <p:nvPr/>
        </p:nvSpPr>
        <p:spPr>
          <a:xfrm>
            <a:off x="2059890" y="4783686"/>
            <a:ext cx="1080000" cy="5400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36000" tIns="54426" rIns="36000" bIns="544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190"/>
              </a:spcAft>
            </a:pPr>
            <a:r>
              <a:rPr lang="es-PE" sz="1400" b="1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TECNICO</a:t>
            </a:r>
            <a:endParaRPr lang="es-PE" sz="1400" b="1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63" name="20 Rectángulo redondeado"/>
          <p:cNvSpPr/>
          <p:nvPr/>
        </p:nvSpPr>
        <p:spPr>
          <a:xfrm>
            <a:off x="5213043" y="1523338"/>
            <a:ext cx="1440000" cy="282857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36000" tIns="54426" rIns="36000" bIns="544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190"/>
              </a:spcAft>
            </a:pPr>
            <a:r>
              <a:rPr lang="es-PE" sz="1200" b="1" dirty="0" smtClean="0">
                <a:solidFill>
                  <a:schemeClr val="dk1"/>
                </a:solidFill>
                <a:latin typeface="Calibri"/>
                <a:ea typeface="Calibri"/>
                <a:cs typeface="Times New Roman"/>
              </a:rPr>
              <a:t>FOCUS GROUPS</a:t>
            </a:r>
            <a:endParaRPr lang="es-PE" sz="1200" b="1" dirty="0">
              <a:solidFill>
                <a:schemeClr val="dk1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66" name="20 Rectángulo redondeado"/>
          <p:cNvSpPr/>
          <p:nvPr/>
        </p:nvSpPr>
        <p:spPr>
          <a:xfrm>
            <a:off x="5222943" y="1964688"/>
            <a:ext cx="1440000" cy="282857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36000" tIns="54426" rIns="36000" bIns="544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190"/>
              </a:spcAft>
            </a:pPr>
            <a:r>
              <a:rPr lang="es-PE" sz="1200" b="1" dirty="0" smtClean="0">
                <a:solidFill>
                  <a:schemeClr val="dk1"/>
                </a:solidFill>
                <a:latin typeface="Calibri"/>
                <a:ea typeface="Calibri"/>
                <a:cs typeface="Times New Roman"/>
              </a:rPr>
              <a:t>ETNOGRAFIAS</a:t>
            </a:r>
            <a:endParaRPr lang="es-PE" sz="1200" b="1" dirty="0">
              <a:solidFill>
                <a:schemeClr val="dk1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71" name="70 CuadroTexto"/>
          <p:cNvSpPr txBox="1"/>
          <p:nvPr/>
        </p:nvSpPr>
        <p:spPr>
          <a:xfrm>
            <a:off x="3554305" y="2124075"/>
            <a:ext cx="155109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es-PE" sz="1000" b="1" dirty="0" smtClean="0"/>
              <a:t>Auditiva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s-PE" sz="1000" b="1" dirty="0" smtClean="0"/>
              <a:t>Visual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s-PE" sz="1000" b="1" dirty="0" smtClean="0"/>
              <a:t>Motriz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s-PE" sz="1000" b="1" dirty="0" smtClean="0"/>
              <a:t>Intelectual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s-PE" sz="1000" b="1" dirty="0" smtClean="0"/>
              <a:t>Adultos Mayores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s-PE" sz="1000" b="1" dirty="0" smtClean="0"/>
              <a:t>Madres con Bebes en Brazos</a:t>
            </a:r>
            <a:endParaRPr lang="es-PE" sz="1000" b="1" dirty="0"/>
          </a:p>
        </p:txBody>
      </p:sp>
      <p:sp>
        <p:nvSpPr>
          <p:cNvPr id="79" name="20 Rectángulo redondeado"/>
          <p:cNvSpPr/>
          <p:nvPr/>
        </p:nvSpPr>
        <p:spPr>
          <a:xfrm>
            <a:off x="7377629" y="1165262"/>
            <a:ext cx="1620000" cy="21600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36000" tIns="54426" rIns="36000" bIns="544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190"/>
              </a:spcAft>
            </a:pPr>
            <a:r>
              <a:rPr lang="es-PE" sz="1400" b="1" dirty="0" smtClean="0">
                <a:solidFill>
                  <a:schemeClr val="lt1"/>
                </a:solidFill>
                <a:latin typeface="Calibri"/>
                <a:ea typeface="Calibri"/>
                <a:cs typeface="Times New Roman"/>
              </a:rPr>
              <a:t>Actitudes</a:t>
            </a:r>
          </a:p>
        </p:txBody>
      </p:sp>
      <p:sp>
        <p:nvSpPr>
          <p:cNvPr id="80" name="20 Rectángulo redondeado"/>
          <p:cNvSpPr/>
          <p:nvPr/>
        </p:nvSpPr>
        <p:spPr>
          <a:xfrm>
            <a:off x="7377629" y="1755812"/>
            <a:ext cx="1620000" cy="21600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36000" tIns="54426" rIns="36000" bIns="544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190"/>
              </a:spcAft>
            </a:pPr>
            <a:r>
              <a:rPr lang="es-PE" sz="1400" b="1" dirty="0" smtClean="0">
                <a:solidFill>
                  <a:schemeClr val="lt1"/>
                </a:solidFill>
                <a:latin typeface="Calibri"/>
                <a:ea typeface="Calibri"/>
                <a:cs typeface="Times New Roman"/>
              </a:rPr>
              <a:t>Información</a:t>
            </a:r>
          </a:p>
        </p:txBody>
      </p:sp>
      <p:sp>
        <p:nvSpPr>
          <p:cNvPr id="81" name="20 Rectángulo redondeado"/>
          <p:cNvSpPr/>
          <p:nvPr/>
        </p:nvSpPr>
        <p:spPr>
          <a:xfrm>
            <a:off x="7387154" y="2565437"/>
            <a:ext cx="1620000" cy="21600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36000" tIns="54426" rIns="36000" bIns="544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190"/>
              </a:spcAft>
            </a:pPr>
            <a:r>
              <a:rPr lang="es-PE" sz="1400" b="1" dirty="0" smtClean="0">
                <a:latin typeface="Calibri"/>
                <a:ea typeface="Calibri"/>
                <a:cs typeface="Times New Roman"/>
              </a:rPr>
              <a:t>Seguridad</a:t>
            </a:r>
          </a:p>
        </p:txBody>
      </p:sp>
      <p:sp>
        <p:nvSpPr>
          <p:cNvPr id="82" name="20 Rectángulo redondeado"/>
          <p:cNvSpPr/>
          <p:nvPr/>
        </p:nvSpPr>
        <p:spPr>
          <a:xfrm>
            <a:off x="7377629" y="3413162"/>
            <a:ext cx="1620000" cy="21600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36000" tIns="54426" rIns="36000" bIns="544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190"/>
              </a:spcAft>
            </a:pPr>
            <a:r>
              <a:rPr lang="es-PE" sz="1400" b="1" dirty="0" smtClean="0">
                <a:solidFill>
                  <a:schemeClr val="lt1"/>
                </a:solidFill>
                <a:latin typeface="Calibri"/>
                <a:ea typeface="Calibri"/>
                <a:cs typeface="Times New Roman"/>
              </a:rPr>
              <a:t>Barreras Físicas</a:t>
            </a:r>
          </a:p>
        </p:txBody>
      </p:sp>
      <p:sp>
        <p:nvSpPr>
          <p:cNvPr id="83" name="82 CuadroTexto"/>
          <p:cNvSpPr txBox="1"/>
          <p:nvPr/>
        </p:nvSpPr>
        <p:spPr>
          <a:xfrm>
            <a:off x="9259780" y="809625"/>
            <a:ext cx="2808395" cy="86177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s-PE" sz="1000" b="1" dirty="0" smtClean="0"/>
              <a:t>Peatones  hacia PCD</a:t>
            </a:r>
          </a:p>
          <a:p>
            <a:pPr marL="228600" indent="-228600">
              <a:buAutoNum type="arabicPeriod"/>
            </a:pPr>
            <a:r>
              <a:rPr lang="es-PE" sz="1000" b="1" dirty="0" smtClean="0"/>
              <a:t>Conductores de Veh. Particular</a:t>
            </a:r>
          </a:p>
          <a:p>
            <a:pPr marL="228600" indent="-228600">
              <a:buAutoNum type="arabicPeriod"/>
            </a:pPr>
            <a:r>
              <a:rPr lang="es-PE" sz="1000" b="1" dirty="0" smtClean="0"/>
              <a:t>Conductores de Transporte Publico</a:t>
            </a:r>
          </a:p>
          <a:p>
            <a:pPr marL="228600" indent="-228600">
              <a:buAutoNum type="arabicPeriod"/>
            </a:pPr>
            <a:r>
              <a:rPr lang="es-PE" sz="1000" b="1" dirty="0" smtClean="0"/>
              <a:t>Cobrador</a:t>
            </a:r>
          </a:p>
          <a:p>
            <a:pPr marL="228600" indent="-228600">
              <a:buAutoNum type="arabicPeriod"/>
            </a:pPr>
            <a:r>
              <a:rPr lang="es-PE" sz="1000" b="1" dirty="0" smtClean="0"/>
              <a:t>Otros usuarios</a:t>
            </a:r>
            <a:endParaRPr lang="es-PE" sz="1000" b="1" dirty="0"/>
          </a:p>
        </p:txBody>
      </p:sp>
      <p:sp>
        <p:nvSpPr>
          <p:cNvPr id="90" name="89 CuadroTexto"/>
          <p:cNvSpPr txBox="1"/>
          <p:nvPr/>
        </p:nvSpPr>
        <p:spPr>
          <a:xfrm>
            <a:off x="9278830" y="1752600"/>
            <a:ext cx="2770295" cy="55399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 startAt="6"/>
            </a:pPr>
            <a:r>
              <a:rPr lang="es-PE" sz="1000" b="1" dirty="0" smtClean="0"/>
              <a:t>Visual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s-PE" sz="1000" b="1" dirty="0" smtClean="0"/>
              <a:t>Auditiva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s-PE" sz="1000" b="1" dirty="0" smtClean="0"/>
              <a:t>Táctil</a:t>
            </a:r>
            <a:endParaRPr lang="es-PE" sz="1000" b="1" dirty="0"/>
          </a:p>
        </p:txBody>
      </p:sp>
      <p:sp>
        <p:nvSpPr>
          <p:cNvPr id="91" name="90 CuadroTexto"/>
          <p:cNvSpPr txBox="1"/>
          <p:nvPr/>
        </p:nvSpPr>
        <p:spPr>
          <a:xfrm>
            <a:off x="9297880" y="2381250"/>
            <a:ext cx="2732195" cy="55399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 startAt="9"/>
            </a:pPr>
            <a:r>
              <a:rPr lang="es-PE" sz="1000" b="1" dirty="0" smtClean="0"/>
              <a:t>Riesgo de Caídas y Lesiones</a:t>
            </a:r>
          </a:p>
          <a:p>
            <a:pPr marL="228600" indent="-228600">
              <a:buFont typeface="+mj-lt"/>
              <a:buAutoNum type="arabicPeriod" startAt="9"/>
            </a:pPr>
            <a:r>
              <a:rPr lang="es-PE" sz="1000" b="1" dirty="0" smtClean="0"/>
              <a:t>Peligros de Transito</a:t>
            </a:r>
          </a:p>
          <a:p>
            <a:pPr marL="228600" indent="-228600">
              <a:buFont typeface="+mj-lt"/>
              <a:buAutoNum type="arabicPeriod" startAt="9"/>
            </a:pPr>
            <a:r>
              <a:rPr lang="es-PE" sz="1000" b="1" dirty="0" smtClean="0"/>
              <a:t>Robos y Agresiones.</a:t>
            </a:r>
            <a:endParaRPr lang="es-PE" sz="1000" b="1" dirty="0"/>
          </a:p>
        </p:txBody>
      </p:sp>
      <p:sp>
        <p:nvSpPr>
          <p:cNvPr id="92" name="91 CuadroTexto"/>
          <p:cNvSpPr txBox="1"/>
          <p:nvPr/>
        </p:nvSpPr>
        <p:spPr>
          <a:xfrm>
            <a:off x="9315450" y="3009900"/>
            <a:ext cx="2695575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 startAt="12"/>
            </a:pPr>
            <a:r>
              <a:rPr lang="es-PE" sz="1000" b="1" dirty="0" smtClean="0"/>
              <a:t>Obstáculo  temporal en veredas</a:t>
            </a:r>
          </a:p>
          <a:p>
            <a:pPr marL="228600" indent="-228600">
              <a:buFont typeface="+mj-lt"/>
              <a:buAutoNum type="arabicPeriod" startAt="12"/>
            </a:pPr>
            <a:r>
              <a:rPr lang="es-PE" sz="1000" b="1" dirty="0" smtClean="0"/>
              <a:t>Diseño Fijos en Veredas</a:t>
            </a:r>
          </a:p>
          <a:p>
            <a:pPr marL="228600" indent="-228600">
              <a:buFont typeface="+mj-lt"/>
              <a:buAutoNum type="arabicPeriod" startAt="12"/>
            </a:pPr>
            <a:r>
              <a:rPr lang="es-PE" sz="1000" b="1" dirty="0" smtClean="0"/>
              <a:t>Por Mantenimiento de Pista </a:t>
            </a:r>
          </a:p>
          <a:p>
            <a:pPr marL="228600" indent="-228600">
              <a:buFont typeface="+mj-lt"/>
              <a:buAutoNum type="arabicPeriod" startAt="12"/>
            </a:pPr>
            <a:r>
              <a:rPr lang="es-PE" sz="1000" b="1" dirty="0" smtClean="0"/>
              <a:t>Aglomeración de Personas.</a:t>
            </a:r>
            <a:endParaRPr lang="es-PE" sz="1000" b="1" dirty="0"/>
          </a:p>
        </p:txBody>
      </p:sp>
      <p:sp>
        <p:nvSpPr>
          <p:cNvPr id="94" name="20 Rectángulo redondeado"/>
          <p:cNvSpPr/>
          <p:nvPr/>
        </p:nvSpPr>
        <p:spPr>
          <a:xfrm>
            <a:off x="3491429" y="4318037"/>
            <a:ext cx="1368000" cy="36000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36000" tIns="54426" rIns="36000" bIns="544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190"/>
              </a:spcAft>
            </a:pPr>
            <a:r>
              <a:rPr lang="es-PE" sz="1200" b="1" dirty="0" smtClean="0">
                <a:latin typeface="Calibri"/>
                <a:ea typeface="Calibri"/>
                <a:cs typeface="Times New Roman"/>
              </a:rPr>
              <a:t>2. MOVILIDAD</a:t>
            </a:r>
            <a:endParaRPr lang="es-PE" sz="1200" b="1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95" name="20 Rectángulo redondeado"/>
          <p:cNvSpPr/>
          <p:nvPr/>
        </p:nvSpPr>
        <p:spPr>
          <a:xfrm>
            <a:off x="3494154" y="5276849"/>
            <a:ext cx="1368000" cy="714375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36000" tIns="54426" rIns="36000" bIns="544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190"/>
              </a:spcAft>
            </a:pPr>
            <a:r>
              <a:rPr lang="es-PE" sz="1200" b="1" dirty="0" smtClean="0">
                <a:solidFill>
                  <a:schemeClr val="dk1"/>
                </a:solidFill>
                <a:latin typeface="Calibri"/>
                <a:ea typeface="Calibri"/>
                <a:cs typeface="Times New Roman"/>
              </a:rPr>
              <a:t>3. ACCESIBILIDAD Y DISEÑO URBANO</a:t>
            </a:r>
            <a:endParaRPr lang="es-PE" sz="1200" b="1" dirty="0">
              <a:solidFill>
                <a:schemeClr val="dk1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96" name="20 Rectángulo redondeado"/>
          <p:cNvSpPr/>
          <p:nvPr/>
        </p:nvSpPr>
        <p:spPr>
          <a:xfrm>
            <a:off x="5274524" y="4181475"/>
            <a:ext cx="1440000" cy="65722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36000" tIns="54426" rIns="36000" bIns="544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190"/>
              </a:spcAft>
            </a:pPr>
            <a:r>
              <a:rPr lang="es-PE" sz="1200" b="1" dirty="0" smtClean="0">
                <a:solidFill>
                  <a:schemeClr val="dk1"/>
                </a:solidFill>
                <a:latin typeface="Calibri"/>
                <a:ea typeface="Calibri"/>
                <a:cs typeface="Times New Roman"/>
              </a:rPr>
              <a:t>DEMANDA ACTUAL Y POTENCIAL</a:t>
            </a:r>
            <a:endParaRPr lang="es-PE" sz="1200" b="1" dirty="0">
              <a:solidFill>
                <a:schemeClr val="dk1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97" name="20 Rectángulo redondeado"/>
          <p:cNvSpPr/>
          <p:nvPr/>
        </p:nvSpPr>
        <p:spPr>
          <a:xfrm>
            <a:off x="5255474" y="5462347"/>
            <a:ext cx="1440000" cy="42410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30611" tIns="54426" rIns="30611" bIns="544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es-PE" sz="1100" b="1" dirty="0" smtClean="0">
                <a:latin typeface="Calibri"/>
                <a:ea typeface="Calibri"/>
                <a:cs typeface="Times New Roman"/>
              </a:rPr>
              <a:t>INFRAESTRUCTURA</a:t>
            </a:r>
          </a:p>
          <a:p>
            <a:pPr algn="ctr">
              <a:lnSpc>
                <a:spcPct val="115000"/>
              </a:lnSpc>
            </a:pPr>
            <a:r>
              <a:rPr lang="es-PE" sz="1100" b="1" dirty="0" smtClean="0">
                <a:latin typeface="Calibri"/>
                <a:ea typeface="Calibri"/>
                <a:cs typeface="Times New Roman"/>
              </a:rPr>
              <a:t> (38 ESTACIONES)</a:t>
            </a:r>
            <a:endParaRPr lang="es-PE" sz="7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103" name="20 Rectángulo redondeado"/>
          <p:cNvSpPr/>
          <p:nvPr/>
        </p:nvSpPr>
        <p:spPr>
          <a:xfrm>
            <a:off x="7358579" y="4908588"/>
            <a:ext cx="1620000" cy="206338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36000" tIns="54426" rIns="36000" bIns="544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190"/>
              </a:spcAft>
            </a:pPr>
            <a:r>
              <a:rPr lang="es-PE" sz="1400" b="1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Diseño Urbano</a:t>
            </a:r>
          </a:p>
        </p:txBody>
      </p:sp>
      <p:sp>
        <p:nvSpPr>
          <p:cNvPr id="104" name="20 Rectángulo redondeado"/>
          <p:cNvSpPr/>
          <p:nvPr/>
        </p:nvSpPr>
        <p:spPr>
          <a:xfrm>
            <a:off x="7391399" y="5546762"/>
            <a:ext cx="1620000" cy="225388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36000" tIns="54426" rIns="36000" bIns="544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190"/>
              </a:spcAft>
            </a:pPr>
            <a:r>
              <a:rPr lang="es-PE" sz="1400" b="1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Uso del Espacio</a:t>
            </a:r>
          </a:p>
        </p:txBody>
      </p:sp>
      <p:sp>
        <p:nvSpPr>
          <p:cNvPr id="110" name="20 Rectángulo redondeado"/>
          <p:cNvSpPr/>
          <p:nvPr/>
        </p:nvSpPr>
        <p:spPr>
          <a:xfrm>
            <a:off x="7377629" y="6184937"/>
            <a:ext cx="1620000" cy="2160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36000" tIns="54426" rIns="36000" bIns="544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190"/>
              </a:spcAft>
            </a:pPr>
            <a:r>
              <a:rPr lang="es-PE" sz="1400" b="1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Mantenimiento</a:t>
            </a:r>
          </a:p>
        </p:txBody>
      </p:sp>
      <p:sp>
        <p:nvSpPr>
          <p:cNvPr id="111" name="110 CuadroTexto"/>
          <p:cNvSpPr txBox="1"/>
          <p:nvPr/>
        </p:nvSpPr>
        <p:spPr>
          <a:xfrm>
            <a:off x="9334499" y="4168914"/>
            <a:ext cx="2657475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 startAt="24"/>
            </a:pPr>
            <a:r>
              <a:rPr lang="es-PE" sz="800" b="1" dirty="0" smtClean="0"/>
              <a:t>Aglomeración en el interior de las estaciones</a:t>
            </a:r>
          </a:p>
          <a:p>
            <a:pPr marL="228600" indent="-228600">
              <a:buFont typeface="+mj-lt"/>
              <a:buAutoNum type="arabicPeriod" startAt="24"/>
            </a:pPr>
            <a:r>
              <a:rPr lang="es-PE" sz="800" b="1" dirty="0" smtClean="0"/>
              <a:t>Zonas A tractoras</a:t>
            </a:r>
            <a:endParaRPr lang="es-PE" sz="800" b="1" dirty="0"/>
          </a:p>
        </p:txBody>
      </p:sp>
      <p:sp>
        <p:nvSpPr>
          <p:cNvPr id="112" name="111 CuadroTexto"/>
          <p:cNvSpPr txBox="1"/>
          <p:nvPr/>
        </p:nvSpPr>
        <p:spPr>
          <a:xfrm>
            <a:off x="9334499" y="5388114"/>
            <a:ext cx="2667001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 startAt="19"/>
            </a:pPr>
            <a:r>
              <a:rPr lang="es-PE" sz="800" b="1" dirty="0" smtClean="0"/>
              <a:t>Aglomeración</a:t>
            </a:r>
          </a:p>
          <a:p>
            <a:pPr marL="228600" indent="-228600">
              <a:buFont typeface="+mj-lt"/>
              <a:buAutoNum type="arabicPeriod" startAt="19"/>
            </a:pPr>
            <a:r>
              <a:rPr lang="es-PE" sz="800" b="1" dirty="0" smtClean="0"/>
              <a:t>Quioscos y/o venta Ambulante</a:t>
            </a:r>
          </a:p>
          <a:p>
            <a:pPr marL="228600" indent="-228600">
              <a:buFont typeface="+mj-lt"/>
              <a:buAutoNum type="arabicPeriod" startAt="19"/>
            </a:pPr>
            <a:r>
              <a:rPr lang="es-PE" sz="800" b="1" dirty="0" smtClean="0"/>
              <a:t>Actividad Comercial que ocupa Veredas</a:t>
            </a:r>
          </a:p>
        </p:txBody>
      </p:sp>
      <p:sp>
        <p:nvSpPr>
          <p:cNvPr id="113" name="112 CuadroTexto"/>
          <p:cNvSpPr txBox="1"/>
          <p:nvPr/>
        </p:nvSpPr>
        <p:spPr>
          <a:xfrm>
            <a:off x="9363075" y="6150114"/>
            <a:ext cx="2638425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 startAt="22"/>
            </a:pPr>
            <a:r>
              <a:rPr lang="es-PE" sz="800" b="1" dirty="0" smtClean="0"/>
              <a:t>Estado de Conservación de Pavimento</a:t>
            </a:r>
          </a:p>
          <a:p>
            <a:pPr marL="228600" indent="-228600">
              <a:buFont typeface="+mj-lt"/>
              <a:buAutoNum type="arabicPeriod" startAt="22"/>
            </a:pPr>
            <a:r>
              <a:rPr lang="es-PE" sz="800" b="1" dirty="0" smtClean="0"/>
              <a:t>Obras de Mejoras realizadas/previstas</a:t>
            </a:r>
            <a:endParaRPr lang="es-PE" sz="800" b="1" dirty="0"/>
          </a:p>
        </p:txBody>
      </p:sp>
      <p:sp>
        <p:nvSpPr>
          <p:cNvPr id="39" name="38 CuadroTexto"/>
          <p:cNvSpPr txBox="1"/>
          <p:nvPr/>
        </p:nvSpPr>
        <p:spPr>
          <a:xfrm>
            <a:off x="0" y="0"/>
            <a:ext cx="5429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2da ETAPA: ESTUDIO DE DIAGNOSTICO</a:t>
            </a:r>
            <a:endParaRPr lang="es-PE" sz="2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39 CuadroTexto"/>
          <p:cNvSpPr txBox="1"/>
          <p:nvPr/>
        </p:nvSpPr>
        <p:spPr>
          <a:xfrm>
            <a:off x="11766" y="437590"/>
            <a:ext cx="1959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 PRINCIPAL</a:t>
            </a:r>
            <a:endParaRPr lang="es-PE" b="1" u="sng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41 CuadroTexto"/>
          <p:cNvSpPr txBox="1"/>
          <p:nvPr/>
        </p:nvSpPr>
        <p:spPr>
          <a:xfrm>
            <a:off x="1190624" y="449916"/>
            <a:ext cx="494347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500" b="1" dirty="0" smtClean="0"/>
              <a:t>Seleccionar analíticamente el área de intervención para desarrollar el Proyecto Piloto en una o mas vías principales cercanas a las Estaciones del Metropolitano</a:t>
            </a:r>
            <a:endParaRPr lang="es-PE" sz="1500" b="1" dirty="0"/>
          </a:p>
        </p:txBody>
      </p:sp>
      <p:sp>
        <p:nvSpPr>
          <p:cNvPr id="44" name="43 CuadroTexto"/>
          <p:cNvSpPr txBox="1"/>
          <p:nvPr/>
        </p:nvSpPr>
        <p:spPr>
          <a:xfrm>
            <a:off x="5287855" y="4876800"/>
            <a:ext cx="15510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es-PE" sz="1000" b="1" dirty="0" smtClean="0"/>
              <a:t>Conteos Peatonales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s-PE" sz="1000" b="1" dirty="0" smtClean="0"/>
              <a:t>Entrevistas por interceptación</a:t>
            </a:r>
            <a:endParaRPr lang="es-PE" sz="1000" b="1" dirty="0"/>
          </a:p>
        </p:txBody>
      </p:sp>
      <p:sp>
        <p:nvSpPr>
          <p:cNvPr id="45" name="44 CuadroTexto"/>
          <p:cNvSpPr txBox="1"/>
          <p:nvPr/>
        </p:nvSpPr>
        <p:spPr>
          <a:xfrm>
            <a:off x="5297380" y="5876925"/>
            <a:ext cx="1551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es-PE" sz="1000" b="1" dirty="0" smtClean="0"/>
              <a:t>Trabajo de Conteos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s-PE" sz="1000" b="1" dirty="0" smtClean="0"/>
              <a:t>Identificación y Análisis de Principales Barreras</a:t>
            </a:r>
            <a:endParaRPr lang="es-PE" sz="1000" b="1" dirty="0"/>
          </a:p>
        </p:txBody>
      </p:sp>
      <p:sp>
        <p:nvSpPr>
          <p:cNvPr id="47" name="46 CuadroTexto"/>
          <p:cNvSpPr txBox="1"/>
          <p:nvPr/>
        </p:nvSpPr>
        <p:spPr>
          <a:xfrm>
            <a:off x="7297631" y="695325"/>
            <a:ext cx="1855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SUB AREAS DE ESTUDIO</a:t>
            </a:r>
            <a:endParaRPr lang="es-PE" sz="1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8" name="47 CuadroTexto"/>
          <p:cNvSpPr txBox="1"/>
          <p:nvPr/>
        </p:nvSpPr>
        <p:spPr>
          <a:xfrm>
            <a:off x="3457575" y="1323975"/>
            <a:ext cx="1581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AREAS DE ESTUDIO</a:t>
            </a:r>
            <a:endParaRPr lang="es-PE" sz="1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3" name="52 Rectángulo"/>
          <p:cNvSpPr/>
          <p:nvPr/>
        </p:nvSpPr>
        <p:spPr>
          <a:xfrm>
            <a:off x="3409950" y="1314450"/>
            <a:ext cx="1581150" cy="4752975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4" name="53 Rectángulo"/>
          <p:cNvSpPr/>
          <p:nvPr/>
        </p:nvSpPr>
        <p:spPr>
          <a:xfrm>
            <a:off x="7286625" y="657225"/>
            <a:ext cx="1790700" cy="6010275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8" name="57 CuadroTexto"/>
          <p:cNvSpPr txBox="1"/>
          <p:nvPr/>
        </p:nvSpPr>
        <p:spPr>
          <a:xfrm>
            <a:off x="10069406" y="314325"/>
            <a:ext cx="9700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CRITERIOS</a:t>
            </a:r>
            <a:endParaRPr lang="es-PE" sz="1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9" name="58 CuadroTexto"/>
          <p:cNvSpPr txBox="1"/>
          <p:nvPr/>
        </p:nvSpPr>
        <p:spPr>
          <a:xfrm>
            <a:off x="9659831" y="9525"/>
            <a:ext cx="1855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MATRIZ MULTICRITERIO</a:t>
            </a:r>
            <a:endParaRPr lang="es-PE" sz="1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1" name="60 CuadroTexto"/>
          <p:cNvSpPr txBox="1"/>
          <p:nvPr/>
        </p:nvSpPr>
        <p:spPr>
          <a:xfrm>
            <a:off x="2152649" y="1323975"/>
            <a:ext cx="1057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ASPECTOS</a:t>
            </a:r>
            <a:endParaRPr lang="es-PE" sz="1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2" name="61 CuadroTexto"/>
          <p:cNvSpPr txBox="1"/>
          <p:nvPr/>
        </p:nvSpPr>
        <p:spPr>
          <a:xfrm>
            <a:off x="9344024" y="4768989"/>
            <a:ext cx="2657475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 startAt="16"/>
            </a:pPr>
            <a:r>
              <a:rPr lang="es-PE" sz="800" b="1" dirty="0" smtClean="0"/>
              <a:t>Crucero Peatonal</a:t>
            </a:r>
          </a:p>
          <a:p>
            <a:pPr marL="228600" indent="-228600">
              <a:buFont typeface="+mj-lt"/>
              <a:buAutoNum type="arabicPeriod" startAt="16"/>
            </a:pPr>
            <a:r>
              <a:rPr lang="es-PE" sz="800" b="1" dirty="0" smtClean="0"/>
              <a:t>Itinerario Peatonal</a:t>
            </a:r>
          </a:p>
          <a:p>
            <a:pPr marL="228600" indent="-228600">
              <a:buFont typeface="+mj-lt"/>
              <a:buAutoNum type="arabicPeriod" startAt="16"/>
            </a:pPr>
            <a:r>
              <a:rPr lang="es-PE" sz="800" b="1" dirty="0" smtClean="0"/>
              <a:t>Mobiliario Urbano</a:t>
            </a:r>
            <a:endParaRPr lang="es-PE" sz="800" b="1" dirty="0"/>
          </a:p>
        </p:txBody>
      </p:sp>
      <p:cxnSp>
        <p:nvCxnSpPr>
          <p:cNvPr id="65" name="64 Forma"/>
          <p:cNvCxnSpPr>
            <a:stCxn id="41" idx="0"/>
            <a:endCxn id="107" idx="1"/>
          </p:cNvCxnSpPr>
          <p:nvPr/>
        </p:nvCxnSpPr>
        <p:spPr>
          <a:xfrm rot="5400000" flipH="1" flipV="1">
            <a:off x="940052" y="2209744"/>
            <a:ext cx="1370248" cy="873382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67 Forma"/>
          <p:cNvCxnSpPr>
            <a:stCxn id="41" idx="2"/>
            <a:endCxn id="57" idx="1"/>
          </p:cNvCxnSpPr>
          <p:nvPr/>
        </p:nvCxnSpPr>
        <p:spPr>
          <a:xfrm rot="16200000" flipH="1">
            <a:off x="1020267" y="4014062"/>
            <a:ext cx="1207841" cy="871405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095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70" y="6212336"/>
            <a:ext cx="1695755" cy="4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0" descr="WB-WBG-vertical-RGB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62" b="-9833"/>
          <a:stretch/>
        </p:blipFill>
        <p:spPr>
          <a:xfrm>
            <a:off x="7507706" y="6089207"/>
            <a:ext cx="911431" cy="6173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457325" y="1219200"/>
            <a:ext cx="1280351" cy="4105275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es-PE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DIAGNOSTICO POR ESTACIÓN</a:t>
            </a:r>
            <a:endParaRPr lang="es-PE" sz="2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0"/>
            <a:ext cx="8820149" cy="6198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2733674" y="6276975"/>
            <a:ext cx="44291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800" dirty="0" smtClean="0">
                <a:latin typeface="Arial" pitchFamily="34" charset="0"/>
                <a:cs typeface="Arial" pitchFamily="34" charset="0"/>
              </a:rPr>
              <a:t>FUENTE:ESTUDIO DE DIAGNOSTICO  UTE ACCEPLAN-ROVIRA (PHRD </a:t>
            </a:r>
            <a:r>
              <a:rPr lang="es-CO" sz="800" dirty="0" smtClean="0">
                <a:latin typeface="Arial" pitchFamily="34" charset="0"/>
                <a:cs typeface="Arial" pitchFamily="34" charset="0"/>
              </a:rPr>
              <a:t>TF011295)</a:t>
            </a:r>
            <a:endParaRPr lang="es-PE" sz="8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30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Eliana\Documents\04-Peru\INFORME_4\I4_Presentaciones\Taller\ArbolMatriz_Accesibilidad0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35360" y="620688"/>
            <a:ext cx="5681133" cy="5772150"/>
          </a:xfrm>
          <a:prstGeom prst="rect">
            <a:avLst/>
          </a:prstGeom>
          <a:noFill/>
        </p:spPr>
      </p:pic>
      <p:pic>
        <p:nvPicPr>
          <p:cNvPr id="7" name="Picture 3" descr="C:\Users\Eliana\Documents\04-Peru\INFORME_4\I4_Presentaciones\Taller\IconoAccesibilidad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224459" y="144016"/>
            <a:ext cx="1745040" cy="692696"/>
          </a:xfrm>
          <a:prstGeom prst="rect">
            <a:avLst/>
          </a:prstGeom>
          <a:noFill/>
        </p:spPr>
      </p:pic>
      <p:pic>
        <p:nvPicPr>
          <p:cNvPr id="4099" name="Picture 3" descr="C:\Users\Eliana\Pictures\2014\LIMA\LIMA_22-04-2014\MARTELLINI\IMG_0320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807969" y="3212977"/>
            <a:ext cx="6062972" cy="3410075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333374" y="6505575"/>
            <a:ext cx="44291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800" dirty="0" smtClean="0">
                <a:latin typeface="Arial" pitchFamily="34" charset="0"/>
                <a:cs typeface="Arial" pitchFamily="34" charset="0"/>
              </a:rPr>
              <a:t>FUENTE:ESTUDIO DE DIAGNOSTICO  UTE ACCEPLAN-ROVIRA (PHRD </a:t>
            </a:r>
            <a:r>
              <a:rPr lang="es-CO" sz="800" dirty="0" smtClean="0">
                <a:latin typeface="Arial" pitchFamily="34" charset="0"/>
                <a:cs typeface="Arial" pitchFamily="34" charset="0"/>
              </a:rPr>
              <a:t>TF011295)</a:t>
            </a:r>
            <a:endParaRPr lang="es-PE" sz="8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Eliana\Documents\04-Peru\INFORME_4\I4_Presentaciones\Taller\ArbolMatriz_Accesibilidad0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35360" y="620688"/>
            <a:ext cx="5681133" cy="5772150"/>
          </a:xfrm>
          <a:prstGeom prst="rect">
            <a:avLst/>
          </a:prstGeom>
          <a:noFill/>
        </p:spPr>
      </p:pic>
      <p:pic>
        <p:nvPicPr>
          <p:cNvPr id="6" name="Picture 3" descr="C:\Users\Eliana\Documents\04-Peru\INFORME_4\I4_Presentaciones\Taller\IconoAccesibilidad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224459" y="144016"/>
            <a:ext cx="1745040" cy="692696"/>
          </a:xfrm>
          <a:prstGeom prst="rect">
            <a:avLst/>
          </a:prstGeom>
          <a:noFill/>
        </p:spPr>
      </p:pic>
      <p:grpSp>
        <p:nvGrpSpPr>
          <p:cNvPr id="2" name="11 Grupo"/>
          <p:cNvGrpSpPr/>
          <p:nvPr/>
        </p:nvGrpSpPr>
        <p:grpSpPr>
          <a:xfrm>
            <a:off x="7152117" y="188640"/>
            <a:ext cx="2746488" cy="6578278"/>
            <a:chOff x="5148063" y="404665"/>
            <a:chExt cx="2232249" cy="7128791"/>
          </a:xfrm>
        </p:grpSpPr>
        <p:pic>
          <p:nvPicPr>
            <p:cNvPr id="5123" name="Picture 3" descr="C:\Users\Eliana\Pictures\2014\LIMA\LIMA_22-04-2014\ANGAMOS\IMG_0272.JPG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5148064" y="2276872"/>
              <a:ext cx="2208470" cy="1656184"/>
            </a:xfrm>
            <a:prstGeom prst="rect">
              <a:avLst/>
            </a:prstGeom>
            <a:noFill/>
          </p:spPr>
        </p:pic>
        <p:pic>
          <p:nvPicPr>
            <p:cNvPr id="5125" name="Picture 5" descr="C:\Users\Eliana\Pictures\2014\LIMA\LIMA_10-05-2014\24-QUILCA_25_2MAYO\IMG_3142.JPG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 rot="5400000">
              <a:off x="5396495" y="156233"/>
              <a:ext cx="1728190" cy="2225053"/>
            </a:xfrm>
            <a:prstGeom prst="rect">
              <a:avLst/>
            </a:prstGeom>
            <a:noFill/>
          </p:spPr>
        </p:pic>
        <p:pic>
          <p:nvPicPr>
            <p:cNvPr id="5126" name="Picture 6" descr="C:\Users\Eliana\Pictures\2014\LIMA\LIMA_10-05-2014\31-TOMAS_VALLE\IMG_3017.JPG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5148064" y="4077072"/>
              <a:ext cx="2227367" cy="1670355"/>
            </a:xfrm>
            <a:prstGeom prst="rect">
              <a:avLst/>
            </a:prstGeom>
            <a:noFill/>
          </p:spPr>
        </p:pic>
        <p:pic>
          <p:nvPicPr>
            <p:cNvPr id="5127" name="Picture 7" descr="C:\Users\Eliana\Pictures\2014\LIMA\LIMA_29-04-2014\20-JIRON-UNION-SUR\IMG_0814.JPG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5148064" y="5877272"/>
              <a:ext cx="2232248" cy="1656184"/>
            </a:xfrm>
            <a:prstGeom prst="rect">
              <a:avLst/>
            </a:prstGeom>
            <a:noFill/>
          </p:spPr>
        </p:pic>
      </p:grpSp>
      <p:sp>
        <p:nvSpPr>
          <p:cNvPr id="14" name="13 Lágrima"/>
          <p:cNvSpPr/>
          <p:nvPr/>
        </p:nvSpPr>
        <p:spPr>
          <a:xfrm flipV="1">
            <a:off x="6576053" y="188640"/>
            <a:ext cx="672075" cy="504056"/>
          </a:xfrm>
          <a:prstGeom prst="teardrop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CuadroTexto"/>
          <p:cNvSpPr txBox="1"/>
          <p:nvPr/>
        </p:nvSpPr>
        <p:spPr>
          <a:xfrm>
            <a:off x="6576054" y="260648"/>
            <a:ext cx="768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16.1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15" name="14 Lágrima"/>
          <p:cNvSpPr/>
          <p:nvPr/>
        </p:nvSpPr>
        <p:spPr>
          <a:xfrm flipV="1">
            <a:off x="6576053" y="1916832"/>
            <a:ext cx="672075" cy="504056"/>
          </a:xfrm>
          <a:prstGeom prst="teardrop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CuadroTexto"/>
          <p:cNvSpPr txBox="1"/>
          <p:nvPr/>
        </p:nvSpPr>
        <p:spPr>
          <a:xfrm>
            <a:off x="6576054" y="1988840"/>
            <a:ext cx="768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16.2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17" name="16 Lágrima"/>
          <p:cNvSpPr/>
          <p:nvPr/>
        </p:nvSpPr>
        <p:spPr>
          <a:xfrm flipV="1">
            <a:off x="6672064" y="3573016"/>
            <a:ext cx="672075" cy="504056"/>
          </a:xfrm>
          <a:prstGeom prst="teardrop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CuadroTexto"/>
          <p:cNvSpPr txBox="1"/>
          <p:nvPr/>
        </p:nvSpPr>
        <p:spPr>
          <a:xfrm>
            <a:off x="6672064" y="3645024"/>
            <a:ext cx="768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16.3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19" name="18 Lágrima"/>
          <p:cNvSpPr/>
          <p:nvPr/>
        </p:nvSpPr>
        <p:spPr>
          <a:xfrm flipV="1">
            <a:off x="6672064" y="5229200"/>
            <a:ext cx="672075" cy="504056"/>
          </a:xfrm>
          <a:prstGeom prst="teardrop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19 CuadroTexto"/>
          <p:cNvSpPr txBox="1"/>
          <p:nvPr/>
        </p:nvSpPr>
        <p:spPr>
          <a:xfrm>
            <a:off x="6672064" y="5301208"/>
            <a:ext cx="768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16.4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323849" y="6524625"/>
            <a:ext cx="44291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800" dirty="0" smtClean="0">
                <a:latin typeface="Arial" pitchFamily="34" charset="0"/>
                <a:cs typeface="Arial" pitchFamily="34" charset="0"/>
              </a:rPr>
              <a:t>FUENTE:ESTUDIO DE DIAGNOSTICO  UTE ACCEPLAN-ROVIRA (PHRD </a:t>
            </a:r>
            <a:r>
              <a:rPr lang="es-CO" sz="800" dirty="0" smtClean="0">
                <a:latin typeface="Arial" pitchFamily="34" charset="0"/>
                <a:cs typeface="Arial" pitchFamily="34" charset="0"/>
              </a:rPr>
              <a:t>TF011295)</a:t>
            </a:r>
            <a:endParaRPr lang="es-PE" sz="8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Eliana\Documents\04-Peru\INFORME_4\I4_Presentaciones\Taller\ArbolMatriz_Accesibilidad0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35360" y="620688"/>
            <a:ext cx="5681133" cy="5772150"/>
          </a:xfrm>
          <a:prstGeom prst="rect">
            <a:avLst/>
          </a:prstGeom>
          <a:noFill/>
        </p:spPr>
      </p:pic>
      <p:pic>
        <p:nvPicPr>
          <p:cNvPr id="7" name="Picture 3" descr="C:\Users\Eliana\Documents\04-Peru\INFORME_4\I4_Presentaciones\Taller\IconoAccesibilidad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224459" y="144016"/>
            <a:ext cx="1745040" cy="692696"/>
          </a:xfrm>
          <a:prstGeom prst="rect">
            <a:avLst/>
          </a:prstGeom>
          <a:noFill/>
        </p:spPr>
      </p:pic>
      <p:pic>
        <p:nvPicPr>
          <p:cNvPr id="8" name="Picture 5" descr="C:\Users\Eliana\Pictures\2014\LIMA\LIMA_10-05-2014\24-QUILCA_25_2MAYO\IMG_3142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5400000">
            <a:off x="7723569" y="-382812"/>
            <a:ext cx="1594732" cy="2737635"/>
          </a:xfrm>
          <a:prstGeom prst="rect">
            <a:avLst/>
          </a:prstGeom>
          <a:noFill/>
        </p:spPr>
      </p:pic>
      <p:sp>
        <p:nvSpPr>
          <p:cNvPr id="9" name="8 Lágrima"/>
          <p:cNvSpPr/>
          <p:nvPr/>
        </p:nvSpPr>
        <p:spPr>
          <a:xfrm flipV="1">
            <a:off x="6576053" y="188640"/>
            <a:ext cx="672075" cy="504056"/>
          </a:xfrm>
          <a:prstGeom prst="teardrop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CuadroTexto"/>
          <p:cNvSpPr txBox="1"/>
          <p:nvPr/>
        </p:nvSpPr>
        <p:spPr>
          <a:xfrm>
            <a:off x="6576054" y="260648"/>
            <a:ext cx="768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16.1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23849" y="6524625"/>
            <a:ext cx="44291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800" dirty="0" smtClean="0">
                <a:latin typeface="Arial" pitchFamily="34" charset="0"/>
                <a:cs typeface="Arial" pitchFamily="34" charset="0"/>
              </a:rPr>
              <a:t>FUENTE:ESTUDIO DE DIAGNOSTICO  UTE ACCEPLAN-ROVIRA (PHRD </a:t>
            </a:r>
            <a:r>
              <a:rPr lang="es-CO" sz="800" dirty="0" smtClean="0">
                <a:latin typeface="Arial" pitchFamily="34" charset="0"/>
                <a:cs typeface="Arial" pitchFamily="34" charset="0"/>
              </a:rPr>
              <a:t>TF011295)</a:t>
            </a:r>
            <a:endParaRPr lang="es-PE" sz="8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715</TotalTime>
  <Words>782</Words>
  <Application>Microsoft Office PowerPoint</Application>
  <PresentationFormat>Widescreen</PresentationFormat>
  <Paragraphs>199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Andes</vt:lpstr>
      <vt:lpstr>Aparajita</vt:lpstr>
      <vt:lpstr>Arial</vt:lpstr>
      <vt:lpstr>Arial Black</vt:lpstr>
      <vt:lpstr>Calibri</vt:lpstr>
      <vt:lpstr>Corbel</vt:lpstr>
      <vt:lpstr>Helvetica</vt:lpstr>
      <vt:lpstr>Times New Roman</vt:lpstr>
      <vt:lpstr>Parallax</vt:lpstr>
      <vt:lpstr>  Seminario Internacional:  “Gestión Social de Metros en América Latina”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Seminario Internacional:  “Gestión Social de Metros en América Latina”</dc:title>
  <dc:creator>Erika Massiel Quinteros Lucas</dc:creator>
  <cp:lastModifiedBy>Elena Suau De Castro</cp:lastModifiedBy>
  <cp:revision>37</cp:revision>
  <dcterms:created xsi:type="dcterms:W3CDTF">2016-06-03T16:56:13Z</dcterms:created>
  <dcterms:modified xsi:type="dcterms:W3CDTF">2016-08-22T14:44:08Z</dcterms:modified>
</cp:coreProperties>
</file>