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61.jpg" ContentType="image/pn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75" r:id="rId2"/>
    <p:sldId id="267" r:id="rId3"/>
    <p:sldId id="271" r:id="rId4"/>
    <p:sldId id="274" r:id="rId5"/>
    <p:sldId id="269" r:id="rId6"/>
    <p:sldId id="268" r:id="rId7"/>
    <p:sldId id="265" r:id="rId8"/>
    <p:sldId id="270" r:id="rId9"/>
    <p:sldId id="304" r:id="rId10"/>
    <p:sldId id="259" r:id="rId11"/>
    <p:sldId id="260" r:id="rId12"/>
    <p:sldId id="305" r:id="rId13"/>
    <p:sldId id="306" r:id="rId14"/>
    <p:sldId id="307" r:id="rId15"/>
    <p:sldId id="263" r:id="rId16"/>
    <p:sldId id="295" r:id="rId17"/>
    <p:sldId id="309" r:id="rId18"/>
    <p:sldId id="310" r:id="rId19"/>
    <p:sldId id="311" r:id="rId20"/>
    <p:sldId id="312" r:id="rId21"/>
    <p:sldId id="315" r:id="rId22"/>
    <p:sldId id="316" r:id="rId23"/>
    <p:sldId id="298" r:id="rId24"/>
    <p:sldId id="299" r:id="rId25"/>
    <p:sldId id="300" r:id="rId26"/>
    <p:sldId id="301" r:id="rId27"/>
    <p:sldId id="302" r:id="rId28"/>
    <p:sldId id="303" r:id="rId29"/>
    <p:sldId id="318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B4EA"/>
    <a:srgbClr val="0D0D0D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64571" autoAdjust="0"/>
  </p:normalViewPr>
  <p:slideViewPr>
    <p:cSldViewPr snapToGrid="0">
      <p:cViewPr varScale="1">
        <p:scale>
          <a:sx n="46" d="100"/>
          <a:sy n="46" d="100"/>
        </p:scale>
        <p:origin x="-16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3F154-6E5D-49F0-8AA7-41D08FF297C7}" type="datetimeFigureOut">
              <a:rPr lang="es-ES" smtClean="0"/>
              <a:t>21/08/2016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5F287-3A7F-4925-A4D6-E719F057B5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27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615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86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8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8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8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615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886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339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122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3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230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230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6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22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22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22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755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222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22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F287-3A7F-4925-A4D6-E719F057B5E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13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09524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D10B05-26D7-4FC2-9C5A-42AE1C48759E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8B3A2E-825F-46A9-A46A-B742C86EA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Video%20MdM.mp4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tm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jpeg"/><Relationship Id="rId7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.png"/><Relationship Id="rId4" Type="http://schemas.openxmlformats.org/officeDocument/2006/relationships/image" Target="../media/image62.jpe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6.png"/><Relationship Id="rId4" Type="http://schemas.openxmlformats.org/officeDocument/2006/relationships/image" Target="../media/image73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hyperlink" Target="http://www.google.es/url?sa=i&amp;rct=j&amp;q=&amp;esrc=s&amp;source=images&amp;cd=&amp;cad=rja&amp;uact=8&amp;ved=&amp;url=http://www.bova-university.org/&amp;bvm=bv.108194040,d.d2s&amp;psig=AFQjCNHge4l55sB6Cgkc0nlPIj3dKooAgQ&amp;ust=144844769040352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1506" y="206190"/>
            <a:ext cx="9144000" cy="23876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Seminario Internacional</a:t>
            </a:r>
            <a:r>
              <a:rPr lang="en-US" sz="4000" dirty="0" smtClean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: </a:t>
            </a: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  <a:t>Metro de Madrid</a:t>
            </a:r>
            <a:b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</a:br>
            <a:endParaRPr lang="en-US" sz="5000" dirty="0">
              <a:solidFill>
                <a:srgbClr val="0070C0"/>
              </a:solidFill>
              <a:latin typeface="Andes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716" y="5990699"/>
            <a:ext cx="1876926" cy="715879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0070C0"/>
                </a:solidFill>
              </a:rPr>
              <a:t>Lima - </a:t>
            </a:r>
            <a:r>
              <a:rPr lang="en-US" sz="1800" b="1" dirty="0">
                <a:solidFill>
                  <a:srgbClr val="0070C0"/>
                </a:solidFill>
              </a:rPr>
              <a:t>P</a:t>
            </a:r>
            <a:r>
              <a:rPr lang="en-US" sz="1800" b="1" dirty="0" smtClean="0">
                <a:solidFill>
                  <a:srgbClr val="0070C0"/>
                </a:solidFill>
              </a:rPr>
              <a:t>erú</a:t>
            </a:r>
          </a:p>
          <a:p>
            <a:pPr algn="l"/>
            <a:r>
              <a:rPr lang="en-US" sz="1800" b="1" dirty="0" smtClean="0">
                <a:solidFill>
                  <a:srgbClr val="0070C0"/>
                </a:solidFill>
              </a:rPr>
              <a:t>Agosto, 2016</a:t>
            </a:r>
            <a:endParaRPr lang="en-US" sz="1800" b="1" dirty="0">
              <a:solidFill>
                <a:srgbClr val="0070C0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86" y="2669459"/>
            <a:ext cx="3259393" cy="3259393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05" y="2646301"/>
            <a:ext cx="3289133" cy="332099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15640" y="-23857"/>
            <a:ext cx="9144000" cy="2387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b="1" dirty="0" smtClean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  <a:t/>
            </a:r>
            <a:b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</a:br>
            <a: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  <a:t>Comunicación estratégica</a:t>
            </a:r>
            <a:endParaRPr lang="en-US" sz="5000" dirty="0">
              <a:solidFill>
                <a:srgbClr val="0070C0"/>
              </a:solidFill>
              <a:latin typeface="Ande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4326"/>
          <a:stretch/>
        </p:blipFill>
        <p:spPr>
          <a:xfrm>
            <a:off x="12936" y="1"/>
            <a:ext cx="12179064" cy="68580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945487" y="132734"/>
            <a:ext cx="7246513" cy="707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4945487" y="87868"/>
            <a:ext cx="723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CUSTOMER JOURNEY</a:t>
            </a:r>
            <a:endParaRPr lang="es-E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90" y="0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Placeholder 10" descr="WB-WBG-vertical-RGB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945487" y="0"/>
            <a:ext cx="7246513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0137"/>
            <a:ext cx="5859886" cy="4197863"/>
          </a:xfrm>
          <a:prstGeom prst="rect">
            <a:avLst/>
          </a:prstGeom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945487" y="87868"/>
            <a:ext cx="723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TIPOS DE CLIENTES</a:t>
            </a:r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88" y="2660136"/>
            <a:ext cx="6314212" cy="419786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76976" y="1825296"/>
            <a:ext cx="588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Utilitarista</a:t>
            </a:r>
            <a:endParaRPr lang="es-ES" sz="5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07394" y="1825017"/>
            <a:ext cx="588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s-E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Experiencial</a:t>
            </a:r>
            <a:endParaRPr lang="es-ES" sz="5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4" y="0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" y="1534047"/>
            <a:ext cx="3732579" cy="5376472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8347586" y="103238"/>
            <a:ext cx="3844413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952270" y="43624"/>
            <a:ext cx="3226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VALORES</a:t>
            </a:r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1" y="1534047"/>
            <a:ext cx="4329484" cy="537647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78" y="1534048"/>
            <a:ext cx="4114765" cy="537647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2008604" y="1797185"/>
            <a:ext cx="5100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</a:rPr>
              <a:t>LIBERTAD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35157" y="1750257"/>
            <a:ext cx="5100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/>
              <a:t>COMUNIDAD</a:t>
            </a:r>
            <a:endParaRPr lang="es-ES" sz="40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4" y="0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-479993" y="1822177"/>
            <a:ext cx="3822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</a:rPr>
              <a:t>SEGURIDAD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8583560" y="191728"/>
            <a:ext cx="3608439" cy="6489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6294458" y="87868"/>
            <a:ext cx="588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CONTENIDO</a:t>
            </a:r>
            <a:endParaRPr lang="es-ES" sz="4000" dirty="0"/>
          </a:p>
        </p:txBody>
      </p:sp>
      <p:sp>
        <p:nvSpPr>
          <p:cNvPr id="15" name="14 Rectángulo"/>
          <p:cNvSpPr/>
          <p:nvPr/>
        </p:nvSpPr>
        <p:spPr>
          <a:xfrm>
            <a:off x="8893276" y="973393"/>
            <a:ext cx="3322333" cy="6341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6318068" y="974371"/>
            <a:ext cx="588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Y TONO</a:t>
            </a:r>
            <a:endParaRPr lang="es-ES" sz="4000" dirty="0"/>
          </a:p>
        </p:txBody>
      </p:sp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59" y="1897701"/>
            <a:ext cx="10067831" cy="4795835"/>
          </a:xfrm>
          <a:prstGeom prst="rect">
            <a:avLst/>
          </a:prstGeom>
        </p:spPr>
      </p:pic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" y="12141"/>
            <a:ext cx="4203972" cy="684586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4" y="0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6990734" y="117986"/>
            <a:ext cx="5201265" cy="72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5203065" y="87868"/>
            <a:ext cx="697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FUNCIONALIDADES</a:t>
            </a:r>
            <a:endParaRPr lang="es-ES" sz="4000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13" y="2657119"/>
            <a:ext cx="2060620" cy="309948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80" y="2657119"/>
            <a:ext cx="2069206" cy="313134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34" y="2657119"/>
            <a:ext cx="2060621" cy="309948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10" y="2657119"/>
            <a:ext cx="2071597" cy="3131341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2949678" y="1913809"/>
            <a:ext cx="221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CIUDAD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93923" y="1696087"/>
            <a:ext cx="178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RELACIÓN CON 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181546" y="1918729"/>
            <a:ext cx="221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METRO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70035" y="1701007"/>
            <a:ext cx="178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RELACIÓN CON 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560894" y="1908901"/>
            <a:ext cx="221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GENTE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649383" y="1691179"/>
            <a:ext cx="178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RELACIÓN CON 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9866502" y="1913821"/>
            <a:ext cx="221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MEDIO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0013983" y="1696099"/>
            <a:ext cx="178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RELACIÓN CON </a:t>
            </a:r>
            <a:endParaRPr lang="es-ES" dirty="0"/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Placeholder 10" descr="WB-WBG-vertical-RGB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r="968" b="16230"/>
          <a:stretch/>
        </p:blipFill>
        <p:spPr bwMode="auto">
          <a:xfrm>
            <a:off x="0" y="-1"/>
            <a:ext cx="12192000" cy="69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92" y="55846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973096" y="648914"/>
            <a:ext cx="6204155" cy="72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577781" y="618796"/>
            <a:ext cx="560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CIERRE DE LINEA  1</a:t>
            </a:r>
            <a:endParaRPr lang="es-ES" sz="4000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0" descr="WB-WBG-vertical-RGB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8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511405" y="0"/>
            <a:ext cx="1547664" cy="6858000"/>
          </a:xfrm>
          <a:prstGeom prst="rect">
            <a:avLst/>
          </a:prstGeom>
          <a:solidFill>
            <a:srgbClr val="38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4152114" y="1598961"/>
            <a:ext cx="534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Dar a conocer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las obras en Línea1</a:t>
            </a:r>
          </a:p>
        </p:txBody>
      </p:sp>
      <p:pic>
        <p:nvPicPr>
          <p:cNvPr id="9" name="Picture 6" descr="D:\Trabajo\Marketing\Diseño\Campaña L1\Material\Iconos\comunicar.png"/>
          <p:cNvPicPr>
            <a:picLocks noChangeAspect="1" noChangeArrowheads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7" y="145732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Trabajo\Marketing\Diseño\Campaña L1\Material\Iconos\Leve.png"/>
          <p:cNvPicPr>
            <a:picLocks noChangeAspect="1" noChangeArrowheads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7" y="490198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Trabajo\Marketing\Diseño\Campaña L1\Material\Iconos\beneficios.png"/>
          <p:cNvPicPr>
            <a:picLocks noChangeAspect="1" noChangeArrowheads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7" y="307487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152114" y="3080935"/>
            <a:ext cx="5862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Comunicar los </a:t>
            </a: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beneficios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 de estos trabajos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52114" y="5061925"/>
            <a:ext cx="586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Minimizar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 el impacto de las obras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973096" y="117986"/>
            <a:ext cx="6204155" cy="72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203065" y="87868"/>
            <a:ext cx="697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CAMPAÑA LINEA  1</a:t>
            </a:r>
            <a:endParaRPr lang="es-ES" sz="4000" dirty="0"/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Placeholder 10" descr="WB-WBG-vertical-RGB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6310803" y="-29494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1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6813754" y="132734"/>
            <a:ext cx="5378245" cy="707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203065" y="87868"/>
            <a:ext cx="697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LÍNEA GRÁFICA</a:t>
            </a:r>
            <a:endParaRPr lang="es-ES" sz="4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9400" r="1169" b="5621"/>
          <a:stretch/>
        </p:blipFill>
        <p:spPr bwMode="auto">
          <a:xfrm>
            <a:off x="3407802" y="905008"/>
            <a:ext cx="7967672" cy="595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7298919" y="-44242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8775290" y="132734"/>
            <a:ext cx="3416709" cy="707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203065" y="87868"/>
            <a:ext cx="697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FASES</a:t>
            </a:r>
            <a:endParaRPr lang="es-ES" dirty="0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075710" y="3620668"/>
            <a:ext cx="730449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defRPr/>
            </a:pPr>
            <a:endParaRPr lang="es-ES_tradnl" sz="1400" dirty="0" smtClean="0">
              <a:solidFill>
                <a:srgbClr val="4B575F"/>
              </a:solidFill>
              <a:latin typeface="Calibri" pitchFamily="1" charset="0"/>
            </a:endParaRPr>
          </a:p>
          <a:p>
            <a:pPr algn="just">
              <a:spcBef>
                <a:spcPts val="1200"/>
              </a:spcBef>
              <a:defRPr/>
            </a:pPr>
            <a:endParaRPr lang="es-ES_tradnl" sz="1400" dirty="0" smtClean="0">
              <a:solidFill>
                <a:srgbClr val="4B575F"/>
              </a:solidFill>
              <a:latin typeface="Calibri" pitchFamily="1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8867" y="1545143"/>
            <a:ext cx="28302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0CB0EA"/>
                </a:solidFill>
                <a:latin typeface="Andes"/>
              </a:rPr>
              <a:t>Desde </a:t>
            </a:r>
            <a:r>
              <a:rPr lang="es-ES_tradnl" sz="2000" dirty="0">
                <a:solidFill>
                  <a:srgbClr val="0CB0EA"/>
                </a:solidFill>
                <a:latin typeface="Andes"/>
              </a:rPr>
              <a:t>la publicación de la nota de prensa hasta una semana antes de la </a:t>
            </a:r>
            <a:r>
              <a:rPr lang="es-ES_tradnl" sz="2000" dirty="0" smtClean="0">
                <a:solidFill>
                  <a:srgbClr val="0CB0EA"/>
                </a:solidFill>
                <a:latin typeface="Andes"/>
              </a:rPr>
              <a:t>suspensión</a:t>
            </a:r>
          </a:p>
          <a:p>
            <a:endParaRPr lang="es-ES_tradnl" sz="2000" dirty="0" smtClean="0">
              <a:solidFill>
                <a:srgbClr val="0CB0EA"/>
              </a:solidFill>
              <a:latin typeface="Andes"/>
            </a:endParaRPr>
          </a:p>
          <a:p>
            <a:r>
              <a:rPr lang="es-ES_tradnl" sz="2000" dirty="0" smtClean="0">
                <a:solidFill>
                  <a:srgbClr val="4B575F"/>
                </a:solidFill>
                <a:latin typeface="Calibri" pitchFamily="1" charset="0"/>
              </a:rPr>
              <a:t>Contenidos </a:t>
            </a:r>
            <a:r>
              <a:rPr lang="es-ES_tradnl" sz="2000" dirty="0">
                <a:solidFill>
                  <a:srgbClr val="4B575F"/>
                </a:solidFill>
                <a:latin typeface="Calibri" pitchFamily="1" charset="0"/>
              </a:rPr>
              <a:t>vinculados a la historia de Línea 1 y a la necesidad de las </a:t>
            </a:r>
            <a:r>
              <a:rPr lang="es-ES_tradnl" sz="2000" dirty="0" smtClean="0">
                <a:solidFill>
                  <a:srgbClr val="4B575F"/>
                </a:solidFill>
                <a:latin typeface="Calibri" pitchFamily="1" charset="0"/>
              </a:rPr>
              <a:t>obras</a:t>
            </a:r>
            <a:endParaRPr lang="es-ES_tradnl" sz="2000" dirty="0">
              <a:solidFill>
                <a:srgbClr val="4B575F"/>
              </a:solidFill>
              <a:latin typeface="Calibri" pitchFamily="1" charset="0"/>
            </a:endParaRPr>
          </a:p>
          <a:p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Ande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253659" y="1253647"/>
            <a:ext cx="96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ndes"/>
              </a:rPr>
              <a:t>FASE 1</a:t>
            </a:r>
            <a:endParaRPr lang="es-ES" dirty="0">
              <a:latin typeface="Andes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990347" y="1564811"/>
            <a:ext cx="30377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0CB0EA"/>
                </a:solidFill>
                <a:latin typeface="Andes"/>
              </a:rPr>
              <a:t>U</a:t>
            </a:r>
            <a:r>
              <a:rPr lang="es-ES_tradnl" sz="2000" dirty="0" smtClean="0">
                <a:solidFill>
                  <a:srgbClr val="0CB0EA"/>
                </a:solidFill>
                <a:latin typeface="Andes"/>
              </a:rPr>
              <a:t>na </a:t>
            </a:r>
            <a:r>
              <a:rPr lang="es-ES_tradnl" sz="2000" dirty="0">
                <a:solidFill>
                  <a:srgbClr val="0CB0EA"/>
                </a:solidFill>
                <a:latin typeface="Andes"/>
              </a:rPr>
              <a:t>semana antes de la suspensión y durante los primeros 15 días de la misma</a:t>
            </a:r>
          </a:p>
          <a:p>
            <a:endParaRPr lang="es-ES_tradnl" sz="2000" dirty="0" smtClean="0">
              <a:solidFill>
                <a:srgbClr val="4B575F"/>
              </a:solidFill>
              <a:latin typeface="Calibri" pitchFamily="1" charset="0"/>
            </a:endParaRPr>
          </a:p>
          <a:p>
            <a:r>
              <a:rPr lang="es-ES_tradnl" sz="2000" dirty="0" smtClean="0">
                <a:solidFill>
                  <a:srgbClr val="4B575F"/>
                </a:solidFill>
                <a:latin typeface="Calibri" pitchFamily="1" charset="0"/>
              </a:rPr>
              <a:t>Contenidos </a:t>
            </a:r>
            <a:r>
              <a:rPr lang="es-ES_tradnl" sz="2000" dirty="0">
                <a:solidFill>
                  <a:srgbClr val="4B575F"/>
                </a:solidFill>
                <a:latin typeface="Calibri" pitchFamily="1" charset="0"/>
              </a:rPr>
              <a:t>vinculados a las alternativas de transporte para cubrir el tramo suspendido</a:t>
            </a: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Ande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005139" y="1273315"/>
            <a:ext cx="96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ndes"/>
              </a:rPr>
              <a:t>FASE 2</a:t>
            </a:r>
            <a:endParaRPr lang="es-ES" dirty="0">
              <a:latin typeface="Ande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40807" y="1549571"/>
            <a:ext cx="26719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0CB0EA"/>
                </a:solidFill>
                <a:latin typeface="Andes"/>
              </a:rPr>
              <a:t>A partir </a:t>
            </a:r>
            <a:r>
              <a:rPr lang="es-ES_tradnl" sz="2000" dirty="0">
                <a:solidFill>
                  <a:srgbClr val="0CB0EA"/>
                </a:solidFill>
                <a:latin typeface="Andes"/>
              </a:rPr>
              <a:t>del día 11 de la suspensión y hasta la finalización de las obras</a:t>
            </a:r>
          </a:p>
          <a:p>
            <a:endParaRPr lang="es-ES_tradnl" sz="2000" dirty="0" smtClean="0">
              <a:solidFill>
                <a:srgbClr val="4B575F"/>
              </a:solidFill>
              <a:latin typeface="Calibri" pitchFamily="1" charset="0"/>
            </a:endParaRPr>
          </a:p>
          <a:p>
            <a:r>
              <a:rPr lang="es-ES_tradnl" sz="2000" dirty="0">
                <a:solidFill>
                  <a:srgbClr val="4B575F"/>
                </a:solidFill>
                <a:latin typeface="Calibri" pitchFamily="1" charset="0"/>
              </a:rPr>
              <a:t>Contenidos vinculados a los trabajos que se este realizando en cada momento en las distintas instalaciones </a:t>
            </a:r>
            <a:r>
              <a:rPr lang="es-ES_tradnl" sz="2000" dirty="0" smtClean="0">
                <a:solidFill>
                  <a:srgbClr val="4B575F"/>
                </a:solidFill>
                <a:latin typeface="Calibri" pitchFamily="1" charset="0"/>
              </a:rPr>
              <a:t>renovadas</a:t>
            </a:r>
            <a:endParaRPr lang="es-ES_tradnl" sz="2000" dirty="0">
              <a:solidFill>
                <a:srgbClr val="4B575F"/>
              </a:solidFill>
              <a:latin typeface="Calibri" pitchFamily="1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55599" y="1258075"/>
            <a:ext cx="96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ndes"/>
              </a:rPr>
              <a:t>FASE 3</a:t>
            </a:r>
            <a:endParaRPr lang="es-ES" dirty="0">
              <a:latin typeface="Ande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729864" y="1524995"/>
            <a:ext cx="2358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0CB0EA"/>
                </a:solidFill>
                <a:latin typeface="Andes"/>
              </a:rPr>
              <a:t>Mes siguiente a </a:t>
            </a:r>
            <a:r>
              <a:rPr lang="es-ES_tradnl" sz="2000" dirty="0">
                <a:solidFill>
                  <a:srgbClr val="0CB0EA"/>
                </a:solidFill>
                <a:latin typeface="Andes"/>
              </a:rPr>
              <a:t>la puesta en servicio de la Línea</a:t>
            </a:r>
          </a:p>
          <a:p>
            <a:endParaRPr lang="es-ES_tradnl" sz="2000" dirty="0">
              <a:solidFill>
                <a:srgbClr val="0CB0EA"/>
              </a:solidFill>
              <a:latin typeface="Andes"/>
            </a:endParaRPr>
          </a:p>
          <a:p>
            <a:endParaRPr lang="es-ES_tradnl" sz="2000" dirty="0" smtClean="0">
              <a:solidFill>
                <a:srgbClr val="4B575F"/>
              </a:solidFill>
              <a:latin typeface="Calibri" pitchFamily="1" charset="0"/>
            </a:endParaRPr>
          </a:p>
          <a:p>
            <a:r>
              <a:rPr lang="es-ES_tradnl" sz="2000" dirty="0">
                <a:solidFill>
                  <a:srgbClr val="4B575F"/>
                </a:solidFill>
                <a:latin typeface="Calibri" pitchFamily="1" charset="0"/>
              </a:rPr>
              <a:t>Contenidos vinculados a los beneficios de las renovaciones </a:t>
            </a:r>
            <a:r>
              <a:rPr lang="es-ES_tradnl" sz="2000" dirty="0" smtClean="0">
                <a:solidFill>
                  <a:srgbClr val="4B575F"/>
                </a:solidFill>
                <a:latin typeface="Calibri" pitchFamily="1" charset="0"/>
              </a:rPr>
              <a:t>realizadas</a:t>
            </a:r>
            <a:endParaRPr lang="es-ES_tradnl" sz="2000" dirty="0">
              <a:solidFill>
                <a:srgbClr val="4B575F"/>
              </a:solidFill>
              <a:latin typeface="Calibri" pitchFamily="1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744655" y="1233499"/>
            <a:ext cx="96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ndes"/>
              </a:rPr>
              <a:t>FASE 4</a:t>
            </a:r>
            <a:endParaRPr lang="es-ES" dirty="0">
              <a:latin typeface="Andes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9142527" y="117990"/>
            <a:ext cx="724144" cy="7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2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2550042" y="0"/>
            <a:ext cx="1547664" cy="6858000"/>
          </a:xfrm>
          <a:prstGeom prst="rect">
            <a:avLst/>
          </a:prstGeom>
          <a:solidFill>
            <a:srgbClr val="38A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993626" y="132731"/>
            <a:ext cx="4198374" cy="870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461210" y="2186652"/>
            <a:ext cx="703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Soportes Convencionales</a:t>
            </a: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ndes"/>
            </a:endParaRPr>
          </a:p>
        </p:txBody>
      </p:sp>
      <p:pic>
        <p:nvPicPr>
          <p:cNvPr id="8" name="Picture 3" descr="D:\Trabajo\Marketing\Diseño\Campaña L1\Material\Iconos\Objetivo.png"/>
          <p:cNvPicPr>
            <a:picLocks noChangeAspect="1" noChangeArrowheads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18" y="2588115"/>
            <a:ext cx="624780" cy="6247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4584189" y="2512059"/>
            <a:ext cx="69127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Publicidad estática.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Canal Metro.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Folleto informativo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Exposición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584189" y="3853498"/>
            <a:ext cx="380895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Web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App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Facebook, Twitter y </a:t>
            </a:r>
            <a:r>
              <a:rPr lang="es-ES" sz="1600" dirty="0" err="1" smtClean="0">
                <a:solidFill>
                  <a:srgbClr val="2891B6"/>
                </a:solidFill>
                <a:latin typeface="Andes"/>
              </a:rPr>
              <a:t>Youtube</a:t>
            </a:r>
            <a:r>
              <a:rPr lang="es-ES" sz="1600" dirty="0" smtClean="0">
                <a:solidFill>
                  <a:srgbClr val="2891B6"/>
                </a:solidFill>
                <a:latin typeface="Andes"/>
              </a:rPr>
              <a:t> institucional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Facebook y Twitter Línea 1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Blog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522699" y="3542540"/>
            <a:ext cx="703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Canales Digitales</a:t>
            </a: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nde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33218" y="5301208"/>
            <a:ext cx="4227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Información de Servicio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551229" y="5635797"/>
            <a:ext cx="380895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Accesos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Vestíbulos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Andenes</a:t>
            </a:r>
          </a:p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Trenes</a:t>
            </a:r>
          </a:p>
        </p:txBody>
      </p:sp>
      <p:pic>
        <p:nvPicPr>
          <p:cNvPr id="16" name="Picture 2" descr="D:\Users\p18537\Desktop\icono-ordenado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25" y="3861048"/>
            <a:ext cx="1233668" cy="9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Users\p18537\Pictures\icono_informacion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27" y="5569868"/>
            <a:ext cx="855248" cy="8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Users\p18537\Pictures\Persona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42" y="1254634"/>
            <a:ext cx="963179" cy="8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4512181" y="1198595"/>
            <a:ext cx="703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es"/>
              </a:rPr>
              <a:t>Presencial</a:t>
            </a: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nde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502428" y="1518836"/>
            <a:ext cx="69127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 smtClean="0">
                <a:solidFill>
                  <a:srgbClr val="2891B6"/>
                </a:solidFill>
                <a:latin typeface="Andes"/>
              </a:rPr>
              <a:t>Personal en estaciones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9247239" y="220600"/>
            <a:ext cx="293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CANALES</a:t>
            </a:r>
            <a:endParaRPr lang="es-ES" sz="4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8832810" y="103236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Placeholder 10" descr="WB-WBG-vertical-RGB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22940" y="4685941"/>
            <a:ext cx="9144000" cy="2172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s-ES" sz="2000" dirty="0" smtClean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La comunicación con el cliente y su opinión, esta presente en los 4 pilares estratégicos de Metro de Madrid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60494" y="816859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63" y="1281142"/>
            <a:ext cx="4077082" cy="250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b="5719"/>
          <a:stretch/>
        </p:blipFill>
        <p:spPr>
          <a:xfrm>
            <a:off x="0" y="-1"/>
            <a:ext cx="12300154" cy="6858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83266" y="597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Metro de Madrid en cifras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563500" y="47627"/>
            <a:ext cx="49582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Andes"/>
              </a:rPr>
              <a:t>97 años</a:t>
            </a:r>
            <a:endParaRPr lang="es-ES" sz="2800" dirty="0">
              <a:solidFill>
                <a:schemeClr val="bg1"/>
              </a:solidFill>
              <a:latin typeface="Andes"/>
            </a:endParaRPr>
          </a:p>
          <a:p>
            <a:r>
              <a:rPr lang="es-ES" sz="2800" dirty="0" smtClean="0">
                <a:solidFill>
                  <a:schemeClr val="bg1"/>
                </a:solidFill>
                <a:latin typeface="Andes"/>
              </a:rPr>
              <a:t>7000 empleados</a:t>
            </a:r>
          </a:p>
          <a:p>
            <a:r>
              <a:rPr lang="es-ES" sz="2800" dirty="0" smtClean="0">
                <a:solidFill>
                  <a:schemeClr val="bg1"/>
                </a:solidFill>
                <a:latin typeface="Andes"/>
              </a:rPr>
              <a:t>294 km red</a:t>
            </a:r>
          </a:p>
          <a:p>
            <a:r>
              <a:rPr lang="es-ES" sz="2800" dirty="0" smtClean="0">
                <a:solidFill>
                  <a:schemeClr val="bg1"/>
                </a:solidFill>
                <a:latin typeface="Andes"/>
              </a:rPr>
              <a:t>301 estaciones</a:t>
            </a:r>
          </a:p>
          <a:p>
            <a:r>
              <a:rPr lang="es-ES" sz="2800" dirty="0" smtClean="0">
                <a:solidFill>
                  <a:schemeClr val="bg1"/>
                </a:solidFill>
                <a:latin typeface="Andes"/>
              </a:rPr>
              <a:t>1694 escaleras mecánicas</a:t>
            </a:r>
          </a:p>
          <a:p>
            <a:endParaRPr lang="es-ES" sz="2800" dirty="0" smtClean="0">
              <a:solidFill>
                <a:schemeClr val="bg1"/>
              </a:solidFill>
              <a:latin typeface="Andes"/>
            </a:endParaRPr>
          </a:p>
          <a:p>
            <a:r>
              <a:rPr lang="es-ES" sz="2800" dirty="0" smtClean="0">
                <a:solidFill>
                  <a:schemeClr val="bg1"/>
                </a:solidFill>
                <a:latin typeface="Andes"/>
              </a:rPr>
              <a:t> </a:t>
            </a:r>
          </a:p>
          <a:p>
            <a:endParaRPr lang="es-ES" sz="2800" dirty="0">
              <a:solidFill>
                <a:schemeClr val="bg1"/>
              </a:solidFill>
              <a:latin typeface="Andes"/>
            </a:endParaRPr>
          </a:p>
          <a:p>
            <a:endParaRPr lang="es-ES" sz="2800" dirty="0">
              <a:solidFill>
                <a:schemeClr val="bg1"/>
              </a:solidFill>
              <a:latin typeface="Andes"/>
            </a:endParaRPr>
          </a:p>
          <a:p>
            <a:endParaRPr lang="es-ES" sz="2800" dirty="0">
              <a:solidFill>
                <a:schemeClr val="bg1"/>
              </a:solidFill>
              <a:latin typeface="Andes"/>
            </a:endParaRPr>
          </a:p>
          <a:p>
            <a:endParaRPr lang="es-ES" sz="2800" dirty="0" smtClean="0">
              <a:solidFill>
                <a:schemeClr val="bg1"/>
              </a:solidFill>
              <a:latin typeface="Andes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0" y="2861187"/>
            <a:ext cx="12477135" cy="2241755"/>
          </a:xfrm>
          <a:prstGeom prst="rect">
            <a:avLst/>
          </a:prstGeom>
          <a:solidFill>
            <a:srgbClr val="7F7F7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2" y="-3444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-88461" y="3388499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sz="4400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2 millones de viajeros al día 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62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72798" y="6089207"/>
            <a:ext cx="911431" cy="617371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97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1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5943600" y="117986"/>
            <a:ext cx="6248399" cy="72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7152968" y="87868"/>
            <a:ext cx="502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LÍNEA GRÁFICA WEB</a:t>
            </a:r>
            <a:endParaRPr lang="es-E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40" y="1200519"/>
            <a:ext cx="4192485" cy="209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1517" r="12541" b="18775"/>
          <a:stretch/>
        </p:blipFill>
        <p:spPr bwMode="auto">
          <a:xfrm>
            <a:off x="5673152" y="1254817"/>
            <a:ext cx="5707030" cy="417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6428823" y="0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Placeholder 10" descr="WB-WBG-vertical-RGB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8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5840362" y="103238"/>
            <a:ext cx="6351638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946490" y="87868"/>
            <a:ext cx="5232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LÍNEA GRÁFICA App</a:t>
            </a:r>
            <a:endParaRPr lang="es-ES" sz="4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22" y="2673315"/>
            <a:ext cx="1317625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\p15169\AppData\Local\Microsoft\Windows\Temporary Internet Files\Content.Outlook\ZBJ4UXHJ\image1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52" y="995613"/>
            <a:ext cx="2869630" cy="50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p15169\AppData\Local\Microsoft\Windows\Temporary Internet Files\Content.Outlook\ZBJ4UXHJ\image1 (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70" y="995612"/>
            <a:ext cx="2869631" cy="50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6546810" y="0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Placeholder 10" descr="WB-WBG-vertical-RGB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8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1" y="3349852"/>
            <a:ext cx="3268574" cy="2739355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6784258" y="103238"/>
            <a:ext cx="5407742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8052619" y="87868"/>
            <a:ext cx="412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REDES SOCIALES</a:t>
            </a:r>
            <a:endParaRPr lang="es-ES" sz="4000" dirty="0"/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1" y="1011198"/>
            <a:ext cx="2843571" cy="1888081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50" y="1011198"/>
            <a:ext cx="3575614" cy="2105489"/>
          </a:xfrm>
          <a:prstGeom prst="rect">
            <a:avLst/>
          </a:prstGeom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259" y="1011198"/>
            <a:ext cx="2849988" cy="352667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7048256" y="0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7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5438246" y="5420095"/>
            <a:ext cx="1703665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Aviso de plafón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79736" y="5393586"/>
            <a:ext cx="1964954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Aviso de caballete</a:t>
            </a:r>
          </a:p>
          <a:p>
            <a:pPr algn="ctr"/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70x100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08" y="1125263"/>
            <a:ext cx="2942480" cy="418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06" y="1125263"/>
            <a:ext cx="2916607" cy="419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418" y="1117044"/>
            <a:ext cx="2880320" cy="433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9233486" y="5484003"/>
            <a:ext cx="751162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lonas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046839" y="221247"/>
            <a:ext cx="6115670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6546824" y="73740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71634" y="2121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b="1" dirty="0" smtClean="0">
                <a:solidFill>
                  <a:schemeClr val="bg1"/>
                </a:solidFill>
                <a:latin typeface="+mn-lt"/>
                <a:cs typeface="Aparajita" panose="020B0604020202020204" pitchFamily="34" charset="0"/>
              </a:rPr>
              <a:t>CARTELERÍA INFO</a:t>
            </a:r>
            <a:endParaRPr lang="en-US" sz="5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Placeholder 10" descr="WB-WBG-vertical-RGB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9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08" y="1392563"/>
            <a:ext cx="5327915" cy="262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V:\Atencion al Cliente\05 PROYECTOS\2016 CIERRE LINEA 1\Presentaciones\promotoras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47" y="1154835"/>
            <a:ext cx="4070900" cy="534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02" y="4144306"/>
            <a:ext cx="3146323" cy="2359742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5840361" y="221247"/>
            <a:ext cx="6322148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6251811" y="176978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71634" y="2121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ATENCIÓN DIRECTA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Placeholder 10" descr="WB-WBG-vertical-RGB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9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37" y="1488003"/>
            <a:ext cx="977523" cy="97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6" y="1545725"/>
            <a:ext cx="1578747" cy="86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29" y="1432641"/>
            <a:ext cx="4576300" cy="343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99" y="1447389"/>
            <a:ext cx="1013371" cy="10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1 Rectángulo"/>
          <p:cNvSpPr/>
          <p:nvPr/>
        </p:nvSpPr>
        <p:spPr>
          <a:xfrm>
            <a:off x="5840361" y="221247"/>
            <a:ext cx="6322148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6251811" y="176978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771634" y="2121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ATENCIÓN DIRECTA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Placeholder 10" descr="WB-WBG-vertical-RGB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2831690" y="1554294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Megafonía y teleindicador</a:t>
            </a:r>
          </a:p>
        </p:txBody>
      </p:sp>
      <p:pic>
        <p:nvPicPr>
          <p:cNvPr id="12" name="Picture 2" descr="http://www.digitalavmagazine.com/wp-content/uploads/2012/06/Metro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03" y="2379495"/>
            <a:ext cx="3669275" cy="244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madrid.org/cs/Satellite?blobcol=urldata&amp;blobheader=image%2Fgif&amp;blobheadername1=Content-disposition&amp;blobheadername2=cadena&amp;blobheadervalue1=filename%3Dlogo-transparente.png&amp;blobheadervalue2=language%3Des%26site%3DPortalCiudadano&amp;blobkey=id&amp;blobtable=MungoBlobs&amp;blobwhere=1352820184190&amp;ssbinary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29" y="3741047"/>
            <a:ext cx="2980551" cy="11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ala del CIAC en la estación de Alto del Are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63" y="2931660"/>
            <a:ext cx="1386795" cy="139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525" y="2250460"/>
            <a:ext cx="2111375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6492240" y="1645734"/>
            <a:ext cx="534924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Centros de Atención al viajero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218039" y="221247"/>
            <a:ext cx="7944470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4511547" y="176978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771634" y="2121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PUNTOS DE INFORMACIÓN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9" y="1032406"/>
            <a:ext cx="8545234" cy="225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57" y="2994758"/>
            <a:ext cx="8398423" cy="220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0" y="5109826"/>
            <a:ext cx="6211746" cy="163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070555" y="221247"/>
            <a:ext cx="8091954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4393563" y="132734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771634" y="2121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EXPLICAR LO QUE HACEMOS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Placeholder 10" descr="WB-WBG-vertical-RGB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0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25101" r="19677" b="35282"/>
          <a:stretch/>
        </p:blipFill>
        <p:spPr bwMode="auto">
          <a:xfrm>
            <a:off x="825910" y="1344440"/>
            <a:ext cx="6430297" cy="2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t="52621" r="26693" b="19405"/>
          <a:stretch/>
        </p:blipFill>
        <p:spPr bwMode="auto">
          <a:xfrm>
            <a:off x="3200399" y="3302252"/>
            <a:ext cx="5220929" cy="22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7816643" y="753374"/>
            <a:ext cx="4286869" cy="4615039"/>
            <a:chOff x="7816643" y="753374"/>
            <a:chExt cx="4286869" cy="4615039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1" t="15666" r="16715" b="8840"/>
            <a:stretch/>
          </p:blipFill>
          <p:spPr bwMode="auto">
            <a:xfrm>
              <a:off x="7821497" y="1238864"/>
              <a:ext cx="4282015" cy="412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3" r="14234" b="75353"/>
            <a:stretch/>
          </p:blipFill>
          <p:spPr bwMode="auto">
            <a:xfrm>
              <a:off x="7816643" y="753374"/>
              <a:ext cx="4262286" cy="565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9 Rectángulo"/>
          <p:cNvSpPr/>
          <p:nvPr/>
        </p:nvSpPr>
        <p:spPr>
          <a:xfrm>
            <a:off x="4218039" y="221247"/>
            <a:ext cx="7944470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4511547" y="176978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71634" y="2121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COMUNICACIÓN INTERNA</a:t>
            </a: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Placeholder 10" descr="WB-WBG-vertical-RGB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8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218039" y="221247"/>
            <a:ext cx="7944470" cy="737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5" t="25756" r="2427" b="22225"/>
          <a:stretch/>
        </p:blipFill>
        <p:spPr bwMode="auto">
          <a:xfrm>
            <a:off x="4511547" y="176978"/>
            <a:ext cx="847147" cy="9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0" y="245637"/>
            <a:ext cx="12149799" cy="738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EN CIFRAS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5809344" y="2493519"/>
            <a:ext cx="1440000" cy="1440000"/>
            <a:chOff x="6079976" y="2653630"/>
            <a:chExt cx="1440160" cy="13756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5" name="14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156638" y="2939888"/>
              <a:ext cx="1268778" cy="94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100 soportes 4x3</a:t>
              </a: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6782839" y="1576429"/>
            <a:ext cx="1920213" cy="1834179"/>
            <a:chOff x="6079976" y="2653630"/>
            <a:chExt cx="1440160" cy="1375634"/>
          </a:xfrm>
          <a:solidFill>
            <a:schemeClr val="tx2"/>
          </a:solidFill>
        </p:grpSpPr>
        <p:sp>
          <p:nvSpPr>
            <p:cNvPr id="18" name="17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6261608" y="2972115"/>
              <a:ext cx="10768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Formación </a:t>
              </a:r>
              <a:r>
                <a:rPr lang="es-ES" sz="1900" b="1" dirty="0" err="1">
                  <a:solidFill>
                    <a:schemeClr val="bg1"/>
                  </a:solidFill>
                </a:rPr>
                <a:t>tablets</a:t>
              </a:r>
              <a:r>
                <a:rPr lang="es-ES" sz="1900" b="1" dirty="0">
                  <a:solidFill>
                    <a:schemeClr val="bg1"/>
                  </a:solidFill>
                </a:rPr>
                <a:t> a 115 agentes</a:t>
              </a:r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8482489" y="1264740"/>
            <a:ext cx="1678041" cy="1440000"/>
            <a:chOff x="5955592" y="2653630"/>
            <a:chExt cx="1678227" cy="1375634"/>
          </a:xfrm>
          <a:solidFill>
            <a:schemeClr val="tx2"/>
          </a:solidFill>
        </p:grpSpPr>
        <p:sp>
          <p:nvSpPr>
            <p:cNvPr id="21" name="20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5955592" y="2988350"/>
              <a:ext cx="1678227" cy="66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25 </a:t>
              </a:r>
              <a:r>
                <a:rPr lang="es-ES" sz="1900" b="1" dirty="0" err="1">
                  <a:solidFill>
                    <a:schemeClr val="bg1"/>
                  </a:solidFill>
                </a:rPr>
                <a:t>promotor@s</a:t>
              </a:r>
              <a:endParaRPr lang="es-ES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4399089" y="2722556"/>
            <a:ext cx="1440000" cy="1440000"/>
            <a:chOff x="6079976" y="2653630"/>
            <a:chExt cx="1440160" cy="1375634"/>
          </a:xfrm>
        </p:grpSpPr>
        <p:sp>
          <p:nvSpPr>
            <p:cNvPr id="24" name="23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6261608" y="3088951"/>
              <a:ext cx="1076896" cy="66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200.000 trípticos</a:t>
              </a: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4773568" y="3861512"/>
            <a:ext cx="1639739" cy="1623344"/>
            <a:chOff x="5783111" y="2733711"/>
            <a:chExt cx="1639921" cy="1550783"/>
          </a:xfrm>
        </p:grpSpPr>
        <p:sp>
          <p:nvSpPr>
            <p:cNvPr id="27" name="26 Elipse"/>
            <p:cNvSpPr/>
            <p:nvPr/>
          </p:nvSpPr>
          <p:spPr>
            <a:xfrm>
              <a:off x="5783111" y="2733711"/>
              <a:ext cx="1639921" cy="155078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5821509" y="2749578"/>
              <a:ext cx="1601523" cy="121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1900" b="1" dirty="0">
                <a:solidFill>
                  <a:schemeClr val="bg1"/>
                </a:solidFill>
              </a:endParaRPr>
            </a:p>
            <a:p>
              <a:pPr algn="ctr"/>
              <a:endParaRPr lang="es-ES" sz="1900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50 stands</a:t>
              </a:r>
            </a:p>
            <a:p>
              <a:pPr algn="ctr"/>
              <a:endParaRPr lang="es-ES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2853355" y="1925243"/>
            <a:ext cx="1920213" cy="1834179"/>
            <a:chOff x="6079976" y="2653630"/>
            <a:chExt cx="1440160" cy="1375634"/>
          </a:xfrm>
          <a:solidFill>
            <a:schemeClr val="tx2"/>
          </a:solidFill>
        </p:grpSpPr>
        <p:sp>
          <p:nvSpPr>
            <p:cNvPr id="30" name="29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6213358" y="3066104"/>
              <a:ext cx="1173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258 soportes 70x100</a:t>
              </a: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6562275" y="3442556"/>
            <a:ext cx="1920213" cy="1834179"/>
            <a:chOff x="6079976" y="2653630"/>
            <a:chExt cx="1440160" cy="1375634"/>
          </a:xfrm>
        </p:grpSpPr>
        <p:sp>
          <p:nvSpPr>
            <p:cNvPr id="33" name="32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213358" y="3066104"/>
              <a:ext cx="1173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4.080 pases Canal Metro</a:t>
              </a: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6161028" y="4700788"/>
            <a:ext cx="1500443" cy="1440000"/>
            <a:chOff x="6350869" y="2906826"/>
            <a:chExt cx="1500609" cy="1375634"/>
          </a:xfrm>
          <a:solidFill>
            <a:schemeClr val="tx2"/>
          </a:solidFill>
        </p:grpSpPr>
        <p:sp>
          <p:nvSpPr>
            <p:cNvPr id="37" name="36 Elipse"/>
            <p:cNvSpPr/>
            <p:nvPr/>
          </p:nvSpPr>
          <p:spPr>
            <a:xfrm>
              <a:off x="6411318" y="2906826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6350869" y="3152773"/>
              <a:ext cx="1474070" cy="66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ES" sz="1900" b="1" dirty="0">
                <a:solidFill>
                  <a:schemeClr val="bg1"/>
                </a:solidFill>
              </a:endParaRPr>
            </a:p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    35 </a:t>
              </a:r>
              <a:r>
                <a:rPr lang="es-ES" sz="1900" b="1" dirty="0" err="1">
                  <a:solidFill>
                    <a:schemeClr val="bg1"/>
                  </a:solidFill>
                </a:rPr>
                <a:t>tablets</a:t>
              </a:r>
              <a:endParaRPr lang="es-ES" sz="1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2853355" y="3774404"/>
            <a:ext cx="1920213" cy="1834179"/>
            <a:chOff x="6079976" y="2653630"/>
            <a:chExt cx="1440160" cy="13756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0" name="39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6213358" y="3066104"/>
              <a:ext cx="1173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400 caballetes</a:t>
              </a:r>
            </a:p>
          </p:txBody>
        </p:sp>
      </p:grpSp>
      <p:grpSp>
        <p:nvGrpSpPr>
          <p:cNvPr id="42" name="41 Grupo"/>
          <p:cNvGrpSpPr/>
          <p:nvPr/>
        </p:nvGrpSpPr>
        <p:grpSpPr>
          <a:xfrm>
            <a:off x="8010639" y="4558723"/>
            <a:ext cx="1440000" cy="1440000"/>
            <a:chOff x="6079976" y="2653630"/>
            <a:chExt cx="1440160" cy="137563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3" name="42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6213357" y="2906268"/>
              <a:ext cx="1173396" cy="94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54 lonas acceso</a:t>
              </a:r>
            </a:p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estación</a:t>
              </a: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8304646" y="2724544"/>
            <a:ext cx="1920213" cy="1834179"/>
            <a:chOff x="6079976" y="2653630"/>
            <a:chExt cx="1440160" cy="1375634"/>
          </a:xfrm>
        </p:grpSpPr>
        <p:sp>
          <p:nvSpPr>
            <p:cNvPr id="46" name="45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6209503" y="2935948"/>
              <a:ext cx="12117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274 señalización Autobuses</a:t>
              </a:r>
            </a:p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 SE</a:t>
              </a:r>
            </a:p>
          </p:txBody>
        </p:sp>
      </p:grpSp>
      <p:grpSp>
        <p:nvGrpSpPr>
          <p:cNvPr id="48" name="47 Grupo"/>
          <p:cNvGrpSpPr/>
          <p:nvPr/>
        </p:nvGrpSpPr>
        <p:grpSpPr>
          <a:xfrm>
            <a:off x="9883291" y="1896413"/>
            <a:ext cx="1440000" cy="1440000"/>
            <a:chOff x="6079976" y="2653630"/>
            <a:chExt cx="1440160" cy="1375634"/>
          </a:xfrm>
        </p:grpSpPr>
        <p:sp>
          <p:nvSpPr>
            <p:cNvPr id="49" name="48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6156638" y="2939888"/>
              <a:ext cx="1268778" cy="94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100 soportes 2x1,5</a:t>
              </a:r>
            </a:p>
          </p:txBody>
        </p:sp>
      </p:grpSp>
      <p:grpSp>
        <p:nvGrpSpPr>
          <p:cNvPr id="51" name="50 Grupo"/>
          <p:cNvGrpSpPr/>
          <p:nvPr/>
        </p:nvGrpSpPr>
        <p:grpSpPr>
          <a:xfrm>
            <a:off x="1680164" y="3036761"/>
            <a:ext cx="1440000" cy="1440000"/>
            <a:chOff x="6079976" y="2653630"/>
            <a:chExt cx="1440160" cy="1375634"/>
          </a:xfrm>
        </p:grpSpPr>
        <p:sp>
          <p:nvSpPr>
            <p:cNvPr id="52" name="51 Elipse"/>
            <p:cNvSpPr/>
            <p:nvPr/>
          </p:nvSpPr>
          <p:spPr>
            <a:xfrm>
              <a:off x="6079976" y="2653630"/>
              <a:ext cx="1440160" cy="137563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6156638" y="2939888"/>
              <a:ext cx="1268778" cy="94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00" b="1" dirty="0">
                  <a:solidFill>
                    <a:schemeClr val="bg1"/>
                  </a:solidFill>
                </a:rPr>
                <a:t>200 soportes 1,20x1,80</a:t>
              </a:r>
            </a:p>
          </p:txBody>
        </p:sp>
      </p:grpSp>
      <p:pic>
        <p:nvPicPr>
          <p:cNvPr id="5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4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7" t="13021" r="2137" b="10842"/>
          <a:stretch/>
        </p:blipFill>
        <p:spPr>
          <a:xfrm>
            <a:off x="-294968" y="0"/>
            <a:ext cx="12649201" cy="685800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714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58050" y="6089207"/>
            <a:ext cx="911431" cy="617371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49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958438" y="13353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Estrategia Metro de Madrid 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0" y="1926170"/>
            <a:ext cx="12367506" cy="2241755"/>
          </a:xfrm>
          <a:prstGeom prst="rect">
            <a:avLst/>
          </a:prstGeom>
          <a:solidFill>
            <a:srgbClr val="7F7F7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16" y="1397657"/>
            <a:ext cx="8141274" cy="33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9320" y="3465845"/>
            <a:ext cx="2094271" cy="2949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4104928" y="3470765"/>
            <a:ext cx="2094271" cy="2949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49084" y="3371110"/>
            <a:ext cx="1411368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bg1"/>
                </a:solidFill>
                <a:latin typeface="Andes" panose="02000000000000000000" pitchFamily="50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Servicio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351544" y="3460937"/>
            <a:ext cx="2094271" cy="2949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sz="2400" b="1" dirty="0">
              <a:latin typeface="Ande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89740" y="3384965"/>
            <a:ext cx="2300751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bg1"/>
                </a:solidFill>
                <a:latin typeface="Andes" panose="02000000000000000000" pitchFamily="50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Sostenibilidad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8657152" y="3480605"/>
            <a:ext cx="2094271" cy="2949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760396" y="3390543"/>
            <a:ext cx="1411368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bg1"/>
                </a:solidFill>
                <a:latin typeface="Andes" panose="02000000000000000000" pitchFamily="50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Cultura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59" y="133531"/>
            <a:ext cx="2432050" cy="685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590361" y="3000223"/>
            <a:ext cx="1411368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bg1"/>
                </a:solidFill>
                <a:latin typeface="Andes" panose="02000000000000000000" pitchFamily="50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Confianza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87226" y="1455507"/>
            <a:ext cx="9144000" cy="2387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b="1" dirty="0" smtClean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  <a:t/>
            </a:r>
            <a:b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</a:br>
            <a:r>
              <a:rPr lang="es-ES" sz="5000" dirty="0" smtClean="0">
                <a:solidFill>
                  <a:srgbClr val="0070C0"/>
                </a:solidFill>
                <a:latin typeface="Andes"/>
                <a:cs typeface="Arial" panose="020B0604020202020204" pitchFamily="34" charset="0"/>
              </a:rPr>
              <a:t>Muchas gracias</a:t>
            </a:r>
            <a:endParaRPr lang="en-US" sz="5000" dirty="0">
              <a:solidFill>
                <a:srgbClr val="0070C0"/>
              </a:solidFill>
              <a:latin typeface="Ande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6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563032" y="1637072"/>
            <a:ext cx="5628968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6577793" y="1607577"/>
            <a:ext cx="588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EL USUARIO</a:t>
            </a:r>
            <a:endParaRPr lang="es-ES" sz="5400" b="1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563032" y="2526892"/>
            <a:ext cx="5628968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597461" y="2364645"/>
            <a:ext cx="588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SE TRANSFORMA</a:t>
            </a:r>
            <a:endParaRPr lang="es-ES" sz="5400" b="1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7494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0" y="2861187"/>
            <a:ext cx="12477135" cy="2241755"/>
          </a:xfrm>
          <a:prstGeom prst="rect">
            <a:avLst/>
          </a:prstGeom>
          <a:solidFill>
            <a:srgbClr val="7F7F7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2" y="-3444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92" y="2846440"/>
            <a:ext cx="3567011" cy="214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827278" y="3117595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000" b="1" dirty="0" smtClean="0">
                <a:solidFill>
                  <a:schemeClr val="bg1"/>
                </a:solidFill>
                <a:latin typeface="Andes" panose="02000000000000000000" pitchFamily="50" charset="0"/>
              </a:rPr>
              <a:t> </a:t>
            </a:r>
            <a:r>
              <a:rPr lang="es-ES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Experiencia del viaje</a:t>
            </a:r>
          </a:p>
          <a:p>
            <a:pPr algn="r"/>
            <a:r>
              <a:rPr lang="es-ES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Vinculación con superficie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958438" y="13353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dirty="0" smtClean="0">
                <a:solidFill>
                  <a:schemeClr val="bg1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Metro de Madrid es “MARCA”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69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835026" y="6089207"/>
            <a:ext cx="911431" cy="617371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2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2350" r="434" b="67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38" y="0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79574" y="1637072"/>
            <a:ext cx="6012426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6061618" y="1607551"/>
            <a:ext cx="6798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LA COMUNICACIÓN</a:t>
            </a:r>
            <a:endParaRPr lang="es-ES" sz="5400" b="1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563032" y="2526892"/>
            <a:ext cx="5628968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685949" y="2364645"/>
            <a:ext cx="5884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SE TRANSFORMA</a:t>
            </a:r>
            <a:endParaRPr lang="es-ES" sz="5400" b="1" dirty="0">
              <a:solidFill>
                <a:schemeClr val="bg1"/>
              </a:solidFill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202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Placeholder 10" descr="WB-WBG-vertical-RGB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967758" y="6089207"/>
            <a:ext cx="911431" cy="617371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937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2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24899" y="2815182"/>
            <a:ext cx="4691380" cy="2172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Centros de Atención al Viajero</a:t>
            </a:r>
          </a:p>
          <a:p>
            <a:pPr algn="l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CIAC (centro interactivo de atención al cliente)</a:t>
            </a:r>
          </a:p>
          <a:p>
            <a:pPr algn="l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Plafones/Teleindicadores</a:t>
            </a:r>
          </a:p>
          <a:p>
            <a:pPr algn="l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Megafonía</a:t>
            </a:r>
          </a:p>
          <a:p>
            <a:pPr algn="l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Cartelería </a:t>
            </a:r>
          </a:p>
          <a:p>
            <a:pPr algn="l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Empleados (atención directa)</a:t>
            </a:r>
          </a:p>
          <a:p>
            <a:pPr algn="just"/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  <a:latin typeface="Andes" panose="02000000000000000000" pitchFamily="50" charset="0"/>
              <a:cs typeface="Aparajita" panose="020B0604020202020204" pitchFamily="34" charset="0"/>
            </a:endParaRPr>
          </a:p>
          <a:p>
            <a:pPr algn="l"/>
            <a:endPara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ndes" panose="02000000000000000000" pitchFamily="50" charset="0"/>
              <a:cs typeface="Aparajita" panose="020B0604020202020204" pitchFamily="34" charset="0"/>
            </a:endParaRP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67115" y="2747599"/>
            <a:ext cx="3052577" cy="2172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Canal metro (TV)</a:t>
            </a:r>
          </a:p>
          <a:p>
            <a:pPr algn="just"/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Canales digitales</a:t>
            </a:r>
          </a:p>
          <a:p>
            <a:pPr algn="just"/>
            <a:endParaRPr lang="es-E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ndes" panose="02000000000000000000" pitchFamily="50" charset="0"/>
              <a:cs typeface="Aparajita" panose="020B0604020202020204" pitchFamily="34" charset="0"/>
            </a:endParaRPr>
          </a:p>
          <a:p>
            <a:pPr algn="just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383266" y="59791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8318090" y="221226"/>
            <a:ext cx="3873910" cy="560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975986" y="94207"/>
            <a:ext cx="4983891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0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CANALES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796123" y="2765744"/>
            <a:ext cx="4468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Prensa</a:t>
            </a:r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  <a:latin typeface="Andes" panose="02000000000000000000" pitchFamily="50" charset="0"/>
              <a:cs typeface="Aparajita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Campañas institucionales</a:t>
            </a:r>
          </a:p>
          <a:p>
            <a:pPr algn="just"/>
            <a:r>
              <a:rPr lang="es-E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Campañas </a:t>
            </a:r>
            <a:r>
              <a:rPr lang="es-E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tácticas</a:t>
            </a:r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  <a:latin typeface="Andes" panose="02000000000000000000" pitchFamily="50" charset="0"/>
              <a:cs typeface="Aparajita" panose="020B0604020202020204" pitchFamily="34" charset="0"/>
            </a:endParaRPr>
          </a:p>
          <a:p>
            <a:endParaRPr lang="es-ES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78399" y="1500219"/>
            <a:ext cx="4983891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0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en-US" sz="5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651819" y="2138516"/>
            <a:ext cx="2698955" cy="398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5751872" y="2143436"/>
            <a:ext cx="2846438" cy="398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9183137" y="2133608"/>
            <a:ext cx="2831691" cy="398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9866667" y="2123768"/>
            <a:ext cx="19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ON LINE</a:t>
            </a:r>
            <a:endParaRPr lang="es-ES" sz="2400" b="1" dirty="0">
              <a:solidFill>
                <a:schemeClr val="bg1"/>
              </a:solidFill>
              <a:latin typeface="Andes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727397" y="2128688"/>
            <a:ext cx="309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INSTITUCIONALES</a:t>
            </a:r>
            <a:endParaRPr lang="es-ES" sz="2400" b="1" dirty="0">
              <a:solidFill>
                <a:schemeClr val="bg1"/>
              </a:solidFill>
              <a:latin typeface="Ande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647128" y="2104113"/>
            <a:ext cx="293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TRADICIONALES</a:t>
            </a:r>
            <a:endParaRPr lang="es-ES" sz="2400" b="1" dirty="0">
              <a:solidFill>
                <a:schemeClr val="bg1"/>
              </a:solidFill>
              <a:latin typeface="Andes"/>
            </a:endParaRP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Placeholder 10" descr="WB-WBG-vertical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51" y="983671"/>
            <a:ext cx="3213532" cy="523820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7049729" y="117986"/>
            <a:ext cx="5142271" cy="722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872748" y="87868"/>
            <a:ext cx="5306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sz="4000" dirty="0" smtClean="0"/>
              <a:t>CANALES DIGITALES</a:t>
            </a:r>
            <a:endParaRPr lang="es-ES" sz="4000" dirty="0"/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345068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221939"/>
            <a:ext cx="911431" cy="61737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263437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2552702" y="954864"/>
            <a:ext cx="1402374" cy="2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ES_tradnl" sz="1200" b="1" dirty="0" smtClean="0">
                <a:latin typeface="Calibri Bold" pitchFamily="1" charset="0"/>
              </a:rPr>
              <a:t>Creación</a:t>
            </a:r>
          </a:p>
        </p:txBody>
      </p:sp>
      <p:pic>
        <p:nvPicPr>
          <p:cNvPr id="43" name="Picture 8" descr="Resultado de imagen de twit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39" y="3225971"/>
            <a:ext cx="1112281" cy="7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Resultado de imagen de facebo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80" y="2347202"/>
            <a:ext cx="1032390" cy="5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https://encrypted-tbn3.gstatic.com/images?q=tbn:ANd9GcTVzXl6CEB4635gdxCEdLt65Hq3ukE0t0XBGE8v_arxFitTxLTL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45" y="5263838"/>
            <a:ext cx="967651" cy="6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Decágono"/>
          <p:cNvSpPr/>
          <p:nvPr/>
        </p:nvSpPr>
        <p:spPr>
          <a:xfrm>
            <a:off x="4028469" y="3347921"/>
            <a:ext cx="812191" cy="509700"/>
          </a:xfrm>
          <a:prstGeom prst="decagon">
            <a:avLst/>
          </a:prstGeom>
          <a:solidFill>
            <a:srgbClr val="54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latin typeface="Andes"/>
              </a:rPr>
              <a:t>256.654</a:t>
            </a:r>
            <a:endParaRPr lang="es-ES" sz="1000" b="1" dirty="0">
              <a:latin typeface="Andes"/>
            </a:endParaRPr>
          </a:p>
        </p:txBody>
      </p:sp>
      <p:sp>
        <p:nvSpPr>
          <p:cNvPr id="47" name="46 Decágono"/>
          <p:cNvSpPr/>
          <p:nvPr/>
        </p:nvSpPr>
        <p:spPr>
          <a:xfrm>
            <a:off x="4997250" y="3320974"/>
            <a:ext cx="812191" cy="509700"/>
          </a:xfrm>
          <a:prstGeom prst="decagon">
            <a:avLst/>
          </a:prstGeom>
          <a:solidFill>
            <a:srgbClr val="54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ndes"/>
              </a:rPr>
              <a:t>89.170</a:t>
            </a:r>
            <a:endParaRPr lang="es-ES" sz="1200" b="1" dirty="0">
              <a:latin typeface="Andes"/>
            </a:endParaRPr>
          </a:p>
        </p:txBody>
      </p:sp>
      <p:sp>
        <p:nvSpPr>
          <p:cNvPr id="48" name="47 Decágono"/>
          <p:cNvSpPr/>
          <p:nvPr/>
        </p:nvSpPr>
        <p:spPr>
          <a:xfrm>
            <a:off x="6054323" y="3187526"/>
            <a:ext cx="2016000" cy="1008000"/>
          </a:xfrm>
          <a:prstGeom prst="decagon">
            <a:avLst/>
          </a:prstGeom>
          <a:solidFill>
            <a:srgbClr val="54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latin typeface="Andes"/>
              </a:rPr>
              <a:t>2.151 Tweets publicados</a:t>
            </a:r>
          </a:p>
          <a:p>
            <a:pPr algn="ctr"/>
            <a:r>
              <a:rPr lang="es-ES" sz="900" b="1" dirty="0" smtClean="0">
                <a:latin typeface="Andes"/>
              </a:rPr>
              <a:t>2.600.000 Impresiones</a:t>
            </a:r>
          </a:p>
          <a:p>
            <a:pPr algn="ctr"/>
            <a:r>
              <a:rPr lang="es-ES" sz="900" b="1" dirty="0" smtClean="0">
                <a:latin typeface="Andes"/>
              </a:rPr>
              <a:t>185.000 Visitas al perfil</a:t>
            </a:r>
          </a:p>
          <a:p>
            <a:pPr algn="ctr"/>
            <a:r>
              <a:rPr lang="es-ES" sz="900" b="1" dirty="0" smtClean="0">
                <a:latin typeface="Andes"/>
              </a:rPr>
              <a:t>10.100 Menciones</a:t>
            </a:r>
          </a:p>
          <a:p>
            <a:pPr algn="ctr"/>
            <a:r>
              <a:rPr lang="es-ES" sz="900" b="1" dirty="0" smtClean="0">
                <a:latin typeface="Andes"/>
              </a:rPr>
              <a:t>20.200 Nuevos Seguidores</a:t>
            </a:r>
            <a:endParaRPr lang="es-ES" sz="900" b="1" dirty="0">
              <a:latin typeface="Andes"/>
            </a:endParaRPr>
          </a:p>
        </p:txBody>
      </p:sp>
      <p:sp>
        <p:nvSpPr>
          <p:cNvPr id="49" name="48 Decágono"/>
          <p:cNvSpPr/>
          <p:nvPr/>
        </p:nvSpPr>
        <p:spPr>
          <a:xfrm>
            <a:off x="3971628" y="2403745"/>
            <a:ext cx="812191" cy="50970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ndes"/>
              </a:rPr>
              <a:t>35.511</a:t>
            </a:r>
            <a:endParaRPr lang="es-ES" sz="1200" b="1" dirty="0">
              <a:latin typeface="Andes"/>
            </a:endParaRPr>
          </a:p>
        </p:txBody>
      </p:sp>
      <p:sp>
        <p:nvSpPr>
          <p:cNvPr id="50" name="49 Decágono"/>
          <p:cNvSpPr/>
          <p:nvPr/>
        </p:nvSpPr>
        <p:spPr>
          <a:xfrm>
            <a:off x="4940409" y="2416308"/>
            <a:ext cx="812191" cy="50970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smtClean="0">
                <a:latin typeface="Andes"/>
              </a:rPr>
              <a:t>10-15</a:t>
            </a:r>
            <a:r>
              <a:rPr lang="es-ES" sz="900" b="1" dirty="0" smtClean="0">
                <a:latin typeface="Andes"/>
              </a:rPr>
              <a:t> Sem</a:t>
            </a:r>
            <a:endParaRPr lang="es-ES" sz="900" b="1" dirty="0">
              <a:latin typeface="Andes"/>
            </a:endParaRPr>
          </a:p>
        </p:txBody>
      </p:sp>
      <p:sp>
        <p:nvSpPr>
          <p:cNvPr id="51" name="50 Decágono"/>
          <p:cNvSpPr/>
          <p:nvPr/>
        </p:nvSpPr>
        <p:spPr>
          <a:xfrm>
            <a:off x="5989937" y="2304194"/>
            <a:ext cx="1999593" cy="71358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latin typeface="Andes"/>
              </a:rPr>
              <a:t>21 jun -18 jul</a:t>
            </a:r>
          </a:p>
          <a:p>
            <a:pPr algn="ctr"/>
            <a:r>
              <a:rPr lang="es-ES" sz="900" b="1" dirty="0" smtClean="0">
                <a:latin typeface="Andes"/>
              </a:rPr>
              <a:t>788.418 Alcance</a:t>
            </a:r>
          </a:p>
          <a:p>
            <a:pPr algn="ctr"/>
            <a:r>
              <a:rPr lang="es-ES" sz="900" dirty="0" smtClean="0">
                <a:latin typeface="Andes"/>
              </a:rPr>
              <a:t>126.183 </a:t>
            </a:r>
            <a:r>
              <a:rPr lang="es-ES" sz="1000" dirty="0" smtClean="0">
                <a:latin typeface="Andes"/>
              </a:rPr>
              <a:t>Interacciones</a:t>
            </a:r>
            <a:endParaRPr lang="es-ES" sz="1000" dirty="0">
              <a:latin typeface="Andes"/>
            </a:endParaRPr>
          </a:p>
        </p:txBody>
      </p:sp>
      <p:sp>
        <p:nvSpPr>
          <p:cNvPr id="52" name="51 Decágono"/>
          <p:cNvSpPr/>
          <p:nvPr/>
        </p:nvSpPr>
        <p:spPr>
          <a:xfrm>
            <a:off x="4071847" y="5328289"/>
            <a:ext cx="812191" cy="509700"/>
          </a:xfrm>
          <a:prstGeom prst="decagon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smtClean="0">
                <a:latin typeface="Andes"/>
              </a:rPr>
              <a:t>602</a:t>
            </a:r>
            <a:endParaRPr lang="es-ES" sz="1100" b="1" dirty="0">
              <a:latin typeface="Andes"/>
            </a:endParaRPr>
          </a:p>
        </p:txBody>
      </p:sp>
      <p:sp>
        <p:nvSpPr>
          <p:cNvPr id="53" name="52 Decágono"/>
          <p:cNvSpPr/>
          <p:nvPr/>
        </p:nvSpPr>
        <p:spPr>
          <a:xfrm>
            <a:off x="5041657" y="5340852"/>
            <a:ext cx="812191" cy="509700"/>
          </a:xfrm>
          <a:prstGeom prst="decagon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smtClean="0">
                <a:latin typeface="Andes"/>
              </a:rPr>
              <a:t>103</a:t>
            </a:r>
            <a:endParaRPr lang="es-ES" sz="1100" b="1" dirty="0">
              <a:latin typeface="Andes"/>
            </a:endParaRPr>
          </a:p>
        </p:txBody>
      </p:sp>
      <p:sp>
        <p:nvSpPr>
          <p:cNvPr id="54" name="53 Decágono"/>
          <p:cNvSpPr/>
          <p:nvPr/>
        </p:nvSpPr>
        <p:spPr>
          <a:xfrm>
            <a:off x="6071335" y="5268844"/>
            <a:ext cx="1999593" cy="724092"/>
          </a:xfrm>
          <a:prstGeom prst="decagon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latin typeface="Andes"/>
              </a:rPr>
              <a:t>10 Videos en 2016</a:t>
            </a:r>
          </a:p>
          <a:p>
            <a:pPr algn="ctr"/>
            <a:r>
              <a:rPr lang="es-ES" sz="900" b="1" dirty="0" smtClean="0">
                <a:latin typeface="Andes"/>
              </a:rPr>
              <a:t>101.690  visualizaciones totales</a:t>
            </a:r>
            <a:endParaRPr lang="es-ES" sz="900" b="1" dirty="0">
              <a:latin typeface="Andes"/>
            </a:endParaRPr>
          </a:p>
        </p:txBody>
      </p:sp>
      <p:sp>
        <p:nvSpPr>
          <p:cNvPr id="55" name="54 Decágono"/>
          <p:cNvSpPr/>
          <p:nvPr/>
        </p:nvSpPr>
        <p:spPr>
          <a:xfrm>
            <a:off x="3065573" y="3320974"/>
            <a:ext cx="812191" cy="509700"/>
          </a:xfrm>
          <a:prstGeom prst="decagon">
            <a:avLst/>
          </a:prstGeom>
          <a:solidFill>
            <a:srgbClr val="54C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latin typeface="Andes"/>
              </a:rPr>
              <a:t>2011</a:t>
            </a:r>
            <a:endParaRPr lang="es-ES" sz="1600" b="1" dirty="0">
              <a:latin typeface="Andes"/>
            </a:endParaRPr>
          </a:p>
        </p:txBody>
      </p:sp>
      <p:sp>
        <p:nvSpPr>
          <p:cNvPr id="56" name="55 Decágono"/>
          <p:cNvSpPr/>
          <p:nvPr/>
        </p:nvSpPr>
        <p:spPr>
          <a:xfrm>
            <a:off x="3008732" y="2416308"/>
            <a:ext cx="812191" cy="50970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latin typeface="Andes"/>
              </a:rPr>
              <a:t>2010</a:t>
            </a:r>
            <a:endParaRPr lang="es-ES" sz="1600" b="1" dirty="0">
              <a:latin typeface="Andes"/>
            </a:endParaRPr>
          </a:p>
        </p:txBody>
      </p:sp>
      <p:sp>
        <p:nvSpPr>
          <p:cNvPr id="57" name="56 Decágono"/>
          <p:cNvSpPr/>
          <p:nvPr/>
        </p:nvSpPr>
        <p:spPr>
          <a:xfrm>
            <a:off x="3090130" y="5340852"/>
            <a:ext cx="812191" cy="509700"/>
          </a:xfrm>
          <a:prstGeom prst="decagon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latin typeface="Andes"/>
              </a:rPr>
              <a:t>2012</a:t>
            </a:r>
            <a:endParaRPr lang="es-ES" sz="1600" b="1" dirty="0">
              <a:latin typeface="Andes"/>
            </a:endParaRP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3581290" y="954864"/>
            <a:ext cx="1402374" cy="2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ES_tradnl" sz="1200" b="1" dirty="0" smtClean="0">
                <a:latin typeface="Andes"/>
              </a:rPr>
              <a:t>Seguidores</a:t>
            </a: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4661410" y="954864"/>
            <a:ext cx="1402374" cy="2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ES_tradnl" sz="1200" b="1" dirty="0" smtClean="0">
                <a:latin typeface="Andes"/>
              </a:rPr>
              <a:t>Publicaciones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6317594" y="964087"/>
            <a:ext cx="1402374" cy="2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ES_tradnl" sz="1200" b="1" dirty="0" smtClean="0">
                <a:latin typeface="Andes"/>
              </a:rPr>
              <a:t>Estadísticas</a:t>
            </a:r>
          </a:p>
        </p:txBody>
      </p:sp>
      <p:pic>
        <p:nvPicPr>
          <p:cNvPr id="61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32" y="4258669"/>
            <a:ext cx="1112281" cy="71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2" descr="Resultado de imagen de boton web azu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27" y="1357209"/>
            <a:ext cx="1056265" cy="6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62 Decágono"/>
          <p:cNvSpPr/>
          <p:nvPr/>
        </p:nvSpPr>
        <p:spPr>
          <a:xfrm>
            <a:off x="3014921" y="1453945"/>
            <a:ext cx="812191" cy="509700"/>
          </a:xfrm>
          <a:prstGeom prst="decagon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3072C2"/>
                </a:solidFill>
                <a:latin typeface="Andes"/>
              </a:rPr>
              <a:t>1998</a:t>
            </a:r>
            <a:endParaRPr lang="es-ES" sz="1600" b="1" dirty="0">
              <a:solidFill>
                <a:srgbClr val="3072C2"/>
              </a:solidFill>
              <a:latin typeface="Andes"/>
            </a:endParaRPr>
          </a:p>
        </p:txBody>
      </p:sp>
      <p:sp>
        <p:nvSpPr>
          <p:cNvPr id="64" name="63 Decágono"/>
          <p:cNvSpPr/>
          <p:nvPr/>
        </p:nvSpPr>
        <p:spPr>
          <a:xfrm>
            <a:off x="3014921" y="4376812"/>
            <a:ext cx="812191" cy="509700"/>
          </a:xfrm>
          <a:prstGeom prst="decagon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3072C2"/>
                </a:solidFill>
                <a:latin typeface="Andes"/>
              </a:rPr>
              <a:t>2011</a:t>
            </a:r>
            <a:endParaRPr lang="es-ES" sz="1600" b="1" dirty="0">
              <a:solidFill>
                <a:srgbClr val="3072C2"/>
              </a:solidFill>
              <a:latin typeface="Andes"/>
            </a:endParaRPr>
          </a:p>
        </p:txBody>
      </p:sp>
      <p:sp>
        <p:nvSpPr>
          <p:cNvPr id="65" name="64 Decágono"/>
          <p:cNvSpPr/>
          <p:nvPr/>
        </p:nvSpPr>
        <p:spPr>
          <a:xfrm>
            <a:off x="6042095" y="1453877"/>
            <a:ext cx="1999593" cy="696125"/>
          </a:xfrm>
          <a:prstGeom prst="decagon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751.457 </a:t>
            </a:r>
            <a:r>
              <a:rPr lang="es-ES" sz="900" b="1" dirty="0">
                <a:solidFill>
                  <a:srgbClr val="3072C2"/>
                </a:solidFill>
                <a:latin typeface="Andes"/>
              </a:rPr>
              <a:t>usuarios </a:t>
            </a:r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únicos</a:t>
            </a:r>
            <a:endParaRPr lang="es-ES" sz="900" b="1" dirty="0">
              <a:solidFill>
                <a:srgbClr val="3072C2"/>
              </a:solidFill>
              <a:latin typeface="Andes"/>
            </a:endParaRPr>
          </a:p>
          <a:p>
            <a:pPr algn="ctr"/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3.160.179 </a:t>
            </a:r>
            <a:r>
              <a:rPr lang="es-ES" sz="900" b="1" dirty="0">
                <a:solidFill>
                  <a:srgbClr val="3072C2"/>
                </a:solidFill>
                <a:latin typeface="Andes"/>
              </a:rPr>
              <a:t>paginas </a:t>
            </a:r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vistas</a:t>
            </a:r>
          </a:p>
        </p:txBody>
      </p:sp>
      <p:sp>
        <p:nvSpPr>
          <p:cNvPr id="66" name="65 Decágono"/>
          <p:cNvSpPr/>
          <p:nvPr/>
        </p:nvSpPr>
        <p:spPr>
          <a:xfrm>
            <a:off x="4058830" y="4377575"/>
            <a:ext cx="913172" cy="509700"/>
          </a:xfrm>
          <a:prstGeom prst="decagon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1.978.754</a:t>
            </a:r>
            <a:endParaRPr lang="es-ES" sz="900" b="1" dirty="0">
              <a:solidFill>
                <a:srgbClr val="3072C2"/>
              </a:solidFill>
              <a:latin typeface="Andes"/>
            </a:endParaRPr>
          </a:p>
        </p:txBody>
      </p:sp>
      <p:sp>
        <p:nvSpPr>
          <p:cNvPr id="67" name="66 Rectángulo"/>
          <p:cNvSpPr/>
          <p:nvPr/>
        </p:nvSpPr>
        <p:spPr>
          <a:xfrm>
            <a:off x="6712528" y="1429217"/>
            <a:ext cx="6727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Junio</a:t>
            </a:r>
            <a:endParaRPr lang="es-ES" sz="900" b="1" dirty="0">
              <a:solidFill>
                <a:srgbClr val="3072C2"/>
              </a:solidFill>
              <a:latin typeface="Andes"/>
            </a:endParaRPr>
          </a:p>
        </p:txBody>
      </p:sp>
      <p:sp>
        <p:nvSpPr>
          <p:cNvPr id="68" name="67 Decágono"/>
          <p:cNvSpPr/>
          <p:nvPr/>
        </p:nvSpPr>
        <p:spPr>
          <a:xfrm>
            <a:off x="6136396" y="4308235"/>
            <a:ext cx="1979005" cy="747095"/>
          </a:xfrm>
          <a:prstGeom prst="decagon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Junio</a:t>
            </a:r>
          </a:p>
          <a:p>
            <a:pPr algn="ctr"/>
            <a:r>
              <a:rPr lang="es-ES" sz="900" b="1" dirty="0">
                <a:solidFill>
                  <a:srgbClr val="3072C2"/>
                </a:solidFill>
                <a:latin typeface="Andes"/>
              </a:rPr>
              <a:t>46.684 descargas </a:t>
            </a:r>
            <a:endParaRPr lang="es-ES" sz="900" b="1" dirty="0" smtClean="0">
              <a:solidFill>
                <a:srgbClr val="3072C2"/>
              </a:solidFill>
              <a:latin typeface="Andes"/>
            </a:endParaRPr>
          </a:p>
          <a:p>
            <a:pPr algn="ctr"/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25.026   Usuarios activos</a:t>
            </a:r>
          </a:p>
          <a:p>
            <a:pPr algn="ctr"/>
            <a:r>
              <a:rPr lang="es-ES" sz="900" b="1" dirty="0">
                <a:solidFill>
                  <a:srgbClr val="3072C2"/>
                </a:solidFill>
                <a:latin typeface="Andes"/>
              </a:rPr>
              <a:t>1.824.671  </a:t>
            </a:r>
            <a:r>
              <a:rPr lang="es-ES" sz="900" b="1" dirty="0" smtClean="0">
                <a:solidFill>
                  <a:srgbClr val="3072C2"/>
                </a:solidFill>
                <a:latin typeface="Andes"/>
              </a:rPr>
              <a:t>Sesiones</a:t>
            </a:r>
          </a:p>
          <a:p>
            <a:pPr algn="ctr"/>
            <a:endParaRPr lang="es-ES" sz="900" b="1" dirty="0" smtClean="0">
              <a:solidFill>
                <a:srgbClr val="3072C2"/>
              </a:solidFill>
              <a:latin typeface="Andes"/>
            </a:endParaRPr>
          </a:p>
        </p:txBody>
      </p:sp>
    </p:spTree>
    <p:extLst>
      <p:ext uri="{BB962C8B-B14F-4D97-AF65-F5344CB8AC3E}">
        <p14:creationId xmlns:p14="http://schemas.microsoft.com/office/powerpoint/2010/main" val="10002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" y="40931"/>
            <a:ext cx="12147919" cy="67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9185572" y="4325128"/>
            <a:ext cx="2836451" cy="398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7772400" y="776719"/>
            <a:ext cx="4424520" cy="560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9158748" y="152383"/>
            <a:ext cx="3033252" cy="560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81577" y="-44422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b="1" dirty="0" smtClean="0">
                <a:solidFill>
                  <a:schemeClr val="bg1"/>
                </a:solidFill>
                <a:latin typeface="+mn-lt"/>
                <a:cs typeface="Aparajita" panose="020B0604020202020204" pitchFamily="34" charset="0"/>
              </a:rPr>
              <a:t> OPINIÓN </a:t>
            </a:r>
          </a:p>
          <a:p>
            <a:pPr algn="r"/>
            <a:r>
              <a:rPr lang="es-ES" b="1" dirty="0" smtClean="0">
                <a:solidFill>
                  <a:schemeClr val="bg1"/>
                </a:solidFill>
                <a:latin typeface="+mn-lt"/>
                <a:cs typeface="Aparajita" panose="020B0604020202020204" pitchFamily="34" charset="0"/>
              </a:rPr>
              <a:t>DE LOS USUARIOS </a:t>
            </a:r>
            <a:endParaRPr lang="en-US" sz="5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80025" y="638906"/>
            <a:ext cx="9144000" cy="6836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5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es" panose="02000000000000000000" pitchFamily="50" charset="0"/>
              </a:rPr>
              <a:t> </a:t>
            </a:r>
            <a:endParaRPr 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87556" y="3964119"/>
            <a:ext cx="4784899" cy="2172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S" sz="1600" dirty="0">
                <a:latin typeface="Andes"/>
              </a:rPr>
              <a:t>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rgbClr val="0070C0"/>
              </a:solidFill>
              <a:latin typeface="Andes"/>
              <a:cs typeface="Aparajita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70C0"/>
              </a:solidFill>
              <a:latin typeface="Andes"/>
              <a:cs typeface="Aparajita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rgbClr val="0070C0"/>
              </a:solidFill>
              <a:latin typeface="Andes"/>
              <a:cs typeface="Aparajita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70C0"/>
              </a:solidFill>
              <a:latin typeface="Andes"/>
              <a:cs typeface="Aparajita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rgbClr val="0070C0"/>
              </a:solidFill>
              <a:latin typeface="Andes"/>
              <a:cs typeface="Aparajita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ndes"/>
              <a:cs typeface="Arial" panose="020B0604020202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387413" y="5101210"/>
            <a:ext cx="2355306" cy="398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9204052" y="4293398"/>
            <a:ext cx="303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 30 </a:t>
            </a:r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INDICADORES</a:t>
            </a:r>
            <a:endParaRPr lang="es-ES" sz="2400" b="1" dirty="0">
              <a:solidFill>
                <a:schemeClr val="bg1"/>
              </a:solidFill>
              <a:latin typeface="Ande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9158748" y="5078420"/>
            <a:ext cx="266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  </a:t>
            </a:r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11 </a:t>
            </a:r>
            <a:r>
              <a:rPr lang="es-ES" sz="2400" b="1" dirty="0" smtClean="0">
                <a:solidFill>
                  <a:schemeClr val="bg1"/>
                </a:solidFill>
                <a:latin typeface="Andes"/>
              </a:rPr>
              <a:t>ENCUESTAS</a:t>
            </a:r>
            <a:endParaRPr lang="es-ES" sz="2400" b="1" dirty="0">
              <a:solidFill>
                <a:schemeClr val="bg1"/>
              </a:solidFill>
              <a:latin typeface="Andes"/>
            </a:endParaRPr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Placeholder 10" descr="WB-WBG-vertical-RGB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7" y="-14172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0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109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5442159" y="3411752"/>
            <a:ext cx="6754761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90" y="0"/>
            <a:ext cx="243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563032" y="1637072"/>
            <a:ext cx="5628968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6563032" y="2526892"/>
            <a:ext cx="5628968" cy="840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692877" y="1703133"/>
            <a:ext cx="62680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5400" b="1" dirty="0" smtClean="0">
                <a:solidFill>
                  <a:schemeClr val="bg1"/>
                </a:solidFill>
              </a:rPr>
              <a:t>NUEVA ESTRATEGIA</a:t>
            </a:r>
          </a:p>
          <a:p>
            <a:pPr algn="r"/>
            <a:r>
              <a:rPr lang="es-ES" sz="5400" b="1" dirty="0" smtClean="0">
                <a:solidFill>
                  <a:schemeClr val="bg1"/>
                </a:solidFill>
              </a:rPr>
              <a:t>DE COMUNICACIÓN</a:t>
            </a:r>
            <a:endParaRPr lang="es-ES" sz="5400" b="1" dirty="0">
              <a:solidFill>
                <a:schemeClr val="bg1"/>
              </a:solidFill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Placeholder 10" descr="WB-WBG-vertical-RGB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29" b="-9800"/>
          <a:stretch/>
        </p:blipFill>
        <p:spPr>
          <a:xfrm>
            <a:off x="8613806" y="6089207"/>
            <a:ext cx="911431" cy="61737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05" y="6130705"/>
            <a:ext cx="866850" cy="53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7993</TotalTime>
  <Words>531</Words>
  <Application>Microsoft Office PowerPoint</Application>
  <PresentationFormat>Personalizado</PresentationFormat>
  <Paragraphs>222</Paragraphs>
  <Slides>30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Parallax</vt:lpstr>
      <vt:lpstr>  Seminario Internacional:  Metro de Madrid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Internacional:  “Gestión Social de Metros en América Latina”</dc:title>
  <dc:creator>Erika Massiel Quinteros Lucas</dc:creator>
  <cp:lastModifiedBy>López Arce, Víctor</cp:lastModifiedBy>
  <cp:revision>140</cp:revision>
  <dcterms:created xsi:type="dcterms:W3CDTF">2016-06-03T16:56:13Z</dcterms:created>
  <dcterms:modified xsi:type="dcterms:W3CDTF">2016-08-21T19:24:27Z</dcterms:modified>
</cp:coreProperties>
</file>