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27" r:id="rId2"/>
    <p:sldId id="324" r:id="rId3"/>
    <p:sldId id="257" r:id="rId4"/>
    <p:sldId id="258" r:id="rId5"/>
    <p:sldId id="259" r:id="rId6"/>
    <p:sldId id="265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4" r:id="rId57"/>
    <p:sldId id="315" r:id="rId58"/>
    <p:sldId id="316" r:id="rId59"/>
    <p:sldId id="318" r:id="rId60"/>
    <p:sldId id="317" r:id="rId61"/>
    <p:sldId id="322" r:id="rId62"/>
    <p:sldId id="328" r:id="rId63"/>
    <p:sldId id="329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D898EE-3AA3-4398-A6E8-E2A9CEBD9C1E}" type="doc">
      <dgm:prSet loTypeId="urn:diagrams.loki3.com/BracketList+Icon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L"/>
        </a:p>
      </dgm:t>
    </dgm:pt>
    <dgm:pt modelId="{86C365CA-9A09-4403-9D07-402E0E1F8A37}">
      <dgm:prSet phldrT="[Texto]" custT="1"/>
      <dgm:spPr/>
      <dgm:t>
        <a:bodyPr/>
        <a:lstStyle/>
        <a:p>
          <a:r>
            <a:rPr lang="es-ES" sz="1100" b="1" dirty="0" smtClean="0">
              <a:solidFill>
                <a:srgbClr val="FF0000"/>
              </a:solidFill>
            </a:rPr>
            <a:t>Asuntos Públicos</a:t>
          </a:r>
          <a:endParaRPr lang="es-CL" sz="1100" b="1" dirty="0">
            <a:solidFill>
              <a:srgbClr val="FF0000"/>
            </a:solidFill>
          </a:endParaRPr>
        </a:p>
      </dgm:t>
    </dgm:pt>
    <dgm:pt modelId="{6018B329-BD33-4ED6-9307-3419DAD5B186}" type="parTrans" cxnId="{EE66F0B5-65B7-4B37-8403-60551139348F}">
      <dgm:prSet/>
      <dgm:spPr/>
      <dgm:t>
        <a:bodyPr/>
        <a:lstStyle/>
        <a:p>
          <a:endParaRPr lang="es-CL" sz="1100"/>
        </a:p>
      </dgm:t>
    </dgm:pt>
    <dgm:pt modelId="{1801A804-44E2-4E8C-BCF1-3B303F1D3B8A}" type="sibTrans" cxnId="{EE66F0B5-65B7-4B37-8403-60551139348F}">
      <dgm:prSet/>
      <dgm:spPr/>
      <dgm:t>
        <a:bodyPr/>
        <a:lstStyle/>
        <a:p>
          <a:endParaRPr lang="es-CL" sz="1100"/>
        </a:p>
      </dgm:t>
    </dgm:pt>
    <dgm:pt modelId="{4CC9C20A-A25D-4439-A72B-03FAD913FBFF}">
      <dgm:prSet phldrT="[Texto]" custT="1"/>
      <dgm:spPr/>
      <dgm:t>
        <a:bodyPr/>
        <a:lstStyle/>
        <a:p>
          <a:r>
            <a:rPr lang="es-ES" sz="1100" dirty="0" smtClean="0"/>
            <a:t>Coordinar los contenidos de la comunicación con instituciones y líderes de opinión involucrados para unificar y mantener un solo discurso.</a:t>
          </a:r>
          <a:endParaRPr lang="es-CL" sz="1100" dirty="0"/>
        </a:p>
      </dgm:t>
    </dgm:pt>
    <dgm:pt modelId="{C9CAE653-E157-406E-8E82-594984C6B508}" type="parTrans" cxnId="{BD6D63F2-9C62-4246-BE5E-7037F31E47DA}">
      <dgm:prSet/>
      <dgm:spPr/>
      <dgm:t>
        <a:bodyPr/>
        <a:lstStyle/>
        <a:p>
          <a:endParaRPr lang="es-CL" sz="1100"/>
        </a:p>
      </dgm:t>
    </dgm:pt>
    <dgm:pt modelId="{3DC84B80-99BF-495E-AB54-1E76787909B9}" type="sibTrans" cxnId="{BD6D63F2-9C62-4246-BE5E-7037F31E47DA}">
      <dgm:prSet/>
      <dgm:spPr/>
      <dgm:t>
        <a:bodyPr/>
        <a:lstStyle/>
        <a:p>
          <a:endParaRPr lang="es-CL" sz="1100"/>
        </a:p>
      </dgm:t>
    </dgm:pt>
    <dgm:pt modelId="{FABE2869-15AF-4BE5-8CCB-6B78B373C625}">
      <dgm:prSet phldrT="[Texto]" custT="1"/>
      <dgm:spPr/>
      <dgm:t>
        <a:bodyPr/>
        <a:lstStyle/>
        <a:p>
          <a:r>
            <a:rPr lang="es-CL" sz="1100" b="1" dirty="0" smtClean="0">
              <a:solidFill>
                <a:srgbClr val="FF0000"/>
              </a:solidFill>
            </a:rPr>
            <a:t>Relaciones con la Comunidad</a:t>
          </a:r>
          <a:endParaRPr lang="es-CL" sz="1100" b="1" dirty="0">
            <a:solidFill>
              <a:srgbClr val="FF0000"/>
            </a:solidFill>
          </a:endParaRPr>
        </a:p>
      </dgm:t>
    </dgm:pt>
    <dgm:pt modelId="{CA95FAD9-4EA7-44BE-9E17-1AAA4605D451}" type="parTrans" cxnId="{3F7FF5C9-33D7-460E-88F1-0EC95FCF1485}">
      <dgm:prSet/>
      <dgm:spPr/>
      <dgm:t>
        <a:bodyPr/>
        <a:lstStyle/>
        <a:p>
          <a:endParaRPr lang="es-CL" sz="1100"/>
        </a:p>
      </dgm:t>
    </dgm:pt>
    <dgm:pt modelId="{704DD50D-AAAE-47FD-857C-E45BF5D71386}" type="sibTrans" cxnId="{3F7FF5C9-33D7-460E-88F1-0EC95FCF1485}">
      <dgm:prSet/>
      <dgm:spPr/>
      <dgm:t>
        <a:bodyPr/>
        <a:lstStyle/>
        <a:p>
          <a:endParaRPr lang="es-CL" sz="1100"/>
        </a:p>
      </dgm:t>
    </dgm:pt>
    <dgm:pt modelId="{CE225067-8AE6-40F4-B4DE-19A649620A02}">
      <dgm:prSet phldrT="[Texto]" custT="1"/>
      <dgm:spPr/>
      <dgm:t>
        <a:bodyPr/>
        <a:lstStyle/>
        <a:p>
          <a:r>
            <a:rPr lang="es-CL" sz="1100" b="0" dirty="0" smtClean="0"/>
            <a:t>Generar contacto con la comunidad del entorno, especialmente con comerciantes, evaluando acciones de mitigación para minimizar impacto de la medida.</a:t>
          </a:r>
          <a:endParaRPr lang="es-CL" sz="1100" b="0" dirty="0"/>
        </a:p>
      </dgm:t>
    </dgm:pt>
    <dgm:pt modelId="{B58928A6-02AC-4341-AC86-DBC2848164E7}" type="parTrans" cxnId="{3F88BE1D-9CC9-40B8-A430-4AF6C7B0DE38}">
      <dgm:prSet/>
      <dgm:spPr/>
      <dgm:t>
        <a:bodyPr/>
        <a:lstStyle/>
        <a:p>
          <a:endParaRPr lang="es-CL" sz="1100"/>
        </a:p>
      </dgm:t>
    </dgm:pt>
    <dgm:pt modelId="{42EB93CD-7A8D-4BA4-8442-F3EC8D50C551}" type="sibTrans" cxnId="{3F88BE1D-9CC9-40B8-A430-4AF6C7B0DE38}">
      <dgm:prSet/>
      <dgm:spPr/>
      <dgm:t>
        <a:bodyPr/>
        <a:lstStyle/>
        <a:p>
          <a:endParaRPr lang="es-CL" sz="1100"/>
        </a:p>
      </dgm:t>
    </dgm:pt>
    <dgm:pt modelId="{4714E405-4138-49F7-ADF7-53709DD6D203}">
      <dgm:prSet phldrT="[Texto]" custT="1"/>
      <dgm:spPr/>
      <dgm:t>
        <a:bodyPr/>
        <a:lstStyle/>
        <a:p>
          <a:r>
            <a:rPr lang="es-CL" sz="1100" b="1" smtClean="0">
              <a:solidFill>
                <a:srgbClr val="FF0000"/>
              </a:solidFill>
            </a:rPr>
            <a:t>Comunicación a Pasajeros</a:t>
          </a:r>
          <a:endParaRPr lang="es-CL" sz="1100" b="1" dirty="0">
            <a:solidFill>
              <a:srgbClr val="FF0000"/>
            </a:solidFill>
          </a:endParaRPr>
        </a:p>
      </dgm:t>
    </dgm:pt>
    <dgm:pt modelId="{8160CB68-045E-44D9-B167-E326EB6B7628}" type="parTrans" cxnId="{87962C02-7C3F-4116-BADF-0B998AEDCE96}">
      <dgm:prSet/>
      <dgm:spPr/>
      <dgm:t>
        <a:bodyPr/>
        <a:lstStyle/>
        <a:p>
          <a:endParaRPr lang="es-CL" sz="1100"/>
        </a:p>
      </dgm:t>
    </dgm:pt>
    <dgm:pt modelId="{7F87A885-B3D0-48EE-AF6B-66CD9B982A87}" type="sibTrans" cxnId="{87962C02-7C3F-4116-BADF-0B998AEDCE96}">
      <dgm:prSet/>
      <dgm:spPr/>
      <dgm:t>
        <a:bodyPr/>
        <a:lstStyle/>
        <a:p>
          <a:endParaRPr lang="es-CL" sz="1100"/>
        </a:p>
      </dgm:t>
    </dgm:pt>
    <dgm:pt modelId="{06F7CB36-BD58-48AA-A887-5185BB6420FE}">
      <dgm:prSet phldrT="[Texto]" custT="1"/>
      <dgm:spPr/>
      <dgm:t>
        <a:bodyPr/>
        <a:lstStyle/>
        <a:p>
          <a:r>
            <a:rPr lang="es-ES" sz="1100" smtClean="0"/>
            <a:t>Informar a los pasajeros de Metro antes de la intervención y mantenerlos informados durante su duración, con información útil, clara y oportuna, de manera tal que consideren estos cambios en sus desplazamientos para ingresar y salir  de la estación. </a:t>
          </a:r>
          <a:endParaRPr lang="es-CL" sz="1100" dirty="0"/>
        </a:p>
      </dgm:t>
    </dgm:pt>
    <dgm:pt modelId="{C87B5406-7005-4F77-90AF-8DDE0BCC5517}" type="parTrans" cxnId="{FD05ADF4-F189-4FFA-8A43-5443EE59BC44}">
      <dgm:prSet/>
      <dgm:spPr/>
      <dgm:t>
        <a:bodyPr/>
        <a:lstStyle/>
        <a:p>
          <a:endParaRPr lang="es-CL" sz="1100"/>
        </a:p>
      </dgm:t>
    </dgm:pt>
    <dgm:pt modelId="{895C6BEA-A55B-4C23-A0EC-3108BDC5B8E2}" type="sibTrans" cxnId="{FD05ADF4-F189-4FFA-8A43-5443EE59BC44}">
      <dgm:prSet/>
      <dgm:spPr/>
      <dgm:t>
        <a:bodyPr/>
        <a:lstStyle/>
        <a:p>
          <a:endParaRPr lang="es-CL" sz="1100"/>
        </a:p>
      </dgm:t>
    </dgm:pt>
    <dgm:pt modelId="{8E51491E-6BD5-4ECD-B631-B8BF4469350E}">
      <dgm:prSet phldrT="[Texto]" custT="1"/>
      <dgm:spPr/>
      <dgm:t>
        <a:bodyPr/>
        <a:lstStyle/>
        <a:p>
          <a:r>
            <a:rPr lang="es-CL" sz="1100" b="1" smtClean="0">
              <a:solidFill>
                <a:srgbClr val="FF0000"/>
              </a:solidFill>
            </a:rPr>
            <a:t>Marketing</a:t>
          </a:r>
          <a:endParaRPr lang="es-CL" sz="1100" dirty="0">
            <a:solidFill>
              <a:srgbClr val="FF0000"/>
            </a:solidFill>
          </a:endParaRPr>
        </a:p>
      </dgm:t>
    </dgm:pt>
    <dgm:pt modelId="{6A77DEB6-544F-47C0-B6C9-532E94C74C0A}" type="parTrans" cxnId="{F4C41E88-D2B2-449C-93BE-0451DAA9C8D2}">
      <dgm:prSet/>
      <dgm:spPr/>
      <dgm:t>
        <a:bodyPr/>
        <a:lstStyle/>
        <a:p>
          <a:endParaRPr lang="es-CL" sz="1100"/>
        </a:p>
      </dgm:t>
    </dgm:pt>
    <dgm:pt modelId="{79C1436C-5C31-4BC6-913D-A3B29EBE1702}" type="sibTrans" cxnId="{F4C41E88-D2B2-449C-93BE-0451DAA9C8D2}">
      <dgm:prSet/>
      <dgm:spPr/>
      <dgm:t>
        <a:bodyPr/>
        <a:lstStyle/>
        <a:p>
          <a:endParaRPr lang="es-CL" sz="1100"/>
        </a:p>
      </dgm:t>
    </dgm:pt>
    <dgm:pt modelId="{B2819237-EB93-4879-A88C-DB84DF177D57}">
      <dgm:prSet phldrT="[Texto]" custT="1"/>
      <dgm:spPr/>
      <dgm:t>
        <a:bodyPr/>
        <a:lstStyle/>
        <a:p>
          <a:r>
            <a:rPr lang="es-CL" sz="1100" dirty="0" smtClean="0"/>
            <a:t>Generar una campaña transversal a través de canales apropiados que permitan la entrega de información práctica y segmentada para los diferentes grupos de afectados, como apoyo a Relacionamiento a la Comunidad y Comunicación a Pasajeros</a:t>
          </a:r>
          <a:endParaRPr lang="es-CL" sz="1100" dirty="0"/>
        </a:p>
      </dgm:t>
    </dgm:pt>
    <dgm:pt modelId="{81A843D4-6D9E-4935-A11B-F88F1DBBEE61}" type="parTrans" cxnId="{7069006E-C3EF-4E64-99C1-837FFD533EF4}">
      <dgm:prSet/>
      <dgm:spPr/>
      <dgm:t>
        <a:bodyPr/>
        <a:lstStyle/>
        <a:p>
          <a:endParaRPr lang="es-CL" sz="1100"/>
        </a:p>
      </dgm:t>
    </dgm:pt>
    <dgm:pt modelId="{BC65395F-63EA-4EAF-866C-DCFA51F4718B}" type="sibTrans" cxnId="{7069006E-C3EF-4E64-99C1-837FFD533EF4}">
      <dgm:prSet/>
      <dgm:spPr/>
      <dgm:t>
        <a:bodyPr/>
        <a:lstStyle/>
        <a:p>
          <a:endParaRPr lang="es-CL" sz="1100"/>
        </a:p>
      </dgm:t>
    </dgm:pt>
    <dgm:pt modelId="{D6F39BD5-520D-4A93-8D7F-9A444EB6D24B}">
      <dgm:prSet phldrT="[Texto]" custT="1"/>
      <dgm:spPr/>
      <dgm:t>
        <a:bodyPr/>
        <a:lstStyle/>
        <a:p>
          <a:r>
            <a:rPr lang="es-ES" sz="1100" b="1" dirty="0" smtClean="0">
              <a:solidFill>
                <a:srgbClr val="FF0000"/>
              </a:solidFill>
            </a:rPr>
            <a:t>Medios de Comunicación y Redes Sociales</a:t>
          </a:r>
          <a:endParaRPr lang="es-CL" sz="1100" b="0" dirty="0">
            <a:solidFill>
              <a:srgbClr val="FF0000"/>
            </a:solidFill>
          </a:endParaRPr>
        </a:p>
      </dgm:t>
    </dgm:pt>
    <dgm:pt modelId="{183DA5E3-BD08-48CE-B8FD-FFA1706ACFBA}" type="parTrans" cxnId="{3DBDFDBE-7E0A-4DE2-919A-E40BB6C0BC8C}">
      <dgm:prSet/>
      <dgm:spPr/>
      <dgm:t>
        <a:bodyPr/>
        <a:lstStyle/>
        <a:p>
          <a:endParaRPr lang="es-CL" sz="1100"/>
        </a:p>
      </dgm:t>
    </dgm:pt>
    <dgm:pt modelId="{2C0A7BB1-DA8B-4581-ADA8-D8351F2723FB}" type="sibTrans" cxnId="{3DBDFDBE-7E0A-4DE2-919A-E40BB6C0BC8C}">
      <dgm:prSet/>
      <dgm:spPr/>
      <dgm:t>
        <a:bodyPr/>
        <a:lstStyle/>
        <a:p>
          <a:endParaRPr lang="es-CL" sz="1100"/>
        </a:p>
      </dgm:t>
    </dgm:pt>
    <dgm:pt modelId="{A502A42F-38D3-4ED8-92CD-C330EAA8FDAE}">
      <dgm:prSet phldrT="[Texto]" custT="1"/>
      <dgm:spPr/>
      <dgm:t>
        <a:bodyPr/>
        <a:lstStyle/>
        <a:p>
          <a:r>
            <a:rPr lang="es-ES" sz="1100" dirty="0" smtClean="0"/>
            <a:t>Mantener informados con anterioridad a los medios de comunicación y la comunidad sobre las distintas etapas de las obras y sus consecuencias, apareciendo proactivamente frente a la opinión pública</a:t>
          </a:r>
          <a:endParaRPr lang="es-CL" sz="1100" dirty="0"/>
        </a:p>
      </dgm:t>
    </dgm:pt>
    <dgm:pt modelId="{9EB842FA-CD29-4929-9BDF-324DE63B4B51}" type="parTrans" cxnId="{DF94E2DF-947C-4D98-BF9C-1F62FB91F6E9}">
      <dgm:prSet/>
      <dgm:spPr/>
      <dgm:t>
        <a:bodyPr/>
        <a:lstStyle/>
        <a:p>
          <a:endParaRPr lang="es-CL" sz="1100"/>
        </a:p>
      </dgm:t>
    </dgm:pt>
    <dgm:pt modelId="{3BC8BDFD-D906-4EF7-A0FF-B1992A03128B}" type="sibTrans" cxnId="{DF94E2DF-947C-4D98-BF9C-1F62FB91F6E9}">
      <dgm:prSet/>
      <dgm:spPr/>
      <dgm:t>
        <a:bodyPr/>
        <a:lstStyle/>
        <a:p>
          <a:endParaRPr lang="es-CL" sz="1100"/>
        </a:p>
      </dgm:t>
    </dgm:pt>
    <dgm:pt modelId="{BB29C254-0E15-487F-BB4C-5F2FE325B420}" type="pres">
      <dgm:prSet presAssocID="{96D898EE-3AA3-4398-A6E8-E2A9CEBD9C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90F6A620-5A99-4E31-9C33-1DAC3A7EA2A1}" type="pres">
      <dgm:prSet presAssocID="{FABE2869-15AF-4BE5-8CCB-6B78B373C625}" presName="linNode" presStyleCnt="0"/>
      <dgm:spPr/>
      <dgm:t>
        <a:bodyPr/>
        <a:lstStyle/>
        <a:p>
          <a:endParaRPr lang="es-CL"/>
        </a:p>
      </dgm:t>
    </dgm:pt>
    <dgm:pt modelId="{60E9DEBD-0803-4042-96F6-E5687695D9B1}" type="pres">
      <dgm:prSet presAssocID="{FABE2869-15AF-4BE5-8CCB-6B78B373C625}" presName="parTx" presStyleLbl="revTx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C716FCF-1DF9-47C5-B8ED-91E4039C42BB}" type="pres">
      <dgm:prSet presAssocID="{FABE2869-15AF-4BE5-8CCB-6B78B373C625}" presName="bracket" presStyleLbl="parChTrans1D1" presStyleIdx="0" presStyleCnt="5"/>
      <dgm:spPr/>
      <dgm:t>
        <a:bodyPr/>
        <a:lstStyle/>
        <a:p>
          <a:endParaRPr lang="es-CL"/>
        </a:p>
      </dgm:t>
    </dgm:pt>
    <dgm:pt modelId="{244A685D-53C5-4FC8-9E17-ECE616588E75}" type="pres">
      <dgm:prSet presAssocID="{FABE2869-15AF-4BE5-8CCB-6B78B373C625}" presName="spH" presStyleCnt="0"/>
      <dgm:spPr/>
      <dgm:t>
        <a:bodyPr/>
        <a:lstStyle/>
        <a:p>
          <a:endParaRPr lang="es-CL"/>
        </a:p>
      </dgm:t>
    </dgm:pt>
    <dgm:pt modelId="{C882F8D8-40B0-478A-89DD-D97846D99B30}" type="pres">
      <dgm:prSet presAssocID="{FABE2869-15AF-4BE5-8CCB-6B78B373C625}" presName="des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4EED092-FAAC-489C-9B6A-C9C3DA34CEAA}" type="pres">
      <dgm:prSet presAssocID="{704DD50D-AAAE-47FD-857C-E45BF5D71386}" presName="spV" presStyleCnt="0"/>
      <dgm:spPr/>
      <dgm:t>
        <a:bodyPr/>
        <a:lstStyle/>
        <a:p>
          <a:endParaRPr lang="es-CL"/>
        </a:p>
      </dgm:t>
    </dgm:pt>
    <dgm:pt modelId="{E1B25DEA-4A09-4A8E-9E7C-CE06349EBF92}" type="pres">
      <dgm:prSet presAssocID="{D6F39BD5-520D-4A93-8D7F-9A444EB6D24B}" presName="linNode" presStyleCnt="0"/>
      <dgm:spPr/>
      <dgm:t>
        <a:bodyPr/>
        <a:lstStyle/>
        <a:p>
          <a:endParaRPr lang="es-CL"/>
        </a:p>
      </dgm:t>
    </dgm:pt>
    <dgm:pt modelId="{DC932B69-53D3-4D97-B38A-A5003B7EE44B}" type="pres">
      <dgm:prSet presAssocID="{D6F39BD5-520D-4A93-8D7F-9A444EB6D24B}" presName="parTx" presStyleLbl="revTx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C41FA37-D241-41A9-9D24-23C015BE6FA4}" type="pres">
      <dgm:prSet presAssocID="{D6F39BD5-520D-4A93-8D7F-9A444EB6D24B}" presName="bracket" presStyleLbl="parChTrans1D1" presStyleIdx="1" presStyleCnt="5"/>
      <dgm:spPr/>
      <dgm:t>
        <a:bodyPr/>
        <a:lstStyle/>
        <a:p>
          <a:endParaRPr lang="es-CL"/>
        </a:p>
      </dgm:t>
    </dgm:pt>
    <dgm:pt modelId="{BC688695-F51C-4EE7-B059-7F2606E18AED}" type="pres">
      <dgm:prSet presAssocID="{D6F39BD5-520D-4A93-8D7F-9A444EB6D24B}" presName="spH" presStyleCnt="0"/>
      <dgm:spPr/>
      <dgm:t>
        <a:bodyPr/>
        <a:lstStyle/>
        <a:p>
          <a:endParaRPr lang="es-CL"/>
        </a:p>
      </dgm:t>
    </dgm:pt>
    <dgm:pt modelId="{3DF46A55-30BF-4E1C-853A-56D8A9C79964}" type="pres">
      <dgm:prSet presAssocID="{D6F39BD5-520D-4A93-8D7F-9A444EB6D24B}" presName="des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02FA320-CDB4-4DD7-9E3F-B611D1B97762}" type="pres">
      <dgm:prSet presAssocID="{2C0A7BB1-DA8B-4581-ADA8-D8351F2723FB}" presName="spV" presStyleCnt="0"/>
      <dgm:spPr/>
      <dgm:t>
        <a:bodyPr/>
        <a:lstStyle/>
        <a:p>
          <a:endParaRPr lang="es-CL"/>
        </a:p>
      </dgm:t>
    </dgm:pt>
    <dgm:pt modelId="{1C738527-EBF4-49C7-9E84-BEA85BD1BBF1}" type="pres">
      <dgm:prSet presAssocID="{86C365CA-9A09-4403-9D07-402E0E1F8A37}" presName="linNode" presStyleCnt="0"/>
      <dgm:spPr/>
      <dgm:t>
        <a:bodyPr/>
        <a:lstStyle/>
        <a:p>
          <a:endParaRPr lang="es-CL"/>
        </a:p>
      </dgm:t>
    </dgm:pt>
    <dgm:pt modelId="{C9F73518-9608-45B3-9CCB-041D4E76C46C}" type="pres">
      <dgm:prSet presAssocID="{86C365CA-9A09-4403-9D07-402E0E1F8A37}" presName="parTx" presStyleLbl="revTx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4A95743-2311-4184-9421-E8BFCFD00433}" type="pres">
      <dgm:prSet presAssocID="{86C365CA-9A09-4403-9D07-402E0E1F8A37}" presName="bracket" presStyleLbl="parChTrans1D1" presStyleIdx="2" presStyleCnt="5"/>
      <dgm:spPr/>
      <dgm:t>
        <a:bodyPr/>
        <a:lstStyle/>
        <a:p>
          <a:endParaRPr lang="es-CL"/>
        </a:p>
      </dgm:t>
    </dgm:pt>
    <dgm:pt modelId="{56126183-7360-4472-846C-47FB20884330}" type="pres">
      <dgm:prSet presAssocID="{86C365CA-9A09-4403-9D07-402E0E1F8A37}" presName="spH" presStyleCnt="0"/>
      <dgm:spPr/>
      <dgm:t>
        <a:bodyPr/>
        <a:lstStyle/>
        <a:p>
          <a:endParaRPr lang="es-CL"/>
        </a:p>
      </dgm:t>
    </dgm:pt>
    <dgm:pt modelId="{0C2779DF-0811-4530-BB4B-8BC0A432089F}" type="pres">
      <dgm:prSet presAssocID="{86C365CA-9A09-4403-9D07-402E0E1F8A37}" presName="des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E4BB4BA-0D4A-4975-84DF-FD0C6D6B0DDF}" type="pres">
      <dgm:prSet presAssocID="{1801A804-44E2-4E8C-BCF1-3B303F1D3B8A}" presName="spV" presStyleCnt="0"/>
      <dgm:spPr/>
      <dgm:t>
        <a:bodyPr/>
        <a:lstStyle/>
        <a:p>
          <a:endParaRPr lang="es-CL"/>
        </a:p>
      </dgm:t>
    </dgm:pt>
    <dgm:pt modelId="{1EC59DC1-203A-4BA0-887E-DE8C056DFB9A}" type="pres">
      <dgm:prSet presAssocID="{4714E405-4138-49F7-ADF7-53709DD6D203}" presName="linNode" presStyleCnt="0"/>
      <dgm:spPr/>
      <dgm:t>
        <a:bodyPr/>
        <a:lstStyle/>
        <a:p>
          <a:endParaRPr lang="es-CL"/>
        </a:p>
      </dgm:t>
    </dgm:pt>
    <dgm:pt modelId="{C491753D-0877-4899-A944-B8118F042992}" type="pres">
      <dgm:prSet presAssocID="{4714E405-4138-49F7-ADF7-53709DD6D203}" presName="parTx" presStyleLbl="revTx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E888831-718E-49EA-BA17-5FB038573882}" type="pres">
      <dgm:prSet presAssocID="{4714E405-4138-49F7-ADF7-53709DD6D203}" presName="bracket" presStyleLbl="parChTrans1D1" presStyleIdx="3" presStyleCnt="5"/>
      <dgm:spPr/>
      <dgm:t>
        <a:bodyPr/>
        <a:lstStyle/>
        <a:p>
          <a:endParaRPr lang="es-CL"/>
        </a:p>
      </dgm:t>
    </dgm:pt>
    <dgm:pt modelId="{CDB952BA-03BD-4ED4-98E9-962B5114D750}" type="pres">
      <dgm:prSet presAssocID="{4714E405-4138-49F7-ADF7-53709DD6D203}" presName="spH" presStyleCnt="0"/>
      <dgm:spPr/>
      <dgm:t>
        <a:bodyPr/>
        <a:lstStyle/>
        <a:p>
          <a:endParaRPr lang="es-CL"/>
        </a:p>
      </dgm:t>
    </dgm:pt>
    <dgm:pt modelId="{A858420C-6A42-4C77-A86E-C63CC0EE6F2D}" type="pres">
      <dgm:prSet presAssocID="{4714E405-4138-49F7-ADF7-53709DD6D203}" presName="des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4C54156-FADB-4557-BF98-5B61964B1FC1}" type="pres">
      <dgm:prSet presAssocID="{7F87A885-B3D0-48EE-AF6B-66CD9B982A87}" presName="spV" presStyleCnt="0"/>
      <dgm:spPr/>
      <dgm:t>
        <a:bodyPr/>
        <a:lstStyle/>
        <a:p>
          <a:endParaRPr lang="es-CL"/>
        </a:p>
      </dgm:t>
    </dgm:pt>
    <dgm:pt modelId="{546F1A9C-1AE6-48DF-81B8-7F2DB97603A8}" type="pres">
      <dgm:prSet presAssocID="{8E51491E-6BD5-4ECD-B631-B8BF4469350E}" presName="linNode" presStyleCnt="0"/>
      <dgm:spPr/>
      <dgm:t>
        <a:bodyPr/>
        <a:lstStyle/>
        <a:p>
          <a:endParaRPr lang="es-CL"/>
        </a:p>
      </dgm:t>
    </dgm:pt>
    <dgm:pt modelId="{D8720ED4-C9B4-4586-B941-002C3BEC9D18}" type="pres">
      <dgm:prSet presAssocID="{8E51491E-6BD5-4ECD-B631-B8BF4469350E}" presName="parTx" presStyleLbl="revTx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24B92B7-560F-4BC8-96EB-1B2BAF87C8C5}" type="pres">
      <dgm:prSet presAssocID="{8E51491E-6BD5-4ECD-B631-B8BF4469350E}" presName="bracket" presStyleLbl="parChTrans1D1" presStyleIdx="4" presStyleCnt="5"/>
      <dgm:spPr/>
      <dgm:t>
        <a:bodyPr/>
        <a:lstStyle/>
        <a:p>
          <a:endParaRPr lang="es-CL"/>
        </a:p>
      </dgm:t>
    </dgm:pt>
    <dgm:pt modelId="{77040665-2B90-4DEE-A50D-6EC3E4EBC919}" type="pres">
      <dgm:prSet presAssocID="{8E51491E-6BD5-4ECD-B631-B8BF4469350E}" presName="spH" presStyleCnt="0"/>
      <dgm:spPr/>
      <dgm:t>
        <a:bodyPr/>
        <a:lstStyle/>
        <a:p>
          <a:endParaRPr lang="es-CL"/>
        </a:p>
      </dgm:t>
    </dgm:pt>
    <dgm:pt modelId="{4AA23AB0-61EC-46EC-825D-FCC6DB497EA1}" type="pres">
      <dgm:prSet presAssocID="{8E51491E-6BD5-4ECD-B631-B8BF4469350E}" presName="des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907738AC-0864-41C2-BB36-00BD0312DE08}" type="presOf" srcId="{96D898EE-3AA3-4398-A6E8-E2A9CEBD9C1E}" destId="{BB29C254-0E15-487F-BB4C-5F2FE325B420}" srcOrd="0" destOrd="0" presId="urn:diagrams.loki3.com/BracketList+Icon"/>
    <dgm:cxn modelId="{3F7FF5C9-33D7-460E-88F1-0EC95FCF1485}" srcId="{96D898EE-3AA3-4398-A6E8-E2A9CEBD9C1E}" destId="{FABE2869-15AF-4BE5-8CCB-6B78B373C625}" srcOrd="0" destOrd="0" parTransId="{CA95FAD9-4EA7-44BE-9E17-1AAA4605D451}" sibTransId="{704DD50D-AAAE-47FD-857C-E45BF5D71386}"/>
    <dgm:cxn modelId="{FD05ADF4-F189-4FFA-8A43-5443EE59BC44}" srcId="{4714E405-4138-49F7-ADF7-53709DD6D203}" destId="{06F7CB36-BD58-48AA-A887-5185BB6420FE}" srcOrd="0" destOrd="0" parTransId="{C87B5406-7005-4F77-90AF-8DDE0BCC5517}" sibTransId="{895C6BEA-A55B-4C23-A0EC-3108BDC5B8E2}"/>
    <dgm:cxn modelId="{9BB16303-AAD6-4691-B9AB-76A9557D5704}" type="presOf" srcId="{FABE2869-15AF-4BE5-8CCB-6B78B373C625}" destId="{60E9DEBD-0803-4042-96F6-E5687695D9B1}" srcOrd="0" destOrd="0" presId="urn:diagrams.loki3.com/BracketList+Icon"/>
    <dgm:cxn modelId="{B9F8BE1F-9A6C-4612-8634-9A5F718B651E}" type="presOf" srcId="{4714E405-4138-49F7-ADF7-53709DD6D203}" destId="{C491753D-0877-4899-A944-B8118F042992}" srcOrd="0" destOrd="0" presId="urn:diagrams.loki3.com/BracketList+Icon"/>
    <dgm:cxn modelId="{B60EC4E9-AA9C-4649-9BB8-A60D7F6F0EAE}" type="presOf" srcId="{4CC9C20A-A25D-4439-A72B-03FAD913FBFF}" destId="{0C2779DF-0811-4530-BB4B-8BC0A432089F}" srcOrd="0" destOrd="0" presId="urn:diagrams.loki3.com/BracketList+Icon"/>
    <dgm:cxn modelId="{87962C02-7C3F-4116-BADF-0B998AEDCE96}" srcId="{96D898EE-3AA3-4398-A6E8-E2A9CEBD9C1E}" destId="{4714E405-4138-49F7-ADF7-53709DD6D203}" srcOrd="3" destOrd="0" parTransId="{8160CB68-045E-44D9-B167-E326EB6B7628}" sibTransId="{7F87A885-B3D0-48EE-AF6B-66CD9B982A87}"/>
    <dgm:cxn modelId="{BD6D63F2-9C62-4246-BE5E-7037F31E47DA}" srcId="{86C365CA-9A09-4403-9D07-402E0E1F8A37}" destId="{4CC9C20A-A25D-4439-A72B-03FAD913FBFF}" srcOrd="0" destOrd="0" parTransId="{C9CAE653-E157-406E-8E82-594984C6B508}" sibTransId="{3DC84B80-99BF-495E-AB54-1E76787909B9}"/>
    <dgm:cxn modelId="{D41AF109-8B45-44AB-A611-3BB93A694F4B}" type="presOf" srcId="{CE225067-8AE6-40F4-B4DE-19A649620A02}" destId="{C882F8D8-40B0-478A-89DD-D97846D99B30}" srcOrd="0" destOrd="0" presId="urn:diagrams.loki3.com/BracketList+Icon"/>
    <dgm:cxn modelId="{DF94E2DF-947C-4D98-BF9C-1F62FB91F6E9}" srcId="{D6F39BD5-520D-4A93-8D7F-9A444EB6D24B}" destId="{A502A42F-38D3-4ED8-92CD-C330EAA8FDAE}" srcOrd="0" destOrd="0" parTransId="{9EB842FA-CD29-4929-9BDF-324DE63B4B51}" sibTransId="{3BC8BDFD-D906-4EF7-A0FF-B1992A03128B}"/>
    <dgm:cxn modelId="{7069006E-C3EF-4E64-99C1-837FFD533EF4}" srcId="{8E51491E-6BD5-4ECD-B631-B8BF4469350E}" destId="{B2819237-EB93-4879-A88C-DB84DF177D57}" srcOrd="0" destOrd="0" parTransId="{81A843D4-6D9E-4935-A11B-F88F1DBBEE61}" sibTransId="{BC65395F-63EA-4EAF-866C-DCFA51F4718B}"/>
    <dgm:cxn modelId="{66EC8844-1E91-4C89-B610-18745BC7161C}" type="presOf" srcId="{86C365CA-9A09-4403-9D07-402E0E1F8A37}" destId="{C9F73518-9608-45B3-9CCB-041D4E76C46C}" srcOrd="0" destOrd="0" presId="urn:diagrams.loki3.com/BracketList+Icon"/>
    <dgm:cxn modelId="{EE66F0B5-65B7-4B37-8403-60551139348F}" srcId="{96D898EE-3AA3-4398-A6E8-E2A9CEBD9C1E}" destId="{86C365CA-9A09-4403-9D07-402E0E1F8A37}" srcOrd="2" destOrd="0" parTransId="{6018B329-BD33-4ED6-9307-3419DAD5B186}" sibTransId="{1801A804-44E2-4E8C-BCF1-3B303F1D3B8A}"/>
    <dgm:cxn modelId="{A10A6832-F79D-4E10-B639-09376931F7A5}" type="presOf" srcId="{8E51491E-6BD5-4ECD-B631-B8BF4469350E}" destId="{D8720ED4-C9B4-4586-B941-002C3BEC9D18}" srcOrd="0" destOrd="0" presId="urn:diagrams.loki3.com/BracketList+Icon"/>
    <dgm:cxn modelId="{47BF6258-6B6C-4C0E-8EC4-A61F72987EFF}" type="presOf" srcId="{B2819237-EB93-4879-A88C-DB84DF177D57}" destId="{4AA23AB0-61EC-46EC-825D-FCC6DB497EA1}" srcOrd="0" destOrd="0" presId="urn:diagrams.loki3.com/BracketList+Icon"/>
    <dgm:cxn modelId="{F4C41E88-D2B2-449C-93BE-0451DAA9C8D2}" srcId="{96D898EE-3AA3-4398-A6E8-E2A9CEBD9C1E}" destId="{8E51491E-6BD5-4ECD-B631-B8BF4469350E}" srcOrd="4" destOrd="0" parTransId="{6A77DEB6-544F-47C0-B6C9-532E94C74C0A}" sibTransId="{79C1436C-5C31-4BC6-913D-A3B29EBE1702}"/>
    <dgm:cxn modelId="{3F88BE1D-9CC9-40B8-A430-4AF6C7B0DE38}" srcId="{FABE2869-15AF-4BE5-8CCB-6B78B373C625}" destId="{CE225067-8AE6-40F4-B4DE-19A649620A02}" srcOrd="0" destOrd="0" parTransId="{B58928A6-02AC-4341-AC86-DBC2848164E7}" sibTransId="{42EB93CD-7A8D-4BA4-8442-F3EC8D50C551}"/>
    <dgm:cxn modelId="{3DBDFDBE-7E0A-4DE2-919A-E40BB6C0BC8C}" srcId="{96D898EE-3AA3-4398-A6E8-E2A9CEBD9C1E}" destId="{D6F39BD5-520D-4A93-8D7F-9A444EB6D24B}" srcOrd="1" destOrd="0" parTransId="{183DA5E3-BD08-48CE-B8FD-FFA1706ACFBA}" sibTransId="{2C0A7BB1-DA8B-4581-ADA8-D8351F2723FB}"/>
    <dgm:cxn modelId="{6CC40487-B930-4A1D-9569-67FA1BCD92FD}" type="presOf" srcId="{A502A42F-38D3-4ED8-92CD-C330EAA8FDAE}" destId="{3DF46A55-30BF-4E1C-853A-56D8A9C79964}" srcOrd="0" destOrd="0" presId="urn:diagrams.loki3.com/BracketList+Icon"/>
    <dgm:cxn modelId="{5A016BF7-C2E1-460C-8E3A-8A85D8084593}" type="presOf" srcId="{D6F39BD5-520D-4A93-8D7F-9A444EB6D24B}" destId="{DC932B69-53D3-4D97-B38A-A5003B7EE44B}" srcOrd="0" destOrd="0" presId="urn:diagrams.loki3.com/BracketList+Icon"/>
    <dgm:cxn modelId="{7D36D3C6-7DAC-421D-9891-46C7FBF05373}" type="presOf" srcId="{06F7CB36-BD58-48AA-A887-5185BB6420FE}" destId="{A858420C-6A42-4C77-A86E-C63CC0EE6F2D}" srcOrd="0" destOrd="0" presId="urn:diagrams.loki3.com/BracketList+Icon"/>
    <dgm:cxn modelId="{0F5E033E-27F3-454E-A62F-249A0DDF0D5A}" type="presParOf" srcId="{BB29C254-0E15-487F-BB4C-5F2FE325B420}" destId="{90F6A620-5A99-4E31-9C33-1DAC3A7EA2A1}" srcOrd="0" destOrd="0" presId="urn:diagrams.loki3.com/BracketList+Icon"/>
    <dgm:cxn modelId="{6B370151-C1EC-45C9-A558-C8803B97A9B5}" type="presParOf" srcId="{90F6A620-5A99-4E31-9C33-1DAC3A7EA2A1}" destId="{60E9DEBD-0803-4042-96F6-E5687695D9B1}" srcOrd="0" destOrd="0" presId="urn:diagrams.loki3.com/BracketList+Icon"/>
    <dgm:cxn modelId="{4DF86D58-DF09-474D-8AEF-807CA632D18D}" type="presParOf" srcId="{90F6A620-5A99-4E31-9C33-1DAC3A7EA2A1}" destId="{AC716FCF-1DF9-47C5-B8ED-91E4039C42BB}" srcOrd="1" destOrd="0" presId="urn:diagrams.loki3.com/BracketList+Icon"/>
    <dgm:cxn modelId="{6E832DBE-DAD4-4B0F-9E84-C3B60F0C822C}" type="presParOf" srcId="{90F6A620-5A99-4E31-9C33-1DAC3A7EA2A1}" destId="{244A685D-53C5-4FC8-9E17-ECE616588E75}" srcOrd="2" destOrd="0" presId="urn:diagrams.loki3.com/BracketList+Icon"/>
    <dgm:cxn modelId="{8144DC44-FCDD-40CF-AE46-8C4CFD5B23BE}" type="presParOf" srcId="{90F6A620-5A99-4E31-9C33-1DAC3A7EA2A1}" destId="{C882F8D8-40B0-478A-89DD-D97846D99B30}" srcOrd="3" destOrd="0" presId="urn:diagrams.loki3.com/BracketList+Icon"/>
    <dgm:cxn modelId="{415261EE-3F15-4057-8532-9CED70FD343D}" type="presParOf" srcId="{BB29C254-0E15-487F-BB4C-5F2FE325B420}" destId="{24EED092-FAAC-489C-9B6A-C9C3DA34CEAA}" srcOrd="1" destOrd="0" presId="urn:diagrams.loki3.com/BracketList+Icon"/>
    <dgm:cxn modelId="{C63BCDC3-8688-4BFF-807D-669B7735721C}" type="presParOf" srcId="{BB29C254-0E15-487F-BB4C-5F2FE325B420}" destId="{E1B25DEA-4A09-4A8E-9E7C-CE06349EBF92}" srcOrd="2" destOrd="0" presId="urn:diagrams.loki3.com/BracketList+Icon"/>
    <dgm:cxn modelId="{E3994F73-768C-49E4-833E-448164DCA583}" type="presParOf" srcId="{E1B25DEA-4A09-4A8E-9E7C-CE06349EBF92}" destId="{DC932B69-53D3-4D97-B38A-A5003B7EE44B}" srcOrd="0" destOrd="0" presId="urn:diagrams.loki3.com/BracketList+Icon"/>
    <dgm:cxn modelId="{AB234DF6-2D13-4E0E-A3F9-9CE461F2C67F}" type="presParOf" srcId="{E1B25DEA-4A09-4A8E-9E7C-CE06349EBF92}" destId="{6C41FA37-D241-41A9-9D24-23C015BE6FA4}" srcOrd="1" destOrd="0" presId="urn:diagrams.loki3.com/BracketList+Icon"/>
    <dgm:cxn modelId="{2F5379E3-DCAF-46BA-8BBB-4EF6B5FABB26}" type="presParOf" srcId="{E1B25DEA-4A09-4A8E-9E7C-CE06349EBF92}" destId="{BC688695-F51C-4EE7-B059-7F2606E18AED}" srcOrd="2" destOrd="0" presId="urn:diagrams.loki3.com/BracketList+Icon"/>
    <dgm:cxn modelId="{37CE0D8F-6FAC-4C43-A034-003F4423DBAD}" type="presParOf" srcId="{E1B25DEA-4A09-4A8E-9E7C-CE06349EBF92}" destId="{3DF46A55-30BF-4E1C-853A-56D8A9C79964}" srcOrd="3" destOrd="0" presId="urn:diagrams.loki3.com/BracketList+Icon"/>
    <dgm:cxn modelId="{096E44CC-CE80-4E8E-9F7A-5B8529FFDCE1}" type="presParOf" srcId="{BB29C254-0E15-487F-BB4C-5F2FE325B420}" destId="{002FA320-CDB4-4DD7-9E3F-B611D1B97762}" srcOrd="3" destOrd="0" presId="urn:diagrams.loki3.com/BracketList+Icon"/>
    <dgm:cxn modelId="{16AAA476-32C9-4AF0-8326-B7A1FF03ECE4}" type="presParOf" srcId="{BB29C254-0E15-487F-BB4C-5F2FE325B420}" destId="{1C738527-EBF4-49C7-9E84-BEA85BD1BBF1}" srcOrd="4" destOrd="0" presId="urn:diagrams.loki3.com/BracketList+Icon"/>
    <dgm:cxn modelId="{D7D93953-5D13-47E4-81BC-1BD2CF72C98B}" type="presParOf" srcId="{1C738527-EBF4-49C7-9E84-BEA85BD1BBF1}" destId="{C9F73518-9608-45B3-9CCB-041D4E76C46C}" srcOrd="0" destOrd="0" presId="urn:diagrams.loki3.com/BracketList+Icon"/>
    <dgm:cxn modelId="{91FAA044-56CA-4408-AA64-5F6C11CB1629}" type="presParOf" srcId="{1C738527-EBF4-49C7-9E84-BEA85BD1BBF1}" destId="{34A95743-2311-4184-9421-E8BFCFD00433}" srcOrd="1" destOrd="0" presId="urn:diagrams.loki3.com/BracketList+Icon"/>
    <dgm:cxn modelId="{E26C6A01-9484-4AEC-A595-28CA57A6CE6F}" type="presParOf" srcId="{1C738527-EBF4-49C7-9E84-BEA85BD1BBF1}" destId="{56126183-7360-4472-846C-47FB20884330}" srcOrd="2" destOrd="0" presId="urn:diagrams.loki3.com/BracketList+Icon"/>
    <dgm:cxn modelId="{114CFECB-5B2A-45B9-BCD6-E94CE5B76C4B}" type="presParOf" srcId="{1C738527-EBF4-49C7-9E84-BEA85BD1BBF1}" destId="{0C2779DF-0811-4530-BB4B-8BC0A432089F}" srcOrd="3" destOrd="0" presId="urn:diagrams.loki3.com/BracketList+Icon"/>
    <dgm:cxn modelId="{36D5060F-265B-499D-A006-2694950B7A82}" type="presParOf" srcId="{BB29C254-0E15-487F-BB4C-5F2FE325B420}" destId="{9E4BB4BA-0D4A-4975-84DF-FD0C6D6B0DDF}" srcOrd="5" destOrd="0" presId="urn:diagrams.loki3.com/BracketList+Icon"/>
    <dgm:cxn modelId="{BA8D9442-61C8-469D-A1FF-C9E6E9CCE234}" type="presParOf" srcId="{BB29C254-0E15-487F-BB4C-5F2FE325B420}" destId="{1EC59DC1-203A-4BA0-887E-DE8C056DFB9A}" srcOrd="6" destOrd="0" presId="urn:diagrams.loki3.com/BracketList+Icon"/>
    <dgm:cxn modelId="{24BD39A0-E620-4857-87FF-66AC8C2BCFCB}" type="presParOf" srcId="{1EC59DC1-203A-4BA0-887E-DE8C056DFB9A}" destId="{C491753D-0877-4899-A944-B8118F042992}" srcOrd="0" destOrd="0" presId="urn:diagrams.loki3.com/BracketList+Icon"/>
    <dgm:cxn modelId="{A0031F0B-F824-4409-89E1-BB4B4F4C4950}" type="presParOf" srcId="{1EC59DC1-203A-4BA0-887E-DE8C056DFB9A}" destId="{EE888831-718E-49EA-BA17-5FB038573882}" srcOrd="1" destOrd="0" presId="urn:diagrams.loki3.com/BracketList+Icon"/>
    <dgm:cxn modelId="{E26320C5-333E-4CAF-BF1E-055026FCF208}" type="presParOf" srcId="{1EC59DC1-203A-4BA0-887E-DE8C056DFB9A}" destId="{CDB952BA-03BD-4ED4-98E9-962B5114D750}" srcOrd="2" destOrd="0" presId="urn:diagrams.loki3.com/BracketList+Icon"/>
    <dgm:cxn modelId="{E3E39AB6-E5AB-4AC3-A38A-06531B30454D}" type="presParOf" srcId="{1EC59DC1-203A-4BA0-887E-DE8C056DFB9A}" destId="{A858420C-6A42-4C77-A86E-C63CC0EE6F2D}" srcOrd="3" destOrd="0" presId="urn:diagrams.loki3.com/BracketList+Icon"/>
    <dgm:cxn modelId="{61FA2310-64E8-4A04-B625-AFD39A6E5639}" type="presParOf" srcId="{BB29C254-0E15-487F-BB4C-5F2FE325B420}" destId="{D4C54156-FADB-4557-BF98-5B61964B1FC1}" srcOrd="7" destOrd="0" presId="urn:diagrams.loki3.com/BracketList+Icon"/>
    <dgm:cxn modelId="{4C72CDA5-59E1-4FD5-B870-9E84D939436E}" type="presParOf" srcId="{BB29C254-0E15-487F-BB4C-5F2FE325B420}" destId="{546F1A9C-1AE6-48DF-81B8-7F2DB97603A8}" srcOrd="8" destOrd="0" presId="urn:diagrams.loki3.com/BracketList+Icon"/>
    <dgm:cxn modelId="{2A5CE954-0DC8-40F8-B732-2E06E73F3C95}" type="presParOf" srcId="{546F1A9C-1AE6-48DF-81B8-7F2DB97603A8}" destId="{D8720ED4-C9B4-4586-B941-002C3BEC9D18}" srcOrd="0" destOrd="0" presId="urn:diagrams.loki3.com/BracketList+Icon"/>
    <dgm:cxn modelId="{2AF1B950-041B-465C-AA9E-D8C758994A1E}" type="presParOf" srcId="{546F1A9C-1AE6-48DF-81B8-7F2DB97603A8}" destId="{224B92B7-560F-4BC8-96EB-1B2BAF87C8C5}" srcOrd="1" destOrd="0" presId="urn:diagrams.loki3.com/BracketList+Icon"/>
    <dgm:cxn modelId="{737C75DB-AD44-412C-8019-512830B4DAA8}" type="presParOf" srcId="{546F1A9C-1AE6-48DF-81B8-7F2DB97603A8}" destId="{77040665-2B90-4DEE-A50D-6EC3E4EBC919}" srcOrd="2" destOrd="0" presId="urn:diagrams.loki3.com/BracketList+Icon"/>
    <dgm:cxn modelId="{F6D63417-4F74-4D63-A4E0-376F27EDDA2E}" type="presParOf" srcId="{546F1A9C-1AE6-48DF-81B8-7F2DB97603A8}" destId="{4AA23AB0-61EC-46EC-825D-FCC6DB497EA1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D898EE-3AA3-4398-A6E8-E2A9CEBD9C1E}" type="doc">
      <dgm:prSet loTypeId="urn:microsoft.com/office/officeart/2005/8/layout/hList1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CL"/>
        </a:p>
      </dgm:t>
    </dgm:pt>
    <dgm:pt modelId="{34265CA1-2DE0-470F-BE61-3F53D7596202}">
      <dgm:prSet phldrT="[Texto]" custT="1"/>
      <dgm:spPr>
        <a:xfrm>
          <a:off x="0" y="3648"/>
          <a:ext cx="8642411" cy="1324800"/>
        </a:xfrm>
        <a:prstGeom prst="rect">
          <a:avLst/>
        </a:prstGeom>
        <a:solidFill>
          <a:srgbClr val="E65A0A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800" b="1" dirty="0" smtClean="0">
              <a:solidFill>
                <a:srgbClr val="F2F2F2"/>
              </a:solidFill>
              <a:latin typeface="Arial"/>
              <a:ea typeface="+mn-ea"/>
              <a:cs typeface="+mn-cs"/>
            </a:rPr>
            <a:t>Medios de Comunicación y Redes Sociales</a:t>
          </a:r>
          <a:endParaRPr lang="es-CL" sz="1800" b="1" dirty="0">
            <a:solidFill>
              <a:srgbClr val="F2F2F2"/>
            </a:solidFill>
            <a:latin typeface="Arial"/>
            <a:ea typeface="+mn-ea"/>
            <a:cs typeface="+mn-cs"/>
          </a:endParaRPr>
        </a:p>
      </dgm:t>
    </dgm:pt>
    <dgm:pt modelId="{0D571466-F841-48B5-B29E-8B58FA6DD287}" type="parTrans" cxnId="{2DE48FDB-26AB-4B20-8391-73BCE9EBBA48}">
      <dgm:prSet/>
      <dgm:spPr/>
      <dgm:t>
        <a:bodyPr/>
        <a:lstStyle/>
        <a:p>
          <a:endParaRPr lang="es-CL" sz="1800">
            <a:solidFill>
              <a:schemeClr val="accent2">
                <a:lumMod val="90000"/>
                <a:lumOff val="10000"/>
              </a:schemeClr>
            </a:solidFill>
            <a:latin typeface="+mj-lt"/>
          </a:endParaRPr>
        </a:p>
      </dgm:t>
    </dgm:pt>
    <dgm:pt modelId="{FF935684-0490-4A1A-94DF-1A7053301FAB}" type="sibTrans" cxnId="{2DE48FDB-26AB-4B20-8391-73BCE9EBBA48}">
      <dgm:prSet/>
      <dgm:spPr/>
      <dgm:t>
        <a:bodyPr/>
        <a:lstStyle/>
        <a:p>
          <a:endParaRPr lang="es-CL" sz="1800">
            <a:solidFill>
              <a:schemeClr val="accent2">
                <a:lumMod val="90000"/>
                <a:lumOff val="10000"/>
              </a:schemeClr>
            </a:solidFill>
            <a:latin typeface="+mj-lt"/>
          </a:endParaRPr>
        </a:p>
      </dgm:t>
    </dgm:pt>
    <dgm:pt modelId="{816269F9-3125-4799-835D-97CEC5620EA5}">
      <dgm:prSet phldrT="[Texto]" custT="1"/>
      <dgm:spPr>
        <a:xfrm>
          <a:off x="0" y="1322782"/>
          <a:ext cx="8642411" cy="2777939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6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Realizar vocerías en terreno </a:t>
          </a:r>
          <a:r>
            <a:rPr lang="es-CL" sz="1600" b="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 MTT, Municipios, Gobierno Regional: Explicación campa</a:t>
          </a:r>
          <a:r>
            <a:rPr lang="es-CL" sz="16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ña informativa, estado de la situación, alcances de las obras y beneficios, desvíos y cortes.</a:t>
          </a:r>
          <a:endParaRPr lang="es-CL" sz="1600" b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A23C7C60-BA82-4E5A-8319-0E8665CA5901}" type="parTrans" cxnId="{07AD255C-F6AB-4BAE-9BE9-44E038F5C5D5}">
      <dgm:prSet/>
      <dgm:spPr/>
      <dgm:t>
        <a:bodyPr/>
        <a:lstStyle/>
        <a:p>
          <a:endParaRPr lang="es-CL" sz="1800">
            <a:solidFill>
              <a:schemeClr val="accent2">
                <a:lumMod val="90000"/>
                <a:lumOff val="10000"/>
              </a:schemeClr>
            </a:solidFill>
            <a:latin typeface="+mj-lt"/>
          </a:endParaRPr>
        </a:p>
      </dgm:t>
    </dgm:pt>
    <dgm:pt modelId="{CA28A0F2-AB2D-43C6-BEBC-B17C09A9DCAB}" type="sibTrans" cxnId="{07AD255C-F6AB-4BAE-9BE9-44E038F5C5D5}">
      <dgm:prSet/>
      <dgm:spPr/>
      <dgm:t>
        <a:bodyPr/>
        <a:lstStyle/>
        <a:p>
          <a:endParaRPr lang="es-CL" sz="1800">
            <a:solidFill>
              <a:schemeClr val="accent2">
                <a:lumMod val="90000"/>
                <a:lumOff val="10000"/>
              </a:schemeClr>
            </a:solidFill>
            <a:latin typeface="+mj-lt"/>
          </a:endParaRPr>
        </a:p>
      </dgm:t>
    </dgm:pt>
    <dgm:pt modelId="{3385F6B3-0A98-49C5-92DD-363E0FF57483}">
      <dgm:prSet custT="1"/>
      <dgm:spPr>
        <a:xfrm>
          <a:off x="0" y="1322782"/>
          <a:ext cx="8642411" cy="2777939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6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Realizar gestión de prensa </a:t>
          </a:r>
          <a:r>
            <a:rPr lang="es-CL" sz="16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sobre los aspectos positivos de las obras:</a:t>
          </a:r>
          <a:endParaRPr lang="es-CL" sz="16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6FE3E397-B7AA-493F-A456-6FA54796A8BA}" type="parTrans" cxnId="{9F0ABE1B-AC55-4F06-B584-7E5D6FA6FEDF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D6CE8EA5-1461-4434-920F-6B727A22E4BE}" type="sibTrans" cxnId="{9F0ABE1B-AC55-4F06-B584-7E5D6FA6FEDF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65C98EE5-AA85-4FA3-A350-B626B4C11C4E}">
      <dgm:prSet custT="1"/>
      <dgm:spPr>
        <a:xfrm>
          <a:off x="0" y="1322782"/>
          <a:ext cx="8642411" cy="2777939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6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Modo constructivo y cuidado de edificios patrimoniales.</a:t>
          </a:r>
          <a:endParaRPr lang="es-CL" sz="16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73C1D672-1D88-4C20-B86C-2A35659AC642}" type="parTrans" cxnId="{5188A746-C8D3-4F01-9209-007C3C99B0C2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14A69CE3-A3EE-48FF-8ACD-22C52EC6F2FA}" type="sibTrans" cxnId="{5188A746-C8D3-4F01-9209-007C3C99B0C2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2431731A-A55F-4CD0-AFB4-B5EA99A06DAA}">
      <dgm:prSet custT="1"/>
      <dgm:spPr>
        <a:xfrm>
          <a:off x="0" y="1322782"/>
          <a:ext cx="8642411" cy="2777939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6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Diseño e implementación.</a:t>
          </a:r>
          <a:endParaRPr lang="es-CL" sz="16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C1D7378-F8EF-4E68-B594-4F1E2B796301}" type="parTrans" cxnId="{5EDD9BC6-1EA0-478E-A601-A63A99D779F2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DBCB450C-E576-4BDE-A58E-445B891D0CEE}" type="sibTrans" cxnId="{5EDD9BC6-1EA0-478E-A601-A63A99D779F2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12533B99-5C83-4ADE-A971-9AD2630DE091}">
      <dgm:prSet custT="1"/>
      <dgm:spPr>
        <a:xfrm>
          <a:off x="0" y="1322782"/>
          <a:ext cx="8642411" cy="2777939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6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Generar contactos de prensa </a:t>
          </a:r>
          <a:r>
            <a:rPr lang="es-CL" sz="16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(TV y radio) en torno a los alcances de los trabajos.</a:t>
          </a:r>
          <a:endParaRPr lang="es-CL" sz="16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ECF1BCB4-C19D-48C6-A587-5473B5D02EC0}" type="sibTrans" cxnId="{ACFD86D5-C58B-4B6A-85B2-0170BF9448E3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897E2AEE-673C-489B-9F31-8836E7BFBDA0}" type="parTrans" cxnId="{ACFD86D5-C58B-4B6A-85B2-0170BF9448E3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A463630A-2761-4642-B928-F0F1847780F2}">
      <dgm:prSet custT="1"/>
      <dgm:spPr>
        <a:xfrm>
          <a:off x="0" y="1322782"/>
          <a:ext cx="8642411" cy="2777939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6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Mayor conectividad, mejores servicios, más beneficiados, mayores estándares y tecnología.</a:t>
          </a:r>
          <a:endParaRPr lang="es-CL" sz="16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0189BC6D-250B-4397-B75C-DABD3F3F7F99}" type="parTrans" cxnId="{FC777524-D27C-4AC4-B45F-051132B02416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C73AE818-FCD3-4C0E-A3F0-FA3499F8A194}" type="sibTrans" cxnId="{FC777524-D27C-4AC4-B45F-051132B02416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71B921F8-CB81-42FB-8518-E93452BB6801}">
      <dgm:prSet custT="1"/>
      <dgm:spPr>
        <a:xfrm>
          <a:off x="0" y="1322782"/>
          <a:ext cx="8642411" cy="2777939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6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Redes sociales y canales de información Metro </a:t>
          </a:r>
          <a:r>
            <a:rPr lang="es-CL" sz="16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para dar a conocer etapas del proyecto.</a:t>
          </a:r>
          <a:endParaRPr lang="es-CL" sz="16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B624866E-2944-4C4E-B765-9F349F8CA453}" type="parTrans" cxnId="{BD8423EE-58D3-45B5-94FF-AF586E3C97F9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BCA190FF-E777-43DA-84FE-0926228C4F75}" type="sibTrans" cxnId="{BD8423EE-58D3-45B5-94FF-AF586E3C97F9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E21E56D0-97FE-4CF3-A245-468EC5755E5A}">
      <dgm:prSet custT="1"/>
      <dgm:spPr>
        <a:xfrm>
          <a:off x="0" y="1322782"/>
          <a:ext cx="8642411" cy="2777939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600" dirty="0" err="1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Twitter</a:t>
          </a:r>
          <a:r>
            <a:rPr lang="es-CL" sz="16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, </a:t>
          </a:r>
          <a:r>
            <a:rPr lang="es-CL" sz="1600" dirty="0" err="1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Facebook</a:t>
          </a:r>
          <a:r>
            <a:rPr lang="es-CL" sz="16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y sitio web Metro.</a:t>
          </a:r>
          <a:endParaRPr lang="es-CL" sz="16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272FAED0-4213-4D53-BFB7-5D03F4E5E708}" type="parTrans" cxnId="{D42DE0C1-8064-42AA-808A-67C43A9F0B6E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E5DA4FDF-102B-41E2-B9C1-FF896090B385}" type="sibTrans" cxnId="{D42DE0C1-8064-42AA-808A-67C43A9F0B6E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2FF8C30E-F3E3-4FC8-B34C-F4565A69E57F}">
      <dgm:prSet custT="1"/>
      <dgm:spPr>
        <a:xfrm>
          <a:off x="0" y="1322782"/>
          <a:ext cx="8642411" cy="2777939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6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Cápsulas de noticias Sub TV.</a:t>
          </a:r>
          <a:endParaRPr lang="es-CL" sz="16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7F34C826-1B05-4FCC-A309-07B9EAB70A5B}" type="parTrans" cxnId="{190DFC02-0BBB-45E3-9023-889466E37D63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33F472B2-C1E6-4F36-B6B3-086A266A8184}" type="sibTrans" cxnId="{190DFC02-0BBB-45E3-9023-889466E37D63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DFC04CF3-B7C1-4635-8C29-069E379D4273}" type="pres">
      <dgm:prSet presAssocID="{96D898EE-3AA3-4398-A6E8-E2A9CEBD9C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03DEC9D8-BE56-4716-A760-DDD8EF49A202}" type="pres">
      <dgm:prSet presAssocID="{34265CA1-2DE0-470F-BE61-3F53D7596202}" presName="composite" presStyleCnt="0"/>
      <dgm:spPr/>
      <dgm:t>
        <a:bodyPr/>
        <a:lstStyle/>
        <a:p>
          <a:endParaRPr lang="es-CL"/>
        </a:p>
      </dgm:t>
    </dgm:pt>
    <dgm:pt modelId="{75E5B373-BAF2-4B73-8912-B2E72C7F505F}" type="pres">
      <dgm:prSet presAssocID="{34265CA1-2DE0-470F-BE61-3F53D7596202}" presName="parTx" presStyleLbl="alignNode1" presStyleIdx="0" presStyleCnt="1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29DE2A2-D2BA-472D-B8CD-73ECB2BAE3B4}" type="pres">
      <dgm:prSet presAssocID="{34265CA1-2DE0-470F-BE61-3F53D7596202}" presName="desTx" presStyleLbl="alignAccFollowNode1" presStyleIdx="0" presStyleCnt="1" custLinFactNeighborX="2459" custLinFactNeighborY="-20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D8423EE-58D3-45B5-94FF-AF586E3C97F9}" srcId="{34265CA1-2DE0-470F-BE61-3F53D7596202}" destId="{71B921F8-CB81-42FB-8518-E93452BB6801}" srcOrd="3" destOrd="0" parTransId="{B624866E-2944-4C4E-B765-9F349F8CA453}" sibTransId="{BCA190FF-E777-43DA-84FE-0926228C4F75}"/>
    <dgm:cxn modelId="{0CA73BEC-99DB-4982-AF4B-F2D52B0B71D2}" type="presOf" srcId="{65C98EE5-AA85-4FA3-A350-B626B4C11C4E}" destId="{E29DE2A2-D2BA-472D-B8CD-73ECB2BAE3B4}" srcOrd="0" destOrd="3" presId="urn:microsoft.com/office/officeart/2005/8/layout/hList1"/>
    <dgm:cxn modelId="{9F0ABE1B-AC55-4F06-B584-7E5D6FA6FEDF}" srcId="{34265CA1-2DE0-470F-BE61-3F53D7596202}" destId="{3385F6B3-0A98-49C5-92DD-363E0FF57483}" srcOrd="2" destOrd="0" parTransId="{6FE3E397-B7AA-493F-A456-6FA54796A8BA}" sibTransId="{D6CE8EA5-1461-4434-920F-6B727A22E4BE}"/>
    <dgm:cxn modelId="{07AD255C-F6AB-4BAE-9BE9-44E038F5C5D5}" srcId="{34265CA1-2DE0-470F-BE61-3F53D7596202}" destId="{816269F9-3125-4799-835D-97CEC5620EA5}" srcOrd="0" destOrd="0" parTransId="{A23C7C60-BA82-4E5A-8319-0E8665CA5901}" sibTransId="{CA28A0F2-AB2D-43C6-BEBC-B17C09A9DCAB}"/>
    <dgm:cxn modelId="{ACFD86D5-C58B-4B6A-85B2-0170BF9448E3}" srcId="{34265CA1-2DE0-470F-BE61-3F53D7596202}" destId="{12533B99-5C83-4ADE-A971-9AD2630DE091}" srcOrd="1" destOrd="0" parTransId="{897E2AEE-673C-489B-9F31-8836E7BFBDA0}" sibTransId="{ECF1BCB4-C19D-48C6-A587-5473B5D02EC0}"/>
    <dgm:cxn modelId="{2DE48FDB-26AB-4B20-8391-73BCE9EBBA48}" srcId="{96D898EE-3AA3-4398-A6E8-E2A9CEBD9C1E}" destId="{34265CA1-2DE0-470F-BE61-3F53D7596202}" srcOrd="0" destOrd="0" parTransId="{0D571466-F841-48B5-B29E-8B58FA6DD287}" sibTransId="{FF935684-0490-4A1A-94DF-1A7053301FAB}"/>
    <dgm:cxn modelId="{BB4D79C5-4258-4103-8F4B-800A855963CF}" type="presOf" srcId="{A463630A-2761-4642-B928-F0F1847780F2}" destId="{E29DE2A2-D2BA-472D-B8CD-73ECB2BAE3B4}" srcOrd="0" destOrd="5" presId="urn:microsoft.com/office/officeart/2005/8/layout/hList1"/>
    <dgm:cxn modelId="{F7FAAAAC-C06F-477C-B378-9AEDA1D0CA40}" type="presOf" srcId="{816269F9-3125-4799-835D-97CEC5620EA5}" destId="{E29DE2A2-D2BA-472D-B8CD-73ECB2BAE3B4}" srcOrd="0" destOrd="0" presId="urn:microsoft.com/office/officeart/2005/8/layout/hList1"/>
    <dgm:cxn modelId="{B877D413-3841-40B6-8B30-692F6FD737F8}" type="presOf" srcId="{2431731A-A55F-4CD0-AFB4-B5EA99A06DAA}" destId="{E29DE2A2-D2BA-472D-B8CD-73ECB2BAE3B4}" srcOrd="0" destOrd="4" presId="urn:microsoft.com/office/officeart/2005/8/layout/hList1"/>
    <dgm:cxn modelId="{B14BF5F9-F4A3-4AA6-A2B0-E07BCA7E6B18}" type="presOf" srcId="{2FF8C30E-F3E3-4FC8-B34C-F4565A69E57F}" destId="{E29DE2A2-D2BA-472D-B8CD-73ECB2BAE3B4}" srcOrd="0" destOrd="8" presId="urn:microsoft.com/office/officeart/2005/8/layout/hList1"/>
    <dgm:cxn modelId="{5188A746-C8D3-4F01-9209-007C3C99B0C2}" srcId="{3385F6B3-0A98-49C5-92DD-363E0FF57483}" destId="{65C98EE5-AA85-4FA3-A350-B626B4C11C4E}" srcOrd="0" destOrd="0" parTransId="{73C1D672-1D88-4C20-B86C-2A35659AC642}" sibTransId="{14A69CE3-A3EE-48FF-8ACD-22C52EC6F2FA}"/>
    <dgm:cxn modelId="{5EDD9BC6-1EA0-478E-A601-A63A99D779F2}" srcId="{3385F6B3-0A98-49C5-92DD-363E0FF57483}" destId="{2431731A-A55F-4CD0-AFB4-B5EA99A06DAA}" srcOrd="1" destOrd="0" parTransId="{1C1D7378-F8EF-4E68-B594-4F1E2B796301}" sibTransId="{DBCB450C-E576-4BDE-A58E-445B891D0CEE}"/>
    <dgm:cxn modelId="{ECFA1E16-B6BD-4703-8EBF-992EC849F4E6}" type="presOf" srcId="{E21E56D0-97FE-4CF3-A245-468EC5755E5A}" destId="{E29DE2A2-D2BA-472D-B8CD-73ECB2BAE3B4}" srcOrd="0" destOrd="7" presId="urn:microsoft.com/office/officeart/2005/8/layout/hList1"/>
    <dgm:cxn modelId="{1B109D66-A315-4D26-956A-21BA26254B27}" type="presOf" srcId="{3385F6B3-0A98-49C5-92DD-363E0FF57483}" destId="{E29DE2A2-D2BA-472D-B8CD-73ECB2BAE3B4}" srcOrd="0" destOrd="2" presId="urn:microsoft.com/office/officeart/2005/8/layout/hList1"/>
    <dgm:cxn modelId="{FC777524-D27C-4AC4-B45F-051132B02416}" srcId="{3385F6B3-0A98-49C5-92DD-363E0FF57483}" destId="{A463630A-2761-4642-B928-F0F1847780F2}" srcOrd="2" destOrd="0" parTransId="{0189BC6D-250B-4397-B75C-DABD3F3F7F99}" sibTransId="{C73AE818-FCD3-4C0E-A3F0-FA3499F8A194}"/>
    <dgm:cxn modelId="{D676F92C-A83F-4ED4-8CC9-7078CCF73E32}" type="presOf" srcId="{34265CA1-2DE0-470F-BE61-3F53D7596202}" destId="{75E5B373-BAF2-4B73-8912-B2E72C7F505F}" srcOrd="0" destOrd="0" presId="urn:microsoft.com/office/officeart/2005/8/layout/hList1"/>
    <dgm:cxn modelId="{41C3B805-8588-4804-AEC0-B9991A434F79}" type="presOf" srcId="{96D898EE-3AA3-4398-A6E8-E2A9CEBD9C1E}" destId="{DFC04CF3-B7C1-4635-8C29-069E379D4273}" srcOrd="0" destOrd="0" presId="urn:microsoft.com/office/officeart/2005/8/layout/hList1"/>
    <dgm:cxn modelId="{EA282156-521C-4E01-83CA-D1FA0812A5A5}" type="presOf" srcId="{12533B99-5C83-4ADE-A971-9AD2630DE091}" destId="{E29DE2A2-D2BA-472D-B8CD-73ECB2BAE3B4}" srcOrd="0" destOrd="1" presId="urn:microsoft.com/office/officeart/2005/8/layout/hList1"/>
    <dgm:cxn modelId="{CC687137-4CC3-4DDC-AC65-E519E7ACB6AB}" type="presOf" srcId="{71B921F8-CB81-42FB-8518-E93452BB6801}" destId="{E29DE2A2-D2BA-472D-B8CD-73ECB2BAE3B4}" srcOrd="0" destOrd="6" presId="urn:microsoft.com/office/officeart/2005/8/layout/hList1"/>
    <dgm:cxn modelId="{D42DE0C1-8064-42AA-808A-67C43A9F0B6E}" srcId="{71B921F8-CB81-42FB-8518-E93452BB6801}" destId="{E21E56D0-97FE-4CF3-A245-468EC5755E5A}" srcOrd="0" destOrd="0" parTransId="{272FAED0-4213-4D53-BFB7-5D03F4E5E708}" sibTransId="{E5DA4FDF-102B-41E2-B9C1-FF896090B385}"/>
    <dgm:cxn modelId="{190DFC02-0BBB-45E3-9023-889466E37D63}" srcId="{71B921F8-CB81-42FB-8518-E93452BB6801}" destId="{2FF8C30E-F3E3-4FC8-B34C-F4565A69E57F}" srcOrd="1" destOrd="0" parTransId="{7F34C826-1B05-4FCC-A309-07B9EAB70A5B}" sibTransId="{33F472B2-C1E6-4F36-B6B3-086A266A8184}"/>
    <dgm:cxn modelId="{9508EC2A-8F74-4919-B8A5-E9880FA41368}" type="presParOf" srcId="{DFC04CF3-B7C1-4635-8C29-069E379D4273}" destId="{03DEC9D8-BE56-4716-A760-DDD8EF49A202}" srcOrd="0" destOrd="0" presId="urn:microsoft.com/office/officeart/2005/8/layout/hList1"/>
    <dgm:cxn modelId="{976CA834-A648-4C59-BA49-0B7ABCEE7593}" type="presParOf" srcId="{03DEC9D8-BE56-4716-A760-DDD8EF49A202}" destId="{75E5B373-BAF2-4B73-8912-B2E72C7F505F}" srcOrd="0" destOrd="0" presId="urn:microsoft.com/office/officeart/2005/8/layout/hList1"/>
    <dgm:cxn modelId="{A50AE2B1-D08B-415E-B090-EF1E889D3149}" type="presParOf" srcId="{03DEC9D8-BE56-4716-A760-DDD8EF49A202}" destId="{E29DE2A2-D2BA-472D-B8CD-73ECB2BAE3B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D898EE-3AA3-4398-A6E8-E2A9CEBD9C1E}" type="doc">
      <dgm:prSet loTypeId="urn:microsoft.com/office/officeart/2005/8/layout/hList1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CL"/>
        </a:p>
      </dgm:t>
    </dgm:pt>
    <dgm:pt modelId="{34265CA1-2DE0-470F-BE61-3F53D7596202}">
      <dgm:prSet phldrT="[Texto]" custT="1"/>
      <dgm:spPr>
        <a:xfrm>
          <a:off x="0" y="9094"/>
          <a:ext cx="8642411" cy="1209600"/>
        </a:xfrm>
        <a:prstGeom prst="rect">
          <a:avLst/>
        </a:prstGeom>
        <a:solidFill>
          <a:srgbClr val="E65A0A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800" b="1" dirty="0" smtClean="0">
              <a:solidFill>
                <a:srgbClr val="F2F2F2"/>
              </a:solidFill>
              <a:latin typeface="Arial"/>
              <a:ea typeface="+mn-ea"/>
              <a:cs typeface="+mn-cs"/>
            </a:rPr>
            <a:t>Marketing</a:t>
          </a:r>
          <a:endParaRPr lang="es-CL" sz="1800" b="1" dirty="0">
            <a:solidFill>
              <a:srgbClr val="F2F2F2"/>
            </a:solidFill>
            <a:latin typeface="Arial"/>
            <a:ea typeface="+mn-ea"/>
            <a:cs typeface="+mn-cs"/>
          </a:endParaRPr>
        </a:p>
      </dgm:t>
    </dgm:pt>
    <dgm:pt modelId="{0D571466-F841-48B5-B29E-8B58FA6DD287}" type="parTrans" cxnId="{2DE48FDB-26AB-4B20-8391-73BCE9EBBA48}">
      <dgm:prSet/>
      <dgm:spPr/>
      <dgm:t>
        <a:bodyPr/>
        <a:lstStyle/>
        <a:p>
          <a:endParaRPr lang="es-CL" sz="1800">
            <a:solidFill>
              <a:schemeClr val="accent2">
                <a:lumMod val="90000"/>
                <a:lumOff val="10000"/>
              </a:schemeClr>
            </a:solidFill>
            <a:latin typeface="+mj-lt"/>
          </a:endParaRPr>
        </a:p>
      </dgm:t>
    </dgm:pt>
    <dgm:pt modelId="{FF935684-0490-4A1A-94DF-1A7053301FAB}" type="sibTrans" cxnId="{2DE48FDB-26AB-4B20-8391-73BCE9EBBA48}">
      <dgm:prSet/>
      <dgm:spPr/>
      <dgm:t>
        <a:bodyPr/>
        <a:lstStyle/>
        <a:p>
          <a:endParaRPr lang="es-CL" sz="1800">
            <a:solidFill>
              <a:schemeClr val="accent2">
                <a:lumMod val="90000"/>
                <a:lumOff val="10000"/>
              </a:schemeClr>
            </a:solidFill>
            <a:latin typeface="+mj-lt"/>
          </a:endParaRPr>
        </a:p>
      </dgm:t>
    </dgm:pt>
    <dgm:pt modelId="{816269F9-3125-4799-835D-97CEC5620EA5}">
      <dgm:prSet phldrT="[Texto]" custT="1"/>
      <dgm:spPr>
        <a:xfrm>
          <a:off x="0" y="1212814"/>
          <a:ext cx="8642411" cy="2882250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8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Volanteo con monitores </a:t>
          </a:r>
          <a:r>
            <a:rPr lang="es-CL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en puntos estratégicos </a:t>
          </a:r>
          <a:r>
            <a:rPr lang="es-CL" sz="1800" b="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como apoyo a relacionamiento en la comunidad </a:t>
          </a:r>
          <a:r>
            <a:rPr lang="es-CL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para informar de las obras a cada grupo: Transeúntes, pasajeros transporte público, automovilistas, oficinistas y comerciantes, entre otros</a:t>
          </a:r>
          <a:endParaRPr lang="es-CL" sz="1800" b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A23C7C60-BA82-4E5A-8319-0E8665CA5901}" type="parTrans" cxnId="{07AD255C-F6AB-4BAE-9BE9-44E038F5C5D5}">
      <dgm:prSet/>
      <dgm:spPr/>
      <dgm:t>
        <a:bodyPr/>
        <a:lstStyle/>
        <a:p>
          <a:endParaRPr lang="es-CL" sz="1800">
            <a:solidFill>
              <a:schemeClr val="accent2">
                <a:lumMod val="90000"/>
                <a:lumOff val="10000"/>
              </a:schemeClr>
            </a:solidFill>
            <a:latin typeface="+mj-lt"/>
          </a:endParaRPr>
        </a:p>
      </dgm:t>
    </dgm:pt>
    <dgm:pt modelId="{CA28A0F2-AB2D-43C6-BEBC-B17C09A9DCAB}" type="sibTrans" cxnId="{07AD255C-F6AB-4BAE-9BE9-44E038F5C5D5}">
      <dgm:prSet/>
      <dgm:spPr/>
      <dgm:t>
        <a:bodyPr/>
        <a:lstStyle/>
        <a:p>
          <a:endParaRPr lang="es-CL" sz="1800">
            <a:solidFill>
              <a:schemeClr val="accent2">
                <a:lumMod val="90000"/>
                <a:lumOff val="10000"/>
              </a:schemeClr>
            </a:solidFill>
            <a:latin typeface="+mj-lt"/>
          </a:endParaRPr>
        </a:p>
      </dgm:t>
    </dgm:pt>
    <dgm:pt modelId="{C2A274FF-BA7A-47D3-AF68-A1A2C2848264}">
      <dgm:prSet custT="1"/>
      <dgm:spPr>
        <a:xfrm>
          <a:off x="0" y="1212814"/>
          <a:ext cx="8642411" cy="2882250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8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Plan de medios </a:t>
          </a:r>
          <a:r>
            <a:rPr lang="es-CL" sz="1800" b="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 f</a:t>
          </a:r>
          <a:r>
            <a:rPr lang="es-CL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rase de radio y prensa como apoyo informativos a personas que de manera esporádica se dirigen al sector donde se llevarán a cabo las obras.</a:t>
          </a:r>
          <a:endParaRPr lang="es-CL" sz="18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E4E98F6B-9CF5-474A-9417-1FCEA6EA6F07}" type="parTrans" cxnId="{A2FFDB3C-3C80-4A08-8625-3ABF80C969E9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3E8A626F-8CED-4A52-A873-105EC9DFF0EC}" type="sibTrans" cxnId="{A2FFDB3C-3C80-4A08-8625-3ABF80C969E9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80E9282B-591B-46C0-9588-2D85552E7BDE}">
      <dgm:prSet custT="1"/>
      <dgm:spPr>
        <a:xfrm>
          <a:off x="0" y="1212814"/>
          <a:ext cx="8642411" cy="2882250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8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Web</a:t>
          </a:r>
          <a:r>
            <a:rPr lang="es-CL" sz="1800" b="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done se</a:t>
          </a:r>
          <a:r>
            <a:rPr lang="es-CL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incluirá en el mini sitio maquetas virtuales cortas donde se indicarán desvíos de tránsito, cambio de recorridos de buses, traslados de paraderos y rutas alternativas entre otros.</a:t>
          </a:r>
          <a:endParaRPr lang="es-CL" sz="18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82C78EA7-DDCD-48FE-8358-C9CF1E04CF64}" type="parTrans" cxnId="{F44519A7-6C41-45ED-8A7B-1D9A3EBC550E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62480BF8-6973-416F-8321-CEC325B4576D}" type="sibTrans" cxnId="{F44519A7-6C41-45ED-8A7B-1D9A3EBC550E}">
      <dgm:prSet/>
      <dgm:spPr/>
      <dgm:t>
        <a:bodyPr/>
        <a:lstStyle/>
        <a:p>
          <a:endParaRPr lang="es-CL" sz="1800">
            <a:latin typeface="+mj-lt"/>
          </a:endParaRPr>
        </a:p>
      </dgm:t>
    </dgm:pt>
    <dgm:pt modelId="{EE5E4A6A-73D4-4F06-AB73-44A8167C01B0}">
      <dgm:prSet custT="1"/>
      <dgm:spPr>
        <a:xfrm>
          <a:off x="0" y="1212814"/>
          <a:ext cx="8642411" cy="2882250"/>
        </a:xfrm>
        <a:prstGeom prst="rect">
          <a:avLst/>
        </a:prstGeom>
        <a:solidFill>
          <a:srgbClr val="E65A0A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65A0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CL" sz="18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Volantes con monitores y señalética </a:t>
          </a:r>
          <a:r>
            <a:rPr lang="es-CL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como apoyo a la gestión de comunicación a pasajeros.</a:t>
          </a:r>
          <a:endParaRPr lang="es-CL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F15E9BC1-4996-4489-8249-C08526B6FA9D}" type="parTrans" cxnId="{05EA339D-626B-4697-8CC3-86D0F203F17A}">
      <dgm:prSet/>
      <dgm:spPr/>
      <dgm:t>
        <a:bodyPr/>
        <a:lstStyle/>
        <a:p>
          <a:endParaRPr lang="es-CL"/>
        </a:p>
      </dgm:t>
    </dgm:pt>
    <dgm:pt modelId="{D5CFB2E1-997E-4EB7-9DB9-AAF25F92999C}" type="sibTrans" cxnId="{05EA339D-626B-4697-8CC3-86D0F203F17A}">
      <dgm:prSet/>
      <dgm:spPr/>
      <dgm:t>
        <a:bodyPr/>
        <a:lstStyle/>
        <a:p>
          <a:endParaRPr lang="es-CL"/>
        </a:p>
      </dgm:t>
    </dgm:pt>
    <dgm:pt modelId="{DFC04CF3-B7C1-4635-8C29-069E379D4273}" type="pres">
      <dgm:prSet presAssocID="{96D898EE-3AA3-4398-A6E8-E2A9CEBD9C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03DEC9D8-BE56-4716-A760-DDD8EF49A202}" type="pres">
      <dgm:prSet presAssocID="{34265CA1-2DE0-470F-BE61-3F53D7596202}" presName="composite" presStyleCnt="0"/>
      <dgm:spPr/>
      <dgm:t>
        <a:bodyPr/>
        <a:lstStyle/>
        <a:p>
          <a:endParaRPr lang="es-CL"/>
        </a:p>
      </dgm:t>
    </dgm:pt>
    <dgm:pt modelId="{75E5B373-BAF2-4B73-8912-B2E72C7F505F}" type="pres">
      <dgm:prSet presAssocID="{34265CA1-2DE0-470F-BE61-3F53D7596202}" presName="parTx" presStyleLbl="alignNode1" presStyleIdx="0" presStyleCnt="1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29DE2A2-D2BA-472D-B8CD-73ECB2BAE3B4}" type="pres">
      <dgm:prSet presAssocID="{34265CA1-2DE0-470F-BE61-3F53D7596202}" presName="desTx" presStyleLbl="alignAccFollowNode1" presStyleIdx="0" presStyleCnt="1" custLinFactNeighborX="2459" custLinFactNeighborY="-20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21E6DBE1-6EE7-497F-99BB-945521608246}" type="presOf" srcId="{80E9282B-591B-46C0-9588-2D85552E7BDE}" destId="{E29DE2A2-D2BA-472D-B8CD-73ECB2BAE3B4}" srcOrd="0" destOrd="2" presId="urn:microsoft.com/office/officeart/2005/8/layout/hList1"/>
    <dgm:cxn modelId="{42C5CE5F-C792-4694-8E32-35786BE888A1}" type="presOf" srcId="{96D898EE-3AA3-4398-A6E8-E2A9CEBD9C1E}" destId="{DFC04CF3-B7C1-4635-8C29-069E379D4273}" srcOrd="0" destOrd="0" presId="urn:microsoft.com/office/officeart/2005/8/layout/hList1"/>
    <dgm:cxn modelId="{FBFFDB01-F8B0-4C70-BDA5-C88A17670840}" type="presOf" srcId="{C2A274FF-BA7A-47D3-AF68-A1A2C2848264}" destId="{E29DE2A2-D2BA-472D-B8CD-73ECB2BAE3B4}" srcOrd="0" destOrd="1" presId="urn:microsoft.com/office/officeart/2005/8/layout/hList1"/>
    <dgm:cxn modelId="{F44519A7-6C41-45ED-8A7B-1D9A3EBC550E}" srcId="{34265CA1-2DE0-470F-BE61-3F53D7596202}" destId="{80E9282B-591B-46C0-9588-2D85552E7BDE}" srcOrd="2" destOrd="0" parTransId="{82C78EA7-DDCD-48FE-8358-C9CF1E04CF64}" sibTransId="{62480BF8-6973-416F-8321-CEC325B4576D}"/>
    <dgm:cxn modelId="{47D54FBB-B143-4665-942B-23BDDD4FE069}" type="presOf" srcId="{34265CA1-2DE0-470F-BE61-3F53D7596202}" destId="{75E5B373-BAF2-4B73-8912-B2E72C7F505F}" srcOrd="0" destOrd="0" presId="urn:microsoft.com/office/officeart/2005/8/layout/hList1"/>
    <dgm:cxn modelId="{2DE48FDB-26AB-4B20-8391-73BCE9EBBA48}" srcId="{96D898EE-3AA3-4398-A6E8-E2A9CEBD9C1E}" destId="{34265CA1-2DE0-470F-BE61-3F53D7596202}" srcOrd="0" destOrd="0" parTransId="{0D571466-F841-48B5-B29E-8B58FA6DD287}" sibTransId="{FF935684-0490-4A1A-94DF-1A7053301FAB}"/>
    <dgm:cxn modelId="{173A4721-022B-459D-B16D-A8DC5D76551C}" type="presOf" srcId="{816269F9-3125-4799-835D-97CEC5620EA5}" destId="{E29DE2A2-D2BA-472D-B8CD-73ECB2BAE3B4}" srcOrd="0" destOrd="0" presId="urn:microsoft.com/office/officeart/2005/8/layout/hList1"/>
    <dgm:cxn modelId="{07AD255C-F6AB-4BAE-9BE9-44E038F5C5D5}" srcId="{34265CA1-2DE0-470F-BE61-3F53D7596202}" destId="{816269F9-3125-4799-835D-97CEC5620EA5}" srcOrd="0" destOrd="0" parTransId="{A23C7C60-BA82-4E5A-8319-0E8665CA5901}" sibTransId="{CA28A0F2-AB2D-43C6-BEBC-B17C09A9DCAB}"/>
    <dgm:cxn modelId="{05EA339D-626B-4697-8CC3-86D0F203F17A}" srcId="{34265CA1-2DE0-470F-BE61-3F53D7596202}" destId="{EE5E4A6A-73D4-4F06-AB73-44A8167C01B0}" srcOrd="3" destOrd="0" parTransId="{F15E9BC1-4996-4489-8249-C08526B6FA9D}" sibTransId="{D5CFB2E1-997E-4EB7-9DB9-AAF25F92999C}"/>
    <dgm:cxn modelId="{A2FFDB3C-3C80-4A08-8625-3ABF80C969E9}" srcId="{34265CA1-2DE0-470F-BE61-3F53D7596202}" destId="{C2A274FF-BA7A-47D3-AF68-A1A2C2848264}" srcOrd="1" destOrd="0" parTransId="{E4E98F6B-9CF5-474A-9417-1FCEA6EA6F07}" sibTransId="{3E8A626F-8CED-4A52-A873-105EC9DFF0EC}"/>
    <dgm:cxn modelId="{36B7FB40-4555-4DFF-A1AA-C9ACD80A36B8}" type="presOf" srcId="{EE5E4A6A-73D4-4F06-AB73-44A8167C01B0}" destId="{E29DE2A2-D2BA-472D-B8CD-73ECB2BAE3B4}" srcOrd="0" destOrd="3" presId="urn:microsoft.com/office/officeart/2005/8/layout/hList1"/>
    <dgm:cxn modelId="{1B9674AE-26BB-4C7A-A1AA-769E824DF63E}" type="presParOf" srcId="{DFC04CF3-B7C1-4635-8C29-069E379D4273}" destId="{03DEC9D8-BE56-4716-A760-DDD8EF49A202}" srcOrd="0" destOrd="0" presId="urn:microsoft.com/office/officeart/2005/8/layout/hList1"/>
    <dgm:cxn modelId="{5D5CB9DD-953A-4C3B-94D3-9F8B248212FB}" type="presParOf" srcId="{03DEC9D8-BE56-4716-A760-DDD8EF49A202}" destId="{75E5B373-BAF2-4B73-8912-B2E72C7F505F}" srcOrd="0" destOrd="0" presId="urn:microsoft.com/office/officeart/2005/8/layout/hList1"/>
    <dgm:cxn modelId="{43FCE896-1F59-4288-8B2C-C79D43DCFD05}" type="presParOf" srcId="{03DEC9D8-BE56-4716-A760-DDD8EF49A202}" destId="{E29DE2A2-D2BA-472D-B8CD-73ECB2BAE3B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+Icon">
  <dgm:title val="Lista de llaves verticales"/>
  <dgm:desc val="Se usa para mostrar bloques de información agrupados. Funciona bien con gran cantidad de texto de nivel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D10B05-26D7-4FC2-9C5A-42AE1C48759E}" type="datetimeFigureOut">
              <a:rPr lang="en-US" smtClean="0"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8B3A2E-825F-46A9-A46A-B742C86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41.emf"/><Relationship Id="rId4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Data" Target="../diagrams/data2.xml"/><Relationship Id="rId9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microsoft.com/office/2007/relationships/hdphoto" Target="../media/hdphoto1.wdp"/><Relationship Id="rId4" Type="http://schemas.openxmlformats.org/officeDocument/2006/relationships/diagramData" Target="../diagrams/data3.xml"/><Relationship Id="rId9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3.png"/><Relationship Id="rId7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11" Type="http://schemas.microsoft.com/office/2007/relationships/hdphoto" Target="../media/hdphoto1.wdp"/><Relationship Id="rId5" Type="http://schemas.openxmlformats.org/officeDocument/2006/relationships/image" Target="../media/image101.jpeg"/><Relationship Id="rId10" Type="http://schemas.openxmlformats.org/officeDocument/2006/relationships/image" Target="../media/image8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3.png"/><Relationship Id="rId7" Type="http://schemas.openxmlformats.org/officeDocument/2006/relationships/image" Target="../media/image1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microsoft.com/office/2007/relationships/hdphoto" Target="../media/hdphoto1.wdp"/><Relationship Id="rId4" Type="http://schemas.openxmlformats.org/officeDocument/2006/relationships/image" Target="../media/image116.jpe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hyperlink" Target="mailto:rzamora@metro.c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png"/><Relationship Id="rId18" Type="http://schemas.openxmlformats.org/officeDocument/2006/relationships/image" Target="../media/image20.png"/><Relationship Id="rId3" Type="http://schemas.openxmlformats.org/officeDocument/2006/relationships/tags" Target="../tags/tag3.xml"/><Relationship Id="rId21" Type="http://schemas.openxmlformats.org/officeDocument/2006/relationships/image" Target="../media/image8.jpeg"/><Relationship Id="rId7" Type="http://schemas.openxmlformats.org/officeDocument/2006/relationships/tags" Target="../tags/tag7.xml"/><Relationship Id="rId12" Type="http://schemas.openxmlformats.org/officeDocument/2006/relationships/image" Target="../media/image2.png"/><Relationship Id="rId17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5" Type="http://schemas.openxmlformats.org/officeDocument/2006/relationships/image" Target="../media/image17.png"/><Relationship Id="rId10" Type="http://schemas.openxmlformats.org/officeDocument/2006/relationships/tags" Target="../tags/tag10.xml"/><Relationship Id="rId19" Type="http://schemas.openxmlformats.org/officeDocument/2006/relationships/image" Target="../media/image21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6.png"/><Relationship Id="rId22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6.jpeg"/><Relationship Id="rId3" Type="http://schemas.openxmlformats.org/officeDocument/2006/relationships/tags" Target="../tags/tag1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tags" Target="../tags/tag12.xml"/><Relationship Id="rId16" Type="http://schemas.openxmlformats.org/officeDocument/2006/relationships/image" Target="../media/image8.jpe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24.jpeg"/><Relationship Id="rId5" Type="http://schemas.openxmlformats.org/officeDocument/2006/relationships/tags" Target="../tags/tag15.xml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tags" Target="../tags/tag14.xml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2126" y="383171"/>
            <a:ext cx="9144000" cy="2387600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/>
            </a:r>
            <a:b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</a:br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Seminario Internacional</a:t>
            </a:r>
            <a:r>
              <a:rPr lang="en-US" sz="4000" dirty="0" smtClean="0">
                <a:solidFill>
                  <a:srgbClr val="0070C0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: </a:t>
            </a:r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/>
            </a:r>
            <a:b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</a:br>
            <a:r>
              <a:rPr lang="es-E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“Gestión Social de Metros en América Latina” </a:t>
            </a:r>
            <a:endParaRPr lang="en-US" sz="5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716" y="5990699"/>
            <a:ext cx="1876926" cy="715879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00B050"/>
                </a:solidFill>
              </a:rPr>
              <a:t>Lima - </a:t>
            </a:r>
            <a:r>
              <a:rPr lang="en-US" sz="1800" b="1" dirty="0">
                <a:solidFill>
                  <a:srgbClr val="00B050"/>
                </a:solidFill>
              </a:rPr>
              <a:t>P</a:t>
            </a:r>
            <a:r>
              <a:rPr lang="en-US" sz="1800" b="1" dirty="0" smtClean="0">
                <a:solidFill>
                  <a:srgbClr val="00B050"/>
                </a:solidFill>
              </a:rPr>
              <a:t>erú</a:t>
            </a:r>
          </a:p>
          <a:p>
            <a:pPr algn="l"/>
            <a:r>
              <a:rPr lang="en-US" sz="1800" b="1" dirty="0" smtClean="0">
                <a:solidFill>
                  <a:srgbClr val="00B050"/>
                </a:solidFill>
              </a:rPr>
              <a:t>Agosto, 2016</a:t>
            </a:r>
            <a:endParaRPr lang="en-US" sz="1800" b="1" dirty="0">
              <a:solidFill>
                <a:srgbClr val="00B050"/>
              </a:solidFill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762183" y="3038893"/>
            <a:ext cx="7037387" cy="1844675"/>
            <a:chOff x="0" y="0"/>
            <a:chExt cx="4239532" cy="1246505"/>
          </a:xfrm>
        </p:grpSpPr>
        <p:pic>
          <p:nvPicPr>
            <p:cNvPr id="7" name="Picture 16" descr="metro-de-lima-lc3adnea-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787" y="0"/>
              <a:ext cx="1638935" cy="1246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metro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" t="27464" r="2110" b="10211"/>
            <a:stretch>
              <a:fillRect/>
            </a:stretch>
          </p:blipFill>
          <p:spPr bwMode="auto">
            <a:xfrm>
              <a:off x="0" y="0"/>
              <a:ext cx="1352550" cy="1242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 descr="plataformaMetro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0" t="14589" r="-2702" b="25229"/>
            <a:stretch>
              <a:fillRect/>
            </a:stretch>
          </p:blipFill>
          <p:spPr bwMode="auto">
            <a:xfrm>
              <a:off x="3004457" y="0"/>
              <a:ext cx="1235075" cy="1246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9 Imagen" descr="Logo Metro (1)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570" y="6285399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50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Proyecto </a:t>
            </a:r>
            <a:r>
              <a:rPr lang="es-CL" sz="2400" dirty="0" err="1"/>
              <a:t>Lineas</a:t>
            </a:r>
            <a:r>
              <a:rPr lang="es-CL" sz="2400" dirty="0"/>
              <a:t> 6 y 3 : Avance 65% en junio 2016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108" y="566822"/>
            <a:ext cx="2839139" cy="176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5104616" y="2398114"/>
            <a:ext cx="2624652" cy="179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7110" y="629168"/>
            <a:ext cx="2683941" cy="167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472" y="4306330"/>
            <a:ext cx="2703215" cy="184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9890" y="2390153"/>
            <a:ext cx="2806996" cy="179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9890" y="4285548"/>
            <a:ext cx="2806996" cy="183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\\nt_metro\Metro_Shared\Ger_Planificacion\SGPESTRATEGICA\Fotos_Metro\P63\pique3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7"/>
          <a:stretch/>
        </p:blipFill>
        <p:spPr bwMode="auto">
          <a:xfrm>
            <a:off x="2183907" y="2358980"/>
            <a:ext cx="2807144" cy="18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lfilhol\AppData\Local\Microsoft\Windows\Temporary Internet Files\Content.Outlook\1YTKVHEE\FLATGATE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3880" y="4306330"/>
            <a:ext cx="1850033" cy="18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0846" y="599480"/>
            <a:ext cx="2598422" cy="170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15 Imagen" descr="Logo Metro (1)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8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Construcción de Metro y su Impacto en el Entorno Social y Económico</a:t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5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Cómo se construía Metro</a:t>
            </a:r>
          </a:p>
        </p:txBody>
      </p:sp>
      <p:pic>
        <p:nvPicPr>
          <p:cNvPr id="7" name="Picture 2" descr="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007" y="1370144"/>
            <a:ext cx="35115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CuadroTexto"/>
          <p:cNvSpPr txBox="1">
            <a:spLocks noChangeArrowheads="1"/>
          </p:cNvSpPr>
          <p:nvPr/>
        </p:nvSpPr>
        <p:spPr bwMode="auto">
          <a:xfrm>
            <a:off x="2777784" y="851141"/>
            <a:ext cx="4429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CL" altLang="es-CL" dirty="0"/>
              <a:t>Sistema a “tajo abierto”…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938244" y="4002219"/>
            <a:ext cx="3114675" cy="4572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CL" sz="1200" b="1" dirty="0">
                <a:solidFill>
                  <a:schemeClr val="tx1"/>
                </a:solidFill>
              </a:rPr>
              <a:t>Línea 2: Década de los 80</a:t>
            </a:r>
          </a:p>
          <a:p>
            <a:pPr>
              <a:defRPr/>
            </a:pPr>
            <a:r>
              <a:rPr lang="es-ES_tradnl" sz="1200" b="1" dirty="0">
                <a:solidFill>
                  <a:schemeClr val="tx1"/>
                </a:solidFill>
              </a:rPr>
              <a:t>Sector Estación Puente Cal y Canto</a:t>
            </a:r>
            <a:endParaRPr lang="es-CL" sz="1400" b="1" dirty="0">
              <a:solidFill>
                <a:schemeClr val="tx1"/>
              </a:solidFill>
            </a:endParaRPr>
          </a:p>
        </p:txBody>
      </p:sp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4" y="3470407"/>
            <a:ext cx="3814763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7557869" y="2962407"/>
            <a:ext cx="2360613" cy="4572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>
                <a:solidFill>
                  <a:schemeClr val="tx1"/>
                </a:solidFill>
              </a:rPr>
              <a:t>Línea 5. Década de los 90</a:t>
            </a:r>
            <a:br>
              <a:rPr lang="es-CL" sz="1200" b="1" dirty="0">
                <a:solidFill>
                  <a:schemeClr val="tx1"/>
                </a:solidFill>
              </a:rPr>
            </a:br>
            <a:r>
              <a:rPr lang="es-CL" sz="1200" b="1" dirty="0">
                <a:solidFill>
                  <a:schemeClr val="tx1"/>
                </a:solidFill>
              </a:rPr>
              <a:t>Estación Plaza de Armas</a:t>
            </a:r>
          </a:p>
        </p:txBody>
      </p:sp>
      <p:pic>
        <p:nvPicPr>
          <p:cNvPr id="12" name="11 Imagen" descr="Logo Metro (1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Cómo se construye hoy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130641" y="615507"/>
            <a:ext cx="9144000" cy="547370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2D0B9"/>
              </a:clrFrom>
              <a:clrTo>
                <a:srgbClr val="D2D0B9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" r="2106" b="2061"/>
          <a:stretch>
            <a:fillRect/>
          </a:stretch>
        </p:blipFill>
        <p:spPr bwMode="auto">
          <a:xfrm>
            <a:off x="2130641" y="1347344"/>
            <a:ext cx="864552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2D0B9"/>
              </a:clrFrom>
              <a:clrTo>
                <a:srgbClr val="D2D0B9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4204" y="2833244"/>
            <a:ext cx="473392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CuadroTexto"/>
          <p:cNvSpPr txBox="1">
            <a:spLocks noChangeArrowheads="1"/>
          </p:cNvSpPr>
          <p:nvPr/>
        </p:nvSpPr>
        <p:spPr bwMode="auto">
          <a:xfrm>
            <a:off x="2384641" y="831407"/>
            <a:ext cx="4933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CL" altLang="es-CL" b="1"/>
              <a:t>Sistema “por tuneleado”</a:t>
            </a:r>
          </a:p>
        </p:txBody>
      </p:sp>
      <p:sp>
        <p:nvSpPr>
          <p:cNvPr id="12" name="7 CuadroTexto"/>
          <p:cNvSpPr txBox="1">
            <a:spLocks noChangeArrowheads="1"/>
          </p:cNvSpPr>
          <p:nvPr/>
        </p:nvSpPr>
        <p:spPr bwMode="auto">
          <a:xfrm>
            <a:off x="4732554" y="3957194"/>
            <a:ext cx="1087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CL" sz="1600"/>
              <a:t>Túnel</a:t>
            </a:r>
          </a:p>
        </p:txBody>
      </p:sp>
      <p:sp>
        <p:nvSpPr>
          <p:cNvPr id="13" name="12 Flecha abajo"/>
          <p:cNvSpPr>
            <a:spLocks noChangeArrowheads="1"/>
          </p:cNvSpPr>
          <p:nvPr/>
        </p:nvSpPr>
        <p:spPr bwMode="auto">
          <a:xfrm rot="7090333">
            <a:off x="5278653" y="3095182"/>
            <a:ext cx="307975" cy="1073150"/>
          </a:xfrm>
          <a:prstGeom prst="downArrow">
            <a:avLst>
              <a:gd name="adj1" fmla="val 50000"/>
              <a:gd name="adj2" fmla="val 49864"/>
            </a:avLst>
          </a:prstGeom>
          <a:gradFill rotWithShape="1">
            <a:gsLst>
              <a:gs pos="0">
                <a:srgbClr val="FF0000"/>
              </a:gs>
              <a:gs pos="100000">
                <a:srgbClr val="FF6767"/>
              </a:gs>
            </a:gsLst>
            <a:lin ang="16200000"/>
          </a:gra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13 Flecha abajo"/>
          <p:cNvSpPr>
            <a:spLocks noChangeArrowheads="1"/>
          </p:cNvSpPr>
          <p:nvPr/>
        </p:nvSpPr>
        <p:spPr bwMode="auto">
          <a:xfrm rot="2924538">
            <a:off x="6895523" y="521050"/>
            <a:ext cx="266700" cy="1125537"/>
          </a:xfrm>
          <a:prstGeom prst="downArrow">
            <a:avLst>
              <a:gd name="adj1" fmla="val 50000"/>
              <a:gd name="adj2" fmla="val 49881"/>
            </a:avLst>
          </a:prstGeom>
          <a:gradFill rotWithShape="1">
            <a:gsLst>
              <a:gs pos="0">
                <a:srgbClr val="FF0000"/>
              </a:gs>
              <a:gs pos="100000">
                <a:srgbClr val="FF6767"/>
              </a:gs>
            </a:gsLst>
            <a:lin ang="16200000"/>
          </a:gra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11 CuadroTexto"/>
          <p:cNvSpPr txBox="1">
            <a:spLocks noChangeArrowheads="1"/>
          </p:cNvSpPr>
          <p:nvPr/>
        </p:nvSpPr>
        <p:spPr bwMode="auto">
          <a:xfrm>
            <a:off x="7666254" y="809182"/>
            <a:ext cx="1654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CL" sz="1600"/>
              <a:t>Pique</a:t>
            </a:r>
          </a:p>
        </p:txBody>
      </p:sp>
      <p:sp>
        <p:nvSpPr>
          <p:cNvPr id="16" name="15 Flecha abajo"/>
          <p:cNvSpPr>
            <a:spLocks noChangeArrowheads="1"/>
          </p:cNvSpPr>
          <p:nvPr/>
        </p:nvSpPr>
        <p:spPr bwMode="auto">
          <a:xfrm rot="2534635">
            <a:off x="9044204" y="1247332"/>
            <a:ext cx="382587" cy="1347787"/>
          </a:xfrm>
          <a:prstGeom prst="down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FF0000"/>
              </a:gs>
              <a:gs pos="100000">
                <a:srgbClr val="FF6767"/>
              </a:gs>
            </a:gsLst>
            <a:lin ang="16200000"/>
          </a:gra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13 CuadroTexto"/>
          <p:cNvSpPr txBox="1">
            <a:spLocks noChangeArrowheads="1"/>
          </p:cNvSpPr>
          <p:nvPr/>
        </p:nvSpPr>
        <p:spPr bwMode="auto">
          <a:xfrm>
            <a:off x="9656979" y="861569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CL" sz="1600"/>
              <a:t>Galería</a:t>
            </a:r>
          </a:p>
        </p:txBody>
      </p:sp>
      <p:pic>
        <p:nvPicPr>
          <p:cNvPr id="18" name="17 Imagen" descr="Logo Metro (1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126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25462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Cómo se construye hoy</a:t>
            </a:r>
          </a:p>
        </p:txBody>
      </p:sp>
      <p:pic>
        <p:nvPicPr>
          <p:cNvPr id="16" name="Picture 3" descr="Sist Const-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7137" y="3549650"/>
            <a:ext cx="3425825" cy="2714625"/>
          </a:xfrm>
          <a:prstGeom prst="rect">
            <a:avLst/>
          </a:prstGeom>
        </p:spPr>
      </p:pic>
      <p:pic>
        <p:nvPicPr>
          <p:cNvPr id="17" name="Picture 1027" descr="Sist Const-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99" y="3549650"/>
            <a:ext cx="34607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Sist Const-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37" y="847725"/>
            <a:ext cx="34258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Sist Const-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99" y="847725"/>
            <a:ext cx="344805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1 CuadroTexto"/>
          <p:cNvSpPr txBox="1">
            <a:spLocks noChangeArrowheads="1"/>
          </p:cNvSpPr>
          <p:nvPr/>
        </p:nvSpPr>
        <p:spPr bwMode="auto">
          <a:xfrm>
            <a:off x="3167137" y="3108325"/>
            <a:ext cx="1812925" cy="261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CL" sz="1100"/>
              <a:t>1.- Inicio de obra. Cierre.</a:t>
            </a:r>
          </a:p>
        </p:txBody>
      </p:sp>
      <p:sp>
        <p:nvSpPr>
          <p:cNvPr id="21" name="12 CuadroTexto"/>
          <p:cNvSpPr txBox="1">
            <a:spLocks noChangeArrowheads="1"/>
          </p:cNvSpPr>
          <p:nvPr/>
        </p:nvSpPr>
        <p:spPr bwMode="auto">
          <a:xfrm>
            <a:off x="6816799" y="3130550"/>
            <a:ext cx="1712913" cy="261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CL" sz="1100"/>
              <a:t>2.-  Construcción pique.</a:t>
            </a:r>
          </a:p>
        </p:txBody>
      </p:sp>
      <p:sp>
        <p:nvSpPr>
          <p:cNvPr id="22" name="13 CuadroTexto"/>
          <p:cNvSpPr txBox="1">
            <a:spLocks noChangeArrowheads="1"/>
          </p:cNvSpPr>
          <p:nvPr/>
        </p:nvSpPr>
        <p:spPr bwMode="auto">
          <a:xfrm>
            <a:off x="3167137" y="6002337"/>
            <a:ext cx="2017712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CL" sz="1100"/>
              <a:t>3.-  Construcción galería.</a:t>
            </a:r>
          </a:p>
        </p:txBody>
      </p:sp>
      <p:sp>
        <p:nvSpPr>
          <p:cNvPr id="23" name="14 CuadroTexto"/>
          <p:cNvSpPr txBox="1">
            <a:spLocks noChangeArrowheads="1"/>
          </p:cNvSpPr>
          <p:nvPr/>
        </p:nvSpPr>
        <p:spPr bwMode="auto">
          <a:xfrm>
            <a:off x="6812037" y="6002337"/>
            <a:ext cx="1712912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CL" sz="1100" dirty="0"/>
              <a:t>4.-  Construcción túnel.</a:t>
            </a:r>
          </a:p>
        </p:txBody>
      </p:sp>
      <p:sp>
        <p:nvSpPr>
          <p:cNvPr id="24" name="3 CuadroTexto"/>
          <p:cNvSpPr txBox="1">
            <a:spLocks noChangeArrowheads="1"/>
          </p:cNvSpPr>
          <p:nvPr/>
        </p:nvSpPr>
        <p:spPr bwMode="auto">
          <a:xfrm>
            <a:off x="2548012" y="452437"/>
            <a:ext cx="4429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CL" altLang="es-CL" dirty="0"/>
              <a:t>Sistema “por </a:t>
            </a:r>
            <a:r>
              <a:rPr lang="es-CL" altLang="es-CL" dirty="0" err="1"/>
              <a:t>tuneleado</a:t>
            </a:r>
            <a:r>
              <a:rPr lang="es-CL" altLang="es-CL" dirty="0"/>
              <a:t>”</a:t>
            </a:r>
          </a:p>
        </p:txBody>
      </p:sp>
      <p:pic>
        <p:nvPicPr>
          <p:cNvPr id="14" name="13 Imagen" descr="Logo Metro (1)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Obras de Construcción y sus Impactos </a:t>
            </a:r>
          </a:p>
        </p:txBody>
      </p:sp>
      <p:sp>
        <p:nvSpPr>
          <p:cNvPr id="7" name="4 Marcador de contenido"/>
          <p:cNvSpPr txBox="1">
            <a:spLocks/>
          </p:cNvSpPr>
          <p:nvPr/>
        </p:nvSpPr>
        <p:spPr>
          <a:xfrm>
            <a:off x="2158714" y="736096"/>
            <a:ext cx="6511314" cy="455836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1600" b="1" dirty="0" smtClean="0">
                <a:solidFill>
                  <a:srgbClr val="FF0000"/>
                </a:solidFill>
              </a:rPr>
              <a:t>A pesar de los avances en ingeniería, la construcción, en algunos casos requiere necesariamente el cierre de calles / accesos</a:t>
            </a:r>
            <a:endParaRPr lang="es-CL" sz="1400" b="1" dirty="0" smtClean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CL" sz="1600" dirty="0" smtClean="0"/>
              <a:t>Duración cierre es variable, desde algunos meses hasta años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CL" sz="1600" dirty="0" smtClean="0"/>
              <a:t>Implicancias: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600" dirty="0" smtClean="0"/>
              <a:t>Desvíos de tránsito de transporte público y privado.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600" dirty="0" smtClean="0"/>
              <a:t>Molestias a comerciantes formales e informales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600" dirty="0" smtClean="0"/>
              <a:t>Molestias a residentes y trabajadores de la zona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600" dirty="0" smtClean="0"/>
              <a:t>Ruidos molestos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600" dirty="0" smtClean="0"/>
              <a:t>Problemas de seguridad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600" dirty="0" smtClean="0"/>
              <a:t>Alto impacto mediático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s-CL" sz="16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CL" sz="1600" dirty="0" smtClean="0"/>
              <a:t>Grupos afectados: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600" dirty="0" smtClean="0"/>
              <a:t>Residentes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600" dirty="0" smtClean="0"/>
              <a:t>Comerciantes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600" dirty="0" smtClean="0"/>
              <a:t>Usuarios transporte público y privado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600" dirty="0" smtClean="0"/>
              <a:t>Peatones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600" dirty="0" smtClean="0"/>
              <a:t>Vehículos</a:t>
            </a:r>
            <a:endParaRPr lang="es-CL" dirty="0"/>
          </a:p>
        </p:txBody>
      </p:sp>
      <p:sp>
        <p:nvSpPr>
          <p:cNvPr id="8" name="7 Rectángulo redondeado"/>
          <p:cNvSpPr/>
          <p:nvPr/>
        </p:nvSpPr>
        <p:spPr>
          <a:xfrm>
            <a:off x="2130641" y="5534640"/>
            <a:ext cx="5246015" cy="722337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Es necesario anticiparse a los medios, tomar actitud proactiva, desarrollar un urgente y nutrido plan de acciones </a:t>
            </a:r>
            <a:r>
              <a:rPr lang="es-ES" sz="1400" dirty="0" smtClean="0"/>
              <a:t>comunicacionales y </a:t>
            </a:r>
            <a:r>
              <a:rPr lang="es-ES" sz="1400" dirty="0"/>
              <a:t>de relacionamiento con </a:t>
            </a:r>
            <a:r>
              <a:rPr lang="es-ES" sz="1400" dirty="0" err="1"/>
              <a:t>stakeholders</a:t>
            </a:r>
            <a:r>
              <a:rPr lang="es-ES" sz="1400" dirty="0"/>
              <a:t> y la comunidad.</a:t>
            </a:r>
            <a:endParaRPr lang="en-US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02" y="909610"/>
            <a:ext cx="19240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caso de Línea 3, cierre calle Bandera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2536825" y="1334887"/>
            <a:ext cx="3914775" cy="4086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altLang="es-CL" sz="1600" smtClean="0"/>
              <a:t>Con las Líneas 3 y 6, la comuna de Santiago tendrá 22 estaciones </a:t>
            </a:r>
          </a:p>
          <a:p>
            <a:pPr algn="just"/>
            <a:r>
              <a:rPr lang="es-ES" altLang="es-CL" sz="1600" smtClean="0"/>
              <a:t>La Línea 3 considera 5 nuevas estaciones en la comuna:</a:t>
            </a:r>
          </a:p>
          <a:p>
            <a:pPr algn="just">
              <a:buFont typeface="Wingdings" pitchFamily="2" charset="2"/>
              <a:buNone/>
            </a:pPr>
            <a:r>
              <a:rPr lang="es-ES" altLang="es-CL" sz="1600" smtClean="0"/>
              <a:t>		</a:t>
            </a:r>
            <a:r>
              <a:rPr lang="es-ES" altLang="es-CL" sz="1600" b="1" i="1" smtClean="0"/>
              <a:t>- Puente Cal y Canto</a:t>
            </a:r>
          </a:p>
          <a:p>
            <a:pPr algn="just">
              <a:buFont typeface="Wingdings" pitchFamily="2" charset="2"/>
              <a:buNone/>
            </a:pPr>
            <a:r>
              <a:rPr lang="es-ES" altLang="es-CL" sz="1600" b="1" i="1" smtClean="0"/>
              <a:t>		- Plaza de Armas</a:t>
            </a:r>
          </a:p>
          <a:p>
            <a:pPr algn="just">
              <a:buFont typeface="Wingdings" pitchFamily="2" charset="2"/>
              <a:buNone/>
            </a:pPr>
            <a:r>
              <a:rPr lang="es-ES" altLang="es-CL" sz="1600" b="1" i="1" smtClean="0"/>
              <a:t>		- U. de Chile</a:t>
            </a:r>
          </a:p>
          <a:p>
            <a:pPr algn="just">
              <a:buFont typeface="Wingdings" pitchFamily="2" charset="2"/>
              <a:buNone/>
            </a:pPr>
            <a:r>
              <a:rPr lang="es-ES" altLang="es-CL" sz="1600" smtClean="0"/>
              <a:t>		- Parque Almagro</a:t>
            </a:r>
          </a:p>
          <a:p>
            <a:pPr algn="just">
              <a:buFont typeface="Wingdings" pitchFamily="2" charset="2"/>
              <a:buNone/>
            </a:pPr>
            <a:r>
              <a:rPr lang="es-ES" altLang="es-CL" sz="1600" smtClean="0"/>
              <a:t>		- Matta</a:t>
            </a:r>
          </a:p>
          <a:p>
            <a:pPr algn="just"/>
            <a:r>
              <a:rPr lang="es-ES" altLang="es-CL" sz="1600" b="1" i="1" smtClean="0"/>
              <a:t>Tres estaciones están en el sector más céntrico del casco histórico de Santiago</a:t>
            </a:r>
            <a:r>
              <a:rPr lang="es-ES" altLang="es-CL" sz="1600" smtClean="0"/>
              <a:t>.</a:t>
            </a:r>
          </a:p>
          <a:p>
            <a:pPr algn="just">
              <a:buFont typeface="Wingdings" pitchFamily="2" charset="2"/>
              <a:buNone/>
            </a:pPr>
            <a:endParaRPr lang="es-ES" altLang="es-CL" sz="1600" smtClean="0"/>
          </a:p>
          <a:p>
            <a:pPr algn="just">
              <a:buFont typeface="Wingdings" pitchFamily="2" charset="2"/>
              <a:buNone/>
            </a:pPr>
            <a:endParaRPr lang="es-ES" altLang="es-CL" sz="1600" dirty="0" smtClean="0"/>
          </a:p>
        </p:txBody>
      </p:sp>
      <p:pic>
        <p:nvPicPr>
          <p:cNvPr id="8" name="7 Marcador de contenido" descr="zoom santia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" b="2702"/>
          <a:stretch>
            <a:fillRect/>
          </a:stretch>
        </p:blipFill>
        <p:spPr>
          <a:xfrm>
            <a:off x="6721475" y="934837"/>
            <a:ext cx="4254500" cy="4767263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8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caso de Línea 3, cierre calle Bandera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983072" y="926400"/>
            <a:ext cx="8963095" cy="511651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San Diego entre Alonso Ovalle y Alameda:</a:t>
            </a:r>
          </a:p>
          <a:p>
            <a:pPr lvl="1"/>
            <a:r>
              <a:rPr lang="es-CL" sz="1800" dirty="0" smtClean="0"/>
              <a:t>El cierre de calle no genera problema en los accesos vehiculares de los residentes del sector.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s-CL" sz="1800" dirty="0" smtClean="0"/>
              <a:t>La altura del cierro </a:t>
            </a:r>
            <a:r>
              <a:rPr lang="es-CL" sz="1800" dirty="0" smtClean="0">
                <a:solidFill>
                  <a:srgbClr val="FF0000"/>
                </a:solidFill>
              </a:rPr>
              <a:t>genera falta de visibilidad </a:t>
            </a:r>
            <a:r>
              <a:rPr lang="es-CL" sz="1800" dirty="0" smtClean="0"/>
              <a:t>en los puestos de libros de la vereda poniente y oriente, y espacios con poca iluminación y </a:t>
            </a:r>
            <a:r>
              <a:rPr lang="es-CL" sz="1800" dirty="0" smtClean="0">
                <a:solidFill>
                  <a:srgbClr val="FF0000"/>
                </a:solidFill>
              </a:rPr>
              <a:t>potencialmente inseguros</a:t>
            </a:r>
            <a:r>
              <a:rPr lang="es-CL" sz="1800" dirty="0" smtClean="0"/>
              <a:t>.</a:t>
            </a:r>
            <a:endParaRPr lang="es-CL" sz="1800" dirty="0" smtClean="0">
              <a:solidFill>
                <a:srgbClr val="FF0000"/>
              </a:solidFill>
            </a:endParaRPr>
          </a:p>
          <a:p>
            <a:endParaRPr lang="es-CL" dirty="0"/>
          </a:p>
        </p:txBody>
      </p:sp>
      <p:grpSp>
        <p:nvGrpSpPr>
          <p:cNvPr id="8" name="7 Grupo"/>
          <p:cNvGrpSpPr/>
          <p:nvPr/>
        </p:nvGrpSpPr>
        <p:grpSpPr>
          <a:xfrm>
            <a:off x="4710006" y="2761317"/>
            <a:ext cx="4922283" cy="3041349"/>
            <a:chOff x="2355048" y="3459464"/>
            <a:chExt cx="4922283" cy="3041349"/>
          </a:xfrm>
        </p:grpSpPr>
        <p:grpSp>
          <p:nvGrpSpPr>
            <p:cNvPr id="9" name="8 Grupo"/>
            <p:cNvGrpSpPr/>
            <p:nvPr/>
          </p:nvGrpSpPr>
          <p:grpSpPr>
            <a:xfrm>
              <a:off x="2355048" y="3459464"/>
              <a:ext cx="4922283" cy="3041349"/>
              <a:chOff x="3607167" y="3067050"/>
              <a:chExt cx="5536833" cy="3421063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07167" y="3067050"/>
                <a:ext cx="5536833" cy="3421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" name="12 Conector recto"/>
              <p:cNvCxnSpPr/>
              <p:nvPr/>
            </p:nvCxnSpPr>
            <p:spPr>
              <a:xfrm flipH="1" flipV="1">
                <a:off x="4826428" y="5400650"/>
                <a:ext cx="2463372" cy="190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13 Conector recto"/>
              <p:cNvCxnSpPr/>
              <p:nvPr/>
            </p:nvCxnSpPr>
            <p:spPr>
              <a:xfrm flipH="1">
                <a:off x="3670270" y="5400650"/>
                <a:ext cx="1156157" cy="107673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14 Conector recto"/>
              <p:cNvCxnSpPr/>
              <p:nvPr/>
            </p:nvCxnSpPr>
            <p:spPr>
              <a:xfrm>
                <a:off x="7289800" y="5419698"/>
                <a:ext cx="1854200" cy="106841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15 Conector recto de flecha"/>
              <p:cNvCxnSpPr/>
              <p:nvPr/>
            </p:nvCxnSpPr>
            <p:spPr>
              <a:xfrm>
                <a:off x="5624979" y="4991100"/>
                <a:ext cx="0" cy="264041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16 Conector recto de flecha"/>
              <p:cNvCxnSpPr/>
              <p:nvPr/>
            </p:nvCxnSpPr>
            <p:spPr>
              <a:xfrm>
                <a:off x="5397500" y="5277856"/>
                <a:ext cx="1358900" cy="1270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17 Conector recto de flecha"/>
              <p:cNvCxnSpPr/>
              <p:nvPr/>
            </p:nvCxnSpPr>
            <p:spPr>
              <a:xfrm flipH="1">
                <a:off x="4826427" y="4991100"/>
                <a:ext cx="347751" cy="9842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9 Conector recto"/>
            <p:cNvCxnSpPr/>
            <p:nvPr/>
          </p:nvCxnSpPr>
          <p:spPr>
            <a:xfrm flipH="1">
              <a:off x="2411147" y="5201728"/>
              <a:ext cx="1027832" cy="266218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>
              <a:off x="5628934" y="5169958"/>
              <a:ext cx="1648397" cy="164879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18 Grupo"/>
          <p:cNvGrpSpPr/>
          <p:nvPr/>
        </p:nvGrpSpPr>
        <p:grpSpPr>
          <a:xfrm>
            <a:off x="2228713" y="5229016"/>
            <a:ext cx="2231608" cy="573650"/>
            <a:chOff x="6596618" y="3253282"/>
            <a:chExt cx="2231608" cy="573650"/>
          </a:xfrm>
        </p:grpSpPr>
        <p:sp>
          <p:nvSpPr>
            <p:cNvPr id="20" name="19 Rectángulo"/>
            <p:cNvSpPr/>
            <p:nvPr/>
          </p:nvSpPr>
          <p:spPr>
            <a:xfrm>
              <a:off x="6596618" y="3257086"/>
              <a:ext cx="2231608" cy="56984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21" name="20 Conector recto"/>
            <p:cNvCxnSpPr/>
            <p:nvPr/>
          </p:nvCxnSpPr>
          <p:spPr>
            <a:xfrm>
              <a:off x="6687106" y="3384087"/>
              <a:ext cx="336058" cy="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>
              <a:off x="6687106" y="3542415"/>
              <a:ext cx="336058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CuadroTexto"/>
            <p:cNvSpPr txBox="1"/>
            <p:nvPr/>
          </p:nvSpPr>
          <p:spPr>
            <a:xfrm>
              <a:off x="6976437" y="3253282"/>
              <a:ext cx="18517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Demarcación cierre de obra</a:t>
              </a:r>
              <a:endParaRPr lang="es-CL" sz="1050" dirty="0"/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6976437" y="3407924"/>
              <a:ext cx="10567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Flujo vehicular</a:t>
              </a:r>
              <a:endParaRPr lang="es-CL" sz="1050" dirty="0"/>
            </a:p>
          </p:txBody>
        </p:sp>
        <p:cxnSp>
          <p:nvCxnSpPr>
            <p:cNvPr id="25" name="24 Conector recto"/>
            <p:cNvCxnSpPr/>
            <p:nvPr/>
          </p:nvCxnSpPr>
          <p:spPr>
            <a:xfrm>
              <a:off x="6687106" y="3707507"/>
              <a:ext cx="336058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25 CuadroTexto"/>
            <p:cNvSpPr txBox="1"/>
            <p:nvPr/>
          </p:nvSpPr>
          <p:spPr>
            <a:xfrm>
              <a:off x="6976437" y="3573016"/>
              <a:ext cx="16417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Zona de poca seguridad</a:t>
              </a:r>
              <a:endParaRPr lang="es-CL" sz="1050" dirty="0"/>
            </a:p>
          </p:txBody>
        </p:sp>
      </p:grpSp>
      <p:sp>
        <p:nvSpPr>
          <p:cNvPr id="27" name="26 CuadroTexto"/>
          <p:cNvSpPr txBox="1"/>
          <p:nvPr/>
        </p:nvSpPr>
        <p:spPr>
          <a:xfrm>
            <a:off x="4778307" y="2803399"/>
            <a:ext cx="2731389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CL" sz="1200" dirty="0" smtClean="0"/>
              <a:t>Vista desde Alameda a Alonso Ovalle</a:t>
            </a:r>
            <a:endParaRPr lang="es-CL" sz="1200" dirty="0"/>
          </a:p>
        </p:txBody>
      </p:sp>
      <p:pic>
        <p:nvPicPr>
          <p:cNvPr id="28" name="27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caso de Línea 3, cierre calle Bandera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2274887" y="969401"/>
            <a:ext cx="8643938" cy="478366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Bandera entre Alameda y Moneda:</a:t>
            </a:r>
          </a:p>
          <a:p>
            <a:pPr lvl="1"/>
            <a:r>
              <a:rPr lang="es-CL" sz="1800" dirty="0" smtClean="0">
                <a:solidFill>
                  <a:srgbClr val="FF0000"/>
                </a:solidFill>
              </a:rPr>
              <a:t>Acceso sólo residentes </a:t>
            </a:r>
            <a:r>
              <a:rPr lang="es-CL" sz="1800" dirty="0" smtClean="0"/>
              <a:t>y camiones de servicio a través de vía habilitada.</a:t>
            </a:r>
          </a:p>
          <a:p>
            <a:pPr lvl="1"/>
            <a:r>
              <a:rPr lang="es-CL" sz="1800" dirty="0" smtClean="0">
                <a:solidFill>
                  <a:srgbClr val="FF0000"/>
                </a:solidFill>
              </a:rPr>
              <a:t>Encajonamiento de veredas </a:t>
            </a:r>
            <a:r>
              <a:rPr lang="es-CL" sz="1800" dirty="0" smtClean="0"/>
              <a:t>causa zona de inseguridad.</a:t>
            </a:r>
          </a:p>
          <a:p>
            <a:pPr lvl="1"/>
            <a:r>
              <a:rPr lang="es-CL" sz="1800" dirty="0" smtClean="0">
                <a:solidFill>
                  <a:srgbClr val="FF0000"/>
                </a:solidFill>
              </a:rPr>
              <a:t>Problemática con quiosco </a:t>
            </a:r>
            <a:r>
              <a:rPr lang="es-CL" sz="1800" dirty="0" smtClean="0"/>
              <a:t>que quedará tapado por el cierre.</a:t>
            </a:r>
          </a:p>
          <a:p>
            <a:endParaRPr lang="es-CL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288104" y="2820040"/>
            <a:ext cx="2983371" cy="245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3353244" y="5442975"/>
            <a:ext cx="2231608" cy="573650"/>
            <a:chOff x="6596618" y="3253282"/>
            <a:chExt cx="2231608" cy="573650"/>
          </a:xfrm>
        </p:grpSpPr>
        <p:sp>
          <p:nvSpPr>
            <p:cNvPr id="10" name="9 Rectángulo"/>
            <p:cNvSpPr/>
            <p:nvPr/>
          </p:nvSpPr>
          <p:spPr>
            <a:xfrm>
              <a:off x="6596618" y="3257086"/>
              <a:ext cx="2231608" cy="56984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11" name="10 Conector recto"/>
            <p:cNvCxnSpPr/>
            <p:nvPr/>
          </p:nvCxnSpPr>
          <p:spPr>
            <a:xfrm>
              <a:off x="6687106" y="3384087"/>
              <a:ext cx="336058" cy="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>
              <a:off x="6687106" y="3542415"/>
              <a:ext cx="336058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6976437" y="3253282"/>
              <a:ext cx="18517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Demarcación cierre de obra</a:t>
              </a:r>
              <a:endParaRPr lang="es-CL" sz="1050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6976437" y="3407924"/>
              <a:ext cx="10567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Flujo vehicular</a:t>
              </a:r>
              <a:endParaRPr lang="es-CL" sz="1050" dirty="0"/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6687106" y="3707507"/>
              <a:ext cx="336058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CuadroTexto"/>
            <p:cNvSpPr txBox="1"/>
            <p:nvPr/>
          </p:nvSpPr>
          <p:spPr>
            <a:xfrm>
              <a:off x="6976437" y="3573016"/>
              <a:ext cx="16417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Zona de poca seguridad</a:t>
              </a:r>
              <a:endParaRPr lang="es-CL" sz="1050" dirty="0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5653087" y="2820040"/>
            <a:ext cx="5156200" cy="3172210"/>
            <a:chOff x="3632200" y="3165090"/>
            <a:chExt cx="5156200" cy="317221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32200" y="3165090"/>
              <a:ext cx="5156200" cy="3172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18 Conector recto"/>
            <p:cNvCxnSpPr/>
            <p:nvPr/>
          </p:nvCxnSpPr>
          <p:spPr>
            <a:xfrm flipV="1">
              <a:off x="5616575" y="5575300"/>
              <a:ext cx="980281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flipV="1">
              <a:off x="3924300" y="5283201"/>
              <a:ext cx="1104899" cy="1009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flipH="1" flipV="1">
              <a:off x="5489575" y="5194300"/>
              <a:ext cx="1072708" cy="368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 de flecha"/>
            <p:cNvCxnSpPr/>
            <p:nvPr/>
          </p:nvCxnSpPr>
          <p:spPr>
            <a:xfrm flipH="1" flipV="1">
              <a:off x="6438900" y="6045200"/>
              <a:ext cx="469900" cy="2921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 de flecha"/>
            <p:cNvCxnSpPr/>
            <p:nvPr/>
          </p:nvCxnSpPr>
          <p:spPr>
            <a:xfrm flipV="1">
              <a:off x="6245225" y="5670550"/>
              <a:ext cx="1758950" cy="266699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recto"/>
            <p:cNvCxnSpPr/>
            <p:nvPr/>
          </p:nvCxnSpPr>
          <p:spPr>
            <a:xfrm>
              <a:off x="5616575" y="5581650"/>
              <a:ext cx="509143" cy="7556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/>
            <p:cNvCxnSpPr/>
            <p:nvPr/>
          </p:nvCxnSpPr>
          <p:spPr>
            <a:xfrm flipH="1">
              <a:off x="3679824" y="5168900"/>
              <a:ext cx="990600" cy="50165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>
              <a:off x="5871146" y="5029200"/>
              <a:ext cx="802704" cy="16510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26 CuadroTexto"/>
          <p:cNvSpPr txBox="1"/>
          <p:nvPr/>
        </p:nvSpPr>
        <p:spPr>
          <a:xfrm>
            <a:off x="5693472" y="2871571"/>
            <a:ext cx="2347117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CL" sz="1200" dirty="0" smtClean="0"/>
              <a:t>Vista desde Moneda a Alameda</a:t>
            </a:r>
            <a:endParaRPr lang="es-CL" sz="1200" dirty="0"/>
          </a:p>
        </p:txBody>
      </p:sp>
      <p:pic>
        <p:nvPicPr>
          <p:cNvPr id="28" name="27 Imagen" descr="Logo Metro (1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caso de Línea 3, cierre calle Bandera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2063558" y="837380"/>
            <a:ext cx="8643938" cy="511651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Bandera entre Moneda y Agustinas:</a:t>
            </a:r>
          </a:p>
          <a:p>
            <a:pPr lvl="1"/>
            <a:r>
              <a:rPr lang="es-CL" sz="1800" dirty="0" smtClean="0">
                <a:solidFill>
                  <a:srgbClr val="FF0000"/>
                </a:solidFill>
              </a:rPr>
              <a:t>Punto importante de traslado de usuarios de </a:t>
            </a:r>
            <a:r>
              <a:rPr lang="es-CL" sz="1800" dirty="0" err="1" smtClean="0">
                <a:solidFill>
                  <a:srgbClr val="FF0000"/>
                </a:solidFill>
              </a:rPr>
              <a:t>Transantiago</a:t>
            </a:r>
            <a:r>
              <a:rPr lang="es-CL" sz="1800" dirty="0" smtClean="0">
                <a:solidFill>
                  <a:srgbClr val="FF0000"/>
                </a:solidFill>
              </a:rPr>
              <a:t> </a:t>
            </a:r>
            <a:r>
              <a:rPr lang="es-CL" sz="1800" dirty="0" smtClean="0"/>
              <a:t>por paradero con mayor afluencia del sector: 800 pasajeros por hora en punta mañana.</a:t>
            </a:r>
          </a:p>
          <a:p>
            <a:pPr lvl="1"/>
            <a:r>
              <a:rPr lang="es-CL" sz="1800" dirty="0" smtClean="0">
                <a:solidFill>
                  <a:srgbClr val="FF0000"/>
                </a:solidFill>
              </a:rPr>
              <a:t>Se redistribuye en 3 nuevos paraderos</a:t>
            </a:r>
            <a:r>
              <a:rPr lang="es-CL" sz="1800" dirty="0" smtClean="0"/>
              <a:t>: 2 en </a:t>
            </a:r>
            <a:r>
              <a:rPr lang="es-CL" sz="1800" dirty="0" err="1" smtClean="0"/>
              <a:t>Amunátegui</a:t>
            </a:r>
            <a:r>
              <a:rPr lang="es-CL" sz="1800" dirty="0" smtClean="0"/>
              <a:t> y 1 en Mac </a:t>
            </a:r>
            <a:r>
              <a:rPr lang="es-CL" sz="1800" dirty="0" err="1" smtClean="0"/>
              <a:t>Iver</a:t>
            </a:r>
            <a:r>
              <a:rPr lang="es-CL" sz="1800" dirty="0" smtClean="0"/>
              <a:t>.</a:t>
            </a:r>
          </a:p>
          <a:p>
            <a:pPr lvl="1"/>
            <a:r>
              <a:rPr lang="es-CL" sz="1800" dirty="0" smtClean="0">
                <a:solidFill>
                  <a:srgbClr val="FF0000"/>
                </a:solidFill>
              </a:rPr>
              <a:t>Quioscos afectados indirectamente </a:t>
            </a:r>
            <a:r>
              <a:rPr lang="es-CL" sz="1800" dirty="0" smtClean="0"/>
              <a:t>por baja de flujo considerable.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3873116" y="3027847"/>
            <a:ext cx="4413250" cy="3061360"/>
            <a:chOff x="1441450" y="2997200"/>
            <a:chExt cx="5270500" cy="365601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41450" y="2997200"/>
              <a:ext cx="5270500" cy="3622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9 Elipse"/>
            <p:cNvSpPr/>
            <p:nvPr/>
          </p:nvSpPr>
          <p:spPr>
            <a:xfrm>
              <a:off x="4311650" y="4622800"/>
              <a:ext cx="1016000" cy="2030413"/>
            </a:xfrm>
            <a:prstGeom prst="ellipse">
              <a:avLst/>
            </a:prstGeom>
            <a:noFill/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3970460" y="3068977"/>
            <a:ext cx="241604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CL" sz="1200" dirty="0" smtClean="0"/>
              <a:t>Vista desde Moneda a Agustinas</a:t>
            </a:r>
            <a:endParaRPr lang="es-CL" sz="1200" dirty="0"/>
          </a:p>
        </p:txBody>
      </p:sp>
      <p:pic>
        <p:nvPicPr>
          <p:cNvPr id="12" name="11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3072384"/>
          </a:xfrm>
        </p:spPr>
        <p:txBody>
          <a:bodyPr anchor="t">
            <a:noAutofit/>
          </a:bodyPr>
          <a:lstStyle/>
          <a:p>
            <a:r>
              <a:rPr lang="es-CL" sz="2800" b="1" dirty="0" smtClean="0">
                <a:solidFill>
                  <a:schemeClr val="accent1">
                    <a:lumMod val="75000"/>
                  </a:schemeClr>
                </a:solidFill>
              </a:rPr>
              <a:t>Impacto del Desarrollo de Proyectos y el Desplazamiento </a:t>
            </a:r>
            <a:r>
              <a:rPr lang="es-CL" sz="2800" b="1" dirty="0">
                <a:solidFill>
                  <a:schemeClr val="accent1">
                    <a:lumMod val="75000"/>
                  </a:schemeClr>
                </a:solidFill>
              </a:rPr>
              <a:t>Económico de Negocios e Informales </a:t>
            </a:r>
            <a:r>
              <a:rPr lang="es-CL" sz="2800" b="1" dirty="0" smtClean="0"/>
              <a:t/>
            </a:r>
            <a:br>
              <a:rPr lang="es-CL" sz="2800" b="1" dirty="0" smtClean="0"/>
            </a:br>
            <a:r>
              <a:rPr lang="es-CL" sz="2800" b="1" dirty="0" smtClean="0"/>
              <a:t/>
            </a:r>
            <a:br>
              <a:rPr lang="es-CL" sz="2800" b="1" dirty="0" smtClean="0"/>
            </a:br>
            <a:r>
              <a:rPr lang="es-ES" sz="2800" dirty="0">
                <a:latin typeface="Calibri" pitchFamily="34" charset="0"/>
              </a:rPr>
              <a:t/>
            </a:r>
            <a:br>
              <a:rPr lang="es-ES" sz="2800" dirty="0">
                <a:latin typeface="Calibri" pitchFamily="34" charset="0"/>
              </a:rPr>
            </a:br>
            <a:r>
              <a:rPr lang="es-CL" sz="3200" b="1" dirty="0" smtClean="0">
                <a:latin typeface="Calibri" pitchFamily="34" charset="0"/>
              </a:rPr>
              <a:t/>
            </a:r>
            <a:br>
              <a:rPr lang="es-CL" sz="3200" b="1" dirty="0" smtClean="0">
                <a:latin typeface="Calibri" pitchFamily="34" charset="0"/>
              </a:rPr>
            </a:br>
            <a:endParaRPr lang="es-ES" sz="3200" b="1" dirty="0">
              <a:latin typeface="Calibri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s-CL" sz="3200" b="1" dirty="0">
                <a:ln w="3175" cmpd="sng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Experiencia de Metro de </a:t>
            </a:r>
            <a:r>
              <a:rPr lang="es-CL" sz="3200" b="1" dirty="0" smtClean="0">
                <a:ln w="3175" cmpd="sng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Santiago</a:t>
            </a:r>
          </a:p>
          <a:p>
            <a:pPr marL="0" indent="0" algn="ctr">
              <a:buNone/>
            </a:pPr>
            <a:r>
              <a:rPr lang="es-CL" sz="2800" dirty="0" smtClean="0">
                <a:ln w="3175" cmpd="sng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CL" sz="2800" b="1" i="1" dirty="0" smtClean="0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 </a:t>
            </a:r>
            <a:r>
              <a:rPr lang="es-CL" sz="2800" b="1" i="1" dirty="0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Desafío de Vincularse en un Nuevo Contexto y Enfoque de Relaciones con </a:t>
            </a:r>
            <a:r>
              <a:rPr lang="es-CL" sz="2800" b="1" i="1" dirty="0" err="1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Stakeholders</a:t>
            </a:r>
            <a:r>
              <a:rPr lang="es-CL" sz="2800" b="1" i="1" dirty="0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y Comunidades</a:t>
            </a:r>
            <a:r>
              <a:rPr lang="es-CL" sz="3200" b="1" dirty="0">
                <a:ln w="3175" cmpd="sng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s-CL" sz="3200" b="1" dirty="0">
                <a:ln w="3175" cmpd="sng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s-CL" sz="3200" b="1" dirty="0">
              <a:ln w="3175" cmpd="sng">
                <a:noFill/>
              </a:ln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6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caso de Línea 3, cierre calle Bandera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2162061" y="931119"/>
            <a:ext cx="8229600" cy="511651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Bandera entre Compañía y Catedral:</a:t>
            </a:r>
          </a:p>
          <a:p>
            <a:pPr lvl="1"/>
            <a:r>
              <a:rPr lang="es-CL" sz="1800" dirty="0" smtClean="0"/>
              <a:t>Se deja </a:t>
            </a:r>
            <a:r>
              <a:rPr lang="es-CL" sz="1800" dirty="0" smtClean="0">
                <a:solidFill>
                  <a:srgbClr val="FF0000"/>
                </a:solidFill>
              </a:rPr>
              <a:t>acceso vehicular para estacionamientos </a:t>
            </a:r>
            <a:r>
              <a:rPr lang="es-CL" sz="1800" dirty="0" smtClean="0"/>
              <a:t>de la Catedral.</a:t>
            </a:r>
          </a:p>
          <a:p>
            <a:pPr lvl="1"/>
            <a:r>
              <a:rPr lang="es-CL" sz="1800" dirty="0" smtClean="0">
                <a:solidFill>
                  <a:srgbClr val="FF0000"/>
                </a:solidFill>
              </a:rPr>
              <a:t>Encajonamiento de vereda </a:t>
            </a:r>
            <a:r>
              <a:rPr lang="es-CL" sz="1800" dirty="0" smtClean="0"/>
              <a:t>oriente causa zona de inseguridad.</a:t>
            </a:r>
          </a:p>
          <a:p>
            <a:pPr lvl="1"/>
            <a:r>
              <a:rPr lang="es-CL" sz="1800" dirty="0" smtClean="0">
                <a:solidFill>
                  <a:srgbClr val="FF0000"/>
                </a:solidFill>
              </a:rPr>
              <a:t>Problemática con quiosco </a:t>
            </a:r>
            <a:r>
              <a:rPr lang="es-CL" sz="1800" dirty="0" smtClean="0"/>
              <a:t>que se debe mover unos metros </a:t>
            </a:r>
            <a:r>
              <a:rPr lang="es-CL" sz="1800" dirty="0" smtClean="0">
                <a:solidFill>
                  <a:srgbClr val="FF0000"/>
                </a:solidFill>
              </a:rPr>
              <a:t>y con comercios debido a proximidad con cierre</a:t>
            </a:r>
            <a:r>
              <a:rPr lang="es-CL" sz="1800" dirty="0" smtClean="0"/>
              <a:t>.</a:t>
            </a:r>
            <a:endParaRPr lang="es-CL" sz="1800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6024" y="2694831"/>
            <a:ext cx="207010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3485001" y="3152031"/>
            <a:ext cx="5516010" cy="2705100"/>
            <a:chOff x="1354690" y="3444081"/>
            <a:chExt cx="5516010" cy="27051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54690" y="3444081"/>
              <a:ext cx="5021262" cy="2705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10 Conector recto"/>
            <p:cNvCxnSpPr/>
            <p:nvPr/>
          </p:nvCxnSpPr>
          <p:spPr>
            <a:xfrm flipV="1">
              <a:off x="2662614" y="5742923"/>
              <a:ext cx="2041107" cy="567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flipV="1">
              <a:off x="2662614" y="5424884"/>
              <a:ext cx="266700" cy="3862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flipH="1" flipV="1">
              <a:off x="4368360" y="5615920"/>
              <a:ext cx="335361" cy="114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"/>
            <p:cNvCxnSpPr/>
            <p:nvPr/>
          </p:nvCxnSpPr>
          <p:spPr>
            <a:xfrm flipV="1">
              <a:off x="3579916" y="5606255"/>
              <a:ext cx="788444" cy="492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/>
            <p:nvPr/>
          </p:nvCxnSpPr>
          <p:spPr>
            <a:xfrm flipH="1" flipV="1">
              <a:off x="3317694" y="5410993"/>
              <a:ext cx="262222" cy="2444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 de flecha"/>
            <p:cNvCxnSpPr/>
            <p:nvPr/>
          </p:nvCxnSpPr>
          <p:spPr>
            <a:xfrm>
              <a:off x="3579916" y="5410993"/>
              <a:ext cx="285405" cy="19526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>
              <a:off x="3722618" y="5410993"/>
              <a:ext cx="1049407" cy="195262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Elipse"/>
            <p:cNvSpPr/>
            <p:nvPr/>
          </p:nvSpPr>
          <p:spPr>
            <a:xfrm>
              <a:off x="4229100" y="5194300"/>
              <a:ext cx="306940" cy="461168"/>
            </a:xfrm>
            <a:prstGeom prst="ellipse">
              <a:avLst/>
            </a:prstGeom>
            <a:noFill/>
            <a:ln>
              <a:solidFill>
                <a:schemeClr val="accent2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19" name="18 Conector recto de flecha"/>
            <p:cNvCxnSpPr>
              <a:stCxn id="18" idx="6"/>
            </p:cNvCxnSpPr>
            <p:nvPr/>
          </p:nvCxnSpPr>
          <p:spPr>
            <a:xfrm flipV="1">
              <a:off x="4536040" y="4673600"/>
              <a:ext cx="2334660" cy="751284"/>
            </a:xfrm>
            <a:prstGeom prst="straightConnector1">
              <a:avLst/>
            </a:prstGeom>
            <a:ln>
              <a:solidFill>
                <a:schemeClr val="accent2">
                  <a:lumMod val="25000"/>
                  <a:lumOff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19 Grupo"/>
          <p:cNvGrpSpPr/>
          <p:nvPr/>
        </p:nvGrpSpPr>
        <p:grpSpPr>
          <a:xfrm>
            <a:off x="2266042" y="5543391"/>
            <a:ext cx="2231608" cy="573650"/>
            <a:chOff x="6596618" y="3253282"/>
            <a:chExt cx="2231608" cy="573650"/>
          </a:xfrm>
        </p:grpSpPr>
        <p:sp>
          <p:nvSpPr>
            <p:cNvPr id="21" name="20 Rectángulo"/>
            <p:cNvSpPr/>
            <p:nvPr/>
          </p:nvSpPr>
          <p:spPr>
            <a:xfrm>
              <a:off x="6596618" y="3257086"/>
              <a:ext cx="2231608" cy="56984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22" name="21 Conector recto"/>
            <p:cNvCxnSpPr/>
            <p:nvPr/>
          </p:nvCxnSpPr>
          <p:spPr>
            <a:xfrm>
              <a:off x="6687106" y="3384087"/>
              <a:ext cx="336058" cy="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>
              <a:off x="6687106" y="3542415"/>
              <a:ext cx="336058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23 CuadroTexto"/>
            <p:cNvSpPr txBox="1"/>
            <p:nvPr/>
          </p:nvSpPr>
          <p:spPr>
            <a:xfrm>
              <a:off x="6976437" y="3253282"/>
              <a:ext cx="18517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Demarcación cierre de obra</a:t>
              </a:r>
              <a:endParaRPr lang="es-CL" sz="1050" dirty="0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6976437" y="3407924"/>
              <a:ext cx="10567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Flujo vehicular</a:t>
              </a:r>
              <a:endParaRPr lang="es-CL" sz="1050" dirty="0"/>
            </a:p>
          </p:txBody>
        </p:sp>
        <p:cxnSp>
          <p:nvCxnSpPr>
            <p:cNvPr id="26" name="25 Conector recto"/>
            <p:cNvCxnSpPr/>
            <p:nvPr/>
          </p:nvCxnSpPr>
          <p:spPr>
            <a:xfrm>
              <a:off x="6687106" y="3707507"/>
              <a:ext cx="336058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6 CuadroTexto"/>
            <p:cNvSpPr txBox="1"/>
            <p:nvPr/>
          </p:nvSpPr>
          <p:spPr>
            <a:xfrm>
              <a:off x="6976437" y="3573016"/>
              <a:ext cx="16417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Zona de poca seguridad</a:t>
              </a:r>
              <a:endParaRPr lang="es-CL" sz="1050" dirty="0"/>
            </a:p>
          </p:txBody>
        </p:sp>
      </p:grpSp>
      <p:sp>
        <p:nvSpPr>
          <p:cNvPr id="28" name="27 CuadroTexto"/>
          <p:cNvSpPr txBox="1"/>
          <p:nvPr/>
        </p:nvSpPr>
        <p:spPr>
          <a:xfrm>
            <a:off x="3560580" y="3246874"/>
            <a:ext cx="248382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CL" sz="1200" dirty="0" smtClean="0"/>
              <a:t>Vista desde Compañía a Catedral</a:t>
            </a:r>
            <a:endParaRPr lang="es-CL" sz="1200" dirty="0"/>
          </a:p>
        </p:txBody>
      </p:sp>
      <p:pic>
        <p:nvPicPr>
          <p:cNvPr id="29" name="28 Imagen" descr="Logo Metro (1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caso de Línea 3, cierre calle Bandera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984875" y="972695"/>
            <a:ext cx="8731250" cy="511651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Bandera entre Compañía y Catedral:</a:t>
            </a:r>
          </a:p>
          <a:p>
            <a:pPr lvl="1"/>
            <a:r>
              <a:rPr lang="es-CL" sz="1800" dirty="0" smtClean="0">
                <a:solidFill>
                  <a:srgbClr val="FF0000"/>
                </a:solidFill>
              </a:rPr>
              <a:t>Afluencia de paradero de </a:t>
            </a:r>
            <a:r>
              <a:rPr lang="es-CL" sz="1800" dirty="0" err="1" smtClean="0">
                <a:solidFill>
                  <a:srgbClr val="FF0000"/>
                </a:solidFill>
              </a:rPr>
              <a:t>Transantiago</a:t>
            </a:r>
            <a:r>
              <a:rPr lang="es-CL" sz="1800" dirty="0" smtClean="0">
                <a:solidFill>
                  <a:srgbClr val="FF0000"/>
                </a:solidFill>
              </a:rPr>
              <a:t> </a:t>
            </a:r>
            <a:r>
              <a:rPr lang="es-CL" sz="1800" dirty="0" smtClean="0"/>
              <a:t>que se redistribuye en 2: </a:t>
            </a:r>
          </a:p>
          <a:p>
            <a:pPr lvl="2"/>
            <a:r>
              <a:rPr lang="es-CL" sz="1600" dirty="0" smtClean="0"/>
              <a:t>1 paradero a </a:t>
            </a:r>
            <a:r>
              <a:rPr lang="es-CL" sz="1600" dirty="0" err="1" smtClean="0"/>
              <a:t>Amunátegui</a:t>
            </a:r>
            <a:r>
              <a:rPr lang="es-CL" sz="1600" dirty="0" smtClean="0"/>
              <a:t> </a:t>
            </a:r>
          </a:p>
          <a:p>
            <a:pPr lvl="2"/>
            <a:r>
              <a:rPr lang="es-CL" sz="1600" dirty="0" smtClean="0"/>
              <a:t>1 paradero Mac </a:t>
            </a:r>
            <a:r>
              <a:rPr lang="es-CL" sz="1600" dirty="0" err="1" smtClean="0"/>
              <a:t>Iver</a:t>
            </a:r>
            <a:endParaRPr lang="es-CL" sz="1600" dirty="0" smtClean="0"/>
          </a:p>
        </p:txBody>
      </p:sp>
      <p:grpSp>
        <p:nvGrpSpPr>
          <p:cNvPr id="8" name="7 Grupo"/>
          <p:cNvGrpSpPr/>
          <p:nvPr/>
        </p:nvGrpSpPr>
        <p:grpSpPr>
          <a:xfrm>
            <a:off x="5479724" y="2511869"/>
            <a:ext cx="4966467" cy="3577338"/>
            <a:chOff x="2374133" y="3630613"/>
            <a:chExt cx="3978125" cy="2865437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74133" y="3630613"/>
              <a:ext cx="3978125" cy="2705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9 Elipse"/>
            <p:cNvSpPr/>
            <p:nvPr/>
          </p:nvSpPr>
          <p:spPr>
            <a:xfrm>
              <a:off x="3560516" y="4983163"/>
              <a:ext cx="2108200" cy="1512887"/>
            </a:xfrm>
            <a:prstGeom prst="ellipse">
              <a:avLst/>
            </a:prstGeom>
            <a:noFill/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5555094" y="2593918"/>
            <a:ext cx="248382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CL" sz="1200" dirty="0" smtClean="0"/>
              <a:t>Vista desde Compañía a Catedral</a:t>
            </a:r>
            <a:endParaRPr lang="es-CL" sz="1200" dirty="0"/>
          </a:p>
        </p:txBody>
      </p:sp>
      <p:pic>
        <p:nvPicPr>
          <p:cNvPr id="12" name="11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caso de Línea 3, cierre calle Bandera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6334626" y="2469975"/>
            <a:ext cx="4281322" cy="2945205"/>
            <a:chOff x="4648201" y="3143457"/>
            <a:chExt cx="4281322" cy="2945205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48201" y="3143457"/>
              <a:ext cx="4281322" cy="2945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8 Conector recto"/>
            <p:cNvCxnSpPr/>
            <p:nvPr/>
          </p:nvCxnSpPr>
          <p:spPr>
            <a:xfrm flipV="1">
              <a:off x="5527675" y="4599198"/>
              <a:ext cx="1261186" cy="168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 flipV="1">
              <a:off x="5527675" y="4305795"/>
              <a:ext cx="222250" cy="2934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H="1" flipV="1">
              <a:off x="6299200" y="4452496"/>
              <a:ext cx="489662" cy="1467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flipV="1">
              <a:off x="6303811" y="4439796"/>
              <a:ext cx="109033" cy="12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flipH="1" flipV="1">
              <a:off x="6179773" y="4319300"/>
              <a:ext cx="238853" cy="1020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"/>
            <p:cNvCxnSpPr/>
            <p:nvPr/>
          </p:nvCxnSpPr>
          <p:spPr>
            <a:xfrm flipH="1">
              <a:off x="5416550" y="4302437"/>
              <a:ext cx="190500" cy="29676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/>
            <p:nvPr/>
          </p:nvCxnSpPr>
          <p:spPr>
            <a:xfrm>
              <a:off x="6544031" y="4435592"/>
              <a:ext cx="244831" cy="127071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Elipse"/>
            <p:cNvSpPr/>
            <p:nvPr/>
          </p:nvSpPr>
          <p:spPr>
            <a:xfrm>
              <a:off x="5194300" y="4265984"/>
              <a:ext cx="396875" cy="562480"/>
            </a:xfrm>
            <a:prstGeom prst="ellipse">
              <a:avLst/>
            </a:prstGeom>
            <a:noFill/>
            <a:ln>
              <a:solidFill>
                <a:schemeClr val="accent2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7" name="2 Marcador de contenido"/>
          <p:cNvSpPr txBox="1">
            <a:spLocks/>
          </p:cNvSpPr>
          <p:nvPr/>
        </p:nvSpPr>
        <p:spPr>
          <a:xfrm>
            <a:off x="1984875" y="706056"/>
            <a:ext cx="8731250" cy="511651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Bandera entre Catedral y Santo Domingo:</a:t>
            </a:r>
          </a:p>
          <a:p>
            <a:pPr lvl="1"/>
            <a:r>
              <a:rPr lang="es-CL" sz="1800" dirty="0" smtClean="0">
                <a:solidFill>
                  <a:srgbClr val="FF0000"/>
                </a:solidFill>
              </a:rPr>
              <a:t>Se cierra la mitad sur de la cuadra </a:t>
            </a:r>
            <a:r>
              <a:rPr lang="es-CL" sz="1800" dirty="0" smtClean="0"/>
              <a:t>tomando parte de la vereda en el sector de los terrenos que ya están expropiados (esquina </a:t>
            </a:r>
            <a:r>
              <a:rPr lang="es-CL" sz="1800" dirty="0" err="1" smtClean="0"/>
              <a:t>surponiente</a:t>
            </a:r>
            <a:r>
              <a:rPr lang="es-CL" sz="1800" dirty="0" smtClean="0"/>
              <a:t>).</a:t>
            </a:r>
          </a:p>
          <a:p>
            <a:pPr lvl="1"/>
            <a:r>
              <a:rPr lang="es-CL" sz="1800" dirty="0" smtClean="0">
                <a:solidFill>
                  <a:srgbClr val="FF0000"/>
                </a:solidFill>
              </a:rPr>
              <a:t>Movimiento quiosco unos metros.</a:t>
            </a:r>
          </a:p>
        </p:txBody>
      </p:sp>
      <p:grpSp>
        <p:nvGrpSpPr>
          <p:cNvPr id="18" name="17 Grupo"/>
          <p:cNvGrpSpPr/>
          <p:nvPr/>
        </p:nvGrpSpPr>
        <p:grpSpPr>
          <a:xfrm>
            <a:off x="1878068" y="2453113"/>
            <a:ext cx="4328362" cy="2945205"/>
            <a:chOff x="191643" y="3126595"/>
            <a:chExt cx="4328362" cy="2945205"/>
          </a:xfrm>
        </p:grpSpPr>
        <p:grpSp>
          <p:nvGrpSpPr>
            <p:cNvPr id="19" name="18 Grupo"/>
            <p:cNvGrpSpPr/>
            <p:nvPr/>
          </p:nvGrpSpPr>
          <p:grpSpPr>
            <a:xfrm>
              <a:off x="207643" y="3126595"/>
              <a:ext cx="4312362" cy="2945205"/>
              <a:chOff x="736600" y="2870200"/>
              <a:chExt cx="4871971" cy="3327400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36600" y="2870200"/>
                <a:ext cx="4871971" cy="3327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22 Conector recto"/>
              <p:cNvCxnSpPr/>
              <p:nvPr/>
            </p:nvCxnSpPr>
            <p:spPr>
              <a:xfrm>
                <a:off x="736600" y="5295900"/>
                <a:ext cx="443119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23 Conector recto"/>
              <p:cNvCxnSpPr/>
              <p:nvPr/>
            </p:nvCxnSpPr>
            <p:spPr>
              <a:xfrm flipH="1" flipV="1">
                <a:off x="4151793" y="4432300"/>
                <a:ext cx="1016000" cy="8636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24 Conector recto"/>
              <p:cNvCxnSpPr/>
              <p:nvPr/>
            </p:nvCxnSpPr>
            <p:spPr>
              <a:xfrm flipV="1">
                <a:off x="3002981" y="4533900"/>
                <a:ext cx="491788" cy="1905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25 Conector recto"/>
              <p:cNvCxnSpPr/>
              <p:nvPr/>
            </p:nvCxnSpPr>
            <p:spPr>
              <a:xfrm flipV="1">
                <a:off x="3453192" y="4451350"/>
                <a:ext cx="83154" cy="8255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26 Conector recto"/>
              <p:cNvCxnSpPr/>
              <p:nvPr/>
            </p:nvCxnSpPr>
            <p:spPr>
              <a:xfrm flipV="1">
                <a:off x="3530600" y="4432300"/>
                <a:ext cx="621193" cy="1905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19 Conector recto"/>
            <p:cNvCxnSpPr/>
            <p:nvPr/>
          </p:nvCxnSpPr>
          <p:spPr>
            <a:xfrm flipV="1">
              <a:off x="191643" y="4599197"/>
              <a:ext cx="2022058" cy="66679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>
              <a:off x="3442843" y="4562663"/>
              <a:ext cx="744176" cy="557003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2461904" y="5132242"/>
            <a:ext cx="2231608" cy="573650"/>
            <a:chOff x="6596618" y="3253282"/>
            <a:chExt cx="2231608" cy="573650"/>
          </a:xfrm>
        </p:grpSpPr>
        <p:sp>
          <p:nvSpPr>
            <p:cNvPr id="29" name="28 Rectángulo"/>
            <p:cNvSpPr/>
            <p:nvPr/>
          </p:nvSpPr>
          <p:spPr>
            <a:xfrm>
              <a:off x="6596618" y="3257086"/>
              <a:ext cx="2231608" cy="56984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30" name="29 Conector recto"/>
            <p:cNvCxnSpPr/>
            <p:nvPr/>
          </p:nvCxnSpPr>
          <p:spPr>
            <a:xfrm>
              <a:off x="6687106" y="3384087"/>
              <a:ext cx="336058" cy="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"/>
            <p:cNvCxnSpPr/>
            <p:nvPr/>
          </p:nvCxnSpPr>
          <p:spPr>
            <a:xfrm>
              <a:off x="6687106" y="3542415"/>
              <a:ext cx="336058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1 CuadroTexto"/>
            <p:cNvSpPr txBox="1"/>
            <p:nvPr/>
          </p:nvSpPr>
          <p:spPr>
            <a:xfrm>
              <a:off x="6976437" y="3253282"/>
              <a:ext cx="18517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Demarcación cierre de obra</a:t>
              </a:r>
              <a:endParaRPr lang="es-CL" sz="1050" dirty="0"/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6976437" y="3407924"/>
              <a:ext cx="10567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Flujo vehicular</a:t>
              </a:r>
              <a:endParaRPr lang="es-CL" sz="1050" dirty="0"/>
            </a:p>
          </p:txBody>
        </p:sp>
        <p:cxnSp>
          <p:nvCxnSpPr>
            <p:cNvPr id="34" name="33 Conector recto"/>
            <p:cNvCxnSpPr/>
            <p:nvPr/>
          </p:nvCxnSpPr>
          <p:spPr>
            <a:xfrm>
              <a:off x="6687106" y="3707507"/>
              <a:ext cx="336058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34 CuadroTexto"/>
            <p:cNvSpPr txBox="1"/>
            <p:nvPr/>
          </p:nvSpPr>
          <p:spPr>
            <a:xfrm>
              <a:off x="6976437" y="3573016"/>
              <a:ext cx="16417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050" dirty="0" smtClean="0"/>
                <a:t>Zona de poca seguridad</a:t>
              </a:r>
              <a:endParaRPr lang="es-CL" sz="1050" dirty="0"/>
            </a:p>
          </p:txBody>
        </p:sp>
      </p:grpSp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7644" y="4400635"/>
            <a:ext cx="1557643" cy="172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36 Conector recto de flecha"/>
          <p:cNvCxnSpPr>
            <a:stCxn id="16" idx="5"/>
          </p:cNvCxnSpPr>
          <p:nvPr/>
        </p:nvCxnSpPr>
        <p:spPr>
          <a:xfrm>
            <a:off x="7219479" y="4072609"/>
            <a:ext cx="216871" cy="638709"/>
          </a:xfrm>
          <a:prstGeom prst="straightConnector1">
            <a:avLst/>
          </a:prstGeom>
          <a:ln>
            <a:solidFill>
              <a:schemeClr val="accent2">
                <a:lumMod val="25000"/>
                <a:lumOff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1953655" y="2485423"/>
            <a:ext cx="283327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CL" sz="1200" dirty="0" smtClean="0"/>
              <a:t>Vista desde Catedral a Santo Domingo</a:t>
            </a:r>
            <a:endParaRPr lang="es-CL" sz="1200" dirty="0"/>
          </a:p>
        </p:txBody>
      </p:sp>
      <p:sp>
        <p:nvSpPr>
          <p:cNvPr id="39" name="38 CuadroTexto"/>
          <p:cNvSpPr txBox="1"/>
          <p:nvPr/>
        </p:nvSpPr>
        <p:spPr>
          <a:xfrm>
            <a:off x="6402441" y="2501852"/>
            <a:ext cx="283327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CL" sz="1200" dirty="0" smtClean="0"/>
              <a:t>Vista desde Santo Domingo a Catedral</a:t>
            </a:r>
            <a:endParaRPr lang="es-CL" sz="1200" dirty="0"/>
          </a:p>
        </p:txBody>
      </p:sp>
      <p:pic>
        <p:nvPicPr>
          <p:cNvPr id="40" name="39 Imagen" descr="Logo Metro (1)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La Necesidad de Construir un Plan de Mitigación a partir del Relacionamiento con la </a:t>
            </a:r>
            <a:r>
              <a:rPr lang="es-CL" dirty="0" smtClean="0"/>
              <a:t>Comunidad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5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Estrategia de Relaciones con la comunidad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54827" y="2140163"/>
            <a:ext cx="5029201" cy="634638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Rectángulo"/>
          <p:cNvSpPr/>
          <p:nvPr/>
        </p:nvSpPr>
        <p:spPr>
          <a:xfrm>
            <a:off x="4454782" y="3007134"/>
            <a:ext cx="4282633" cy="711847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Rectángulo"/>
          <p:cNvSpPr/>
          <p:nvPr/>
        </p:nvSpPr>
        <p:spPr>
          <a:xfrm>
            <a:off x="3449857" y="1192863"/>
            <a:ext cx="6088283" cy="764987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9 CuadroTexto"/>
          <p:cNvSpPr txBox="1"/>
          <p:nvPr/>
        </p:nvSpPr>
        <p:spPr>
          <a:xfrm>
            <a:off x="4403133" y="1390691"/>
            <a:ext cx="466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MISIÓN Y VISIÓN EMPRESA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64699" y="2258773"/>
            <a:ext cx="535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ESTRATEGIA DE SOSTENIBILIDAD 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857564" y="3072650"/>
            <a:ext cx="377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ESTRATEGIA DE RELACIÓN CON LA COMUNIDAD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356531" y="4120214"/>
            <a:ext cx="25927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PLANES DE ACCIÓN </a:t>
            </a:r>
            <a:endParaRPr lang="es-CL" dirty="0">
              <a:solidFill>
                <a:schemeClr val="bg1"/>
              </a:solidFill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3238314" y="1088059"/>
            <a:ext cx="0" cy="303011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14 Elipse"/>
          <p:cNvSpPr/>
          <p:nvPr/>
        </p:nvSpPr>
        <p:spPr>
          <a:xfrm>
            <a:off x="4418380" y="1539840"/>
            <a:ext cx="5254907" cy="12692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15 CuadroTexto"/>
          <p:cNvSpPr txBox="1"/>
          <p:nvPr/>
        </p:nvSpPr>
        <p:spPr>
          <a:xfrm>
            <a:off x="3505265" y="4990521"/>
            <a:ext cx="25927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Plan Proyectos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222942" y="4990521"/>
            <a:ext cx="25927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Plan operación</a:t>
            </a:r>
            <a:endParaRPr lang="es-CL" dirty="0">
              <a:solidFill>
                <a:schemeClr val="bg1"/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H="1">
            <a:off x="5470635" y="4489546"/>
            <a:ext cx="288032" cy="5009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7624792" y="4518743"/>
            <a:ext cx="309937" cy="4425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19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Contexto social</a:t>
            </a:r>
          </a:p>
        </p:txBody>
      </p:sp>
      <p:sp>
        <p:nvSpPr>
          <p:cNvPr id="7" name="CuadroTexto 1"/>
          <p:cNvSpPr txBox="1"/>
          <p:nvPr/>
        </p:nvSpPr>
        <p:spPr>
          <a:xfrm>
            <a:off x="6253941" y="0"/>
            <a:ext cx="4176464" cy="181588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>1.</a:t>
            </a:r>
            <a: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/>
            </a:r>
            <a:b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</a:br>
            <a:r>
              <a:rPr lang="es-MX" sz="2800" b="1" dirty="0" smtClean="0">
                <a:solidFill>
                  <a:srgbClr val="CC0000"/>
                </a:solidFill>
                <a:latin typeface="Calibri" pitchFamily="34" charset="0"/>
              </a:rPr>
              <a:t> Sociedad civil fuerte e intolerancia a la desigualdad</a:t>
            </a:r>
            <a:endParaRPr lang="es-CL" b="1" dirty="0">
              <a:solidFill>
                <a:srgbClr val="FF66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Picture 6" descr="http://media.biobiochile.cl/wp-content/uploads/2014/09/A_UNO_432385-730x350.jpg"/>
          <p:cNvPicPr>
            <a:picLocks noChangeAspect="1" noChangeArrowheads="1"/>
          </p:cNvPicPr>
          <p:nvPr/>
        </p:nvPicPr>
        <p:blipFill>
          <a:blip r:embed="rId4"/>
          <a:srcRect b="11495"/>
          <a:stretch>
            <a:fillRect/>
          </a:stretch>
        </p:blipFill>
        <p:spPr bwMode="auto">
          <a:xfrm>
            <a:off x="1572093" y="2081867"/>
            <a:ext cx="9144032" cy="3857653"/>
          </a:xfrm>
          <a:prstGeom prst="rect">
            <a:avLst/>
          </a:prstGeom>
          <a:noFill/>
        </p:spPr>
      </p:pic>
      <p:pic>
        <p:nvPicPr>
          <p:cNvPr id="9" name="8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Contexto social</a:t>
            </a:r>
          </a:p>
        </p:txBody>
      </p:sp>
      <p:sp>
        <p:nvSpPr>
          <p:cNvPr id="7" name="CuadroTexto 1"/>
          <p:cNvSpPr txBox="1"/>
          <p:nvPr/>
        </p:nvSpPr>
        <p:spPr>
          <a:xfrm>
            <a:off x="6253941" y="0"/>
            <a:ext cx="4176464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>2.</a:t>
            </a:r>
            <a: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/>
            </a:r>
            <a:b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</a:br>
            <a:r>
              <a:rPr lang="es-MX" sz="28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Las instituciones enfrentan demandas desde abajo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/>
              </a:rPr>
              <a:t>sociedades civiles fortalecidas</a:t>
            </a:r>
            <a:br>
              <a:rPr lang="es-MX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/>
              </a:rPr>
            </a:br>
            <a:endParaRPr lang="es-CL" b="1" dirty="0">
              <a:solidFill>
                <a:srgbClr val="FF66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Picture 2" descr="Portada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124" y="1724134"/>
            <a:ext cx="9144001" cy="4215386"/>
          </a:xfrm>
          <a:prstGeom prst="rect">
            <a:avLst/>
          </a:prstGeom>
          <a:noFill/>
        </p:spPr>
      </p:pic>
      <p:pic>
        <p:nvPicPr>
          <p:cNvPr id="9" name="8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Contexto social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1572123" y="1938992"/>
            <a:ext cx="9144002" cy="3929091"/>
            <a:chOff x="-1" y="3429000"/>
            <a:chExt cx="9144002" cy="3429025"/>
          </a:xfrm>
        </p:grpSpPr>
        <p:pic>
          <p:nvPicPr>
            <p:cNvPr id="9" name="Picture 4" descr="http://www.metro.cl/img/historialineatiempo/1978/2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94" r="6405"/>
            <a:stretch/>
          </p:blipFill>
          <p:spPr bwMode="auto">
            <a:xfrm>
              <a:off x="-1" y="3429000"/>
              <a:ext cx="4596399" cy="3429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1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17" r="9429"/>
            <a:stretch/>
          </p:blipFill>
          <p:spPr>
            <a:xfrm>
              <a:off x="4447440" y="3429000"/>
              <a:ext cx="4696561" cy="3429024"/>
            </a:xfrm>
            <a:prstGeom prst="rect">
              <a:avLst/>
            </a:prstGeom>
          </p:spPr>
        </p:pic>
      </p:grpSp>
      <p:sp>
        <p:nvSpPr>
          <p:cNvPr id="11" name="CuadroTexto 1"/>
          <p:cNvSpPr txBox="1"/>
          <p:nvPr/>
        </p:nvSpPr>
        <p:spPr>
          <a:xfrm>
            <a:off x="6253940" y="0"/>
            <a:ext cx="4176464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>3.</a:t>
            </a:r>
            <a: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/>
            </a:r>
            <a:b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</a:br>
            <a:r>
              <a:rPr lang="es-MX" sz="28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El crecimiento ya no es uno solo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/>
              </a:rPr>
              <a:t>Mayor información y conocimiento de sus externalidades.</a:t>
            </a:r>
            <a:endParaRPr lang="es-CL" b="1" dirty="0">
              <a:solidFill>
                <a:srgbClr val="FF66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2" name="11 Imagen" descr="Logo Metro (1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Contexto social</a:t>
            </a:r>
          </a:p>
        </p:txBody>
      </p:sp>
      <p:sp>
        <p:nvSpPr>
          <p:cNvPr id="7" name="CuadroTexto 1"/>
          <p:cNvSpPr txBox="1"/>
          <p:nvPr/>
        </p:nvSpPr>
        <p:spPr>
          <a:xfrm>
            <a:off x="5644059" y="0"/>
            <a:ext cx="4786346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>4.</a:t>
            </a:r>
            <a: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/>
            </a:r>
            <a:b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</a:br>
            <a:r>
              <a:rPr lang="es-MX" sz="28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Las redes sociales digitales han “aplanado” la información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/>
              </a:rPr>
              <a:t>Entregándole m</a:t>
            </a:r>
            <a:r>
              <a:rPr lang="es-E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/>
              </a:rPr>
              <a:t>á</a:t>
            </a:r>
            <a:r>
              <a:rPr lang="es-MX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/>
              </a:rPr>
              <a:t>s poder a la gente y movilizando su opinión. </a:t>
            </a:r>
            <a:endParaRPr lang="es-CL" b="1" dirty="0">
              <a:solidFill>
                <a:srgbClr val="FF66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Picture 6" descr="http://static.latercera.com/20150313/2087282.jpg"/>
          <p:cNvPicPr>
            <a:picLocks noChangeAspect="1" noChangeArrowheads="1"/>
          </p:cNvPicPr>
          <p:nvPr/>
        </p:nvPicPr>
        <p:blipFill>
          <a:blip r:embed="rId4"/>
          <a:srcRect t="16042" b="18083"/>
          <a:stretch>
            <a:fillRect/>
          </a:stretch>
        </p:blipFill>
        <p:spPr bwMode="auto">
          <a:xfrm>
            <a:off x="1572125" y="2296182"/>
            <a:ext cx="9144000" cy="3643338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67" t="8000" r="34933" b="5333"/>
          <a:stretch>
            <a:fillRect/>
          </a:stretch>
        </p:blipFill>
        <p:spPr bwMode="auto">
          <a:xfrm>
            <a:off x="1367907" y="836206"/>
            <a:ext cx="2786082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Imagen" descr="Logo Metro (1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Contexto social</a:t>
            </a:r>
            <a:endParaRPr lang="es-CL" sz="2400" dirty="0"/>
          </a:p>
        </p:txBody>
      </p:sp>
      <p:sp>
        <p:nvSpPr>
          <p:cNvPr id="7" name="CuadroTexto 1"/>
          <p:cNvSpPr txBox="1"/>
          <p:nvPr/>
        </p:nvSpPr>
        <p:spPr>
          <a:xfrm>
            <a:off x="6253941" y="11386"/>
            <a:ext cx="4176464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>5.</a:t>
            </a:r>
            <a: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/>
            </a:r>
            <a:b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</a:br>
            <a:r>
              <a:rPr lang="es-MX" sz="28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La </a:t>
            </a:r>
            <a:r>
              <a:rPr lang="es-MX" sz="2800" b="1" dirty="0" smtClean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>manera de hacer las cosas cambia:</a:t>
            </a:r>
            <a:endParaRPr lang="es-MX" sz="2800" b="1" dirty="0" smtClean="0">
              <a:solidFill>
                <a:srgbClr val="C00000"/>
              </a:solidFill>
              <a:latin typeface="Calibri" pitchFamily="34" charset="0"/>
              <a:cs typeface="Calibri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/>
              </a:rPr>
              <a:t>valorización de la participación, procesos, coproducción.</a:t>
            </a:r>
            <a:endParaRPr lang="es-CL" b="1" dirty="0">
              <a:solidFill>
                <a:srgbClr val="FF66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Picture 1" descr="\\BMAIER\Comunicaciones II\Metro 2015\Fotos\2015-06-18 Act. presidencial Lo Valledor\_DSC83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64" b="21770"/>
          <a:stretch>
            <a:fillRect/>
          </a:stretch>
        </p:blipFill>
        <p:spPr bwMode="auto">
          <a:xfrm>
            <a:off x="1572125" y="2164692"/>
            <a:ext cx="9144000" cy="3714776"/>
          </a:xfrm>
          <a:prstGeom prst="rect">
            <a:avLst/>
          </a:prstGeom>
          <a:noFill/>
        </p:spPr>
      </p:pic>
      <p:pic>
        <p:nvPicPr>
          <p:cNvPr id="9" name="8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Metro de Santiago en cifras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5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8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Contexto social</a:t>
            </a:r>
          </a:p>
        </p:txBody>
      </p:sp>
      <p:pic>
        <p:nvPicPr>
          <p:cNvPr id="7" name="Picture 2" descr="http://www.heidelberghaus.cl/es-hh/wp-content/uploads/2012/08/IMG_0020-copy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77"/>
          <a:stretch/>
        </p:blipFill>
        <p:spPr bwMode="auto">
          <a:xfrm>
            <a:off x="1572124" y="2154034"/>
            <a:ext cx="9144001" cy="391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1"/>
          <p:cNvSpPr txBox="1"/>
          <p:nvPr/>
        </p:nvSpPr>
        <p:spPr>
          <a:xfrm>
            <a:off x="6242981" y="-24886"/>
            <a:ext cx="4176464" cy="249299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>6</a:t>
            </a:r>
            <a:r>
              <a:rPr lang="es-ES" sz="2800" b="1" dirty="0" smtClean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>.</a:t>
            </a:r>
            <a: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/>
            </a:r>
            <a:br>
              <a:rPr lang="es-ES" sz="2800" b="1" dirty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</a:br>
            <a:r>
              <a:rPr lang="es-MX" sz="28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La </a:t>
            </a:r>
            <a:r>
              <a:rPr lang="es-MX" sz="2800" b="1" dirty="0" smtClean="0">
                <a:ln w="50800"/>
                <a:solidFill>
                  <a:srgbClr val="C00000"/>
                </a:solidFill>
                <a:latin typeface="Calibri" pitchFamily="34" charset="0"/>
                <a:ea typeface="ＭＳ Ｐゴシック" charset="0"/>
                <a:cs typeface="Calibri"/>
              </a:rPr>
              <a:t>ciudad se instala en la conversación</a:t>
            </a:r>
            <a:endParaRPr lang="es-MX" sz="2800" b="1" dirty="0" smtClean="0">
              <a:solidFill>
                <a:srgbClr val="C00000"/>
              </a:solidFill>
              <a:latin typeface="Calibri" pitchFamily="34" charset="0"/>
              <a:cs typeface="Calibri"/>
            </a:endParaRPr>
          </a:p>
          <a:p>
            <a:pPr algn="r">
              <a:defRPr/>
            </a:pPr>
            <a:r>
              <a:rPr lang="es-E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/>
              </a:rPr>
              <a:t>Mayor complejidad, demanda e interés en </a:t>
            </a:r>
            <a:r>
              <a:rPr lang="es-ES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/>
              </a:rPr>
              <a:t>la discusión de lo </a:t>
            </a:r>
            <a:r>
              <a:rPr lang="es-E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/>
              </a:rPr>
              <a:t>urbano y la planificación participativa de la ciudad.</a:t>
            </a:r>
            <a:endParaRPr lang="es-ES" i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b="1" dirty="0">
              <a:solidFill>
                <a:srgbClr val="FF66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561165" y="2166391"/>
            <a:ext cx="9144000" cy="1323439"/>
          </a:xfrm>
          <a:prstGeom prst="rect">
            <a:avLst/>
          </a:prstGeom>
          <a:solidFill>
            <a:srgbClr val="212121">
              <a:alpha val="61961"/>
            </a:srgbClr>
          </a:solidFill>
          <a:ln>
            <a:solidFill>
              <a:srgbClr val="000000">
                <a:alpha val="10196"/>
              </a:srgbClr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es-ES" sz="16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es-E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es-ES" sz="16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es-E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es-ES" sz="16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" name="9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Contexto Institucional</a:t>
            </a:r>
            <a:endParaRPr lang="es-CL" sz="2400" dirty="0"/>
          </a:p>
        </p:txBody>
      </p:sp>
      <p:pic>
        <p:nvPicPr>
          <p:cNvPr id="8" name="Imagen 3" descr="Captura de pantalla 2016-05-15 a la(s) 9.02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17" y="711586"/>
            <a:ext cx="8238477" cy="5377621"/>
          </a:xfrm>
          <a:prstGeom prst="rect">
            <a:avLst/>
          </a:prstGeom>
        </p:spPr>
      </p:pic>
      <p:pic>
        <p:nvPicPr>
          <p:cNvPr id="7" name="6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Contexto Institucional</a:t>
            </a:r>
          </a:p>
        </p:txBody>
      </p:sp>
      <p:pic>
        <p:nvPicPr>
          <p:cNvPr id="8" name="Imagen 2" descr="Captura de pantalla 2016-05-15 a la(s) 9.04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73" y="685440"/>
            <a:ext cx="9144000" cy="5403767"/>
          </a:xfrm>
          <a:prstGeom prst="rect">
            <a:avLst/>
          </a:prstGeom>
        </p:spPr>
      </p:pic>
      <p:pic>
        <p:nvPicPr>
          <p:cNvPr id="7" name="6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Contexto Institucional</a:t>
            </a:r>
          </a:p>
        </p:txBody>
      </p:sp>
      <p:sp>
        <p:nvSpPr>
          <p:cNvPr id="7" name="Título 5"/>
          <p:cNvSpPr txBox="1">
            <a:spLocks/>
          </p:cNvSpPr>
          <p:nvPr/>
        </p:nvSpPr>
        <p:spPr>
          <a:xfrm>
            <a:off x="2173673" y="790861"/>
            <a:ext cx="8309409" cy="4239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kern="1200">
                <a:solidFill>
                  <a:srgbClr val="3C3C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b="1" dirty="0" smtClean="0">
                <a:solidFill>
                  <a:srgbClr val="FF0000"/>
                </a:solidFill>
              </a:rPr>
              <a:t>Política de Sostenibilidad  Metro</a:t>
            </a:r>
          </a:p>
          <a:p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Marcador de texto 3"/>
          <p:cNvSpPr txBox="1">
            <a:spLocks/>
          </p:cNvSpPr>
          <p:nvPr/>
        </p:nvSpPr>
        <p:spPr>
          <a:xfrm>
            <a:off x="1994095" y="1387965"/>
            <a:ext cx="8943194" cy="44756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lvl="0" indent="-285750" algn="just">
              <a:spcAft>
                <a:spcPts val="600"/>
              </a:spcAft>
              <a:buFont typeface="Arial"/>
              <a:buChar char="•"/>
            </a:pPr>
            <a:r>
              <a:rPr lang="es-CL" dirty="0" smtClean="0">
                <a:solidFill>
                  <a:srgbClr val="FF0000"/>
                </a:solidFill>
                <a:latin typeface="+mj-lt"/>
                <a:cs typeface="Calibri"/>
              </a:rPr>
              <a:t>A fines de 2015, </a:t>
            </a:r>
            <a:r>
              <a:rPr lang="es-CL" dirty="0" smtClean="0">
                <a:latin typeface="+mj-lt"/>
                <a:cs typeface="Calibri"/>
              </a:rPr>
              <a:t>Metro definió una </a:t>
            </a:r>
            <a:r>
              <a:rPr lang="es-CL" dirty="0" smtClean="0">
                <a:solidFill>
                  <a:srgbClr val="FF0000"/>
                </a:solidFill>
                <a:latin typeface="+mj-lt"/>
                <a:cs typeface="Calibri"/>
              </a:rPr>
              <a:t>nueva Política de Sostenibilidad</a:t>
            </a:r>
            <a:r>
              <a:rPr lang="es-CL" dirty="0" smtClean="0">
                <a:latin typeface="+mj-lt"/>
                <a:cs typeface="Calibri"/>
              </a:rPr>
              <a:t>.</a:t>
            </a:r>
          </a:p>
          <a:p>
            <a:pPr marL="285750" lvl="0" indent="-285750" algn="just">
              <a:spcAft>
                <a:spcPts val="600"/>
              </a:spcAft>
              <a:buFont typeface="Arial"/>
              <a:buChar char="•"/>
            </a:pPr>
            <a:endParaRPr lang="es-CL" dirty="0" smtClean="0">
              <a:latin typeface="+mj-lt"/>
              <a:cs typeface="Calibri"/>
            </a:endParaRPr>
          </a:p>
          <a:p>
            <a:pPr marL="285750" lvl="0" indent="-285750" algn="just">
              <a:spcAft>
                <a:spcPts val="600"/>
              </a:spcAft>
              <a:buFont typeface="Arial"/>
              <a:buChar char="•"/>
            </a:pPr>
            <a:r>
              <a:rPr lang="es-CL" dirty="0" smtClean="0">
                <a:latin typeface="+mj-lt"/>
                <a:cs typeface="Calibri"/>
              </a:rPr>
              <a:t>En ella se establece, entre otros temas, que </a:t>
            </a:r>
            <a:r>
              <a:rPr lang="es-CL" dirty="0" smtClean="0">
                <a:solidFill>
                  <a:srgbClr val="FF0000"/>
                </a:solidFill>
                <a:latin typeface="+mj-lt"/>
                <a:cs typeface="Calibri"/>
              </a:rPr>
              <a:t>Metro busca </a:t>
            </a:r>
            <a:r>
              <a:rPr lang="es-CL" dirty="0">
                <a:solidFill>
                  <a:srgbClr val="FF0000"/>
                </a:solidFill>
                <a:latin typeface="+mj-lt"/>
                <a:cs typeface="Calibri"/>
              </a:rPr>
              <a:t>aportar al desarrollo y calidad de vida </a:t>
            </a:r>
            <a:r>
              <a:rPr lang="es-CL" dirty="0">
                <a:latin typeface="+mj-lt"/>
                <a:cs typeface="Calibri"/>
              </a:rPr>
              <a:t>de la </a:t>
            </a:r>
            <a:r>
              <a:rPr lang="es-CL" dirty="0" smtClean="0">
                <a:latin typeface="+mj-lt"/>
                <a:cs typeface="Calibri"/>
              </a:rPr>
              <a:t>ciudad</a:t>
            </a:r>
            <a:r>
              <a:rPr lang="es-CL" b="1" dirty="0" smtClean="0">
                <a:latin typeface="+mj-lt"/>
                <a:cs typeface="Calibri"/>
              </a:rPr>
              <a:t> </a:t>
            </a:r>
            <a:r>
              <a:rPr lang="es-CL" dirty="0">
                <a:latin typeface="+mj-lt"/>
                <a:cs typeface="Calibri"/>
              </a:rPr>
              <a:t>con una mirada de largo plazo, </a:t>
            </a:r>
            <a:r>
              <a:rPr lang="es-CL" dirty="0" smtClean="0">
                <a:latin typeface="+mj-lt"/>
                <a:cs typeface="Calibri"/>
              </a:rPr>
              <a:t>proyectando </a:t>
            </a:r>
            <a:r>
              <a:rPr lang="es-CL" dirty="0">
                <a:latin typeface="+mj-lt"/>
                <a:cs typeface="Calibri"/>
              </a:rPr>
              <a:t>la operación y el crecimiento de </a:t>
            </a:r>
            <a:r>
              <a:rPr lang="es-CL" dirty="0" smtClean="0">
                <a:latin typeface="+mj-lt"/>
                <a:cs typeface="Calibri"/>
              </a:rPr>
              <a:t>la </a:t>
            </a:r>
            <a:r>
              <a:rPr lang="es-CL" dirty="0">
                <a:latin typeface="+mj-lt"/>
                <a:cs typeface="Calibri"/>
              </a:rPr>
              <a:t>red de forma eficiente, limpia, y económicamente sostenible, </a:t>
            </a:r>
            <a:r>
              <a:rPr lang="es-CL" dirty="0" smtClean="0">
                <a:solidFill>
                  <a:srgbClr val="FF0000"/>
                </a:solidFill>
                <a:latin typeface="+mj-lt"/>
                <a:cs typeface="Calibri"/>
              </a:rPr>
              <a:t>y </a:t>
            </a:r>
            <a:r>
              <a:rPr lang="es-CL" b="1" dirty="0" smtClean="0">
                <a:solidFill>
                  <a:srgbClr val="FF0000"/>
                </a:solidFill>
                <a:latin typeface="+mj-lt"/>
                <a:cs typeface="Calibri"/>
              </a:rPr>
              <a:t>creando </a:t>
            </a:r>
            <a:r>
              <a:rPr lang="es-CL" b="1" dirty="0">
                <a:solidFill>
                  <a:srgbClr val="FF0000"/>
                </a:solidFill>
                <a:latin typeface="+mj-lt"/>
                <a:cs typeface="Calibri"/>
              </a:rPr>
              <a:t>relaciones de colaboración con diversos grupos de interés</a:t>
            </a:r>
            <a:r>
              <a:rPr lang="es-CL" b="1" dirty="0" smtClean="0">
                <a:solidFill>
                  <a:srgbClr val="FF0000"/>
                </a:solidFill>
                <a:latin typeface="+mj-lt"/>
                <a:cs typeface="Calibri"/>
              </a:rPr>
              <a:t>.</a:t>
            </a:r>
          </a:p>
          <a:p>
            <a:pPr marL="285750" lvl="0" indent="-285750" algn="just">
              <a:spcAft>
                <a:spcPts val="600"/>
              </a:spcAft>
              <a:buFont typeface="Arial"/>
              <a:buChar char="•"/>
            </a:pPr>
            <a:endParaRPr lang="es-CL" b="1" dirty="0">
              <a:latin typeface="+mj-lt"/>
              <a:cs typeface="Calibri"/>
            </a:endParaRPr>
          </a:p>
          <a:p>
            <a:pPr marL="285750" lvl="0" indent="-285750" algn="just">
              <a:spcAft>
                <a:spcPts val="600"/>
              </a:spcAft>
              <a:buFont typeface="Arial"/>
              <a:buChar char="•"/>
            </a:pPr>
            <a:r>
              <a:rPr lang="es-CL" dirty="0" smtClean="0">
                <a:latin typeface="+mj-lt"/>
                <a:cs typeface="Calibri"/>
              </a:rPr>
              <a:t>Además, define que </a:t>
            </a:r>
            <a:r>
              <a:rPr lang="es-CL" b="1" dirty="0" smtClean="0">
                <a:solidFill>
                  <a:srgbClr val="FF0000"/>
                </a:solidFill>
                <a:latin typeface="+mj-lt"/>
                <a:cs typeface="Calibri"/>
              </a:rPr>
              <a:t>«nuestra </a:t>
            </a:r>
            <a:r>
              <a:rPr lang="es-CL" b="1" dirty="0">
                <a:solidFill>
                  <a:srgbClr val="FF0000"/>
                </a:solidFill>
                <a:latin typeface="+mj-lt"/>
                <a:cs typeface="Calibri"/>
              </a:rPr>
              <a:t>preocupación son los ciudadanos</a:t>
            </a:r>
            <a:r>
              <a:rPr lang="es-CL" b="1" dirty="0">
                <a:latin typeface="+mj-lt"/>
                <a:cs typeface="Calibri"/>
              </a:rPr>
              <a:t>, entendiéndolos como </a:t>
            </a:r>
            <a:r>
              <a:rPr lang="es-CL" b="1" dirty="0">
                <a:solidFill>
                  <a:srgbClr val="FF0000"/>
                </a:solidFill>
                <a:latin typeface="+mj-lt"/>
                <a:cs typeface="Calibri"/>
              </a:rPr>
              <a:t>pasajeros y comunidades </a:t>
            </a:r>
            <a:r>
              <a:rPr lang="es-CL" b="1" dirty="0">
                <a:latin typeface="+mj-lt"/>
                <a:cs typeface="Calibri"/>
              </a:rPr>
              <a:t>que interactúan con la red de </a:t>
            </a:r>
            <a:r>
              <a:rPr lang="es-CL" b="1" dirty="0">
                <a:solidFill>
                  <a:srgbClr val="FF0000"/>
                </a:solidFill>
                <a:latin typeface="+mj-lt"/>
                <a:cs typeface="Calibri"/>
              </a:rPr>
              <a:t>METRO existente y en desarrollo</a:t>
            </a:r>
            <a:r>
              <a:rPr lang="es-CL" b="1" dirty="0">
                <a:latin typeface="+mj-lt"/>
                <a:cs typeface="Calibri"/>
              </a:rPr>
              <a:t>. Queremos </a:t>
            </a:r>
            <a:r>
              <a:rPr lang="es-CL" b="1" dirty="0" smtClean="0">
                <a:latin typeface="+mj-lt"/>
                <a:cs typeface="Calibri"/>
              </a:rPr>
              <a:t>que esta </a:t>
            </a:r>
            <a:r>
              <a:rPr lang="es-CL" b="1" dirty="0" smtClean="0">
                <a:solidFill>
                  <a:srgbClr val="FF0000"/>
                </a:solidFill>
                <a:latin typeface="+mj-lt"/>
                <a:cs typeface="Calibri"/>
              </a:rPr>
              <a:t>relación sea beneficiosa: </a:t>
            </a:r>
            <a:r>
              <a:rPr lang="es-CL" b="1" dirty="0">
                <a:solidFill>
                  <a:srgbClr val="FF0000"/>
                </a:solidFill>
                <a:latin typeface="+mj-lt"/>
                <a:cs typeface="Calibri"/>
              </a:rPr>
              <a:t>entregándoles una experiencia de viaje satisfactoria y generando relaciones </a:t>
            </a:r>
            <a:r>
              <a:rPr lang="es-CL" b="1" dirty="0" smtClean="0">
                <a:solidFill>
                  <a:srgbClr val="FF0000"/>
                </a:solidFill>
                <a:latin typeface="+mj-lt"/>
                <a:cs typeface="Calibri"/>
              </a:rPr>
              <a:t>donde prime </a:t>
            </a:r>
            <a:r>
              <a:rPr lang="es-CL" b="1" dirty="0">
                <a:solidFill>
                  <a:srgbClr val="FF0000"/>
                </a:solidFill>
                <a:latin typeface="+mj-lt"/>
                <a:cs typeface="Calibri"/>
              </a:rPr>
              <a:t>el valor </a:t>
            </a:r>
            <a:r>
              <a:rPr lang="es-CL" b="1" dirty="0" smtClean="0">
                <a:solidFill>
                  <a:srgbClr val="FF0000"/>
                </a:solidFill>
                <a:latin typeface="+mj-lt"/>
                <a:cs typeface="Calibri"/>
              </a:rPr>
              <a:t>compartido»</a:t>
            </a:r>
            <a:r>
              <a:rPr lang="es-CL" b="1" dirty="0" smtClean="0">
                <a:latin typeface="+mj-lt"/>
                <a:cs typeface="Calibri"/>
              </a:rPr>
              <a:t>.</a:t>
            </a:r>
            <a:endParaRPr lang="es-CL" b="1" dirty="0">
              <a:latin typeface="+mj-lt"/>
              <a:cs typeface="Calibri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endParaRPr lang="es-CL" sz="1500" dirty="0">
              <a:solidFill>
                <a:srgbClr val="595959"/>
              </a:solidFill>
              <a:latin typeface="+mj-lt"/>
              <a:cs typeface="Calibri"/>
            </a:endParaRPr>
          </a:p>
        </p:txBody>
      </p:sp>
      <p:pic>
        <p:nvPicPr>
          <p:cNvPr id="9" name="8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0" y="124287"/>
            <a:ext cx="974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RELACIONAMIENTO CON STAKEHOLDERS Y </a:t>
            </a:r>
            <a:r>
              <a:rPr lang="es-CL" sz="2400" dirty="0" smtClean="0"/>
              <a:t>COMUNIDADES</a:t>
            </a:r>
          </a:p>
          <a:p>
            <a:r>
              <a:rPr lang="es-CL" sz="2400" dirty="0"/>
              <a:t>Metro y su </a:t>
            </a:r>
            <a:r>
              <a:rPr lang="es-CL" sz="2400" dirty="0" smtClean="0"/>
              <a:t>desarrollo </a:t>
            </a:r>
            <a:endParaRPr lang="es-CL" sz="2400" dirty="0"/>
          </a:p>
        </p:txBody>
      </p:sp>
      <p:grpSp>
        <p:nvGrpSpPr>
          <p:cNvPr id="7" name="Agrupar 6"/>
          <p:cNvGrpSpPr/>
          <p:nvPr/>
        </p:nvGrpSpPr>
        <p:grpSpPr>
          <a:xfrm>
            <a:off x="2562688" y="2739116"/>
            <a:ext cx="8712968" cy="3286636"/>
            <a:chOff x="467544" y="2349460"/>
            <a:chExt cx="8712968" cy="3286636"/>
          </a:xfrm>
        </p:grpSpPr>
        <p:sp>
          <p:nvSpPr>
            <p:cNvPr id="8" name="7 Rectángulo"/>
            <p:cNvSpPr/>
            <p:nvPr/>
          </p:nvSpPr>
          <p:spPr>
            <a:xfrm>
              <a:off x="8732436" y="2996952"/>
              <a:ext cx="107992" cy="72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8928504" y="2996952"/>
              <a:ext cx="107992" cy="72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8604448" y="2349460"/>
              <a:ext cx="57606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800" dirty="0" smtClean="0"/>
                <a:t>L3 + L6</a:t>
              </a:r>
              <a:endParaRPr lang="es-CL" sz="800" dirty="0"/>
            </a:p>
          </p:txBody>
        </p:sp>
        <p:cxnSp>
          <p:nvCxnSpPr>
            <p:cNvPr id="11" name="10 Conector recto"/>
            <p:cNvCxnSpPr/>
            <p:nvPr/>
          </p:nvCxnSpPr>
          <p:spPr>
            <a:xfrm flipV="1">
              <a:off x="8964488" y="256490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11 Rectángulo"/>
            <p:cNvSpPr/>
            <p:nvPr/>
          </p:nvSpPr>
          <p:spPr>
            <a:xfrm>
              <a:off x="467544" y="5348064"/>
              <a:ext cx="216024" cy="2880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755576" y="5361786"/>
              <a:ext cx="23984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/>
                <a:t>LA SUSTENTABILIDAD: </a:t>
              </a:r>
              <a:endParaRPr lang="es-CL" sz="1000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2843808" y="5336386"/>
              <a:ext cx="62646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 smtClean="0"/>
                <a:t>Metro como símbolo de integración y convivencia sustentable/ EL DIÁLOGO</a:t>
              </a:r>
            </a:p>
          </p:txBody>
        </p:sp>
      </p:grpSp>
      <p:grpSp>
        <p:nvGrpSpPr>
          <p:cNvPr id="15" name="Agrupar 5"/>
          <p:cNvGrpSpPr/>
          <p:nvPr/>
        </p:nvGrpSpPr>
        <p:grpSpPr>
          <a:xfrm>
            <a:off x="2562688" y="1802432"/>
            <a:ext cx="8640960" cy="3799656"/>
            <a:chOff x="467544" y="1412776"/>
            <a:chExt cx="8640960" cy="3799656"/>
          </a:xfrm>
        </p:grpSpPr>
        <p:grpSp>
          <p:nvGrpSpPr>
            <p:cNvPr id="16" name="Agrupar 4"/>
            <p:cNvGrpSpPr/>
            <p:nvPr/>
          </p:nvGrpSpPr>
          <p:grpSpPr>
            <a:xfrm>
              <a:off x="7668344" y="1412776"/>
              <a:ext cx="1224136" cy="2304176"/>
              <a:chOff x="7668344" y="1412776"/>
              <a:chExt cx="1224136" cy="2304176"/>
            </a:xfrm>
          </p:grpSpPr>
          <p:cxnSp>
            <p:nvCxnSpPr>
              <p:cNvPr id="20" name="19 Conector recto"/>
              <p:cNvCxnSpPr/>
              <p:nvPr/>
            </p:nvCxnSpPr>
            <p:spPr>
              <a:xfrm flipV="1">
                <a:off x="7812360" y="1772816"/>
                <a:ext cx="0" cy="1224136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20 Rectángulo"/>
              <p:cNvSpPr/>
              <p:nvPr/>
            </p:nvSpPr>
            <p:spPr>
              <a:xfrm>
                <a:off x="7752026" y="2996952"/>
                <a:ext cx="107992" cy="720000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2" name="21 Rectángulo"/>
              <p:cNvSpPr/>
              <p:nvPr/>
            </p:nvSpPr>
            <p:spPr>
              <a:xfrm>
                <a:off x="7948108" y="2996952"/>
                <a:ext cx="107992" cy="720000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3" name="22 Rectángulo"/>
              <p:cNvSpPr/>
              <p:nvPr/>
            </p:nvSpPr>
            <p:spPr>
              <a:xfrm>
                <a:off x="8144190" y="2996952"/>
                <a:ext cx="107992" cy="720000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4" name="23 Rectángulo"/>
              <p:cNvSpPr/>
              <p:nvPr/>
            </p:nvSpPr>
            <p:spPr>
              <a:xfrm>
                <a:off x="8340272" y="2996952"/>
                <a:ext cx="107992" cy="720000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5" name="24 Rectángulo"/>
              <p:cNvSpPr/>
              <p:nvPr/>
            </p:nvSpPr>
            <p:spPr>
              <a:xfrm>
                <a:off x="8536354" y="2996952"/>
                <a:ext cx="107992" cy="720000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6" name="25 CuadroTexto"/>
              <p:cNvSpPr txBox="1"/>
              <p:nvPr/>
            </p:nvSpPr>
            <p:spPr>
              <a:xfrm>
                <a:off x="7668344" y="1412776"/>
                <a:ext cx="86409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MX" sz="800" dirty="0" smtClean="0"/>
                  <a:t>2007</a:t>
                </a:r>
              </a:p>
              <a:p>
                <a:r>
                  <a:rPr lang="es-MX" sz="800" dirty="0" err="1" smtClean="0"/>
                  <a:t>Transantiago</a:t>
                </a:r>
                <a:endParaRPr lang="es-CL" sz="800" dirty="0"/>
              </a:p>
            </p:txBody>
          </p:sp>
          <p:cxnSp>
            <p:nvCxnSpPr>
              <p:cNvPr id="27" name="26 Conector recto"/>
              <p:cNvCxnSpPr>
                <a:stCxn id="24" idx="0"/>
              </p:cNvCxnSpPr>
              <p:nvPr/>
            </p:nvCxnSpPr>
            <p:spPr>
              <a:xfrm flipH="1" flipV="1">
                <a:off x="8388424" y="2204864"/>
                <a:ext cx="5844" cy="792088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27 CuadroTexto"/>
              <p:cNvSpPr txBox="1"/>
              <p:nvPr/>
            </p:nvSpPr>
            <p:spPr>
              <a:xfrm>
                <a:off x="8028384" y="1789807"/>
                <a:ext cx="86409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MX" sz="800" dirty="0" smtClean="0"/>
                  <a:t>2009-2010</a:t>
                </a:r>
              </a:p>
              <a:p>
                <a:r>
                  <a:rPr lang="es-MX" sz="800" dirty="0" smtClean="0"/>
                  <a:t>Extensión L5, L1 + Estación L4</a:t>
                </a:r>
                <a:endParaRPr lang="es-CL" sz="800" dirty="0"/>
              </a:p>
            </p:txBody>
          </p:sp>
        </p:grpSp>
        <p:sp>
          <p:nvSpPr>
            <p:cNvPr id="17" name="16 Rectángulo"/>
            <p:cNvSpPr/>
            <p:nvPr/>
          </p:nvSpPr>
          <p:spPr>
            <a:xfrm>
              <a:off x="467544" y="4924400"/>
              <a:ext cx="216024" cy="288032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755576" y="4950822"/>
              <a:ext cx="20063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/>
                <a:t>IRRUPCIÓN CIUDADANA:</a:t>
              </a:r>
              <a:endParaRPr lang="es-CL" sz="1000" dirty="0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2843808" y="4950822"/>
              <a:ext cx="62646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 smtClean="0"/>
                <a:t>Metro como protagonista de la ciudad y sus problemas (Transantiago) / LOS USUARIOS</a:t>
              </a:r>
              <a:endParaRPr lang="es-MX" sz="1100" dirty="0"/>
            </a:p>
          </p:txBody>
        </p:sp>
      </p:grpSp>
      <p:grpSp>
        <p:nvGrpSpPr>
          <p:cNvPr id="29" name="Agrupar 3"/>
          <p:cNvGrpSpPr/>
          <p:nvPr/>
        </p:nvGrpSpPr>
        <p:grpSpPr>
          <a:xfrm>
            <a:off x="2562688" y="1268759"/>
            <a:ext cx="8640960" cy="3896965"/>
            <a:chOff x="467544" y="879103"/>
            <a:chExt cx="8640960" cy="3896965"/>
          </a:xfrm>
        </p:grpSpPr>
        <p:sp>
          <p:nvSpPr>
            <p:cNvPr id="30" name="29 Rectángulo"/>
            <p:cNvSpPr/>
            <p:nvPr/>
          </p:nvSpPr>
          <p:spPr>
            <a:xfrm>
              <a:off x="4614714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4810796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5006878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5202960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4" name="33 Rectángulo"/>
            <p:cNvSpPr/>
            <p:nvPr/>
          </p:nvSpPr>
          <p:spPr>
            <a:xfrm>
              <a:off x="5399042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5595124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5791206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5987288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6183370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6379452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6575534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6771616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6967698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7163780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7359862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7555944" y="2996952"/>
              <a:ext cx="10799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5364088" y="1794302"/>
              <a:ext cx="8640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800" dirty="0" smtClean="0"/>
                <a:t>1997</a:t>
              </a:r>
            </a:p>
            <a:p>
              <a:r>
                <a:rPr lang="es-MX" sz="800" dirty="0" smtClean="0"/>
                <a:t>Inauguración L5</a:t>
              </a:r>
              <a:endParaRPr lang="es-CL" sz="800" dirty="0"/>
            </a:p>
          </p:txBody>
        </p:sp>
        <p:cxnSp>
          <p:nvCxnSpPr>
            <p:cNvPr id="47" name="46 Conector recto"/>
            <p:cNvCxnSpPr/>
            <p:nvPr/>
          </p:nvCxnSpPr>
          <p:spPr>
            <a:xfrm flipV="1">
              <a:off x="5796136" y="2196480"/>
              <a:ext cx="0" cy="800472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47 CuadroTexto"/>
            <p:cNvSpPr txBox="1"/>
            <p:nvPr/>
          </p:nvSpPr>
          <p:spPr>
            <a:xfrm>
              <a:off x="5868144" y="879103"/>
              <a:ext cx="86409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800" dirty="0" smtClean="0"/>
                <a:t>2000</a:t>
              </a:r>
            </a:p>
            <a:p>
              <a:r>
                <a:rPr lang="es-MX" sz="800" dirty="0" smtClean="0"/>
                <a:t>Extensión L5 centro L2</a:t>
              </a:r>
              <a:endParaRPr lang="es-CL" sz="800" dirty="0"/>
            </a:p>
          </p:txBody>
        </p:sp>
        <p:cxnSp>
          <p:nvCxnSpPr>
            <p:cNvPr id="49" name="48 Conector recto"/>
            <p:cNvCxnSpPr/>
            <p:nvPr/>
          </p:nvCxnSpPr>
          <p:spPr>
            <a:xfrm flipV="1">
              <a:off x="6300192" y="1340768"/>
              <a:ext cx="0" cy="1656184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9 Conector recto"/>
            <p:cNvCxnSpPr/>
            <p:nvPr/>
          </p:nvCxnSpPr>
          <p:spPr>
            <a:xfrm flipV="1">
              <a:off x="6948264" y="1916832"/>
              <a:ext cx="0" cy="108012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50 CuadroTexto"/>
            <p:cNvSpPr txBox="1"/>
            <p:nvPr/>
          </p:nvSpPr>
          <p:spPr>
            <a:xfrm>
              <a:off x="6660232" y="1332057"/>
              <a:ext cx="86409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800" dirty="0" smtClean="0"/>
                <a:t>2004 </a:t>
              </a:r>
            </a:p>
            <a:p>
              <a:r>
                <a:rPr lang="es-MX" sz="800" dirty="0" smtClean="0"/>
                <a:t>Extensión poniente L5 y Sur L2</a:t>
              </a:r>
              <a:endParaRPr lang="es-CL" sz="800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6804248" y="2060848"/>
              <a:ext cx="7200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800" dirty="0" smtClean="0"/>
                <a:t>2005</a:t>
              </a:r>
            </a:p>
            <a:p>
              <a:pPr algn="r"/>
              <a:r>
                <a:rPr lang="es-MX" sz="800" dirty="0" smtClean="0"/>
                <a:t>Línea 4  + extensión norte L2</a:t>
              </a:r>
              <a:endParaRPr lang="es-CL" sz="800" dirty="0"/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7164288" y="879103"/>
              <a:ext cx="86409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800" dirty="0" smtClean="0"/>
                <a:t>2006</a:t>
              </a:r>
            </a:p>
            <a:p>
              <a:r>
                <a:rPr lang="es-MX" sz="800" dirty="0" smtClean="0"/>
                <a:t>L4A + último Tramo L4</a:t>
              </a:r>
              <a:endParaRPr lang="es-CL" sz="800" dirty="0"/>
            </a:p>
          </p:txBody>
        </p:sp>
        <p:cxnSp>
          <p:nvCxnSpPr>
            <p:cNvPr id="54" name="53 Conector recto"/>
            <p:cNvCxnSpPr/>
            <p:nvPr/>
          </p:nvCxnSpPr>
          <p:spPr>
            <a:xfrm flipV="1">
              <a:off x="7596336" y="1340768"/>
              <a:ext cx="0" cy="1656184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54 Conector recto"/>
            <p:cNvCxnSpPr/>
            <p:nvPr/>
          </p:nvCxnSpPr>
          <p:spPr>
            <a:xfrm flipV="1">
              <a:off x="6300192" y="2708920"/>
              <a:ext cx="0" cy="288032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55 Conector recto"/>
            <p:cNvCxnSpPr/>
            <p:nvPr/>
          </p:nvCxnSpPr>
          <p:spPr>
            <a:xfrm flipV="1">
              <a:off x="7236296" y="2636912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56 Rectángulo"/>
            <p:cNvSpPr/>
            <p:nvPr/>
          </p:nvSpPr>
          <p:spPr>
            <a:xfrm>
              <a:off x="467544" y="4488036"/>
              <a:ext cx="216024" cy="288032"/>
            </a:xfrm>
            <a:prstGeom prst="rect">
              <a:avLst/>
            </a:prstGeom>
            <a:solidFill>
              <a:srgbClr val="79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755576" y="4514458"/>
              <a:ext cx="1810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/>
                <a:t>PROGRESO POLÍTICO:</a:t>
              </a:r>
              <a:endParaRPr lang="es-CL" sz="1000" dirty="0"/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843808" y="4514458"/>
              <a:ext cx="62646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 smtClean="0"/>
                <a:t>Metro como materialidad de la democracia y la acción de sus protagonistas/ LOS POLÍTICOS</a:t>
              </a:r>
              <a:endParaRPr lang="es-MX" sz="1100" dirty="0"/>
            </a:p>
          </p:txBody>
        </p:sp>
      </p:grpSp>
      <p:grpSp>
        <p:nvGrpSpPr>
          <p:cNvPr id="60" name="Agrupar 2"/>
          <p:cNvGrpSpPr/>
          <p:nvPr/>
        </p:nvGrpSpPr>
        <p:grpSpPr>
          <a:xfrm>
            <a:off x="2130640" y="1268759"/>
            <a:ext cx="9034131" cy="3486001"/>
            <a:chOff x="35496" y="879103"/>
            <a:chExt cx="9034131" cy="3486001"/>
          </a:xfrm>
        </p:grpSpPr>
        <p:sp>
          <p:nvSpPr>
            <p:cNvPr id="61" name="60 Rectángulo"/>
            <p:cNvSpPr/>
            <p:nvPr/>
          </p:nvSpPr>
          <p:spPr>
            <a:xfrm>
              <a:off x="496992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2" name="61 Rectángulo"/>
            <p:cNvSpPr/>
            <p:nvPr/>
          </p:nvSpPr>
          <p:spPr>
            <a:xfrm>
              <a:off x="889156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3" name="62 Rectángulo"/>
            <p:cNvSpPr/>
            <p:nvPr/>
          </p:nvSpPr>
          <p:spPr>
            <a:xfrm>
              <a:off x="1281320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4" name="63 Rectángulo"/>
            <p:cNvSpPr/>
            <p:nvPr/>
          </p:nvSpPr>
          <p:spPr>
            <a:xfrm>
              <a:off x="1673484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5" name="64 Rectángulo"/>
            <p:cNvSpPr/>
            <p:nvPr/>
          </p:nvSpPr>
          <p:spPr>
            <a:xfrm>
              <a:off x="2065648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6" name="65 Rectángulo"/>
            <p:cNvSpPr/>
            <p:nvPr/>
          </p:nvSpPr>
          <p:spPr>
            <a:xfrm>
              <a:off x="2457812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7" name="66 Rectángulo"/>
            <p:cNvSpPr/>
            <p:nvPr/>
          </p:nvSpPr>
          <p:spPr>
            <a:xfrm>
              <a:off x="2653894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8" name="67 Rectángulo"/>
            <p:cNvSpPr/>
            <p:nvPr/>
          </p:nvSpPr>
          <p:spPr>
            <a:xfrm>
              <a:off x="2849976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9" name="68 Rectángulo"/>
            <p:cNvSpPr/>
            <p:nvPr/>
          </p:nvSpPr>
          <p:spPr>
            <a:xfrm>
              <a:off x="3046058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0" name="69 Rectángulo"/>
            <p:cNvSpPr/>
            <p:nvPr/>
          </p:nvSpPr>
          <p:spPr>
            <a:xfrm>
              <a:off x="3242140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1" name="70 Rectángulo"/>
            <p:cNvSpPr/>
            <p:nvPr/>
          </p:nvSpPr>
          <p:spPr>
            <a:xfrm>
              <a:off x="3438222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2" name="71 Rectángulo"/>
            <p:cNvSpPr/>
            <p:nvPr/>
          </p:nvSpPr>
          <p:spPr>
            <a:xfrm>
              <a:off x="3634304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3" name="72 Rectángulo"/>
            <p:cNvSpPr/>
            <p:nvPr/>
          </p:nvSpPr>
          <p:spPr>
            <a:xfrm>
              <a:off x="3830386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4" name="73 Rectángulo"/>
            <p:cNvSpPr/>
            <p:nvPr/>
          </p:nvSpPr>
          <p:spPr>
            <a:xfrm>
              <a:off x="4026468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5" name="74 Rectángulo"/>
            <p:cNvSpPr/>
            <p:nvPr/>
          </p:nvSpPr>
          <p:spPr>
            <a:xfrm>
              <a:off x="4222550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6" name="75 Rectángulo"/>
            <p:cNvSpPr/>
            <p:nvPr/>
          </p:nvSpPr>
          <p:spPr>
            <a:xfrm>
              <a:off x="4418632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7" name="76 CuadroTexto"/>
            <p:cNvSpPr txBox="1"/>
            <p:nvPr/>
          </p:nvSpPr>
          <p:spPr>
            <a:xfrm>
              <a:off x="1007604" y="958379"/>
              <a:ext cx="7738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800" dirty="0" smtClean="0"/>
                <a:t>1975</a:t>
              </a:r>
            </a:p>
            <a:p>
              <a:r>
                <a:rPr lang="es-MX" sz="800" dirty="0" smtClean="0"/>
                <a:t>Inicio circulación Metro</a:t>
              </a:r>
              <a:endParaRPr lang="es-CL" sz="800" dirty="0"/>
            </a:p>
          </p:txBody>
        </p:sp>
        <p:sp>
          <p:nvSpPr>
            <p:cNvPr id="78" name="77 CuadroTexto"/>
            <p:cNvSpPr txBox="1"/>
            <p:nvPr/>
          </p:nvSpPr>
          <p:spPr>
            <a:xfrm>
              <a:off x="1547664" y="1671191"/>
              <a:ext cx="86409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800" dirty="0" smtClean="0"/>
                <a:t>1978</a:t>
              </a:r>
            </a:p>
            <a:p>
              <a:r>
                <a:rPr lang="es-MX" sz="800" dirty="0" smtClean="0"/>
                <a:t>Inauguración primer tramo L2</a:t>
              </a:r>
              <a:endParaRPr lang="es-CL" sz="800" dirty="0"/>
            </a:p>
          </p:txBody>
        </p:sp>
        <p:cxnSp>
          <p:nvCxnSpPr>
            <p:cNvPr id="79" name="78 Conector recto"/>
            <p:cNvCxnSpPr/>
            <p:nvPr/>
          </p:nvCxnSpPr>
          <p:spPr>
            <a:xfrm flipV="1">
              <a:off x="1331640" y="1556792"/>
              <a:ext cx="0" cy="144016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"/>
            <p:cNvCxnSpPr/>
            <p:nvPr/>
          </p:nvCxnSpPr>
          <p:spPr>
            <a:xfrm flipV="1">
              <a:off x="1979712" y="2204864"/>
              <a:ext cx="0" cy="800472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80 CuadroTexto"/>
            <p:cNvSpPr txBox="1"/>
            <p:nvPr/>
          </p:nvSpPr>
          <p:spPr>
            <a:xfrm>
              <a:off x="2195736" y="879103"/>
              <a:ext cx="86409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800" dirty="0" smtClean="0"/>
                <a:t>1980</a:t>
              </a:r>
            </a:p>
            <a:p>
              <a:r>
                <a:rPr lang="es-MX" sz="800" dirty="0" smtClean="0"/>
                <a:t>Primeros 25 km de red</a:t>
              </a:r>
              <a:endParaRPr lang="es-CL" sz="800" dirty="0"/>
            </a:p>
          </p:txBody>
        </p:sp>
        <p:cxnSp>
          <p:nvCxnSpPr>
            <p:cNvPr id="82" name="81 Conector recto"/>
            <p:cNvCxnSpPr/>
            <p:nvPr/>
          </p:nvCxnSpPr>
          <p:spPr>
            <a:xfrm flipV="1">
              <a:off x="2483768" y="1412776"/>
              <a:ext cx="0" cy="1584176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82 CuadroTexto"/>
            <p:cNvSpPr txBox="1"/>
            <p:nvPr/>
          </p:nvSpPr>
          <p:spPr>
            <a:xfrm>
              <a:off x="3707904" y="1556792"/>
              <a:ext cx="86409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800" dirty="0" smtClean="0"/>
                <a:t>1987</a:t>
              </a:r>
            </a:p>
            <a:p>
              <a:r>
                <a:rPr lang="es-MX" sz="800" dirty="0" smtClean="0"/>
                <a:t>Estaciones Santa </a:t>
              </a:r>
              <a:r>
                <a:rPr lang="es-MX" sz="800" dirty="0"/>
                <a:t>A</a:t>
              </a:r>
              <a:r>
                <a:rPr lang="es-MX" sz="800" dirty="0" smtClean="0"/>
                <a:t>na y Cal y  Canto</a:t>
              </a:r>
              <a:endParaRPr lang="es-CL" sz="800" dirty="0"/>
            </a:p>
          </p:txBody>
        </p:sp>
        <p:cxnSp>
          <p:nvCxnSpPr>
            <p:cNvPr id="84" name="83 Conector recto"/>
            <p:cNvCxnSpPr/>
            <p:nvPr/>
          </p:nvCxnSpPr>
          <p:spPr>
            <a:xfrm flipV="1">
              <a:off x="3995936" y="2204864"/>
              <a:ext cx="0" cy="800472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84 Rectángulo"/>
            <p:cNvSpPr/>
            <p:nvPr/>
          </p:nvSpPr>
          <p:spPr>
            <a:xfrm>
              <a:off x="104828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6" name="85 Rectángulo"/>
            <p:cNvSpPr/>
            <p:nvPr/>
          </p:nvSpPr>
          <p:spPr>
            <a:xfrm>
              <a:off x="300910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7" name="86 Rectángulo"/>
            <p:cNvSpPr/>
            <p:nvPr/>
          </p:nvSpPr>
          <p:spPr>
            <a:xfrm>
              <a:off x="693074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8" name="87 Rectángulo"/>
            <p:cNvSpPr/>
            <p:nvPr/>
          </p:nvSpPr>
          <p:spPr>
            <a:xfrm>
              <a:off x="1085238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9" name="88 Rectángulo"/>
            <p:cNvSpPr/>
            <p:nvPr/>
          </p:nvSpPr>
          <p:spPr>
            <a:xfrm>
              <a:off x="1477402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0" name="89 Rectángulo"/>
            <p:cNvSpPr/>
            <p:nvPr/>
          </p:nvSpPr>
          <p:spPr>
            <a:xfrm>
              <a:off x="1869566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1" name="90 Rectángulo"/>
            <p:cNvSpPr/>
            <p:nvPr/>
          </p:nvSpPr>
          <p:spPr>
            <a:xfrm>
              <a:off x="2261730" y="2996952"/>
              <a:ext cx="107992" cy="7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92" name="91 Conector recto"/>
            <p:cNvCxnSpPr/>
            <p:nvPr/>
          </p:nvCxnSpPr>
          <p:spPr>
            <a:xfrm flipV="1">
              <a:off x="179512" y="1412776"/>
              <a:ext cx="0" cy="1584176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92 CuadroTexto"/>
            <p:cNvSpPr txBox="1"/>
            <p:nvPr/>
          </p:nvSpPr>
          <p:spPr>
            <a:xfrm>
              <a:off x="35496" y="951111"/>
              <a:ext cx="86409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800" dirty="0" smtClean="0"/>
                <a:t>1969</a:t>
              </a:r>
            </a:p>
            <a:p>
              <a:r>
                <a:rPr lang="es-MX" sz="800" dirty="0" smtClean="0"/>
                <a:t>Inicio obras Metro</a:t>
              </a:r>
              <a:endParaRPr lang="es-CL" sz="800" dirty="0"/>
            </a:p>
          </p:txBody>
        </p:sp>
        <p:sp>
          <p:nvSpPr>
            <p:cNvPr id="94" name="93 Rectángulo"/>
            <p:cNvSpPr/>
            <p:nvPr/>
          </p:nvSpPr>
          <p:spPr>
            <a:xfrm>
              <a:off x="467544" y="4077072"/>
              <a:ext cx="216024" cy="2880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5" name="94 CuadroTexto"/>
            <p:cNvSpPr txBox="1"/>
            <p:nvPr/>
          </p:nvSpPr>
          <p:spPr>
            <a:xfrm>
              <a:off x="755576" y="4103494"/>
              <a:ext cx="41044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/>
                <a:t>PROGRESO TÉCNICO: </a:t>
              </a:r>
              <a:endParaRPr lang="es-CL" sz="1000" dirty="0"/>
            </a:p>
          </p:txBody>
        </p:sp>
        <p:sp>
          <p:nvSpPr>
            <p:cNvPr id="96" name="95 CuadroTexto"/>
            <p:cNvSpPr txBox="1"/>
            <p:nvPr/>
          </p:nvSpPr>
          <p:spPr>
            <a:xfrm>
              <a:off x="2804931" y="4103494"/>
              <a:ext cx="62646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 smtClean="0"/>
                <a:t> Metro como fuente de identidad y anhelo del desarrollo/ LOS EXPERTOS   </a:t>
              </a:r>
              <a:endParaRPr lang="es-MX" sz="1100" dirty="0"/>
            </a:p>
          </p:txBody>
        </p:sp>
      </p:grpSp>
      <p:pic>
        <p:nvPicPr>
          <p:cNvPr id="97" name="96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El Diálogo:  Plan de Relacionamiento con Públicos de Interés</a:t>
            </a:r>
          </a:p>
        </p:txBody>
      </p:sp>
      <p:sp>
        <p:nvSpPr>
          <p:cNvPr id="7" name="6 Elipse"/>
          <p:cNvSpPr/>
          <p:nvPr/>
        </p:nvSpPr>
        <p:spPr>
          <a:xfrm>
            <a:off x="4552726" y="1394303"/>
            <a:ext cx="4098205" cy="3886771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s-ES" sz="1600" b="1" kern="0" dirty="0" smtClean="0">
                <a:latin typeface="Calibri"/>
              </a:rPr>
              <a:t>Objetivo</a:t>
            </a:r>
          </a:p>
          <a:p>
            <a:pPr algn="ctr"/>
            <a:endParaRPr lang="es-ES" sz="1600" b="1" kern="0" dirty="0" smtClean="0">
              <a:latin typeface="Calibri"/>
            </a:endParaRPr>
          </a:p>
          <a:p>
            <a:pPr algn="ctr"/>
            <a:r>
              <a:rPr lang="es-ES" sz="1600" b="1" kern="0" dirty="0" smtClean="0">
                <a:solidFill>
                  <a:srgbClr val="FF0000"/>
                </a:solidFill>
                <a:latin typeface="Calibri"/>
              </a:rPr>
              <a:t>CONOCER, ENTENDER Y EXPANDIR</a:t>
            </a:r>
          </a:p>
          <a:p>
            <a:pPr algn="ctr"/>
            <a:r>
              <a:rPr lang="es-ES" sz="1600" kern="0" dirty="0">
                <a:latin typeface="Calibri"/>
              </a:rPr>
              <a:t>L</a:t>
            </a:r>
            <a:r>
              <a:rPr lang="es-ES" sz="1600" kern="0" dirty="0" smtClean="0">
                <a:latin typeface="Calibri"/>
              </a:rPr>
              <a:t>a relación con los actores del entorno vinculados a Metro, </a:t>
            </a:r>
            <a:r>
              <a:rPr lang="es-ES" sz="1600" kern="0" dirty="0">
                <a:latin typeface="Calibri"/>
              </a:rPr>
              <a:t>f</a:t>
            </a:r>
            <a:r>
              <a:rPr lang="es-ES" sz="1600" kern="0" dirty="0" smtClean="0">
                <a:latin typeface="Calibri"/>
              </a:rPr>
              <a:t>avoreciendo el logro de los objetivos de la organización de manera armónica con su entorno, contribuyendo con ello a </a:t>
            </a:r>
            <a:r>
              <a:rPr lang="es-ES" sz="1600" kern="0" dirty="0">
                <a:latin typeface="Calibri"/>
              </a:rPr>
              <a:t>la sostenibilidad de la empresa</a:t>
            </a:r>
            <a:r>
              <a:rPr lang="es-ES_tradnl" sz="1600" kern="0" dirty="0" smtClean="0">
                <a:latin typeface="Calibri"/>
              </a:rPr>
              <a:t>. </a:t>
            </a:r>
            <a:endParaRPr lang="es-CL" sz="1600" kern="0" dirty="0">
              <a:latin typeface="Calibri"/>
            </a:endParaRPr>
          </a:p>
        </p:txBody>
      </p:sp>
      <p:pic>
        <p:nvPicPr>
          <p:cNvPr id="8" name="7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Objetivos específicos</a:t>
            </a:r>
          </a:p>
        </p:txBody>
      </p:sp>
      <p:grpSp>
        <p:nvGrpSpPr>
          <p:cNvPr id="14" name="Agrupar 4"/>
          <p:cNvGrpSpPr/>
          <p:nvPr/>
        </p:nvGrpSpPr>
        <p:grpSpPr>
          <a:xfrm>
            <a:off x="2130641" y="917589"/>
            <a:ext cx="8756791" cy="4552667"/>
            <a:chOff x="226516" y="1016160"/>
            <a:chExt cx="8756791" cy="4552666"/>
          </a:xfrm>
        </p:grpSpPr>
        <p:sp>
          <p:nvSpPr>
            <p:cNvPr id="15" name="15 CuadroTexto"/>
            <p:cNvSpPr txBox="1"/>
            <p:nvPr/>
          </p:nvSpPr>
          <p:spPr>
            <a:xfrm>
              <a:off x="226517" y="1016160"/>
              <a:ext cx="8756789" cy="523220"/>
            </a:xfrm>
            <a:prstGeom prst="rect">
              <a:avLst/>
            </a:prstGeom>
            <a:solidFill>
              <a:srgbClr val="FF0000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/>
            <a:lstStyle>
              <a:defPPr>
                <a:defRPr lang="es-ES"/>
              </a:defPPr>
              <a:lvl1pPr>
                <a:defRPr sz="2800">
                  <a:solidFill>
                    <a:schemeClr val="bg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6" name="Rectángulo 6"/>
            <p:cNvSpPr/>
            <p:nvPr/>
          </p:nvSpPr>
          <p:spPr>
            <a:xfrm>
              <a:off x="272982" y="1756016"/>
              <a:ext cx="2090942" cy="2862976"/>
            </a:xfrm>
            <a:prstGeom prst="rect">
              <a:avLst/>
            </a:prstGeom>
            <a:solidFill>
              <a:srgbClr val="AAC1E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</a:t>
              </a:r>
              <a:r>
                <a:rPr kumimoji="0" lang="es-ES_tradnl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. </a:t>
              </a:r>
              <a:r>
                <a:rPr kumimoji="0" lang="es-ES_tradn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CONOCER  Mantener información permanente </a:t>
              </a:r>
              <a:r>
                <a:rPr kumimoji="0" lang="es-ES_tradn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de estos grupos de interés relevantes para la operación y los proyectos de Metro</a:t>
              </a:r>
              <a:r>
                <a:rPr kumimoji="0" lang="es-ES_tradnl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Sistematizar.</a:t>
              </a:r>
              <a:endPara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7" name="Rectángulo 7"/>
            <p:cNvSpPr/>
            <p:nvPr/>
          </p:nvSpPr>
          <p:spPr>
            <a:xfrm>
              <a:off x="2487832" y="1756016"/>
              <a:ext cx="2090942" cy="2862976"/>
            </a:xfrm>
            <a:prstGeom prst="rect">
              <a:avLst/>
            </a:prstGeom>
            <a:solidFill>
              <a:srgbClr val="AAC1E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2. ESCUCHAR</a:t>
              </a:r>
              <a:endPara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  <a:p>
              <a:pPr marL="0" marR="0" lvl="0" indent="-1857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Generar y mantener vínculo proactivo y permanente</a:t>
              </a: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con los distintos públicos de interés.  </a:t>
              </a:r>
            </a:p>
          </p:txBody>
        </p:sp>
        <p:sp>
          <p:nvSpPr>
            <p:cNvPr id="18" name="Rectángulo 8"/>
            <p:cNvSpPr/>
            <p:nvPr/>
          </p:nvSpPr>
          <p:spPr>
            <a:xfrm>
              <a:off x="4677515" y="1756016"/>
              <a:ext cx="2090942" cy="2862976"/>
            </a:xfrm>
            <a:prstGeom prst="rect">
              <a:avLst/>
            </a:prstGeom>
            <a:solidFill>
              <a:srgbClr val="AAC1E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-1857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3. CONVERSAR</a:t>
              </a:r>
            </a:p>
            <a:p>
              <a:pPr marL="0" marR="0" lvl="0" indent="-1857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Aprovechar el conocimiento local  y el diálogo permanente </a:t>
              </a: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para la mejora continua de nuestros proyectos y operación y el vínculo con el entorno.</a:t>
              </a:r>
            </a:p>
          </p:txBody>
        </p:sp>
        <p:sp>
          <p:nvSpPr>
            <p:cNvPr id="19" name="Rectángulo 9"/>
            <p:cNvSpPr/>
            <p:nvPr/>
          </p:nvSpPr>
          <p:spPr>
            <a:xfrm>
              <a:off x="6892365" y="1756016"/>
              <a:ext cx="2090942" cy="2862976"/>
            </a:xfrm>
            <a:prstGeom prst="rect">
              <a:avLst/>
            </a:prstGeom>
            <a:solidFill>
              <a:srgbClr val="AAC1E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-1857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4.  </a:t>
              </a:r>
              <a:r>
                <a:rPr kumimoji="0" lang="es-E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INCORPORAR</a:t>
              </a:r>
            </a:p>
            <a:p>
              <a:pPr marL="0" marR="0" lvl="0" indent="-18573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Generar </a:t>
              </a: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capacidades organizacionales</a:t>
              </a: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y un proceso de mejora continua en este ámbito de </a:t>
              </a:r>
              <a:r>
                <a:rPr kumimoji="0" lang="es-E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gestión que dote de porosidad a la organización.</a:t>
              </a:r>
              <a:endPara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0" name="8 Rectángulo redondeado"/>
            <p:cNvSpPr/>
            <p:nvPr/>
          </p:nvSpPr>
          <p:spPr>
            <a:xfrm>
              <a:off x="226516" y="4947034"/>
              <a:ext cx="8756789" cy="621792"/>
            </a:xfrm>
            <a:prstGeom prst="roundRect">
              <a:avLst/>
            </a:prstGeom>
            <a:solidFill>
              <a:srgbClr val="7F7F7F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Plan de acción configurado a partir de estos objetivos estratégicos para el relacionamiento</a:t>
              </a:r>
              <a:endPara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11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Cómo se Materializa: Plan de Acción</a:t>
            </a: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557598497"/>
              </p:ext>
            </p:extLst>
          </p:nvPr>
        </p:nvGraphicFramePr>
        <p:xfrm>
          <a:off x="1367162" y="770814"/>
          <a:ext cx="10271464" cy="5300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7 Imagen" descr="Logo Metro (1)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Relaciones con la Comunidad</a:t>
            </a:r>
          </a:p>
        </p:txBody>
      </p:sp>
      <p:sp>
        <p:nvSpPr>
          <p:cNvPr id="7" name="4 Marcador de contenido"/>
          <p:cNvSpPr txBox="1">
            <a:spLocks/>
          </p:cNvSpPr>
          <p:nvPr/>
        </p:nvSpPr>
        <p:spPr>
          <a:xfrm>
            <a:off x="2268245" y="976640"/>
            <a:ext cx="8229600" cy="136815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 </a:t>
            </a:r>
            <a:r>
              <a:rPr lang="es-CL" sz="2000" dirty="0" smtClean="0"/>
              <a:t>Divulgación e información sobre el proyecto:</a:t>
            </a:r>
          </a:p>
          <a:p>
            <a:pPr lvl="1">
              <a:buFont typeface="Wingdings" pitchFamily="2" charset="2"/>
              <a:buChar char="ü"/>
            </a:pPr>
            <a:r>
              <a:rPr lang="es-CL" sz="1800" dirty="0" smtClean="0"/>
              <a:t>Reuniones con la comunidad afectada previo inicio a las obras</a:t>
            </a:r>
          </a:p>
          <a:p>
            <a:pPr lvl="1">
              <a:buFont typeface="Wingdings" pitchFamily="2" charset="2"/>
              <a:buChar char="ü"/>
            </a:pPr>
            <a:r>
              <a:rPr lang="es-CL" sz="1800" dirty="0" smtClean="0"/>
              <a:t>Información continua sobre distintas etapas del proyecto que puedan afectar a la comunidad</a:t>
            </a:r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>
              <a:buFont typeface="Wingdings" pitchFamily="2" charset="2"/>
              <a:buChar char="ü"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 smtClean="0"/>
          </a:p>
          <a:p>
            <a:pPr marL="0" indent="0">
              <a:buFont typeface="Arial"/>
              <a:buNone/>
            </a:pPr>
            <a:endParaRPr lang="es-CL" dirty="0"/>
          </a:p>
        </p:txBody>
      </p:sp>
      <p:pic>
        <p:nvPicPr>
          <p:cNvPr id="8" name="Picture 2" descr="reunion curva portugall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89" y="2776839"/>
            <a:ext cx="3816424" cy="318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87" y="2776839"/>
            <a:ext cx="417859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9 Imagen" descr="Logo Metro (1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Relaciones con la Comunidad</a:t>
            </a:r>
          </a:p>
        </p:txBody>
      </p:sp>
      <p:sp>
        <p:nvSpPr>
          <p:cNvPr id="7" name="1 Marcador de contenido"/>
          <p:cNvSpPr txBox="1">
            <a:spLocks/>
          </p:cNvSpPr>
          <p:nvPr/>
        </p:nvSpPr>
        <p:spPr>
          <a:xfrm>
            <a:off x="2030527" y="1074224"/>
            <a:ext cx="8229600" cy="4929411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Campañas de información</a:t>
            </a:r>
          </a:p>
          <a:p>
            <a:pPr marL="0" indent="0">
              <a:buFont typeface="Arial"/>
              <a:buNone/>
            </a:pPr>
            <a:endParaRPr lang="es-C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979" y="897373"/>
            <a:ext cx="2804145" cy="497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92" y="4452020"/>
            <a:ext cx="3384376" cy="225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18" y="1720006"/>
            <a:ext cx="4176464" cy="246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 descr="Logo Metro (1)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0579" y="678764"/>
            <a:ext cx="6127668" cy="297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696612" y="3838567"/>
            <a:ext cx="4305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2015:</a:t>
            </a:r>
            <a:endParaRPr lang="en-US" sz="1600" b="1" dirty="0">
              <a:solidFill>
                <a:srgbClr val="000000"/>
              </a:solidFill>
            </a:endParaRPr>
          </a:p>
          <a:p>
            <a:pPr marL="457200" lvl="0" indent="-457200" algn="just" eaLnBrk="0" fontAlgn="base" hangingPunct="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s-UY" sz="1600" dirty="0" smtClean="0">
                <a:solidFill>
                  <a:srgbClr val="000000"/>
                </a:solidFill>
              </a:rPr>
              <a:t>6,5 </a:t>
            </a:r>
            <a:r>
              <a:rPr lang="es-UY" sz="1600" dirty="0">
                <a:solidFill>
                  <a:srgbClr val="000000"/>
                </a:solidFill>
              </a:rPr>
              <a:t>millones de habitantes</a:t>
            </a:r>
          </a:p>
          <a:p>
            <a:pPr marL="457200" lvl="0" indent="-457200" algn="just" eaLnBrk="0" fontAlgn="base" hangingPunct="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s-UY" sz="1600" dirty="0" smtClean="0">
                <a:solidFill>
                  <a:srgbClr val="000000"/>
                </a:solidFill>
              </a:rPr>
              <a:t>PIB: US</a:t>
            </a:r>
            <a:r>
              <a:rPr lang="es-UY" sz="1600" dirty="0">
                <a:solidFill>
                  <a:srgbClr val="000000"/>
                </a:solidFill>
              </a:rPr>
              <a:t>$ </a:t>
            </a:r>
            <a:r>
              <a:rPr lang="es-UY" sz="1600" dirty="0" smtClean="0">
                <a:solidFill>
                  <a:srgbClr val="000000"/>
                </a:solidFill>
              </a:rPr>
              <a:t>15.700 </a:t>
            </a:r>
            <a:r>
              <a:rPr lang="es-UY" sz="1600" dirty="0">
                <a:solidFill>
                  <a:srgbClr val="000000"/>
                </a:solidFill>
              </a:rPr>
              <a:t>por </a:t>
            </a:r>
            <a:r>
              <a:rPr lang="es-UY" sz="1600" dirty="0" smtClean="0">
                <a:solidFill>
                  <a:srgbClr val="000000"/>
                </a:solidFill>
              </a:rPr>
              <a:t>habitante</a:t>
            </a:r>
          </a:p>
          <a:p>
            <a:pPr marL="457200" lvl="0" indent="-457200" algn="just" eaLnBrk="0" fontAlgn="base" hangingPunct="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s-UY" sz="1600" dirty="0" smtClean="0">
                <a:solidFill>
                  <a:srgbClr val="000000"/>
                </a:solidFill>
              </a:rPr>
              <a:t>867 </a:t>
            </a:r>
            <a:r>
              <a:rPr lang="es-UY" sz="1600" dirty="0">
                <a:solidFill>
                  <a:srgbClr val="000000"/>
                </a:solidFill>
              </a:rPr>
              <a:t>km</a:t>
            </a:r>
            <a:r>
              <a:rPr lang="es-UY" sz="1600" baseline="30000" dirty="0">
                <a:solidFill>
                  <a:srgbClr val="000000"/>
                </a:solidFill>
              </a:rPr>
              <a:t>2</a:t>
            </a:r>
            <a:r>
              <a:rPr lang="es-UY" sz="1600" dirty="0">
                <a:solidFill>
                  <a:srgbClr val="000000"/>
                </a:solidFill>
              </a:rPr>
              <a:t> superficie</a:t>
            </a:r>
          </a:p>
          <a:p>
            <a:pPr marL="457200" lvl="0" indent="-457200" algn="just" eaLnBrk="0" fontAlgn="base" hangingPunct="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s-UY" sz="1600" dirty="0" smtClean="0">
                <a:solidFill>
                  <a:srgbClr val="000000"/>
                </a:solidFill>
              </a:rPr>
              <a:t>18,5 millones de viajes</a:t>
            </a:r>
          </a:p>
          <a:p>
            <a:pPr marL="457200" indent="-457200" algn="just" eaLnBrk="0" fontAlgn="base" hangingPunct="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s-UY" sz="1600" dirty="0" smtClean="0">
                <a:solidFill>
                  <a:srgbClr val="000000"/>
                </a:solidFill>
              </a:rPr>
              <a:t>2,8 </a:t>
            </a:r>
            <a:r>
              <a:rPr lang="es-UY" sz="1600" dirty="0">
                <a:solidFill>
                  <a:srgbClr val="000000"/>
                </a:solidFill>
              </a:rPr>
              <a:t>viajes diarios/habitante</a:t>
            </a:r>
          </a:p>
          <a:p>
            <a:pPr marL="457200" lvl="0" indent="-457200" algn="just" eaLnBrk="0" fontAlgn="base" hangingPunct="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s-UY" sz="1600" dirty="0" smtClean="0">
                <a:solidFill>
                  <a:srgbClr val="000000"/>
                </a:solidFill>
              </a:rPr>
              <a:t>1,3 millones de vehículos privados</a:t>
            </a:r>
          </a:p>
          <a:p>
            <a:pPr marL="457200" lvl="0" indent="-457200" algn="just" eaLnBrk="0" fontAlgn="base" hangingPunct="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s-UY" sz="1600" dirty="0" smtClean="0">
                <a:solidFill>
                  <a:srgbClr val="000000"/>
                </a:solidFill>
              </a:rPr>
              <a:t>6.500 buses urbanos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507706" y="3844590"/>
            <a:ext cx="36195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es-CL" sz="1600" b="1" dirty="0">
                <a:solidFill>
                  <a:srgbClr val="000000"/>
                </a:solidFill>
              </a:rPr>
              <a:t>2025:</a:t>
            </a:r>
          </a:p>
          <a:p>
            <a:pPr marL="457200" lvl="0" indent="-457200" algn="just" eaLnBrk="0" fontAlgn="base" hangingPunct="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s-CL" sz="1600" dirty="0">
                <a:solidFill>
                  <a:srgbClr val="000000"/>
                </a:solidFill>
              </a:rPr>
              <a:t>8 millones de habitantes</a:t>
            </a:r>
          </a:p>
          <a:p>
            <a:pPr marL="457200" lvl="0" indent="-457200" algn="just" eaLnBrk="0" fontAlgn="base" hangingPunct="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s-CL" sz="1600" dirty="0">
                <a:solidFill>
                  <a:srgbClr val="000000"/>
                </a:solidFill>
              </a:rPr>
              <a:t>3,2 viajes diarios/habitante</a:t>
            </a:r>
          </a:p>
          <a:p>
            <a:pPr marL="457200" lvl="0" indent="-457200" algn="just" eaLnBrk="0" fontAlgn="base" hangingPunct="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s-CL" sz="1600" dirty="0">
                <a:solidFill>
                  <a:srgbClr val="000000"/>
                </a:solidFill>
              </a:rPr>
              <a:t>2,7 millones de vehículos </a:t>
            </a:r>
            <a:r>
              <a:rPr lang="es-CL" sz="1600" dirty="0" smtClean="0">
                <a:solidFill>
                  <a:srgbClr val="000000"/>
                </a:solidFill>
              </a:rPr>
              <a:t>privados</a:t>
            </a:r>
            <a:endParaRPr lang="es-CL" sz="1600" dirty="0">
              <a:solidFill>
                <a:srgbClr val="00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Santiago de Chile</a:t>
            </a:r>
            <a:endParaRPr lang="es-CL" sz="2400" dirty="0"/>
          </a:p>
        </p:txBody>
      </p:sp>
      <p:pic>
        <p:nvPicPr>
          <p:cNvPr id="9" name="8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3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Relaciones con la Comunidad</a:t>
            </a:r>
          </a:p>
        </p:txBody>
      </p:sp>
      <p:sp>
        <p:nvSpPr>
          <p:cNvPr id="7" name="4 Marcador de contenido"/>
          <p:cNvSpPr txBox="1">
            <a:spLocks/>
          </p:cNvSpPr>
          <p:nvPr/>
        </p:nvSpPr>
        <p:spPr>
          <a:xfrm>
            <a:off x="2041864" y="807596"/>
            <a:ext cx="8229600" cy="5217443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Visitas de la comunidad a las obras:</a:t>
            </a:r>
            <a:endParaRPr lang="es-CL" sz="2000" dirty="0"/>
          </a:p>
        </p:txBody>
      </p:sp>
      <p:pic>
        <p:nvPicPr>
          <p:cNvPr id="8" name="Picture 2" descr="C:\Users\fpalacios\Documents\P63\fotos piques\METRO 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63" y="1417692"/>
            <a:ext cx="3533962" cy="23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fpalacios\Documents\P63\fotos piques\METRO 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96" y="1417693"/>
            <a:ext cx="3331893" cy="228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87" y="3877029"/>
            <a:ext cx="3504378" cy="210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C:\Users\fpalacios\Documents\P63\fotos piques\METRO 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96" y="3877029"/>
            <a:ext cx="3331893" cy="215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 descr="Logo Metro (1)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Relaciones con la Comunidad</a:t>
            </a:r>
          </a:p>
        </p:txBody>
      </p:sp>
      <p:sp>
        <p:nvSpPr>
          <p:cNvPr id="10" name="1 Marcador de contenido"/>
          <p:cNvSpPr txBox="1">
            <a:spLocks/>
          </p:cNvSpPr>
          <p:nvPr/>
        </p:nvSpPr>
        <p:spPr>
          <a:xfrm>
            <a:off x="1638647" y="703547"/>
            <a:ext cx="8229600" cy="528945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Apoyo difusión a comerciantes</a:t>
            </a:r>
            <a:endParaRPr lang="es-CL" sz="2000" dirty="0"/>
          </a:p>
        </p:txBody>
      </p:sp>
      <p:pic>
        <p:nvPicPr>
          <p:cNvPr id="11" name="Picture 2" descr="IMG-20140116-008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02" y="1396330"/>
            <a:ext cx="4240575" cy="27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Foto publicidad instalada en cierre 10 12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670" y="2149623"/>
            <a:ext cx="4233399" cy="27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IMG-20140129-000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02" y="4384933"/>
            <a:ext cx="4240575" cy="219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 descr="Logo Metro (1)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Actividades transversales con </a:t>
            </a:r>
            <a:r>
              <a:rPr lang="es-CL" sz="2400" dirty="0" err="1"/>
              <a:t>stakeholders</a:t>
            </a:r>
            <a:endParaRPr lang="es-CL" sz="2400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532" y="964841"/>
            <a:ext cx="7533364" cy="5023306"/>
          </a:xfrm>
          <a:prstGeom prst="rect">
            <a:avLst/>
          </a:prstGeom>
        </p:spPr>
      </p:pic>
      <p:pic>
        <p:nvPicPr>
          <p:cNvPr id="8" name="7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Mesas de trabajo con municipios y Participaciones Ciudadanas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87" y="974322"/>
            <a:ext cx="7662207" cy="5109219"/>
          </a:xfrm>
          <a:prstGeom prst="rect">
            <a:avLst/>
          </a:prstGeom>
        </p:spPr>
      </p:pic>
      <p:pic>
        <p:nvPicPr>
          <p:cNvPr id="8" name="7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Gestión de terrenos remanentes</a:t>
            </a:r>
          </a:p>
        </p:txBody>
      </p:sp>
      <p:pic>
        <p:nvPicPr>
          <p:cNvPr id="7" name="Picture 2" descr="http://www.masmunicipios.cl/imagenes/galerias/s9YTbZKUKaqpgf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408" y="790113"/>
            <a:ext cx="7065459" cy="529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Charlas en talleres</a:t>
            </a:r>
            <a:endParaRPr lang="es-CL" sz="2400" dirty="0"/>
          </a:p>
        </p:txBody>
      </p:sp>
      <p:pic>
        <p:nvPicPr>
          <p:cNvPr id="7" name="Picture 2" descr="C:\Users\fberger\Downloads\_BGP575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4060" y="852256"/>
            <a:ext cx="7575658" cy="505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Medios de Comunicación y Redes Sociales</a:t>
            </a:r>
          </a:p>
        </p:txBody>
      </p:sp>
      <p:sp>
        <p:nvSpPr>
          <p:cNvPr id="9" name="7 Marcador de texto"/>
          <p:cNvSpPr txBox="1">
            <a:spLocks/>
          </p:cNvSpPr>
          <p:nvPr/>
        </p:nvSpPr>
        <p:spPr>
          <a:xfrm>
            <a:off x="2329639" y="1105270"/>
            <a:ext cx="8643938" cy="47836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457200" rtl="0" eaLnBrk="1" latinLnBrk="0" hangingPunct="1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71550" indent="-514350" algn="l" defTabSz="457200" rtl="0" eaLnBrk="1" latinLnBrk="0" hangingPunct="1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428750" indent="-514350" algn="l" defTabSz="457200" rtl="0" eaLnBrk="1" latinLnBrk="0" hangingPunct="1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885950" indent="-514350" algn="l" defTabSz="457200" rtl="0" eaLnBrk="1" latinLnBrk="0" hangingPunct="1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43150" indent="-514350" algn="l" defTabSz="457200" rtl="0" eaLnBrk="1" latinLnBrk="0" hangingPunct="1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Comunicaciones Externas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851897801"/>
              </p:ext>
            </p:extLst>
          </p:nvPr>
        </p:nvGraphicFramePr>
        <p:xfrm>
          <a:off x="2329638" y="1578345"/>
          <a:ext cx="8642411" cy="4110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6 Imagen" descr="Logo Metro (1)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Medios de Comunicación y Redes Sociales</a:t>
            </a:r>
          </a:p>
        </p:txBody>
      </p:sp>
      <p:sp>
        <p:nvSpPr>
          <p:cNvPr id="7" name="6 Elipse"/>
          <p:cNvSpPr/>
          <p:nvPr/>
        </p:nvSpPr>
        <p:spPr>
          <a:xfrm>
            <a:off x="4844513" y="5221966"/>
            <a:ext cx="3261815" cy="846161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OAC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022740" y="1280036"/>
            <a:ext cx="1070310" cy="1365975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Redes sociales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221944" y="1292550"/>
            <a:ext cx="903093" cy="136250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Línea 600 y página web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8202148" y="1329507"/>
            <a:ext cx="1415579" cy="139032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Libro de la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Comunidad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(en piques)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396584" y="1321858"/>
            <a:ext cx="1314537" cy="13499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comunidad@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805760" y="1329507"/>
            <a:ext cx="1330658" cy="1338061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Reclamos directos RRCC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(por mail o teléfono)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176638" y="1307950"/>
            <a:ext cx="1123796" cy="136250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Oficina atención al cliente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9708453" y="1315599"/>
            <a:ext cx="1383128" cy="1436123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Carta autoridades y otros</a:t>
            </a:r>
          </a:p>
        </p:txBody>
      </p:sp>
      <p:sp>
        <p:nvSpPr>
          <p:cNvPr id="15" name="14 Elipse"/>
          <p:cNvSpPr/>
          <p:nvPr/>
        </p:nvSpPr>
        <p:spPr>
          <a:xfrm>
            <a:off x="2223138" y="3809424"/>
            <a:ext cx="2714701" cy="750627"/>
          </a:xfrm>
          <a:prstGeom prst="ellipse">
            <a:avLst/>
          </a:prstGeom>
          <a:solidFill>
            <a:sysClr val="windowText" lastClr="000000">
              <a:lumMod val="95000"/>
              <a:lumOff val="5000"/>
            </a:sysClr>
          </a:solidFill>
          <a:ln w="9525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comunicaciones</a:t>
            </a:r>
          </a:p>
        </p:txBody>
      </p:sp>
      <p:sp>
        <p:nvSpPr>
          <p:cNvPr id="16" name="15 Elipse"/>
          <p:cNvSpPr/>
          <p:nvPr/>
        </p:nvSpPr>
        <p:spPr>
          <a:xfrm>
            <a:off x="8371453" y="3877662"/>
            <a:ext cx="2115402" cy="614150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9525" cap="flat" cmpd="sng" algn="ctr">
            <a:solidFill>
              <a:srgbClr val="8064A2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is721 Cn BT" pitchFamily="34" charset="0"/>
              </a:rPr>
              <a:t>RRCC</a:t>
            </a:r>
          </a:p>
        </p:txBody>
      </p:sp>
      <p:cxnSp>
        <p:nvCxnSpPr>
          <p:cNvPr id="17" name="16 Conector recto de flecha"/>
          <p:cNvCxnSpPr>
            <a:stCxn id="8" idx="2"/>
          </p:cNvCxnSpPr>
          <p:nvPr/>
        </p:nvCxnSpPr>
        <p:spPr>
          <a:xfrm>
            <a:off x="2557895" y="2646011"/>
            <a:ext cx="795665" cy="1163413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17 Conector recto de flecha"/>
          <p:cNvCxnSpPr/>
          <p:nvPr/>
        </p:nvCxnSpPr>
        <p:spPr>
          <a:xfrm>
            <a:off x="4125037" y="4560051"/>
            <a:ext cx="1013683" cy="88206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18 Conector recto de flecha"/>
          <p:cNvCxnSpPr/>
          <p:nvPr/>
        </p:nvCxnSpPr>
        <p:spPr>
          <a:xfrm>
            <a:off x="3974267" y="2667568"/>
            <a:ext cx="1927144" cy="256691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19 Conector recto de flecha"/>
          <p:cNvCxnSpPr/>
          <p:nvPr/>
        </p:nvCxnSpPr>
        <p:spPr>
          <a:xfrm flipH="1">
            <a:off x="10057439" y="2751723"/>
            <a:ext cx="498322" cy="1202187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20 Conector recto de flecha"/>
          <p:cNvCxnSpPr/>
          <p:nvPr/>
        </p:nvCxnSpPr>
        <p:spPr>
          <a:xfrm>
            <a:off x="9299428" y="2751723"/>
            <a:ext cx="0" cy="1087623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21 Conector recto de flecha"/>
          <p:cNvCxnSpPr/>
          <p:nvPr/>
        </p:nvCxnSpPr>
        <p:spPr>
          <a:xfrm>
            <a:off x="5138720" y="2710164"/>
            <a:ext cx="1169907" cy="251180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22 Conector recto de flecha"/>
          <p:cNvCxnSpPr/>
          <p:nvPr/>
        </p:nvCxnSpPr>
        <p:spPr>
          <a:xfrm>
            <a:off x="7620637" y="2702799"/>
            <a:ext cx="886703" cy="1263266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23 Conector recto de flecha"/>
          <p:cNvCxnSpPr/>
          <p:nvPr/>
        </p:nvCxnSpPr>
        <p:spPr>
          <a:xfrm flipH="1">
            <a:off x="7875013" y="4534628"/>
            <a:ext cx="1689698" cy="90319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5" name="24 Conector recto de flecha"/>
          <p:cNvCxnSpPr/>
          <p:nvPr/>
        </p:nvCxnSpPr>
        <p:spPr>
          <a:xfrm>
            <a:off x="6504293" y="2670454"/>
            <a:ext cx="61560" cy="256691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6" name="7 Marcador de texto"/>
          <p:cNvSpPr txBox="1">
            <a:spLocks/>
          </p:cNvSpPr>
          <p:nvPr/>
        </p:nvSpPr>
        <p:spPr>
          <a:xfrm>
            <a:off x="2245124" y="903700"/>
            <a:ext cx="8643938" cy="47836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bg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bg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bg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bg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bg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Atención de Reclamos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26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11" name="7 Marcador de texto"/>
          <p:cNvSpPr txBox="1">
            <a:spLocks/>
          </p:cNvSpPr>
          <p:nvPr/>
        </p:nvSpPr>
        <p:spPr>
          <a:xfrm>
            <a:off x="2242598" y="1060881"/>
            <a:ext cx="8643938" cy="47836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457200" rtl="0" eaLnBrk="1" latinLnBrk="0" hangingPunct="1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71550" indent="-514350" algn="l" defTabSz="457200" rtl="0" eaLnBrk="1" latinLnBrk="0" hangingPunct="1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428750" indent="-514350" algn="l" defTabSz="457200" rtl="0" eaLnBrk="1" latinLnBrk="0" hangingPunct="1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885950" indent="-514350" algn="l" defTabSz="457200" rtl="0" eaLnBrk="1" latinLnBrk="0" hangingPunct="1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43150" indent="-514350" algn="l" defTabSz="457200" rtl="0" eaLnBrk="1" latinLnBrk="0" hangingPunct="1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+mj-lt"/>
              <a:buNone/>
              <a:tabLst/>
              <a:defRPr/>
            </a:pP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496553993"/>
              </p:ext>
            </p:extLst>
          </p:nvPr>
        </p:nvGraphicFramePr>
        <p:xfrm>
          <a:off x="2242597" y="1533956"/>
          <a:ext cx="8642411" cy="4110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6 Imagen" descr="Logo Metro (1)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16" name="7 Marcador de texto"/>
          <p:cNvSpPr txBox="1">
            <a:spLocks/>
          </p:cNvSpPr>
          <p:nvPr/>
        </p:nvSpPr>
        <p:spPr>
          <a:xfrm>
            <a:off x="2063825" y="986674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s-CL" sz="1800" smtClean="0"/>
              <a:t>Ejemplo de campaña informativa para usuarios del transporte público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smtClean="0"/>
              <a:t>Tríptico para usuarios entregado por monitores</a:t>
            </a:r>
            <a:r>
              <a:rPr lang="es-CL" smtClean="0"/>
              <a:t> </a:t>
            </a:r>
            <a:endParaRPr lang="es-CL" dirty="0"/>
          </a:p>
        </p:txBody>
      </p:sp>
      <p:grpSp>
        <p:nvGrpSpPr>
          <p:cNvPr id="17" name="16 Grupo"/>
          <p:cNvGrpSpPr/>
          <p:nvPr/>
        </p:nvGrpSpPr>
        <p:grpSpPr>
          <a:xfrm>
            <a:off x="3124434" y="2229687"/>
            <a:ext cx="6846656" cy="3340100"/>
            <a:chOff x="503238" y="2483035"/>
            <a:chExt cx="7116368" cy="3471678"/>
          </a:xfrm>
        </p:grpSpPr>
        <p:grpSp>
          <p:nvGrpSpPr>
            <p:cNvPr id="18" name="17 Grupo"/>
            <p:cNvGrpSpPr/>
            <p:nvPr/>
          </p:nvGrpSpPr>
          <p:grpSpPr>
            <a:xfrm>
              <a:off x="5280325" y="2483035"/>
              <a:ext cx="2339281" cy="3471678"/>
              <a:chOff x="5280326" y="2627891"/>
              <a:chExt cx="2241674" cy="3326822"/>
            </a:xfrm>
          </p:grpSpPr>
          <p:pic>
            <p:nvPicPr>
              <p:cNvPr id="21" name="20 Imagen" descr="C:\Users\Ejecutivo07\Desktop\2013-05-29 11.32.11.jpg"/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0326" y="2627891"/>
                <a:ext cx="2241674" cy="16829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2" name="5 Imagen" descr="DSC_0310.JPG"/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80326" y="4385090"/>
                <a:ext cx="2241674" cy="1569623"/>
              </a:xfrm>
              <a:prstGeom prst="rect">
                <a:avLst/>
              </a:prstGeom>
            </p:spPr>
          </p:pic>
        </p:grpSp>
        <p:pic>
          <p:nvPicPr>
            <p:cNvPr id="19" name="18 Imagen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8948" y="2483035"/>
              <a:ext cx="2266966" cy="3471678"/>
            </a:xfrm>
            <a:prstGeom prst="rect">
              <a:avLst/>
            </a:prstGeom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38" y="2483035"/>
              <a:ext cx="2282164" cy="3471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23 CuadroTexto"/>
          <p:cNvSpPr txBox="1"/>
          <p:nvPr/>
        </p:nvSpPr>
        <p:spPr>
          <a:xfrm>
            <a:off x="1985145" y="6038694"/>
            <a:ext cx="39998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 smtClean="0"/>
              <a:t>*Sólo en caso de que el transporte público se vea afectado por el cierre de catedral</a:t>
            </a:r>
            <a:endParaRPr lang="es-CL" sz="800" dirty="0"/>
          </a:p>
        </p:txBody>
      </p:sp>
      <p:pic>
        <p:nvPicPr>
          <p:cNvPr id="13" name="12 Imagen" descr="Logo Metro (1)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graphicFrame>
        <p:nvGraphicFramePr>
          <p:cNvPr id="6" name="Group 1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929006"/>
              </p:ext>
            </p:extLst>
          </p:nvPr>
        </p:nvGraphicFramePr>
        <p:xfrm>
          <a:off x="2026771" y="910001"/>
          <a:ext cx="5148814" cy="2624449"/>
        </p:xfrm>
        <a:graphic>
          <a:graphicData uri="http://schemas.openxmlformats.org/drawingml/2006/table">
            <a:tbl>
              <a:tblPr bandRow="1"/>
              <a:tblGrid>
                <a:gridCol w="1435846"/>
                <a:gridCol w="618828"/>
                <a:gridCol w="618828"/>
                <a:gridCol w="618828"/>
                <a:gridCol w="618828"/>
                <a:gridCol w="618828"/>
                <a:gridCol w="618828"/>
              </a:tblGrid>
              <a:tr h="3330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L1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L2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L4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L4A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L5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45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Cantidad de Estaciones</a:t>
                      </a:r>
                      <a:endParaRPr kumimoji="0" lang="es-C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5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Longitud (Km)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5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Flota de Coches</a:t>
                      </a:r>
                      <a:endParaRPr kumimoji="0" lang="es-C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414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156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198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289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1.075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5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Flota Trenes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5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Pasajeros / año (MM)</a:t>
                      </a:r>
                      <a:endParaRPr kumimoji="0" lang="es-C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257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119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144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661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7E07C643-F71F-472B-B505-5279755A0A80" descr="15588DCC-B81F-43C1-A45C-FB3F10DFAE3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5395" y="433038"/>
            <a:ext cx="3584759" cy="368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030367" y="3653203"/>
            <a:ext cx="1145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 smtClean="0"/>
              <a:t>Cifras a Dic. 2015</a:t>
            </a:r>
            <a:endParaRPr lang="es-CL" sz="9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0081" y="4355659"/>
            <a:ext cx="5560572" cy="173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Metro de Santiago en cifras</a:t>
            </a:r>
            <a:endParaRPr lang="es-CL" sz="2400" dirty="0"/>
          </a:p>
        </p:txBody>
      </p:sp>
      <p:pic>
        <p:nvPicPr>
          <p:cNvPr id="11" name="10 Imagen" descr="Logo Metro (1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2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7" name="7 Marcador de texto"/>
          <p:cNvSpPr txBox="1">
            <a:spLocks/>
          </p:cNvSpPr>
          <p:nvPr/>
        </p:nvSpPr>
        <p:spPr>
          <a:xfrm>
            <a:off x="2072187" y="1069759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s-CL" sz="1800" dirty="0" smtClean="0"/>
              <a:t>Ejemplo de campaña informativa para usuarios del transporte público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dirty="0" smtClean="0"/>
              <a:t>Afiches en buses y Avisos de prensa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1993507" y="6121779"/>
            <a:ext cx="39998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 smtClean="0"/>
              <a:t>*Sólo en caso de que el transporte público se vea afectado por el cierre de catedral</a:t>
            </a:r>
            <a:endParaRPr lang="es-CL" sz="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812" y="2305557"/>
            <a:ext cx="1528232" cy="333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524" y="2305557"/>
            <a:ext cx="5002941" cy="333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 descr="Logo Metro (1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7" name="7 Marcador de texto"/>
          <p:cNvSpPr txBox="1">
            <a:spLocks/>
          </p:cNvSpPr>
          <p:nvPr/>
        </p:nvSpPr>
        <p:spPr>
          <a:xfrm>
            <a:off x="2072187" y="1014867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s-CL" sz="1800" smtClean="0"/>
              <a:t>Ejemplo de campaña informativa para usuarios del transporte público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smtClean="0"/>
              <a:t>Señalética en paraderos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1993507" y="6066887"/>
            <a:ext cx="39998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 smtClean="0"/>
              <a:t>*Sólo en caso de que el transporte público se vea afectado por el cierre de catedral</a:t>
            </a:r>
            <a:endParaRPr lang="es-CL" sz="800" dirty="0"/>
          </a:p>
        </p:txBody>
      </p:sp>
      <p:grpSp>
        <p:nvGrpSpPr>
          <p:cNvPr id="9" name="8 Grupo"/>
          <p:cNvGrpSpPr/>
          <p:nvPr/>
        </p:nvGrpSpPr>
        <p:grpSpPr>
          <a:xfrm>
            <a:off x="3147511" y="2257879"/>
            <a:ext cx="3564793" cy="1584179"/>
            <a:chOff x="885825" y="3016323"/>
            <a:chExt cx="3445678" cy="1531245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825" y="3016560"/>
              <a:ext cx="767945" cy="1530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882" y="3016560"/>
              <a:ext cx="764532" cy="1530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526" y="3016323"/>
              <a:ext cx="763062" cy="1531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700" y="3016559"/>
              <a:ext cx="768803" cy="1530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13 Grupo"/>
          <p:cNvGrpSpPr/>
          <p:nvPr/>
        </p:nvGrpSpPr>
        <p:grpSpPr>
          <a:xfrm>
            <a:off x="3151909" y="4012542"/>
            <a:ext cx="3563024" cy="1582356"/>
            <a:chOff x="238125" y="1829574"/>
            <a:chExt cx="3443969" cy="1529483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25" y="1829574"/>
              <a:ext cx="767945" cy="1529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054" y="1829574"/>
              <a:ext cx="767089" cy="1529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127" y="1829574"/>
              <a:ext cx="763889" cy="152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000" y="1829574"/>
              <a:ext cx="767094" cy="1529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18 Grupo"/>
          <p:cNvGrpSpPr/>
          <p:nvPr/>
        </p:nvGrpSpPr>
        <p:grpSpPr>
          <a:xfrm>
            <a:off x="7089421" y="2258124"/>
            <a:ext cx="3044520" cy="3336328"/>
            <a:chOff x="4203700" y="1183243"/>
            <a:chExt cx="4714875" cy="516678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03700" y="1183243"/>
              <a:ext cx="4714875" cy="5166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20 Elipse"/>
            <p:cNvSpPr/>
            <p:nvPr/>
          </p:nvSpPr>
          <p:spPr>
            <a:xfrm>
              <a:off x="6196012" y="2162175"/>
              <a:ext cx="730250" cy="89587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22" name="21 Imagen" descr="Logo Metro (1)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7" name="7 Marcador de texto"/>
          <p:cNvSpPr txBox="1">
            <a:spLocks/>
          </p:cNvSpPr>
          <p:nvPr/>
        </p:nvSpPr>
        <p:spPr>
          <a:xfrm>
            <a:off x="2072187" y="1043126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s-CL" sz="1800" smtClean="0"/>
              <a:t>Ejemplo de campaña informativa para usuarios del transporte público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smtClean="0"/>
              <a:t>Desvíos en página Web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1993507" y="6095146"/>
            <a:ext cx="39998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 smtClean="0"/>
              <a:t>*Sólo en caso de que el transporte público se vea afectado por el cierre de catedral</a:t>
            </a:r>
            <a:endParaRPr lang="es-CL" sz="8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812" y="2286139"/>
            <a:ext cx="4175125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7" name="7 Marcador de texto"/>
          <p:cNvSpPr txBox="1">
            <a:spLocks/>
          </p:cNvSpPr>
          <p:nvPr/>
        </p:nvSpPr>
        <p:spPr>
          <a:xfrm>
            <a:off x="2072187" y="1036048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s-CL" sz="1800" smtClean="0"/>
              <a:t>Ejemplo de campaña informativa para usuarios de vehículos particulares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pt-BR" sz="1600" smtClean="0"/>
              <a:t>Volante automovilistas entregado por monitores</a:t>
            </a:r>
            <a:endParaRPr lang="pt-BR" sz="1600" dirty="0"/>
          </a:p>
        </p:txBody>
      </p:sp>
      <p:grpSp>
        <p:nvGrpSpPr>
          <p:cNvPr id="8" name="7 Grupo"/>
          <p:cNvGrpSpPr/>
          <p:nvPr/>
        </p:nvGrpSpPr>
        <p:grpSpPr>
          <a:xfrm>
            <a:off x="3135812" y="2279061"/>
            <a:ext cx="6538086" cy="3340100"/>
            <a:chOff x="1317625" y="2614613"/>
            <a:chExt cx="6360870" cy="3249566"/>
          </a:xfrm>
        </p:grpSpPr>
        <p:grpSp>
          <p:nvGrpSpPr>
            <p:cNvPr id="9" name="8 Grupo"/>
            <p:cNvGrpSpPr/>
            <p:nvPr/>
          </p:nvGrpSpPr>
          <p:grpSpPr>
            <a:xfrm>
              <a:off x="1319254" y="4705704"/>
              <a:ext cx="3146682" cy="1158475"/>
              <a:chOff x="361093" y="5218177"/>
              <a:chExt cx="5603773" cy="2063072"/>
            </a:xfrm>
          </p:grpSpPr>
          <p:pic>
            <p:nvPicPr>
              <p:cNvPr id="15" name="4 Imagen" descr="DSC_0307.JPG"/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093" y="5230834"/>
                <a:ext cx="2730500" cy="2050415"/>
              </a:xfrm>
              <a:prstGeom prst="rect">
                <a:avLst/>
              </a:prstGeom>
            </p:spPr>
          </p:pic>
          <p:pic>
            <p:nvPicPr>
              <p:cNvPr id="16" name="17 Imagen" descr="1369902803482.jpg"/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9218" y="5218177"/>
                <a:ext cx="2755648" cy="2063072"/>
              </a:xfrm>
              <a:prstGeom prst="rect">
                <a:avLst/>
              </a:prstGeom>
            </p:spPr>
          </p:pic>
        </p:grpSp>
        <p:pic>
          <p:nvPicPr>
            <p:cNvPr id="10" name="9 Imagen" descr="C:\Users\Ejecutivo07\Desktop\2013-05-29 10.56.35.jpg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8232" y="4712811"/>
              <a:ext cx="1520263" cy="11401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10 Imagen" descr="C:\Users\Ejecutivo07\Desktop\2013-05-29 10.55.11.jpg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86" y="4705704"/>
              <a:ext cx="1531380" cy="11473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2" name="11 Grupo"/>
            <p:cNvGrpSpPr/>
            <p:nvPr/>
          </p:nvGrpSpPr>
          <p:grpSpPr>
            <a:xfrm>
              <a:off x="1317625" y="2614613"/>
              <a:ext cx="6332553" cy="2020942"/>
              <a:chOff x="254000" y="2052083"/>
              <a:chExt cx="8062660" cy="2573081"/>
            </a:xfrm>
          </p:grpSpPr>
          <p:pic>
            <p:nvPicPr>
              <p:cNvPr id="13" name="12 Imagen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29450" y="2052083"/>
                <a:ext cx="3987210" cy="2573081"/>
              </a:xfrm>
              <a:prstGeom prst="rect">
                <a:avLst/>
              </a:prstGeom>
            </p:spPr>
          </p:pic>
          <p:pic>
            <p:nvPicPr>
              <p:cNvPr id="14" name="13 Imagen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4000" y="2052084"/>
                <a:ext cx="3969123" cy="2573080"/>
              </a:xfrm>
              <a:prstGeom prst="rect">
                <a:avLst/>
              </a:prstGeom>
            </p:spPr>
          </p:pic>
        </p:grpSp>
      </p:grpSp>
      <p:pic>
        <p:nvPicPr>
          <p:cNvPr id="17" name="16 Imagen" descr="Logo Metro (1)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7" name="7 Marcador de texto"/>
          <p:cNvSpPr txBox="1">
            <a:spLocks/>
          </p:cNvSpPr>
          <p:nvPr/>
        </p:nvSpPr>
        <p:spPr>
          <a:xfrm>
            <a:off x="2072187" y="1096392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s-CL" sz="1800" smtClean="0"/>
              <a:t>Ejemplo de campaña informativa para usuarios de vehículos particulares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pt-BR" sz="1600" smtClean="0"/>
              <a:t>Animaciones Web</a:t>
            </a:r>
            <a:endParaRPr lang="pt-BR" sz="1600" dirty="0"/>
          </a:p>
        </p:txBody>
      </p:sp>
      <p:grpSp>
        <p:nvGrpSpPr>
          <p:cNvPr id="8" name="7 Grupo"/>
          <p:cNvGrpSpPr/>
          <p:nvPr/>
        </p:nvGrpSpPr>
        <p:grpSpPr>
          <a:xfrm>
            <a:off x="3138227" y="2348641"/>
            <a:ext cx="7577898" cy="2997779"/>
            <a:chOff x="1317625" y="2614613"/>
            <a:chExt cx="8443230" cy="33401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625" y="2614613"/>
              <a:ext cx="4175126" cy="3340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29" y="2614613"/>
              <a:ext cx="4175126" cy="3340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10 Imagen" descr="Logo Metro (1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9" name="7 Marcador de texto"/>
          <p:cNvSpPr txBox="1">
            <a:spLocks/>
          </p:cNvSpPr>
          <p:nvPr/>
        </p:nvSpPr>
        <p:spPr>
          <a:xfrm>
            <a:off x="2011778" y="953912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s-CL" sz="1800" smtClean="0"/>
              <a:t>Ejemplo de campaña informativa para usuarios de vehículos particulares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pt-BR" sz="1600" smtClean="0"/>
              <a:t>Avisos de Prensa</a:t>
            </a:r>
            <a:endParaRPr lang="pt-BR" sz="16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641" y="2196925"/>
            <a:ext cx="4685478" cy="3331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7" name="7 Marcador de texto"/>
          <p:cNvSpPr txBox="1">
            <a:spLocks/>
          </p:cNvSpPr>
          <p:nvPr/>
        </p:nvSpPr>
        <p:spPr>
          <a:xfrm>
            <a:off x="2072187" y="1043127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s-CL" sz="1800" smtClean="0"/>
              <a:t>Ejemplo de campaña informativa para usuarios de vehículos particulares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smtClean="0"/>
              <a:t>Pendones postes calle catedral</a:t>
            </a:r>
            <a:endParaRPr lang="es-CL" sz="16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397" y="2286140"/>
            <a:ext cx="1117219" cy="332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cperezs\Dropbox\Camera Uploads\2013-06-08 05.55.4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812" y="2286140"/>
            <a:ext cx="4475847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Elipse"/>
          <p:cNvSpPr/>
          <p:nvPr/>
        </p:nvSpPr>
        <p:spPr>
          <a:xfrm>
            <a:off x="3665094" y="2704438"/>
            <a:ext cx="597529" cy="110093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Elipse"/>
          <p:cNvSpPr/>
          <p:nvPr/>
        </p:nvSpPr>
        <p:spPr>
          <a:xfrm>
            <a:off x="6030147" y="2912668"/>
            <a:ext cx="597529" cy="85675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11 Imagen" descr="Logo Metro (1)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7" name="7 Marcador de texto"/>
          <p:cNvSpPr txBox="1">
            <a:spLocks/>
          </p:cNvSpPr>
          <p:nvPr/>
        </p:nvSpPr>
        <p:spPr>
          <a:xfrm>
            <a:off x="2072187" y="1055222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s-CL" sz="1800" smtClean="0"/>
              <a:t>Ejemplo de campaña informativa de transeúntes, oficinistas y residentes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smtClean="0"/>
              <a:t>Volante entregado por monitores y en reuniones con la comunidad</a:t>
            </a:r>
            <a:endParaRPr lang="es-CL" sz="1600" dirty="0"/>
          </a:p>
        </p:txBody>
      </p:sp>
      <p:grpSp>
        <p:nvGrpSpPr>
          <p:cNvPr id="8" name="7 Grupo"/>
          <p:cNvGrpSpPr/>
          <p:nvPr/>
        </p:nvGrpSpPr>
        <p:grpSpPr>
          <a:xfrm>
            <a:off x="3135812" y="2298234"/>
            <a:ext cx="2557258" cy="3329779"/>
            <a:chOff x="1317625" y="2614613"/>
            <a:chExt cx="2309208" cy="3006796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7625" y="2614613"/>
              <a:ext cx="2285654" cy="1503398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7625" y="4118011"/>
              <a:ext cx="2309208" cy="1503398"/>
            </a:xfrm>
            <a:prstGeom prst="rect">
              <a:avLst/>
            </a:prstGeom>
          </p:spPr>
        </p:pic>
      </p:grp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931" y="2298234"/>
            <a:ext cx="3882258" cy="3329779"/>
          </a:xfrm>
          <a:prstGeom prst="rect">
            <a:avLst/>
          </a:prstGeom>
        </p:spPr>
      </p:pic>
      <p:pic>
        <p:nvPicPr>
          <p:cNvPr id="12" name="11 Imagen" descr="Logo Metro (1)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7" name="7 Marcador de texto"/>
          <p:cNvSpPr txBox="1">
            <a:spLocks/>
          </p:cNvSpPr>
          <p:nvPr/>
        </p:nvSpPr>
        <p:spPr>
          <a:xfrm>
            <a:off x="2072187" y="1105270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s-CL" sz="1800" smtClean="0"/>
              <a:t>Ejemplo de campaña como medida de compensación para comercios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es-CL" sz="1600" smtClean="0"/>
              <a:t>Panel en estación plaza de armas y gráficas en cierros</a:t>
            </a:r>
            <a:endParaRPr lang="es-CL" sz="1600" dirty="0"/>
          </a:p>
        </p:txBody>
      </p:sp>
      <p:grpSp>
        <p:nvGrpSpPr>
          <p:cNvPr id="8" name="7 Grupo"/>
          <p:cNvGrpSpPr/>
          <p:nvPr/>
        </p:nvGrpSpPr>
        <p:grpSpPr>
          <a:xfrm>
            <a:off x="3135813" y="2348282"/>
            <a:ext cx="7580312" cy="1959577"/>
            <a:chOff x="1317626" y="2614613"/>
            <a:chExt cx="6573410" cy="169928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626" y="2614613"/>
              <a:ext cx="3241537" cy="1699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 descr="C:\Users\cperezs\Dropbox\Camera Uploads\2013-07-24 10.49.20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49499" y="2614613"/>
              <a:ext cx="3241537" cy="1640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10 Imagen" descr="Logo Metro (1)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8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21214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98085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7" name="7 Marcador de texto"/>
          <p:cNvSpPr txBox="1">
            <a:spLocks/>
          </p:cNvSpPr>
          <p:nvPr/>
        </p:nvSpPr>
        <p:spPr>
          <a:xfrm>
            <a:off x="2072187" y="954350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s-CL" smtClean="0"/>
              <a:t>Ejemplo señalética exterior en cierros</a:t>
            </a:r>
            <a:endParaRPr lang="es-CL" dirty="0"/>
          </a:p>
        </p:txBody>
      </p:sp>
      <p:grpSp>
        <p:nvGrpSpPr>
          <p:cNvPr id="8" name="7 Grupo"/>
          <p:cNvGrpSpPr/>
          <p:nvPr/>
        </p:nvGrpSpPr>
        <p:grpSpPr>
          <a:xfrm>
            <a:off x="3135812" y="2197363"/>
            <a:ext cx="4422272" cy="3316705"/>
            <a:chOff x="371475" y="1447799"/>
            <a:chExt cx="6134097" cy="4600575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475" y="1447799"/>
              <a:ext cx="6134097" cy="4600575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267" y="3092955"/>
              <a:ext cx="1121308" cy="752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964" y="3302367"/>
              <a:ext cx="819136" cy="549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669" y="3475878"/>
              <a:ext cx="409568" cy="274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7714" y="2639117"/>
            <a:ext cx="3027531" cy="20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13 Imagen" descr="Logo Metro (1)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8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Sistema Integrado de Transporte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4236" y="3430674"/>
            <a:ext cx="3627434" cy="265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488" y="595202"/>
            <a:ext cx="798036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6908" y="3368584"/>
            <a:ext cx="2040467" cy="272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9 Imagen" descr="Logo Metro (1)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53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Marketing</a:t>
            </a:r>
          </a:p>
        </p:txBody>
      </p:sp>
      <p:sp>
        <p:nvSpPr>
          <p:cNvPr id="7" name="7 Marcador de texto"/>
          <p:cNvSpPr txBox="1">
            <a:spLocks/>
          </p:cNvSpPr>
          <p:nvPr/>
        </p:nvSpPr>
        <p:spPr>
          <a:xfrm>
            <a:off x="2072187" y="1152920"/>
            <a:ext cx="8643938" cy="47836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s-CL" smtClean="0"/>
              <a:t>Ejemplo señalética interior</a:t>
            </a:r>
            <a:endParaRPr lang="es-CL" dirty="0"/>
          </a:p>
        </p:txBody>
      </p:sp>
      <p:grpSp>
        <p:nvGrpSpPr>
          <p:cNvPr id="8" name="7 Grupo"/>
          <p:cNvGrpSpPr/>
          <p:nvPr/>
        </p:nvGrpSpPr>
        <p:grpSpPr>
          <a:xfrm>
            <a:off x="3135812" y="2395933"/>
            <a:ext cx="4422272" cy="3321974"/>
            <a:chOff x="1317625" y="2614613"/>
            <a:chExt cx="4422272" cy="3321974"/>
          </a:xfrm>
        </p:grpSpPr>
        <p:pic>
          <p:nvPicPr>
            <p:cNvPr id="9" name="Picture 3" descr="C:\Users\cperezs\Dropbox\Camera Uploads\2013-11-27 13.42.14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17625" y="2614613"/>
              <a:ext cx="4422272" cy="332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onector"/>
            <p:cNvSpPr/>
            <p:nvPr/>
          </p:nvSpPr>
          <p:spPr>
            <a:xfrm>
              <a:off x="3357375" y="4321121"/>
              <a:ext cx="1215599" cy="1030692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noFill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7714" y="2849023"/>
            <a:ext cx="3027531" cy="204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11 Imagen" descr="Logo Metro (1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8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0" y="124287"/>
            <a:ext cx="798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rgbClr val="FF0000"/>
                </a:solidFill>
              </a:rPr>
              <a:t>Elemento Clave ha sido un desarrollo sostenido asociado a la Estrategia </a:t>
            </a:r>
            <a:r>
              <a:rPr lang="es-CL" sz="2400" dirty="0">
                <a:solidFill>
                  <a:srgbClr val="FF0000"/>
                </a:solidFill>
              </a:rPr>
              <a:t>de Relaciones con la </a:t>
            </a:r>
            <a:r>
              <a:rPr lang="es-CL" sz="2400" dirty="0" smtClean="0">
                <a:solidFill>
                  <a:srgbClr val="FF0000"/>
                </a:solidFill>
              </a:rPr>
              <a:t>comunidad y Plan de Acción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054827" y="2140163"/>
            <a:ext cx="5029201" cy="634638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Rectángulo"/>
          <p:cNvSpPr/>
          <p:nvPr/>
        </p:nvSpPr>
        <p:spPr>
          <a:xfrm>
            <a:off x="4454782" y="3007134"/>
            <a:ext cx="4282633" cy="711847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Rectángulo"/>
          <p:cNvSpPr/>
          <p:nvPr/>
        </p:nvSpPr>
        <p:spPr>
          <a:xfrm>
            <a:off x="3449857" y="1192863"/>
            <a:ext cx="6088283" cy="764987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9 CuadroTexto"/>
          <p:cNvSpPr txBox="1"/>
          <p:nvPr/>
        </p:nvSpPr>
        <p:spPr>
          <a:xfrm>
            <a:off x="4403133" y="1390691"/>
            <a:ext cx="466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MISIÓN Y VISIÓN EMPRESA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64699" y="2258773"/>
            <a:ext cx="535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ESTRATEGIA DE SOSTENIBILIDAD 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857564" y="3072650"/>
            <a:ext cx="377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ESTRATEGIA DE RELACIÓN CON LA COMUNIDAD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356531" y="4120214"/>
            <a:ext cx="25927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PLANES DE ACCIÓN </a:t>
            </a:r>
            <a:endParaRPr lang="es-CL" dirty="0">
              <a:solidFill>
                <a:schemeClr val="bg1"/>
              </a:solidFill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3238314" y="1088059"/>
            <a:ext cx="0" cy="303011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14 Elipse"/>
          <p:cNvSpPr/>
          <p:nvPr/>
        </p:nvSpPr>
        <p:spPr>
          <a:xfrm>
            <a:off x="4418380" y="1539840"/>
            <a:ext cx="5254907" cy="126927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15 CuadroTexto"/>
          <p:cNvSpPr txBox="1"/>
          <p:nvPr/>
        </p:nvSpPr>
        <p:spPr>
          <a:xfrm>
            <a:off x="3505265" y="4990521"/>
            <a:ext cx="25927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Plan Proyectos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222942" y="4990521"/>
            <a:ext cx="259272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</a:rPr>
              <a:t>Plan operación</a:t>
            </a:r>
            <a:endParaRPr lang="es-CL" dirty="0">
              <a:solidFill>
                <a:schemeClr val="bg1"/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H="1">
            <a:off x="5470635" y="4489546"/>
            <a:ext cx="288032" cy="5009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7624792" y="4518743"/>
            <a:ext cx="309937" cy="4425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19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27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3072384"/>
          </a:xfrm>
        </p:spPr>
        <p:txBody>
          <a:bodyPr anchor="t">
            <a:noAutofit/>
          </a:bodyPr>
          <a:lstStyle/>
          <a:p>
            <a:r>
              <a:rPr lang="es-CL" sz="2400" b="1" dirty="0" smtClean="0">
                <a:solidFill>
                  <a:schemeClr val="accent1">
                    <a:lumMod val="75000"/>
                  </a:schemeClr>
                </a:solidFill>
              </a:rPr>
              <a:t>Impacto del Desarrollo de Proyectos y el Desplazamiento </a:t>
            </a:r>
            <a:r>
              <a:rPr lang="es-CL" sz="2400" b="1" dirty="0">
                <a:solidFill>
                  <a:schemeClr val="accent1">
                    <a:lumMod val="75000"/>
                  </a:schemeClr>
                </a:solidFill>
              </a:rPr>
              <a:t>Económico de Negocios e Informales </a:t>
            </a:r>
            <a:r>
              <a:rPr lang="es-CL" sz="2400" b="1" dirty="0" smtClean="0"/>
              <a:t/>
            </a:r>
            <a:br>
              <a:rPr lang="es-CL" sz="2400" b="1" dirty="0" smtClean="0"/>
            </a:br>
            <a:r>
              <a:rPr lang="es-CL" sz="2400" b="1" dirty="0" smtClean="0"/>
              <a:t/>
            </a:r>
            <a:br>
              <a:rPr lang="es-CL" sz="2400" b="1" dirty="0" smtClean="0"/>
            </a:br>
            <a:r>
              <a:rPr lang="es-ES" sz="2400" dirty="0">
                <a:latin typeface="Calibri" pitchFamily="34" charset="0"/>
              </a:rPr>
              <a:t/>
            </a:r>
            <a:br>
              <a:rPr lang="es-ES" sz="2400" dirty="0">
                <a:latin typeface="Calibri" pitchFamily="34" charset="0"/>
              </a:rPr>
            </a:br>
            <a:r>
              <a:rPr lang="es-CL" sz="2800" b="1" dirty="0" smtClean="0">
                <a:latin typeface="Calibri" pitchFamily="34" charset="0"/>
              </a:rPr>
              <a:t/>
            </a:r>
            <a:br>
              <a:rPr lang="es-CL" sz="2800" b="1" dirty="0" smtClean="0">
                <a:latin typeface="Calibri" pitchFamily="34" charset="0"/>
              </a:rPr>
            </a:br>
            <a:endParaRPr lang="es-ES" sz="2800" b="1" dirty="0">
              <a:latin typeface="Calibri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475166" y="1478279"/>
            <a:ext cx="10018713" cy="31242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L" sz="2800" b="1" dirty="0">
                <a:ln w="3175" cmpd="sng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Experiencia de Metro de </a:t>
            </a:r>
            <a:r>
              <a:rPr lang="es-CL" sz="2800" b="1" dirty="0" smtClean="0">
                <a:ln w="3175" cmpd="sng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Santiago</a:t>
            </a:r>
          </a:p>
          <a:p>
            <a:pPr marL="0" indent="0" algn="ctr">
              <a:buNone/>
            </a:pPr>
            <a:r>
              <a:rPr lang="es-CL" dirty="0" smtClean="0">
                <a:ln w="3175" cmpd="sng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CL" b="1" i="1" dirty="0" smtClean="0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 </a:t>
            </a:r>
            <a:r>
              <a:rPr lang="es-CL" b="1" i="1" dirty="0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Desafío de Vincularse en un Nuevo Contexto y Enfoque de Relaciones con </a:t>
            </a:r>
            <a:r>
              <a:rPr lang="es-CL" b="1" i="1" dirty="0" err="1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Stakeholders</a:t>
            </a:r>
            <a:r>
              <a:rPr lang="es-CL" b="1" i="1" dirty="0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y Comunidades</a:t>
            </a:r>
            <a:r>
              <a:rPr lang="es-CL" sz="2800" b="1" dirty="0">
                <a:ln w="3175" cmpd="sng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s-CL" sz="2800" b="1" dirty="0">
                <a:ln w="3175" cmpd="sng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s-CL" sz="2800" b="1" dirty="0">
              <a:ln w="3175" cmpd="sng">
                <a:noFill/>
              </a:ln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6 Imagen" descr="Logo Metro (1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4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3072384"/>
          </a:xfrm>
        </p:spPr>
        <p:txBody>
          <a:bodyPr anchor="t">
            <a:noAutofit/>
          </a:bodyPr>
          <a:lstStyle/>
          <a:p>
            <a:r>
              <a:rPr lang="es-CL" sz="2800" b="1" dirty="0" smtClean="0">
                <a:solidFill>
                  <a:schemeClr val="bg1">
                    <a:lumMod val="65000"/>
                  </a:schemeClr>
                </a:solidFill>
              </a:rPr>
              <a:t>Impacto del Desarrollo de Proyectos y el Desplazamiento </a:t>
            </a:r>
            <a:r>
              <a:rPr lang="es-CL" sz="2800" b="1" dirty="0">
                <a:solidFill>
                  <a:schemeClr val="bg1">
                    <a:lumMod val="65000"/>
                  </a:schemeClr>
                </a:solidFill>
              </a:rPr>
              <a:t>Económico de Negocios e Informales </a:t>
            </a:r>
            <a:r>
              <a:rPr lang="es-CL" sz="2800" b="1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s-CL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CL" sz="2800" b="1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s-CL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ES" sz="28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/>
            </a:r>
            <a:br>
              <a:rPr lang="es-ES" sz="28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</a:br>
            <a:r>
              <a:rPr lang="es-ES" sz="2800" b="1" dirty="0">
                <a:solidFill>
                  <a:srgbClr val="0066CC"/>
                </a:solidFill>
                <a:latin typeface="Calibri" pitchFamily="34" charset="0"/>
              </a:rPr>
              <a:t>MUCHAS G</a:t>
            </a:r>
            <a:r>
              <a:rPr lang="es-ES" sz="2800" b="1" dirty="0" smtClean="0">
                <a:solidFill>
                  <a:srgbClr val="0066CC"/>
                </a:solidFill>
                <a:latin typeface="Calibri" pitchFamily="34" charset="0"/>
              </a:rPr>
              <a:t>RACIAS</a:t>
            </a:r>
            <a:r>
              <a:rPr lang="es-ES" sz="28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/>
            </a:r>
            <a:br>
              <a:rPr lang="es-ES" sz="28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</a:br>
            <a:r>
              <a:rPr lang="es-ES" sz="28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hlinkClick r:id="rId4"/>
              </a:rPr>
              <a:t>rzamora@metro.cl</a:t>
            </a:r>
            <a:r>
              <a:rPr lang="es-ES" sz="28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/>
            </a:r>
            <a:br>
              <a:rPr lang="es-ES" sz="28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</a:br>
            <a:r>
              <a:rPr lang="es-CL" sz="32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/>
            </a:r>
            <a:br>
              <a:rPr lang="es-CL" sz="32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</a:br>
            <a:endParaRPr lang="es-ES" sz="3200" b="1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484310" y="3544823"/>
            <a:ext cx="10018713" cy="31242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L" sz="3200" b="1" dirty="0">
                <a:ln w="3175" cmpd="sng">
                  <a:noFill/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Experiencia de Metro de </a:t>
            </a:r>
            <a:r>
              <a:rPr lang="es-CL" sz="3200" b="1" dirty="0" smtClean="0">
                <a:ln w="3175" cmpd="sng">
                  <a:noFill/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Santiago</a:t>
            </a:r>
          </a:p>
          <a:p>
            <a:pPr marL="0" indent="0" algn="ctr">
              <a:buNone/>
            </a:pPr>
            <a:r>
              <a:rPr lang="es-CL" sz="2800" dirty="0" smtClean="0">
                <a:ln w="3175" cmpd="sng">
                  <a:noFill/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CL" sz="2800" b="1" i="1" dirty="0" smtClean="0">
                <a:ln w="3175" cmpd="sng">
                  <a:noFill/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 </a:t>
            </a:r>
            <a:r>
              <a:rPr lang="es-CL" sz="2800" b="1" i="1" dirty="0">
                <a:ln w="3175" cmpd="sng">
                  <a:noFill/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Desafío de Vincularse en un Nuevo Contexto y Enfoque de Relaciones con </a:t>
            </a:r>
            <a:r>
              <a:rPr lang="es-CL" sz="2800" b="1" i="1" dirty="0" err="1">
                <a:ln w="3175" cmpd="sng">
                  <a:noFill/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Stakeholders</a:t>
            </a:r>
            <a:r>
              <a:rPr lang="es-CL" sz="2800" b="1" i="1" dirty="0">
                <a:ln w="3175" cmpd="sng">
                  <a:noFill/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y Comunidades</a:t>
            </a:r>
            <a:r>
              <a:rPr lang="es-CL" sz="3200" b="1" dirty="0">
                <a:ln w="3175" cmpd="sng">
                  <a:noFill/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s-CL" sz="3200" b="1" dirty="0">
                <a:ln w="3175" cmpd="sng">
                  <a:noFill/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s-CL" sz="3200" b="1" dirty="0">
              <a:ln w="3175" cmpd="sng">
                <a:noFill/>
              </a:ln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6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4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Proyectos en Desarrollo: Nuevas Líneas y Extensiones</a:t>
            </a:r>
            <a:endParaRPr lang="es-CL" sz="2400" dirty="0"/>
          </a:p>
        </p:txBody>
      </p:sp>
      <p:pic>
        <p:nvPicPr>
          <p:cNvPr id="7" name="Marcador de contenido 22" descr="plano_nuevo_proyectos-0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33" t="-11997" r="9115" b="-11997"/>
          <a:stretch/>
        </p:blipFill>
        <p:spPr>
          <a:xfrm>
            <a:off x="6196524" y="684368"/>
            <a:ext cx="4857750" cy="5551488"/>
          </a:xfrm>
          <a:prstGeom prst="rect">
            <a:avLst/>
          </a:prstGeom>
        </p:spPr>
      </p:pic>
      <p:sp>
        <p:nvSpPr>
          <p:cNvPr id="8" name="10 CuadroTexto"/>
          <p:cNvSpPr txBox="1"/>
          <p:nvPr/>
        </p:nvSpPr>
        <p:spPr>
          <a:xfrm>
            <a:off x="2007927" y="1100340"/>
            <a:ext cx="39915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s-CL" sz="1400" b="1" dirty="0" smtClean="0">
                <a:solidFill>
                  <a:schemeClr val="bg1">
                    <a:lumMod val="25000"/>
                  </a:schemeClr>
                </a:solidFill>
              </a:rPr>
              <a:t>Nuevas líneas 3 y 6 (2018)</a:t>
            </a:r>
          </a:p>
          <a:p>
            <a:pPr marL="800100" lvl="1" indent="-342900" algn="just">
              <a:buFont typeface="Arial" pitchFamily="34" charset="0"/>
              <a:buChar char="•"/>
              <a:defRPr/>
            </a:pPr>
            <a:r>
              <a:rPr lang="es-CL" sz="1400" dirty="0" smtClean="0">
                <a:solidFill>
                  <a:schemeClr val="bg1">
                    <a:lumMod val="25000"/>
                  </a:schemeClr>
                </a:solidFill>
              </a:rPr>
              <a:t>28 nuevas estaciones</a:t>
            </a:r>
          </a:p>
          <a:p>
            <a:pPr marL="800100" lvl="1" indent="-342900" algn="just">
              <a:buFont typeface="Arial" pitchFamily="34" charset="0"/>
              <a:buChar char="•"/>
              <a:defRPr/>
            </a:pPr>
            <a:r>
              <a:rPr lang="es-CL" sz="1400" dirty="0" smtClean="0">
                <a:solidFill>
                  <a:schemeClr val="bg1">
                    <a:lumMod val="25000"/>
                  </a:schemeClr>
                </a:solidFill>
              </a:rPr>
              <a:t>37.3 km</a:t>
            </a: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s-CL" sz="1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 algn="just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s-CL" sz="1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s-CL" sz="1400" b="1" dirty="0" smtClean="0">
                <a:solidFill>
                  <a:schemeClr val="bg1">
                    <a:lumMod val="25000"/>
                  </a:schemeClr>
                </a:solidFill>
              </a:rPr>
              <a:t>Nuevas extensiones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es-CL" sz="1400" b="1" dirty="0" smtClean="0">
                <a:solidFill>
                  <a:schemeClr val="bg1">
                    <a:lumMod val="25000"/>
                  </a:schemeClr>
                </a:solidFill>
              </a:rPr>
              <a:t>Línea 3 a Quilicura y Línea 2 al El Bosque - (2020)</a:t>
            </a: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1400" dirty="0" smtClean="0">
                <a:solidFill>
                  <a:schemeClr val="bg1">
                    <a:lumMod val="25000"/>
                  </a:schemeClr>
                </a:solidFill>
              </a:rPr>
              <a:t>7 nuevas estaciones</a:t>
            </a: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1400" dirty="0" smtClean="0">
                <a:solidFill>
                  <a:schemeClr val="bg1">
                    <a:lumMod val="25000"/>
                  </a:schemeClr>
                </a:solidFill>
              </a:rPr>
              <a:t>8.9 km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400" dirty="0" smtClean="0">
              <a:solidFill>
                <a:schemeClr val="bg1">
                  <a:lumMod val="25000"/>
                </a:schemeClr>
              </a:solidFill>
              <a:latin typeface="Century Gothic" pitchFamily="34" charset="0"/>
            </a:endParaRP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sz="1400" dirty="0">
              <a:solidFill>
                <a:schemeClr val="bg1">
                  <a:lumMod val="25000"/>
                </a:schemeClr>
              </a:solidFill>
              <a:latin typeface="Century Gothic" pitchFamily="34" charset="0"/>
            </a:endParaRPr>
          </a:p>
        </p:txBody>
      </p:sp>
      <p:graphicFrame>
        <p:nvGraphicFramePr>
          <p:cNvPr id="9" name="Group 1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372980"/>
              </p:ext>
            </p:extLst>
          </p:nvPr>
        </p:nvGraphicFramePr>
        <p:xfrm>
          <a:off x="1939728" y="3583704"/>
          <a:ext cx="3674306" cy="2183328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2038377"/>
                <a:gridCol w="816363"/>
                <a:gridCol w="819566"/>
              </a:tblGrid>
              <a:tr h="3509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Red 2015</a:t>
                      </a:r>
                      <a:endParaRPr kumimoji="0" lang="es-CL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Red 2021</a:t>
                      </a:r>
                      <a:endParaRPr kumimoji="0" lang="es-CL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617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N° de Líneas</a:t>
                      </a:r>
                      <a:endParaRPr kumimoji="0" lang="es-CL" sz="120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61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N° Estaciones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108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143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61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Longitud red (Km)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103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150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61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N° Coches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1.075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1.545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618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Trenes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153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226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61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Pasajeros / año  (MM)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661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858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617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Viajes al día (MM/DD)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2,4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</a:tbl>
          </a:graphicData>
        </a:graphic>
      </p:graphicFrame>
      <p:pic>
        <p:nvPicPr>
          <p:cNvPr id="10" name="9 Imagen" descr="Logo Metro (1)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7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Proyecto Líneas 3 y 6: Innovación en trenes</a:t>
            </a:r>
            <a:endParaRPr lang="es-CL" sz="24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519" y="1484478"/>
            <a:ext cx="18049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4 Grupo"/>
          <p:cNvGrpSpPr/>
          <p:nvPr/>
        </p:nvGrpSpPr>
        <p:grpSpPr>
          <a:xfrm>
            <a:off x="5437780" y="1534400"/>
            <a:ext cx="1705827" cy="1728957"/>
            <a:chOff x="323528" y="1485104"/>
            <a:chExt cx="3744416" cy="3816104"/>
          </a:xfrm>
        </p:grpSpPr>
        <p:pic>
          <p:nvPicPr>
            <p:cNvPr id="35" name="Picture 6" descr="C:\Users\ijimenez\Pictures\mr7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628800"/>
              <a:ext cx="3533374" cy="360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6 Anillo"/>
            <p:cNvSpPr/>
            <p:nvPr>
              <p:custDataLst>
                <p:tags r:id="rId10"/>
              </p:custDataLst>
            </p:nvPr>
          </p:nvSpPr>
          <p:spPr>
            <a:xfrm>
              <a:off x="323528" y="1485104"/>
              <a:ext cx="3744416" cy="3816104"/>
            </a:xfrm>
            <a:prstGeom prst="donut">
              <a:avLst>
                <a:gd name="adj" fmla="val 6214"/>
              </a:avLst>
            </a:prstGeom>
            <a:solidFill>
              <a:srgbClr val="C00000"/>
            </a:solidFill>
            <a:ln w="9525" cap="flat" cmpd="sng" algn="ctr">
              <a:solidFill>
                <a:srgbClr val="7F7F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" name="7 Grupo"/>
          <p:cNvGrpSpPr/>
          <p:nvPr/>
        </p:nvGrpSpPr>
        <p:grpSpPr>
          <a:xfrm>
            <a:off x="7805342" y="1534400"/>
            <a:ext cx="1705827" cy="1728957"/>
            <a:chOff x="6905076" y="1090450"/>
            <a:chExt cx="2160000" cy="2160000"/>
          </a:xfrm>
        </p:grpSpPr>
        <p:pic>
          <p:nvPicPr>
            <p:cNvPr id="38" name="Picture 2" descr="C:\Users\ijimenez\Pictures\innovacion\Accesibilidad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076" y="1230596"/>
              <a:ext cx="2160000" cy="187971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9 Anillo"/>
            <p:cNvSpPr/>
            <p:nvPr>
              <p:custDataLst>
                <p:tags r:id="rId8"/>
              </p:custDataLst>
            </p:nvPr>
          </p:nvSpPr>
          <p:spPr>
            <a:xfrm>
              <a:off x="6905076" y="1090450"/>
              <a:ext cx="2160000" cy="2160000"/>
            </a:xfrm>
            <a:prstGeom prst="donut">
              <a:avLst>
                <a:gd name="adj" fmla="val 6214"/>
              </a:avLst>
            </a:prstGeom>
            <a:solidFill>
              <a:srgbClr val="C00000"/>
            </a:solidFill>
            <a:ln w="9525" cap="flat" cmpd="sng" algn="ctr">
              <a:solidFill>
                <a:srgbClr val="7F7F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0" name="10 Grupo"/>
          <p:cNvGrpSpPr/>
          <p:nvPr/>
        </p:nvGrpSpPr>
        <p:grpSpPr>
          <a:xfrm>
            <a:off x="2272204" y="3299055"/>
            <a:ext cx="1706400" cy="1728000"/>
            <a:chOff x="5940153" y="3068960"/>
            <a:chExt cx="2340000" cy="2376264"/>
          </a:xfrm>
        </p:grpSpPr>
        <p:pic>
          <p:nvPicPr>
            <p:cNvPr id="41" name="Picture 7" descr="C:\Users\ijimenez\Pictures\Tren\mr6.png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6895" y="3240048"/>
              <a:ext cx="2232000" cy="211497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12 Anillo"/>
            <p:cNvSpPr/>
            <p:nvPr>
              <p:custDataLst>
                <p:tags r:id="rId6"/>
              </p:custDataLst>
            </p:nvPr>
          </p:nvSpPr>
          <p:spPr>
            <a:xfrm>
              <a:off x="5940153" y="3068960"/>
              <a:ext cx="2340000" cy="2376264"/>
            </a:xfrm>
            <a:prstGeom prst="donut">
              <a:avLst>
                <a:gd name="adj" fmla="val 6214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" name="13 Grupo"/>
          <p:cNvGrpSpPr/>
          <p:nvPr/>
        </p:nvGrpSpPr>
        <p:grpSpPr>
          <a:xfrm>
            <a:off x="4400125" y="3299055"/>
            <a:ext cx="1706400" cy="1728000"/>
            <a:chOff x="2490630" y="707617"/>
            <a:chExt cx="2340000" cy="2376264"/>
          </a:xfrm>
        </p:grpSpPr>
        <p:pic>
          <p:nvPicPr>
            <p:cNvPr id="44" name="Picture 4" descr="C:\Users\ijimenez\Pictures\Tren\Marzo 2014\frente - ppta1.png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764704"/>
              <a:ext cx="1073164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15 Anillo"/>
            <p:cNvSpPr/>
            <p:nvPr>
              <p:custDataLst>
                <p:tags r:id="rId5"/>
              </p:custDataLst>
            </p:nvPr>
          </p:nvSpPr>
          <p:spPr>
            <a:xfrm>
              <a:off x="2490630" y="707617"/>
              <a:ext cx="2340000" cy="2376264"/>
            </a:xfrm>
            <a:prstGeom prst="donut">
              <a:avLst>
                <a:gd name="adj" fmla="val 6214"/>
              </a:avLst>
            </a:prstGeom>
            <a:solidFill>
              <a:srgbClr val="C00000"/>
            </a:solidFill>
            <a:ln w="9525" cap="flat" cmpd="sng" algn="ctr">
              <a:solidFill>
                <a:srgbClr val="7F7F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" name="Agrupar 32"/>
          <p:cNvGrpSpPr/>
          <p:nvPr/>
        </p:nvGrpSpPr>
        <p:grpSpPr>
          <a:xfrm>
            <a:off x="6657109" y="3298577"/>
            <a:ext cx="1705827" cy="1728957"/>
            <a:chOff x="4841979" y="3514020"/>
            <a:chExt cx="1705827" cy="1728957"/>
          </a:xfrm>
        </p:grpSpPr>
        <p:pic>
          <p:nvPicPr>
            <p:cNvPr id="47" name="Picture 5" descr="C:\Users\ijimenez\Pictures\fotos\camara seguridad2.jp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13538" y="3871734"/>
              <a:ext cx="1140606" cy="1031637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48" name="18 Anillo"/>
            <p:cNvSpPr/>
            <p:nvPr>
              <p:custDataLst>
                <p:tags r:id="rId4"/>
              </p:custDataLst>
            </p:nvPr>
          </p:nvSpPr>
          <p:spPr>
            <a:xfrm>
              <a:off x="4841979" y="3514020"/>
              <a:ext cx="1705827" cy="1728957"/>
            </a:xfrm>
            <a:prstGeom prst="donut">
              <a:avLst>
                <a:gd name="adj" fmla="val 6214"/>
              </a:avLst>
            </a:prstGeom>
            <a:solidFill>
              <a:srgbClr val="C00000"/>
            </a:solidFill>
            <a:ln w="9525" cap="flat" cmpd="sng" algn="ctr">
              <a:solidFill>
                <a:srgbClr val="7F7F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" name="19 Grupo"/>
          <p:cNvGrpSpPr/>
          <p:nvPr/>
        </p:nvGrpSpPr>
        <p:grpSpPr>
          <a:xfrm>
            <a:off x="8940884" y="3298577"/>
            <a:ext cx="1705827" cy="1728957"/>
            <a:chOff x="323528" y="1485104"/>
            <a:chExt cx="3744416" cy="3816104"/>
          </a:xfrm>
          <a:solidFill>
            <a:srgbClr val="C00000"/>
          </a:solidFill>
        </p:grpSpPr>
        <p:pic>
          <p:nvPicPr>
            <p:cNvPr id="50" name="20 Imagen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52" y="1729128"/>
              <a:ext cx="3384376" cy="3353145"/>
            </a:xfrm>
            <a:prstGeom prst="ellipse">
              <a:avLst/>
            </a:prstGeom>
            <a:grpFill/>
          </p:spPr>
        </p:pic>
        <p:sp>
          <p:nvSpPr>
            <p:cNvPr id="51" name="21 Anillo"/>
            <p:cNvSpPr/>
            <p:nvPr>
              <p:custDataLst>
                <p:tags r:id="rId2"/>
              </p:custDataLst>
            </p:nvPr>
          </p:nvSpPr>
          <p:spPr>
            <a:xfrm>
              <a:off x="323528" y="1485104"/>
              <a:ext cx="3744416" cy="3816104"/>
            </a:xfrm>
            <a:prstGeom prst="donut">
              <a:avLst>
                <a:gd name="adj" fmla="val 6214"/>
              </a:avLst>
            </a:prstGeom>
            <a:grpFill/>
            <a:ln w="9525" cap="flat" cmpd="sng" algn="ctr">
              <a:solidFill>
                <a:srgbClr val="7F7F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3 CuadroTexto"/>
          <p:cNvSpPr txBox="1"/>
          <p:nvPr/>
        </p:nvSpPr>
        <p:spPr>
          <a:xfrm>
            <a:off x="2304138" y="5060925"/>
            <a:ext cx="1624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Mayor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capacidad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22 CuadroTexto"/>
          <p:cNvSpPr txBox="1"/>
          <p:nvPr/>
        </p:nvSpPr>
        <p:spPr>
          <a:xfrm>
            <a:off x="4372362" y="5060925"/>
            <a:ext cx="1803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Catenarias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altura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23 CuadroTexto"/>
          <p:cNvSpPr txBox="1"/>
          <p:nvPr/>
        </p:nvSpPr>
        <p:spPr>
          <a:xfrm>
            <a:off x="6516898" y="5060925"/>
            <a:ext cx="203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Cámaras de </a:t>
            </a:r>
            <a:r>
              <a:rPr kumimoji="0" lang="es-CL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Seguridad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 Trenes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25 CuadroTexto"/>
          <p:cNvSpPr txBox="1"/>
          <p:nvPr/>
        </p:nvSpPr>
        <p:spPr>
          <a:xfrm>
            <a:off x="8867229" y="5060925"/>
            <a:ext cx="189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Aire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Acondicionado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Vagones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26 CuadroTexto"/>
          <p:cNvSpPr txBox="1"/>
          <p:nvPr/>
        </p:nvSpPr>
        <p:spPr>
          <a:xfrm>
            <a:off x="3098761" y="1134329"/>
            <a:ext cx="174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Evacuación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Frontal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5494508" y="1134329"/>
            <a:ext cx="1555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Conducción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UTO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31 CuadroTexto"/>
          <p:cNvSpPr txBox="1"/>
          <p:nvPr/>
        </p:nvSpPr>
        <p:spPr>
          <a:xfrm>
            <a:off x="7420968" y="1018876"/>
            <a:ext cx="240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Espacios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Reservados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Movilidad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Reducida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1" name="30 Imagen" descr="Logo Metro (1)"/>
          <p:cNvPicPr/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30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130641" y="124287"/>
            <a:ext cx="773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Proyecto </a:t>
            </a:r>
            <a:r>
              <a:rPr lang="es-CL" sz="2400" dirty="0" err="1"/>
              <a:t>Lineas</a:t>
            </a:r>
            <a:r>
              <a:rPr lang="es-CL" sz="2400" dirty="0"/>
              <a:t> 3 y 6 : Innovación en Estaciones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383" y="810318"/>
            <a:ext cx="2255716" cy="226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6 Grupo"/>
          <p:cNvGrpSpPr/>
          <p:nvPr/>
        </p:nvGrpSpPr>
        <p:grpSpPr>
          <a:xfrm>
            <a:off x="2991113" y="3582629"/>
            <a:ext cx="2160000" cy="2160000"/>
            <a:chOff x="1711307" y="3573016"/>
            <a:chExt cx="2160000" cy="2160000"/>
          </a:xfrm>
        </p:grpSpPr>
        <p:pic>
          <p:nvPicPr>
            <p:cNvPr id="9" name="Picture 117" descr="C:\Users\ijimenez\Pictures\Conceptualización\Luz Natural.jp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2599" y="3710875"/>
              <a:ext cx="2091636" cy="191563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8 Anillo"/>
            <p:cNvSpPr/>
            <p:nvPr>
              <p:custDataLst>
                <p:tags r:id="rId6"/>
              </p:custDataLst>
            </p:nvPr>
          </p:nvSpPr>
          <p:spPr>
            <a:xfrm>
              <a:off x="1711307" y="3573016"/>
              <a:ext cx="2160000" cy="2160000"/>
            </a:xfrm>
            <a:prstGeom prst="donut">
              <a:avLst>
                <a:gd name="adj" fmla="val 6214"/>
              </a:avLst>
            </a:prstGeom>
            <a:solidFill>
              <a:srgbClr val="C00000"/>
            </a:solidFill>
            <a:ln w="9525" cap="flat" cmpd="sng" algn="ctr">
              <a:solidFill>
                <a:srgbClr val="7F7F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9 Grupo"/>
          <p:cNvGrpSpPr/>
          <p:nvPr/>
        </p:nvGrpSpPr>
        <p:grpSpPr>
          <a:xfrm>
            <a:off x="5867375" y="3581566"/>
            <a:ext cx="2160000" cy="2162127"/>
            <a:chOff x="4652392" y="4013448"/>
            <a:chExt cx="2160000" cy="2162127"/>
          </a:xfrm>
        </p:grpSpPr>
        <p:pic>
          <p:nvPicPr>
            <p:cNvPr id="12" name="10 Imagen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019" y="4086399"/>
              <a:ext cx="2108578" cy="2089176"/>
            </a:xfrm>
            <a:prstGeom prst="ellipse">
              <a:avLst/>
            </a:prstGeom>
          </p:spPr>
        </p:pic>
        <p:sp>
          <p:nvSpPr>
            <p:cNvPr id="13" name="11 Anillo"/>
            <p:cNvSpPr/>
            <p:nvPr>
              <p:custDataLst>
                <p:tags r:id="rId4"/>
              </p:custDataLst>
            </p:nvPr>
          </p:nvSpPr>
          <p:spPr>
            <a:xfrm>
              <a:off x="4652392" y="4013448"/>
              <a:ext cx="2160000" cy="2160000"/>
            </a:xfrm>
            <a:prstGeom prst="donut">
              <a:avLst>
                <a:gd name="adj" fmla="val 6214"/>
              </a:avLst>
            </a:prstGeom>
            <a:solidFill>
              <a:srgbClr val="C00000"/>
            </a:solidFill>
            <a:ln w="9525" cap="flat" cmpd="sng" algn="ctr">
              <a:solidFill>
                <a:srgbClr val="7F7F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12 Grupo"/>
          <p:cNvGrpSpPr/>
          <p:nvPr/>
        </p:nvGrpSpPr>
        <p:grpSpPr>
          <a:xfrm>
            <a:off x="8659241" y="3582629"/>
            <a:ext cx="2160000" cy="2160000"/>
            <a:chOff x="323528" y="1485104"/>
            <a:chExt cx="3744416" cy="3816104"/>
          </a:xfrm>
          <a:solidFill>
            <a:srgbClr val="C00000"/>
          </a:solidFill>
        </p:grpSpPr>
        <p:pic>
          <p:nvPicPr>
            <p:cNvPr id="15" name="Picture 5" descr="C:\Users\ijimenez\Pictures\fotos\vias y catenarias.jp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700808"/>
              <a:ext cx="3528392" cy="3384376"/>
            </a:xfrm>
            <a:prstGeom prst="ellipse">
              <a:avLst/>
            </a:prstGeom>
            <a:grpFill/>
            <a:extLst/>
          </p:spPr>
        </p:pic>
        <p:sp>
          <p:nvSpPr>
            <p:cNvPr id="16" name="14 Anillo"/>
            <p:cNvSpPr/>
            <p:nvPr>
              <p:custDataLst>
                <p:tags r:id="rId2"/>
              </p:custDataLst>
            </p:nvPr>
          </p:nvSpPr>
          <p:spPr>
            <a:xfrm>
              <a:off x="323528" y="1485104"/>
              <a:ext cx="3744416" cy="3816104"/>
            </a:xfrm>
            <a:prstGeom prst="donut">
              <a:avLst>
                <a:gd name="adj" fmla="val 6214"/>
              </a:avLst>
            </a:prstGeom>
            <a:grpFill/>
            <a:ln w="9525" cap="flat" cmpd="sng" algn="ctr">
              <a:solidFill>
                <a:srgbClr val="7F7F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Agrupar 22"/>
          <p:cNvGrpSpPr/>
          <p:nvPr/>
        </p:nvGrpSpPr>
        <p:grpSpPr>
          <a:xfrm>
            <a:off x="5867375" y="861224"/>
            <a:ext cx="2160000" cy="2160000"/>
            <a:chOff x="3627596" y="967747"/>
            <a:chExt cx="2160000" cy="2160000"/>
          </a:xfrm>
        </p:grpSpPr>
        <p:pic>
          <p:nvPicPr>
            <p:cNvPr id="18" name="Picture 5" descr="C:\Users\ijimenez\Pictures\innovacion\maquinas de peaje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8940" y="1156177"/>
              <a:ext cx="1581275" cy="1783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16 Anillo"/>
            <p:cNvSpPr/>
            <p:nvPr/>
          </p:nvSpPr>
          <p:spPr>
            <a:xfrm>
              <a:off x="3627596" y="967747"/>
              <a:ext cx="2160000" cy="2160000"/>
            </a:xfrm>
            <a:prstGeom prst="donut">
              <a:avLst>
                <a:gd name="adj" fmla="val 6214"/>
              </a:avLst>
            </a:prstGeom>
            <a:solidFill>
              <a:srgbClr val="C00000"/>
            </a:solidFill>
            <a:ln w="9525" cap="flat" cmpd="sng" algn="ctr">
              <a:solidFill>
                <a:srgbClr val="7F7F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Agrupar 23"/>
          <p:cNvGrpSpPr/>
          <p:nvPr/>
        </p:nvGrpSpPr>
        <p:grpSpPr>
          <a:xfrm>
            <a:off x="2991113" y="861224"/>
            <a:ext cx="2160000" cy="2160000"/>
            <a:chOff x="733379" y="950212"/>
            <a:chExt cx="2160000" cy="2160000"/>
          </a:xfrm>
        </p:grpSpPr>
        <p:pic>
          <p:nvPicPr>
            <p:cNvPr id="21" name="Picture 4" descr="C:\Users\ijimenez\Pictures\innovacion\Imagen1.pn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544" y="1090354"/>
              <a:ext cx="1929379" cy="187971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18 Anillo"/>
            <p:cNvSpPr/>
            <p:nvPr/>
          </p:nvSpPr>
          <p:spPr>
            <a:xfrm>
              <a:off x="733379" y="950212"/>
              <a:ext cx="2160000" cy="2160000"/>
            </a:xfrm>
            <a:prstGeom prst="donut">
              <a:avLst>
                <a:gd name="adj" fmla="val 6214"/>
              </a:avLst>
            </a:prstGeom>
            <a:solidFill>
              <a:srgbClr val="C00000"/>
            </a:solidFill>
            <a:ln w="9525" cap="flat" cmpd="sng" algn="ctr">
              <a:solidFill>
                <a:srgbClr val="7F7F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5 CuadroTexto"/>
          <p:cNvSpPr txBox="1"/>
          <p:nvPr/>
        </p:nvSpPr>
        <p:spPr>
          <a:xfrm>
            <a:off x="2578503" y="3026728"/>
            <a:ext cx="2985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Escaleras Mecánicas y Ascensores en todas las Estaciones</a:t>
            </a:r>
          </a:p>
        </p:txBody>
      </p:sp>
      <p:sp>
        <p:nvSpPr>
          <p:cNvPr id="24" name="20 CuadroTexto"/>
          <p:cNvSpPr txBox="1"/>
          <p:nvPr/>
        </p:nvSpPr>
        <p:spPr>
          <a:xfrm>
            <a:off x="5940818" y="3026728"/>
            <a:ext cx="2013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Peajes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Bidireccionales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21 CuadroTexto"/>
          <p:cNvSpPr txBox="1"/>
          <p:nvPr/>
        </p:nvSpPr>
        <p:spPr>
          <a:xfrm>
            <a:off x="3068390" y="5791540"/>
            <a:ext cx="200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Iluminación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Natural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wis721 Cn BT" pitchFamily="34" charset="0"/>
            </a:endParaRPr>
          </a:p>
        </p:txBody>
      </p:sp>
      <p:sp>
        <p:nvSpPr>
          <p:cNvPr id="26" name="22 CuadroTexto"/>
          <p:cNvSpPr txBox="1"/>
          <p:nvPr/>
        </p:nvSpPr>
        <p:spPr>
          <a:xfrm>
            <a:off x="6138175" y="5791540"/>
            <a:ext cx="161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Puertas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Andén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wis721 Cn BT" pitchFamily="34" charset="0"/>
            </a:endParaRPr>
          </a:p>
        </p:txBody>
      </p:sp>
      <p:sp>
        <p:nvSpPr>
          <p:cNvPr id="27" name="23 CuadroTexto"/>
          <p:cNvSpPr txBox="1"/>
          <p:nvPr/>
        </p:nvSpPr>
        <p:spPr>
          <a:xfrm>
            <a:off x="8565269" y="5791540"/>
            <a:ext cx="234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Electrificación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Altura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24 CuadroTexto"/>
          <p:cNvSpPr txBox="1"/>
          <p:nvPr/>
        </p:nvSpPr>
        <p:spPr>
          <a:xfrm>
            <a:off x="8967692" y="3026728"/>
            <a:ext cx="1543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Pago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Automático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9" name="28 Imagen" descr="Logo Metro (1)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757" y="152400"/>
            <a:ext cx="1330325" cy="30861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77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Pi8ZxhNjEO66OqvJ2mtG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1sOzfTrkOclEDuU9rKM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4rbMOt.B0.lzuB8qdrK6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1sOzfTrkOclEDuU9rKM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W4t7M170eAUypqIgZX8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zSdIwCy0G0H3iQRXBx1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U1JR2rEc0ie9CrzHn0OK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LuzHOXOiUO7LGQfOiqCA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sn9Y6JGCE6HzFIkcYZKj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DG.qkpz2Emqddw0Bpn8h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1sOzfTrkOclEDuU9rKM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1sOzfTrkOclEDuU9rKM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1sOzfTrkOclEDuU9rKM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uQ4dyE9UyLcj6HGLhpL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aGm67nsU2L8k2E5WUgR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zTVfOdoky.XR1d9x1fpw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164</TotalTime>
  <Words>2337</Words>
  <Application>Microsoft Office PowerPoint</Application>
  <PresentationFormat>Widescreen</PresentationFormat>
  <Paragraphs>414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ＭＳ Ｐゴシック</vt:lpstr>
      <vt:lpstr>Andes</vt:lpstr>
      <vt:lpstr>Aparajita</vt:lpstr>
      <vt:lpstr>Arial</vt:lpstr>
      <vt:lpstr>Calibri</vt:lpstr>
      <vt:lpstr>Century Gothic</vt:lpstr>
      <vt:lpstr>Corbel</vt:lpstr>
      <vt:lpstr>Swis721 Cn BT</vt:lpstr>
      <vt:lpstr>Times New Roman</vt:lpstr>
      <vt:lpstr>Wingdings</vt:lpstr>
      <vt:lpstr>Parallax</vt:lpstr>
      <vt:lpstr>  Seminario Internacional:  “Gestión Social de Metros en América Latina” </vt:lpstr>
      <vt:lpstr>Impacto del Desarrollo de Proyectos y el Desplazamiento Económico de Negocios e Informales     </vt:lpstr>
      <vt:lpstr>Metro de Santiago en cifras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Construcción de Metro y su Impacto en el Entorno Social y Económico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Necesidad de Construir un Plan de Mitigación a partir del Relacionamiento con la Comunidad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Impacto del Desarrollo de Proyectos y el Desplazamiento Económico de Negocios e Informales     </vt:lpstr>
      <vt:lpstr>Impacto del Desarrollo de Proyectos y el Desplazamiento Económico de Negocios e Informales    MUCHAS GRACIAS rzamora@metro.cl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Seminario Internacional:  “Gestión Social de Metros en América Latina”</dc:title>
  <dc:creator>Erika Massiel Quinteros Lucas</dc:creator>
  <cp:lastModifiedBy>Elena Suau De Castro</cp:lastModifiedBy>
  <cp:revision>27</cp:revision>
  <dcterms:created xsi:type="dcterms:W3CDTF">2016-06-03T16:56:13Z</dcterms:created>
  <dcterms:modified xsi:type="dcterms:W3CDTF">2016-08-17T22:11:38Z</dcterms:modified>
</cp:coreProperties>
</file>