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3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4" r:id="rId3"/>
    <p:sldMasterId id="2147483732" r:id="rId4"/>
    <p:sldMasterId id="2147483768" r:id="rId5"/>
    <p:sldMasterId id="2147483786" r:id="rId6"/>
    <p:sldMasterId id="2147483804" r:id="rId7"/>
    <p:sldMasterId id="2147483840" r:id="rId8"/>
    <p:sldMasterId id="2147483858" r:id="rId9"/>
    <p:sldMasterId id="2147483876" r:id="rId10"/>
    <p:sldMasterId id="2147483894" r:id="rId11"/>
    <p:sldMasterId id="2147483912" r:id="rId12"/>
    <p:sldMasterId id="2147483930" r:id="rId13"/>
    <p:sldMasterId id="2147483948" r:id="rId14"/>
  </p:sldMasterIdLst>
  <p:notesMasterIdLst>
    <p:notesMasterId r:id="rId41"/>
  </p:notesMasterIdLst>
  <p:sldIdLst>
    <p:sldId id="281" r:id="rId15"/>
    <p:sldId id="280" r:id="rId16"/>
    <p:sldId id="257" r:id="rId17"/>
    <p:sldId id="258" r:id="rId18"/>
    <p:sldId id="295" r:id="rId19"/>
    <p:sldId id="283" r:id="rId20"/>
    <p:sldId id="282" r:id="rId21"/>
    <p:sldId id="284" r:id="rId22"/>
    <p:sldId id="285" r:id="rId23"/>
    <p:sldId id="260" r:id="rId24"/>
    <p:sldId id="261" r:id="rId25"/>
    <p:sldId id="262" r:id="rId26"/>
    <p:sldId id="290" r:id="rId27"/>
    <p:sldId id="264" r:id="rId28"/>
    <p:sldId id="265" r:id="rId29"/>
    <p:sldId id="292" r:id="rId30"/>
    <p:sldId id="266" r:id="rId31"/>
    <p:sldId id="288" r:id="rId32"/>
    <p:sldId id="293" r:id="rId33"/>
    <p:sldId id="289" r:id="rId34"/>
    <p:sldId id="276" r:id="rId35"/>
    <p:sldId id="271" r:id="rId36"/>
    <p:sldId id="294" r:id="rId37"/>
    <p:sldId id="272" r:id="rId38"/>
    <p:sldId id="273" r:id="rId39"/>
    <p:sldId id="270" r:id="rId40"/>
  </p:sldIdLst>
  <p:sldSz cx="12190413" cy="6858000"/>
  <p:notesSz cx="6858000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99AE2-6ED3-4F2E-A046-38EAC3535759}" type="datetimeFigureOut">
              <a:rPr lang="pt-BR" smtClean="0"/>
              <a:t>17/08/2016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689515"/>
            <a:ext cx="548640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7A15F-76A9-43C7-A9F2-D867700273E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30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7A15F-76A9-43C7-A9F2-D867700273E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48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77" y="1380380"/>
            <a:ext cx="8573507" cy="2616199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792" y="3996267"/>
            <a:ext cx="6986736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73" y="5883587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5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54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5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51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1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21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51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45" y="1380319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15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43" y="5883526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57" y="5867382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69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44" y="686051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250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30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41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18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30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7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6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44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73" y="686050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44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56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18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56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44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25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44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45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4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27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30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4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43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4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27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30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45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4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44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4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14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44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6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9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8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9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28" y="1380285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98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26" y="5883492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40" y="5867348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52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27" y="686017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216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13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24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01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1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27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56" y="686016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27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39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01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39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27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08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27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2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28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7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1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1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7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26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7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1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1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28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7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27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7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97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27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18" y="1380265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88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16" y="5883472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30" y="5867328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42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6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9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8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7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17" y="685997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196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03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14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91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0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17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46" y="685996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17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29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791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29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17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98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17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18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7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0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0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7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16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7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6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6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0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0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18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7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17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7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87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17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07" y="1380243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77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05" y="5883450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19" y="5867306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31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06" y="685975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174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192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0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80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192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06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35" y="685974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06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18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780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18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06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87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06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07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6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89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92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6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05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6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89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92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07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6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06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6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46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75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76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06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095" y="1380219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65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793" y="5883426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07" y="5867282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19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94" y="685951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150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180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191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68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180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94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23" y="685950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94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06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768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06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72" y="1380373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42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70" y="5883580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94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75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94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95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4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77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80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4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93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4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77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80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95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4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94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4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64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194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082" y="1380193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52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780" y="5883400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494" y="5867256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84" y="5867436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06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81" y="685925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124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167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178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55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167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81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10" y="685924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81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93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755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593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81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62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81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82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1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6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6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1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88" y="5867443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96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80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1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6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6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82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1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81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1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51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181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068" y="1380165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838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766" y="5883372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480" y="5867228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992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67" y="685897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096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153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164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41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15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1" y="686105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304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57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67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396" y="685896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67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79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741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579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67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48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67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68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7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5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5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7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66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7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5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5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68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7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67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7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68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45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57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437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167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77" y="1380380"/>
            <a:ext cx="8573507" cy="2616199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792" y="3996267"/>
            <a:ext cx="6986736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73" y="5883587"/>
            <a:ext cx="4323481" cy="365125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594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88" y="5867443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813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947" y="2666999"/>
            <a:ext cx="8929584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303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6" y="686112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277" y="2667311"/>
            <a:ext cx="4894417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58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748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9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69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597" y="2667000"/>
            <a:ext cx="462193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58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507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183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401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6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353" y="686111"/>
            <a:ext cx="6240178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6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5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36" y="1752599"/>
            <a:ext cx="542545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49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536" y="3124199"/>
            <a:ext cx="542545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1297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5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54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5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225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7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6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227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6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9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8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9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3007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2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56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6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9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8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7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5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956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6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6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255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8206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46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75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4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1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500" y="686104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1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83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45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83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1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52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1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2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1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1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947" y="2666999"/>
            <a:ext cx="8929584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0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1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2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1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1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1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41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71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70" y="1380369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40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68" y="5883576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82" y="5867432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94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9" y="686101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300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55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66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43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55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6" y="686112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277" y="2667311"/>
            <a:ext cx="4894417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58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9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98" y="686100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69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81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43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81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9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50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69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0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9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2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5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9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8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9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52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5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70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9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69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9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9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69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597" y="2667000"/>
            <a:ext cx="462193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58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39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69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67" y="1380363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37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65" y="5883570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79" y="5867426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91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6" y="686095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294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52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6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40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52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6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95" y="686094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66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78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40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78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6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47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66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7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6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49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2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6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65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6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49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52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67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6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66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6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36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66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58" y="1380345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28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56" y="5883552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70" y="5867408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82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7" y="686077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276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43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54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31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43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7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86" y="686076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57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69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31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69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7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38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57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8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7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76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353" y="686111"/>
            <a:ext cx="6240178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76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4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4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7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6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7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40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43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58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7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807"/>
            <a:ext cx="10017408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57" y="3505200"/>
            <a:ext cx="10017409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7" y="4343400"/>
            <a:ext cx="10017409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527" y="685800"/>
            <a:ext cx="177013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257" y="685800"/>
            <a:ext cx="8018699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3"/>
            <a:ext cx="50142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152" y="1380333"/>
            <a:ext cx="857350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922" y="3996267"/>
            <a:ext cx="698673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850" y="5883540"/>
            <a:ext cx="432348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564" y="5867396"/>
            <a:ext cx="551095" cy="365125"/>
          </a:xfrm>
        </p:spPr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76" y="2666999"/>
            <a:ext cx="8929585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7381"/>
            <a:ext cx="892958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1" y="686065"/>
            <a:ext cx="10017409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264"/>
            <a:ext cx="4894418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237" y="2667000"/>
            <a:ext cx="4894419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36" y="1752599"/>
            <a:ext cx="542545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49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536" y="3124199"/>
            <a:ext cx="542545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8" y="2658533"/>
            <a:ext cx="46065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248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725" y="2667000"/>
            <a:ext cx="46219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37" y="3335337"/>
            <a:ext cx="4894419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1" y="1600200"/>
            <a:ext cx="3548659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80" y="686064"/>
            <a:ext cx="6240179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51" y="2971800"/>
            <a:ext cx="35486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63" y="1752599"/>
            <a:ext cx="5425453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825" y="914400"/>
            <a:ext cx="328054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663" y="3124199"/>
            <a:ext cx="542545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1" y="4732865"/>
            <a:ext cx="1001740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832" y="932112"/>
            <a:ext cx="8224873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251" y="5299603"/>
            <a:ext cx="1001740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2" y="685800"/>
            <a:ext cx="10017407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1" y="4343400"/>
            <a:ext cx="10017409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3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3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8999"/>
            <a:ext cx="85317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1" y="4343400"/>
            <a:ext cx="10017407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250" y="3308581"/>
            <a:ext cx="1001740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1" y="4777381"/>
            <a:ext cx="1001740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534" y="863023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137" y="2819399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801"/>
            <a:ext cx="898884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252" y="3886200"/>
            <a:ext cx="1001740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1" y="4775200"/>
            <a:ext cx="1001740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44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71" y="182773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4" y="2667311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87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102" y="5883587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88" y="5883587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78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01" y="182636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05" y="2667174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450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33" y="5883450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19" y="5883450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66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289" y="182612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93" y="2667150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426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21" y="5883426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07" y="5883426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53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276" y="182586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80" y="2667124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400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08" y="5883400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494" y="5883400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39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262" y="182558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66" y="2667096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372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994" y="5883372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480" y="5883372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44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71" y="182773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4" y="2667311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87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>
                <a:solidFill>
                  <a:prstClr val="black"/>
                </a:solidFill>
              </a:rPr>
              <a:pPr/>
              <a:t>8/17/2016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102" y="5883587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88" y="5883587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43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66" y="182766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70" y="2667304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80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98" y="5883580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84" y="5883580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41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64" y="182762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8" y="2667300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76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96" y="5883576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82" y="5883576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38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61" y="182756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65" y="2667294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70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93" y="5883570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79" y="5883570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29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52" y="182738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6" y="2667276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52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84" y="5883552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70" y="5883552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23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46" y="182726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50" y="2667264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40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78" y="5883540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64" y="5883540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916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39" y="182712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43" y="2667250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526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71" y="5883526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57" y="5883526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99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22" y="182678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26" y="2667216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492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54" y="5883492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40" y="5883492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89" y="3"/>
            <a:ext cx="2436496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312" y="182658"/>
            <a:ext cx="1001740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Gerenciamento</a:t>
            </a:r>
            <a:r>
              <a:rPr lang="en-US" dirty="0" smtClean="0"/>
              <a:t> Social no </a:t>
            </a:r>
            <a:r>
              <a:rPr lang="en-US" dirty="0" err="1" smtClean="0"/>
              <a:t>Metrô</a:t>
            </a:r>
            <a:r>
              <a:rPr lang="en-US" dirty="0" smtClean="0"/>
              <a:t> de São Paulo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216" y="2667196"/>
            <a:ext cx="1001740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3472"/>
            <a:ext cx="114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1E3951-8804-4648-AD97-FC75950C5812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044" y="5883472"/>
            <a:ext cx="7083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530" y="5883472"/>
            <a:ext cx="551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6AE490-BED1-4F59-9061-ED3BD85E4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5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7.xml"/><Relationship Id="rId6" Type="http://schemas.microsoft.com/office/2007/relationships/hdphoto" Target="../media/hdphoto5.wdp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7.xml"/><Relationship Id="rId1" Type="http://schemas.openxmlformats.org/officeDocument/2006/relationships/themeOverride" Target="../theme/themeOverride8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155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5.xml"/><Relationship Id="rId1" Type="http://schemas.openxmlformats.org/officeDocument/2006/relationships/themeOverride" Target="../theme/themeOverr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6.xml"/><Relationship Id="rId1" Type="http://schemas.openxmlformats.org/officeDocument/2006/relationships/themeOverride" Target="../theme/themeOverr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89.xml"/><Relationship Id="rId1" Type="http://schemas.openxmlformats.org/officeDocument/2006/relationships/themeOverride" Target="../theme/themeOverride15.xml"/><Relationship Id="rId4" Type="http://schemas.openxmlformats.org/officeDocument/2006/relationships/hyperlink" Target="mailto:mcmartino@metrosp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923" y="304800"/>
            <a:ext cx="9142810" cy="23876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+mn-lt"/>
                <a:cs typeface="Aparajita" panose="020B0604020202020204" pitchFamily="34" charset="0"/>
              </a:rPr>
              <a:t>Seminario Internacional</a:t>
            </a:r>
            <a:r>
              <a:rPr lang="en-US" sz="3200" dirty="0" smtClean="0">
                <a:solidFill>
                  <a:srgbClr val="0070C0"/>
                </a:solidFill>
                <a:latin typeface="+mn-lt"/>
                <a:cs typeface="Aparajita" panose="020B0604020202020204" pitchFamily="34" charset="0"/>
              </a:rPr>
              <a:t>: </a:t>
            </a:r>
            <a:r>
              <a:rPr lang="en-US" sz="44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44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s-E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“Gestión Social de Metros en América Latina</a:t>
            </a:r>
            <a:r>
              <a:rPr lang="es-E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684" y="5991009"/>
            <a:ext cx="1876682" cy="71587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Lima - </a:t>
            </a:r>
            <a:r>
              <a:rPr lang="en-US" sz="1800" b="1" dirty="0">
                <a:solidFill>
                  <a:srgbClr val="00B050"/>
                </a:solidFill>
              </a:rPr>
              <a:t>P</a:t>
            </a:r>
            <a:r>
              <a:rPr lang="en-US" sz="1800" b="1" dirty="0" smtClean="0">
                <a:solidFill>
                  <a:srgbClr val="00B050"/>
                </a:solidFill>
              </a:rPr>
              <a:t>erú</a:t>
            </a:r>
          </a:p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Agosto, 2016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99" y="6212336"/>
            <a:ext cx="1695534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6733" y="6089517"/>
            <a:ext cx="911312" cy="617371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761847" y="3038900"/>
            <a:ext cx="7036471" cy="1844675"/>
            <a:chOff x="0" y="0"/>
            <a:chExt cx="4239532" cy="1246505"/>
          </a:xfrm>
        </p:grpSpPr>
        <p:pic>
          <p:nvPicPr>
            <p:cNvPr id="7" name="Picture 16" descr="metro-de-lima-lc3adnea-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87" y="0"/>
              <a:ext cx="163893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metro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" t="27464" r="2110" b="10211"/>
            <a:stretch>
              <a:fillRect/>
            </a:stretch>
          </p:blipFill>
          <p:spPr bwMode="auto">
            <a:xfrm>
              <a:off x="0" y="0"/>
              <a:ext cx="1352550" cy="124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plataformaMetr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0" t="14589" r="-2702" b="25229"/>
            <a:stretch>
              <a:fillRect/>
            </a:stretch>
          </p:blipFill>
          <p:spPr bwMode="auto">
            <a:xfrm>
              <a:off x="3004457" y="0"/>
              <a:ext cx="123507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9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66" y="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3206" y="2133600"/>
            <a:ext cx="10017409" cy="3581096"/>
          </a:xfrm>
        </p:spPr>
        <p:txBody>
          <a:bodyPr>
            <a:normAutofit fontScale="92500"/>
          </a:bodyPr>
          <a:lstStyle/>
          <a:p>
            <a:pPr algn="just">
              <a:spcAft>
                <a:spcPts val="1200"/>
              </a:spcAft>
            </a:pPr>
            <a:r>
              <a:rPr lang="es-ES" sz="2200" dirty="0"/>
              <a:t>Base: Pactos Internacionales de Derechos Humanos - Pacto Internacional de Derechos Económicos, Sociales y Culturales, que protegen el derecho a la vivienda - preceptos y principios para el tratamiento justo de </a:t>
            </a:r>
            <a:r>
              <a:rPr lang="es-ES" sz="2200" dirty="0" smtClean="0"/>
              <a:t>las </a:t>
            </a:r>
            <a:r>
              <a:rPr lang="es-ES" sz="2000" dirty="0" smtClean="0"/>
              <a:t>poblaciones </a:t>
            </a:r>
            <a:r>
              <a:rPr lang="es-ES" sz="2000" dirty="0"/>
              <a:t>desatendidas</a:t>
            </a:r>
            <a:r>
              <a:rPr lang="es-ES" sz="2200" dirty="0" smtClean="0"/>
              <a:t>, </a:t>
            </a:r>
            <a:r>
              <a:rPr lang="es-ES" sz="2200" dirty="0"/>
              <a:t>dentro de las buenas prácticas de responsabilidad social</a:t>
            </a:r>
            <a:r>
              <a:rPr lang="es-ES" sz="2200" dirty="0" smtClean="0"/>
              <a:t>:</a:t>
            </a:r>
          </a:p>
          <a:p>
            <a:pPr algn="just">
              <a:spcAft>
                <a:spcPts val="1200"/>
              </a:spcAft>
            </a:pPr>
            <a:r>
              <a:rPr lang="es-ES" sz="2000" dirty="0"/>
              <a:t>Criterios para determinar la vulnerabilidad de las familias y los individuos</a:t>
            </a:r>
            <a:r>
              <a:rPr lang="es-ES" sz="2000" dirty="0" smtClean="0"/>
              <a:t>;</a:t>
            </a:r>
          </a:p>
          <a:p>
            <a:pPr algn="just">
              <a:spcAft>
                <a:spcPts val="1200"/>
              </a:spcAft>
            </a:pPr>
            <a:r>
              <a:rPr lang="es-ES" sz="2000" dirty="0"/>
              <a:t>Criterios por los cuales se identificarán estas familias e individuos</a:t>
            </a:r>
            <a:r>
              <a:rPr lang="es-ES" sz="2000" dirty="0" smtClean="0"/>
              <a:t>;</a:t>
            </a:r>
          </a:p>
          <a:p>
            <a:pPr algn="just">
              <a:spcAft>
                <a:spcPts val="1200"/>
              </a:spcAft>
            </a:pPr>
            <a:r>
              <a:rPr lang="es-ES" sz="2000" dirty="0"/>
              <a:t>Criterios para determinar los casos de tratamiento prioritario</a:t>
            </a:r>
            <a:r>
              <a:rPr lang="es-ES" sz="2000" dirty="0" smtClean="0"/>
              <a:t>;</a:t>
            </a:r>
            <a:endParaRPr lang="es-ES" sz="2000" dirty="0"/>
          </a:p>
          <a:p>
            <a:pPr algn="just"/>
            <a:r>
              <a:rPr lang="es-ES" sz="2000" dirty="0"/>
              <a:t>Criterios para determinar el nivel apropiado de la vivienda que estas personas tienen derecho.</a:t>
            </a:r>
          </a:p>
          <a:p>
            <a:pPr algn="just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7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64" y="76201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2057400"/>
            <a:ext cx="10017409" cy="35817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/>
              <a:t>Disposiciones del </a:t>
            </a:r>
            <a:r>
              <a:rPr lang="es-ES" sz="2000" dirty="0" smtClean="0"/>
              <a:t>Reglamento:</a:t>
            </a:r>
            <a:endParaRPr lang="es-ES" sz="2000" dirty="0"/>
          </a:p>
          <a:p>
            <a:pPr marL="0" indent="0" algn="just">
              <a:buNone/>
            </a:pPr>
            <a:r>
              <a:rPr lang="es-ES" sz="2000" dirty="0" smtClean="0"/>
              <a:t>Beneficios</a:t>
            </a:r>
            <a:r>
              <a:rPr lang="es-ES" sz="2000" dirty="0"/>
              <a:t>:</a:t>
            </a:r>
          </a:p>
          <a:p>
            <a:pPr algn="just"/>
            <a:r>
              <a:rPr lang="es-ES" sz="2000" dirty="0"/>
              <a:t>Indemnización al derecho a la vivienda; </a:t>
            </a:r>
            <a:r>
              <a:rPr lang="es-ES" sz="2000" dirty="0" smtClean="0"/>
              <a:t>o</a:t>
            </a:r>
          </a:p>
          <a:p>
            <a:pPr algn="just"/>
            <a:r>
              <a:rPr lang="es-ES" sz="2000" dirty="0"/>
              <a:t>Adquisición de vivienda compatible o superior a la actual de la vivienda</a:t>
            </a:r>
            <a:r>
              <a:rPr lang="pt-BR" sz="2000" dirty="0" smtClean="0"/>
              <a:t>- </a:t>
            </a:r>
            <a:r>
              <a:rPr lang="es-ES" sz="2000" dirty="0"/>
              <a:t>la estabilidad de la ocupación; el acceso a la infraestructura, los servicios y los bienes públicos; habitabilidad; accesibilidad; compatibilidad con los ingresos de la persona o familia; </a:t>
            </a:r>
            <a:r>
              <a:rPr lang="es-ES" sz="2000" dirty="0" smtClean="0"/>
              <a:t>o</a:t>
            </a:r>
          </a:p>
          <a:p>
            <a:pPr algn="just"/>
            <a:r>
              <a:rPr lang="es-ES" sz="2000" dirty="0"/>
              <a:t>El acceso a la </a:t>
            </a:r>
            <a:r>
              <a:rPr lang="es-ES" sz="2000" dirty="0" smtClean="0"/>
              <a:t>carta </a:t>
            </a:r>
            <a:r>
              <a:rPr lang="es-ES" sz="2000" dirty="0"/>
              <a:t>de crédito</a:t>
            </a:r>
            <a:r>
              <a:rPr lang="es-ES" sz="2000" dirty="0" smtClean="0"/>
              <a:t>.</a:t>
            </a:r>
          </a:p>
          <a:p>
            <a:pPr marL="0" indent="0" algn="just">
              <a:buNone/>
            </a:pPr>
            <a:r>
              <a:rPr lang="es-ES" sz="2000" dirty="0"/>
              <a:t>Favoreciendo la inclusión en la comunidad y la inclusión en la ciudad - reasentamiento cerca de la comunidad de origen; permanecer cerca de la propia empresa.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1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a6cidade2\DE\CAC\Relacionamento\05- Apresentações CAC\Viagem Cecília- Agosto\070920127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3" r="7870"/>
          <a:stretch/>
        </p:blipFill>
        <p:spPr bwMode="auto">
          <a:xfrm>
            <a:off x="6130662" y="2438400"/>
            <a:ext cx="5679544" cy="4014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61" y="76201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4606" y="1447800"/>
            <a:ext cx="5638799" cy="3276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b="1" dirty="0" smtClean="0">
                <a:latin typeface="+mj-lt"/>
              </a:rPr>
              <a:t> </a:t>
            </a:r>
          </a:p>
          <a:p>
            <a:endParaRPr lang="pt-BR" b="1" dirty="0" smtClean="0">
              <a:latin typeface="+mj-lt"/>
            </a:endParaRPr>
          </a:p>
          <a:p>
            <a:pPr marL="0" indent="0">
              <a:buNone/>
            </a:pPr>
            <a:endParaRPr lang="pt-BR" sz="2900" b="1" dirty="0" smtClean="0">
              <a:latin typeface="+mj-lt"/>
            </a:endParaRPr>
          </a:p>
          <a:p>
            <a:pPr marL="0" indent="0">
              <a:buNone/>
            </a:pPr>
            <a:endParaRPr lang="pt-BR" sz="12300" b="1" dirty="0">
              <a:latin typeface="+mj-lt"/>
            </a:endParaRPr>
          </a:p>
          <a:p>
            <a:pPr marL="1371600" indent="-1371600">
              <a:buAutoNum type="arabicParenR"/>
            </a:pPr>
            <a:endParaRPr lang="pt-BR" sz="8000" b="1" dirty="0" smtClean="0">
              <a:latin typeface="+mj-lt"/>
            </a:endParaRPr>
          </a:p>
          <a:p>
            <a:pPr marL="0" indent="0">
              <a:buNone/>
            </a:pPr>
            <a:r>
              <a:rPr lang="pt-BR" sz="8000" b="1" dirty="0" smtClean="0">
                <a:latin typeface="+mj-lt"/>
              </a:rPr>
              <a:t>1) </a:t>
            </a:r>
            <a:r>
              <a:rPr lang="es-ES" sz="8000" b="1" dirty="0">
                <a:latin typeface="+mj-lt"/>
              </a:rPr>
              <a:t>Mapeo y caracterización de la población</a:t>
            </a:r>
            <a:endParaRPr lang="pt-BR" sz="8000" b="1" dirty="0" smtClean="0">
              <a:latin typeface="+mj-lt"/>
            </a:endParaRPr>
          </a:p>
          <a:p>
            <a:pPr marL="0" indent="0">
              <a:buNone/>
            </a:pPr>
            <a:endParaRPr lang="pt-BR" sz="8000" b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es-ES" sz="8000" dirty="0">
                <a:latin typeface="+mj-lt"/>
              </a:rPr>
              <a:t>I</a:t>
            </a:r>
            <a:r>
              <a:rPr lang="es-ES" sz="8000" dirty="0" smtClean="0">
                <a:latin typeface="+mj-lt"/>
              </a:rPr>
              <a:t>nvestigación </a:t>
            </a:r>
            <a:r>
              <a:rPr lang="es-ES" sz="8000" dirty="0">
                <a:latin typeface="+mj-lt"/>
              </a:rPr>
              <a:t>de datos </a:t>
            </a:r>
            <a:r>
              <a:rPr lang="es-ES" sz="8000" dirty="0" smtClean="0">
                <a:latin typeface="+mj-lt"/>
              </a:rPr>
              <a:t>secundarios;</a:t>
            </a:r>
          </a:p>
          <a:p>
            <a:pPr>
              <a:buFont typeface="Arial" charset="0"/>
              <a:buChar char="•"/>
            </a:pPr>
            <a:r>
              <a:rPr lang="es-ES" sz="8000" dirty="0">
                <a:latin typeface="+mj-lt"/>
              </a:rPr>
              <a:t>R</a:t>
            </a:r>
            <a:r>
              <a:rPr lang="es-ES" sz="8000" dirty="0" smtClean="0">
                <a:latin typeface="+mj-lt"/>
              </a:rPr>
              <a:t>econocimiento </a:t>
            </a:r>
            <a:r>
              <a:rPr lang="es-ES" sz="8000" dirty="0">
                <a:latin typeface="+mj-lt"/>
              </a:rPr>
              <a:t>de la zona;</a:t>
            </a:r>
          </a:p>
          <a:p>
            <a:pPr>
              <a:buFont typeface="Arial" charset="0"/>
              <a:buChar char="•"/>
            </a:pPr>
            <a:r>
              <a:rPr lang="es-ES" sz="8000" dirty="0" smtClean="0">
                <a:latin typeface="+mj-lt"/>
              </a:rPr>
              <a:t>Encuentros </a:t>
            </a:r>
            <a:r>
              <a:rPr lang="es-ES" sz="8000" dirty="0">
                <a:latin typeface="+mj-lt"/>
              </a:rPr>
              <a:t>con la comunidad para la </a:t>
            </a:r>
            <a:endParaRPr lang="es-ES" sz="8000" dirty="0" smtClean="0">
              <a:latin typeface="+mj-lt"/>
            </a:endParaRPr>
          </a:p>
          <a:p>
            <a:pPr marL="0" indent="0">
              <a:buNone/>
            </a:pPr>
            <a:r>
              <a:rPr lang="es-ES" sz="8000" dirty="0" smtClean="0">
                <a:latin typeface="+mj-lt"/>
              </a:rPr>
              <a:t>      presentación </a:t>
            </a:r>
            <a:r>
              <a:rPr lang="es-ES" sz="8000" dirty="0">
                <a:latin typeface="+mj-lt"/>
              </a:rPr>
              <a:t>de proyectos</a:t>
            </a:r>
            <a:r>
              <a:rPr lang="es-ES" sz="8000" dirty="0" smtClean="0">
                <a:latin typeface="+mj-lt"/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es-ES" sz="8000" dirty="0" smtClean="0">
                <a:latin typeface="+mj-lt"/>
              </a:rPr>
              <a:t>La movilización de la población;</a:t>
            </a:r>
            <a:endParaRPr lang="pt-BR" sz="8000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pt-BR" dirty="0"/>
          </a:p>
          <a:p>
            <a:pPr>
              <a:buFont typeface="Arial" charset="0"/>
              <a:buChar char="•"/>
            </a:pPr>
            <a:endParaRPr lang="pt-BR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pt-BR" dirty="0" smtClean="0">
              <a:latin typeface="+mj-lt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0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61" y="-139699"/>
            <a:ext cx="10017409" cy="15874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4606" y="1447800"/>
            <a:ext cx="6705600" cy="3276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b="1" dirty="0" smtClean="0">
                <a:latin typeface="+mj-lt"/>
              </a:rPr>
              <a:t> </a:t>
            </a:r>
          </a:p>
          <a:p>
            <a:endParaRPr lang="pt-BR" b="1" dirty="0" smtClean="0">
              <a:latin typeface="+mj-lt"/>
            </a:endParaRPr>
          </a:p>
          <a:p>
            <a:pPr marL="0" indent="0">
              <a:buNone/>
            </a:pPr>
            <a:endParaRPr lang="pt-BR" sz="2900" b="1" dirty="0" smtClean="0">
              <a:latin typeface="+mj-lt"/>
            </a:endParaRPr>
          </a:p>
          <a:p>
            <a:pPr marL="0" indent="0">
              <a:buNone/>
            </a:pPr>
            <a:endParaRPr lang="pt-BR" sz="8000" b="1" dirty="0">
              <a:latin typeface="+mj-lt"/>
            </a:endParaRPr>
          </a:p>
          <a:p>
            <a:pPr marL="0" indent="0">
              <a:buNone/>
            </a:pPr>
            <a:r>
              <a:rPr lang="pt-BR" sz="8000" b="1" dirty="0" smtClean="0">
                <a:latin typeface="+mj-lt"/>
              </a:rPr>
              <a:t>1) </a:t>
            </a:r>
            <a:r>
              <a:rPr lang="es-ES" sz="8000" b="1" dirty="0"/>
              <a:t>Mapeo y caracterización de la población</a:t>
            </a:r>
            <a:endParaRPr lang="pt-BR" sz="8000" b="1" dirty="0" smtClean="0">
              <a:latin typeface="+mj-lt"/>
            </a:endParaRPr>
          </a:p>
          <a:p>
            <a:pPr marL="0" indent="0">
              <a:buNone/>
            </a:pPr>
            <a:endParaRPr lang="pt-BR" sz="8000" dirty="0" smtClean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es-ES" sz="8000" dirty="0" smtClean="0">
                <a:latin typeface="+mj-lt"/>
              </a:rPr>
              <a:t>Registro </a:t>
            </a:r>
            <a:r>
              <a:rPr lang="es-ES" sz="8000" dirty="0">
                <a:latin typeface="+mj-lt"/>
              </a:rPr>
              <a:t>social;</a:t>
            </a:r>
          </a:p>
          <a:p>
            <a:pPr>
              <a:buFont typeface="Arial" charset="0"/>
              <a:buChar char="•"/>
            </a:pPr>
            <a:r>
              <a:rPr lang="es-ES" sz="8000" dirty="0">
                <a:latin typeface="+mj-lt"/>
              </a:rPr>
              <a:t>Registro de bienes inmuebles;</a:t>
            </a:r>
          </a:p>
          <a:p>
            <a:pPr>
              <a:buFont typeface="Arial" charset="0"/>
              <a:buChar char="•"/>
            </a:pPr>
            <a:r>
              <a:rPr lang="es-ES" sz="8000" dirty="0" smtClean="0">
                <a:latin typeface="+mj-lt"/>
              </a:rPr>
              <a:t>Investigación </a:t>
            </a:r>
            <a:r>
              <a:rPr lang="es-ES" sz="8000" dirty="0">
                <a:latin typeface="+mj-lt"/>
              </a:rPr>
              <a:t>socioeconómica;</a:t>
            </a:r>
          </a:p>
          <a:p>
            <a:pPr>
              <a:buFont typeface="Arial" charset="0"/>
              <a:buChar char="•"/>
            </a:pPr>
            <a:r>
              <a:rPr lang="es-ES" sz="8000" dirty="0" smtClean="0">
                <a:latin typeface="+mj-lt"/>
              </a:rPr>
              <a:t>La </a:t>
            </a:r>
            <a:r>
              <a:rPr lang="es-ES" sz="8000" dirty="0">
                <a:latin typeface="+mj-lt"/>
              </a:rPr>
              <a:t>inscripción</a:t>
            </a:r>
            <a:r>
              <a:rPr lang="es-ES" sz="8000" dirty="0" smtClean="0">
                <a:latin typeface="+mj-lt"/>
              </a:rPr>
              <a:t>.</a:t>
            </a:r>
            <a:endParaRPr lang="pt-BR" sz="8000" dirty="0">
              <a:latin typeface="+mj-lt"/>
            </a:endParaRPr>
          </a:p>
          <a:p>
            <a:pPr>
              <a:buFont typeface="Arial" charset="0"/>
              <a:buChar char="•"/>
            </a:pPr>
            <a:endParaRPr lang="pt-BR" dirty="0"/>
          </a:p>
          <a:p>
            <a:pPr>
              <a:buFont typeface="Arial" charset="0"/>
              <a:buChar char="•"/>
            </a:pPr>
            <a:endParaRPr lang="pt-BR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pt-BR" dirty="0" smtClean="0">
              <a:latin typeface="+mj-lt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5122" name="Picture 2" descr="\\sa6cidade2\DE\CAC\Relacionamento\05- Apresentações CAC\Viagem Cecília- Agosto\090220125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" b="11897"/>
          <a:stretch/>
        </p:blipFill>
        <p:spPr bwMode="auto">
          <a:xfrm>
            <a:off x="6857206" y="1358900"/>
            <a:ext cx="5282733" cy="374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a6cidade2\DE\CAC\Relacionamento\05- Apresentações CAC\Viagem Cecília- Agosto\140220125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r="4746"/>
          <a:stretch/>
        </p:blipFill>
        <p:spPr bwMode="auto">
          <a:xfrm>
            <a:off x="4876006" y="3810000"/>
            <a:ext cx="3071674" cy="294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47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52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56" y="2057400"/>
            <a:ext cx="10017409" cy="35816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 smtClean="0">
                <a:latin typeface="+mj-lt"/>
              </a:rPr>
              <a:t>2</a:t>
            </a:r>
            <a:r>
              <a:rPr lang="pt-BR" sz="2200" b="1" dirty="0" smtClean="0">
                <a:latin typeface="+mj-lt"/>
              </a:rPr>
              <a:t>) </a:t>
            </a:r>
            <a:r>
              <a:rPr lang="es-ES" sz="2200" b="1" dirty="0">
                <a:latin typeface="+mj-lt"/>
              </a:rPr>
              <a:t>La ejecución del plan de tratamiento</a:t>
            </a:r>
            <a:endParaRPr lang="pt-BR" sz="2200" dirty="0" smtClean="0">
              <a:latin typeface="+mj-lt"/>
            </a:endParaRPr>
          </a:p>
          <a:p>
            <a:r>
              <a:rPr lang="es-ES" sz="2200" dirty="0" smtClean="0">
                <a:latin typeface="+mj-lt"/>
              </a:rPr>
              <a:t>Entrega </a:t>
            </a:r>
            <a:r>
              <a:rPr lang="es-ES" sz="2200" dirty="0">
                <a:latin typeface="+mj-lt"/>
              </a:rPr>
              <a:t>de la documentación;</a:t>
            </a:r>
          </a:p>
          <a:p>
            <a:r>
              <a:rPr lang="es-ES" sz="2200" dirty="0">
                <a:latin typeface="+mj-lt"/>
              </a:rPr>
              <a:t>Presentación de propuestas;</a:t>
            </a:r>
          </a:p>
          <a:p>
            <a:r>
              <a:rPr lang="es-ES" sz="2200" dirty="0" smtClean="0">
                <a:latin typeface="+mj-lt"/>
              </a:rPr>
              <a:t>Firma de los </a:t>
            </a:r>
            <a:r>
              <a:rPr lang="es-ES" sz="2200" dirty="0">
                <a:latin typeface="+mj-lt"/>
              </a:rPr>
              <a:t>Términos de compromiso</a:t>
            </a:r>
            <a:r>
              <a:rPr lang="es-ES" sz="2200" dirty="0" smtClean="0">
                <a:latin typeface="+mj-lt"/>
              </a:rPr>
              <a:t>;</a:t>
            </a:r>
            <a:endParaRPr lang="es-ES" sz="2200" dirty="0">
              <a:latin typeface="+mj-lt"/>
            </a:endParaRPr>
          </a:p>
          <a:p>
            <a:r>
              <a:rPr lang="es-ES" sz="2200" dirty="0" smtClean="0">
                <a:latin typeface="+mj-lt"/>
              </a:rPr>
              <a:t>Realización </a:t>
            </a:r>
            <a:r>
              <a:rPr lang="es-ES" sz="2200" dirty="0">
                <a:latin typeface="+mj-lt"/>
              </a:rPr>
              <a:t>de las </a:t>
            </a:r>
            <a:r>
              <a:rPr lang="es-ES" sz="2200" dirty="0" smtClean="0">
                <a:latin typeface="+mj-lt"/>
              </a:rPr>
              <a:t>remociones; </a:t>
            </a:r>
          </a:p>
          <a:p>
            <a:r>
              <a:rPr lang="es-ES" sz="2200" dirty="0" smtClean="0">
                <a:latin typeface="+mj-lt"/>
              </a:rPr>
              <a:t>Demolición </a:t>
            </a:r>
            <a:r>
              <a:rPr lang="es-ES" sz="2200" dirty="0">
                <a:latin typeface="+mj-lt"/>
              </a:rPr>
              <a:t>de viviendas</a:t>
            </a:r>
            <a:r>
              <a:rPr lang="es-ES" sz="2200" dirty="0" smtClean="0">
                <a:latin typeface="+mj-lt"/>
              </a:rPr>
              <a:t>;</a:t>
            </a:r>
            <a:r>
              <a:rPr lang="pt-BR" sz="2200" dirty="0" smtClean="0">
                <a:latin typeface="+mj-lt"/>
              </a:rPr>
              <a:t> </a:t>
            </a:r>
          </a:p>
          <a:p>
            <a:r>
              <a:rPr lang="es-ES" sz="2200" dirty="0">
                <a:latin typeface="+mj-lt"/>
              </a:rPr>
              <a:t>S</a:t>
            </a:r>
            <a:r>
              <a:rPr lang="es-ES" sz="2200" dirty="0" smtClean="0">
                <a:latin typeface="+mj-lt"/>
              </a:rPr>
              <a:t>eguimiento </a:t>
            </a:r>
            <a:r>
              <a:rPr lang="es-ES" sz="2200" dirty="0">
                <a:latin typeface="+mj-lt"/>
              </a:rPr>
              <a:t>de las familias en transición </a:t>
            </a:r>
            <a:endParaRPr lang="es-ES" sz="2200" dirty="0" smtClean="0">
              <a:latin typeface="+mj-lt"/>
            </a:endParaRPr>
          </a:p>
          <a:p>
            <a:pPr marL="0" indent="0">
              <a:buNone/>
            </a:pPr>
            <a:r>
              <a:rPr lang="es-ES" sz="2200" dirty="0" smtClean="0">
                <a:latin typeface="+mj-lt"/>
              </a:rPr>
              <a:t>      (</a:t>
            </a:r>
            <a:r>
              <a:rPr lang="es-ES" sz="2200" dirty="0">
                <a:latin typeface="+mj-lt"/>
              </a:rPr>
              <a:t>ayuda para la vivienda).</a:t>
            </a: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pic>
        <p:nvPicPr>
          <p:cNvPr id="4099" name="Picture 3" descr="\\sa6cidade2\DE\CAC\Relacionamento\05- Apresentações CAC\Viagem Cecília- Agosto\Foto 0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4805"/>
          <a:stretch/>
        </p:blipFill>
        <p:spPr bwMode="auto">
          <a:xfrm>
            <a:off x="8074419" y="1371600"/>
            <a:ext cx="4011995" cy="2746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sa6cidade2\DE\CAC\Relacionamento\05- Apresentações CAC\Viagem Cecília- Agosto\DSC015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99"/>
          <a:stretch/>
        </p:blipFill>
        <p:spPr bwMode="auto">
          <a:xfrm>
            <a:off x="7390606" y="3886200"/>
            <a:ext cx="4283315" cy="28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 explicativo em seta para a esquerda 10"/>
          <p:cNvSpPr/>
          <p:nvPr/>
        </p:nvSpPr>
        <p:spPr>
          <a:xfrm>
            <a:off x="6171406" y="1828800"/>
            <a:ext cx="1828801" cy="1828800"/>
          </a:xfrm>
          <a:prstGeom prst="leftArrowCallout">
            <a:avLst>
              <a:gd name="adj1" fmla="val 25000"/>
              <a:gd name="adj2" fmla="val 36650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GUARDIA SOCIAL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8349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46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/>
              <a:t>EASENTAMIENTO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3206" y="2590800"/>
            <a:ext cx="10017409" cy="35811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9600" b="1" dirty="0" smtClean="0">
                <a:latin typeface="+mj-lt"/>
              </a:rPr>
              <a:t>3) </a:t>
            </a:r>
            <a:r>
              <a:rPr lang="pt-BR" sz="8000" b="1" dirty="0" err="1">
                <a:latin typeface="+mj-lt"/>
              </a:rPr>
              <a:t>Postocupación</a:t>
            </a:r>
            <a:endParaRPr lang="pt-BR" sz="8000" dirty="0" smtClean="0">
              <a:latin typeface="+mj-lt"/>
            </a:endParaRPr>
          </a:p>
          <a:p>
            <a:r>
              <a:rPr lang="es-ES" sz="8000" dirty="0">
                <a:latin typeface="+mj-lt"/>
              </a:rPr>
              <a:t>Mover a la nueva unidad de vivienda;</a:t>
            </a:r>
          </a:p>
          <a:p>
            <a:r>
              <a:rPr lang="es-ES" sz="8000" dirty="0" smtClean="0">
                <a:latin typeface="+mj-lt"/>
              </a:rPr>
              <a:t>Seguimiento </a:t>
            </a:r>
            <a:r>
              <a:rPr lang="es-ES" sz="8000" dirty="0">
                <a:latin typeface="+mj-lt"/>
              </a:rPr>
              <a:t>periódico;</a:t>
            </a:r>
          </a:p>
          <a:p>
            <a:r>
              <a:rPr lang="es-ES" sz="8000" dirty="0">
                <a:latin typeface="+mj-lt"/>
              </a:rPr>
              <a:t>Evaluación del proceso de reasentamiento </a:t>
            </a:r>
            <a:r>
              <a:rPr lang="es-ES" sz="8000" dirty="0" smtClean="0">
                <a:latin typeface="+mj-lt"/>
              </a:rPr>
              <a:t>y </a:t>
            </a:r>
          </a:p>
          <a:p>
            <a:pPr marL="0" indent="0">
              <a:buNone/>
            </a:pPr>
            <a:r>
              <a:rPr lang="es-ES" sz="8000" dirty="0" smtClean="0">
                <a:latin typeface="+mj-lt"/>
              </a:rPr>
              <a:t>condiciones </a:t>
            </a:r>
            <a:r>
              <a:rPr lang="es-ES" sz="8000" dirty="0">
                <a:latin typeface="+mj-lt"/>
              </a:rPr>
              <a:t>de adaptación </a:t>
            </a:r>
            <a:r>
              <a:rPr lang="es-ES" sz="8000" dirty="0" smtClean="0">
                <a:latin typeface="+mj-lt"/>
              </a:rPr>
              <a:t>de la población </a:t>
            </a:r>
            <a:r>
              <a:rPr lang="es-ES" sz="8000" dirty="0">
                <a:latin typeface="+mj-lt"/>
              </a:rPr>
              <a:t>afectada;</a:t>
            </a:r>
          </a:p>
          <a:p>
            <a:r>
              <a:rPr lang="es-ES" sz="8000" dirty="0" smtClean="0">
                <a:latin typeface="+mj-lt"/>
              </a:rPr>
              <a:t>Investigación </a:t>
            </a:r>
            <a:r>
              <a:rPr lang="es-ES" sz="8000" dirty="0">
                <a:latin typeface="+mj-lt"/>
              </a:rPr>
              <a:t>de la evaluación con la población </a:t>
            </a:r>
            <a:endParaRPr lang="es-ES" sz="8000" dirty="0" smtClean="0">
              <a:latin typeface="+mj-lt"/>
            </a:endParaRPr>
          </a:p>
          <a:p>
            <a:pPr marL="0" indent="0">
              <a:buNone/>
            </a:pPr>
            <a:r>
              <a:rPr lang="es-ES" sz="8000" dirty="0" smtClean="0">
                <a:latin typeface="+mj-lt"/>
              </a:rPr>
              <a:t>afectada, </a:t>
            </a:r>
            <a:r>
              <a:rPr lang="es-ES" sz="8000" dirty="0">
                <a:latin typeface="+mj-lt"/>
              </a:rPr>
              <a:t>haciendo referencia a:</a:t>
            </a:r>
            <a:endParaRPr lang="en-US" sz="8000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7600" dirty="0">
                <a:latin typeface="+mj-lt"/>
              </a:rPr>
              <a:t>la adaptación a la nueva propiedad y el nuevo barrio;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7600" dirty="0">
                <a:latin typeface="+mj-lt"/>
              </a:rPr>
              <a:t>factores socioeconómicos;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7600" dirty="0">
                <a:latin typeface="+mj-lt"/>
              </a:rPr>
              <a:t>reintegración social;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7600" dirty="0">
                <a:latin typeface="+mj-lt"/>
              </a:rPr>
              <a:t>implicaciones en la rutina.</a:t>
            </a:r>
            <a:endParaRPr lang="en-US" sz="9200" dirty="0" smtClean="0">
              <a:latin typeface="+mj-lt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pt-BR" dirty="0" smtClean="0"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32" y="1636800"/>
            <a:ext cx="4316474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67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71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</a:t>
            </a:r>
            <a:r>
              <a:rPr lang="en-US" sz="2400" dirty="0" smtClean="0"/>
              <a:t>DEL </a:t>
            </a:r>
            <a:r>
              <a:rPr lang="en-US" sz="2400" dirty="0"/>
              <a:t>METRO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1447800"/>
            <a:ext cx="10591800" cy="5334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8000" b="1" dirty="0" smtClean="0"/>
              <a:t>Línea 5-Púrpura:</a:t>
            </a:r>
          </a:p>
          <a:p>
            <a:r>
              <a:rPr lang="es-ES" sz="8000" dirty="0"/>
              <a:t>diseñado para establecer un vínculo entre el tren de </a:t>
            </a:r>
            <a:r>
              <a:rPr lang="es-ES" sz="8000" dirty="0" smtClean="0"/>
              <a:t>cercanías</a:t>
            </a:r>
          </a:p>
          <a:p>
            <a:pPr marL="0" indent="0">
              <a:buNone/>
            </a:pPr>
            <a:r>
              <a:rPr lang="es-ES" sz="8000" dirty="0" smtClean="0"/>
              <a:t>      el </a:t>
            </a:r>
            <a:r>
              <a:rPr lang="es-ES" sz="8000" dirty="0"/>
              <a:t>extremo sur de la ciudad y la región central.</a:t>
            </a:r>
            <a:endParaRPr lang="pt-BR" b="1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endParaRPr lang="pt-BR" b="1" dirty="0"/>
          </a:p>
          <a:p>
            <a:pPr marL="2686050" lvl="6" indent="0">
              <a:buNone/>
            </a:pPr>
            <a:endParaRPr lang="pt-BR" sz="4200" dirty="0" smtClean="0"/>
          </a:p>
          <a:p>
            <a:pPr marL="2686050" lvl="6" indent="0">
              <a:buNone/>
            </a:pPr>
            <a:endParaRPr lang="pt-BR" sz="7200" dirty="0" smtClean="0"/>
          </a:p>
          <a:p>
            <a:pPr marL="2686050" lvl="6" indent="0">
              <a:buNone/>
            </a:pPr>
            <a:endParaRPr lang="pt-BR" sz="8000" dirty="0" smtClean="0"/>
          </a:p>
          <a:p>
            <a:pPr marL="2686050" lvl="6" indent="0">
              <a:buNone/>
            </a:pPr>
            <a:r>
              <a:rPr lang="pt-BR" sz="8000" dirty="0" err="1" smtClean="0"/>
              <a:t>Extensión</a:t>
            </a:r>
            <a:r>
              <a:rPr lang="pt-BR" sz="8000" dirty="0" smtClean="0"/>
              <a:t> Largo Treze – Chácara Klabin + Pátio Guido </a:t>
            </a:r>
            <a:r>
              <a:rPr lang="pt-BR" sz="8000" dirty="0" err="1" smtClean="0"/>
              <a:t>Calói</a:t>
            </a:r>
            <a:endParaRPr lang="pt-BR" sz="8000" dirty="0" smtClean="0"/>
          </a:p>
          <a:p>
            <a:pPr marL="2686050" lvl="6" indent="0">
              <a:buNone/>
            </a:pPr>
            <a:r>
              <a:rPr lang="pt-BR" sz="8000" dirty="0" smtClean="0"/>
              <a:t>11 Estaciones </a:t>
            </a:r>
            <a:r>
              <a:rPr lang="pt-BR" sz="8000" dirty="0"/>
              <a:t>| </a:t>
            </a:r>
            <a:r>
              <a:rPr lang="pt-BR" sz="8000" dirty="0" err="1" smtClean="0"/>
              <a:t>Extensión</a:t>
            </a:r>
            <a:r>
              <a:rPr lang="pt-BR" sz="8000" dirty="0" smtClean="0"/>
              <a:t> : </a:t>
            </a:r>
            <a:r>
              <a:rPr lang="pt-BR" sz="8000" dirty="0"/>
              <a:t>11.513 m</a:t>
            </a:r>
          </a:p>
          <a:p>
            <a:pPr marL="2686050" lvl="6" indent="0">
              <a:buNone/>
            </a:pPr>
            <a:r>
              <a:rPr lang="es-ES" sz="8000" dirty="0" smtClean="0"/>
              <a:t>Integración </a:t>
            </a:r>
            <a:r>
              <a:rPr lang="es-ES" sz="8000" dirty="0"/>
              <a:t>con la </a:t>
            </a:r>
            <a:r>
              <a:rPr lang="es-ES" sz="8000" dirty="0" smtClean="0"/>
              <a:t>Línea </a:t>
            </a:r>
            <a:r>
              <a:rPr lang="pt-BR" sz="8000" dirty="0" smtClean="0"/>
              <a:t>1-Azul y </a:t>
            </a:r>
            <a:r>
              <a:rPr lang="es-ES" sz="8000" dirty="0"/>
              <a:t>Línea</a:t>
            </a:r>
            <a:r>
              <a:rPr lang="pt-BR" sz="8000" dirty="0" smtClean="0"/>
              <a:t> 2-Verde</a:t>
            </a:r>
          </a:p>
          <a:p>
            <a:pPr marL="2686050" lvl="6" indent="0">
              <a:buNone/>
            </a:pPr>
            <a:r>
              <a:rPr lang="es-ES" sz="8000" dirty="0" smtClean="0"/>
              <a:t>Longitud </a:t>
            </a:r>
            <a:r>
              <a:rPr lang="es-ES" sz="8000" dirty="0"/>
              <a:t>total: aproximadamente 20 km, lo hará al final de su </a:t>
            </a:r>
            <a:r>
              <a:rPr lang="es-ES" sz="8000" dirty="0" smtClean="0"/>
              <a:t>construcción </a:t>
            </a:r>
            <a:r>
              <a:rPr lang="es-ES" sz="8000" dirty="0"/>
              <a:t>17 estaciones.</a:t>
            </a:r>
            <a:endParaRPr lang="pt-BR" b="1" dirty="0" smtClean="0"/>
          </a:p>
          <a:p>
            <a:pPr marL="0" indent="0" algn="ctr">
              <a:buNone/>
            </a:pPr>
            <a:endParaRPr lang="pt-BR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777" r="1340" b="63647"/>
          <a:stretch/>
        </p:blipFill>
        <p:spPr bwMode="auto">
          <a:xfrm>
            <a:off x="91006" y="2772464"/>
            <a:ext cx="12024000" cy="161126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60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39" y="-762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43" y="1981199"/>
            <a:ext cx="10017409" cy="3124201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2000" b="1" dirty="0" smtClean="0"/>
              <a:t>Línea 5-Púrpura </a:t>
            </a:r>
            <a:r>
              <a:rPr lang="es-ES" sz="2000" b="1" dirty="0"/>
              <a:t>- Panorama </a:t>
            </a:r>
            <a:r>
              <a:rPr lang="es-ES" sz="2000" b="1" dirty="0" smtClean="0"/>
              <a:t>del Reasentamiento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 err="1" smtClean="0"/>
              <a:t>Fueron</a:t>
            </a:r>
            <a:r>
              <a:rPr lang="en-US" sz="2000" dirty="0" smtClean="0"/>
              <a:t> </a:t>
            </a:r>
            <a:r>
              <a:rPr lang="en-US" sz="2000" dirty="0" err="1" smtClean="0"/>
              <a:t>expropiados</a:t>
            </a:r>
            <a:r>
              <a:rPr lang="en-US" sz="2000" dirty="0" smtClean="0"/>
              <a:t> en </a:t>
            </a:r>
            <a:r>
              <a:rPr lang="es-ES" sz="2000" dirty="0" smtClean="0"/>
              <a:t>este tramo, 329 propiedades, de </a:t>
            </a:r>
            <a:r>
              <a:rPr lang="es-ES" sz="2000" dirty="0"/>
              <a:t>éstos, sólo 23 estaban </a:t>
            </a:r>
            <a:r>
              <a:rPr lang="es-ES" sz="2000" dirty="0" smtClean="0"/>
              <a:t>ocupadas </a:t>
            </a:r>
            <a:r>
              <a:rPr lang="es-ES" sz="2000" dirty="0"/>
              <a:t>por </a:t>
            </a:r>
            <a:r>
              <a:rPr lang="es-ES" sz="2000" dirty="0" smtClean="0"/>
              <a:t>los hogares vulnerables: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000" dirty="0"/>
              <a:t>23 </a:t>
            </a:r>
            <a:r>
              <a:rPr lang="pt-BR" sz="2000" dirty="0" err="1"/>
              <a:t>edificios</a:t>
            </a:r>
            <a:r>
              <a:rPr lang="pt-BR" sz="2000" dirty="0"/>
              <a:t> ocupados por 47 </a:t>
            </a:r>
            <a:r>
              <a:rPr lang="pt-BR" sz="2000" dirty="0" err="1"/>
              <a:t>familias</a:t>
            </a:r>
            <a:r>
              <a:rPr lang="pt-BR" sz="2000" dirty="0"/>
              <a:t> </a:t>
            </a:r>
            <a:r>
              <a:rPr lang="pt-BR" sz="2000" dirty="0" err="1" smtClean="0"/>
              <a:t>vulnerables</a:t>
            </a:r>
            <a:r>
              <a:rPr lang="pt-BR" sz="2000" dirty="0" smtClean="0"/>
              <a:t>;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dirty="0"/>
              <a:t>43 familias </a:t>
            </a:r>
            <a:r>
              <a:rPr lang="es-ES" sz="2000" dirty="0" smtClean="0"/>
              <a:t>optaron </a:t>
            </a:r>
            <a:r>
              <a:rPr lang="es-ES" sz="2000" dirty="0"/>
              <a:t>por la compensación del derecho a la vivienda</a:t>
            </a:r>
            <a:r>
              <a:rPr lang="es-ES" sz="2000" dirty="0" smtClean="0"/>
              <a:t>;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000" dirty="0" smtClean="0"/>
              <a:t>3 </a:t>
            </a:r>
            <a:r>
              <a:rPr lang="pt-BR" sz="2000" dirty="0" err="1" smtClean="0"/>
              <a:t>optaron</a:t>
            </a:r>
            <a:r>
              <a:rPr lang="pt-BR" sz="2000" dirty="0" smtClean="0"/>
              <a:t> por </a:t>
            </a:r>
            <a:r>
              <a:rPr lang="es-ES" sz="2000" dirty="0"/>
              <a:t>unidades de vivienda</a:t>
            </a:r>
            <a:r>
              <a:rPr lang="pt-BR" sz="2000" dirty="0" smtClean="0"/>
              <a:t>;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000" dirty="0" smtClean="0"/>
              <a:t>1 </a:t>
            </a:r>
            <a:r>
              <a:rPr lang="es-ES" sz="2000" dirty="0" smtClean="0"/>
              <a:t>familia </a:t>
            </a:r>
            <a:r>
              <a:rPr lang="es-ES" sz="2000" dirty="0"/>
              <a:t>se niega a recibir </a:t>
            </a:r>
            <a:r>
              <a:rPr lang="es-ES" sz="2000" dirty="0" smtClean="0"/>
              <a:t>tratamiento</a:t>
            </a:r>
            <a:endParaRPr lang="es-ES" sz="2000" dirty="0"/>
          </a:p>
          <a:p>
            <a:pPr marL="0" indent="0">
              <a:spcAft>
                <a:spcPts val="1200"/>
              </a:spcAft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2275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22" y="-76200"/>
            <a:ext cx="10017409" cy="1752599"/>
          </a:xfrm>
        </p:spPr>
        <p:txBody>
          <a:bodyPr/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1143000"/>
            <a:ext cx="10017409" cy="1752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17-Oro </a:t>
            </a:r>
            <a:endParaRPr lang="en-US" sz="2000" b="1" dirty="0" smtClean="0"/>
          </a:p>
          <a:p>
            <a:pPr marL="0" indent="0">
              <a:buNone/>
            </a:pPr>
            <a:r>
              <a:rPr lang="es-ES" sz="2000" dirty="0" smtClean="0"/>
              <a:t>La Línea </a:t>
            </a:r>
            <a:r>
              <a:rPr lang="es-ES" sz="2000" dirty="0"/>
              <a:t>17-Oro será un importante vínculo con el aeropuerto </a:t>
            </a:r>
            <a:r>
              <a:rPr lang="es-ES" sz="2000" dirty="0" smtClean="0"/>
              <a:t>doméstico de </a:t>
            </a:r>
            <a:r>
              <a:rPr lang="es-ES" sz="2000" dirty="0"/>
              <a:t>la ciudad.</a:t>
            </a:r>
          </a:p>
          <a:p>
            <a:pPr marL="0" indent="0">
              <a:buNone/>
            </a:pPr>
            <a:r>
              <a:rPr lang="es-ES" sz="2000" dirty="0"/>
              <a:t>A su finalización, tendrá un total de 18 estaciones, de los cuales 4 </a:t>
            </a:r>
            <a:r>
              <a:rPr lang="es-ES" sz="2000" dirty="0" smtClean="0"/>
              <a:t>se </a:t>
            </a:r>
            <a:r>
              <a:rPr lang="es-ES" sz="2000" dirty="0"/>
              <a:t>integrarán con otras </a:t>
            </a:r>
            <a:r>
              <a:rPr lang="es-ES" sz="2000" dirty="0" smtClean="0"/>
              <a:t>líneas.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06" y="3124200"/>
            <a:ext cx="9898082" cy="3528000"/>
          </a:xfrm>
          <a:prstGeom prst="rect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2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22" y="-76200"/>
            <a:ext cx="10017409" cy="1752599"/>
          </a:xfrm>
        </p:spPr>
        <p:txBody>
          <a:bodyPr/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26" y="1447800"/>
            <a:ext cx="10017409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17-Oro </a:t>
            </a:r>
            <a:r>
              <a:rPr lang="en-US" sz="2000" b="1" dirty="0" smtClean="0"/>
              <a:t>– </a:t>
            </a:r>
            <a:r>
              <a:rPr lang="en-US" sz="2000" b="1" dirty="0"/>
              <a:t>Panorama </a:t>
            </a:r>
            <a:r>
              <a:rPr lang="en-US" sz="2000" b="1" dirty="0" smtClean="0"/>
              <a:t>del </a:t>
            </a:r>
            <a:r>
              <a:rPr lang="en-US" sz="2000" b="1" dirty="0" err="1"/>
              <a:t>Reasentamiento</a:t>
            </a:r>
            <a:endParaRPr lang="en-US" sz="2000" b="1" dirty="0" smtClean="0"/>
          </a:p>
          <a:p>
            <a:pPr marL="0" indent="0">
              <a:buNone/>
            </a:pPr>
            <a:endParaRPr lang="en-US" sz="1200" b="1" dirty="0"/>
          </a:p>
          <a:p>
            <a:r>
              <a:rPr lang="es-ES" sz="2000" dirty="0"/>
              <a:t>Fueron expropiados </a:t>
            </a:r>
            <a:r>
              <a:rPr lang="es-ES" sz="2000" dirty="0" smtClean="0"/>
              <a:t>161 propiedades</a:t>
            </a:r>
            <a:r>
              <a:rPr lang="en-US" sz="2000" dirty="0" smtClean="0"/>
              <a:t>;</a:t>
            </a:r>
          </a:p>
          <a:p>
            <a:r>
              <a:rPr lang="es-ES" sz="2000" dirty="0"/>
              <a:t>Tenían perímetros con asentamientos irregulares establecidos de manera informal - Los barrios </a:t>
            </a:r>
            <a:r>
              <a:rPr lang="es-ES" sz="2000" dirty="0" smtClean="0"/>
              <a:t>marginales “Favelas”;</a:t>
            </a:r>
          </a:p>
          <a:p>
            <a:r>
              <a:rPr lang="en-US" sz="2000" dirty="0" smtClean="0"/>
              <a:t>Favelas - </a:t>
            </a:r>
            <a:r>
              <a:rPr lang="pt-BR" sz="2000" dirty="0" smtClean="0"/>
              <a:t>comunidades </a:t>
            </a:r>
            <a:r>
              <a:rPr lang="pt-BR" sz="2000" dirty="0" err="1" smtClean="0"/>
              <a:t>vulnerables</a:t>
            </a:r>
            <a:r>
              <a:rPr lang="en-US" sz="2000" dirty="0" smtClean="0"/>
              <a:t>; </a:t>
            </a:r>
          </a:p>
          <a:p>
            <a:r>
              <a:rPr lang="es-ES" sz="2000" dirty="0"/>
              <a:t>Acuerdo con la Compañía de Desarrollo de Vivienda y Urbano del Estado de Sao Paulo - CDHU, con el objetivo de definir las reglas para los servicios sociales y la transferencia de unidades de vivienda </a:t>
            </a:r>
            <a:r>
              <a:rPr lang="es-ES" sz="2000" dirty="0" smtClean="0"/>
              <a:t>de la CDHU </a:t>
            </a:r>
            <a:r>
              <a:rPr lang="es-ES" sz="2000" dirty="0"/>
              <a:t>a las familias afectadas por el proyecto.</a:t>
            </a: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99" y="6212336"/>
            <a:ext cx="1695534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6733" y="6089517"/>
            <a:ext cx="911312" cy="61737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07401" y="1510129"/>
            <a:ext cx="1027900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Gestión S</a:t>
            </a:r>
            <a:r>
              <a:rPr lang="es-ES" sz="3200" dirty="0" smtClean="0"/>
              <a:t>ocial </a:t>
            </a:r>
            <a:r>
              <a:rPr lang="es-ES" sz="3200" dirty="0"/>
              <a:t>en Metro de Sao </a:t>
            </a:r>
            <a:r>
              <a:rPr lang="es-ES" sz="3200" dirty="0" smtClean="0"/>
              <a:t>Paulo</a:t>
            </a:r>
          </a:p>
          <a:p>
            <a:endParaRPr lang="es-ES" sz="3200" dirty="0" smtClean="0"/>
          </a:p>
          <a:p>
            <a:r>
              <a:rPr lang="es-ES" sz="3200" dirty="0" smtClean="0"/>
              <a:t>Reasentamiento de las </a:t>
            </a:r>
            <a:r>
              <a:rPr lang="es-ES" sz="3200" dirty="0"/>
              <a:t>familias </a:t>
            </a:r>
            <a:r>
              <a:rPr lang="es-ES" sz="3200" dirty="0" smtClean="0"/>
              <a:t>vulnerables afectadas por las </a:t>
            </a:r>
            <a:r>
              <a:rPr lang="es-ES" sz="3200" dirty="0"/>
              <a:t>obras de ampliación de Metro de Sao Paulo</a:t>
            </a:r>
            <a:endParaRPr lang="en-US" sz="3200" dirty="0" smtClean="0"/>
          </a:p>
          <a:p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Maria </a:t>
            </a:r>
            <a:r>
              <a:rPr lang="pt-BR" sz="3200" dirty="0"/>
              <a:t>Cecilia Martino</a:t>
            </a:r>
            <a:br>
              <a:rPr lang="pt-BR" sz="3200" dirty="0"/>
            </a:br>
            <a:r>
              <a:rPr lang="pt-BR" sz="3200" dirty="0" smtClean="0"/>
              <a:t>24/08/16</a:t>
            </a:r>
          </a:p>
          <a:p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47006" y="228601"/>
            <a:ext cx="10017409" cy="17525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dirty="0" err="1" smtClean="0"/>
              <a:t>Expropriaciones</a:t>
            </a:r>
            <a:r>
              <a:rPr lang="en-US" sz="3300" dirty="0" smtClean="0"/>
              <a:t> y </a:t>
            </a:r>
            <a:r>
              <a:rPr lang="en-US" sz="3300" dirty="0" err="1" smtClean="0"/>
              <a:t>Alternativas</a:t>
            </a:r>
            <a:r>
              <a:rPr lang="en-US" sz="3300" dirty="0" smtClean="0"/>
              <a:t> de </a:t>
            </a:r>
            <a:r>
              <a:rPr lang="en-US" sz="3300" dirty="0" err="1" smtClean="0"/>
              <a:t>Reasentamiento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22" y="-76200"/>
            <a:ext cx="10017409" cy="1752599"/>
          </a:xfrm>
        </p:spPr>
        <p:txBody>
          <a:bodyPr/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26" y="1599983"/>
            <a:ext cx="10017409" cy="365781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17-Oro</a:t>
            </a:r>
            <a:endParaRPr lang="en-US" sz="2000" dirty="0"/>
          </a:p>
          <a:p>
            <a:r>
              <a:rPr lang="en-US" sz="2000" dirty="0" smtClean="0"/>
              <a:t>2012 </a:t>
            </a:r>
            <a:r>
              <a:rPr lang="en-US" sz="2000" dirty="0"/>
              <a:t>– </a:t>
            </a:r>
            <a:r>
              <a:rPr lang="es-ES" sz="2000" dirty="0" smtClean="0"/>
              <a:t>Inscripción </a:t>
            </a:r>
            <a:r>
              <a:rPr lang="es-ES" sz="2000" dirty="0"/>
              <a:t>en la que se identificaron 423 edificios - 461 familias vulnerables</a:t>
            </a:r>
            <a:r>
              <a:rPr lang="es-ES" sz="2000" dirty="0" smtClean="0"/>
              <a:t>;</a:t>
            </a:r>
          </a:p>
          <a:p>
            <a:r>
              <a:rPr lang="es-ES" sz="2000" dirty="0" smtClean="0"/>
              <a:t>Opción:</a:t>
            </a:r>
            <a:endParaRPr lang="pt-BR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600" dirty="0" smtClean="0"/>
              <a:t> </a:t>
            </a:r>
            <a:r>
              <a:rPr lang="es-ES" dirty="0" smtClean="0"/>
              <a:t>inserción en el programa de vivienda de interés social;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smtClean="0"/>
              <a:t>recibir </a:t>
            </a:r>
            <a:r>
              <a:rPr lang="es-ES" dirty="0"/>
              <a:t>indemnización compensatoria que incluyen el mantenimiento de su derecho a la vivienda</a:t>
            </a:r>
            <a:r>
              <a:rPr lang="es-ES" dirty="0" smtClean="0"/>
              <a:t>.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13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12" y="-762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  <a:endParaRPr lang="pt-BR" sz="24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1484216" y="1752600"/>
            <a:ext cx="10017409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</a:t>
            </a:r>
            <a:r>
              <a:rPr lang="en-US" sz="2000" b="1" dirty="0" smtClean="0"/>
              <a:t>17-Oro – </a:t>
            </a:r>
            <a:r>
              <a:rPr lang="en-US" sz="2000" b="1" dirty="0" err="1" smtClean="0"/>
              <a:t>Resultado</a:t>
            </a:r>
            <a:r>
              <a:rPr lang="en-US" sz="2000" b="1" dirty="0" smtClean="0"/>
              <a:t> Final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s-ES" sz="2000" dirty="0"/>
              <a:t>335 familias / personas han optado por la indemnización al derecho a la vivienda</a:t>
            </a:r>
            <a:r>
              <a:rPr lang="es-ES" sz="2000" dirty="0" smtClean="0"/>
              <a:t>;</a:t>
            </a:r>
          </a:p>
          <a:p>
            <a:r>
              <a:rPr lang="es-ES" sz="2000" dirty="0"/>
              <a:t>125 optaron por su inclusión en el programa de vivienda CDHU con la financiación de una unidad de vivienda</a:t>
            </a:r>
            <a:r>
              <a:rPr lang="es-ES" sz="2000" dirty="0" smtClean="0"/>
              <a:t>;</a:t>
            </a:r>
          </a:p>
          <a:p>
            <a:r>
              <a:rPr lang="pt-BR" sz="2000" dirty="0"/>
              <a:t>27 </a:t>
            </a:r>
            <a:r>
              <a:rPr lang="pt-BR" sz="2000" dirty="0" err="1"/>
              <a:t>edificios</a:t>
            </a:r>
            <a:r>
              <a:rPr lang="pt-BR" sz="2000" dirty="0"/>
              <a:t> servidos </a:t>
            </a:r>
            <a:r>
              <a:rPr lang="pt-BR" sz="2000" dirty="0" err="1"/>
              <a:t>directamente</a:t>
            </a:r>
            <a:r>
              <a:rPr lang="pt-BR" sz="2000" dirty="0"/>
              <a:t> por </a:t>
            </a:r>
            <a:r>
              <a:rPr lang="pt-BR" sz="2000" dirty="0" smtClean="0"/>
              <a:t>Metro: </a:t>
            </a:r>
            <a:r>
              <a:rPr lang="pt-BR" sz="2000" dirty="0"/>
              <a:t>comercio, entidades </a:t>
            </a:r>
            <a:r>
              <a:rPr lang="pt-BR" sz="2000" dirty="0" err="1"/>
              <a:t>asociativas</a:t>
            </a:r>
            <a:r>
              <a:rPr lang="pt-BR" sz="2000" dirty="0"/>
              <a:t>, </a:t>
            </a:r>
            <a:r>
              <a:rPr lang="pt-BR" sz="2000" dirty="0" err="1"/>
              <a:t>etc</a:t>
            </a:r>
            <a:r>
              <a:rPr lang="pt-BR" sz="2000" dirty="0" smtClean="0"/>
              <a:t>;</a:t>
            </a:r>
          </a:p>
          <a:p>
            <a:r>
              <a:rPr lang="es-ES" sz="2000" dirty="0"/>
              <a:t>3 casos se negaron servicio y 1 familia permanece </a:t>
            </a:r>
            <a:r>
              <a:rPr lang="es-ES" sz="2000" dirty="0" smtClean="0"/>
              <a:t>en proceso </a:t>
            </a:r>
            <a:r>
              <a:rPr lang="es-ES" sz="2000" dirty="0"/>
              <a:t>de selección, pero todos los edificios </a:t>
            </a:r>
            <a:r>
              <a:rPr lang="es-ES" sz="2000" dirty="0" smtClean="0"/>
              <a:t>fueron desocupados</a:t>
            </a:r>
            <a:r>
              <a:rPr lang="es-ES" sz="2000" dirty="0"/>
              <a:t>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641408" y="2286311"/>
            <a:ext cx="609520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713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01" y="-2286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0806" y="1295400"/>
            <a:ext cx="10017409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</a:t>
            </a:r>
            <a:r>
              <a:rPr lang="en-US" sz="2000" b="1" dirty="0" smtClean="0"/>
              <a:t>15-Plata</a:t>
            </a:r>
          </a:p>
          <a:p>
            <a:pPr marL="0" indent="0">
              <a:buNone/>
            </a:pPr>
            <a:r>
              <a:rPr lang="es-ES" sz="2000" dirty="0"/>
              <a:t>La línea 15-Plata servirá el extremo oriental de la comarca.</a:t>
            </a:r>
          </a:p>
          <a:p>
            <a:pPr marL="0" indent="0">
              <a:buNone/>
            </a:pPr>
            <a:r>
              <a:rPr lang="es-ES" sz="2000" dirty="0"/>
              <a:t>Será construido </a:t>
            </a:r>
            <a:r>
              <a:rPr lang="es-ES" sz="2000" dirty="0" smtClean="0"/>
              <a:t>por el sistema </a:t>
            </a:r>
            <a:r>
              <a:rPr lang="es-ES" sz="2000" dirty="0"/>
              <a:t>de monorraíl con 17 estaciones y 24,5 km de longitud.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06" y="2971800"/>
            <a:ext cx="10132138" cy="352800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0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01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V  - EXPERIENCIAS DEL METRO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1524000"/>
            <a:ext cx="10017409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Línea</a:t>
            </a:r>
            <a:r>
              <a:rPr lang="en-US" sz="2000" b="1" dirty="0"/>
              <a:t> </a:t>
            </a:r>
            <a:r>
              <a:rPr lang="en-US" sz="2000" b="1" dirty="0" smtClean="0"/>
              <a:t>15-Plata – </a:t>
            </a:r>
            <a:r>
              <a:rPr lang="en-US" sz="2000" b="1" dirty="0"/>
              <a:t>Panorama del </a:t>
            </a:r>
            <a:r>
              <a:rPr lang="en-US" sz="2000" b="1" dirty="0" err="1"/>
              <a:t>Reasentamiento</a:t>
            </a:r>
            <a:endParaRPr lang="en-US" sz="2000" b="1" dirty="0"/>
          </a:p>
          <a:p>
            <a:pPr marL="0" indent="0">
              <a:buNone/>
            </a:pPr>
            <a:endParaRPr lang="en-US" sz="900" b="1" dirty="0" smtClean="0"/>
          </a:p>
          <a:p>
            <a:pPr marL="0" indent="0">
              <a:buNone/>
            </a:pPr>
            <a:r>
              <a:rPr lang="en-US" sz="2000" dirty="0"/>
              <a:t>170 </a:t>
            </a:r>
            <a:r>
              <a:rPr lang="en-US" sz="2000" dirty="0" err="1"/>
              <a:t>propiedades</a:t>
            </a:r>
            <a:r>
              <a:rPr lang="en-US" sz="2000" dirty="0"/>
              <a:t> </a:t>
            </a:r>
            <a:r>
              <a:rPr lang="en-US" sz="2000" dirty="0" err="1" smtClean="0"/>
              <a:t>expropiadas</a:t>
            </a:r>
            <a:r>
              <a:rPr lang="en-US" sz="2000" dirty="0" smtClean="0"/>
              <a:t> - </a:t>
            </a:r>
            <a:r>
              <a:rPr lang="es-ES" sz="2000" dirty="0"/>
              <a:t>42 familias vulnerables</a:t>
            </a:r>
            <a:r>
              <a:rPr lang="en-US" sz="2000" dirty="0" smtClean="0"/>
              <a:t>;</a:t>
            </a:r>
          </a:p>
          <a:p>
            <a:r>
              <a:rPr lang="es-ES" sz="2000" dirty="0"/>
              <a:t>01/2015 - visita de reconocimiento e inventario de propiedades ubicadas en las zonas expropiadas</a:t>
            </a:r>
            <a:r>
              <a:rPr lang="es-ES" sz="2000" dirty="0" smtClean="0"/>
              <a:t>;</a:t>
            </a:r>
            <a:endParaRPr lang="es-ES" sz="2000" dirty="0"/>
          </a:p>
          <a:p>
            <a:r>
              <a:rPr lang="es-ES" sz="2000" dirty="0"/>
              <a:t>04/2015 - presentación de la </a:t>
            </a:r>
            <a:r>
              <a:rPr lang="es-ES" sz="2000" dirty="0" smtClean="0"/>
              <a:t>propuesta del tratamiento </a:t>
            </a:r>
            <a:r>
              <a:rPr lang="es-ES" sz="2000" dirty="0"/>
              <a:t>y la firma de los términos de la adhesión;</a:t>
            </a:r>
          </a:p>
          <a:p>
            <a:r>
              <a:rPr lang="pt-BR" sz="2000" dirty="0" smtClean="0"/>
              <a:t>06/2015 - </a:t>
            </a:r>
            <a:r>
              <a:rPr lang="es-ES" sz="2000" dirty="0" smtClean="0"/>
              <a:t>se </a:t>
            </a:r>
            <a:r>
              <a:rPr lang="es-ES" sz="2000" dirty="0"/>
              <a:t>completó la liberación de la zona</a:t>
            </a:r>
            <a:r>
              <a:rPr lang="pt-BR" sz="20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7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289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br>
              <a:rPr lang="es-ES" sz="3200" dirty="0"/>
            </a:br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2400" dirty="0"/>
              <a:t>V  - EXPERIENCIAS DEL METRO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193" y="1752600"/>
            <a:ext cx="10017409" cy="39625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200" b="1" dirty="0"/>
              <a:t>Línea 15-Plata – </a:t>
            </a:r>
            <a:r>
              <a:rPr lang="pt-BR" sz="2200" b="1" dirty="0" smtClean="0"/>
              <a:t>Resultado final</a:t>
            </a:r>
          </a:p>
          <a:p>
            <a:pPr marL="0" indent="0">
              <a:buNone/>
            </a:pPr>
            <a:endParaRPr lang="pt-BR" sz="2200" b="1" dirty="0" smtClean="0"/>
          </a:p>
          <a:p>
            <a:r>
              <a:rPr lang="es-ES" sz="2200" dirty="0"/>
              <a:t>14 familias habían abandonado sus propiedades antes y fueron convocados por la publicación en la Gaceta Oficial para la entrega de documentación y asistencia para la vivienda</a:t>
            </a:r>
            <a:r>
              <a:rPr lang="es-ES" sz="2200" dirty="0" smtClean="0"/>
              <a:t>;</a:t>
            </a:r>
          </a:p>
          <a:p>
            <a:r>
              <a:rPr lang="pt-BR" sz="2200" dirty="0" smtClean="0"/>
              <a:t>19 </a:t>
            </a:r>
            <a:r>
              <a:rPr lang="es-ES" sz="2000" dirty="0"/>
              <a:t>familias vulnerables </a:t>
            </a:r>
            <a:r>
              <a:rPr lang="pt-BR" sz="2200" dirty="0" err="1" smtClean="0"/>
              <a:t>recibieran</a:t>
            </a:r>
            <a:r>
              <a:rPr lang="pt-BR" sz="2200" dirty="0" smtClean="0"/>
              <a:t> </a:t>
            </a:r>
            <a:r>
              <a:rPr lang="pt-BR" sz="2200" dirty="0" err="1" smtClean="0"/>
              <a:t>atención</a:t>
            </a:r>
            <a:r>
              <a:rPr lang="pt-BR" sz="2200" dirty="0" smtClean="0"/>
              <a:t>, </a:t>
            </a:r>
            <a:r>
              <a:rPr lang="pt-BR" sz="2200" dirty="0" err="1" smtClean="0"/>
              <a:t>siendo</a:t>
            </a:r>
            <a:r>
              <a:rPr lang="pt-BR" sz="2200" dirty="0" smtClean="0"/>
              <a:t> que:</a:t>
            </a:r>
          </a:p>
          <a:p>
            <a:pPr marL="0" indent="0">
              <a:buNone/>
            </a:pPr>
            <a:r>
              <a:rPr lang="pt-BR" sz="2200" dirty="0" smtClean="0"/>
              <a:t>                   </a:t>
            </a:r>
            <a:r>
              <a:rPr lang="es-ES" sz="2200" dirty="0"/>
              <a:t> 11 optaron por la indemnización;</a:t>
            </a:r>
          </a:p>
          <a:p>
            <a:pPr marL="0" indent="0">
              <a:buNone/>
            </a:pPr>
            <a:r>
              <a:rPr lang="es-ES" sz="2200" dirty="0"/>
              <a:t>                    6 por </a:t>
            </a:r>
            <a:r>
              <a:rPr lang="es-ES" sz="2200" dirty="0" smtClean="0"/>
              <a:t>las </a:t>
            </a:r>
            <a:r>
              <a:rPr lang="es-ES" sz="2200" dirty="0"/>
              <a:t>unidades de vivienda;</a:t>
            </a:r>
          </a:p>
          <a:p>
            <a:pPr marL="0" indent="0">
              <a:buNone/>
            </a:pPr>
            <a:r>
              <a:rPr lang="es-ES" sz="2200" dirty="0"/>
              <a:t>                    2 </a:t>
            </a:r>
            <a:r>
              <a:rPr lang="es-ES" sz="2200" dirty="0" smtClean="0"/>
              <a:t>por la carta </a:t>
            </a:r>
            <a:r>
              <a:rPr lang="es-ES" sz="2200" dirty="0"/>
              <a:t>de crédito</a:t>
            </a:r>
            <a:r>
              <a:rPr lang="es-ES" sz="2200" dirty="0" smtClean="0"/>
              <a:t>;</a:t>
            </a:r>
          </a:p>
          <a:p>
            <a:r>
              <a:rPr lang="es-ES" sz="2200" dirty="0"/>
              <a:t>11 casos </a:t>
            </a:r>
            <a:r>
              <a:rPr lang="es-ES" sz="2200" dirty="0" smtClean="0"/>
              <a:t>no </a:t>
            </a:r>
            <a:r>
              <a:rPr lang="es-ES" sz="2200" dirty="0"/>
              <a:t>se les concedió, 3 edificios vacantes y 9 familias que no asistieron a la llamada.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63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262" y="-1524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VI – </a:t>
            </a:r>
            <a:r>
              <a:rPr lang="en-US" sz="2400" dirty="0"/>
              <a:t>MECANISMOS DE RECLAMACIÓN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3206" y="2057400"/>
            <a:ext cx="10017409" cy="3124201"/>
          </a:xfrm>
        </p:spPr>
        <p:txBody>
          <a:bodyPr>
            <a:normAutofit/>
          </a:bodyPr>
          <a:lstStyle/>
          <a:p>
            <a:r>
              <a:rPr lang="es-ES" sz="2000" dirty="0"/>
              <a:t>Defensor</a:t>
            </a:r>
          </a:p>
          <a:p>
            <a:r>
              <a:rPr lang="es-ES" sz="2000" dirty="0"/>
              <a:t>SIC - Servicio de Información Ciudadana</a:t>
            </a:r>
          </a:p>
          <a:p>
            <a:r>
              <a:rPr lang="es-ES" sz="2000" dirty="0"/>
              <a:t>Contactar con </a:t>
            </a:r>
            <a:r>
              <a:rPr lang="es-ES" sz="2000" dirty="0" smtClean="0"/>
              <a:t>Nuestros servicios electrónicos</a:t>
            </a:r>
            <a:endParaRPr lang="es-ES" sz="2000" dirty="0"/>
          </a:p>
          <a:p>
            <a:r>
              <a:rPr lang="es-ES" sz="2000" dirty="0" smtClean="0"/>
              <a:t>Secretaria de Atención de la Comunidad </a:t>
            </a:r>
          </a:p>
          <a:p>
            <a:r>
              <a:rPr lang="es-ES" sz="2000" dirty="0" smtClean="0"/>
              <a:t>Presidencia</a:t>
            </a:r>
            <a:endParaRPr lang="es-ES" sz="2000" dirty="0"/>
          </a:p>
          <a:p>
            <a:r>
              <a:rPr lang="es-ES" sz="2000" dirty="0" smtClean="0"/>
              <a:t>Legal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85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22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276" y="76200"/>
            <a:ext cx="10017409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400" dirty="0" err="1" smtClean="0"/>
              <a:t>Obrigada</a:t>
            </a:r>
            <a:r>
              <a:rPr lang="en-US" sz="4400" dirty="0" smtClean="0"/>
              <a:t>!</a:t>
            </a:r>
            <a:br>
              <a:rPr lang="en-US" sz="4400" dirty="0" smtClean="0"/>
            </a:br>
            <a:r>
              <a:rPr lang="en-US" sz="4400" dirty="0" smtClean="0"/>
              <a:t>     ¡Gracias!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4606" y="3505200"/>
            <a:ext cx="10017409" cy="3276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Maria Cecilia Martino</a:t>
            </a:r>
          </a:p>
          <a:p>
            <a:pPr marL="0" indent="0" algn="ctr">
              <a:buNone/>
            </a:pPr>
            <a:r>
              <a:rPr lang="es-ES" sz="2800" dirty="0" smtClean="0"/>
              <a:t>Coordinadora </a:t>
            </a:r>
            <a:r>
              <a:rPr lang="es-ES" sz="2800" dirty="0"/>
              <a:t>de </a:t>
            </a:r>
            <a:r>
              <a:rPr lang="es-ES" sz="2800" dirty="0" smtClean="0"/>
              <a:t>Atención de la </a:t>
            </a:r>
            <a:r>
              <a:rPr lang="es-ES" sz="2800" dirty="0"/>
              <a:t>Comunidad </a:t>
            </a:r>
          </a:p>
          <a:p>
            <a:pPr marL="0" indent="0" algn="ctr">
              <a:buNone/>
            </a:pPr>
            <a:r>
              <a:rPr lang="en-US" sz="2800" dirty="0" err="1" smtClean="0"/>
              <a:t>Companhia</a:t>
            </a:r>
            <a:r>
              <a:rPr lang="en-US" sz="2800" dirty="0" smtClean="0"/>
              <a:t> </a:t>
            </a:r>
            <a:r>
              <a:rPr lang="en-US" sz="2800" dirty="0"/>
              <a:t>do Metropolitano de São Paulo – </a:t>
            </a:r>
            <a:r>
              <a:rPr lang="en-US" sz="2800" dirty="0" smtClean="0"/>
              <a:t>METRÔ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hlinkClick r:id="rId4"/>
              </a:rPr>
              <a:t>mcmartino@metrosp.com.br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3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032" y="-228600"/>
            <a:ext cx="9864174" cy="182880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ES" sz="3200" dirty="0"/>
              <a:t>Gestión Social en Metro de Sao Paulo</a:t>
            </a:r>
            <a:br>
              <a:rPr lang="es-ES" sz="3200" dirty="0"/>
            </a:b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I - ESCENARIO</a:t>
            </a:r>
            <a:endParaRPr lang="en-US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2362201"/>
            <a:ext cx="10017409" cy="3429312"/>
          </a:xfrm>
        </p:spPr>
        <p:txBody>
          <a:bodyPr>
            <a:normAutofit lnSpcReduction="10000"/>
          </a:bodyPr>
          <a:lstStyle/>
          <a:p>
            <a:r>
              <a:rPr lang="es-ES" sz="2000" dirty="0"/>
              <a:t>Sao Paulo - metrópolis </a:t>
            </a:r>
            <a:r>
              <a:rPr lang="es-ES" sz="2000" dirty="0" smtClean="0"/>
              <a:t>consolidada, </a:t>
            </a:r>
            <a:r>
              <a:rPr lang="es-ES" sz="2000" dirty="0"/>
              <a:t>densamente poblada, la tasa de ocupación alta urbana</a:t>
            </a:r>
            <a:r>
              <a:rPr lang="es-ES" sz="2000" dirty="0" smtClean="0"/>
              <a:t>;</a:t>
            </a:r>
          </a:p>
          <a:p>
            <a:r>
              <a:rPr lang="es-ES" sz="2000" dirty="0" smtClean="0"/>
              <a:t>Implementación de un proyecto del tamaño </a:t>
            </a:r>
            <a:r>
              <a:rPr lang="es-ES" sz="2000" dirty="0"/>
              <a:t>de </a:t>
            </a:r>
            <a:r>
              <a:rPr lang="es-ES" sz="2000" dirty="0" smtClean="0"/>
              <a:t>Metro - impacto del proceso </a:t>
            </a:r>
            <a:r>
              <a:rPr lang="es-ES" sz="2000" dirty="0"/>
              <a:t>de expropiación en la sociedad civil</a:t>
            </a:r>
            <a:r>
              <a:rPr lang="es-ES" sz="2000" dirty="0" smtClean="0"/>
              <a:t>;</a:t>
            </a:r>
          </a:p>
          <a:p>
            <a:r>
              <a:rPr lang="es-ES" sz="2000" dirty="0" smtClean="0"/>
              <a:t>La </a:t>
            </a:r>
            <a:r>
              <a:rPr lang="es-ES" sz="2000" dirty="0"/>
              <a:t>ética y el rigor en temas de responsabilidad social;</a:t>
            </a:r>
            <a:br>
              <a:rPr lang="es-ES" sz="2000" dirty="0"/>
            </a:b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	Los </a:t>
            </a:r>
            <a:r>
              <a:rPr lang="es-ES" sz="2000" dirty="0"/>
              <a:t>esfuerzos para reducir el número de expropiaciones para </a:t>
            </a:r>
            <a:r>
              <a:rPr lang="es-ES" sz="2000" dirty="0" smtClean="0"/>
              <a:t>la </a:t>
            </a:r>
            <a:r>
              <a:rPr lang="es-ES" sz="2000" dirty="0"/>
              <a:t>implantación de sus </a:t>
            </a:r>
            <a:r>
              <a:rPr lang="es-ES" sz="2000" dirty="0" smtClean="0"/>
              <a:t>proyectos;</a:t>
            </a:r>
            <a:br>
              <a:rPr lang="es-ES" sz="2000" dirty="0" smtClean="0"/>
            </a:b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	Los </a:t>
            </a:r>
            <a:r>
              <a:rPr lang="es-ES" sz="2000" dirty="0"/>
              <a:t>esfuerzos para </a:t>
            </a:r>
            <a:r>
              <a:rPr lang="pt-BR" sz="2000" dirty="0" err="1" smtClean="0"/>
              <a:t>tratamiento</a:t>
            </a:r>
            <a:r>
              <a:rPr lang="pt-BR" sz="2000" dirty="0" smtClean="0"/>
              <a:t> de</a:t>
            </a:r>
            <a:r>
              <a:rPr lang="es-ES" sz="2000" dirty="0" smtClean="0"/>
              <a:t> </a:t>
            </a:r>
            <a:r>
              <a:rPr lang="es-ES" sz="2000" dirty="0"/>
              <a:t>la población expropiada.</a:t>
            </a:r>
            <a:endParaRPr lang="en-US" dirty="0"/>
          </a:p>
          <a:p>
            <a:endParaRPr lang="en-US" dirty="0"/>
          </a:p>
        </p:txBody>
      </p:sp>
      <p:sp>
        <p:nvSpPr>
          <p:cNvPr id="7" name="Seta para a direita 6"/>
          <p:cNvSpPr/>
          <p:nvPr/>
        </p:nvSpPr>
        <p:spPr>
          <a:xfrm>
            <a:off x="1597257" y="4155095"/>
            <a:ext cx="30480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96" y="5082105"/>
            <a:ext cx="3286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8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71" y="152400"/>
            <a:ext cx="10017409" cy="16001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br>
              <a:rPr lang="es-ES" sz="3200" dirty="0"/>
            </a:b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I - ESCENARIO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74" y="2133600"/>
            <a:ext cx="10017409" cy="312420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s-ES" sz="8000" dirty="0"/>
              <a:t>proyecto de interés público - mejora la calidad de vida de las personas, mejora la capacidad de locomoción, democratiza la ciudad, es ambientalmente sostenible;</a:t>
            </a:r>
          </a:p>
          <a:p>
            <a:pPr algn="just"/>
            <a:r>
              <a:rPr lang="es-ES" sz="8000" dirty="0"/>
              <a:t>consecuencias adversas - intervenciones urbanas y remodelaciones estructurales que interfieren en la vida de las personas afectadas por las obras;</a:t>
            </a:r>
          </a:p>
          <a:p>
            <a:pPr algn="just"/>
            <a:r>
              <a:rPr lang="es-ES" sz="8000" dirty="0"/>
              <a:t>ocupaciones constituidas en asentamientos pobres con alta densidad de población y discapacidad en la infraestructura instalada;</a:t>
            </a:r>
          </a:p>
          <a:p>
            <a:pPr algn="just"/>
            <a:r>
              <a:rPr lang="es-ES" sz="8000" dirty="0"/>
              <a:t>residentes en situación de vulnerabilidad - las deficientes condiciones de restauración de forma autónoma.</a:t>
            </a:r>
            <a:endParaRPr lang="pt-BR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5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71" y="-30480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2400" dirty="0"/>
              <a:t>I - ESCENARIO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2590800"/>
            <a:ext cx="10017409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b="1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9" r="3191" b="5994"/>
          <a:stretch/>
        </p:blipFill>
        <p:spPr bwMode="auto">
          <a:xfrm>
            <a:off x="1370806" y="1486643"/>
            <a:ext cx="8686800" cy="483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/>
          <a:stretch/>
        </p:blipFill>
        <p:spPr bwMode="auto">
          <a:xfrm rot="360000">
            <a:off x="6746098" y="4365818"/>
            <a:ext cx="4581525" cy="248814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8310" r="10714" b="16653"/>
          <a:stretch/>
        </p:blipFill>
        <p:spPr bwMode="auto">
          <a:xfrm rot="360000">
            <a:off x="135399" y="1123354"/>
            <a:ext cx="5607182" cy="288453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9"/>
          <a:stretch/>
        </p:blipFill>
        <p:spPr bwMode="auto">
          <a:xfrm rot="360000">
            <a:off x="7122056" y="1066409"/>
            <a:ext cx="4980238" cy="344788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40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Gestión Social en Metro de Sao Paulo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II - </a:t>
            </a:r>
            <a:r>
              <a:rPr lang="es-ES" sz="2400" dirty="0"/>
              <a:t>EXPROPIACIONES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0806" y="2057400"/>
            <a:ext cx="10017409" cy="3854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/>
              <a:t>Diseño funcional - delimita las áreas necesarias para la </a:t>
            </a:r>
            <a:r>
              <a:rPr lang="es-ES" sz="2000" dirty="0" smtClean="0"/>
              <a:t>implantación </a:t>
            </a:r>
            <a:r>
              <a:rPr lang="es-ES" sz="2000" dirty="0"/>
              <a:t>de la nueva </a:t>
            </a:r>
            <a:r>
              <a:rPr lang="es-ES" sz="2000" dirty="0" smtClean="0"/>
              <a:t>línea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Áreas Delimitadas 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es-ES" sz="2000" dirty="0"/>
              <a:t>Aprobación del Gobierno del </a:t>
            </a:r>
            <a:r>
              <a:rPr lang="es-ES" sz="2000" dirty="0" smtClean="0"/>
              <a:t>Estado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es-ES" sz="2000" dirty="0" smtClean="0"/>
              <a:t>Publicación </a:t>
            </a:r>
            <a:r>
              <a:rPr lang="es-ES" sz="2000" dirty="0"/>
              <a:t>del Decreto de Utilidad Pública</a:t>
            </a:r>
            <a:endParaRPr lang="pt-BR" sz="2000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>
            <a:off x="6323806" y="3587496"/>
            <a:ext cx="76200" cy="222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6323806" y="4501896"/>
            <a:ext cx="76200" cy="222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71" y="152400"/>
            <a:ext cx="10017409" cy="1752599"/>
          </a:xfrm>
        </p:spPr>
        <p:txBody>
          <a:bodyPr>
            <a:normAutofit/>
          </a:bodyPr>
          <a:lstStyle/>
          <a:p>
            <a:r>
              <a:rPr lang="es-ES" dirty="0"/>
              <a:t>Gestión Social en Metro de Sao Paulo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II - </a:t>
            </a:r>
            <a:r>
              <a:rPr lang="es-ES" sz="2400" dirty="0"/>
              <a:t>EXPROPIACIONES</a:t>
            </a:r>
            <a:endParaRPr lang="pt-BR" sz="27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74" y="2133600"/>
            <a:ext cx="10554532" cy="4114799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s-ES" sz="2000" dirty="0"/>
              <a:t>Desde 1985 los procedimientos de expropiación en el </a:t>
            </a:r>
            <a:r>
              <a:rPr lang="es-ES" sz="2000" dirty="0" smtClean="0"/>
              <a:t>Metro/SP </a:t>
            </a:r>
            <a:r>
              <a:rPr lang="es-ES" sz="2000" dirty="0"/>
              <a:t>se </a:t>
            </a:r>
            <a:r>
              <a:rPr lang="es-ES" sz="2000" dirty="0" smtClean="0"/>
              <a:t>formalizan  en el </a:t>
            </a:r>
            <a:r>
              <a:rPr lang="es-ES" sz="2000" dirty="0"/>
              <a:t>poder judicial</a:t>
            </a:r>
            <a:r>
              <a:rPr lang="es-ES" sz="2000" dirty="0" smtClean="0"/>
              <a:t>;</a:t>
            </a:r>
          </a:p>
          <a:p>
            <a:pPr algn="just">
              <a:spcAft>
                <a:spcPts val="1200"/>
              </a:spcAft>
            </a:pPr>
            <a:r>
              <a:rPr lang="es-ES" sz="2000" dirty="0"/>
              <a:t>Después de </a:t>
            </a:r>
            <a:r>
              <a:rPr lang="es-ES" sz="2000" dirty="0" smtClean="0"/>
              <a:t>la </a:t>
            </a:r>
            <a:r>
              <a:rPr lang="es-ES" sz="2000" dirty="0"/>
              <a:t>determinación judicial respecto de </a:t>
            </a:r>
            <a:r>
              <a:rPr lang="es-ES" sz="2000" dirty="0" smtClean="0"/>
              <a:t>los valores de </a:t>
            </a:r>
            <a:r>
              <a:rPr lang="es-ES" sz="2000" dirty="0"/>
              <a:t>indemnización y las fechas para recuperar la posesión de los bienes expropiados</a:t>
            </a:r>
            <a:r>
              <a:rPr lang="es-ES" sz="2000" dirty="0" smtClean="0"/>
              <a:t>;</a:t>
            </a:r>
          </a:p>
          <a:p>
            <a:pPr algn="just">
              <a:spcAft>
                <a:spcPts val="1200"/>
              </a:spcAft>
            </a:pPr>
            <a:r>
              <a:rPr lang="es-ES" sz="2000" dirty="0" smtClean="0"/>
              <a:t>El Juez del </a:t>
            </a:r>
            <a:r>
              <a:rPr lang="es-ES" sz="2000" dirty="0"/>
              <a:t>Tribunal de Justicia </a:t>
            </a:r>
            <a:r>
              <a:rPr lang="es-ES" sz="2000" dirty="0" smtClean="0"/>
              <a:t>donde el procedimiento </a:t>
            </a:r>
            <a:r>
              <a:rPr lang="es-ES" sz="2000" dirty="0"/>
              <a:t>está en curso determinará</a:t>
            </a:r>
            <a:r>
              <a:rPr lang="es-ES" sz="2000" dirty="0" smtClean="0"/>
              <a:t>:</a:t>
            </a:r>
          </a:p>
          <a:p>
            <a:pPr lvl="1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1800" dirty="0"/>
              <a:t> </a:t>
            </a:r>
            <a:r>
              <a:rPr lang="es-ES" sz="1800" dirty="0" smtClean="0"/>
              <a:t>   </a:t>
            </a:r>
            <a:r>
              <a:rPr lang="es-ES" dirty="0" smtClean="0"/>
              <a:t>la </a:t>
            </a:r>
            <a:r>
              <a:rPr lang="es-ES" dirty="0"/>
              <a:t>citación del </a:t>
            </a:r>
            <a:r>
              <a:rPr lang="es-ES" dirty="0" smtClean="0"/>
              <a:t>expropiado (</a:t>
            </a:r>
            <a:r>
              <a:rPr lang="es-ES" dirty="0"/>
              <a:t>el propietario</a:t>
            </a:r>
            <a:r>
              <a:rPr lang="es-ES" dirty="0" smtClean="0"/>
              <a:t>);</a:t>
            </a:r>
            <a:endParaRPr lang="pt-BR" dirty="0"/>
          </a:p>
          <a:p>
            <a:pPr lvl="1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 smtClean="0"/>
              <a:t>    </a:t>
            </a:r>
            <a:r>
              <a:rPr lang="es-ES" dirty="0" smtClean="0"/>
              <a:t>la citación de los ocupantes (personas físicas </a:t>
            </a:r>
            <a:r>
              <a:rPr lang="es-ES" dirty="0"/>
              <a:t>o entidades jurídicas, </a:t>
            </a:r>
            <a:r>
              <a:rPr lang="es-ES" dirty="0" smtClean="0"/>
              <a:t>arrendatarios o no);</a:t>
            </a:r>
          </a:p>
          <a:p>
            <a:pPr lvl="1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 smtClean="0"/>
              <a:t>    </a:t>
            </a:r>
            <a:r>
              <a:rPr lang="es-ES" dirty="0"/>
              <a:t>la valoración de la propiedad </a:t>
            </a:r>
            <a:r>
              <a:rPr lang="es-ES" dirty="0" smtClean="0"/>
              <a:t>a partir de </a:t>
            </a:r>
            <a:r>
              <a:rPr lang="es-ES" dirty="0"/>
              <a:t>la designación de un perito del tribunal (mejoras </a:t>
            </a:r>
            <a:r>
              <a:rPr lang="es-ES" dirty="0" smtClean="0"/>
              <a:t>y         	mercado).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2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206" y="228601"/>
            <a:ext cx="10017409" cy="1752599"/>
          </a:xfrm>
        </p:spPr>
        <p:txBody>
          <a:bodyPr>
            <a:normAutofit fontScale="90000"/>
          </a:bodyPr>
          <a:lstStyle/>
          <a:p>
            <a:r>
              <a:rPr lang="es-ES" dirty="0"/>
              <a:t>Gestión Social en Metro de Sao Paulo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III </a:t>
            </a:r>
            <a:r>
              <a:rPr lang="en-US" sz="2700" dirty="0"/>
              <a:t>– </a:t>
            </a:r>
            <a:r>
              <a:rPr lang="en-US" sz="2700" dirty="0" smtClean="0"/>
              <a:t>DESENPEÑO DE LA </a:t>
            </a:r>
            <a:r>
              <a:rPr lang="es-ES" sz="2700" dirty="0" smtClean="0"/>
              <a:t>COORDINACIÓN </a:t>
            </a:r>
            <a:r>
              <a:rPr lang="es-ES" sz="2700" dirty="0"/>
              <a:t>DE </a:t>
            </a:r>
            <a:r>
              <a:rPr lang="es-ES" sz="2700" dirty="0" smtClean="0"/>
              <a:t>TRATAMIENTO </a:t>
            </a:r>
            <a:r>
              <a:rPr lang="es-ES" sz="2700" dirty="0"/>
              <a:t>CON LA COMUNIDAD </a:t>
            </a:r>
            <a:r>
              <a:rPr lang="es-ES" sz="2700" dirty="0" smtClean="0"/>
              <a:t>EN LA EXPROPIACIÓN</a:t>
            </a:r>
            <a:endParaRPr lang="pt-BR" sz="27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006" y="2438400"/>
            <a:ext cx="10017409" cy="3124201"/>
          </a:xfrm>
        </p:spPr>
        <p:txBody>
          <a:bodyPr>
            <a:normAutofit/>
          </a:bodyPr>
          <a:lstStyle/>
          <a:p>
            <a:r>
              <a:rPr lang="pt-BR" sz="2000" dirty="0"/>
              <a:t>Visita </a:t>
            </a:r>
            <a:r>
              <a:rPr lang="pt-BR" sz="2000" dirty="0" err="1"/>
              <a:t>los</a:t>
            </a:r>
            <a:r>
              <a:rPr lang="pt-BR" sz="2000" dirty="0"/>
              <a:t> </a:t>
            </a:r>
            <a:r>
              <a:rPr lang="pt-BR" sz="2000" dirty="0" err="1"/>
              <a:t>bienes</a:t>
            </a:r>
            <a:r>
              <a:rPr lang="pt-BR" sz="2000" dirty="0"/>
              <a:t> </a:t>
            </a:r>
            <a:r>
              <a:rPr lang="pt-BR" sz="2000" dirty="0" err="1"/>
              <a:t>expropiados</a:t>
            </a:r>
            <a:r>
              <a:rPr lang="pt-BR" sz="2000" dirty="0" smtClean="0"/>
              <a:t>;</a:t>
            </a:r>
          </a:p>
          <a:p>
            <a:r>
              <a:rPr lang="es-ES" sz="2000" dirty="0"/>
              <a:t>Clarifica el proceso de expropiación para el ocupante y propietario</a:t>
            </a:r>
            <a:r>
              <a:rPr lang="es-ES" sz="2000" dirty="0" smtClean="0"/>
              <a:t>;</a:t>
            </a:r>
          </a:p>
          <a:p>
            <a:r>
              <a:rPr lang="es-ES" sz="2000" dirty="0"/>
              <a:t>Presenta la notificación oficial de la empresa</a:t>
            </a:r>
            <a:r>
              <a:rPr lang="es-ES" sz="2000" dirty="0" smtClean="0"/>
              <a:t>;</a:t>
            </a:r>
          </a:p>
          <a:p>
            <a:r>
              <a:rPr lang="es-ES" sz="2000" dirty="0" smtClean="0"/>
              <a:t>Registra </a:t>
            </a:r>
            <a:r>
              <a:rPr lang="es-ES" sz="2000" dirty="0"/>
              <a:t>los ocupantes de los </a:t>
            </a:r>
            <a:r>
              <a:rPr lang="es-ES" sz="2000" dirty="0" smtClean="0"/>
              <a:t>inmuebles</a:t>
            </a:r>
          </a:p>
          <a:p>
            <a:r>
              <a:rPr lang="es-ES" sz="2000" dirty="0"/>
              <a:t>Realiza encuesta socioeconómica preliminar </a:t>
            </a:r>
            <a:r>
              <a:rPr lang="es-ES" sz="2000" dirty="0" smtClean="0"/>
              <a:t>;</a:t>
            </a:r>
          </a:p>
          <a:p>
            <a:r>
              <a:rPr lang="es-ES" sz="2000" dirty="0"/>
              <a:t>Ofrece los canales de servicio comunitario para seguir ayudando a los desposeídos cuando la necesite.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4212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371" y="0"/>
            <a:ext cx="10017409" cy="1752599"/>
          </a:xfrm>
        </p:spPr>
        <p:txBody>
          <a:bodyPr>
            <a:normAutofit/>
          </a:bodyPr>
          <a:lstStyle/>
          <a:p>
            <a:r>
              <a:rPr lang="es-ES" sz="3200" dirty="0"/>
              <a:t>Gestión Social en Metro de Sao </a:t>
            </a:r>
            <a:r>
              <a:rPr lang="es-ES" sz="3200" dirty="0" smtClean="0"/>
              <a:t>Paulo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IV </a:t>
            </a:r>
            <a:r>
              <a:rPr lang="en-US" sz="2400" dirty="0"/>
              <a:t>– R</a:t>
            </a:r>
            <a:r>
              <a:rPr lang="pt-BR" sz="2400" dirty="0" smtClean="0"/>
              <a:t>EASENTAMIENTO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4274" y="2057400"/>
            <a:ext cx="10017409" cy="3886199"/>
          </a:xfrm>
        </p:spPr>
        <p:txBody>
          <a:bodyPr>
            <a:normAutofit/>
          </a:bodyPr>
          <a:lstStyle/>
          <a:p>
            <a:pPr lvl="0" algn="just">
              <a:spcAft>
                <a:spcPts val="1200"/>
              </a:spcAft>
            </a:pPr>
            <a:r>
              <a:rPr lang="es-ES" sz="2000" dirty="0"/>
              <a:t>Agosto 2011 - "Reglamento de reasentamiento para familias vulnerables afectados por las obras de expansión" - instrumento oficial - permite a la empresa cumplir con su rol social - para preservar el derecho fundamental a la vivienda a estas personas;</a:t>
            </a:r>
          </a:p>
          <a:p>
            <a:pPr lvl="0" algn="just">
              <a:spcAft>
                <a:spcPts val="1200"/>
              </a:spcAft>
            </a:pPr>
            <a:r>
              <a:rPr lang="es-ES" sz="2000" dirty="0"/>
              <a:t>Instrumento de acuerdo con las directrices emitidas por organizaciones internacionales (ONU), se establecen los criterios y procedimientos para que el Metro cumpla legalmente con su obligación de proteger los derechos humanos y fundamental de vivienda de las personas que viven en propiedades expropiadas por Metro y están en situación de vulnerabilidad;</a:t>
            </a:r>
          </a:p>
          <a:p>
            <a:pPr lvl="0" algn="just">
              <a:spcAft>
                <a:spcPts val="1200"/>
              </a:spcAft>
            </a:pPr>
            <a:r>
              <a:rPr lang="es-ES" sz="2000" dirty="0"/>
              <a:t>Resoluciones  fundada en los Estatutos de la Sociedad de Metro, que ofrece : "Además de las funciones definidas por la ley, la junta ejecutiva </a:t>
            </a:r>
            <a:r>
              <a:rPr lang="es-ES" sz="2000" dirty="0" err="1"/>
              <a:t>aproba</a:t>
            </a:r>
            <a:r>
              <a:rPr lang="es-ES" sz="2000" dirty="0"/>
              <a:t>: reglas generales para mejorar el desarrollo de las actividades de la sociedad."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315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0.xml><?xml version="1.0" encoding="utf-8"?>
<a:theme xmlns:a="http://schemas.openxmlformats.org/drawingml/2006/main" name="1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1.xml><?xml version="1.0" encoding="utf-8"?>
<a:theme xmlns:a="http://schemas.openxmlformats.org/drawingml/2006/main" name="1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2.xml><?xml version="1.0" encoding="utf-8"?>
<a:theme xmlns:a="http://schemas.openxmlformats.org/drawingml/2006/main" name="1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3.xml><?xml version="1.0" encoding="utf-8"?>
<a:theme xmlns:a="http://schemas.openxmlformats.org/drawingml/2006/main" name="15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4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5.xml><?xml version="1.0" encoding="utf-8"?>
<a:theme xmlns:a="http://schemas.openxmlformats.org/drawingml/2006/main" name="6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7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7.xml><?xml version="1.0" encoding="utf-8"?>
<a:theme xmlns:a="http://schemas.openxmlformats.org/drawingml/2006/main" name="8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8.xml><?xml version="1.0" encoding="utf-8"?>
<a:theme xmlns:a="http://schemas.openxmlformats.org/drawingml/2006/main" name="10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9.xml><?xml version="1.0" encoding="utf-8"?>
<a:theme xmlns:a="http://schemas.openxmlformats.org/drawingml/2006/main" name="1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Override1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0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1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2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3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4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15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2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3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4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5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6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7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8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ppt/theme/themeOverride9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1565</Words>
  <Application>Microsoft Office PowerPoint</Application>
  <PresentationFormat>Custom</PresentationFormat>
  <Paragraphs>210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Andes</vt:lpstr>
      <vt:lpstr>Aparajita</vt:lpstr>
      <vt:lpstr>Arial</vt:lpstr>
      <vt:lpstr>Calibri</vt:lpstr>
      <vt:lpstr>Corbel</vt:lpstr>
      <vt:lpstr>Wingdings</vt:lpstr>
      <vt:lpstr>Parallax</vt:lpstr>
      <vt:lpstr>2_Parallax</vt:lpstr>
      <vt:lpstr>3_Parallax</vt:lpstr>
      <vt:lpstr>4_Parallax</vt:lpstr>
      <vt:lpstr>6_Parallax</vt:lpstr>
      <vt:lpstr>7_Parallax</vt:lpstr>
      <vt:lpstr>8_Parallax</vt:lpstr>
      <vt:lpstr>10_Parallax</vt:lpstr>
      <vt:lpstr>11_Parallax</vt:lpstr>
      <vt:lpstr>12_Parallax</vt:lpstr>
      <vt:lpstr>13_Parallax</vt:lpstr>
      <vt:lpstr>14_Parallax</vt:lpstr>
      <vt:lpstr>15_Parallax</vt:lpstr>
      <vt:lpstr>1_Parallax</vt:lpstr>
      <vt:lpstr>  Seminario Internacional:  “Gestión Social de Metros en América Latina” </vt:lpstr>
      <vt:lpstr>PowerPoint Presentation</vt:lpstr>
      <vt:lpstr> Gestión Social en Metro de Sao Paulo . I - ESCENARIO</vt:lpstr>
      <vt:lpstr>Gestión Social en Metro de Sao Paulo . I - ESCENARIO</vt:lpstr>
      <vt:lpstr>Gestión Social en Metro de Sao Paulo I - ESCENARIO</vt:lpstr>
      <vt:lpstr>Gestión Social en Metro de Sao Paulo . II - EXPROPIACIONES</vt:lpstr>
      <vt:lpstr>Gestión Social en Metro de Sao Paulo . II - EXPROPIACIONES</vt:lpstr>
      <vt:lpstr>Gestión Social en Metro de Sao Paulo  III – DESENPEÑO DE LA COORDINACIÓN DE TRATAMIENTO CON LA COMUNIDAD EN LA EXPROPIACIÓN</vt:lpstr>
      <vt:lpstr>Gestión Social en Metro de Sao Paulo . IV – REASENTAMIENTO</vt:lpstr>
      <vt:lpstr>Gestión Social en Metro de Sao Paulo . IV – REASENTAMIENTO</vt:lpstr>
      <vt:lpstr>Gestión Social en Metro de Sao Paulo . IV – REASENTAMIENTO</vt:lpstr>
      <vt:lpstr>Gestión Social en Metro de Sao Paulo . IV – REASENTAMIENTO</vt:lpstr>
      <vt:lpstr>Gestión Social en Metro de Sao Paulo . IV – REASENTAMIENTO</vt:lpstr>
      <vt:lpstr>Gestión Social en Metro de Sao Paulo . IV – REASENTAMIENTO</vt:lpstr>
      <vt:lpstr>Gestión Social en Metro de Sao Paulo . IV – REASENTAMIENTO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  - EXPERIENCIAS DEL METRO</vt:lpstr>
      <vt:lpstr>Gestión Social en Metro de Sao Paulo . VI – MECANISMOS DE RECLAMACIÓN</vt:lpstr>
      <vt:lpstr>  Obrigada!      ¡Gracias! 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Gerenciamento Social no Metrô de São Paulo   Reassentamento de Famílias Vulneráveis Atingidas pelas Obras de Expansão  Maria Cecilia Martino 27/03/12</dc:title>
  <dc:creator>Cecilia</dc:creator>
  <cp:lastModifiedBy>Elena Suau De Castro</cp:lastModifiedBy>
  <cp:revision>165</cp:revision>
  <cp:lastPrinted>2016-08-12T21:25:37Z</cp:lastPrinted>
  <dcterms:created xsi:type="dcterms:W3CDTF">2012-03-25T22:50:18Z</dcterms:created>
  <dcterms:modified xsi:type="dcterms:W3CDTF">2016-08-17T16:11:25Z</dcterms:modified>
</cp:coreProperties>
</file>