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1"/>
  </p:notesMasterIdLst>
  <p:handoutMasterIdLst>
    <p:handoutMasterId r:id="rId32"/>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94" r:id="rId24"/>
    <p:sldId id="295" r:id="rId25"/>
    <p:sldId id="288" r:id="rId26"/>
    <p:sldId id="289" r:id="rId27"/>
    <p:sldId id="290" r:id="rId28"/>
    <p:sldId id="291" r:id="rId29"/>
    <p:sldId id="265" r:id="rId30"/>
  </p:sldIdLst>
  <p:sldSz cx="9144000" cy="6858000" type="screen4x3"/>
  <p:notesSz cx="6797675" cy="9928225"/>
  <p:embeddedFontLst>
    <p:embeddedFont>
      <p:font typeface="Titillium Web"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2C7"/>
    <a:srgbClr val="AED37E"/>
    <a:srgbClr val="2C52A1"/>
    <a:srgbClr val="6F90C5"/>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11E7FED-55EE-49BF-87D6-78E700CA4AF0}">
  <a:tblStyle styleId="{311E7FED-55EE-49BF-87D6-78E700CA4AF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50" autoAdjust="0"/>
    <p:restoredTop sz="94163" autoAdjust="0"/>
  </p:normalViewPr>
  <p:slideViewPr>
    <p:cSldViewPr snapToGrid="0" showGuides="1">
      <p:cViewPr varScale="1">
        <p:scale>
          <a:sx n="65" d="100"/>
          <a:sy n="65" d="100"/>
        </p:scale>
        <p:origin x="-1814"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F19B6AF-2240-4A48-A108-E0EC21DA19D7}" type="datetimeFigureOut">
              <a:rPr lang="pt-BR" smtClean="0"/>
              <a:pPr/>
              <a:t>01/09/2016</a:t>
            </a:fld>
            <a:endParaRPr lang="pt-BR"/>
          </a:p>
        </p:txBody>
      </p:sp>
      <p:sp>
        <p:nvSpPr>
          <p:cNvPr id="4" name="Espaço Reservado para Rodapé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27106CFE-16C4-40AB-829D-D72D774F25A4}" type="slidenum">
              <a:rPr lang="pt-BR" smtClean="0"/>
              <a:pPr/>
              <a:t>‹Nº›</a:t>
            </a:fld>
            <a:endParaRPr lang="pt-BR"/>
          </a:p>
        </p:txBody>
      </p:sp>
    </p:spTree>
    <p:extLst>
      <p:ext uri="{BB962C8B-B14F-4D97-AF65-F5344CB8AC3E}">
        <p14:creationId xmlns:p14="http://schemas.microsoft.com/office/powerpoint/2010/main" val="389113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907"/>
            <a:ext cx="5438139" cy="4467701"/>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690651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5781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63848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3" name="Imagem 2"/>
          <p:cNvPicPr>
            <a:picLocks noChangeAspect="1"/>
          </p:cNvPicPr>
          <p:nvPr userDrawn="1"/>
        </p:nvPicPr>
        <p:blipFill rotWithShape="1">
          <a:blip r:embed="rId2">
            <a:extLst>
              <a:ext uri="{28A0092B-C50C-407E-A947-70E740481C1C}">
                <a14:useLocalDpi xmlns:a14="http://schemas.microsoft.com/office/drawing/2010/main" val="0"/>
              </a:ext>
            </a:extLst>
          </a:blip>
          <a:srcRect t="31459" b="5870"/>
          <a:stretch/>
        </p:blipFill>
        <p:spPr>
          <a:xfrm>
            <a:off x="1" y="-11289"/>
            <a:ext cx="9118600" cy="5005689"/>
          </a:xfrm>
          <a:prstGeom prst="rect">
            <a:avLst/>
          </a:prstGeom>
        </p:spPr>
      </p:pic>
      <p:sp>
        <p:nvSpPr>
          <p:cNvPr id="8" name="Shape 13"/>
          <p:cNvSpPr/>
          <p:nvPr userDrawn="1"/>
        </p:nvSpPr>
        <p:spPr>
          <a:xfrm>
            <a:off x="0" y="0"/>
            <a:ext cx="9144000" cy="4994400"/>
          </a:xfrm>
          <a:prstGeom prst="rect">
            <a:avLst/>
          </a:prstGeom>
          <a:solidFill>
            <a:schemeClr val="accent1">
              <a:lumMod val="20000"/>
              <a:lumOff val="80000"/>
              <a:alpha val="90980"/>
            </a:schemeClr>
          </a:solidFill>
          <a:ln>
            <a:noFill/>
          </a:ln>
        </p:spPr>
        <p:txBody>
          <a:bodyPr lIns="91425" tIns="91425" rIns="91425" bIns="91425" anchor="ctr" anchorCtr="0">
            <a:noAutofit/>
          </a:bodyPr>
          <a:lstStyle/>
          <a:p>
            <a:pPr lvl="0">
              <a:spcBef>
                <a:spcPts val="0"/>
              </a:spcBef>
              <a:buNone/>
            </a:pPr>
            <a:endParaRPr sz="1400"/>
          </a:p>
        </p:txBody>
      </p:sp>
      <p:sp>
        <p:nvSpPr>
          <p:cNvPr id="11" name="Shape 11"/>
          <p:cNvSpPr txBox="1">
            <a:spLocks noGrp="1"/>
          </p:cNvSpPr>
          <p:nvPr>
            <p:ph type="ctrTitle" hasCustomPrompt="1"/>
          </p:nvPr>
        </p:nvSpPr>
        <p:spPr>
          <a:xfrm>
            <a:off x="685801" y="465393"/>
            <a:ext cx="5412300" cy="1546399"/>
          </a:xfrm>
          <a:prstGeom prst="rect">
            <a:avLst/>
          </a:prstGeom>
        </p:spPr>
        <p:txBody>
          <a:bodyPr lIns="91425" tIns="91425" rIns="91425" bIns="91425" anchor="ctr" anchorCtr="0"/>
          <a:lstStyle>
            <a:lvl1pPr lvl="0">
              <a:spcBef>
                <a:spcPts val="0"/>
              </a:spcBef>
              <a:buClr>
                <a:srgbClr val="FFFFFF"/>
              </a:buClr>
              <a:buSzPct val="100000"/>
              <a:defRPr sz="4800" b="1">
                <a:solidFill>
                  <a:schemeClr val="tx1"/>
                </a:solidFill>
                <a:latin typeface="Titillium Web" panose="020B0604020202020204" charset="0"/>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pt-BR" dirty="0"/>
              <a:t>Título do trabalho</a:t>
            </a:r>
            <a:endParaRPr dirty="0"/>
          </a:p>
        </p:txBody>
      </p:sp>
      <p:sp>
        <p:nvSpPr>
          <p:cNvPr id="12" name="Shape 24"/>
          <p:cNvSpPr/>
          <p:nvPr userDrawn="1"/>
        </p:nvSpPr>
        <p:spPr>
          <a:xfrm>
            <a:off x="579001" y="772003"/>
            <a:ext cx="54300" cy="900799"/>
          </a:xfrm>
          <a:prstGeom prst="rect">
            <a:avLst/>
          </a:prstGeom>
          <a:solidFill>
            <a:srgbClr val="AED37E"/>
          </a:solidFill>
          <a:ln>
            <a:noFill/>
          </a:ln>
        </p:spPr>
        <p:txBody>
          <a:bodyPr lIns="91425" tIns="91425" rIns="91425" bIns="91425" anchor="ctr" anchorCtr="0">
            <a:noAutofit/>
          </a:bodyPr>
          <a:lstStyle/>
          <a:p>
            <a:pPr lvl="0">
              <a:spcBef>
                <a:spcPts val="0"/>
              </a:spcBef>
              <a:buNone/>
            </a:pPr>
            <a:endParaRPr sz="1400"/>
          </a:p>
        </p:txBody>
      </p:sp>
      <p:pic>
        <p:nvPicPr>
          <p:cNvPr id="13" name="Imagem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71" y="5240049"/>
            <a:ext cx="2042772" cy="1145971"/>
          </a:xfrm>
          <a:prstGeom prst="rect">
            <a:avLst/>
          </a:prstGeom>
        </p:spPr>
      </p:pic>
      <p:sp>
        <p:nvSpPr>
          <p:cNvPr id="15" name="Shape 11"/>
          <p:cNvSpPr txBox="1">
            <a:spLocks/>
          </p:cNvSpPr>
          <p:nvPr userDrawn="1"/>
        </p:nvSpPr>
        <p:spPr>
          <a:xfrm>
            <a:off x="685801" y="3532397"/>
            <a:ext cx="8659905" cy="154639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Titillium Web"/>
              <a:buNone/>
              <a:defRPr sz="4800" b="1" i="0" u="none" strike="noStrike" cap="none">
                <a:solidFill>
                  <a:srgbClr val="FFFFFF"/>
                </a:solidFill>
                <a:latin typeface="Titillium Web"/>
                <a:ea typeface="Titillium Web"/>
                <a:cs typeface="Titillium Web"/>
                <a:sym typeface="Titillium Web"/>
              </a:defRPr>
            </a:lvl1pPr>
            <a:lvl2pPr lvl="1">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2pPr>
            <a:lvl3pPr lvl="2">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3pPr>
            <a:lvl4pPr lvl="3">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4pPr>
            <a:lvl5pPr lvl="4">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5pPr>
            <a:lvl6pPr lvl="5">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6pPr>
            <a:lvl7pPr lvl="6">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7pPr>
            <a:lvl8pPr lvl="7">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8pPr>
            <a:lvl9pPr lvl="8">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9pPr>
          </a:lstStyle>
          <a:p>
            <a:r>
              <a:rPr lang="pt-BR" sz="3200" dirty="0">
                <a:solidFill>
                  <a:schemeClr val="tx1"/>
                </a:solidFill>
                <a:latin typeface="Titillium Web" panose="020B0604020202020204" charset="0"/>
              </a:rPr>
              <a:t>22ª Semana de Tecnologia </a:t>
            </a:r>
            <a:r>
              <a:rPr lang="pt-BR" sz="3200" dirty="0" err="1">
                <a:solidFill>
                  <a:schemeClr val="tx1"/>
                </a:solidFill>
                <a:latin typeface="Titillium Web" panose="020B0604020202020204" charset="0"/>
              </a:rPr>
              <a:t>Metroferroviária</a:t>
            </a:r>
            <a:endParaRPr lang="pt-BR" sz="3200" dirty="0">
              <a:solidFill>
                <a:schemeClr val="tx1"/>
              </a:solidFill>
              <a:latin typeface="Titillium Web" panose="020B0604020202020204" charset="0"/>
            </a:endParaRPr>
          </a:p>
        </p:txBody>
      </p:sp>
      <p:pic>
        <p:nvPicPr>
          <p:cNvPr id="2" name="Imagem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0523" y="5122296"/>
            <a:ext cx="1389709" cy="1446784"/>
          </a:xfrm>
          <a:prstGeom prst="rect">
            <a:avLst/>
          </a:prstGeom>
        </p:spPr>
      </p:pic>
      <p:pic>
        <p:nvPicPr>
          <p:cNvPr id="10" name="Imagem 9" descr="aeamesp_660x220.png"/>
          <p:cNvPicPr>
            <a:picLocks noChangeAspect="1"/>
          </p:cNvPicPr>
          <p:nvPr userDrawn="1"/>
        </p:nvPicPr>
        <p:blipFill>
          <a:blip r:embed="rId5"/>
          <a:stretch>
            <a:fillRect/>
          </a:stretch>
        </p:blipFill>
        <p:spPr>
          <a:xfrm>
            <a:off x="4176917" y="5531617"/>
            <a:ext cx="1985344" cy="88237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Shape 12"/>
        <p:cNvGrpSpPr/>
        <p:nvPr/>
      </p:nvGrpSpPr>
      <p:grpSpPr>
        <a:xfrm>
          <a:off x="0" y="0"/>
          <a:ext cx="0" cy="0"/>
          <a:chOff x="0" y="0"/>
          <a:chExt cx="0" cy="0"/>
        </a:xfrm>
      </p:grpSpPr>
      <p:pic>
        <p:nvPicPr>
          <p:cNvPr id="6" name="Imagem 5"/>
          <p:cNvPicPr>
            <a:picLocks noChangeAspect="1"/>
          </p:cNvPicPr>
          <p:nvPr userDrawn="1"/>
        </p:nvPicPr>
        <p:blipFill rotWithShape="1">
          <a:blip r:embed="rId2">
            <a:extLst>
              <a:ext uri="{28A0092B-C50C-407E-A947-70E740481C1C}">
                <a14:useLocalDpi xmlns:a14="http://schemas.microsoft.com/office/drawing/2010/main" val="0"/>
              </a:ext>
            </a:extLst>
          </a:blip>
          <a:srcRect t="31469" b="54468"/>
          <a:stretch/>
        </p:blipFill>
        <p:spPr>
          <a:xfrm>
            <a:off x="1" y="5734755"/>
            <a:ext cx="9118600" cy="1123244"/>
          </a:xfrm>
          <a:prstGeom prst="rect">
            <a:avLst/>
          </a:prstGeom>
        </p:spPr>
      </p:pic>
      <p:sp>
        <p:nvSpPr>
          <p:cNvPr id="7" name="Shape 13"/>
          <p:cNvSpPr/>
          <p:nvPr userDrawn="1"/>
        </p:nvSpPr>
        <p:spPr>
          <a:xfrm>
            <a:off x="0" y="5712177"/>
            <a:ext cx="9144000" cy="1145823"/>
          </a:xfrm>
          <a:prstGeom prst="rect">
            <a:avLst/>
          </a:prstGeom>
          <a:solidFill>
            <a:schemeClr val="accent1">
              <a:lumMod val="20000"/>
              <a:lumOff val="80000"/>
              <a:alpha val="90980"/>
            </a:schemeClr>
          </a:solidFill>
          <a:ln>
            <a:noFill/>
          </a:ln>
        </p:spPr>
        <p:txBody>
          <a:bodyPr lIns="91425" tIns="91425" rIns="91425" bIns="91425" anchor="ctr" anchorCtr="0">
            <a:noAutofit/>
          </a:bodyPr>
          <a:lstStyle/>
          <a:p>
            <a:pPr lvl="0">
              <a:spcBef>
                <a:spcPts val="0"/>
              </a:spcBef>
              <a:buNone/>
            </a:pPr>
            <a:endParaRPr sz="1400"/>
          </a:p>
        </p:txBody>
      </p:sp>
      <p:pic>
        <p:nvPicPr>
          <p:cNvPr id="11" name="Imagem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71" y="5825066"/>
            <a:ext cx="1609296" cy="902796"/>
          </a:xfrm>
          <a:prstGeom prst="rect">
            <a:avLst/>
          </a:prstGeom>
        </p:spPr>
      </p:pic>
      <p:sp>
        <p:nvSpPr>
          <p:cNvPr id="12" name="Shape 71"/>
          <p:cNvSpPr txBox="1">
            <a:spLocks noGrp="1"/>
          </p:cNvSpPr>
          <p:nvPr>
            <p:ph type="title"/>
          </p:nvPr>
        </p:nvSpPr>
        <p:spPr>
          <a:xfrm>
            <a:off x="844426" y="563335"/>
            <a:ext cx="6081307" cy="1143200"/>
          </a:xfrm>
          <a:prstGeom prst="rect">
            <a:avLst/>
          </a:prstGeom>
        </p:spPr>
        <p:txBody>
          <a:bodyPr lIns="91425" tIns="91425" rIns="91425" bIns="91425" anchor="t" anchorCtr="0">
            <a:noAutofit/>
          </a:bodyPr>
          <a:lstStyle>
            <a:lvl1pPr>
              <a:defRPr sz="3200"/>
            </a:lvl1pPr>
          </a:lstStyle>
          <a:p>
            <a:r>
              <a:rPr lang="en" dirty="0"/>
              <a:t>Instruções </a:t>
            </a:r>
            <a:r>
              <a:rPr lang="en" dirty="0">
                <a:solidFill>
                  <a:schemeClr val="bg2">
                    <a:lumMod val="60000"/>
                    <a:lumOff val="40000"/>
                  </a:schemeClr>
                </a:solidFill>
              </a:rPr>
              <a:t>para a apresentação</a:t>
            </a:r>
          </a:p>
        </p:txBody>
      </p:sp>
      <p:sp>
        <p:nvSpPr>
          <p:cNvPr id="17" name="Shape 72"/>
          <p:cNvSpPr txBox="1">
            <a:spLocks noGrp="1"/>
          </p:cNvSpPr>
          <p:nvPr>
            <p:ph type="body" idx="2" hasCustomPrompt="1"/>
          </p:nvPr>
        </p:nvSpPr>
        <p:spPr>
          <a:xfrm>
            <a:off x="844425" y="1837261"/>
            <a:ext cx="7927042" cy="3649139"/>
          </a:xfrm>
          <a:prstGeom prst="rect">
            <a:avLst/>
          </a:prstGeom>
        </p:spPr>
        <p:txBody>
          <a:bodyPr lIns="91425" tIns="91425" rIns="91425" bIns="91425" anchor="t" anchorCtr="0">
            <a:noAutofit/>
          </a:bodyPr>
          <a:lstStyle>
            <a:lvl1pPr>
              <a:buClr>
                <a:schemeClr val="accent1"/>
              </a:buClr>
              <a:buFontTx/>
              <a:buNone/>
              <a:defRPr/>
            </a:lvl1pPr>
          </a:lstStyle>
          <a:p>
            <a:r>
              <a:rPr lang="pt-BR" sz="2400" dirty="0">
                <a:solidFill>
                  <a:schemeClr val="bg2">
                    <a:lumMod val="60000"/>
                    <a:lumOff val="40000"/>
                  </a:schemeClr>
                </a:solidFill>
              </a:rPr>
              <a:t>O tempo de cada sessão será de 45 minutos, incluindo perguntas e respostas.</a:t>
            </a:r>
            <a:br>
              <a:rPr lang="pt-BR" sz="2400" dirty="0">
                <a:solidFill>
                  <a:schemeClr val="bg2">
                    <a:lumMod val="60000"/>
                    <a:lumOff val="40000"/>
                  </a:schemeClr>
                </a:solidFill>
              </a:rPr>
            </a:br>
            <a:r>
              <a:rPr lang="pt-BR" sz="2400" dirty="0">
                <a:solidFill>
                  <a:schemeClr val="tx1">
                    <a:lumMod val="50000"/>
                    <a:lumOff val="50000"/>
                  </a:schemeClr>
                </a:solidFill>
              </a:rPr>
              <a:t>Lembre-se das regras de ouro:</a:t>
            </a:r>
          </a:p>
          <a:p>
            <a:pPr>
              <a:buClr>
                <a:schemeClr val="accent6"/>
              </a:buClr>
            </a:pPr>
            <a:r>
              <a:rPr lang="pt-BR" sz="2400" dirty="0">
                <a:solidFill>
                  <a:schemeClr val="tx1">
                    <a:lumMod val="50000"/>
                    <a:lumOff val="50000"/>
                  </a:schemeClr>
                </a:solidFill>
              </a:rPr>
              <a:t>Evite utilizar demasiados slides – uma boa medida é calcular 2 minutos por tela.</a:t>
            </a:r>
          </a:p>
          <a:p>
            <a:pPr>
              <a:buClr>
                <a:schemeClr val="accent6"/>
              </a:buClr>
            </a:pPr>
            <a:r>
              <a:rPr lang="pt-BR" sz="2400" dirty="0">
                <a:solidFill>
                  <a:schemeClr val="tx1">
                    <a:lumMod val="50000"/>
                    <a:lumOff val="50000"/>
                  </a:schemeClr>
                </a:solidFill>
              </a:rPr>
              <a:t>Utilize pouco texto em cada tela e fuja das letrinhas em corpo miúdo.</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p:spTree>
      <p:nvGrpSpPr>
        <p:cNvPr id="1" name="Shape 8"/>
        <p:cNvGrpSpPr/>
        <p:nvPr/>
      </p:nvGrpSpPr>
      <p:grpSpPr>
        <a:xfrm>
          <a:off x="0" y="0"/>
          <a:ext cx="0" cy="0"/>
          <a:chOff x="0" y="0"/>
          <a:chExt cx="0" cy="0"/>
        </a:xfrm>
      </p:grpSpPr>
      <p:pic>
        <p:nvPicPr>
          <p:cNvPr id="3" name="Imagem 2"/>
          <p:cNvPicPr>
            <a:picLocks noChangeAspect="1"/>
          </p:cNvPicPr>
          <p:nvPr userDrawn="1"/>
        </p:nvPicPr>
        <p:blipFill rotWithShape="1">
          <a:blip r:embed="rId2">
            <a:extLst>
              <a:ext uri="{28A0092B-C50C-407E-A947-70E740481C1C}">
                <a14:useLocalDpi xmlns:a14="http://schemas.microsoft.com/office/drawing/2010/main" val="0"/>
              </a:ext>
            </a:extLst>
          </a:blip>
          <a:srcRect t="31459" b="5870"/>
          <a:stretch/>
        </p:blipFill>
        <p:spPr>
          <a:xfrm>
            <a:off x="1" y="-11289"/>
            <a:ext cx="9118600" cy="5005689"/>
          </a:xfrm>
          <a:prstGeom prst="rect">
            <a:avLst/>
          </a:prstGeom>
        </p:spPr>
      </p:pic>
      <p:sp>
        <p:nvSpPr>
          <p:cNvPr id="8" name="Shape 13"/>
          <p:cNvSpPr/>
          <p:nvPr userDrawn="1"/>
        </p:nvSpPr>
        <p:spPr>
          <a:xfrm>
            <a:off x="0" y="0"/>
            <a:ext cx="9144000" cy="4994400"/>
          </a:xfrm>
          <a:prstGeom prst="rect">
            <a:avLst/>
          </a:prstGeom>
          <a:solidFill>
            <a:schemeClr val="accent1">
              <a:lumMod val="20000"/>
              <a:lumOff val="80000"/>
              <a:alpha val="90980"/>
            </a:schemeClr>
          </a:solidFill>
          <a:ln>
            <a:noFill/>
          </a:ln>
        </p:spPr>
        <p:txBody>
          <a:bodyPr lIns="91425" tIns="91425" rIns="91425" bIns="91425" anchor="ctr" anchorCtr="0">
            <a:noAutofit/>
          </a:bodyPr>
          <a:lstStyle/>
          <a:p>
            <a:pPr lvl="0">
              <a:spcBef>
                <a:spcPts val="0"/>
              </a:spcBef>
              <a:buNone/>
            </a:pPr>
            <a:endParaRPr sz="1400"/>
          </a:p>
        </p:txBody>
      </p:sp>
      <p:sp>
        <p:nvSpPr>
          <p:cNvPr id="11" name="Shape 11"/>
          <p:cNvSpPr txBox="1">
            <a:spLocks noGrp="1"/>
          </p:cNvSpPr>
          <p:nvPr>
            <p:ph type="ctrTitle" hasCustomPrompt="1"/>
          </p:nvPr>
        </p:nvSpPr>
        <p:spPr>
          <a:xfrm>
            <a:off x="685801" y="465393"/>
            <a:ext cx="5412300" cy="1546399"/>
          </a:xfrm>
          <a:prstGeom prst="rect">
            <a:avLst/>
          </a:prstGeom>
        </p:spPr>
        <p:txBody>
          <a:bodyPr lIns="91425" tIns="91425" rIns="91425" bIns="91425" anchor="ctr" anchorCtr="0"/>
          <a:lstStyle>
            <a:lvl1pPr lvl="0">
              <a:spcBef>
                <a:spcPts val="0"/>
              </a:spcBef>
              <a:buClr>
                <a:srgbClr val="FFFFFF"/>
              </a:buClr>
              <a:buSzPct val="100000"/>
              <a:defRPr sz="4800" b="1">
                <a:solidFill>
                  <a:srgbClr val="FFFFFF"/>
                </a:solidFill>
                <a:latin typeface="Titillium Web" panose="020B0604020202020204" charset="0"/>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pt-BR"/>
              <a:t>Título do trabalho</a:t>
            </a:r>
            <a:endParaRPr/>
          </a:p>
        </p:txBody>
      </p:sp>
      <p:sp>
        <p:nvSpPr>
          <p:cNvPr id="12" name="Shape 24"/>
          <p:cNvSpPr/>
          <p:nvPr userDrawn="1"/>
        </p:nvSpPr>
        <p:spPr>
          <a:xfrm>
            <a:off x="579001" y="772003"/>
            <a:ext cx="54300" cy="900799"/>
          </a:xfrm>
          <a:prstGeom prst="rect">
            <a:avLst/>
          </a:prstGeom>
          <a:solidFill>
            <a:srgbClr val="AED37E"/>
          </a:solidFill>
          <a:ln>
            <a:noFill/>
          </a:ln>
        </p:spPr>
        <p:txBody>
          <a:bodyPr lIns="91425" tIns="91425" rIns="91425" bIns="91425" anchor="ctr" anchorCtr="0">
            <a:noAutofit/>
          </a:bodyPr>
          <a:lstStyle/>
          <a:p>
            <a:pPr lvl="0">
              <a:spcBef>
                <a:spcPts val="0"/>
              </a:spcBef>
              <a:buNone/>
            </a:pPr>
            <a:endParaRPr sz="1400"/>
          </a:p>
        </p:txBody>
      </p:sp>
      <p:pic>
        <p:nvPicPr>
          <p:cNvPr id="13" name="Imagem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71" y="5240049"/>
            <a:ext cx="2042772" cy="1145971"/>
          </a:xfrm>
          <a:prstGeom prst="rect">
            <a:avLst/>
          </a:prstGeom>
        </p:spPr>
      </p:pic>
      <p:pic>
        <p:nvPicPr>
          <p:cNvPr id="14" name="Imagem 13"/>
          <p:cNvPicPr>
            <a:picLocks noChangeAspect="1"/>
          </p:cNvPicPr>
          <p:nvPr userDrawn="1"/>
        </p:nvPicPr>
        <p:blipFill rotWithShape="1">
          <a:blip r:embed="rId4">
            <a:extLst>
              <a:ext uri="{28A0092B-C50C-407E-A947-70E740481C1C}">
                <a14:useLocalDpi xmlns:a14="http://schemas.microsoft.com/office/drawing/2010/main" val="0"/>
              </a:ext>
            </a:extLst>
          </a:blip>
          <a:srcRect r="36426"/>
          <a:stretch/>
        </p:blipFill>
        <p:spPr>
          <a:xfrm>
            <a:off x="2863043" y="5163190"/>
            <a:ext cx="2797620" cy="1222831"/>
          </a:xfrm>
          <a:prstGeom prst="rect">
            <a:avLst/>
          </a:prstGeom>
        </p:spPr>
      </p:pic>
      <p:sp>
        <p:nvSpPr>
          <p:cNvPr id="15" name="Shape 11"/>
          <p:cNvSpPr txBox="1">
            <a:spLocks/>
          </p:cNvSpPr>
          <p:nvPr userDrawn="1"/>
        </p:nvSpPr>
        <p:spPr>
          <a:xfrm>
            <a:off x="685801" y="3532397"/>
            <a:ext cx="8659905" cy="154639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Titillium Web"/>
              <a:buNone/>
              <a:defRPr sz="4800" b="1" i="0" u="none" strike="noStrike" cap="none">
                <a:solidFill>
                  <a:srgbClr val="FFFFFF"/>
                </a:solidFill>
                <a:latin typeface="Titillium Web"/>
                <a:ea typeface="Titillium Web"/>
                <a:cs typeface="Titillium Web"/>
                <a:sym typeface="Titillium Web"/>
              </a:defRPr>
            </a:lvl1pPr>
            <a:lvl2pPr lvl="1">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2pPr>
            <a:lvl3pPr lvl="2">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3pPr>
            <a:lvl4pPr lvl="3">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4pPr>
            <a:lvl5pPr lvl="4">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5pPr>
            <a:lvl6pPr lvl="5">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6pPr>
            <a:lvl7pPr lvl="6">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7pPr>
            <a:lvl8pPr lvl="7">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8pPr>
            <a:lvl9pPr lvl="8">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9pPr>
          </a:lstStyle>
          <a:p>
            <a:r>
              <a:rPr lang="pt-BR" sz="5400">
                <a:latin typeface="Titillium Web" panose="020B0604020202020204" charset="0"/>
              </a:rPr>
              <a:t>OBRIGADO!</a:t>
            </a:r>
          </a:p>
        </p:txBody>
      </p:sp>
      <p:pic>
        <p:nvPicPr>
          <p:cNvPr id="2" name="Imagem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0523" y="5122296"/>
            <a:ext cx="1389709" cy="1446784"/>
          </a:xfrm>
          <a:prstGeom prst="rect">
            <a:avLst/>
          </a:prstGeom>
        </p:spPr>
      </p:pic>
    </p:spTree>
    <p:extLst>
      <p:ext uri="{BB962C8B-B14F-4D97-AF65-F5344CB8AC3E}">
        <p14:creationId xmlns:p14="http://schemas.microsoft.com/office/powerpoint/2010/main" val="42850721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a:xfrm>
            <a:off x="457200" y="1484785"/>
            <a:ext cx="8229600" cy="475252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a:xfrm>
            <a:off x="457200" y="6356352"/>
            <a:ext cx="2133600" cy="365125"/>
          </a:xfrm>
          <a:prstGeom prst="rect">
            <a:avLst/>
          </a:prstGeom>
        </p:spPr>
        <p:txBody>
          <a:bodyPr/>
          <a:lstStyle/>
          <a:p>
            <a:fld id="{8185838D-D350-49B0-948A-F79B85AC8EF1}" type="datetimeFigureOut">
              <a:rPr lang="es-AR" smtClean="0"/>
              <a:pPr/>
              <a:t>01/09/2016</a:t>
            </a:fld>
            <a:endParaRPr lang="es-AR"/>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p>
            <a:endParaRPr lang="es-AR"/>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p>
            <a:fld id="{3B1877B0-732C-4295-A545-E5DDC4423F01}" type="slidenum">
              <a:rPr lang="es-AR" smtClean="0"/>
              <a:pPr/>
              <a:t>‹Nº›</a:t>
            </a:fld>
            <a:endParaRPr lang="es-AR"/>
          </a:p>
        </p:txBody>
      </p:sp>
    </p:spTree>
    <p:extLst>
      <p:ext uri="{BB962C8B-B14F-4D97-AF65-F5344CB8AC3E}">
        <p14:creationId xmlns:p14="http://schemas.microsoft.com/office/powerpoint/2010/main" val="32640989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62" r:id="rId3"/>
    <p:sldLayoutId id="2147483663" r:id="rId4"/>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2">
            <a:lumMod val="60000"/>
            <a:lumOff val="40000"/>
          </a:schemeClr>
        </a:buClr>
        <a:buFontTx/>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685801" y="463187"/>
            <a:ext cx="7872412" cy="1546399"/>
          </a:xfrm>
        </p:spPr>
        <p:txBody>
          <a:bodyPr/>
          <a:lstStyle/>
          <a:p>
            <a:pPr lvl="0"/>
            <a:r>
              <a:rPr lang="en" sz="3600" dirty="0" smtClean="0">
                <a:solidFill>
                  <a:schemeClr val="tx1"/>
                </a:solidFill>
                <a:latin typeface="Titillium Web" panose="020B0604020202020204" charset="0"/>
              </a:rPr>
              <a:t>LA EXPERIENCIA DE LA CONCESIÓN DE METROVÍAS</a:t>
            </a:r>
            <a:endParaRPr lang="en" sz="1600" dirty="0">
              <a:solidFill>
                <a:schemeClr val="tx1"/>
              </a:solidFill>
              <a:latin typeface="Titillium Web" panose="020B0604020202020204" charset="0"/>
            </a:endParaRPr>
          </a:p>
        </p:txBody>
      </p:sp>
      <p:sp>
        <p:nvSpPr>
          <p:cNvPr id="7" name="Shape 66"/>
          <p:cNvSpPr txBox="1">
            <a:spLocks/>
          </p:cNvSpPr>
          <p:nvPr/>
        </p:nvSpPr>
        <p:spPr>
          <a:xfrm>
            <a:off x="685801" y="1662762"/>
            <a:ext cx="7872412" cy="154639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Titillium Web"/>
              <a:buNone/>
              <a:defRPr sz="4800" b="1" i="0" u="none" strike="noStrike" cap="none">
                <a:solidFill>
                  <a:srgbClr val="FFFFFF"/>
                </a:solidFill>
                <a:latin typeface="Titillium Web"/>
                <a:ea typeface="Titillium Web"/>
                <a:cs typeface="Titillium Web"/>
                <a:sym typeface="Titillium Web"/>
              </a:defRPr>
            </a:lvl1pPr>
            <a:lvl2pPr lvl="1">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2pPr>
            <a:lvl3pPr lvl="2">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3pPr>
            <a:lvl4pPr lvl="3">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4pPr>
            <a:lvl5pPr lvl="4">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5pPr>
            <a:lvl6pPr lvl="5">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6pPr>
            <a:lvl7pPr lvl="6">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7pPr>
            <a:lvl8pPr lvl="7">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8pPr>
            <a:lvl9pPr lvl="8">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9pPr>
          </a:lstStyle>
          <a:p>
            <a:r>
              <a:rPr lang="es-AR" sz="2000" b="0" dirty="0" smtClean="0">
                <a:solidFill>
                  <a:schemeClr val="tx1"/>
                </a:solidFill>
                <a:latin typeface="Titillium Web" panose="020B0604020202020204" charset="0"/>
              </a:rPr>
              <a:t>Ester</a:t>
            </a:r>
            <a:r>
              <a:rPr lang="en" sz="2000" b="0" dirty="0" smtClean="0">
                <a:solidFill>
                  <a:schemeClr val="tx1"/>
                </a:solidFill>
                <a:latin typeface="Titillium Web" panose="020B0604020202020204" charset="0"/>
              </a:rPr>
              <a:t> Litovsky</a:t>
            </a:r>
            <a:endParaRPr lang="en" sz="2000" b="0" dirty="0">
              <a:solidFill>
                <a:schemeClr val="tx1"/>
              </a:solidFill>
              <a:latin typeface="Titillium Web"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5473" y="369991"/>
            <a:ext cx="7886215" cy="1143200"/>
          </a:xfrm>
        </p:spPr>
        <p:txBody>
          <a:bodyPr>
            <a:normAutofit/>
          </a:bodyPr>
          <a:lstStyle/>
          <a:p>
            <a:r>
              <a:rPr lang="es-AR" sz="3200" dirty="0" smtClean="0"/>
              <a:t>1. Evolución de l</a:t>
            </a:r>
            <a:r>
              <a:rPr lang="es-AR" dirty="0" smtClean="0"/>
              <a:t>a Concesión en cifras </a:t>
            </a:r>
            <a:endParaRPr lang="es-AR" dirty="0"/>
          </a:p>
        </p:txBody>
      </p:sp>
      <p:sp>
        <p:nvSpPr>
          <p:cNvPr id="3" name="2 Marcador de contenido"/>
          <p:cNvSpPr>
            <a:spLocks noGrp="1"/>
          </p:cNvSpPr>
          <p:nvPr>
            <p:ph type="body" idx="2"/>
          </p:nvPr>
        </p:nvSpPr>
        <p:spPr>
          <a:xfrm>
            <a:off x="774087" y="1204676"/>
            <a:ext cx="8024002" cy="4353635"/>
          </a:xfrm>
        </p:spPr>
        <p:txBody>
          <a:bodyPr>
            <a:noAutofit/>
          </a:bodyPr>
          <a:lstStyle/>
          <a:p>
            <a:pPr marL="342900" indent="-342900" algn="just">
              <a:buFont typeface="Arial" pitchFamily="34" charset="0"/>
              <a:buChar char="•"/>
            </a:pPr>
            <a:r>
              <a:rPr lang="es-AR" sz="2000" dirty="0" smtClean="0">
                <a:solidFill>
                  <a:schemeClr val="tx1">
                    <a:lumMod val="50000"/>
                    <a:lumOff val="50000"/>
                  </a:schemeClr>
                </a:solidFill>
              </a:rPr>
              <a:t>Se presenta a continuación un gráfico con la evolución de la </a:t>
            </a:r>
            <a:r>
              <a:rPr lang="es-AR" sz="2000" dirty="0">
                <a:solidFill>
                  <a:schemeClr val="tx1">
                    <a:lumMod val="50000"/>
                    <a:lumOff val="50000"/>
                  </a:schemeClr>
                </a:solidFill>
              </a:rPr>
              <a:t>tarifa del Subte, </a:t>
            </a:r>
            <a:r>
              <a:rPr lang="es-AR" sz="2000" dirty="0" smtClean="0">
                <a:solidFill>
                  <a:schemeClr val="tx1">
                    <a:lumMod val="50000"/>
                    <a:lumOff val="50000"/>
                  </a:schemeClr>
                </a:solidFill>
              </a:rPr>
              <a:t>salarios promedio UTA e IPC, donde:</a:t>
            </a:r>
          </a:p>
          <a:p>
            <a:pPr marL="714375" lvl="2" indent="-350838" algn="just">
              <a:spcBef>
                <a:spcPts val="600"/>
              </a:spcBef>
              <a:buFont typeface="Courier New" pitchFamily="49" charset="0"/>
              <a:buChar char="o"/>
            </a:pPr>
            <a:r>
              <a:rPr lang="es-AR" sz="1700" b="1" dirty="0" smtClean="0">
                <a:solidFill>
                  <a:schemeClr val="tx1">
                    <a:lumMod val="50000"/>
                    <a:lumOff val="50000"/>
                  </a:schemeClr>
                </a:solidFill>
              </a:rPr>
              <a:t>Tarifa</a:t>
            </a:r>
            <a:r>
              <a:rPr lang="es-AR" sz="1700" dirty="0" smtClean="0">
                <a:solidFill>
                  <a:schemeClr val="tx1">
                    <a:lumMod val="50000"/>
                    <a:lumOff val="50000"/>
                  </a:schemeClr>
                </a:solidFill>
              </a:rPr>
              <a:t>: es la tarifa al público</a:t>
            </a:r>
          </a:p>
          <a:p>
            <a:pPr marL="714375" lvl="2" indent="-350838" algn="just">
              <a:buFont typeface="Courier New" pitchFamily="49" charset="0"/>
              <a:buChar char="o"/>
            </a:pPr>
            <a:r>
              <a:rPr lang="es-AR" sz="1700" b="1" dirty="0" smtClean="0">
                <a:solidFill>
                  <a:schemeClr val="tx1">
                    <a:lumMod val="50000"/>
                    <a:lumOff val="50000"/>
                  </a:schemeClr>
                </a:solidFill>
              </a:rPr>
              <a:t>Salarios promedio UTA</a:t>
            </a:r>
            <a:r>
              <a:rPr lang="es-AR" sz="1700" dirty="0" smtClean="0">
                <a:solidFill>
                  <a:schemeClr val="tx1">
                    <a:lumMod val="50000"/>
                    <a:lumOff val="50000"/>
                  </a:schemeClr>
                </a:solidFill>
              </a:rPr>
              <a:t>: Son los salarios promedio escala del gremio del personal de Base del Subte</a:t>
            </a:r>
          </a:p>
          <a:p>
            <a:pPr marL="714375" lvl="2" indent="-350838" algn="just">
              <a:buFont typeface="Courier New" pitchFamily="49" charset="0"/>
              <a:buChar char="o"/>
            </a:pPr>
            <a:r>
              <a:rPr lang="es-AR" sz="1700" b="1" dirty="0" smtClean="0">
                <a:solidFill>
                  <a:schemeClr val="tx1">
                    <a:lumMod val="50000"/>
                    <a:lumOff val="50000"/>
                  </a:schemeClr>
                </a:solidFill>
              </a:rPr>
              <a:t>IPC</a:t>
            </a:r>
            <a:r>
              <a:rPr lang="es-AR" sz="1700" dirty="0" smtClean="0">
                <a:solidFill>
                  <a:schemeClr val="tx1">
                    <a:lumMod val="50000"/>
                    <a:lumOff val="50000"/>
                  </a:schemeClr>
                </a:solidFill>
              </a:rPr>
              <a:t>: Se consigna la información oficial del Instituto Nacional de Estadísticas y Censos para el período Enero 1994 a Diciembre 2006. Desde Enero 2007, por falta de información fidedigna de fuente nacional, se consideró el índice de la Provincia de San Luis</a:t>
            </a:r>
          </a:p>
          <a:p>
            <a:pPr marL="714375" lvl="2" indent="-350838" algn="just">
              <a:buFont typeface="Courier New" pitchFamily="49" charset="0"/>
              <a:buChar char="o"/>
            </a:pPr>
            <a:r>
              <a:rPr lang="es-AR" sz="1700" dirty="0" smtClean="0">
                <a:solidFill>
                  <a:schemeClr val="tx1">
                    <a:lumMod val="50000"/>
                    <a:lumOff val="50000"/>
                  </a:schemeClr>
                </a:solidFill>
              </a:rPr>
              <a:t>Se consideró </a:t>
            </a:r>
            <a:r>
              <a:rPr lang="es-AR" sz="1700" b="1" dirty="0" smtClean="0">
                <a:solidFill>
                  <a:schemeClr val="tx1">
                    <a:lumMod val="50000"/>
                    <a:lumOff val="50000"/>
                  </a:schemeClr>
                </a:solidFill>
              </a:rPr>
              <a:t>Enero 1994 Base 100 </a:t>
            </a:r>
            <a:r>
              <a:rPr lang="es-AR" sz="1700" dirty="0" smtClean="0">
                <a:solidFill>
                  <a:schemeClr val="tx1">
                    <a:lumMod val="50000"/>
                    <a:lumOff val="50000"/>
                  </a:schemeClr>
                </a:solidFill>
              </a:rPr>
              <a:t>y a partir de ese momento se indican los incrementos de cada uno de los indicadores</a:t>
            </a:r>
          </a:p>
          <a:p>
            <a:pPr marL="342900" indent="-342900" algn="just">
              <a:spcBef>
                <a:spcPts val="1200"/>
              </a:spcBef>
              <a:buFont typeface="Arial" pitchFamily="34" charset="0"/>
              <a:buChar char="•"/>
            </a:pPr>
            <a:r>
              <a:rPr lang="es-AR" sz="2000" dirty="0">
                <a:solidFill>
                  <a:schemeClr val="tx1">
                    <a:lumMod val="50000"/>
                    <a:lumOff val="50000"/>
                  </a:schemeClr>
                </a:solidFill>
              </a:rPr>
              <a:t>F</a:t>
            </a:r>
            <a:r>
              <a:rPr lang="es-AR" sz="2000" dirty="0" smtClean="0">
                <a:solidFill>
                  <a:schemeClr val="tx1">
                    <a:lumMod val="50000"/>
                    <a:lumOff val="50000"/>
                  </a:schemeClr>
                </a:solidFill>
              </a:rPr>
              <a:t>undamentalmente desde el año 2008 los salarios promedios se despegan de la tarifa e incluso de la inflación en forma significativa. También se observa el rezago de la tarifa respecto a la inflación cuando ésta crece mucho desde el año 2014</a:t>
            </a:r>
          </a:p>
        </p:txBody>
      </p:sp>
    </p:spTree>
    <p:extLst>
      <p:ext uri="{BB962C8B-B14F-4D97-AF65-F5344CB8AC3E}">
        <p14:creationId xmlns:p14="http://schemas.microsoft.com/office/powerpoint/2010/main" val="1220243761"/>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588387"/>
            <a:ext cx="7773481" cy="1143200"/>
          </a:xfrm>
        </p:spPr>
        <p:txBody>
          <a:bodyPr>
            <a:noAutofit/>
          </a:bodyPr>
          <a:lstStyle/>
          <a:p>
            <a:r>
              <a:rPr lang="es-AR" dirty="0" smtClean="0"/>
              <a:t>2. Evolución de la Concesión en cifras </a:t>
            </a:r>
            <a:br>
              <a:rPr lang="es-AR" dirty="0" smtClean="0"/>
            </a:br>
            <a:endParaRPr lang="es-AR" dirty="0">
              <a:solidFill>
                <a:srgbClr val="FF0000"/>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098" y="1497292"/>
            <a:ext cx="7478495" cy="402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627074" y="5521568"/>
            <a:ext cx="1586147" cy="246221"/>
          </a:xfrm>
          <a:prstGeom prst="rect">
            <a:avLst/>
          </a:prstGeom>
          <a:noFill/>
        </p:spPr>
        <p:txBody>
          <a:bodyPr wrap="square" rtlCol="0">
            <a:spAutoFit/>
          </a:bodyPr>
          <a:lstStyle/>
          <a:p>
            <a:r>
              <a:rPr lang="es-AR" sz="1000" i="1" dirty="0" smtClean="0"/>
              <a:t>Fuente: </a:t>
            </a:r>
            <a:r>
              <a:rPr lang="es-AR" sz="1000" i="1" dirty="0" err="1" smtClean="0"/>
              <a:t>Metrovías</a:t>
            </a:r>
            <a:r>
              <a:rPr lang="es-AR" sz="1000" i="1" dirty="0" smtClean="0"/>
              <a:t> S.A.</a:t>
            </a:r>
            <a:endParaRPr lang="es-AR" sz="1000" i="1" dirty="0"/>
          </a:p>
        </p:txBody>
      </p:sp>
    </p:spTree>
    <p:extLst>
      <p:ext uri="{BB962C8B-B14F-4D97-AF65-F5344CB8AC3E}">
        <p14:creationId xmlns:p14="http://schemas.microsoft.com/office/powerpoint/2010/main" val="2814402157"/>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341191"/>
            <a:ext cx="8067562" cy="1146976"/>
          </a:xfrm>
        </p:spPr>
        <p:txBody>
          <a:bodyPr>
            <a:noAutofit/>
          </a:bodyPr>
          <a:lstStyle/>
          <a:p>
            <a:r>
              <a:rPr lang="es-AR" dirty="0"/>
              <a:t>1</a:t>
            </a:r>
            <a:r>
              <a:rPr lang="es-AR" dirty="0" smtClean="0"/>
              <a:t>. La Evolución de la Tarifa en dólares</a:t>
            </a:r>
            <a:br>
              <a:rPr lang="es-AR" dirty="0" smtClean="0"/>
            </a:br>
            <a:endParaRPr lang="es-AR" dirty="0"/>
          </a:p>
        </p:txBody>
      </p:sp>
      <p:sp>
        <p:nvSpPr>
          <p:cNvPr id="7" name="6 Marcador de contenido"/>
          <p:cNvSpPr>
            <a:spLocks noGrp="1"/>
          </p:cNvSpPr>
          <p:nvPr>
            <p:ph type="body" idx="2"/>
          </p:nvPr>
        </p:nvSpPr>
        <p:spPr>
          <a:xfrm>
            <a:off x="614149" y="1091822"/>
            <a:ext cx="8329435" cy="2565780"/>
          </a:xfrm>
        </p:spPr>
        <p:txBody>
          <a:bodyPr>
            <a:noAutofit/>
          </a:bodyPr>
          <a:lstStyle/>
          <a:p>
            <a:pPr marL="342900" indent="-342900">
              <a:buFont typeface="Arial" pitchFamily="34" charset="0"/>
              <a:buChar char="•"/>
            </a:pPr>
            <a:r>
              <a:rPr lang="es-AR" sz="1900" dirty="0">
                <a:solidFill>
                  <a:schemeClr val="tx1">
                    <a:lumMod val="50000"/>
                    <a:lumOff val="50000"/>
                  </a:schemeClr>
                </a:solidFill>
              </a:rPr>
              <a:t>L</a:t>
            </a:r>
            <a:r>
              <a:rPr lang="es-AR" sz="1900" dirty="0" smtClean="0">
                <a:solidFill>
                  <a:schemeClr val="tx1">
                    <a:lumMod val="50000"/>
                    <a:lumOff val="50000"/>
                  </a:schemeClr>
                </a:solidFill>
              </a:rPr>
              <a:t>a tarifa de 1994 era la misma que existía durante la gestión estatal</a:t>
            </a:r>
          </a:p>
          <a:p>
            <a:pPr marL="342900" indent="-342900">
              <a:buFont typeface="Arial" pitchFamily="34" charset="0"/>
              <a:buChar char="•"/>
            </a:pPr>
            <a:r>
              <a:rPr lang="es-AR" sz="1900" dirty="0" smtClean="0">
                <a:solidFill>
                  <a:schemeClr val="tx1">
                    <a:lumMod val="50000"/>
                    <a:lumOff val="50000"/>
                  </a:schemeClr>
                </a:solidFill>
              </a:rPr>
              <a:t>El valor del año 1999, que permitió cubrir todos los costos, era de US$ 0,50.  La tarifa  entre US$ 0,60 y 0,70 hasta el año 2001 permitía cubrir las inversiones. A partir de ese momento la caída significativa no pudo recuperarse, salvo un período muy corto del año 2012 donde llegó a superar levemente los US$ 0,50. Actualmente está por debajo de los US$ 0,30</a:t>
            </a:r>
            <a:endParaRPr lang="es-AR" sz="1900" dirty="0">
              <a:solidFill>
                <a:schemeClr val="tx1">
                  <a:lumMod val="50000"/>
                  <a:lumOff val="5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560" y="3246790"/>
            <a:ext cx="7721907" cy="2392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317550" y="5639279"/>
            <a:ext cx="1586147" cy="246221"/>
          </a:xfrm>
          <a:prstGeom prst="rect">
            <a:avLst/>
          </a:prstGeom>
          <a:noFill/>
        </p:spPr>
        <p:txBody>
          <a:bodyPr wrap="square" rtlCol="0">
            <a:spAutoFit/>
          </a:bodyPr>
          <a:lstStyle/>
          <a:p>
            <a:r>
              <a:rPr lang="es-AR" sz="1000" i="1" dirty="0" smtClean="0"/>
              <a:t>Fuente: </a:t>
            </a:r>
            <a:r>
              <a:rPr lang="es-AR" sz="1000" i="1" dirty="0" err="1" smtClean="0"/>
              <a:t>Metrovías</a:t>
            </a:r>
            <a:r>
              <a:rPr lang="es-AR" sz="1000" i="1" dirty="0" smtClean="0"/>
              <a:t> S.A.</a:t>
            </a:r>
            <a:endParaRPr lang="es-AR" sz="1000" i="1" dirty="0"/>
          </a:p>
        </p:txBody>
      </p:sp>
    </p:spTree>
    <p:extLst>
      <p:ext uri="{BB962C8B-B14F-4D97-AF65-F5344CB8AC3E}">
        <p14:creationId xmlns:p14="http://schemas.microsoft.com/office/powerpoint/2010/main" val="3938302789"/>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286601"/>
            <a:ext cx="7767311" cy="1283454"/>
          </a:xfrm>
        </p:spPr>
        <p:txBody>
          <a:bodyPr>
            <a:normAutofit/>
          </a:bodyPr>
          <a:lstStyle/>
          <a:p>
            <a:r>
              <a:rPr lang="es-AR" dirty="0" smtClean="0"/>
              <a:t>2. </a:t>
            </a:r>
            <a:r>
              <a:rPr lang="es-AR" dirty="0"/>
              <a:t>La Evolución de la </a:t>
            </a:r>
            <a:r>
              <a:rPr lang="es-AR" dirty="0" smtClean="0"/>
              <a:t>Tarifa en dólares </a:t>
            </a:r>
            <a:r>
              <a:rPr lang="es-AR" dirty="0"/>
              <a:t/>
            </a:r>
            <a:br>
              <a:rPr lang="es-AR" dirty="0"/>
            </a:br>
            <a:endParaRPr lang="es-AR" dirty="0"/>
          </a:p>
        </p:txBody>
      </p:sp>
      <p:sp>
        <p:nvSpPr>
          <p:cNvPr id="3" name="2 Marcador de contenido"/>
          <p:cNvSpPr>
            <a:spLocks noGrp="1"/>
          </p:cNvSpPr>
          <p:nvPr>
            <p:ph type="body" idx="2"/>
          </p:nvPr>
        </p:nvSpPr>
        <p:spPr>
          <a:xfrm>
            <a:off x="518614" y="1173707"/>
            <a:ext cx="8502555" cy="3717237"/>
          </a:xfrm>
        </p:spPr>
        <p:txBody>
          <a:bodyPr>
            <a:noAutofit/>
          </a:bodyPr>
          <a:lstStyle/>
          <a:p>
            <a:pPr marL="342900" indent="-342900">
              <a:buFont typeface="Arial" pitchFamily="34" charset="0"/>
              <a:buChar char="•"/>
            </a:pPr>
            <a:r>
              <a:rPr lang="es-AR" sz="1900" dirty="0" smtClean="0">
                <a:solidFill>
                  <a:schemeClr val="tx1">
                    <a:lumMod val="50000"/>
                    <a:lumOff val="50000"/>
                  </a:schemeClr>
                </a:solidFill>
              </a:rPr>
              <a:t>Considerando la inflación americana entre Enero de 1994 y Junio de 2016, la tarifa del Subte en Enero de 1994, expresada en US$ constantes de Junio de 2016, era de US$ 0,74, un 155% superior a la actual</a:t>
            </a:r>
          </a:p>
          <a:p>
            <a:pPr marL="342900" indent="-342900">
              <a:buFont typeface="Arial" pitchFamily="34" charset="0"/>
              <a:buChar char="•"/>
            </a:pPr>
            <a:r>
              <a:rPr lang="es-AR" sz="1900" dirty="0" smtClean="0">
                <a:solidFill>
                  <a:schemeClr val="tx1">
                    <a:lumMod val="50000"/>
                    <a:lumOff val="50000"/>
                  </a:schemeClr>
                </a:solidFill>
              </a:rPr>
              <a:t>La tarifa de Enero de 2012, luego del aumento, resulta significativamente inferior a la tarifa inicial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90602"/>
            <a:ext cx="7807569" cy="263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317550" y="5639279"/>
            <a:ext cx="1586147" cy="246221"/>
          </a:xfrm>
          <a:prstGeom prst="rect">
            <a:avLst/>
          </a:prstGeom>
          <a:noFill/>
        </p:spPr>
        <p:txBody>
          <a:bodyPr wrap="square" rtlCol="0">
            <a:spAutoFit/>
          </a:bodyPr>
          <a:lstStyle/>
          <a:p>
            <a:r>
              <a:rPr lang="es-AR" sz="1000" i="1" dirty="0" smtClean="0"/>
              <a:t>Fuente: </a:t>
            </a:r>
            <a:r>
              <a:rPr lang="es-AR" sz="1000" i="1" dirty="0" err="1" smtClean="0"/>
              <a:t>Metrovías</a:t>
            </a:r>
            <a:r>
              <a:rPr lang="es-AR" sz="1000" i="1" dirty="0" smtClean="0"/>
              <a:t> S.A.</a:t>
            </a:r>
            <a:endParaRPr lang="es-AR" sz="1000" i="1" dirty="0"/>
          </a:p>
        </p:txBody>
      </p:sp>
    </p:spTree>
    <p:extLst>
      <p:ext uri="{BB962C8B-B14F-4D97-AF65-F5344CB8AC3E}">
        <p14:creationId xmlns:p14="http://schemas.microsoft.com/office/powerpoint/2010/main" val="2818915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331319"/>
            <a:ext cx="6081307" cy="1143200"/>
          </a:xfrm>
        </p:spPr>
        <p:txBody>
          <a:bodyPr>
            <a:normAutofit/>
          </a:bodyPr>
          <a:lstStyle/>
          <a:p>
            <a:r>
              <a:rPr lang="es-AR" sz="3200" dirty="0" smtClean="0"/>
              <a:t>1. La dependencia del Estado</a:t>
            </a:r>
            <a:endParaRPr lang="es-AR" sz="3200" dirty="0"/>
          </a:p>
        </p:txBody>
      </p:sp>
      <p:sp>
        <p:nvSpPr>
          <p:cNvPr id="3" name="2 Marcador de contenido"/>
          <p:cNvSpPr>
            <a:spLocks noGrp="1"/>
          </p:cNvSpPr>
          <p:nvPr>
            <p:ph type="body" idx="2"/>
          </p:nvPr>
        </p:nvSpPr>
        <p:spPr>
          <a:xfrm>
            <a:off x="682388" y="1173705"/>
            <a:ext cx="8243248" cy="4339988"/>
          </a:xfrm>
        </p:spPr>
        <p:txBody>
          <a:bodyPr>
            <a:noAutofit/>
          </a:bodyPr>
          <a:lstStyle/>
          <a:p>
            <a:pPr marL="342900" indent="-342900" algn="just">
              <a:spcBef>
                <a:spcPts val="600"/>
              </a:spcBef>
              <a:buFont typeface="Arial" pitchFamily="34" charset="0"/>
              <a:buChar char="•"/>
            </a:pPr>
            <a:r>
              <a:rPr lang="es-AR" sz="1900" dirty="0" smtClean="0">
                <a:solidFill>
                  <a:schemeClr val="tx1">
                    <a:lumMod val="50000"/>
                    <a:lumOff val="50000"/>
                  </a:schemeClr>
                </a:solidFill>
              </a:rPr>
              <a:t>El principal incentivo que se había planteado originalmente desapareció: incrementar la demanda requería realizar inversiones que no se podían repagar con la tarifa congelada</a:t>
            </a:r>
          </a:p>
          <a:p>
            <a:pPr marL="342900" indent="-342900" algn="just">
              <a:spcBef>
                <a:spcPts val="600"/>
              </a:spcBef>
              <a:buFont typeface="Arial" pitchFamily="34" charset="0"/>
              <a:buChar char="•"/>
            </a:pPr>
            <a:r>
              <a:rPr lang="es-AR" sz="1900" dirty="0" smtClean="0">
                <a:solidFill>
                  <a:schemeClr val="tx1">
                    <a:lumMod val="50000"/>
                    <a:lumOff val="50000"/>
                  </a:schemeClr>
                </a:solidFill>
              </a:rPr>
              <a:t>Tampoco era conveniente incrementar la oferta, porque aunque se incrementara la cantidad de pasajeros siempre los costos aumentaban más</a:t>
            </a:r>
          </a:p>
          <a:p>
            <a:pPr marL="342900" indent="-342900" algn="just">
              <a:spcBef>
                <a:spcPts val="600"/>
              </a:spcBef>
              <a:buFont typeface="Arial" pitchFamily="34" charset="0"/>
              <a:buChar char="•"/>
            </a:pPr>
            <a:r>
              <a:rPr lang="es-AR" sz="1900" dirty="0" smtClean="0">
                <a:solidFill>
                  <a:schemeClr val="tx1">
                    <a:lumMod val="50000"/>
                    <a:lumOff val="50000"/>
                  </a:schemeClr>
                </a:solidFill>
              </a:rPr>
              <a:t>La inflación y el incremento de los salarios fue haciendo estragos en los costos de la empresa</a:t>
            </a:r>
          </a:p>
          <a:p>
            <a:pPr marL="342900" indent="-342900" algn="just">
              <a:spcBef>
                <a:spcPts val="600"/>
              </a:spcBef>
              <a:spcAft>
                <a:spcPts val="600"/>
              </a:spcAft>
              <a:buFont typeface="Arial" pitchFamily="34" charset="0"/>
              <a:buChar char="•"/>
            </a:pPr>
            <a:r>
              <a:rPr lang="es-AR" sz="1900" dirty="0">
                <a:solidFill>
                  <a:schemeClr val="tx1">
                    <a:lumMod val="50000"/>
                    <a:lumOff val="50000"/>
                  </a:schemeClr>
                </a:solidFill>
              </a:rPr>
              <a:t>A partir del año 2002 no hubo un claro marco regulatorio y la </a:t>
            </a:r>
            <a:r>
              <a:rPr lang="es-AR" sz="1900" dirty="0" smtClean="0">
                <a:solidFill>
                  <a:schemeClr val="tx1">
                    <a:lumMod val="50000"/>
                    <a:lumOff val="50000"/>
                  </a:schemeClr>
                </a:solidFill>
              </a:rPr>
              <a:t>Autoridad de Control estimó </a:t>
            </a:r>
            <a:r>
              <a:rPr lang="es-AR" sz="1900" dirty="0">
                <a:solidFill>
                  <a:schemeClr val="tx1">
                    <a:lumMod val="50000"/>
                    <a:lumOff val="50000"/>
                  </a:schemeClr>
                </a:solidFill>
              </a:rPr>
              <a:t>que el Concesionario debía continuar cumpliendo </a:t>
            </a:r>
            <a:r>
              <a:rPr lang="es-AR" sz="1900" dirty="0" smtClean="0">
                <a:solidFill>
                  <a:schemeClr val="tx1">
                    <a:lumMod val="50000"/>
                    <a:lumOff val="50000"/>
                  </a:schemeClr>
                </a:solidFill>
              </a:rPr>
              <a:t>con </a:t>
            </a:r>
            <a:r>
              <a:rPr lang="es-AR" sz="1900" dirty="0">
                <a:solidFill>
                  <a:schemeClr val="tx1">
                    <a:lumMod val="50000"/>
                    <a:lumOff val="50000"/>
                  </a:schemeClr>
                </a:solidFill>
              </a:rPr>
              <a:t>sus obligaciones contractuales, mientras </a:t>
            </a:r>
            <a:r>
              <a:rPr lang="es-AR" sz="1900" dirty="0" smtClean="0">
                <a:solidFill>
                  <a:schemeClr val="tx1">
                    <a:lumMod val="50000"/>
                    <a:lumOff val="50000"/>
                  </a:schemeClr>
                </a:solidFill>
              </a:rPr>
              <a:t>el </a:t>
            </a:r>
            <a:r>
              <a:rPr lang="es-AR" sz="1900" dirty="0">
                <a:solidFill>
                  <a:schemeClr val="tx1">
                    <a:lumMod val="50000"/>
                    <a:lumOff val="50000"/>
                  </a:schemeClr>
                </a:solidFill>
              </a:rPr>
              <a:t>Gobierno no tenía obligación de cumplir </a:t>
            </a:r>
            <a:r>
              <a:rPr lang="es-AR" sz="1900" dirty="0" smtClean="0">
                <a:solidFill>
                  <a:schemeClr val="tx1">
                    <a:lumMod val="50000"/>
                    <a:lumOff val="50000"/>
                  </a:schemeClr>
                </a:solidFill>
              </a:rPr>
              <a:t>las </a:t>
            </a:r>
            <a:r>
              <a:rPr lang="es-AR" sz="1900" dirty="0">
                <a:solidFill>
                  <a:schemeClr val="tx1">
                    <a:lumMod val="50000"/>
                    <a:lumOff val="50000"/>
                  </a:schemeClr>
                </a:solidFill>
              </a:rPr>
              <a:t>suyas</a:t>
            </a:r>
          </a:p>
          <a:p>
            <a:pPr marL="342900" indent="-342900" algn="just">
              <a:spcBef>
                <a:spcPts val="600"/>
              </a:spcBef>
              <a:spcAft>
                <a:spcPts val="600"/>
              </a:spcAft>
              <a:buFont typeface="Arial" pitchFamily="34" charset="0"/>
              <a:buChar char="•"/>
            </a:pPr>
            <a:r>
              <a:rPr lang="es-AR" sz="1900" dirty="0">
                <a:solidFill>
                  <a:schemeClr val="tx1">
                    <a:lumMod val="50000"/>
                    <a:lumOff val="50000"/>
                  </a:schemeClr>
                </a:solidFill>
              </a:rPr>
              <a:t>No </a:t>
            </a:r>
            <a:r>
              <a:rPr lang="es-AR" sz="1900" dirty="0" smtClean="0">
                <a:solidFill>
                  <a:schemeClr val="tx1">
                    <a:lumMod val="50000"/>
                    <a:lumOff val="50000"/>
                  </a:schemeClr>
                </a:solidFill>
              </a:rPr>
              <a:t>existe </a:t>
            </a:r>
            <a:r>
              <a:rPr lang="es-AR" sz="1900" dirty="0">
                <a:solidFill>
                  <a:schemeClr val="tx1">
                    <a:lumMod val="50000"/>
                    <a:lumOff val="50000"/>
                  </a:schemeClr>
                </a:solidFill>
              </a:rPr>
              <a:t>un Órgano de Control independiente que </a:t>
            </a:r>
            <a:r>
              <a:rPr lang="es-AR" sz="1900" dirty="0" smtClean="0">
                <a:solidFill>
                  <a:schemeClr val="tx1">
                    <a:lumMod val="50000"/>
                    <a:lumOff val="50000"/>
                  </a:schemeClr>
                </a:solidFill>
              </a:rPr>
              <a:t>vele </a:t>
            </a:r>
            <a:r>
              <a:rPr lang="es-AR" sz="1900" dirty="0">
                <a:solidFill>
                  <a:schemeClr val="tx1">
                    <a:lumMod val="50000"/>
                    <a:lumOff val="50000"/>
                  </a:schemeClr>
                </a:solidFill>
              </a:rPr>
              <a:t>para que ambas partes cumplan con sus </a:t>
            </a:r>
            <a:r>
              <a:rPr lang="es-AR" sz="1900" dirty="0" smtClean="0">
                <a:solidFill>
                  <a:schemeClr val="tx1">
                    <a:lumMod val="50000"/>
                    <a:lumOff val="50000"/>
                  </a:schemeClr>
                </a:solidFill>
              </a:rPr>
              <a:t>obligaciones</a:t>
            </a:r>
          </a:p>
        </p:txBody>
      </p:sp>
    </p:spTree>
    <p:extLst>
      <p:ext uri="{BB962C8B-B14F-4D97-AF65-F5344CB8AC3E}">
        <p14:creationId xmlns:p14="http://schemas.microsoft.com/office/powerpoint/2010/main" val="373463693"/>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4087" y="364043"/>
            <a:ext cx="6081307" cy="1143200"/>
          </a:xfrm>
        </p:spPr>
        <p:txBody>
          <a:bodyPr>
            <a:normAutofit fontScale="90000"/>
          </a:bodyPr>
          <a:lstStyle/>
          <a:p>
            <a:r>
              <a:rPr lang="es-AR" sz="3600" dirty="0" smtClean="0"/>
              <a:t>2. La dependencia del Estado</a:t>
            </a:r>
            <a:endParaRPr lang="es-AR" sz="3600" dirty="0"/>
          </a:p>
        </p:txBody>
      </p:sp>
      <p:sp>
        <p:nvSpPr>
          <p:cNvPr id="3" name="2 Marcador de contenido"/>
          <p:cNvSpPr>
            <a:spLocks noGrp="1"/>
          </p:cNvSpPr>
          <p:nvPr>
            <p:ph type="body" idx="2"/>
          </p:nvPr>
        </p:nvSpPr>
        <p:spPr>
          <a:xfrm>
            <a:off x="832701" y="1227824"/>
            <a:ext cx="7927042" cy="2371484"/>
          </a:xfrm>
        </p:spPr>
        <p:txBody>
          <a:bodyPr>
            <a:normAutofit/>
          </a:bodyPr>
          <a:lstStyle/>
          <a:p>
            <a:pPr marL="342900" indent="-342900" algn="just">
              <a:spcBef>
                <a:spcPts val="600"/>
              </a:spcBef>
              <a:spcAft>
                <a:spcPts val="600"/>
              </a:spcAft>
              <a:buFont typeface="Arial" pitchFamily="34" charset="0"/>
              <a:buChar char="•"/>
            </a:pPr>
            <a:r>
              <a:rPr lang="es-AR" sz="1900" dirty="0">
                <a:solidFill>
                  <a:schemeClr val="tx1">
                    <a:lumMod val="50000"/>
                    <a:lumOff val="50000"/>
                  </a:schemeClr>
                </a:solidFill>
              </a:rPr>
              <a:t>Al comienzo de la Concesión el subsidio de </a:t>
            </a:r>
            <a:r>
              <a:rPr lang="es-AR" sz="1900" dirty="0" err="1">
                <a:solidFill>
                  <a:schemeClr val="tx1">
                    <a:lumMod val="50000"/>
                    <a:lumOff val="50000"/>
                  </a:schemeClr>
                </a:solidFill>
              </a:rPr>
              <a:t>Metrovías</a:t>
            </a:r>
            <a:r>
              <a:rPr lang="es-AR" sz="1900" dirty="0">
                <a:solidFill>
                  <a:schemeClr val="tx1">
                    <a:lumMod val="50000"/>
                    <a:lumOff val="50000"/>
                  </a:schemeClr>
                </a:solidFill>
              </a:rPr>
              <a:t> alcanzaba al 20% del total de los costos de Explotación; en pocos años llegó a cero; desde el año 2002 </a:t>
            </a:r>
            <a:r>
              <a:rPr lang="es-AR" sz="1900" dirty="0" smtClean="0">
                <a:solidFill>
                  <a:schemeClr val="tx1">
                    <a:lumMod val="50000"/>
                    <a:lumOff val="50000"/>
                  </a:schemeClr>
                </a:solidFill>
              </a:rPr>
              <a:t>reapareció, </a:t>
            </a:r>
            <a:r>
              <a:rPr lang="es-AR" sz="1900" dirty="0">
                <a:solidFill>
                  <a:schemeClr val="tx1">
                    <a:lumMod val="50000"/>
                    <a:lumOff val="50000"/>
                  </a:schemeClr>
                </a:solidFill>
              </a:rPr>
              <a:t>fue creciendo y en los últimos años ronda el 70%</a:t>
            </a:r>
          </a:p>
          <a:p>
            <a:pPr marL="342900" indent="-342900" algn="just">
              <a:spcBef>
                <a:spcPts val="600"/>
              </a:spcBef>
              <a:spcAft>
                <a:spcPts val="600"/>
              </a:spcAft>
              <a:buFont typeface="Arial" pitchFamily="34" charset="0"/>
              <a:buChar char="•"/>
            </a:pPr>
            <a:endParaRPr lang="es-AR" sz="1900" dirty="0" smtClean="0">
              <a:solidFill>
                <a:schemeClr val="tx1">
                  <a:lumMod val="50000"/>
                  <a:lumOff val="50000"/>
                </a:schemeClr>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094" y="2597144"/>
            <a:ext cx="7163030" cy="30421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153426" y="5639278"/>
            <a:ext cx="1586147" cy="246221"/>
          </a:xfrm>
          <a:prstGeom prst="rect">
            <a:avLst/>
          </a:prstGeom>
          <a:noFill/>
        </p:spPr>
        <p:txBody>
          <a:bodyPr wrap="square" rtlCol="0">
            <a:spAutoFit/>
          </a:bodyPr>
          <a:lstStyle/>
          <a:p>
            <a:r>
              <a:rPr lang="es-AR" sz="1000" i="1" dirty="0" smtClean="0"/>
              <a:t>Fuente: </a:t>
            </a:r>
            <a:r>
              <a:rPr lang="es-AR" sz="1000" i="1" dirty="0" err="1" smtClean="0"/>
              <a:t>Metrovías</a:t>
            </a:r>
            <a:r>
              <a:rPr lang="es-AR" sz="1000" i="1" dirty="0" smtClean="0"/>
              <a:t> S.A.</a:t>
            </a:r>
            <a:endParaRPr lang="es-AR" sz="1000" i="1" dirty="0"/>
          </a:p>
        </p:txBody>
      </p:sp>
    </p:spTree>
    <p:extLst>
      <p:ext uri="{BB962C8B-B14F-4D97-AF65-F5344CB8AC3E}">
        <p14:creationId xmlns:p14="http://schemas.microsoft.com/office/powerpoint/2010/main" val="28637859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sz="3400" dirty="0" smtClean="0"/>
              <a:t>1. La modernización postergada</a:t>
            </a:r>
            <a:endParaRPr lang="es-AR" sz="3400" dirty="0"/>
          </a:p>
        </p:txBody>
      </p:sp>
      <p:sp>
        <p:nvSpPr>
          <p:cNvPr id="3" name="2 Marcador de contenido"/>
          <p:cNvSpPr>
            <a:spLocks noGrp="1"/>
          </p:cNvSpPr>
          <p:nvPr>
            <p:ph type="body" idx="2"/>
          </p:nvPr>
        </p:nvSpPr>
        <p:spPr>
          <a:xfrm>
            <a:off x="797533" y="1547606"/>
            <a:ext cx="7927042" cy="4020855"/>
          </a:xfrm>
        </p:spPr>
        <p:txBody>
          <a:bodyPr>
            <a:noAutofit/>
          </a:bodyPr>
          <a:lstStyle/>
          <a:p>
            <a:pPr marL="342900" indent="-342900" algn="just">
              <a:spcBef>
                <a:spcPts val="1200"/>
              </a:spcBef>
              <a:buFont typeface="Arial" pitchFamily="34" charset="0"/>
              <a:buChar char="•"/>
            </a:pPr>
            <a:r>
              <a:rPr lang="es-AR" sz="2000" dirty="0" smtClean="0">
                <a:solidFill>
                  <a:schemeClr val="tx1">
                    <a:lumMod val="50000"/>
                    <a:lumOff val="50000"/>
                  </a:schemeClr>
                </a:solidFill>
              </a:rPr>
              <a:t>Desde el año 2002 el Plan de Obras previsto para modernizar la red quedó suspendido dado que los subsidios operativos no dejaban al Estado recursos remanentes</a:t>
            </a:r>
          </a:p>
          <a:p>
            <a:pPr marL="342900" indent="-342900" algn="just">
              <a:spcBef>
                <a:spcPts val="1200"/>
              </a:spcBef>
              <a:buFont typeface="Arial" pitchFamily="34" charset="0"/>
              <a:buChar char="•"/>
            </a:pPr>
            <a:r>
              <a:rPr lang="es-AR" sz="2000" dirty="0" smtClean="0">
                <a:solidFill>
                  <a:schemeClr val="tx1">
                    <a:lumMod val="50000"/>
                    <a:lumOff val="50000"/>
                  </a:schemeClr>
                </a:solidFill>
              </a:rPr>
              <a:t>Esto impidió seguir actualizando las instalaciones y equipos que habían llegado al fin de su vida útil. Dado que el Subte de Buenos Aires es de 1913, requiere permanente modernización, la que estuvo paralizada entre los años 2001 y 2012,  a la espera de la renegociación del contrato con el Gobierno Nacional que nunca se concretó</a:t>
            </a:r>
          </a:p>
          <a:p>
            <a:pPr marL="342900" indent="-342900" algn="just">
              <a:spcBef>
                <a:spcPts val="1200"/>
              </a:spcBef>
              <a:buFont typeface="Arial" pitchFamily="34" charset="0"/>
              <a:buChar char="•"/>
            </a:pPr>
            <a:r>
              <a:rPr lang="es-AR" sz="2000" dirty="0" smtClean="0">
                <a:solidFill>
                  <a:schemeClr val="tx1">
                    <a:lumMod val="50000"/>
                    <a:lumOff val="50000"/>
                  </a:schemeClr>
                </a:solidFill>
              </a:rPr>
              <a:t>Recién </a:t>
            </a:r>
            <a:r>
              <a:rPr lang="es-AR" sz="2000" dirty="0">
                <a:solidFill>
                  <a:schemeClr val="tx1">
                    <a:lumMod val="50000"/>
                    <a:lumOff val="50000"/>
                  </a:schemeClr>
                </a:solidFill>
              </a:rPr>
              <a:t>en el año 2013, al ser transferido el Subte al Gobierno de la Ciudad, se retomó su modernización</a:t>
            </a:r>
            <a:endParaRPr lang="es-AR" sz="2000" dirty="0" smtClean="0">
              <a:solidFill>
                <a:schemeClr val="tx1">
                  <a:lumMod val="50000"/>
                  <a:lumOff val="50000"/>
                </a:schemeClr>
              </a:solidFill>
            </a:endParaRPr>
          </a:p>
        </p:txBody>
      </p:sp>
    </p:spTree>
    <p:extLst>
      <p:ext uri="{BB962C8B-B14F-4D97-AF65-F5344CB8AC3E}">
        <p14:creationId xmlns:p14="http://schemas.microsoft.com/office/powerpoint/2010/main" val="2387090007"/>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588387"/>
            <a:ext cx="6081307" cy="1143200"/>
          </a:xfrm>
        </p:spPr>
        <p:txBody>
          <a:bodyPr>
            <a:normAutofit fontScale="90000"/>
          </a:bodyPr>
          <a:lstStyle/>
          <a:p>
            <a:r>
              <a:rPr lang="es-AR" sz="3400" dirty="0" smtClean="0"/>
              <a:t>2. La modernización postergada</a:t>
            </a:r>
            <a:endParaRPr lang="es-AR" sz="3400" dirty="0"/>
          </a:p>
        </p:txBody>
      </p:sp>
      <p:sp>
        <p:nvSpPr>
          <p:cNvPr id="3" name="2 Marcador de contenido"/>
          <p:cNvSpPr>
            <a:spLocks noGrp="1"/>
          </p:cNvSpPr>
          <p:nvPr>
            <p:ph type="body" idx="2"/>
          </p:nvPr>
        </p:nvSpPr>
        <p:spPr>
          <a:xfrm>
            <a:off x="679938" y="1582616"/>
            <a:ext cx="5216769" cy="3821723"/>
          </a:xfrm>
        </p:spPr>
        <p:txBody>
          <a:bodyPr>
            <a:noAutofit/>
          </a:bodyPr>
          <a:lstStyle/>
          <a:p>
            <a:pPr marL="342900" indent="-342900" algn="just">
              <a:spcBef>
                <a:spcPts val="600"/>
              </a:spcBef>
              <a:buFont typeface="Arial" pitchFamily="34" charset="0"/>
              <a:buChar char="•"/>
            </a:pPr>
            <a:r>
              <a:rPr lang="es-AR" sz="1900" dirty="0" smtClean="0">
                <a:solidFill>
                  <a:schemeClr val="tx1">
                    <a:lumMod val="50000"/>
                    <a:lumOff val="50000"/>
                  </a:schemeClr>
                </a:solidFill>
              </a:rPr>
              <a:t>Al comienzo de la Concesión el Plan de Inversiones era ejecutado por el Concesionario, lo que era muy positivo para la operación del sistema, pero cuando el Subte fue transferido a la Ciudad, la ejecución de las obras pasaron a estar a cargo de la Autoridad de Aplicación, no teniendo el Operador participación en su diseño</a:t>
            </a:r>
          </a:p>
          <a:p>
            <a:pPr marL="342900" indent="-342900" algn="just">
              <a:spcBef>
                <a:spcPts val="600"/>
              </a:spcBef>
              <a:buFont typeface="Arial" pitchFamily="34" charset="0"/>
              <a:buChar char="•"/>
            </a:pPr>
            <a:r>
              <a:rPr lang="es-AR" sz="1900" dirty="0" smtClean="0">
                <a:solidFill>
                  <a:schemeClr val="tx1">
                    <a:lumMod val="50000"/>
                    <a:lumOff val="50000"/>
                  </a:schemeClr>
                </a:solidFill>
              </a:rPr>
              <a:t>Por otra parte, la Línea Suburbana Urquiza, todavía  tiene pendiente la renegociación de su contrato </a:t>
            </a:r>
          </a:p>
        </p:txBody>
      </p:sp>
      <p:sp>
        <p:nvSpPr>
          <p:cNvPr id="4" name="AutoShape 2" descr="data:image/jpeg;base64,/9j/4AAQSkZJRgABAQAAAQABAAD/2wCEAAkGBxMTEhUTExIVFhUXFxoYFRgXGBgWGBcVGBsYGBYXFhcYHSggGBolGxcWITEhJSkrLi4uFx8zODMtNygtLisBCgoKDg0OGhAQGyslICItLS0tLi0tLS0vKy0tLS0tLS0tLS0tLS0tLS0tLS0tLS8tLS0tLS0tLS0tLystLS0tLf/AABEIAKgBKwMBIgACEQEDEQH/xAAcAAACAgMBAQAAAAAAAAAAAAADBQQGAAIHAQj/xABMEAACAQIDBAYFCAYJAwMFAAABAhEAAwQSIQUxQVEGEyJhcbEygZGhwRQjJEJSctHwB2JzgpKyMzRDU5PC0uHxY6KzFlSDFSVkw+L/xAAaAQACAwEBAAAAAAAAAAAAAAACBAABAwUG/8QANBEAAgECBAMFBgUFAAAAAAAAAAECAxEEEiExBTJBUXGBkcETIjNhsfAjQlLR4RRygpKh/9oADAMBAAIRAxEAPwDjgFEtWyxCgakwK0qw9BQvyk5lDAWX0MjViqbwQQYY60MnZXIhxszZgRAo1+J4mpTWByqwW8HZfJ1eZGZiuViHAjjKqG4iOydxpbirMMQY0kaGR6iN47687Vc82Zu9x6NrWKv0stRaQ8nj1EH8BVVq4dLT8wPvjyaqfm8K6+Ad6PixatzHor2tcxqw7C6MX8UrNbIhcs7p7TBFjUTqacMJzUVdiGtlPdT7bfRi9hmCu4OZcwKnMCJI0IJG8EeqgbM2FdvXFto0s5gDdr4k6ChlNLc3w9N1+TX/AJ9RYpP2aIGP2TVqfoHiAR20IL20DKwKFrolO0DERGveKy90Dvret2C6C5dDQCw0ylgcxnTVW9lZ+2iPrh1T5ea7+0qhLfZrztcvdV5T9GeJIDC5ZIYqFPWLDZoKkHiCCCKG36Ob4TrDdtZd4OcQU7Jzg/Zh1M8jVe3RP6GT0vH/AGX7lJluXurQ5uRq+P8Ao2viR11glWyEC6JDCZERwAYnuUnhSPaHRt7F0I1wGRmBU5lZCAVZTxBolWTdjOeBqJNqzt2NCazY4nfUpQedFxVjJHamaiX7pA0JrdMQkrOxKVzpurt+wVC2LSgbra+QJ95NcAs32LDcdRvAPwr6B2QCLakTMIqxzjU+oedcDj6dSNOK21fkjfD2V2PVULE7+K8vE8+6pD3GEEBV5QBMeNLLTGpLXSYrzFPEqGbJeL0tb1e/loMuN9yJtzCtcXteksZWG8/WyMeI0kTy76oe3dlW7zZnWeyqh19JIkrHgZ99XraeJKq3bA4iSPI1Wdn463H0grba4YVcrAPIXVjJgEkajx0mvb8MxDqU2pX07fmI1o2dypWtkKqtautbuqWlJOqZ1nKu/KcwO6REVStq7PW1eKS4WJBIkjSY4THOuqbQw9m5cXVWyMBmQ8RoGkcfHiDXm09m2rqm2wtkHWGU2jmgiQywJ9RrpONzFM45essu/cdxGoPgaHNdD2t0QHVi3aZgc8hWGYdqBIZeUchVBvWyhKsII0IoGrBJ3BZq8rfMKwP3CqIW7oBiFUXi910yKGESVA7WYxx4aU5TpZh8Vbe3dAVirBS0DMYOUzu5aGlPRvpHs23a6rFbPckrle9ZvMHccSyEgA+B9QpJ0nGB60fIDeNorLC8AGV5PZEbxEa61CE7ZG38WoWxZuwAYUDLEs0745mmAx20WJHykjUzDkajfupD0dgX7e701J8AwJPsFWrDPJbkC0euDVucu02p01LcU4lsXHbxTxyDuZ1it1tFUUMxYkZpPeTz37qPiWkaiNT7JNa32MJBg5I86DM3uMKnGOqNLXoHxNbqdKj2yckTx/Jo4NUyynTTfoox+VWlBIznIY4qdSD3aD2Ummm3RU/TMP8AtB5Gqqcj7mJR3R0ldGMSGVxHvmPWBWt9s9tTGtvsMeamWt+yHE8gteXTLMeZHv1qVgGGS7biS+g/d7c6/drzkdZON97/AMDz2TKZ0wX5n98eTVTKvXTJfo/748mqlWrYO+Y7q7HDn+D4sWr8wKrf0U6S2cOlxbiXHzqF7LBIhlffB4qOXGq0bVv9f2D8a9Fu3+v7qeFqlNTVmWbpP0otYi4Gto6KFC5SwaImAIAAEQIjhJJJqJsbbtu1eS4yuwVgxCtkJjkw1U99Bs7LsBA913WeQnf4Vtf2Nan5tmIgEz36+UUEqebcZwtV4fkLqv6SbEFfkrZS4uN21Ba4ptFHJFsQ3zUmNDnNQcV0/R8XYxJst8yuXKGALQXKktG/tjhwnjWYb9G6M3V/LbQu5VcWyCGKsJBGuusj1VNx/wCigWrTXWxYhY06s6gkCfS5n3Vk6S6j0ceorSK1uuvXR9QGA/SOERBdtXLzLc6ws12AzSMpK5d4UZRrEE6bo1vfpCtNZGHOGbqYy5etgwBbFs5svpL1e/jmOgpfhuhaPcW2MQO0wAOU8THOneK/RTlwxxC38/YzhAhBJ0gTm79/dU9kiPHJO+VX367+egvufpBt9Y9xcMRnvm8wNyR2rbW3TQA6h2M8NNNKUbU6SJeYMLRQKi20UEGEQQoLH0jHGjr0HuM5tqUYgE6XAQSN4HMzpUiz0QQ2OtLMN8qRqCGynWaOFFX0AqY2drbdCrY7GB44UtLd5qz39i2twLSDR9jdGLVy7FxiLSKbl0jf1a6kD9Y6KO9hW+ViDlcrtvBuvVM6kLclkneygxmjfE6AnfBia71grpUW13ZQG05sFM+IEVw/a913xTO8CWGQD0UtjS3bUcFVQFHhXbLR109Vef488sIW3u/R+iN8MrtjfrMzE6amdKkHdUPDVNQa15aMXKd3u39RrYqSbP63EX7jmQLkKO4InuqobRZjft5tV61QAQIgi3IPOuhYb0r37T/IlULa4hsIVPpXe1I5JbMeVer4JNudT5ZfoxTE7IlbXxgfBiXKurowCnVewQd24b+VBbbWRgrkho7X1hmHEEfnfWt5FIxQIEIqHmPRU6/xGoG0GKYiVieqJGnFgY8678XZCtibiMejgFLiz+qcp9e6ke3rIvpJjODvIhv4hv8AXWt5Zv8AaUHiy7gZWRu3cKmYl7AwxtrlS9mUnIJufWkSTqPR3mizJlWKC6xWlScQJJJOs7o379fd76C6kb6zCPAxrayJYCh0XCjtr41CDTYI+dA5H8as2Fbf6/hVd2SsYiO/zmnuEoJDlDlAYh5kA8+7jXlySF+7+NeYo7yNfCtHbSNRpHKqRpJnk9g+J+Fel6jHRYopq2Z3KxTLo2fpVn748jSw0y6PD6TZj7Y8jUmrxfcKrdHSOJ8fjR8Ddy3UMQAwnvE6+7Sgrv8AXW9iM4zSVBExvyyJAPDSvKqVpXOjbQS9MLeWyRyuAfzCqtgcGGSSrHU6jd5VdOnrZrTPljOysO8mcxH72akGwrTGzpG878x8ga9Dw2H4b72J1nqLbuFSNze3/aoV9QCIn1032hYdFlgBJiNfbuik9y5JBp1mJZsIvzaSPqj4VItIMrGNdfKhbItEIpOoKiKkpor+vyoolE/pVsi/dxdtrRWfk1ojtZTIzaiN28a6V0Y4W7iNnOgDB2AYZjqzDIzDwnSqkuDt4jG2F0K9TbzNmZQACWaSP1QdJFdF2XZwuGVlt3Qfts903HJ1iSzGOOgiglHMw27I5rsLozireKtvctlVDhiSZGhn7Rk6RXT9kWw2EtAjQ2wDygiPXvqPtja6JadlKlhEcd5OpAM8D6xVSudNzbsLZtIodQQWY5gFkBCB9ozrO6ONWqblJRiBJ6XZpYW3axBz27aFGk+jmzNqezvO7/mo20gOpvkDTrbum7+2aqoNts9+4zOrdslXYHe0FpbdEkd3dVgw7TgiZzSz68/nDWkaco6suVRSSKu8FjGndNScVhRbsW3JOe6zGJ06pSAJ8XB/godrAPcvKF9JiEA5ltB51K25cz3sv1bYW0ADIy2wFMHjJBbxY0QIox/RbF5VxfUN1OUHPposxJEyBXVreDYWxcjsklQe8aa1x7au073X5FuOEbKCoMArOgIG8aCuv4N2MoScpkkcJE/ia83x1Q91SX6rd+g3hr62J2GbyqZaO6l9o1NtHdXmIcyG2LQIe794f+NK55jvSw37Zv5LVdFf0mPMg/8Aao+Fc92gnbww/wCq3/jtfhXpeB89X/H1FMTtEkvag4sEb1Wf4UHwqBtKPla8hbSfYKb4ojPixyEeRFJNsNGJP7JfJa9C9hQg4y1/9w3mCQsfur+NCNsttF0iQG0HgBOtGxhPyvwef+1fwotkztDTf1jT7FqrEuVO9ZBN4xEEkeBaKhYlpPqFOMRb7N4/qj3tSV99RloGRRcIO2tNdj7LW6G5rauvv3ZDbAPsZqhJay3gvKPes/GqIWPA4ZVxFhhvNxAfCRUi0O03iazDp87h/wBtb8xWi+m3iaGQxQ2BXgBMeygjj4V69veDQwo1BoUbSBXToD40cmotxYjxo7LRGfUrIpp0a/rdjl1g+NLBTPox/W7H3x5GpLlYstzo9vfW9sanw/3PlWlreK2nU+EV5HqdPoL+l18tgSh3o6lTyVic4/iyn1mkfRm7bW1DqCcx+qW3mBVr6W4a0uzCwM3ndTBBGVAxEAnQyYJqnbAwDXLelvNq0wQIjdAJE16Xh6aoq/39oQrP3idti9ba1KIusQQsQdDVWYbt9WfG4C4tvW1EFQpkaywA+txmgYro/e3C365X2elTTbBikNtkD5m19wfCvANXHMnyrfZWCe2ozN9UDL9mAAd1DLAM/jWsQGN+kW0xbxNobvo1h0IGvWIXK+MlVWORpn0h/SMEtIcJbJu3JMOigW0GgJC+kTw14HupD0owgvW7N1T2rdgGeDKCYXxkHXvqrXsNeVUL27iAgQzowVgdRlZhDacqKbstCo6senppib+TD4lEZXu2wGVQpHaggjcZzedLdt4xvlN9FBgOWMctNT3DSouFLdYjLqQykdnMFgjtFeQ3meVb9Jr4fGuNMw7DxME6ndyiKGlNphSij2zcL5UiQusDixhQO/d76veEj5Gcq5RmeBMx84dJO+qJg0IBjeeXKrlsx/oQXce1I46sSJHhTEzNGux8SLTvdkyiEpy60jKk+Elv3aWZOPfTC4wFgKD2nuZm+6i5UnxLv7BTVLthHsjqLTBbbZ8xY53hYZu1v0MAQNT6sizmu02+lqO9POuyYV4afH31x/bbBsfmChQXUhVnKBm3CSTFdiuIoeFmIB17xPCvNceTeV947hepNXcKk2W3VEB0FSLR3V5v8w0yPdGviJ+Hwrn20B85h/2jf+NK6HihqPujzaue4z+kw/7Vv/Glek4IrTqr+31FMTsvEm4yBcxh7h/KKS7dH0k/sl8lpntQ9vHeC+VLds/1k/s1/wAld97ChFxSfSSf+pHsAqXbtAY5TG+5c90CgX7f0ied5h6gB+NTVQnGJ+0ve5hRAlTxy/NXD+pb97UhI1qxY1vmLmm+3a/mquihYUdix9HrCm1fZlBy4W8RzkvbAM92vtqGbM4m8Psox9gUfGmnR9Po2IP/AONH8V6PhURFnFYvuS77nQVTKJOyscHxFlQpGW7b1Jme0BpppRGMO3ifOlvRl5xFvU/09vTh6VMLp7beJ86GQ1S0QC4TrxPsoYfmYEVs76mdKEd8d1UjSTNHYEDXjUhjUa4N3jUl99WyluVmmfRj+t2Pv/5WpZTTor/W7Pi38j0NTkfcxaO6Oj2hur0rWWxureK8kdIWdK7pOEYT6MR/EKN+j/Epfwvye4QrrcbqH3EFoOR+aMxPgTO6h7csh7DqXCTlAZpyg50HaygkDU6gHdWmwej1+zYL5VurnJFyy3WJuGhIEqe5gDXoeFXdJ37fRCWI5iJ0swU5XZmHVuFdRJiWgkDgQfzpTHDYkQEZiwibbye2vI/rAe0a84l7btrdwovL6Qu21vayZN5Crn1EqfujnQLtlFYqf6FjvUibNw+i4MaKT7CeR06LRimYXEgCZPcx5VX8aTmeCd+6Jnx5V0HYpAlWUC8o1P2lO50ncDuI4EEd5ovSBCmIxCgfWzLw9IZh6gT7qJAi/bO2yFtLbYH6MttxwVs9wsPEgr7qit0gxF9LeHu326lQFtpACqR6MwJbxMxTb/0FfbU3Uk6nstxoifo8ucb4HghP+aqd2WrC7DYW7az3ZydWGDRG8qQFyneDPHQzUDEbaa7k6xVlM0MogkMQe1zjX21eL/RK49sW3vyBEkWwGbKIXMSxmBFINvdDhh7LXuuLRAAyAEliBvn4VavHYjdwWzcO13S2C7bwF00FWjA4K+qOGtvJC6RxEzSfoNa1c/ZQD2n/APmuk7DvE6sAcms7jP1R3mfI0bqXBtYqG18KesyhJVFVJA9IqO0w8XzGlN5Y3qfZXTBcw6znCE8mJEbzOhHAH2Ug22uGc9gAQNQpY6iZ3nnpVZizlu0f64mkdpO7iK7Hh9T+eFch2ko+XIB9u2PaRXXLBhiNNJ3buO6vN8cV3B9/oO4bZjEHQUa0ajA9kfnjRbbV55r3hk8vvLeAj2T+Nc+xn9JZ/an+RKvrHWqBjj87Ygf2zT6kWvQcEd51PD1FcStEStq3VFzHSOC/D4TSzax+kn7if/rqZtQRdxpn0sp8IH+0+ul22MQq32J0HVoTzHocK9C9hM8e8flQHBbtw9+sf6azrpxbjWFa+faf9qWHaXz9y4NVDMwG6Qd3nQsJiXbE3HUAZs5g6wGMke/fUIResnC3QdTNsT3AtSapQNzq2ABySM3Kfq0E2jE1Cx9sXallbdy03WBnt2kXQEFxeLNPJcp9oqPhcYq4jFTPzguIsfaNxWE90KaSi7lYHkQfZrR8K03QebT7ZqirD7ZaAYq1AA+et7vEUXEjtnx+JrdUjFWf21vzFZih84fvfjQsZpbEK5BY6ad9CkAz3US8e0cpFCU9qqQctjx2kDxolxtaFc4eNbMdahQgpp0Z/rVn7x/lalYNWDobaBxAJAOUSO7WJ8Ykes0Nb4cu5/QXjui/g1hNbgVqRXkzpCnpIPo137oPsZdaH0A6RXbVp8pYHPvDFZ7I30fpGv0W7934iqLg8ddQHqzAJk7orvcKf4T7/RCeJXvF6249251mIdDldkzEmA/atLvOpkCNKcbPwyMCLZzAmCjQG1XVd8OvfvMjSuZvtm+f7TfroBGmvLmBRv8A1Jiog3nn90Dyrq3F7HSFQpltsSpUk4Z23qYk2bnNSB6x3rNVbpQxuv1g7Jy5XXflZDJB5yGEHiIqv3ukeLZSj3mK6dkhWAPAiR2SIBBGoIFbHad1zoXL5SCwPASxlCvATxqKRLHW1OgrM1cqubWxX1cWx3RrkJndo2h9RPwqJe25jFMNeujxMeyquTKdhzUk6a2s2EfuZCfAGuanb+K/9xd/iNFs7cxEdrE3Y+8ST4ToPHzqZi8pcOhVmbbFY1Y68AFjUnkCTV0wNweiDoNZ3Zjz8OQ8edcft7cukw166qAaBGkk8CZIk959QoK7ZxH9/d/jb8arMTKdi2pfEsOqRuyO12805bnIx/zVdxCmTAaTmG7ec0wB7a5//wDWcT/7i7/G340N9o3jvvXOfpsfjV5i8pO2kjDGpm35k9xHKur4U6+o1x7Zw+et5pMssH1iN+8cK7Dh119Rrz3GtZQ8fQbw6smTVfQUZDpUW2KOh0rgPVjJjMBBJABIGumpMAe2PbVIxk9baG6LzCP3UqybavAEdoAZG46SCCvr1MeNUzGY0fKbdsA9m7mLTvzBQfKvScGpKOaXal6ieJeyPdrYqWxJWGELBBkbpMHjuNLcbZBd2vG4FI7RAlsudcpUNpG71UVLXUJcW9bYM2UQSUKk5oZhEsI+rpMigbUu3GL21Z3zCFH2lW4MvHhl3chXdQqRcPctoxe1lIXP2b0MX3QDbGh8PfQG2kwZnQtbftQbfza5SdQANY/Ct9kbLa5fFpuzJYEx2vzpRdk4FTevAgMFS4df1Yg1VyrFcuMTr4a+rjWFzFMLafRLh/6qDd3MaW1RZpcaj4R+2teWAMwzDT/avLAhgYqELcLg+U2I/v7fnXl4TdP3j8ajYW5N2y0QFuIx13KDM+wUZnm6SDIkx65oWMUiNiIDGoytBJ31IurBIoFsdo0KNZIGxmNKLvrSKH1lEA9BTeSDpOXhNNdg32TrXUwQmh8WUH3E0nZqc9HBaLOLzOqFNSgBacyxoeFXa+jFhi2372cw+gmInhu41idIL8+nx76lDBbPk/Sbw8bUx7K0GAwGv0y5/gtWf9NS/SvJF+0l2sj4va91rZVnkGAR3SKgg25gwI76bXcFgo0xjnVd9luYB91TMFsPB3bgVMW+Y6gdSQNAST2vAmjhTUFaCRL35mV6LU74007Rr02rJ3mf3j/zVkfZGCVipxlyRofmOWnKvf8A6PgdPpl3/Bove7ArQ7X5fyVi3ZtSdJnkxke+puF2ZauMEXMtw6KGMox4DWCpO7jqBunR3ZwmCUEDF3eOvU6jNAMR3CPWaYbFw1vBXxdd89m4hFq8FkBjvkDVTEj8mCS7QHa+hSMRgSnZZSI1hpB9XdWi4bOQoUk8Asn2AbzFdGxmynv3sP12IGIw7lwpUdWQcrMN2vD3Uv6K7Mtg2bwBz/KbluZMZAjwI56b6jiVcoxwyiQViN8zoe/vpjg9nWilx2WcgWBJGrGJOu4R7xV42Rs7CvdW/btuGGIuWmzNmDPDHPBnjwEb+6vcHgMMyX7xtrlN7qyty8UWUJLNm5ksYX9UVLF3KPYw9rU9UD45jHsNeOLPBFA7s0e8022hat2cQ62XD29I1DDKROUkb4qJes2y0hCs7xnkerShYcUupEXquKLHgaF83PoL3dmmSWFY5cvhrQLlhJgrMbtT+NBdh5YfMDbuJBhVkCR2QIM6eGtTL+07v2onkBp6zrUZ7KhSVUDnqT5mvLykkaVHFS3QD02CnHuQZY6bvzxrfD4kt6R15wB5aUG3ZYgwp9ho2CwlwiOqcyfsN+FWoRWyBbZttBvm21kDLHEDtgmOW+ndrZQa+bnWWyxIhAe2sHe+kKNNKXnYV5ka2ttlJEjP2AYKk9poG4bqZ4RB8qva/VtHT2xRoESXC7WRLTLhiSZJK5wMxO8f701wWGC4hBvlgTpz7R9k1lrCG3ZZWiQjk/8AcRr660xG0vk99W09BW119K2s+5jVMh5shB8uUs6p221bcN+/ypLgMeLeIvgW+sLrdtgDmx9IeEV7bw93FXnKdkFiS2sKCZIHM91WjZ2ybdoEIN+8kSzHvPLuGlUk3sQpmG6PPli48A71XXXvO72TTLCdHAdEWfUCffVtweBDGJ/AU+w+HtoIHrPE95q37pFqUm10VA9ID3UQdHLf2aujZaGQvKsW5PqHZFTt9HEBkA+32VVcPs+5ZYrcXKSSRqDpBHCuqXHUQNNdKonSq0flNpgpyhCCYMAkmATRRTtqFF2khJeGp11oKz2o30Vm1JPuoa8aiGHqDB0M0CKkjcaABVgNCYCmWy10f7o/mUfGl5GtNujuGNx2QEAlNJmNGUxpVuSirsWSuez2m9daJTc9Hb8k5VMzuYePGtBsDED+zH8S/jWKxVH9S8w/Zz7BU48x51OwtwqykcK3xWx7yIXZAAok9pToPXUezdBjT3j8a0jVjNXi7lOLW4wxN8u5c7zJNaru3msUSZynjppWNcy71PtH40ecmRg2WKc9HcViMtxLa27iQGa3cGZSdYKg8dPdVfbGj7J9341ou0AN2Yc4IHxoswNi9Ym7jX6plsi21mWREyKkEQewW13keB76ittLHuZ6u0OquTlgAZ2Q8Q0EQ8zO9xrVVtbcysGAaQZ3j8ajYjaIZi3aBJJ9vgfD2VbkiJFwvY3Hs1sFbdrKzOMoEM4GpYIWJMNuA1k+IZWr2Oyllt2hnY51yrkZhkCsAeMbzpu51ztcb9720wt48FVWDAk7xvaPwFDmCylrxe3sTaYKyWA2UHS2p3zp/wAV6nSfEadmz/hrVatYpTHZprhCrRp5z5UDmGoXHeG6Q4kn+z/w1/Ch3OkWKkj5vf8A3afhU7ZmzSfqyDUzEbCK5iV0gE1m6rNfZoruK6S4nIZZP8NOfhUe70txc/0oH/x2/wDTWu0bJJyhYkwJPM+Fe3ejV6dSntP4UMsTCHO7Auk3sgS9LsZB+fPqS2P8tCs9K8aZnEPvG7KPIUVejN3XtJ7/AMK2wvRS59tfYTWb4hQX5vqD7CfYQ9ubTu3rLi7ddwACAxkA5l1Ap7gMMeuuPpDJbA5yBrXqdH1thesIuZiVII7MRmGnOQKNZuZVJ/VX8K1o4qFWTyfe/wCwEqbitQWIg27s6HqXjxqsYXDtjMSEJ7CKM5G8IAFVfEwde40w6VY3K75BowUBRvJhdAOZPnT3YOy/k9gKR843aun9Y7l8ANP+a312MyQlkCAqhVGgAG4US1hZ4Gtbdpid1NNn4cyJ3ca2tZA7kqxgAqgAePjWxwtTorUkUu9TQgHC0JsN+fVTBmHKgswndVWJcU3cP2xPdFIel4yYZ2AAMrv1+sKtGJ3rp+ZpPt/AriLRtGVEgyInQzxrVbA9TnOEuFgSY3xpI86wg6xU/amyVwxyKzEFc0mJBkiNPCoIG+s+o3B3igFsaGvVWsXeawVCxHFPOiDxiB3qQPGVPkDSW1aJ0Apx0WtH5SncCfdHmRWeI+FLuYtDmR0JK3oSE1upryp0iJtsfR7v3DVQ2baLlRxkADyFXDbP9Bd+43lVS2VicjqeIII9Wtdnhvw5d4vV5kdy2N+jjCpaXrgz3CO0QzKATvChY0HfNUf9IvRNMKVKN8285Z3gjeDG/fv766PsfpthLtlXe8tto7SsYIPdz9Vc1/Sb0sTFOqWjNu2CAftMYkxy0A9tdJ5baGUc19Tm2JgVFZqPiDNR2o0A9zWthXkVuBVlHq1JsmgoKk2hQsJDDCIDVp2JhAxFVnCRVl2Ri1UiaxkzeKOydHdkIlpWIzMwB13QdRpUva+GU2m7I04bh3Uq6O9IrRtKHOUjQTxA3VF6T9JbZttbttM+ke7kPXFHeGQytPOUPpBdhwAoHaHmKa3WqqbSxeZxJntDx3+VWW61cXiP5fEbgehqJZaouavVeuS0aG+0gxAK6ldQO+CKRbcGS0gBl80PG7dpp4g1YsPcWGzMAI4mPUO+qVtfFNfvC1aBlnISeBP1m7lEnwFd3hSkrvS1vUSxHYG6MYU3rxv3BKWjCTua8eXPKNPFu6rLcuGeNbphls20s2/RQR3k7yTzPxJqI51ruU11FJEzCNPOnOzrO80jw5I0qwYZYUD1evj8auo9Co7kjL5e81jJv9QrUeZj2f8AFekd+8n3TWIZoyDzoDr8KMRu9dBf4fhUIQ8bbkes/kVBtWfEeNNMUOydeRHxpccQdxHsHxoox1vcjfQonTvE5LyAQfm9QdPrNxpKGzrO6eRn31Z+luw2xN1XVgoCZYIJnUmdPGq/f2e1j5tiCYmRO4+NSSNKT1sRrQ1rw1vYG815FAbihsQeGgpn0UP0gfdPwpUtsaTTno8wF4RyIoMT8KXcxenzIvSmtwaBbNEmvLNHRI22m+j3fuN5VSbXYyllUhhIknX2Grntk/MXR+o3lXPmxJMAkwBA7h3euuzwxPI+8XrNJj+ztRONlT4O6+ZNCxGOt8LQH/yE0mt3daJcuDn7hXTUUYZmGfEL/dr/ABN+NBN4fYX+Jv8AVQTdHM+wV4bi8z7B+NEDcL1g+wvtb8a96wfZX2t+NA6wcz7BXvWDmfYKhCUt0fZX2t/qo9u+PsL7W/1VBW6OZ9goq3RzPsFUEmM7WK/VX2t+NNMHjP1Ujxf/AFVXrd7x91TLeJA4n3VnJBxZb027A9C33f0n+qj4FnxTsiC2pC5jM7pA03ydapxxg5t7qlbN27csMWtkSy5TInSQdPZQqKvqG5O2hM2tYa3chipy3CsidSp14eFWlrtc7xOOZ7hZjJZpPiTqYq8Ndrl8Sjy+Poa02SGuUJ8RFRLuIqBicTXNjSbNHIPito74qX0PwHZbEsO00rangnFh4mfUo51X9l4F8XiFsrOXfcI4IN/rO4eNdBv2ssKB2V0A5Acq7eCoZNO0TrSuRbpoNu2c1b3FOuhrZU1rsoVZIwqGacoYI/VBJ/PqpZgbfHvA+Pwpi0wx8F8h+NZT3LiHtfV7gSa8SYXwJ8q8YntdyfjW0ns/dPvNCEDB0XXn8KCeH5/O6ipMJQ2H8x+NQhoyyN/A/n3UrZTTMnz/AD51AurqdPOigRkY2SapvTBfnyD/AHa/Gryqnl51Q+nOJy4gDKT82u7xaiktC4SSYnsJG7lWVFO0OSnlUpRpWUkb02mhUVPEGj4O/kZTG4ifDjWVlW1dWYsi92bmgo2esrK8tJWZ07kLazTaufcbyNc6msrK6/DOWQpiN0bBq9Jk76ysrpGATDvwPE6nlU3DIZIzEKRO4SRqJkiQNK9rKhDHwygmS8gwdRpznSjvgkVcxdoiTJjThw1r2sq7EB3cZYO5Suu8FvIzXsLlzrmIG4T58qysqmEHxOPMFezvggKoiNNCN88aXh6ysobFpm3WVnWVlZVWCueZ9R4irtcv1lZXPx0U3HxNqT3IV7EUqxmLnQVlZWVCmrlzZ1roN0YOEw2e7peu9p+aj6qeoe8mpN+ySfS9prysroUjOSIVy0dd3toFy1rXtZTcWLyROwVuCPAk/n1e+pNsSEH2mn8+0VlZQvcoM+64e8DyFFZe1HJB515WVRAKL2bfj8KFcTfqdG+NZWVCA2Qa+3h+eFRMQIMgb6yso47kYJwSdZ91c16d2D8rYhTqq7uccdN9ZWVpLYErhUjg1NEOlZWVhMYon//Z"/>
          <p:cNvSpPr>
            <a:spLocks noChangeAspect="1" noChangeArrowheads="1"/>
          </p:cNvSpPr>
          <p:nvPr/>
        </p:nvSpPr>
        <p:spPr bwMode="auto">
          <a:xfrm>
            <a:off x="143608" y="-144463"/>
            <a:ext cx="28135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722" y="1821862"/>
            <a:ext cx="2805771" cy="1687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www.metrovias.com.ar/Ferrocarriles/File/ShowContent/58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7722" y="3907933"/>
            <a:ext cx="2805771" cy="1531574"/>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786181503"/>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344969"/>
            <a:ext cx="6081307" cy="1143200"/>
          </a:xfrm>
        </p:spPr>
        <p:txBody>
          <a:bodyPr>
            <a:normAutofit/>
          </a:bodyPr>
          <a:lstStyle/>
          <a:p>
            <a:r>
              <a:rPr lang="es-AR" sz="3600" dirty="0" smtClean="0"/>
              <a:t>Los temas laborales</a:t>
            </a:r>
            <a:endParaRPr lang="es-AR" sz="3600" dirty="0"/>
          </a:p>
        </p:txBody>
      </p:sp>
      <p:sp>
        <p:nvSpPr>
          <p:cNvPr id="3" name="2 Marcador de contenido"/>
          <p:cNvSpPr>
            <a:spLocks noGrp="1"/>
          </p:cNvSpPr>
          <p:nvPr>
            <p:ph type="body" idx="2"/>
          </p:nvPr>
        </p:nvSpPr>
        <p:spPr>
          <a:xfrm>
            <a:off x="682388" y="1173707"/>
            <a:ext cx="8284191" cy="4490487"/>
          </a:xfrm>
        </p:spPr>
        <p:txBody>
          <a:bodyPr>
            <a:noAutofit/>
          </a:bodyPr>
          <a:lstStyle/>
          <a:p>
            <a:pPr marL="342900" indent="-342900" algn="just">
              <a:spcBef>
                <a:spcPts val="600"/>
              </a:spcBef>
              <a:buFont typeface="Arial" pitchFamily="34" charset="0"/>
              <a:buChar char="•"/>
            </a:pPr>
            <a:r>
              <a:rPr lang="es-AR" sz="1900" dirty="0" smtClean="0">
                <a:solidFill>
                  <a:schemeClr val="tx1">
                    <a:lumMod val="50000"/>
                    <a:lumOff val="50000"/>
                  </a:schemeClr>
                </a:solidFill>
              </a:rPr>
              <a:t>Desde el año 2002 el Estado tuvo un rol muy activo en las regulaciones y las decisiones laborales, que derivaron en que fuera un período con una efervescente actividad sindical</a:t>
            </a:r>
          </a:p>
          <a:p>
            <a:pPr marL="723900" lvl="1" indent="-368300" algn="just">
              <a:spcBef>
                <a:spcPts val="600"/>
              </a:spcBef>
              <a:buClr>
                <a:schemeClr val="accent1"/>
              </a:buClr>
              <a:buFont typeface="Courier New" pitchFamily="49" charset="0"/>
              <a:buChar char="o"/>
            </a:pPr>
            <a:r>
              <a:rPr lang="es-AR" sz="1800" dirty="0" smtClean="0">
                <a:solidFill>
                  <a:schemeClr val="tx1">
                    <a:lumMod val="50000"/>
                    <a:lumOff val="50000"/>
                  </a:schemeClr>
                </a:solidFill>
              </a:rPr>
              <a:t>Aparición de múltiples sindicatos que disputan la representación del mismo colectivo de trabajadores</a:t>
            </a:r>
          </a:p>
          <a:p>
            <a:pPr marL="723900" lvl="1" indent="-368300" algn="just">
              <a:spcBef>
                <a:spcPts val="600"/>
              </a:spcBef>
              <a:buClr>
                <a:schemeClr val="accent1"/>
              </a:buClr>
              <a:buFont typeface="Courier New" pitchFamily="49" charset="0"/>
              <a:buChar char="o"/>
            </a:pPr>
            <a:r>
              <a:rPr lang="es-AR" sz="1800" dirty="0" smtClean="0">
                <a:solidFill>
                  <a:schemeClr val="tx1">
                    <a:lumMod val="50000"/>
                    <a:lumOff val="50000"/>
                  </a:schemeClr>
                </a:solidFill>
              </a:rPr>
              <a:t>Fuerte aumento de la conflictividad, con abuso de medidas de fuerza</a:t>
            </a:r>
          </a:p>
          <a:p>
            <a:pPr marL="723900" lvl="1" indent="-368300" algn="just">
              <a:spcBef>
                <a:spcPts val="600"/>
              </a:spcBef>
              <a:buClr>
                <a:schemeClr val="accent1"/>
              </a:buClr>
              <a:buFont typeface="Courier New" pitchFamily="49" charset="0"/>
              <a:buChar char="o"/>
            </a:pPr>
            <a:r>
              <a:rPr lang="es-AR" sz="1800" dirty="0">
                <a:solidFill>
                  <a:schemeClr val="tx1">
                    <a:lumMod val="50000"/>
                    <a:lumOff val="50000"/>
                  </a:schemeClr>
                </a:solidFill>
              </a:rPr>
              <a:t>Reducción de la Jornada laboral diaria de 8 a 6 </a:t>
            </a:r>
            <a:r>
              <a:rPr lang="es-AR" sz="1800" dirty="0" smtClean="0">
                <a:solidFill>
                  <a:schemeClr val="tx1">
                    <a:lumMod val="50000"/>
                    <a:lumOff val="50000"/>
                  </a:schemeClr>
                </a:solidFill>
              </a:rPr>
              <a:t>horas</a:t>
            </a:r>
          </a:p>
          <a:p>
            <a:pPr marL="723900" lvl="1" indent="-368300" algn="just">
              <a:spcBef>
                <a:spcPts val="600"/>
              </a:spcBef>
              <a:buClr>
                <a:schemeClr val="accent1"/>
              </a:buClr>
              <a:buFont typeface="Courier New" pitchFamily="49" charset="0"/>
              <a:buChar char="o"/>
            </a:pPr>
            <a:r>
              <a:rPr lang="es-AR" sz="1800" dirty="0" smtClean="0">
                <a:solidFill>
                  <a:schemeClr val="tx1">
                    <a:lumMod val="50000"/>
                    <a:lumOff val="50000"/>
                  </a:schemeClr>
                </a:solidFill>
              </a:rPr>
              <a:t>Disminución </a:t>
            </a:r>
            <a:r>
              <a:rPr lang="es-AR" sz="1800" dirty="0">
                <a:solidFill>
                  <a:schemeClr val="tx1">
                    <a:lumMod val="50000"/>
                    <a:lumOff val="50000"/>
                  </a:schemeClr>
                </a:solidFill>
              </a:rPr>
              <a:t>del tiempo efectivo de trabajo dentro de cada jornada </a:t>
            </a:r>
            <a:r>
              <a:rPr lang="es-AR" sz="1800" dirty="0" smtClean="0">
                <a:solidFill>
                  <a:schemeClr val="tx1">
                    <a:lumMod val="50000"/>
                    <a:lumOff val="50000"/>
                  </a:schemeClr>
                </a:solidFill>
              </a:rPr>
              <a:t>laboral</a:t>
            </a:r>
            <a:endParaRPr lang="es-AR" sz="1800" dirty="0">
              <a:solidFill>
                <a:schemeClr val="tx1">
                  <a:lumMod val="50000"/>
                  <a:lumOff val="50000"/>
                </a:schemeClr>
              </a:solidFill>
            </a:endParaRPr>
          </a:p>
          <a:p>
            <a:pPr marL="723900" lvl="1" indent="-368300" algn="just">
              <a:spcBef>
                <a:spcPts val="600"/>
              </a:spcBef>
              <a:buClr>
                <a:schemeClr val="accent1"/>
              </a:buClr>
              <a:buFont typeface="Courier New" pitchFamily="49" charset="0"/>
              <a:buChar char="o"/>
            </a:pPr>
            <a:r>
              <a:rPr lang="es-AR" sz="1800" dirty="0">
                <a:solidFill>
                  <a:schemeClr val="tx1">
                    <a:lumMod val="50000"/>
                    <a:lumOff val="50000"/>
                  </a:schemeClr>
                </a:solidFill>
              </a:rPr>
              <a:t>Sustitución de servicios </a:t>
            </a:r>
            <a:r>
              <a:rPr lang="es-AR" sz="1800" dirty="0" err="1">
                <a:solidFill>
                  <a:schemeClr val="tx1">
                    <a:lumMod val="50000"/>
                    <a:lumOff val="50000"/>
                  </a:schemeClr>
                </a:solidFill>
              </a:rPr>
              <a:t>tercerizados</a:t>
            </a:r>
            <a:r>
              <a:rPr lang="es-AR" sz="1800" dirty="0">
                <a:solidFill>
                  <a:schemeClr val="tx1">
                    <a:lumMod val="50000"/>
                    <a:lumOff val="50000"/>
                  </a:schemeClr>
                </a:solidFill>
              </a:rPr>
              <a:t> por servicios internos con menor productividad y mayor </a:t>
            </a:r>
            <a:r>
              <a:rPr lang="es-AR" sz="1800" dirty="0" smtClean="0">
                <a:solidFill>
                  <a:schemeClr val="tx1">
                    <a:lumMod val="50000"/>
                    <a:lumOff val="50000"/>
                  </a:schemeClr>
                </a:solidFill>
              </a:rPr>
              <a:t>costo</a:t>
            </a:r>
          </a:p>
          <a:p>
            <a:pPr marL="723900" lvl="1" indent="-368300" algn="just">
              <a:spcBef>
                <a:spcPts val="600"/>
              </a:spcBef>
              <a:buClr>
                <a:schemeClr val="accent1"/>
              </a:buClr>
              <a:buFont typeface="Courier New" pitchFamily="49" charset="0"/>
              <a:buChar char="o"/>
            </a:pPr>
            <a:r>
              <a:rPr lang="es-AR" sz="1800" dirty="0" smtClean="0">
                <a:solidFill>
                  <a:schemeClr val="tx1">
                    <a:lumMod val="50000"/>
                    <a:lumOff val="50000"/>
                  </a:schemeClr>
                </a:solidFill>
              </a:rPr>
              <a:t>Menor </a:t>
            </a:r>
            <a:r>
              <a:rPr lang="es-AR" sz="1800" dirty="0">
                <a:solidFill>
                  <a:schemeClr val="tx1">
                    <a:lumMod val="50000"/>
                    <a:lumOff val="50000"/>
                  </a:schemeClr>
                </a:solidFill>
              </a:rPr>
              <a:t>polivalencia, movilidad funcional y movilidad geográfica </a:t>
            </a:r>
            <a:endParaRPr lang="es-AR" sz="1800" dirty="0" smtClean="0">
              <a:solidFill>
                <a:schemeClr val="tx1">
                  <a:lumMod val="50000"/>
                  <a:lumOff val="50000"/>
                </a:schemeClr>
              </a:solidFill>
            </a:endParaRPr>
          </a:p>
          <a:p>
            <a:pPr marL="723900" lvl="1" indent="-368300" algn="just">
              <a:spcBef>
                <a:spcPts val="600"/>
              </a:spcBef>
              <a:buClr>
                <a:schemeClr val="accent1"/>
              </a:buClr>
              <a:buFont typeface="Courier New" pitchFamily="49" charset="0"/>
              <a:buChar char="o"/>
            </a:pPr>
            <a:r>
              <a:rPr lang="es-AR" sz="1800" dirty="0" smtClean="0">
                <a:solidFill>
                  <a:schemeClr val="tx1">
                    <a:lumMod val="50000"/>
                    <a:lumOff val="50000"/>
                  </a:schemeClr>
                </a:solidFill>
              </a:rPr>
              <a:t>Aumento en la cantidad de representantes sindicales, habiendo pasado de 33 representantes en 1994 a 241 en 2016</a:t>
            </a:r>
          </a:p>
          <a:p>
            <a:pPr marL="342900" lvl="1" indent="-342900" algn="just">
              <a:spcBef>
                <a:spcPts val="600"/>
              </a:spcBef>
              <a:buClr>
                <a:schemeClr val="accent1"/>
              </a:buClr>
              <a:buFont typeface="Arial" pitchFamily="34" charset="0"/>
              <a:buChar char="•"/>
            </a:pPr>
            <a:endParaRPr lang="es-AR" sz="1800" dirty="0" smtClean="0">
              <a:solidFill>
                <a:schemeClr val="tx1">
                  <a:lumMod val="50000"/>
                  <a:lumOff val="50000"/>
                </a:schemeClr>
              </a:solidFill>
            </a:endParaRPr>
          </a:p>
        </p:txBody>
      </p:sp>
    </p:spTree>
    <p:extLst>
      <p:ext uri="{BB962C8B-B14F-4D97-AF65-F5344CB8AC3E}">
        <p14:creationId xmlns:p14="http://schemas.microsoft.com/office/powerpoint/2010/main" val="399505786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467799"/>
            <a:ext cx="6081307" cy="1143200"/>
          </a:xfrm>
        </p:spPr>
        <p:txBody>
          <a:bodyPr>
            <a:normAutofit/>
          </a:bodyPr>
          <a:lstStyle/>
          <a:p>
            <a:r>
              <a:rPr lang="es-AR" dirty="0" smtClean="0"/>
              <a:t>Evolución del Personal Total</a:t>
            </a:r>
            <a:endParaRPr lang="es-AR" dirty="0"/>
          </a:p>
        </p:txBody>
      </p:sp>
      <p:sp>
        <p:nvSpPr>
          <p:cNvPr id="3" name="2 Marcador de contenido"/>
          <p:cNvSpPr>
            <a:spLocks noGrp="1"/>
          </p:cNvSpPr>
          <p:nvPr>
            <p:ph type="body" idx="2"/>
          </p:nvPr>
        </p:nvSpPr>
        <p:spPr>
          <a:xfrm>
            <a:off x="844425" y="1252081"/>
            <a:ext cx="7927042" cy="1933073"/>
          </a:xfrm>
        </p:spPr>
        <p:txBody>
          <a:bodyPr>
            <a:noAutofit/>
          </a:bodyPr>
          <a:lstStyle/>
          <a:p>
            <a:pPr marL="342900" indent="-342900" algn="just">
              <a:buFont typeface="Arial" pitchFamily="34" charset="0"/>
              <a:buChar char="•"/>
            </a:pPr>
            <a:r>
              <a:rPr lang="es-AR" sz="1900" dirty="0" smtClean="0">
                <a:solidFill>
                  <a:schemeClr val="tx1">
                    <a:lumMod val="50000"/>
                    <a:lumOff val="50000"/>
                  </a:schemeClr>
                </a:solidFill>
              </a:rPr>
              <a:t>Dado que durante algunos períodos se </a:t>
            </a:r>
            <a:r>
              <a:rPr lang="es-AR" sz="1900" dirty="0" err="1" smtClean="0">
                <a:solidFill>
                  <a:schemeClr val="tx1">
                    <a:lumMod val="50000"/>
                    <a:lumOff val="50000"/>
                  </a:schemeClr>
                </a:solidFill>
              </a:rPr>
              <a:t>tercerizaban</a:t>
            </a:r>
            <a:r>
              <a:rPr lang="es-AR" sz="1900" dirty="0" smtClean="0">
                <a:solidFill>
                  <a:schemeClr val="tx1">
                    <a:lumMod val="50000"/>
                    <a:lumOff val="50000"/>
                  </a:schemeClr>
                </a:solidFill>
              </a:rPr>
              <a:t> tareas y luego ese personal tuvo que ser incorporado a la empresa, resulta adecuado realizar el análisis para todo el período considerando el Personal Propio + </a:t>
            </a:r>
            <a:r>
              <a:rPr lang="es-AR" sz="1900" dirty="0" err="1" smtClean="0">
                <a:solidFill>
                  <a:schemeClr val="tx1">
                    <a:lumMod val="50000"/>
                    <a:lumOff val="50000"/>
                  </a:schemeClr>
                </a:solidFill>
              </a:rPr>
              <a:t>Tercerizado</a:t>
            </a:r>
            <a:endParaRPr lang="es-AR" sz="1900" dirty="0">
              <a:solidFill>
                <a:schemeClr val="tx1">
                  <a:lumMod val="50000"/>
                  <a:lumOff val="50000"/>
                </a:schemeClr>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4369" y="2559527"/>
            <a:ext cx="7338646" cy="31363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176873" y="5719800"/>
            <a:ext cx="1586147" cy="246221"/>
          </a:xfrm>
          <a:prstGeom prst="rect">
            <a:avLst/>
          </a:prstGeom>
          <a:noFill/>
        </p:spPr>
        <p:txBody>
          <a:bodyPr wrap="square" rtlCol="0">
            <a:spAutoFit/>
          </a:bodyPr>
          <a:lstStyle/>
          <a:p>
            <a:r>
              <a:rPr lang="es-AR" sz="1000" i="1" dirty="0" smtClean="0"/>
              <a:t>Fuente: </a:t>
            </a:r>
            <a:r>
              <a:rPr lang="es-AR" sz="1000" i="1" dirty="0" err="1" smtClean="0"/>
              <a:t>Metrovías</a:t>
            </a:r>
            <a:r>
              <a:rPr lang="es-AR" sz="1000" i="1" dirty="0" smtClean="0"/>
              <a:t> S.A.</a:t>
            </a:r>
            <a:endParaRPr lang="es-AR" sz="1000" i="1" dirty="0"/>
          </a:p>
        </p:txBody>
      </p:sp>
    </p:spTree>
    <p:extLst>
      <p:ext uri="{BB962C8B-B14F-4D97-AF65-F5344CB8AC3E}">
        <p14:creationId xmlns:p14="http://schemas.microsoft.com/office/powerpoint/2010/main" val="404442361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354127"/>
            <a:ext cx="7284966" cy="1143200"/>
          </a:xfrm>
        </p:spPr>
        <p:txBody>
          <a:bodyPr>
            <a:normAutofit fontScale="90000"/>
          </a:bodyPr>
          <a:lstStyle/>
          <a:p>
            <a:r>
              <a:rPr lang="es-AR" sz="3200" dirty="0" smtClean="0"/>
              <a:t>1. Concesión de </a:t>
            </a:r>
            <a:r>
              <a:rPr lang="es-AR" sz="3200" dirty="0" err="1" smtClean="0"/>
              <a:t>Metrovías</a:t>
            </a:r>
            <a:r>
              <a:rPr lang="es-AR" sz="3200" dirty="0" smtClean="0"/>
              <a:t>: 1994 - 1999</a:t>
            </a:r>
            <a:endParaRPr lang="es-AR" sz="3200" dirty="0"/>
          </a:p>
        </p:txBody>
      </p:sp>
      <p:sp>
        <p:nvSpPr>
          <p:cNvPr id="3" name="2 Marcador de contenido"/>
          <p:cNvSpPr>
            <a:spLocks noGrp="1"/>
          </p:cNvSpPr>
          <p:nvPr>
            <p:ph type="body" idx="2"/>
          </p:nvPr>
        </p:nvSpPr>
        <p:spPr>
          <a:xfrm>
            <a:off x="668740" y="1187354"/>
            <a:ext cx="5619326" cy="4490113"/>
          </a:xfrm>
        </p:spPr>
        <p:txBody>
          <a:bodyPr>
            <a:noAutofit/>
          </a:bodyPr>
          <a:lstStyle/>
          <a:p>
            <a:pPr marL="285750" indent="-285750" algn="just">
              <a:spcBef>
                <a:spcPts val="600"/>
              </a:spcBef>
              <a:buFont typeface="Arial" pitchFamily="34" charset="0"/>
              <a:buChar char="•"/>
            </a:pPr>
            <a:r>
              <a:rPr lang="es-AR" sz="1900" dirty="0" err="1" smtClean="0">
                <a:solidFill>
                  <a:schemeClr val="tx1">
                    <a:lumMod val="50000"/>
                    <a:lumOff val="50000"/>
                  </a:schemeClr>
                </a:solidFill>
              </a:rPr>
              <a:t>Metrovías</a:t>
            </a:r>
            <a:r>
              <a:rPr lang="es-AR" sz="1900" dirty="0" smtClean="0">
                <a:solidFill>
                  <a:schemeClr val="tx1">
                    <a:lumMod val="50000"/>
                    <a:lumOff val="50000"/>
                  </a:schemeClr>
                </a:solidFill>
              </a:rPr>
              <a:t> es la empresa privada Concesionaria del Subterráneo de la Ciudad de Buenos Aires y la Línea Suburbana Urquiza desde Enero de 1994</a:t>
            </a:r>
          </a:p>
          <a:p>
            <a:pPr marL="285750" indent="-285750" algn="just">
              <a:spcBef>
                <a:spcPts val="600"/>
              </a:spcBef>
              <a:buFont typeface="Arial" pitchFamily="34" charset="0"/>
              <a:buChar char="•"/>
            </a:pPr>
            <a:r>
              <a:rPr lang="es-AR" sz="1900" dirty="0">
                <a:solidFill>
                  <a:schemeClr val="tx1">
                    <a:lumMod val="50000"/>
                    <a:lumOff val="50000"/>
                  </a:schemeClr>
                </a:solidFill>
              </a:rPr>
              <a:t>H</a:t>
            </a:r>
            <a:r>
              <a:rPr lang="es-AR" sz="1900" dirty="0" smtClean="0">
                <a:solidFill>
                  <a:schemeClr val="tx1">
                    <a:lumMod val="50000"/>
                    <a:lumOff val="50000"/>
                  </a:schemeClr>
                </a:solidFill>
              </a:rPr>
              <a:t>asta el año 1999 la concesión cumplió exitosamente con el objetivo que se había planteado: incrementar la demanda, desarrollar un potente Plan de Inversiones y reducir los subsidios</a:t>
            </a:r>
          </a:p>
          <a:p>
            <a:pPr marL="285750" indent="-285750" algn="just">
              <a:spcBef>
                <a:spcPts val="600"/>
              </a:spcBef>
              <a:buFont typeface="Arial" pitchFamily="34" charset="0"/>
              <a:buChar char="•"/>
            </a:pPr>
            <a:r>
              <a:rPr lang="es-AR" sz="1900" dirty="0" smtClean="0">
                <a:solidFill>
                  <a:schemeClr val="tx1">
                    <a:lumMod val="50000"/>
                    <a:lumOff val="50000"/>
                  </a:schemeClr>
                </a:solidFill>
              </a:rPr>
              <a:t>El contrato planteaba un fuerte incentivo para aumentar la demanda: en este período </a:t>
            </a:r>
            <a:r>
              <a:rPr lang="es-AR" sz="1900" dirty="0" err="1" smtClean="0">
                <a:solidFill>
                  <a:schemeClr val="tx1">
                    <a:lumMod val="50000"/>
                    <a:lumOff val="50000"/>
                  </a:schemeClr>
                </a:solidFill>
              </a:rPr>
              <a:t>Metrovías</a:t>
            </a:r>
            <a:r>
              <a:rPr lang="es-AR" sz="1900" dirty="0" smtClean="0">
                <a:solidFill>
                  <a:schemeClr val="tx1">
                    <a:lumMod val="50000"/>
                    <a:lumOff val="50000"/>
                  </a:schemeClr>
                </a:solidFill>
              </a:rPr>
              <a:t> invirtió US$ 135 millones con recursos propios, dado que el aumento de pasajeros permitía recuperarlos en un plazo razonable </a:t>
            </a:r>
          </a:p>
          <a:p>
            <a:pPr marL="285750" indent="-285750" algn="just">
              <a:spcBef>
                <a:spcPts val="600"/>
              </a:spcBef>
              <a:buFont typeface="Arial" pitchFamily="34" charset="0"/>
              <a:buChar char="•"/>
            </a:pPr>
            <a:endParaRPr lang="es-AR" sz="1700" dirty="0">
              <a:solidFill>
                <a:schemeClr val="tx1">
                  <a:lumMod val="50000"/>
                  <a:lumOff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059" y="1722138"/>
            <a:ext cx="2455111" cy="1720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metrovias.com.ar/Subterraneos/File/ShowContent/6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059" y="3786215"/>
            <a:ext cx="2455111" cy="1775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542516"/>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6857" y="292902"/>
            <a:ext cx="8112005" cy="1143200"/>
          </a:xfrm>
        </p:spPr>
        <p:txBody>
          <a:bodyPr>
            <a:normAutofit fontScale="90000"/>
          </a:bodyPr>
          <a:lstStyle/>
          <a:p>
            <a:r>
              <a:rPr lang="es-AR" sz="3200" dirty="0" smtClean="0"/>
              <a:t>Costo de Mano de obra y Costos de Explotación</a:t>
            </a:r>
            <a:endParaRPr lang="es-AR" sz="3200" dirty="0"/>
          </a:p>
        </p:txBody>
      </p:sp>
      <p:sp>
        <p:nvSpPr>
          <p:cNvPr id="3" name="2 Marcador de contenido"/>
          <p:cNvSpPr>
            <a:spLocks noGrp="1"/>
          </p:cNvSpPr>
          <p:nvPr>
            <p:ph type="body" idx="2"/>
          </p:nvPr>
        </p:nvSpPr>
        <p:spPr>
          <a:xfrm>
            <a:off x="848802" y="1235048"/>
            <a:ext cx="7927042" cy="3649139"/>
          </a:xfrm>
        </p:spPr>
        <p:txBody>
          <a:bodyPr>
            <a:noAutofit/>
          </a:bodyPr>
          <a:lstStyle/>
          <a:p>
            <a:pPr marL="342900" indent="-342900" algn="just">
              <a:buFont typeface="Arial" pitchFamily="34" charset="0"/>
              <a:buChar char="•"/>
            </a:pPr>
            <a:r>
              <a:rPr lang="es-AR" sz="1900" dirty="0" smtClean="0">
                <a:solidFill>
                  <a:schemeClr val="tx1">
                    <a:lumMod val="50000"/>
                    <a:lumOff val="50000"/>
                  </a:schemeClr>
                </a:solidFill>
              </a:rPr>
              <a:t>Durante los primeros años de la Concesión el costo de la mano de obra en relación al total de costos de explotación nunca superó el 50% y durante varios años estuvo aún por debajo del 40%. Hace 10 años que el % superó el 50%, fue creciente, habiendo llegado al 80% en 2013, donde se estabilizó….</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323" y="2967540"/>
            <a:ext cx="6858000" cy="25657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795853" y="5551852"/>
            <a:ext cx="1586147" cy="246221"/>
          </a:xfrm>
          <a:prstGeom prst="rect">
            <a:avLst/>
          </a:prstGeom>
          <a:noFill/>
        </p:spPr>
        <p:txBody>
          <a:bodyPr wrap="square" rtlCol="0">
            <a:spAutoFit/>
          </a:bodyPr>
          <a:lstStyle/>
          <a:p>
            <a:r>
              <a:rPr lang="es-AR" sz="1000" i="1" dirty="0" smtClean="0"/>
              <a:t>Fuente: </a:t>
            </a:r>
            <a:r>
              <a:rPr lang="es-AR" sz="1000" i="1" dirty="0" err="1" smtClean="0"/>
              <a:t>Metrovías</a:t>
            </a:r>
            <a:r>
              <a:rPr lang="es-AR" sz="1000" i="1" dirty="0" smtClean="0"/>
              <a:t> S.A.</a:t>
            </a:r>
            <a:endParaRPr lang="es-AR" sz="1000" i="1" dirty="0"/>
          </a:p>
        </p:txBody>
      </p:sp>
    </p:spTree>
    <p:extLst>
      <p:ext uri="{BB962C8B-B14F-4D97-AF65-F5344CB8AC3E}">
        <p14:creationId xmlns:p14="http://schemas.microsoft.com/office/powerpoint/2010/main" val="3960967360"/>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11" y="436729"/>
            <a:ext cx="7999323" cy="832514"/>
          </a:xfrm>
        </p:spPr>
        <p:txBody>
          <a:bodyPr>
            <a:normAutofit/>
          </a:bodyPr>
          <a:lstStyle/>
          <a:p>
            <a:r>
              <a:rPr lang="es-AR" sz="2600" dirty="0" smtClean="0"/>
              <a:t>1. Indicador de eficiencia: Coche km/ Personal Total</a:t>
            </a:r>
            <a:endParaRPr lang="es-AR" sz="2600" dirty="0"/>
          </a:p>
        </p:txBody>
      </p:sp>
      <p:sp>
        <p:nvSpPr>
          <p:cNvPr id="3" name="2 Marcador de contenido"/>
          <p:cNvSpPr>
            <a:spLocks noGrp="1"/>
          </p:cNvSpPr>
          <p:nvPr>
            <p:ph type="body" idx="2"/>
          </p:nvPr>
        </p:nvSpPr>
        <p:spPr>
          <a:xfrm>
            <a:off x="820978" y="1157961"/>
            <a:ext cx="8149451" cy="4531056"/>
          </a:xfrm>
        </p:spPr>
        <p:txBody>
          <a:bodyPr>
            <a:noAutofit/>
          </a:bodyPr>
          <a:lstStyle/>
          <a:p>
            <a:pPr marL="342900" indent="-342900" algn="just">
              <a:spcBef>
                <a:spcPts val="600"/>
              </a:spcBef>
              <a:buClr>
                <a:srgbClr val="6C92C7"/>
              </a:buClr>
              <a:buFont typeface="Arial" pitchFamily="34" charset="0"/>
              <a:buChar char="•"/>
            </a:pPr>
            <a:r>
              <a:rPr lang="es-AR" sz="1900" dirty="0" smtClean="0">
                <a:solidFill>
                  <a:schemeClr val="tx1">
                    <a:lumMod val="50000"/>
                    <a:lumOff val="50000"/>
                  </a:schemeClr>
                </a:solidFill>
              </a:rPr>
              <a:t>Para analizar la evolución de la eficiencia en todo el período de la Concesión, se elige el indicador coche km/ Personal total</a:t>
            </a:r>
          </a:p>
          <a:p>
            <a:pPr marL="342900" indent="-342900" algn="just">
              <a:spcBef>
                <a:spcPts val="600"/>
              </a:spcBef>
              <a:buClr>
                <a:srgbClr val="6C92C7"/>
              </a:buClr>
              <a:buFont typeface="Arial" pitchFamily="34" charset="0"/>
              <a:buChar char="•"/>
            </a:pPr>
            <a:r>
              <a:rPr lang="es-AR" sz="1900" dirty="0">
                <a:solidFill>
                  <a:schemeClr val="tx1">
                    <a:lumMod val="50000"/>
                    <a:lumOff val="50000"/>
                  </a:schemeClr>
                </a:solidFill>
              </a:rPr>
              <a:t>P</a:t>
            </a:r>
            <a:r>
              <a:rPr lang="es-AR" sz="1900" dirty="0" smtClean="0">
                <a:solidFill>
                  <a:schemeClr val="tx1">
                    <a:lumMod val="50000"/>
                    <a:lumOff val="50000"/>
                  </a:schemeClr>
                </a:solidFill>
              </a:rPr>
              <a:t>ueden identificarse distintos períodos bien claros:</a:t>
            </a:r>
          </a:p>
          <a:p>
            <a:pPr marL="714375" lvl="1" indent="-350838" algn="just">
              <a:spcBef>
                <a:spcPts val="600"/>
              </a:spcBef>
              <a:buClr>
                <a:srgbClr val="6C92C7"/>
              </a:buClr>
              <a:buFont typeface="Courier New" pitchFamily="49" charset="0"/>
              <a:buChar char="o"/>
            </a:pPr>
            <a:r>
              <a:rPr lang="es-AR" sz="1900" dirty="0">
                <a:solidFill>
                  <a:schemeClr val="tx1">
                    <a:lumMod val="50000"/>
                    <a:lumOff val="50000"/>
                  </a:schemeClr>
                </a:solidFill>
              </a:rPr>
              <a:t>H</a:t>
            </a:r>
            <a:r>
              <a:rPr lang="es-AR" sz="1900" dirty="0" smtClean="0">
                <a:solidFill>
                  <a:schemeClr val="tx1">
                    <a:lumMod val="50000"/>
                    <a:lumOff val="50000"/>
                  </a:schemeClr>
                </a:solidFill>
              </a:rPr>
              <a:t>asta el año 2002 un incremento sostenido en la eficiencia, basado en un gerenciamiento muy profesional de la empresa</a:t>
            </a:r>
          </a:p>
          <a:p>
            <a:pPr marL="714375" lvl="1" indent="-350838" algn="just">
              <a:spcBef>
                <a:spcPts val="600"/>
              </a:spcBef>
              <a:buClr>
                <a:srgbClr val="6C92C7"/>
              </a:buClr>
              <a:buFont typeface="Courier New" pitchFamily="49" charset="0"/>
              <a:buChar char="o"/>
            </a:pPr>
            <a:r>
              <a:rPr lang="es-AR" sz="1900" dirty="0" smtClean="0">
                <a:solidFill>
                  <a:schemeClr val="tx1">
                    <a:lumMod val="50000"/>
                    <a:lumOff val="50000"/>
                  </a:schemeClr>
                </a:solidFill>
              </a:rPr>
              <a:t>Desde </a:t>
            </a:r>
            <a:r>
              <a:rPr lang="es-AR" sz="1900" dirty="0">
                <a:solidFill>
                  <a:schemeClr val="tx1">
                    <a:lumMod val="50000"/>
                    <a:lumOff val="50000"/>
                  </a:schemeClr>
                </a:solidFill>
              </a:rPr>
              <a:t>el año </a:t>
            </a:r>
            <a:r>
              <a:rPr lang="es-AR" sz="1900" dirty="0" smtClean="0">
                <a:solidFill>
                  <a:schemeClr val="tx1">
                    <a:lumMod val="50000"/>
                    <a:lumOff val="50000"/>
                  </a:schemeClr>
                </a:solidFill>
              </a:rPr>
              <a:t>2002, una clara tendencia decreciente:</a:t>
            </a:r>
          </a:p>
          <a:p>
            <a:pPr marL="1077913" lvl="2" indent="-363538" algn="just">
              <a:spcBef>
                <a:spcPts val="600"/>
              </a:spcBef>
              <a:buClr>
                <a:srgbClr val="6C92C7"/>
              </a:buClr>
              <a:buFont typeface="Wingdings" pitchFamily="2" charset="2"/>
              <a:buChar char="ü"/>
            </a:pPr>
            <a:r>
              <a:rPr lang="es-AR" sz="1800" dirty="0" smtClean="0">
                <a:solidFill>
                  <a:schemeClr val="tx1">
                    <a:lumMod val="50000"/>
                    <a:lumOff val="50000"/>
                  </a:schemeClr>
                </a:solidFill>
              </a:rPr>
              <a:t>Desde el 2002 hasta el 2008 una caída de la eficiencia por la crisis económica de los primeros años y fortalecimiento de los gremios</a:t>
            </a:r>
          </a:p>
          <a:p>
            <a:pPr marL="1077913" lvl="2" indent="-363538" algn="just">
              <a:spcBef>
                <a:spcPts val="600"/>
              </a:spcBef>
              <a:buClr>
                <a:srgbClr val="6C92C7"/>
              </a:buClr>
              <a:buFont typeface="Wingdings" pitchFamily="2" charset="2"/>
              <a:buChar char="ü"/>
            </a:pPr>
            <a:r>
              <a:rPr lang="es-AR" sz="1800" dirty="0" smtClean="0">
                <a:solidFill>
                  <a:schemeClr val="tx1">
                    <a:lumMod val="50000"/>
                    <a:lumOff val="50000"/>
                  </a:schemeClr>
                </a:solidFill>
              </a:rPr>
              <a:t>Desde el 2008 hasta el 2011 una estabilización </a:t>
            </a:r>
          </a:p>
          <a:p>
            <a:pPr marL="1077913" lvl="2" indent="-363538" algn="just">
              <a:spcBef>
                <a:spcPts val="600"/>
              </a:spcBef>
              <a:buClr>
                <a:srgbClr val="6C92C7"/>
              </a:buClr>
              <a:buFont typeface="Wingdings" pitchFamily="2" charset="2"/>
              <a:buChar char="ü"/>
            </a:pPr>
            <a:r>
              <a:rPr lang="es-AR" sz="1800" dirty="0" smtClean="0">
                <a:solidFill>
                  <a:schemeClr val="tx1">
                    <a:lumMod val="50000"/>
                    <a:lumOff val="50000"/>
                  </a:schemeClr>
                </a:solidFill>
              </a:rPr>
              <a:t>A partir del 2012 nuevamente una caída, por el efecto inicial de la separación contractual del Urquiza y el Subte al pasar el Subte a la Ciudad, la precarización contractual y menores grados de libertad por parte del Operador, cuyo resultado es una caída aún mayor en el nivel de eficiencia</a:t>
            </a:r>
          </a:p>
          <a:p>
            <a:pPr marL="342900" lvl="1" indent="-342900" algn="just">
              <a:spcBef>
                <a:spcPts val="600"/>
              </a:spcBef>
              <a:buClr>
                <a:srgbClr val="6C92C7"/>
              </a:buClr>
              <a:buFont typeface="Arial" pitchFamily="34" charset="0"/>
              <a:buChar char="•"/>
            </a:pPr>
            <a:endParaRPr lang="es-AR" dirty="0" smtClean="0">
              <a:solidFill>
                <a:schemeClr val="tx1">
                  <a:lumMod val="50000"/>
                  <a:lumOff val="50000"/>
                </a:schemeClr>
              </a:solidFill>
            </a:endParaRPr>
          </a:p>
          <a:p>
            <a:pPr marL="342900" lvl="1" indent="-342900" algn="just">
              <a:spcBef>
                <a:spcPts val="600"/>
              </a:spcBef>
              <a:buClr>
                <a:srgbClr val="6C92C7"/>
              </a:buClr>
              <a:buFont typeface="Arial" pitchFamily="34" charset="0"/>
              <a:buChar char="•"/>
            </a:pPr>
            <a:endParaRPr lang="es-AR" dirty="0" smtClean="0">
              <a:solidFill>
                <a:schemeClr val="tx1">
                  <a:lumMod val="50000"/>
                  <a:lumOff val="50000"/>
                </a:schemeClr>
              </a:solidFill>
            </a:endParaRPr>
          </a:p>
          <a:p>
            <a:pPr marL="342900" indent="-342900" algn="just">
              <a:spcBef>
                <a:spcPts val="600"/>
              </a:spcBef>
              <a:buClr>
                <a:srgbClr val="6C92C7"/>
              </a:buClr>
              <a:buFont typeface="Arial" pitchFamily="34" charset="0"/>
              <a:buChar char="•"/>
            </a:pPr>
            <a:endParaRPr lang="es-AR" dirty="0" smtClean="0">
              <a:solidFill>
                <a:schemeClr val="tx1">
                  <a:lumMod val="50000"/>
                  <a:lumOff val="50000"/>
                </a:schemeClr>
              </a:solidFill>
            </a:endParaRPr>
          </a:p>
          <a:p>
            <a:pPr marL="342900" indent="-342900" algn="just">
              <a:spcBef>
                <a:spcPts val="600"/>
              </a:spcBef>
              <a:buClr>
                <a:srgbClr val="6C92C7"/>
              </a:buClr>
              <a:buFont typeface="Arial" pitchFamily="34" charset="0"/>
              <a:buChar char="•"/>
            </a:pPr>
            <a:endParaRPr lang="es-AR" dirty="0" smtClean="0">
              <a:solidFill>
                <a:schemeClr val="tx1">
                  <a:lumMod val="50000"/>
                  <a:lumOff val="50000"/>
                </a:schemeClr>
              </a:solidFill>
            </a:endParaRPr>
          </a:p>
          <a:p>
            <a:pPr marL="342900" indent="-342900" algn="just">
              <a:spcBef>
                <a:spcPts val="600"/>
              </a:spcBef>
              <a:buClr>
                <a:srgbClr val="6C92C7"/>
              </a:buClr>
              <a:buFont typeface="Arial" pitchFamily="34" charset="0"/>
              <a:buChar char="•"/>
            </a:pPr>
            <a:endParaRPr lang="es-AR" dirty="0">
              <a:solidFill>
                <a:schemeClr val="tx1">
                  <a:lumMod val="50000"/>
                  <a:lumOff val="50000"/>
                </a:schemeClr>
              </a:solidFill>
            </a:endParaRPr>
          </a:p>
        </p:txBody>
      </p:sp>
    </p:spTree>
    <p:extLst>
      <p:ext uri="{BB962C8B-B14F-4D97-AF65-F5344CB8AC3E}">
        <p14:creationId xmlns:p14="http://schemas.microsoft.com/office/powerpoint/2010/main" val="1231675474"/>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563335"/>
            <a:ext cx="7959605" cy="828737"/>
          </a:xfrm>
        </p:spPr>
        <p:txBody>
          <a:bodyPr>
            <a:normAutofit/>
          </a:bodyPr>
          <a:lstStyle/>
          <a:p>
            <a:r>
              <a:rPr lang="es-AR" sz="2600" dirty="0" smtClean="0"/>
              <a:t>2. Indicador de eficiencia: Coche km/ Personal Total</a:t>
            </a:r>
            <a:endParaRPr lang="es-AR" sz="2600"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585" y="1580166"/>
            <a:ext cx="7397261" cy="38846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088929" y="5481514"/>
            <a:ext cx="1586147" cy="246221"/>
          </a:xfrm>
          <a:prstGeom prst="rect">
            <a:avLst/>
          </a:prstGeom>
          <a:noFill/>
        </p:spPr>
        <p:txBody>
          <a:bodyPr wrap="square" rtlCol="0">
            <a:spAutoFit/>
          </a:bodyPr>
          <a:lstStyle/>
          <a:p>
            <a:r>
              <a:rPr lang="es-AR" sz="1000" i="1" dirty="0" smtClean="0"/>
              <a:t>Fuente: </a:t>
            </a:r>
            <a:r>
              <a:rPr lang="es-AR" sz="1000" i="1" dirty="0" err="1" smtClean="0"/>
              <a:t>Metrovías</a:t>
            </a:r>
            <a:r>
              <a:rPr lang="es-AR" sz="1000" i="1" dirty="0" smtClean="0"/>
              <a:t> S.A.</a:t>
            </a:r>
            <a:endParaRPr lang="es-AR" sz="1000" i="1" dirty="0"/>
          </a:p>
        </p:txBody>
      </p:sp>
    </p:spTree>
    <p:extLst>
      <p:ext uri="{BB962C8B-B14F-4D97-AF65-F5344CB8AC3E}">
        <p14:creationId xmlns:p14="http://schemas.microsoft.com/office/powerpoint/2010/main" val="3223521312"/>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8139" y="282753"/>
            <a:ext cx="8006497" cy="818866"/>
          </a:xfrm>
        </p:spPr>
        <p:txBody>
          <a:bodyPr>
            <a:normAutofit/>
          </a:bodyPr>
          <a:lstStyle/>
          <a:p>
            <a:r>
              <a:rPr lang="es-AR" dirty="0" smtClean="0"/>
              <a:t>1. La evaluación de la eficiencia alcanzada</a:t>
            </a:r>
            <a:endParaRPr lang="es-AR" dirty="0"/>
          </a:p>
        </p:txBody>
      </p:sp>
      <p:sp>
        <p:nvSpPr>
          <p:cNvPr id="3" name="2 Marcador de contenido"/>
          <p:cNvSpPr>
            <a:spLocks noGrp="1"/>
          </p:cNvSpPr>
          <p:nvPr>
            <p:ph type="body" idx="2"/>
          </p:nvPr>
        </p:nvSpPr>
        <p:spPr>
          <a:xfrm>
            <a:off x="844425" y="1187355"/>
            <a:ext cx="7927042" cy="4299046"/>
          </a:xfrm>
        </p:spPr>
        <p:txBody>
          <a:bodyPr>
            <a:noAutofit/>
          </a:bodyPr>
          <a:lstStyle/>
          <a:p>
            <a:pPr marL="342900" indent="-342900" algn="just">
              <a:spcBef>
                <a:spcPts val="1200"/>
              </a:spcBef>
              <a:buFont typeface="Arial" pitchFamily="34" charset="0"/>
              <a:buChar char="•"/>
            </a:pPr>
            <a:r>
              <a:rPr lang="es-AR" sz="1900" dirty="0" smtClean="0">
                <a:solidFill>
                  <a:schemeClr val="tx1">
                    <a:lumMod val="50000"/>
                    <a:lumOff val="50000"/>
                  </a:schemeClr>
                </a:solidFill>
              </a:rPr>
              <a:t>Durante los primeros años de la Concesión pudo lograrse una significativa mejora en la eficiencia</a:t>
            </a:r>
            <a:r>
              <a:rPr lang="es-AR" sz="1900" dirty="0">
                <a:solidFill>
                  <a:schemeClr val="tx1">
                    <a:lumMod val="50000"/>
                    <a:lumOff val="50000"/>
                  </a:schemeClr>
                </a:solidFill>
              </a:rPr>
              <a:t>, </a:t>
            </a:r>
            <a:r>
              <a:rPr lang="es-AR" sz="1900" dirty="0" smtClean="0">
                <a:solidFill>
                  <a:schemeClr val="tx1">
                    <a:lumMod val="50000"/>
                    <a:lumOff val="50000"/>
                  </a:schemeClr>
                </a:solidFill>
              </a:rPr>
              <a:t>porque se </a:t>
            </a:r>
            <a:r>
              <a:rPr lang="es-AR" sz="1900" dirty="0">
                <a:solidFill>
                  <a:schemeClr val="tx1">
                    <a:lumMod val="50000"/>
                    <a:lumOff val="50000"/>
                  </a:schemeClr>
                </a:solidFill>
              </a:rPr>
              <a:t>hizo un enorme esfuerzo para incrementar la </a:t>
            </a:r>
            <a:r>
              <a:rPr lang="es-AR" sz="1900" dirty="0" smtClean="0">
                <a:solidFill>
                  <a:schemeClr val="tx1">
                    <a:lumMod val="50000"/>
                    <a:lumOff val="50000"/>
                  </a:schemeClr>
                </a:solidFill>
              </a:rPr>
              <a:t>oferta y la demanda acompañó</a:t>
            </a:r>
            <a:endParaRPr lang="es-AR" sz="1900" dirty="0">
              <a:solidFill>
                <a:schemeClr val="tx1">
                  <a:lumMod val="50000"/>
                  <a:lumOff val="50000"/>
                </a:schemeClr>
              </a:solidFill>
            </a:endParaRPr>
          </a:p>
          <a:p>
            <a:pPr marL="342900" indent="-342900" algn="just">
              <a:spcBef>
                <a:spcPts val="1200"/>
              </a:spcBef>
              <a:buFont typeface="Arial" pitchFamily="34" charset="0"/>
              <a:buChar char="•"/>
            </a:pPr>
            <a:r>
              <a:rPr lang="es-AR" sz="1900" dirty="0" smtClean="0">
                <a:solidFill>
                  <a:schemeClr val="tx1">
                    <a:lumMod val="50000"/>
                    <a:lumOff val="50000"/>
                  </a:schemeClr>
                </a:solidFill>
              </a:rPr>
              <a:t>En la Línea que mas pasajeros transportaba no había flota suficiente y la que estaba en servicio  no era confiable. En pocos meses </a:t>
            </a:r>
            <a:r>
              <a:rPr lang="es-AR" sz="1900" dirty="0" err="1" smtClean="0">
                <a:solidFill>
                  <a:schemeClr val="tx1">
                    <a:lumMod val="50000"/>
                    <a:lumOff val="50000"/>
                  </a:schemeClr>
                </a:solidFill>
              </a:rPr>
              <a:t>Metrovías</a:t>
            </a:r>
            <a:r>
              <a:rPr lang="es-AR" sz="1900" dirty="0" smtClean="0">
                <a:solidFill>
                  <a:schemeClr val="tx1">
                    <a:lumMod val="50000"/>
                    <a:lumOff val="50000"/>
                  </a:schemeClr>
                </a:solidFill>
              </a:rPr>
              <a:t> compró y puso en servicio coches usados japoneses de excelente calidad. Pocos años después hizo lo mismo con otra Línea </a:t>
            </a:r>
          </a:p>
          <a:p>
            <a:pPr marL="342900" lvl="1" indent="-342900" algn="just">
              <a:spcBef>
                <a:spcPts val="1200"/>
              </a:spcBef>
              <a:buFont typeface="Arial" pitchFamily="34" charset="0"/>
              <a:buChar char="•"/>
            </a:pPr>
            <a:r>
              <a:rPr lang="es-AR" sz="1900" dirty="0" smtClean="0">
                <a:solidFill>
                  <a:schemeClr val="tx1">
                    <a:lumMod val="50000"/>
                    <a:lumOff val="50000"/>
                  </a:schemeClr>
                </a:solidFill>
              </a:rPr>
              <a:t>Se ejecutó un ambicioso Plan de Inversiones en infraestructura que mejoró la calidad del servicio </a:t>
            </a:r>
          </a:p>
          <a:p>
            <a:pPr marL="342900" lvl="1" indent="-342900" algn="just">
              <a:spcBef>
                <a:spcPts val="1200"/>
              </a:spcBef>
              <a:buFont typeface="Arial" pitchFamily="34" charset="0"/>
              <a:buChar char="•"/>
            </a:pPr>
            <a:r>
              <a:rPr lang="es-AR" sz="1900" dirty="0" smtClean="0">
                <a:solidFill>
                  <a:schemeClr val="tx1">
                    <a:lumMod val="50000"/>
                    <a:lumOff val="50000"/>
                  </a:schemeClr>
                </a:solidFill>
              </a:rPr>
              <a:t>Se requirió asistencia de los principales proveedores de material rodante para generar un cambio en la modalidad de mantenimiento en los talleres, lo que permitió mejorar la confiabilidad de la flota</a:t>
            </a:r>
            <a:endParaRPr lang="es-AR" sz="1900" dirty="0">
              <a:solidFill>
                <a:schemeClr val="tx1">
                  <a:lumMod val="50000"/>
                  <a:lumOff val="50000"/>
                </a:schemeClr>
              </a:solidFill>
            </a:endParaRPr>
          </a:p>
        </p:txBody>
      </p:sp>
    </p:spTree>
    <p:extLst>
      <p:ext uri="{BB962C8B-B14F-4D97-AF65-F5344CB8AC3E}">
        <p14:creationId xmlns:p14="http://schemas.microsoft.com/office/powerpoint/2010/main" val="164566003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4693" y="171470"/>
            <a:ext cx="8006497" cy="818866"/>
          </a:xfrm>
        </p:spPr>
        <p:txBody>
          <a:bodyPr>
            <a:normAutofit/>
          </a:bodyPr>
          <a:lstStyle/>
          <a:p>
            <a:r>
              <a:rPr lang="es-AR" dirty="0"/>
              <a:t>2</a:t>
            </a:r>
            <a:r>
              <a:rPr lang="es-AR" dirty="0" smtClean="0"/>
              <a:t>. La evaluación de la eficiencia alcanzada</a:t>
            </a:r>
            <a:endParaRPr lang="es-AR" dirty="0"/>
          </a:p>
        </p:txBody>
      </p:sp>
      <p:sp>
        <p:nvSpPr>
          <p:cNvPr id="3" name="2 Marcador de contenido"/>
          <p:cNvSpPr>
            <a:spLocks noGrp="1"/>
          </p:cNvSpPr>
          <p:nvPr>
            <p:ph type="body" idx="2"/>
          </p:nvPr>
        </p:nvSpPr>
        <p:spPr>
          <a:xfrm>
            <a:off x="655092" y="968992"/>
            <a:ext cx="8243247" cy="4749420"/>
          </a:xfrm>
        </p:spPr>
        <p:txBody>
          <a:bodyPr>
            <a:noAutofit/>
          </a:bodyPr>
          <a:lstStyle/>
          <a:p>
            <a:pPr marL="342900" lvl="1" indent="-342900" algn="just">
              <a:spcBef>
                <a:spcPts val="1200"/>
              </a:spcBef>
              <a:buFont typeface="Arial" pitchFamily="34" charset="0"/>
              <a:buChar char="•"/>
            </a:pPr>
            <a:r>
              <a:rPr lang="es-AR" sz="1900" dirty="0" smtClean="0">
                <a:solidFill>
                  <a:schemeClr val="tx1">
                    <a:lumMod val="50000"/>
                    <a:lumOff val="50000"/>
                  </a:schemeClr>
                </a:solidFill>
              </a:rPr>
              <a:t>Se </a:t>
            </a:r>
            <a:r>
              <a:rPr lang="es-AR" sz="1900" dirty="0">
                <a:solidFill>
                  <a:schemeClr val="tx1">
                    <a:lumMod val="50000"/>
                    <a:lumOff val="50000"/>
                  </a:schemeClr>
                </a:solidFill>
              </a:rPr>
              <a:t>realizó una profunda remodelación de las estaciones de la red, que hicieron el ambiente mucho más </a:t>
            </a:r>
            <a:r>
              <a:rPr lang="es-AR" sz="1900" dirty="0" smtClean="0">
                <a:solidFill>
                  <a:schemeClr val="tx1">
                    <a:lumMod val="50000"/>
                    <a:lumOff val="50000"/>
                  </a:schemeClr>
                </a:solidFill>
              </a:rPr>
              <a:t>amigable</a:t>
            </a:r>
          </a:p>
          <a:p>
            <a:pPr marL="342900" lvl="1" indent="-342900" algn="just">
              <a:spcBef>
                <a:spcPts val="1200"/>
              </a:spcBef>
              <a:buFont typeface="Arial" pitchFamily="34" charset="0"/>
              <a:buChar char="•"/>
            </a:pPr>
            <a:r>
              <a:rPr lang="es-AR" sz="1900" dirty="0" smtClean="0">
                <a:solidFill>
                  <a:schemeClr val="tx1">
                    <a:lumMod val="50000"/>
                    <a:lumOff val="50000"/>
                  </a:schemeClr>
                </a:solidFill>
              </a:rPr>
              <a:t>Todo esto fue posible porque era una </a:t>
            </a:r>
            <a:r>
              <a:rPr lang="es-AR" sz="1900" dirty="0">
                <a:solidFill>
                  <a:schemeClr val="tx1">
                    <a:lumMod val="50000"/>
                    <a:lumOff val="50000"/>
                  </a:schemeClr>
                </a:solidFill>
              </a:rPr>
              <a:t>é</a:t>
            </a:r>
            <a:r>
              <a:rPr lang="es-AR" sz="1900" dirty="0" smtClean="0">
                <a:solidFill>
                  <a:schemeClr val="tx1">
                    <a:lumMod val="50000"/>
                    <a:lumOff val="50000"/>
                  </a:schemeClr>
                </a:solidFill>
              </a:rPr>
              <a:t>poca con estabilidad económica y las tarifas permitían cubrir los costos y realizar inversiones con recursos propios, que luego se repagaban con el incremento de la demanda</a:t>
            </a:r>
          </a:p>
          <a:p>
            <a:pPr marL="342900" lvl="1" indent="-342900" algn="just">
              <a:spcBef>
                <a:spcPts val="1200"/>
              </a:spcBef>
              <a:buFont typeface="Arial" pitchFamily="34" charset="0"/>
              <a:buChar char="•"/>
            </a:pPr>
            <a:r>
              <a:rPr lang="es-AR" sz="1900" dirty="0" smtClean="0">
                <a:solidFill>
                  <a:schemeClr val="tx1">
                    <a:lumMod val="50000"/>
                    <a:lumOff val="50000"/>
                  </a:schemeClr>
                </a:solidFill>
              </a:rPr>
              <a:t>También los gremios acompañaban estas acciones y pudo adaptarse el personal a las reales necesidades operativas</a:t>
            </a:r>
          </a:p>
          <a:p>
            <a:pPr marL="342900" lvl="1" indent="-342900" algn="just">
              <a:spcBef>
                <a:spcPts val="1200"/>
              </a:spcBef>
              <a:buFont typeface="Arial" pitchFamily="34" charset="0"/>
              <a:buChar char="•"/>
            </a:pPr>
            <a:r>
              <a:rPr lang="es-AR" sz="1900" dirty="0" smtClean="0">
                <a:solidFill>
                  <a:schemeClr val="tx1">
                    <a:lumMod val="50000"/>
                    <a:lumOff val="50000"/>
                  </a:schemeClr>
                </a:solidFill>
              </a:rPr>
              <a:t>La Autoridad de Control intervenía solo para velar que lo que se hiciera fuera adecuado, dejando grados de libertad al Operador y apoyando las propuestas de cambio innovadoras</a:t>
            </a:r>
          </a:p>
          <a:p>
            <a:pPr marL="342900" lvl="1" indent="-342900" algn="just">
              <a:spcBef>
                <a:spcPts val="1200"/>
              </a:spcBef>
              <a:buFont typeface="Arial" pitchFamily="34" charset="0"/>
              <a:buChar char="•"/>
            </a:pPr>
            <a:r>
              <a:rPr lang="es-AR" sz="1900" dirty="0" smtClean="0">
                <a:solidFill>
                  <a:schemeClr val="tx1">
                    <a:lumMod val="50000"/>
                    <a:lumOff val="50000"/>
                  </a:schemeClr>
                </a:solidFill>
              </a:rPr>
              <a:t>Este período se caracterizó por la previsibilidad, reglas claras y donde había total armonía entre los objetivos del Concesionario y el Gobierno: ambos queríamos aumentar el número de pasajeros en la red</a:t>
            </a:r>
            <a:endParaRPr lang="es-AR" sz="1900" dirty="0">
              <a:solidFill>
                <a:schemeClr val="tx1">
                  <a:lumMod val="50000"/>
                  <a:lumOff val="50000"/>
                </a:schemeClr>
              </a:solidFill>
            </a:endParaRPr>
          </a:p>
        </p:txBody>
      </p:sp>
    </p:spTree>
    <p:extLst>
      <p:ext uri="{BB962C8B-B14F-4D97-AF65-F5344CB8AC3E}">
        <p14:creationId xmlns:p14="http://schemas.microsoft.com/office/powerpoint/2010/main" val="3418236045"/>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563335"/>
            <a:ext cx="7983051" cy="883328"/>
          </a:xfrm>
        </p:spPr>
        <p:txBody>
          <a:bodyPr>
            <a:normAutofit/>
          </a:bodyPr>
          <a:lstStyle/>
          <a:p>
            <a:r>
              <a:rPr lang="es-AR" dirty="0" smtClean="0"/>
              <a:t>3. La evaluación de la eficiencia alcanzada</a:t>
            </a:r>
            <a:endParaRPr lang="es-AR" dirty="0"/>
          </a:p>
        </p:txBody>
      </p:sp>
      <p:sp>
        <p:nvSpPr>
          <p:cNvPr id="3" name="2 Marcador de contenido"/>
          <p:cNvSpPr>
            <a:spLocks noGrp="1"/>
          </p:cNvSpPr>
          <p:nvPr>
            <p:ph type="body" idx="2"/>
          </p:nvPr>
        </p:nvSpPr>
        <p:spPr>
          <a:xfrm>
            <a:off x="844425" y="1430217"/>
            <a:ext cx="7927042" cy="4161692"/>
          </a:xfrm>
        </p:spPr>
        <p:txBody>
          <a:bodyPr>
            <a:noAutofit/>
          </a:bodyPr>
          <a:lstStyle/>
          <a:p>
            <a:pPr marL="342900" indent="-342900" algn="just">
              <a:spcBef>
                <a:spcPts val="600"/>
              </a:spcBef>
              <a:buFont typeface="Arial" pitchFamily="34" charset="0"/>
              <a:buChar char="•"/>
            </a:pPr>
            <a:r>
              <a:rPr lang="es-AR" sz="1900" dirty="0" smtClean="0">
                <a:solidFill>
                  <a:schemeClr val="tx1">
                    <a:lumMod val="50000"/>
                    <a:lumOff val="50000"/>
                  </a:schemeClr>
                </a:solidFill>
              </a:rPr>
              <a:t>Durante </a:t>
            </a:r>
            <a:r>
              <a:rPr lang="es-AR" sz="1900" dirty="0">
                <a:solidFill>
                  <a:schemeClr val="tx1">
                    <a:lumMod val="50000"/>
                    <a:lumOff val="50000"/>
                  </a:schemeClr>
                </a:solidFill>
              </a:rPr>
              <a:t>los últimos 15 </a:t>
            </a:r>
            <a:r>
              <a:rPr lang="es-AR" sz="1900" dirty="0" smtClean="0">
                <a:solidFill>
                  <a:schemeClr val="tx1">
                    <a:lumMod val="50000"/>
                    <a:lumOff val="50000"/>
                  </a:schemeClr>
                </a:solidFill>
              </a:rPr>
              <a:t>años, las políticas adoptadas por el Gobierno, con reglas poco claras, falta de previsibilidad, apoyo a los gremios para lograr cada vez más prerrogativas, horizonte temporal contractual incierto y/o muy corto y alto intervencionismo estatal en la gestión de </a:t>
            </a:r>
            <a:r>
              <a:rPr lang="es-AR" sz="1900" dirty="0">
                <a:solidFill>
                  <a:schemeClr val="tx1">
                    <a:lumMod val="50000"/>
                    <a:lumOff val="50000"/>
                  </a:schemeClr>
                </a:solidFill>
              </a:rPr>
              <a:t>la </a:t>
            </a:r>
            <a:r>
              <a:rPr lang="es-AR" sz="1900" dirty="0" smtClean="0">
                <a:solidFill>
                  <a:schemeClr val="tx1">
                    <a:lumMod val="50000"/>
                    <a:lumOff val="50000"/>
                  </a:schemeClr>
                </a:solidFill>
              </a:rPr>
              <a:t>empresa, han llevado a que transcurridos más de 20 años de Concesión, se volvió al nivel de eficiencia de los primeros años</a:t>
            </a:r>
          </a:p>
          <a:p>
            <a:pPr marL="342900" indent="-342900" algn="just">
              <a:spcBef>
                <a:spcPts val="600"/>
              </a:spcBef>
              <a:buFont typeface="Arial" pitchFamily="34" charset="0"/>
              <a:buChar char="•"/>
            </a:pPr>
            <a:r>
              <a:rPr lang="es-AR" sz="1900" dirty="0" smtClean="0">
                <a:solidFill>
                  <a:schemeClr val="tx1">
                    <a:lumMod val="50000"/>
                    <a:lumOff val="50000"/>
                  </a:schemeClr>
                </a:solidFill>
              </a:rPr>
              <a:t>El hecho claramente positivo es que actualmente se está transportando el doble de pasajeros que al comienzo de la Concesión</a:t>
            </a:r>
          </a:p>
          <a:p>
            <a:pPr marL="342900" indent="-342900" algn="just">
              <a:spcBef>
                <a:spcPts val="600"/>
              </a:spcBef>
              <a:buFont typeface="Arial" pitchFamily="34" charset="0"/>
              <a:buChar char="•"/>
            </a:pPr>
            <a:r>
              <a:rPr lang="es-AR" sz="1900" dirty="0" err="1" smtClean="0">
                <a:solidFill>
                  <a:schemeClr val="tx1">
                    <a:lumMod val="50000"/>
                    <a:lumOff val="50000"/>
                  </a:schemeClr>
                </a:solidFill>
              </a:rPr>
              <a:t>Metrovías</a:t>
            </a:r>
            <a:r>
              <a:rPr lang="es-AR" sz="1900" dirty="0" smtClean="0">
                <a:solidFill>
                  <a:schemeClr val="tx1">
                    <a:lumMod val="50000"/>
                    <a:lumOff val="50000"/>
                  </a:schemeClr>
                </a:solidFill>
              </a:rPr>
              <a:t> ha debido operar en circunstancias difíciles desde el punto de vista económico del país en general y de su contrato en particular. Pero su experiencia le permiten contar con un excelente </a:t>
            </a:r>
            <a:r>
              <a:rPr lang="es-AR" sz="1900" dirty="0" err="1" smtClean="0">
                <a:solidFill>
                  <a:schemeClr val="tx1">
                    <a:lumMod val="50000"/>
                    <a:lumOff val="50000"/>
                  </a:schemeClr>
                </a:solidFill>
              </a:rPr>
              <a:t>know</a:t>
            </a:r>
            <a:r>
              <a:rPr lang="es-AR" sz="1900" dirty="0" smtClean="0">
                <a:solidFill>
                  <a:schemeClr val="tx1">
                    <a:lumMod val="50000"/>
                    <a:lumOff val="50000"/>
                  </a:schemeClr>
                </a:solidFill>
              </a:rPr>
              <a:t> </a:t>
            </a:r>
            <a:r>
              <a:rPr lang="es-AR" sz="1900" dirty="0" err="1" smtClean="0">
                <a:solidFill>
                  <a:schemeClr val="tx1">
                    <a:lumMod val="50000"/>
                    <a:lumOff val="50000"/>
                  </a:schemeClr>
                </a:solidFill>
              </a:rPr>
              <a:t>how</a:t>
            </a:r>
            <a:r>
              <a:rPr lang="es-AR" sz="1900" dirty="0" smtClean="0">
                <a:solidFill>
                  <a:schemeClr val="tx1">
                    <a:lumMod val="50000"/>
                    <a:lumOff val="50000"/>
                  </a:schemeClr>
                </a:solidFill>
              </a:rPr>
              <a:t> que lo vuelca  en su trabajo permanente</a:t>
            </a:r>
          </a:p>
          <a:p>
            <a:pPr marL="342900" lvl="1" indent="-342900" algn="just">
              <a:spcBef>
                <a:spcPts val="600"/>
              </a:spcBef>
              <a:buFont typeface="Arial" pitchFamily="34" charset="0"/>
              <a:buChar char="•"/>
            </a:pPr>
            <a:endParaRPr lang="es-AR" sz="1900" dirty="0">
              <a:solidFill>
                <a:schemeClr val="tx1">
                  <a:lumMod val="50000"/>
                  <a:lumOff val="50000"/>
                </a:schemeClr>
              </a:solidFill>
            </a:endParaRPr>
          </a:p>
        </p:txBody>
      </p:sp>
    </p:spTree>
    <p:extLst>
      <p:ext uri="{BB962C8B-B14F-4D97-AF65-F5344CB8AC3E}">
        <p14:creationId xmlns:p14="http://schemas.microsoft.com/office/powerpoint/2010/main" val="675869880"/>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2026" y="387488"/>
            <a:ext cx="7944952" cy="1143200"/>
          </a:xfrm>
        </p:spPr>
        <p:txBody>
          <a:bodyPr>
            <a:normAutofit fontScale="90000"/>
          </a:bodyPr>
          <a:lstStyle/>
          <a:p>
            <a:r>
              <a:rPr lang="es-AR" dirty="0" smtClean="0"/>
              <a:t>La expansión de </a:t>
            </a:r>
            <a:r>
              <a:rPr lang="es-AR" dirty="0" err="1" smtClean="0"/>
              <a:t>Metrovías</a:t>
            </a:r>
            <a:r>
              <a:rPr lang="es-AR" dirty="0" smtClean="0"/>
              <a:t> a otros sistemas ferroviarios</a:t>
            </a:r>
            <a:endParaRPr lang="es-AR" dirty="0"/>
          </a:p>
        </p:txBody>
      </p:sp>
      <p:sp>
        <p:nvSpPr>
          <p:cNvPr id="3" name="2 Marcador de contenido"/>
          <p:cNvSpPr>
            <a:spLocks noGrp="1"/>
          </p:cNvSpPr>
          <p:nvPr>
            <p:ph type="body" idx="2"/>
          </p:nvPr>
        </p:nvSpPr>
        <p:spPr>
          <a:xfrm>
            <a:off x="738916" y="1586077"/>
            <a:ext cx="5263299" cy="4187758"/>
          </a:xfrm>
        </p:spPr>
        <p:txBody>
          <a:bodyPr>
            <a:noAutofit/>
          </a:bodyPr>
          <a:lstStyle/>
          <a:p>
            <a:pPr marL="342900" indent="-342900" algn="just">
              <a:spcBef>
                <a:spcPts val="600"/>
              </a:spcBef>
              <a:buFont typeface="Arial" pitchFamily="34" charset="0"/>
              <a:buChar char="•"/>
            </a:pPr>
            <a:r>
              <a:rPr lang="es-AR" sz="1700" dirty="0" smtClean="0">
                <a:solidFill>
                  <a:schemeClr val="tx1">
                    <a:lumMod val="50000"/>
                    <a:lumOff val="50000"/>
                  </a:schemeClr>
                </a:solidFill>
              </a:rPr>
              <a:t>Esta experiencia de </a:t>
            </a:r>
            <a:r>
              <a:rPr lang="es-AR" sz="1700" dirty="0" err="1" smtClean="0">
                <a:solidFill>
                  <a:schemeClr val="tx1">
                    <a:lumMod val="50000"/>
                    <a:lumOff val="50000"/>
                  </a:schemeClr>
                </a:solidFill>
              </a:rPr>
              <a:t>Metrovías</a:t>
            </a:r>
            <a:r>
              <a:rPr lang="es-AR" sz="1700" dirty="0" smtClean="0">
                <a:solidFill>
                  <a:schemeClr val="tx1">
                    <a:lumMod val="50000"/>
                    <a:lumOff val="50000"/>
                  </a:schemeClr>
                </a:solidFill>
              </a:rPr>
              <a:t> como operador del Subte de Buenos Aires y de la Línea Suburbana Urquiza, también le ha permitido expandir sus actividades a otros sistemas ferroviarios en Brasil</a:t>
            </a:r>
          </a:p>
          <a:p>
            <a:pPr marL="342900" indent="-342900" algn="just">
              <a:spcBef>
                <a:spcPts val="600"/>
              </a:spcBef>
              <a:buFont typeface="Arial" pitchFamily="34" charset="0"/>
              <a:buChar char="•"/>
            </a:pPr>
            <a:r>
              <a:rPr lang="es-AR" sz="1700" dirty="0" smtClean="0">
                <a:solidFill>
                  <a:schemeClr val="tx1">
                    <a:lumMod val="50000"/>
                    <a:lumOff val="50000"/>
                  </a:schemeClr>
                </a:solidFill>
              </a:rPr>
              <a:t>Ha sido parte de la implementación del proyecto de la Línea 4 del Metro de San Pablo (la primera línea sin conductor de América Latina con puertas de andén en todo su recorrido), que actualmente está transportando 800.000 pasajeros por día </a:t>
            </a:r>
          </a:p>
          <a:p>
            <a:pPr marL="342900" indent="-342900" algn="just">
              <a:spcBef>
                <a:spcPts val="600"/>
              </a:spcBef>
              <a:buFont typeface="Arial" pitchFamily="34" charset="0"/>
              <a:buChar char="•"/>
            </a:pPr>
            <a:r>
              <a:rPr lang="es-AR" sz="1700" dirty="0" smtClean="0">
                <a:solidFill>
                  <a:schemeClr val="tx1">
                    <a:lumMod val="50000"/>
                    <a:lumOff val="50000"/>
                  </a:schemeClr>
                </a:solidFill>
              </a:rPr>
              <a:t>También participa de la implementación del VLT de Río de Janeiro (el primer tranvía del mundo totalmente sin catenaria) recientemente inaugurado</a:t>
            </a:r>
          </a:p>
          <a:p>
            <a:pPr marL="342900" indent="-342900" algn="just">
              <a:spcBef>
                <a:spcPts val="600"/>
              </a:spcBef>
              <a:buFont typeface="Arial" pitchFamily="34" charset="0"/>
              <a:buChar char="•"/>
            </a:pPr>
            <a:endParaRPr lang="es-AR" sz="1700" dirty="0" smtClean="0">
              <a:solidFill>
                <a:schemeClr val="tx1">
                  <a:lumMod val="50000"/>
                  <a:lumOff val="50000"/>
                </a:schemeClr>
              </a:solidFill>
            </a:endParaRPr>
          </a:p>
          <a:p>
            <a:pPr marL="342900" lvl="1" indent="-342900" algn="just">
              <a:spcBef>
                <a:spcPts val="600"/>
              </a:spcBef>
              <a:buFont typeface="Arial" pitchFamily="34" charset="0"/>
              <a:buChar char="•"/>
            </a:pPr>
            <a:endParaRPr lang="es-AR" sz="1700" dirty="0" smtClean="0">
              <a:solidFill>
                <a:schemeClr val="tx1">
                  <a:lumMod val="50000"/>
                  <a:lumOff val="50000"/>
                </a:schemeClr>
              </a:solidFill>
            </a:endParaRPr>
          </a:p>
          <a:p>
            <a:pPr marL="342900" lvl="1" indent="-342900" algn="just">
              <a:spcBef>
                <a:spcPts val="600"/>
              </a:spcBef>
              <a:buFont typeface="Arial" pitchFamily="34" charset="0"/>
              <a:buChar char="•"/>
            </a:pPr>
            <a:endParaRPr lang="es-AR" sz="1700" dirty="0">
              <a:solidFill>
                <a:schemeClr val="tx1">
                  <a:lumMod val="50000"/>
                  <a:lumOff val="50000"/>
                </a:schemeClr>
              </a:solidFill>
            </a:endParaRPr>
          </a:p>
        </p:txBody>
      </p:sp>
      <p:pic>
        <p:nvPicPr>
          <p:cNvPr id="2050" name="Picture 2" descr="http://odebrecht.com/sites/default/files/styles/galeria_650_433/public/_0003_via_quatro_1.jpg?itok=pKBaW6F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799" y="1691159"/>
            <a:ext cx="2447193" cy="1766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agenciabrasil.ebc.com.br/sites/_agenciabrasil2013/files/styles/interna_grande/public/vlt_do_rio_de_janeiro.jpg?itok=uW6VyUG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798" y="3741862"/>
            <a:ext cx="2447193" cy="1773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63294"/>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304023"/>
            <a:ext cx="6081307" cy="842389"/>
          </a:xfrm>
        </p:spPr>
        <p:txBody>
          <a:bodyPr>
            <a:normAutofit/>
          </a:bodyPr>
          <a:lstStyle/>
          <a:p>
            <a:r>
              <a:rPr lang="es-AR" sz="3200" dirty="0" smtClean="0"/>
              <a:t>1. Algunas reflexiones finales….</a:t>
            </a:r>
            <a:endParaRPr lang="es-AR" sz="3200" dirty="0"/>
          </a:p>
        </p:txBody>
      </p:sp>
      <p:sp>
        <p:nvSpPr>
          <p:cNvPr id="3" name="2 Marcador de contenido"/>
          <p:cNvSpPr>
            <a:spLocks noGrp="1"/>
          </p:cNvSpPr>
          <p:nvPr>
            <p:ph type="body" idx="2"/>
          </p:nvPr>
        </p:nvSpPr>
        <p:spPr>
          <a:xfrm>
            <a:off x="844425" y="1119115"/>
            <a:ext cx="7983052" cy="4572001"/>
          </a:xfrm>
        </p:spPr>
        <p:txBody>
          <a:bodyPr>
            <a:noAutofit/>
          </a:bodyPr>
          <a:lstStyle/>
          <a:p>
            <a:pPr marL="342900" indent="-342900" algn="just">
              <a:buClr>
                <a:srgbClr val="6F90C5"/>
              </a:buClr>
              <a:buFont typeface="Arial" pitchFamily="34" charset="0"/>
              <a:buChar char="•"/>
            </a:pPr>
            <a:r>
              <a:rPr lang="es-AR" sz="1900" dirty="0" smtClean="0">
                <a:solidFill>
                  <a:schemeClr val="tx1">
                    <a:lumMod val="50000"/>
                    <a:lumOff val="50000"/>
                  </a:schemeClr>
                </a:solidFill>
              </a:rPr>
              <a:t>El marco regulatorio contractual debe contribuir a que el operador pueda trabajar sobre un objetivo de eficiencia</a:t>
            </a:r>
          </a:p>
          <a:p>
            <a:pPr marL="342900" lvl="1" indent="-342900" algn="just">
              <a:spcBef>
                <a:spcPts val="1800"/>
              </a:spcBef>
              <a:buClr>
                <a:srgbClr val="6F90C5"/>
              </a:buClr>
              <a:buFont typeface="Arial" pitchFamily="34" charset="0"/>
              <a:buChar char="•"/>
            </a:pPr>
            <a:r>
              <a:rPr lang="es-AR" sz="1900" dirty="0" smtClean="0">
                <a:solidFill>
                  <a:schemeClr val="tx1">
                    <a:lumMod val="50000"/>
                    <a:lumOff val="50000"/>
                  </a:schemeClr>
                </a:solidFill>
              </a:rPr>
              <a:t>Un marco regulatorio previsible, con razonables grados de libertad y con adecuado control de la Autoridad de Aplicación, conduce a la eficiencia y la mejora en la calidad del servicio</a:t>
            </a:r>
          </a:p>
          <a:p>
            <a:pPr marL="342900" lvl="1" indent="-342900" algn="just">
              <a:spcBef>
                <a:spcPts val="1200"/>
              </a:spcBef>
              <a:buClr>
                <a:srgbClr val="6F90C5"/>
              </a:buClr>
              <a:buFont typeface="Arial" pitchFamily="34" charset="0"/>
              <a:buChar char="•"/>
            </a:pPr>
            <a:r>
              <a:rPr lang="es-AR" sz="1900" dirty="0" smtClean="0">
                <a:solidFill>
                  <a:schemeClr val="tx1">
                    <a:lumMod val="50000"/>
                    <a:lumOff val="50000"/>
                  </a:schemeClr>
                </a:solidFill>
              </a:rPr>
              <a:t>En situaciones de alta inflación, congelamiento tarifario, actitudes populistas, donde el Gobierno recurre a los subsidios para cubrir un alto porcentaje de los costos de explotación, se puede ver afectada seriamente la eficiencia y la calidad del servicio</a:t>
            </a:r>
          </a:p>
          <a:p>
            <a:pPr marL="342900" lvl="1" indent="-342900" algn="just">
              <a:spcBef>
                <a:spcPts val="1200"/>
              </a:spcBef>
              <a:buClr>
                <a:srgbClr val="6F90C5"/>
              </a:buClr>
              <a:buFont typeface="Arial" pitchFamily="34" charset="0"/>
              <a:buChar char="•"/>
            </a:pPr>
            <a:r>
              <a:rPr lang="es-AR" sz="2000" dirty="0">
                <a:solidFill>
                  <a:schemeClr val="tx1">
                    <a:lumMod val="50000"/>
                    <a:lumOff val="50000"/>
                  </a:schemeClr>
                </a:solidFill>
              </a:rPr>
              <a:t>El plazo contractual debe ser lo suficientemente largo para motivar al Concesionario a invertir con recursos </a:t>
            </a:r>
            <a:r>
              <a:rPr lang="es-AR" sz="2000" dirty="0" smtClean="0">
                <a:solidFill>
                  <a:schemeClr val="tx1">
                    <a:lumMod val="50000"/>
                    <a:lumOff val="50000"/>
                  </a:schemeClr>
                </a:solidFill>
              </a:rPr>
              <a:t>propios</a:t>
            </a:r>
          </a:p>
          <a:p>
            <a:pPr marL="342900" lvl="1" indent="-342900" algn="just">
              <a:spcBef>
                <a:spcPts val="1200"/>
              </a:spcBef>
              <a:buClr>
                <a:srgbClr val="6F90C5"/>
              </a:buClr>
              <a:buFont typeface="Arial" pitchFamily="34" charset="0"/>
              <a:buChar char="•"/>
            </a:pPr>
            <a:r>
              <a:rPr lang="es-AR" sz="2000" dirty="0" smtClean="0">
                <a:solidFill>
                  <a:schemeClr val="tx1">
                    <a:lumMod val="50000"/>
                    <a:lumOff val="50000"/>
                  </a:schemeClr>
                </a:solidFill>
              </a:rPr>
              <a:t>Debe existir una Autoridad de Control autónoma que garantice que ninguna de las partes viole sus compromisos</a:t>
            </a:r>
          </a:p>
          <a:p>
            <a:pPr marL="342900" lvl="1" indent="-342900" algn="just">
              <a:spcBef>
                <a:spcPts val="1200"/>
              </a:spcBef>
              <a:buClr>
                <a:srgbClr val="6F90C5"/>
              </a:buClr>
              <a:buFont typeface="Arial" pitchFamily="34" charset="0"/>
              <a:buChar char="•"/>
            </a:pPr>
            <a:endParaRPr lang="es-AR" sz="2000" dirty="0">
              <a:solidFill>
                <a:schemeClr val="tx1">
                  <a:lumMod val="50000"/>
                  <a:lumOff val="50000"/>
                </a:schemeClr>
              </a:solidFill>
            </a:endParaRPr>
          </a:p>
          <a:p>
            <a:pPr marL="342900" lvl="1" indent="-342900" algn="just">
              <a:spcBef>
                <a:spcPts val="1200"/>
              </a:spcBef>
              <a:buClr>
                <a:srgbClr val="6F90C5"/>
              </a:buClr>
              <a:buFont typeface="Arial" pitchFamily="34" charset="0"/>
              <a:buChar char="•"/>
            </a:pPr>
            <a:endParaRPr lang="es-AR" sz="1900" dirty="0" smtClean="0">
              <a:solidFill>
                <a:schemeClr val="tx1">
                  <a:lumMod val="50000"/>
                  <a:lumOff val="50000"/>
                </a:schemeClr>
              </a:solidFill>
            </a:endParaRPr>
          </a:p>
          <a:p>
            <a:pPr marL="342900" lvl="1" indent="-342900" algn="just">
              <a:buClr>
                <a:srgbClr val="6F90C5"/>
              </a:buClr>
              <a:buFont typeface="Arial" pitchFamily="34" charset="0"/>
              <a:buChar char="•"/>
            </a:pPr>
            <a:endParaRPr lang="es-AR" sz="1900" dirty="0" smtClean="0">
              <a:solidFill>
                <a:schemeClr val="tx1">
                  <a:lumMod val="50000"/>
                  <a:lumOff val="50000"/>
                </a:schemeClr>
              </a:solidFill>
            </a:endParaRPr>
          </a:p>
        </p:txBody>
      </p:sp>
    </p:spTree>
    <p:extLst>
      <p:ext uri="{BB962C8B-B14F-4D97-AF65-F5344CB8AC3E}">
        <p14:creationId xmlns:p14="http://schemas.microsoft.com/office/powerpoint/2010/main" val="2773137937"/>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276727"/>
            <a:ext cx="6081307" cy="1143200"/>
          </a:xfrm>
        </p:spPr>
        <p:txBody>
          <a:bodyPr>
            <a:normAutofit/>
          </a:bodyPr>
          <a:lstStyle/>
          <a:p>
            <a:r>
              <a:rPr lang="es-AR" sz="3200" dirty="0" smtClean="0"/>
              <a:t>2. Algunas reflexiones finales….</a:t>
            </a:r>
            <a:endParaRPr lang="es-AR" sz="3200" dirty="0"/>
          </a:p>
        </p:txBody>
      </p:sp>
      <p:sp>
        <p:nvSpPr>
          <p:cNvPr id="3" name="2 Marcador de contenido"/>
          <p:cNvSpPr>
            <a:spLocks noGrp="1"/>
          </p:cNvSpPr>
          <p:nvPr>
            <p:ph type="body" idx="2"/>
          </p:nvPr>
        </p:nvSpPr>
        <p:spPr>
          <a:xfrm>
            <a:off x="696036" y="1241945"/>
            <a:ext cx="8229599" cy="4503761"/>
          </a:xfrm>
        </p:spPr>
        <p:txBody>
          <a:bodyPr>
            <a:noAutofit/>
          </a:bodyPr>
          <a:lstStyle/>
          <a:p>
            <a:pPr marL="342900" indent="-342900" algn="just">
              <a:spcBef>
                <a:spcPts val="600"/>
              </a:spcBef>
              <a:buClr>
                <a:srgbClr val="6F90C5"/>
              </a:buClr>
              <a:buFont typeface="Arial" pitchFamily="34" charset="0"/>
              <a:buChar char="•"/>
            </a:pPr>
            <a:r>
              <a:rPr lang="es-AR" sz="1900" dirty="0">
                <a:solidFill>
                  <a:schemeClr val="tx1">
                    <a:lumMod val="50000"/>
                    <a:lumOff val="50000"/>
                  </a:schemeClr>
                </a:solidFill>
              </a:rPr>
              <a:t>Durante los primeros años de la Concesión, con un marco regulatorio adecuado y razonables  grados de libertad en la gestión, este modelo de Concesión fue claramente exitoso y beneficioso para todas las partes</a:t>
            </a:r>
          </a:p>
          <a:p>
            <a:pPr marL="342900" indent="-342900" algn="just">
              <a:spcBef>
                <a:spcPts val="600"/>
              </a:spcBef>
              <a:buClr>
                <a:srgbClr val="6F90C5"/>
              </a:buClr>
              <a:buFont typeface="Arial" pitchFamily="34" charset="0"/>
              <a:buChar char="•"/>
            </a:pPr>
            <a:r>
              <a:rPr lang="es-AR" sz="1900" dirty="0" smtClean="0">
                <a:solidFill>
                  <a:schemeClr val="tx1">
                    <a:lumMod val="50000"/>
                    <a:lumOff val="50000"/>
                  </a:schemeClr>
                </a:solidFill>
              </a:rPr>
              <a:t>El exagerado intervencionismo en los últimos 15 años de la Concesión de </a:t>
            </a:r>
            <a:r>
              <a:rPr lang="es-AR" sz="1900" dirty="0" err="1" smtClean="0">
                <a:solidFill>
                  <a:schemeClr val="tx1">
                    <a:lumMod val="50000"/>
                    <a:lumOff val="50000"/>
                  </a:schemeClr>
                </a:solidFill>
              </a:rPr>
              <a:t>Metrovías</a:t>
            </a:r>
            <a:r>
              <a:rPr lang="es-AR" sz="1900" dirty="0" smtClean="0">
                <a:solidFill>
                  <a:schemeClr val="tx1">
                    <a:lumMod val="50000"/>
                    <a:lumOff val="50000"/>
                  </a:schemeClr>
                </a:solidFill>
              </a:rPr>
              <a:t> no benefició a ninguna de las partes: </a:t>
            </a:r>
          </a:p>
          <a:p>
            <a:pPr marL="342900" lvl="1" indent="107950" algn="just">
              <a:spcBef>
                <a:spcPts val="1200"/>
              </a:spcBef>
              <a:buClr>
                <a:srgbClr val="6F90C5"/>
              </a:buClr>
              <a:buFont typeface="Arial" pitchFamily="34" charset="0"/>
              <a:buChar char="•"/>
            </a:pPr>
            <a:r>
              <a:rPr lang="es-AR" sz="1800" dirty="0" smtClean="0">
                <a:solidFill>
                  <a:schemeClr val="tx1">
                    <a:lumMod val="50000"/>
                    <a:lumOff val="50000"/>
                  </a:schemeClr>
                </a:solidFill>
              </a:rPr>
              <a:t>El Estado y el Concesionario perdieron eficiencia</a:t>
            </a:r>
          </a:p>
          <a:p>
            <a:pPr marL="342900" lvl="1" indent="107950" algn="just">
              <a:spcBef>
                <a:spcPts val="600"/>
              </a:spcBef>
              <a:buClr>
                <a:srgbClr val="6F90C5"/>
              </a:buClr>
              <a:buFont typeface="Arial" pitchFamily="34" charset="0"/>
              <a:buChar char="•"/>
            </a:pPr>
            <a:r>
              <a:rPr lang="es-AR" sz="1800" dirty="0" smtClean="0">
                <a:solidFill>
                  <a:schemeClr val="tx1">
                    <a:lumMod val="50000"/>
                    <a:lumOff val="50000"/>
                  </a:schemeClr>
                </a:solidFill>
              </a:rPr>
              <a:t>El Concesionario perdió rentabilidad</a:t>
            </a:r>
          </a:p>
          <a:p>
            <a:pPr marL="355600" lvl="1" algn="just">
              <a:spcBef>
                <a:spcPts val="600"/>
              </a:spcBef>
              <a:buClr>
                <a:srgbClr val="6F90C5"/>
              </a:buClr>
              <a:buFont typeface="Arial" pitchFamily="34" charset="0"/>
              <a:buChar char="•"/>
            </a:pPr>
            <a:r>
              <a:rPr lang="es-AR" sz="1800" dirty="0" smtClean="0">
                <a:solidFill>
                  <a:schemeClr val="tx1">
                    <a:lumMod val="50000"/>
                    <a:lumOff val="50000"/>
                  </a:schemeClr>
                </a:solidFill>
              </a:rPr>
              <a:t>Los usuarios perdieron la oportunidad de una mejor calidad de servicio</a:t>
            </a:r>
          </a:p>
          <a:p>
            <a:pPr marL="355600" lvl="1" indent="-355600" algn="just">
              <a:spcBef>
                <a:spcPts val="600"/>
              </a:spcBef>
              <a:buClr>
                <a:srgbClr val="6F90C5"/>
              </a:buClr>
              <a:buFont typeface="Arial" pitchFamily="34" charset="0"/>
              <a:buChar char="•"/>
            </a:pPr>
            <a:r>
              <a:rPr lang="es-AR" sz="1900" dirty="0" smtClean="0">
                <a:solidFill>
                  <a:schemeClr val="tx1">
                    <a:lumMod val="50000"/>
                    <a:lumOff val="50000"/>
                  </a:schemeClr>
                </a:solidFill>
              </a:rPr>
              <a:t>La </a:t>
            </a:r>
            <a:r>
              <a:rPr lang="es-AR" sz="1900" dirty="0">
                <a:solidFill>
                  <a:schemeClr val="tx1">
                    <a:lumMod val="50000"/>
                    <a:lumOff val="50000"/>
                  </a:schemeClr>
                </a:solidFill>
              </a:rPr>
              <a:t>eficiencia sólo se logra cuando el sector público y privado potencian </a:t>
            </a:r>
            <a:r>
              <a:rPr lang="es-AR" sz="1900" dirty="0" smtClean="0">
                <a:solidFill>
                  <a:schemeClr val="tx1">
                    <a:lumMod val="50000"/>
                    <a:lumOff val="50000"/>
                  </a:schemeClr>
                </a:solidFill>
              </a:rPr>
              <a:t>sus fortalezas. Esto permite mejorar </a:t>
            </a:r>
            <a:r>
              <a:rPr lang="es-AR" sz="1900" dirty="0">
                <a:solidFill>
                  <a:schemeClr val="tx1">
                    <a:lumMod val="50000"/>
                    <a:lumOff val="50000"/>
                  </a:schemeClr>
                </a:solidFill>
              </a:rPr>
              <a:t>en forma continua la calidad del servicio para que viajen más usuarios y que esto represente el menor costo posible para toda la sociedad ….</a:t>
            </a:r>
          </a:p>
          <a:p>
            <a:pPr marL="355600" lvl="1" algn="just">
              <a:spcBef>
                <a:spcPts val="600"/>
              </a:spcBef>
              <a:buClr>
                <a:srgbClr val="6F90C5"/>
              </a:buClr>
              <a:buFont typeface="Arial" pitchFamily="34" charset="0"/>
              <a:buChar char="•"/>
            </a:pPr>
            <a:endParaRPr lang="es-AR" sz="1800" dirty="0" smtClean="0">
              <a:solidFill>
                <a:schemeClr val="tx1">
                  <a:lumMod val="50000"/>
                  <a:lumOff val="50000"/>
                </a:schemeClr>
              </a:solidFill>
            </a:endParaRPr>
          </a:p>
        </p:txBody>
      </p:sp>
    </p:spTree>
    <p:extLst>
      <p:ext uri="{BB962C8B-B14F-4D97-AF65-F5344CB8AC3E}">
        <p14:creationId xmlns:p14="http://schemas.microsoft.com/office/powerpoint/2010/main" val="3703274928"/>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685801" y="463187"/>
            <a:ext cx="7872412" cy="1546399"/>
          </a:xfrm>
        </p:spPr>
        <p:txBody>
          <a:bodyPr/>
          <a:lstStyle/>
          <a:p>
            <a:pPr lvl="0"/>
            <a:r>
              <a:rPr lang="en" sz="3600" dirty="0"/>
              <a:t>LA EXPERIENCIA DE LA CONCESIÓN </a:t>
            </a:r>
            <a:r>
              <a:rPr lang="en" sz="3600" dirty="0" smtClean="0"/>
              <a:t>DE METROVIAS</a:t>
            </a:r>
            <a:endParaRPr lang="en" sz="3600" dirty="0"/>
          </a:p>
        </p:txBody>
      </p:sp>
      <p:sp>
        <p:nvSpPr>
          <p:cNvPr id="7" name="Shape 66"/>
          <p:cNvSpPr txBox="1">
            <a:spLocks/>
          </p:cNvSpPr>
          <p:nvPr/>
        </p:nvSpPr>
        <p:spPr>
          <a:xfrm>
            <a:off x="685801" y="1662762"/>
            <a:ext cx="7872412" cy="154639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Titillium Web"/>
              <a:buNone/>
              <a:defRPr sz="4800" b="1" i="0" u="none" strike="noStrike" cap="none">
                <a:solidFill>
                  <a:srgbClr val="FFFFFF"/>
                </a:solidFill>
                <a:latin typeface="Titillium Web"/>
                <a:ea typeface="Titillium Web"/>
                <a:cs typeface="Titillium Web"/>
                <a:sym typeface="Titillium Web"/>
              </a:defRPr>
            </a:lvl1pPr>
            <a:lvl2pPr lvl="1">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2pPr>
            <a:lvl3pPr lvl="2">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3pPr>
            <a:lvl4pPr lvl="3">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4pPr>
            <a:lvl5pPr lvl="4">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5pPr>
            <a:lvl6pPr lvl="5">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6pPr>
            <a:lvl7pPr lvl="6">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7pPr>
            <a:lvl8pPr lvl="7">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8pPr>
            <a:lvl9pPr lvl="8">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9pPr>
          </a:lstStyle>
          <a:p>
            <a:r>
              <a:rPr lang="en" sz="2000" b="0" dirty="0" smtClean="0">
                <a:solidFill>
                  <a:schemeClr val="tx1"/>
                </a:solidFill>
                <a:latin typeface="Titillium Web" panose="020B0604020202020204" charset="0"/>
              </a:rPr>
              <a:t>Ester Litovsky</a:t>
            </a:r>
          </a:p>
          <a:p>
            <a:r>
              <a:rPr lang="en" sz="2000" b="0" dirty="0" smtClean="0">
                <a:solidFill>
                  <a:schemeClr val="tx1"/>
                </a:solidFill>
                <a:latin typeface="Titillium Web" panose="020B0604020202020204" charset="0"/>
              </a:rPr>
              <a:t>elitovsky@metrovias.com.ar</a:t>
            </a:r>
            <a:endParaRPr lang="en" sz="2000" b="0" dirty="0">
              <a:solidFill>
                <a:schemeClr val="tx1"/>
              </a:solidFill>
              <a:latin typeface="Titillium Web" panose="020B0604020202020204" charset="0"/>
            </a:endParaRPr>
          </a:p>
        </p:txBody>
      </p:sp>
    </p:spTree>
    <p:extLst>
      <p:ext uri="{BB962C8B-B14F-4D97-AF65-F5344CB8AC3E}">
        <p14:creationId xmlns:p14="http://schemas.microsoft.com/office/powerpoint/2010/main" val="220629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4426" y="478081"/>
            <a:ext cx="7848647" cy="1143200"/>
          </a:xfrm>
        </p:spPr>
        <p:txBody>
          <a:bodyPr>
            <a:normAutofit/>
          </a:bodyPr>
          <a:lstStyle/>
          <a:p>
            <a:r>
              <a:rPr lang="es-AR" sz="3200" dirty="0"/>
              <a:t>2</a:t>
            </a:r>
            <a:r>
              <a:rPr lang="es-AR" sz="3200" dirty="0" smtClean="0"/>
              <a:t>. Concesión de </a:t>
            </a:r>
            <a:r>
              <a:rPr lang="es-AR" sz="3200" dirty="0" err="1" smtClean="0"/>
              <a:t>Metrovías</a:t>
            </a:r>
            <a:r>
              <a:rPr lang="es-AR" sz="3200" dirty="0" smtClean="0"/>
              <a:t>: 1994 - 1999</a:t>
            </a:r>
            <a:endParaRPr lang="es-AR" sz="3200" dirty="0"/>
          </a:p>
        </p:txBody>
      </p:sp>
      <p:sp>
        <p:nvSpPr>
          <p:cNvPr id="3" name="2 Marcador de contenido"/>
          <p:cNvSpPr>
            <a:spLocks noGrp="1"/>
          </p:cNvSpPr>
          <p:nvPr>
            <p:ph type="body" idx="2"/>
          </p:nvPr>
        </p:nvSpPr>
        <p:spPr>
          <a:xfrm>
            <a:off x="844425" y="1337481"/>
            <a:ext cx="4729657" cy="4161445"/>
          </a:xfrm>
        </p:spPr>
        <p:txBody>
          <a:bodyPr>
            <a:normAutofit lnSpcReduction="10000"/>
          </a:bodyPr>
          <a:lstStyle/>
          <a:p>
            <a:pPr marL="285750" indent="-285750" algn="just">
              <a:spcBef>
                <a:spcPts val="1800"/>
              </a:spcBef>
              <a:buFont typeface="Arial" pitchFamily="34" charset="0"/>
              <a:buChar char="•"/>
            </a:pPr>
            <a:r>
              <a:rPr lang="es-AR" sz="1900" dirty="0" smtClean="0">
                <a:solidFill>
                  <a:schemeClr val="tx1">
                    <a:lumMod val="50000"/>
                    <a:lumOff val="50000"/>
                  </a:schemeClr>
                </a:solidFill>
              </a:rPr>
              <a:t>En la Oferta presentada, </a:t>
            </a:r>
            <a:r>
              <a:rPr lang="es-AR" sz="1900" dirty="0" err="1" smtClean="0">
                <a:solidFill>
                  <a:schemeClr val="tx1">
                    <a:lumMod val="50000"/>
                    <a:lumOff val="50000"/>
                  </a:schemeClr>
                </a:solidFill>
              </a:rPr>
              <a:t>Metrovías</a:t>
            </a:r>
            <a:r>
              <a:rPr lang="es-AR" sz="1900" dirty="0" smtClean="0">
                <a:solidFill>
                  <a:schemeClr val="tx1">
                    <a:lumMod val="50000"/>
                    <a:lumOff val="50000"/>
                  </a:schemeClr>
                </a:solidFill>
              </a:rPr>
              <a:t> requería pocos subsidios para los primeros años y decreciente; ya al quinto año los ingresos tarifarios cubrían los costos y desde entonces hasta el fin de la concesión pagaba canon al Gobierno</a:t>
            </a:r>
          </a:p>
          <a:p>
            <a:pPr marL="285750" indent="-285750" algn="just">
              <a:spcBef>
                <a:spcPts val="1800"/>
              </a:spcBef>
              <a:buFont typeface="Arial" pitchFamily="34" charset="0"/>
              <a:buChar char="•"/>
            </a:pPr>
            <a:r>
              <a:rPr lang="es-AR" sz="1900" dirty="0" smtClean="0">
                <a:solidFill>
                  <a:schemeClr val="tx1">
                    <a:lumMod val="50000"/>
                    <a:lumOff val="50000"/>
                  </a:schemeClr>
                </a:solidFill>
              </a:rPr>
              <a:t>Durante este período hubo estabilidad económica </a:t>
            </a:r>
          </a:p>
          <a:p>
            <a:pPr marL="285750" indent="-285750" algn="just">
              <a:spcBef>
                <a:spcPts val="1800"/>
              </a:spcBef>
              <a:buFont typeface="Arial" pitchFamily="34" charset="0"/>
              <a:buChar char="•"/>
            </a:pPr>
            <a:r>
              <a:rPr lang="es-AR" sz="1900" dirty="0">
                <a:solidFill>
                  <a:schemeClr val="tx1">
                    <a:lumMod val="50000"/>
                    <a:lumOff val="50000"/>
                  </a:schemeClr>
                </a:solidFill>
              </a:rPr>
              <a:t>La Concesión tuvo un marco regulatorio adecuado y la mejora continua en la calidad y la eficiencia caracterizó todo este período</a:t>
            </a:r>
          </a:p>
          <a:p>
            <a:pPr marL="285750" indent="-285750" algn="just">
              <a:spcBef>
                <a:spcPts val="1800"/>
              </a:spcBef>
              <a:buFont typeface="Arial" pitchFamily="34" charset="0"/>
              <a:buChar char="•"/>
            </a:pPr>
            <a:endParaRPr lang="es-AR" sz="1800" dirty="0" smtClean="0">
              <a:solidFill>
                <a:schemeClr val="tx1">
                  <a:lumMod val="50000"/>
                  <a:lumOff val="50000"/>
                </a:schemeClr>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596" y="2091845"/>
            <a:ext cx="3094028" cy="2204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250247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734" y="235089"/>
            <a:ext cx="7773481" cy="1143200"/>
          </a:xfrm>
        </p:spPr>
        <p:txBody>
          <a:bodyPr>
            <a:normAutofit fontScale="90000"/>
          </a:bodyPr>
          <a:lstStyle/>
          <a:p>
            <a:r>
              <a:rPr lang="es-AR" sz="3200" dirty="0"/>
              <a:t>3</a:t>
            </a:r>
            <a:r>
              <a:rPr lang="es-AR" sz="3200" dirty="0" smtClean="0"/>
              <a:t>. La Concesión de </a:t>
            </a:r>
            <a:r>
              <a:rPr lang="es-AR" sz="3200" dirty="0" err="1" smtClean="0"/>
              <a:t>Metrovías</a:t>
            </a:r>
            <a:r>
              <a:rPr lang="es-AR" sz="3200" dirty="0" smtClean="0"/>
              <a:t>: 1994 - 1999</a:t>
            </a:r>
            <a:endParaRPr lang="es-AR" sz="3200" dirty="0"/>
          </a:p>
        </p:txBody>
      </p:sp>
      <p:sp>
        <p:nvSpPr>
          <p:cNvPr id="3" name="2 CuadroTexto"/>
          <p:cNvSpPr txBox="1"/>
          <p:nvPr/>
        </p:nvSpPr>
        <p:spPr>
          <a:xfrm>
            <a:off x="916209" y="5209456"/>
            <a:ext cx="3722260" cy="307777"/>
          </a:xfrm>
          <a:prstGeom prst="rect">
            <a:avLst/>
          </a:prstGeom>
          <a:noFill/>
        </p:spPr>
        <p:txBody>
          <a:bodyPr wrap="square" rtlCol="0">
            <a:spAutoFit/>
          </a:bodyPr>
          <a:lstStyle/>
          <a:p>
            <a:r>
              <a:rPr lang="es-AR" sz="1400" dirty="0" smtClean="0"/>
              <a:t>*1993 último año de gestión estatal</a:t>
            </a:r>
            <a:endParaRPr lang="es-AR" sz="1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8469" y="1773908"/>
            <a:ext cx="418660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58" y="1772816"/>
            <a:ext cx="390525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7317550" y="5517233"/>
            <a:ext cx="1586147" cy="246221"/>
          </a:xfrm>
          <a:prstGeom prst="rect">
            <a:avLst/>
          </a:prstGeom>
          <a:noFill/>
        </p:spPr>
        <p:txBody>
          <a:bodyPr wrap="square" rtlCol="0">
            <a:spAutoFit/>
          </a:bodyPr>
          <a:lstStyle/>
          <a:p>
            <a:r>
              <a:rPr lang="es-AR" sz="1000" i="1" dirty="0" smtClean="0"/>
              <a:t>Fuente: </a:t>
            </a:r>
            <a:r>
              <a:rPr lang="es-AR" sz="1000" i="1" dirty="0" err="1" smtClean="0"/>
              <a:t>Metrovías</a:t>
            </a:r>
            <a:r>
              <a:rPr lang="es-AR" sz="1000" i="1" dirty="0" smtClean="0"/>
              <a:t> S.A.</a:t>
            </a:r>
            <a:endParaRPr lang="es-AR" sz="1000" i="1" dirty="0"/>
          </a:p>
        </p:txBody>
      </p:sp>
      <p:sp>
        <p:nvSpPr>
          <p:cNvPr id="8" name="7 CuadroTexto"/>
          <p:cNvSpPr txBox="1"/>
          <p:nvPr/>
        </p:nvSpPr>
        <p:spPr>
          <a:xfrm>
            <a:off x="2926298" y="5512933"/>
            <a:ext cx="1586147" cy="246221"/>
          </a:xfrm>
          <a:prstGeom prst="rect">
            <a:avLst/>
          </a:prstGeom>
          <a:noFill/>
        </p:spPr>
        <p:txBody>
          <a:bodyPr wrap="square" rtlCol="0">
            <a:spAutoFit/>
          </a:bodyPr>
          <a:lstStyle/>
          <a:p>
            <a:r>
              <a:rPr lang="es-AR" sz="1000" i="1" dirty="0" smtClean="0"/>
              <a:t>Fuente: </a:t>
            </a:r>
            <a:r>
              <a:rPr lang="es-AR" sz="1000" i="1" dirty="0" err="1" smtClean="0"/>
              <a:t>Metrovías</a:t>
            </a:r>
            <a:r>
              <a:rPr lang="es-AR" sz="1000" i="1" dirty="0" smtClean="0"/>
              <a:t> S.A.</a:t>
            </a:r>
            <a:endParaRPr lang="es-AR" sz="1000" i="1" dirty="0"/>
          </a:p>
        </p:txBody>
      </p:sp>
    </p:spTree>
    <p:extLst>
      <p:ext uri="{BB962C8B-B14F-4D97-AF65-F5344CB8AC3E}">
        <p14:creationId xmlns:p14="http://schemas.microsoft.com/office/powerpoint/2010/main" val="69390695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9256" y="281981"/>
            <a:ext cx="6081307" cy="1143200"/>
          </a:xfrm>
        </p:spPr>
        <p:txBody>
          <a:bodyPr>
            <a:normAutofit/>
          </a:bodyPr>
          <a:lstStyle/>
          <a:p>
            <a:r>
              <a:rPr lang="es-AR" sz="3200" dirty="0" smtClean="0"/>
              <a:t>La Concesión Años 2000 y 2001 </a:t>
            </a:r>
            <a:endParaRPr lang="es-AR" sz="3200" dirty="0"/>
          </a:p>
        </p:txBody>
      </p:sp>
      <p:sp>
        <p:nvSpPr>
          <p:cNvPr id="3" name="2 Marcador de contenido"/>
          <p:cNvSpPr>
            <a:spLocks noGrp="1"/>
          </p:cNvSpPr>
          <p:nvPr>
            <p:ph type="body" idx="2"/>
          </p:nvPr>
        </p:nvSpPr>
        <p:spPr>
          <a:xfrm>
            <a:off x="756743" y="1359877"/>
            <a:ext cx="8049054" cy="4126523"/>
          </a:xfrm>
        </p:spPr>
        <p:txBody>
          <a:bodyPr>
            <a:noAutofit/>
          </a:bodyPr>
          <a:lstStyle/>
          <a:p>
            <a:pPr marL="342900" indent="-342900" algn="just">
              <a:spcBef>
                <a:spcPts val="1200"/>
              </a:spcBef>
              <a:buFont typeface="Arial" pitchFamily="34" charset="0"/>
              <a:buChar char="•"/>
            </a:pPr>
            <a:r>
              <a:rPr lang="es-AR" sz="2000" dirty="0" smtClean="0">
                <a:solidFill>
                  <a:schemeClr val="tx1">
                    <a:lumMod val="50000"/>
                    <a:lumOff val="50000"/>
                  </a:schemeClr>
                </a:solidFill>
              </a:rPr>
              <a:t>Durante el año 2000 hasta fin del 2001 el curso de la Concesión se vio alterado por falta de recursos del Gobierno para cumplir con las obligaciones de inversión establecidas en el contrato</a:t>
            </a:r>
          </a:p>
          <a:p>
            <a:pPr marL="342900" indent="-342900" algn="just">
              <a:spcBef>
                <a:spcPts val="1200"/>
              </a:spcBef>
              <a:buFont typeface="Arial" pitchFamily="34" charset="0"/>
              <a:buChar char="•"/>
            </a:pPr>
            <a:r>
              <a:rPr lang="es-AR" sz="2000" dirty="0" smtClean="0">
                <a:solidFill>
                  <a:schemeClr val="tx1">
                    <a:lumMod val="50000"/>
                    <a:lumOff val="50000"/>
                  </a:schemeClr>
                </a:solidFill>
              </a:rPr>
              <a:t>En el año 2002 se dictó la Ley de Emergencia Económica, por la cual se devaluó fuertemente la moneda</a:t>
            </a:r>
          </a:p>
          <a:p>
            <a:pPr marL="342900" indent="-342900" algn="just">
              <a:spcBef>
                <a:spcPts val="1200"/>
              </a:spcBef>
              <a:buFont typeface="Arial" pitchFamily="34" charset="0"/>
              <a:buChar char="•"/>
            </a:pPr>
            <a:r>
              <a:rPr lang="es-AR" sz="2000" dirty="0">
                <a:solidFill>
                  <a:schemeClr val="tx1">
                    <a:lumMod val="50000"/>
                    <a:lumOff val="50000"/>
                  </a:schemeClr>
                </a:solidFill>
              </a:rPr>
              <a:t>D</a:t>
            </a:r>
            <a:r>
              <a:rPr lang="es-AR" sz="2000" dirty="0" smtClean="0">
                <a:solidFill>
                  <a:schemeClr val="tx1">
                    <a:lumMod val="50000"/>
                    <a:lumOff val="50000"/>
                  </a:schemeClr>
                </a:solidFill>
              </a:rPr>
              <a:t>e inmediato se dictó la Ley de Emergencia Ferroviaria que dio lugar a un cambio de reglas contractuales supuestamente transitorio, dado que se esperaba restablecer el contrato a través de la renegociación</a:t>
            </a:r>
          </a:p>
          <a:p>
            <a:pPr marL="342900" indent="-342900" algn="just">
              <a:spcBef>
                <a:spcPts val="1200"/>
              </a:spcBef>
              <a:buFont typeface="Arial" pitchFamily="34" charset="0"/>
              <a:buChar char="•"/>
            </a:pPr>
            <a:r>
              <a:rPr lang="es-AR" sz="2000" dirty="0" smtClean="0">
                <a:solidFill>
                  <a:schemeClr val="tx1">
                    <a:lumMod val="50000"/>
                    <a:lumOff val="50000"/>
                  </a:schemeClr>
                </a:solidFill>
              </a:rPr>
              <a:t>Este proceso de renegociación se vio permanentemente demorado desde el año 2002</a:t>
            </a:r>
          </a:p>
        </p:txBody>
      </p:sp>
    </p:spTree>
    <p:extLst>
      <p:ext uri="{BB962C8B-B14F-4D97-AF65-F5344CB8AC3E}">
        <p14:creationId xmlns:p14="http://schemas.microsoft.com/office/powerpoint/2010/main" val="399757468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sz="3200" dirty="0" smtClean="0"/>
              <a:t>La Concesión a partir del año 2002  </a:t>
            </a:r>
            <a:endParaRPr lang="es-AR" sz="3200" dirty="0"/>
          </a:p>
        </p:txBody>
      </p:sp>
      <p:sp>
        <p:nvSpPr>
          <p:cNvPr id="3" name="2 Marcador de contenido"/>
          <p:cNvSpPr>
            <a:spLocks noGrp="1"/>
          </p:cNvSpPr>
          <p:nvPr>
            <p:ph type="body" idx="2"/>
          </p:nvPr>
        </p:nvSpPr>
        <p:spPr>
          <a:xfrm>
            <a:off x="844425" y="1402915"/>
            <a:ext cx="7927042" cy="4346532"/>
          </a:xfrm>
        </p:spPr>
        <p:txBody>
          <a:bodyPr>
            <a:noAutofit/>
          </a:bodyPr>
          <a:lstStyle/>
          <a:p>
            <a:pPr marL="342900" indent="-342900" algn="just">
              <a:spcBef>
                <a:spcPts val="600"/>
              </a:spcBef>
              <a:buFont typeface="Arial" pitchFamily="34" charset="0"/>
              <a:buChar char="•"/>
            </a:pPr>
            <a:r>
              <a:rPr lang="es-AR" sz="2400" dirty="0" smtClean="0">
                <a:solidFill>
                  <a:schemeClr val="tx1">
                    <a:lumMod val="50000"/>
                    <a:lumOff val="50000"/>
                  </a:schemeClr>
                </a:solidFill>
              </a:rPr>
              <a:t>La Ley de emergencia Ferroviaria alteró los  términos del contrato:</a:t>
            </a:r>
          </a:p>
          <a:p>
            <a:pPr marL="714375" lvl="4" indent="-350838" algn="just">
              <a:spcBef>
                <a:spcPts val="600"/>
              </a:spcBef>
              <a:buFont typeface="Courier New" pitchFamily="49" charset="0"/>
              <a:buChar char="o"/>
            </a:pPr>
            <a:r>
              <a:rPr lang="es-AR" sz="2000" dirty="0" smtClean="0">
                <a:solidFill>
                  <a:schemeClr val="tx1">
                    <a:lumMod val="50000"/>
                    <a:lumOff val="50000"/>
                  </a:schemeClr>
                </a:solidFill>
              </a:rPr>
              <a:t>Se suspendieron los aumentos tarifarios y por  más de 10 años los incrementos solo fueron marginales a pesar de la elevada inflación y de incrementos en los costos por cambios regulatorios. Ello dio origen a la reaparición de los subsidios, los que fueron crecientes</a:t>
            </a:r>
          </a:p>
          <a:p>
            <a:pPr marL="714375" lvl="4" indent="-350838" algn="just">
              <a:spcBef>
                <a:spcPts val="600"/>
              </a:spcBef>
              <a:buFont typeface="Courier New" pitchFamily="49" charset="0"/>
              <a:buChar char="o"/>
            </a:pPr>
            <a:r>
              <a:rPr lang="es-AR" sz="2000" dirty="0" smtClean="0">
                <a:solidFill>
                  <a:schemeClr val="tx1">
                    <a:lumMod val="50000"/>
                    <a:lumOff val="50000"/>
                  </a:schemeClr>
                </a:solidFill>
              </a:rPr>
              <a:t>Se suspendió el plan de obras contractual y prácticamente no se ejecutaron mas obras desde el año 2000 hasta el 2012. Pese a ello, y gracias al enorme esfuerzo realizado por el Concesionario, se logró seguir incrementando la cantidad </a:t>
            </a:r>
            <a:r>
              <a:rPr lang="es-AR" sz="2000" dirty="0">
                <a:solidFill>
                  <a:schemeClr val="tx1">
                    <a:lumMod val="50000"/>
                    <a:lumOff val="50000"/>
                  </a:schemeClr>
                </a:solidFill>
              </a:rPr>
              <a:t>de </a:t>
            </a:r>
            <a:r>
              <a:rPr lang="es-AR" sz="2000" dirty="0" smtClean="0">
                <a:solidFill>
                  <a:schemeClr val="tx1">
                    <a:lumMod val="50000"/>
                    <a:lumOff val="50000"/>
                  </a:schemeClr>
                </a:solidFill>
              </a:rPr>
              <a:t>pasajeros</a:t>
            </a:r>
          </a:p>
        </p:txBody>
      </p:sp>
    </p:spTree>
    <p:extLst>
      <p:ext uri="{BB962C8B-B14F-4D97-AF65-F5344CB8AC3E}">
        <p14:creationId xmlns:p14="http://schemas.microsoft.com/office/powerpoint/2010/main" val="4163165740"/>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7195" y="295976"/>
            <a:ext cx="8174314" cy="1143200"/>
          </a:xfrm>
        </p:spPr>
        <p:txBody>
          <a:bodyPr>
            <a:normAutofit/>
          </a:bodyPr>
          <a:lstStyle/>
          <a:p>
            <a:r>
              <a:rPr lang="es-AR" sz="3200" dirty="0" smtClean="0"/>
              <a:t>1. La Concesión a partir del año 2012 </a:t>
            </a:r>
            <a:endParaRPr lang="es-AR" sz="3200" dirty="0"/>
          </a:p>
        </p:txBody>
      </p:sp>
      <p:sp>
        <p:nvSpPr>
          <p:cNvPr id="3" name="2 Marcador de contenido"/>
          <p:cNvSpPr>
            <a:spLocks noGrp="1"/>
          </p:cNvSpPr>
          <p:nvPr>
            <p:ph type="body" idx="2"/>
          </p:nvPr>
        </p:nvSpPr>
        <p:spPr>
          <a:xfrm>
            <a:off x="723332" y="1186832"/>
            <a:ext cx="8175008" cy="4241274"/>
          </a:xfrm>
        </p:spPr>
        <p:txBody>
          <a:bodyPr>
            <a:noAutofit/>
          </a:bodyPr>
          <a:lstStyle/>
          <a:p>
            <a:pPr marL="342900" indent="-342900" algn="just">
              <a:spcBef>
                <a:spcPts val="600"/>
              </a:spcBef>
              <a:buFont typeface="Arial" pitchFamily="34" charset="0"/>
              <a:buChar char="•"/>
            </a:pPr>
            <a:r>
              <a:rPr lang="es-AR" sz="1900" dirty="0" smtClean="0">
                <a:solidFill>
                  <a:schemeClr val="tx1">
                    <a:lumMod val="50000"/>
                    <a:lumOff val="50000"/>
                  </a:schemeClr>
                </a:solidFill>
              </a:rPr>
              <a:t>En enero de 2012 el Gobierno Nacional del que dependía la Concesión firmó un Acta de Transferencia del Subte con la Ciudad de Buenos Aires</a:t>
            </a:r>
          </a:p>
          <a:p>
            <a:pPr marL="342900" indent="-342900" algn="just">
              <a:spcBef>
                <a:spcPts val="600"/>
              </a:spcBef>
              <a:buFont typeface="Arial" pitchFamily="34" charset="0"/>
              <a:buChar char="•"/>
            </a:pPr>
            <a:r>
              <a:rPr lang="es-AR" sz="1900" dirty="0" smtClean="0">
                <a:solidFill>
                  <a:schemeClr val="tx1">
                    <a:lumMod val="50000"/>
                    <a:lumOff val="50000"/>
                  </a:schemeClr>
                </a:solidFill>
              </a:rPr>
              <a:t>Desavenencias entre ambos Gobiernos dificultaron esta transferencia, la que recién se completó un año después</a:t>
            </a:r>
          </a:p>
          <a:p>
            <a:pPr marL="342900" indent="-342900" algn="just">
              <a:spcBef>
                <a:spcPts val="600"/>
              </a:spcBef>
              <a:buFont typeface="Arial" pitchFamily="34" charset="0"/>
              <a:buChar char="•"/>
            </a:pPr>
            <a:r>
              <a:rPr lang="es-AR" sz="1900" dirty="0" smtClean="0">
                <a:solidFill>
                  <a:schemeClr val="tx1">
                    <a:lumMod val="50000"/>
                    <a:lumOff val="50000"/>
                  </a:schemeClr>
                </a:solidFill>
              </a:rPr>
              <a:t>Durante ese año el servicio se vio afectado por la falta de recursos, dado que el Subte quedó prácticamente sin Concedente y se sostuvo por el esfuerzo de </a:t>
            </a:r>
            <a:r>
              <a:rPr lang="es-AR" sz="1900" dirty="0" err="1" smtClean="0">
                <a:solidFill>
                  <a:schemeClr val="tx1">
                    <a:lumMod val="50000"/>
                    <a:lumOff val="50000"/>
                  </a:schemeClr>
                </a:solidFill>
              </a:rPr>
              <a:t>Metrovías</a:t>
            </a:r>
            <a:r>
              <a:rPr lang="es-AR" sz="1900" dirty="0" smtClean="0">
                <a:solidFill>
                  <a:schemeClr val="tx1">
                    <a:lumMod val="50000"/>
                    <a:lumOff val="50000"/>
                  </a:schemeClr>
                </a:solidFill>
              </a:rPr>
              <a:t> y su personal</a:t>
            </a:r>
          </a:p>
          <a:p>
            <a:pPr marL="342900" indent="-342900" algn="just">
              <a:spcBef>
                <a:spcPts val="600"/>
              </a:spcBef>
              <a:buFont typeface="Arial" pitchFamily="34" charset="0"/>
              <a:buChar char="•"/>
            </a:pPr>
            <a:r>
              <a:rPr lang="es-AR" sz="1900" dirty="0" smtClean="0">
                <a:solidFill>
                  <a:schemeClr val="tx1">
                    <a:lumMod val="50000"/>
                    <a:lumOff val="50000"/>
                  </a:schemeClr>
                </a:solidFill>
              </a:rPr>
              <a:t>Por el nuevo Acuerdo, </a:t>
            </a:r>
            <a:r>
              <a:rPr lang="es-AR" sz="1900" dirty="0" err="1" smtClean="0">
                <a:solidFill>
                  <a:schemeClr val="tx1">
                    <a:lumMod val="50000"/>
                    <a:lumOff val="50000"/>
                  </a:schemeClr>
                </a:solidFill>
              </a:rPr>
              <a:t>Metrovías</a:t>
            </a:r>
            <a:r>
              <a:rPr lang="es-AR" sz="1900" dirty="0" smtClean="0">
                <a:solidFill>
                  <a:schemeClr val="tx1">
                    <a:lumMod val="50000"/>
                    <a:lumOff val="50000"/>
                  </a:schemeClr>
                </a:solidFill>
              </a:rPr>
              <a:t> es responsable de operar y mantener el Subte de Buenos Aires</a:t>
            </a:r>
            <a:endParaRPr lang="es-AR" sz="1900" dirty="0">
              <a:solidFill>
                <a:schemeClr val="tx1">
                  <a:lumMod val="50000"/>
                  <a:lumOff val="50000"/>
                </a:schemeClr>
              </a:solidFill>
            </a:endParaRPr>
          </a:p>
          <a:p>
            <a:pPr marL="342900" indent="-342900" algn="just">
              <a:spcBef>
                <a:spcPts val="600"/>
              </a:spcBef>
              <a:buFont typeface="Arial" pitchFamily="34" charset="0"/>
              <a:buChar char="•"/>
            </a:pPr>
            <a:r>
              <a:rPr lang="es-AR" sz="1900" dirty="0" smtClean="0">
                <a:solidFill>
                  <a:schemeClr val="tx1">
                    <a:lumMod val="50000"/>
                    <a:lumOff val="50000"/>
                  </a:schemeClr>
                </a:solidFill>
              </a:rPr>
              <a:t>El acuerdo inicial tenía un plazo de 2 años, fue prorrogado luego por 1 año y vuelto a prorrogar por 2 años mas</a:t>
            </a:r>
          </a:p>
          <a:p>
            <a:pPr marL="342900" indent="-342900" algn="just">
              <a:spcBef>
                <a:spcPts val="600"/>
              </a:spcBef>
              <a:buFont typeface="Arial" pitchFamily="34" charset="0"/>
              <a:buChar char="•"/>
            </a:pPr>
            <a:r>
              <a:rPr lang="es-AR" sz="1900" dirty="0" smtClean="0">
                <a:solidFill>
                  <a:schemeClr val="tx1">
                    <a:lumMod val="50000"/>
                    <a:lumOff val="50000"/>
                  </a:schemeClr>
                </a:solidFill>
              </a:rPr>
              <a:t>La Línea Ferroviaria Urquiza, quedó en la órbita del Gobierno Nacional con el contrato original, a la espera aún hoy de la renegociación</a:t>
            </a:r>
          </a:p>
          <a:p>
            <a:pPr marL="342900" indent="-342900" algn="just">
              <a:spcBef>
                <a:spcPts val="600"/>
              </a:spcBef>
              <a:buFont typeface="Arial" pitchFamily="34" charset="0"/>
              <a:buChar char="•"/>
            </a:pPr>
            <a:endParaRPr lang="es-AR" sz="1700" dirty="0" smtClean="0">
              <a:solidFill>
                <a:schemeClr val="tx1">
                  <a:lumMod val="50000"/>
                  <a:lumOff val="50000"/>
                </a:schemeClr>
              </a:solidFill>
            </a:endParaRPr>
          </a:p>
        </p:txBody>
      </p:sp>
    </p:spTree>
    <p:extLst>
      <p:ext uri="{BB962C8B-B14F-4D97-AF65-F5344CB8AC3E}">
        <p14:creationId xmlns:p14="http://schemas.microsoft.com/office/powerpoint/2010/main" val="249043463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0641" y="399212"/>
            <a:ext cx="7861163" cy="1143200"/>
          </a:xfrm>
        </p:spPr>
        <p:txBody>
          <a:bodyPr>
            <a:normAutofit/>
          </a:bodyPr>
          <a:lstStyle/>
          <a:p>
            <a:r>
              <a:rPr lang="es-AR" sz="3200" dirty="0" smtClean="0"/>
              <a:t>2. La Concesión a partir del año 2012</a:t>
            </a:r>
            <a:endParaRPr lang="es-AR" sz="3200" dirty="0"/>
          </a:p>
        </p:txBody>
      </p:sp>
      <p:sp>
        <p:nvSpPr>
          <p:cNvPr id="3" name="2 Marcador de contenido"/>
          <p:cNvSpPr>
            <a:spLocks noGrp="1"/>
          </p:cNvSpPr>
          <p:nvPr>
            <p:ph type="body" idx="2"/>
          </p:nvPr>
        </p:nvSpPr>
        <p:spPr>
          <a:xfrm>
            <a:off x="808453" y="1247372"/>
            <a:ext cx="7927042" cy="4227626"/>
          </a:xfrm>
        </p:spPr>
        <p:txBody>
          <a:bodyPr>
            <a:noAutofit/>
          </a:bodyPr>
          <a:lstStyle/>
          <a:p>
            <a:pPr marL="342900" indent="-342900" algn="just">
              <a:spcBef>
                <a:spcPts val="600"/>
              </a:spcBef>
              <a:buFont typeface="Arial" pitchFamily="34" charset="0"/>
              <a:buChar char="•"/>
            </a:pPr>
            <a:r>
              <a:rPr lang="es-AR" sz="2000" dirty="0" smtClean="0">
                <a:solidFill>
                  <a:schemeClr val="tx1">
                    <a:lumMod val="50000"/>
                    <a:lumOff val="50000"/>
                  </a:schemeClr>
                </a:solidFill>
              </a:rPr>
              <a:t>A partir de la transferencia del Subte a la Ciudad varias circunstancias cambiaron</a:t>
            </a:r>
          </a:p>
          <a:p>
            <a:pPr marL="342900" indent="-342900" algn="just">
              <a:spcBef>
                <a:spcPts val="600"/>
              </a:spcBef>
              <a:buFont typeface="Arial" pitchFamily="34" charset="0"/>
              <a:buChar char="•"/>
            </a:pPr>
            <a:r>
              <a:rPr lang="es-AR" sz="2000" dirty="0" smtClean="0">
                <a:solidFill>
                  <a:schemeClr val="tx1">
                    <a:lumMod val="50000"/>
                    <a:lumOff val="50000"/>
                  </a:schemeClr>
                </a:solidFill>
              </a:rPr>
              <a:t>Entre los cambios positivos se destacan:</a:t>
            </a:r>
          </a:p>
          <a:p>
            <a:pPr marL="725488" lvl="5" indent="-342900" algn="just">
              <a:spcBef>
                <a:spcPts val="600"/>
              </a:spcBef>
              <a:buClr>
                <a:schemeClr val="accent1"/>
              </a:buClr>
              <a:buFont typeface="Courier New" pitchFamily="49" charset="0"/>
              <a:buChar char="o"/>
            </a:pPr>
            <a:r>
              <a:rPr lang="es-AR" sz="1900" dirty="0" smtClean="0">
                <a:solidFill>
                  <a:schemeClr val="tx1">
                    <a:lumMod val="50000"/>
                    <a:lumOff val="50000"/>
                  </a:schemeClr>
                </a:solidFill>
              </a:rPr>
              <a:t>Se implementaron incrementos tarifarios a fin de recuperar parcialmente el atraso</a:t>
            </a:r>
          </a:p>
          <a:p>
            <a:pPr marL="725488" lvl="1" indent="-342900" algn="just">
              <a:spcBef>
                <a:spcPts val="600"/>
              </a:spcBef>
              <a:buClr>
                <a:schemeClr val="accent1"/>
              </a:buClr>
              <a:buFont typeface="Courier New" pitchFamily="49" charset="0"/>
              <a:buChar char="o"/>
            </a:pPr>
            <a:r>
              <a:rPr lang="es-AR" sz="1900" dirty="0" smtClean="0">
                <a:solidFill>
                  <a:schemeClr val="tx1">
                    <a:lumMod val="50000"/>
                    <a:lumOff val="50000"/>
                  </a:schemeClr>
                </a:solidFill>
              </a:rPr>
              <a:t>Se comenzó a ejecutar un Plan de Obras de Modernización</a:t>
            </a:r>
          </a:p>
          <a:p>
            <a:pPr marL="342900" indent="-342900" algn="just">
              <a:spcBef>
                <a:spcPts val="600"/>
              </a:spcBef>
              <a:buFont typeface="Arial" pitchFamily="34" charset="0"/>
              <a:buChar char="•"/>
            </a:pPr>
            <a:r>
              <a:rPr lang="es-AR" sz="2000" dirty="0" smtClean="0">
                <a:solidFill>
                  <a:schemeClr val="tx1">
                    <a:lumMod val="50000"/>
                    <a:lumOff val="50000"/>
                  </a:schemeClr>
                </a:solidFill>
              </a:rPr>
              <a:t>Entre los cambios negativos pueden señalarse:</a:t>
            </a:r>
          </a:p>
          <a:p>
            <a:pPr marL="723900" lvl="1" indent="-368300" algn="just">
              <a:spcBef>
                <a:spcPts val="600"/>
              </a:spcBef>
              <a:buClr>
                <a:schemeClr val="accent1"/>
              </a:buClr>
              <a:buFont typeface="Courier New" pitchFamily="49" charset="0"/>
              <a:buChar char="o"/>
            </a:pPr>
            <a:r>
              <a:rPr lang="es-AR" sz="1900" dirty="0" smtClean="0">
                <a:solidFill>
                  <a:schemeClr val="tx1">
                    <a:lumMod val="50000"/>
                    <a:lumOff val="50000"/>
                  </a:schemeClr>
                </a:solidFill>
              </a:rPr>
              <a:t>En el Plan de Modernización </a:t>
            </a:r>
            <a:r>
              <a:rPr lang="es-AR" sz="1900" dirty="0" err="1" smtClean="0">
                <a:solidFill>
                  <a:schemeClr val="tx1">
                    <a:lumMod val="50000"/>
                    <a:lumOff val="50000"/>
                  </a:schemeClr>
                </a:solidFill>
              </a:rPr>
              <a:t>Metrovías</a:t>
            </a:r>
            <a:r>
              <a:rPr lang="es-AR" sz="1900" dirty="0" smtClean="0">
                <a:solidFill>
                  <a:schemeClr val="tx1">
                    <a:lumMod val="50000"/>
                    <a:lumOff val="50000"/>
                  </a:schemeClr>
                </a:solidFill>
              </a:rPr>
              <a:t> está limitada en su participación, pudiendo intervenir escasamente en los aspectos técnico - operativos </a:t>
            </a:r>
          </a:p>
          <a:p>
            <a:pPr marL="723900" lvl="1" indent="-368300" algn="just">
              <a:spcBef>
                <a:spcPts val="600"/>
              </a:spcBef>
              <a:buClr>
                <a:schemeClr val="accent1"/>
              </a:buClr>
              <a:buFont typeface="Courier New" pitchFamily="49" charset="0"/>
              <a:buChar char="o"/>
            </a:pPr>
            <a:r>
              <a:rPr lang="es-AR" sz="1900" dirty="0" smtClean="0">
                <a:solidFill>
                  <a:schemeClr val="tx1">
                    <a:lumMod val="50000"/>
                    <a:lumOff val="50000"/>
                  </a:schemeClr>
                </a:solidFill>
              </a:rPr>
              <a:t>En el modelo actual hay aspectos de la operación que están condicionados, lo que no contribuye a mejorar la eficiencia</a:t>
            </a:r>
          </a:p>
          <a:p>
            <a:pPr marL="342900" lvl="1" indent="-342900" algn="just">
              <a:spcBef>
                <a:spcPts val="600"/>
              </a:spcBef>
              <a:buClr>
                <a:schemeClr val="accent1"/>
              </a:buClr>
              <a:buFont typeface="Arial" pitchFamily="34" charset="0"/>
              <a:buChar char="•"/>
            </a:pPr>
            <a:endParaRPr lang="es-AR" sz="1900" dirty="0" smtClean="0">
              <a:solidFill>
                <a:schemeClr val="tx1">
                  <a:lumMod val="50000"/>
                  <a:lumOff val="50000"/>
                </a:schemeClr>
              </a:solidFill>
            </a:endParaRPr>
          </a:p>
          <a:p>
            <a:pPr marL="342900" lvl="1" indent="-342900" algn="just">
              <a:spcBef>
                <a:spcPts val="600"/>
              </a:spcBef>
              <a:buClr>
                <a:schemeClr val="accent1"/>
              </a:buClr>
              <a:buFont typeface="Arial" pitchFamily="34" charset="0"/>
              <a:buChar char="•"/>
            </a:pPr>
            <a:endParaRPr lang="es-AR" sz="1800" dirty="0" smtClean="0">
              <a:solidFill>
                <a:schemeClr val="tx1">
                  <a:lumMod val="50000"/>
                  <a:lumOff val="50000"/>
                </a:schemeClr>
              </a:solidFill>
            </a:endParaRPr>
          </a:p>
          <a:p>
            <a:pPr marL="342900" lvl="1" indent="-342900" algn="just">
              <a:spcBef>
                <a:spcPts val="600"/>
              </a:spcBef>
              <a:buClr>
                <a:schemeClr val="accent1"/>
              </a:buClr>
              <a:buFont typeface="Arial" pitchFamily="34" charset="0"/>
              <a:buChar char="•"/>
            </a:pPr>
            <a:endParaRPr lang="es-AR" sz="1800" dirty="0" smtClean="0">
              <a:solidFill>
                <a:schemeClr val="tx1">
                  <a:lumMod val="50000"/>
                  <a:lumOff val="50000"/>
                </a:schemeClr>
              </a:solidFill>
            </a:endParaRPr>
          </a:p>
        </p:txBody>
      </p:sp>
    </p:spTree>
    <p:extLst>
      <p:ext uri="{BB962C8B-B14F-4D97-AF65-F5344CB8AC3E}">
        <p14:creationId xmlns:p14="http://schemas.microsoft.com/office/powerpoint/2010/main" val="4132244943"/>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3750" y="290201"/>
            <a:ext cx="7961371" cy="1143200"/>
          </a:xfrm>
        </p:spPr>
        <p:txBody>
          <a:bodyPr>
            <a:normAutofit/>
          </a:bodyPr>
          <a:lstStyle/>
          <a:p>
            <a:r>
              <a:rPr lang="es-AR" sz="3200" dirty="0" smtClean="0"/>
              <a:t>3. La Concesión a partir del año 2012 </a:t>
            </a:r>
            <a:endParaRPr lang="es-AR" sz="3200" dirty="0"/>
          </a:p>
        </p:txBody>
      </p:sp>
      <p:sp>
        <p:nvSpPr>
          <p:cNvPr id="3" name="2 Marcador de contenido"/>
          <p:cNvSpPr>
            <a:spLocks noGrp="1"/>
          </p:cNvSpPr>
          <p:nvPr>
            <p:ph type="body" idx="2"/>
          </p:nvPr>
        </p:nvSpPr>
        <p:spPr>
          <a:xfrm>
            <a:off x="844425" y="1184032"/>
            <a:ext cx="7927042" cy="4479790"/>
          </a:xfrm>
        </p:spPr>
        <p:txBody>
          <a:bodyPr>
            <a:noAutofit/>
          </a:bodyPr>
          <a:lstStyle/>
          <a:p>
            <a:pPr marL="342900" indent="-342900" algn="just">
              <a:buFont typeface="Arial" pitchFamily="34" charset="0"/>
              <a:buChar char="•"/>
            </a:pPr>
            <a:r>
              <a:rPr lang="es-AR" sz="2000" dirty="0" smtClean="0">
                <a:solidFill>
                  <a:schemeClr val="tx1">
                    <a:lumMod val="50000"/>
                    <a:lumOff val="50000"/>
                  </a:schemeClr>
                </a:solidFill>
              </a:rPr>
              <a:t>Hay otros aspectos que lamentablemente continúan como antes:</a:t>
            </a:r>
          </a:p>
          <a:p>
            <a:pPr marL="714375" lvl="1" indent="-350838" algn="just">
              <a:spcBef>
                <a:spcPts val="600"/>
              </a:spcBef>
              <a:buFont typeface="Courier New" pitchFamily="49" charset="0"/>
              <a:buChar char="o"/>
            </a:pPr>
            <a:r>
              <a:rPr lang="es-AR" sz="1800" dirty="0" smtClean="0">
                <a:solidFill>
                  <a:schemeClr val="tx1">
                    <a:lumMod val="50000"/>
                    <a:lumOff val="50000"/>
                  </a:schemeClr>
                </a:solidFill>
              </a:rPr>
              <a:t>Resistencia de los gremios al avance tecnológico </a:t>
            </a:r>
          </a:p>
          <a:p>
            <a:pPr marL="714375" lvl="1" indent="-350838" algn="just">
              <a:spcBef>
                <a:spcPts val="600"/>
              </a:spcBef>
              <a:buFont typeface="Courier New" pitchFamily="49" charset="0"/>
              <a:buChar char="o"/>
            </a:pPr>
            <a:r>
              <a:rPr lang="es-AR" sz="1800" dirty="0" smtClean="0">
                <a:solidFill>
                  <a:schemeClr val="tx1">
                    <a:lumMod val="50000"/>
                    <a:lumOff val="50000"/>
                  </a:schemeClr>
                </a:solidFill>
              </a:rPr>
              <a:t>La falta de previsibilidad respecto al futuro, por tener Acuerdos que son sólo por 1 ó 2 años, lo que quita incentivos para invertir </a:t>
            </a:r>
          </a:p>
          <a:p>
            <a:pPr marL="714375" lvl="1" indent="-350838" algn="just">
              <a:spcBef>
                <a:spcPts val="600"/>
              </a:spcBef>
              <a:buFont typeface="Courier New" pitchFamily="49" charset="0"/>
              <a:buChar char="o"/>
            </a:pPr>
            <a:r>
              <a:rPr lang="es-AR" sz="1800" dirty="0" smtClean="0">
                <a:solidFill>
                  <a:schemeClr val="tx1">
                    <a:lumMod val="50000"/>
                    <a:lumOff val="50000"/>
                  </a:schemeClr>
                </a:solidFill>
              </a:rPr>
              <a:t>No existe ley pareja para los incumplimientos del Operador y de la Autoridad de Aplicación. Los retrasos en el cumplimiento de los compromisos de la Autoridad de Aplicación en muchos casos generan la imposibilidad de cumplimiento del Operador. Sin embargo, el operador es penalizado ….</a:t>
            </a:r>
          </a:p>
          <a:p>
            <a:pPr marL="342900" indent="-342900" algn="just">
              <a:spcBef>
                <a:spcPts val="600"/>
              </a:spcBef>
              <a:buFont typeface="Arial" pitchFamily="34" charset="0"/>
              <a:buChar char="•"/>
            </a:pPr>
            <a:r>
              <a:rPr lang="es-AR" sz="2000" dirty="0">
                <a:solidFill>
                  <a:schemeClr val="tx1">
                    <a:lumMod val="50000"/>
                    <a:lumOff val="50000"/>
                  </a:schemeClr>
                </a:solidFill>
              </a:rPr>
              <a:t>E</a:t>
            </a:r>
            <a:r>
              <a:rPr lang="es-AR" sz="2000" dirty="0" smtClean="0">
                <a:solidFill>
                  <a:schemeClr val="tx1">
                    <a:lumMod val="50000"/>
                    <a:lumOff val="50000"/>
                  </a:schemeClr>
                </a:solidFill>
              </a:rPr>
              <a:t>stos últimos años transcurren con un marco económico desfavorable, con alta inflación y estancamiento o recesión, lo que hace difícil reducir el subsidio a pesar de los incrementos tarifarios, ya que estos quedan rezagados frente a la inflación</a:t>
            </a:r>
          </a:p>
          <a:p>
            <a:pPr lvl="1" algn="just"/>
            <a:endParaRPr lang="es-AR" sz="2000" dirty="0" smtClean="0">
              <a:solidFill>
                <a:schemeClr val="tx1">
                  <a:lumMod val="50000"/>
                  <a:lumOff val="50000"/>
                </a:schemeClr>
              </a:solidFill>
            </a:endParaRPr>
          </a:p>
          <a:p>
            <a:pPr algn="just"/>
            <a:endParaRPr lang="es-AR" sz="2400" dirty="0" smtClean="0">
              <a:solidFill>
                <a:schemeClr val="tx1">
                  <a:lumMod val="50000"/>
                  <a:lumOff val="50000"/>
                </a:schemeClr>
              </a:solidFill>
            </a:endParaRPr>
          </a:p>
          <a:p>
            <a:pPr lvl="1" algn="just"/>
            <a:endParaRPr lang="es-AR" sz="2400" dirty="0" smtClean="0">
              <a:solidFill>
                <a:schemeClr val="tx1">
                  <a:lumMod val="50000"/>
                  <a:lumOff val="50000"/>
                </a:schemeClr>
              </a:solidFill>
            </a:endParaRPr>
          </a:p>
          <a:p>
            <a:pPr lvl="1" algn="just"/>
            <a:endParaRPr lang="es-AR" sz="2400" dirty="0" smtClean="0">
              <a:solidFill>
                <a:schemeClr val="tx1">
                  <a:lumMod val="50000"/>
                  <a:lumOff val="50000"/>
                </a:schemeClr>
              </a:solidFill>
            </a:endParaRPr>
          </a:p>
          <a:p>
            <a:pPr lvl="1" algn="just">
              <a:buNone/>
            </a:pPr>
            <a:endParaRPr lang="es-AR" sz="2400" dirty="0" smtClean="0">
              <a:solidFill>
                <a:schemeClr val="tx1">
                  <a:lumMod val="50000"/>
                  <a:lumOff val="50000"/>
                </a:schemeClr>
              </a:solidFill>
            </a:endParaRPr>
          </a:p>
        </p:txBody>
      </p:sp>
    </p:spTree>
    <p:extLst>
      <p:ext uri="{BB962C8B-B14F-4D97-AF65-F5344CB8AC3E}">
        <p14:creationId xmlns:p14="http://schemas.microsoft.com/office/powerpoint/2010/main" val="260642906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Fidele templat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2743</Words>
  <Application>Microsoft Office PowerPoint</Application>
  <PresentationFormat>Presentación en pantalla (4:3)</PresentationFormat>
  <Paragraphs>146</Paragraphs>
  <Slides>29</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Courier New</vt:lpstr>
      <vt:lpstr>Titillium Web</vt:lpstr>
      <vt:lpstr>Wingdings</vt:lpstr>
      <vt:lpstr>Fidele template</vt:lpstr>
      <vt:lpstr>LA EXPERIENCIA DE LA CONCESIÓN DE METROVÍAS</vt:lpstr>
      <vt:lpstr>1. Concesión de Metrovías: 1994 - 1999</vt:lpstr>
      <vt:lpstr>2. Concesión de Metrovías: 1994 - 1999</vt:lpstr>
      <vt:lpstr>3. La Concesión de Metrovías: 1994 - 1999</vt:lpstr>
      <vt:lpstr>La Concesión Años 2000 y 2001 </vt:lpstr>
      <vt:lpstr>La Concesión a partir del año 2002  </vt:lpstr>
      <vt:lpstr>1. La Concesión a partir del año 2012 </vt:lpstr>
      <vt:lpstr>2. La Concesión a partir del año 2012</vt:lpstr>
      <vt:lpstr>3. La Concesión a partir del año 2012 </vt:lpstr>
      <vt:lpstr>1. Evolución de la Concesión en cifras </vt:lpstr>
      <vt:lpstr>2. Evolución de la Concesión en cifras  </vt:lpstr>
      <vt:lpstr>1. La Evolución de la Tarifa en dólares </vt:lpstr>
      <vt:lpstr>2. La Evolución de la Tarifa en dólares  </vt:lpstr>
      <vt:lpstr>1. La dependencia del Estado</vt:lpstr>
      <vt:lpstr>2. La dependencia del Estado</vt:lpstr>
      <vt:lpstr>1. La modernización postergada</vt:lpstr>
      <vt:lpstr>2. La modernización postergada</vt:lpstr>
      <vt:lpstr>Los temas laborales</vt:lpstr>
      <vt:lpstr>Evolución del Personal Total</vt:lpstr>
      <vt:lpstr>Costo de Mano de obra y Costos de Explotación</vt:lpstr>
      <vt:lpstr>1. Indicador de eficiencia: Coche km/ Personal Total</vt:lpstr>
      <vt:lpstr>2. Indicador de eficiencia: Coche km/ Personal Total</vt:lpstr>
      <vt:lpstr>1. La evaluación de la eficiencia alcanzada</vt:lpstr>
      <vt:lpstr>2. La evaluación de la eficiencia alcanzada</vt:lpstr>
      <vt:lpstr>3. La evaluación de la eficiencia alcanzada</vt:lpstr>
      <vt:lpstr>La expansión de Metrovías a otros sistemas ferroviarios</vt:lpstr>
      <vt:lpstr>1. Algunas reflexiones finales….</vt:lpstr>
      <vt:lpstr>2. Algunas reflexiones finales….</vt:lpstr>
      <vt:lpstr>LA EXPERIENCIA DE LA CONCESIÓN DE METROVIAS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DO TRABALHO</dc:title>
  <dc:creator>Comunica Estudio</dc:creator>
  <cp:lastModifiedBy>Haase, Erica</cp:lastModifiedBy>
  <cp:revision>66</cp:revision>
  <cp:lastPrinted>2016-08-31T20:03:53Z</cp:lastPrinted>
  <dcterms:modified xsi:type="dcterms:W3CDTF">2016-09-01T16:10:49Z</dcterms:modified>
</cp:coreProperties>
</file>