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65" r:id="rId4"/>
    <p:sldId id="266" r:id="rId5"/>
    <p:sldId id="267" r:id="rId6"/>
    <p:sldId id="259" r:id="rId7"/>
    <p:sldId id="260" r:id="rId8"/>
    <p:sldId id="263" r:id="rId9"/>
    <p:sldId id="264" r:id="rId10"/>
    <p:sldId id="277" r:id="rId11"/>
    <p:sldId id="262" r:id="rId12"/>
    <p:sldId id="257" r:id="rId13"/>
    <p:sldId id="261" r:id="rId14"/>
    <p:sldId id="268" r:id="rId15"/>
    <p:sldId id="269" r:id="rId16"/>
    <p:sldId id="293" r:id="rId17"/>
    <p:sldId id="294" r:id="rId18"/>
    <p:sldId id="295" r:id="rId19"/>
    <p:sldId id="270" r:id="rId20"/>
    <p:sldId id="271" r:id="rId21"/>
    <p:sldId id="272" r:id="rId22"/>
    <p:sldId id="273" r:id="rId23"/>
    <p:sldId id="274" r:id="rId24"/>
    <p:sldId id="276" r:id="rId25"/>
    <p:sldId id="278" r:id="rId26"/>
    <p:sldId id="279" r:id="rId27"/>
    <p:sldId id="280" r:id="rId28"/>
    <p:sldId id="281" r:id="rId29"/>
    <p:sldId id="284" r:id="rId30"/>
    <p:sldId id="285" r:id="rId31"/>
    <p:sldId id="286" r:id="rId32"/>
    <p:sldId id="287" r:id="rId33"/>
    <p:sldId id="288" r:id="rId34"/>
    <p:sldId id="291" r:id="rId35"/>
    <p:sldId id="292" r:id="rId36"/>
    <p:sldId id="289" r:id="rId37"/>
    <p:sldId id="290" r:id="rId38"/>
    <p:sldId id="296" r:id="rId39"/>
    <p:sldId id="297" r:id="rId40"/>
    <p:sldId id="298" r:id="rId41"/>
  </p:sldIdLst>
  <p:sldSz cx="9144000" cy="6858000" type="screen4x3"/>
  <p:notesSz cx="7010400" cy="9236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98934" autoAdjust="0"/>
  </p:normalViewPr>
  <p:slideViewPr>
    <p:cSldViewPr>
      <p:cViewPr>
        <p:scale>
          <a:sx n="66" d="100"/>
          <a:sy n="66" d="100"/>
        </p:scale>
        <p:origin x="-146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Promedio</a:t>
            </a:r>
            <a:r>
              <a:rPr lang="en-US" dirty="0"/>
              <a:t> </a:t>
            </a:r>
            <a:r>
              <a:rPr lang="en-US" dirty="0" err="1"/>
              <a:t>día</a:t>
            </a:r>
            <a:r>
              <a:rPr lang="en-US" dirty="0"/>
              <a:t> </a:t>
            </a:r>
            <a:r>
              <a:rPr lang="en-US" dirty="0" err="1"/>
              <a:t>laboral</a:t>
            </a:r>
            <a:endParaRPr lang="en-US" dirty="0"/>
          </a:p>
          <a:p>
            <a:pPr>
              <a:defRPr/>
            </a:pPr>
            <a:r>
              <a:rPr lang="en-US" dirty="0" err="1"/>
              <a:t>Millones</a:t>
            </a:r>
            <a:r>
              <a:rPr lang="en-US" dirty="0"/>
              <a:t> de </a:t>
            </a:r>
            <a:r>
              <a:rPr lang="en-US" dirty="0" err="1" smtClean="0"/>
              <a:t>usuarios</a:t>
            </a:r>
            <a:endParaRPr lang="en-US" dirty="0"/>
          </a:p>
        </c:rich>
      </c:tx>
      <c:layout>
        <c:manualLayout>
          <c:xMode val="edge"/>
          <c:yMode val="edge"/>
          <c:x val="0.3129456294979570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248201327775204"/>
          <c:y val="0.21795166229221347"/>
          <c:w val="0.87791014358499309"/>
          <c:h val="0.68921660834062404"/>
        </c:manualLayout>
      </c:layout>
      <c:lineChart>
        <c:grouping val="standard"/>
        <c:varyColors val="0"/>
        <c:ser>
          <c:idx val="1"/>
          <c:order val="0"/>
          <c:tx>
            <c:strRef>
              <c:f>Hoja1!$B$6</c:f>
              <c:strCache>
                <c:ptCount val="1"/>
                <c:pt idx="0">
                  <c:v>Promedio día laboral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0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8039215686274508E-3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3.7037037037036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9215686274509803E-3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9.8039215686274508E-3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8.2352941176470587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1568627450980392E-2"/>
                  <c:y val="-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Hoja1!$A$7:$A$17</c:f>
              <c:numCache>
                <c:formatCode>General</c:formatCode>
                <c:ptCount val="11"/>
                <c:pt idx="0">
                  <c:v>1970</c:v>
                </c:pt>
                <c:pt idx="1">
                  <c:v>1775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Hoja1!$B$7:$B$17</c:f>
              <c:numCache>
                <c:formatCode>General</c:formatCode>
                <c:ptCount val="11"/>
                <c:pt idx="0">
                  <c:v>0.7</c:v>
                </c:pt>
                <c:pt idx="1">
                  <c:v>1.7</c:v>
                </c:pt>
                <c:pt idx="2">
                  <c:v>2.8</c:v>
                </c:pt>
                <c:pt idx="3">
                  <c:v>4.0999999999999996</c:v>
                </c:pt>
                <c:pt idx="4">
                  <c:v>4.4000000000000004</c:v>
                </c:pt>
                <c:pt idx="5">
                  <c:v>4.5999999999999996</c:v>
                </c:pt>
                <c:pt idx="6">
                  <c:v>4.3</c:v>
                </c:pt>
                <c:pt idx="7">
                  <c:v>4.5999999999999996</c:v>
                </c:pt>
                <c:pt idx="8">
                  <c:v>4.7</c:v>
                </c:pt>
                <c:pt idx="9">
                  <c:v>4.9000000000000004</c:v>
                </c:pt>
                <c:pt idx="10">
                  <c:v>5.5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38176"/>
        <c:axId val="21939712"/>
      </c:lineChart>
      <c:catAx>
        <c:axId val="21938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CL"/>
          </a:p>
        </c:txPr>
        <c:crossAx val="21939712"/>
        <c:crosses val="autoZero"/>
        <c:auto val="1"/>
        <c:lblAlgn val="ctr"/>
        <c:lblOffset val="100"/>
        <c:noMultiLvlLbl val="0"/>
      </c:catAx>
      <c:valAx>
        <c:axId val="21939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938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32309C-8F2C-43EF-9933-B21BE1F398AD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A78F57-958B-4BB4-A345-1FB7F0E8248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398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This slide shows operating results for 2009 (two thousand and nine).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Year in which 1'414,907,798 (one thousand four hundred and fourteen </a:t>
            </a:r>
            <a:r>
              <a:rPr lang="en-US" dirty="0" err="1" smtClean="0"/>
              <a:t>millon</a:t>
            </a:r>
            <a:r>
              <a:rPr lang="en-US" dirty="0" smtClean="0"/>
              <a:t> nine hundred and seven thousand seven hundred and ninety-eight) passengers were transported, with an average of 4'352, 019 (four million three hundred fifty-two thousand</a:t>
            </a:r>
            <a:r>
              <a:rPr lang="en-US" baseline="0" dirty="0" smtClean="0"/>
              <a:t> </a:t>
            </a:r>
            <a:r>
              <a:rPr lang="en-US" dirty="0" smtClean="0"/>
              <a:t>and nineteen) passengers on a working day for which were necessary  1'178, 164 (one million one hundred and seventy-eight thousand one hundred and sixty-four) rounds of trains, covering a total of 40'738,431 (forty million seven hundred thirty-eight thousand four hundred and thirty-one) kilometers, with an annual energy consumption of 976’590,445 (</a:t>
            </a:r>
            <a:r>
              <a:rPr lang="es-MX" dirty="0" err="1" smtClean="0"/>
              <a:t>nine</a:t>
            </a:r>
            <a:r>
              <a:rPr lang="es-MX" dirty="0" smtClean="0"/>
              <a:t> </a:t>
            </a:r>
            <a:r>
              <a:rPr lang="es-MX" dirty="0" err="1" smtClean="0"/>
              <a:t>hundred</a:t>
            </a:r>
            <a:r>
              <a:rPr lang="es-MX" dirty="0" smtClean="0"/>
              <a:t> </a:t>
            </a:r>
            <a:r>
              <a:rPr lang="es-MX" dirty="0" err="1" smtClean="0"/>
              <a:t>seventy-six</a:t>
            </a:r>
            <a:r>
              <a:rPr lang="es-MX" dirty="0" smtClean="0"/>
              <a:t> </a:t>
            </a:r>
            <a:r>
              <a:rPr lang="es-MX" dirty="0" err="1" smtClean="0"/>
              <a:t>million</a:t>
            </a:r>
            <a:r>
              <a:rPr lang="es-MX" dirty="0" smtClean="0"/>
              <a:t> </a:t>
            </a:r>
            <a:r>
              <a:rPr lang="en-US" dirty="0" smtClean="0"/>
              <a:t>five hundred and ninety thousand </a:t>
            </a:r>
            <a:r>
              <a:rPr lang="es-MX" dirty="0" err="1" smtClean="0"/>
              <a:t>four</a:t>
            </a:r>
            <a:r>
              <a:rPr lang="es-MX" dirty="0" smtClean="0"/>
              <a:t> </a:t>
            </a:r>
            <a:r>
              <a:rPr lang="es-MX" dirty="0" err="1" smtClean="0"/>
              <a:t>hundred</a:t>
            </a:r>
            <a:r>
              <a:rPr lang="es-MX" dirty="0" smtClean="0"/>
              <a:t> and </a:t>
            </a:r>
            <a:r>
              <a:rPr lang="es-MX" dirty="0" err="1" smtClean="0"/>
              <a:t>forty-five</a:t>
            </a:r>
            <a:r>
              <a:rPr lang="es-MX" dirty="0" smtClean="0"/>
              <a:t>) </a:t>
            </a:r>
            <a:r>
              <a:rPr lang="en-US" dirty="0" smtClean="0"/>
              <a:t>kilowatt hours, representing a 69 (</a:t>
            </a:r>
            <a:r>
              <a:rPr lang="es-MX" dirty="0" err="1" smtClean="0"/>
              <a:t>sixty-nine</a:t>
            </a:r>
            <a:r>
              <a:rPr lang="es-MX" dirty="0" smtClean="0"/>
              <a:t>) </a:t>
            </a:r>
            <a:r>
              <a:rPr lang="en-US" dirty="0" smtClean="0"/>
              <a:t>kilowatt hours per passenger.</a:t>
            </a:r>
            <a:endParaRPr lang="es-MX" sz="800" dirty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7D0DA5-7A43-4E68-99A5-BE63F184F10E}" type="slidenum">
              <a:rPr lang="es-MX" smtClean="0"/>
              <a:pPr/>
              <a:t>6</a:t>
            </a:fld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308901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7626"/>
            <a:ext cx="9144000" cy="50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exporail.mx/wp-content/uploads/2016/11/logo31-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13" y="-27384"/>
            <a:ext cx="18573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2448272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7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1516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861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6 Rectángulo"/>
          <p:cNvSpPr/>
          <p:nvPr userDrawn="1"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3 Marcador de fecha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C3D32-1320-45CD-9DC2-007038AC0D06}" type="datetimeFigureOut">
              <a:rPr lang="es-MX" smtClean="0"/>
              <a:pPr/>
              <a:t>14/02/2017</a:t>
            </a:fld>
            <a:endParaRPr lang="es-MX" dirty="0"/>
          </a:p>
        </p:txBody>
      </p:sp>
      <p:sp>
        <p:nvSpPr>
          <p:cNvPr id="11" name="5 Marcador de número de diapositiva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EC01CF-1069-4604-9A66-424D497D2176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7626"/>
            <a:ext cx="9144000" cy="50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exporail.mx/wp-content/uploads/2016/11/logo31-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13" y="-27384"/>
            <a:ext cx="18573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2448272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51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236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7166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5400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6903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5" name="4 Rectángulo"/>
          <p:cNvSpPr/>
          <p:nvPr userDrawn="1"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3 Marcador de fecha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C3D32-1320-45CD-9DC2-007038AC0D06}" type="datetimeFigureOut">
              <a:rPr lang="es-MX" smtClean="0"/>
              <a:pPr/>
              <a:t>14/02/2017</a:t>
            </a:fld>
            <a:endParaRPr lang="es-MX" dirty="0"/>
          </a:p>
        </p:txBody>
      </p:sp>
      <p:sp>
        <p:nvSpPr>
          <p:cNvPr id="9" name="5 Marcador de número de diapositiva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EC01CF-1069-4604-9A66-424D497D2176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7626"/>
            <a:ext cx="9144000" cy="50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exporail.mx/wp-content/uploads/2016/11/logo31-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13" y="-27384"/>
            <a:ext cx="18573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2448272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2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5147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465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C3D32-1320-45CD-9DC2-007038AC0D06}" type="datetimeFigureOut">
              <a:rPr lang="es-MX" smtClean="0"/>
              <a:t>14/02/2017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C01CF-1069-4604-9A66-424D497D217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82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9143999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491880" y="1628800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FFFF00"/>
                </a:solidFill>
                <a:latin typeface="Georgia" pitchFamily="18" charset="0"/>
              </a:rPr>
              <a:t>EFICIENCIA EN LOS  PROYECTOS DE  METROS</a:t>
            </a:r>
            <a:endParaRPr lang="es-MX" sz="40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31569" y="4581128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Georgia" pitchFamily="18" charset="0"/>
              </a:rPr>
              <a:t>Lic. Jorge Gaviño </a:t>
            </a:r>
            <a:r>
              <a:rPr lang="es-ES" sz="2800" b="1" dirty="0" err="1" smtClean="0">
                <a:solidFill>
                  <a:schemeClr val="bg1"/>
                </a:solidFill>
                <a:latin typeface="Georgia" pitchFamily="18" charset="0"/>
              </a:rPr>
              <a:t>Ambriz</a:t>
            </a:r>
            <a:endParaRPr lang="es-ES" sz="28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s-ES" sz="2800" b="1" dirty="0" smtClean="0">
                <a:solidFill>
                  <a:schemeClr val="bg1"/>
                </a:solidFill>
                <a:latin typeface="Georgia" pitchFamily="18" charset="0"/>
              </a:rPr>
              <a:t>Director General del STC</a:t>
            </a:r>
          </a:p>
          <a:p>
            <a:r>
              <a:rPr lang="es-ES" sz="2800" b="1" dirty="0" smtClean="0">
                <a:latin typeface="Georgia" pitchFamily="18" charset="0"/>
              </a:rPr>
              <a:t>CD</a:t>
            </a:r>
            <a:r>
              <a:rPr lang="es-ES" sz="2800" b="1" dirty="0" smtClean="0">
                <a:solidFill>
                  <a:srgbClr val="FF0000"/>
                </a:solidFill>
                <a:latin typeface="Georgia" pitchFamily="18" charset="0"/>
              </a:rPr>
              <a:t>MX</a:t>
            </a:r>
            <a:endParaRPr lang="es-MX" sz="28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508104" y="634739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bg1"/>
                </a:solidFill>
                <a:latin typeface="Georgia" pitchFamily="18" charset="0"/>
              </a:rPr>
              <a:t>Febrero 15, 2017</a:t>
            </a:r>
            <a:endParaRPr lang="es-MX" sz="28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7793" y="1988840"/>
            <a:ext cx="513324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lvl="3" indent="-261938">
              <a:spcBef>
                <a:spcPct val="50000"/>
              </a:spcBef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Se han licitado y adquirido 10  trenes para modernizar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Línea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1, lo que permitirá liberar equipos para otras Líneas, mejorando la operación de la Red (llega en 2017-2018).</a:t>
            </a:r>
          </a:p>
          <a:p>
            <a:pPr marL="354013" lvl="3" indent="-261938">
              <a:spcBef>
                <a:spcPct val="50000"/>
              </a:spcBef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Se negocia la adquisición de 12 trenes para la ampliación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Línea 12 (negociación con SHCP y SCT).</a:t>
            </a:r>
            <a:endParaRPr lang="es-ES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Resultado de imagen para Banderazo de trenes Me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47" y="2276872"/>
            <a:ext cx="390324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84196" y="962725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lvl="1" algn="ctr">
              <a:spcBef>
                <a:spcPct val="50000"/>
              </a:spcBef>
              <a:buSzPct val="50000"/>
              <a:tabLst>
                <a:tab pos="1436688" algn="l"/>
              </a:tabLst>
            </a:pPr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ADQUISICIÓN DE NUEVOS TRENES LÍNEA 1 Y 12, 2017-2018. </a:t>
            </a:r>
            <a:endParaRPr lang="es-ES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9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1775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124841"/>
            <a:ext cx="2232249" cy="356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1520" y="908720"/>
            <a:ext cx="86769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CONVERSIÓN DE TRENES DE  6 A 9 CARROS Y RECUPERACIÓN DE DETENIDO POR  7 AÑOS EN LÍNEA A.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7504" y="2276872"/>
            <a:ext cx="5040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En junio de 2015, circulaban en la Línea A, 19 trenes: 9 de 9 carros y 10 de 6 carros, con capacidad de 24,060 usuarios.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s-MX" sz="2400" dirty="0" smtClean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Para agosto de 2017, tendremos 20 trenes de 9 carros con una capacidad de 30,800 usuarios (incremento del 22%), aumentando la fiabilidad de esta línea.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10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49219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0" y="1988840"/>
            <a:ext cx="4314196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757566" y="4842542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Generación </a:t>
            </a:r>
          </a:p>
          <a:p>
            <a:pPr algn="ctr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Aire</a:t>
            </a: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298848" y="4860450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</a:p>
          <a:p>
            <a:pPr algn="ctr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Puertas</a:t>
            </a: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421525" y="4858709"/>
            <a:ext cx="1348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Tracción frenado</a:t>
            </a: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846350" y="42330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2016</a:t>
            </a:r>
            <a:endParaRPr lang="es-MX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846350" y="354261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2015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038793" y="2195573"/>
            <a:ext cx="306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Reducción Averías, 2015/2016</a:t>
            </a:r>
            <a:endParaRPr lang="es-MX" b="1" dirty="0"/>
          </a:p>
        </p:txBody>
      </p:sp>
      <p:sp>
        <p:nvSpPr>
          <p:cNvPr id="13" name="12 Rectángulo"/>
          <p:cNvSpPr/>
          <p:nvPr/>
        </p:nvSpPr>
        <p:spPr>
          <a:xfrm>
            <a:off x="827584" y="746701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MODERNIZACIÓN DEL SISTEMA DE TRACCIÓN </a:t>
            </a: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FRENADO DE TRENES </a:t>
            </a:r>
            <a:r>
              <a:rPr lang="es-MX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 </a:t>
            </a: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L4 </a:t>
            </a:r>
            <a:r>
              <a:rPr lang="es-MX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Y L6.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11</a:t>
            </a:r>
            <a:endParaRPr lang="es-MX" sz="2000" b="1" dirty="0"/>
          </a:p>
        </p:txBody>
      </p:sp>
      <p:sp>
        <p:nvSpPr>
          <p:cNvPr id="2" name="1 Rectángulo"/>
          <p:cNvSpPr/>
          <p:nvPr/>
        </p:nvSpPr>
        <p:spPr>
          <a:xfrm>
            <a:off x="107504" y="2377912"/>
            <a:ext cx="44284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Reducción de averías en 2016 respecto a 2015: </a:t>
            </a:r>
          </a:p>
          <a:p>
            <a:pPr marL="536575" indent="-536575" algn="just">
              <a:buFont typeface="Wingdings" pitchFamily="2" charset="2"/>
              <a:buChar char="§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Generación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de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aire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en 89% y </a:t>
            </a:r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536575" indent="-536575" algn="just">
              <a:buFont typeface="Wingdings" pitchFamily="2" charset="2"/>
              <a:buChar char="§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Sistema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de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puertas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el 83%. </a:t>
            </a:r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536575" indent="-536575" algn="just">
              <a:buFont typeface="Wingdings" pitchFamily="2" charset="2"/>
              <a:buChar char="§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Sistema tracción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frenado en 97%, </a:t>
            </a:r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Ahorro del 35% de energía.</a:t>
            </a:r>
            <a:endParaRPr lang="es-MX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781565" y="4140697"/>
            <a:ext cx="2421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3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573059" y="4183088"/>
            <a:ext cx="242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5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307215" y="4263480"/>
            <a:ext cx="2421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1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278441" y="3573017"/>
            <a:ext cx="458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36</a:t>
            </a:r>
            <a:endParaRPr lang="es-MX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269397" y="3563725"/>
            <a:ext cx="458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MX" dirty="0" smtClean="0"/>
              <a:t>35</a:t>
            </a:r>
            <a:endParaRPr lang="es-MX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827495" y="2636913"/>
            <a:ext cx="458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MX" dirty="0" smtClean="0"/>
              <a:t>98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15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3 CuadroTexto"/>
          <p:cNvSpPr txBox="1"/>
          <p:nvPr/>
        </p:nvSpPr>
        <p:spPr>
          <a:xfrm>
            <a:off x="539552" y="9087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just">
              <a:defRPr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s-MX" dirty="0" smtClean="0">
                <a:solidFill>
                  <a:srgbClr val="FF0000"/>
                </a:solidFill>
              </a:rPr>
              <a:t>ANTES </a:t>
            </a:r>
            <a:r>
              <a:rPr lang="es-MX" sz="1400" dirty="0">
                <a:solidFill>
                  <a:srgbClr val="FF0000"/>
                </a:solidFill>
              </a:rPr>
              <a:t>(</a:t>
            </a:r>
            <a:r>
              <a:rPr lang="es-MX" sz="1400" dirty="0" smtClean="0">
                <a:solidFill>
                  <a:srgbClr val="FF0000"/>
                </a:solidFill>
              </a:rPr>
              <a:t>OBSOLETO)</a:t>
            </a:r>
          </a:p>
        </p:txBody>
      </p:sp>
      <p:pic>
        <p:nvPicPr>
          <p:cNvPr id="3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21107" b="3274"/>
          <a:stretch/>
        </p:blipFill>
        <p:spPr>
          <a:xfrm>
            <a:off x="6474987" y="1412776"/>
            <a:ext cx="1481388" cy="1139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2" t="7509" r="26081" b="15177"/>
          <a:stretch/>
        </p:blipFill>
        <p:spPr>
          <a:xfrm>
            <a:off x="1466063" y="1394949"/>
            <a:ext cx="1512168" cy="1192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8"/>
          <p:cNvSpPr/>
          <p:nvPr/>
        </p:nvSpPr>
        <p:spPr>
          <a:xfrm>
            <a:off x="3131840" y="3212976"/>
            <a:ext cx="3275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Georgia" pitchFamily="18" charset="0"/>
                <a:cs typeface="Arial" pitchFamily="34" charset="0"/>
              </a:rPr>
              <a:t>SISTEMA </a:t>
            </a:r>
            <a:r>
              <a:rPr lang="es-MX" sz="24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Georgia" pitchFamily="18" charset="0"/>
                <a:cs typeface="Arial" pitchFamily="34" charset="0"/>
              </a:rPr>
              <a:t> DE TRACCIÓN</a:t>
            </a:r>
            <a:endParaRPr lang="es-MX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6" name="Rectángulo 9"/>
          <p:cNvSpPr/>
          <p:nvPr/>
        </p:nvSpPr>
        <p:spPr>
          <a:xfrm>
            <a:off x="3131840" y="1628800"/>
            <a:ext cx="3275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Georgia" pitchFamily="18" charset="0"/>
                <a:cs typeface="Arial" pitchFamily="34" charset="0"/>
              </a:rPr>
              <a:t>SISTEMA DE PUERTAS</a:t>
            </a:r>
            <a:endParaRPr lang="es-MX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7" name="Picture 5" descr="F:\MP68 &amp; NM73\FOTOS\noviembre 2015\TREN 1\IMG_20151111_111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3"/>
          <a:stretch/>
        </p:blipFill>
        <p:spPr bwMode="auto">
          <a:xfrm>
            <a:off x="6538894" y="2976405"/>
            <a:ext cx="1450671" cy="126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3" descr="F:\MP68 &amp; NM73\FOTOS\tren 1\IMG_20150107_140640_0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2" r="9634"/>
          <a:stretch/>
        </p:blipFill>
        <p:spPr bwMode="auto">
          <a:xfrm>
            <a:off x="1475657" y="2976404"/>
            <a:ext cx="1450658" cy="1298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2" t="12015" r="21895" b="9129"/>
          <a:stretch/>
        </p:blipFill>
        <p:spPr bwMode="auto">
          <a:xfrm>
            <a:off x="6580511" y="4698814"/>
            <a:ext cx="1367435" cy="1407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Belen\Documents\BELEM 2016\DICIEMBRE 2016\COMPRESOR VIEJO 20161216_1522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0" r="40588"/>
          <a:stretch/>
        </p:blipFill>
        <p:spPr bwMode="auto">
          <a:xfrm>
            <a:off x="1403649" y="4662506"/>
            <a:ext cx="1512168" cy="1480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Rectángulo 19"/>
          <p:cNvSpPr/>
          <p:nvPr/>
        </p:nvSpPr>
        <p:spPr>
          <a:xfrm>
            <a:off x="3096343" y="5123801"/>
            <a:ext cx="3275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Georgia" pitchFamily="18" charset="0"/>
                <a:cs typeface="Arial" pitchFamily="34" charset="0"/>
              </a:rPr>
              <a:t>GENERACIÓN DE AIRE</a:t>
            </a:r>
          </a:p>
        </p:txBody>
      </p:sp>
      <p:sp>
        <p:nvSpPr>
          <p:cNvPr id="12" name="23 CuadroTexto"/>
          <p:cNvSpPr txBox="1"/>
          <p:nvPr/>
        </p:nvSpPr>
        <p:spPr>
          <a:xfrm>
            <a:off x="5220072" y="97143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just">
              <a:defRPr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s-MX" dirty="0" smtClean="0">
                <a:solidFill>
                  <a:srgbClr val="00FF00"/>
                </a:solidFill>
              </a:rPr>
              <a:t>DESPUÉS </a:t>
            </a:r>
            <a:r>
              <a:rPr lang="es-MX" sz="1400" dirty="0">
                <a:solidFill>
                  <a:srgbClr val="00FF00"/>
                </a:solidFill>
              </a:rPr>
              <a:t>(</a:t>
            </a:r>
            <a:r>
              <a:rPr lang="es-MX" sz="1400" dirty="0" smtClean="0">
                <a:solidFill>
                  <a:srgbClr val="00FF00"/>
                </a:solidFill>
              </a:rPr>
              <a:t>MODERNIZADO)</a:t>
            </a:r>
            <a:endParaRPr lang="es-MX" sz="1400" dirty="0">
              <a:solidFill>
                <a:srgbClr val="00FF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12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49219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11760" y="332656"/>
            <a:ext cx="4867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MANTENIMIENTO MAYOR A TRENES DE LAS LÍNEAS 2 Y 3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23384"/>
            <a:ext cx="3674514" cy="244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395536" y="134076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MX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Los trenes NM02 tienen en promedio de kilometraje recorrido de 1´500,000;  su Revisión General se debió realizar a los 700,000 km, hace 7 años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. En este año entran a revisión general.  </a:t>
            </a:r>
            <a:endParaRPr lang="es-MX" sz="24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5786"/>
            <a:ext cx="4968552" cy="287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043608" y="2555347"/>
            <a:ext cx="475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Diagrama de flujo de Revisión General</a:t>
            </a:r>
            <a:endParaRPr lang="es-MX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084168" y="5555634"/>
            <a:ext cx="268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Desarmado del </a:t>
            </a:r>
            <a:r>
              <a:rPr lang="es-MX" b="1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bogie</a:t>
            </a:r>
            <a:endParaRPr lang="es-MX" b="1" dirty="0">
              <a:solidFill>
                <a:schemeClr val="accent6">
                  <a:lumMod val="50000"/>
                </a:schemeClr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13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3219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lma\AppData\Local\Temp\IMG-20170106-WA0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39602"/>
          <a:stretch/>
        </p:blipFill>
        <p:spPr bwMode="auto">
          <a:xfrm>
            <a:off x="4979639" y="3595783"/>
            <a:ext cx="3518451" cy="22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31348" y="4037358"/>
            <a:ext cx="268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Pruebas del nuevo diferencial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 r="13465"/>
          <a:stretch/>
        </p:blipFill>
        <p:spPr>
          <a:xfrm>
            <a:off x="5004048" y="1214334"/>
            <a:ext cx="3456384" cy="221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0" y="1772816"/>
            <a:ext cx="4550202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Inspección de bastidor de </a:t>
            </a:r>
            <a:r>
              <a:rPr lang="es-MX" sz="2400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boguie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 NM02 por partículas magnéticas</a:t>
            </a:r>
            <a:endParaRPr lang="es-MX" sz="24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4977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4692589" y="2439860"/>
            <a:ext cx="4104456" cy="2264601"/>
            <a:chOff x="5004048" y="4260743"/>
            <a:chExt cx="4104456" cy="226460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4" t="17620" r="25136" b="13187"/>
            <a:stretch/>
          </p:blipFill>
          <p:spPr bwMode="auto">
            <a:xfrm>
              <a:off x="5004048" y="4260743"/>
              <a:ext cx="3725575" cy="226460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4" name="3 CuadroTexto"/>
            <p:cNvSpPr txBox="1"/>
            <p:nvPr/>
          </p:nvSpPr>
          <p:spPr>
            <a:xfrm>
              <a:off x="7818948" y="4864404"/>
              <a:ext cx="1289556" cy="3583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900" b="1" dirty="0"/>
                <a:t>CENTRO</a:t>
              </a:r>
            </a:p>
            <a:p>
              <a:pPr algn="ctr"/>
              <a:r>
                <a:rPr lang="es-MX" sz="900" b="1" dirty="0"/>
                <a:t>MÉDICO</a:t>
              </a:r>
            </a:p>
          </p:txBody>
        </p:sp>
        <p:sp>
          <p:nvSpPr>
            <p:cNvPr id="5" name="4 CuadroTexto"/>
            <p:cNvSpPr txBox="1"/>
            <p:nvPr/>
          </p:nvSpPr>
          <p:spPr>
            <a:xfrm rot="21024919">
              <a:off x="6952566" y="4464718"/>
              <a:ext cx="411566" cy="971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1</a:t>
              </a:r>
            </a:p>
          </p:txBody>
        </p:sp>
        <p:sp>
          <p:nvSpPr>
            <p:cNvPr id="6" name="5 CuadroTexto"/>
            <p:cNvSpPr txBox="1"/>
            <p:nvPr/>
          </p:nvSpPr>
          <p:spPr>
            <a:xfrm rot="17251425">
              <a:off x="7622656" y="5690676"/>
              <a:ext cx="229197" cy="174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3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 rot="21382662">
              <a:off x="7005112" y="4960896"/>
              <a:ext cx="411566" cy="971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9</a:t>
              </a:r>
            </a:p>
          </p:txBody>
        </p:sp>
        <p:sp>
          <p:nvSpPr>
            <p:cNvPr id="8" name="7 Elipse"/>
            <p:cNvSpPr>
              <a:spLocks noChangeAspect="1"/>
            </p:cNvSpPr>
            <p:nvPr/>
          </p:nvSpPr>
          <p:spPr>
            <a:xfrm>
              <a:off x="7860385" y="4983220"/>
              <a:ext cx="137040" cy="88624"/>
            </a:xfrm>
            <a:prstGeom prst="ellipse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7373674" y="6237471"/>
              <a:ext cx="1227226" cy="223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900" b="1" dirty="0"/>
                <a:t>ZAPATA</a:t>
              </a:r>
            </a:p>
          </p:txBody>
        </p:sp>
        <p:sp>
          <p:nvSpPr>
            <p:cNvPr id="10" name="9 Elipse"/>
            <p:cNvSpPr>
              <a:spLocks noChangeAspect="1"/>
            </p:cNvSpPr>
            <p:nvPr/>
          </p:nvSpPr>
          <p:spPr>
            <a:xfrm>
              <a:off x="6141768" y="5118400"/>
              <a:ext cx="137040" cy="88624"/>
            </a:xfrm>
            <a:prstGeom prst="ellipse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6301376" y="5152877"/>
              <a:ext cx="577645" cy="1040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900" b="1" dirty="0"/>
                <a:t>TACUBAYA</a:t>
              </a:r>
            </a:p>
          </p:txBody>
        </p:sp>
        <p:sp>
          <p:nvSpPr>
            <p:cNvPr id="12" name="11 Elipse"/>
            <p:cNvSpPr>
              <a:spLocks noChangeAspect="1"/>
            </p:cNvSpPr>
            <p:nvPr/>
          </p:nvSpPr>
          <p:spPr>
            <a:xfrm>
              <a:off x="5295261" y="5274116"/>
              <a:ext cx="231067" cy="149430"/>
            </a:xfrm>
            <a:prstGeom prst="ellipse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CuadroTexto"/>
            <p:cNvSpPr txBox="1"/>
            <p:nvPr/>
          </p:nvSpPr>
          <p:spPr>
            <a:xfrm rot="15180571">
              <a:off x="5785485" y="4771188"/>
              <a:ext cx="229197" cy="174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7</a:t>
              </a: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205921" y="5114978"/>
              <a:ext cx="772268" cy="1040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900" b="1" dirty="0"/>
                <a:t>OBSERVATORIO</a:t>
              </a:r>
            </a:p>
          </p:txBody>
        </p:sp>
        <p:sp>
          <p:nvSpPr>
            <p:cNvPr id="15" name="14 Elipse"/>
            <p:cNvSpPr>
              <a:spLocks noChangeAspect="1"/>
            </p:cNvSpPr>
            <p:nvPr/>
          </p:nvSpPr>
          <p:spPr>
            <a:xfrm>
              <a:off x="7327281" y="6295678"/>
              <a:ext cx="137040" cy="88624"/>
            </a:xfrm>
            <a:prstGeom prst="ellipse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 rot="16726659">
              <a:off x="6075411" y="5735660"/>
              <a:ext cx="229197" cy="174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7</a:t>
              </a:r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5526328" y="5366901"/>
              <a:ext cx="543254" cy="778845"/>
            </a:xfrm>
            <a:custGeom>
              <a:avLst/>
              <a:gdLst>
                <a:gd name="connsiteX0" fmla="*/ 1141686 w 1141686"/>
                <a:gd name="connsiteY0" fmla="*/ 2531003 h 2531003"/>
                <a:gd name="connsiteX1" fmla="*/ 317773 w 1141686"/>
                <a:gd name="connsiteY1" fmla="*/ 2297641 h 2531003"/>
                <a:gd name="connsiteX2" fmla="*/ 84411 w 1141686"/>
                <a:gd name="connsiteY2" fmla="*/ 2092853 h 2531003"/>
                <a:gd name="connsiteX3" fmla="*/ 51073 w 1141686"/>
                <a:gd name="connsiteY3" fmla="*/ 1807103 h 2531003"/>
                <a:gd name="connsiteX4" fmla="*/ 151086 w 1141686"/>
                <a:gd name="connsiteY4" fmla="*/ 1354666 h 2531003"/>
                <a:gd name="connsiteX5" fmla="*/ 246336 w 1141686"/>
                <a:gd name="connsiteY5" fmla="*/ 883178 h 2531003"/>
                <a:gd name="connsiteX6" fmla="*/ 246336 w 1141686"/>
                <a:gd name="connsiteY6" fmla="*/ 506941 h 2531003"/>
                <a:gd name="connsiteX7" fmla="*/ 208236 w 1141686"/>
                <a:gd name="connsiteY7" fmla="*/ 168803 h 2531003"/>
                <a:gd name="connsiteX8" fmla="*/ 12973 w 1141686"/>
                <a:gd name="connsiteY8" fmla="*/ 11641 h 2531003"/>
                <a:gd name="connsiteX9" fmla="*/ 17736 w 1141686"/>
                <a:gd name="connsiteY9" fmla="*/ 11641 h 2531003"/>
                <a:gd name="connsiteX10" fmla="*/ 32023 w 1141686"/>
                <a:gd name="connsiteY10" fmla="*/ 11641 h 2531003"/>
                <a:gd name="connsiteX11" fmla="*/ 32023 w 1141686"/>
                <a:gd name="connsiteY11" fmla="*/ 11641 h 2531003"/>
                <a:gd name="connsiteX12" fmla="*/ 32023 w 1141686"/>
                <a:gd name="connsiteY12" fmla="*/ 11641 h 2531003"/>
                <a:gd name="connsiteX13" fmla="*/ 32023 w 1141686"/>
                <a:gd name="connsiteY13" fmla="*/ 11641 h 253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1686" h="2531003">
                  <a:moveTo>
                    <a:pt x="1141686" y="2531003"/>
                  </a:moveTo>
                  <a:cubicBezTo>
                    <a:pt x="817835" y="2450834"/>
                    <a:pt x="493985" y="2370666"/>
                    <a:pt x="317773" y="2297641"/>
                  </a:cubicBezTo>
                  <a:cubicBezTo>
                    <a:pt x="141561" y="2224616"/>
                    <a:pt x="128861" y="2174609"/>
                    <a:pt x="84411" y="2092853"/>
                  </a:cubicBezTo>
                  <a:cubicBezTo>
                    <a:pt x="39961" y="2011097"/>
                    <a:pt x="39961" y="1930134"/>
                    <a:pt x="51073" y="1807103"/>
                  </a:cubicBezTo>
                  <a:cubicBezTo>
                    <a:pt x="62185" y="1684072"/>
                    <a:pt x="118542" y="1508654"/>
                    <a:pt x="151086" y="1354666"/>
                  </a:cubicBezTo>
                  <a:cubicBezTo>
                    <a:pt x="183630" y="1200678"/>
                    <a:pt x="230461" y="1024465"/>
                    <a:pt x="246336" y="883178"/>
                  </a:cubicBezTo>
                  <a:cubicBezTo>
                    <a:pt x="262211" y="741891"/>
                    <a:pt x="252686" y="626003"/>
                    <a:pt x="246336" y="506941"/>
                  </a:cubicBezTo>
                  <a:cubicBezTo>
                    <a:pt x="239986" y="387879"/>
                    <a:pt x="247130" y="251353"/>
                    <a:pt x="208236" y="168803"/>
                  </a:cubicBezTo>
                  <a:cubicBezTo>
                    <a:pt x="169342" y="86253"/>
                    <a:pt x="44723" y="37835"/>
                    <a:pt x="12973" y="11641"/>
                  </a:cubicBezTo>
                  <a:cubicBezTo>
                    <a:pt x="-18777" y="-14553"/>
                    <a:pt x="17736" y="11641"/>
                    <a:pt x="17736" y="11641"/>
                  </a:cubicBezTo>
                  <a:lnTo>
                    <a:pt x="32023" y="11641"/>
                  </a:lnTo>
                  <a:lnTo>
                    <a:pt x="32023" y="11641"/>
                  </a:lnTo>
                  <a:lnTo>
                    <a:pt x="32023" y="11641"/>
                  </a:lnTo>
                  <a:lnTo>
                    <a:pt x="32023" y="11641"/>
                  </a:lnTo>
                </a:path>
              </a:pathLst>
            </a:custGeom>
            <a:noFill/>
            <a:ln w="1270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17 Forma libre"/>
            <p:cNvSpPr/>
            <p:nvPr/>
          </p:nvSpPr>
          <p:spPr>
            <a:xfrm>
              <a:off x="5483203" y="5194965"/>
              <a:ext cx="602800" cy="88908"/>
            </a:xfrm>
            <a:custGeom>
              <a:avLst/>
              <a:gdLst>
                <a:gd name="connsiteX0" fmla="*/ 0 w 1219200"/>
                <a:gd name="connsiteY0" fmla="*/ 288925 h 288925"/>
                <a:gd name="connsiteX1" fmla="*/ 314325 w 1219200"/>
                <a:gd name="connsiteY1" fmla="*/ 187325 h 288925"/>
                <a:gd name="connsiteX2" fmla="*/ 622300 w 1219200"/>
                <a:gd name="connsiteY2" fmla="*/ 98425 h 288925"/>
                <a:gd name="connsiteX3" fmla="*/ 885825 w 1219200"/>
                <a:gd name="connsiteY3" fmla="*/ 44450 h 288925"/>
                <a:gd name="connsiteX4" fmla="*/ 1139825 w 1219200"/>
                <a:gd name="connsiteY4" fmla="*/ 9525 h 288925"/>
                <a:gd name="connsiteX5" fmla="*/ 1219200 w 1219200"/>
                <a:gd name="connsiteY5" fmla="*/ 0 h 288925"/>
                <a:gd name="connsiteX6" fmla="*/ 1219200 w 1219200"/>
                <a:gd name="connsiteY6" fmla="*/ 0 h 288925"/>
                <a:gd name="connsiteX7" fmla="*/ 1216025 w 1219200"/>
                <a:gd name="connsiteY7" fmla="*/ 0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" h="288925">
                  <a:moveTo>
                    <a:pt x="0" y="288925"/>
                  </a:moveTo>
                  <a:lnTo>
                    <a:pt x="314325" y="187325"/>
                  </a:lnTo>
                  <a:cubicBezTo>
                    <a:pt x="418042" y="155575"/>
                    <a:pt x="527050" y="122237"/>
                    <a:pt x="622300" y="98425"/>
                  </a:cubicBezTo>
                  <a:cubicBezTo>
                    <a:pt x="717550" y="74612"/>
                    <a:pt x="799571" y="59267"/>
                    <a:pt x="885825" y="44450"/>
                  </a:cubicBezTo>
                  <a:cubicBezTo>
                    <a:pt x="972079" y="29633"/>
                    <a:pt x="1084263" y="16933"/>
                    <a:pt x="1139825" y="9525"/>
                  </a:cubicBezTo>
                  <a:cubicBezTo>
                    <a:pt x="1195387" y="2117"/>
                    <a:pt x="1219200" y="0"/>
                    <a:pt x="1219200" y="0"/>
                  </a:cubicBezTo>
                  <a:lnTo>
                    <a:pt x="1219200" y="0"/>
                  </a:lnTo>
                  <a:lnTo>
                    <a:pt x="1216025" y="0"/>
                  </a:lnTo>
                </a:path>
              </a:pathLst>
            </a:cu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18 CuadroTexto"/>
            <p:cNvSpPr txBox="1"/>
            <p:nvPr/>
          </p:nvSpPr>
          <p:spPr>
            <a:xfrm rot="16917322">
              <a:off x="8613726" y="5803475"/>
              <a:ext cx="229197" cy="174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2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343635" y="1809744"/>
            <a:ext cx="4374852" cy="427040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marL="90488" lvl="1">
              <a:buSzPct val="50000"/>
              <a:tabLst>
                <a:tab pos="1436688" algn="l"/>
              </a:tabLst>
            </a:pP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Línea 12: Mixcoac 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Observatorio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87016" y="2405859"/>
            <a:ext cx="4320480" cy="2643031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4.5 km de longitud</a:t>
            </a: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3 estaciones (2 de paso y 1</a:t>
            </a:r>
          </a:p>
          <a:p>
            <a:pPr marL="0" lvl="3" indent="-269875">
              <a:buSzPct val="50000"/>
              <a:buFont typeface="Arial" pitchFamily="34" charset="0"/>
              <a:buChar char="•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 de correspondencia)</a:t>
            </a: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Solución: túnel, estaciones a</a:t>
            </a:r>
          </a:p>
          <a:p>
            <a:pPr marL="0" lvl="3">
              <a:buSzPct val="50000"/>
              <a:tabLst>
                <a:tab pos="269875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	 cielo abierto</a:t>
            </a:r>
          </a:p>
          <a:p>
            <a:pPr marL="342900" lvl="3" indent="-342900">
              <a:buSzPct val="50000"/>
              <a:buFont typeface="Wingdings" pitchFamily="2" charset="2"/>
              <a:buChar char="ü"/>
              <a:tabLst>
                <a:tab pos="269875" algn="l"/>
              </a:tabLst>
            </a:pP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Trenes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férreos</a:t>
            </a:r>
          </a:p>
          <a:p>
            <a:pPr marL="342900" lvl="3" indent="-342900">
              <a:buSzPct val="50000"/>
              <a:buFont typeface="Wingdings" pitchFamily="2" charset="2"/>
              <a:buChar char="ü"/>
              <a:tabLst>
                <a:tab pos="269875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500 millones en PEF 2017.</a:t>
            </a: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8 CuadroTexto"/>
          <p:cNvSpPr txBox="1"/>
          <p:nvPr/>
        </p:nvSpPr>
        <p:spPr>
          <a:xfrm>
            <a:off x="1700555" y="882654"/>
            <a:ext cx="5813881" cy="458240"/>
          </a:xfrm>
          <a:prstGeom prst="rect">
            <a:avLst/>
          </a:prstGeom>
          <a:noFill/>
        </p:spPr>
        <p:txBody>
          <a:bodyPr wrap="square" lIns="27089" tIns="13544" rIns="27089" bIns="13544" rtlCol="0">
            <a:spAutoFit/>
          </a:bodyPr>
          <a:lstStyle/>
          <a:p>
            <a:pPr algn="ctr">
              <a:buSzPct val="50000"/>
            </a:pP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PROYECTOS DE AMPLIACIÓN  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15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1985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2751678"/>
            <a:ext cx="4320480" cy="2273699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Línea B - NAICM</a:t>
            </a: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</a:rPr>
              <a:t>5 km de longitud</a:t>
            </a:r>
            <a:endParaRPr lang="es-MX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3 estaciones</a:t>
            </a: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Solución: superficie o elevada</a:t>
            </a: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Tecnología por definir </a:t>
            </a: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Sin Presupuesto en 2017.</a:t>
            </a: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9512" y="141277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lvl="1">
              <a:buSzPct val="50000"/>
              <a:tabLst>
                <a:tab pos="1436688" algn="l"/>
              </a:tabLst>
            </a:pP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Conexión al Nuevo Aeropuerto Internacional  de la Ciudad de México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(2020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s-MX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860032" y="2204865"/>
            <a:ext cx="3528391" cy="3456384"/>
            <a:chOff x="2091784" y="3359422"/>
            <a:chExt cx="4820236" cy="293776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9" t="12127" r="27742" b="8021"/>
            <a:stretch/>
          </p:blipFill>
          <p:spPr bwMode="auto">
            <a:xfrm>
              <a:off x="2091784" y="3359422"/>
              <a:ext cx="4807589" cy="2937764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 rot="17682871">
              <a:off x="4347770" y="4094791"/>
              <a:ext cx="295617" cy="2374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B</a:t>
              </a: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5425909" y="3371553"/>
              <a:ext cx="1486111" cy="2001663"/>
            </a:xfrm>
            <a:custGeom>
              <a:avLst/>
              <a:gdLst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82058 w 2293258"/>
                <a:gd name="connsiteY5" fmla="*/ 58057 h 5457371"/>
                <a:gd name="connsiteX6" fmla="*/ 1553029 w 2293258"/>
                <a:gd name="connsiteY6" fmla="*/ 537029 h 5457371"/>
                <a:gd name="connsiteX7" fmla="*/ 1422400 w 2293258"/>
                <a:gd name="connsiteY7" fmla="*/ 783771 h 5457371"/>
                <a:gd name="connsiteX8" fmla="*/ 1306286 w 2293258"/>
                <a:gd name="connsiteY8" fmla="*/ 899886 h 5457371"/>
                <a:gd name="connsiteX9" fmla="*/ 1117600 w 2293258"/>
                <a:gd name="connsiteY9" fmla="*/ 1045029 h 5457371"/>
                <a:gd name="connsiteX10" fmla="*/ 856343 w 2293258"/>
                <a:gd name="connsiteY10" fmla="*/ 1117600 h 5457371"/>
                <a:gd name="connsiteX11" fmla="*/ 508000 w 2293258"/>
                <a:gd name="connsiteY11" fmla="*/ 1117600 h 5457371"/>
                <a:gd name="connsiteX12" fmla="*/ 261258 w 2293258"/>
                <a:gd name="connsiteY12" fmla="*/ 1030514 h 5457371"/>
                <a:gd name="connsiteX13" fmla="*/ 101600 w 2293258"/>
                <a:gd name="connsiteY13" fmla="*/ 928914 h 5457371"/>
                <a:gd name="connsiteX14" fmla="*/ 0 w 2293258"/>
                <a:gd name="connsiteY14" fmla="*/ 928914 h 5457371"/>
                <a:gd name="connsiteX15" fmla="*/ 14515 w 2293258"/>
                <a:gd name="connsiteY15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82058 w 2293258"/>
                <a:gd name="connsiteY5" fmla="*/ 58057 h 5457371"/>
                <a:gd name="connsiteX6" fmla="*/ 1505404 w 2293258"/>
                <a:gd name="connsiteY6" fmla="*/ 524329 h 5457371"/>
                <a:gd name="connsiteX7" fmla="*/ 1422400 w 2293258"/>
                <a:gd name="connsiteY7" fmla="*/ 783771 h 5457371"/>
                <a:gd name="connsiteX8" fmla="*/ 1306286 w 2293258"/>
                <a:gd name="connsiteY8" fmla="*/ 899886 h 5457371"/>
                <a:gd name="connsiteX9" fmla="*/ 1117600 w 2293258"/>
                <a:gd name="connsiteY9" fmla="*/ 1045029 h 5457371"/>
                <a:gd name="connsiteX10" fmla="*/ 856343 w 2293258"/>
                <a:gd name="connsiteY10" fmla="*/ 1117600 h 5457371"/>
                <a:gd name="connsiteX11" fmla="*/ 508000 w 2293258"/>
                <a:gd name="connsiteY11" fmla="*/ 1117600 h 5457371"/>
                <a:gd name="connsiteX12" fmla="*/ 261258 w 2293258"/>
                <a:gd name="connsiteY12" fmla="*/ 1030514 h 5457371"/>
                <a:gd name="connsiteX13" fmla="*/ 101600 w 2293258"/>
                <a:gd name="connsiteY13" fmla="*/ 928914 h 5457371"/>
                <a:gd name="connsiteX14" fmla="*/ 0 w 2293258"/>
                <a:gd name="connsiteY14" fmla="*/ 928914 h 5457371"/>
                <a:gd name="connsiteX15" fmla="*/ 14515 w 2293258"/>
                <a:gd name="connsiteY15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05404 w 2293258"/>
                <a:gd name="connsiteY6" fmla="*/ 524329 h 5457371"/>
                <a:gd name="connsiteX7" fmla="*/ 1422400 w 2293258"/>
                <a:gd name="connsiteY7" fmla="*/ 783771 h 5457371"/>
                <a:gd name="connsiteX8" fmla="*/ 1306286 w 2293258"/>
                <a:gd name="connsiteY8" fmla="*/ 899886 h 5457371"/>
                <a:gd name="connsiteX9" fmla="*/ 1117600 w 2293258"/>
                <a:gd name="connsiteY9" fmla="*/ 1045029 h 5457371"/>
                <a:gd name="connsiteX10" fmla="*/ 856343 w 2293258"/>
                <a:gd name="connsiteY10" fmla="*/ 1117600 h 5457371"/>
                <a:gd name="connsiteX11" fmla="*/ 508000 w 2293258"/>
                <a:gd name="connsiteY11" fmla="*/ 1117600 h 5457371"/>
                <a:gd name="connsiteX12" fmla="*/ 261258 w 2293258"/>
                <a:gd name="connsiteY12" fmla="*/ 1030514 h 5457371"/>
                <a:gd name="connsiteX13" fmla="*/ 101600 w 2293258"/>
                <a:gd name="connsiteY13" fmla="*/ 928914 h 5457371"/>
                <a:gd name="connsiteX14" fmla="*/ 0 w 2293258"/>
                <a:gd name="connsiteY14" fmla="*/ 928914 h 5457371"/>
                <a:gd name="connsiteX15" fmla="*/ 14515 w 2293258"/>
                <a:gd name="connsiteY15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05404 w 2293258"/>
                <a:gd name="connsiteY6" fmla="*/ 524329 h 5457371"/>
                <a:gd name="connsiteX7" fmla="*/ 1422400 w 2293258"/>
                <a:gd name="connsiteY7" fmla="*/ 783771 h 5457371"/>
                <a:gd name="connsiteX8" fmla="*/ 1306286 w 2293258"/>
                <a:gd name="connsiteY8" fmla="*/ 899886 h 5457371"/>
                <a:gd name="connsiteX9" fmla="*/ 1117600 w 2293258"/>
                <a:gd name="connsiteY9" fmla="*/ 1045029 h 5457371"/>
                <a:gd name="connsiteX10" fmla="*/ 856343 w 2293258"/>
                <a:gd name="connsiteY10" fmla="*/ 1117600 h 5457371"/>
                <a:gd name="connsiteX11" fmla="*/ 508000 w 2293258"/>
                <a:gd name="connsiteY11" fmla="*/ 1117600 h 5457371"/>
                <a:gd name="connsiteX12" fmla="*/ 261258 w 2293258"/>
                <a:gd name="connsiteY12" fmla="*/ 1030514 h 5457371"/>
                <a:gd name="connsiteX13" fmla="*/ 101600 w 2293258"/>
                <a:gd name="connsiteY13" fmla="*/ 928914 h 5457371"/>
                <a:gd name="connsiteX14" fmla="*/ 0 w 2293258"/>
                <a:gd name="connsiteY14" fmla="*/ 928914 h 5457371"/>
                <a:gd name="connsiteX15" fmla="*/ 14515 w 2293258"/>
                <a:gd name="connsiteY15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02229 w 2293258"/>
                <a:gd name="connsiteY6" fmla="*/ 524329 h 5457371"/>
                <a:gd name="connsiteX7" fmla="*/ 1422400 w 2293258"/>
                <a:gd name="connsiteY7" fmla="*/ 783771 h 5457371"/>
                <a:gd name="connsiteX8" fmla="*/ 1306286 w 2293258"/>
                <a:gd name="connsiteY8" fmla="*/ 899886 h 5457371"/>
                <a:gd name="connsiteX9" fmla="*/ 1117600 w 2293258"/>
                <a:gd name="connsiteY9" fmla="*/ 1045029 h 5457371"/>
                <a:gd name="connsiteX10" fmla="*/ 856343 w 2293258"/>
                <a:gd name="connsiteY10" fmla="*/ 1117600 h 5457371"/>
                <a:gd name="connsiteX11" fmla="*/ 508000 w 2293258"/>
                <a:gd name="connsiteY11" fmla="*/ 1117600 h 5457371"/>
                <a:gd name="connsiteX12" fmla="*/ 261258 w 2293258"/>
                <a:gd name="connsiteY12" fmla="*/ 1030514 h 5457371"/>
                <a:gd name="connsiteX13" fmla="*/ 101600 w 2293258"/>
                <a:gd name="connsiteY13" fmla="*/ 928914 h 5457371"/>
                <a:gd name="connsiteX14" fmla="*/ 0 w 2293258"/>
                <a:gd name="connsiteY14" fmla="*/ 928914 h 5457371"/>
                <a:gd name="connsiteX15" fmla="*/ 14515 w 2293258"/>
                <a:gd name="connsiteY15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02229 w 2293258"/>
                <a:gd name="connsiteY6" fmla="*/ 524329 h 5457371"/>
                <a:gd name="connsiteX7" fmla="*/ 1467304 w 2293258"/>
                <a:gd name="connsiteY7" fmla="*/ 619125 h 5457371"/>
                <a:gd name="connsiteX8" fmla="*/ 1422400 w 2293258"/>
                <a:gd name="connsiteY8" fmla="*/ 783771 h 5457371"/>
                <a:gd name="connsiteX9" fmla="*/ 1306286 w 2293258"/>
                <a:gd name="connsiteY9" fmla="*/ 899886 h 5457371"/>
                <a:gd name="connsiteX10" fmla="*/ 1117600 w 2293258"/>
                <a:gd name="connsiteY10" fmla="*/ 1045029 h 5457371"/>
                <a:gd name="connsiteX11" fmla="*/ 856343 w 2293258"/>
                <a:gd name="connsiteY11" fmla="*/ 1117600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02229 w 2293258"/>
                <a:gd name="connsiteY6" fmla="*/ 524329 h 5457371"/>
                <a:gd name="connsiteX7" fmla="*/ 1467304 w 2293258"/>
                <a:gd name="connsiteY7" fmla="*/ 619125 h 5457371"/>
                <a:gd name="connsiteX8" fmla="*/ 1422400 w 2293258"/>
                <a:gd name="connsiteY8" fmla="*/ 783771 h 5457371"/>
                <a:gd name="connsiteX9" fmla="*/ 1306286 w 2293258"/>
                <a:gd name="connsiteY9" fmla="*/ 899886 h 5457371"/>
                <a:gd name="connsiteX10" fmla="*/ 1117600 w 2293258"/>
                <a:gd name="connsiteY10" fmla="*/ 1045029 h 5457371"/>
                <a:gd name="connsiteX11" fmla="*/ 856343 w 2293258"/>
                <a:gd name="connsiteY11" fmla="*/ 1117600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02229 w 2293258"/>
                <a:gd name="connsiteY6" fmla="*/ 524329 h 5457371"/>
                <a:gd name="connsiteX7" fmla="*/ 1467304 w 2293258"/>
                <a:gd name="connsiteY7" fmla="*/ 619125 h 5457371"/>
                <a:gd name="connsiteX8" fmla="*/ 1371600 w 2293258"/>
                <a:gd name="connsiteY8" fmla="*/ 777421 h 5457371"/>
                <a:gd name="connsiteX9" fmla="*/ 1306286 w 2293258"/>
                <a:gd name="connsiteY9" fmla="*/ 899886 h 5457371"/>
                <a:gd name="connsiteX10" fmla="*/ 1117600 w 2293258"/>
                <a:gd name="connsiteY10" fmla="*/ 1045029 h 5457371"/>
                <a:gd name="connsiteX11" fmla="*/ 856343 w 2293258"/>
                <a:gd name="connsiteY11" fmla="*/ 1117600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02229 w 2293258"/>
                <a:gd name="connsiteY6" fmla="*/ 524329 h 5457371"/>
                <a:gd name="connsiteX7" fmla="*/ 1467304 w 2293258"/>
                <a:gd name="connsiteY7" fmla="*/ 619125 h 5457371"/>
                <a:gd name="connsiteX8" fmla="*/ 1371600 w 2293258"/>
                <a:gd name="connsiteY8" fmla="*/ 777421 h 5457371"/>
                <a:gd name="connsiteX9" fmla="*/ 1258661 w 2293258"/>
                <a:gd name="connsiteY9" fmla="*/ 890361 h 5457371"/>
                <a:gd name="connsiteX10" fmla="*/ 1117600 w 2293258"/>
                <a:gd name="connsiteY10" fmla="*/ 1045029 h 5457371"/>
                <a:gd name="connsiteX11" fmla="*/ 856343 w 2293258"/>
                <a:gd name="connsiteY11" fmla="*/ 1117600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02229 w 2293258"/>
                <a:gd name="connsiteY6" fmla="*/ 524329 h 5457371"/>
                <a:gd name="connsiteX7" fmla="*/ 1467304 w 2293258"/>
                <a:gd name="connsiteY7" fmla="*/ 619125 h 5457371"/>
                <a:gd name="connsiteX8" fmla="*/ 1371600 w 2293258"/>
                <a:gd name="connsiteY8" fmla="*/ 777421 h 5457371"/>
                <a:gd name="connsiteX9" fmla="*/ 1258661 w 2293258"/>
                <a:gd name="connsiteY9" fmla="*/ 890361 h 5457371"/>
                <a:gd name="connsiteX10" fmla="*/ 1092200 w 2293258"/>
                <a:gd name="connsiteY10" fmla="*/ 1013279 h 5457371"/>
                <a:gd name="connsiteX11" fmla="*/ 856343 w 2293258"/>
                <a:gd name="connsiteY11" fmla="*/ 1117600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02229 w 2293258"/>
                <a:gd name="connsiteY6" fmla="*/ 524329 h 5457371"/>
                <a:gd name="connsiteX7" fmla="*/ 1467304 w 2293258"/>
                <a:gd name="connsiteY7" fmla="*/ 619125 h 5457371"/>
                <a:gd name="connsiteX8" fmla="*/ 1371600 w 2293258"/>
                <a:gd name="connsiteY8" fmla="*/ 777421 h 5457371"/>
                <a:gd name="connsiteX9" fmla="*/ 1258661 w 2293258"/>
                <a:gd name="connsiteY9" fmla="*/ 890361 h 5457371"/>
                <a:gd name="connsiteX10" fmla="*/ 1092200 w 2293258"/>
                <a:gd name="connsiteY10" fmla="*/ 1013279 h 5457371"/>
                <a:gd name="connsiteX11" fmla="*/ 748393 w 2293258"/>
                <a:gd name="connsiteY11" fmla="*/ 1120775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27629 w 2293258"/>
                <a:gd name="connsiteY6" fmla="*/ 349704 h 5457371"/>
                <a:gd name="connsiteX7" fmla="*/ 1467304 w 2293258"/>
                <a:gd name="connsiteY7" fmla="*/ 619125 h 5457371"/>
                <a:gd name="connsiteX8" fmla="*/ 1371600 w 2293258"/>
                <a:gd name="connsiteY8" fmla="*/ 777421 h 5457371"/>
                <a:gd name="connsiteX9" fmla="*/ 1258661 w 2293258"/>
                <a:gd name="connsiteY9" fmla="*/ 890361 h 5457371"/>
                <a:gd name="connsiteX10" fmla="*/ 1092200 w 2293258"/>
                <a:gd name="connsiteY10" fmla="*/ 1013279 h 5457371"/>
                <a:gd name="connsiteX11" fmla="*/ 748393 w 2293258"/>
                <a:gd name="connsiteY11" fmla="*/ 1120775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27629 w 2293258"/>
                <a:gd name="connsiteY6" fmla="*/ 349704 h 5457371"/>
                <a:gd name="connsiteX7" fmla="*/ 1467304 w 2293258"/>
                <a:gd name="connsiteY7" fmla="*/ 619125 h 5457371"/>
                <a:gd name="connsiteX8" fmla="*/ 1371600 w 2293258"/>
                <a:gd name="connsiteY8" fmla="*/ 777421 h 5457371"/>
                <a:gd name="connsiteX9" fmla="*/ 1258661 w 2293258"/>
                <a:gd name="connsiteY9" fmla="*/ 890361 h 5457371"/>
                <a:gd name="connsiteX10" fmla="*/ 1092200 w 2293258"/>
                <a:gd name="connsiteY10" fmla="*/ 1013279 h 5457371"/>
                <a:gd name="connsiteX11" fmla="*/ 748393 w 2293258"/>
                <a:gd name="connsiteY11" fmla="*/ 1120775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27629 w 2293258"/>
                <a:gd name="connsiteY6" fmla="*/ 349704 h 5457371"/>
                <a:gd name="connsiteX7" fmla="*/ 1467304 w 2293258"/>
                <a:gd name="connsiteY7" fmla="*/ 619125 h 5457371"/>
                <a:gd name="connsiteX8" fmla="*/ 1377950 w 2293258"/>
                <a:gd name="connsiteY8" fmla="*/ 783771 h 5457371"/>
                <a:gd name="connsiteX9" fmla="*/ 1258661 w 2293258"/>
                <a:gd name="connsiteY9" fmla="*/ 890361 h 5457371"/>
                <a:gd name="connsiteX10" fmla="*/ 1092200 w 2293258"/>
                <a:gd name="connsiteY10" fmla="*/ 1013279 h 5457371"/>
                <a:gd name="connsiteX11" fmla="*/ 748393 w 2293258"/>
                <a:gd name="connsiteY11" fmla="*/ 1120775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27629 w 2293258"/>
                <a:gd name="connsiteY6" fmla="*/ 349704 h 5457371"/>
                <a:gd name="connsiteX7" fmla="*/ 1467304 w 2293258"/>
                <a:gd name="connsiteY7" fmla="*/ 619125 h 5457371"/>
                <a:gd name="connsiteX8" fmla="*/ 1377950 w 2293258"/>
                <a:gd name="connsiteY8" fmla="*/ 783771 h 5457371"/>
                <a:gd name="connsiteX9" fmla="*/ 1258661 w 2293258"/>
                <a:gd name="connsiteY9" fmla="*/ 890361 h 5457371"/>
                <a:gd name="connsiteX10" fmla="*/ 1092200 w 2293258"/>
                <a:gd name="connsiteY10" fmla="*/ 1013279 h 5457371"/>
                <a:gd name="connsiteX11" fmla="*/ 748393 w 2293258"/>
                <a:gd name="connsiteY11" fmla="*/ 1120775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457371 h 5457371"/>
                <a:gd name="connsiteX1" fmla="*/ 2264229 w 2293258"/>
                <a:gd name="connsiteY1" fmla="*/ 4441371 h 5457371"/>
                <a:gd name="connsiteX2" fmla="*/ 2293258 w 2293258"/>
                <a:gd name="connsiteY2" fmla="*/ 130629 h 5457371"/>
                <a:gd name="connsiteX3" fmla="*/ 1959429 w 2293258"/>
                <a:gd name="connsiteY3" fmla="*/ 0 h 5457371"/>
                <a:gd name="connsiteX4" fmla="*/ 1741715 w 2293258"/>
                <a:gd name="connsiteY4" fmla="*/ 0 h 5457371"/>
                <a:gd name="connsiteX5" fmla="*/ 1528083 w 2293258"/>
                <a:gd name="connsiteY5" fmla="*/ 96157 h 5457371"/>
                <a:gd name="connsiteX6" fmla="*/ 1527629 w 2293258"/>
                <a:gd name="connsiteY6" fmla="*/ 349704 h 5457371"/>
                <a:gd name="connsiteX7" fmla="*/ 1467304 w 2293258"/>
                <a:gd name="connsiteY7" fmla="*/ 619125 h 5457371"/>
                <a:gd name="connsiteX8" fmla="*/ 1374775 w 2293258"/>
                <a:gd name="connsiteY8" fmla="*/ 771071 h 5457371"/>
                <a:gd name="connsiteX9" fmla="*/ 1258661 w 2293258"/>
                <a:gd name="connsiteY9" fmla="*/ 890361 h 5457371"/>
                <a:gd name="connsiteX10" fmla="*/ 1092200 w 2293258"/>
                <a:gd name="connsiteY10" fmla="*/ 1013279 h 5457371"/>
                <a:gd name="connsiteX11" fmla="*/ 748393 w 2293258"/>
                <a:gd name="connsiteY11" fmla="*/ 1120775 h 5457371"/>
                <a:gd name="connsiteX12" fmla="*/ 508000 w 2293258"/>
                <a:gd name="connsiteY12" fmla="*/ 1117600 h 5457371"/>
                <a:gd name="connsiteX13" fmla="*/ 261258 w 2293258"/>
                <a:gd name="connsiteY13" fmla="*/ 1030514 h 5457371"/>
                <a:gd name="connsiteX14" fmla="*/ 101600 w 2293258"/>
                <a:gd name="connsiteY14" fmla="*/ 928914 h 5457371"/>
                <a:gd name="connsiteX15" fmla="*/ 0 w 2293258"/>
                <a:gd name="connsiteY15" fmla="*/ 928914 h 5457371"/>
                <a:gd name="connsiteX16" fmla="*/ 14515 w 2293258"/>
                <a:gd name="connsiteY16" fmla="*/ 5457371 h 5457371"/>
                <a:gd name="connsiteX0" fmla="*/ 14515 w 2293258"/>
                <a:gd name="connsiteY0" fmla="*/ 5106851 h 5106851"/>
                <a:gd name="connsiteX1" fmla="*/ 2264229 w 2293258"/>
                <a:gd name="connsiteY1" fmla="*/ 4441371 h 5106851"/>
                <a:gd name="connsiteX2" fmla="*/ 2293258 w 2293258"/>
                <a:gd name="connsiteY2" fmla="*/ 130629 h 5106851"/>
                <a:gd name="connsiteX3" fmla="*/ 1959429 w 2293258"/>
                <a:gd name="connsiteY3" fmla="*/ 0 h 5106851"/>
                <a:gd name="connsiteX4" fmla="*/ 1741715 w 2293258"/>
                <a:gd name="connsiteY4" fmla="*/ 0 h 5106851"/>
                <a:gd name="connsiteX5" fmla="*/ 1528083 w 2293258"/>
                <a:gd name="connsiteY5" fmla="*/ 96157 h 5106851"/>
                <a:gd name="connsiteX6" fmla="*/ 1527629 w 2293258"/>
                <a:gd name="connsiteY6" fmla="*/ 349704 h 5106851"/>
                <a:gd name="connsiteX7" fmla="*/ 1467304 w 2293258"/>
                <a:gd name="connsiteY7" fmla="*/ 619125 h 5106851"/>
                <a:gd name="connsiteX8" fmla="*/ 1374775 w 2293258"/>
                <a:gd name="connsiteY8" fmla="*/ 771071 h 5106851"/>
                <a:gd name="connsiteX9" fmla="*/ 1258661 w 2293258"/>
                <a:gd name="connsiteY9" fmla="*/ 890361 h 5106851"/>
                <a:gd name="connsiteX10" fmla="*/ 1092200 w 2293258"/>
                <a:gd name="connsiteY10" fmla="*/ 1013279 h 5106851"/>
                <a:gd name="connsiteX11" fmla="*/ 748393 w 2293258"/>
                <a:gd name="connsiteY11" fmla="*/ 1120775 h 5106851"/>
                <a:gd name="connsiteX12" fmla="*/ 508000 w 2293258"/>
                <a:gd name="connsiteY12" fmla="*/ 1117600 h 5106851"/>
                <a:gd name="connsiteX13" fmla="*/ 261258 w 2293258"/>
                <a:gd name="connsiteY13" fmla="*/ 1030514 h 5106851"/>
                <a:gd name="connsiteX14" fmla="*/ 101600 w 2293258"/>
                <a:gd name="connsiteY14" fmla="*/ 928914 h 5106851"/>
                <a:gd name="connsiteX15" fmla="*/ 0 w 2293258"/>
                <a:gd name="connsiteY15" fmla="*/ 928914 h 5106851"/>
                <a:gd name="connsiteX16" fmla="*/ 14515 w 2293258"/>
                <a:gd name="connsiteY16" fmla="*/ 5106851 h 510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93258" h="5106851">
                  <a:moveTo>
                    <a:pt x="14515" y="5106851"/>
                  </a:moveTo>
                  <a:lnTo>
                    <a:pt x="2264229" y="4441371"/>
                  </a:lnTo>
                  <a:lnTo>
                    <a:pt x="2293258" y="130629"/>
                  </a:lnTo>
                  <a:lnTo>
                    <a:pt x="1959429" y="0"/>
                  </a:lnTo>
                  <a:lnTo>
                    <a:pt x="1741715" y="0"/>
                  </a:lnTo>
                  <a:lnTo>
                    <a:pt x="1528083" y="96157"/>
                  </a:lnTo>
                  <a:cubicBezTo>
                    <a:pt x="1530048" y="254756"/>
                    <a:pt x="1535189" y="206980"/>
                    <a:pt x="1527629" y="349704"/>
                  </a:cubicBezTo>
                  <a:cubicBezTo>
                    <a:pt x="1517046" y="382361"/>
                    <a:pt x="1477887" y="586468"/>
                    <a:pt x="1467304" y="619125"/>
                  </a:cubicBezTo>
                  <a:cubicBezTo>
                    <a:pt x="1426936" y="696232"/>
                    <a:pt x="1415143" y="709839"/>
                    <a:pt x="1374775" y="771071"/>
                  </a:cubicBezTo>
                  <a:lnTo>
                    <a:pt x="1258661" y="890361"/>
                  </a:lnTo>
                  <a:lnTo>
                    <a:pt x="1092200" y="1013279"/>
                  </a:lnTo>
                  <a:lnTo>
                    <a:pt x="748393" y="1120775"/>
                  </a:lnTo>
                  <a:lnTo>
                    <a:pt x="508000" y="1117600"/>
                  </a:lnTo>
                  <a:lnTo>
                    <a:pt x="261258" y="1030514"/>
                  </a:lnTo>
                  <a:lnTo>
                    <a:pt x="101600" y="928914"/>
                  </a:lnTo>
                  <a:lnTo>
                    <a:pt x="0" y="928914"/>
                  </a:lnTo>
                  <a:cubicBezTo>
                    <a:pt x="4838" y="2438400"/>
                    <a:pt x="9677" y="3597365"/>
                    <a:pt x="14515" y="5106851"/>
                  </a:cubicBezTo>
                  <a:close/>
                </a:path>
              </a:pathLst>
            </a:custGeom>
            <a:solidFill>
              <a:schemeClr val="accent1">
                <a:alpha val="21000"/>
              </a:schemeClr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5033647" y="4086043"/>
              <a:ext cx="1861409" cy="55399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000" b="1" dirty="0"/>
                <a:t>ÁREA DEL NUEVO</a:t>
              </a:r>
            </a:p>
            <a:p>
              <a:pPr algn="ctr"/>
              <a:r>
                <a:rPr lang="es-MX" sz="1000" b="1" dirty="0"/>
                <a:t> AEROPUERTOINTERNACIONAL </a:t>
              </a:r>
            </a:p>
            <a:p>
              <a:pPr algn="ctr"/>
              <a:r>
                <a:rPr lang="es-MX" sz="1000" b="1" dirty="0"/>
                <a:t>DE LA CIUDAD DE MÉXICO</a:t>
              </a:r>
            </a:p>
          </p:txBody>
        </p:sp>
        <p:cxnSp>
          <p:nvCxnSpPr>
            <p:cNvPr id="9" name="8 Conector recto"/>
            <p:cNvCxnSpPr/>
            <p:nvPr/>
          </p:nvCxnSpPr>
          <p:spPr>
            <a:xfrm flipV="1">
              <a:off x="3707904" y="5958415"/>
              <a:ext cx="1080120" cy="2436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 de flecha"/>
            <p:cNvCxnSpPr/>
            <p:nvPr/>
          </p:nvCxnSpPr>
          <p:spPr>
            <a:xfrm flipV="1">
              <a:off x="5715100" y="4889651"/>
              <a:ext cx="77157" cy="713071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4788024" y="5602721"/>
              <a:ext cx="927074" cy="355694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8 CuadroTexto"/>
          <p:cNvSpPr txBox="1"/>
          <p:nvPr/>
        </p:nvSpPr>
        <p:spPr>
          <a:xfrm>
            <a:off x="1638439" y="764704"/>
            <a:ext cx="5813881" cy="458240"/>
          </a:xfrm>
          <a:prstGeom prst="rect">
            <a:avLst/>
          </a:prstGeom>
          <a:noFill/>
        </p:spPr>
        <p:txBody>
          <a:bodyPr wrap="square" lIns="27089" tIns="13544" rIns="27089" bIns="13544" rtlCol="0">
            <a:spAutoFit/>
          </a:bodyPr>
          <a:lstStyle/>
          <a:p>
            <a:pPr algn="ctr">
              <a:buSzPct val="50000"/>
            </a:pP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PROYECTOS DE AMPLIACIÓN  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16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195880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5796136" y="1362191"/>
            <a:ext cx="2132958" cy="1922793"/>
            <a:chOff x="2190471" y="1379448"/>
            <a:chExt cx="4118205" cy="3449409"/>
          </a:xfrm>
        </p:grpSpPr>
        <p:pic>
          <p:nvPicPr>
            <p:cNvPr id="3" name="Picture 3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0471" y="1379448"/>
              <a:ext cx="4048806" cy="3449409"/>
            </a:xfrm>
            <a:prstGeom prst="rect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Rectángulo"/>
            <p:cNvSpPr/>
            <p:nvPr/>
          </p:nvSpPr>
          <p:spPr>
            <a:xfrm>
              <a:off x="4912808" y="3501838"/>
              <a:ext cx="1395868" cy="1321007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5" name="4 CuadroTexto"/>
          <p:cNvSpPr txBox="1"/>
          <p:nvPr/>
        </p:nvSpPr>
        <p:spPr>
          <a:xfrm>
            <a:off x="373615" y="1290017"/>
            <a:ext cx="4330288" cy="427040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marL="90488" lvl="1">
              <a:buSzPct val="50000"/>
              <a:tabLst>
                <a:tab pos="1436688" algn="l"/>
              </a:tabLst>
            </a:pP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Línea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“A”: 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La Paz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Chalco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(2018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s-MX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34503" y="1785912"/>
            <a:ext cx="4608512" cy="1904367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13 km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de longitud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363538" lvl="3" indent="-363538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7 estaciones </a:t>
            </a: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Solución: superficial elevada</a:t>
            </a: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Trenes férreos</a:t>
            </a:r>
          </a:p>
          <a:p>
            <a:pPr marL="73025" lvl="3" indent="-342900"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Sin Presupuesto en 2017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323528" y="3789040"/>
            <a:ext cx="3517174" cy="2127156"/>
            <a:chOff x="5100492" y="1556793"/>
            <a:chExt cx="3755983" cy="230425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246" y="1642174"/>
              <a:ext cx="3670421" cy="2189463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8 Elipse"/>
            <p:cNvSpPr>
              <a:spLocks noChangeAspect="1"/>
            </p:cNvSpPr>
            <p:nvPr/>
          </p:nvSpPr>
          <p:spPr>
            <a:xfrm>
              <a:off x="8133715" y="3316948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672098" y="2067806"/>
              <a:ext cx="651904" cy="214257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900" b="1" dirty="0"/>
                <a:t>INSTITUTO DEL PETROLEO</a:t>
              </a:r>
            </a:p>
          </p:txBody>
        </p:sp>
        <p:sp>
          <p:nvSpPr>
            <p:cNvPr id="11" name="10 Elipse"/>
            <p:cNvSpPr>
              <a:spLocks noChangeAspect="1"/>
            </p:cNvSpPr>
            <p:nvPr/>
          </p:nvSpPr>
          <p:spPr>
            <a:xfrm>
              <a:off x="7392820" y="2246724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Elipse"/>
            <p:cNvSpPr>
              <a:spLocks noChangeAspect="1"/>
            </p:cNvSpPr>
            <p:nvPr/>
          </p:nvSpPr>
          <p:spPr>
            <a:xfrm>
              <a:off x="6225181" y="3723014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CuadroTexto"/>
            <p:cNvSpPr txBox="1"/>
            <p:nvPr/>
          </p:nvSpPr>
          <p:spPr>
            <a:xfrm rot="19481373">
              <a:off x="5359579" y="1993102"/>
              <a:ext cx="416907" cy="90898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6</a:t>
              </a:r>
            </a:p>
          </p:txBody>
        </p:sp>
        <p:sp>
          <p:nvSpPr>
            <p:cNvPr id="14" name="13 CuadroTexto"/>
            <p:cNvSpPr txBox="1"/>
            <p:nvPr/>
          </p:nvSpPr>
          <p:spPr>
            <a:xfrm rot="18604971">
              <a:off x="6909583" y="2425314"/>
              <a:ext cx="214529" cy="176646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3</a:t>
              </a:r>
            </a:p>
          </p:txBody>
        </p:sp>
        <p:sp>
          <p:nvSpPr>
            <p:cNvPr id="15" name="14 CuadroTexto"/>
            <p:cNvSpPr txBox="1"/>
            <p:nvPr/>
          </p:nvSpPr>
          <p:spPr>
            <a:xfrm rot="17639832">
              <a:off x="8298933" y="2713918"/>
              <a:ext cx="214529" cy="176646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4</a:t>
              </a:r>
            </a:p>
          </p:txBody>
        </p:sp>
        <p:sp>
          <p:nvSpPr>
            <p:cNvPr id="16" name="15 CuadroTexto"/>
            <p:cNvSpPr txBox="1"/>
            <p:nvPr/>
          </p:nvSpPr>
          <p:spPr>
            <a:xfrm rot="4184820">
              <a:off x="6180648" y="1756816"/>
              <a:ext cx="214529" cy="176646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5</a:t>
              </a:r>
            </a:p>
          </p:txBody>
        </p:sp>
        <p:sp>
          <p:nvSpPr>
            <p:cNvPr id="17" name="16 CuadroTexto"/>
            <p:cNvSpPr txBox="1"/>
            <p:nvPr/>
          </p:nvSpPr>
          <p:spPr>
            <a:xfrm rot="575318">
              <a:off x="5573945" y="3607168"/>
              <a:ext cx="422165" cy="90898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B</a:t>
              </a:r>
            </a:p>
          </p:txBody>
        </p:sp>
        <p:sp>
          <p:nvSpPr>
            <p:cNvPr id="18" name="17 Elipse"/>
            <p:cNvSpPr>
              <a:spLocks noChangeAspect="1"/>
            </p:cNvSpPr>
            <p:nvPr/>
          </p:nvSpPr>
          <p:spPr>
            <a:xfrm>
              <a:off x="6218502" y="1997075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18 Elipse"/>
            <p:cNvSpPr>
              <a:spLocks noChangeAspect="1"/>
            </p:cNvSpPr>
            <p:nvPr/>
          </p:nvSpPr>
          <p:spPr>
            <a:xfrm>
              <a:off x="6714541" y="2738875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Elipse"/>
            <p:cNvSpPr>
              <a:spLocks noChangeAspect="1"/>
            </p:cNvSpPr>
            <p:nvPr/>
          </p:nvSpPr>
          <p:spPr>
            <a:xfrm>
              <a:off x="7372785" y="3108673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Elipse"/>
            <p:cNvSpPr>
              <a:spLocks noChangeAspect="1"/>
            </p:cNvSpPr>
            <p:nvPr/>
          </p:nvSpPr>
          <p:spPr>
            <a:xfrm>
              <a:off x="8646136" y="2301215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21 Elipse"/>
            <p:cNvSpPr>
              <a:spLocks noChangeAspect="1"/>
            </p:cNvSpPr>
            <p:nvPr/>
          </p:nvSpPr>
          <p:spPr>
            <a:xfrm>
              <a:off x="7758086" y="1934713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22 Elipse"/>
            <p:cNvSpPr>
              <a:spLocks noChangeAspect="1"/>
            </p:cNvSpPr>
            <p:nvPr/>
          </p:nvSpPr>
          <p:spPr>
            <a:xfrm>
              <a:off x="7875921" y="2337657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23 Elipse"/>
            <p:cNvSpPr>
              <a:spLocks noChangeAspect="1"/>
            </p:cNvSpPr>
            <p:nvPr/>
          </p:nvSpPr>
          <p:spPr>
            <a:xfrm>
              <a:off x="6881153" y="3599169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6044726" y="2717582"/>
              <a:ext cx="651904" cy="9739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900" b="1" dirty="0"/>
                <a:t>LA RAZA</a:t>
              </a: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7796298" y="1859471"/>
              <a:ext cx="604383" cy="15582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900" b="1" dirty="0"/>
                <a:t>INDIOS VERDES</a:t>
              </a: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6818901" y="2216839"/>
              <a:ext cx="604383" cy="214257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900" b="1" dirty="0"/>
                <a:t>DEPORTIVO 18 DE MZO.</a:t>
              </a: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492" y="1556793"/>
              <a:ext cx="3755983" cy="23042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28 Elipse"/>
            <p:cNvSpPr>
              <a:spLocks noChangeAspect="1"/>
            </p:cNvSpPr>
            <p:nvPr/>
          </p:nvSpPr>
          <p:spPr>
            <a:xfrm>
              <a:off x="6803478" y="2516178"/>
              <a:ext cx="138820" cy="829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6319275" y="2440195"/>
              <a:ext cx="585141" cy="973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900" b="1" dirty="0"/>
                <a:t>TACUBAYA</a:t>
              </a:r>
            </a:p>
          </p:txBody>
        </p:sp>
        <p:sp>
          <p:nvSpPr>
            <p:cNvPr id="31" name="30 Elipse"/>
            <p:cNvSpPr>
              <a:spLocks noChangeAspect="1"/>
            </p:cNvSpPr>
            <p:nvPr/>
          </p:nvSpPr>
          <p:spPr>
            <a:xfrm>
              <a:off x="5995709" y="2630217"/>
              <a:ext cx="234065" cy="1398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31 CuadroTexto"/>
            <p:cNvSpPr txBox="1"/>
            <p:nvPr/>
          </p:nvSpPr>
          <p:spPr>
            <a:xfrm rot="15180571">
              <a:off x="6331935" y="2003024"/>
              <a:ext cx="214529" cy="1766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7</a:t>
              </a:r>
            </a:p>
          </p:txBody>
        </p:sp>
        <p:sp>
          <p:nvSpPr>
            <p:cNvPr id="33" name="32 CuadroTexto"/>
            <p:cNvSpPr txBox="1"/>
            <p:nvPr/>
          </p:nvSpPr>
          <p:spPr>
            <a:xfrm rot="17567716">
              <a:off x="7193095" y="1778677"/>
              <a:ext cx="214529" cy="1766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1</a:t>
              </a:r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8068760" y="2321662"/>
              <a:ext cx="416907" cy="908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i="1" dirty="0">
                  <a:solidFill>
                    <a:srgbClr val="0070C0"/>
                  </a:solidFill>
                </a:rPr>
                <a:t>LÍNEA 9</a:t>
              </a:r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5339301" y="2599132"/>
              <a:ext cx="782291" cy="973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900" b="1" dirty="0"/>
                <a:t>OBSERVATORIO</a:t>
              </a:r>
            </a:p>
          </p:txBody>
        </p:sp>
      </p:grpSp>
      <p:sp>
        <p:nvSpPr>
          <p:cNvPr id="36" name="35 CuadroTexto"/>
          <p:cNvSpPr txBox="1"/>
          <p:nvPr/>
        </p:nvSpPr>
        <p:spPr>
          <a:xfrm>
            <a:off x="4038695" y="3284984"/>
            <a:ext cx="4348242" cy="427040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marL="90488" lvl="1">
              <a:buSzPct val="50000"/>
              <a:tabLst>
                <a:tab pos="1436688" algn="l"/>
              </a:tabLst>
            </a:pP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Línea 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9: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Tacubaya 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- Observatorio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4012911" y="3789040"/>
            <a:ext cx="4999491" cy="2422458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marL="449263" lvl="3" indent="-274638">
              <a:lnSpc>
                <a:spcPts val="1400"/>
              </a:lnSpc>
              <a:spcBef>
                <a:spcPts val="1200"/>
              </a:spcBef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1.4  km de longitud</a:t>
            </a:r>
          </a:p>
          <a:p>
            <a:pPr marL="449263" lvl="3" indent="-274638">
              <a:lnSpc>
                <a:spcPts val="1400"/>
              </a:lnSpc>
              <a:spcBef>
                <a:spcPts val="1200"/>
              </a:spcBef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 estación (Observatorio)</a:t>
            </a:r>
          </a:p>
          <a:p>
            <a:pPr marL="449263" lvl="3" indent="-274638">
              <a:lnSpc>
                <a:spcPts val="1400"/>
              </a:lnSpc>
              <a:spcBef>
                <a:spcPts val="1200"/>
              </a:spcBef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Solución: subterránea</a:t>
            </a:r>
          </a:p>
          <a:p>
            <a:pPr marL="449263" lvl="3" indent="-274638">
              <a:lnSpc>
                <a:spcPts val="1400"/>
              </a:lnSpc>
              <a:spcBef>
                <a:spcPts val="1200"/>
              </a:spcBef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Trenes neumáticos</a:t>
            </a:r>
          </a:p>
          <a:p>
            <a:pPr marL="449263" lvl="3" indent="-274638">
              <a:spcBef>
                <a:spcPts val="600"/>
              </a:spcBef>
              <a:buSzPct val="50000"/>
              <a:buFont typeface="Wingdings" pitchFamily="2" charset="2"/>
              <a:buChar char="ü"/>
              <a:tabLst>
                <a:tab pos="1436688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Ante falta de recursos en 2017, se analiza posibilidad de un Asociación Pública Privada.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17</a:t>
            </a:r>
            <a:endParaRPr lang="es-MX" sz="2000" b="1" dirty="0"/>
          </a:p>
        </p:txBody>
      </p:sp>
      <p:sp>
        <p:nvSpPr>
          <p:cNvPr id="40" name="8 CuadroTexto"/>
          <p:cNvSpPr txBox="1"/>
          <p:nvPr/>
        </p:nvSpPr>
        <p:spPr>
          <a:xfrm>
            <a:off x="1638439" y="666504"/>
            <a:ext cx="5813881" cy="458240"/>
          </a:xfrm>
          <a:prstGeom prst="rect">
            <a:avLst/>
          </a:prstGeom>
          <a:noFill/>
        </p:spPr>
        <p:txBody>
          <a:bodyPr wrap="square" lIns="27089" tIns="13544" rIns="27089" bIns="13544" rtlCol="0">
            <a:spAutoFit/>
          </a:bodyPr>
          <a:lstStyle/>
          <a:p>
            <a:pPr algn="ctr">
              <a:buSzPct val="50000"/>
            </a:pP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PROYECTOS DE AMPLIACIÓN  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4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15466" y="836712"/>
            <a:ext cx="691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MODERNIZACIÓN DE ESTACIONES EN LÍNEA 1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9512" y="1340768"/>
            <a:ext cx="43924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Boulevard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Puerto Aéreo y Moctezuma</a:t>
            </a:r>
          </a:p>
          <a:p>
            <a:pPr algn="just"/>
            <a:r>
              <a:rPr lang="es-ES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Remodelación </a:t>
            </a:r>
            <a:r>
              <a:rPr lang="es-ES" sz="2400" b="1" i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completa de estaciones (100%):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endParaRPr lang="es-ES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Insurgentes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: </a:t>
            </a:r>
            <a:endParaRPr lang="es-ES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Conclusión febrero, 2017.</a:t>
            </a:r>
            <a:endParaRPr lang="es-ES" sz="2400" b="1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 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endParaRPr lang="es-ES" sz="2400" b="1" i="1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Salto del Agua, Cuauhtémoc, Merced, Balbuena y Sevilla</a:t>
            </a:r>
          </a:p>
          <a:p>
            <a:pPr algn="just"/>
            <a:r>
              <a:rPr lang="es-ES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Remodelación </a:t>
            </a:r>
            <a:r>
              <a:rPr lang="es-ES" sz="2400" b="1" i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de estaciones en primera etapa (50%, un andén):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 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15065"/>
          <a:stretch/>
        </p:blipFill>
        <p:spPr>
          <a:xfrm>
            <a:off x="6661491" y="4293096"/>
            <a:ext cx="2482509" cy="17845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" b="7805"/>
          <a:stretch/>
        </p:blipFill>
        <p:spPr>
          <a:xfrm>
            <a:off x="5076056" y="2688101"/>
            <a:ext cx="2571610" cy="18429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/>
          <a:stretch/>
        </p:blipFill>
        <p:spPr>
          <a:xfrm>
            <a:off x="6361861" y="1485939"/>
            <a:ext cx="2582000" cy="17909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8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18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32826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2627784" cy="4248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</p:pic>
      <p:sp>
        <p:nvSpPr>
          <p:cNvPr id="7" name="6 Rectángulo"/>
          <p:cNvSpPr/>
          <p:nvPr/>
        </p:nvSpPr>
        <p:spPr>
          <a:xfrm>
            <a:off x="308996" y="2924944"/>
            <a:ext cx="4536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accent6">
                    <a:lumMod val="50000"/>
                  </a:schemeClr>
                </a:solidFill>
              </a:rPr>
              <a:t>A las ruedas de un transporte con motor de combustión interna no llegan mas de 2.</a:t>
            </a:r>
          </a:p>
          <a:p>
            <a:endParaRPr lang="es-ES_tradnl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65125" indent="-365125"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accent6">
                    <a:lumMod val="50000"/>
                  </a:schemeClr>
                </a:solidFill>
              </a:rPr>
              <a:t>Mientras que a las ruedas de un transporte eléctrico llegan, al menos, 8.</a:t>
            </a: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23528" y="90872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LOS METROS CONSTITUYEN EL TRANSPORTE</a:t>
            </a:r>
          </a:p>
          <a:p>
            <a:pPr algn="ctr"/>
            <a:r>
              <a:rPr lang="es-ES_tradnl" sz="28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 RUEDAS MAS EFICIENTE CONOCIDO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020272" y="258871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ENERGÍA ÚTIL  EN TRANSPORTES ELÉCTRICOS</a:t>
            </a:r>
          </a:p>
          <a:p>
            <a:pPr algn="ctr"/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8%</a:t>
            </a:r>
            <a:endParaRPr lang="es-MX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44008" y="2708920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ENERGÍA ÚTIL EN TRANSPORTES A COMBUSTION INTERNA</a:t>
            </a:r>
          </a:p>
          <a:p>
            <a:pPr algn="ctr"/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2%</a:t>
            </a:r>
            <a:endParaRPr lang="es-MX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</a:t>
            </a:r>
            <a:endParaRPr lang="es-MX" sz="2000" b="1" dirty="0"/>
          </a:p>
        </p:txBody>
      </p:sp>
      <p:sp>
        <p:nvSpPr>
          <p:cNvPr id="15" name="14 Rectángulo"/>
          <p:cNvSpPr/>
          <p:nvPr/>
        </p:nvSpPr>
        <p:spPr>
          <a:xfrm>
            <a:off x="323528" y="1988840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 partir de 100 unidades de energía</a:t>
            </a:r>
          </a:p>
          <a:p>
            <a:r>
              <a:rPr lang="es-ES_tradnl" sz="24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en el petróleo crudo:</a:t>
            </a:r>
          </a:p>
        </p:txBody>
      </p:sp>
    </p:spTree>
    <p:extLst>
      <p:ext uri="{BB962C8B-B14F-4D97-AF65-F5344CB8AC3E}">
        <p14:creationId xmlns:p14="http://schemas.microsoft.com/office/powerpoint/2010/main" val="6844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CuadroTexto"/>
          <p:cNvSpPr txBox="1"/>
          <p:nvPr/>
        </p:nvSpPr>
        <p:spPr>
          <a:xfrm>
            <a:off x="2057368" y="4906147"/>
            <a:ext cx="2016224" cy="456170"/>
          </a:xfrm>
          <a:prstGeom prst="rect">
            <a:avLst/>
          </a:prstGeom>
          <a:noFill/>
          <a:ln w="3175">
            <a:noFill/>
          </a:ln>
        </p:spPr>
        <p:txBody>
          <a:bodyPr wrap="square" lIns="85998" tIns="42999" rIns="85998" bIns="42999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Antes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9 CuadroTexto"/>
          <p:cNvSpPr txBox="1"/>
          <p:nvPr/>
        </p:nvSpPr>
        <p:spPr>
          <a:xfrm>
            <a:off x="385944" y="864758"/>
            <a:ext cx="8362869" cy="517725"/>
          </a:xfrm>
          <a:prstGeom prst="rect">
            <a:avLst/>
          </a:prstGeom>
          <a:noFill/>
        </p:spPr>
        <p:txBody>
          <a:bodyPr wrap="square" lIns="85998" tIns="42999" rIns="85998" bIns="42999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BOULEVARD PUERTO AÉREO LÍNEA 1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6 CuadroTexto"/>
          <p:cNvSpPr txBox="1"/>
          <p:nvPr/>
        </p:nvSpPr>
        <p:spPr>
          <a:xfrm>
            <a:off x="6486044" y="4906147"/>
            <a:ext cx="2016224" cy="456170"/>
          </a:xfrm>
          <a:prstGeom prst="rect">
            <a:avLst/>
          </a:prstGeom>
          <a:noFill/>
          <a:ln w="3175">
            <a:noFill/>
          </a:ln>
        </p:spPr>
        <p:txBody>
          <a:bodyPr wrap="square" lIns="85998" tIns="42999" rIns="85998" bIns="42999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Actual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7" r="12885"/>
          <a:stretch/>
        </p:blipFill>
        <p:spPr>
          <a:xfrm>
            <a:off x="4575265" y="1916832"/>
            <a:ext cx="3944193" cy="28215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2"/>
          <a:stretch/>
        </p:blipFill>
        <p:spPr>
          <a:xfrm>
            <a:off x="251520" y="1916832"/>
            <a:ext cx="3827207" cy="28215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19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713287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/>
          <a:stretch/>
        </p:blipFill>
        <p:spPr>
          <a:xfrm>
            <a:off x="4788024" y="1903566"/>
            <a:ext cx="4067944" cy="28215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/>
          <a:stretch/>
        </p:blipFill>
        <p:spPr>
          <a:xfrm>
            <a:off x="179512" y="1903567"/>
            <a:ext cx="4139426" cy="28215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8532440" y="645333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20</a:t>
            </a:r>
          </a:p>
          <a:p>
            <a:pPr algn="r"/>
            <a:endParaRPr lang="es-MX" sz="2000" b="1" dirty="0"/>
          </a:p>
        </p:txBody>
      </p:sp>
      <p:sp>
        <p:nvSpPr>
          <p:cNvPr id="8" name="9 CuadroTexto"/>
          <p:cNvSpPr txBox="1"/>
          <p:nvPr/>
        </p:nvSpPr>
        <p:spPr>
          <a:xfrm>
            <a:off x="385944" y="864758"/>
            <a:ext cx="8362869" cy="517725"/>
          </a:xfrm>
          <a:prstGeom prst="rect">
            <a:avLst/>
          </a:prstGeom>
          <a:noFill/>
        </p:spPr>
        <p:txBody>
          <a:bodyPr wrap="square" lIns="85998" tIns="42999" rIns="85998" bIns="42999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BOULEVARD PUERTO AÉREO LÍNEA 1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6 CuadroTexto"/>
          <p:cNvSpPr txBox="1"/>
          <p:nvPr/>
        </p:nvSpPr>
        <p:spPr>
          <a:xfrm>
            <a:off x="2057368" y="5013176"/>
            <a:ext cx="2016224" cy="456170"/>
          </a:xfrm>
          <a:prstGeom prst="rect">
            <a:avLst/>
          </a:prstGeom>
          <a:noFill/>
          <a:ln w="3175">
            <a:noFill/>
          </a:ln>
        </p:spPr>
        <p:txBody>
          <a:bodyPr wrap="square" lIns="85998" tIns="42999" rIns="85998" bIns="42999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Antes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6 CuadroTexto"/>
          <p:cNvSpPr txBox="1"/>
          <p:nvPr/>
        </p:nvSpPr>
        <p:spPr>
          <a:xfrm>
            <a:off x="6486044" y="5013176"/>
            <a:ext cx="2016224" cy="456170"/>
          </a:xfrm>
          <a:prstGeom prst="rect">
            <a:avLst/>
          </a:prstGeom>
          <a:noFill/>
          <a:ln w="3175">
            <a:noFill/>
          </a:ln>
        </p:spPr>
        <p:txBody>
          <a:bodyPr wrap="square" lIns="85998" tIns="42999" rIns="85998" bIns="42999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Actual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809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04" y="2060848"/>
            <a:ext cx="3903197" cy="28215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/>
          <a:stretch/>
        </p:blipFill>
        <p:spPr>
          <a:xfrm>
            <a:off x="393832" y="2060849"/>
            <a:ext cx="4145298" cy="28215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9 CuadroTexto"/>
          <p:cNvSpPr txBox="1"/>
          <p:nvPr/>
        </p:nvSpPr>
        <p:spPr>
          <a:xfrm>
            <a:off x="393832" y="908720"/>
            <a:ext cx="8362869" cy="517725"/>
          </a:xfrm>
          <a:prstGeom prst="rect">
            <a:avLst/>
          </a:prstGeom>
          <a:noFill/>
        </p:spPr>
        <p:txBody>
          <a:bodyPr wrap="square" lIns="85998" tIns="42999" rIns="85998" bIns="42999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INSURGENTES LÍNEA 1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532440" y="645333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21</a:t>
            </a:r>
          </a:p>
          <a:p>
            <a:pPr algn="r"/>
            <a:endParaRPr lang="es-MX" sz="2000" b="1" dirty="0"/>
          </a:p>
        </p:txBody>
      </p:sp>
      <p:sp>
        <p:nvSpPr>
          <p:cNvPr id="8" name="6 CuadroTexto"/>
          <p:cNvSpPr txBox="1"/>
          <p:nvPr/>
        </p:nvSpPr>
        <p:spPr>
          <a:xfrm>
            <a:off x="2057368" y="5373216"/>
            <a:ext cx="2016224" cy="456170"/>
          </a:xfrm>
          <a:prstGeom prst="rect">
            <a:avLst/>
          </a:prstGeom>
          <a:noFill/>
          <a:ln w="3175">
            <a:noFill/>
          </a:ln>
        </p:spPr>
        <p:txBody>
          <a:bodyPr wrap="square" lIns="85998" tIns="42999" rIns="85998" bIns="42999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Antes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6 CuadroTexto"/>
          <p:cNvSpPr txBox="1"/>
          <p:nvPr/>
        </p:nvSpPr>
        <p:spPr>
          <a:xfrm>
            <a:off x="6486044" y="5373216"/>
            <a:ext cx="2016224" cy="456170"/>
          </a:xfrm>
          <a:prstGeom prst="rect">
            <a:avLst/>
          </a:prstGeom>
          <a:noFill/>
          <a:ln w="3175">
            <a:noFill/>
          </a:ln>
        </p:spPr>
        <p:txBody>
          <a:bodyPr wrap="square" lIns="85998" tIns="42999" rIns="85998" bIns="42999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Actual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0398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3934800" cy="2951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2099171"/>
            <a:ext cx="3896669" cy="29225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9 CuadroTexto"/>
          <p:cNvSpPr txBox="1"/>
          <p:nvPr/>
        </p:nvSpPr>
        <p:spPr>
          <a:xfrm>
            <a:off x="393832" y="823043"/>
            <a:ext cx="8362869" cy="517725"/>
          </a:xfrm>
          <a:prstGeom prst="rect">
            <a:avLst/>
          </a:prstGeom>
          <a:noFill/>
        </p:spPr>
        <p:txBody>
          <a:bodyPr wrap="square" lIns="85998" tIns="42999" rIns="85998" bIns="42999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SALTO DEL AGUA LÍNEA 1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22</a:t>
            </a:r>
            <a:endParaRPr lang="es-MX" sz="2000" b="1" dirty="0"/>
          </a:p>
        </p:txBody>
      </p:sp>
      <p:sp>
        <p:nvSpPr>
          <p:cNvPr id="8" name="6 CuadroTexto"/>
          <p:cNvSpPr txBox="1"/>
          <p:nvPr/>
        </p:nvSpPr>
        <p:spPr>
          <a:xfrm>
            <a:off x="2057368" y="5277086"/>
            <a:ext cx="2016224" cy="456170"/>
          </a:xfrm>
          <a:prstGeom prst="rect">
            <a:avLst/>
          </a:prstGeom>
          <a:noFill/>
          <a:ln w="3175">
            <a:noFill/>
          </a:ln>
        </p:spPr>
        <p:txBody>
          <a:bodyPr wrap="square" lIns="85998" tIns="42999" rIns="85998" bIns="42999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Antes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6 CuadroTexto"/>
          <p:cNvSpPr txBox="1"/>
          <p:nvPr/>
        </p:nvSpPr>
        <p:spPr>
          <a:xfrm>
            <a:off x="6486044" y="5277086"/>
            <a:ext cx="2016224" cy="456170"/>
          </a:xfrm>
          <a:prstGeom prst="rect">
            <a:avLst/>
          </a:prstGeom>
          <a:noFill/>
          <a:ln w="3175">
            <a:noFill/>
          </a:ln>
        </p:spPr>
        <p:txBody>
          <a:bodyPr wrap="square" lIns="85998" tIns="42999" rIns="85998" bIns="42999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Actual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7102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054382"/>
            <a:ext cx="2133600" cy="365125"/>
          </a:xfrm>
        </p:spPr>
        <p:txBody>
          <a:bodyPr/>
          <a:lstStyle/>
          <a:p>
            <a:fld id="{8E744952-CD45-CF44-8D12-3AA98F918D2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4" y="1700808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royecto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para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instalar servicio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de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internet (</a:t>
            </a:r>
            <a:r>
              <a:rPr lang="es-ES" sz="2400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WiFi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)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y TELEFONIA celular, en andenes y a bordo de trenes. 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lvl="0"/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Empresa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inversionista que realizara el proyecto: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AT&amp;T</a:t>
            </a:r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lvl="0"/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Costo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: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80  </a:t>
            </a:r>
            <a:r>
              <a:rPr lang="es-ES" sz="2400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mdd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.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73965" y="746701"/>
            <a:ext cx="5606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WIFI EN 11 LÍNEAS Y 175 ESTACIONES DEL STC. AT&amp;T</a:t>
            </a:r>
            <a:endParaRPr lang="es-MX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5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60" y="3396473"/>
            <a:ext cx="5544616" cy="2736303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23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288153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55776" y="149151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CONVENIO STC-CIDESI-CONACYT</a:t>
            </a:r>
            <a:endParaRPr lang="es-MX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s-E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 </a:t>
            </a:r>
            <a:endParaRPr lang="es-MX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ángulo 3"/>
          <p:cNvSpPr/>
          <p:nvPr/>
        </p:nvSpPr>
        <p:spPr>
          <a:xfrm>
            <a:off x="325315" y="1124744"/>
            <a:ext cx="8554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SISTEMA DE MONITOREO DE CÁRCAMOS EN TIEMPO </a:t>
            </a:r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REAL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6" y="3261041"/>
            <a:ext cx="3377158" cy="2532868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31" y="3261041"/>
            <a:ext cx="3377157" cy="2532868"/>
          </a:xfrm>
          <a:prstGeom prst="rect">
            <a:avLst/>
          </a:prstGeom>
        </p:spPr>
      </p:pic>
      <p:sp>
        <p:nvSpPr>
          <p:cNvPr id="6" name="Rectángulo 4"/>
          <p:cNvSpPr/>
          <p:nvPr/>
        </p:nvSpPr>
        <p:spPr>
          <a:xfrm>
            <a:off x="365378" y="1484784"/>
            <a:ext cx="84747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Operan cerca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de 800 cárcamos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en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zona de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vías. Para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evitar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afectaciones al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servicio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se montearan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143 cárcamos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prioritarios, instalando alarmas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de prevención y críticos en tiempo real que permitan evitar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inundación.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16" y="3529558"/>
            <a:ext cx="3029252" cy="2635746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24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4171767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5221" y="3671971"/>
            <a:ext cx="3416189" cy="269266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Rectángulo 3"/>
          <p:cNvSpPr/>
          <p:nvPr/>
        </p:nvSpPr>
        <p:spPr>
          <a:xfrm>
            <a:off x="229552" y="1086766"/>
            <a:ext cx="8554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FABRICACIÓN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  BANCO DE PRUEBAS DE  TARJETAS ELECTRÓNICAS PILOTAJE </a:t>
            </a:r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AUTOMÁTICO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SACEM (LÍNEAS A y B</a:t>
            </a:r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).</a:t>
            </a:r>
          </a:p>
          <a:p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829826" y="2051934"/>
            <a:ext cx="5087959" cy="2345610"/>
            <a:chOff x="0" y="0"/>
            <a:chExt cx="8324850" cy="5656661"/>
          </a:xfrm>
        </p:grpSpPr>
        <p:sp>
          <p:nvSpPr>
            <p:cNvPr id="5" name="89 Proceso"/>
            <p:cNvSpPr/>
            <p:nvPr/>
          </p:nvSpPr>
          <p:spPr>
            <a:xfrm>
              <a:off x="3056901" y="1857774"/>
              <a:ext cx="435543" cy="772243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PXI     Controlador   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90 Proceso"/>
            <p:cNvSpPr/>
            <p:nvPr/>
          </p:nvSpPr>
          <p:spPr>
            <a:xfrm>
              <a:off x="3492443" y="1857773"/>
              <a:ext cx="360040" cy="772244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Fuente Variable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91 Proceso"/>
            <p:cNvSpPr/>
            <p:nvPr/>
          </p:nvSpPr>
          <p:spPr>
            <a:xfrm>
              <a:off x="3852483" y="1857856"/>
              <a:ext cx="360040" cy="772244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Multímetro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92 Proceso"/>
            <p:cNvSpPr/>
            <p:nvPr/>
          </p:nvSpPr>
          <p:spPr>
            <a:xfrm>
              <a:off x="4212523" y="1857773"/>
              <a:ext cx="360040" cy="772244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*Gen. de Funciones*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94 Proceso"/>
            <p:cNvSpPr/>
            <p:nvPr/>
          </p:nvSpPr>
          <p:spPr>
            <a:xfrm>
              <a:off x="4572563" y="1860589"/>
              <a:ext cx="360040" cy="772244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Relevador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97 Llamada de flecha izquierda y derecha"/>
            <p:cNvSpPr/>
            <p:nvPr/>
          </p:nvSpPr>
          <p:spPr>
            <a:xfrm rot="5400000">
              <a:off x="4741405" y="4210273"/>
              <a:ext cx="1080120" cy="432048"/>
            </a:xfrm>
            <a:prstGeom prst="leftRigh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PS-CN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98 Llamada de flecha izquierda y derecha"/>
            <p:cNvSpPr/>
            <p:nvPr/>
          </p:nvSpPr>
          <p:spPr>
            <a:xfrm rot="5400000">
              <a:off x="3310761" y="4210273"/>
              <a:ext cx="1080120" cy="432048"/>
            </a:xfrm>
            <a:prstGeom prst="leftRigh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IN-CN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99 Llamada de flecha izquierda y derecha"/>
            <p:cNvSpPr/>
            <p:nvPr/>
          </p:nvSpPr>
          <p:spPr>
            <a:xfrm rot="5400000">
              <a:off x="4266403" y="4210273"/>
              <a:ext cx="1080120" cy="432048"/>
            </a:xfrm>
            <a:prstGeom prst="leftRigh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TEST-CN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100 Llamada de flecha izquierda y derecha"/>
            <p:cNvSpPr/>
            <p:nvPr/>
          </p:nvSpPr>
          <p:spPr>
            <a:xfrm rot="5400000">
              <a:off x="3797087" y="4205510"/>
              <a:ext cx="1080120" cy="432048"/>
            </a:xfrm>
            <a:prstGeom prst="leftRigh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OUT-CN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113 Proceso"/>
            <p:cNvSpPr/>
            <p:nvPr/>
          </p:nvSpPr>
          <p:spPr>
            <a:xfrm>
              <a:off x="7141225" y="1730774"/>
              <a:ext cx="1024875" cy="406400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Base de Datos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121 Proceso"/>
            <p:cNvSpPr/>
            <p:nvPr/>
          </p:nvSpPr>
          <p:spPr>
            <a:xfrm>
              <a:off x="7141225" y="1114823"/>
              <a:ext cx="1024875" cy="455614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Fixture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134 Rectángulo"/>
            <p:cNvSpPr/>
            <p:nvPr/>
          </p:nvSpPr>
          <p:spPr>
            <a:xfrm>
              <a:off x="0" y="1586311"/>
              <a:ext cx="2151062" cy="1347787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MX"/>
            </a:p>
          </p:txBody>
        </p:sp>
        <p:sp>
          <p:nvSpPr>
            <p:cNvPr id="17" name="135 Flecha derecha"/>
            <p:cNvSpPr/>
            <p:nvPr/>
          </p:nvSpPr>
          <p:spPr>
            <a:xfrm>
              <a:off x="2274886" y="2084786"/>
              <a:ext cx="617538" cy="300037"/>
            </a:xfrm>
            <a:prstGeom prst="rightArrow">
              <a:avLst/>
            </a:pr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MX"/>
            </a:p>
          </p:txBody>
        </p:sp>
        <p:sp>
          <p:nvSpPr>
            <p:cNvPr id="18" name="138 CuadroTexto"/>
            <p:cNvSpPr txBox="1"/>
            <p:nvPr/>
          </p:nvSpPr>
          <p:spPr>
            <a:xfrm>
              <a:off x="76199" y="1947530"/>
              <a:ext cx="950913" cy="70134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Fuentes de alimentación del Sistema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139 CuadroTexto"/>
            <p:cNvSpPr txBox="1"/>
            <p:nvPr/>
          </p:nvSpPr>
          <p:spPr>
            <a:xfrm>
              <a:off x="3305908" y="1401646"/>
              <a:ext cx="2476499" cy="36933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Plataforma de adquisición y Control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140 CuadroTexto"/>
            <p:cNvSpPr txBox="1"/>
            <p:nvPr/>
          </p:nvSpPr>
          <p:spPr>
            <a:xfrm>
              <a:off x="7261225" y="567114"/>
              <a:ext cx="829910" cy="36848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Interface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142 Rectángulo"/>
            <p:cNvSpPr/>
            <p:nvPr/>
          </p:nvSpPr>
          <p:spPr>
            <a:xfrm>
              <a:off x="7027862" y="887811"/>
              <a:ext cx="1296988" cy="2684462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MX"/>
            </a:p>
          </p:txBody>
        </p:sp>
        <p:sp>
          <p:nvSpPr>
            <p:cNvPr id="22" name="72 Proceso"/>
            <p:cNvSpPr/>
            <p:nvPr/>
          </p:nvSpPr>
          <p:spPr>
            <a:xfrm>
              <a:off x="4931218" y="1860013"/>
              <a:ext cx="360040" cy="772244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Osciloscopio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101 Proceso"/>
            <p:cNvSpPr/>
            <p:nvPr/>
          </p:nvSpPr>
          <p:spPr>
            <a:xfrm>
              <a:off x="5651298" y="1857900"/>
              <a:ext cx="360040" cy="772244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Multiplexor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133 CuadroTexto"/>
            <p:cNvSpPr txBox="1"/>
            <p:nvPr/>
          </p:nvSpPr>
          <p:spPr>
            <a:xfrm>
              <a:off x="1094786" y="1888545"/>
              <a:ext cx="995361" cy="8801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Fuentes de alimentación Condiciones de Prueba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75 Proceso"/>
            <p:cNvSpPr/>
            <p:nvPr/>
          </p:nvSpPr>
          <p:spPr>
            <a:xfrm>
              <a:off x="3052762" y="3494486"/>
              <a:ext cx="3135313" cy="290512"/>
            </a:xfrm>
            <a:prstGeom prst="flowChartProcess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11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PROTECCIONES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" name="80 Proceso"/>
            <p:cNvSpPr/>
            <p:nvPr/>
          </p:nvSpPr>
          <p:spPr>
            <a:xfrm>
              <a:off x="5298045" y="1863122"/>
              <a:ext cx="360040" cy="772244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7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I/O Digital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" name="135 Flecha derecha"/>
            <p:cNvSpPr/>
            <p:nvPr/>
          </p:nvSpPr>
          <p:spPr>
            <a:xfrm rot="5400000">
              <a:off x="4264025" y="3002361"/>
              <a:ext cx="617537" cy="300037"/>
            </a:xfrm>
            <a:prstGeom prst="rightArrow">
              <a:avLst/>
            </a:prstGeom>
            <a:noFill/>
            <a:ln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MX"/>
            </a:p>
          </p:txBody>
        </p:sp>
        <p:sp>
          <p:nvSpPr>
            <p:cNvPr id="28" name="75 Proceso"/>
            <p:cNvSpPr/>
            <p:nvPr/>
          </p:nvSpPr>
          <p:spPr>
            <a:xfrm>
              <a:off x="2982912" y="5113736"/>
              <a:ext cx="3135313" cy="542925"/>
            </a:xfrm>
            <a:prstGeom prst="flowChartProcess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11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FIXTURE PCB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88 Proceso"/>
            <p:cNvSpPr/>
            <p:nvPr/>
          </p:nvSpPr>
          <p:spPr>
            <a:xfrm>
              <a:off x="138112" y="1853010"/>
              <a:ext cx="827088" cy="917575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MX"/>
            </a:p>
          </p:txBody>
        </p:sp>
        <p:sp>
          <p:nvSpPr>
            <p:cNvPr id="30" name="88 Proceso"/>
            <p:cNvSpPr/>
            <p:nvPr/>
          </p:nvSpPr>
          <p:spPr>
            <a:xfrm>
              <a:off x="1187450" y="1853011"/>
              <a:ext cx="827087" cy="917575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MX"/>
            </a:p>
          </p:txBody>
        </p:sp>
        <p:sp>
          <p:nvSpPr>
            <p:cNvPr id="31" name="135 Flecha derecha"/>
            <p:cNvSpPr/>
            <p:nvPr/>
          </p:nvSpPr>
          <p:spPr>
            <a:xfrm>
              <a:off x="6246812" y="2005411"/>
              <a:ext cx="617538" cy="300037"/>
            </a:xfrm>
            <a:prstGeom prst="rightArrow">
              <a:avLst/>
            </a:prstGeom>
            <a:noFill/>
            <a:ln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MX"/>
            </a:p>
          </p:txBody>
        </p:sp>
        <p:sp>
          <p:nvSpPr>
            <p:cNvPr id="32" name="139 CuadroTexto"/>
            <p:cNvSpPr txBox="1"/>
            <p:nvPr/>
          </p:nvSpPr>
          <p:spPr>
            <a:xfrm>
              <a:off x="102988" y="1260801"/>
              <a:ext cx="2022476" cy="37184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Fuentes de Alimentación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135 Flecha derecha"/>
            <p:cNvSpPr/>
            <p:nvPr/>
          </p:nvSpPr>
          <p:spPr>
            <a:xfrm rot="16200000">
              <a:off x="4424363" y="1152923"/>
              <a:ext cx="296862" cy="300037"/>
            </a:xfrm>
            <a:prstGeom prst="rightArrow">
              <a:avLst/>
            </a:prstGeom>
            <a:noFill/>
            <a:ln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MX"/>
            </a:p>
          </p:txBody>
        </p:sp>
        <p:pic>
          <p:nvPicPr>
            <p:cNvPr id="34" name="38 Image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740" y="0"/>
              <a:ext cx="1549645" cy="1116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113 Proceso"/>
            <p:cNvSpPr/>
            <p:nvPr/>
          </p:nvSpPr>
          <p:spPr>
            <a:xfrm>
              <a:off x="7141225" y="2930924"/>
              <a:ext cx="1040750" cy="406400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Osciloscopio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Virtual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6" name="121 Proceso"/>
            <p:cNvSpPr/>
            <p:nvPr/>
          </p:nvSpPr>
          <p:spPr>
            <a:xfrm>
              <a:off x="7141225" y="2314973"/>
              <a:ext cx="1040750" cy="455614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*Gen fun.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92000"/>
                </a:lnSpc>
                <a:spcAft>
                  <a:spcPts val="0"/>
                </a:spcAft>
              </a:pPr>
              <a:r>
                <a:rPr lang="es-MX" sz="8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Virtual*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" t="38382" r="82627" b="33136"/>
          <a:stretch/>
        </p:blipFill>
        <p:spPr bwMode="auto">
          <a:xfrm>
            <a:off x="3645702" y="5126580"/>
            <a:ext cx="1168042" cy="112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5" t="15040" r="60361" b="25325"/>
          <a:stretch/>
        </p:blipFill>
        <p:spPr bwMode="auto">
          <a:xfrm>
            <a:off x="1428092" y="4767784"/>
            <a:ext cx="1820460" cy="14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38 Rectángulo"/>
          <p:cNvSpPr/>
          <p:nvPr/>
        </p:nvSpPr>
        <p:spPr>
          <a:xfrm>
            <a:off x="2555776" y="149151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CONVENIO STC-CIDESI-CONACYT</a:t>
            </a:r>
            <a:endParaRPr lang="es-MX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s-E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 </a:t>
            </a:r>
            <a:endParaRPr lang="es-MX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25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414644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55776" y="149151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CONVENIO STC-CIDESI-CONACYT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s-E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 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ángulo 3"/>
          <p:cNvSpPr/>
          <p:nvPr/>
        </p:nvSpPr>
        <p:spPr>
          <a:xfrm>
            <a:off x="325315" y="1116530"/>
            <a:ext cx="8554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BANCO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 PRUEBAS  PARA MOTOCOMPRESORES ROTATIVOS Y MOTORES DE TRACCIÓN FRENADO</a:t>
            </a:r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483" y="3717032"/>
            <a:ext cx="4677530" cy="242976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58" y="2361668"/>
            <a:ext cx="4148725" cy="27126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5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429333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3"/>
          <p:cNvSpPr/>
          <p:nvPr/>
        </p:nvSpPr>
        <p:spPr>
          <a:xfrm>
            <a:off x="323528" y="1157843"/>
            <a:ext cx="8554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OBRA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CIVIL TALLER </a:t>
            </a:r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TICOMÁN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AMPLIACIÓN Y EQUIPAMIENTO DEL LABORATORIO DE </a:t>
            </a:r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ELECTRÓNICA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DIGITAL AVANZADA</a:t>
            </a:r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827584" y="2458056"/>
            <a:ext cx="7139096" cy="3544975"/>
            <a:chOff x="457240" y="1772225"/>
            <a:chExt cx="8393903" cy="4675339"/>
          </a:xfrm>
        </p:grpSpPr>
        <p:pic>
          <p:nvPicPr>
            <p:cNvPr id="4" name="Picture 2"/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4021376" y="3698170"/>
              <a:ext cx="1298403" cy="4200385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5" name="Imagen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541" y="2042580"/>
              <a:ext cx="2580028" cy="1720018"/>
            </a:xfrm>
            <a:prstGeom prst="rect">
              <a:avLst/>
            </a:prstGeom>
          </p:spPr>
        </p:pic>
        <p:pic>
          <p:nvPicPr>
            <p:cNvPr id="6" name="Picture 8" descr="Captura de pantalla 2016-12-22 a la(s) 10.20.38.pn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40" y="4673837"/>
              <a:ext cx="2068760" cy="1773727"/>
            </a:xfrm>
            <a:prstGeom prst="rect">
              <a:avLst/>
            </a:prstGeom>
          </p:spPr>
        </p:pic>
        <p:pic>
          <p:nvPicPr>
            <p:cNvPr id="7" name="Picture 14"/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53"/>
            <a:stretch/>
          </p:blipFill>
          <p:spPr bwMode="auto">
            <a:xfrm>
              <a:off x="6863613" y="4057858"/>
              <a:ext cx="1773238" cy="23888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10" descr="Captura de pantalla 2016-12-22 a la(s) 10.23.35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381" y="2188056"/>
              <a:ext cx="1459619" cy="2325495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6976" y="1772225"/>
              <a:ext cx="2144167" cy="2144167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277" y="3860570"/>
              <a:ext cx="2482555" cy="1241278"/>
            </a:xfrm>
            <a:prstGeom prst="rect">
              <a:avLst/>
            </a:prstGeom>
          </p:spPr>
        </p:pic>
      </p:grpSp>
      <p:sp>
        <p:nvSpPr>
          <p:cNvPr id="12" name="11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27</a:t>
            </a:r>
            <a:endParaRPr lang="es-MX" sz="2000" b="1" dirty="0"/>
          </a:p>
        </p:txBody>
      </p:sp>
      <p:sp>
        <p:nvSpPr>
          <p:cNvPr id="13" name="12 Rectángulo"/>
          <p:cNvSpPr/>
          <p:nvPr/>
        </p:nvSpPr>
        <p:spPr>
          <a:xfrm>
            <a:off x="2555776" y="149151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CONVENIO STC-CIDESI-CONACYT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s-E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 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4941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/>
          <p:cNvSpPr/>
          <p:nvPr/>
        </p:nvSpPr>
        <p:spPr>
          <a:xfrm>
            <a:off x="260156" y="1033646"/>
            <a:ext cx="8554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WAZE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METRO SISTEMA DE GESTIÓN INTELIGENTE PARA DETERMINAR ARRIBO DE TRENES. </a:t>
            </a:r>
            <a:endParaRPr lang="es-ES" sz="2400" b="1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84" y="2085737"/>
            <a:ext cx="8056872" cy="451161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28</a:t>
            </a:r>
            <a:endParaRPr lang="es-MX" sz="2000" b="1" dirty="0"/>
          </a:p>
        </p:txBody>
      </p:sp>
      <p:sp>
        <p:nvSpPr>
          <p:cNvPr id="6" name="5 Rectángulo"/>
          <p:cNvSpPr/>
          <p:nvPr/>
        </p:nvSpPr>
        <p:spPr>
          <a:xfrm>
            <a:off x="2555776" y="149151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CONVENIO STC-CIDESI-CONACYT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s-E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 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263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08520" y="1832028"/>
            <a:ext cx="44852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358775">
              <a:buSzPct val="50000"/>
              <a:buFont typeface="Wingdings" pitchFamily="2" charset="2"/>
              <a:buChar char="Ø"/>
            </a:pP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La movilidad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se centra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en el ser humano y su derecho de transitar en condiciones de seguridad, integralidad, confort, economía de tiempo y costo. </a:t>
            </a: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Para dimensionar su importancia, una persona que viva  80 años  pasará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5 años de su vida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en medio del tránsito.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547664" y="908720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LA MOVILIDAD ES UN DERECHO SOCIAL PARA LA </a:t>
            </a:r>
            <a:r>
              <a:rPr lang="es-MX" sz="2800" b="1" dirty="0" smtClean="0"/>
              <a:t>CD</a:t>
            </a:r>
            <a:r>
              <a:rPr lang="es-MX" sz="2800" b="1" dirty="0" smtClean="0">
                <a:solidFill>
                  <a:srgbClr val="FF3399"/>
                </a:solidFill>
              </a:rPr>
              <a:t>MX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97230"/>
            <a:ext cx="452437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7860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609" y="1629894"/>
            <a:ext cx="55598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Total de bebederos a colocar: 702</a:t>
            </a:r>
          </a:p>
          <a:p>
            <a:pPr marL="457200" indent="-457200">
              <a:buFont typeface="Arial" pitchFamily="34" charset="0"/>
              <a:buChar char="•"/>
            </a:pPr>
            <a:endParaRPr lang="es-ES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Total de bebederos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colocados  112</a:t>
            </a:r>
          </a:p>
          <a:p>
            <a:pPr marL="457200" indent="-457200">
              <a:buFont typeface="Arial" pitchFamily="34" charset="0"/>
              <a:buChar char="•"/>
            </a:pPr>
            <a:endParaRPr lang="es-ES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Fecha de inauguración en Líneas 1, 2, 3 y 12: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 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Abril  2017.</a:t>
            </a:r>
          </a:p>
          <a:p>
            <a:endParaRPr lang="es-ES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Líneas 4, 5, 6, 7, 8, 9, A y B: Diciembre  2017.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 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icture 2" descr="E:\IMG-20170106-WA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70" y="1556792"/>
            <a:ext cx="2520280" cy="25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29</a:t>
            </a:r>
            <a:endParaRPr lang="es-MX" sz="2000" b="1" dirty="0"/>
          </a:p>
        </p:txBody>
      </p:sp>
      <p:sp>
        <p:nvSpPr>
          <p:cNvPr id="5" name="4 Rectángulo"/>
          <p:cNvSpPr/>
          <p:nvPr/>
        </p:nvSpPr>
        <p:spPr>
          <a:xfrm>
            <a:off x="3549107" y="817548"/>
            <a:ext cx="2031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BEBEDEROS</a:t>
            </a:r>
          </a:p>
        </p:txBody>
      </p:sp>
    </p:spTree>
    <p:extLst>
      <p:ext uri="{BB962C8B-B14F-4D97-AF65-F5344CB8AC3E}">
        <p14:creationId xmlns:p14="http://schemas.microsoft.com/office/powerpoint/2010/main" val="3286023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5949" y="1196752"/>
            <a:ext cx="87847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PROYECTO DE DESARROLLO URBANO VILLA DE CORTÉS</a:t>
            </a:r>
          </a:p>
          <a:p>
            <a:pPr algn="ctr"/>
            <a:endParaRPr lang="es-MX" sz="3200" b="1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s-MX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LÍNEA 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2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Modernización Estación Villa de Cortes con 47 años de servicio. </a:t>
            </a:r>
          </a:p>
          <a:p>
            <a:pPr marL="342900" indent="-342900">
              <a:buFont typeface="Wingdings" pitchFamily="2" charset="2"/>
              <a:buChar char="Ø"/>
            </a:pPr>
            <a:endParaRPr lang="es-MX" sz="2400" b="1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Fechas de conclusión: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1ª. Etapa junio 2017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2ª. Etapa dic. 2017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30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250349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3 CuadroTexto"/>
          <p:cNvSpPr txBox="1">
            <a:spLocks noChangeArrowheads="1"/>
          </p:cNvSpPr>
          <p:nvPr/>
        </p:nvSpPr>
        <p:spPr bwMode="auto">
          <a:xfrm>
            <a:off x="4978400" y="6357807"/>
            <a:ext cx="3452688" cy="27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085" tIns="13542" rIns="27085" bIns="13542">
            <a:spAutoFit/>
          </a:bodyPr>
          <a:lstStyle>
            <a:lvl1pPr>
              <a:defRPr sz="6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6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6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6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6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086100" fontAlgn="base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086100" fontAlgn="base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086100" fontAlgn="base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086100" fontAlgn="base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1925"/>
              </a:lnSpc>
            </a:pPr>
            <a:r>
              <a:rPr lang="es-MX" altLang="es-MX" sz="1500" b="1" dirty="0" smtClean="0">
                <a:solidFill>
                  <a:prstClr val="black"/>
                </a:solidFill>
              </a:rPr>
              <a:t>Vista Calzada de Tlalpan dirección norte.</a:t>
            </a:r>
            <a:endParaRPr lang="es-MX" altLang="es-MX" sz="1500" b="1" dirty="0">
              <a:solidFill>
                <a:prstClr val="black"/>
              </a:solidFill>
            </a:endParaRP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64896" cy="504459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31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085663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3 CuadroTexto"/>
          <p:cNvSpPr txBox="1">
            <a:spLocks noChangeArrowheads="1"/>
          </p:cNvSpPr>
          <p:nvPr/>
        </p:nvSpPr>
        <p:spPr bwMode="auto">
          <a:xfrm>
            <a:off x="4978400" y="6357807"/>
            <a:ext cx="3452688" cy="27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085" tIns="13542" rIns="27085" bIns="13542">
            <a:spAutoFit/>
          </a:bodyPr>
          <a:lstStyle>
            <a:lvl1pPr>
              <a:defRPr sz="6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6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6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6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6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086100" fontAlgn="base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086100" fontAlgn="base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086100" fontAlgn="base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086100" fontAlgn="base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1925"/>
              </a:lnSpc>
            </a:pPr>
            <a:r>
              <a:rPr lang="es-MX" altLang="es-MX" sz="1500" b="1" dirty="0" smtClean="0">
                <a:solidFill>
                  <a:prstClr val="black"/>
                </a:solidFill>
              </a:rPr>
              <a:t>Vista interior, pasarelas de acceso.</a:t>
            </a:r>
            <a:endParaRPr lang="es-MX" altLang="es-MX" sz="1500" b="1" dirty="0">
              <a:solidFill>
                <a:prstClr val="black"/>
              </a:solidFill>
            </a:endParaRPr>
          </a:p>
        </p:txBody>
      </p:sp>
      <p:pic>
        <p:nvPicPr>
          <p:cNvPr id="3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8" y="1196752"/>
            <a:ext cx="7806984" cy="478642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32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908357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ARQUITECTURA Y URBANISMO\MODERNIZACIÓN VILLA DE CORTÉS\RENDER SUPERPUESTO EN MAPS 20161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0" y="1511750"/>
            <a:ext cx="8632371" cy="39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33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115869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8126" y="1480500"/>
            <a:ext cx="8388932" cy="796372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marL="449263" lvl="1" indent="-358775">
              <a:buSzPct val="50000"/>
              <a:buBlip>
                <a:blip r:embed="rId2"/>
              </a:buBlip>
              <a:tabLst>
                <a:tab pos="1436688" algn="l"/>
              </a:tabLst>
            </a:pP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INSTALACIÓN DE UNA PLANTA DE TERMO VALORIZACIÓN PARA PRODUCIR ENERGÍA ELÉCTRICA A PARTIR DE BASURA.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790" y="2420888"/>
            <a:ext cx="8012650" cy="357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7664" y="4104626"/>
            <a:ext cx="1408719" cy="87029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4 CuadroTexto"/>
          <p:cNvSpPr txBox="1"/>
          <p:nvPr/>
        </p:nvSpPr>
        <p:spPr>
          <a:xfrm>
            <a:off x="2764993" y="764704"/>
            <a:ext cx="353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TERMOVALORIZACIÓN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34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4171502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1772816"/>
            <a:ext cx="83889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Será un espacio de integración armónica entre las modernas instalaciones y servicios de la Línea 12 y el paisaje lagunar,  que da  identidad a las zonas lagunera y chinampera de la región, con una superficie de 119,018 m2 (11.90 hectáreas).</a:t>
            </a:r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 </a:t>
            </a:r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Esta área incluye 64,196 m2 de zona ecológica de pastizal nativo, superficie que posteriormente se utilizará para construir andenes adicionales y vialidades de acceso y salida de la Terminal Tláhuac. </a:t>
            </a:r>
          </a:p>
          <a:p>
            <a:pPr algn="just"/>
            <a:endParaRPr lang="es-ES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Fecha de inicio del proyecto: 20 de marzo de 2017.</a:t>
            </a:r>
          </a:p>
          <a:p>
            <a:pPr algn="just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Fecha de inauguración……    30 de noviembre de 2017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.     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547664" y="747861"/>
            <a:ext cx="59766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PARQUE ECOLÓGICO LAGUNAR TLÁHUAC</a:t>
            </a:r>
          </a:p>
          <a:p>
            <a:pPr algn="ctr"/>
            <a:endParaRPr lang="es-MX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35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200635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08536" y="980728"/>
            <a:ext cx="3526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IMAGEN CONCEPTUAL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75" y="1556792"/>
            <a:ext cx="9144000" cy="356927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36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603481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6856"/>
            <a:ext cx="5904656" cy="4319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940152" y="2047488"/>
            <a:ext cx="32680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Lugar: Estación Mixcoac</a:t>
            </a:r>
          </a:p>
          <a:p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Inauguración: Enero 28, 2017</a:t>
            </a:r>
          </a:p>
          <a:p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Salas: 7</a:t>
            </a:r>
            <a:endParaRPr lang="es-MX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018842" y="777240"/>
            <a:ext cx="3137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MUSEO DEL METRO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37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1005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-1620688" y="850702"/>
            <a:ext cx="8229600" cy="63408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/>
              <a:t>FOLLETO</a:t>
            </a:r>
            <a:endParaRPr lang="es-MX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" y="3789040"/>
            <a:ext cx="3610420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9" y="1340768"/>
            <a:ext cx="353325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067944" y="984785"/>
            <a:ext cx="49236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Cuenta con 7 salas en las que se exhiben: </a:t>
            </a:r>
          </a:p>
          <a:p>
            <a:pPr marL="457200" indent="-457200" algn="just">
              <a:buAutoNum type="arabicPeriod"/>
            </a:pP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Planos y fotos de la construcción del Metro; </a:t>
            </a:r>
          </a:p>
          <a:p>
            <a:pPr marL="457200" indent="-457200" algn="just">
              <a:buAutoNum type="arabicPeriod"/>
            </a:pP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Fotografías al interior del Metro en los años 70´s</a:t>
            </a:r>
          </a:p>
          <a:p>
            <a:pPr marL="457200" indent="-457200" algn="just">
              <a:buAutoNum type="arabicPeriod"/>
            </a:pP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Arte de la segunda mitad del siglo XX </a:t>
            </a:r>
          </a:p>
          <a:p>
            <a:pPr marL="457200" indent="-457200" algn="just">
              <a:buAutoNum type="arabicPeriod"/>
            </a:pP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Objetos de la cultura prehispánica y colonial, encontrados en las excavaciones del Metro; </a:t>
            </a:r>
          </a:p>
          <a:p>
            <a:pPr marL="457200" indent="-457200" algn="just">
              <a:buAutoNum type="arabicPeriod"/>
            </a:pP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La primera exhibición montada en el Metro en 1969 “Imagen México”; </a:t>
            </a:r>
          </a:p>
          <a:p>
            <a:pPr marL="457200" indent="-457200" algn="just">
              <a:buAutoNum type="arabicPeriod"/>
            </a:pP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La creatividad de Lance </a:t>
            </a:r>
            <a:r>
              <a:rPr lang="es-MX" sz="2000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Wayman</a:t>
            </a: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, diseñador de tipografía e iconografía de las señalizaciones del Metro; </a:t>
            </a:r>
          </a:p>
          <a:p>
            <a:pPr marL="457200" indent="-457200" algn="just">
              <a:buAutoNum type="arabicPeriod"/>
            </a:pP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Colección de boletos y tarjetas del Metro desde 1969 hasta 2015. </a:t>
            </a:r>
            <a:endParaRPr lang="es-ES" sz="20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38</a:t>
            </a:r>
            <a:endParaRPr lang="es-MX" sz="2000" b="1" dirty="0"/>
          </a:p>
        </p:txBody>
      </p:sp>
      <p:sp>
        <p:nvSpPr>
          <p:cNvPr id="8" name="7 Rectángulo"/>
          <p:cNvSpPr/>
          <p:nvPr/>
        </p:nvSpPr>
        <p:spPr>
          <a:xfrm>
            <a:off x="3018842" y="476672"/>
            <a:ext cx="3137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MUSEO DEL METRO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32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139952" y="1929021"/>
            <a:ext cx="48381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358775">
              <a:buSzPct val="50000"/>
              <a:buFont typeface="Wingdings" pitchFamily="2" charset="2"/>
              <a:buChar char="Ø"/>
            </a:pP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Transporta a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5.5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millones de personas en día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laboral</a:t>
            </a: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171450" indent="-171450">
              <a:buFont typeface="Wingdings" pitchFamily="2" charset="2"/>
              <a:buChar char="Ø"/>
            </a:pP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28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puntos de inter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conexión entre sus 12 Líneas.</a:t>
            </a: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endParaRPr lang="es-MX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226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km de vía doble </a:t>
            </a: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endParaRPr lang="es-MX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195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estaciones</a:t>
            </a: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34 puntos de conexión a </a:t>
            </a:r>
            <a:r>
              <a:rPr lang="es-ES" sz="2400" dirty="0" err="1" smtClean="0">
                <a:solidFill>
                  <a:schemeClr val="accent6">
                    <a:lumMod val="50000"/>
                  </a:schemeClr>
                </a:solidFill>
              </a:rPr>
              <a:t>Cetram`s</a:t>
            </a:r>
            <a:endParaRPr lang="es-ES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82465" y="962725"/>
            <a:ext cx="8538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LA RED DEL METRO ES LA COLUMNA VERTEBRAL DEL</a:t>
            </a:r>
          </a:p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SISTEMA DE MOVILIDAD EN LA </a:t>
            </a:r>
            <a:r>
              <a:rPr lang="es-MX" sz="2800" b="1" dirty="0" smtClean="0"/>
              <a:t>CD</a:t>
            </a:r>
            <a:r>
              <a:rPr lang="es-MX" sz="2800" b="1" dirty="0" smtClean="0">
                <a:solidFill>
                  <a:srgbClr val="FF3399"/>
                </a:solidFill>
              </a:rPr>
              <a:t>MX </a:t>
            </a: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s-MX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52" y="2298790"/>
            <a:ext cx="3789108" cy="314643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 smtClean="0"/>
              <a:t>3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6546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1340768"/>
            <a:ext cx="50040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Lucha Libre.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Estación: Guerrero Línea B.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21 de enero de 2017.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Box.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Estación: Tepito Línea B. </a:t>
            </a:r>
          </a:p>
          <a:p>
            <a:endParaRPr lang="es-ES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Autores y Compositores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Estación 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División del Norte, Línea 3.</a:t>
            </a:r>
            <a:endParaRPr lang="es-ES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Artistas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4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Futbol</a:t>
            </a:r>
            <a:endParaRPr lang="es-ES" sz="24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endParaRPr lang="es-MX" sz="2400" dirty="0">
              <a:latin typeface="+mj-lt"/>
            </a:endParaRPr>
          </a:p>
        </p:txBody>
      </p:sp>
      <p:pic>
        <p:nvPicPr>
          <p:cNvPr id="3" name="Picture 2" descr="E:\CARPETA JEFE DE GOB\ESTACION EMBLEMÁTICA\FOTO 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8623"/>
            <a:ext cx="3693212" cy="221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ARPETA JEFE DE GOB\ESTACION EMBLEMÁTICA\FOTO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95" y="3996996"/>
            <a:ext cx="3605519" cy="216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319221" y="745540"/>
            <a:ext cx="453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atin typeface="+mj-lt"/>
                <a:cs typeface="Arial" pitchFamily="34" charset="0"/>
              </a:rPr>
              <a:t> </a:t>
            </a:r>
            <a:r>
              <a:rPr lang="es-E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ESTACIONES EMBLEMÁTICAS</a:t>
            </a:r>
            <a:endParaRPr lang="es-MX" sz="2800" dirty="0"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39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73491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3"/>
          <a:stretch/>
        </p:blipFill>
        <p:spPr bwMode="auto">
          <a:xfrm>
            <a:off x="2741741" y="1630198"/>
            <a:ext cx="3620977" cy="427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 descr="Resultado de imagen para Metrobú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9051" y="5104667"/>
            <a:ext cx="2167405" cy="113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860032" y="3879339"/>
            <a:ext cx="422681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algn="r">
              <a:buSzPct val="50000"/>
            </a:pPr>
            <a:r>
              <a:rPr lang="es-MX" sz="2800" b="1" dirty="0" smtClean="0">
                <a:solidFill>
                  <a:srgbClr val="C00000"/>
                </a:solidFill>
              </a:rPr>
              <a:t>Metrobús</a:t>
            </a:r>
          </a:p>
          <a:p>
            <a:pPr marL="90488" algn="r">
              <a:buSzPct val="50000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Se enlazan en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35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estaciones en sus 6 líneas</a:t>
            </a: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.</a:t>
            </a:r>
            <a:endParaRPr lang="es-MX" sz="20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Picture 6" descr="Resultado de imagen para RT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26" y="2444022"/>
            <a:ext cx="2144646" cy="120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4374" y="4534088"/>
            <a:ext cx="39415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>
              <a:buSzPct val="50000"/>
            </a:pPr>
            <a:r>
              <a:rPr lang="es-MX" sz="2800" b="1" dirty="0" smtClean="0">
                <a:solidFill>
                  <a:srgbClr val="00B050"/>
                </a:solidFill>
              </a:rPr>
              <a:t>STE</a:t>
            </a:r>
            <a:r>
              <a:rPr lang="es-MX" sz="2300" b="1" dirty="0" smtClean="0">
                <a:solidFill>
                  <a:srgbClr val="00B050"/>
                </a:solidFill>
              </a:rPr>
              <a:t> </a:t>
            </a:r>
          </a:p>
          <a:p>
            <a:pPr marL="90488">
              <a:buSzPct val="50000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Se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enlaza con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Tren Ligero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y Corredor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Cero Emisiones, </a:t>
            </a:r>
            <a:endParaRPr lang="es-MX" sz="24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90488">
              <a:buSzPct val="50000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cruza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las Líneas 5, 2, 8 y 12.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621" y="2496835"/>
            <a:ext cx="1818008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6" y="3600384"/>
            <a:ext cx="20193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Resultado de imagen para Metr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37" y="1595015"/>
            <a:ext cx="1871459" cy="12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5486450" y="1630198"/>
            <a:ext cx="525710" cy="58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4860032" y="1285976"/>
            <a:ext cx="41220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algn="r">
              <a:buSzPct val="50000"/>
            </a:pPr>
            <a:r>
              <a:rPr lang="es-MX" sz="2800" b="1" dirty="0" smtClean="0">
                <a:solidFill>
                  <a:schemeClr val="accent1"/>
                </a:solidFill>
              </a:rPr>
              <a:t>RTP</a:t>
            </a:r>
          </a:p>
          <a:p>
            <a:pPr marL="90488" algn="r">
              <a:buSzPct val="50000"/>
            </a:pP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Se </a:t>
            </a:r>
            <a:r>
              <a:rPr lang="es-MX" sz="2000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enlaza </a:t>
            </a: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en más de 100 </a:t>
            </a:r>
            <a:r>
              <a:rPr lang="es-MX" sz="2000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estaciones y </a:t>
            </a: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34 </a:t>
            </a:r>
            <a:r>
              <a:rPr lang="es-MX" sz="2000" dirty="0" err="1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Cetram’s</a:t>
            </a:r>
            <a:endParaRPr lang="es-MX" sz="20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907704" y="692696"/>
            <a:ext cx="5418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EL METRO SE ENLAZA CON RESTO DE SERVICIOS DE LA </a:t>
            </a:r>
            <a:r>
              <a:rPr lang="es-MX" sz="2800" b="1" dirty="0" smtClean="0"/>
              <a:t>CD</a:t>
            </a:r>
            <a:r>
              <a:rPr lang="es-MX" sz="2800" b="1" dirty="0" smtClean="0">
                <a:solidFill>
                  <a:srgbClr val="FF3399"/>
                </a:solidFill>
              </a:rPr>
              <a:t>MX </a:t>
            </a: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4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9025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385052" y="1576572"/>
            <a:ext cx="8676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400" b="1" dirty="0"/>
              <a:t>CD</a:t>
            </a:r>
            <a:r>
              <a:rPr lang="es-MX" sz="2400" b="1" dirty="0">
                <a:solidFill>
                  <a:srgbClr val="FF0000"/>
                </a:solidFill>
              </a:rPr>
              <a:t>MX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:	8.9 millones de habitantes</a:t>
            </a:r>
          </a:p>
          <a:p>
            <a:pPr marL="90488" lvl="4">
              <a:buSzPct val="50000"/>
              <a:tabLst>
                <a:tab pos="355600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ZMCM:	21.9 millones de habitantes</a:t>
            </a:r>
          </a:p>
          <a:p>
            <a:pPr marL="90488" lvl="4">
              <a:buSzPct val="50000"/>
              <a:tabLst>
                <a:tab pos="355600" algn="l"/>
              </a:tabLst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			32.7 millones de viajes/persona/día hábil		</a:t>
            </a: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206528" y="1815099"/>
            <a:ext cx="463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s-MX" sz="1600" dirty="0" smtClean="0">
                <a:solidFill>
                  <a:prstClr val="black"/>
                </a:solidFill>
              </a:rPr>
              <a:t>      </a:t>
            </a:r>
            <a:endParaRPr lang="es-MX" sz="1600" dirty="0">
              <a:solidFill>
                <a:prstClr val="black"/>
              </a:solidFill>
            </a:endParaRPr>
          </a:p>
        </p:txBody>
      </p:sp>
      <p:sp>
        <p:nvSpPr>
          <p:cNvPr id="2" name="AutoShape 2" descr="http://static.capital21.df.gob.mx/wp-content/uploads/2015/01/29184843/CDMX-gent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3" name="AutoShape 4" descr="http://static.capital21.df.gob.mx/wp-content/uploads/2015/01/29184843/CDMX-gent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68960"/>
            <a:ext cx="6912768" cy="302433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09640" y="836712"/>
            <a:ext cx="5742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50000"/>
            </a:pP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LA MOVILIDAD EN </a:t>
            </a:r>
            <a:r>
              <a:rPr lang="es-MX" sz="2800" b="1" dirty="0" smtClean="0"/>
              <a:t>CD</a:t>
            </a:r>
            <a:r>
              <a:rPr lang="es-MX" sz="2800" b="1" dirty="0" smtClean="0">
                <a:solidFill>
                  <a:srgbClr val="FF0000"/>
                </a:solidFill>
              </a:rPr>
              <a:t>MX</a:t>
            </a: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 EN 2016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5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0003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Rectángulo"/>
          <p:cNvSpPr/>
          <p:nvPr/>
        </p:nvSpPr>
        <p:spPr>
          <a:xfrm>
            <a:off x="1619672" y="530677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50000"/>
            </a:pP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PARTICIPACIÓN DEL METRO</a:t>
            </a:r>
          </a:p>
          <a:p>
            <a:pPr algn="ctr">
              <a:buSzPct val="50000"/>
            </a:pP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EN LOS VIAJES DEL VALLE DE MÉXICO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6</a:t>
            </a:r>
            <a:endParaRPr lang="es-MX" sz="2000" b="1" dirty="0"/>
          </a:p>
        </p:txBody>
      </p:sp>
      <p:sp>
        <p:nvSpPr>
          <p:cNvPr id="3" name="AutoShape 2" descr="Resultado de imagen para metro de la ciudad de m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4" descr="Resultado de imagen para metro de la ciudad de méxic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para metro de la ciudad de méxic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8" descr="Resultado de imagen para metro de la ciudad de méxic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AutoShape 10" descr="Resultado de imagen para metro de la ciudad de méxic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4" name="AutoShape 12" descr="Resultado de imagen para metro de la ciudad de méxic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5" name="AutoShape 14" descr="Resultado de imagen para metro de la ciudad de méxico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6" name="AutoShape 16" descr="Resultado de imagen para metro de la ciudad de méxico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138" name="Picture 18" descr="Resultado de imagen para metro de la ciudad de méx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21246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4139952" y="5036983"/>
            <a:ext cx="4788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80000">
              <a:buFont typeface="Arial" charset="0"/>
              <a:buChar char="•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No considera viajes 	generados en el  transbordo entre líneas, que representan 9 millones de viajes  </a:t>
            </a: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ángulo 1"/>
          <p:cNvSpPr/>
          <p:nvPr/>
        </p:nvSpPr>
        <p:spPr>
          <a:xfrm>
            <a:off x="35496" y="1400284"/>
            <a:ext cx="468052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50000"/>
            </a:pPr>
            <a:r>
              <a:rPr lang="es-MX" sz="2300" b="1" dirty="0" smtClean="0">
                <a:solidFill>
                  <a:schemeClr val="accent6">
                    <a:lumMod val="50000"/>
                  </a:schemeClr>
                </a:solidFill>
              </a:rPr>
              <a:t>      Modo 	  viajes/día	%</a:t>
            </a:r>
          </a:p>
          <a:p>
            <a:pPr marL="90488" defTabSz="180000">
              <a:buSzPct val="50000"/>
            </a:pPr>
            <a:endParaRPr lang="es-MX" sz="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defTabSz="180000">
              <a:buSzPct val="100000"/>
              <a:buFont typeface="Wingdings" pitchFamily="2" charset="2"/>
              <a:buChar char="§"/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Colectivo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		14,125,825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	43.1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Automóvil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6,343,727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19.4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rgbClr val="FF0000"/>
                </a:solidFill>
              </a:rPr>
              <a:t>Metro*		</a:t>
            </a:r>
            <a:r>
              <a:rPr lang="es-MX" sz="2200" b="1" dirty="0" smtClean="0">
                <a:solidFill>
                  <a:srgbClr val="FF0000"/>
                </a:solidFill>
              </a:rPr>
              <a:t>  5,508,220</a:t>
            </a:r>
            <a:r>
              <a:rPr lang="es-MX" sz="2200" b="1" dirty="0">
                <a:solidFill>
                  <a:srgbClr val="FF0000"/>
                </a:solidFill>
              </a:rPr>
              <a:t>	</a:t>
            </a:r>
            <a:r>
              <a:rPr lang="es-MX" sz="2200" b="1" dirty="0" smtClean="0">
                <a:solidFill>
                  <a:srgbClr val="FF0000"/>
                </a:solidFill>
              </a:rPr>
              <a:t>   16.8</a:t>
            </a:r>
            <a:r>
              <a:rPr lang="es-MX" sz="2200" b="1" dirty="0">
                <a:solidFill>
                  <a:srgbClr val="FF0000"/>
                </a:solidFill>
              </a:rPr>
              <a:t>	</a:t>
            </a: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Autobús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	  2,203,813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  6.7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Taxi		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1,798,724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  5.5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Metrobús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1,065,000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  3.3</a:t>
            </a:r>
            <a:endParaRPr lang="es-MX" sz="2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Autobús 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RTP     600,104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  1.8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Bicicleta		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437,342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  1.3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Trolebús		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204,916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  0.6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Tren ligero	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114,348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  0.3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Motocicleta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	  92,563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  0.3</a:t>
            </a:r>
            <a:endParaRPr lang="es-MX" sz="2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defTabSz="180000">
              <a:buSzPct val="100000"/>
              <a:buFont typeface="Wingdings" pitchFamily="2" charset="2"/>
              <a:buChar char="§"/>
              <a:tabLst>
                <a:tab pos="355600" algn="l"/>
              </a:tabLst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Otros		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	273,956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     0.8</a:t>
            </a:r>
            <a:endParaRPr lang="es-MX" sz="2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90488" defTabSz="180000">
              <a:buSzPct val="50000"/>
            </a:pP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				Total			32,768,538	100.0</a:t>
            </a:r>
            <a:endParaRPr lang="es-MX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7</a:t>
            </a:r>
            <a:endParaRPr lang="es-MX" sz="2000" b="1" dirty="0"/>
          </a:p>
        </p:txBody>
      </p:sp>
      <p:graphicFrame>
        <p:nvGraphicFramePr>
          <p:cNvPr id="3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0724416"/>
              </p:ext>
            </p:extLst>
          </p:nvPr>
        </p:nvGraphicFramePr>
        <p:xfrm>
          <a:off x="1115616" y="2919720"/>
          <a:ext cx="6480720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Rectángulo"/>
          <p:cNvSpPr/>
          <p:nvPr/>
        </p:nvSpPr>
        <p:spPr>
          <a:xfrm>
            <a:off x="323527" y="1672932"/>
            <a:ext cx="835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358775">
              <a:buSzPct val="50000"/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Con la recuperación de 5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Estaciones de la Línea A y 11 de la 12, llegamos en promedio de 5.5 millones.</a:t>
            </a:r>
          </a:p>
          <a:p>
            <a:pPr marL="449263" lvl="1" indent="-358775">
              <a:buSzPct val="50000"/>
              <a:buFont typeface="Wingdings" pitchFamily="2" charset="2"/>
              <a:buChar char="Ø"/>
            </a:pP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Estimamos crecer a 5.8 millones de usuarios al día en 2017. </a:t>
            </a: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907704" y="746701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50000"/>
            </a:pP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INCREMENTO DEMANDA DE SERVICIO 1970-2016</a:t>
            </a:r>
            <a:endParaRPr lang="es-MX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5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8532440" y="645333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8</a:t>
            </a:r>
            <a:endParaRPr lang="es-MX" sz="20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869549" y="1203093"/>
            <a:ext cx="5341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accent6">
                    <a:lumMod val="50000"/>
                  </a:schemeClr>
                </a:solidFill>
              </a:rPr>
              <a:t>PROYECTOS ESTRATÉGICOS</a:t>
            </a:r>
            <a:endParaRPr lang="es-MX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Resultado de imagen para mantenimiento de trenes de met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50" y="1988839"/>
            <a:ext cx="6562421" cy="40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6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3507</TotalTime>
  <Words>1436</Words>
  <Application>Microsoft Office PowerPoint</Application>
  <PresentationFormat>Presentación en pantalla (4:3)</PresentationFormat>
  <Paragraphs>341</Paragraphs>
  <Slides>40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Ing. Vivanco</dc:creator>
  <cp:lastModifiedBy>Constantin Dellis</cp:lastModifiedBy>
  <cp:revision>63</cp:revision>
  <cp:lastPrinted>2017-02-10T00:26:01Z</cp:lastPrinted>
  <dcterms:created xsi:type="dcterms:W3CDTF">2017-01-30T20:29:05Z</dcterms:created>
  <dcterms:modified xsi:type="dcterms:W3CDTF">2017-02-14T14:46:20Z</dcterms:modified>
</cp:coreProperties>
</file>