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302" r:id="rId10"/>
    <p:sldId id="303" r:id="rId11"/>
    <p:sldId id="256" r:id="rId12"/>
    <p:sldId id="264" r:id="rId13"/>
    <p:sldId id="288" r:id="rId14"/>
    <p:sldId id="261" r:id="rId15"/>
    <p:sldId id="266" r:id="rId16"/>
    <p:sldId id="289" r:id="rId17"/>
    <p:sldId id="298" r:id="rId18"/>
    <p:sldId id="269" r:id="rId19"/>
    <p:sldId id="270" r:id="rId20"/>
    <p:sldId id="299" r:id="rId21"/>
    <p:sldId id="300" r:id="rId22"/>
    <p:sldId id="304" r:id="rId23"/>
    <p:sldId id="301" r:id="rId2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9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'EXCISE NACIONAL'!$IU$77</c:f>
              <c:strCache>
                <c:ptCount val="1"/>
                <c:pt idx="0">
                  <c:v>DIESEL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'EXCISE NACIONAL'!$IV$76:$JP$76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'EXCISE NACIONAL'!$IV$77:$JP$77</c:f>
              <c:numCache>
                <c:formatCode>#,##0</c:formatCode>
                <c:ptCount val="21"/>
                <c:pt idx="0">
                  <c:v>12414808.155999999</c:v>
                </c:pt>
                <c:pt idx="1">
                  <c:v>12876484.617000001</c:v>
                </c:pt>
                <c:pt idx="2">
                  <c:v>13869624.892999999</c:v>
                </c:pt>
                <c:pt idx="3">
                  <c:v>14759112.757999998</c:v>
                </c:pt>
                <c:pt idx="4">
                  <c:v>14632588.954</c:v>
                </c:pt>
                <c:pt idx="5">
                  <c:v>15241919.261000002</c:v>
                </c:pt>
                <c:pt idx="6">
                  <c:v>15111992.308</c:v>
                </c:pt>
                <c:pt idx="7">
                  <c:v>14808552.411</c:v>
                </c:pt>
                <c:pt idx="8">
                  <c:v>16099597.510000002</c:v>
                </c:pt>
                <c:pt idx="9">
                  <c:v>16629283.865000002</c:v>
                </c:pt>
                <c:pt idx="10">
                  <c:v>17588445.988000002</c:v>
                </c:pt>
                <c:pt idx="11">
                  <c:v>18919001.298999999</c:v>
                </c:pt>
                <c:pt idx="12">
                  <c:v>19676984.313999996</c:v>
                </c:pt>
                <c:pt idx="13">
                  <c:v>21072403.574000001</c:v>
                </c:pt>
                <c:pt idx="14">
                  <c:v>19778227.980000004</c:v>
                </c:pt>
                <c:pt idx="15">
                  <c:v>20612915.046</c:v>
                </c:pt>
                <c:pt idx="16">
                  <c:v>21306592.786000002</c:v>
                </c:pt>
                <c:pt idx="17">
                  <c:v>22330505.572000001</c:v>
                </c:pt>
                <c:pt idx="18">
                  <c:v>21727507.670000002</c:v>
                </c:pt>
                <c:pt idx="19">
                  <c:v>21657146.513</c:v>
                </c:pt>
                <c:pt idx="20">
                  <c:v>21389789.882000003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17-4655-B70C-3872AC9384D5}"/>
            </c:ext>
          </c:extLst>
        </c:ser>
        <c:ser>
          <c:idx val="1"/>
          <c:order val="1"/>
          <c:tx>
            <c:strRef>
              <c:f>'EXCISE NACIONAL'!$IU$78</c:f>
              <c:strCache>
                <c:ptCount val="1"/>
                <c:pt idx="0">
                  <c:v>GASOLINA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'EXCISE NACIONAL'!$IV$76:$JP$76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'EXCISE NACIONAL'!$IV$78:$JP$78</c:f>
              <c:numCache>
                <c:formatCode>#,##0</c:formatCode>
                <c:ptCount val="21"/>
                <c:pt idx="0">
                  <c:v>26598380.081000011</c:v>
                </c:pt>
                <c:pt idx="1">
                  <c:v>25343739.036000006</c:v>
                </c:pt>
                <c:pt idx="2">
                  <c:v>26552500.996999994</c:v>
                </c:pt>
                <c:pt idx="3">
                  <c:v>27837916.322000001</c:v>
                </c:pt>
                <c:pt idx="4">
                  <c:v>27062448.282999996</c:v>
                </c:pt>
                <c:pt idx="5">
                  <c:v>28053622.998999998</c:v>
                </c:pt>
                <c:pt idx="6">
                  <c:v>30332297.734000005</c:v>
                </c:pt>
                <c:pt idx="7">
                  <c:v>30669436.726999998</c:v>
                </c:pt>
                <c:pt idx="8">
                  <c:v>32890870.716000002</c:v>
                </c:pt>
                <c:pt idx="9">
                  <c:v>35763272.089000009</c:v>
                </c:pt>
                <c:pt idx="10">
                  <c:v>36069674.644000001</c:v>
                </c:pt>
                <c:pt idx="11">
                  <c:v>38499741.677999988</c:v>
                </c:pt>
                <c:pt idx="12">
                  <c:v>42881555.15299999</c:v>
                </c:pt>
                <c:pt idx="13">
                  <c:v>44867050.833000004</c:v>
                </c:pt>
                <c:pt idx="14">
                  <c:v>45567437.023897015</c:v>
                </c:pt>
                <c:pt idx="15">
                  <c:v>47208076.050050989</c:v>
                </c:pt>
                <c:pt idx="16">
                  <c:v>45373656.410999991</c:v>
                </c:pt>
                <c:pt idx="17">
                  <c:v>45733696.634999998</c:v>
                </c:pt>
                <c:pt idx="18">
                  <c:v>44680228.257000007</c:v>
                </c:pt>
                <c:pt idx="19">
                  <c:v>44090012.775000006</c:v>
                </c:pt>
                <c:pt idx="20">
                  <c:v>45002157.892999984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617-4655-B70C-3872AC938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29616"/>
        <c:axId val="133428496"/>
      </c:scatterChart>
      <c:valAx>
        <c:axId val="133429616"/>
        <c:scaling>
          <c:orientation val="minMax"/>
          <c:max val="2015"/>
          <c:min val="1995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428496"/>
        <c:crosses val="autoZero"/>
        <c:crossBetween val="midCat"/>
      </c:valAx>
      <c:valAx>
        <c:axId val="133428496"/>
        <c:scaling>
          <c:orientation val="minMax"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429616"/>
        <c:crosses val="autoZero"/>
        <c:crossBetween val="midCat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'COMBUSTIBLES NL HISTORICO'!$A$113</c:f>
              <c:strCache>
                <c:ptCount val="1"/>
                <c:pt idx="0">
                  <c:v>GASOLINA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/>
            </c:spPr>
          </c:marker>
          <c:xVal>
            <c:numRef>
              <c:f>'COMBUSTIBLES NL HISTORICO'!$B$112:$V$112</c:f>
              <c:numCache>
                <c:formatCode>#,##0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'COMBUSTIBLES NL HISTORICO'!$B$113:$V$113</c:f>
              <c:numCache>
                <c:formatCode>#,##0</c:formatCode>
                <c:ptCount val="21"/>
                <c:pt idx="0">
                  <c:v>1537369.7629999998</c:v>
                </c:pt>
                <c:pt idx="1">
                  <c:v>1543777.4470000002</c:v>
                </c:pt>
                <c:pt idx="2">
                  <c:v>1630657.1339999996</c:v>
                </c:pt>
                <c:pt idx="3">
                  <c:v>1798667.277</c:v>
                </c:pt>
                <c:pt idx="4">
                  <c:v>1660399.0980000002</c:v>
                </c:pt>
                <c:pt idx="5">
                  <c:v>1776008.5149999999</c:v>
                </c:pt>
                <c:pt idx="6">
                  <c:v>1869938.6480000003</c:v>
                </c:pt>
                <c:pt idx="7">
                  <c:v>1911161.6110000005</c:v>
                </c:pt>
                <c:pt idx="8">
                  <c:v>1968252.584</c:v>
                </c:pt>
                <c:pt idx="9">
                  <c:v>2078533.4160000002</c:v>
                </c:pt>
                <c:pt idx="10">
                  <c:v>2277260.9539999999</c:v>
                </c:pt>
                <c:pt idx="11">
                  <c:v>2536931.8160000001</c:v>
                </c:pt>
                <c:pt idx="12">
                  <c:v>2669262.1370000001</c:v>
                </c:pt>
                <c:pt idx="13">
                  <c:v>2530739.0840000003</c:v>
                </c:pt>
                <c:pt idx="14">
                  <c:v>2721843.7010000004</c:v>
                </c:pt>
                <c:pt idx="15">
                  <c:v>2687223.077</c:v>
                </c:pt>
                <c:pt idx="16">
                  <c:v>2593722.3560000001</c:v>
                </c:pt>
                <c:pt idx="17">
                  <c:v>2608266.2119999998</c:v>
                </c:pt>
                <c:pt idx="18">
                  <c:v>2607673.923</c:v>
                </c:pt>
                <c:pt idx="19">
                  <c:v>2647170.4560000002</c:v>
                </c:pt>
                <c:pt idx="20">
                  <c:v>2732163.2030000002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B8B-485A-B437-43093B1EEFA8}"/>
            </c:ext>
          </c:extLst>
        </c:ser>
        <c:ser>
          <c:idx val="1"/>
          <c:order val="1"/>
          <c:tx>
            <c:strRef>
              <c:f>'COMBUSTIBLES NL HISTORICO'!$A$114</c:f>
              <c:strCache>
                <c:ptCount val="1"/>
                <c:pt idx="0">
                  <c:v>DIESEL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'COMBUSTIBLES NL HISTORICO'!$B$112:$V$112</c:f>
              <c:numCache>
                <c:formatCode>#,##0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'COMBUSTIBLES NL HISTORICO'!$B$114:$V$114</c:f>
              <c:numCache>
                <c:formatCode>#,##0</c:formatCode>
                <c:ptCount val="21"/>
                <c:pt idx="0">
                  <c:v>895174.77099999995</c:v>
                </c:pt>
                <c:pt idx="1">
                  <c:v>1017137.0700000001</c:v>
                </c:pt>
                <c:pt idx="2">
                  <c:v>1108149.8419999999</c:v>
                </c:pt>
                <c:pt idx="3">
                  <c:v>1151225.125</c:v>
                </c:pt>
                <c:pt idx="4">
                  <c:v>1044647.3670000001</c:v>
                </c:pt>
                <c:pt idx="5">
                  <c:v>1027239.112</c:v>
                </c:pt>
                <c:pt idx="6">
                  <c:v>1001280.4780000001</c:v>
                </c:pt>
                <c:pt idx="7">
                  <c:v>989833.41900000011</c:v>
                </c:pt>
                <c:pt idx="8">
                  <c:v>1120553.0990000002</c:v>
                </c:pt>
                <c:pt idx="9">
                  <c:v>1068690.473</c:v>
                </c:pt>
                <c:pt idx="10">
                  <c:v>1197304.7930000001</c:v>
                </c:pt>
                <c:pt idx="11">
                  <c:v>1375238.5960000001</c:v>
                </c:pt>
                <c:pt idx="12">
                  <c:v>1373417.531</c:v>
                </c:pt>
                <c:pt idx="13">
                  <c:v>1448799.878</c:v>
                </c:pt>
                <c:pt idx="14">
                  <c:v>1457553.659</c:v>
                </c:pt>
                <c:pt idx="15">
                  <c:v>1490376.69</c:v>
                </c:pt>
                <c:pt idx="16">
                  <c:v>1458511.0730000001</c:v>
                </c:pt>
                <c:pt idx="17">
                  <c:v>1599744.9610000001</c:v>
                </c:pt>
                <c:pt idx="18">
                  <c:v>1547967.8959999999</c:v>
                </c:pt>
                <c:pt idx="19">
                  <c:v>1668504.044</c:v>
                </c:pt>
                <c:pt idx="20">
                  <c:v>1662185.1290000004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B8B-485A-B437-43093B1EE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60384"/>
        <c:axId val="240460944"/>
      </c:scatterChart>
      <c:valAx>
        <c:axId val="240460384"/>
        <c:scaling>
          <c:orientation val="minMax"/>
          <c:max val="2015"/>
          <c:min val="1995"/>
        </c:scaling>
        <c:delete val="0"/>
        <c:axPos val="b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460944"/>
        <c:crosses val="autoZero"/>
        <c:crossBetween val="midCat"/>
      </c:valAx>
      <c:valAx>
        <c:axId val="240460944"/>
        <c:scaling>
          <c:orientation val="minMax"/>
          <c:max val="2800000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460384"/>
        <c:crosses val="autoZero"/>
        <c:crossBetween val="midCat"/>
      </c:valAx>
      <c:spPr>
        <a:noFill/>
        <a:ln w="9525"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'EXCISE NACIONAL'!$JT$61</c:f>
              <c:strCache>
                <c:ptCount val="1"/>
                <c:pt idx="0">
                  <c:v>$ Plus $0.20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NACIONAL'!$JU$61:$KH$61</c:f>
              <c:numCache>
                <c:formatCode>"$"#,##0</c:formatCode>
                <c:ptCount val="14"/>
                <c:pt idx="0">
                  <c:v>13744.397804418664</c:v>
                </c:pt>
                <c:pt idx="1">
                  <c:v>14226.767696497254</c:v>
                </c:pt>
                <c:pt idx="2">
                  <c:v>14726.073940198936</c:v>
                </c:pt>
                <c:pt idx="3">
                  <c:v>15242.911440207254</c:v>
                </c:pt>
                <c:pt idx="4">
                  <c:v>15777.896006934456</c:v>
                </c:pt>
                <c:pt idx="5">
                  <c:v>16331.665091502349</c:v>
                </c:pt>
                <c:pt idx="6">
                  <c:v>16904.878546574451</c:v>
                </c:pt>
                <c:pt idx="7">
                  <c:v>17498.219413949042</c:v>
                </c:pt>
                <c:pt idx="8">
                  <c:v>18112.394739854852</c:v>
                </c:pt>
                <c:pt idx="9">
                  <c:v>18748.136418924278</c:v>
                </c:pt>
                <c:pt idx="10">
                  <c:v>19406.20206785321</c:v>
                </c:pt>
                <c:pt idx="11">
                  <c:v>20087.375929792222</c:v>
                </c:pt>
                <c:pt idx="12">
                  <c:v>20792.469810550581</c:v>
                </c:pt>
                <c:pt idx="13">
                  <c:v>21522.324047732705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21-47A2-8925-2A9D9CFAC24A}"/>
            </c:ext>
          </c:extLst>
        </c:ser>
        <c:ser>
          <c:idx val="1"/>
          <c:order val="1"/>
          <c:tx>
            <c:strRef>
              <c:f>'EXCISE NACIONAL'!$JT$62</c:f>
              <c:strCache>
                <c:ptCount val="1"/>
                <c:pt idx="0">
                  <c:v>$ Plus $0.30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NACIONAL'!$JU$62:$KH$62</c:f>
              <c:numCache>
                <c:formatCode>"$"#,##0</c:formatCode>
                <c:ptCount val="14"/>
                <c:pt idx="0">
                  <c:v>20616.596706627999</c:v>
                </c:pt>
                <c:pt idx="1">
                  <c:v>21340.151544745881</c:v>
                </c:pt>
                <c:pt idx="2">
                  <c:v>22089.110910298408</c:v>
                </c:pt>
                <c:pt idx="3">
                  <c:v>22864.367160310881</c:v>
                </c:pt>
                <c:pt idx="4">
                  <c:v>23666.844010401684</c:v>
                </c:pt>
                <c:pt idx="5">
                  <c:v>24497.497637253528</c:v>
                </c:pt>
                <c:pt idx="6">
                  <c:v>25357.317819861684</c:v>
                </c:pt>
                <c:pt idx="7">
                  <c:v>26247.329120923565</c:v>
                </c:pt>
                <c:pt idx="8">
                  <c:v>27168.592109782279</c:v>
                </c:pt>
                <c:pt idx="9">
                  <c:v>28122.204628386422</c:v>
                </c:pt>
                <c:pt idx="10">
                  <c:v>29109.303101779828</c:v>
                </c:pt>
                <c:pt idx="11">
                  <c:v>30131.063894688334</c:v>
                </c:pt>
                <c:pt idx="12">
                  <c:v>31188.704715825879</c:v>
                </c:pt>
                <c:pt idx="13">
                  <c:v>32283.486071599058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21-47A2-8925-2A9D9CFAC24A}"/>
            </c:ext>
          </c:extLst>
        </c:ser>
        <c:ser>
          <c:idx val="2"/>
          <c:order val="2"/>
          <c:tx>
            <c:strRef>
              <c:f>'EXCISE NACIONAL'!$JT$63</c:f>
              <c:strCache>
                <c:ptCount val="1"/>
                <c:pt idx="0">
                  <c:v>$ Plus $0.40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NACIONAL'!$JU$63:$KH$63</c:f>
              <c:numCache>
                <c:formatCode>"$"#,##0</c:formatCode>
                <c:ptCount val="14"/>
                <c:pt idx="0">
                  <c:v>27488.795608837328</c:v>
                </c:pt>
                <c:pt idx="1">
                  <c:v>28453.535392994509</c:v>
                </c:pt>
                <c:pt idx="2">
                  <c:v>29452.147880397872</c:v>
                </c:pt>
                <c:pt idx="3">
                  <c:v>30485.822880414507</c:v>
                </c:pt>
                <c:pt idx="4">
                  <c:v>31555.792013868911</c:v>
                </c:pt>
                <c:pt idx="5">
                  <c:v>32663.330183004698</c:v>
                </c:pt>
                <c:pt idx="6">
                  <c:v>33809.757093148903</c:v>
                </c:pt>
                <c:pt idx="7">
                  <c:v>34996.438827898084</c:v>
                </c:pt>
                <c:pt idx="8">
                  <c:v>36224.789479709703</c:v>
                </c:pt>
                <c:pt idx="9">
                  <c:v>37496.272837848555</c:v>
                </c:pt>
                <c:pt idx="10">
                  <c:v>38812.40413570642</c:v>
                </c:pt>
                <c:pt idx="11">
                  <c:v>40174.751859584445</c:v>
                </c:pt>
                <c:pt idx="12">
                  <c:v>41584.939621101163</c:v>
                </c:pt>
                <c:pt idx="13">
                  <c:v>43044.648095465411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21-47A2-8925-2A9D9CFAC24A}"/>
            </c:ext>
          </c:extLst>
        </c:ser>
        <c:ser>
          <c:idx val="3"/>
          <c:order val="3"/>
          <c:tx>
            <c:strRef>
              <c:f>'EXCISE NACIONAL'!$JT$64</c:f>
              <c:strCache>
                <c:ptCount val="1"/>
                <c:pt idx="0">
                  <c:v>$ Plus $0.50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NACIONAL'!$JU$64:$KH$64</c:f>
              <c:numCache>
                <c:formatCode>"$"#,##0</c:formatCode>
                <c:ptCount val="14"/>
                <c:pt idx="0">
                  <c:v>34360.994511046658</c:v>
                </c:pt>
                <c:pt idx="1">
                  <c:v>35566.919241243137</c:v>
                </c:pt>
                <c:pt idx="2">
                  <c:v>36815.184850497339</c:v>
                </c:pt>
                <c:pt idx="3">
                  <c:v>38107.278600518133</c:v>
                </c:pt>
                <c:pt idx="4">
                  <c:v>39444.740017336131</c:v>
                </c:pt>
                <c:pt idx="5">
                  <c:v>40829.162728755873</c:v>
                </c:pt>
                <c:pt idx="6">
                  <c:v>42262.196366436132</c:v>
                </c:pt>
                <c:pt idx="7">
                  <c:v>43745.5485348726</c:v>
                </c:pt>
                <c:pt idx="8">
                  <c:v>45280.98684963712</c:v>
                </c:pt>
                <c:pt idx="9">
                  <c:v>46870.341047310692</c:v>
                </c:pt>
                <c:pt idx="10">
                  <c:v>48515.505169633034</c:v>
                </c:pt>
                <c:pt idx="11">
                  <c:v>50218.439824480542</c:v>
                </c:pt>
                <c:pt idx="12">
                  <c:v>51981.174526376461</c:v>
                </c:pt>
                <c:pt idx="13">
                  <c:v>53805.810119331749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C21-47A2-8925-2A9D9CFAC24A}"/>
            </c:ext>
          </c:extLst>
        </c:ser>
        <c:ser>
          <c:idx val="4"/>
          <c:order val="4"/>
          <c:tx>
            <c:strRef>
              <c:f>'EXCISE NACIONAL'!$JT$65</c:f>
              <c:strCache>
                <c:ptCount val="1"/>
                <c:pt idx="0">
                  <c:v>$ Plus $0.60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NACIONAL'!$JU$65:$KH$65</c:f>
              <c:numCache>
                <c:formatCode>"$"#,##0</c:formatCode>
                <c:ptCount val="14"/>
                <c:pt idx="0">
                  <c:v>41233.193413255991</c:v>
                </c:pt>
                <c:pt idx="1">
                  <c:v>42680.303089491754</c:v>
                </c:pt>
                <c:pt idx="2">
                  <c:v>44178.221820596802</c:v>
                </c:pt>
                <c:pt idx="3">
                  <c:v>45728.734320621756</c:v>
                </c:pt>
                <c:pt idx="4">
                  <c:v>47333.688020803354</c:v>
                </c:pt>
                <c:pt idx="5">
                  <c:v>48994.995274507048</c:v>
                </c:pt>
                <c:pt idx="6">
                  <c:v>50714.635639723361</c:v>
                </c:pt>
                <c:pt idx="7">
                  <c:v>52494.658241847115</c:v>
                </c:pt>
                <c:pt idx="8">
                  <c:v>54337.184219564544</c:v>
                </c:pt>
                <c:pt idx="9">
                  <c:v>56244.409256772837</c:v>
                </c:pt>
                <c:pt idx="10">
                  <c:v>58218.606203559641</c:v>
                </c:pt>
                <c:pt idx="11">
                  <c:v>60262.12778937666</c:v>
                </c:pt>
                <c:pt idx="12">
                  <c:v>62377.409431651744</c:v>
                </c:pt>
                <c:pt idx="13">
                  <c:v>64566.972143198102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C21-47A2-8925-2A9D9CFAC24A}"/>
            </c:ext>
          </c:extLst>
        </c:ser>
        <c:ser>
          <c:idx val="5"/>
          <c:order val="5"/>
          <c:tx>
            <c:strRef>
              <c:f>'EXCISE NACIONAL'!$JT$66</c:f>
              <c:strCache>
                <c:ptCount val="1"/>
                <c:pt idx="0">
                  <c:v>$ Plus $0.70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NACIONAL'!$JU$66:$KH$66</c:f>
              <c:numCache>
                <c:formatCode>"$"#,##0</c:formatCode>
                <c:ptCount val="14"/>
                <c:pt idx="0">
                  <c:v>48105.392315465317</c:v>
                </c:pt>
                <c:pt idx="1">
                  <c:v>49793.686937740378</c:v>
                </c:pt>
                <c:pt idx="2">
                  <c:v>51541.258790696265</c:v>
                </c:pt>
                <c:pt idx="3">
                  <c:v>53350.190040725385</c:v>
                </c:pt>
                <c:pt idx="4">
                  <c:v>55222.636024270578</c:v>
                </c:pt>
                <c:pt idx="5">
                  <c:v>57160.827820258222</c:v>
                </c:pt>
                <c:pt idx="6">
                  <c:v>59167.074913010583</c:v>
                </c:pt>
                <c:pt idx="7">
                  <c:v>61243.767948821631</c:v>
                </c:pt>
                <c:pt idx="8">
                  <c:v>63393.381589491968</c:v>
                </c:pt>
                <c:pt idx="9">
                  <c:v>65618.477466234966</c:v>
                </c:pt>
                <c:pt idx="10">
                  <c:v>67921.707237486247</c:v>
                </c:pt>
                <c:pt idx="11">
                  <c:v>70305.815754272771</c:v>
                </c:pt>
                <c:pt idx="12">
                  <c:v>72773.644336927027</c:v>
                </c:pt>
                <c:pt idx="13">
                  <c:v>75328.134167064432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C21-47A2-8925-2A9D9CFAC24A}"/>
            </c:ext>
          </c:extLst>
        </c:ser>
        <c:ser>
          <c:idx val="6"/>
          <c:order val="6"/>
          <c:tx>
            <c:strRef>
              <c:f>'EXCISE NACIONAL'!$JT$67</c:f>
              <c:strCache>
                <c:ptCount val="1"/>
                <c:pt idx="0">
                  <c:v>$ Plus $0.80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NACIONAL'!$JU$67:$KH$67</c:f>
              <c:numCache>
                <c:formatCode>"$"#,##0</c:formatCode>
                <c:ptCount val="14"/>
                <c:pt idx="0">
                  <c:v>54977.59121767465</c:v>
                </c:pt>
                <c:pt idx="1">
                  <c:v>56907.070785988995</c:v>
                </c:pt>
                <c:pt idx="2">
                  <c:v>58904.295760795736</c:v>
                </c:pt>
                <c:pt idx="3">
                  <c:v>60971.645760829015</c:v>
                </c:pt>
                <c:pt idx="4">
                  <c:v>63111.584027737808</c:v>
                </c:pt>
                <c:pt idx="5">
                  <c:v>65326.66036600939</c:v>
                </c:pt>
                <c:pt idx="6">
                  <c:v>67619.514186297805</c:v>
                </c:pt>
                <c:pt idx="7">
                  <c:v>69992.877655796154</c:v>
                </c:pt>
                <c:pt idx="8">
                  <c:v>72449.578959419392</c:v>
                </c:pt>
                <c:pt idx="9">
                  <c:v>74992.545675697096</c:v>
                </c:pt>
                <c:pt idx="10">
                  <c:v>77624.80827141284</c:v>
                </c:pt>
                <c:pt idx="11">
                  <c:v>80349.503719168875</c:v>
                </c:pt>
                <c:pt idx="12">
                  <c:v>83169.879242202311</c:v>
                </c:pt>
                <c:pt idx="13">
                  <c:v>86089.296190930807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C21-47A2-8925-2A9D9CFAC24A}"/>
            </c:ext>
          </c:extLst>
        </c:ser>
        <c:ser>
          <c:idx val="7"/>
          <c:order val="7"/>
          <c:tx>
            <c:strRef>
              <c:f>'EXCISE NACIONAL'!$JT$68</c:f>
              <c:strCache>
                <c:ptCount val="1"/>
                <c:pt idx="0">
                  <c:v>$ Plus $0.90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NACIONAL'!$JU$68:$KH$68</c:f>
              <c:numCache>
                <c:formatCode>"$"#,##0</c:formatCode>
                <c:ptCount val="14"/>
                <c:pt idx="0">
                  <c:v>61849.79011988399</c:v>
                </c:pt>
                <c:pt idx="1">
                  <c:v>64020.454634237627</c:v>
                </c:pt>
                <c:pt idx="2">
                  <c:v>66267.332730895199</c:v>
                </c:pt>
                <c:pt idx="3">
                  <c:v>68593.10148093263</c:v>
                </c:pt>
                <c:pt idx="4">
                  <c:v>71000.532031205032</c:v>
                </c:pt>
                <c:pt idx="5">
                  <c:v>73492.492911760579</c:v>
                </c:pt>
                <c:pt idx="6">
                  <c:v>76071.953459585027</c:v>
                </c:pt>
                <c:pt idx="7">
                  <c:v>78741.987362770655</c:v>
                </c:pt>
                <c:pt idx="8">
                  <c:v>81505.776329346802</c:v>
                </c:pt>
                <c:pt idx="9">
                  <c:v>84366.61388515924</c:v>
                </c:pt>
                <c:pt idx="10">
                  <c:v>87327.909305339446</c:v>
                </c:pt>
                <c:pt idx="11">
                  <c:v>90393.191684064994</c:v>
                </c:pt>
                <c:pt idx="12">
                  <c:v>93566.114147477594</c:v>
                </c:pt>
                <c:pt idx="13">
                  <c:v>96850.458214797138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C21-47A2-8925-2A9D9CFAC24A}"/>
            </c:ext>
          </c:extLst>
        </c:ser>
        <c:ser>
          <c:idx val="8"/>
          <c:order val="8"/>
          <c:tx>
            <c:strRef>
              <c:f>'EXCISE NACIONAL'!$JT$69</c:f>
              <c:strCache>
                <c:ptCount val="1"/>
                <c:pt idx="0">
                  <c:v>$ Plus $1.00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'EXCISE NACIONAL'!$JU$60:$KH$60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'EXCISE NACIONAL'!$JU$69:$KH$69</c:f>
              <c:numCache>
                <c:formatCode>"$"#,##0</c:formatCode>
                <c:ptCount val="14"/>
                <c:pt idx="0">
                  <c:v>68721.989022093301</c:v>
                </c:pt>
                <c:pt idx="1">
                  <c:v>71133.838482486259</c:v>
                </c:pt>
                <c:pt idx="2">
                  <c:v>73630.369700994677</c:v>
                </c:pt>
                <c:pt idx="3">
                  <c:v>76214.557201036252</c:v>
                </c:pt>
                <c:pt idx="4">
                  <c:v>78889.480034672262</c:v>
                </c:pt>
                <c:pt idx="5">
                  <c:v>81658.325457511732</c:v>
                </c:pt>
                <c:pt idx="6">
                  <c:v>84524.392732872249</c:v>
                </c:pt>
                <c:pt idx="7">
                  <c:v>87491.097069745185</c:v>
                </c:pt>
                <c:pt idx="8">
                  <c:v>90561.97369927424</c:v>
                </c:pt>
                <c:pt idx="9">
                  <c:v>93740.68209462137</c:v>
                </c:pt>
                <c:pt idx="10">
                  <c:v>97031.010339266053</c:v>
                </c:pt>
                <c:pt idx="11">
                  <c:v>100436.87964896107</c:v>
                </c:pt>
                <c:pt idx="12">
                  <c:v>103962.34905275288</c:v>
                </c:pt>
                <c:pt idx="13">
                  <c:v>107611.62023866348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C21-47A2-8925-2A9D9CFAC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89264"/>
        <c:axId val="236889824"/>
      </c:scatterChart>
      <c:valAx>
        <c:axId val="236889264"/>
        <c:scaling>
          <c:orientation val="minMax"/>
          <c:max val="2030"/>
          <c:min val="201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36889824"/>
        <c:crosses val="autoZero"/>
        <c:crossBetween val="midCat"/>
        <c:majorUnit val="1"/>
        <c:minorUnit val="1"/>
      </c:valAx>
      <c:valAx>
        <c:axId val="2368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3688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4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9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10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14/02/2017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89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4863"/>
            <a:ext cx="879411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8480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20" kern="12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4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89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99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2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25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65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0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3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16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85F0-6105-4193-883C-611CB3CFF148}" type="datetimeFigureOut">
              <a:rPr lang="es-MX" smtClean="0"/>
              <a:t>14/02/2017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ADC9-03D0-40F0-8C62-73ED1463E5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9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95605"/>
            <a:ext cx="7772400" cy="1445636"/>
          </a:xfrm>
        </p:spPr>
        <p:txBody>
          <a:bodyPr>
            <a:noAutofit/>
          </a:bodyPr>
          <a:lstStyle/>
          <a:p>
            <a:r>
              <a:rPr lang="es-MX" sz="4000" dirty="0">
                <a:latin typeface="Arial Black" panose="020B0A04020102020204" pitchFamily="34" charset="0"/>
              </a:rPr>
              <a:t>Financiamiento </a:t>
            </a:r>
            <a:r>
              <a:rPr lang="es-MX" sz="4000" dirty="0" smtClean="0">
                <a:latin typeface="Arial Black" panose="020B0A04020102020204" pitchFamily="34" charset="0"/>
              </a:rPr>
              <a:t>indispensable </a:t>
            </a:r>
            <a:r>
              <a:rPr lang="es-MX" sz="4000" dirty="0">
                <a:latin typeface="Arial Black" panose="020B0A04020102020204" pitchFamily="34" charset="0"/>
              </a:rPr>
              <a:t>para Movilidad Sustentable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1654" y="4817491"/>
            <a:ext cx="6858000" cy="436418"/>
          </a:xfrm>
        </p:spPr>
        <p:txBody>
          <a:bodyPr>
            <a:normAutofit lnSpcReduction="10000"/>
          </a:bodyPr>
          <a:lstStyle/>
          <a:p>
            <a:pPr algn="r"/>
            <a:r>
              <a:rPr lang="es-MX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CDMX, a 15 de Febrero de 2017</a:t>
            </a:r>
            <a:endParaRPr lang="es-MX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Dir.Transmetro\Desktop\2016-08-08-PHOTO-0000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29" y="89333"/>
            <a:ext cx="3039466" cy="1728192"/>
          </a:xfrm>
          <a:prstGeom prst="rect">
            <a:avLst/>
          </a:prstGeom>
          <a:noFill/>
        </p:spPr>
      </p:pic>
      <p:sp>
        <p:nvSpPr>
          <p:cNvPr id="5" name="7 CuadroTexto"/>
          <p:cNvSpPr txBox="1"/>
          <p:nvPr/>
        </p:nvSpPr>
        <p:spPr>
          <a:xfrm>
            <a:off x="4914900" y="1509748"/>
            <a:ext cx="369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6600"/>
                </a:solidFill>
                <a:latin typeface="Arial Black" panose="020B0A04020102020204" pitchFamily="34" charset="0"/>
              </a:rPr>
              <a:t>HACER LO CORRECTO NOS MUEVE</a:t>
            </a:r>
            <a:r>
              <a:rPr lang="es-ES" sz="1100" b="1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26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ángulo 176"/>
          <p:cNvSpPr/>
          <p:nvPr/>
        </p:nvSpPr>
        <p:spPr>
          <a:xfrm>
            <a:off x="6122726" y="3665269"/>
            <a:ext cx="3017863" cy="320111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Rectángulo 166"/>
          <p:cNvSpPr/>
          <p:nvPr/>
        </p:nvSpPr>
        <p:spPr>
          <a:xfrm>
            <a:off x="4050753" y="3666415"/>
            <a:ext cx="2141427" cy="3201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0" y="3656890"/>
            <a:ext cx="3986536" cy="3201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20 Elipse"/>
          <p:cNvSpPr>
            <a:spLocks/>
          </p:cNvSpPr>
          <p:nvPr/>
        </p:nvSpPr>
        <p:spPr>
          <a:xfrm>
            <a:off x="3654519" y="3628566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21" name="21 Elipse"/>
          <p:cNvSpPr>
            <a:spLocks/>
          </p:cNvSpPr>
          <p:nvPr/>
        </p:nvSpPr>
        <p:spPr>
          <a:xfrm>
            <a:off x="4177340" y="3612664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3" name="71 Elipse"/>
          <p:cNvSpPr>
            <a:spLocks/>
          </p:cNvSpPr>
          <p:nvPr/>
        </p:nvSpPr>
        <p:spPr>
          <a:xfrm>
            <a:off x="4547118" y="3612664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5" name="73 Elipse"/>
          <p:cNvSpPr/>
          <p:nvPr/>
        </p:nvSpPr>
        <p:spPr>
          <a:xfrm>
            <a:off x="7825163" y="3624479"/>
            <a:ext cx="49004" cy="544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81" name="72 Elipse"/>
          <p:cNvSpPr>
            <a:spLocks/>
          </p:cNvSpPr>
          <p:nvPr/>
        </p:nvSpPr>
        <p:spPr>
          <a:xfrm>
            <a:off x="7828061" y="3619488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4" name="72 Elipse"/>
          <p:cNvSpPr>
            <a:spLocks/>
          </p:cNvSpPr>
          <p:nvPr/>
        </p:nvSpPr>
        <p:spPr>
          <a:xfrm>
            <a:off x="6451976" y="3612664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39" name="56 Elipse"/>
          <p:cNvSpPr>
            <a:spLocks/>
          </p:cNvSpPr>
          <p:nvPr/>
        </p:nvSpPr>
        <p:spPr>
          <a:xfrm>
            <a:off x="3125172" y="3628566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25" name="34 CuadroTexto"/>
          <p:cNvSpPr txBox="1"/>
          <p:nvPr/>
        </p:nvSpPr>
        <p:spPr>
          <a:xfrm rot="16200000">
            <a:off x="1716343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1932</a:t>
            </a:r>
          </a:p>
        </p:txBody>
      </p:sp>
      <p:sp>
        <p:nvSpPr>
          <p:cNvPr id="32" name="42 CuadroTexto"/>
          <p:cNvSpPr txBox="1"/>
          <p:nvPr/>
        </p:nvSpPr>
        <p:spPr>
          <a:xfrm>
            <a:off x="2025096" y="3881908"/>
            <a:ext cx="1074356" cy="37490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s-ES" sz="612" dirty="0"/>
              <a:t>Oficinas de Tránsito</a:t>
            </a:r>
          </a:p>
          <a:p>
            <a:r>
              <a:rPr lang="es-ES" sz="612" dirty="0"/>
              <a:t>Jefatura de Tráfico (1932)</a:t>
            </a:r>
          </a:p>
        </p:txBody>
      </p:sp>
      <p:cxnSp>
        <p:nvCxnSpPr>
          <p:cNvPr id="38" name="55 Forma"/>
          <p:cNvCxnSpPr>
            <a:stCxn id="19" idx="4"/>
            <a:endCxn id="32" idx="1"/>
          </p:cNvCxnSpPr>
          <p:nvPr/>
        </p:nvCxnSpPr>
        <p:spPr>
          <a:xfrm rot="16200000" flipH="1">
            <a:off x="1774681" y="3818945"/>
            <a:ext cx="368382" cy="1324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35 CuadroTexto"/>
          <p:cNvSpPr txBox="1"/>
          <p:nvPr/>
        </p:nvSpPr>
        <p:spPr>
          <a:xfrm rot="16200000">
            <a:off x="3501368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1972</a:t>
            </a:r>
          </a:p>
        </p:txBody>
      </p:sp>
      <p:sp>
        <p:nvSpPr>
          <p:cNvPr id="27" name="36 CuadroTexto"/>
          <p:cNvSpPr txBox="1"/>
          <p:nvPr/>
        </p:nvSpPr>
        <p:spPr>
          <a:xfrm rot="16200000">
            <a:off x="4034063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1984</a:t>
            </a:r>
          </a:p>
        </p:txBody>
      </p:sp>
      <p:sp>
        <p:nvSpPr>
          <p:cNvPr id="28" name="37 CuadroTexto"/>
          <p:cNvSpPr txBox="1"/>
          <p:nvPr/>
        </p:nvSpPr>
        <p:spPr>
          <a:xfrm>
            <a:off x="1037421" y="6229693"/>
            <a:ext cx="1334001" cy="21543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800" b="1" dirty="0"/>
              <a:t>Competencia Municipal</a:t>
            </a:r>
          </a:p>
        </p:txBody>
      </p:sp>
      <p:sp>
        <p:nvSpPr>
          <p:cNvPr id="29" name="38 CuadroTexto"/>
          <p:cNvSpPr txBox="1"/>
          <p:nvPr/>
        </p:nvSpPr>
        <p:spPr>
          <a:xfrm>
            <a:off x="3519944" y="6191577"/>
            <a:ext cx="830658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s-ES" sz="800" b="1" dirty="0"/>
              <a:t>Competencia</a:t>
            </a:r>
          </a:p>
          <a:p>
            <a:pPr algn="ctr"/>
            <a:r>
              <a:rPr lang="es-ES" sz="800" b="1" dirty="0"/>
              <a:t> Estatal </a:t>
            </a:r>
          </a:p>
          <a:p>
            <a:pPr algn="ctr"/>
            <a:r>
              <a:rPr lang="es-ES" sz="800" b="1" dirty="0"/>
              <a:t>ZCM</a:t>
            </a:r>
          </a:p>
        </p:txBody>
      </p:sp>
      <p:sp>
        <p:nvSpPr>
          <p:cNvPr id="31" name="41 CuadroTexto"/>
          <p:cNvSpPr txBox="1"/>
          <p:nvPr/>
        </p:nvSpPr>
        <p:spPr>
          <a:xfrm>
            <a:off x="3162921" y="4167086"/>
            <a:ext cx="1010505" cy="37490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612" dirty="0"/>
              <a:t>Comisión Inter Municipal de Transporte Urbano</a:t>
            </a:r>
          </a:p>
        </p:txBody>
      </p:sp>
      <p:sp>
        <p:nvSpPr>
          <p:cNvPr id="30" name="39 CuadroTexto"/>
          <p:cNvSpPr txBox="1"/>
          <p:nvPr/>
        </p:nvSpPr>
        <p:spPr>
          <a:xfrm>
            <a:off x="5360068" y="6457854"/>
            <a:ext cx="2993110" cy="21543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s-ES" sz="800" b="1" dirty="0"/>
              <a:t>Competencia Estatal  en todo el territorio de Nuevo León </a:t>
            </a:r>
          </a:p>
        </p:txBody>
      </p:sp>
      <p:sp>
        <p:nvSpPr>
          <p:cNvPr id="33" name="43 CuadroTexto"/>
          <p:cNvSpPr txBox="1"/>
          <p:nvPr/>
        </p:nvSpPr>
        <p:spPr>
          <a:xfrm>
            <a:off x="1650246" y="4856585"/>
            <a:ext cx="1009776" cy="2807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s-ES" sz="612" dirty="0"/>
              <a:t>Comisión Mixta (antes de 1967)</a:t>
            </a:r>
          </a:p>
        </p:txBody>
      </p:sp>
      <p:sp>
        <p:nvSpPr>
          <p:cNvPr id="36" name="46 CuadroTexto"/>
          <p:cNvSpPr txBox="1"/>
          <p:nvPr/>
        </p:nvSpPr>
        <p:spPr>
          <a:xfrm>
            <a:off x="1432832" y="5039050"/>
            <a:ext cx="1309666" cy="2807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s-ES" sz="612" dirty="0"/>
              <a:t>Dirección  Municipal de Transporte  (1967)</a:t>
            </a:r>
          </a:p>
        </p:txBody>
      </p:sp>
      <p:cxnSp>
        <p:nvCxnSpPr>
          <p:cNvPr id="40" name="66 Conector recto de flecha"/>
          <p:cNvCxnSpPr>
            <a:stCxn id="20" idx="4"/>
            <a:endCxn id="31" idx="0"/>
          </p:cNvCxnSpPr>
          <p:nvPr/>
        </p:nvCxnSpPr>
        <p:spPr>
          <a:xfrm flipH="1">
            <a:off x="3668174" y="3693027"/>
            <a:ext cx="12059" cy="474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68 CuadroTexto"/>
          <p:cNvSpPr txBox="1"/>
          <p:nvPr/>
        </p:nvSpPr>
        <p:spPr>
          <a:xfrm>
            <a:off x="3011447" y="5217644"/>
            <a:ext cx="1014973" cy="5632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612" dirty="0"/>
              <a:t>Dirección General de Transporte</a:t>
            </a:r>
          </a:p>
          <a:p>
            <a:pPr algn="ctr"/>
            <a:r>
              <a:rPr lang="es-ES" sz="612" dirty="0"/>
              <a:t>Comisión de Regulación y Vigilancia</a:t>
            </a:r>
          </a:p>
        </p:txBody>
      </p:sp>
      <p:sp>
        <p:nvSpPr>
          <p:cNvPr id="46" name="74 CuadroTexto"/>
          <p:cNvSpPr txBox="1"/>
          <p:nvPr/>
        </p:nvSpPr>
        <p:spPr>
          <a:xfrm>
            <a:off x="3093085" y="5597512"/>
            <a:ext cx="1099892" cy="46909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s-ES" sz="612" dirty="0"/>
              <a:t>CETYV</a:t>
            </a:r>
          </a:p>
          <a:p>
            <a:r>
              <a:rPr lang="es-ES" sz="612" dirty="0"/>
              <a:t>STC METRORREY</a:t>
            </a:r>
          </a:p>
          <a:p>
            <a:r>
              <a:rPr lang="es-ES" sz="612" dirty="0"/>
              <a:t>Sub Secretaria de Transporte (1987)</a:t>
            </a:r>
          </a:p>
        </p:txBody>
      </p:sp>
      <p:sp>
        <p:nvSpPr>
          <p:cNvPr id="47" name="75 CuadroTexto"/>
          <p:cNvSpPr txBox="1"/>
          <p:nvPr/>
        </p:nvSpPr>
        <p:spPr>
          <a:xfrm>
            <a:off x="5525895" y="5028611"/>
            <a:ext cx="848242" cy="84586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r"/>
            <a:r>
              <a:rPr lang="es-ES" sz="612" dirty="0"/>
              <a:t>Coordinación de Innovación</a:t>
            </a:r>
          </a:p>
          <a:p>
            <a:pPr algn="r"/>
            <a:r>
              <a:rPr lang="es-ES" sz="612" dirty="0"/>
              <a:t>OPD  Participación Ciudadana Agencia Estatal de Transporte (2003)</a:t>
            </a:r>
          </a:p>
        </p:txBody>
      </p:sp>
      <p:cxnSp>
        <p:nvCxnSpPr>
          <p:cNvPr id="48" name="77 Forma"/>
          <p:cNvCxnSpPr/>
          <p:nvPr/>
        </p:nvCxnSpPr>
        <p:spPr>
          <a:xfrm rot="5400000">
            <a:off x="5631172" y="4378728"/>
            <a:ext cx="1555750" cy="13366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79 Forma"/>
          <p:cNvCxnSpPr>
            <a:stCxn id="43" idx="4"/>
            <a:endCxn id="46" idx="3"/>
          </p:cNvCxnSpPr>
          <p:nvPr/>
        </p:nvCxnSpPr>
        <p:spPr>
          <a:xfrm rot="5400000">
            <a:off x="3305438" y="4564665"/>
            <a:ext cx="2154935" cy="37985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82 CuadroTexto"/>
          <p:cNvSpPr txBox="1"/>
          <p:nvPr/>
        </p:nvSpPr>
        <p:spPr>
          <a:xfrm>
            <a:off x="6076136" y="5800855"/>
            <a:ext cx="1571451" cy="37490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r"/>
            <a:r>
              <a:rPr lang="es-ES" sz="612" dirty="0"/>
              <a:t>Desaparecen OPD de  Participación Ciudadana,</a:t>
            </a:r>
          </a:p>
          <a:p>
            <a:pPr algn="r"/>
            <a:r>
              <a:rPr lang="es-ES" sz="612" dirty="0"/>
              <a:t>Permanecen AET y CETYV (2010)</a:t>
            </a:r>
          </a:p>
        </p:txBody>
      </p:sp>
      <p:cxnSp>
        <p:nvCxnSpPr>
          <p:cNvPr id="54" name="86 Forma"/>
          <p:cNvCxnSpPr/>
          <p:nvPr/>
        </p:nvCxnSpPr>
        <p:spPr>
          <a:xfrm rot="5400000">
            <a:off x="6605366" y="4693884"/>
            <a:ext cx="2261604" cy="21810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1132"/>
          <p:cNvCxnSpPr>
            <a:endCxn id="33" idx="3"/>
          </p:cNvCxnSpPr>
          <p:nvPr/>
        </p:nvCxnSpPr>
        <p:spPr>
          <a:xfrm rot="5400000">
            <a:off x="2242357" y="4094791"/>
            <a:ext cx="1319815" cy="48448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6 CuadroTexto"/>
          <p:cNvSpPr txBox="1"/>
          <p:nvPr/>
        </p:nvSpPr>
        <p:spPr>
          <a:xfrm rot="16200000">
            <a:off x="4400810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1987</a:t>
            </a:r>
          </a:p>
        </p:txBody>
      </p:sp>
      <p:cxnSp>
        <p:nvCxnSpPr>
          <p:cNvPr id="62" name="Conector angular 234"/>
          <p:cNvCxnSpPr>
            <a:endCxn id="36" idx="3"/>
          </p:cNvCxnSpPr>
          <p:nvPr/>
        </p:nvCxnSpPr>
        <p:spPr>
          <a:xfrm rot="5400000">
            <a:off x="2192362" y="4227262"/>
            <a:ext cx="1502279" cy="40200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36 CuadroTexto"/>
          <p:cNvSpPr txBox="1"/>
          <p:nvPr/>
        </p:nvSpPr>
        <p:spPr>
          <a:xfrm rot="16200000">
            <a:off x="7680290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2010</a:t>
            </a:r>
          </a:p>
        </p:txBody>
      </p:sp>
      <p:cxnSp>
        <p:nvCxnSpPr>
          <p:cNvPr id="140" name="Conector recto de flecha 139"/>
          <p:cNvCxnSpPr/>
          <p:nvPr/>
        </p:nvCxnSpPr>
        <p:spPr>
          <a:xfrm>
            <a:off x="266132" y="6418119"/>
            <a:ext cx="3424890" cy="10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/>
          <p:cNvCxnSpPr/>
          <p:nvPr/>
        </p:nvCxnSpPr>
        <p:spPr>
          <a:xfrm flipV="1">
            <a:off x="4198507" y="6418120"/>
            <a:ext cx="4712456" cy="11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cK 5. Source"/>
          <p:cNvSpPr>
            <a:spLocks noChangeArrowheads="1"/>
          </p:cNvSpPr>
          <p:nvPr/>
        </p:nvSpPr>
        <p:spPr bwMode="auto">
          <a:xfrm>
            <a:off x="261784" y="6617278"/>
            <a:ext cx="52516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s-ES" sz="800" dirty="0"/>
              <a:t>FUENTE: Adaptado de </a:t>
            </a:r>
            <a:r>
              <a:rPr lang="es-ES_tradnl" sz="800" dirty="0"/>
              <a:t>Administración y Transporte Público: Evolución de las Organizaciones Públicas en Monterrey</a:t>
            </a:r>
            <a:endParaRPr lang="en-US" sz="800" dirty="0"/>
          </a:p>
        </p:txBody>
      </p:sp>
      <p:cxnSp>
        <p:nvCxnSpPr>
          <p:cNvPr id="22" name="27 Conector recto de flecha"/>
          <p:cNvCxnSpPr/>
          <p:nvPr/>
        </p:nvCxnSpPr>
        <p:spPr>
          <a:xfrm>
            <a:off x="1629076" y="3644893"/>
            <a:ext cx="237858" cy="0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9 Conector recto de flecha"/>
          <p:cNvCxnSpPr/>
          <p:nvPr/>
        </p:nvCxnSpPr>
        <p:spPr>
          <a:xfrm flipV="1">
            <a:off x="2264854" y="3644891"/>
            <a:ext cx="1383704" cy="4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31 Conector recto de flecha"/>
          <p:cNvCxnSpPr/>
          <p:nvPr/>
        </p:nvCxnSpPr>
        <p:spPr>
          <a:xfrm>
            <a:off x="4226346" y="3642531"/>
            <a:ext cx="3666953" cy="4724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29 Conector recto de flecha"/>
          <p:cNvCxnSpPr/>
          <p:nvPr/>
        </p:nvCxnSpPr>
        <p:spPr>
          <a:xfrm flipV="1">
            <a:off x="3703332" y="3644519"/>
            <a:ext cx="471489" cy="751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71 Elipse"/>
          <p:cNvSpPr>
            <a:spLocks/>
          </p:cNvSpPr>
          <p:nvPr/>
        </p:nvSpPr>
        <p:spPr>
          <a:xfrm>
            <a:off x="6819275" y="3598080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101" name="CuadroTexto 309"/>
          <p:cNvSpPr txBox="1"/>
          <p:nvPr/>
        </p:nvSpPr>
        <p:spPr>
          <a:xfrm>
            <a:off x="6253226" y="2871699"/>
            <a:ext cx="2275188" cy="405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Ley de TMS</a:t>
            </a:r>
          </a:p>
          <a:p>
            <a:pPr algn="ctr"/>
            <a:r>
              <a:rPr lang="es-MX" sz="612" dirty="0">
                <a:solidFill>
                  <a:srgbClr val="FF0000"/>
                </a:solidFill>
                <a:cs typeface="Arial" panose="020B0604020202020204" pitchFamily="34" charset="0"/>
              </a:rPr>
              <a:t>Reaparecen “permisos”, aparece “derechos adquiridos”. En reglamento formula de factores y clausula discrecional para tarifas</a:t>
            </a:r>
          </a:p>
        </p:txBody>
      </p:sp>
      <p:sp>
        <p:nvSpPr>
          <p:cNvPr id="51" name="81 CuadroTexto"/>
          <p:cNvSpPr txBox="1"/>
          <p:nvPr/>
        </p:nvSpPr>
        <p:spPr>
          <a:xfrm>
            <a:off x="5528358" y="5527893"/>
            <a:ext cx="1694110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r"/>
            <a:r>
              <a:rPr lang="es-ES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Acuerdo Concesión de Prepago (2009)</a:t>
            </a:r>
          </a:p>
        </p:txBody>
      </p:sp>
      <p:cxnSp>
        <p:nvCxnSpPr>
          <p:cNvPr id="53" name="84 Forma"/>
          <p:cNvCxnSpPr/>
          <p:nvPr/>
        </p:nvCxnSpPr>
        <p:spPr>
          <a:xfrm rot="5400000">
            <a:off x="6329064" y="4524593"/>
            <a:ext cx="1969498" cy="22363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71 Elipse"/>
          <p:cNvSpPr>
            <a:spLocks/>
          </p:cNvSpPr>
          <p:nvPr/>
        </p:nvSpPr>
        <p:spPr>
          <a:xfrm>
            <a:off x="7384705" y="3598082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63" name="35 CuadroTexto"/>
          <p:cNvSpPr txBox="1"/>
          <p:nvPr/>
        </p:nvSpPr>
        <p:spPr>
          <a:xfrm rot="16200000">
            <a:off x="3816331" y="3761693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1976</a:t>
            </a:r>
          </a:p>
        </p:txBody>
      </p:sp>
      <p:sp>
        <p:nvSpPr>
          <p:cNvPr id="64" name="CuadroTexto 227"/>
          <p:cNvSpPr txBox="1"/>
          <p:nvPr/>
        </p:nvSpPr>
        <p:spPr>
          <a:xfrm>
            <a:off x="2335010" y="2683721"/>
            <a:ext cx="1576054" cy="33854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</a:rPr>
              <a:t>Concesiones Insubsistentes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</a:rPr>
              <a:t> Servicios Subsisten</a:t>
            </a:r>
          </a:p>
        </p:txBody>
      </p:sp>
      <p:sp>
        <p:nvSpPr>
          <p:cNvPr id="67" name="36 CuadroTexto"/>
          <p:cNvSpPr txBox="1"/>
          <p:nvPr/>
        </p:nvSpPr>
        <p:spPr>
          <a:xfrm rot="16200000">
            <a:off x="5887826" y="3366017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2000</a:t>
            </a:r>
          </a:p>
        </p:txBody>
      </p:sp>
      <p:sp>
        <p:nvSpPr>
          <p:cNvPr id="77" name="71 Elipse"/>
          <p:cNvSpPr>
            <a:spLocks/>
          </p:cNvSpPr>
          <p:nvPr/>
        </p:nvSpPr>
        <p:spPr>
          <a:xfrm>
            <a:off x="3949190" y="3598082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97" name="CuadroTexto 295"/>
          <p:cNvSpPr txBox="1"/>
          <p:nvPr/>
        </p:nvSpPr>
        <p:spPr>
          <a:xfrm>
            <a:off x="4705995" y="2966717"/>
            <a:ext cx="880412" cy="37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612" b="1" dirty="0"/>
              <a:t>Ley de Transporte</a:t>
            </a:r>
          </a:p>
          <a:p>
            <a:pPr algn="ctr"/>
            <a:r>
              <a:rPr lang="es-MX" sz="612" dirty="0">
                <a:cs typeface="Arial" panose="020B0604020202020204" pitchFamily="34" charset="0"/>
              </a:rPr>
              <a:t>desaparecen “permisos” obligación de licitar concesiones</a:t>
            </a:r>
          </a:p>
        </p:txBody>
      </p:sp>
      <p:sp>
        <p:nvSpPr>
          <p:cNvPr id="98" name="71 Elipse"/>
          <p:cNvSpPr>
            <a:spLocks/>
          </p:cNvSpPr>
          <p:nvPr/>
        </p:nvSpPr>
        <p:spPr>
          <a:xfrm>
            <a:off x="6107513" y="3598082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99" name="72 Elipse"/>
          <p:cNvSpPr>
            <a:spLocks/>
          </p:cNvSpPr>
          <p:nvPr/>
        </p:nvSpPr>
        <p:spPr>
          <a:xfrm>
            <a:off x="6120756" y="3612665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cxnSp>
        <p:nvCxnSpPr>
          <p:cNvPr id="102" name="Conector recto de flecha 310"/>
          <p:cNvCxnSpPr/>
          <p:nvPr/>
        </p:nvCxnSpPr>
        <p:spPr>
          <a:xfrm flipH="1">
            <a:off x="6856623" y="3261170"/>
            <a:ext cx="4111" cy="33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r 316"/>
          <p:cNvCxnSpPr>
            <a:stCxn id="64" idx="3"/>
            <a:endCxn id="77" idx="0"/>
          </p:cNvCxnSpPr>
          <p:nvPr/>
        </p:nvCxnSpPr>
        <p:spPr>
          <a:xfrm>
            <a:off x="3911064" y="2852994"/>
            <a:ext cx="75473" cy="74508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angular 318"/>
          <p:cNvCxnSpPr>
            <a:stCxn id="97" idx="3"/>
            <a:endCxn id="98" idx="0"/>
          </p:cNvCxnSpPr>
          <p:nvPr/>
        </p:nvCxnSpPr>
        <p:spPr>
          <a:xfrm>
            <a:off x="5586407" y="3155102"/>
            <a:ext cx="558453" cy="44298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adroTexto 100"/>
          <p:cNvSpPr txBox="1"/>
          <p:nvPr/>
        </p:nvSpPr>
        <p:spPr>
          <a:xfrm rot="16200000">
            <a:off x="7325749" y="4296260"/>
            <a:ext cx="1185060" cy="181901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/>
          <a:p>
            <a:r>
              <a:rPr lang="es-MX" sz="7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“TARIFA DE CASTIGO”</a:t>
            </a:r>
          </a:p>
        </p:txBody>
      </p:sp>
      <p:sp>
        <p:nvSpPr>
          <p:cNvPr id="133" name="CuadroTexto 235"/>
          <p:cNvSpPr txBox="1"/>
          <p:nvPr/>
        </p:nvSpPr>
        <p:spPr>
          <a:xfrm>
            <a:off x="6557077" y="2593452"/>
            <a:ext cx="772950" cy="21543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MX" sz="800" dirty="0"/>
              <a:t>Tarifa Metro</a:t>
            </a:r>
          </a:p>
        </p:txBody>
      </p:sp>
      <p:sp>
        <p:nvSpPr>
          <p:cNvPr id="15" name="CuadroTexto 120"/>
          <p:cNvSpPr txBox="1">
            <a:spLocks noChangeAspect="1"/>
          </p:cNvSpPr>
          <p:nvPr/>
        </p:nvSpPr>
        <p:spPr>
          <a:xfrm rot="16200000">
            <a:off x="7592195" y="2146253"/>
            <a:ext cx="2778859" cy="215436"/>
          </a:xfrm>
          <a:prstGeom prst="rect">
            <a:avLst/>
          </a:prstGeom>
          <a:noFill/>
          <a:ln w="6350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</a:rPr>
              <a:t>POLÍTICA TARIFARIA</a:t>
            </a:r>
          </a:p>
        </p:txBody>
      </p:sp>
      <p:grpSp>
        <p:nvGrpSpPr>
          <p:cNvPr id="3" name="Grupo 15"/>
          <p:cNvGrpSpPr/>
          <p:nvPr/>
        </p:nvGrpSpPr>
        <p:grpSpPr>
          <a:xfrm>
            <a:off x="266132" y="1306303"/>
            <a:ext cx="8644830" cy="1760493"/>
            <a:chOff x="354843" y="1306302"/>
            <a:chExt cx="9873573" cy="1760493"/>
          </a:xfrm>
        </p:grpSpPr>
        <p:cxnSp>
          <p:nvCxnSpPr>
            <p:cNvPr id="110" name="Conector recto 15"/>
            <p:cNvCxnSpPr/>
            <p:nvPr/>
          </p:nvCxnSpPr>
          <p:spPr>
            <a:xfrm flipV="1">
              <a:off x="354863" y="3056910"/>
              <a:ext cx="9857344" cy="988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Conector recto 112"/>
            <p:cNvCxnSpPr/>
            <p:nvPr/>
          </p:nvCxnSpPr>
          <p:spPr>
            <a:xfrm flipV="1">
              <a:off x="371072" y="2467640"/>
              <a:ext cx="9857344" cy="988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Conector recto 113"/>
            <p:cNvCxnSpPr/>
            <p:nvPr/>
          </p:nvCxnSpPr>
          <p:spPr>
            <a:xfrm flipV="1">
              <a:off x="362957" y="1886972"/>
              <a:ext cx="9857344" cy="988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Conector recto 114"/>
            <p:cNvCxnSpPr/>
            <p:nvPr/>
          </p:nvCxnSpPr>
          <p:spPr>
            <a:xfrm flipV="1">
              <a:off x="354843" y="1306302"/>
              <a:ext cx="9857344" cy="988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8" name="CuadroTexto 123"/>
          <p:cNvSpPr txBox="1"/>
          <p:nvPr/>
        </p:nvSpPr>
        <p:spPr>
          <a:xfrm>
            <a:off x="8530956" y="1134590"/>
            <a:ext cx="593021" cy="2154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800" dirty="0"/>
              <a:t>$ 12</a:t>
            </a:r>
          </a:p>
        </p:txBody>
      </p:sp>
      <p:sp>
        <p:nvSpPr>
          <p:cNvPr id="119" name="CuadroTexto 124"/>
          <p:cNvSpPr txBox="1"/>
          <p:nvPr/>
        </p:nvSpPr>
        <p:spPr>
          <a:xfrm>
            <a:off x="8533990" y="1686666"/>
            <a:ext cx="593021" cy="2154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800" dirty="0"/>
              <a:t>$ 9</a:t>
            </a:r>
          </a:p>
        </p:txBody>
      </p:sp>
      <p:sp>
        <p:nvSpPr>
          <p:cNvPr id="120" name="CuadroTexto 125"/>
          <p:cNvSpPr txBox="1"/>
          <p:nvPr/>
        </p:nvSpPr>
        <p:spPr>
          <a:xfrm>
            <a:off x="8537026" y="2264490"/>
            <a:ext cx="593021" cy="2154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800" dirty="0"/>
              <a:t>$ 6</a:t>
            </a:r>
          </a:p>
        </p:txBody>
      </p:sp>
      <p:sp>
        <p:nvSpPr>
          <p:cNvPr id="121" name="CuadroTexto 126"/>
          <p:cNvSpPr txBox="1"/>
          <p:nvPr/>
        </p:nvSpPr>
        <p:spPr>
          <a:xfrm>
            <a:off x="8540059" y="2868055"/>
            <a:ext cx="593021" cy="2154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800" dirty="0"/>
              <a:t>$ 3</a:t>
            </a:r>
          </a:p>
        </p:txBody>
      </p:sp>
      <p:sp>
        <p:nvSpPr>
          <p:cNvPr id="122" name="Forma libre 24"/>
          <p:cNvSpPr/>
          <p:nvPr/>
        </p:nvSpPr>
        <p:spPr>
          <a:xfrm>
            <a:off x="5840881" y="2784477"/>
            <a:ext cx="2832104" cy="212492"/>
          </a:xfrm>
          <a:custGeom>
            <a:avLst/>
            <a:gdLst>
              <a:gd name="connsiteX0" fmla="*/ 0 w 1945758"/>
              <a:gd name="connsiteY0" fmla="*/ 329610 h 329610"/>
              <a:gd name="connsiteX1" fmla="*/ 372139 w 1945758"/>
              <a:gd name="connsiteY1" fmla="*/ 10633 h 329610"/>
              <a:gd name="connsiteX2" fmla="*/ 1945758 w 1945758"/>
              <a:gd name="connsiteY2" fmla="*/ 0 h 329610"/>
              <a:gd name="connsiteX0" fmla="*/ 0 w 1945758"/>
              <a:gd name="connsiteY0" fmla="*/ 372139 h 372139"/>
              <a:gd name="connsiteX1" fmla="*/ 372139 w 1945758"/>
              <a:gd name="connsiteY1" fmla="*/ 0 h 372139"/>
              <a:gd name="connsiteX2" fmla="*/ 1945758 w 1945758"/>
              <a:gd name="connsiteY2" fmla="*/ 42529 h 372139"/>
              <a:gd name="connsiteX0" fmla="*/ 0 w 1945758"/>
              <a:gd name="connsiteY0" fmla="*/ 329610 h 329610"/>
              <a:gd name="connsiteX1" fmla="*/ 318977 w 1945758"/>
              <a:gd name="connsiteY1" fmla="*/ 1 h 329610"/>
              <a:gd name="connsiteX2" fmla="*/ 1945758 w 1945758"/>
              <a:gd name="connsiteY2" fmla="*/ 0 h 329610"/>
              <a:gd name="connsiteX0" fmla="*/ 0 w 1952711"/>
              <a:gd name="connsiteY0" fmla="*/ 263869 h 263869"/>
              <a:gd name="connsiteX1" fmla="*/ 325930 w 1952711"/>
              <a:gd name="connsiteY1" fmla="*/ 1 h 263869"/>
              <a:gd name="connsiteX2" fmla="*/ 1952711 w 1952711"/>
              <a:gd name="connsiteY2" fmla="*/ 0 h 263869"/>
              <a:gd name="connsiteX0" fmla="*/ 0 w 2381607"/>
              <a:gd name="connsiteY0" fmla="*/ 263868 h 263868"/>
              <a:gd name="connsiteX1" fmla="*/ 325930 w 2381607"/>
              <a:gd name="connsiteY1" fmla="*/ 0 h 263868"/>
              <a:gd name="connsiteX2" fmla="*/ 2381607 w 2381607"/>
              <a:gd name="connsiteY2" fmla="*/ 7373 h 2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607" h="263868">
                <a:moveTo>
                  <a:pt x="0" y="263868"/>
                </a:moveTo>
                <a:lnTo>
                  <a:pt x="325930" y="0"/>
                </a:lnTo>
                <a:lnTo>
                  <a:pt x="2381607" y="7373"/>
                </a:ln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23" name="Forma libre 26"/>
          <p:cNvSpPr/>
          <p:nvPr/>
        </p:nvSpPr>
        <p:spPr>
          <a:xfrm>
            <a:off x="5860216" y="1110434"/>
            <a:ext cx="2479220" cy="1933890"/>
          </a:xfrm>
          <a:custGeom>
            <a:avLst/>
            <a:gdLst>
              <a:gd name="connsiteX0" fmla="*/ 0 w 1990165"/>
              <a:gd name="connsiteY0" fmla="*/ 1667435 h 1667435"/>
              <a:gd name="connsiteX1" fmla="*/ 1069789 w 1990165"/>
              <a:gd name="connsiteY1" fmla="*/ 603624 h 1667435"/>
              <a:gd name="connsiteX2" fmla="*/ 1296894 w 1990165"/>
              <a:gd name="connsiteY2" fmla="*/ 280894 h 1667435"/>
              <a:gd name="connsiteX3" fmla="*/ 1990165 w 1990165"/>
              <a:gd name="connsiteY3" fmla="*/ 0 h 1667435"/>
              <a:gd name="connsiteX0" fmla="*/ 0 w 1990165"/>
              <a:gd name="connsiteY0" fmla="*/ 1667435 h 1667435"/>
              <a:gd name="connsiteX1" fmla="*/ 988673 w 1990165"/>
              <a:gd name="connsiteY1" fmla="*/ 684741 h 1667435"/>
              <a:gd name="connsiteX2" fmla="*/ 1296894 w 1990165"/>
              <a:gd name="connsiteY2" fmla="*/ 280894 h 1667435"/>
              <a:gd name="connsiteX3" fmla="*/ 1990165 w 1990165"/>
              <a:gd name="connsiteY3" fmla="*/ 0 h 1667435"/>
              <a:gd name="connsiteX0" fmla="*/ 0 w 1990165"/>
              <a:gd name="connsiteY0" fmla="*/ 1667435 h 1667435"/>
              <a:gd name="connsiteX1" fmla="*/ 988673 w 1990165"/>
              <a:gd name="connsiteY1" fmla="*/ 684741 h 1667435"/>
              <a:gd name="connsiteX2" fmla="*/ 1370636 w 1990165"/>
              <a:gd name="connsiteY2" fmla="*/ 258771 h 1667435"/>
              <a:gd name="connsiteX3" fmla="*/ 1990165 w 1990165"/>
              <a:gd name="connsiteY3" fmla="*/ 0 h 1667435"/>
              <a:gd name="connsiteX0" fmla="*/ 0 w 2049158"/>
              <a:gd name="connsiteY0" fmla="*/ 1888660 h 1888660"/>
              <a:gd name="connsiteX1" fmla="*/ 988673 w 2049158"/>
              <a:gd name="connsiteY1" fmla="*/ 905966 h 1888660"/>
              <a:gd name="connsiteX2" fmla="*/ 1370636 w 2049158"/>
              <a:gd name="connsiteY2" fmla="*/ 479996 h 1888660"/>
              <a:gd name="connsiteX3" fmla="*/ 2049158 w 2049158"/>
              <a:gd name="connsiteY3" fmla="*/ 0 h 1888660"/>
              <a:gd name="connsiteX0" fmla="*/ 0 w 2890317"/>
              <a:gd name="connsiteY0" fmla="*/ 2396132 h 2396132"/>
              <a:gd name="connsiteX1" fmla="*/ 988673 w 2890317"/>
              <a:gd name="connsiteY1" fmla="*/ 1413438 h 2396132"/>
              <a:gd name="connsiteX2" fmla="*/ 1370636 w 2890317"/>
              <a:gd name="connsiteY2" fmla="*/ 987468 h 2396132"/>
              <a:gd name="connsiteX3" fmla="*/ 2890317 w 2890317"/>
              <a:gd name="connsiteY3" fmla="*/ 0 h 2396132"/>
              <a:gd name="connsiteX0" fmla="*/ 0 w 2890317"/>
              <a:gd name="connsiteY0" fmla="*/ 2396132 h 2396132"/>
              <a:gd name="connsiteX1" fmla="*/ 988673 w 2890317"/>
              <a:gd name="connsiteY1" fmla="*/ 1413438 h 2396132"/>
              <a:gd name="connsiteX2" fmla="*/ 2020244 w 2890317"/>
              <a:gd name="connsiteY2" fmla="*/ 586211 h 2396132"/>
              <a:gd name="connsiteX3" fmla="*/ 2890317 w 2890317"/>
              <a:gd name="connsiteY3" fmla="*/ 0 h 239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317" h="2396132">
                <a:moveTo>
                  <a:pt x="0" y="2396132"/>
                </a:moveTo>
                <a:lnTo>
                  <a:pt x="988673" y="1413438"/>
                </a:lnTo>
                <a:lnTo>
                  <a:pt x="2020244" y="586211"/>
                </a:lnTo>
                <a:cubicBezTo>
                  <a:pt x="2246418" y="426212"/>
                  <a:pt x="2664143" y="159999"/>
                  <a:pt x="2890317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34" name="CuadroTexto 156"/>
          <p:cNvSpPr txBox="1"/>
          <p:nvPr/>
        </p:nvSpPr>
        <p:spPr>
          <a:xfrm rot="19810414">
            <a:off x="6763544" y="1424316"/>
            <a:ext cx="1338810" cy="21543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MX" sz="800" dirty="0"/>
              <a:t>Tarifa periférica c/clima</a:t>
            </a:r>
          </a:p>
        </p:txBody>
      </p:sp>
      <p:grpSp>
        <p:nvGrpSpPr>
          <p:cNvPr id="7" name="Grupo 155"/>
          <p:cNvGrpSpPr/>
          <p:nvPr/>
        </p:nvGrpSpPr>
        <p:grpSpPr>
          <a:xfrm>
            <a:off x="-38555" y="870348"/>
            <a:ext cx="554634" cy="2778859"/>
            <a:chOff x="-6060" y="853020"/>
            <a:chExt cx="724791" cy="2723539"/>
          </a:xfrm>
        </p:grpSpPr>
        <p:sp>
          <p:nvSpPr>
            <p:cNvPr id="14" name="CuadroTexto 18"/>
            <p:cNvSpPr txBox="1"/>
            <p:nvPr/>
          </p:nvSpPr>
          <p:spPr>
            <a:xfrm rot="16200000">
              <a:off x="-1106406" y="1953366"/>
              <a:ext cx="2723539" cy="52284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s-MX" sz="1000" dirty="0"/>
                <a:t>PARTICIPACIÓN DEL TRANSPORTE PÚBLICO</a:t>
              </a:r>
            </a:p>
          </p:txBody>
        </p:sp>
        <p:grpSp>
          <p:nvGrpSpPr>
            <p:cNvPr id="8" name="Grupo 154"/>
            <p:cNvGrpSpPr/>
            <p:nvPr/>
          </p:nvGrpSpPr>
          <p:grpSpPr>
            <a:xfrm>
              <a:off x="314730" y="1302648"/>
              <a:ext cx="404001" cy="2030763"/>
              <a:chOff x="314730" y="1302648"/>
              <a:chExt cx="404001" cy="2030763"/>
            </a:xfrm>
          </p:grpSpPr>
          <p:sp>
            <p:nvSpPr>
              <p:cNvPr id="114" name="CuadroTexto 116"/>
              <p:cNvSpPr txBox="1"/>
              <p:nvPr/>
            </p:nvSpPr>
            <p:spPr>
              <a:xfrm>
                <a:off x="314730" y="1302648"/>
                <a:ext cx="393930" cy="33180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/>
                <a:r>
                  <a:rPr lang="es-MX" sz="800" dirty="0"/>
                  <a:t>60%</a:t>
                </a:r>
              </a:p>
            </p:txBody>
          </p:sp>
          <p:sp>
            <p:nvSpPr>
              <p:cNvPr id="115" name="CuadroTexto 117"/>
              <p:cNvSpPr txBox="1"/>
              <p:nvPr/>
            </p:nvSpPr>
            <p:spPr>
              <a:xfrm>
                <a:off x="318087" y="1843733"/>
                <a:ext cx="393930" cy="33180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/>
                <a:r>
                  <a:rPr lang="es-MX" sz="800" dirty="0"/>
                  <a:t>50%</a:t>
                </a:r>
              </a:p>
            </p:txBody>
          </p:sp>
          <p:sp>
            <p:nvSpPr>
              <p:cNvPr id="116" name="CuadroTexto 118"/>
              <p:cNvSpPr txBox="1"/>
              <p:nvPr/>
            </p:nvSpPr>
            <p:spPr>
              <a:xfrm>
                <a:off x="321444" y="2410053"/>
                <a:ext cx="393930" cy="33180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/>
                <a:r>
                  <a:rPr lang="es-MX" sz="800" dirty="0"/>
                  <a:t>40%</a:t>
                </a:r>
              </a:p>
            </p:txBody>
          </p:sp>
          <p:sp>
            <p:nvSpPr>
              <p:cNvPr id="117" name="CuadroTexto 119"/>
              <p:cNvSpPr txBox="1"/>
              <p:nvPr/>
            </p:nvSpPr>
            <p:spPr>
              <a:xfrm>
                <a:off x="324801" y="3001605"/>
                <a:ext cx="393930" cy="33180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ctr"/>
                <a:r>
                  <a:rPr lang="es-MX" sz="800" dirty="0"/>
                  <a:t>30%</a:t>
                </a:r>
              </a:p>
            </p:txBody>
          </p:sp>
        </p:grpSp>
      </p:grpSp>
      <p:sp>
        <p:nvSpPr>
          <p:cNvPr id="124" name="Forma libre 233"/>
          <p:cNvSpPr/>
          <p:nvPr/>
        </p:nvSpPr>
        <p:spPr>
          <a:xfrm>
            <a:off x="3899555" y="1042946"/>
            <a:ext cx="4101163" cy="1602625"/>
          </a:xfrm>
          <a:custGeom>
            <a:avLst/>
            <a:gdLst>
              <a:gd name="connsiteX0" fmla="*/ 0 w 4785851"/>
              <a:gd name="connsiteY0" fmla="*/ 907025 h 2013154"/>
              <a:gd name="connsiteX1" fmla="*/ 191729 w 4785851"/>
              <a:gd name="connsiteY1" fmla="*/ 582561 h 2013154"/>
              <a:gd name="connsiteX2" fmla="*/ 302342 w 4785851"/>
              <a:gd name="connsiteY2" fmla="*/ 589935 h 2013154"/>
              <a:gd name="connsiteX3" fmla="*/ 1290483 w 4785851"/>
              <a:gd name="connsiteY3" fmla="*/ 95864 h 2013154"/>
              <a:gd name="connsiteX4" fmla="*/ 1799303 w 4785851"/>
              <a:gd name="connsiteY4" fmla="*/ 103238 h 2013154"/>
              <a:gd name="connsiteX5" fmla="*/ 2381864 w 4785851"/>
              <a:gd name="connsiteY5" fmla="*/ 0 h 2013154"/>
              <a:gd name="connsiteX6" fmla="*/ 3790335 w 4785851"/>
              <a:gd name="connsiteY6" fmla="*/ 1061883 h 2013154"/>
              <a:gd name="connsiteX7" fmla="*/ 4785851 w 4785851"/>
              <a:gd name="connsiteY7" fmla="*/ 2013154 h 2013154"/>
              <a:gd name="connsiteX0" fmla="*/ 0 w 4724143"/>
              <a:gd name="connsiteY0" fmla="*/ 907025 h 1973885"/>
              <a:gd name="connsiteX1" fmla="*/ 191729 w 4724143"/>
              <a:gd name="connsiteY1" fmla="*/ 582561 h 1973885"/>
              <a:gd name="connsiteX2" fmla="*/ 302342 w 4724143"/>
              <a:gd name="connsiteY2" fmla="*/ 589935 h 1973885"/>
              <a:gd name="connsiteX3" fmla="*/ 1290483 w 4724143"/>
              <a:gd name="connsiteY3" fmla="*/ 95864 h 1973885"/>
              <a:gd name="connsiteX4" fmla="*/ 1799303 w 4724143"/>
              <a:gd name="connsiteY4" fmla="*/ 103238 h 1973885"/>
              <a:gd name="connsiteX5" fmla="*/ 2381864 w 4724143"/>
              <a:gd name="connsiteY5" fmla="*/ 0 h 1973885"/>
              <a:gd name="connsiteX6" fmla="*/ 3790335 w 4724143"/>
              <a:gd name="connsiteY6" fmla="*/ 1061883 h 1973885"/>
              <a:gd name="connsiteX7" fmla="*/ 4724143 w 4724143"/>
              <a:gd name="connsiteY7" fmla="*/ 1973885 h 1973885"/>
              <a:gd name="connsiteX0" fmla="*/ 0 w 4724143"/>
              <a:gd name="connsiteY0" fmla="*/ 907025 h 1973885"/>
              <a:gd name="connsiteX1" fmla="*/ 191729 w 4724143"/>
              <a:gd name="connsiteY1" fmla="*/ 582561 h 1973885"/>
              <a:gd name="connsiteX2" fmla="*/ 302342 w 4724143"/>
              <a:gd name="connsiteY2" fmla="*/ 589935 h 1973885"/>
              <a:gd name="connsiteX3" fmla="*/ 1290483 w 4724143"/>
              <a:gd name="connsiteY3" fmla="*/ 95864 h 1973885"/>
              <a:gd name="connsiteX4" fmla="*/ 1799303 w 4724143"/>
              <a:gd name="connsiteY4" fmla="*/ 103238 h 1973885"/>
              <a:gd name="connsiteX5" fmla="*/ 2381864 w 4724143"/>
              <a:gd name="connsiteY5" fmla="*/ 0 h 1973885"/>
              <a:gd name="connsiteX6" fmla="*/ 3888736 w 4724143"/>
              <a:gd name="connsiteY6" fmla="*/ 1132694 h 1973885"/>
              <a:gd name="connsiteX7" fmla="*/ 4724143 w 4724143"/>
              <a:gd name="connsiteY7" fmla="*/ 1973885 h 1973885"/>
              <a:gd name="connsiteX0" fmla="*/ 0 w 5649112"/>
              <a:gd name="connsiteY0" fmla="*/ 907025 h 1985687"/>
              <a:gd name="connsiteX1" fmla="*/ 191729 w 5649112"/>
              <a:gd name="connsiteY1" fmla="*/ 582561 h 1985687"/>
              <a:gd name="connsiteX2" fmla="*/ 302342 w 5649112"/>
              <a:gd name="connsiteY2" fmla="*/ 589935 h 1985687"/>
              <a:gd name="connsiteX3" fmla="*/ 1290483 w 5649112"/>
              <a:gd name="connsiteY3" fmla="*/ 95864 h 1985687"/>
              <a:gd name="connsiteX4" fmla="*/ 1799303 w 5649112"/>
              <a:gd name="connsiteY4" fmla="*/ 103238 h 1985687"/>
              <a:gd name="connsiteX5" fmla="*/ 2381864 w 5649112"/>
              <a:gd name="connsiteY5" fmla="*/ 0 h 1985687"/>
              <a:gd name="connsiteX6" fmla="*/ 3888736 w 5649112"/>
              <a:gd name="connsiteY6" fmla="*/ 1132694 h 1985687"/>
              <a:gd name="connsiteX7" fmla="*/ 5649112 w 5649112"/>
              <a:gd name="connsiteY7" fmla="*/ 1985687 h 1985687"/>
              <a:gd name="connsiteX0" fmla="*/ 0 w 5649112"/>
              <a:gd name="connsiteY0" fmla="*/ 907025 h 1985687"/>
              <a:gd name="connsiteX1" fmla="*/ 191729 w 5649112"/>
              <a:gd name="connsiteY1" fmla="*/ 582561 h 1985687"/>
              <a:gd name="connsiteX2" fmla="*/ 302342 w 5649112"/>
              <a:gd name="connsiteY2" fmla="*/ 589935 h 1985687"/>
              <a:gd name="connsiteX3" fmla="*/ 1290483 w 5649112"/>
              <a:gd name="connsiteY3" fmla="*/ 95864 h 1985687"/>
              <a:gd name="connsiteX4" fmla="*/ 1799303 w 5649112"/>
              <a:gd name="connsiteY4" fmla="*/ 103238 h 1985687"/>
              <a:gd name="connsiteX5" fmla="*/ 2381864 w 5649112"/>
              <a:gd name="connsiteY5" fmla="*/ 0 h 1985687"/>
              <a:gd name="connsiteX6" fmla="*/ 3888736 w 5649112"/>
              <a:gd name="connsiteY6" fmla="*/ 1132694 h 1985687"/>
              <a:gd name="connsiteX7" fmla="*/ 5649112 w 5649112"/>
              <a:gd name="connsiteY7" fmla="*/ 1985687 h 1985687"/>
              <a:gd name="connsiteX0" fmla="*/ 0 w 5649112"/>
              <a:gd name="connsiteY0" fmla="*/ 907025 h 1985687"/>
              <a:gd name="connsiteX1" fmla="*/ 191729 w 5649112"/>
              <a:gd name="connsiteY1" fmla="*/ 582561 h 1985687"/>
              <a:gd name="connsiteX2" fmla="*/ 302342 w 5649112"/>
              <a:gd name="connsiteY2" fmla="*/ 589935 h 1985687"/>
              <a:gd name="connsiteX3" fmla="*/ 1290483 w 5649112"/>
              <a:gd name="connsiteY3" fmla="*/ 95864 h 1985687"/>
              <a:gd name="connsiteX4" fmla="*/ 1799303 w 5649112"/>
              <a:gd name="connsiteY4" fmla="*/ 103238 h 1985687"/>
              <a:gd name="connsiteX5" fmla="*/ 2381864 w 5649112"/>
              <a:gd name="connsiteY5" fmla="*/ 0 h 1985687"/>
              <a:gd name="connsiteX6" fmla="*/ 3888736 w 5649112"/>
              <a:gd name="connsiteY6" fmla="*/ 1132694 h 1985687"/>
              <a:gd name="connsiteX7" fmla="*/ 5649112 w 5649112"/>
              <a:gd name="connsiteY7" fmla="*/ 1985687 h 1985687"/>
              <a:gd name="connsiteX0" fmla="*/ 0 w 5649112"/>
              <a:gd name="connsiteY0" fmla="*/ 907025 h 1985687"/>
              <a:gd name="connsiteX1" fmla="*/ 191729 w 5649112"/>
              <a:gd name="connsiteY1" fmla="*/ 582561 h 1985687"/>
              <a:gd name="connsiteX2" fmla="*/ 302342 w 5649112"/>
              <a:gd name="connsiteY2" fmla="*/ 589935 h 1985687"/>
              <a:gd name="connsiteX3" fmla="*/ 1290483 w 5649112"/>
              <a:gd name="connsiteY3" fmla="*/ 95864 h 1985687"/>
              <a:gd name="connsiteX4" fmla="*/ 1799303 w 5649112"/>
              <a:gd name="connsiteY4" fmla="*/ 103238 h 1985687"/>
              <a:gd name="connsiteX5" fmla="*/ 2381864 w 5649112"/>
              <a:gd name="connsiteY5" fmla="*/ 0 h 1985687"/>
              <a:gd name="connsiteX6" fmla="*/ 3888736 w 5649112"/>
              <a:gd name="connsiteY6" fmla="*/ 1132694 h 1985687"/>
              <a:gd name="connsiteX7" fmla="*/ 5649112 w 5649112"/>
              <a:gd name="connsiteY7" fmla="*/ 1985687 h 1985687"/>
              <a:gd name="connsiteX0" fmla="*/ 0 w 5649112"/>
              <a:gd name="connsiteY0" fmla="*/ 907025 h 1985687"/>
              <a:gd name="connsiteX1" fmla="*/ 191729 w 5649112"/>
              <a:gd name="connsiteY1" fmla="*/ 582561 h 1985687"/>
              <a:gd name="connsiteX2" fmla="*/ 302342 w 5649112"/>
              <a:gd name="connsiteY2" fmla="*/ 589935 h 1985687"/>
              <a:gd name="connsiteX3" fmla="*/ 1290483 w 5649112"/>
              <a:gd name="connsiteY3" fmla="*/ 95864 h 1985687"/>
              <a:gd name="connsiteX4" fmla="*/ 1799303 w 5649112"/>
              <a:gd name="connsiteY4" fmla="*/ 103238 h 1985687"/>
              <a:gd name="connsiteX5" fmla="*/ 2381864 w 5649112"/>
              <a:gd name="connsiteY5" fmla="*/ 0 h 1985687"/>
              <a:gd name="connsiteX6" fmla="*/ 3888736 w 5649112"/>
              <a:gd name="connsiteY6" fmla="*/ 1132694 h 1985687"/>
              <a:gd name="connsiteX7" fmla="*/ 5649112 w 5649112"/>
              <a:gd name="connsiteY7" fmla="*/ 1985687 h 1985687"/>
              <a:gd name="connsiteX0" fmla="*/ 0 w 5649112"/>
              <a:gd name="connsiteY0" fmla="*/ 907025 h 1985687"/>
              <a:gd name="connsiteX1" fmla="*/ 191729 w 5649112"/>
              <a:gd name="connsiteY1" fmla="*/ 582561 h 1985687"/>
              <a:gd name="connsiteX2" fmla="*/ 302342 w 5649112"/>
              <a:gd name="connsiteY2" fmla="*/ 589935 h 1985687"/>
              <a:gd name="connsiteX3" fmla="*/ 1290483 w 5649112"/>
              <a:gd name="connsiteY3" fmla="*/ 95864 h 1985687"/>
              <a:gd name="connsiteX4" fmla="*/ 1799303 w 5649112"/>
              <a:gd name="connsiteY4" fmla="*/ 103238 h 1985687"/>
              <a:gd name="connsiteX5" fmla="*/ 2381864 w 5649112"/>
              <a:gd name="connsiteY5" fmla="*/ 0 h 1985687"/>
              <a:gd name="connsiteX6" fmla="*/ 3888736 w 5649112"/>
              <a:gd name="connsiteY6" fmla="*/ 1132694 h 1985687"/>
              <a:gd name="connsiteX7" fmla="*/ 5649112 w 5649112"/>
              <a:gd name="connsiteY7" fmla="*/ 1985687 h 198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9112" h="1985687">
                <a:moveTo>
                  <a:pt x="0" y="907025"/>
                </a:moveTo>
                <a:lnTo>
                  <a:pt x="191729" y="582561"/>
                </a:lnTo>
                <a:lnTo>
                  <a:pt x="302342" y="589935"/>
                </a:lnTo>
                <a:lnTo>
                  <a:pt x="1290483" y="95864"/>
                </a:lnTo>
                <a:lnTo>
                  <a:pt x="1799303" y="103238"/>
                </a:lnTo>
                <a:lnTo>
                  <a:pt x="2381864" y="0"/>
                </a:lnTo>
                <a:lnTo>
                  <a:pt x="3888736" y="1132694"/>
                </a:lnTo>
                <a:cubicBezTo>
                  <a:pt x="4370567" y="1385554"/>
                  <a:pt x="5341124" y="1807570"/>
                  <a:pt x="5649112" y="1985687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25" name="Elipse 230"/>
          <p:cNvSpPr>
            <a:spLocks/>
          </p:cNvSpPr>
          <p:nvPr/>
        </p:nvSpPr>
        <p:spPr>
          <a:xfrm>
            <a:off x="3870223" y="1746072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26" name="Elipse 146"/>
          <p:cNvSpPr>
            <a:spLocks/>
          </p:cNvSpPr>
          <p:nvPr/>
        </p:nvSpPr>
        <p:spPr>
          <a:xfrm>
            <a:off x="4004123" y="1476386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27" name="Elipse 147"/>
          <p:cNvSpPr>
            <a:spLocks/>
          </p:cNvSpPr>
          <p:nvPr/>
        </p:nvSpPr>
        <p:spPr>
          <a:xfrm>
            <a:off x="4084699" y="1476386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28" name="Elipse 148"/>
          <p:cNvSpPr>
            <a:spLocks/>
          </p:cNvSpPr>
          <p:nvPr/>
        </p:nvSpPr>
        <p:spPr>
          <a:xfrm>
            <a:off x="4792215" y="1087215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29" name="Elipse 149"/>
          <p:cNvSpPr>
            <a:spLocks/>
          </p:cNvSpPr>
          <p:nvPr/>
        </p:nvSpPr>
        <p:spPr>
          <a:xfrm>
            <a:off x="5170652" y="1093260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30" name="Elipse 150"/>
          <p:cNvSpPr>
            <a:spLocks/>
          </p:cNvSpPr>
          <p:nvPr/>
        </p:nvSpPr>
        <p:spPr>
          <a:xfrm>
            <a:off x="5583372" y="1004460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31" name="Elipse 152"/>
          <p:cNvSpPr>
            <a:spLocks/>
          </p:cNvSpPr>
          <p:nvPr/>
        </p:nvSpPr>
        <p:spPr>
          <a:xfrm>
            <a:off x="6687713" y="1924190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32" name="Elipse 151"/>
          <p:cNvSpPr>
            <a:spLocks/>
          </p:cNvSpPr>
          <p:nvPr/>
        </p:nvSpPr>
        <p:spPr>
          <a:xfrm>
            <a:off x="7992273" y="2607858"/>
            <a:ext cx="60698" cy="7263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MX" sz="612">
              <a:solidFill>
                <a:schemeClr val="tx1"/>
              </a:solidFill>
            </a:endParaRPr>
          </a:p>
        </p:txBody>
      </p:sp>
      <p:sp>
        <p:nvSpPr>
          <p:cNvPr id="135" name="CuadroTexto 157"/>
          <p:cNvSpPr txBox="1"/>
          <p:nvPr/>
        </p:nvSpPr>
        <p:spPr>
          <a:xfrm>
            <a:off x="5643986" y="900403"/>
            <a:ext cx="538835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B050"/>
                </a:solidFill>
                <a:latin typeface="Arial Black" panose="020B0A04020102020204" pitchFamily="34" charset="0"/>
              </a:rPr>
              <a:t>67%</a:t>
            </a:r>
          </a:p>
        </p:txBody>
      </p:sp>
      <p:sp>
        <p:nvSpPr>
          <p:cNvPr id="136" name="CuadroTexto 158"/>
          <p:cNvSpPr txBox="1"/>
          <p:nvPr/>
        </p:nvSpPr>
        <p:spPr>
          <a:xfrm>
            <a:off x="3618855" y="1638568"/>
            <a:ext cx="305061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800" dirty="0"/>
              <a:t>53%</a:t>
            </a:r>
          </a:p>
        </p:txBody>
      </p:sp>
      <p:sp>
        <p:nvSpPr>
          <p:cNvPr id="137" name="CuadroTexto 159"/>
          <p:cNvSpPr txBox="1"/>
          <p:nvPr/>
        </p:nvSpPr>
        <p:spPr>
          <a:xfrm>
            <a:off x="7966718" y="2391771"/>
            <a:ext cx="428984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37%</a:t>
            </a:r>
          </a:p>
        </p:txBody>
      </p:sp>
      <p:sp>
        <p:nvSpPr>
          <p:cNvPr id="61" name="71 Elipse"/>
          <p:cNvSpPr>
            <a:spLocks/>
          </p:cNvSpPr>
          <p:nvPr/>
        </p:nvSpPr>
        <p:spPr>
          <a:xfrm>
            <a:off x="8569529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70" name="36 CuadroTexto"/>
          <p:cNvSpPr txBox="1"/>
          <p:nvPr/>
        </p:nvSpPr>
        <p:spPr>
          <a:xfrm rot="16200000">
            <a:off x="8423438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2015</a:t>
            </a:r>
          </a:p>
        </p:txBody>
      </p:sp>
      <p:sp>
        <p:nvSpPr>
          <p:cNvPr id="82" name="72 Elipse"/>
          <p:cNvSpPr>
            <a:spLocks/>
          </p:cNvSpPr>
          <p:nvPr/>
        </p:nvSpPr>
        <p:spPr>
          <a:xfrm>
            <a:off x="8583532" y="3612664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cxnSp>
        <p:nvCxnSpPr>
          <p:cNvPr id="107" name="Conector recto de flecha 98"/>
          <p:cNvCxnSpPr>
            <a:stCxn id="105" idx="4"/>
            <a:endCxn id="106" idx="3"/>
          </p:cNvCxnSpPr>
          <p:nvPr/>
        </p:nvCxnSpPr>
        <p:spPr>
          <a:xfrm>
            <a:off x="5342469" y="3691707"/>
            <a:ext cx="3255" cy="461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2 Forma"/>
          <p:cNvCxnSpPr>
            <a:endCxn id="34" idx="3"/>
          </p:cNvCxnSpPr>
          <p:nvPr/>
        </p:nvCxnSpPr>
        <p:spPr>
          <a:xfrm rot="5400000">
            <a:off x="496234" y="3792532"/>
            <a:ext cx="429186" cy="15790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44 CuadroTexto"/>
          <p:cNvSpPr txBox="1"/>
          <p:nvPr/>
        </p:nvSpPr>
        <p:spPr>
          <a:xfrm>
            <a:off x="-67338" y="3898626"/>
            <a:ext cx="699212" cy="37490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dirty="0"/>
              <a:t>Concesión </a:t>
            </a:r>
          </a:p>
          <a:p>
            <a:r>
              <a:rPr lang="es-ES" sz="612" dirty="0"/>
              <a:t>Red  Tranvías</a:t>
            </a:r>
          </a:p>
          <a:p>
            <a:endParaRPr lang="es-ES" sz="612" dirty="0"/>
          </a:p>
        </p:txBody>
      </p:sp>
      <p:sp>
        <p:nvSpPr>
          <p:cNvPr id="59" name="71 Elipse"/>
          <p:cNvSpPr>
            <a:spLocks/>
          </p:cNvSpPr>
          <p:nvPr/>
        </p:nvSpPr>
        <p:spPr>
          <a:xfrm>
            <a:off x="6272984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68" name="36 CuadroTexto"/>
          <p:cNvSpPr txBox="1"/>
          <p:nvPr/>
        </p:nvSpPr>
        <p:spPr>
          <a:xfrm rot="16200000">
            <a:off x="6530084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2005</a:t>
            </a:r>
          </a:p>
        </p:txBody>
      </p:sp>
      <p:sp>
        <p:nvSpPr>
          <p:cNvPr id="71" name="CuadroTexto 228"/>
          <p:cNvSpPr txBox="1"/>
          <p:nvPr/>
        </p:nvSpPr>
        <p:spPr>
          <a:xfrm rot="16200000">
            <a:off x="4725242" y="4362998"/>
            <a:ext cx="721794" cy="228068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/>
          <a:p>
            <a:r>
              <a:rPr lang="es-MX" sz="1000" dirty="0">
                <a:cs typeface="Arial" panose="020B0604020202020204" pitchFamily="34" charset="0"/>
              </a:rPr>
              <a:t>L1 METRO</a:t>
            </a:r>
          </a:p>
        </p:txBody>
      </p:sp>
      <p:sp>
        <p:nvSpPr>
          <p:cNvPr id="72" name="CuadroTexto 247"/>
          <p:cNvSpPr txBox="1"/>
          <p:nvPr/>
        </p:nvSpPr>
        <p:spPr>
          <a:xfrm rot="16200000">
            <a:off x="5152530" y="4355309"/>
            <a:ext cx="721794" cy="228068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>
            <a:defPPr>
              <a:defRPr lang="en-US"/>
            </a:defPPr>
            <a:lvl1pPr>
              <a:defRPr sz="1000">
                <a:cs typeface="Arial" panose="020B0604020202020204" pitchFamily="34" charset="0"/>
              </a:defRPr>
            </a:lvl1pPr>
          </a:lstStyle>
          <a:p>
            <a:r>
              <a:rPr lang="es-MX" dirty="0"/>
              <a:t>L2 METRO</a:t>
            </a:r>
          </a:p>
        </p:txBody>
      </p:sp>
      <p:cxnSp>
        <p:nvCxnSpPr>
          <p:cNvPr id="73" name="Conector recto de flecha 232"/>
          <p:cNvCxnSpPr>
            <a:stCxn id="76" idx="4"/>
            <a:endCxn id="71" idx="3"/>
          </p:cNvCxnSpPr>
          <p:nvPr/>
        </p:nvCxnSpPr>
        <p:spPr>
          <a:xfrm flipH="1">
            <a:off x="5086139" y="3691707"/>
            <a:ext cx="2291" cy="424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252"/>
          <p:cNvSpPr txBox="1"/>
          <p:nvPr/>
        </p:nvSpPr>
        <p:spPr>
          <a:xfrm rot="16200000">
            <a:off x="6021706" y="4380600"/>
            <a:ext cx="592772" cy="168372"/>
          </a:xfrm>
          <a:prstGeom prst="rect">
            <a:avLst/>
          </a:prstGeom>
          <a:noFill/>
        </p:spPr>
        <p:txBody>
          <a:bodyPr wrap="square" lIns="36731" tIns="36731" rIns="36731" bIns="36731" rtlCol="0">
            <a:spAutoFit/>
          </a:bodyPr>
          <a:lstStyle/>
          <a:p>
            <a:r>
              <a:rPr lang="es-MX" sz="612" dirty="0">
                <a:cs typeface="Arial" panose="020B0604020202020204" pitchFamily="34" charset="0"/>
              </a:rPr>
              <a:t>TM ALIANZA</a:t>
            </a:r>
          </a:p>
        </p:txBody>
      </p:sp>
      <p:cxnSp>
        <p:nvCxnSpPr>
          <p:cNvPr id="75" name="Conector recto de flecha 254"/>
          <p:cNvCxnSpPr>
            <a:endCxn id="72" idx="3"/>
          </p:cNvCxnSpPr>
          <p:nvPr/>
        </p:nvCxnSpPr>
        <p:spPr>
          <a:xfrm flipH="1">
            <a:off x="5513427" y="3691667"/>
            <a:ext cx="1018" cy="416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1 Elipse"/>
          <p:cNvSpPr>
            <a:spLocks/>
          </p:cNvSpPr>
          <p:nvPr/>
        </p:nvSpPr>
        <p:spPr>
          <a:xfrm>
            <a:off x="5051083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79" name="71 Elipse"/>
          <p:cNvSpPr>
            <a:spLocks/>
          </p:cNvSpPr>
          <p:nvPr/>
        </p:nvSpPr>
        <p:spPr>
          <a:xfrm>
            <a:off x="5477581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83" name="71 Elipse"/>
          <p:cNvSpPr>
            <a:spLocks/>
          </p:cNvSpPr>
          <p:nvPr/>
        </p:nvSpPr>
        <p:spPr>
          <a:xfrm>
            <a:off x="6673517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84" name="71 Elipse"/>
          <p:cNvSpPr>
            <a:spLocks/>
          </p:cNvSpPr>
          <p:nvPr/>
        </p:nvSpPr>
        <p:spPr>
          <a:xfrm>
            <a:off x="6915529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85" name="71 Elipse"/>
          <p:cNvSpPr>
            <a:spLocks/>
          </p:cNvSpPr>
          <p:nvPr/>
        </p:nvSpPr>
        <p:spPr>
          <a:xfrm>
            <a:off x="7130297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cxnSp>
        <p:nvCxnSpPr>
          <p:cNvPr id="86" name="Conector recto de flecha 272"/>
          <p:cNvCxnSpPr>
            <a:stCxn id="59" idx="4"/>
            <a:endCxn id="74" idx="3"/>
          </p:cNvCxnSpPr>
          <p:nvPr/>
        </p:nvCxnSpPr>
        <p:spPr>
          <a:xfrm>
            <a:off x="6310331" y="3691707"/>
            <a:ext cx="7761" cy="476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adroTexto 275"/>
          <p:cNvSpPr txBox="1"/>
          <p:nvPr/>
        </p:nvSpPr>
        <p:spPr>
          <a:xfrm rot="16200000">
            <a:off x="6487751" y="4500476"/>
            <a:ext cx="442870" cy="168372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/>
          <a:p>
            <a:r>
              <a:rPr lang="es-MX" sz="612" dirty="0">
                <a:cs typeface="Arial" panose="020B0604020202020204" pitchFamily="34" charset="0"/>
              </a:rPr>
              <a:t>TM LIVAS</a:t>
            </a:r>
          </a:p>
        </p:txBody>
      </p:sp>
      <p:cxnSp>
        <p:nvCxnSpPr>
          <p:cNvPr id="88" name="Conector recto de flecha 276"/>
          <p:cNvCxnSpPr>
            <a:stCxn id="83" idx="4"/>
            <a:endCxn id="87" idx="3"/>
          </p:cNvCxnSpPr>
          <p:nvPr/>
        </p:nvCxnSpPr>
        <p:spPr>
          <a:xfrm flipH="1">
            <a:off x="6709186" y="3691707"/>
            <a:ext cx="1678" cy="67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72 Elipse"/>
          <p:cNvSpPr>
            <a:spLocks/>
          </p:cNvSpPr>
          <p:nvPr/>
        </p:nvSpPr>
        <p:spPr>
          <a:xfrm>
            <a:off x="6687240" y="3612664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90" name="CuadroTexto 277"/>
          <p:cNvSpPr txBox="1"/>
          <p:nvPr/>
        </p:nvSpPr>
        <p:spPr>
          <a:xfrm rot="16200000">
            <a:off x="6542880" y="4257705"/>
            <a:ext cx="817973" cy="168372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/>
          <a:p>
            <a:r>
              <a:rPr lang="es-MX" sz="612" dirty="0">
                <a:cs typeface="Arial" panose="020B0604020202020204" pitchFamily="34" charset="0"/>
              </a:rPr>
              <a:t>AMPLIA  L2 METRO</a:t>
            </a:r>
          </a:p>
        </p:txBody>
      </p:sp>
      <p:cxnSp>
        <p:nvCxnSpPr>
          <p:cNvPr id="91" name="Conector recto de flecha 278"/>
          <p:cNvCxnSpPr>
            <a:stCxn id="84" idx="4"/>
            <a:endCxn id="90" idx="3"/>
          </p:cNvCxnSpPr>
          <p:nvPr/>
        </p:nvCxnSpPr>
        <p:spPr>
          <a:xfrm flipH="1">
            <a:off x="6951867" y="3691707"/>
            <a:ext cx="1009" cy="241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282"/>
          <p:cNvSpPr txBox="1"/>
          <p:nvPr/>
        </p:nvSpPr>
        <p:spPr>
          <a:xfrm rot="16200000">
            <a:off x="6912508" y="4349569"/>
            <a:ext cx="532638" cy="168372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/>
          <a:p>
            <a:r>
              <a:rPr lang="es-MX" sz="612" dirty="0">
                <a:cs typeface="Arial" panose="020B0604020202020204" pitchFamily="34" charset="0"/>
              </a:rPr>
              <a:t>TM ZNORTE</a:t>
            </a:r>
          </a:p>
        </p:txBody>
      </p:sp>
      <p:cxnSp>
        <p:nvCxnSpPr>
          <p:cNvPr id="93" name="Conector recto de flecha 283"/>
          <p:cNvCxnSpPr>
            <a:endCxn id="92" idx="3"/>
          </p:cNvCxnSpPr>
          <p:nvPr/>
        </p:nvCxnSpPr>
        <p:spPr>
          <a:xfrm>
            <a:off x="7174175" y="3691707"/>
            <a:ext cx="4652" cy="475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71 Elipse"/>
          <p:cNvSpPr>
            <a:spLocks/>
          </p:cNvSpPr>
          <p:nvPr/>
        </p:nvSpPr>
        <p:spPr>
          <a:xfrm>
            <a:off x="8321546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95" name="CuadroTexto 293"/>
          <p:cNvSpPr txBox="1"/>
          <p:nvPr/>
        </p:nvSpPr>
        <p:spPr>
          <a:xfrm rot="16200000">
            <a:off x="8168932" y="4429655"/>
            <a:ext cx="375545" cy="168372"/>
          </a:xfrm>
          <a:prstGeom prst="rect">
            <a:avLst/>
          </a:prstGeom>
          <a:noFill/>
        </p:spPr>
        <p:txBody>
          <a:bodyPr wrap="none" lIns="36731" tIns="36731" rIns="36731" bIns="36731" rtlCol="0">
            <a:spAutoFit/>
          </a:bodyPr>
          <a:lstStyle/>
          <a:p>
            <a:r>
              <a:rPr lang="es-MX" sz="612" dirty="0" err="1">
                <a:cs typeface="Arial" panose="020B0604020202020204" pitchFamily="34" charset="0"/>
              </a:rPr>
              <a:t>ECOVIA</a:t>
            </a:r>
            <a:endParaRPr lang="es-MX" sz="612" dirty="0">
              <a:cs typeface="Arial" panose="020B0604020202020204" pitchFamily="34" charset="0"/>
            </a:endParaRPr>
          </a:p>
        </p:txBody>
      </p:sp>
      <p:cxnSp>
        <p:nvCxnSpPr>
          <p:cNvPr id="96" name="Conector recto de flecha 294"/>
          <p:cNvCxnSpPr>
            <a:endCxn id="95" idx="3"/>
          </p:cNvCxnSpPr>
          <p:nvPr/>
        </p:nvCxnSpPr>
        <p:spPr>
          <a:xfrm flipH="1">
            <a:off x="8356705" y="3691708"/>
            <a:ext cx="2" cy="634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71 Elipse"/>
          <p:cNvSpPr>
            <a:spLocks/>
          </p:cNvSpPr>
          <p:nvPr/>
        </p:nvSpPr>
        <p:spPr>
          <a:xfrm>
            <a:off x="5305122" y="3598081"/>
            <a:ext cx="74694" cy="9362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106" name="CuadroTexto 97"/>
          <p:cNvSpPr txBox="1"/>
          <p:nvPr/>
        </p:nvSpPr>
        <p:spPr>
          <a:xfrm rot="16200000">
            <a:off x="4929299" y="4391421"/>
            <a:ext cx="832849" cy="356757"/>
          </a:xfrm>
          <a:prstGeom prst="rect">
            <a:avLst/>
          </a:prstGeom>
          <a:noFill/>
        </p:spPr>
        <p:txBody>
          <a:bodyPr wrap="square" lIns="36731" tIns="36731" rIns="36731" bIns="36731" rtlCol="0">
            <a:spAutoFit/>
          </a:bodyPr>
          <a:lstStyle/>
          <a:p>
            <a:r>
              <a:rPr lang="es-MX" sz="612" dirty="0">
                <a:cs typeface="Arial" panose="020B0604020202020204" pitchFamily="34" charset="0"/>
              </a:rPr>
              <a:t>RUTAS PERIFERICAS</a:t>
            </a:r>
          </a:p>
          <a:p>
            <a:r>
              <a:rPr lang="es-MX" sz="612" dirty="0">
                <a:cs typeface="Arial" panose="020B0604020202020204" pitchFamily="34" charset="0"/>
              </a:rPr>
              <a:t>PROCENTRO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424789" y="3643242"/>
            <a:ext cx="8649269" cy="3477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36 CuadroTexto"/>
          <p:cNvSpPr txBox="1"/>
          <p:nvPr/>
        </p:nvSpPr>
        <p:spPr>
          <a:xfrm rot="16200000">
            <a:off x="6781628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2007</a:t>
            </a:r>
          </a:p>
        </p:txBody>
      </p:sp>
      <p:sp>
        <p:nvSpPr>
          <p:cNvPr id="174" name="36 CuadroTexto"/>
          <p:cNvSpPr txBox="1"/>
          <p:nvPr/>
        </p:nvSpPr>
        <p:spPr>
          <a:xfrm rot="16200000">
            <a:off x="7000155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2008</a:t>
            </a:r>
          </a:p>
        </p:txBody>
      </p:sp>
      <p:sp>
        <p:nvSpPr>
          <p:cNvPr id="175" name="36 CuadroTexto"/>
          <p:cNvSpPr txBox="1"/>
          <p:nvPr/>
        </p:nvSpPr>
        <p:spPr>
          <a:xfrm rot="16200000">
            <a:off x="8169167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2014</a:t>
            </a:r>
          </a:p>
        </p:txBody>
      </p:sp>
      <p:sp>
        <p:nvSpPr>
          <p:cNvPr id="176" name="36 CuadroTexto"/>
          <p:cNvSpPr txBox="1"/>
          <p:nvPr/>
        </p:nvSpPr>
        <p:spPr>
          <a:xfrm rot="16200000">
            <a:off x="6118248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2002</a:t>
            </a:r>
          </a:p>
        </p:txBody>
      </p:sp>
      <p:sp>
        <p:nvSpPr>
          <p:cNvPr id="168" name="36 CuadroTexto"/>
          <p:cNvSpPr txBox="1"/>
          <p:nvPr/>
        </p:nvSpPr>
        <p:spPr>
          <a:xfrm rot="16200000">
            <a:off x="614147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1901</a:t>
            </a:r>
          </a:p>
        </p:txBody>
      </p:sp>
      <p:sp>
        <p:nvSpPr>
          <p:cNvPr id="171" name="36 CuadroTexto"/>
          <p:cNvSpPr txBox="1"/>
          <p:nvPr/>
        </p:nvSpPr>
        <p:spPr>
          <a:xfrm rot="16200000">
            <a:off x="5334539" y="3366016"/>
            <a:ext cx="357772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1994</a:t>
            </a:r>
          </a:p>
        </p:txBody>
      </p:sp>
      <p:sp>
        <p:nvSpPr>
          <p:cNvPr id="172" name="36 CuadroTexto"/>
          <p:cNvSpPr txBox="1"/>
          <p:nvPr/>
        </p:nvSpPr>
        <p:spPr>
          <a:xfrm rot="16200000">
            <a:off x="4910235" y="3366015"/>
            <a:ext cx="357773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1991</a:t>
            </a:r>
          </a:p>
        </p:txBody>
      </p:sp>
      <p:sp>
        <p:nvSpPr>
          <p:cNvPr id="166" name="Title 1"/>
          <p:cNvSpPr>
            <a:spLocks noGrp="1"/>
          </p:cNvSpPr>
          <p:nvPr>
            <p:ph type="title"/>
          </p:nvPr>
        </p:nvSpPr>
        <p:spPr>
          <a:xfrm>
            <a:off x="132348" y="111624"/>
            <a:ext cx="9011652" cy="8925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/>
            </a:pPr>
            <a:r>
              <a:rPr lang="es-CO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BREVE HISTORIA DEL TRANSPORTE PÚBLICO EN EL AMM</a:t>
            </a:r>
            <a:r>
              <a:rPr lang="es-CO" sz="1600" b="1" dirty="0"/>
              <a:t/>
            </a:r>
            <a:br>
              <a:rPr lang="es-CO" sz="1600" b="1" dirty="0"/>
            </a:b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La actual tipología  de rutas y estructura financiera del Sistema de Transporte Público responde a un arreglo oligopólico, hay una regulación discrecional y la política tarifaria está centrada en la rentabilidad de los prestadores del servicio no en la maximización de los beneficios para la gente.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36 CuadroTexto"/>
          <p:cNvSpPr txBox="1"/>
          <p:nvPr/>
        </p:nvSpPr>
        <p:spPr>
          <a:xfrm rot="16200000">
            <a:off x="7236127" y="3375525"/>
            <a:ext cx="357773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2009</a:t>
            </a:r>
          </a:p>
        </p:txBody>
      </p:sp>
      <p:sp>
        <p:nvSpPr>
          <p:cNvPr id="179" name="35 CuadroTexto"/>
          <p:cNvSpPr txBox="1"/>
          <p:nvPr/>
        </p:nvSpPr>
        <p:spPr>
          <a:xfrm rot="16200000">
            <a:off x="2977575" y="3383246"/>
            <a:ext cx="357773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1967</a:t>
            </a:r>
          </a:p>
        </p:txBody>
      </p:sp>
      <p:sp>
        <p:nvSpPr>
          <p:cNvPr id="19" name="19 Elipse"/>
          <p:cNvSpPr>
            <a:spLocks/>
          </p:cNvSpPr>
          <p:nvPr/>
        </p:nvSpPr>
        <p:spPr>
          <a:xfrm>
            <a:off x="1866934" y="3636517"/>
            <a:ext cx="51427" cy="64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" y="4233257"/>
            <a:ext cx="789837" cy="814410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 rotWithShape="1">
          <a:blip r:embed="rId3" cstate="print"/>
          <a:srcRect l="38588" t="36675" r="39536" b="45734"/>
          <a:stretch/>
        </p:blipFill>
        <p:spPr>
          <a:xfrm>
            <a:off x="28025" y="5068407"/>
            <a:ext cx="790331" cy="476391"/>
          </a:xfrm>
          <a:prstGeom prst="rect">
            <a:avLst/>
          </a:prstGeom>
        </p:spPr>
      </p:pic>
      <p:cxnSp>
        <p:nvCxnSpPr>
          <p:cNvPr id="9" name="Conector angular 8"/>
          <p:cNvCxnSpPr>
            <a:stCxn id="21" idx="4"/>
            <a:endCxn id="41" idx="3"/>
          </p:cNvCxnSpPr>
          <p:nvPr/>
        </p:nvCxnSpPr>
        <p:spPr>
          <a:xfrm rot="5400000">
            <a:off x="3203656" y="4499889"/>
            <a:ext cx="1822163" cy="17663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0228" y="5597512"/>
            <a:ext cx="520516" cy="3392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2997" y="4699228"/>
            <a:ext cx="506236" cy="2238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9025" y="4351678"/>
            <a:ext cx="597543" cy="3566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7979" y="4870260"/>
            <a:ext cx="573331" cy="386767"/>
          </a:xfrm>
          <a:prstGeom prst="rect">
            <a:avLst/>
          </a:prstGeom>
        </p:spPr>
      </p:pic>
      <p:sp>
        <p:nvSpPr>
          <p:cNvPr id="141" name="36 CuadroTexto"/>
          <p:cNvSpPr txBox="1"/>
          <p:nvPr/>
        </p:nvSpPr>
        <p:spPr>
          <a:xfrm rot="16200000">
            <a:off x="5566493" y="3379612"/>
            <a:ext cx="357773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 smtClean="0">
                <a:cs typeface="Arial" pitchFamily="34" charset="0"/>
              </a:rPr>
              <a:t>1996</a:t>
            </a:r>
            <a:endParaRPr lang="es-ES" sz="612" b="1" dirty="0">
              <a:cs typeface="Arial" pitchFamily="34" charset="0"/>
            </a:endParaRPr>
          </a:p>
        </p:txBody>
      </p:sp>
      <p:sp>
        <p:nvSpPr>
          <p:cNvPr id="142" name="141 Conector"/>
          <p:cNvSpPr/>
          <p:nvPr/>
        </p:nvSpPr>
        <p:spPr bwMode="auto">
          <a:xfrm>
            <a:off x="5697125" y="3609020"/>
            <a:ext cx="90010" cy="9001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5" name="144 Conector recto de flecha"/>
          <p:cNvCxnSpPr/>
          <p:nvPr/>
        </p:nvCxnSpPr>
        <p:spPr bwMode="auto">
          <a:xfrm flipV="1">
            <a:off x="5608340" y="1133745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CuadroTexto 157"/>
          <p:cNvSpPr txBox="1"/>
          <p:nvPr/>
        </p:nvSpPr>
        <p:spPr>
          <a:xfrm>
            <a:off x="5293305" y="1448780"/>
            <a:ext cx="628845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1996</a:t>
            </a:r>
            <a:endParaRPr lang="es-MX" sz="1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36 CuadroTexto"/>
          <p:cNvSpPr txBox="1"/>
          <p:nvPr/>
        </p:nvSpPr>
        <p:spPr>
          <a:xfrm rot="16200000">
            <a:off x="2202651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1984</a:t>
            </a:r>
          </a:p>
        </p:txBody>
      </p:sp>
      <p:sp>
        <p:nvSpPr>
          <p:cNvPr id="365" name="36 CuadroTexto"/>
          <p:cNvSpPr txBox="1"/>
          <p:nvPr/>
        </p:nvSpPr>
        <p:spPr>
          <a:xfrm rot="16200000">
            <a:off x="2691648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1987</a:t>
            </a:r>
          </a:p>
        </p:txBody>
      </p:sp>
      <p:sp>
        <p:nvSpPr>
          <p:cNvPr id="366" name="36 CuadroTexto"/>
          <p:cNvSpPr txBox="1"/>
          <p:nvPr/>
        </p:nvSpPr>
        <p:spPr>
          <a:xfrm rot="16200000">
            <a:off x="7449296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2010</a:t>
            </a:r>
          </a:p>
        </p:txBody>
      </p:sp>
      <p:sp>
        <p:nvSpPr>
          <p:cNvPr id="367" name="36 CuadroTexto"/>
          <p:cNvSpPr txBox="1"/>
          <p:nvPr/>
        </p:nvSpPr>
        <p:spPr>
          <a:xfrm rot="16200000">
            <a:off x="5059344" y="3014175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2000</a:t>
            </a:r>
          </a:p>
        </p:txBody>
      </p:sp>
      <p:cxnSp>
        <p:nvCxnSpPr>
          <p:cNvPr id="369" name="Conector recto 112"/>
          <p:cNvCxnSpPr/>
          <p:nvPr/>
        </p:nvCxnSpPr>
        <p:spPr>
          <a:xfrm flipV="1">
            <a:off x="261495" y="2467640"/>
            <a:ext cx="8640000" cy="9885"/>
          </a:xfrm>
          <a:prstGeom prst="line">
            <a:avLst/>
          </a:prstGeom>
          <a:noFill/>
          <a:ln w="635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0" name="Conector recto 113"/>
          <p:cNvCxnSpPr/>
          <p:nvPr/>
        </p:nvCxnSpPr>
        <p:spPr>
          <a:xfrm flipV="1">
            <a:off x="252021" y="1886972"/>
            <a:ext cx="8640000" cy="9885"/>
          </a:xfrm>
          <a:prstGeom prst="line">
            <a:avLst/>
          </a:prstGeom>
          <a:noFill/>
          <a:ln w="635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" name="Conector recto 114"/>
          <p:cNvCxnSpPr/>
          <p:nvPr/>
        </p:nvCxnSpPr>
        <p:spPr>
          <a:xfrm flipV="1">
            <a:off x="242549" y="1306302"/>
            <a:ext cx="8640000" cy="9885"/>
          </a:xfrm>
          <a:prstGeom prst="line">
            <a:avLst/>
          </a:prstGeom>
          <a:noFill/>
          <a:ln w="635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6" name="CuadroTexto 18"/>
          <p:cNvSpPr txBox="1"/>
          <p:nvPr/>
        </p:nvSpPr>
        <p:spPr>
          <a:xfrm>
            <a:off x="139646" y="467442"/>
            <a:ext cx="2480504" cy="246213"/>
          </a:xfrm>
          <a:prstGeom prst="rect">
            <a:avLst/>
          </a:prstGeom>
          <a:noFill/>
          <a:ln w="6350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000" dirty="0"/>
              <a:t>Vehículos registrados (millones de pesos)</a:t>
            </a:r>
          </a:p>
        </p:txBody>
      </p:sp>
      <p:sp>
        <p:nvSpPr>
          <p:cNvPr id="377" name="CuadroTexto 116"/>
          <p:cNvSpPr txBox="1"/>
          <p:nvPr/>
        </p:nvSpPr>
        <p:spPr>
          <a:xfrm>
            <a:off x="163604" y="1329109"/>
            <a:ext cx="559097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000" dirty="0"/>
              <a:t>1.5</a:t>
            </a:r>
          </a:p>
        </p:txBody>
      </p:sp>
      <p:sp>
        <p:nvSpPr>
          <p:cNvPr id="378" name="CuadroTexto 117"/>
          <p:cNvSpPr txBox="1"/>
          <p:nvPr/>
        </p:nvSpPr>
        <p:spPr>
          <a:xfrm>
            <a:off x="167029" y="1881184"/>
            <a:ext cx="459173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000" dirty="0"/>
              <a:t>1.0</a:t>
            </a:r>
          </a:p>
        </p:txBody>
      </p:sp>
      <p:sp>
        <p:nvSpPr>
          <p:cNvPr id="379" name="CuadroTexto 118"/>
          <p:cNvSpPr txBox="1"/>
          <p:nvPr/>
        </p:nvSpPr>
        <p:spPr>
          <a:xfrm>
            <a:off x="170454" y="2459007"/>
            <a:ext cx="552247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000" dirty="0"/>
              <a:t>0.5</a:t>
            </a:r>
          </a:p>
        </p:txBody>
      </p:sp>
      <p:sp>
        <p:nvSpPr>
          <p:cNvPr id="381" name="36 CuadroTexto"/>
          <p:cNvSpPr txBox="1"/>
          <p:nvPr/>
        </p:nvSpPr>
        <p:spPr>
          <a:xfrm rot="16200000">
            <a:off x="8440160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2015</a:t>
            </a:r>
          </a:p>
        </p:txBody>
      </p:sp>
      <p:sp>
        <p:nvSpPr>
          <p:cNvPr id="382" name="36 CuadroTexto"/>
          <p:cNvSpPr txBox="1"/>
          <p:nvPr/>
        </p:nvSpPr>
        <p:spPr>
          <a:xfrm rot="16200000">
            <a:off x="5915688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2005</a:t>
            </a:r>
          </a:p>
        </p:txBody>
      </p:sp>
      <p:cxnSp>
        <p:nvCxnSpPr>
          <p:cNvPr id="383" name="Conector recto de flecha 382"/>
          <p:cNvCxnSpPr/>
          <p:nvPr/>
        </p:nvCxnSpPr>
        <p:spPr>
          <a:xfrm flipV="1">
            <a:off x="454092" y="3292358"/>
            <a:ext cx="8640000" cy="3477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36 CuadroTexto"/>
          <p:cNvSpPr txBox="1"/>
          <p:nvPr/>
        </p:nvSpPr>
        <p:spPr>
          <a:xfrm rot="16200000">
            <a:off x="6230478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2007</a:t>
            </a:r>
          </a:p>
        </p:txBody>
      </p:sp>
      <p:sp>
        <p:nvSpPr>
          <p:cNvPr id="385" name="36 CuadroTexto"/>
          <p:cNvSpPr txBox="1"/>
          <p:nvPr/>
        </p:nvSpPr>
        <p:spPr>
          <a:xfrm rot="16200000">
            <a:off x="6526775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2008</a:t>
            </a:r>
          </a:p>
        </p:txBody>
      </p:sp>
      <p:sp>
        <p:nvSpPr>
          <p:cNvPr id="386" name="36 CuadroTexto"/>
          <p:cNvSpPr txBox="1"/>
          <p:nvPr/>
        </p:nvSpPr>
        <p:spPr>
          <a:xfrm rot="16200000">
            <a:off x="8101131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2014</a:t>
            </a:r>
          </a:p>
        </p:txBody>
      </p:sp>
      <p:sp>
        <p:nvSpPr>
          <p:cNvPr id="387" name="36 CuadroTexto"/>
          <p:cNvSpPr txBox="1"/>
          <p:nvPr/>
        </p:nvSpPr>
        <p:spPr>
          <a:xfrm rot="16200000">
            <a:off x="5366573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2002</a:t>
            </a:r>
          </a:p>
        </p:txBody>
      </p:sp>
      <p:sp>
        <p:nvSpPr>
          <p:cNvPr id="388" name="36 CuadroTexto"/>
          <p:cNvSpPr txBox="1"/>
          <p:nvPr/>
        </p:nvSpPr>
        <p:spPr>
          <a:xfrm rot="16200000">
            <a:off x="770980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1901</a:t>
            </a:r>
          </a:p>
        </p:txBody>
      </p:sp>
      <p:sp>
        <p:nvSpPr>
          <p:cNvPr id="389" name="36 CuadroTexto"/>
          <p:cNvSpPr txBox="1"/>
          <p:nvPr/>
        </p:nvSpPr>
        <p:spPr>
          <a:xfrm rot="16200000">
            <a:off x="4321627" y="3014174"/>
            <a:ext cx="348205" cy="188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1994</a:t>
            </a:r>
          </a:p>
        </p:txBody>
      </p:sp>
      <p:sp>
        <p:nvSpPr>
          <p:cNvPr id="390" name="36 CuadroTexto"/>
          <p:cNvSpPr txBox="1"/>
          <p:nvPr/>
        </p:nvSpPr>
        <p:spPr>
          <a:xfrm rot="16200000">
            <a:off x="3757518" y="3015130"/>
            <a:ext cx="344948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1991</a:t>
            </a:r>
          </a:p>
        </p:txBody>
      </p:sp>
      <p:sp>
        <p:nvSpPr>
          <p:cNvPr id="391" name="Title 1"/>
          <p:cNvSpPr txBox="1">
            <a:spLocks/>
          </p:cNvSpPr>
          <p:nvPr/>
        </p:nvSpPr>
        <p:spPr>
          <a:xfrm>
            <a:off x="64170" y="130674"/>
            <a:ext cx="6347331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3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CÓMO </a:t>
            </a:r>
            <a:r>
              <a:rPr lang="es-CO" sz="2300" b="1" dirty="0">
                <a:solidFill>
                  <a:srgbClr val="FF0000"/>
                </a:solidFill>
                <a:latin typeface="Arial Black" panose="020B0A04020102020204" pitchFamily="34" charset="0"/>
              </a:rPr>
              <a:t>NOS </a:t>
            </a:r>
            <a:r>
              <a:rPr lang="es-CO" sz="23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MOVEMOS EN MONTERREY 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36 CuadroTexto"/>
          <p:cNvSpPr txBox="1"/>
          <p:nvPr/>
        </p:nvSpPr>
        <p:spPr>
          <a:xfrm rot="16200000">
            <a:off x="6858708" y="3024640"/>
            <a:ext cx="344948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2009</a:t>
            </a:r>
          </a:p>
        </p:txBody>
      </p:sp>
      <p:sp>
        <p:nvSpPr>
          <p:cNvPr id="393" name="36 CuadroTexto"/>
          <p:cNvSpPr txBox="1"/>
          <p:nvPr/>
        </p:nvSpPr>
        <p:spPr>
          <a:xfrm rot="16200000">
            <a:off x="7603325" y="3008509"/>
            <a:ext cx="344948" cy="18651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s-ES" sz="612" b="1" dirty="0">
                <a:cs typeface="Arial" pitchFamily="34" charset="0"/>
              </a:rPr>
              <a:t>2011</a:t>
            </a:r>
          </a:p>
        </p:txBody>
      </p:sp>
      <p:sp>
        <p:nvSpPr>
          <p:cNvPr id="394" name="20 Elipse"/>
          <p:cNvSpPr>
            <a:spLocks/>
          </p:cNvSpPr>
          <p:nvPr/>
        </p:nvSpPr>
        <p:spPr>
          <a:xfrm>
            <a:off x="921663" y="3277681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395" name="21 Elipse"/>
          <p:cNvSpPr>
            <a:spLocks/>
          </p:cNvSpPr>
          <p:nvPr/>
        </p:nvSpPr>
        <p:spPr>
          <a:xfrm>
            <a:off x="2329276" y="3261779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396" name="71 Elipse"/>
          <p:cNvSpPr>
            <a:spLocks/>
          </p:cNvSpPr>
          <p:nvPr/>
        </p:nvSpPr>
        <p:spPr>
          <a:xfrm>
            <a:off x="2822314" y="3261779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397" name="73 Elipse"/>
          <p:cNvSpPr/>
          <p:nvPr/>
        </p:nvSpPr>
        <p:spPr>
          <a:xfrm>
            <a:off x="7578049" y="3273595"/>
            <a:ext cx="65338" cy="544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398" name="72 Elipse"/>
          <p:cNvSpPr>
            <a:spLocks/>
          </p:cNvSpPr>
          <p:nvPr/>
        </p:nvSpPr>
        <p:spPr>
          <a:xfrm>
            <a:off x="7581912" y="3268603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399" name="72 Elipse"/>
          <p:cNvSpPr>
            <a:spLocks/>
          </p:cNvSpPr>
          <p:nvPr/>
        </p:nvSpPr>
        <p:spPr>
          <a:xfrm>
            <a:off x="5747132" y="3261779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cxnSp>
        <p:nvCxnSpPr>
          <p:cNvPr id="400" name="29 Conector recto de flecha"/>
          <p:cNvCxnSpPr/>
          <p:nvPr/>
        </p:nvCxnSpPr>
        <p:spPr>
          <a:xfrm flipV="1">
            <a:off x="2233744" y="3294007"/>
            <a:ext cx="1844939" cy="4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31 Conector recto de flecha"/>
          <p:cNvCxnSpPr/>
          <p:nvPr/>
        </p:nvCxnSpPr>
        <p:spPr>
          <a:xfrm>
            <a:off x="2779626" y="3291647"/>
            <a:ext cx="4889270" cy="4724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29 Conector recto de flecha"/>
          <p:cNvCxnSpPr/>
          <p:nvPr/>
        </p:nvCxnSpPr>
        <p:spPr>
          <a:xfrm flipV="1">
            <a:off x="1408508" y="3293634"/>
            <a:ext cx="628652" cy="751"/>
          </a:xfrm>
          <a:prstGeom prst="straightConnector1">
            <a:avLst/>
          </a:prstGeom>
          <a:ln w="12700">
            <a:noFill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71 Elipse"/>
          <p:cNvSpPr>
            <a:spLocks/>
          </p:cNvSpPr>
          <p:nvPr/>
        </p:nvSpPr>
        <p:spPr>
          <a:xfrm>
            <a:off x="6236865" y="3247196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04" name="71 Elipse"/>
          <p:cNvSpPr>
            <a:spLocks/>
          </p:cNvSpPr>
          <p:nvPr/>
        </p:nvSpPr>
        <p:spPr>
          <a:xfrm>
            <a:off x="6990771" y="3247198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05" name="71 Elipse"/>
          <p:cNvSpPr>
            <a:spLocks/>
          </p:cNvSpPr>
          <p:nvPr/>
        </p:nvSpPr>
        <p:spPr>
          <a:xfrm>
            <a:off x="1736319" y="3247198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06" name="71 Elipse"/>
          <p:cNvSpPr>
            <a:spLocks/>
          </p:cNvSpPr>
          <p:nvPr/>
        </p:nvSpPr>
        <p:spPr>
          <a:xfrm>
            <a:off x="5287849" y="3247198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07" name="72 Elipse"/>
          <p:cNvSpPr>
            <a:spLocks/>
          </p:cNvSpPr>
          <p:nvPr/>
        </p:nvSpPr>
        <p:spPr>
          <a:xfrm>
            <a:off x="5305506" y="3261780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08" name="71 Elipse"/>
          <p:cNvSpPr>
            <a:spLocks/>
          </p:cNvSpPr>
          <p:nvPr/>
        </p:nvSpPr>
        <p:spPr>
          <a:xfrm>
            <a:off x="8570537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09" name="72 Elipse"/>
          <p:cNvSpPr>
            <a:spLocks/>
          </p:cNvSpPr>
          <p:nvPr/>
        </p:nvSpPr>
        <p:spPr>
          <a:xfrm>
            <a:off x="8589207" y="3261779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0" name="71 Elipse"/>
          <p:cNvSpPr>
            <a:spLocks/>
          </p:cNvSpPr>
          <p:nvPr/>
        </p:nvSpPr>
        <p:spPr>
          <a:xfrm>
            <a:off x="5508476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1" name="71 Elipse"/>
          <p:cNvSpPr>
            <a:spLocks/>
          </p:cNvSpPr>
          <p:nvPr/>
        </p:nvSpPr>
        <p:spPr>
          <a:xfrm>
            <a:off x="3879275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2" name="71 Elipse"/>
          <p:cNvSpPr>
            <a:spLocks/>
          </p:cNvSpPr>
          <p:nvPr/>
        </p:nvSpPr>
        <p:spPr>
          <a:xfrm>
            <a:off x="4447939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3" name="71 Elipse"/>
          <p:cNvSpPr>
            <a:spLocks/>
          </p:cNvSpPr>
          <p:nvPr/>
        </p:nvSpPr>
        <p:spPr>
          <a:xfrm>
            <a:off x="6042520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4" name="71 Elipse"/>
          <p:cNvSpPr>
            <a:spLocks/>
          </p:cNvSpPr>
          <p:nvPr/>
        </p:nvSpPr>
        <p:spPr>
          <a:xfrm>
            <a:off x="6365203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5" name="71 Elipse"/>
          <p:cNvSpPr>
            <a:spLocks/>
          </p:cNvSpPr>
          <p:nvPr/>
        </p:nvSpPr>
        <p:spPr>
          <a:xfrm>
            <a:off x="6651560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6" name="72 Elipse"/>
          <p:cNvSpPr>
            <a:spLocks/>
          </p:cNvSpPr>
          <p:nvPr/>
        </p:nvSpPr>
        <p:spPr>
          <a:xfrm>
            <a:off x="6060818" y="3261779"/>
            <a:ext cx="68569" cy="644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7" name="71 Elipse"/>
          <p:cNvSpPr>
            <a:spLocks/>
          </p:cNvSpPr>
          <p:nvPr/>
        </p:nvSpPr>
        <p:spPr>
          <a:xfrm>
            <a:off x="8239893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sp>
        <p:nvSpPr>
          <p:cNvPr id="418" name="71 Elipse"/>
          <p:cNvSpPr>
            <a:spLocks/>
          </p:cNvSpPr>
          <p:nvPr/>
        </p:nvSpPr>
        <p:spPr>
          <a:xfrm>
            <a:off x="4217994" y="3247197"/>
            <a:ext cx="99592" cy="93626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>
            <a:noAutofit/>
          </a:bodyPr>
          <a:lstStyle/>
          <a:p>
            <a:pPr algn="ctr"/>
            <a:endParaRPr lang="es-ES" sz="612">
              <a:solidFill>
                <a:schemeClr val="tx1"/>
              </a:solidFill>
            </a:endParaRPr>
          </a:p>
        </p:txBody>
      </p:sp>
      <p:pic>
        <p:nvPicPr>
          <p:cNvPr id="419" name="Imagen 4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5" y="2821984"/>
            <a:ext cx="128770" cy="108000"/>
          </a:xfrm>
          <a:prstGeom prst="rect">
            <a:avLst/>
          </a:prstGeom>
        </p:spPr>
      </p:pic>
      <p:pic>
        <p:nvPicPr>
          <p:cNvPr id="442" name="Imagen 4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05" y="2831574"/>
            <a:ext cx="128770" cy="108000"/>
          </a:xfrm>
          <a:prstGeom prst="rect">
            <a:avLst/>
          </a:prstGeom>
        </p:spPr>
      </p:pic>
      <p:pic>
        <p:nvPicPr>
          <p:cNvPr id="443" name="Imagen 4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15" y="2829464"/>
            <a:ext cx="128770" cy="108000"/>
          </a:xfrm>
          <a:prstGeom prst="rect">
            <a:avLst/>
          </a:prstGeom>
        </p:spPr>
      </p:pic>
      <p:pic>
        <p:nvPicPr>
          <p:cNvPr id="444" name="Imagen 4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25" y="2831345"/>
            <a:ext cx="128770" cy="108000"/>
          </a:xfrm>
          <a:prstGeom prst="rect">
            <a:avLst/>
          </a:prstGeom>
        </p:spPr>
      </p:pic>
      <p:pic>
        <p:nvPicPr>
          <p:cNvPr id="445" name="Imagen 4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0" y="2836640"/>
            <a:ext cx="128770" cy="108000"/>
          </a:xfrm>
          <a:prstGeom prst="rect">
            <a:avLst/>
          </a:prstGeom>
        </p:spPr>
      </p:pic>
      <p:pic>
        <p:nvPicPr>
          <p:cNvPr id="446" name="Imagen 4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0" y="2831147"/>
            <a:ext cx="128770" cy="108000"/>
          </a:xfrm>
          <a:prstGeom prst="rect">
            <a:avLst/>
          </a:prstGeom>
        </p:spPr>
      </p:pic>
      <p:pic>
        <p:nvPicPr>
          <p:cNvPr id="447" name="Imagen 4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00" y="2835387"/>
            <a:ext cx="128770" cy="108000"/>
          </a:xfrm>
          <a:prstGeom prst="rect">
            <a:avLst/>
          </a:prstGeom>
        </p:spPr>
      </p:pic>
      <p:pic>
        <p:nvPicPr>
          <p:cNvPr id="448" name="Imagen 4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10" y="2830918"/>
            <a:ext cx="128770" cy="108000"/>
          </a:xfrm>
          <a:prstGeom prst="rect">
            <a:avLst/>
          </a:prstGeom>
        </p:spPr>
      </p:pic>
      <p:pic>
        <p:nvPicPr>
          <p:cNvPr id="449" name="Imagen 4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65" y="2835189"/>
            <a:ext cx="128770" cy="108000"/>
          </a:xfrm>
          <a:prstGeom prst="rect">
            <a:avLst/>
          </a:prstGeom>
        </p:spPr>
      </p:pic>
      <p:pic>
        <p:nvPicPr>
          <p:cNvPr id="450" name="Imagen 4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75" y="2837070"/>
            <a:ext cx="128770" cy="108000"/>
          </a:xfrm>
          <a:prstGeom prst="rect">
            <a:avLst/>
          </a:prstGeom>
        </p:spPr>
      </p:pic>
      <p:pic>
        <p:nvPicPr>
          <p:cNvPr id="451" name="Imagen 4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85" y="2834960"/>
            <a:ext cx="128770" cy="108000"/>
          </a:xfrm>
          <a:prstGeom prst="rect">
            <a:avLst/>
          </a:prstGeom>
        </p:spPr>
      </p:pic>
      <p:pic>
        <p:nvPicPr>
          <p:cNvPr id="452" name="Imagen 4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95" y="2836841"/>
            <a:ext cx="128770" cy="108000"/>
          </a:xfrm>
          <a:prstGeom prst="rect">
            <a:avLst/>
          </a:prstGeom>
        </p:spPr>
      </p:pic>
      <p:pic>
        <p:nvPicPr>
          <p:cNvPr id="453" name="Imagen 4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33" y="2824132"/>
            <a:ext cx="128770" cy="108000"/>
          </a:xfrm>
          <a:prstGeom prst="rect">
            <a:avLst/>
          </a:prstGeom>
        </p:spPr>
      </p:pic>
      <p:pic>
        <p:nvPicPr>
          <p:cNvPr id="454" name="Imagen 4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43" y="2826013"/>
            <a:ext cx="128770" cy="108000"/>
          </a:xfrm>
          <a:prstGeom prst="rect">
            <a:avLst/>
          </a:prstGeom>
        </p:spPr>
      </p:pic>
      <p:pic>
        <p:nvPicPr>
          <p:cNvPr id="455" name="Imagen 4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53" y="2823903"/>
            <a:ext cx="128770" cy="108000"/>
          </a:xfrm>
          <a:prstGeom prst="rect">
            <a:avLst/>
          </a:prstGeom>
        </p:spPr>
      </p:pic>
      <p:pic>
        <p:nvPicPr>
          <p:cNvPr id="456" name="Imagen 4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63" y="2825784"/>
            <a:ext cx="128770" cy="108000"/>
          </a:xfrm>
          <a:prstGeom prst="rect">
            <a:avLst/>
          </a:prstGeom>
        </p:spPr>
      </p:pic>
      <p:pic>
        <p:nvPicPr>
          <p:cNvPr id="457" name="Imagen 4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18" y="2823705"/>
            <a:ext cx="128770" cy="108000"/>
          </a:xfrm>
          <a:prstGeom prst="rect">
            <a:avLst/>
          </a:prstGeom>
        </p:spPr>
      </p:pic>
      <p:pic>
        <p:nvPicPr>
          <p:cNvPr id="458" name="Imagen 4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28" y="2825586"/>
            <a:ext cx="128770" cy="108000"/>
          </a:xfrm>
          <a:prstGeom prst="rect">
            <a:avLst/>
          </a:prstGeom>
        </p:spPr>
      </p:pic>
      <p:pic>
        <p:nvPicPr>
          <p:cNvPr id="459" name="Imagen 4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38" y="2823476"/>
            <a:ext cx="128770" cy="108000"/>
          </a:xfrm>
          <a:prstGeom prst="rect">
            <a:avLst/>
          </a:prstGeom>
        </p:spPr>
      </p:pic>
      <p:pic>
        <p:nvPicPr>
          <p:cNvPr id="460" name="Imagen 4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8" y="2825357"/>
            <a:ext cx="128770" cy="108000"/>
          </a:xfrm>
          <a:prstGeom prst="rect">
            <a:avLst/>
          </a:prstGeom>
        </p:spPr>
      </p:pic>
      <p:pic>
        <p:nvPicPr>
          <p:cNvPr id="461" name="Imagen 4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03" y="2830652"/>
            <a:ext cx="128770" cy="108000"/>
          </a:xfrm>
          <a:prstGeom prst="rect">
            <a:avLst/>
          </a:prstGeom>
        </p:spPr>
      </p:pic>
      <p:pic>
        <p:nvPicPr>
          <p:cNvPr id="462" name="Imagen 4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13" y="2825159"/>
            <a:ext cx="128770" cy="108000"/>
          </a:xfrm>
          <a:prstGeom prst="rect">
            <a:avLst/>
          </a:prstGeom>
        </p:spPr>
      </p:pic>
      <p:pic>
        <p:nvPicPr>
          <p:cNvPr id="463" name="Imagen 4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3" y="2829399"/>
            <a:ext cx="128770" cy="108000"/>
          </a:xfrm>
          <a:prstGeom prst="rect">
            <a:avLst/>
          </a:prstGeom>
        </p:spPr>
      </p:pic>
      <p:pic>
        <p:nvPicPr>
          <p:cNvPr id="464" name="Imagen 4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33" y="2824930"/>
            <a:ext cx="128770" cy="108000"/>
          </a:xfrm>
          <a:prstGeom prst="rect">
            <a:avLst/>
          </a:prstGeom>
        </p:spPr>
      </p:pic>
      <p:pic>
        <p:nvPicPr>
          <p:cNvPr id="465" name="Imagen 4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88" y="2829201"/>
            <a:ext cx="128770" cy="108000"/>
          </a:xfrm>
          <a:prstGeom prst="rect">
            <a:avLst/>
          </a:prstGeom>
        </p:spPr>
      </p:pic>
      <p:pic>
        <p:nvPicPr>
          <p:cNvPr id="466" name="Imagen 4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98" y="2831082"/>
            <a:ext cx="128770" cy="108000"/>
          </a:xfrm>
          <a:prstGeom prst="rect">
            <a:avLst/>
          </a:prstGeom>
        </p:spPr>
      </p:pic>
      <p:pic>
        <p:nvPicPr>
          <p:cNvPr id="467" name="Imagen 4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8" y="2828972"/>
            <a:ext cx="128770" cy="108000"/>
          </a:xfrm>
          <a:prstGeom prst="rect">
            <a:avLst/>
          </a:prstGeom>
        </p:spPr>
      </p:pic>
      <p:pic>
        <p:nvPicPr>
          <p:cNvPr id="468" name="Imagen 4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18" y="2830853"/>
            <a:ext cx="128770" cy="108000"/>
          </a:xfrm>
          <a:prstGeom prst="rect">
            <a:avLst/>
          </a:prstGeom>
        </p:spPr>
      </p:pic>
      <p:pic>
        <p:nvPicPr>
          <p:cNvPr id="469" name="Imagen 4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56" y="2826456"/>
            <a:ext cx="128770" cy="108000"/>
          </a:xfrm>
          <a:prstGeom prst="rect">
            <a:avLst/>
          </a:prstGeom>
        </p:spPr>
      </p:pic>
      <p:pic>
        <p:nvPicPr>
          <p:cNvPr id="470" name="Imagen 4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6" y="2828337"/>
            <a:ext cx="128770" cy="108000"/>
          </a:xfrm>
          <a:prstGeom prst="rect">
            <a:avLst/>
          </a:prstGeom>
        </p:spPr>
      </p:pic>
      <p:pic>
        <p:nvPicPr>
          <p:cNvPr id="471" name="Imagen 4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76" y="2826227"/>
            <a:ext cx="128770" cy="108000"/>
          </a:xfrm>
          <a:prstGeom prst="rect">
            <a:avLst/>
          </a:prstGeom>
        </p:spPr>
      </p:pic>
      <p:pic>
        <p:nvPicPr>
          <p:cNvPr id="472" name="Imagen 4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86" y="2828108"/>
            <a:ext cx="128770" cy="108000"/>
          </a:xfrm>
          <a:prstGeom prst="rect">
            <a:avLst/>
          </a:prstGeom>
        </p:spPr>
      </p:pic>
      <p:pic>
        <p:nvPicPr>
          <p:cNvPr id="473" name="Imagen 4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41" y="2826029"/>
            <a:ext cx="128770" cy="108000"/>
          </a:xfrm>
          <a:prstGeom prst="rect">
            <a:avLst/>
          </a:prstGeom>
        </p:spPr>
      </p:pic>
      <p:pic>
        <p:nvPicPr>
          <p:cNvPr id="474" name="Imagen 4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51" y="2827910"/>
            <a:ext cx="128770" cy="108000"/>
          </a:xfrm>
          <a:prstGeom prst="rect">
            <a:avLst/>
          </a:prstGeom>
        </p:spPr>
      </p:pic>
      <p:pic>
        <p:nvPicPr>
          <p:cNvPr id="475" name="Imagen 4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61" y="2825800"/>
            <a:ext cx="128770" cy="108000"/>
          </a:xfrm>
          <a:prstGeom prst="rect">
            <a:avLst/>
          </a:prstGeom>
        </p:spPr>
      </p:pic>
      <p:pic>
        <p:nvPicPr>
          <p:cNvPr id="476" name="Imagen 4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71" y="2827681"/>
            <a:ext cx="128770" cy="108000"/>
          </a:xfrm>
          <a:prstGeom prst="rect">
            <a:avLst/>
          </a:prstGeom>
        </p:spPr>
      </p:pic>
      <p:pic>
        <p:nvPicPr>
          <p:cNvPr id="477" name="Imagen 4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2832976"/>
            <a:ext cx="128770" cy="108000"/>
          </a:xfrm>
          <a:prstGeom prst="rect">
            <a:avLst/>
          </a:prstGeom>
        </p:spPr>
      </p:pic>
      <p:pic>
        <p:nvPicPr>
          <p:cNvPr id="478" name="Imagen 4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36" y="2827483"/>
            <a:ext cx="128770" cy="108000"/>
          </a:xfrm>
          <a:prstGeom prst="rect">
            <a:avLst/>
          </a:prstGeom>
        </p:spPr>
      </p:pic>
      <p:pic>
        <p:nvPicPr>
          <p:cNvPr id="479" name="Imagen 4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46" y="2831723"/>
            <a:ext cx="128770" cy="108000"/>
          </a:xfrm>
          <a:prstGeom prst="rect">
            <a:avLst/>
          </a:prstGeom>
        </p:spPr>
      </p:pic>
      <p:pic>
        <p:nvPicPr>
          <p:cNvPr id="480" name="Imagen 4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56" y="2827254"/>
            <a:ext cx="128770" cy="108000"/>
          </a:xfrm>
          <a:prstGeom prst="rect">
            <a:avLst/>
          </a:prstGeom>
        </p:spPr>
      </p:pic>
      <p:pic>
        <p:nvPicPr>
          <p:cNvPr id="481" name="Imagen 4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1" y="2831525"/>
            <a:ext cx="128770" cy="108000"/>
          </a:xfrm>
          <a:prstGeom prst="rect">
            <a:avLst/>
          </a:prstGeom>
        </p:spPr>
      </p:pic>
      <p:pic>
        <p:nvPicPr>
          <p:cNvPr id="482" name="Imagen 4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21" y="2833406"/>
            <a:ext cx="128770" cy="108000"/>
          </a:xfrm>
          <a:prstGeom prst="rect">
            <a:avLst/>
          </a:prstGeom>
        </p:spPr>
      </p:pic>
      <p:pic>
        <p:nvPicPr>
          <p:cNvPr id="574" name="Imagen 5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99" y="2607216"/>
            <a:ext cx="128770" cy="108000"/>
          </a:xfrm>
          <a:prstGeom prst="rect">
            <a:avLst/>
          </a:prstGeom>
        </p:spPr>
      </p:pic>
      <p:pic>
        <p:nvPicPr>
          <p:cNvPr id="575" name="Imagen 5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09" y="2605106"/>
            <a:ext cx="128770" cy="108000"/>
          </a:xfrm>
          <a:prstGeom prst="rect">
            <a:avLst/>
          </a:prstGeom>
        </p:spPr>
      </p:pic>
      <p:pic>
        <p:nvPicPr>
          <p:cNvPr id="576" name="Imagen 5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9" y="2606987"/>
            <a:ext cx="128770" cy="108000"/>
          </a:xfrm>
          <a:prstGeom prst="rect">
            <a:avLst/>
          </a:prstGeom>
        </p:spPr>
      </p:pic>
      <p:pic>
        <p:nvPicPr>
          <p:cNvPr id="577" name="Imagen 5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74" y="2612282"/>
            <a:ext cx="128770" cy="108000"/>
          </a:xfrm>
          <a:prstGeom prst="rect">
            <a:avLst/>
          </a:prstGeom>
        </p:spPr>
      </p:pic>
      <p:pic>
        <p:nvPicPr>
          <p:cNvPr id="578" name="Imagen 5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84" y="2606789"/>
            <a:ext cx="128770" cy="108000"/>
          </a:xfrm>
          <a:prstGeom prst="rect">
            <a:avLst/>
          </a:prstGeom>
        </p:spPr>
      </p:pic>
      <p:pic>
        <p:nvPicPr>
          <p:cNvPr id="579" name="Imagen 5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94" y="2611029"/>
            <a:ext cx="128770" cy="108000"/>
          </a:xfrm>
          <a:prstGeom prst="rect">
            <a:avLst/>
          </a:prstGeom>
        </p:spPr>
      </p:pic>
      <p:pic>
        <p:nvPicPr>
          <p:cNvPr id="580" name="Imagen 5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04" y="2606560"/>
            <a:ext cx="128770" cy="108000"/>
          </a:xfrm>
          <a:prstGeom prst="rect">
            <a:avLst/>
          </a:prstGeom>
        </p:spPr>
      </p:pic>
      <p:pic>
        <p:nvPicPr>
          <p:cNvPr id="581" name="Imagen 5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59" y="2610831"/>
            <a:ext cx="128770" cy="108000"/>
          </a:xfrm>
          <a:prstGeom prst="rect">
            <a:avLst/>
          </a:prstGeom>
        </p:spPr>
      </p:pic>
      <p:pic>
        <p:nvPicPr>
          <p:cNvPr id="582" name="Imagen 5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69" y="2612712"/>
            <a:ext cx="128770" cy="108000"/>
          </a:xfrm>
          <a:prstGeom prst="rect">
            <a:avLst/>
          </a:prstGeom>
        </p:spPr>
      </p:pic>
      <p:pic>
        <p:nvPicPr>
          <p:cNvPr id="583" name="Imagen 5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79" y="2610602"/>
            <a:ext cx="128770" cy="108000"/>
          </a:xfrm>
          <a:prstGeom prst="rect">
            <a:avLst/>
          </a:prstGeom>
        </p:spPr>
      </p:pic>
      <p:pic>
        <p:nvPicPr>
          <p:cNvPr id="584" name="Imagen 5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89" y="2612483"/>
            <a:ext cx="128770" cy="108000"/>
          </a:xfrm>
          <a:prstGeom prst="rect">
            <a:avLst/>
          </a:prstGeom>
        </p:spPr>
      </p:pic>
      <p:pic>
        <p:nvPicPr>
          <p:cNvPr id="585" name="Imagen 5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27" y="2608086"/>
            <a:ext cx="128770" cy="108000"/>
          </a:xfrm>
          <a:prstGeom prst="rect">
            <a:avLst/>
          </a:prstGeom>
        </p:spPr>
      </p:pic>
      <p:pic>
        <p:nvPicPr>
          <p:cNvPr id="586" name="Imagen 5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37" y="2609967"/>
            <a:ext cx="128770" cy="108000"/>
          </a:xfrm>
          <a:prstGeom prst="rect">
            <a:avLst/>
          </a:prstGeom>
        </p:spPr>
      </p:pic>
      <p:pic>
        <p:nvPicPr>
          <p:cNvPr id="587" name="Imagen 5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47" y="2607857"/>
            <a:ext cx="128770" cy="108000"/>
          </a:xfrm>
          <a:prstGeom prst="rect">
            <a:avLst/>
          </a:prstGeom>
        </p:spPr>
      </p:pic>
      <p:pic>
        <p:nvPicPr>
          <p:cNvPr id="588" name="Imagen 5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57" y="2609738"/>
            <a:ext cx="128770" cy="108000"/>
          </a:xfrm>
          <a:prstGeom prst="rect">
            <a:avLst/>
          </a:prstGeom>
        </p:spPr>
      </p:pic>
      <p:pic>
        <p:nvPicPr>
          <p:cNvPr id="589" name="Imagen 5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12" y="2607659"/>
            <a:ext cx="128770" cy="108000"/>
          </a:xfrm>
          <a:prstGeom prst="rect">
            <a:avLst/>
          </a:prstGeom>
        </p:spPr>
      </p:pic>
      <p:pic>
        <p:nvPicPr>
          <p:cNvPr id="590" name="Imagen 5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22" y="2609540"/>
            <a:ext cx="128770" cy="108000"/>
          </a:xfrm>
          <a:prstGeom prst="rect">
            <a:avLst/>
          </a:prstGeom>
        </p:spPr>
      </p:pic>
      <p:pic>
        <p:nvPicPr>
          <p:cNvPr id="591" name="Imagen 5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32" y="2607430"/>
            <a:ext cx="128770" cy="108000"/>
          </a:xfrm>
          <a:prstGeom prst="rect">
            <a:avLst/>
          </a:prstGeom>
        </p:spPr>
      </p:pic>
      <p:pic>
        <p:nvPicPr>
          <p:cNvPr id="592" name="Imagen 5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2" y="2609311"/>
            <a:ext cx="128770" cy="108000"/>
          </a:xfrm>
          <a:prstGeom prst="rect">
            <a:avLst/>
          </a:prstGeom>
        </p:spPr>
      </p:pic>
      <p:pic>
        <p:nvPicPr>
          <p:cNvPr id="593" name="Imagen 5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97" y="2614606"/>
            <a:ext cx="128770" cy="108000"/>
          </a:xfrm>
          <a:prstGeom prst="rect">
            <a:avLst/>
          </a:prstGeom>
        </p:spPr>
      </p:pic>
      <p:pic>
        <p:nvPicPr>
          <p:cNvPr id="594" name="Imagen 5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07" y="2609113"/>
            <a:ext cx="128770" cy="108000"/>
          </a:xfrm>
          <a:prstGeom prst="rect">
            <a:avLst/>
          </a:prstGeom>
        </p:spPr>
      </p:pic>
      <p:pic>
        <p:nvPicPr>
          <p:cNvPr id="595" name="Imagen 5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17" y="2613353"/>
            <a:ext cx="128770" cy="108000"/>
          </a:xfrm>
          <a:prstGeom prst="rect">
            <a:avLst/>
          </a:prstGeom>
        </p:spPr>
      </p:pic>
      <p:pic>
        <p:nvPicPr>
          <p:cNvPr id="596" name="Imagen 5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27" y="2608884"/>
            <a:ext cx="128770" cy="108000"/>
          </a:xfrm>
          <a:prstGeom prst="rect">
            <a:avLst/>
          </a:prstGeom>
        </p:spPr>
      </p:pic>
      <p:pic>
        <p:nvPicPr>
          <p:cNvPr id="597" name="Imagen 5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2" y="2613155"/>
            <a:ext cx="128770" cy="108000"/>
          </a:xfrm>
          <a:prstGeom prst="rect">
            <a:avLst/>
          </a:prstGeom>
        </p:spPr>
      </p:pic>
      <p:pic>
        <p:nvPicPr>
          <p:cNvPr id="598" name="Imagen 5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92" y="2615036"/>
            <a:ext cx="128770" cy="108000"/>
          </a:xfrm>
          <a:prstGeom prst="rect">
            <a:avLst/>
          </a:prstGeom>
        </p:spPr>
      </p:pic>
      <p:cxnSp>
        <p:nvCxnSpPr>
          <p:cNvPr id="599" name="Conector recto 114"/>
          <p:cNvCxnSpPr/>
          <p:nvPr/>
        </p:nvCxnSpPr>
        <p:spPr>
          <a:xfrm flipV="1">
            <a:off x="184194" y="655029"/>
            <a:ext cx="8640000" cy="9885"/>
          </a:xfrm>
          <a:prstGeom prst="line">
            <a:avLst/>
          </a:prstGeom>
          <a:noFill/>
          <a:ln w="635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0" name="CuadroTexto 116"/>
          <p:cNvSpPr txBox="1"/>
          <p:nvPr/>
        </p:nvSpPr>
        <p:spPr>
          <a:xfrm>
            <a:off x="105249" y="677836"/>
            <a:ext cx="559097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MX" sz="1000" dirty="0"/>
              <a:t>2.0</a:t>
            </a:r>
          </a:p>
        </p:txBody>
      </p:sp>
      <p:pic>
        <p:nvPicPr>
          <p:cNvPr id="604" name="Imagen 6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85" y="2398262"/>
            <a:ext cx="128770" cy="108000"/>
          </a:xfrm>
          <a:prstGeom prst="rect">
            <a:avLst/>
          </a:prstGeom>
        </p:spPr>
      </p:pic>
      <p:pic>
        <p:nvPicPr>
          <p:cNvPr id="605" name="Imagen 6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40" y="2402533"/>
            <a:ext cx="128770" cy="108000"/>
          </a:xfrm>
          <a:prstGeom prst="rect">
            <a:avLst/>
          </a:prstGeom>
        </p:spPr>
      </p:pic>
      <p:pic>
        <p:nvPicPr>
          <p:cNvPr id="606" name="Imagen 6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50" y="2404414"/>
            <a:ext cx="128770" cy="108000"/>
          </a:xfrm>
          <a:prstGeom prst="rect">
            <a:avLst/>
          </a:prstGeom>
        </p:spPr>
      </p:pic>
      <p:pic>
        <p:nvPicPr>
          <p:cNvPr id="607" name="Imagen 6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60" y="2402304"/>
            <a:ext cx="128770" cy="108000"/>
          </a:xfrm>
          <a:prstGeom prst="rect">
            <a:avLst/>
          </a:prstGeom>
        </p:spPr>
      </p:pic>
      <p:pic>
        <p:nvPicPr>
          <p:cNvPr id="608" name="Imagen 6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70" y="2404185"/>
            <a:ext cx="128770" cy="108000"/>
          </a:xfrm>
          <a:prstGeom prst="rect">
            <a:avLst/>
          </a:prstGeom>
        </p:spPr>
      </p:pic>
      <p:pic>
        <p:nvPicPr>
          <p:cNvPr id="609" name="Imagen 6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08" y="2399788"/>
            <a:ext cx="128770" cy="108000"/>
          </a:xfrm>
          <a:prstGeom prst="rect">
            <a:avLst/>
          </a:prstGeom>
        </p:spPr>
      </p:pic>
      <p:pic>
        <p:nvPicPr>
          <p:cNvPr id="610" name="Imagen 6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18" y="2401669"/>
            <a:ext cx="128770" cy="108000"/>
          </a:xfrm>
          <a:prstGeom prst="rect">
            <a:avLst/>
          </a:prstGeom>
        </p:spPr>
      </p:pic>
      <p:pic>
        <p:nvPicPr>
          <p:cNvPr id="611" name="Imagen 6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28" y="2399559"/>
            <a:ext cx="128770" cy="108000"/>
          </a:xfrm>
          <a:prstGeom prst="rect">
            <a:avLst/>
          </a:prstGeom>
        </p:spPr>
      </p:pic>
      <p:pic>
        <p:nvPicPr>
          <p:cNvPr id="612" name="Imagen 6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8" y="2401440"/>
            <a:ext cx="128770" cy="108000"/>
          </a:xfrm>
          <a:prstGeom prst="rect">
            <a:avLst/>
          </a:prstGeom>
        </p:spPr>
      </p:pic>
      <p:pic>
        <p:nvPicPr>
          <p:cNvPr id="613" name="Imagen 6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93" y="2399361"/>
            <a:ext cx="128770" cy="108000"/>
          </a:xfrm>
          <a:prstGeom prst="rect">
            <a:avLst/>
          </a:prstGeom>
        </p:spPr>
      </p:pic>
      <p:pic>
        <p:nvPicPr>
          <p:cNvPr id="614" name="Imagen 6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03" y="2401242"/>
            <a:ext cx="128770" cy="108000"/>
          </a:xfrm>
          <a:prstGeom prst="rect">
            <a:avLst/>
          </a:prstGeom>
        </p:spPr>
      </p:pic>
      <p:pic>
        <p:nvPicPr>
          <p:cNvPr id="615" name="Imagen 6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13" y="2399132"/>
            <a:ext cx="128770" cy="108000"/>
          </a:xfrm>
          <a:prstGeom prst="rect">
            <a:avLst/>
          </a:prstGeom>
        </p:spPr>
      </p:pic>
      <p:pic>
        <p:nvPicPr>
          <p:cNvPr id="616" name="Imagen 6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23" y="2401013"/>
            <a:ext cx="128770" cy="108000"/>
          </a:xfrm>
          <a:prstGeom prst="rect">
            <a:avLst/>
          </a:prstGeom>
        </p:spPr>
      </p:pic>
      <p:pic>
        <p:nvPicPr>
          <p:cNvPr id="617" name="Imagen 6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8" y="2406308"/>
            <a:ext cx="128770" cy="108000"/>
          </a:xfrm>
          <a:prstGeom prst="rect">
            <a:avLst/>
          </a:prstGeom>
        </p:spPr>
      </p:pic>
      <p:pic>
        <p:nvPicPr>
          <p:cNvPr id="618" name="Imagen 6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88" y="2400815"/>
            <a:ext cx="128770" cy="108000"/>
          </a:xfrm>
          <a:prstGeom prst="rect">
            <a:avLst/>
          </a:prstGeom>
        </p:spPr>
      </p:pic>
      <p:pic>
        <p:nvPicPr>
          <p:cNvPr id="619" name="Imagen 6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98" y="2405055"/>
            <a:ext cx="128770" cy="108000"/>
          </a:xfrm>
          <a:prstGeom prst="rect">
            <a:avLst/>
          </a:prstGeom>
        </p:spPr>
      </p:pic>
      <p:pic>
        <p:nvPicPr>
          <p:cNvPr id="620" name="Imagen 6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08" y="2400586"/>
            <a:ext cx="128770" cy="108000"/>
          </a:xfrm>
          <a:prstGeom prst="rect">
            <a:avLst/>
          </a:prstGeom>
        </p:spPr>
      </p:pic>
      <p:pic>
        <p:nvPicPr>
          <p:cNvPr id="621" name="Imagen 6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63" y="2404857"/>
            <a:ext cx="128770" cy="108000"/>
          </a:xfrm>
          <a:prstGeom prst="rect">
            <a:avLst/>
          </a:prstGeom>
        </p:spPr>
      </p:pic>
      <p:pic>
        <p:nvPicPr>
          <p:cNvPr id="622" name="Imagen 6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73" y="2406738"/>
            <a:ext cx="128770" cy="108000"/>
          </a:xfrm>
          <a:prstGeom prst="rect">
            <a:avLst/>
          </a:prstGeom>
        </p:spPr>
      </p:pic>
      <p:pic>
        <p:nvPicPr>
          <p:cNvPr id="624" name="Imagen 6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83" y="2201780"/>
            <a:ext cx="128770" cy="108000"/>
          </a:xfrm>
          <a:prstGeom prst="rect">
            <a:avLst/>
          </a:prstGeom>
        </p:spPr>
      </p:pic>
      <p:pic>
        <p:nvPicPr>
          <p:cNvPr id="625" name="Imagen 6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93" y="2203661"/>
            <a:ext cx="128770" cy="108000"/>
          </a:xfrm>
          <a:prstGeom prst="rect">
            <a:avLst/>
          </a:prstGeom>
        </p:spPr>
      </p:pic>
      <p:pic>
        <p:nvPicPr>
          <p:cNvPr id="626" name="Imagen 6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31" y="2199264"/>
            <a:ext cx="128770" cy="108000"/>
          </a:xfrm>
          <a:prstGeom prst="rect">
            <a:avLst/>
          </a:prstGeom>
        </p:spPr>
      </p:pic>
      <p:pic>
        <p:nvPicPr>
          <p:cNvPr id="627" name="Imagen 6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1" y="2201145"/>
            <a:ext cx="128770" cy="108000"/>
          </a:xfrm>
          <a:prstGeom prst="rect">
            <a:avLst/>
          </a:prstGeom>
        </p:spPr>
      </p:pic>
      <p:pic>
        <p:nvPicPr>
          <p:cNvPr id="628" name="Imagen 6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51" y="2199035"/>
            <a:ext cx="128770" cy="108000"/>
          </a:xfrm>
          <a:prstGeom prst="rect">
            <a:avLst/>
          </a:prstGeom>
        </p:spPr>
      </p:pic>
      <p:pic>
        <p:nvPicPr>
          <p:cNvPr id="629" name="Imagen 6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61" y="2200916"/>
            <a:ext cx="128770" cy="108000"/>
          </a:xfrm>
          <a:prstGeom prst="rect">
            <a:avLst/>
          </a:prstGeom>
        </p:spPr>
      </p:pic>
      <p:pic>
        <p:nvPicPr>
          <p:cNvPr id="630" name="Imagen 6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16" y="2198837"/>
            <a:ext cx="128770" cy="108000"/>
          </a:xfrm>
          <a:prstGeom prst="rect">
            <a:avLst/>
          </a:prstGeom>
        </p:spPr>
      </p:pic>
      <p:pic>
        <p:nvPicPr>
          <p:cNvPr id="631" name="Imagen 6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26" y="2200718"/>
            <a:ext cx="128770" cy="108000"/>
          </a:xfrm>
          <a:prstGeom prst="rect">
            <a:avLst/>
          </a:prstGeom>
        </p:spPr>
      </p:pic>
      <p:pic>
        <p:nvPicPr>
          <p:cNvPr id="632" name="Imagen 6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6" y="2198608"/>
            <a:ext cx="128770" cy="108000"/>
          </a:xfrm>
          <a:prstGeom prst="rect">
            <a:avLst/>
          </a:prstGeom>
        </p:spPr>
      </p:pic>
      <p:pic>
        <p:nvPicPr>
          <p:cNvPr id="633" name="Imagen 6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46" y="2200489"/>
            <a:ext cx="128770" cy="108000"/>
          </a:xfrm>
          <a:prstGeom prst="rect">
            <a:avLst/>
          </a:prstGeom>
        </p:spPr>
      </p:pic>
      <p:pic>
        <p:nvPicPr>
          <p:cNvPr id="634" name="Imagen 6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01" y="2205784"/>
            <a:ext cx="128770" cy="108000"/>
          </a:xfrm>
          <a:prstGeom prst="rect">
            <a:avLst/>
          </a:prstGeom>
        </p:spPr>
      </p:pic>
      <p:pic>
        <p:nvPicPr>
          <p:cNvPr id="635" name="Imagen 6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11" y="2200291"/>
            <a:ext cx="128770" cy="108000"/>
          </a:xfrm>
          <a:prstGeom prst="rect">
            <a:avLst/>
          </a:prstGeom>
        </p:spPr>
      </p:pic>
      <p:pic>
        <p:nvPicPr>
          <p:cNvPr id="636" name="Imagen 6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21" y="2204531"/>
            <a:ext cx="128770" cy="108000"/>
          </a:xfrm>
          <a:prstGeom prst="rect">
            <a:avLst/>
          </a:prstGeom>
        </p:spPr>
      </p:pic>
      <p:pic>
        <p:nvPicPr>
          <p:cNvPr id="637" name="Imagen 6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31" y="2200062"/>
            <a:ext cx="128770" cy="108000"/>
          </a:xfrm>
          <a:prstGeom prst="rect">
            <a:avLst/>
          </a:prstGeom>
        </p:spPr>
      </p:pic>
      <p:pic>
        <p:nvPicPr>
          <p:cNvPr id="638" name="Imagen 6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86" y="2204333"/>
            <a:ext cx="128770" cy="108000"/>
          </a:xfrm>
          <a:prstGeom prst="rect">
            <a:avLst/>
          </a:prstGeom>
        </p:spPr>
      </p:pic>
      <p:pic>
        <p:nvPicPr>
          <p:cNvPr id="639" name="Imagen 6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96" y="2206214"/>
            <a:ext cx="128770" cy="108000"/>
          </a:xfrm>
          <a:prstGeom prst="rect">
            <a:avLst/>
          </a:prstGeom>
        </p:spPr>
      </p:pic>
      <p:pic>
        <p:nvPicPr>
          <p:cNvPr id="645" name="Imagen 6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76" y="2030829"/>
            <a:ext cx="128770" cy="108000"/>
          </a:xfrm>
          <a:prstGeom prst="rect">
            <a:avLst/>
          </a:prstGeom>
        </p:spPr>
      </p:pic>
      <p:pic>
        <p:nvPicPr>
          <p:cNvPr id="646" name="Imagen 6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6" y="2032710"/>
            <a:ext cx="128770" cy="108000"/>
          </a:xfrm>
          <a:prstGeom prst="rect">
            <a:avLst/>
          </a:prstGeom>
        </p:spPr>
      </p:pic>
      <p:pic>
        <p:nvPicPr>
          <p:cNvPr id="647" name="Imagen 6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1" y="2030631"/>
            <a:ext cx="128770" cy="108000"/>
          </a:xfrm>
          <a:prstGeom prst="rect">
            <a:avLst/>
          </a:prstGeom>
        </p:spPr>
      </p:pic>
      <p:pic>
        <p:nvPicPr>
          <p:cNvPr id="648" name="Imagen 6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1" y="2032512"/>
            <a:ext cx="128770" cy="108000"/>
          </a:xfrm>
          <a:prstGeom prst="rect">
            <a:avLst/>
          </a:prstGeom>
        </p:spPr>
      </p:pic>
      <p:pic>
        <p:nvPicPr>
          <p:cNvPr id="649" name="Imagen 6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61" y="2030402"/>
            <a:ext cx="128770" cy="108000"/>
          </a:xfrm>
          <a:prstGeom prst="rect">
            <a:avLst/>
          </a:prstGeom>
        </p:spPr>
      </p:pic>
      <p:pic>
        <p:nvPicPr>
          <p:cNvPr id="650" name="Imagen 6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71" y="2032283"/>
            <a:ext cx="128770" cy="108000"/>
          </a:xfrm>
          <a:prstGeom prst="rect">
            <a:avLst/>
          </a:prstGeom>
        </p:spPr>
      </p:pic>
      <p:pic>
        <p:nvPicPr>
          <p:cNvPr id="651" name="Imagen 6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26" y="2037578"/>
            <a:ext cx="128770" cy="108000"/>
          </a:xfrm>
          <a:prstGeom prst="rect">
            <a:avLst/>
          </a:prstGeom>
        </p:spPr>
      </p:pic>
      <p:pic>
        <p:nvPicPr>
          <p:cNvPr id="652" name="Imagen 6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6" y="2032085"/>
            <a:ext cx="128770" cy="108000"/>
          </a:xfrm>
          <a:prstGeom prst="rect">
            <a:avLst/>
          </a:prstGeom>
        </p:spPr>
      </p:pic>
      <p:pic>
        <p:nvPicPr>
          <p:cNvPr id="653" name="Imagen 6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46" y="2036325"/>
            <a:ext cx="128770" cy="108000"/>
          </a:xfrm>
          <a:prstGeom prst="rect">
            <a:avLst/>
          </a:prstGeom>
        </p:spPr>
      </p:pic>
      <p:pic>
        <p:nvPicPr>
          <p:cNvPr id="654" name="Imagen 6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56" y="2031856"/>
            <a:ext cx="128770" cy="108000"/>
          </a:xfrm>
          <a:prstGeom prst="rect">
            <a:avLst/>
          </a:prstGeom>
        </p:spPr>
      </p:pic>
      <p:pic>
        <p:nvPicPr>
          <p:cNvPr id="655" name="Imagen 6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1" y="2036127"/>
            <a:ext cx="128770" cy="108000"/>
          </a:xfrm>
          <a:prstGeom prst="rect">
            <a:avLst/>
          </a:prstGeom>
        </p:spPr>
      </p:pic>
      <p:pic>
        <p:nvPicPr>
          <p:cNvPr id="656" name="Imagen 6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21" y="2038008"/>
            <a:ext cx="128770" cy="108000"/>
          </a:xfrm>
          <a:prstGeom prst="rect">
            <a:avLst/>
          </a:prstGeom>
        </p:spPr>
      </p:pic>
      <p:pic>
        <p:nvPicPr>
          <p:cNvPr id="661" name="Imagen 6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64" y="1830107"/>
            <a:ext cx="128770" cy="108000"/>
          </a:xfrm>
          <a:prstGeom prst="rect">
            <a:avLst/>
          </a:prstGeom>
        </p:spPr>
      </p:pic>
      <p:pic>
        <p:nvPicPr>
          <p:cNvPr id="662" name="Imagen 6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74" y="1831988"/>
            <a:ext cx="128770" cy="108000"/>
          </a:xfrm>
          <a:prstGeom prst="rect">
            <a:avLst/>
          </a:prstGeom>
        </p:spPr>
      </p:pic>
      <p:pic>
        <p:nvPicPr>
          <p:cNvPr id="663" name="Imagen 6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84" y="1829878"/>
            <a:ext cx="128770" cy="108000"/>
          </a:xfrm>
          <a:prstGeom prst="rect">
            <a:avLst/>
          </a:prstGeom>
        </p:spPr>
      </p:pic>
      <p:pic>
        <p:nvPicPr>
          <p:cNvPr id="664" name="Imagen 6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94" y="1831759"/>
            <a:ext cx="128770" cy="108000"/>
          </a:xfrm>
          <a:prstGeom prst="rect">
            <a:avLst/>
          </a:prstGeom>
        </p:spPr>
      </p:pic>
      <p:pic>
        <p:nvPicPr>
          <p:cNvPr id="665" name="Imagen 6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49" y="1837054"/>
            <a:ext cx="128770" cy="108000"/>
          </a:xfrm>
          <a:prstGeom prst="rect">
            <a:avLst/>
          </a:prstGeom>
        </p:spPr>
      </p:pic>
      <p:pic>
        <p:nvPicPr>
          <p:cNvPr id="666" name="Imagen 6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59" y="1831561"/>
            <a:ext cx="128770" cy="108000"/>
          </a:xfrm>
          <a:prstGeom prst="rect">
            <a:avLst/>
          </a:prstGeom>
        </p:spPr>
      </p:pic>
      <p:pic>
        <p:nvPicPr>
          <p:cNvPr id="667" name="Imagen 6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69" y="1835801"/>
            <a:ext cx="128770" cy="108000"/>
          </a:xfrm>
          <a:prstGeom prst="rect">
            <a:avLst/>
          </a:prstGeom>
        </p:spPr>
      </p:pic>
      <p:pic>
        <p:nvPicPr>
          <p:cNvPr id="668" name="Imagen 6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79" y="1831332"/>
            <a:ext cx="128770" cy="108000"/>
          </a:xfrm>
          <a:prstGeom prst="rect">
            <a:avLst/>
          </a:prstGeom>
        </p:spPr>
      </p:pic>
      <p:pic>
        <p:nvPicPr>
          <p:cNvPr id="669" name="Imagen 6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34" y="1835603"/>
            <a:ext cx="128770" cy="108000"/>
          </a:xfrm>
          <a:prstGeom prst="rect">
            <a:avLst/>
          </a:prstGeom>
        </p:spPr>
      </p:pic>
      <p:pic>
        <p:nvPicPr>
          <p:cNvPr id="670" name="Imagen 6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44" y="1837484"/>
            <a:ext cx="128770" cy="108000"/>
          </a:xfrm>
          <a:prstGeom prst="rect">
            <a:avLst/>
          </a:prstGeom>
        </p:spPr>
      </p:pic>
      <p:pic>
        <p:nvPicPr>
          <p:cNvPr id="674" name="Imagen 6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35" y="1646777"/>
            <a:ext cx="128770" cy="108000"/>
          </a:xfrm>
          <a:prstGeom prst="rect">
            <a:avLst/>
          </a:prstGeom>
        </p:spPr>
      </p:pic>
      <p:pic>
        <p:nvPicPr>
          <p:cNvPr id="675" name="Imagen 6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45" y="1648658"/>
            <a:ext cx="128770" cy="108000"/>
          </a:xfrm>
          <a:prstGeom prst="rect">
            <a:avLst/>
          </a:prstGeom>
        </p:spPr>
      </p:pic>
      <p:pic>
        <p:nvPicPr>
          <p:cNvPr id="676" name="Imagen 6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00" y="1653953"/>
            <a:ext cx="128770" cy="108000"/>
          </a:xfrm>
          <a:prstGeom prst="rect">
            <a:avLst/>
          </a:prstGeom>
        </p:spPr>
      </p:pic>
      <p:pic>
        <p:nvPicPr>
          <p:cNvPr id="677" name="Imagen 6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10" y="1648460"/>
            <a:ext cx="128770" cy="108000"/>
          </a:xfrm>
          <a:prstGeom prst="rect">
            <a:avLst/>
          </a:prstGeom>
        </p:spPr>
      </p:pic>
      <p:pic>
        <p:nvPicPr>
          <p:cNvPr id="678" name="Imagen 6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20" y="1652700"/>
            <a:ext cx="128770" cy="108000"/>
          </a:xfrm>
          <a:prstGeom prst="rect">
            <a:avLst/>
          </a:prstGeom>
        </p:spPr>
      </p:pic>
      <p:pic>
        <p:nvPicPr>
          <p:cNvPr id="679" name="Imagen 6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30" y="1648231"/>
            <a:ext cx="128770" cy="108000"/>
          </a:xfrm>
          <a:prstGeom prst="rect">
            <a:avLst/>
          </a:prstGeom>
        </p:spPr>
      </p:pic>
      <p:pic>
        <p:nvPicPr>
          <p:cNvPr id="680" name="Imagen 6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5" y="1652502"/>
            <a:ext cx="128770" cy="108000"/>
          </a:xfrm>
          <a:prstGeom prst="rect">
            <a:avLst/>
          </a:prstGeom>
        </p:spPr>
      </p:pic>
      <p:pic>
        <p:nvPicPr>
          <p:cNvPr id="681" name="Imagen 6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1654383"/>
            <a:ext cx="128770" cy="108000"/>
          </a:xfrm>
          <a:prstGeom prst="rect">
            <a:avLst/>
          </a:prstGeom>
        </p:spPr>
      </p:pic>
      <p:pic>
        <p:nvPicPr>
          <p:cNvPr id="685" name="Imagen 6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3" y="1453429"/>
            <a:ext cx="128770" cy="108000"/>
          </a:xfrm>
          <a:prstGeom prst="rect">
            <a:avLst/>
          </a:prstGeom>
        </p:spPr>
      </p:pic>
      <p:pic>
        <p:nvPicPr>
          <p:cNvPr id="686" name="Imagen 6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3" y="1447936"/>
            <a:ext cx="128770" cy="108000"/>
          </a:xfrm>
          <a:prstGeom prst="rect">
            <a:avLst/>
          </a:prstGeom>
        </p:spPr>
      </p:pic>
      <p:pic>
        <p:nvPicPr>
          <p:cNvPr id="687" name="Imagen 6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43" y="1452176"/>
            <a:ext cx="128770" cy="108000"/>
          </a:xfrm>
          <a:prstGeom prst="rect">
            <a:avLst/>
          </a:prstGeom>
        </p:spPr>
      </p:pic>
      <p:pic>
        <p:nvPicPr>
          <p:cNvPr id="688" name="Imagen 6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53" y="1447707"/>
            <a:ext cx="128770" cy="108000"/>
          </a:xfrm>
          <a:prstGeom prst="rect">
            <a:avLst/>
          </a:prstGeom>
        </p:spPr>
      </p:pic>
      <p:pic>
        <p:nvPicPr>
          <p:cNvPr id="689" name="Imagen 6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8" y="1451978"/>
            <a:ext cx="128770" cy="108000"/>
          </a:xfrm>
          <a:prstGeom prst="rect">
            <a:avLst/>
          </a:prstGeom>
        </p:spPr>
      </p:pic>
      <p:pic>
        <p:nvPicPr>
          <p:cNvPr id="690" name="Imagen 6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18" y="1453859"/>
            <a:ext cx="128770" cy="108000"/>
          </a:xfrm>
          <a:prstGeom prst="rect">
            <a:avLst/>
          </a:prstGeom>
        </p:spPr>
      </p:pic>
      <p:pic>
        <p:nvPicPr>
          <p:cNvPr id="695" name="Imagen 6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58" y="1279730"/>
            <a:ext cx="128770" cy="108000"/>
          </a:xfrm>
          <a:prstGeom prst="rect">
            <a:avLst/>
          </a:prstGeom>
        </p:spPr>
      </p:pic>
      <p:pic>
        <p:nvPicPr>
          <p:cNvPr id="696" name="Imagen 6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68" y="1283970"/>
            <a:ext cx="128770" cy="108000"/>
          </a:xfrm>
          <a:prstGeom prst="rect">
            <a:avLst/>
          </a:prstGeom>
        </p:spPr>
      </p:pic>
      <p:pic>
        <p:nvPicPr>
          <p:cNvPr id="697" name="Imagen 6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78" y="1279501"/>
            <a:ext cx="128770" cy="108000"/>
          </a:xfrm>
          <a:prstGeom prst="rect">
            <a:avLst/>
          </a:prstGeom>
        </p:spPr>
      </p:pic>
      <p:pic>
        <p:nvPicPr>
          <p:cNvPr id="698" name="Imagen 6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33" y="1283772"/>
            <a:ext cx="128770" cy="108000"/>
          </a:xfrm>
          <a:prstGeom prst="rect">
            <a:avLst/>
          </a:prstGeom>
        </p:spPr>
      </p:pic>
      <p:pic>
        <p:nvPicPr>
          <p:cNvPr id="699" name="Imagen 6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43" y="1285653"/>
            <a:ext cx="128770" cy="108000"/>
          </a:xfrm>
          <a:prstGeom prst="rect">
            <a:avLst/>
          </a:prstGeom>
        </p:spPr>
      </p:pic>
      <p:pic>
        <p:nvPicPr>
          <p:cNvPr id="702" name="Imagen 7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91" y="1083446"/>
            <a:ext cx="128770" cy="108000"/>
          </a:xfrm>
          <a:prstGeom prst="rect">
            <a:avLst/>
          </a:prstGeom>
        </p:spPr>
      </p:pic>
      <p:pic>
        <p:nvPicPr>
          <p:cNvPr id="703" name="Imagen 7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01" y="1078977"/>
            <a:ext cx="128770" cy="108000"/>
          </a:xfrm>
          <a:prstGeom prst="rect">
            <a:avLst/>
          </a:prstGeom>
        </p:spPr>
      </p:pic>
      <p:pic>
        <p:nvPicPr>
          <p:cNvPr id="704" name="Imagen 7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56" y="1083248"/>
            <a:ext cx="128770" cy="108000"/>
          </a:xfrm>
          <a:prstGeom prst="rect">
            <a:avLst/>
          </a:prstGeom>
        </p:spPr>
      </p:pic>
      <p:pic>
        <p:nvPicPr>
          <p:cNvPr id="705" name="Imagen 7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66" y="1085129"/>
            <a:ext cx="128770" cy="108000"/>
          </a:xfrm>
          <a:prstGeom prst="rect">
            <a:avLst/>
          </a:prstGeom>
        </p:spPr>
      </p:pic>
      <p:pic>
        <p:nvPicPr>
          <p:cNvPr id="709" name="Imagen 7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3" y="877080"/>
            <a:ext cx="128770" cy="108000"/>
          </a:xfrm>
          <a:prstGeom prst="rect">
            <a:avLst/>
          </a:prstGeom>
        </p:spPr>
      </p:pic>
      <p:pic>
        <p:nvPicPr>
          <p:cNvPr id="710" name="Imagen 7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68" y="881351"/>
            <a:ext cx="128770" cy="108000"/>
          </a:xfrm>
          <a:prstGeom prst="rect">
            <a:avLst/>
          </a:prstGeom>
        </p:spPr>
      </p:pic>
      <p:pic>
        <p:nvPicPr>
          <p:cNvPr id="711" name="Imagen 7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78" y="883232"/>
            <a:ext cx="128770" cy="108000"/>
          </a:xfrm>
          <a:prstGeom prst="rect">
            <a:avLst/>
          </a:prstGeom>
        </p:spPr>
      </p:pic>
      <p:pic>
        <p:nvPicPr>
          <p:cNvPr id="715" name="Imagen 7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91" y="680827"/>
            <a:ext cx="128770" cy="108000"/>
          </a:xfrm>
          <a:prstGeom prst="rect">
            <a:avLst/>
          </a:prstGeom>
        </p:spPr>
      </p:pic>
      <p:pic>
        <p:nvPicPr>
          <p:cNvPr id="716" name="Imagen 7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01" y="682708"/>
            <a:ext cx="128770" cy="108000"/>
          </a:xfrm>
          <a:prstGeom prst="rect">
            <a:avLst/>
          </a:prstGeom>
        </p:spPr>
      </p:pic>
      <p:sp>
        <p:nvSpPr>
          <p:cNvPr id="723" name="CuadroTexto 722"/>
          <p:cNvSpPr txBox="1"/>
          <p:nvPr/>
        </p:nvSpPr>
        <p:spPr>
          <a:xfrm>
            <a:off x="838308" y="680932"/>
            <a:ext cx="51853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+ 2 </a:t>
            </a:r>
            <a:r>
              <a:rPr lang="es-MX" sz="2000" dirty="0">
                <a:latin typeface="Arial Black" panose="020B0A04020102020204" pitchFamily="34" charset="0"/>
              </a:rPr>
              <a:t>MILLONES DE VEHÍCULOS</a:t>
            </a:r>
          </a:p>
          <a:p>
            <a:r>
              <a:rPr lang="es-MX" sz="2000" dirty="0">
                <a:latin typeface="Arial Black" panose="020B0A04020102020204" pitchFamily="34" charset="0"/>
              </a:rPr>
              <a:t>+ INVERSIONES </a:t>
            </a:r>
            <a:r>
              <a:rPr lang="es-MX" sz="2000" dirty="0" smtClean="0">
                <a:latin typeface="Arial Black" panose="020B0A04020102020204" pitchFamily="34" charset="0"/>
              </a:rPr>
              <a:t>- $</a:t>
            </a:r>
            <a:r>
              <a:rPr lang="es-MX" sz="2000" dirty="0">
                <a:latin typeface="Arial Black" panose="020B0A04020102020204" pitchFamily="34" charset="0"/>
              </a:rPr>
              <a:t>70,000 MDP</a:t>
            </a:r>
          </a:p>
          <a:p>
            <a:r>
              <a:rPr lang="es-MX" sz="2000" dirty="0">
                <a:latin typeface="Arial Black" panose="020B0A04020102020204" pitchFamily="34" charset="0"/>
              </a:rPr>
              <a:t>+ 250 PASOS A DESNIVEL</a:t>
            </a:r>
          </a:p>
          <a:p>
            <a:r>
              <a:rPr lang="es-MX" sz="2000" dirty="0" smtClean="0">
                <a:latin typeface="Arial Black" panose="020B0A04020102020204" pitchFamily="34" charset="0"/>
              </a:rPr>
              <a:t>   Y SOLO 34 KM DE </a:t>
            </a:r>
            <a:r>
              <a:rPr lang="es-MX" sz="2000" dirty="0">
                <a:latin typeface="Arial Black" panose="020B0A04020102020204" pitchFamily="34" charset="0"/>
              </a:rPr>
              <a:t>RED </a:t>
            </a:r>
            <a:r>
              <a:rPr lang="es-MX" sz="2000" dirty="0" smtClean="0">
                <a:latin typeface="Arial Black" panose="020B0A04020102020204" pitchFamily="34" charset="0"/>
              </a:rPr>
              <a:t>DE METRO</a:t>
            </a:r>
            <a:endParaRPr lang="es-MX" sz="2000" dirty="0">
              <a:latin typeface="Arial Black" panose="020B0A04020102020204" pitchFamily="34" charset="0"/>
            </a:endParaRPr>
          </a:p>
        </p:txBody>
      </p:sp>
      <p:cxnSp>
        <p:nvCxnSpPr>
          <p:cNvPr id="724" name="Conector recto 112"/>
          <p:cNvCxnSpPr/>
          <p:nvPr/>
        </p:nvCxnSpPr>
        <p:spPr>
          <a:xfrm flipV="1">
            <a:off x="286299" y="2960296"/>
            <a:ext cx="8640000" cy="9885"/>
          </a:xfrm>
          <a:prstGeom prst="line">
            <a:avLst/>
          </a:prstGeom>
          <a:noFill/>
          <a:ln w="635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26" name="Imagen 7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2" y="4745337"/>
            <a:ext cx="1118627" cy="559314"/>
          </a:xfrm>
          <a:prstGeom prst="rect">
            <a:avLst/>
          </a:prstGeom>
        </p:spPr>
      </p:pic>
      <p:pic>
        <p:nvPicPr>
          <p:cNvPr id="727" name="Imagen 7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04" y="5542920"/>
            <a:ext cx="719711" cy="719711"/>
          </a:xfrm>
          <a:prstGeom prst="rect">
            <a:avLst/>
          </a:prstGeom>
        </p:spPr>
      </p:pic>
      <p:sp>
        <p:nvSpPr>
          <p:cNvPr id="728" name="CuadroTexto 727"/>
          <p:cNvSpPr txBox="1"/>
          <p:nvPr/>
        </p:nvSpPr>
        <p:spPr>
          <a:xfrm>
            <a:off x="1124520" y="429217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 Black" panose="020B0A04020102020204" pitchFamily="34" charset="0"/>
              </a:rPr>
              <a:t>52%</a:t>
            </a:r>
          </a:p>
        </p:txBody>
      </p:sp>
      <p:sp>
        <p:nvSpPr>
          <p:cNvPr id="729" name="Flecha arriba 11"/>
          <p:cNvSpPr/>
          <p:nvPr/>
        </p:nvSpPr>
        <p:spPr>
          <a:xfrm>
            <a:off x="2295886" y="4382848"/>
            <a:ext cx="1035917" cy="781835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0" name="CuadroTexto 729"/>
          <p:cNvSpPr txBox="1"/>
          <p:nvPr/>
        </p:nvSpPr>
        <p:spPr>
          <a:xfrm>
            <a:off x="3762570" y="5733753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latin typeface="Arial Black" panose="020B0A04020102020204" pitchFamily="34" charset="0"/>
              </a:rPr>
              <a:t>37%</a:t>
            </a:r>
          </a:p>
        </p:txBody>
      </p:sp>
      <p:sp>
        <p:nvSpPr>
          <p:cNvPr id="731" name="Flecha arriba 13"/>
          <p:cNvSpPr/>
          <p:nvPr/>
        </p:nvSpPr>
        <p:spPr>
          <a:xfrm flipV="1">
            <a:off x="4940387" y="5766500"/>
            <a:ext cx="737936" cy="461665"/>
          </a:xfrm>
          <a:prstGeom prst="upArrow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2" name="CuadroTexto 731"/>
          <p:cNvSpPr txBox="1"/>
          <p:nvPr/>
        </p:nvSpPr>
        <p:spPr>
          <a:xfrm>
            <a:off x="872675" y="3537339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2016-10’250,000 VIAJES DIARIOS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4" name="Imagen 7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8" y="5208827"/>
            <a:ext cx="1642311" cy="1650523"/>
          </a:xfrm>
          <a:prstGeom prst="rect">
            <a:avLst/>
          </a:prstGeom>
        </p:spPr>
      </p:pic>
      <p:sp>
        <p:nvSpPr>
          <p:cNvPr id="735" name="CuadroTexto 734"/>
          <p:cNvSpPr txBox="1"/>
          <p:nvPr/>
        </p:nvSpPr>
        <p:spPr>
          <a:xfrm>
            <a:off x="7526222" y="6236834"/>
            <a:ext cx="15481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Arial Black" panose="020B0A04020102020204" pitchFamily="34" charset="0"/>
              </a:rPr>
              <a:t>+62 MIN. 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700" b="1" dirty="0">
                <a:latin typeface="Arial" panose="020B0604020202020204" pitchFamily="34" charset="0"/>
                <a:cs typeface="Arial" panose="020B0604020202020204" pitchFamily="34" charset="0"/>
              </a:rPr>
              <a:t>TIEMPO MEDIO DE  VIAJE TP</a:t>
            </a:r>
            <a:endParaRPr lang="es-MX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8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1954" y="138013"/>
            <a:ext cx="662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Swis721 BlkEx BT" panose="020B0907040502030204" pitchFamily="34" charset="0"/>
              </a:rPr>
              <a:t>SON PROYECTOS CON ALTA RENTABILIDAD SOCIAL</a:t>
            </a:r>
            <a:endParaRPr lang="es-MX" sz="2900" dirty="0">
              <a:latin typeface="Swis721 BlkEx BT" panose="020B0907040502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56501"/>
              </p:ext>
            </p:extLst>
          </p:nvPr>
        </p:nvGraphicFramePr>
        <p:xfrm>
          <a:off x="0" y="1521308"/>
          <a:ext cx="9144000" cy="472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394">
                  <a:extLst>
                    <a:ext uri="{9D8B030D-6E8A-4147-A177-3AD203B41FA5}">
                      <a16:colId xmlns="" xmlns:a16="http://schemas.microsoft.com/office/drawing/2014/main" val="1817582790"/>
                    </a:ext>
                  </a:extLst>
                </a:gridCol>
                <a:gridCol w="2293489">
                  <a:extLst>
                    <a:ext uri="{9D8B030D-6E8A-4147-A177-3AD203B41FA5}">
                      <a16:colId xmlns="" xmlns:a16="http://schemas.microsoft.com/office/drawing/2014/main" val="3743424176"/>
                    </a:ext>
                  </a:extLst>
                </a:gridCol>
                <a:gridCol w="2201117">
                  <a:extLst>
                    <a:ext uri="{9D8B030D-6E8A-4147-A177-3AD203B41FA5}">
                      <a16:colId xmlns="" xmlns:a16="http://schemas.microsoft.com/office/drawing/2014/main" val="3883798320"/>
                    </a:ext>
                  </a:extLst>
                </a:gridCol>
              </a:tblGrid>
              <a:tr h="50548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 Black" panose="020B0A04020102020204" pitchFamily="34" charset="0"/>
                        </a:rPr>
                        <a:t>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aseline="0" dirty="0">
                          <a:latin typeface="Arial Black" panose="020B0A04020102020204" pitchFamily="34" charset="0"/>
                        </a:rPr>
                        <a:t> 2006</a:t>
                      </a:r>
                      <a:endParaRPr lang="es-MX" sz="18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 Black" panose="020B0A04020102020204" pitchFamily="34" charset="0"/>
                        </a:rPr>
                        <a:t>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72813564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 EN TIEMPO DE ESPERA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 38,040,407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$ 2,355,857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1209085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 POR TIEMPO DE VIAJE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$ 327,606,171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 Black" panose="020B0A04020102020204" pitchFamily="34" charset="0"/>
                        </a:rPr>
                        <a:t>$ 1,575,809,523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78387323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 POR COSTOS DE OPERACIÓN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NO CUANTIFICADAS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 Black" panose="020B0A04020102020204" pitchFamily="34" charset="0"/>
                        </a:rPr>
                        <a:t>$ 860,378,415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4717670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</a:t>
                      </a:r>
                      <a:r>
                        <a:rPr lang="es-MX" sz="1200" baseline="0" dirty="0">
                          <a:latin typeface="Arial Black" panose="020B0A04020102020204" pitchFamily="34" charset="0"/>
                        </a:rPr>
                        <a:t> EN TARIFAS</a:t>
                      </a:r>
                      <a:endParaRPr lang="es-MX" sz="12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 98,084,741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$ 1,044,209,723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63778384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 POR EMISIONES EVITADAS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 35,377,485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1,251 TON(2)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7465221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</a:t>
                      </a:r>
                      <a:r>
                        <a:rPr lang="es-MX" sz="1200" baseline="0" dirty="0">
                          <a:latin typeface="Arial Black" panose="020B0A04020102020204" pitchFamily="34" charset="0"/>
                        </a:rPr>
                        <a:t> POR GHG EVITADOS (3)</a:t>
                      </a:r>
                      <a:endParaRPr lang="es-MX" sz="12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NO CUANTIFICADAS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$ 13,124,311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651508"/>
                  </a:ext>
                </a:extLst>
              </a:tr>
              <a:tr h="685516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Black" panose="020B0A04020102020204" pitchFamily="34" charset="0"/>
                        </a:rPr>
                        <a:t>AHORROS POR ACCIDENTES</a:t>
                      </a:r>
                      <a:r>
                        <a:rPr lang="es-MX" sz="1200" baseline="0" dirty="0">
                          <a:latin typeface="Arial Black" panose="020B0A04020102020204" pitchFamily="34" charset="0"/>
                        </a:rPr>
                        <a:t> Y SALDOS EVITADOS</a:t>
                      </a:r>
                      <a:endParaRPr lang="es-MX" sz="12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NO</a:t>
                      </a:r>
                      <a:r>
                        <a:rPr lang="es-MX" sz="1200" baseline="0" dirty="0">
                          <a:latin typeface="Arial Black" panose="020B0A04020102020204" pitchFamily="34" charset="0"/>
                        </a:rPr>
                        <a:t> CUANTIFICADAS</a:t>
                      </a:r>
                      <a:endParaRPr lang="es-MX" sz="12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Arial Black" panose="020B0A04020102020204" pitchFamily="34" charset="0"/>
                        </a:rPr>
                        <a:t>$ 73,025,491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62608718"/>
                  </a:ext>
                </a:extLst>
              </a:tr>
              <a:tr h="505482">
                <a:tc>
                  <a:txBody>
                    <a:bodyPr/>
                    <a:lstStyle/>
                    <a:p>
                      <a:pPr algn="r"/>
                      <a:r>
                        <a:rPr lang="es-MX" sz="1400" dirty="0"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>
                          <a:latin typeface="Arial Black" panose="020B0A04020102020204" pitchFamily="34" charset="0"/>
                        </a:rPr>
                        <a:t>$ 499,108,804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>
                          <a:latin typeface="Arial Black" panose="020B0A04020102020204" pitchFamily="34" charset="0"/>
                        </a:rPr>
                        <a:t>$ 3,568,903,320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363222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62506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Both"/>
            </a:pP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Considera:Hidrocarburos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(HC), Monóxido de Carbono (CO), Óxidos de Nitrógeno (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)  y Partículas Suspendidas Totales (VOC). Asume que las unidades emiten según norma y asigna un valor por cada toneladas según precio de “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allowance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” de Chicago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(CBOT)</a:t>
            </a:r>
          </a:p>
          <a:p>
            <a:pPr marL="228600" indent="-228600" algn="just">
              <a:buAutoNum type="arabicParenBoth"/>
            </a:pP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Calculado en función de los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-km evitados, autobuses diésel con antigüedad media de 5 años, velocidad promedio de 24 km/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y factores de emisión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calcculados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para Monterrey con el modelo Mobile 6 (ITESM, 2011)</a:t>
            </a:r>
          </a:p>
          <a:p>
            <a:pPr marL="228600" indent="-228600" algn="just">
              <a:buAutoNum type="arabicParenBoth"/>
            </a:pP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Gases Efectos Invernadero, calculados en función de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-km evitados por vehículos diésel y factores Mobile 6 para Monterrey. El valor de la tonelada es el promedio 2016 del EEX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Emissionsmarkt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/ EUA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Auction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(Enero- Agosto 2016) en https://www.eex.com/en/market-data/emission-allowances/auction-market/european-emission-allowances-auction/european-emission-allowances-auction-download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1151975"/>
            <a:ext cx="473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 Black" panose="020B0A04020102020204" pitchFamily="34" charset="0"/>
              </a:rPr>
              <a:t>BALANCE SOCIAL STC METRORREY</a:t>
            </a:r>
          </a:p>
        </p:txBody>
      </p:sp>
    </p:spTree>
    <p:extLst>
      <p:ext uri="{BB962C8B-B14F-4D97-AF65-F5344CB8AC3E}">
        <p14:creationId xmlns:p14="http://schemas.microsoft.com/office/powerpoint/2010/main" val="177682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6" y="245519"/>
            <a:ext cx="64067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Swis721 BlkEx BT" panose="020B0907040502030204" pitchFamily="34" charset="0"/>
              </a:rPr>
              <a:t>A MANERA DE EJEMPLO, STC METRORREY </a:t>
            </a:r>
            <a:r>
              <a:rPr lang="es-MX" sz="1900" dirty="0">
                <a:latin typeface="Swis721 BlkEx BT" panose="020B0907040502030204" pitchFamily="34" charset="0"/>
              </a:rPr>
              <a:t>NECESITA $ 24,000 MDP (5 AÑOS)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35099"/>
              </p:ext>
            </p:extLst>
          </p:nvPr>
        </p:nvGraphicFramePr>
        <p:xfrm>
          <a:off x="0" y="1099136"/>
          <a:ext cx="9143998" cy="5758870"/>
        </p:xfrm>
        <a:graphic>
          <a:graphicData uri="http://schemas.openxmlformats.org/drawingml/2006/table">
            <a:tbl>
              <a:tblPr/>
              <a:tblGrid>
                <a:gridCol w="2909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06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509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RECURSOS PARA MOVILIDAD Y TRANSPORTE EN NUEVO LEÓN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09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VIADUCTO L-3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TRENES L-3 (26)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TRENES L-1       (16)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(70%)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TRENES L-2/3   (30)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(70%)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RECAUDO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(70%)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MTTO. MAYOR L-1 y L-2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01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3,754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5,027 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AMPLIACIÓN METRO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B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854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23,904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27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6" y="245519"/>
            <a:ext cx="64067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CIUDADES CON MAS DE UN MILLON DE HABITANTES</a:t>
            </a:r>
            <a:endParaRPr lang="es-MX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242"/>
            <a:ext cx="9144000" cy="5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909010"/>
            <a:ext cx="9144000" cy="2967789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320842" y="3006877"/>
            <a:ext cx="745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      ¿</a:t>
            </a:r>
            <a:r>
              <a:rPr lang="es-MX" sz="5400" dirty="0">
                <a:solidFill>
                  <a:schemeClr val="bg1"/>
                </a:solidFill>
                <a:latin typeface="Swis721 BlkEx BT" panose="020B0907040502030204" pitchFamily="34" charset="0"/>
              </a:rPr>
              <a:t>QUÉ </a:t>
            </a:r>
            <a:r>
              <a:rPr lang="es-MX" sz="54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HACER?</a:t>
            </a:r>
            <a:endParaRPr lang="es-MX" sz="5400" dirty="0">
              <a:solidFill>
                <a:schemeClr val="bg1"/>
              </a:solidFill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909010"/>
            <a:ext cx="9144000" cy="2967789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362405" y="2254131"/>
            <a:ext cx="83599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SE REQUIERE URGENTEMENTE CONTAR</a:t>
            </a:r>
          </a:p>
          <a:p>
            <a:r>
              <a:rPr lang="es-MX" sz="28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CON UNA FUENTE FIJA Y PERMANENTE DE </a:t>
            </a:r>
          </a:p>
          <a:p>
            <a:r>
              <a:rPr lang="es-MX" sz="28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RECURSOS PARA MOVILIDAD </a:t>
            </a:r>
            <a:r>
              <a:rPr lang="es-MX" sz="28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SUSTENTABLE</a:t>
            </a:r>
          </a:p>
          <a:p>
            <a:r>
              <a:rPr lang="es-MX" sz="2800" dirty="0" smtClean="0">
                <a:solidFill>
                  <a:schemeClr val="bg1"/>
                </a:solidFill>
                <a:latin typeface="Swis721 BlkEx BT" panose="020B0907040502030204" pitchFamily="34" charset="0"/>
              </a:rPr>
              <a:t>A NIVEL ESTATAL Y FEDERAL</a:t>
            </a:r>
            <a:endParaRPr lang="es-MX" sz="2800" dirty="0">
              <a:solidFill>
                <a:schemeClr val="bg1"/>
              </a:solidFill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5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21954" y="320839"/>
            <a:ext cx="6625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PROPUESTA ESPECÍFICA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3156" y="1025076"/>
            <a:ext cx="87072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RESCATAR </a:t>
            </a:r>
            <a:r>
              <a:rPr lang="es-MX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PESO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 POR CADA LITRO DE GASOLINA Y DIESEL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LOS AUMENTOS RECIENTES, PARA QUE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REGRESE A LOS CIUDADANOS DE MENOS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RECURSOS,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EN FORMA DE SERVICIOS DE MOVILIDAD SUSTENTABLE DE ALTA CALIDAD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511326"/>
            <a:ext cx="2158458" cy="144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63" y="3511326"/>
            <a:ext cx="2177561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1" y="3511326"/>
            <a:ext cx="2560000" cy="144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29" y="5019566"/>
            <a:ext cx="1894664" cy="144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92" y="3511326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1231892"/>
            <a:ext cx="9144000" cy="4110129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21954" y="178957"/>
            <a:ext cx="6625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Swis721 BlkEx BT" panose="020B0907040502030204" pitchFamily="34" charset="0"/>
              </a:rPr>
              <a:t>IEPS Movilidad Sustentable</a:t>
            </a:r>
          </a:p>
          <a:p>
            <a:r>
              <a:rPr lang="es-MX" dirty="0">
                <a:latin typeface="Swis721 BlkEx BT" panose="020B0907040502030204" pitchFamily="34" charset="0"/>
              </a:rPr>
              <a:t>Fuente de recursos estable y potente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246198"/>
              </p:ext>
            </p:extLst>
          </p:nvPr>
        </p:nvGraphicFramePr>
        <p:xfrm>
          <a:off x="144377" y="1427749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07966" y="4898526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TMCA = 3.61%            TMCA = 3.46%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48475" y="1305291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Metros cúbicos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25974"/>
              </p:ext>
            </p:extLst>
          </p:nvPr>
        </p:nvGraphicFramePr>
        <p:xfrm>
          <a:off x="4787174" y="1427750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069388" y="4924693"/>
            <a:ext cx="2383986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TMCA = 3.89%            TMCA = 4.28%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32244" y="1337375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Metros cúbicos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40040" y="5554585"/>
            <a:ext cx="754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NACIONAL (68’000 M3)                NUEVO LEÓN (4’500 M3)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6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06755"/>
              </p:ext>
            </p:extLst>
          </p:nvPr>
        </p:nvGraphicFramePr>
        <p:xfrm>
          <a:off x="0" y="917621"/>
          <a:ext cx="8077200" cy="471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-21954" y="178957"/>
            <a:ext cx="6625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Swis721 BlkEx BT" panose="020B0907040502030204" pitchFamily="34" charset="0"/>
              </a:rPr>
              <a:t>INGRESOS ADICIONALES PROBABLES</a:t>
            </a:r>
          </a:p>
          <a:p>
            <a:r>
              <a:rPr lang="es-MX" sz="2400" dirty="0">
                <a:latin typeface="Swis721 BlkEx BT" panose="020B0907040502030204" pitchFamily="34" charset="0"/>
              </a:rPr>
              <a:t>IEPS Movilidad Sustentable</a:t>
            </a:r>
            <a:endParaRPr lang="es-MX" dirty="0">
              <a:latin typeface="Swis721 BlkEx BT" panose="020B09070405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1568" y="910491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Millones de pesos por año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98640" y="5629258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 Black" panose="020B0A04020102020204" pitchFamily="34" charset="0"/>
              </a:rPr>
              <a:t>NACIONAL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93495"/>
              </p:ext>
            </p:extLst>
          </p:nvPr>
        </p:nvGraphicFramePr>
        <p:xfrm>
          <a:off x="7933997" y="1365359"/>
          <a:ext cx="1100730" cy="323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365">
                  <a:extLst>
                    <a:ext uri="{9D8B030D-6E8A-4147-A177-3AD203B41FA5}">
                      <a16:colId xmlns="" xmlns:a16="http://schemas.microsoft.com/office/drawing/2014/main" val="1104409493"/>
                    </a:ext>
                  </a:extLst>
                </a:gridCol>
                <a:gridCol w="550365">
                  <a:extLst>
                    <a:ext uri="{9D8B030D-6E8A-4147-A177-3AD203B41FA5}">
                      <a16:colId xmlns="" xmlns:a16="http://schemas.microsoft.com/office/drawing/2014/main" val="1084441492"/>
                    </a:ext>
                  </a:extLst>
                </a:gridCol>
              </a:tblGrid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IEPS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effectLst/>
                          <a:latin typeface="Arial" panose="020B0604020202020204" pitchFamily="34" charset="0"/>
                        </a:rPr>
                        <a:t>% Precio de Venta*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446099389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$1.00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6.13%</a:t>
                      </a:r>
                      <a:endParaRPr lang="es-MX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4160096477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$0.90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5.51%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2333477740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$0.80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4.90%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3533032890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$0.70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4.29%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2974351115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$0.60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3.68%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2541346412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$0.50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3.06%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982827502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$0.40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2.45%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991241223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$0.30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1.84%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973882640"/>
                  </a:ext>
                </a:extLst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$0.20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1.23%</a:t>
                      </a:r>
                      <a:endParaRPr lang="es-MX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3896733499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368334" y="6328614"/>
            <a:ext cx="4775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 Porcentaje del Precio de Venta de la Gasolina Magna en la Delegación Cuauhtémoc ($16.32/litro) </a:t>
            </a:r>
          </a:p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   http://www.gob.mx/cre/articulos/precios-maximos-vigentes-de-los-combustibles?idiom=es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570" y="4676068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Black" panose="020B0A04020102020204" pitchFamily="34" charset="0"/>
              </a:rPr>
              <a:t>$ 13,744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30171" y="4699590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Black" panose="020B0A04020102020204" pitchFamily="34" charset="0"/>
              </a:rPr>
              <a:t>$ 21,522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706" y="2741834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 Black" panose="020B0A04020102020204" pitchFamily="34" charset="0"/>
              </a:rPr>
              <a:t>$ </a:t>
            </a:r>
            <a:r>
              <a:rPr lang="es-MX" sz="2000" dirty="0">
                <a:latin typeface="Arial Black" panose="020B0A04020102020204" pitchFamily="34" charset="0"/>
              </a:rPr>
              <a:t>68,772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987571" y="1205977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Black" panose="020B0A04020102020204" pitchFamily="34" charset="0"/>
              </a:rPr>
              <a:t>$ 107,612</a:t>
            </a:r>
          </a:p>
        </p:txBody>
      </p:sp>
    </p:spTree>
    <p:extLst>
      <p:ext uri="{BB962C8B-B14F-4D97-AF65-F5344CB8AC3E}">
        <p14:creationId xmlns:p14="http://schemas.microsoft.com/office/powerpoint/2010/main" val="21527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7 CuadroTexto"/>
          <p:cNvSpPr txBox="1">
            <a:spLocks noChangeArrowheads="1"/>
          </p:cNvSpPr>
          <p:nvPr/>
        </p:nvSpPr>
        <p:spPr bwMode="auto">
          <a:xfrm>
            <a:off x="130455" y="1418172"/>
            <a:ext cx="876416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endParaRPr lang="es-MX" altLang="es-MX" sz="3200" dirty="0">
              <a:latin typeface="Calibri" pitchFamily="34" charset="0"/>
            </a:endParaRPr>
          </a:p>
          <a:p>
            <a:pPr marL="360363" indent="-360363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MAS EMPLEOS MEJOR REMUNERADOS.</a:t>
            </a:r>
          </a:p>
          <a:p>
            <a:pPr marL="360363" indent="-360363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HONESTIDAD Y TRANSPARENCIA.</a:t>
            </a:r>
          </a:p>
          <a:p>
            <a:pPr marL="360363" indent="-360363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SEGURIDAD Y JUSTICIA.</a:t>
            </a:r>
          </a:p>
          <a:p>
            <a:pPr marL="360363" indent="-360363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TRANSPORTE EFICIENTE (MOVILIDAD SUSTENTABLE)</a:t>
            </a:r>
          </a:p>
          <a:p>
            <a:pPr marL="360363" indent="-360363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alt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MX" alt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alt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POSIBLEMENTE DE MUCHOS MEXICANOS</a:t>
            </a:r>
            <a:endParaRPr lang="es-MX" alt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MX" altLang="es-MX" sz="1000" dirty="0"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6113" y="293362"/>
            <a:ext cx="5885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2400" dirty="0">
                <a:latin typeface="Swis721 BlkEx BT" panose="020B0907040502030204" pitchFamily="34" charset="0"/>
              </a:rPr>
              <a:t>EL ANHELO DE LOS </a:t>
            </a:r>
            <a:r>
              <a:rPr lang="es-MX" altLang="es-MX" sz="3600" dirty="0">
                <a:latin typeface="Swis721 BlkEx BT" panose="020B0907040502030204" pitchFamily="34" charset="0"/>
              </a:rPr>
              <a:t>NUEVOLEONESES</a:t>
            </a:r>
            <a:endParaRPr lang="es-MX" altLang="es-MX" sz="2400" dirty="0"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9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115" y="247198"/>
            <a:ext cx="6625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Swis721 BlkEx BT" panose="020B0907040502030204" pitchFamily="34" charset="0"/>
              </a:rPr>
              <a:t>ADMINISTRACIÓN</a:t>
            </a:r>
          </a:p>
          <a:p>
            <a:r>
              <a:rPr lang="es-MX" sz="2800" dirty="0">
                <a:latin typeface="Swis721 BlkEx BT" panose="020B0907040502030204" pitchFamily="34" charset="0"/>
              </a:rPr>
              <a:t>DE LOS RECURSOS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33156" y="1748976"/>
            <a:ext cx="8707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MX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, POR UN CONSEJO MIXTO: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SOCIEDAD CIVIL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</a:p>
          <a:p>
            <a:pPr algn="just"/>
            <a:endParaRPr lang="es-MX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POR UN CONSEJO MIXTO: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 FEDERAL: HACIENDA, SCT, 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ORGANISMOS NO GUBERNAMENTALES (CMM, IMCO, ITDP,  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8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115" y="247198"/>
            <a:ext cx="6625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Swis721 BlkEx BT" panose="020B0907040502030204" pitchFamily="34" charset="0"/>
              </a:rPr>
              <a:t>DESTINO DE LOS RECURSOS:</a:t>
            </a:r>
            <a:endParaRPr lang="es-MX" sz="2800" dirty="0">
              <a:latin typeface="Swis721 BlkEx BT" panose="020B09070405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3156" y="1748976"/>
            <a:ext cx="8707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70%:</a:t>
            </a:r>
            <a:endParaRPr lang="es-MX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METRO, BRT’S, TRENES DE PASAJEROS DE CERCANIAS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EQUIPO DE TRANSPORTE MODERNO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DE MOVILIDAD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NIVEL FEDERAL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TRENES REGIONALES DE PASAJEROS 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2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115" y="761548"/>
            <a:ext cx="662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Swis721 BlkEx BT" panose="020B0907040502030204" pitchFamily="34" charset="0"/>
              </a:rPr>
              <a:t>PROPUESTA ESPECIFICA:</a:t>
            </a:r>
            <a:endParaRPr lang="es-MX" sz="2800" dirty="0">
              <a:latin typeface="Swis721 BlkEx BT" panose="020B09070405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3156" y="1748976"/>
            <a:ext cx="8707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FORMAR </a:t>
            </a: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 GRUPO DE TRABAJO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PROMUEVA ESTE ESQUEMA A NIVEL NACIONAL POSIBLEMENTE ENCABEZADO POR EL CENTRO MARIO MOLINA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 ESTUDIO DE LA VISION DE MEXICO A 20 AÑOS RUMBO A TENER UNA MOVILIDAD SUSTENTABLE Y </a:t>
            </a: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CUANTIFICAR LOS BENEFICIOS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EL PAIS.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SUMAR ADEPTOS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ESTE SENTIDO PARA CREAR UNA MASA CRITICA NECESARIA PARA QUE SE ACEPTE ESTE URGENTE ESQUEMA DE FINANCIAMIENTO PARA LA MOVILIDAD SUSTENTABLE.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9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115" y="532948"/>
            <a:ext cx="662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Swis721 BlkEx BT" panose="020B0907040502030204" pitchFamily="34" charset="0"/>
              </a:rPr>
              <a:t>RESUMEN</a:t>
            </a:r>
            <a:endParaRPr lang="es-MX" sz="2800" dirty="0">
              <a:latin typeface="Swis721 BlkEx BT" panose="020B09070405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3156" y="1748976"/>
            <a:ext cx="8707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 PESO POR LITRO DE COMBUSTIBLE DEDICADO A MOVILIDAD SUSTENTABLE SIN DUDA SERIA UNO DE LOS MEJORES LEGADOS DE LA ACTUAL ADMINISTRACION FEDERAL PARA LOS </a:t>
            </a:r>
            <a:r>
              <a:rPr lang="es-MX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MEXICANOS</a:t>
            </a:r>
          </a:p>
          <a:p>
            <a:pPr algn="just"/>
            <a:endParaRPr lang="es-MX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ESTA ACCION CONSISTE EN UNA COMUNICACIÓN DE BIENES DE LOS QUE MAS TIENEN A LOS QUE MENOS TIENEN, Y CLARAMENTE DISMINUIRIA LA ENORME DESIGUALDAD QUE PADECE ACTUALMENTE EL PAIS.</a:t>
            </a:r>
            <a:endParaRPr lang="es-MX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285293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altLang="es-MX" sz="3200" b="1" dirty="0">
                <a:latin typeface="Swis721 BlkEx BT" panose="020B0907040502030204" pitchFamily="34" charset="0"/>
              </a:rPr>
              <a:t>UNA VISIÓN DE MOVILIDAD </a:t>
            </a:r>
          </a:p>
          <a:p>
            <a:pPr algn="ctr" eaLnBrk="1" hangingPunct="1"/>
            <a:r>
              <a:rPr lang="es-MX" altLang="es-MX" sz="3200" b="1" dirty="0">
                <a:latin typeface="Swis721 BlkEx BT" panose="020B0907040502030204" pitchFamily="34" charset="0"/>
              </a:rPr>
              <a:t>SUSTENTABLE, </a:t>
            </a:r>
          </a:p>
          <a:p>
            <a:pPr algn="ctr" eaLnBrk="1" hangingPunct="1"/>
            <a:r>
              <a:rPr lang="es-MX" altLang="es-MX" sz="3200" b="1" dirty="0">
                <a:solidFill>
                  <a:srgbClr val="006600"/>
                </a:solidFill>
                <a:latin typeface="Swis721 BlkEx BT" panose="020B0907040502030204" pitchFamily="34" charset="0"/>
              </a:rPr>
              <a:t>EN EL MUNDO</a:t>
            </a:r>
            <a:endParaRPr lang="es-ES_tradnl" altLang="es-MX" sz="3200" b="1" dirty="0">
              <a:solidFill>
                <a:srgbClr val="006600"/>
              </a:solidFill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96985"/>
            <a:ext cx="599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3800" b="1" dirty="0">
                <a:latin typeface="Swis721 BlkEx BT" panose="020B0907040502030204" pitchFamily="34" charset="0"/>
              </a:rPr>
              <a:t>VIAJES SIN AUTO</a:t>
            </a:r>
          </a:p>
          <a:p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INCLUYE A PIE, BICICLETA Y TRANSPORTE PÚBLICO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" y="1302327"/>
            <a:ext cx="9090329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8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5382" y="1804587"/>
            <a:ext cx="6386948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54292" y="2104040"/>
            <a:ext cx="199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Source: GIZ and TU Delft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049336" y="1264753"/>
            <a:ext cx="509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  <a:latin typeface="Century Gothic" pitchFamily="34" charset="0"/>
              </a:rPr>
              <a:t>Capacidad</a:t>
            </a:r>
            <a:r>
              <a:rPr lang="en-GB" b="1" dirty="0">
                <a:solidFill>
                  <a:prstClr val="black"/>
                </a:solidFill>
                <a:latin typeface="Century Gothic" pitchFamily="34" charset="0"/>
              </a:rPr>
              <a:t> de </a:t>
            </a:r>
            <a:r>
              <a:rPr lang="en-GB" b="1" dirty="0" err="1">
                <a:solidFill>
                  <a:prstClr val="black"/>
                </a:solidFill>
                <a:latin typeface="Century Gothic" pitchFamily="34" charset="0"/>
              </a:rPr>
              <a:t>corredores</a:t>
            </a:r>
            <a:r>
              <a:rPr lang="en-GB" b="1" dirty="0">
                <a:solidFill>
                  <a:prstClr val="black"/>
                </a:solidFill>
                <a:latin typeface="Century Gothic" pitchFamily="34" charset="0"/>
              </a:rPr>
              <a:t> (</a:t>
            </a:r>
            <a:r>
              <a:rPr lang="en-GB" b="1" dirty="0" err="1">
                <a:solidFill>
                  <a:prstClr val="black"/>
                </a:solidFill>
                <a:latin typeface="Century Gothic" pitchFamily="34" charset="0"/>
              </a:rPr>
              <a:t>pax</a:t>
            </a:r>
            <a:r>
              <a:rPr lang="en-GB" b="1" dirty="0">
                <a:solidFill>
                  <a:prstClr val="black"/>
                </a:solidFill>
                <a:latin typeface="Century Gothic" pitchFamily="34" charset="0"/>
              </a:rPr>
              <a:t>/hr/</a:t>
            </a:r>
            <a:r>
              <a:rPr lang="en-GB" b="1" dirty="0" err="1">
                <a:solidFill>
                  <a:prstClr val="black"/>
                </a:solidFill>
                <a:latin typeface="Century Gothic" pitchFamily="34" charset="0"/>
              </a:rPr>
              <a:t>sentido</a:t>
            </a:r>
            <a:r>
              <a:rPr lang="en-GB" b="1" dirty="0">
                <a:solidFill>
                  <a:prstClr val="black"/>
                </a:solidFill>
                <a:latin typeface="Century Gothic" pitchFamily="34" charset="0"/>
              </a:rPr>
              <a:t>)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704348" y="5733258"/>
            <a:ext cx="2744202" cy="772343"/>
            <a:chOff x="3131840" y="5733256"/>
            <a:chExt cx="2160240" cy="648073"/>
          </a:xfrm>
        </p:grpSpPr>
        <p:sp>
          <p:nvSpPr>
            <p:cNvPr id="6" name="Right Arrow Callout 5"/>
            <p:cNvSpPr/>
            <p:nvPr/>
          </p:nvSpPr>
          <p:spPr bwMode="auto">
            <a:xfrm rot="16200000">
              <a:off x="4644008" y="5733256"/>
              <a:ext cx="648072" cy="648072"/>
            </a:xfrm>
            <a:prstGeom prst="rightArrowCallout">
              <a:avLst/>
            </a:prstGeom>
            <a:solidFill>
              <a:srgbClr val="F47D3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chemeClr val="accent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Right Arrow Callout 6"/>
            <p:cNvSpPr/>
            <p:nvPr/>
          </p:nvSpPr>
          <p:spPr bwMode="auto">
            <a:xfrm rot="16200000">
              <a:off x="3131840" y="5733257"/>
              <a:ext cx="648072" cy="648072"/>
            </a:xfrm>
            <a:prstGeom prst="rightArrowCallout">
              <a:avLst/>
            </a:prstGeom>
            <a:solidFill>
              <a:srgbClr val="F47D3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chemeClr val="accent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31840" y="5949280"/>
              <a:ext cx="2160240" cy="432048"/>
            </a:xfrm>
            <a:prstGeom prst="rect">
              <a:avLst/>
            </a:prstGeom>
            <a:solidFill>
              <a:srgbClr val="F47D3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sz="2400">
                <a:solidFill>
                  <a:schemeClr val="accent2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52319" y="6034501"/>
            <a:ext cx="2643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>
                <a:latin typeface="Arial" panose="020B0604020202020204" pitchFamily="34" charset="0"/>
                <a:cs typeface="Arial" panose="020B0604020202020204" pitchFamily="34" charset="0"/>
              </a:rPr>
              <a:t>MULTIPLES TECNOLOGÍAS PUEDEN APLICAR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91632"/>
            <a:ext cx="850594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00292B"/>
                </a:solidFill>
                <a:latin typeface="Rockwell"/>
                <a:ea typeface="+mj-ea"/>
                <a:cs typeface="Rockwell"/>
              </a:defRPr>
            </a:lvl1pPr>
          </a:lstStyle>
          <a:p>
            <a:pPr>
              <a:defRPr/>
            </a:pPr>
            <a:r>
              <a:rPr lang="en-GB" sz="2800" dirty="0">
                <a:latin typeface="Swis721 BlkEx BT" panose="020B0907040502030204" pitchFamily="34" charset="0"/>
              </a:rPr>
              <a:t>SELECCION MODAL:</a:t>
            </a:r>
          </a:p>
          <a:p>
            <a:pPr>
              <a:defRPr/>
            </a:pPr>
            <a:r>
              <a:rPr lang="en-GB" sz="2800" dirty="0">
                <a:latin typeface="Swis721 BlkEx BT" panose="020B0907040502030204" pitchFamily="34" charset="0"/>
              </a:rPr>
              <a:t>CAPACIDAD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4764" y="1804587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</a:rPr>
              <a:t>UITP 2014</a:t>
            </a:r>
          </a:p>
        </p:txBody>
      </p:sp>
    </p:spTree>
    <p:extLst>
      <p:ext uri="{BB962C8B-B14F-4D97-AF65-F5344CB8AC3E}">
        <p14:creationId xmlns:p14="http://schemas.microsoft.com/office/powerpoint/2010/main" val="30456797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6212" y="44624"/>
            <a:ext cx="878075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wis721 BlkEx BT" panose="020B0907040502030204" pitchFamily="34" charset="0"/>
              </a:rPr>
              <a:t>METROS</a:t>
            </a:r>
            <a:br>
              <a:rPr lang="en-GB" dirty="0">
                <a:solidFill>
                  <a:schemeClr val="tx1"/>
                </a:solidFill>
                <a:latin typeface="Swis721 BlkEx BT" panose="020B0907040502030204" pitchFamily="34" charset="0"/>
              </a:rPr>
            </a:br>
            <a:r>
              <a:rPr lang="en-GB" sz="3100" dirty="0">
                <a:solidFill>
                  <a:schemeClr val="tx1"/>
                </a:solidFill>
                <a:latin typeface="Swis721 BlkEx BT" panose="020B0907040502030204" pitchFamily="34" charset="0"/>
              </a:rPr>
              <a:t>PANORAMA MUNDIAL</a:t>
            </a:r>
            <a:endParaRPr lang="en-GB" dirty="0">
              <a:solidFill>
                <a:schemeClr val="tx1"/>
              </a:solidFill>
              <a:latin typeface="Swis721 BlkEx BT" panose="020B0907040502030204" pitchFamily="34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24607" y="1163741"/>
            <a:ext cx="912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PC Markers/Bullets"/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PC Markers/Bullets"/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PC Markers/Bullets"/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PC Markers/Bullets"/>
              <a:defRPr sz="2800">
                <a:solidFill>
                  <a:schemeClr val="accent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157 </a:t>
            </a:r>
            <a:r>
              <a:rPr lang="en-GB" sz="18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Sistemas</a:t>
            </a:r>
            <a:r>
              <a:rPr lang="en-GB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en</a:t>
            </a:r>
            <a:r>
              <a:rPr lang="en-GB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operación</a:t>
            </a:r>
            <a:r>
              <a:rPr lang="en-GB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 (2014)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08" y="1546720"/>
            <a:ext cx="9167453" cy="53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39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" y="1224235"/>
            <a:ext cx="7588157" cy="56226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009313" y="1517020"/>
            <a:ext cx="63021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REDES DE METRO DE MAYOR  LONGITUD (KM)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212" y="44624"/>
            <a:ext cx="878075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wis721 BlkEx BT" panose="020B0907040502030204" pitchFamily="34" charset="0"/>
              </a:rPr>
              <a:t>METROS</a:t>
            </a:r>
            <a:br>
              <a:rPr lang="en-GB" dirty="0">
                <a:solidFill>
                  <a:schemeClr val="tx1"/>
                </a:solidFill>
                <a:latin typeface="Swis721 BlkEx BT" panose="020B0907040502030204" pitchFamily="34" charset="0"/>
              </a:rPr>
            </a:br>
            <a:r>
              <a:rPr lang="en-GB" sz="3100" dirty="0">
                <a:solidFill>
                  <a:schemeClr val="tx1"/>
                </a:solidFill>
                <a:latin typeface="Swis721 BlkEx BT" panose="020B0907040502030204" pitchFamily="34" charset="0"/>
              </a:rPr>
              <a:t>PANORAMA MUNDIAL</a:t>
            </a:r>
            <a:endParaRPr lang="en-GB" dirty="0">
              <a:solidFill>
                <a:schemeClr val="tx1"/>
              </a:solidFill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744" y="204717"/>
            <a:ext cx="6738436" cy="750627"/>
          </a:xfrm>
        </p:spPr>
        <p:txBody>
          <a:bodyPr>
            <a:noAutofit/>
          </a:bodyPr>
          <a:lstStyle/>
          <a:p>
            <a:pPr algn="l"/>
            <a:r>
              <a:rPr lang="es-ES" sz="2300" dirty="0">
                <a:latin typeface="Swis721 BlkEx BT" panose="020B0907040502030204" pitchFamily="34" charset="0"/>
              </a:rPr>
              <a:t>KILOMETROS DE RED METRO</a:t>
            </a:r>
            <a:br>
              <a:rPr lang="es-ES" sz="2300" dirty="0">
                <a:latin typeface="Swis721 BlkEx BT" panose="020B0907040502030204" pitchFamily="34" charset="0"/>
              </a:rPr>
            </a:br>
            <a:r>
              <a:rPr lang="es-ES" sz="2300" dirty="0">
                <a:latin typeface="Swis721 BlkEx BT" panose="020B0907040502030204" pitchFamily="34" charset="0"/>
              </a:rPr>
              <a:t>Por millones de habitantes</a:t>
            </a:r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33917"/>
              </p:ext>
            </p:extLst>
          </p:nvPr>
        </p:nvGraphicFramePr>
        <p:xfrm>
          <a:off x="461940" y="1398418"/>
          <a:ext cx="8213725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Hoja de cálculo" r:id="rId3" imgW="5448367" imgH="2209800" progId="Excel.Sheet.12">
                  <p:embed/>
                </p:oleObj>
              </mc:Choice>
              <mc:Fallback>
                <p:oleObj name="Hoja de cálculo" r:id="rId3" imgW="5448367" imgH="2209800" progId="Excel.Sheet.12">
                  <p:embed/>
                  <p:pic>
                    <p:nvPicPr>
                      <p:cNvPr id="778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40" y="1398418"/>
                        <a:ext cx="8213725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218365" y="5399368"/>
            <a:ext cx="84752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DÉFICIT</a:t>
            </a:r>
            <a:r>
              <a:rPr kumimoji="0" lang="es-E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DE KMS.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DE METRO EN EL AMM: 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60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339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285293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altLang="es-MX" sz="3200" b="1" dirty="0" smtClean="0">
                <a:latin typeface="Swis721 BlkEx BT" panose="020B0907040502030204" pitchFamily="34" charset="0"/>
              </a:rPr>
              <a:t>LA SITUACION ACTAL </a:t>
            </a:r>
            <a:endParaRPr lang="es-MX" altLang="es-MX" sz="3200" b="1" dirty="0">
              <a:latin typeface="Swis721 BlkEx BT" panose="020B0907040502030204" pitchFamily="34" charset="0"/>
            </a:endParaRPr>
          </a:p>
          <a:p>
            <a:pPr algn="ctr" eaLnBrk="1" hangingPunct="1"/>
            <a:r>
              <a:rPr lang="es-MX" altLang="es-MX" sz="3200" b="1" dirty="0">
                <a:solidFill>
                  <a:srgbClr val="006600"/>
                </a:solidFill>
                <a:latin typeface="Swis721 BlkEx BT" panose="020B0907040502030204" pitchFamily="34" charset="0"/>
              </a:rPr>
              <a:t>EN </a:t>
            </a:r>
            <a:r>
              <a:rPr lang="es-MX" altLang="es-MX" sz="3200" b="1" dirty="0" smtClean="0">
                <a:solidFill>
                  <a:srgbClr val="006600"/>
                </a:solidFill>
                <a:latin typeface="Swis721 BlkEx BT" panose="020B0907040502030204" pitchFamily="34" charset="0"/>
              </a:rPr>
              <a:t>NUEVO LEON…..Y MEXICO</a:t>
            </a:r>
            <a:endParaRPr lang="es-ES_tradnl" altLang="es-MX" sz="3200" b="1" dirty="0">
              <a:solidFill>
                <a:srgbClr val="006600"/>
              </a:solidFill>
              <a:latin typeface="Swis721 BlkEx BT" panose="020B09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83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1184</Words>
  <Application>Microsoft Office PowerPoint</Application>
  <PresentationFormat>Presentación en pantalla (4:3)</PresentationFormat>
  <Paragraphs>420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Century Gothic</vt:lpstr>
      <vt:lpstr>Rockwell</vt:lpstr>
      <vt:lpstr>Swis721 BlkEx BT</vt:lpstr>
      <vt:lpstr>Verdana</vt:lpstr>
      <vt:lpstr>Wingdings</vt:lpstr>
      <vt:lpstr>Tema de Office</vt:lpstr>
      <vt:lpstr>Hoja de cálculo de Microsoft Excel</vt:lpstr>
      <vt:lpstr>Financiamiento indispensable para Movilidad Sustentable</vt:lpstr>
      <vt:lpstr>Presentación de PowerPoint</vt:lpstr>
      <vt:lpstr>Presentación de PowerPoint</vt:lpstr>
      <vt:lpstr>Presentación de PowerPoint</vt:lpstr>
      <vt:lpstr>Presentación de PowerPoint</vt:lpstr>
      <vt:lpstr>METROS PANORAMA MUNDIAL</vt:lpstr>
      <vt:lpstr>METROS PANORAMA MUNDIAL</vt:lpstr>
      <vt:lpstr>KILOMETROS DE RED METRO Por millones de habitantes</vt:lpstr>
      <vt:lpstr>Presentación de PowerPoint</vt:lpstr>
      <vt:lpstr>BREVE HISTORIA DEL TRANSPORTE PÚBLICO EN EL AMM La actual tipología  de rutas y estructura financiera del Sistema de Transporte Público responde a un arreglo oligopólico, hay una regulación discrecional y la política tarifaria está centrada en la rentabilidad de los prestadores del servicio no en la maximización de los beneficios para la gente.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Mauricio Cruz Montesinos</dc:creator>
  <cp:lastModifiedBy>Jorge Arrambide</cp:lastModifiedBy>
  <cp:revision>49</cp:revision>
  <cp:lastPrinted>2017-02-13T17:08:04Z</cp:lastPrinted>
  <dcterms:created xsi:type="dcterms:W3CDTF">2017-01-05T20:10:28Z</dcterms:created>
  <dcterms:modified xsi:type="dcterms:W3CDTF">2017-02-14T18:19:37Z</dcterms:modified>
</cp:coreProperties>
</file>