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charts/chart1.xml" ContentType="application/vnd.openxmlformats-officedocument.drawingml.chart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4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294" r:id="rId3"/>
    <p:sldId id="292" r:id="rId4"/>
    <p:sldId id="293" r:id="rId5"/>
    <p:sldId id="295" r:id="rId6"/>
    <p:sldId id="269" r:id="rId7"/>
    <p:sldId id="282" r:id="rId8"/>
    <p:sldId id="272" r:id="rId9"/>
    <p:sldId id="283" r:id="rId10"/>
    <p:sldId id="274" r:id="rId11"/>
    <p:sldId id="275" r:id="rId12"/>
    <p:sldId id="297" r:id="rId13"/>
    <p:sldId id="296" r:id="rId14"/>
    <p:sldId id="279" r:id="rId15"/>
    <p:sldId id="278" r:id="rId16"/>
    <p:sldId id="298" r:id="rId17"/>
    <p:sldId id="299" r:id="rId18"/>
    <p:sldId id="262" r:id="rId19"/>
  </p:sldIdLst>
  <p:sldSz cx="9144000" cy="6858000" type="screen4x3"/>
  <p:notesSz cx="6797675" cy="9926638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0" autoAdjust="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-1698" y="-102"/>
      </p:cViewPr>
      <p:guideLst>
        <p:guide orient="horz" pos="4134"/>
        <p:guide orient="horz" pos="567"/>
        <p:guide orient="horz" pos="2160"/>
        <p:guide pos="5545"/>
        <p:guide pos="2881"/>
        <p:guide pos="1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71127633209422E-2"/>
          <c:y val="8.3798882681564241E-2"/>
          <c:w val="0.92317224287484512"/>
          <c:h val="0.840782122905027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9B963"/>
            </a:solidFill>
            <a:ln w="22892">
              <a:noFill/>
            </a:ln>
          </c:spPr>
          <c:invertIfNegative val="0"/>
          <c:cat>
            <c:numRef>
              <c:f>Sheet1!$B$1:$L$1</c:f>
              <c:numCache>
                <c:formatCode>General</c:formatCode>
                <c:ptCount val="11"/>
              </c:numCache>
            </c:numRef>
          </c:cat>
          <c:val>
            <c:numRef>
              <c:f>Sheet1!$B$2:$L$2</c:f>
              <c:numCache>
                <c:formatCode>General</c:formatCode>
                <c:ptCount val="11"/>
                <c:pt idx="0">
                  <c:v>53.213751000006049</c:v>
                </c:pt>
                <c:pt idx="1">
                  <c:v>89.385004000010156</c:v>
                </c:pt>
                <c:pt idx="2">
                  <c:v>95.884648000010898</c:v>
                </c:pt>
                <c:pt idx="3">
                  <c:v>90.734753000010315</c:v>
                </c:pt>
                <c:pt idx="4">
                  <c:v>104.19290500001185</c:v>
                </c:pt>
                <c:pt idx="5">
                  <c:v>133.16043000001514</c:v>
                </c:pt>
                <c:pt idx="6">
                  <c:v>136.44170100001551</c:v>
                </c:pt>
                <c:pt idx="7">
                  <c:v>141.6540710000161</c:v>
                </c:pt>
                <c:pt idx="8">
                  <c:v>144.08096800001638</c:v>
                </c:pt>
                <c:pt idx="9">
                  <c:v>144.57460700001641</c:v>
                </c:pt>
                <c:pt idx="10">
                  <c:v>145.12315800001647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DB1CF"/>
            </a:solidFill>
            <a:ln w="2289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folHlink"/>
              </a:solidFill>
              <a:ln w="11446">
                <a:solidFill>
                  <a:srgbClr val="000000"/>
                </a:solidFill>
                <a:prstDash val="solid"/>
              </a:ln>
            </c:spPr>
          </c:dPt>
          <c:cat>
            <c:numRef>
              <c:f>Sheet1!$B$1:$L$1</c:f>
              <c:numCache>
                <c:formatCode>General</c:formatCode>
                <c:ptCount val="11"/>
              </c:numCache>
            </c:numRef>
          </c:cat>
          <c:val>
            <c:numRef>
              <c:f>Sheet1!$B$3:$L$3</c:f>
              <c:numCache>
                <c:formatCode>General</c:formatCode>
                <c:ptCount val="11"/>
                <c:pt idx="0">
                  <c:v>3.2920960000003752</c:v>
                </c:pt>
                <c:pt idx="1">
                  <c:v>20.874442000002375</c:v>
                </c:pt>
                <c:pt idx="2">
                  <c:v>20.940713000002383</c:v>
                </c:pt>
                <c:pt idx="3">
                  <c:v>19.658758000002226</c:v>
                </c:pt>
                <c:pt idx="4">
                  <c:v>19.028070000002163</c:v>
                </c:pt>
                <c:pt idx="5">
                  <c:v>18.253850000002075</c:v>
                </c:pt>
                <c:pt idx="6">
                  <c:v>18.932126000002164</c:v>
                </c:pt>
                <c:pt idx="7">
                  <c:v>19.631216000002226</c:v>
                </c:pt>
                <c:pt idx="8">
                  <c:v>20.289299000002305</c:v>
                </c:pt>
                <c:pt idx="9">
                  <c:v>20.627149000002348</c:v>
                </c:pt>
                <c:pt idx="10">
                  <c:v>20.776531000002368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  <a:lumOff val="25000"/>
              </a:schemeClr>
            </a:solidFill>
            <a:ln w="22892">
              <a:noFill/>
            </a:ln>
          </c:spPr>
          <c:invertIfNegative val="0"/>
          <c:cat>
            <c:numRef>
              <c:f>Sheet1!$B$1:$L$1</c:f>
              <c:numCache>
                <c:formatCode>General</c:formatCode>
                <c:ptCount val="11"/>
              </c:numCache>
            </c:numRef>
          </c:cat>
          <c:val>
            <c:numRef>
              <c:f>Sheet1!$B$4:$L$4</c:f>
              <c:numCache>
                <c:formatCode>General</c:formatCode>
                <c:ptCount val="11"/>
                <c:pt idx="0">
                  <c:v>48.419168000005506</c:v>
                </c:pt>
                <c:pt idx="1">
                  <c:v>114.00832700001294</c:v>
                </c:pt>
                <c:pt idx="2">
                  <c:v>123.92149200001407</c:v>
                </c:pt>
                <c:pt idx="3">
                  <c:v>117.50943500001335</c:v>
                </c:pt>
                <c:pt idx="4">
                  <c:v>115.66740300001314</c:v>
                </c:pt>
                <c:pt idx="5">
                  <c:v>115.59790300001315</c:v>
                </c:pt>
                <c:pt idx="6">
                  <c:v>117.20147900001334</c:v>
                </c:pt>
                <c:pt idx="7">
                  <c:v>120.10455700001366</c:v>
                </c:pt>
                <c:pt idx="8">
                  <c:v>119.41749800001359</c:v>
                </c:pt>
                <c:pt idx="9">
                  <c:v>119.79175500001364</c:v>
                </c:pt>
                <c:pt idx="10">
                  <c:v>120.80843900001372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E2DE2C"/>
            </a:solidFill>
            <a:ln w="22892">
              <a:noFill/>
            </a:ln>
          </c:spPr>
          <c:invertIfNegative val="0"/>
          <c:cat>
            <c:numRef>
              <c:f>Sheet1!$B$1:$L$1</c:f>
              <c:numCache>
                <c:formatCode>General</c:formatCode>
                <c:ptCount val="11"/>
              </c:numCache>
            </c:numRef>
          </c:cat>
          <c:val>
            <c:numRef>
              <c:f>Sheet1!$B$5:$L$5</c:f>
              <c:numCache>
                <c:formatCode>General</c:formatCode>
                <c:ptCount val="11"/>
                <c:pt idx="0">
                  <c:v>58.893323000006703</c:v>
                </c:pt>
                <c:pt idx="1">
                  <c:v>120.46889500001373</c:v>
                </c:pt>
                <c:pt idx="2">
                  <c:v>128.83000400001467</c:v>
                </c:pt>
                <c:pt idx="3">
                  <c:v>121.83559400001387</c:v>
                </c:pt>
                <c:pt idx="4">
                  <c:v>122.30194900001388</c:v>
                </c:pt>
                <c:pt idx="5">
                  <c:v>120.24060600001368</c:v>
                </c:pt>
                <c:pt idx="6">
                  <c:v>118.6501440000135</c:v>
                </c:pt>
                <c:pt idx="7">
                  <c:v>121.85299300001388</c:v>
                </c:pt>
                <c:pt idx="8">
                  <c:v>121.90895000001386</c:v>
                </c:pt>
                <c:pt idx="9">
                  <c:v>118.76230500001347</c:v>
                </c:pt>
                <c:pt idx="10">
                  <c:v>120.72582800001371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CD3D27"/>
            </a:solidFill>
            <a:ln w="22892">
              <a:noFill/>
            </a:ln>
          </c:spPr>
          <c:invertIfNegative val="0"/>
          <c:cat>
            <c:numRef>
              <c:f>Sheet1!$B$1:$L$1</c:f>
              <c:numCache>
                <c:formatCode>General</c:formatCode>
                <c:ptCount val="11"/>
              </c:numCache>
            </c:numRef>
          </c:cat>
          <c:val>
            <c:numRef>
              <c:f>Sheet1!$B$6:$L$6</c:f>
              <c:numCache>
                <c:formatCode>General</c:formatCode>
                <c:ptCount val="11"/>
                <c:pt idx="0">
                  <c:v>167.192425000019</c:v>
                </c:pt>
                <c:pt idx="1">
                  <c:v>256.0374190000291</c:v>
                </c:pt>
                <c:pt idx="2">
                  <c:v>272.1038010000309</c:v>
                </c:pt>
                <c:pt idx="3">
                  <c:v>258.17643700002935</c:v>
                </c:pt>
                <c:pt idx="4">
                  <c:v>259.50313800002948</c:v>
                </c:pt>
                <c:pt idx="5">
                  <c:v>252.68692100002872</c:v>
                </c:pt>
                <c:pt idx="6">
                  <c:v>257.51031800002926</c:v>
                </c:pt>
                <c:pt idx="7">
                  <c:v>263.63296400002997</c:v>
                </c:pt>
                <c:pt idx="8">
                  <c:v>261.9524370000297</c:v>
                </c:pt>
                <c:pt idx="9">
                  <c:v>257.41637700002929</c:v>
                </c:pt>
                <c:pt idx="10">
                  <c:v>261.23257300002967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3111168"/>
        <c:axId val="23112704"/>
      </c:barChart>
      <c:catAx>
        <c:axId val="231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1446">
            <a:solidFill>
              <a:schemeClr val="tx1"/>
            </a:solidFill>
            <a:prstDash val="solid"/>
          </a:ln>
        </c:spPr>
        <c:crossAx val="2311270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3112704"/>
        <c:scaling>
          <c:orientation val="minMax"/>
          <c:max val="700"/>
          <c:min val="0"/>
        </c:scaling>
        <c:delete val="0"/>
        <c:axPos val="l"/>
        <c:numFmt formatCode="#,##0_);\(#,##0\)" sourceLinked="0"/>
        <c:majorTickMark val="out"/>
        <c:minorTickMark val="none"/>
        <c:tickLblPos val="nextTo"/>
        <c:spPr>
          <a:ln w="114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62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3111168"/>
        <c:crosses val="autoZero"/>
        <c:crossBetween val="between"/>
        <c:majorUnit val="100"/>
      </c:valAx>
      <c:spPr>
        <a:noFill/>
        <a:ln w="228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67461105903305E-2"/>
          <c:y val="2.1092595333905211E-2"/>
          <c:w val="0.94207926247795892"/>
          <c:h val="0.83412687624526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Satisfacción neta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Hoja1!$A$2:$A$46</c:f>
              <c:strCache>
                <c:ptCount val="25"/>
                <c:pt idx="0">
                  <c:v>15 ene</c:v>
                </c:pt>
                <c:pt idx="1">
                  <c:v>30 ene</c:v>
                </c:pt>
                <c:pt idx="2">
                  <c:v>15 feb</c:v>
                </c:pt>
                <c:pt idx="3">
                  <c:v>28 feb</c:v>
                </c:pt>
                <c:pt idx="4">
                  <c:v>15 mar</c:v>
                </c:pt>
                <c:pt idx="5">
                  <c:v>30 mar</c:v>
                </c:pt>
                <c:pt idx="6">
                  <c:v>15 abr</c:v>
                </c:pt>
                <c:pt idx="7">
                  <c:v>30 abr</c:v>
                </c:pt>
                <c:pt idx="8">
                  <c:v>15 may</c:v>
                </c:pt>
                <c:pt idx="9">
                  <c:v>30 may</c:v>
                </c:pt>
                <c:pt idx="10">
                  <c:v>15 jun</c:v>
                </c:pt>
                <c:pt idx="11">
                  <c:v>30 jun</c:v>
                </c:pt>
                <c:pt idx="12">
                  <c:v>15 jul</c:v>
                </c:pt>
                <c:pt idx="13">
                  <c:v>30 jul</c:v>
                </c:pt>
                <c:pt idx="14">
                  <c:v>15 ago</c:v>
                </c:pt>
                <c:pt idx="15">
                  <c:v>30 ago</c:v>
                </c:pt>
                <c:pt idx="16">
                  <c:v>15 sep</c:v>
                </c:pt>
                <c:pt idx="17">
                  <c:v>30 sep</c:v>
                </c:pt>
                <c:pt idx="18">
                  <c:v>15 oct</c:v>
                </c:pt>
                <c:pt idx="19">
                  <c:v>30 oct</c:v>
                </c:pt>
                <c:pt idx="20">
                  <c:v>15 nov</c:v>
                </c:pt>
                <c:pt idx="21">
                  <c:v>30 nov</c:v>
                </c:pt>
                <c:pt idx="22">
                  <c:v>15 dic</c:v>
                </c:pt>
                <c:pt idx="23">
                  <c:v>30 dic</c:v>
                </c:pt>
                <c:pt idx="24">
                  <c:v>15 ene</c:v>
                </c:pt>
              </c:strCache>
            </c:strRef>
          </c:cat>
          <c:val>
            <c:numRef>
              <c:f>Hoja1!$B$2:$B$46</c:f>
              <c:numCache>
                <c:formatCode>0</c:formatCode>
                <c:ptCount val="25"/>
                <c:pt idx="0">
                  <c:v>53.429927062130524</c:v>
                </c:pt>
                <c:pt idx="1">
                  <c:v>61.239473748643746</c:v>
                </c:pt>
                <c:pt idx="2">
                  <c:v>42.595281981530697</c:v>
                </c:pt>
                <c:pt idx="3">
                  <c:v>47.413176597107913</c:v>
                </c:pt>
                <c:pt idx="4">
                  <c:v>27.317789498561947</c:v>
                </c:pt>
                <c:pt idx="5">
                  <c:v>51.883165545689167</c:v>
                </c:pt>
                <c:pt idx="6">
                  <c:v>58.328922848372457</c:v>
                </c:pt>
                <c:pt idx="7">
                  <c:v>59.655174823261135</c:v>
                </c:pt>
                <c:pt idx="8">
                  <c:v>50.680419281959878</c:v>
                </c:pt>
                <c:pt idx="9">
                  <c:v>62.911514602185733</c:v>
                </c:pt>
                <c:pt idx="10">
                  <c:v>53.846717959127652</c:v>
                </c:pt>
                <c:pt idx="11">
                  <c:v>56.984301668878025</c:v>
                </c:pt>
                <c:pt idx="12">
                  <c:v>66.811826869685063</c:v>
                </c:pt>
                <c:pt idx="13">
                  <c:v>70.325370335765385</c:v>
                </c:pt>
                <c:pt idx="14">
                  <c:v>65.168677726521452</c:v>
                </c:pt>
                <c:pt idx="15">
                  <c:v>43.681413008167794</c:v>
                </c:pt>
                <c:pt idx="16">
                  <c:v>36.303341761454348</c:v>
                </c:pt>
                <c:pt idx="17">
                  <c:v>39.155748910270823</c:v>
                </c:pt>
                <c:pt idx="18">
                  <c:v>52.796522856443971</c:v>
                </c:pt>
                <c:pt idx="19">
                  <c:v>55.137903975947644</c:v>
                </c:pt>
                <c:pt idx="20">
                  <c:v>55.422568685791816</c:v>
                </c:pt>
                <c:pt idx="21">
                  <c:v>32.38235230421683</c:v>
                </c:pt>
                <c:pt idx="22">
                  <c:v>43.795278672281874</c:v>
                </c:pt>
                <c:pt idx="23">
                  <c:v>49.572777825505192</c:v>
                </c:pt>
                <c:pt idx="24">
                  <c:v>51.657958533769801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% con quiebres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Hoja1!$A$2:$A$46</c:f>
              <c:strCache>
                <c:ptCount val="25"/>
                <c:pt idx="0">
                  <c:v>15 ene</c:v>
                </c:pt>
                <c:pt idx="1">
                  <c:v>30 ene</c:v>
                </c:pt>
                <c:pt idx="2">
                  <c:v>15 feb</c:v>
                </c:pt>
                <c:pt idx="3">
                  <c:v>28 feb</c:v>
                </c:pt>
                <c:pt idx="4">
                  <c:v>15 mar</c:v>
                </c:pt>
                <c:pt idx="5">
                  <c:v>30 mar</c:v>
                </c:pt>
                <c:pt idx="6">
                  <c:v>15 abr</c:v>
                </c:pt>
                <c:pt idx="7">
                  <c:v>30 abr</c:v>
                </c:pt>
                <c:pt idx="8">
                  <c:v>15 may</c:v>
                </c:pt>
                <c:pt idx="9">
                  <c:v>30 may</c:v>
                </c:pt>
                <c:pt idx="10">
                  <c:v>15 jun</c:v>
                </c:pt>
                <c:pt idx="11">
                  <c:v>30 jun</c:v>
                </c:pt>
                <c:pt idx="12">
                  <c:v>15 jul</c:v>
                </c:pt>
                <c:pt idx="13">
                  <c:v>30 jul</c:v>
                </c:pt>
                <c:pt idx="14">
                  <c:v>15 ago</c:v>
                </c:pt>
                <c:pt idx="15">
                  <c:v>30 ago</c:v>
                </c:pt>
                <c:pt idx="16">
                  <c:v>15 sep</c:v>
                </c:pt>
                <c:pt idx="17">
                  <c:v>30 sep</c:v>
                </c:pt>
                <c:pt idx="18">
                  <c:v>15 oct</c:v>
                </c:pt>
                <c:pt idx="19">
                  <c:v>30 oct</c:v>
                </c:pt>
                <c:pt idx="20">
                  <c:v>15 nov</c:v>
                </c:pt>
                <c:pt idx="21">
                  <c:v>30 nov</c:v>
                </c:pt>
                <c:pt idx="22">
                  <c:v>15 dic</c:v>
                </c:pt>
                <c:pt idx="23">
                  <c:v>30 dic</c:v>
                </c:pt>
                <c:pt idx="24">
                  <c:v>15 ene</c:v>
                </c:pt>
              </c:strCache>
            </c:strRef>
          </c:cat>
          <c:val>
            <c:numRef>
              <c:f>Hoja1!$C$2:$C$46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91232"/>
        <c:axId val="23466752"/>
      </c:barChart>
      <c:catAx>
        <c:axId val="2339123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400"/>
            </a:pPr>
            <a:endParaRPr lang="es-CL"/>
          </a:p>
        </c:txPr>
        <c:crossAx val="23466752"/>
        <c:crosses val="autoZero"/>
        <c:auto val="0"/>
        <c:lblAlgn val="ctr"/>
        <c:lblOffset val="100"/>
        <c:noMultiLvlLbl val="0"/>
      </c:catAx>
      <c:valAx>
        <c:axId val="23466752"/>
        <c:scaling>
          <c:orientation val="minMax"/>
          <c:max val="1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CL"/>
          </a:p>
        </c:txPr>
        <c:crossAx val="23391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50776083150093E-2"/>
          <c:y val="3.0205580745291196E-2"/>
          <c:w val="0.94460122461519813"/>
          <c:h val="0.95846645367412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DFE5EF"/>
            </a:solidFill>
            <a:ln w="25373">
              <a:noFill/>
            </a:ln>
          </c:spPr>
          <c:invertIfNegative val="0"/>
          <c:cat>
            <c:numRef>
              <c:f>Sheet1!$D$1:$O$1</c:f>
              <c:numCache>
                <c:formatCode>General</c:formatCode>
                <c:ptCount val="12"/>
              </c:numCache>
            </c:numRef>
          </c:cat>
          <c:val>
            <c:numRef>
              <c:f>Sheet1!$D$2:$O$2</c:f>
              <c:numCache>
                <c:formatCode>General</c:formatCode>
                <c:ptCount val="12"/>
                <c:pt idx="0">
                  <c:v>60.902229055287698</c:v>
                </c:pt>
                <c:pt idx="1">
                  <c:v>45.81676677279615</c:v>
                </c:pt>
                <c:pt idx="2">
                  <c:v>43.731270287890574</c:v>
                </c:pt>
                <c:pt idx="3">
                  <c:v>52.056275386464158</c:v>
                </c:pt>
                <c:pt idx="4">
                  <c:v>51.331066007780784</c:v>
                </c:pt>
                <c:pt idx="5">
                  <c:v>59.943352379247294</c:v>
                </c:pt>
                <c:pt idx="6">
                  <c:v>59.710213770320813</c:v>
                </c:pt>
                <c:pt idx="7">
                  <c:v>56.682663163995976</c:v>
                </c:pt>
                <c:pt idx="8">
                  <c:v>62.698596905494561</c:v>
                </c:pt>
                <c:pt idx="9">
                  <c:v>65.35451739842847</c:v>
                </c:pt>
                <c:pt idx="10">
                  <c:v>67.799991205046794</c:v>
                </c:pt>
                <c:pt idx="11">
                  <c:v>72.786683962456308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0051968"/>
        <c:axId val="103669760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25373">
              <a:solidFill>
                <a:schemeClr val="tx1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3.316727930374829E-3"/>
                  <c:y val="-4.127866348138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Sheet1!$D$1:$O$1</c:f>
              <c:numCache>
                <c:formatCode>General</c:formatCode>
                <c:ptCount val="12"/>
              </c:numCache>
            </c:numRef>
          </c:cat>
          <c:val>
            <c:numRef>
              <c:f>Sheet1!$D$3:$O$3</c:f>
              <c:numCache>
                <c:formatCode>General</c:formatCode>
                <c:ptCount val="12"/>
                <c:pt idx="0">
                  <c:v>60.902229055287698</c:v>
                </c:pt>
                <c:pt idx="1">
                  <c:v>53.359497914041974</c:v>
                </c:pt>
                <c:pt idx="2">
                  <c:v>50.150088705324841</c:v>
                </c:pt>
                <c:pt idx="3">
                  <c:v>50.626635375609673</c:v>
                </c:pt>
                <c:pt idx="4">
                  <c:v>50.767521502043905</c:v>
                </c:pt>
                <c:pt idx="5" formatCode="0.00">
                  <c:v>52.296826648244455</c:v>
                </c:pt>
                <c:pt idx="6" formatCode="0.00">
                  <c:v>53.355881951398139</c:v>
                </c:pt>
                <c:pt idx="7" formatCode="0.00">
                  <c:v>53.771729602972961</c:v>
                </c:pt>
                <c:pt idx="8" formatCode="0.00">
                  <c:v>54.763603747697545</c:v>
                </c:pt>
                <c:pt idx="9" formatCode="0.00">
                  <c:v>55.822695112770681</c:v>
                </c:pt>
                <c:pt idx="10" formatCode="0.00">
                  <c:v>56.911540212068495</c:v>
                </c:pt>
                <c:pt idx="11" formatCode="0.00">
                  <c:v>58.234468857934154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25373">
              <a:solidFill>
                <a:srgbClr val="FF1104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 b="0" dirty="0"/>
                      <a:t>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Sheet1!$D$1:$O$1</c:f>
              <c:numCache>
                <c:formatCode>General</c:formatCode>
                <c:ptCount val="12"/>
              </c:numCache>
            </c:numRef>
          </c:cat>
          <c:val>
            <c:numRef>
              <c:f>Sheet1!$D$4:$O$4</c:f>
              <c:numCache>
                <c:formatCode>General</c:formatCode>
                <c:ptCount val="12"/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 w="25373">
              <a:solidFill>
                <a:srgbClr val="80808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 b="0" dirty="0"/>
                      <a:t>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Sheet1!$D$1:$O$1</c:f>
              <c:numCache>
                <c:formatCode>General</c:formatCode>
                <c:ptCount val="12"/>
              </c:numCache>
            </c:numRef>
          </c:cat>
          <c:val>
            <c:numRef>
              <c:f>Sheet1!$D$5:$O$5</c:f>
              <c:numCache>
                <c:formatCode>General</c:formatCode>
                <c:ptCount val="12"/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ln w="25373">
              <a:solidFill>
                <a:srgbClr val="2FF013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 b="0" dirty="0"/>
                      <a:t>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Sheet1!$D$1:$O$1</c:f>
              <c:numCache>
                <c:formatCode>General</c:formatCode>
                <c:ptCount val="12"/>
              </c:numCache>
            </c:numRef>
          </c:cat>
          <c:val>
            <c:numRef>
              <c:f>Sheet1!$D$6:$O$6</c:f>
              <c:numCache>
                <c:formatCode>General</c:formatCode>
                <c:ptCount val="12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051968"/>
        <c:axId val="103669760"/>
      </c:lineChart>
      <c:catAx>
        <c:axId val="12005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687">
            <a:solidFill>
              <a:schemeClr val="tx1"/>
            </a:solidFill>
            <a:prstDash val="solid"/>
          </a:ln>
        </c:spPr>
        <c:crossAx val="10366976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03669760"/>
        <c:scaling>
          <c:orientation val="minMax"/>
          <c:max val="75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687">
            <a:solidFill>
              <a:schemeClr val="tx1"/>
            </a:solidFill>
            <a:prstDash val="solid"/>
          </a:ln>
        </c:spPr>
        <c:crossAx val="120051968"/>
        <c:crosses val="autoZero"/>
        <c:crossBetween val="between"/>
        <c:majorUnit val="5"/>
        <c:minorUnit val="4"/>
      </c:valAx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s-CL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D92B4-A88B-47A7-B9F2-4B83641E93A9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E8872AC-9BC3-42AB-9958-BDFF98C9CCAB}">
      <dgm:prSet phldrT="[Texto]" custT="1"/>
      <dgm:spPr/>
      <dgm:t>
        <a:bodyPr/>
        <a:lstStyle/>
        <a:p>
          <a:r>
            <a:rPr lang="en-US" sz="2000" b="1" noProof="0" dirty="0" err="1" smtClean="0"/>
            <a:t>Fisura</a:t>
          </a:r>
          <a:r>
            <a:rPr lang="en-US" sz="2000" b="1" noProof="0" dirty="0" smtClean="0"/>
            <a:t> en </a:t>
          </a:r>
          <a:r>
            <a:rPr lang="en-US" sz="2000" b="1" noProof="0" dirty="0" err="1" smtClean="0"/>
            <a:t>Aparato</a:t>
          </a:r>
          <a:r>
            <a:rPr lang="en-US" sz="2000" b="1" noProof="0" dirty="0" smtClean="0"/>
            <a:t> de </a:t>
          </a:r>
          <a:r>
            <a:rPr lang="en-US" sz="2000" b="1" noProof="0" dirty="0" err="1" smtClean="0"/>
            <a:t>Cambios</a:t>
          </a:r>
          <a:endParaRPr lang="en-US" sz="2000" b="1" noProof="0" dirty="0" smtClean="0"/>
        </a:p>
        <a:p>
          <a:r>
            <a:rPr lang="en-US" sz="2000" b="1" noProof="0" dirty="0" smtClean="0"/>
            <a:t>13 de </a:t>
          </a:r>
          <a:r>
            <a:rPr lang="en-US" sz="2000" b="1" noProof="0" dirty="0" err="1" smtClean="0"/>
            <a:t>Agosto</a:t>
          </a:r>
          <a:endParaRPr lang="en-US" sz="2000" b="1" noProof="0" dirty="0"/>
        </a:p>
      </dgm:t>
    </dgm:pt>
    <dgm:pt modelId="{BE5F0F29-E12F-47D5-A96E-73ED7E0C5BC7}" type="parTrans" cxnId="{56CFD4B4-665A-4D4A-A1CF-5908BC51D4C2}">
      <dgm:prSet/>
      <dgm:spPr/>
      <dgm:t>
        <a:bodyPr/>
        <a:lstStyle/>
        <a:p>
          <a:endParaRPr lang="es-CL"/>
        </a:p>
      </dgm:t>
    </dgm:pt>
    <dgm:pt modelId="{7BAF6E25-3E3B-483A-8203-5B21879768A1}" type="sibTrans" cxnId="{56CFD4B4-665A-4D4A-A1CF-5908BC51D4C2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1AE8715C-AB45-4ED4-BBA9-97A56586E437}">
      <dgm:prSet phldrT="[Texto]" custT="1"/>
      <dgm:spPr/>
      <dgm:t>
        <a:bodyPr/>
        <a:lstStyle/>
        <a:p>
          <a:r>
            <a:rPr lang="en-US" sz="1200" noProof="0" dirty="0" err="1" smtClean="0"/>
            <a:t>Fisura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detectada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durante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inspección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nocturna</a:t>
          </a:r>
          <a:r>
            <a:rPr lang="en-US" sz="1200" noProof="0" dirty="0" smtClean="0"/>
            <a:t> de </a:t>
          </a:r>
          <a:r>
            <a:rPr lang="en-US" sz="1200" noProof="0" dirty="0" err="1" smtClean="0"/>
            <a:t>vías</a:t>
          </a:r>
          <a:r>
            <a:rPr lang="en-US" sz="1200" noProof="0" dirty="0" smtClean="0"/>
            <a:t> en </a:t>
          </a:r>
          <a:r>
            <a:rPr lang="en-US" sz="1200" noProof="0" dirty="0" err="1" smtClean="0"/>
            <a:t>Línea</a:t>
          </a:r>
          <a:r>
            <a:rPr lang="en-US" sz="1200" noProof="0" dirty="0" smtClean="0"/>
            <a:t> 4</a:t>
          </a:r>
          <a:endParaRPr lang="en-US" sz="1200" noProof="0" dirty="0"/>
        </a:p>
      </dgm:t>
    </dgm:pt>
    <dgm:pt modelId="{86BFBF4E-97DE-4124-A736-E0DB939C55F0}" type="parTrans" cxnId="{72694923-08B0-4A34-BA92-94D3A00BDA34}">
      <dgm:prSet/>
      <dgm:spPr/>
      <dgm:t>
        <a:bodyPr/>
        <a:lstStyle/>
        <a:p>
          <a:endParaRPr lang="es-CL"/>
        </a:p>
      </dgm:t>
    </dgm:pt>
    <dgm:pt modelId="{5B619111-EB8B-4D40-8D97-DEDD7A5B4978}" type="sibTrans" cxnId="{72694923-08B0-4A34-BA92-94D3A00BDA34}">
      <dgm:prSet/>
      <dgm:spPr/>
      <dgm:t>
        <a:bodyPr/>
        <a:lstStyle/>
        <a:p>
          <a:endParaRPr lang="es-CL"/>
        </a:p>
      </dgm:t>
    </dgm:pt>
    <dgm:pt modelId="{450C4CA2-B626-4AC2-8001-71DFF6F08F3E}">
      <dgm:prSet phldrT="[Texto]" custT="1"/>
      <dgm:spPr/>
      <dgm:t>
        <a:bodyPr/>
        <a:lstStyle/>
        <a:p>
          <a:r>
            <a:rPr lang="en-US" sz="1200" noProof="0" dirty="0" err="1" smtClean="0"/>
            <a:t>Operación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parcial</a:t>
          </a:r>
          <a:r>
            <a:rPr lang="en-US" sz="1200" noProof="0" dirty="0" smtClean="0"/>
            <a:t> de la </a:t>
          </a:r>
          <a:r>
            <a:rPr lang="en-US" sz="1200" noProof="0" dirty="0" err="1" smtClean="0"/>
            <a:t>línea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durante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todo</a:t>
          </a:r>
          <a:r>
            <a:rPr lang="en-US" sz="1200" noProof="0" dirty="0" smtClean="0"/>
            <a:t> el </a:t>
          </a:r>
          <a:r>
            <a:rPr lang="en-US" sz="1200" noProof="0" dirty="0" err="1" smtClean="0"/>
            <a:t>día</a:t>
          </a:r>
          <a:r>
            <a:rPr lang="en-US" sz="1200" noProof="0" dirty="0" smtClean="0"/>
            <a:t>. </a:t>
          </a:r>
          <a:r>
            <a:rPr lang="en-US" sz="1200" noProof="0" dirty="0" err="1" smtClean="0"/>
            <a:t>Servicio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normalizado</a:t>
          </a:r>
          <a:r>
            <a:rPr lang="en-US" sz="1200" noProof="0" dirty="0" smtClean="0"/>
            <a:t>  al </a:t>
          </a:r>
          <a:r>
            <a:rPr lang="en-US" sz="1200" noProof="0" dirty="0" err="1" smtClean="0"/>
            <a:t>día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siguiente</a:t>
          </a:r>
          <a:endParaRPr lang="en-US" sz="1200" noProof="0" dirty="0"/>
        </a:p>
      </dgm:t>
    </dgm:pt>
    <dgm:pt modelId="{D856B67A-0434-431B-B161-3ECFEA0548CF}" type="parTrans" cxnId="{913CB4FC-4B6B-4EC1-A3A7-F9B5A19F5495}">
      <dgm:prSet/>
      <dgm:spPr/>
      <dgm:t>
        <a:bodyPr/>
        <a:lstStyle/>
        <a:p>
          <a:endParaRPr lang="es-CL"/>
        </a:p>
      </dgm:t>
    </dgm:pt>
    <dgm:pt modelId="{CCA3A950-68D4-47A5-A70D-BD5200EE442F}" type="sibTrans" cxnId="{913CB4FC-4B6B-4EC1-A3A7-F9B5A19F5495}">
      <dgm:prSet/>
      <dgm:spPr/>
      <dgm:t>
        <a:bodyPr/>
        <a:lstStyle/>
        <a:p>
          <a:endParaRPr lang="es-CL"/>
        </a:p>
      </dgm:t>
    </dgm:pt>
    <dgm:pt modelId="{415EEFE8-4686-4396-9C73-7AFC855C0B4D}">
      <dgm:prSet phldrT="[Texto]" custT="1"/>
      <dgm:spPr/>
      <dgm:t>
        <a:bodyPr/>
        <a:lstStyle/>
        <a:p>
          <a:r>
            <a:rPr lang="en-US" sz="1200" noProof="0" dirty="0" smtClean="0"/>
            <a:t>120.000 </a:t>
          </a:r>
          <a:r>
            <a:rPr lang="en-US" sz="1200" noProof="0" dirty="0" err="1" smtClean="0"/>
            <a:t>usuarios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directamente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impactados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por</a:t>
          </a:r>
          <a:r>
            <a:rPr lang="en-US" sz="1200" noProof="0" dirty="0" smtClean="0"/>
            <a:t> el </a:t>
          </a:r>
          <a:r>
            <a:rPr lang="en-US" sz="1200" noProof="0" dirty="0" err="1" smtClean="0"/>
            <a:t>evento</a:t>
          </a:r>
          <a:endParaRPr lang="en-US" sz="1200" noProof="0" dirty="0"/>
        </a:p>
      </dgm:t>
    </dgm:pt>
    <dgm:pt modelId="{3CDB63CC-4045-4724-A623-0E8998E84EF3}" type="parTrans" cxnId="{3415F245-43FF-48D8-9D3B-F2AA5E746B37}">
      <dgm:prSet/>
      <dgm:spPr/>
      <dgm:t>
        <a:bodyPr/>
        <a:lstStyle/>
        <a:p>
          <a:endParaRPr lang="es-CL"/>
        </a:p>
      </dgm:t>
    </dgm:pt>
    <dgm:pt modelId="{64D4ADF8-18DE-456E-B17A-08DA60C746FF}" type="sibTrans" cxnId="{3415F245-43FF-48D8-9D3B-F2AA5E746B37}">
      <dgm:prSet/>
      <dgm:spPr/>
      <dgm:t>
        <a:bodyPr/>
        <a:lstStyle/>
        <a:p>
          <a:endParaRPr lang="es-CL"/>
        </a:p>
      </dgm:t>
    </dgm:pt>
    <dgm:pt modelId="{5078539A-897A-4C85-8C7C-278E2178AB31}" type="pres">
      <dgm:prSet presAssocID="{11ED92B4-A88B-47A7-B9F2-4B83641E93A9}" presName="Name0" presStyleCnt="0">
        <dgm:presLayoutVars>
          <dgm:dir/>
        </dgm:presLayoutVars>
      </dgm:prSet>
      <dgm:spPr/>
      <dgm:t>
        <a:bodyPr/>
        <a:lstStyle/>
        <a:p>
          <a:endParaRPr lang="es-CL"/>
        </a:p>
      </dgm:t>
    </dgm:pt>
    <dgm:pt modelId="{28912116-8DA4-4F97-A759-A7AC53584754}" type="pres">
      <dgm:prSet presAssocID="{7BAF6E25-3E3B-483A-8203-5B21879768A1}" presName="picture_1" presStyleLbl="bgImgPlace1" presStyleIdx="0" presStyleCnt="1"/>
      <dgm:spPr/>
      <dgm:t>
        <a:bodyPr/>
        <a:lstStyle/>
        <a:p>
          <a:endParaRPr lang="es-CL"/>
        </a:p>
      </dgm:t>
    </dgm:pt>
    <dgm:pt modelId="{1EECF164-23D5-4C4A-B394-9E44AF65B373}" type="pres">
      <dgm:prSet presAssocID="{FE8872AC-9BC3-42AB-9958-BDFF98C9CCA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4B02ED1-17F6-4BB8-9C6E-94253A4EF5E8}" type="pres">
      <dgm:prSet presAssocID="{11ED92B4-A88B-47A7-B9F2-4B83641E93A9}" presName="linV" presStyleCnt="0"/>
      <dgm:spPr/>
    </dgm:pt>
    <dgm:pt modelId="{9B4E083A-D3C3-4FBB-B651-AA5965D77842}" type="pres">
      <dgm:prSet presAssocID="{1AE8715C-AB45-4ED4-BBA9-97A56586E437}" presName="pair" presStyleCnt="0"/>
      <dgm:spPr/>
    </dgm:pt>
    <dgm:pt modelId="{D6A07D79-939F-4B61-90C2-1ADAD5AFD530}" type="pres">
      <dgm:prSet presAssocID="{1AE8715C-AB45-4ED4-BBA9-97A56586E437}" presName="spaceH" presStyleLbl="node1" presStyleIdx="0" presStyleCnt="0"/>
      <dgm:spPr/>
    </dgm:pt>
    <dgm:pt modelId="{58280441-7177-4156-9FA3-629AEB43D8FE}" type="pres">
      <dgm:prSet presAssocID="{1AE8715C-AB45-4ED4-BBA9-97A56586E437}" presName="desPictures" presStyleLbl="alignImgPlace1" presStyleIdx="0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54076DE-DD75-4EBD-9CCE-1E4BF48B4E0E}" type="pres">
      <dgm:prSet presAssocID="{1AE8715C-AB45-4ED4-BBA9-97A56586E437}" presName="desTextWrapper" presStyleCnt="0"/>
      <dgm:spPr/>
    </dgm:pt>
    <dgm:pt modelId="{D45F3F45-7A6C-4695-97AC-DECB3442EB54}" type="pres">
      <dgm:prSet presAssocID="{1AE8715C-AB45-4ED4-BBA9-97A56586E437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8870787-B089-4205-840F-C5A0927439CB}" type="pres">
      <dgm:prSet presAssocID="{5B619111-EB8B-4D40-8D97-DEDD7A5B4978}" presName="spaceV" presStyleCnt="0"/>
      <dgm:spPr/>
    </dgm:pt>
    <dgm:pt modelId="{EDBA7C30-62C0-425E-93D5-7E21C0F395DC}" type="pres">
      <dgm:prSet presAssocID="{450C4CA2-B626-4AC2-8001-71DFF6F08F3E}" presName="pair" presStyleCnt="0"/>
      <dgm:spPr/>
    </dgm:pt>
    <dgm:pt modelId="{8032E977-46E0-48DB-AC4A-BB00473C824D}" type="pres">
      <dgm:prSet presAssocID="{450C4CA2-B626-4AC2-8001-71DFF6F08F3E}" presName="spaceH" presStyleLbl="node1" presStyleIdx="0" presStyleCnt="0"/>
      <dgm:spPr/>
    </dgm:pt>
    <dgm:pt modelId="{91595E8B-28BF-4BEE-A9FE-1673B5DB5454}" type="pres">
      <dgm:prSet presAssocID="{450C4CA2-B626-4AC2-8001-71DFF6F08F3E}" presName="desPictures" presStyleLbl="alignImgPlace1" presStyleIdx="1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D320029-59F3-47B1-BD9C-923A7C4B2E56}" type="pres">
      <dgm:prSet presAssocID="{450C4CA2-B626-4AC2-8001-71DFF6F08F3E}" presName="desTextWrapper" presStyleCnt="0"/>
      <dgm:spPr/>
    </dgm:pt>
    <dgm:pt modelId="{51114833-C0ED-4117-8F8C-DE261D6D1D88}" type="pres">
      <dgm:prSet presAssocID="{450C4CA2-B626-4AC2-8001-71DFF6F08F3E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92ACA28-3150-4DA8-80C2-454D45629C22}" type="pres">
      <dgm:prSet presAssocID="{CCA3A950-68D4-47A5-A70D-BD5200EE442F}" presName="spaceV" presStyleCnt="0"/>
      <dgm:spPr/>
    </dgm:pt>
    <dgm:pt modelId="{5DBB78C0-B9F9-45FD-BDE0-0D80D7FA1239}" type="pres">
      <dgm:prSet presAssocID="{415EEFE8-4686-4396-9C73-7AFC855C0B4D}" presName="pair" presStyleCnt="0"/>
      <dgm:spPr/>
    </dgm:pt>
    <dgm:pt modelId="{8D48F779-40C2-48DF-AE81-31CE9EEEA753}" type="pres">
      <dgm:prSet presAssocID="{415EEFE8-4686-4396-9C73-7AFC855C0B4D}" presName="spaceH" presStyleLbl="node1" presStyleIdx="0" presStyleCnt="0"/>
      <dgm:spPr/>
    </dgm:pt>
    <dgm:pt modelId="{F4B4A830-D1F6-4761-ABE6-3A592268D875}" type="pres">
      <dgm:prSet presAssocID="{415EEFE8-4686-4396-9C73-7AFC855C0B4D}" presName="desPictures" presStyleLbl="alignImgPlace1" presStyleIdx="2" presStyleCnt="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D59DC13-3343-4BFF-AB73-E4F2F1030136}" type="pres">
      <dgm:prSet presAssocID="{415EEFE8-4686-4396-9C73-7AFC855C0B4D}" presName="desTextWrapper" presStyleCnt="0"/>
      <dgm:spPr/>
    </dgm:pt>
    <dgm:pt modelId="{B31FE4FC-0F7D-4A13-B81C-6FCBCCF44B8D}" type="pres">
      <dgm:prSet presAssocID="{415EEFE8-4686-4396-9C73-7AFC855C0B4D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9EA88FE-7BB0-4041-83D0-44CF6B13CE9D}" type="pres">
      <dgm:prSet presAssocID="{11ED92B4-A88B-47A7-B9F2-4B83641E93A9}" presName="maxNode" presStyleCnt="0"/>
      <dgm:spPr/>
    </dgm:pt>
    <dgm:pt modelId="{C9A1F100-BCCF-45A5-BDB0-7F3070278AAC}" type="pres">
      <dgm:prSet presAssocID="{11ED92B4-A88B-47A7-B9F2-4B83641E93A9}" presName="Name33" presStyleCnt="0"/>
      <dgm:spPr/>
    </dgm:pt>
  </dgm:ptLst>
  <dgm:cxnLst>
    <dgm:cxn modelId="{913CB4FC-4B6B-4EC1-A3A7-F9B5A19F5495}" srcId="{11ED92B4-A88B-47A7-B9F2-4B83641E93A9}" destId="{450C4CA2-B626-4AC2-8001-71DFF6F08F3E}" srcOrd="2" destOrd="0" parTransId="{D856B67A-0434-431B-B161-3ECFEA0548CF}" sibTransId="{CCA3A950-68D4-47A5-A70D-BD5200EE442F}"/>
    <dgm:cxn modelId="{A81CC5AE-15F4-47F1-867E-794AB757CD47}" type="presOf" srcId="{FE8872AC-9BC3-42AB-9958-BDFF98C9CCAB}" destId="{1EECF164-23D5-4C4A-B394-9E44AF65B373}" srcOrd="0" destOrd="0" presId="urn:microsoft.com/office/officeart/2008/layout/AccentedPicture"/>
    <dgm:cxn modelId="{9D9A9256-B8D5-48DF-A9DA-82AABBAE40C6}" type="presOf" srcId="{7BAF6E25-3E3B-483A-8203-5B21879768A1}" destId="{28912116-8DA4-4F97-A759-A7AC53584754}" srcOrd="0" destOrd="0" presId="urn:microsoft.com/office/officeart/2008/layout/AccentedPicture"/>
    <dgm:cxn modelId="{8B0C86EA-D677-4E16-83E8-A240DD6D7988}" type="presOf" srcId="{11ED92B4-A88B-47A7-B9F2-4B83641E93A9}" destId="{5078539A-897A-4C85-8C7C-278E2178AB31}" srcOrd="0" destOrd="0" presId="urn:microsoft.com/office/officeart/2008/layout/AccentedPicture"/>
    <dgm:cxn modelId="{56CFD4B4-665A-4D4A-A1CF-5908BC51D4C2}" srcId="{11ED92B4-A88B-47A7-B9F2-4B83641E93A9}" destId="{FE8872AC-9BC3-42AB-9958-BDFF98C9CCAB}" srcOrd="0" destOrd="0" parTransId="{BE5F0F29-E12F-47D5-A96E-73ED7E0C5BC7}" sibTransId="{7BAF6E25-3E3B-483A-8203-5B21879768A1}"/>
    <dgm:cxn modelId="{E7942518-B7B6-4989-AF1E-6B1D9CB703C9}" type="presOf" srcId="{415EEFE8-4686-4396-9C73-7AFC855C0B4D}" destId="{B31FE4FC-0F7D-4A13-B81C-6FCBCCF44B8D}" srcOrd="0" destOrd="0" presId="urn:microsoft.com/office/officeart/2008/layout/AccentedPicture"/>
    <dgm:cxn modelId="{3415F245-43FF-48D8-9D3B-F2AA5E746B37}" srcId="{11ED92B4-A88B-47A7-B9F2-4B83641E93A9}" destId="{415EEFE8-4686-4396-9C73-7AFC855C0B4D}" srcOrd="3" destOrd="0" parTransId="{3CDB63CC-4045-4724-A623-0E8998E84EF3}" sibTransId="{64D4ADF8-18DE-456E-B17A-08DA60C746FF}"/>
    <dgm:cxn modelId="{A9FEF0A0-98D4-42C1-BEDC-CA3C27B8DCE0}" type="presOf" srcId="{450C4CA2-B626-4AC2-8001-71DFF6F08F3E}" destId="{51114833-C0ED-4117-8F8C-DE261D6D1D88}" srcOrd="0" destOrd="0" presId="urn:microsoft.com/office/officeart/2008/layout/AccentedPicture"/>
    <dgm:cxn modelId="{4C51309C-A7D2-408C-94DA-45D872DDEBF4}" type="presOf" srcId="{1AE8715C-AB45-4ED4-BBA9-97A56586E437}" destId="{D45F3F45-7A6C-4695-97AC-DECB3442EB54}" srcOrd="0" destOrd="0" presId="urn:microsoft.com/office/officeart/2008/layout/AccentedPicture"/>
    <dgm:cxn modelId="{72694923-08B0-4A34-BA92-94D3A00BDA34}" srcId="{11ED92B4-A88B-47A7-B9F2-4B83641E93A9}" destId="{1AE8715C-AB45-4ED4-BBA9-97A56586E437}" srcOrd="1" destOrd="0" parTransId="{86BFBF4E-97DE-4124-A736-E0DB939C55F0}" sibTransId="{5B619111-EB8B-4D40-8D97-DEDD7A5B4978}"/>
    <dgm:cxn modelId="{220CC331-D4B2-4035-9D26-AFC2533FB1B9}" type="presParOf" srcId="{5078539A-897A-4C85-8C7C-278E2178AB31}" destId="{28912116-8DA4-4F97-A759-A7AC53584754}" srcOrd="0" destOrd="0" presId="urn:microsoft.com/office/officeart/2008/layout/AccentedPicture"/>
    <dgm:cxn modelId="{7E41F05B-FABC-4F36-8309-558ECCB23914}" type="presParOf" srcId="{5078539A-897A-4C85-8C7C-278E2178AB31}" destId="{1EECF164-23D5-4C4A-B394-9E44AF65B373}" srcOrd="1" destOrd="0" presId="urn:microsoft.com/office/officeart/2008/layout/AccentedPicture"/>
    <dgm:cxn modelId="{47493101-47CE-4936-8C83-45DC9C698E06}" type="presParOf" srcId="{5078539A-897A-4C85-8C7C-278E2178AB31}" destId="{14B02ED1-17F6-4BB8-9C6E-94253A4EF5E8}" srcOrd="2" destOrd="0" presId="urn:microsoft.com/office/officeart/2008/layout/AccentedPicture"/>
    <dgm:cxn modelId="{D4349006-C2EA-4818-91FF-ED455E4F5FC5}" type="presParOf" srcId="{14B02ED1-17F6-4BB8-9C6E-94253A4EF5E8}" destId="{9B4E083A-D3C3-4FBB-B651-AA5965D77842}" srcOrd="0" destOrd="0" presId="urn:microsoft.com/office/officeart/2008/layout/AccentedPicture"/>
    <dgm:cxn modelId="{EC9674A6-8D84-4E5F-A68C-A08BE4B72AC6}" type="presParOf" srcId="{9B4E083A-D3C3-4FBB-B651-AA5965D77842}" destId="{D6A07D79-939F-4B61-90C2-1ADAD5AFD530}" srcOrd="0" destOrd="0" presId="urn:microsoft.com/office/officeart/2008/layout/AccentedPicture"/>
    <dgm:cxn modelId="{0DFCE203-3857-40DA-9ED5-D30A68FFDBA4}" type="presParOf" srcId="{9B4E083A-D3C3-4FBB-B651-AA5965D77842}" destId="{58280441-7177-4156-9FA3-629AEB43D8FE}" srcOrd="1" destOrd="0" presId="urn:microsoft.com/office/officeart/2008/layout/AccentedPicture"/>
    <dgm:cxn modelId="{BFD547E0-B396-477F-B350-074FE0453EFC}" type="presParOf" srcId="{9B4E083A-D3C3-4FBB-B651-AA5965D77842}" destId="{354076DE-DD75-4EBD-9CCE-1E4BF48B4E0E}" srcOrd="2" destOrd="0" presId="urn:microsoft.com/office/officeart/2008/layout/AccentedPicture"/>
    <dgm:cxn modelId="{51DA5AC4-9B1D-44F6-84F3-873F6ADBEA61}" type="presParOf" srcId="{354076DE-DD75-4EBD-9CCE-1E4BF48B4E0E}" destId="{D45F3F45-7A6C-4695-97AC-DECB3442EB54}" srcOrd="0" destOrd="0" presId="urn:microsoft.com/office/officeart/2008/layout/AccentedPicture"/>
    <dgm:cxn modelId="{29CF2058-2FA8-44D2-846F-6B8D4191E1DC}" type="presParOf" srcId="{14B02ED1-17F6-4BB8-9C6E-94253A4EF5E8}" destId="{08870787-B089-4205-840F-C5A0927439CB}" srcOrd="1" destOrd="0" presId="urn:microsoft.com/office/officeart/2008/layout/AccentedPicture"/>
    <dgm:cxn modelId="{6BB434D5-3451-4933-BC8C-1E210D7F1824}" type="presParOf" srcId="{14B02ED1-17F6-4BB8-9C6E-94253A4EF5E8}" destId="{EDBA7C30-62C0-425E-93D5-7E21C0F395DC}" srcOrd="2" destOrd="0" presId="urn:microsoft.com/office/officeart/2008/layout/AccentedPicture"/>
    <dgm:cxn modelId="{F66BF4D5-638E-477E-89E4-6838002582E2}" type="presParOf" srcId="{EDBA7C30-62C0-425E-93D5-7E21C0F395DC}" destId="{8032E977-46E0-48DB-AC4A-BB00473C824D}" srcOrd="0" destOrd="0" presId="urn:microsoft.com/office/officeart/2008/layout/AccentedPicture"/>
    <dgm:cxn modelId="{DA07DE09-6BCC-4ED7-A57E-BC080FE92EE8}" type="presParOf" srcId="{EDBA7C30-62C0-425E-93D5-7E21C0F395DC}" destId="{91595E8B-28BF-4BEE-A9FE-1673B5DB5454}" srcOrd="1" destOrd="0" presId="urn:microsoft.com/office/officeart/2008/layout/AccentedPicture"/>
    <dgm:cxn modelId="{E95E4FCC-EB84-47E5-8FF6-D5ED5E8EE518}" type="presParOf" srcId="{EDBA7C30-62C0-425E-93D5-7E21C0F395DC}" destId="{9D320029-59F3-47B1-BD9C-923A7C4B2E56}" srcOrd="2" destOrd="0" presId="urn:microsoft.com/office/officeart/2008/layout/AccentedPicture"/>
    <dgm:cxn modelId="{F9F641D9-3620-40D7-9FFB-123E493B896C}" type="presParOf" srcId="{9D320029-59F3-47B1-BD9C-923A7C4B2E56}" destId="{51114833-C0ED-4117-8F8C-DE261D6D1D88}" srcOrd="0" destOrd="0" presId="urn:microsoft.com/office/officeart/2008/layout/AccentedPicture"/>
    <dgm:cxn modelId="{2E54A71C-A7A1-40D8-A2CA-DD169CCE2AD9}" type="presParOf" srcId="{14B02ED1-17F6-4BB8-9C6E-94253A4EF5E8}" destId="{492ACA28-3150-4DA8-80C2-454D45629C22}" srcOrd="3" destOrd="0" presId="urn:microsoft.com/office/officeart/2008/layout/AccentedPicture"/>
    <dgm:cxn modelId="{866750D6-E483-4804-85CE-446CC8163096}" type="presParOf" srcId="{14B02ED1-17F6-4BB8-9C6E-94253A4EF5E8}" destId="{5DBB78C0-B9F9-45FD-BDE0-0D80D7FA1239}" srcOrd="4" destOrd="0" presId="urn:microsoft.com/office/officeart/2008/layout/AccentedPicture"/>
    <dgm:cxn modelId="{09A4D959-A919-4D86-96E7-02EC82D97715}" type="presParOf" srcId="{5DBB78C0-B9F9-45FD-BDE0-0D80D7FA1239}" destId="{8D48F779-40C2-48DF-AE81-31CE9EEEA753}" srcOrd="0" destOrd="0" presId="urn:microsoft.com/office/officeart/2008/layout/AccentedPicture"/>
    <dgm:cxn modelId="{1FDB96A7-DF46-4174-9BE7-47C5F05E0FE2}" type="presParOf" srcId="{5DBB78C0-B9F9-45FD-BDE0-0D80D7FA1239}" destId="{F4B4A830-D1F6-4761-ABE6-3A592268D875}" srcOrd="1" destOrd="0" presId="urn:microsoft.com/office/officeart/2008/layout/AccentedPicture"/>
    <dgm:cxn modelId="{E6922347-86BB-4837-8FAB-AFC914E1812E}" type="presParOf" srcId="{5DBB78C0-B9F9-45FD-BDE0-0D80D7FA1239}" destId="{8D59DC13-3343-4BFF-AB73-E4F2F1030136}" srcOrd="2" destOrd="0" presId="urn:microsoft.com/office/officeart/2008/layout/AccentedPicture"/>
    <dgm:cxn modelId="{5DB5AE96-B969-451A-B6ED-E6E7AA42D51B}" type="presParOf" srcId="{8D59DC13-3343-4BFF-AB73-E4F2F1030136}" destId="{B31FE4FC-0F7D-4A13-B81C-6FCBCCF44B8D}" srcOrd="0" destOrd="0" presId="urn:microsoft.com/office/officeart/2008/layout/AccentedPicture"/>
    <dgm:cxn modelId="{A1CCF666-35A0-4796-B017-ABFA90710F32}" type="presParOf" srcId="{5078539A-897A-4C85-8C7C-278E2178AB31}" destId="{59EA88FE-7BB0-4041-83D0-44CF6B13CE9D}" srcOrd="3" destOrd="0" presId="urn:microsoft.com/office/officeart/2008/layout/AccentedPicture"/>
    <dgm:cxn modelId="{7C7BFF64-FB9E-4740-A1F0-1EA5F12AA849}" type="presParOf" srcId="{59EA88FE-7BB0-4041-83D0-44CF6B13CE9D}" destId="{C9A1F100-BCCF-45A5-BDB0-7F3070278AA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D92B4-A88B-47A7-B9F2-4B83641E93A9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E8872AC-9BC3-42AB-9958-BDFF98C9CCAB}">
      <dgm:prSet phldrT="[Texto]" custT="1"/>
      <dgm:spPr/>
      <dgm:t>
        <a:bodyPr/>
        <a:lstStyle/>
        <a:p>
          <a:r>
            <a:rPr lang="en-US" sz="2000" b="1" noProof="0" dirty="0" err="1" smtClean="0"/>
            <a:t>Falla</a:t>
          </a:r>
          <a:r>
            <a:rPr lang="en-US" sz="2000" b="1" noProof="0" dirty="0" smtClean="0"/>
            <a:t> de </a:t>
          </a:r>
          <a:r>
            <a:rPr lang="en-US" sz="2000" b="1" noProof="0" dirty="0" err="1" smtClean="0"/>
            <a:t>Sistema</a:t>
          </a:r>
          <a:r>
            <a:rPr lang="en-US" sz="2000" b="1" noProof="0" dirty="0" smtClean="0"/>
            <a:t> de </a:t>
          </a:r>
          <a:r>
            <a:rPr lang="en-US" sz="2000" b="1" noProof="0" dirty="0" err="1" smtClean="0"/>
            <a:t>Alimentación</a:t>
          </a:r>
          <a:r>
            <a:rPr lang="en-US" sz="2000" b="1" noProof="0" dirty="0" smtClean="0"/>
            <a:t> </a:t>
          </a:r>
          <a:r>
            <a:rPr lang="en-US" sz="2000" b="1" noProof="0" dirty="0" err="1" smtClean="0"/>
            <a:t>Eléctrica</a:t>
          </a:r>
          <a:endParaRPr lang="en-US" sz="2000" b="1" noProof="0" dirty="0" smtClean="0"/>
        </a:p>
        <a:p>
          <a:r>
            <a:rPr lang="en-US" sz="2000" b="1" noProof="0" dirty="0" smtClean="0"/>
            <a:t>20 de </a:t>
          </a:r>
          <a:r>
            <a:rPr lang="en-US" sz="2000" b="1" noProof="0" dirty="0" err="1" smtClean="0"/>
            <a:t>Agosto</a:t>
          </a:r>
          <a:endParaRPr lang="en-US" sz="2000" b="1" noProof="0" dirty="0"/>
        </a:p>
      </dgm:t>
    </dgm:pt>
    <dgm:pt modelId="{BE5F0F29-E12F-47D5-A96E-73ED7E0C5BC7}" type="parTrans" cxnId="{56CFD4B4-665A-4D4A-A1CF-5908BC51D4C2}">
      <dgm:prSet/>
      <dgm:spPr/>
      <dgm:t>
        <a:bodyPr/>
        <a:lstStyle/>
        <a:p>
          <a:endParaRPr lang="es-CL"/>
        </a:p>
      </dgm:t>
    </dgm:pt>
    <dgm:pt modelId="{7BAF6E25-3E3B-483A-8203-5B21879768A1}" type="sibTrans" cxnId="{56CFD4B4-665A-4D4A-A1CF-5908BC51D4C2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1AE8715C-AB45-4ED4-BBA9-97A56586E437}">
      <dgm:prSet phldrT="[Texto]" custT="1"/>
      <dgm:spPr/>
      <dgm:t>
        <a:bodyPr/>
        <a:lstStyle/>
        <a:p>
          <a:r>
            <a:rPr lang="en-US" sz="1200" noProof="0" dirty="0" err="1" smtClean="0"/>
            <a:t>Apagón</a:t>
          </a:r>
          <a:r>
            <a:rPr lang="en-US" sz="1200" noProof="0" dirty="0" smtClean="0"/>
            <a:t> total de </a:t>
          </a:r>
          <a:r>
            <a:rPr lang="en-US" sz="1200" noProof="0" dirty="0" err="1" smtClean="0"/>
            <a:t>Línea</a:t>
          </a:r>
          <a:r>
            <a:rPr lang="en-US" sz="1200" noProof="0" dirty="0" smtClean="0"/>
            <a:t> 5 (Verde) </a:t>
          </a:r>
          <a:r>
            <a:rPr lang="en-US" sz="1200" noProof="0" dirty="0" err="1" smtClean="0"/>
            <a:t>debido</a:t>
          </a:r>
          <a:r>
            <a:rPr lang="en-US" sz="1200" noProof="0" dirty="0" smtClean="0"/>
            <a:t> a </a:t>
          </a:r>
          <a:r>
            <a:rPr lang="en-US" sz="1200" noProof="0" dirty="0" err="1" smtClean="0"/>
            <a:t>falla</a:t>
          </a:r>
          <a:r>
            <a:rPr lang="en-US" sz="1200" noProof="0" dirty="0" smtClean="0"/>
            <a:t> en el </a:t>
          </a:r>
          <a:r>
            <a:rPr lang="en-US" sz="1200" noProof="0" dirty="0" err="1" smtClean="0"/>
            <a:t>sistema</a:t>
          </a:r>
          <a:r>
            <a:rPr lang="en-US" sz="1200" noProof="0" dirty="0" smtClean="0"/>
            <a:t> de </a:t>
          </a:r>
          <a:r>
            <a:rPr lang="en-US" sz="1200" noProof="0" dirty="0" err="1" smtClean="0"/>
            <a:t>alimentacíón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eléctrica</a:t>
          </a:r>
          <a:endParaRPr lang="en-US" sz="1200" noProof="0" dirty="0"/>
        </a:p>
      </dgm:t>
    </dgm:pt>
    <dgm:pt modelId="{86BFBF4E-97DE-4124-A736-E0DB939C55F0}" type="parTrans" cxnId="{72694923-08B0-4A34-BA92-94D3A00BDA34}">
      <dgm:prSet/>
      <dgm:spPr/>
      <dgm:t>
        <a:bodyPr/>
        <a:lstStyle/>
        <a:p>
          <a:endParaRPr lang="es-CL"/>
        </a:p>
      </dgm:t>
    </dgm:pt>
    <dgm:pt modelId="{5B619111-EB8B-4D40-8D97-DEDD7A5B4978}" type="sibTrans" cxnId="{72694923-08B0-4A34-BA92-94D3A00BDA34}">
      <dgm:prSet/>
      <dgm:spPr/>
      <dgm:t>
        <a:bodyPr/>
        <a:lstStyle/>
        <a:p>
          <a:endParaRPr lang="es-CL"/>
        </a:p>
      </dgm:t>
    </dgm:pt>
    <dgm:pt modelId="{450C4CA2-B626-4AC2-8001-71DFF6F08F3E}">
      <dgm:prSet phldrT="[Texto]" custT="1"/>
      <dgm:spPr/>
      <dgm:t>
        <a:bodyPr/>
        <a:lstStyle/>
        <a:p>
          <a:r>
            <a:rPr lang="en-US" sz="1200" noProof="0" dirty="0" smtClean="0"/>
            <a:t>30 </a:t>
          </a:r>
          <a:r>
            <a:rPr lang="en-US" sz="1200" noProof="0" dirty="0" err="1" smtClean="0"/>
            <a:t>estaciones</a:t>
          </a:r>
          <a:r>
            <a:rPr lang="en-US" sz="1200" noProof="0" dirty="0" smtClean="0"/>
            <a:t> y 41 </a:t>
          </a:r>
          <a:r>
            <a:rPr lang="en-US" sz="1200" noProof="0" dirty="0" err="1" smtClean="0"/>
            <a:t>trenes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evacuados</a:t>
          </a:r>
          <a:r>
            <a:rPr lang="en-US" sz="1200" noProof="0" dirty="0" smtClean="0"/>
            <a:t>. </a:t>
          </a:r>
          <a:r>
            <a:rPr lang="en-US" sz="1200" noProof="0" dirty="0" err="1" smtClean="0"/>
            <a:t>Servicio</a:t>
          </a:r>
          <a:r>
            <a:rPr lang="en-US" sz="1200" noProof="0" dirty="0" smtClean="0"/>
            <a:t> de </a:t>
          </a:r>
          <a:r>
            <a:rPr lang="en-US" sz="1200" noProof="0" dirty="0" err="1" smtClean="0"/>
            <a:t>trenes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suspendido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por</a:t>
          </a:r>
          <a:r>
            <a:rPr lang="en-US" sz="1200" noProof="0" dirty="0" smtClean="0"/>
            <a:t> 2 </a:t>
          </a:r>
          <a:r>
            <a:rPr lang="en-US" sz="1200" noProof="0" dirty="0" err="1" smtClean="0"/>
            <a:t>horas</a:t>
          </a:r>
          <a:r>
            <a:rPr lang="en-US" sz="1200" noProof="0" dirty="0" smtClean="0"/>
            <a:t>. </a:t>
          </a:r>
          <a:endParaRPr lang="en-US" sz="1200" noProof="0" dirty="0"/>
        </a:p>
      </dgm:t>
    </dgm:pt>
    <dgm:pt modelId="{D856B67A-0434-431B-B161-3ECFEA0548CF}" type="parTrans" cxnId="{913CB4FC-4B6B-4EC1-A3A7-F9B5A19F5495}">
      <dgm:prSet/>
      <dgm:spPr/>
      <dgm:t>
        <a:bodyPr/>
        <a:lstStyle/>
        <a:p>
          <a:endParaRPr lang="es-CL"/>
        </a:p>
      </dgm:t>
    </dgm:pt>
    <dgm:pt modelId="{CCA3A950-68D4-47A5-A70D-BD5200EE442F}" type="sibTrans" cxnId="{913CB4FC-4B6B-4EC1-A3A7-F9B5A19F5495}">
      <dgm:prSet/>
      <dgm:spPr/>
      <dgm:t>
        <a:bodyPr/>
        <a:lstStyle/>
        <a:p>
          <a:endParaRPr lang="es-CL"/>
        </a:p>
      </dgm:t>
    </dgm:pt>
    <dgm:pt modelId="{415EEFE8-4686-4396-9C73-7AFC855C0B4D}">
      <dgm:prSet phldrT="[Texto]" custT="1"/>
      <dgm:spPr/>
      <dgm:t>
        <a:bodyPr/>
        <a:lstStyle/>
        <a:p>
          <a:r>
            <a:rPr lang="en-US" sz="1200" noProof="0" dirty="0" smtClean="0"/>
            <a:t>50.000 </a:t>
          </a:r>
          <a:r>
            <a:rPr lang="en-US" sz="1200" noProof="0" dirty="0" err="1" smtClean="0"/>
            <a:t>usuarios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directamente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impactados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por</a:t>
          </a:r>
          <a:r>
            <a:rPr lang="en-US" sz="1200" noProof="0" dirty="0" smtClean="0"/>
            <a:t> el </a:t>
          </a:r>
          <a:r>
            <a:rPr lang="en-US" sz="1200" noProof="0" dirty="0" err="1" smtClean="0"/>
            <a:t>evento</a:t>
          </a:r>
          <a:endParaRPr lang="en-US" sz="1200" noProof="0" dirty="0"/>
        </a:p>
      </dgm:t>
    </dgm:pt>
    <dgm:pt modelId="{3CDB63CC-4045-4724-A623-0E8998E84EF3}" type="parTrans" cxnId="{3415F245-43FF-48D8-9D3B-F2AA5E746B37}">
      <dgm:prSet/>
      <dgm:spPr/>
      <dgm:t>
        <a:bodyPr/>
        <a:lstStyle/>
        <a:p>
          <a:endParaRPr lang="es-CL"/>
        </a:p>
      </dgm:t>
    </dgm:pt>
    <dgm:pt modelId="{64D4ADF8-18DE-456E-B17A-08DA60C746FF}" type="sibTrans" cxnId="{3415F245-43FF-48D8-9D3B-F2AA5E746B37}">
      <dgm:prSet/>
      <dgm:spPr/>
      <dgm:t>
        <a:bodyPr/>
        <a:lstStyle/>
        <a:p>
          <a:endParaRPr lang="es-CL"/>
        </a:p>
      </dgm:t>
    </dgm:pt>
    <dgm:pt modelId="{5078539A-897A-4C85-8C7C-278E2178AB31}" type="pres">
      <dgm:prSet presAssocID="{11ED92B4-A88B-47A7-B9F2-4B83641E93A9}" presName="Name0" presStyleCnt="0">
        <dgm:presLayoutVars>
          <dgm:dir/>
        </dgm:presLayoutVars>
      </dgm:prSet>
      <dgm:spPr/>
      <dgm:t>
        <a:bodyPr/>
        <a:lstStyle/>
        <a:p>
          <a:endParaRPr lang="es-CL"/>
        </a:p>
      </dgm:t>
    </dgm:pt>
    <dgm:pt modelId="{28912116-8DA4-4F97-A759-A7AC53584754}" type="pres">
      <dgm:prSet presAssocID="{7BAF6E25-3E3B-483A-8203-5B21879768A1}" presName="picture_1" presStyleLbl="bgImgPlace1" presStyleIdx="0" presStyleCnt="1"/>
      <dgm:spPr/>
      <dgm:t>
        <a:bodyPr/>
        <a:lstStyle/>
        <a:p>
          <a:endParaRPr lang="es-CL"/>
        </a:p>
      </dgm:t>
    </dgm:pt>
    <dgm:pt modelId="{1EECF164-23D5-4C4A-B394-9E44AF65B373}" type="pres">
      <dgm:prSet presAssocID="{FE8872AC-9BC3-42AB-9958-BDFF98C9CCA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4B02ED1-17F6-4BB8-9C6E-94253A4EF5E8}" type="pres">
      <dgm:prSet presAssocID="{11ED92B4-A88B-47A7-B9F2-4B83641E93A9}" presName="linV" presStyleCnt="0"/>
      <dgm:spPr/>
    </dgm:pt>
    <dgm:pt modelId="{9B4E083A-D3C3-4FBB-B651-AA5965D77842}" type="pres">
      <dgm:prSet presAssocID="{1AE8715C-AB45-4ED4-BBA9-97A56586E437}" presName="pair" presStyleCnt="0"/>
      <dgm:spPr/>
    </dgm:pt>
    <dgm:pt modelId="{D6A07D79-939F-4B61-90C2-1ADAD5AFD530}" type="pres">
      <dgm:prSet presAssocID="{1AE8715C-AB45-4ED4-BBA9-97A56586E437}" presName="spaceH" presStyleLbl="node1" presStyleIdx="0" presStyleCnt="0"/>
      <dgm:spPr/>
    </dgm:pt>
    <dgm:pt modelId="{58280441-7177-4156-9FA3-629AEB43D8FE}" type="pres">
      <dgm:prSet presAssocID="{1AE8715C-AB45-4ED4-BBA9-97A56586E437}" presName="desPictures" presStyleLbl="alignImgPlace1" presStyleIdx="0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354076DE-DD75-4EBD-9CCE-1E4BF48B4E0E}" type="pres">
      <dgm:prSet presAssocID="{1AE8715C-AB45-4ED4-BBA9-97A56586E437}" presName="desTextWrapper" presStyleCnt="0"/>
      <dgm:spPr/>
    </dgm:pt>
    <dgm:pt modelId="{D45F3F45-7A6C-4695-97AC-DECB3442EB54}" type="pres">
      <dgm:prSet presAssocID="{1AE8715C-AB45-4ED4-BBA9-97A56586E437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8870787-B089-4205-840F-C5A0927439CB}" type="pres">
      <dgm:prSet presAssocID="{5B619111-EB8B-4D40-8D97-DEDD7A5B4978}" presName="spaceV" presStyleCnt="0"/>
      <dgm:spPr/>
    </dgm:pt>
    <dgm:pt modelId="{EDBA7C30-62C0-425E-93D5-7E21C0F395DC}" type="pres">
      <dgm:prSet presAssocID="{450C4CA2-B626-4AC2-8001-71DFF6F08F3E}" presName="pair" presStyleCnt="0"/>
      <dgm:spPr/>
    </dgm:pt>
    <dgm:pt modelId="{8032E977-46E0-48DB-AC4A-BB00473C824D}" type="pres">
      <dgm:prSet presAssocID="{450C4CA2-B626-4AC2-8001-71DFF6F08F3E}" presName="spaceH" presStyleLbl="node1" presStyleIdx="0" presStyleCnt="0"/>
      <dgm:spPr/>
    </dgm:pt>
    <dgm:pt modelId="{91595E8B-28BF-4BEE-A9FE-1673B5DB5454}" type="pres">
      <dgm:prSet presAssocID="{450C4CA2-B626-4AC2-8001-71DFF6F08F3E}" presName="desPictures" presStyleLbl="alignImgPlace1" presStyleIdx="1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D320029-59F3-47B1-BD9C-923A7C4B2E56}" type="pres">
      <dgm:prSet presAssocID="{450C4CA2-B626-4AC2-8001-71DFF6F08F3E}" presName="desTextWrapper" presStyleCnt="0"/>
      <dgm:spPr/>
    </dgm:pt>
    <dgm:pt modelId="{51114833-C0ED-4117-8F8C-DE261D6D1D88}" type="pres">
      <dgm:prSet presAssocID="{450C4CA2-B626-4AC2-8001-71DFF6F08F3E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92ACA28-3150-4DA8-80C2-454D45629C22}" type="pres">
      <dgm:prSet presAssocID="{CCA3A950-68D4-47A5-A70D-BD5200EE442F}" presName="spaceV" presStyleCnt="0"/>
      <dgm:spPr/>
    </dgm:pt>
    <dgm:pt modelId="{5DBB78C0-B9F9-45FD-BDE0-0D80D7FA1239}" type="pres">
      <dgm:prSet presAssocID="{415EEFE8-4686-4396-9C73-7AFC855C0B4D}" presName="pair" presStyleCnt="0"/>
      <dgm:spPr/>
    </dgm:pt>
    <dgm:pt modelId="{8D48F779-40C2-48DF-AE81-31CE9EEEA753}" type="pres">
      <dgm:prSet presAssocID="{415EEFE8-4686-4396-9C73-7AFC855C0B4D}" presName="spaceH" presStyleLbl="node1" presStyleIdx="0" presStyleCnt="0"/>
      <dgm:spPr/>
    </dgm:pt>
    <dgm:pt modelId="{F4B4A830-D1F6-4761-ABE6-3A592268D875}" type="pres">
      <dgm:prSet presAssocID="{415EEFE8-4686-4396-9C73-7AFC855C0B4D}" presName="desPictures" presStyleLbl="alignImgPlace1" presStyleIdx="2" presStyleCnt="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D59DC13-3343-4BFF-AB73-E4F2F1030136}" type="pres">
      <dgm:prSet presAssocID="{415EEFE8-4686-4396-9C73-7AFC855C0B4D}" presName="desTextWrapper" presStyleCnt="0"/>
      <dgm:spPr/>
    </dgm:pt>
    <dgm:pt modelId="{B31FE4FC-0F7D-4A13-B81C-6FCBCCF44B8D}" type="pres">
      <dgm:prSet presAssocID="{415EEFE8-4686-4396-9C73-7AFC855C0B4D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9EA88FE-7BB0-4041-83D0-44CF6B13CE9D}" type="pres">
      <dgm:prSet presAssocID="{11ED92B4-A88B-47A7-B9F2-4B83641E93A9}" presName="maxNode" presStyleCnt="0"/>
      <dgm:spPr/>
    </dgm:pt>
    <dgm:pt modelId="{C9A1F100-BCCF-45A5-BDB0-7F3070278AAC}" type="pres">
      <dgm:prSet presAssocID="{11ED92B4-A88B-47A7-B9F2-4B83641E93A9}" presName="Name33" presStyleCnt="0"/>
      <dgm:spPr/>
    </dgm:pt>
  </dgm:ptLst>
  <dgm:cxnLst>
    <dgm:cxn modelId="{AF044613-1C1A-469B-B6D2-FADED7A54D32}" type="presOf" srcId="{FE8872AC-9BC3-42AB-9958-BDFF98C9CCAB}" destId="{1EECF164-23D5-4C4A-B394-9E44AF65B373}" srcOrd="0" destOrd="0" presId="urn:microsoft.com/office/officeart/2008/layout/AccentedPicture"/>
    <dgm:cxn modelId="{348B0EE9-E365-4DA8-A085-15918D263E21}" type="presOf" srcId="{415EEFE8-4686-4396-9C73-7AFC855C0B4D}" destId="{B31FE4FC-0F7D-4A13-B81C-6FCBCCF44B8D}" srcOrd="0" destOrd="0" presId="urn:microsoft.com/office/officeart/2008/layout/AccentedPicture"/>
    <dgm:cxn modelId="{913CB4FC-4B6B-4EC1-A3A7-F9B5A19F5495}" srcId="{11ED92B4-A88B-47A7-B9F2-4B83641E93A9}" destId="{450C4CA2-B626-4AC2-8001-71DFF6F08F3E}" srcOrd="2" destOrd="0" parTransId="{D856B67A-0434-431B-B161-3ECFEA0548CF}" sibTransId="{CCA3A950-68D4-47A5-A70D-BD5200EE442F}"/>
    <dgm:cxn modelId="{355B5A1D-8CC6-4AEF-9DF7-F925D32FE4F5}" type="presOf" srcId="{1AE8715C-AB45-4ED4-BBA9-97A56586E437}" destId="{D45F3F45-7A6C-4695-97AC-DECB3442EB54}" srcOrd="0" destOrd="0" presId="urn:microsoft.com/office/officeart/2008/layout/AccentedPicture"/>
    <dgm:cxn modelId="{CDF50C01-558D-4E10-A11C-2C8E77A3323B}" type="presOf" srcId="{7BAF6E25-3E3B-483A-8203-5B21879768A1}" destId="{28912116-8DA4-4F97-A759-A7AC53584754}" srcOrd="0" destOrd="0" presId="urn:microsoft.com/office/officeart/2008/layout/AccentedPicture"/>
    <dgm:cxn modelId="{AA4B90A3-3444-48B9-A401-613388321F8C}" type="presOf" srcId="{450C4CA2-B626-4AC2-8001-71DFF6F08F3E}" destId="{51114833-C0ED-4117-8F8C-DE261D6D1D88}" srcOrd="0" destOrd="0" presId="urn:microsoft.com/office/officeart/2008/layout/AccentedPicture"/>
    <dgm:cxn modelId="{56CFD4B4-665A-4D4A-A1CF-5908BC51D4C2}" srcId="{11ED92B4-A88B-47A7-B9F2-4B83641E93A9}" destId="{FE8872AC-9BC3-42AB-9958-BDFF98C9CCAB}" srcOrd="0" destOrd="0" parTransId="{BE5F0F29-E12F-47D5-A96E-73ED7E0C5BC7}" sibTransId="{7BAF6E25-3E3B-483A-8203-5B21879768A1}"/>
    <dgm:cxn modelId="{3415F245-43FF-48D8-9D3B-F2AA5E746B37}" srcId="{11ED92B4-A88B-47A7-B9F2-4B83641E93A9}" destId="{415EEFE8-4686-4396-9C73-7AFC855C0B4D}" srcOrd="3" destOrd="0" parTransId="{3CDB63CC-4045-4724-A623-0E8998E84EF3}" sibTransId="{64D4ADF8-18DE-456E-B17A-08DA60C746FF}"/>
    <dgm:cxn modelId="{A92F4B10-BB2E-4CC7-BB19-CAD215CD43C5}" type="presOf" srcId="{11ED92B4-A88B-47A7-B9F2-4B83641E93A9}" destId="{5078539A-897A-4C85-8C7C-278E2178AB31}" srcOrd="0" destOrd="0" presId="urn:microsoft.com/office/officeart/2008/layout/AccentedPicture"/>
    <dgm:cxn modelId="{72694923-08B0-4A34-BA92-94D3A00BDA34}" srcId="{11ED92B4-A88B-47A7-B9F2-4B83641E93A9}" destId="{1AE8715C-AB45-4ED4-BBA9-97A56586E437}" srcOrd="1" destOrd="0" parTransId="{86BFBF4E-97DE-4124-A736-E0DB939C55F0}" sibTransId="{5B619111-EB8B-4D40-8D97-DEDD7A5B4978}"/>
    <dgm:cxn modelId="{5EF58AE9-F744-4294-BAA8-394BB594988F}" type="presParOf" srcId="{5078539A-897A-4C85-8C7C-278E2178AB31}" destId="{28912116-8DA4-4F97-A759-A7AC53584754}" srcOrd="0" destOrd="0" presId="urn:microsoft.com/office/officeart/2008/layout/AccentedPicture"/>
    <dgm:cxn modelId="{4D771346-D294-47F4-8E4C-57C6EEB64ED7}" type="presParOf" srcId="{5078539A-897A-4C85-8C7C-278E2178AB31}" destId="{1EECF164-23D5-4C4A-B394-9E44AF65B373}" srcOrd="1" destOrd="0" presId="urn:microsoft.com/office/officeart/2008/layout/AccentedPicture"/>
    <dgm:cxn modelId="{77D0CB0A-52C8-4214-B272-D17FBE5C0855}" type="presParOf" srcId="{5078539A-897A-4C85-8C7C-278E2178AB31}" destId="{14B02ED1-17F6-4BB8-9C6E-94253A4EF5E8}" srcOrd="2" destOrd="0" presId="urn:microsoft.com/office/officeart/2008/layout/AccentedPicture"/>
    <dgm:cxn modelId="{48193484-A216-4D75-BC99-8281DD5F02AC}" type="presParOf" srcId="{14B02ED1-17F6-4BB8-9C6E-94253A4EF5E8}" destId="{9B4E083A-D3C3-4FBB-B651-AA5965D77842}" srcOrd="0" destOrd="0" presId="urn:microsoft.com/office/officeart/2008/layout/AccentedPicture"/>
    <dgm:cxn modelId="{9C77AF38-E017-4169-ACA4-ACBCA9F7FD35}" type="presParOf" srcId="{9B4E083A-D3C3-4FBB-B651-AA5965D77842}" destId="{D6A07D79-939F-4B61-90C2-1ADAD5AFD530}" srcOrd="0" destOrd="0" presId="urn:microsoft.com/office/officeart/2008/layout/AccentedPicture"/>
    <dgm:cxn modelId="{C6E8C13E-E520-4A58-A2C8-D74F51C12B21}" type="presParOf" srcId="{9B4E083A-D3C3-4FBB-B651-AA5965D77842}" destId="{58280441-7177-4156-9FA3-629AEB43D8FE}" srcOrd="1" destOrd="0" presId="urn:microsoft.com/office/officeart/2008/layout/AccentedPicture"/>
    <dgm:cxn modelId="{B5CC18B0-D4B5-4226-A993-7C696AB8E36D}" type="presParOf" srcId="{9B4E083A-D3C3-4FBB-B651-AA5965D77842}" destId="{354076DE-DD75-4EBD-9CCE-1E4BF48B4E0E}" srcOrd="2" destOrd="0" presId="urn:microsoft.com/office/officeart/2008/layout/AccentedPicture"/>
    <dgm:cxn modelId="{82216A47-74BB-404F-957A-4E4F642FD002}" type="presParOf" srcId="{354076DE-DD75-4EBD-9CCE-1E4BF48B4E0E}" destId="{D45F3F45-7A6C-4695-97AC-DECB3442EB54}" srcOrd="0" destOrd="0" presId="urn:microsoft.com/office/officeart/2008/layout/AccentedPicture"/>
    <dgm:cxn modelId="{6EE182A3-3CDE-4A80-A5E4-97189E3A9F3D}" type="presParOf" srcId="{14B02ED1-17F6-4BB8-9C6E-94253A4EF5E8}" destId="{08870787-B089-4205-840F-C5A0927439CB}" srcOrd="1" destOrd="0" presId="urn:microsoft.com/office/officeart/2008/layout/AccentedPicture"/>
    <dgm:cxn modelId="{EFC9514F-C4D0-4B82-A2ED-0A55D3DFA591}" type="presParOf" srcId="{14B02ED1-17F6-4BB8-9C6E-94253A4EF5E8}" destId="{EDBA7C30-62C0-425E-93D5-7E21C0F395DC}" srcOrd="2" destOrd="0" presId="urn:microsoft.com/office/officeart/2008/layout/AccentedPicture"/>
    <dgm:cxn modelId="{49830707-A9B4-4419-8B94-0AB8B87446C5}" type="presParOf" srcId="{EDBA7C30-62C0-425E-93D5-7E21C0F395DC}" destId="{8032E977-46E0-48DB-AC4A-BB00473C824D}" srcOrd="0" destOrd="0" presId="urn:microsoft.com/office/officeart/2008/layout/AccentedPicture"/>
    <dgm:cxn modelId="{2434CA23-E298-4B53-9A98-4B7DF2EE515B}" type="presParOf" srcId="{EDBA7C30-62C0-425E-93D5-7E21C0F395DC}" destId="{91595E8B-28BF-4BEE-A9FE-1673B5DB5454}" srcOrd="1" destOrd="0" presId="urn:microsoft.com/office/officeart/2008/layout/AccentedPicture"/>
    <dgm:cxn modelId="{5C25FCFF-27BC-40CD-9B6E-E6117BD60092}" type="presParOf" srcId="{EDBA7C30-62C0-425E-93D5-7E21C0F395DC}" destId="{9D320029-59F3-47B1-BD9C-923A7C4B2E56}" srcOrd="2" destOrd="0" presId="urn:microsoft.com/office/officeart/2008/layout/AccentedPicture"/>
    <dgm:cxn modelId="{9155B940-4984-406B-BEA1-F457EC6D011C}" type="presParOf" srcId="{9D320029-59F3-47B1-BD9C-923A7C4B2E56}" destId="{51114833-C0ED-4117-8F8C-DE261D6D1D88}" srcOrd="0" destOrd="0" presId="urn:microsoft.com/office/officeart/2008/layout/AccentedPicture"/>
    <dgm:cxn modelId="{04E3F3FF-C2DA-4427-8FD7-23E6B2D9C726}" type="presParOf" srcId="{14B02ED1-17F6-4BB8-9C6E-94253A4EF5E8}" destId="{492ACA28-3150-4DA8-80C2-454D45629C22}" srcOrd="3" destOrd="0" presId="urn:microsoft.com/office/officeart/2008/layout/AccentedPicture"/>
    <dgm:cxn modelId="{5196F240-7284-4296-B986-480C05786BB6}" type="presParOf" srcId="{14B02ED1-17F6-4BB8-9C6E-94253A4EF5E8}" destId="{5DBB78C0-B9F9-45FD-BDE0-0D80D7FA1239}" srcOrd="4" destOrd="0" presId="urn:microsoft.com/office/officeart/2008/layout/AccentedPicture"/>
    <dgm:cxn modelId="{D35C322A-B5C5-4C5F-8EFC-AEA129E07288}" type="presParOf" srcId="{5DBB78C0-B9F9-45FD-BDE0-0D80D7FA1239}" destId="{8D48F779-40C2-48DF-AE81-31CE9EEEA753}" srcOrd="0" destOrd="0" presId="urn:microsoft.com/office/officeart/2008/layout/AccentedPicture"/>
    <dgm:cxn modelId="{ECAFC152-6C8C-45FF-843B-5A5CF09AB9E5}" type="presParOf" srcId="{5DBB78C0-B9F9-45FD-BDE0-0D80D7FA1239}" destId="{F4B4A830-D1F6-4761-ABE6-3A592268D875}" srcOrd="1" destOrd="0" presId="urn:microsoft.com/office/officeart/2008/layout/AccentedPicture"/>
    <dgm:cxn modelId="{5B7B7B96-7916-42F6-BC84-15A3CF15BEFF}" type="presParOf" srcId="{5DBB78C0-B9F9-45FD-BDE0-0D80D7FA1239}" destId="{8D59DC13-3343-4BFF-AB73-E4F2F1030136}" srcOrd="2" destOrd="0" presId="urn:microsoft.com/office/officeart/2008/layout/AccentedPicture"/>
    <dgm:cxn modelId="{397AB6C3-0BA5-4921-9A4B-9C3E863BF701}" type="presParOf" srcId="{8D59DC13-3343-4BFF-AB73-E4F2F1030136}" destId="{B31FE4FC-0F7D-4A13-B81C-6FCBCCF44B8D}" srcOrd="0" destOrd="0" presId="urn:microsoft.com/office/officeart/2008/layout/AccentedPicture"/>
    <dgm:cxn modelId="{02843798-8714-433C-A6FF-50A621BEEA70}" type="presParOf" srcId="{5078539A-897A-4C85-8C7C-278E2178AB31}" destId="{59EA88FE-7BB0-4041-83D0-44CF6B13CE9D}" srcOrd="3" destOrd="0" presId="urn:microsoft.com/office/officeart/2008/layout/AccentedPicture"/>
    <dgm:cxn modelId="{6F5ECA81-9DC7-4D5E-BC13-80C9BEC0AE22}" type="presParOf" srcId="{59EA88FE-7BB0-4041-83D0-44CF6B13CE9D}" destId="{C9A1F100-BCCF-45A5-BDB0-7F3070278AA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12116-8DA4-4F97-A759-A7AC53584754}">
      <dsp:nvSpPr>
        <dsp:cNvPr id="0" name=""/>
        <dsp:cNvSpPr/>
      </dsp:nvSpPr>
      <dsp:spPr>
        <a:xfrm>
          <a:off x="0" y="580556"/>
          <a:ext cx="2615378" cy="3335942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CF164-23D5-4C4A-B394-9E44AF65B373}">
      <dsp:nvSpPr>
        <dsp:cNvPr id="0" name=""/>
        <dsp:cNvSpPr/>
      </dsp:nvSpPr>
      <dsp:spPr>
        <a:xfrm>
          <a:off x="104615" y="1781496"/>
          <a:ext cx="2013841" cy="200156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err="1" smtClean="0"/>
            <a:t>Fisura</a:t>
          </a:r>
          <a:r>
            <a:rPr lang="en-US" sz="2000" b="1" kern="1200" noProof="0" dirty="0" smtClean="0"/>
            <a:t> en </a:t>
          </a:r>
          <a:r>
            <a:rPr lang="en-US" sz="2000" b="1" kern="1200" noProof="0" dirty="0" err="1" smtClean="0"/>
            <a:t>Aparato</a:t>
          </a:r>
          <a:r>
            <a:rPr lang="en-US" sz="2000" b="1" kern="1200" noProof="0" dirty="0" smtClean="0"/>
            <a:t> de </a:t>
          </a:r>
          <a:r>
            <a:rPr lang="en-US" sz="2000" b="1" kern="1200" noProof="0" dirty="0" err="1" smtClean="0"/>
            <a:t>Cambios</a:t>
          </a:r>
          <a:endParaRPr lang="en-US" sz="2000" b="1" kern="1200" noProof="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/>
            <a:t>13 de </a:t>
          </a:r>
          <a:r>
            <a:rPr lang="en-US" sz="2000" b="1" kern="1200" noProof="0" dirty="0" err="1" smtClean="0"/>
            <a:t>Agosto</a:t>
          </a:r>
          <a:endParaRPr lang="en-US" sz="2000" b="1" kern="1200" noProof="0" dirty="0"/>
        </a:p>
      </dsp:txBody>
      <dsp:txXfrm>
        <a:off x="104615" y="1781496"/>
        <a:ext cx="2013841" cy="2001565"/>
      </dsp:txXfrm>
    </dsp:sp>
    <dsp:sp modelId="{58280441-7177-4156-9FA3-629AEB43D8FE}">
      <dsp:nvSpPr>
        <dsp:cNvPr id="0" name=""/>
        <dsp:cNvSpPr/>
      </dsp:nvSpPr>
      <dsp:spPr>
        <a:xfrm>
          <a:off x="2165026" y="413759"/>
          <a:ext cx="900704" cy="90070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F3F45-7A6C-4695-97AC-DECB3442EB54}">
      <dsp:nvSpPr>
        <dsp:cNvPr id="0" name=""/>
        <dsp:cNvSpPr/>
      </dsp:nvSpPr>
      <dsp:spPr>
        <a:xfrm>
          <a:off x="3065730" y="413759"/>
          <a:ext cx="1382192" cy="90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err="1" smtClean="0"/>
            <a:t>Fisura</a:t>
          </a:r>
          <a:r>
            <a:rPr lang="en-US" sz="1200" kern="1200" noProof="0" dirty="0" smtClean="0"/>
            <a:t> </a:t>
          </a:r>
          <a:r>
            <a:rPr lang="en-US" sz="1200" kern="1200" noProof="0" dirty="0" err="1" smtClean="0"/>
            <a:t>detectada</a:t>
          </a:r>
          <a:r>
            <a:rPr lang="en-US" sz="1200" kern="1200" noProof="0" dirty="0" smtClean="0"/>
            <a:t> </a:t>
          </a:r>
          <a:r>
            <a:rPr lang="en-US" sz="1200" kern="1200" noProof="0" dirty="0" err="1" smtClean="0"/>
            <a:t>durante</a:t>
          </a:r>
          <a:r>
            <a:rPr lang="en-US" sz="1200" kern="1200" noProof="0" dirty="0" smtClean="0"/>
            <a:t> </a:t>
          </a:r>
          <a:r>
            <a:rPr lang="en-US" sz="1200" kern="1200" noProof="0" dirty="0" err="1" smtClean="0"/>
            <a:t>inspección</a:t>
          </a:r>
          <a:r>
            <a:rPr lang="en-US" sz="1200" kern="1200" noProof="0" dirty="0" smtClean="0"/>
            <a:t> </a:t>
          </a:r>
          <a:r>
            <a:rPr lang="en-US" sz="1200" kern="1200" noProof="0" dirty="0" err="1" smtClean="0"/>
            <a:t>nocturna</a:t>
          </a:r>
          <a:r>
            <a:rPr lang="en-US" sz="1200" kern="1200" noProof="0" dirty="0" smtClean="0"/>
            <a:t> de </a:t>
          </a:r>
          <a:r>
            <a:rPr lang="en-US" sz="1200" kern="1200" noProof="0" dirty="0" err="1" smtClean="0"/>
            <a:t>vías</a:t>
          </a:r>
          <a:r>
            <a:rPr lang="en-US" sz="1200" kern="1200" noProof="0" dirty="0" smtClean="0"/>
            <a:t> en </a:t>
          </a:r>
          <a:r>
            <a:rPr lang="en-US" sz="1200" kern="1200" noProof="0" dirty="0" err="1" smtClean="0"/>
            <a:t>Línea</a:t>
          </a:r>
          <a:r>
            <a:rPr lang="en-US" sz="1200" kern="1200" noProof="0" dirty="0" smtClean="0"/>
            <a:t> 4</a:t>
          </a:r>
          <a:endParaRPr lang="en-US" sz="1200" kern="1200" noProof="0" dirty="0"/>
        </a:p>
      </dsp:txBody>
      <dsp:txXfrm>
        <a:off x="3065730" y="413759"/>
        <a:ext cx="1382192" cy="900704"/>
      </dsp:txXfrm>
    </dsp:sp>
    <dsp:sp modelId="{91595E8B-28BF-4BEE-A9FE-1673B5DB5454}">
      <dsp:nvSpPr>
        <dsp:cNvPr id="0" name=""/>
        <dsp:cNvSpPr/>
      </dsp:nvSpPr>
      <dsp:spPr>
        <a:xfrm>
          <a:off x="2165026" y="1476591"/>
          <a:ext cx="900704" cy="90070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14833-C0ED-4117-8F8C-DE261D6D1D88}">
      <dsp:nvSpPr>
        <dsp:cNvPr id="0" name=""/>
        <dsp:cNvSpPr/>
      </dsp:nvSpPr>
      <dsp:spPr>
        <a:xfrm>
          <a:off x="3065730" y="1476591"/>
          <a:ext cx="1382192" cy="90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err="1" smtClean="0"/>
            <a:t>Operación</a:t>
          </a:r>
          <a:r>
            <a:rPr lang="en-US" sz="1200" kern="1200" noProof="0" dirty="0" smtClean="0"/>
            <a:t> </a:t>
          </a:r>
          <a:r>
            <a:rPr lang="en-US" sz="1200" kern="1200" noProof="0" dirty="0" err="1" smtClean="0"/>
            <a:t>parcial</a:t>
          </a:r>
          <a:r>
            <a:rPr lang="en-US" sz="1200" kern="1200" noProof="0" dirty="0" smtClean="0"/>
            <a:t> de la </a:t>
          </a:r>
          <a:r>
            <a:rPr lang="en-US" sz="1200" kern="1200" noProof="0" dirty="0" err="1" smtClean="0"/>
            <a:t>línea</a:t>
          </a:r>
          <a:r>
            <a:rPr lang="en-US" sz="1200" kern="1200" noProof="0" dirty="0" smtClean="0"/>
            <a:t> </a:t>
          </a:r>
          <a:r>
            <a:rPr lang="en-US" sz="1200" kern="1200" noProof="0" dirty="0" err="1" smtClean="0"/>
            <a:t>durante</a:t>
          </a:r>
          <a:r>
            <a:rPr lang="en-US" sz="1200" kern="1200" noProof="0" dirty="0" smtClean="0"/>
            <a:t> </a:t>
          </a:r>
          <a:r>
            <a:rPr lang="en-US" sz="1200" kern="1200" noProof="0" dirty="0" err="1" smtClean="0"/>
            <a:t>todo</a:t>
          </a:r>
          <a:r>
            <a:rPr lang="en-US" sz="1200" kern="1200" noProof="0" dirty="0" smtClean="0"/>
            <a:t> el </a:t>
          </a:r>
          <a:r>
            <a:rPr lang="en-US" sz="1200" kern="1200" noProof="0" dirty="0" err="1" smtClean="0"/>
            <a:t>día</a:t>
          </a:r>
          <a:r>
            <a:rPr lang="en-US" sz="1200" kern="1200" noProof="0" dirty="0" smtClean="0"/>
            <a:t>. </a:t>
          </a:r>
          <a:r>
            <a:rPr lang="en-US" sz="1200" kern="1200" noProof="0" dirty="0" err="1" smtClean="0"/>
            <a:t>Servicio</a:t>
          </a:r>
          <a:r>
            <a:rPr lang="en-US" sz="1200" kern="1200" noProof="0" dirty="0" smtClean="0"/>
            <a:t> </a:t>
          </a:r>
          <a:r>
            <a:rPr lang="en-US" sz="1200" kern="1200" noProof="0" dirty="0" err="1" smtClean="0"/>
            <a:t>normalizado</a:t>
          </a:r>
          <a:r>
            <a:rPr lang="en-US" sz="1200" kern="1200" noProof="0" dirty="0" smtClean="0"/>
            <a:t>  al </a:t>
          </a:r>
          <a:r>
            <a:rPr lang="en-US" sz="1200" kern="1200" noProof="0" dirty="0" err="1" smtClean="0"/>
            <a:t>día</a:t>
          </a:r>
          <a:r>
            <a:rPr lang="en-US" sz="1200" kern="1200" noProof="0" dirty="0" smtClean="0"/>
            <a:t> </a:t>
          </a:r>
          <a:r>
            <a:rPr lang="en-US" sz="1200" kern="1200" noProof="0" dirty="0" err="1" smtClean="0"/>
            <a:t>siguiente</a:t>
          </a:r>
          <a:endParaRPr lang="en-US" sz="1200" kern="1200" noProof="0" dirty="0"/>
        </a:p>
      </dsp:txBody>
      <dsp:txXfrm>
        <a:off x="3065730" y="1476591"/>
        <a:ext cx="1382192" cy="900704"/>
      </dsp:txXfrm>
    </dsp:sp>
    <dsp:sp modelId="{F4B4A830-D1F6-4761-ABE6-3A592268D875}">
      <dsp:nvSpPr>
        <dsp:cNvPr id="0" name=""/>
        <dsp:cNvSpPr/>
      </dsp:nvSpPr>
      <dsp:spPr>
        <a:xfrm>
          <a:off x="2165026" y="2539422"/>
          <a:ext cx="900704" cy="90070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FE4FC-0F7D-4A13-B81C-6FCBCCF44B8D}">
      <dsp:nvSpPr>
        <dsp:cNvPr id="0" name=""/>
        <dsp:cNvSpPr/>
      </dsp:nvSpPr>
      <dsp:spPr>
        <a:xfrm>
          <a:off x="3065730" y="2539422"/>
          <a:ext cx="1382192" cy="90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120.000 </a:t>
          </a:r>
          <a:r>
            <a:rPr lang="en-US" sz="1200" kern="1200" noProof="0" dirty="0" err="1" smtClean="0"/>
            <a:t>usuarios</a:t>
          </a:r>
          <a:r>
            <a:rPr lang="en-US" sz="1200" kern="1200" noProof="0" dirty="0" smtClean="0"/>
            <a:t> </a:t>
          </a:r>
          <a:r>
            <a:rPr lang="en-US" sz="1200" kern="1200" noProof="0" dirty="0" err="1" smtClean="0"/>
            <a:t>directamente</a:t>
          </a:r>
          <a:r>
            <a:rPr lang="en-US" sz="1200" kern="1200" noProof="0" dirty="0" smtClean="0"/>
            <a:t> </a:t>
          </a:r>
          <a:r>
            <a:rPr lang="en-US" sz="1200" kern="1200" noProof="0" dirty="0" err="1" smtClean="0"/>
            <a:t>impactados</a:t>
          </a:r>
          <a:r>
            <a:rPr lang="en-US" sz="1200" kern="1200" noProof="0" dirty="0" smtClean="0"/>
            <a:t> </a:t>
          </a:r>
          <a:r>
            <a:rPr lang="en-US" sz="1200" kern="1200" noProof="0" dirty="0" err="1" smtClean="0"/>
            <a:t>por</a:t>
          </a:r>
          <a:r>
            <a:rPr lang="en-US" sz="1200" kern="1200" noProof="0" dirty="0" smtClean="0"/>
            <a:t> el </a:t>
          </a:r>
          <a:r>
            <a:rPr lang="en-US" sz="1200" kern="1200" noProof="0" dirty="0" err="1" smtClean="0"/>
            <a:t>evento</a:t>
          </a:r>
          <a:endParaRPr lang="en-US" sz="1200" kern="1200" noProof="0" dirty="0"/>
        </a:p>
      </dsp:txBody>
      <dsp:txXfrm>
        <a:off x="3065730" y="2539422"/>
        <a:ext cx="1382192" cy="900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12116-8DA4-4F97-A759-A7AC53584754}">
      <dsp:nvSpPr>
        <dsp:cNvPr id="0" name=""/>
        <dsp:cNvSpPr/>
      </dsp:nvSpPr>
      <dsp:spPr>
        <a:xfrm>
          <a:off x="0" y="574599"/>
          <a:ext cx="2615378" cy="3335942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CF164-23D5-4C4A-B394-9E44AF65B373}">
      <dsp:nvSpPr>
        <dsp:cNvPr id="0" name=""/>
        <dsp:cNvSpPr/>
      </dsp:nvSpPr>
      <dsp:spPr>
        <a:xfrm>
          <a:off x="104615" y="1775538"/>
          <a:ext cx="2013841" cy="200156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err="1" smtClean="0"/>
            <a:t>Falla</a:t>
          </a:r>
          <a:r>
            <a:rPr lang="en-US" sz="2000" b="1" kern="1200" noProof="0" dirty="0" smtClean="0"/>
            <a:t> de </a:t>
          </a:r>
          <a:r>
            <a:rPr lang="en-US" sz="2000" b="1" kern="1200" noProof="0" dirty="0" err="1" smtClean="0"/>
            <a:t>Sistema</a:t>
          </a:r>
          <a:r>
            <a:rPr lang="en-US" sz="2000" b="1" kern="1200" noProof="0" dirty="0" smtClean="0"/>
            <a:t> de </a:t>
          </a:r>
          <a:r>
            <a:rPr lang="en-US" sz="2000" b="1" kern="1200" noProof="0" dirty="0" err="1" smtClean="0"/>
            <a:t>Alimentación</a:t>
          </a:r>
          <a:r>
            <a:rPr lang="en-US" sz="2000" b="1" kern="1200" noProof="0" dirty="0" smtClean="0"/>
            <a:t> </a:t>
          </a:r>
          <a:r>
            <a:rPr lang="en-US" sz="2000" b="1" kern="1200" noProof="0" dirty="0" err="1" smtClean="0"/>
            <a:t>Eléctrica</a:t>
          </a:r>
          <a:endParaRPr lang="en-US" sz="2000" b="1" kern="1200" noProof="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/>
            <a:t>20 de </a:t>
          </a:r>
          <a:r>
            <a:rPr lang="en-US" sz="2000" b="1" kern="1200" noProof="0" dirty="0" err="1" smtClean="0"/>
            <a:t>Agosto</a:t>
          </a:r>
          <a:endParaRPr lang="en-US" sz="2000" b="1" kern="1200" noProof="0" dirty="0"/>
        </a:p>
      </dsp:txBody>
      <dsp:txXfrm>
        <a:off x="104615" y="1775538"/>
        <a:ext cx="2013841" cy="2001565"/>
      </dsp:txXfrm>
    </dsp:sp>
    <dsp:sp modelId="{58280441-7177-4156-9FA3-629AEB43D8FE}">
      <dsp:nvSpPr>
        <dsp:cNvPr id="0" name=""/>
        <dsp:cNvSpPr/>
      </dsp:nvSpPr>
      <dsp:spPr>
        <a:xfrm>
          <a:off x="2165026" y="407802"/>
          <a:ext cx="900704" cy="90070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F3F45-7A6C-4695-97AC-DECB3442EB54}">
      <dsp:nvSpPr>
        <dsp:cNvPr id="0" name=""/>
        <dsp:cNvSpPr/>
      </dsp:nvSpPr>
      <dsp:spPr>
        <a:xfrm>
          <a:off x="3065730" y="407802"/>
          <a:ext cx="1382192" cy="90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err="1" smtClean="0"/>
            <a:t>Apagón</a:t>
          </a:r>
          <a:r>
            <a:rPr lang="en-US" sz="1200" kern="1200" noProof="0" dirty="0" smtClean="0"/>
            <a:t> total de </a:t>
          </a:r>
          <a:r>
            <a:rPr lang="en-US" sz="1200" kern="1200" noProof="0" dirty="0" err="1" smtClean="0"/>
            <a:t>Línea</a:t>
          </a:r>
          <a:r>
            <a:rPr lang="en-US" sz="1200" kern="1200" noProof="0" dirty="0" smtClean="0"/>
            <a:t> 5 (Verde) </a:t>
          </a:r>
          <a:r>
            <a:rPr lang="en-US" sz="1200" kern="1200" noProof="0" dirty="0" err="1" smtClean="0"/>
            <a:t>debido</a:t>
          </a:r>
          <a:r>
            <a:rPr lang="en-US" sz="1200" kern="1200" noProof="0" dirty="0" smtClean="0"/>
            <a:t> a </a:t>
          </a:r>
          <a:r>
            <a:rPr lang="en-US" sz="1200" kern="1200" noProof="0" dirty="0" err="1" smtClean="0"/>
            <a:t>falla</a:t>
          </a:r>
          <a:r>
            <a:rPr lang="en-US" sz="1200" kern="1200" noProof="0" dirty="0" smtClean="0"/>
            <a:t> en el </a:t>
          </a:r>
          <a:r>
            <a:rPr lang="en-US" sz="1200" kern="1200" noProof="0" dirty="0" err="1" smtClean="0"/>
            <a:t>sistema</a:t>
          </a:r>
          <a:r>
            <a:rPr lang="en-US" sz="1200" kern="1200" noProof="0" dirty="0" smtClean="0"/>
            <a:t> de </a:t>
          </a:r>
          <a:r>
            <a:rPr lang="en-US" sz="1200" kern="1200" noProof="0" dirty="0" err="1" smtClean="0"/>
            <a:t>alimentacíón</a:t>
          </a:r>
          <a:r>
            <a:rPr lang="en-US" sz="1200" kern="1200" noProof="0" dirty="0" smtClean="0"/>
            <a:t> </a:t>
          </a:r>
          <a:r>
            <a:rPr lang="en-US" sz="1200" kern="1200" noProof="0" dirty="0" err="1" smtClean="0"/>
            <a:t>eléctrica</a:t>
          </a:r>
          <a:endParaRPr lang="en-US" sz="1200" kern="1200" noProof="0" dirty="0"/>
        </a:p>
      </dsp:txBody>
      <dsp:txXfrm>
        <a:off x="3065730" y="407802"/>
        <a:ext cx="1382192" cy="900704"/>
      </dsp:txXfrm>
    </dsp:sp>
    <dsp:sp modelId="{91595E8B-28BF-4BEE-A9FE-1673B5DB5454}">
      <dsp:nvSpPr>
        <dsp:cNvPr id="0" name=""/>
        <dsp:cNvSpPr/>
      </dsp:nvSpPr>
      <dsp:spPr>
        <a:xfrm>
          <a:off x="2165026" y="1470633"/>
          <a:ext cx="900704" cy="90070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14833-C0ED-4117-8F8C-DE261D6D1D88}">
      <dsp:nvSpPr>
        <dsp:cNvPr id="0" name=""/>
        <dsp:cNvSpPr/>
      </dsp:nvSpPr>
      <dsp:spPr>
        <a:xfrm>
          <a:off x="3065730" y="1470633"/>
          <a:ext cx="1382192" cy="90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30 </a:t>
          </a:r>
          <a:r>
            <a:rPr lang="en-US" sz="1200" kern="1200" noProof="0" dirty="0" err="1" smtClean="0"/>
            <a:t>estaciones</a:t>
          </a:r>
          <a:r>
            <a:rPr lang="en-US" sz="1200" kern="1200" noProof="0" dirty="0" smtClean="0"/>
            <a:t> y 41 </a:t>
          </a:r>
          <a:r>
            <a:rPr lang="en-US" sz="1200" kern="1200" noProof="0" dirty="0" err="1" smtClean="0"/>
            <a:t>trenes</a:t>
          </a:r>
          <a:r>
            <a:rPr lang="en-US" sz="1200" kern="1200" noProof="0" dirty="0" smtClean="0"/>
            <a:t> </a:t>
          </a:r>
          <a:r>
            <a:rPr lang="en-US" sz="1200" kern="1200" noProof="0" dirty="0" err="1" smtClean="0"/>
            <a:t>evacuados</a:t>
          </a:r>
          <a:r>
            <a:rPr lang="en-US" sz="1200" kern="1200" noProof="0" dirty="0" smtClean="0"/>
            <a:t>. </a:t>
          </a:r>
          <a:r>
            <a:rPr lang="en-US" sz="1200" kern="1200" noProof="0" dirty="0" err="1" smtClean="0"/>
            <a:t>Servicio</a:t>
          </a:r>
          <a:r>
            <a:rPr lang="en-US" sz="1200" kern="1200" noProof="0" dirty="0" smtClean="0"/>
            <a:t> de </a:t>
          </a:r>
          <a:r>
            <a:rPr lang="en-US" sz="1200" kern="1200" noProof="0" dirty="0" err="1" smtClean="0"/>
            <a:t>trenes</a:t>
          </a:r>
          <a:r>
            <a:rPr lang="en-US" sz="1200" kern="1200" noProof="0" dirty="0" smtClean="0"/>
            <a:t> </a:t>
          </a:r>
          <a:r>
            <a:rPr lang="en-US" sz="1200" kern="1200" noProof="0" dirty="0" err="1" smtClean="0"/>
            <a:t>suspendido</a:t>
          </a:r>
          <a:r>
            <a:rPr lang="en-US" sz="1200" kern="1200" noProof="0" dirty="0" smtClean="0"/>
            <a:t> </a:t>
          </a:r>
          <a:r>
            <a:rPr lang="en-US" sz="1200" kern="1200" noProof="0" dirty="0" err="1" smtClean="0"/>
            <a:t>por</a:t>
          </a:r>
          <a:r>
            <a:rPr lang="en-US" sz="1200" kern="1200" noProof="0" dirty="0" smtClean="0"/>
            <a:t> 2 </a:t>
          </a:r>
          <a:r>
            <a:rPr lang="en-US" sz="1200" kern="1200" noProof="0" dirty="0" err="1" smtClean="0"/>
            <a:t>horas</a:t>
          </a:r>
          <a:r>
            <a:rPr lang="en-US" sz="1200" kern="1200" noProof="0" dirty="0" smtClean="0"/>
            <a:t>. </a:t>
          </a:r>
          <a:endParaRPr lang="en-US" sz="1200" kern="1200" noProof="0" dirty="0"/>
        </a:p>
      </dsp:txBody>
      <dsp:txXfrm>
        <a:off x="3065730" y="1470633"/>
        <a:ext cx="1382192" cy="900704"/>
      </dsp:txXfrm>
    </dsp:sp>
    <dsp:sp modelId="{F4B4A830-D1F6-4761-ABE6-3A592268D875}">
      <dsp:nvSpPr>
        <dsp:cNvPr id="0" name=""/>
        <dsp:cNvSpPr/>
      </dsp:nvSpPr>
      <dsp:spPr>
        <a:xfrm>
          <a:off x="2165026" y="2533464"/>
          <a:ext cx="900704" cy="90070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FE4FC-0F7D-4A13-B81C-6FCBCCF44B8D}">
      <dsp:nvSpPr>
        <dsp:cNvPr id="0" name=""/>
        <dsp:cNvSpPr/>
      </dsp:nvSpPr>
      <dsp:spPr>
        <a:xfrm>
          <a:off x="3065730" y="2533464"/>
          <a:ext cx="1382192" cy="90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50.000 </a:t>
          </a:r>
          <a:r>
            <a:rPr lang="en-US" sz="1200" kern="1200" noProof="0" dirty="0" err="1" smtClean="0"/>
            <a:t>usuarios</a:t>
          </a:r>
          <a:r>
            <a:rPr lang="en-US" sz="1200" kern="1200" noProof="0" dirty="0" smtClean="0"/>
            <a:t> </a:t>
          </a:r>
          <a:r>
            <a:rPr lang="en-US" sz="1200" kern="1200" noProof="0" dirty="0" err="1" smtClean="0"/>
            <a:t>directamente</a:t>
          </a:r>
          <a:r>
            <a:rPr lang="en-US" sz="1200" kern="1200" noProof="0" dirty="0" smtClean="0"/>
            <a:t> </a:t>
          </a:r>
          <a:r>
            <a:rPr lang="en-US" sz="1200" kern="1200" noProof="0" dirty="0" err="1" smtClean="0"/>
            <a:t>impactados</a:t>
          </a:r>
          <a:r>
            <a:rPr lang="en-US" sz="1200" kern="1200" noProof="0" dirty="0" smtClean="0"/>
            <a:t> </a:t>
          </a:r>
          <a:r>
            <a:rPr lang="en-US" sz="1200" kern="1200" noProof="0" dirty="0" err="1" smtClean="0"/>
            <a:t>por</a:t>
          </a:r>
          <a:r>
            <a:rPr lang="en-US" sz="1200" kern="1200" noProof="0" dirty="0" smtClean="0"/>
            <a:t> el </a:t>
          </a:r>
          <a:r>
            <a:rPr lang="en-US" sz="1200" kern="1200" noProof="0" dirty="0" err="1" smtClean="0"/>
            <a:t>evento</a:t>
          </a:r>
          <a:endParaRPr lang="en-US" sz="1200" kern="1200" noProof="0" dirty="0"/>
        </a:p>
      </dsp:txBody>
      <dsp:txXfrm>
        <a:off x="3065730" y="2533464"/>
        <a:ext cx="1382192" cy="900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AE72F-69F1-4E86-8BA8-81A85F76918D}" type="datetimeFigureOut">
              <a:rPr lang="pt-BR" smtClean="0"/>
              <a:t>15/02/2017</a:t>
            </a:fld>
            <a:endParaRPr lang="pt-B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D8B5B-0EF3-44AC-9BB6-CAAA959962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327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2C5A1-3103-4C9A-969E-0E349986CA2D}" type="datetimeFigureOut">
              <a:rPr lang="pt-BR" smtClean="0"/>
              <a:t>15/02/2017</a:t>
            </a:fld>
            <a:endParaRPr lang="pt-B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45FB3-26A5-40BF-AF87-943548CC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2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es-CL" b="1" i="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Acción</a:t>
            </a:r>
            <a:r>
              <a:rPr lang="es-CL" b="1" i="0" u="sng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Inmediata:</a:t>
            </a:r>
          </a:p>
          <a:p>
            <a:pPr marL="177800" indent="0"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es-CL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Efecto </a:t>
            </a:r>
            <a:r>
              <a:rPr lang="es-CL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derivado de la aplicación de medidas de corto plazo a partir del 2015.</a:t>
            </a:r>
          </a:p>
          <a:p>
            <a:pPr marL="177800" indent="0"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es-CL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Mejora a largo plazo será sostenible con la ejecución de cartera de inversiones.</a:t>
            </a:r>
          </a:p>
          <a:p>
            <a:pPr marL="177800" indent="0"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es-CL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Porcentajes reflejan avance físico de las iniciativas</a:t>
            </a:r>
          </a:p>
          <a:p>
            <a:pPr marL="177800" indent="0"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endParaRPr lang="es-CL" b="1" i="0" u="sng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177800" indent="0"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es-CL" b="1" i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Acciones Inmediatas: </a:t>
            </a:r>
            <a:r>
              <a:rPr lang="es-CL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Iniciativas de Comunicaciones, </a:t>
            </a:r>
            <a:r>
              <a:rPr lang="es-CL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Ops</a:t>
            </a:r>
            <a:r>
              <a:rPr lang="es-CL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y </a:t>
            </a:r>
            <a:r>
              <a:rPr lang="es-CL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Mantto</a:t>
            </a:r>
            <a:r>
              <a:rPr lang="es-CL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: 41</a:t>
            </a:r>
          </a:p>
          <a:p>
            <a:pPr algn="l"/>
            <a:r>
              <a:rPr lang="es-CL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Acciones Mediano Plazo: 18</a:t>
            </a:r>
          </a:p>
          <a:p>
            <a:pPr algn="l"/>
            <a:r>
              <a:rPr lang="es-CL" sz="1200" b="1" dirty="0">
                <a:solidFill>
                  <a:schemeClr val="bg2"/>
                </a:solidFill>
              </a:rPr>
              <a:t>Total – CP – LP = 18</a:t>
            </a:r>
          </a:p>
          <a:p>
            <a:pPr algn="l"/>
            <a:r>
              <a:rPr lang="es-CL" sz="1200" b="1" dirty="0">
                <a:solidFill>
                  <a:schemeClr val="bg2"/>
                </a:solidFill>
              </a:rPr>
              <a:t>50 – 3 – 29 = 18 </a:t>
            </a:r>
          </a:p>
          <a:p>
            <a:pPr algn="l"/>
            <a:r>
              <a:rPr lang="es-CL" sz="1200" b="0" dirty="0">
                <a:solidFill>
                  <a:schemeClr val="bg2"/>
                </a:solidFill>
              </a:rPr>
              <a:t>4/1: Revisión Planes </a:t>
            </a:r>
            <a:r>
              <a:rPr lang="es-CL" sz="1200" b="0" dirty="0" err="1">
                <a:solidFill>
                  <a:schemeClr val="bg2"/>
                </a:solidFill>
              </a:rPr>
              <a:t>Mantto</a:t>
            </a:r>
            <a:r>
              <a:rPr lang="es-CL" sz="1200" b="0" dirty="0">
                <a:solidFill>
                  <a:schemeClr val="bg2"/>
                </a:solidFill>
              </a:rPr>
              <a:t> no terminará en Marzo-2017, sino</a:t>
            </a:r>
            <a:r>
              <a:rPr lang="es-CL" sz="1200" b="0" baseline="0" dirty="0">
                <a:solidFill>
                  <a:schemeClr val="bg2"/>
                </a:solidFill>
              </a:rPr>
              <a:t> mas bien se revisará avance en esa fecha.</a:t>
            </a:r>
          </a:p>
          <a:p>
            <a:pPr algn="l"/>
            <a:r>
              <a:rPr lang="es-CL" sz="1200" b="0" baseline="0" dirty="0">
                <a:solidFill>
                  <a:schemeClr val="bg2"/>
                </a:solidFill>
              </a:rPr>
              <a:t>4/1: Se incluyen proyectos LP de alta prioridad (Obsolescencia SCADA y Lógica de Tracción)</a:t>
            </a:r>
            <a:endParaRPr lang="es-CL" sz="1200" b="0" dirty="0">
              <a:solidFill>
                <a:schemeClr val="bg2"/>
              </a:solidFill>
            </a:endParaRPr>
          </a:p>
          <a:p>
            <a:pPr marL="177800" indent="0"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endParaRPr lang="es-CL" b="0" i="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177800" indent="0"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endParaRPr lang="es-CL" b="0" i="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L" b="0" i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15F1C-1E64-4375-BAA6-19A8153E1385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931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F3EE-FD6A-47E3-AAC2-26FF3FDABE15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6566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F3EE-FD6A-47E3-AAC2-26FF3FDABE15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6566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E142-4951-4776-ACD7-C3167F40F26D}" type="slidenum">
              <a:rPr lang="es-CL" smtClean="0"/>
              <a:pPr/>
              <a:t>15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5181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_ppt_2016_01_portad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2046" y="3429000"/>
            <a:ext cx="4750796" cy="12762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02046" y="4780772"/>
            <a:ext cx="5929488" cy="102083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el"/>
                <a:cs typeface="Ari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subtítulo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302221" y="5902325"/>
            <a:ext cx="5929313" cy="6111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Haga clic para modificar autor / fecha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227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jetos horizont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4B0-EAE3-2F42-A75F-6A607EAC454F}" type="datetimeFigureOut">
              <a:rPr lang="es-ES" smtClean="0"/>
              <a:pPr/>
              <a:t>15/02/2017</a:t>
            </a:fld>
            <a:endParaRPr lang="es-ES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490-68AB-204F-891C-4DD422C3F88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13"/>
          </p:nvPr>
        </p:nvSpPr>
        <p:spPr>
          <a:xfrm>
            <a:off x="295275" y="900113"/>
            <a:ext cx="8507412" cy="252888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5"/>
          </p:nvPr>
        </p:nvSpPr>
        <p:spPr>
          <a:xfrm>
            <a:off x="295275" y="3517509"/>
            <a:ext cx="8507412" cy="2951053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89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4B0-EAE3-2F42-A75F-6A607EAC454F}" type="datetimeFigureOut">
              <a:rPr lang="es-ES" smtClean="0"/>
              <a:pPr/>
              <a:t>15/02/2017</a:t>
            </a:fld>
            <a:endParaRPr lang="es-E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490-68AB-204F-891C-4DD422C3F88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171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lantilla_ppt_2016_01_fondo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40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85763" y="237072"/>
            <a:ext cx="6748929" cy="597953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>
                <a:solidFill>
                  <a:srgbClr val="3C3C3C"/>
                </a:solidFill>
              </a:defRPr>
            </a:lvl1pPr>
          </a:lstStyle>
          <a:p>
            <a:r>
              <a:rPr lang="es-ES" dirty="0"/>
              <a:t>Clic para modificar el título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69682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ce o Capitulo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1371600"/>
            <a:ext cx="8643938" cy="4783667"/>
          </a:xfrm>
        </p:spPr>
        <p:txBody>
          <a:bodyPr anchor="t">
            <a:normAutofit/>
          </a:bodyPr>
          <a:lstStyle>
            <a:lvl1pPr marL="514350" indent="-514350" algn="l">
              <a:spcBef>
                <a:spcPts val="600"/>
              </a:spcBef>
              <a:spcAft>
                <a:spcPts val="1200"/>
              </a:spcAft>
              <a:buClrTx/>
              <a:buFont typeface="+mj-lt"/>
              <a:buAutoNum type="arabicPeriod"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971550" indent="-514350" algn="l">
              <a:spcBef>
                <a:spcPts val="600"/>
              </a:spcBef>
              <a:spcAft>
                <a:spcPts val="1200"/>
              </a:spcAft>
              <a:buClrTx/>
              <a:buFont typeface="+mj-lt"/>
              <a:buAutoNum type="arabicPeriod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1428750" indent="-514350" algn="l">
              <a:spcBef>
                <a:spcPts val="600"/>
              </a:spcBef>
              <a:spcAft>
                <a:spcPts val="1200"/>
              </a:spcAft>
              <a:buClrTx/>
              <a:buFont typeface="+mj-lt"/>
              <a:buAutoNum type="arabicPeriod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 marL="1885950" indent="-514350" algn="l">
              <a:spcBef>
                <a:spcPts val="600"/>
              </a:spcBef>
              <a:spcAft>
                <a:spcPts val="1200"/>
              </a:spcAft>
              <a:buClrTx/>
              <a:buFont typeface="+mj-lt"/>
              <a:buAutoNum type="arabicPeriod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 marL="2343150" indent="-514350" algn="l">
              <a:spcBef>
                <a:spcPts val="600"/>
              </a:spcBef>
              <a:spcAft>
                <a:spcPts val="1200"/>
              </a:spcAft>
              <a:buClrTx/>
              <a:buFont typeface="+mj-lt"/>
              <a:buAutoNum type="arabicPeriod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texto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8474" y="266700"/>
            <a:ext cx="8399463" cy="762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C849E25-3F89-9E44-B0A0-0D63BE308C4F}" type="datetimeFigureOut">
              <a:rPr lang="es-ES" smtClean="0"/>
              <a:pPr/>
              <a:t>15/02/2017</a:t>
            </a:fld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1429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umna de texto y 2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6"/>
          </p:nvPr>
        </p:nvSpPr>
        <p:spPr>
          <a:xfrm>
            <a:off x="253999" y="1371600"/>
            <a:ext cx="5580000" cy="510381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2pPr marL="742950" indent="-28575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5" name="4 Marcador de posición de imagen"/>
          <p:cNvSpPr>
            <a:spLocks noGrp="1"/>
          </p:cNvSpPr>
          <p:nvPr>
            <p:ph type="pic" sz="quarter" idx="18"/>
          </p:nvPr>
        </p:nvSpPr>
        <p:spPr>
          <a:xfrm>
            <a:off x="5930900" y="4005263"/>
            <a:ext cx="2988000" cy="2166937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s-CL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9"/>
          </p:nvPr>
        </p:nvSpPr>
        <p:spPr>
          <a:xfrm>
            <a:off x="5930900" y="1371600"/>
            <a:ext cx="2988000" cy="2552700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</a:lstStyle>
          <a:p>
            <a:r>
              <a:rPr lang="es-ES" dirty="0" smtClean="0"/>
              <a:t>Haga clic en el icono para agregar una imagen</a:t>
            </a:r>
            <a:endParaRPr lang="es-CL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98474" y="266700"/>
            <a:ext cx="8399463" cy="762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C849E25-3F89-9E44-B0A0-0D63BE308C4F}" type="datetimeFigureOut">
              <a:rPr lang="es-ES" smtClean="0">
                <a:solidFill>
                  <a:srgbClr val="808080">
                    <a:lumMod val="75000"/>
                  </a:srgbClr>
                </a:solidFill>
              </a:rPr>
              <a:pPr/>
              <a:t>15/02/2017</a:t>
            </a:fld>
            <a:endParaRPr lang="es-ES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">
              <a:solidFill>
                <a:srgbClr val="80808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3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6"/>
          </p:nvPr>
        </p:nvSpPr>
        <p:spPr>
          <a:xfrm>
            <a:off x="254000" y="1371601"/>
            <a:ext cx="8643938" cy="4783666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2pPr marL="742950" indent="-28575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C849E25-3F89-9E44-B0A0-0D63BE308C4F}" type="datetimeFigureOut">
              <a:rPr lang="es-ES" smtClean="0"/>
              <a:pPr/>
              <a:t>15/02/2017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98474" y="266700"/>
            <a:ext cx="8399463" cy="762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4700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lantilla_ppt_2016_01_portadill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0" y="2152761"/>
            <a:ext cx="4230688" cy="12762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873200" y="3556497"/>
            <a:ext cx="5929488" cy="1020833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latin typeface="Ariel"/>
                <a:cs typeface="Ari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736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lantilla_ppt_2016_01_portadill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28463" y="900113"/>
            <a:ext cx="4974223" cy="11921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828464" y="2207167"/>
            <a:ext cx="4974223" cy="102083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el"/>
                <a:cs typeface="Ari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270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_ppt_2016_01_indic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5275" y="484228"/>
            <a:ext cx="4276725" cy="6075697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914400" indent="-457200">
              <a:buFont typeface="+mj-lt"/>
              <a:buAutoNum type="arabicPeriod"/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marL="12573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1714500" indent="-342900">
              <a:buFont typeface="+mj-lt"/>
              <a:buAutoNum type="arabicPeriod"/>
              <a:defRPr sz="1400">
                <a:solidFill>
                  <a:schemeClr val="tx1"/>
                </a:solidFill>
                <a:latin typeface="Arial"/>
                <a:cs typeface="Arial"/>
              </a:defRPr>
            </a:lvl4pPr>
            <a:lvl5pPr marL="2171700" indent="-342900">
              <a:buFont typeface="+mj-lt"/>
              <a:buAutoNum type="arabicPeriod"/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415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pag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sz="quarter" idx="10"/>
          </p:nvPr>
        </p:nvSpPr>
        <p:spPr>
          <a:xfrm>
            <a:off x="295274" y="900113"/>
            <a:ext cx="8507413" cy="566261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83AE4B0-EAE3-2F42-A75F-6A607EAC454F}" type="datetimeFigureOut">
              <a:rPr lang="es-ES" smtClean="0"/>
              <a:pPr/>
              <a:t>15/02/2017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17D490-68AB-204F-891C-4DD422C3F88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95275" y="910582"/>
            <a:ext cx="4038600" cy="56521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0" y="910582"/>
            <a:ext cx="4038600" cy="56521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4B0-EAE3-2F42-A75F-6A607EAC454F}" type="datetimeFigureOut">
              <a:rPr lang="es-ES" smtClean="0"/>
              <a:pPr/>
              <a:t>15/02/2017</a:t>
            </a:fld>
            <a:endParaRPr lang="es-ES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490-68AB-204F-891C-4DD422C3F88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08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4B0-EAE3-2F42-A75F-6A607EAC454F}" type="datetimeFigureOut">
              <a:rPr lang="es-ES" smtClean="0"/>
              <a:pPr/>
              <a:t>15/02/2017</a:t>
            </a:fld>
            <a:endParaRPr lang="es-ES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490-68AB-204F-891C-4DD422C3F88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13"/>
          </p:nvPr>
        </p:nvSpPr>
        <p:spPr>
          <a:xfrm>
            <a:off x="295275" y="900113"/>
            <a:ext cx="4172790" cy="252888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7" name="Marcador de contenido 16"/>
          <p:cNvSpPr>
            <a:spLocks noGrp="1"/>
          </p:cNvSpPr>
          <p:nvPr>
            <p:ph sz="quarter" idx="14"/>
          </p:nvPr>
        </p:nvSpPr>
        <p:spPr>
          <a:xfrm>
            <a:off x="4573588" y="900113"/>
            <a:ext cx="4229099" cy="252888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9" name="Marcador de contenido 18"/>
          <p:cNvSpPr>
            <a:spLocks noGrp="1"/>
          </p:cNvSpPr>
          <p:nvPr>
            <p:ph sz="quarter" idx="15"/>
          </p:nvPr>
        </p:nvSpPr>
        <p:spPr>
          <a:xfrm>
            <a:off x="295275" y="3554054"/>
            <a:ext cx="8507411" cy="289623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76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4B0-EAE3-2F42-A75F-6A607EAC454F}" type="datetimeFigureOut">
              <a:rPr lang="es-ES" smtClean="0"/>
              <a:pPr/>
              <a:t>15/02/2017</a:t>
            </a:fld>
            <a:endParaRPr lang="es-ES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490-68AB-204F-891C-4DD422C3F88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13"/>
          </p:nvPr>
        </p:nvSpPr>
        <p:spPr>
          <a:xfrm>
            <a:off x="295275" y="900113"/>
            <a:ext cx="4172790" cy="252888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7" name="Marcador de contenido 16"/>
          <p:cNvSpPr>
            <a:spLocks noGrp="1"/>
          </p:cNvSpPr>
          <p:nvPr>
            <p:ph sz="quarter" idx="14"/>
          </p:nvPr>
        </p:nvSpPr>
        <p:spPr>
          <a:xfrm>
            <a:off x="4573588" y="900113"/>
            <a:ext cx="4229099" cy="252888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5"/>
          </p:nvPr>
        </p:nvSpPr>
        <p:spPr>
          <a:xfrm>
            <a:off x="295275" y="3517509"/>
            <a:ext cx="4172790" cy="2951053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6"/>
          </p:nvPr>
        </p:nvSpPr>
        <p:spPr>
          <a:xfrm>
            <a:off x="4573588" y="3517509"/>
            <a:ext cx="4229099" cy="2951053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3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jeto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4B0-EAE3-2F42-A75F-6A607EAC454F}" type="datetimeFigureOut">
              <a:rPr lang="es-ES" smtClean="0"/>
              <a:pPr/>
              <a:t>15/02/2017</a:t>
            </a:fld>
            <a:endParaRPr lang="es-ES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490-68AB-204F-891C-4DD422C3F88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13"/>
          </p:nvPr>
        </p:nvSpPr>
        <p:spPr>
          <a:xfrm>
            <a:off x="295275" y="900113"/>
            <a:ext cx="4172790" cy="55684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7" name="Marcador de contenido 16"/>
          <p:cNvSpPr>
            <a:spLocks noGrp="1"/>
          </p:cNvSpPr>
          <p:nvPr>
            <p:ph sz="quarter" idx="14"/>
          </p:nvPr>
        </p:nvSpPr>
        <p:spPr>
          <a:xfrm>
            <a:off x="4573588" y="900113"/>
            <a:ext cx="4229099" cy="252888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6"/>
          </p:nvPr>
        </p:nvSpPr>
        <p:spPr>
          <a:xfrm>
            <a:off x="4573588" y="3517509"/>
            <a:ext cx="4229099" cy="2951053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37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_ppt_2016_01_contenidos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5274" y="905835"/>
            <a:ext cx="8485523" cy="5656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>
          <a:xfrm>
            <a:off x="3124200" y="6562725"/>
            <a:ext cx="2895600" cy="2592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6553200" y="6562725"/>
            <a:ext cx="2133600" cy="2592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fld id="{0217D490-68AB-204F-891C-4DD422C3F88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2"/>
          </p:nvPr>
        </p:nvSpPr>
        <p:spPr>
          <a:xfrm>
            <a:off x="457200" y="6562725"/>
            <a:ext cx="2133600" cy="2592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fld id="{B83AE4B0-EAE3-2F42-A75F-6A607EAC454F}" type="datetimeFigureOut">
              <a:rPr lang="es-ES" smtClean="0"/>
              <a:pPr/>
              <a:t>15/02/2017</a:t>
            </a:fld>
            <a:endParaRPr lang="es-ES"/>
          </a:p>
        </p:txBody>
      </p:sp>
      <p:sp>
        <p:nvSpPr>
          <p:cNvPr id="6" name="Marcador de título 5"/>
          <p:cNvSpPr>
            <a:spLocks noGrp="1"/>
          </p:cNvSpPr>
          <p:nvPr>
            <p:ph type="title"/>
          </p:nvPr>
        </p:nvSpPr>
        <p:spPr>
          <a:xfrm>
            <a:off x="295274" y="82774"/>
            <a:ext cx="7325107" cy="456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145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6" r:id="rId7"/>
    <p:sldLayoutId id="2147483662" r:id="rId8"/>
    <p:sldLayoutId id="2147483664" r:id="rId9"/>
    <p:sldLayoutId id="2147483663" r:id="rId10"/>
    <p:sldLayoutId id="2147483654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chart" Target="../charts/chart3.xml"/><Relationship Id="rId5" Type="http://schemas.openxmlformats.org/officeDocument/2006/relationships/tags" Target="../tags/tag117.xml"/><Relationship Id="rId10" Type="http://schemas.openxmlformats.org/officeDocument/2006/relationships/slideLayout" Target="../slideLayouts/slideLayout14.xml"/><Relationship Id="rId4" Type="http://schemas.openxmlformats.org/officeDocument/2006/relationships/tags" Target="../tags/tag116.xml"/><Relationship Id="rId9" Type="http://schemas.openxmlformats.org/officeDocument/2006/relationships/tags" Target="../tags/tag1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ETRO_LEAN_FHD.mov" TargetMode="Externa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5.xml"/><Relationship Id="rId21" Type="http://schemas.openxmlformats.org/officeDocument/2006/relationships/tags" Target="../tags/tag20.xml"/><Relationship Id="rId42" Type="http://schemas.openxmlformats.org/officeDocument/2006/relationships/tags" Target="../tags/tag41.xml"/><Relationship Id="rId47" Type="http://schemas.openxmlformats.org/officeDocument/2006/relationships/tags" Target="../tags/tag46.xml"/><Relationship Id="rId63" Type="http://schemas.openxmlformats.org/officeDocument/2006/relationships/tags" Target="../tags/tag62.xml"/><Relationship Id="rId68" Type="http://schemas.openxmlformats.org/officeDocument/2006/relationships/tags" Target="../tags/tag67.xml"/><Relationship Id="rId84" Type="http://schemas.openxmlformats.org/officeDocument/2006/relationships/tags" Target="../tags/tag83.xml"/><Relationship Id="rId89" Type="http://schemas.openxmlformats.org/officeDocument/2006/relationships/tags" Target="../tags/tag88.xml"/><Relationship Id="rId7" Type="http://schemas.openxmlformats.org/officeDocument/2006/relationships/tags" Target="../tags/tag6.xml"/><Relationship Id="rId71" Type="http://schemas.openxmlformats.org/officeDocument/2006/relationships/tags" Target="../tags/tag70.xml"/><Relationship Id="rId92" Type="http://schemas.openxmlformats.org/officeDocument/2006/relationships/tags" Target="../tags/tag91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9" Type="http://schemas.openxmlformats.org/officeDocument/2006/relationships/tags" Target="../tags/tag28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tags" Target="../tags/tag39.xml"/><Relationship Id="rId45" Type="http://schemas.openxmlformats.org/officeDocument/2006/relationships/tags" Target="../tags/tag44.xml"/><Relationship Id="rId53" Type="http://schemas.openxmlformats.org/officeDocument/2006/relationships/tags" Target="../tags/tag52.xml"/><Relationship Id="rId58" Type="http://schemas.openxmlformats.org/officeDocument/2006/relationships/tags" Target="../tags/tag57.xml"/><Relationship Id="rId66" Type="http://schemas.openxmlformats.org/officeDocument/2006/relationships/tags" Target="../tags/tag65.xml"/><Relationship Id="rId74" Type="http://schemas.openxmlformats.org/officeDocument/2006/relationships/tags" Target="../tags/tag73.xml"/><Relationship Id="rId79" Type="http://schemas.openxmlformats.org/officeDocument/2006/relationships/tags" Target="../tags/tag78.xml"/><Relationship Id="rId87" Type="http://schemas.openxmlformats.org/officeDocument/2006/relationships/tags" Target="../tags/tag86.xml"/><Relationship Id="rId102" Type="http://schemas.openxmlformats.org/officeDocument/2006/relationships/chart" Target="../charts/chart1.xml"/><Relationship Id="rId5" Type="http://schemas.openxmlformats.org/officeDocument/2006/relationships/tags" Target="../tags/tag4.xml"/><Relationship Id="rId61" Type="http://schemas.openxmlformats.org/officeDocument/2006/relationships/tags" Target="../tags/tag60.xml"/><Relationship Id="rId82" Type="http://schemas.openxmlformats.org/officeDocument/2006/relationships/tags" Target="../tags/tag81.xml"/><Relationship Id="rId90" Type="http://schemas.openxmlformats.org/officeDocument/2006/relationships/tags" Target="../tags/tag89.xml"/><Relationship Id="rId95" Type="http://schemas.openxmlformats.org/officeDocument/2006/relationships/tags" Target="../tags/tag94.xml"/><Relationship Id="rId19" Type="http://schemas.openxmlformats.org/officeDocument/2006/relationships/tags" Target="../tags/tag1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tags" Target="../tags/tag42.xml"/><Relationship Id="rId48" Type="http://schemas.openxmlformats.org/officeDocument/2006/relationships/tags" Target="../tags/tag47.xml"/><Relationship Id="rId56" Type="http://schemas.openxmlformats.org/officeDocument/2006/relationships/tags" Target="../tags/tag55.xml"/><Relationship Id="rId64" Type="http://schemas.openxmlformats.org/officeDocument/2006/relationships/tags" Target="../tags/tag63.xml"/><Relationship Id="rId69" Type="http://schemas.openxmlformats.org/officeDocument/2006/relationships/tags" Target="../tags/tag68.xml"/><Relationship Id="rId77" Type="http://schemas.openxmlformats.org/officeDocument/2006/relationships/tags" Target="../tags/tag76.xml"/><Relationship Id="rId100" Type="http://schemas.openxmlformats.org/officeDocument/2006/relationships/tags" Target="../tags/tag99.xml"/><Relationship Id="rId105" Type="http://schemas.openxmlformats.org/officeDocument/2006/relationships/image" Target="../media/image23.emf"/><Relationship Id="rId8" Type="http://schemas.openxmlformats.org/officeDocument/2006/relationships/tags" Target="../tags/tag7.xml"/><Relationship Id="rId51" Type="http://schemas.openxmlformats.org/officeDocument/2006/relationships/tags" Target="../tags/tag50.xml"/><Relationship Id="rId72" Type="http://schemas.openxmlformats.org/officeDocument/2006/relationships/tags" Target="../tags/tag71.xml"/><Relationship Id="rId80" Type="http://schemas.openxmlformats.org/officeDocument/2006/relationships/tags" Target="../tags/tag79.xml"/><Relationship Id="rId85" Type="http://schemas.openxmlformats.org/officeDocument/2006/relationships/tags" Target="../tags/tag84.xml"/><Relationship Id="rId93" Type="http://schemas.openxmlformats.org/officeDocument/2006/relationships/tags" Target="../tags/tag92.xml"/><Relationship Id="rId98" Type="http://schemas.openxmlformats.org/officeDocument/2006/relationships/tags" Target="../tags/tag97.xml"/><Relationship Id="rId3" Type="http://schemas.openxmlformats.org/officeDocument/2006/relationships/tags" Target="../tags/tag2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46" Type="http://schemas.openxmlformats.org/officeDocument/2006/relationships/tags" Target="../tags/tag45.xml"/><Relationship Id="rId59" Type="http://schemas.openxmlformats.org/officeDocument/2006/relationships/tags" Target="../tags/tag58.xml"/><Relationship Id="rId67" Type="http://schemas.openxmlformats.org/officeDocument/2006/relationships/tags" Target="../tags/tag66.xml"/><Relationship Id="rId103" Type="http://schemas.openxmlformats.org/officeDocument/2006/relationships/image" Target="../media/image24.jpeg"/><Relationship Id="rId20" Type="http://schemas.openxmlformats.org/officeDocument/2006/relationships/tags" Target="../tags/tag19.xml"/><Relationship Id="rId41" Type="http://schemas.openxmlformats.org/officeDocument/2006/relationships/tags" Target="../tags/tag40.xml"/><Relationship Id="rId54" Type="http://schemas.openxmlformats.org/officeDocument/2006/relationships/tags" Target="../tags/tag53.xml"/><Relationship Id="rId62" Type="http://schemas.openxmlformats.org/officeDocument/2006/relationships/tags" Target="../tags/tag61.xml"/><Relationship Id="rId70" Type="http://schemas.openxmlformats.org/officeDocument/2006/relationships/tags" Target="../tags/tag69.xml"/><Relationship Id="rId75" Type="http://schemas.openxmlformats.org/officeDocument/2006/relationships/tags" Target="../tags/tag74.xml"/><Relationship Id="rId83" Type="http://schemas.openxmlformats.org/officeDocument/2006/relationships/tags" Target="../tags/tag82.xml"/><Relationship Id="rId88" Type="http://schemas.openxmlformats.org/officeDocument/2006/relationships/tags" Target="../tags/tag87.xml"/><Relationship Id="rId91" Type="http://schemas.openxmlformats.org/officeDocument/2006/relationships/tags" Target="../tags/tag90.xml"/><Relationship Id="rId96" Type="http://schemas.openxmlformats.org/officeDocument/2006/relationships/tags" Target="../tags/tag95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49" Type="http://schemas.openxmlformats.org/officeDocument/2006/relationships/tags" Target="../tags/tag48.xml"/><Relationship Id="rId57" Type="http://schemas.openxmlformats.org/officeDocument/2006/relationships/tags" Target="../tags/tag56.xml"/><Relationship Id="rId10" Type="http://schemas.openxmlformats.org/officeDocument/2006/relationships/tags" Target="../tags/tag9.xml"/><Relationship Id="rId31" Type="http://schemas.openxmlformats.org/officeDocument/2006/relationships/tags" Target="../tags/tag30.xml"/><Relationship Id="rId44" Type="http://schemas.openxmlformats.org/officeDocument/2006/relationships/tags" Target="../tags/tag43.xml"/><Relationship Id="rId52" Type="http://schemas.openxmlformats.org/officeDocument/2006/relationships/tags" Target="../tags/tag51.xml"/><Relationship Id="rId60" Type="http://schemas.openxmlformats.org/officeDocument/2006/relationships/tags" Target="../tags/tag59.xml"/><Relationship Id="rId65" Type="http://schemas.openxmlformats.org/officeDocument/2006/relationships/tags" Target="../tags/tag64.xml"/><Relationship Id="rId73" Type="http://schemas.openxmlformats.org/officeDocument/2006/relationships/tags" Target="../tags/tag72.xml"/><Relationship Id="rId78" Type="http://schemas.openxmlformats.org/officeDocument/2006/relationships/tags" Target="../tags/tag77.xml"/><Relationship Id="rId81" Type="http://schemas.openxmlformats.org/officeDocument/2006/relationships/tags" Target="../tags/tag80.xml"/><Relationship Id="rId86" Type="http://schemas.openxmlformats.org/officeDocument/2006/relationships/tags" Target="../tags/tag85.xml"/><Relationship Id="rId94" Type="http://schemas.openxmlformats.org/officeDocument/2006/relationships/tags" Target="../tags/tag93.xml"/><Relationship Id="rId99" Type="http://schemas.openxmlformats.org/officeDocument/2006/relationships/tags" Target="../tags/tag98.xml"/><Relationship Id="rId101" Type="http://schemas.openxmlformats.org/officeDocument/2006/relationships/slideLayout" Target="../slideLayouts/slideLayout5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9" Type="http://schemas.openxmlformats.org/officeDocument/2006/relationships/tags" Target="../tags/tag38.xml"/><Relationship Id="rId34" Type="http://schemas.openxmlformats.org/officeDocument/2006/relationships/tags" Target="../tags/tag33.xml"/><Relationship Id="rId50" Type="http://schemas.openxmlformats.org/officeDocument/2006/relationships/tags" Target="../tags/tag49.xml"/><Relationship Id="rId55" Type="http://schemas.openxmlformats.org/officeDocument/2006/relationships/tags" Target="../tags/tag54.xml"/><Relationship Id="rId76" Type="http://schemas.openxmlformats.org/officeDocument/2006/relationships/tags" Target="../tags/tag75.xml"/><Relationship Id="rId97" Type="http://schemas.openxmlformats.org/officeDocument/2006/relationships/tags" Target="../tags/tag96.xml"/><Relationship Id="rId10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chart" Target="../charts/chart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53256" y="3124200"/>
            <a:ext cx="7063824" cy="146304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Oportunidad de Mejora:</a:t>
            </a:r>
            <a:br>
              <a:rPr lang="es-ES" b="1" dirty="0" smtClean="0"/>
            </a:br>
            <a:r>
              <a:rPr lang="es-ES" b="1" dirty="0" smtClean="0"/>
              <a:t>Revisión de Procesos e Impacto </a:t>
            </a:r>
            <a:r>
              <a:rPr lang="es-ES" b="1" dirty="0" smtClean="0">
                <a:solidFill>
                  <a:schemeClr val="bg1"/>
                </a:solidFill>
              </a:rPr>
              <a:t>Percepción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de Usuarios</a:t>
            </a:r>
            <a:endParaRPr lang="es-ES"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302221" y="5695060"/>
            <a:ext cx="8308379" cy="964819"/>
          </a:xfrm>
        </p:spPr>
        <p:txBody>
          <a:bodyPr/>
          <a:lstStyle/>
          <a:p>
            <a:r>
              <a:rPr lang="es-CL" dirty="0" smtClean="0">
                <a:latin typeface="Calibri" panose="020F0502020204030204" pitchFamily="34" charset="0"/>
              </a:rPr>
              <a:t>Roland Zamora Vega</a:t>
            </a:r>
          </a:p>
          <a:p>
            <a:r>
              <a:rPr lang="es-CL" dirty="0" smtClean="0">
                <a:latin typeface="Calibri" panose="020F0502020204030204" pitchFamily="34" charset="0"/>
              </a:rPr>
              <a:t>Gerente de Estudios y Negocios de Transporte / Metro de Santiago</a:t>
            </a:r>
          </a:p>
          <a:p>
            <a:r>
              <a:rPr lang="es-CL" dirty="0" smtClean="0">
                <a:latin typeface="Calibri" panose="020F0502020204030204" pitchFamily="34" charset="0"/>
              </a:rPr>
              <a:t>Secretario General / ALAMYS</a:t>
            </a:r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lecha derecha"/>
          <p:cNvSpPr/>
          <p:nvPr/>
        </p:nvSpPr>
        <p:spPr>
          <a:xfrm>
            <a:off x="1623460" y="1554944"/>
            <a:ext cx="7421939" cy="3505786"/>
          </a:xfrm>
          <a:prstGeom prst="rightArrow">
            <a:avLst>
              <a:gd name="adj1" fmla="val 63563"/>
              <a:gd name="adj2" fmla="val 3201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 redondeado"/>
          <p:cNvSpPr/>
          <p:nvPr/>
        </p:nvSpPr>
        <p:spPr>
          <a:xfrm>
            <a:off x="433390" y="1427433"/>
            <a:ext cx="1619250" cy="396000"/>
          </a:xfrm>
          <a:prstGeom prst="roundRect">
            <a:avLst/>
          </a:prstGeom>
          <a:solidFill>
            <a:schemeClr val="tx1"/>
          </a:solidFill>
          <a:ln>
            <a:solidFill>
              <a:srgbClr val="007E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s-CL" b="1" dirty="0">
                <a:latin typeface="Calibri" panose="020F0502020204030204" pitchFamily="34" charset="0"/>
              </a:rPr>
              <a:t>Fase I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185004" y="1436958"/>
            <a:ext cx="1619250" cy="396000"/>
          </a:xfrm>
          <a:prstGeom prst="roundRect">
            <a:avLst/>
          </a:prstGeom>
          <a:solidFill>
            <a:schemeClr val="tx1"/>
          </a:solidFill>
          <a:ln>
            <a:solidFill>
              <a:srgbClr val="007E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s-CL" b="1" dirty="0" smtClean="0">
                <a:latin typeface="Calibri" panose="020F0502020204030204" pitchFamily="34" charset="0"/>
              </a:rPr>
              <a:t>Fase II</a:t>
            </a:r>
            <a:endParaRPr lang="es-CL" b="1" dirty="0">
              <a:latin typeface="Calibri" panose="020F0502020204030204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216110" y="1026972"/>
            <a:ext cx="1619250" cy="396000"/>
          </a:xfrm>
          <a:prstGeom prst="roundRect">
            <a:avLst/>
          </a:prstGeom>
          <a:pattFill prst="dkDnDiag">
            <a:fgClr>
              <a:srgbClr val="C00000"/>
            </a:fgClr>
            <a:bgClr>
              <a:srgbClr val="FF0000"/>
            </a:bgClr>
          </a:patt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s-CL" b="1" dirty="0" smtClean="0">
                <a:latin typeface="Calibri" panose="020F0502020204030204" pitchFamily="34" charset="0"/>
              </a:rPr>
              <a:t>Fase III</a:t>
            </a:r>
            <a:endParaRPr lang="es-CL" b="1" dirty="0">
              <a:latin typeface="Calibri" panose="020F050202020403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33390" y="1953313"/>
            <a:ext cx="1619250" cy="9848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PILOTO: Procesos Mantenimiento en Taller San Eugenio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33390" y="3023543"/>
            <a:ext cx="1619250" cy="1012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PILOTO: Proceso de Pago a Conductores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185004" y="1926113"/>
            <a:ext cx="1619250" cy="4633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>
              <a:lnSpc>
                <a:spcPts val="1200"/>
              </a:lnSpc>
            </a:pP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Procesos </a:t>
            </a:r>
            <a:r>
              <a:rPr lang="es-CL" sz="12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Mant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 trenes</a:t>
            </a: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en Taller Neptuno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185004" y="2474828"/>
            <a:ext cx="1619250" cy="4633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01" rIns="0" bIns="45701" rtlCol="0" anchor="ctr"/>
          <a:lstStyle/>
          <a:p>
            <a:pPr algn="ctr">
              <a:lnSpc>
                <a:spcPts val="1200"/>
              </a:lnSpc>
            </a:pPr>
            <a:r>
              <a:rPr lang="es-CL" sz="12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Proceso de </a:t>
            </a:r>
            <a:r>
              <a:rPr lang="es-CL" sz="1200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Asignación Servicios </a:t>
            </a:r>
            <a:r>
              <a:rPr lang="es-CL" sz="12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 Conductores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185004" y="3023543"/>
            <a:ext cx="1619250" cy="4633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>
              <a:lnSpc>
                <a:spcPts val="1200"/>
              </a:lnSpc>
            </a:pPr>
            <a:r>
              <a:rPr lang="es-CL" sz="12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Procesos </a:t>
            </a:r>
            <a:r>
              <a:rPr lang="es-CL" sz="12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Mant</a:t>
            </a:r>
            <a:r>
              <a:rPr lang="es-CL" sz="1200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. trenes</a:t>
            </a:r>
            <a:r>
              <a:rPr lang="es-CL" sz="12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/>
            </a:r>
            <a:br>
              <a:rPr lang="es-CL" sz="12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</a:br>
            <a:r>
              <a:rPr lang="es-CL" sz="12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en Taller Lo Ovalle</a:t>
            </a:r>
          </a:p>
        </p:txBody>
      </p:sp>
      <p:sp>
        <p:nvSpPr>
          <p:cNvPr id="20" name="19 Flecha derecha"/>
          <p:cNvSpPr/>
          <p:nvPr/>
        </p:nvSpPr>
        <p:spPr>
          <a:xfrm>
            <a:off x="433388" y="1110779"/>
            <a:ext cx="3960000" cy="2286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endParaRPr lang="es-CL"/>
          </a:p>
        </p:txBody>
      </p:sp>
      <p:sp>
        <p:nvSpPr>
          <p:cNvPr id="21" name="20 CuadroTexto"/>
          <p:cNvSpPr txBox="1"/>
          <p:nvPr/>
        </p:nvSpPr>
        <p:spPr>
          <a:xfrm>
            <a:off x="101634" y="911461"/>
            <a:ext cx="644280" cy="249339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lstStyle/>
          <a:p>
            <a:r>
              <a:rPr lang="es-CL" sz="1000" b="1" i="1" dirty="0">
                <a:latin typeface="Calibri" panose="020F0502020204030204" pitchFamily="34" charset="0"/>
              </a:rPr>
              <a:t>11/2015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888302" y="911461"/>
            <a:ext cx="452907" cy="249339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lstStyle/>
          <a:p>
            <a:r>
              <a:rPr lang="es-CL" sz="1000" b="1" i="1" dirty="0"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698290" y="911461"/>
            <a:ext cx="452907" cy="249339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lstStyle/>
          <a:p>
            <a:r>
              <a:rPr lang="es-CL" sz="1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2017</a:t>
            </a:r>
            <a:endParaRPr lang="es-CL" sz="10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24 Triángulo isósceles"/>
          <p:cNvSpPr/>
          <p:nvPr/>
        </p:nvSpPr>
        <p:spPr>
          <a:xfrm>
            <a:off x="376488" y="1121549"/>
            <a:ext cx="103527" cy="113572"/>
          </a:xfrm>
          <a:prstGeom prst="triangl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endParaRPr lang="es-CL"/>
          </a:p>
        </p:txBody>
      </p:sp>
      <p:sp>
        <p:nvSpPr>
          <p:cNvPr id="26" name="25 Triángulo isósceles"/>
          <p:cNvSpPr/>
          <p:nvPr/>
        </p:nvSpPr>
        <p:spPr>
          <a:xfrm>
            <a:off x="1055889" y="1121549"/>
            <a:ext cx="103527" cy="113572"/>
          </a:xfrm>
          <a:prstGeom prst="triangl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endParaRPr lang="es-CL"/>
          </a:p>
        </p:txBody>
      </p:sp>
      <p:sp>
        <p:nvSpPr>
          <p:cNvPr id="27" name="26 Triángulo isósceles"/>
          <p:cNvSpPr/>
          <p:nvPr/>
        </p:nvSpPr>
        <p:spPr>
          <a:xfrm>
            <a:off x="3868632" y="1121549"/>
            <a:ext cx="103527" cy="113572"/>
          </a:xfrm>
          <a:prstGeom prst="triangle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endParaRPr lang="es-CL"/>
          </a:p>
        </p:txBody>
      </p:sp>
      <p:sp>
        <p:nvSpPr>
          <p:cNvPr id="31" name="30 Rectángulo"/>
          <p:cNvSpPr/>
          <p:nvPr/>
        </p:nvSpPr>
        <p:spPr>
          <a:xfrm>
            <a:off x="2185004" y="3572257"/>
            <a:ext cx="1619250" cy="4633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>
              <a:lnSpc>
                <a:spcPts val="1200"/>
              </a:lnSpc>
            </a:pPr>
            <a:r>
              <a:rPr lang="es-CL" sz="1200" i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Priorización de Procesos a </a:t>
            </a:r>
            <a:r>
              <a:rPr lang="es-CL" sz="1200" i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Intervenir</a:t>
            </a:r>
            <a:endParaRPr lang="es-CL" sz="1200" i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75" y="5281442"/>
            <a:ext cx="1429229" cy="1071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5031" y="5292462"/>
            <a:ext cx="1435304" cy="1071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915" y="5293529"/>
            <a:ext cx="1429229" cy="1071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245" y="5287351"/>
            <a:ext cx="1429229" cy="1071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3460" y="5281442"/>
            <a:ext cx="1429229" cy="1071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700" y="5293529"/>
            <a:ext cx="1429229" cy="1071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ítulo 2"/>
          <p:cNvSpPr>
            <a:spLocks noGrp="1"/>
          </p:cNvSpPr>
          <p:nvPr>
            <p:ph type="title"/>
          </p:nvPr>
        </p:nvSpPr>
        <p:spPr>
          <a:xfrm>
            <a:off x="-16383" y="82774"/>
            <a:ext cx="8230217" cy="456273"/>
          </a:xfrm>
        </p:spPr>
        <p:txBody>
          <a:bodyPr>
            <a:noAutofit/>
          </a:bodyPr>
          <a:lstStyle/>
          <a:p>
            <a:pPr algn="l"/>
            <a:r>
              <a:rPr lang="es-CL" sz="1900" b="1" dirty="0" smtClean="0">
                <a:latin typeface="Calibri" panose="020F0502020204030204" pitchFamily="34" charset="0"/>
              </a:rPr>
              <a:t>Durante el año 2016, EM desarrolló proyectos de implementación con positivos resultados y sentó las bases para un despliegue transversal de la metodología</a:t>
            </a:r>
            <a:endParaRPr lang="es-CL" sz="1900" b="1" dirty="0">
              <a:latin typeface="Calibri" panose="020F0502020204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86655" y="1843356"/>
            <a:ext cx="314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latin typeface="Calibri" panose="020F0502020204030204" pitchFamily="34" charset="0"/>
              </a:rPr>
              <a:t>PRINCIPALES IMPACTOS GMAN</a:t>
            </a:r>
            <a:endParaRPr lang="es-CL" b="1" dirty="0">
              <a:latin typeface="Calibri" panose="020F0502020204030204" pitchFamily="34" charset="0"/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3762736" y="2306789"/>
            <a:ext cx="46539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9425" lvl="2" indent="-285750" algn="just" defTabSz="895350">
              <a:spcAft>
                <a:spcPts val="18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"/>
              <a:defRPr/>
            </a:pPr>
            <a:r>
              <a:rPr lang="es-CL" sz="1600" kern="0" dirty="0" smtClean="0">
                <a:solidFill>
                  <a:srgbClr val="FFFFFF"/>
                </a:solidFill>
                <a:latin typeface="Calibri" pitchFamily="34" charset="0"/>
              </a:rPr>
              <a:t>Incremento en utilización de </a:t>
            </a:r>
            <a:r>
              <a:rPr lang="es-CL" sz="1600" kern="0" dirty="0" err="1" smtClean="0">
                <a:solidFill>
                  <a:srgbClr val="FFFFFF"/>
                </a:solidFill>
                <a:latin typeface="Calibri" pitchFamily="34" charset="0"/>
              </a:rPr>
              <a:t>hh</a:t>
            </a:r>
            <a:r>
              <a:rPr lang="es-CL" sz="1600" kern="0" dirty="0" smtClean="0">
                <a:solidFill>
                  <a:srgbClr val="FFFFFF"/>
                </a:solidFill>
                <a:latin typeface="Calibri" pitchFamily="34" charset="0"/>
              </a:rPr>
              <a:t> disponibles de técnicos </a:t>
            </a:r>
            <a:r>
              <a:rPr lang="es-CL" sz="1600" kern="0" dirty="0" err="1" smtClean="0">
                <a:solidFill>
                  <a:srgbClr val="FFFFFF"/>
                </a:solidFill>
                <a:latin typeface="Calibri" pitchFamily="34" charset="0"/>
              </a:rPr>
              <a:t>mantto</a:t>
            </a:r>
            <a:r>
              <a:rPr lang="es-CL" sz="1600" kern="0" dirty="0" smtClean="0">
                <a:solidFill>
                  <a:srgbClr val="FFFFFF"/>
                </a:solidFill>
                <a:latin typeface="Calibri" pitchFamily="34" charset="0"/>
              </a:rPr>
              <a:t>. trenes (50% promedio).</a:t>
            </a:r>
          </a:p>
          <a:p>
            <a:pPr marL="479425" lvl="2" indent="-285750" algn="just" defTabSz="895350">
              <a:spcAft>
                <a:spcPts val="18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"/>
              <a:defRPr/>
            </a:pPr>
            <a:r>
              <a:rPr lang="es-CL" sz="1600" kern="0" dirty="0" smtClean="0">
                <a:solidFill>
                  <a:srgbClr val="FFFFFF"/>
                </a:solidFill>
                <a:latin typeface="Calibri" pitchFamily="34" charset="0"/>
              </a:rPr>
              <a:t>Optimización en dotación SGMTN, que genera ahorro anual de 200 millones de pesos.</a:t>
            </a:r>
            <a:endParaRPr lang="es-CL" sz="1600" kern="0" dirty="0">
              <a:solidFill>
                <a:srgbClr val="FFFFFF"/>
              </a:solidFill>
              <a:latin typeface="Calibri" pitchFamily="34" charset="0"/>
            </a:endParaRPr>
          </a:p>
          <a:p>
            <a:pPr marL="479425" lvl="2" indent="-285750" algn="just" defTabSz="895350">
              <a:spcAft>
                <a:spcPts val="18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"/>
              <a:defRPr/>
            </a:pPr>
            <a:r>
              <a:rPr lang="es-CL" sz="1600" kern="0" dirty="0" smtClean="0">
                <a:solidFill>
                  <a:srgbClr val="FFFFFF"/>
                </a:solidFill>
                <a:latin typeface="Calibri" pitchFamily="34" charset="0"/>
              </a:rPr>
              <a:t>Reducción de tasas de averías en trenes entre un 4% a más de un 25% de mejora.</a:t>
            </a:r>
          </a:p>
        </p:txBody>
      </p:sp>
    </p:spTree>
    <p:extLst>
      <p:ext uri="{BB962C8B-B14F-4D97-AF65-F5344CB8AC3E}">
        <p14:creationId xmlns:p14="http://schemas.microsoft.com/office/powerpoint/2010/main" val="101217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lecha derecha"/>
          <p:cNvSpPr/>
          <p:nvPr/>
        </p:nvSpPr>
        <p:spPr>
          <a:xfrm>
            <a:off x="1623460" y="1554944"/>
            <a:ext cx="7421939" cy="3505786"/>
          </a:xfrm>
          <a:prstGeom prst="rightArrow">
            <a:avLst>
              <a:gd name="adj1" fmla="val 68959"/>
              <a:gd name="adj2" fmla="val 32012"/>
            </a:avLst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33390" y="1427433"/>
            <a:ext cx="1619250" cy="396000"/>
          </a:xfrm>
          <a:prstGeom prst="roundRect">
            <a:avLst/>
          </a:prstGeom>
          <a:solidFill>
            <a:schemeClr val="tx1"/>
          </a:solidFill>
          <a:ln>
            <a:solidFill>
              <a:srgbClr val="007E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s-CL" b="1" dirty="0">
                <a:latin typeface="Calibri" panose="020F0502020204030204" pitchFamily="34" charset="0"/>
              </a:rPr>
              <a:t>Fase I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185004" y="1436958"/>
            <a:ext cx="1619250" cy="396000"/>
          </a:xfrm>
          <a:prstGeom prst="roundRect">
            <a:avLst/>
          </a:prstGeom>
          <a:solidFill>
            <a:schemeClr val="tx1"/>
          </a:solidFill>
          <a:ln>
            <a:solidFill>
              <a:srgbClr val="007E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s-CL" b="1" dirty="0" smtClean="0">
                <a:latin typeface="Calibri" panose="020F0502020204030204" pitchFamily="34" charset="0"/>
              </a:rPr>
              <a:t>Fase II</a:t>
            </a:r>
            <a:endParaRPr lang="es-CL" b="1" dirty="0">
              <a:latin typeface="Calibri" panose="020F0502020204030204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216110" y="1026972"/>
            <a:ext cx="1619250" cy="396000"/>
          </a:xfrm>
          <a:prstGeom prst="roundRect">
            <a:avLst/>
          </a:prstGeom>
          <a:pattFill prst="dkDnDiag">
            <a:fgClr>
              <a:srgbClr val="C00000"/>
            </a:fgClr>
            <a:bgClr>
              <a:srgbClr val="FF0000"/>
            </a:bgClr>
          </a:patt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s-CL" b="1" dirty="0" smtClean="0">
                <a:latin typeface="Calibri" panose="020F0502020204030204" pitchFamily="34" charset="0"/>
              </a:rPr>
              <a:t>Fase III</a:t>
            </a:r>
            <a:endParaRPr lang="es-CL" b="1" dirty="0">
              <a:latin typeface="Calibri" panose="020F050202020403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33390" y="1953313"/>
            <a:ext cx="1619250" cy="9848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PILOTO: Procesos Mantenimiento en Taller San Eugenio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33390" y="3023543"/>
            <a:ext cx="1619250" cy="1012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PILOTO: Proceso de Pago a Conductores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185004" y="1926113"/>
            <a:ext cx="1619250" cy="4633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>
              <a:lnSpc>
                <a:spcPts val="1200"/>
              </a:lnSpc>
            </a:pP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Procesos </a:t>
            </a:r>
            <a:r>
              <a:rPr lang="es-CL" sz="12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Mant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 trenes</a:t>
            </a: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en Taller Neptuno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185004" y="2474828"/>
            <a:ext cx="1619250" cy="4633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01" rIns="0" bIns="45701" rtlCol="0" anchor="ctr"/>
          <a:lstStyle/>
          <a:p>
            <a:pPr algn="ctr">
              <a:lnSpc>
                <a:spcPts val="1200"/>
              </a:lnSpc>
            </a:pPr>
            <a:r>
              <a:rPr lang="es-CL" sz="12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Proceso de </a:t>
            </a:r>
            <a:r>
              <a:rPr lang="es-CL" sz="1200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Asignación Servicios </a:t>
            </a:r>
            <a:r>
              <a:rPr lang="es-CL" sz="12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 Conductores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185004" y="3023543"/>
            <a:ext cx="1619250" cy="4633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>
              <a:lnSpc>
                <a:spcPts val="1200"/>
              </a:lnSpc>
            </a:pPr>
            <a:r>
              <a:rPr lang="es-CL" sz="12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Procesos </a:t>
            </a:r>
            <a:r>
              <a:rPr lang="es-CL" sz="12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Mant</a:t>
            </a:r>
            <a:r>
              <a:rPr lang="es-CL" sz="1200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. trenes</a:t>
            </a:r>
            <a:r>
              <a:rPr lang="es-CL" sz="12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/>
            </a:r>
            <a:br>
              <a:rPr lang="es-CL" sz="12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</a:br>
            <a:r>
              <a:rPr lang="es-CL" sz="12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en Taller Lo Ovalle</a:t>
            </a:r>
          </a:p>
        </p:txBody>
      </p:sp>
      <p:sp>
        <p:nvSpPr>
          <p:cNvPr id="20" name="19 Flecha derecha"/>
          <p:cNvSpPr/>
          <p:nvPr/>
        </p:nvSpPr>
        <p:spPr>
          <a:xfrm>
            <a:off x="433388" y="1110779"/>
            <a:ext cx="3960000" cy="2286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endParaRPr lang="es-CL"/>
          </a:p>
        </p:txBody>
      </p:sp>
      <p:sp>
        <p:nvSpPr>
          <p:cNvPr id="21" name="20 CuadroTexto"/>
          <p:cNvSpPr txBox="1"/>
          <p:nvPr/>
        </p:nvSpPr>
        <p:spPr>
          <a:xfrm>
            <a:off x="101634" y="911461"/>
            <a:ext cx="644280" cy="249339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lstStyle/>
          <a:p>
            <a:r>
              <a:rPr lang="es-CL" sz="1000" b="1" i="1" dirty="0">
                <a:latin typeface="Calibri" panose="020F0502020204030204" pitchFamily="34" charset="0"/>
              </a:rPr>
              <a:t>11/2015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888302" y="911461"/>
            <a:ext cx="452907" cy="249339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lstStyle/>
          <a:p>
            <a:r>
              <a:rPr lang="es-CL" sz="1000" b="1" i="1" dirty="0"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698290" y="911461"/>
            <a:ext cx="452907" cy="249339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lstStyle/>
          <a:p>
            <a:r>
              <a:rPr lang="es-CL" sz="1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2017</a:t>
            </a:r>
            <a:endParaRPr lang="es-CL" sz="10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24 Triángulo isósceles"/>
          <p:cNvSpPr/>
          <p:nvPr/>
        </p:nvSpPr>
        <p:spPr>
          <a:xfrm>
            <a:off x="376488" y="1121549"/>
            <a:ext cx="103527" cy="113572"/>
          </a:xfrm>
          <a:prstGeom prst="triangl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endParaRPr lang="es-CL"/>
          </a:p>
        </p:txBody>
      </p:sp>
      <p:sp>
        <p:nvSpPr>
          <p:cNvPr id="26" name="25 Triángulo isósceles"/>
          <p:cNvSpPr/>
          <p:nvPr/>
        </p:nvSpPr>
        <p:spPr>
          <a:xfrm>
            <a:off x="1055889" y="1121549"/>
            <a:ext cx="103527" cy="113572"/>
          </a:xfrm>
          <a:prstGeom prst="triangl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endParaRPr lang="es-CL"/>
          </a:p>
        </p:txBody>
      </p:sp>
      <p:sp>
        <p:nvSpPr>
          <p:cNvPr id="27" name="26 Triángulo isósceles"/>
          <p:cNvSpPr/>
          <p:nvPr/>
        </p:nvSpPr>
        <p:spPr>
          <a:xfrm>
            <a:off x="3868632" y="1121549"/>
            <a:ext cx="103527" cy="113572"/>
          </a:xfrm>
          <a:prstGeom prst="triangle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endParaRPr lang="es-CL"/>
          </a:p>
        </p:txBody>
      </p:sp>
      <p:sp>
        <p:nvSpPr>
          <p:cNvPr id="31" name="30 Rectángulo"/>
          <p:cNvSpPr/>
          <p:nvPr/>
        </p:nvSpPr>
        <p:spPr>
          <a:xfrm>
            <a:off x="2185004" y="3572257"/>
            <a:ext cx="1619250" cy="4633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>
              <a:lnSpc>
                <a:spcPts val="1200"/>
              </a:lnSpc>
            </a:pPr>
            <a:r>
              <a:rPr lang="es-CL" sz="1200" i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Priorización de Procesos a </a:t>
            </a:r>
            <a:r>
              <a:rPr lang="es-CL" sz="1200" i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Intervenir</a:t>
            </a:r>
            <a:endParaRPr lang="es-CL" sz="1200" i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75" y="5281442"/>
            <a:ext cx="1429229" cy="1071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5031" y="5292462"/>
            <a:ext cx="1435304" cy="1071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915" y="5293529"/>
            <a:ext cx="1429229" cy="1071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245" y="5287351"/>
            <a:ext cx="1429229" cy="1071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3460" y="5281442"/>
            <a:ext cx="1429229" cy="1071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700" y="5293529"/>
            <a:ext cx="1429229" cy="1071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ítulo 2"/>
          <p:cNvSpPr>
            <a:spLocks noGrp="1"/>
          </p:cNvSpPr>
          <p:nvPr>
            <p:ph type="title"/>
          </p:nvPr>
        </p:nvSpPr>
        <p:spPr>
          <a:xfrm>
            <a:off x="-16383" y="82774"/>
            <a:ext cx="8230217" cy="456273"/>
          </a:xfrm>
        </p:spPr>
        <p:txBody>
          <a:bodyPr>
            <a:noAutofit/>
          </a:bodyPr>
          <a:lstStyle/>
          <a:p>
            <a:pPr algn="l"/>
            <a:r>
              <a:rPr lang="es-CL" sz="1900" b="1" dirty="0" smtClean="0">
                <a:latin typeface="Calibri" panose="020F0502020204030204" pitchFamily="34" charset="0"/>
              </a:rPr>
              <a:t>Durante el año 2016, EM desarrolló proyectos de implementación con positivos resultados y sentó las bases para un despliegue transversal de la metodología</a:t>
            </a:r>
            <a:endParaRPr lang="es-CL" sz="1900" b="1" dirty="0">
              <a:latin typeface="Calibri" panose="020F0502020204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23145" y="1764526"/>
            <a:ext cx="291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latin typeface="Calibri" panose="020F0502020204030204" pitchFamily="34" charset="0"/>
              </a:rPr>
              <a:t>PRINCIPALES IMPACTOS GOS</a:t>
            </a:r>
            <a:endParaRPr lang="es-CL" b="1" dirty="0">
              <a:latin typeface="Calibri" panose="020F0502020204030204" pitchFamily="34" charset="0"/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3633244" y="2225014"/>
            <a:ext cx="495896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9425" lvl="2" indent="-285750" algn="just" defTabSz="895350">
              <a:spcAft>
                <a:spcPts val="120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"/>
              <a:defRPr/>
            </a:pPr>
            <a:r>
              <a:rPr lang="es-CL" sz="1600" kern="0" dirty="0" smtClean="0">
                <a:solidFill>
                  <a:srgbClr val="FFFFFF"/>
                </a:solidFill>
                <a:latin typeface="Calibri" pitchFamily="34" charset="0"/>
              </a:rPr>
              <a:t>Conductores han ganado en Calidad, Transparencia y Equidad, con alta valoración de lo avanzado:</a:t>
            </a:r>
          </a:p>
          <a:p>
            <a:pPr marL="536575" lvl="3" indent="-174625" algn="just" defTabSz="895350">
              <a:spcAft>
                <a:spcPts val="1200"/>
              </a:spcAft>
              <a:buClr>
                <a:srgbClr val="00B050"/>
              </a:buClr>
              <a:buSzPct val="100000"/>
              <a:buBlip>
                <a:blip r:embed="rId9"/>
              </a:buBlip>
              <a:defRPr/>
            </a:pPr>
            <a:r>
              <a:rPr lang="es-CL" sz="1600" kern="0" dirty="0" smtClean="0">
                <a:solidFill>
                  <a:srgbClr val="FFFFFF"/>
                </a:solidFill>
                <a:latin typeface="Calibri" pitchFamily="34" charset="0"/>
              </a:rPr>
              <a:t>Reducción reliquidaciones de conductores</a:t>
            </a:r>
            <a:r>
              <a:rPr lang="es-CL" sz="16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CL" sz="1600" kern="0" dirty="0" smtClean="0">
                <a:solidFill>
                  <a:srgbClr val="FFFFFF"/>
                </a:solidFill>
                <a:latin typeface="Calibri" pitchFamily="34" charset="0"/>
              </a:rPr>
              <a:t>(&gt; 90%) y reclamos de pago hoy es 0.</a:t>
            </a:r>
          </a:p>
          <a:p>
            <a:pPr marL="536575" lvl="3" indent="-174625" algn="just" defTabSz="895350">
              <a:spcAft>
                <a:spcPts val="1200"/>
              </a:spcAft>
              <a:buClr>
                <a:srgbClr val="00B050"/>
              </a:buClr>
              <a:buSzPct val="100000"/>
              <a:buBlip>
                <a:blip r:embed="rId9"/>
              </a:buBlip>
              <a:defRPr/>
            </a:pPr>
            <a:r>
              <a:rPr lang="es-CL" sz="1600" kern="0" dirty="0" smtClean="0">
                <a:solidFill>
                  <a:srgbClr val="FFFFFF"/>
                </a:solidFill>
                <a:latin typeface="Calibri" pitchFamily="34" charset="0"/>
              </a:rPr>
              <a:t>Generación y uso de estándares para pago/</a:t>
            </a:r>
            <a:r>
              <a:rPr lang="es-CL" sz="1600" kern="0" dirty="0" err="1" smtClean="0">
                <a:solidFill>
                  <a:srgbClr val="FFFFFF"/>
                </a:solidFill>
                <a:latin typeface="Calibri" pitchFamily="34" charset="0"/>
              </a:rPr>
              <a:t>asig</a:t>
            </a:r>
            <a:r>
              <a:rPr lang="es-CL" sz="1600" kern="0" dirty="0" smtClean="0">
                <a:solidFill>
                  <a:srgbClr val="FFFFFF"/>
                </a:solidFill>
                <a:latin typeface="Calibri" pitchFamily="34" charset="0"/>
              </a:rPr>
              <a:t>.</a:t>
            </a:r>
          </a:p>
          <a:p>
            <a:pPr marL="536575" lvl="3" indent="-174625" algn="just" defTabSz="895350">
              <a:spcAft>
                <a:spcPts val="1200"/>
              </a:spcAft>
              <a:buClr>
                <a:srgbClr val="00B050"/>
              </a:buClr>
              <a:buSzPct val="100000"/>
              <a:buBlip>
                <a:blip r:embed="rId9"/>
              </a:buBlip>
              <a:defRPr/>
            </a:pPr>
            <a:r>
              <a:rPr lang="es-CL" sz="1600" kern="0" dirty="0" smtClean="0">
                <a:solidFill>
                  <a:srgbClr val="FFFFFF"/>
                </a:solidFill>
                <a:latin typeface="Calibri" pitchFamily="34" charset="0"/>
              </a:rPr>
              <a:t>Mejora del 30% para </a:t>
            </a:r>
            <a:r>
              <a:rPr lang="es-CL" sz="1600" kern="0" dirty="0">
                <a:solidFill>
                  <a:srgbClr val="FFFFFF"/>
                </a:solidFill>
                <a:latin typeface="Calibri" pitchFamily="34" charset="0"/>
              </a:rPr>
              <a:t>distribución de conductores en servicios de </a:t>
            </a:r>
            <a:r>
              <a:rPr lang="es-CL" sz="1600" kern="0" dirty="0" smtClean="0">
                <a:solidFill>
                  <a:srgbClr val="FFFFFF"/>
                </a:solidFill>
                <a:latin typeface="Calibri" pitchFamily="34" charset="0"/>
              </a:rPr>
              <a:t>reserva. </a:t>
            </a:r>
          </a:p>
        </p:txBody>
      </p:sp>
    </p:spTree>
    <p:extLst>
      <p:ext uri="{BB962C8B-B14F-4D97-AF65-F5344CB8AC3E}">
        <p14:creationId xmlns:p14="http://schemas.microsoft.com/office/powerpoint/2010/main" val="251516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xfrm>
            <a:off x="1191526" y="696489"/>
            <a:ext cx="8399463" cy="762000"/>
          </a:xfrm>
        </p:spPr>
        <p:txBody>
          <a:bodyPr anchor="t">
            <a:normAutofit/>
          </a:bodyPr>
          <a:lstStyle/>
          <a:p>
            <a:r>
              <a:rPr lang="es-CL" sz="2000" dirty="0" smtClean="0">
                <a:latin typeface="Calibri" pitchFamily="34" charset="0"/>
              </a:rPr>
              <a:t>Mejores prácticas </a:t>
            </a:r>
            <a:r>
              <a:rPr lang="es-CL" sz="2000" dirty="0">
                <a:latin typeface="Calibri" pitchFamily="34" charset="0"/>
              </a:rPr>
              <a:t>orientadas </a:t>
            </a:r>
            <a:r>
              <a:rPr lang="es-CL" sz="2000" dirty="0" smtClean="0">
                <a:latin typeface="Calibri" pitchFamily="34" charset="0"/>
              </a:rPr>
              <a:t/>
            </a:r>
            <a:br>
              <a:rPr lang="es-CL" sz="2000" dirty="0" smtClean="0">
                <a:latin typeface="Calibri" pitchFamily="34" charset="0"/>
              </a:rPr>
            </a:br>
            <a:r>
              <a:rPr lang="es-CL" sz="2000" dirty="0" smtClean="0">
                <a:latin typeface="Calibri" pitchFamily="34" charset="0"/>
              </a:rPr>
              <a:t>confiabilidad </a:t>
            </a:r>
            <a:r>
              <a:rPr lang="es-CL" sz="2000" dirty="0">
                <a:latin typeface="Calibri" pitchFamily="34" charset="0"/>
              </a:rPr>
              <a:t>y productividad</a:t>
            </a:r>
            <a:endParaRPr lang="es-CL" sz="2000" dirty="0"/>
          </a:p>
        </p:txBody>
      </p:sp>
      <p:sp>
        <p:nvSpPr>
          <p:cNvPr id="3" name="5. Source"/>
          <p:cNvSpPr>
            <a:spLocks noChangeArrowheads="1"/>
          </p:cNvSpPr>
          <p:nvPr/>
        </p:nvSpPr>
        <p:spPr bwMode="auto">
          <a:xfrm>
            <a:off x="119063" y="6735226"/>
            <a:ext cx="6862762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8052" indent="-608052" defTabSz="893075">
              <a:tabLst>
                <a:tab pos="611218" algn="l"/>
              </a:tabLst>
            </a:pPr>
            <a:r>
              <a:rPr lang="es-CL" sz="1000" dirty="0">
                <a:solidFill>
                  <a:schemeClr val="bg1"/>
                </a:solidFill>
              </a:rPr>
              <a:t>FUENTE: Equipo de Trabajo LEAN</a:t>
            </a:r>
          </a:p>
        </p:txBody>
      </p:sp>
      <p:sp>
        <p:nvSpPr>
          <p:cNvPr id="4" name="Rectangle 19"/>
          <p:cNvSpPr txBox="1"/>
          <p:nvPr>
            <p:custDataLst>
              <p:tags r:id="rId1"/>
            </p:custDataLst>
          </p:nvPr>
        </p:nvSpPr>
        <p:spPr>
          <a:xfrm>
            <a:off x="140229" y="1898136"/>
            <a:ext cx="1456238" cy="6864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76005" tIns="76005" rIns="76005" bIns="76005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es-CL" sz="1400" b="1" dirty="0">
                <a:solidFill>
                  <a:schemeClr val="bg1"/>
                </a:solidFill>
                <a:latin typeface="Calibri" pitchFamily="34" charset="0"/>
              </a:rPr>
              <a:t>Análisis</a:t>
            </a:r>
            <a:br>
              <a:rPr lang="es-CL" sz="14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s-CL" sz="1400" b="1" dirty="0">
                <a:solidFill>
                  <a:schemeClr val="bg1"/>
                </a:solidFill>
                <a:latin typeface="Calibri" pitchFamily="34" charset="0"/>
              </a:rPr>
              <a:t>causa raíz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>
          <a:xfrm>
            <a:off x="1688947" y="1721783"/>
            <a:ext cx="3162776" cy="50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5" rIns="91208" bIns="45605" rtlCol="0" anchor="ctr"/>
          <a:lstStyle/>
          <a:p>
            <a:pPr algn="ctr"/>
            <a:endParaRPr lang="es-CL" sz="1100" dirty="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4923836" y="1805867"/>
            <a:ext cx="4095374" cy="491993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5" rIns="91208" bIns="45605" rtlCol="0" anchor="ctr"/>
          <a:lstStyle/>
          <a:p>
            <a:pPr algn="ctr"/>
            <a:endParaRPr lang="es-CL" sz="1100" dirty="0">
              <a:solidFill>
                <a:schemeClr val="tx1"/>
              </a:solidFill>
            </a:endParaRPr>
          </a:p>
        </p:txBody>
      </p:sp>
      <p:sp>
        <p:nvSpPr>
          <p:cNvPr id="7" name="Rectangle 10"/>
          <p:cNvSpPr txBox="1">
            <a:spLocks/>
          </p:cNvSpPr>
          <p:nvPr/>
        </p:nvSpPr>
        <p:spPr>
          <a:xfrm>
            <a:off x="1682145" y="1445831"/>
            <a:ext cx="3186000" cy="365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71826" tIns="71826" rIns="71826" bIns="71826" rtlCol="0" anchor="ctr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s-CL" sz="1400" b="1" dirty="0">
                <a:solidFill>
                  <a:srgbClr val="FFFFFF"/>
                </a:solidFill>
              </a:rPr>
              <a:t>  DESDE…</a:t>
            </a:r>
          </a:p>
        </p:txBody>
      </p:sp>
      <p:sp>
        <p:nvSpPr>
          <p:cNvPr id="8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682145" y="1312161"/>
            <a:ext cx="3186000" cy="108000"/>
          </a:xfrm>
          <a:custGeom>
            <a:avLst/>
            <a:gdLst>
              <a:gd name="connsiteX0" fmla="*/ 0 w 4245103"/>
              <a:gd name="connsiteY0" fmla="*/ 0 h 82550"/>
              <a:gd name="connsiteX1" fmla="*/ 4245103 w 4245103"/>
              <a:gd name="connsiteY1" fmla="*/ 0 h 82550"/>
              <a:gd name="connsiteX2" fmla="*/ 4245103 w 4245103"/>
              <a:gd name="connsiteY2" fmla="*/ 82550 h 82550"/>
              <a:gd name="connsiteX3" fmla="*/ 0 w 4245103"/>
              <a:gd name="connsiteY3" fmla="*/ 82550 h 82550"/>
              <a:gd name="connsiteX4" fmla="*/ 0 w 4245103"/>
              <a:gd name="connsiteY4" fmla="*/ 0 h 82550"/>
              <a:gd name="connsiteX0" fmla="*/ 0 w 4245103"/>
              <a:gd name="connsiteY0" fmla="*/ 2858 h 85408"/>
              <a:gd name="connsiteX1" fmla="*/ 4071937 w 4245103"/>
              <a:gd name="connsiteY1" fmla="*/ 0 h 85408"/>
              <a:gd name="connsiteX2" fmla="*/ 4245103 w 4245103"/>
              <a:gd name="connsiteY2" fmla="*/ 2858 h 85408"/>
              <a:gd name="connsiteX3" fmla="*/ 4245103 w 4245103"/>
              <a:gd name="connsiteY3" fmla="*/ 85408 h 85408"/>
              <a:gd name="connsiteX4" fmla="*/ 0 w 4245103"/>
              <a:gd name="connsiteY4" fmla="*/ 85408 h 85408"/>
              <a:gd name="connsiteX5" fmla="*/ 0 w 4245103"/>
              <a:gd name="connsiteY5" fmla="*/ 2858 h 85408"/>
              <a:gd name="connsiteX0" fmla="*/ 0 w 4245103"/>
              <a:gd name="connsiteY0" fmla="*/ 133350 h 215900"/>
              <a:gd name="connsiteX1" fmla="*/ 4071937 w 4245103"/>
              <a:gd name="connsiteY1" fmla="*/ 130492 h 215900"/>
              <a:gd name="connsiteX2" fmla="*/ 4045078 w 4245103"/>
              <a:gd name="connsiteY2" fmla="*/ 0 h 215900"/>
              <a:gd name="connsiteX3" fmla="*/ 4245103 w 4245103"/>
              <a:gd name="connsiteY3" fmla="*/ 215900 h 215900"/>
              <a:gd name="connsiteX4" fmla="*/ 0 w 4245103"/>
              <a:gd name="connsiteY4" fmla="*/ 215900 h 215900"/>
              <a:gd name="connsiteX5" fmla="*/ 0 w 4245103"/>
              <a:gd name="connsiteY5" fmla="*/ 13335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5103" h="215900">
                <a:moveTo>
                  <a:pt x="0" y="133350"/>
                </a:moveTo>
                <a:lnTo>
                  <a:pt x="4071937" y="130492"/>
                </a:lnTo>
                <a:lnTo>
                  <a:pt x="4045078" y="0"/>
                </a:lnTo>
                <a:lnTo>
                  <a:pt x="4245103" y="215900"/>
                </a:lnTo>
                <a:lnTo>
                  <a:pt x="0" y="215900"/>
                </a:lnTo>
                <a:lnTo>
                  <a:pt x="0" y="13335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  <a:extLst/>
        </p:spPr>
        <p:txBody>
          <a:bodyPr wrap="none" lIns="63339" tIns="63339" rIns="63339" bIns="0" anchor="ctr"/>
          <a:lstStyle/>
          <a:p>
            <a:endParaRPr lang="es-CL" sz="1100" dirty="0"/>
          </a:p>
        </p:txBody>
      </p:sp>
      <p:sp>
        <p:nvSpPr>
          <p:cNvPr id="9" name="Rectangle 4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915215" y="1445139"/>
            <a:ext cx="4104000" cy="3565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  <a:extLst/>
        </p:spPr>
        <p:txBody>
          <a:bodyPr wrap="none" lIns="63339" tIns="63339" rIns="63339" bIns="0" anchor="ctr"/>
          <a:lstStyle/>
          <a:p>
            <a:endParaRPr lang="es-CL" sz="11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791799" y="1904340"/>
            <a:ext cx="297038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100" kern="0" dirty="0"/>
              <a:t>Proceso ad-hoc, para averías puntuales, con bajo nivel de seguimiento y gestión, no siempre llegando a la causa raíz y con dificultad para implementar las soluciones identificadas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003775" y="1967429"/>
            <a:ext cx="3963996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100" b="1" kern="0" dirty="0"/>
              <a:t>Proceso formal para la categorización, selección y análisis de averías</a:t>
            </a:r>
            <a:r>
              <a:rPr lang="es-CL" sz="1100" kern="0" dirty="0"/>
              <a:t>, la formulación y seguimiento del </a:t>
            </a:r>
            <a:r>
              <a:rPr lang="es-CL" sz="1100" b="1" kern="0" dirty="0"/>
              <a:t>avance de planes de acción</a:t>
            </a:r>
            <a:r>
              <a:rPr lang="es-CL" sz="1100" kern="0" dirty="0"/>
              <a:t>, y la comprobación de </a:t>
            </a:r>
            <a:r>
              <a:rPr lang="es-CL" sz="1100" b="1" kern="0" dirty="0"/>
              <a:t>efectividad </a:t>
            </a:r>
            <a:r>
              <a:rPr lang="es-CL" sz="1100" kern="0" dirty="0"/>
              <a:t>de las soluciones</a:t>
            </a:r>
          </a:p>
        </p:txBody>
      </p:sp>
      <p:cxnSp>
        <p:nvCxnSpPr>
          <p:cNvPr id="12" name="Straight Connector 32"/>
          <p:cNvCxnSpPr/>
          <p:nvPr/>
        </p:nvCxnSpPr>
        <p:spPr>
          <a:xfrm>
            <a:off x="1799620" y="2676573"/>
            <a:ext cx="295281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4"/>
          <p:cNvCxnSpPr/>
          <p:nvPr/>
        </p:nvCxnSpPr>
        <p:spPr>
          <a:xfrm>
            <a:off x="4989329" y="2676573"/>
            <a:ext cx="3979944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9"/>
          <p:cNvSpPr txBox="1"/>
          <p:nvPr>
            <p:custDataLst>
              <p:tags r:id="rId4"/>
            </p:custDataLst>
          </p:nvPr>
        </p:nvSpPr>
        <p:spPr>
          <a:xfrm>
            <a:off x="140229" y="2773214"/>
            <a:ext cx="1456238" cy="67710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76005" tIns="76005" rIns="76005" bIns="76005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es-CL" sz="1400" b="1" dirty="0">
                <a:solidFill>
                  <a:schemeClr val="bg1"/>
                </a:solidFill>
                <a:latin typeface="Calibri" pitchFamily="34" charset="0"/>
              </a:rPr>
              <a:t>Seguimiento de repuestos y materiales</a:t>
            </a:r>
          </a:p>
        </p:txBody>
      </p:sp>
      <p:sp>
        <p:nvSpPr>
          <p:cNvPr id="16" name="Rectangle 19"/>
          <p:cNvSpPr txBox="1"/>
          <p:nvPr>
            <p:custDataLst>
              <p:tags r:id="rId5"/>
            </p:custDataLst>
          </p:nvPr>
        </p:nvSpPr>
        <p:spPr>
          <a:xfrm>
            <a:off x="140229" y="3646507"/>
            <a:ext cx="1456238" cy="67710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76005" tIns="76005" rIns="76005" bIns="76005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es-CL" sz="1400" b="1" dirty="0">
                <a:solidFill>
                  <a:schemeClr val="bg1"/>
                </a:solidFill>
                <a:latin typeface="Calibri" pitchFamily="34" charset="0"/>
              </a:rPr>
              <a:t>Programación de los trabajos</a:t>
            </a:r>
          </a:p>
        </p:txBody>
      </p:sp>
      <p:sp>
        <p:nvSpPr>
          <p:cNvPr id="17" name="Rectangle 19"/>
          <p:cNvSpPr txBox="1"/>
          <p:nvPr>
            <p:custDataLst>
              <p:tags r:id="rId6"/>
            </p:custDataLst>
          </p:nvPr>
        </p:nvSpPr>
        <p:spPr>
          <a:xfrm>
            <a:off x="140229" y="4523893"/>
            <a:ext cx="1456238" cy="67710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76005" tIns="76005" rIns="76005" bIns="76005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es-CL" sz="1400" b="1" dirty="0">
                <a:solidFill>
                  <a:schemeClr val="bg1"/>
                </a:solidFill>
                <a:latin typeface="Calibri" pitchFamily="34" charset="0"/>
              </a:rPr>
              <a:t>Estandarización de la ejecución de trabajos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1791799" y="2757430"/>
            <a:ext cx="2970389" cy="690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100" kern="0" dirty="0"/>
              <a:t>Gestión reactiva de repuestos y  materiales una vez que ya se han producido stock ceros, tanto a nivel de Taller (Pañolero, Técnicos y Supervisores) como por Abastecimiento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5003775" y="2852026"/>
            <a:ext cx="3963996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100" kern="0" dirty="0"/>
              <a:t>Gestión proactiva sobre </a:t>
            </a:r>
            <a:r>
              <a:rPr lang="es-CL" sz="1100" b="1" kern="0" dirty="0"/>
              <a:t>repuestos y materiales críticos</a:t>
            </a:r>
            <a:r>
              <a:rPr lang="es-CL" sz="1100" kern="0" dirty="0"/>
              <a:t>, previo a la </a:t>
            </a:r>
            <a:r>
              <a:rPr lang="es-CL" sz="1100" b="1" kern="0" dirty="0"/>
              <a:t>ejecución </a:t>
            </a:r>
            <a:r>
              <a:rPr lang="es-CL" sz="1100" kern="0" dirty="0"/>
              <a:t>(T-30, T-15, T-7) en forma conjunta entre Mantenimiento y Abastecimiento, para </a:t>
            </a:r>
            <a:r>
              <a:rPr lang="es-CL" sz="1100" b="1" kern="0" dirty="0"/>
              <a:t>evitar stock ceros.</a:t>
            </a:r>
          </a:p>
        </p:txBody>
      </p:sp>
      <p:cxnSp>
        <p:nvCxnSpPr>
          <p:cNvPr id="20" name="Straight Connector 38"/>
          <p:cNvCxnSpPr/>
          <p:nvPr/>
        </p:nvCxnSpPr>
        <p:spPr>
          <a:xfrm>
            <a:off x="1799620" y="3537636"/>
            <a:ext cx="295281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9"/>
          <p:cNvCxnSpPr/>
          <p:nvPr/>
        </p:nvCxnSpPr>
        <p:spPr>
          <a:xfrm>
            <a:off x="4989329" y="3537636"/>
            <a:ext cx="3979944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 txBox="1">
            <a:spLocks/>
          </p:cNvSpPr>
          <p:nvPr/>
        </p:nvSpPr>
        <p:spPr>
          <a:xfrm>
            <a:off x="1791799" y="3630762"/>
            <a:ext cx="2970389" cy="690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100" kern="0" dirty="0"/>
              <a:t>Programa semanal con detalles mínimos, sin un Supervisor responsable por tren, y con asignación de trabajos realizada cada día de manera informal por los Supervisores</a:t>
            </a: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5003775" y="3630738"/>
            <a:ext cx="3963996" cy="863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100" kern="0" dirty="0"/>
              <a:t>Programa diario con asignación de </a:t>
            </a:r>
            <a:r>
              <a:rPr lang="es-CL" sz="1100" b="1" kern="0" dirty="0"/>
              <a:t>Supervisor responsable </a:t>
            </a:r>
            <a:r>
              <a:rPr lang="es-CL" sz="1100" kern="0" dirty="0"/>
              <a:t>y Técnicos en base </a:t>
            </a:r>
            <a:r>
              <a:rPr lang="es-CL" sz="1100" b="1" kern="0" dirty="0"/>
              <a:t>matrices de habilidades, para la intervención en cada tren </a:t>
            </a:r>
            <a:r>
              <a:rPr lang="es-CL" sz="1100" kern="0" dirty="0"/>
              <a:t>(actividades, responsables, tiempos, </a:t>
            </a:r>
            <a:r>
              <a:rPr lang="es-CL" sz="1100" kern="0" dirty="0" err="1"/>
              <a:t>HH</a:t>
            </a:r>
            <a:r>
              <a:rPr lang="es-CL" sz="1100" kern="0" dirty="0"/>
              <a:t> estándar, etc.)</a:t>
            </a:r>
          </a:p>
          <a:p>
            <a:endParaRPr lang="es-CL" sz="1100" kern="0" dirty="0"/>
          </a:p>
        </p:txBody>
      </p:sp>
      <p:cxnSp>
        <p:nvCxnSpPr>
          <p:cNvPr id="24" name="Straight Connector 44"/>
          <p:cNvCxnSpPr/>
          <p:nvPr/>
        </p:nvCxnSpPr>
        <p:spPr>
          <a:xfrm>
            <a:off x="1799620" y="4413147"/>
            <a:ext cx="295281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45"/>
          <p:cNvCxnSpPr/>
          <p:nvPr/>
        </p:nvCxnSpPr>
        <p:spPr>
          <a:xfrm>
            <a:off x="4989329" y="4413147"/>
            <a:ext cx="3979944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9"/>
          <p:cNvSpPr txBox="1"/>
          <p:nvPr>
            <p:custDataLst>
              <p:tags r:id="rId7"/>
            </p:custDataLst>
          </p:nvPr>
        </p:nvSpPr>
        <p:spPr>
          <a:xfrm>
            <a:off x="140229" y="6086165"/>
            <a:ext cx="1456238" cy="55585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76005" tIns="76005" rIns="76005" bIns="76005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es-CL" sz="1400" b="1" dirty="0">
                <a:solidFill>
                  <a:schemeClr val="bg1"/>
                </a:solidFill>
                <a:latin typeface="Calibri" pitchFamily="34" charset="0"/>
              </a:rPr>
              <a:t>Gestión del desempeño</a:t>
            </a: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1791799" y="6089553"/>
            <a:ext cx="2970389" cy="518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100" kern="0" dirty="0"/>
              <a:t>Pocas instancias formales para gestionar el desempeño, sin indicadores ni metas definidos para cada rol y nivel</a:t>
            </a: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5003775" y="6089553"/>
            <a:ext cx="3963996" cy="518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100" kern="0" dirty="0"/>
              <a:t>Instancias regulares de </a:t>
            </a:r>
            <a:r>
              <a:rPr lang="es-CL" sz="1100" b="1" kern="0" dirty="0"/>
              <a:t>gestión en cada nivel</a:t>
            </a:r>
            <a:r>
              <a:rPr lang="es-CL" sz="1100" kern="0" dirty="0"/>
              <a:t>, en base a </a:t>
            </a:r>
            <a:r>
              <a:rPr lang="es-CL" sz="1100" b="1" kern="0" dirty="0"/>
              <a:t>indicadores y metas diseñados,</a:t>
            </a:r>
            <a:r>
              <a:rPr lang="es-CL" sz="1100" kern="0" dirty="0"/>
              <a:t> y con el apoyo de </a:t>
            </a:r>
            <a:r>
              <a:rPr lang="es-CL" sz="1100" b="1" kern="0" dirty="0"/>
              <a:t>tableros y gestión visual</a:t>
            </a: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1791799" y="4508125"/>
            <a:ext cx="2970389" cy="69086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100" kern="0">
                <a:solidFill>
                  <a:srgbClr val="000000"/>
                </a:solidFill>
              </a:rPr>
              <a:t>Ejecución por Técnicos sin utilización  de instructivos / estándares en el lugar de trabajo y con bajo nivel de presencia en terreno por parte de los Supervisores</a:t>
            </a:r>
            <a:endParaRPr lang="es-CL" sz="1100" kern="0" dirty="0"/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1791799" y="5388798"/>
            <a:ext cx="2970389" cy="51814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100" kern="0" dirty="0">
                <a:solidFill>
                  <a:srgbClr val="000000"/>
                </a:solidFill>
              </a:rPr>
              <a:t>Baja visibilidad sobre retroalimentación de Técnicos respecto de no-</a:t>
            </a:r>
            <a:r>
              <a:rPr lang="es-CL" sz="1100" kern="0" dirty="0" err="1">
                <a:solidFill>
                  <a:srgbClr val="000000"/>
                </a:solidFill>
              </a:rPr>
              <a:t>rutinas,y</a:t>
            </a:r>
            <a:r>
              <a:rPr lang="es-CL" sz="1100" kern="0" dirty="0">
                <a:solidFill>
                  <a:srgbClr val="000000"/>
                </a:solidFill>
              </a:rPr>
              <a:t> tareas no ejecutadas</a:t>
            </a:r>
            <a:endParaRPr lang="es-CL" sz="1100" kern="0" dirty="0"/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5003775" y="4602700"/>
            <a:ext cx="3963996" cy="51814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100" b="1" kern="0" dirty="0">
                <a:solidFill>
                  <a:srgbClr val="000000"/>
                </a:solidFill>
              </a:rPr>
              <a:t>Ejecución en base a estándares</a:t>
            </a:r>
            <a:r>
              <a:rPr lang="es-CL" sz="1100" kern="0" dirty="0">
                <a:solidFill>
                  <a:srgbClr val="000000"/>
                </a:solidFill>
              </a:rPr>
              <a:t>, desarrollados en conjunto con</a:t>
            </a:r>
            <a:r>
              <a:rPr lang="es-CL" sz="1100" b="1" kern="0" dirty="0">
                <a:solidFill>
                  <a:srgbClr val="000000"/>
                </a:solidFill>
              </a:rPr>
              <a:t> Técnicos</a:t>
            </a:r>
            <a:r>
              <a:rPr lang="es-CL" sz="1100" kern="0" dirty="0">
                <a:solidFill>
                  <a:srgbClr val="000000"/>
                </a:solidFill>
              </a:rPr>
              <a:t>, disponibles en el lugar de trabajo, y con </a:t>
            </a:r>
            <a:r>
              <a:rPr lang="es-CL" sz="1100" b="1" kern="0" dirty="0">
                <a:solidFill>
                  <a:srgbClr val="000000"/>
                </a:solidFill>
              </a:rPr>
              <a:t>rutina fija en la agenda del Supervisor </a:t>
            </a:r>
            <a:r>
              <a:rPr lang="es-CL" sz="1100" kern="0" dirty="0">
                <a:solidFill>
                  <a:srgbClr val="000000"/>
                </a:solidFill>
              </a:rPr>
              <a:t>para revisión en terreno</a:t>
            </a:r>
            <a:endParaRPr lang="es-CL" sz="1100" kern="0" dirty="0"/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5003775" y="5388798"/>
            <a:ext cx="3963996" cy="51814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100" kern="0" dirty="0">
                <a:solidFill>
                  <a:srgbClr val="000000"/>
                </a:solidFill>
              </a:rPr>
              <a:t>Identificación de </a:t>
            </a:r>
            <a:r>
              <a:rPr lang="es-CL" sz="1100" b="1" kern="0" dirty="0">
                <a:solidFill>
                  <a:srgbClr val="000000"/>
                </a:solidFill>
              </a:rPr>
              <a:t>no-rutinas encontradas </a:t>
            </a:r>
            <a:r>
              <a:rPr lang="es-CL" sz="1100" kern="0" dirty="0">
                <a:solidFill>
                  <a:srgbClr val="000000"/>
                </a:solidFill>
              </a:rPr>
              <a:t>así como de </a:t>
            </a:r>
            <a:r>
              <a:rPr lang="es-CL" sz="1100" b="1" kern="0" dirty="0">
                <a:solidFill>
                  <a:srgbClr val="000000"/>
                </a:solidFill>
              </a:rPr>
              <a:t>tareas programadas no ejecutadas </a:t>
            </a:r>
            <a:r>
              <a:rPr lang="es-CL" sz="1100" kern="0" dirty="0">
                <a:solidFill>
                  <a:srgbClr val="000000"/>
                </a:solidFill>
              </a:rPr>
              <a:t>para la gestión posterior del Programador / Coordinador</a:t>
            </a:r>
            <a:endParaRPr lang="es-CL" sz="1100" kern="0" dirty="0"/>
          </a:p>
        </p:txBody>
      </p:sp>
      <p:cxnSp>
        <p:nvCxnSpPr>
          <p:cNvPr id="33" name="Straight Connector 86"/>
          <p:cNvCxnSpPr/>
          <p:nvPr/>
        </p:nvCxnSpPr>
        <p:spPr>
          <a:xfrm>
            <a:off x="1799620" y="5284789"/>
            <a:ext cx="295281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87"/>
          <p:cNvCxnSpPr/>
          <p:nvPr/>
        </p:nvCxnSpPr>
        <p:spPr>
          <a:xfrm>
            <a:off x="4989329" y="5284789"/>
            <a:ext cx="3979944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88"/>
          <p:cNvCxnSpPr/>
          <p:nvPr/>
        </p:nvCxnSpPr>
        <p:spPr>
          <a:xfrm>
            <a:off x="1799620" y="6004174"/>
            <a:ext cx="295281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89"/>
          <p:cNvCxnSpPr/>
          <p:nvPr/>
        </p:nvCxnSpPr>
        <p:spPr>
          <a:xfrm>
            <a:off x="4989329" y="6004174"/>
            <a:ext cx="3979944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9"/>
          <p:cNvSpPr txBox="1"/>
          <p:nvPr>
            <p:custDataLst>
              <p:tags r:id="rId8"/>
            </p:custDataLst>
          </p:nvPr>
        </p:nvSpPr>
        <p:spPr>
          <a:xfrm>
            <a:off x="140229" y="5342303"/>
            <a:ext cx="1456238" cy="57011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76005" tIns="76005" rIns="76005" bIns="76005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es-CL" sz="1400" b="1" dirty="0">
                <a:solidFill>
                  <a:schemeClr val="bg1"/>
                </a:solidFill>
                <a:latin typeface="Calibri" pitchFamily="34" charset="0"/>
              </a:rPr>
              <a:t>Seguimiento a</a:t>
            </a:r>
            <a:br>
              <a:rPr lang="es-CL" sz="14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s-CL" sz="1400" b="1" dirty="0">
                <a:solidFill>
                  <a:schemeClr val="bg1"/>
                </a:solidFill>
                <a:latin typeface="Calibri" pitchFamily="34" charset="0"/>
              </a:rPr>
              <a:t>la ejecución</a:t>
            </a:r>
          </a:p>
        </p:txBody>
      </p:sp>
      <p:sp>
        <p:nvSpPr>
          <p:cNvPr id="38" name="Rectangle 10"/>
          <p:cNvSpPr txBox="1">
            <a:spLocks/>
          </p:cNvSpPr>
          <p:nvPr/>
        </p:nvSpPr>
        <p:spPr>
          <a:xfrm>
            <a:off x="5005141" y="1439480"/>
            <a:ext cx="1826684" cy="365231"/>
          </a:xfrm>
          <a:prstGeom prst="rect">
            <a:avLst/>
          </a:prstGeom>
          <a:noFill/>
          <a:ln>
            <a:noFill/>
          </a:ln>
        </p:spPr>
        <p:txBody>
          <a:bodyPr vert="horz" wrap="square" lIns="71826" tIns="71826" rIns="71826" bIns="71826" rtlCol="0" anchor="ctr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s-CL" sz="1400" b="1" dirty="0">
                <a:solidFill>
                  <a:schemeClr val="bg1"/>
                </a:solidFill>
              </a:rPr>
              <a:t>HACIA…</a:t>
            </a:r>
          </a:p>
        </p:txBody>
      </p:sp>
      <p:sp>
        <p:nvSpPr>
          <p:cNvPr id="39" name="2 Título"/>
          <p:cNvSpPr txBox="1">
            <a:spLocks/>
          </p:cNvSpPr>
          <p:nvPr/>
        </p:nvSpPr>
        <p:spPr>
          <a:xfrm>
            <a:off x="746524" y="118399"/>
            <a:ext cx="7325107" cy="456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b="1" dirty="0" smtClean="0"/>
              <a:t>Metodología y Alcance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26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/>
      <p:bldP spid="10" grpId="1"/>
      <p:bldP spid="11" grpId="0"/>
      <p:bldP spid="18" grpId="0"/>
      <p:bldP spid="18" grpId="1"/>
      <p:bldP spid="19" grpId="0"/>
      <p:bldP spid="22" grpId="0"/>
      <p:bldP spid="22" grpId="1"/>
      <p:bldP spid="23" grpId="0"/>
      <p:bldP spid="27" grpId="0"/>
      <p:bldP spid="27" grpId="1"/>
      <p:bldP spid="28" grpId="0"/>
      <p:bldP spid="29" grpId="0"/>
      <p:bldP spid="29" grpId="1"/>
      <p:bldP spid="30" grpId="0"/>
      <p:bldP spid="30" grpId="1"/>
      <p:bldP spid="31" grpId="0"/>
      <p:bldP spid="32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soler\Pictures\LEAN Metro\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829">
            <a:off x="202791" y="3040588"/>
            <a:ext cx="1224122" cy="91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4" descr="http://www.gannett-cdn.com/-mm-/47148050f90cbb3ee5c5a610fca4ed33378a4c2e/c=148-0-3817-2752&amp;r=x404&amp;c=534x401/local/-/media/BattleCreek/2014/11/02/fortcus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829">
            <a:off x="202791" y="4204803"/>
            <a:ext cx="1224123" cy="919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6" descr="http://www.densocorp-na-dmtn.com/sites/www/Uploads/images/Content/AboutImag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9048" r="2727" b="8134"/>
          <a:stretch/>
        </p:blipFill>
        <p:spPr bwMode="auto">
          <a:xfrm rot="20996829">
            <a:off x="202790" y="1847591"/>
            <a:ext cx="1224123" cy="946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7" descr="C:\Users\asoler\Pictures\LEAN Metro\5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829">
            <a:off x="202791" y="5370165"/>
            <a:ext cx="1225651" cy="919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7" name="6 Grupo"/>
          <p:cNvGrpSpPr/>
          <p:nvPr/>
        </p:nvGrpSpPr>
        <p:grpSpPr>
          <a:xfrm>
            <a:off x="1691680" y="1811323"/>
            <a:ext cx="7110374" cy="473541"/>
            <a:chOff x="63068" y="1984"/>
            <a:chExt cx="2186983" cy="1309687"/>
          </a:xfrm>
          <a:solidFill>
            <a:srgbClr val="C00000"/>
          </a:solidFill>
        </p:grpSpPr>
        <p:sp>
          <p:nvSpPr>
            <p:cNvPr id="8" name="7 Rectángulo redondeado"/>
            <p:cNvSpPr/>
            <p:nvPr/>
          </p:nvSpPr>
          <p:spPr>
            <a:xfrm>
              <a:off x="63068" y="1984"/>
              <a:ext cx="2186983" cy="1309687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127002" y="65918"/>
              <a:ext cx="2059115" cy="118181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dirty="0" smtClean="0">
                  <a:latin typeface="Calibri" panose="020F0502020204030204" pitchFamily="34" charset="0"/>
                </a:rPr>
                <a:t>APRENDIZAJES RELATIVOS EXCELENCIA OPERACIONAL</a:t>
              </a:r>
              <a:endParaRPr lang="es-CL" b="1" kern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1437095" y="2469525"/>
            <a:ext cx="751791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lvl="2" indent="-257175" defTabSz="895350">
              <a:spcAft>
                <a:spcPts val="1200"/>
              </a:spcAft>
              <a:buClr>
                <a:srgbClr val="10252E"/>
              </a:buClr>
              <a:buSzPct val="100000"/>
              <a:buBlip>
                <a:blip r:embed="rId6"/>
              </a:buBlip>
              <a:defRPr/>
            </a:pPr>
            <a:r>
              <a:rPr lang="es-CL" sz="1600" kern="0" dirty="0">
                <a:solidFill>
                  <a:schemeClr val="tx2"/>
                </a:solidFill>
                <a:latin typeface="Calibri" pitchFamily="34" charset="0"/>
              </a:rPr>
              <a:t>Mas que </a:t>
            </a:r>
            <a:r>
              <a:rPr lang="es-CL" sz="1600" kern="0" dirty="0" smtClean="0">
                <a:solidFill>
                  <a:schemeClr val="tx2"/>
                </a:solidFill>
                <a:latin typeface="Calibri" pitchFamily="34" charset="0"/>
              </a:rPr>
              <a:t>un modelo </a:t>
            </a:r>
            <a:r>
              <a:rPr lang="es-CL" sz="1600" kern="0" dirty="0">
                <a:solidFill>
                  <a:schemeClr val="tx2"/>
                </a:solidFill>
                <a:latin typeface="Calibri" pitchFamily="34" charset="0"/>
              </a:rPr>
              <a:t>de mejora de </a:t>
            </a:r>
            <a:r>
              <a:rPr lang="es-CL" sz="1600" kern="0" dirty="0" smtClean="0">
                <a:solidFill>
                  <a:schemeClr val="tx2"/>
                </a:solidFill>
                <a:latin typeface="Calibri" pitchFamily="34" charset="0"/>
              </a:rPr>
              <a:t>procesos </a:t>
            </a:r>
            <a:r>
              <a:rPr lang="es-CL" sz="1600" kern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s-CL" sz="1600" kern="0" dirty="0" smtClean="0">
                <a:solidFill>
                  <a:schemeClr val="tx2"/>
                </a:solidFill>
                <a:latin typeface="Calibri" pitchFamily="34" charset="0"/>
              </a:rPr>
              <a:t>trabajar en </a:t>
            </a:r>
            <a:r>
              <a:rPr lang="es-CL" sz="1600" kern="0" dirty="0">
                <a:solidFill>
                  <a:schemeClr val="tx2"/>
                </a:solidFill>
                <a:latin typeface="Calibri" pitchFamily="34" charset="0"/>
              </a:rPr>
              <a:t>un modelo de </a:t>
            </a:r>
            <a:r>
              <a:rPr lang="es-CL" sz="1600" kern="0" dirty="0" smtClean="0">
                <a:solidFill>
                  <a:schemeClr val="tx2"/>
                </a:solidFill>
                <a:latin typeface="Calibri" pitchFamily="34" charset="0"/>
              </a:rPr>
              <a:t>gestión.</a:t>
            </a:r>
            <a:endParaRPr lang="es-CL" sz="1600" kern="0" dirty="0">
              <a:solidFill>
                <a:schemeClr val="tx2"/>
              </a:solidFill>
              <a:latin typeface="Calibri" pitchFamily="34" charset="0"/>
            </a:endParaRPr>
          </a:p>
          <a:p>
            <a:pPr marL="450850" lvl="2" indent="-257175" defTabSz="895350">
              <a:spcAft>
                <a:spcPts val="1200"/>
              </a:spcAft>
              <a:buClr>
                <a:srgbClr val="10252E"/>
              </a:buClr>
              <a:buSzPct val="100000"/>
              <a:buBlip>
                <a:blip r:embed="rId6"/>
              </a:buBlip>
              <a:defRPr/>
            </a:pPr>
            <a:r>
              <a:rPr lang="es-CL" sz="1600" kern="0" dirty="0">
                <a:solidFill>
                  <a:schemeClr val="tx2"/>
                </a:solidFill>
                <a:latin typeface="Calibri" pitchFamily="34" charset="0"/>
              </a:rPr>
              <a:t>Requiere alinear valores, sistemas y herramientas con el modelo de excelencia.</a:t>
            </a:r>
          </a:p>
          <a:p>
            <a:pPr marL="450850" lvl="2" indent="-257175" defTabSz="895350">
              <a:spcAft>
                <a:spcPts val="1200"/>
              </a:spcAft>
              <a:buClr>
                <a:srgbClr val="10252E"/>
              </a:buClr>
              <a:buSzPct val="100000"/>
              <a:buBlip>
                <a:blip r:embed="rId6"/>
              </a:buBlip>
              <a:defRPr/>
            </a:pPr>
            <a:r>
              <a:rPr lang="es-CL" sz="1600" kern="0" dirty="0" smtClean="0">
                <a:solidFill>
                  <a:schemeClr val="tx2"/>
                </a:solidFill>
                <a:latin typeface="Calibri" pitchFamily="34" charset="0"/>
              </a:rPr>
              <a:t>Representa </a:t>
            </a:r>
            <a:r>
              <a:rPr lang="es-CL" sz="1600" kern="0" dirty="0">
                <a:solidFill>
                  <a:schemeClr val="tx2"/>
                </a:solidFill>
                <a:latin typeface="Calibri" pitchFamily="34" charset="0"/>
              </a:rPr>
              <a:t>un cambio cultural profundo (aprox. 10 años para alcanzar madurez)</a:t>
            </a:r>
          </a:p>
          <a:p>
            <a:pPr marL="450850" lvl="2" indent="-257175" defTabSz="895350">
              <a:spcAft>
                <a:spcPts val="1200"/>
              </a:spcAft>
              <a:buClr>
                <a:srgbClr val="10252E"/>
              </a:buClr>
              <a:buSzPct val="100000"/>
              <a:buBlip>
                <a:blip r:embed="rId6"/>
              </a:buBlip>
              <a:defRPr/>
            </a:pPr>
            <a:r>
              <a:rPr lang="es-CL" sz="1600" kern="0" dirty="0">
                <a:solidFill>
                  <a:schemeClr val="tx2"/>
                </a:solidFill>
                <a:latin typeface="Calibri" pitchFamily="34" charset="0"/>
              </a:rPr>
              <a:t>Modifica el comportamiento a todo nivel; personas deben ajustar mentalidad.</a:t>
            </a:r>
          </a:p>
          <a:p>
            <a:pPr marL="450850" lvl="2" indent="-257175" defTabSz="895350">
              <a:spcAft>
                <a:spcPts val="1200"/>
              </a:spcAft>
              <a:buClr>
                <a:srgbClr val="10252E"/>
              </a:buClr>
              <a:buSzPct val="100000"/>
              <a:buBlip>
                <a:blip r:embed="rId6"/>
              </a:buBlip>
              <a:defRPr/>
            </a:pPr>
            <a:r>
              <a:rPr lang="es-CL" sz="1600" kern="0" dirty="0" smtClean="0">
                <a:solidFill>
                  <a:schemeClr val="tx2"/>
                </a:solidFill>
                <a:latin typeface="Calibri" pitchFamily="34" charset="0"/>
              </a:rPr>
              <a:t>Pone </a:t>
            </a:r>
            <a:r>
              <a:rPr lang="es-CL" sz="1600" kern="0" dirty="0">
                <a:solidFill>
                  <a:schemeClr val="tx2"/>
                </a:solidFill>
                <a:latin typeface="Calibri" pitchFamily="34" charset="0"/>
              </a:rPr>
              <a:t>foco </a:t>
            </a:r>
            <a:r>
              <a:rPr lang="es-CL" sz="1600" kern="0" dirty="0" smtClean="0">
                <a:solidFill>
                  <a:schemeClr val="tx2"/>
                </a:solidFill>
                <a:latin typeface="Calibri" pitchFamily="34" charset="0"/>
              </a:rPr>
              <a:t>tanto en </a:t>
            </a:r>
            <a:r>
              <a:rPr lang="es-CL" sz="1600" kern="0" dirty="0">
                <a:solidFill>
                  <a:schemeClr val="tx2"/>
                </a:solidFill>
                <a:latin typeface="Calibri" pitchFamily="34" charset="0"/>
              </a:rPr>
              <a:t>medidas de </a:t>
            </a:r>
            <a:r>
              <a:rPr lang="es-CL" sz="1600" kern="0" dirty="0" smtClean="0">
                <a:solidFill>
                  <a:schemeClr val="tx2"/>
                </a:solidFill>
                <a:latin typeface="Calibri" pitchFamily="34" charset="0"/>
              </a:rPr>
              <a:t>desempeño </a:t>
            </a:r>
            <a:r>
              <a:rPr lang="es-CL" sz="1600" kern="0" dirty="0">
                <a:solidFill>
                  <a:schemeClr val="tx2"/>
                </a:solidFill>
                <a:latin typeface="Calibri" pitchFamily="34" charset="0"/>
              </a:rPr>
              <a:t>como en comportamientos </a:t>
            </a:r>
          </a:p>
          <a:p>
            <a:pPr marL="450850" lvl="2" indent="-257175" defTabSz="895350">
              <a:spcAft>
                <a:spcPts val="1200"/>
              </a:spcAft>
              <a:buClr>
                <a:srgbClr val="10252E"/>
              </a:buClr>
              <a:buSzPct val="100000"/>
              <a:buBlip>
                <a:blip r:embed="rId6"/>
              </a:buBlip>
              <a:defRPr/>
            </a:pPr>
            <a:r>
              <a:rPr lang="es-CL" sz="1600" kern="0" dirty="0" smtClean="0">
                <a:solidFill>
                  <a:schemeClr val="tx2"/>
                </a:solidFill>
                <a:latin typeface="Calibri" pitchFamily="34" charset="0"/>
              </a:rPr>
              <a:t>Fomenta </a:t>
            </a:r>
            <a:r>
              <a:rPr lang="es-CL" sz="1600" kern="0" dirty="0">
                <a:solidFill>
                  <a:schemeClr val="tx2"/>
                </a:solidFill>
                <a:latin typeface="Calibri" pitchFamily="34" charset="0"/>
              </a:rPr>
              <a:t>y permite capturar el talento presente en todos los niveles de la compañía, incrementando los niveles de orgullo y compromiso de las personas.</a:t>
            </a:r>
          </a:p>
          <a:p>
            <a:pPr marL="450850" lvl="2" indent="-257175" defTabSz="895350">
              <a:spcAft>
                <a:spcPts val="1200"/>
              </a:spcAft>
              <a:buClr>
                <a:srgbClr val="10252E"/>
              </a:buClr>
              <a:buSzPct val="100000"/>
              <a:buBlip>
                <a:blip r:embed="rId6"/>
              </a:buBlip>
              <a:defRPr/>
            </a:pPr>
            <a:r>
              <a:rPr lang="es-CL" sz="1600" kern="0" dirty="0">
                <a:solidFill>
                  <a:schemeClr val="tx2"/>
                </a:solidFill>
                <a:latin typeface="Calibri" pitchFamily="34" charset="0"/>
              </a:rPr>
              <a:t>Mejora los niveles de productividad y rentabilidad de la empresa</a:t>
            </a:r>
            <a:r>
              <a:rPr lang="es-CL" sz="1600" kern="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 marL="450850" lvl="2" indent="-257175" defTabSz="895350">
              <a:spcAft>
                <a:spcPts val="1200"/>
              </a:spcAft>
              <a:buClr>
                <a:srgbClr val="10252E"/>
              </a:buClr>
              <a:buSzPct val="100000"/>
              <a:buBlip>
                <a:blip r:embed="rId6"/>
              </a:buBlip>
              <a:defRPr/>
            </a:pPr>
            <a:r>
              <a:rPr lang="es-CL" sz="1600" kern="0" dirty="0" smtClean="0">
                <a:solidFill>
                  <a:schemeClr val="tx2"/>
                </a:solidFill>
                <a:latin typeface="Calibri" pitchFamily="34" charset="0"/>
              </a:rPr>
              <a:t>Tiene </a:t>
            </a:r>
            <a:r>
              <a:rPr lang="es-CL" sz="1600" kern="0" dirty="0">
                <a:solidFill>
                  <a:schemeClr val="tx2"/>
                </a:solidFill>
                <a:latin typeface="Calibri" pitchFamily="34" charset="0"/>
              </a:rPr>
              <a:t>impacto directo en Innovación, Colaboración, Excelencia Operacional, Eficiencia de Costos,  Desarrollo a las personas, Felicidad</a:t>
            </a:r>
            <a:r>
              <a:rPr lang="es-CL" sz="1600" kern="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es-CL" sz="1600" kern="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12 Título"/>
          <p:cNvSpPr>
            <a:spLocks noGrp="1"/>
          </p:cNvSpPr>
          <p:nvPr>
            <p:ph type="title"/>
          </p:nvPr>
        </p:nvSpPr>
        <p:spPr>
          <a:xfrm>
            <a:off x="815616" y="760868"/>
            <a:ext cx="8399463" cy="762000"/>
          </a:xfrm>
        </p:spPr>
        <p:txBody>
          <a:bodyPr>
            <a:noAutofit/>
          </a:bodyPr>
          <a:lstStyle/>
          <a:p>
            <a:r>
              <a:rPr lang="es-CL" sz="2000" dirty="0">
                <a:latin typeface="Calibri" pitchFamily="34" charset="0"/>
              </a:rPr>
              <a:t>Como parte de la construcción de capacidades</a:t>
            </a:r>
            <a:r>
              <a:rPr lang="es-CL" sz="2000" dirty="0" smtClean="0">
                <a:latin typeface="Calibri" pitchFamily="34" charset="0"/>
              </a:rPr>
              <a:t>,</a:t>
            </a:r>
            <a:br>
              <a:rPr lang="es-CL" sz="2000" dirty="0" smtClean="0">
                <a:latin typeface="Calibri" pitchFamily="34" charset="0"/>
              </a:rPr>
            </a:br>
            <a:r>
              <a:rPr lang="es-CL" sz="2000" dirty="0" smtClean="0">
                <a:latin typeface="Calibri" pitchFamily="34" charset="0"/>
              </a:rPr>
              <a:t> </a:t>
            </a:r>
            <a:r>
              <a:rPr lang="es-CL" sz="2000" dirty="0">
                <a:latin typeface="Calibri" pitchFamily="34" charset="0"/>
              </a:rPr>
              <a:t>hemos conocido </a:t>
            </a:r>
            <a:r>
              <a:rPr lang="es-CL" sz="2000" dirty="0" smtClean="0">
                <a:latin typeface="Calibri" pitchFamily="34" charset="0"/>
              </a:rPr>
              <a:t>en terreno </a:t>
            </a:r>
            <a:r>
              <a:rPr lang="es-CL" sz="2000" dirty="0">
                <a:latin typeface="Calibri" pitchFamily="34" charset="0"/>
              </a:rPr>
              <a:t>modelos de </a:t>
            </a:r>
            <a:r>
              <a:rPr lang="es-CL" sz="2000" dirty="0" smtClean="0">
                <a:latin typeface="Calibri" pitchFamily="34" charset="0"/>
              </a:rPr>
              <a:t> Excelencia </a:t>
            </a:r>
            <a:br>
              <a:rPr lang="es-CL" sz="2000" dirty="0" smtClean="0">
                <a:latin typeface="Calibri" pitchFamily="34" charset="0"/>
              </a:rPr>
            </a:br>
            <a:r>
              <a:rPr lang="es-CL" sz="2000" dirty="0" smtClean="0">
                <a:latin typeface="Calibri" pitchFamily="34" charset="0"/>
              </a:rPr>
              <a:t>en </a:t>
            </a:r>
            <a:r>
              <a:rPr lang="es-CL" sz="2000" dirty="0">
                <a:latin typeface="Calibri" pitchFamily="34" charset="0"/>
              </a:rPr>
              <a:t>distintas etapas de madurez.</a:t>
            </a:r>
            <a:endParaRPr lang="es-CL" sz="2000" dirty="0"/>
          </a:p>
        </p:txBody>
      </p:sp>
      <p:sp>
        <p:nvSpPr>
          <p:cNvPr id="11" name="2 Título"/>
          <p:cNvSpPr txBox="1">
            <a:spLocks/>
          </p:cNvSpPr>
          <p:nvPr/>
        </p:nvSpPr>
        <p:spPr>
          <a:xfrm>
            <a:off x="746524" y="118399"/>
            <a:ext cx="7325107" cy="456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b="1" dirty="0" smtClean="0"/>
              <a:t>Metodología y Alcance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89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Recuperación de Indicadores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67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984675" y="47066"/>
            <a:ext cx="6748929" cy="597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s-CL" b="1" dirty="0" smtClean="0"/>
          </a:p>
          <a:p>
            <a:r>
              <a:rPr lang="es-CL" b="1" dirty="0" smtClean="0"/>
              <a:t>Indicadores y Plan </a:t>
            </a:r>
            <a:r>
              <a:rPr lang="es-CL" b="1" dirty="0"/>
              <a:t>de Mejora ante Averías de Alto Impacto</a:t>
            </a:r>
            <a:br>
              <a:rPr lang="es-CL" b="1" dirty="0"/>
            </a:br>
            <a:endParaRPr lang="es-CL" b="1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356806"/>
              </p:ext>
            </p:extLst>
          </p:nvPr>
        </p:nvGraphicFramePr>
        <p:xfrm>
          <a:off x="133749" y="980728"/>
          <a:ext cx="8666922" cy="4376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7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8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68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8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0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02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181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8523">
                <a:tc gridSpan="2"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Objetivos / KPI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2014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b="1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Dic</a:t>
                      </a:r>
                      <a:r>
                        <a:rPr lang="es-CL" sz="1200" b="1" baseline="0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CL" sz="12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kern="1200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Resultado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019">
                <a:tc gridSpan="6">
                  <a:txBody>
                    <a:bodyPr/>
                    <a:lstStyle/>
                    <a:p>
                      <a:r>
                        <a:rPr lang="es-CL" sz="1200" b="1" i="1" u="none" dirty="0">
                          <a:latin typeface="Arial Narrow" panose="020B0606020202030204" pitchFamily="34" charset="0"/>
                        </a:rPr>
                        <a:t>Disminuir tasa de averías de alto</a:t>
                      </a:r>
                      <a:r>
                        <a:rPr lang="es-CL" sz="1200" b="1" i="1" u="none" baseline="0" dirty="0">
                          <a:latin typeface="Arial Narrow" panose="020B0606020202030204" pitchFamily="34" charset="0"/>
                        </a:rPr>
                        <a:t> impacto en pasajeros</a:t>
                      </a:r>
                      <a:endParaRPr lang="es-CL" sz="1200" b="1" i="1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5600" indent="0"/>
                      <a:endParaRPr lang="es-CL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489">
                <a:tc gridSpan="3">
                  <a:txBody>
                    <a:bodyPr/>
                    <a:lstStyle/>
                    <a:p>
                      <a:pPr marL="265113" lvl="1" indent="0" defTabSz="446088"/>
                      <a:r>
                        <a:rPr lang="es-C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Tasa [Averías</a:t>
                      </a:r>
                      <a:r>
                        <a:rPr lang="es-CL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/MM </a:t>
                      </a:r>
                      <a:r>
                        <a:rPr lang="es-CL" sz="12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CKm</a:t>
                      </a:r>
                      <a:r>
                        <a:rPr lang="es-CL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]</a:t>
                      </a:r>
                      <a:endParaRPr lang="es-CL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265113" lvl="1" indent="0" defTabSz="446088"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N° Incidentes/</a:t>
                      </a:r>
                      <a:r>
                        <a:rPr lang="es-CL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MM </a:t>
                      </a:r>
                      <a:r>
                        <a:rPr lang="es-CL" sz="12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CKm</a:t>
                      </a:r>
                      <a:endParaRPr lang="es-CL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L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</a:rPr>
                        <a:t>12,0</a:t>
                      </a:r>
                    </a:p>
                    <a:p>
                      <a:pPr algn="ctr"/>
                      <a:r>
                        <a:rPr lang="es-CL" sz="1400" b="1" dirty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</a:rPr>
                        <a:t>22,3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L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</a:rPr>
                        <a:t>8,2</a:t>
                      </a:r>
                      <a:endParaRPr lang="es-CL" sz="1400" b="1" dirty="0">
                        <a:solidFill>
                          <a:srgbClr val="0000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s-CL" sz="1400" b="1" dirty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0" indent="0" algn="ctr"/>
                      <a:r>
                        <a:rPr lang="es-CL" sz="1400" b="1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kumimoji="0" lang="es-CL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31,6</a:t>
                      </a:r>
                      <a:r>
                        <a:rPr kumimoji="0" lang="es-C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4445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kumimoji="0" lang="es-C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28,2%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250">
                <a:tc gridSpan="7">
                  <a:txBody>
                    <a:bodyPr/>
                    <a:lstStyle/>
                    <a:p>
                      <a:r>
                        <a:rPr lang="es-CL" sz="1200" b="1" i="1" u="none" dirty="0">
                          <a:latin typeface="Arial Narrow" panose="020B0606020202030204" pitchFamily="34" charset="0"/>
                        </a:rPr>
                        <a:t>Reducir tiempo de restablecimiento del servicios en caso de averías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063">
                <a:tc gridSpan="3">
                  <a:txBody>
                    <a:bodyPr/>
                    <a:lstStyle/>
                    <a:p>
                      <a:pPr marL="268288" lvl="1" indent="0" defTabSz="266700"/>
                      <a:r>
                        <a:rPr lang="es-C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Impacto a </a:t>
                      </a:r>
                      <a:r>
                        <a:rPr lang="es-CL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Pax</a:t>
                      </a:r>
                      <a:r>
                        <a:rPr lang="es-C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s-CL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por Averías &gt; 30 min [MM </a:t>
                      </a:r>
                      <a:r>
                        <a:rPr lang="es-CL" sz="12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pax</a:t>
                      </a:r>
                      <a:r>
                        <a:rPr lang="es-CL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*min]</a:t>
                      </a:r>
                      <a:endParaRPr lang="es-CL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</a:rPr>
                        <a:t>403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L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</a:rPr>
                        <a:t>32,8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-91,8%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1859">
                <a:tc gridSpan="7">
                  <a:txBody>
                    <a:bodyPr/>
                    <a:lstStyle/>
                    <a:p>
                      <a:r>
                        <a:rPr lang="es-CL" sz="1200" b="1" i="1" u="none" dirty="0">
                          <a:latin typeface="Arial Narrow" panose="020B0606020202030204" pitchFamily="34" charset="0"/>
                        </a:rPr>
                        <a:t>Minimizar impacto con información a pasajeros y coordinación DTPM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225">
                <a:tc gridSpan="3">
                  <a:txBody>
                    <a:bodyPr/>
                    <a:lstStyle/>
                    <a:p>
                      <a:pPr marL="265113" lvl="1" indent="0" defTabSz="266700"/>
                      <a:r>
                        <a:rPr lang="es-C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Reclamos [N° reclamos/MM </a:t>
                      </a:r>
                      <a:r>
                        <a:rPr lang="es-CL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pax</a:t>
                      </a:r>
                      <a:r>
                        <a:rPr lang="es-C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</a:rPr>
                        <a:t>16,0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L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</a:rPr>
                        <a:t>10,8</a:t>
                      </a:r>
                      <a:endParaRPr lang="es-CL" sz="1400" b="1" dirty="0">
                        <a:solidFill>
                          <a:srgbClr val="0000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s-C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32,5%</a:t>
                      </a:r>
                      <a:endParaRPr kumimoji="0" lang="es-C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1859">
                <a:tc gridSpan="7">
                  <a:txBody>
                    <a:bodyPr/>
                    <a:lstStyle/>
                    <a:p>
                      <a:r>
                        <a:rPr lang="es-CL" sz="1200" b="1" i="1" u="none" dirty="0">
                          <a:latin typeface="Arial Narrow" panose="020B0606020202030204" pitchFamily="34" charset="0"/>
                        </a:rPr>
                        <a:t>Contar con Planificación de Mantenimiento que priorice adecuadamente</a:t>
                      </a:r>
                      <a:r>
                        <a:rPr lang="es-CL" sz="1200" b="1" i="1" u="none" baseline="0" dirty="0">
                          <a:latin typeface="Arial Narrow" panose="020B0606020202030204" pitchFamily="34" charset="0"/>
                        </a:rPr>
                        <a:t> los puntos críticos de fallas</a:t>
                      </a:r>
                      <a:endParaRPr lang="es-CL" sz="1200" b="1" i="1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6192">
                <a:tc>
                  <a:txBody>
                    <a:bodyPr/>
                    <a:lstStyle/>
                    <a:p>
                      <a:pPr marL="265113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Cumplimiento Cotas Trenes*</a:t>
                      </a:r>
                      <a:r>
                        <a:rPr lang="es-CL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es-CL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L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Auditorías CGR  01.01.2014 – 04.03.2015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L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*: </a:t>
                      </a:r>
                      <a:r>
                        <a:rPr lang="es-CL" sz="11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Mantt</a:t>
                      </a:r>
                      <a:r>
                        <a:rPr lang="es-CL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CL" sz="11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Sist</a:t>
                      </a:r>
                      <a:r>
                        <a:rPr lang="es-CL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s-CL" sz="1100" i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e </a:t>
                      </a:r>
                      <a:r>
                        <a:rPr lang="es-CL" sz="1100" i="1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Intermedi</a:t>
                      </a:r>
                      <a:r>
                        <a:rPr lang="es-CL" sz="11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y GR.</a:t>
                      </a:r>
                      <a:endParaRPr lang="es-CL" sz="11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CL" sz="1400" b="1" kern="1200" dirty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CL" sz="1400" b="1" kern="1200" dirty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100%*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>
                          <a:latin typeface="Arial Narrow" panose="020B0606020202030204" pitchFamily="34" charset="0"/>
                        </a:rPr>
                        <a:t>            </a:t>
                      </a:r>
                      <a:r>
                        <a:rPr kumimoji="0" lang="es-C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+62%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2489">
                <a:tc>
                  <a:txBody>
                    <a:bodyPr/>
                    <a:lstStyle/>
                    <a:p>
                      <a:pPr marL="265113" marR="0" lvl="1" indent="0" algn="l" defTabSz="2667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Refuerzo estructural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lang="es-CL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Gerencia</a:t>
                      </a:r>
                      <a:r>
                        <a:rPr lang="es-CL" sz="1100" i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de Mantenimiento</a:t>
                      </a:r>
                      <a:endParaRPr lang="es-CL" sz="11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CL" sz="1400" b="1" kern="1200" dirty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577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CL" sz="1400" b="1" kern="1200" dirty="0" smtClean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700*</a:t>
                      </a:r>
                      <a:endParaRPr lang="es-CL" sz="1400" b="1" kern="1200" dirty="0">
                        <a:solidFill>
                          <a:srgbClr val="0000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C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es-C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+21,3%</a:t>
                      </a:r>
                      <a:endParaRPr kumimoji="0" lang="es-C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2489">
                <a:tc>
                  <a:txBody>
                    <a:bodyPr/>
                    <a:lstStyle/>
                    <a:p>
                      <a:pPr marL="265113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Planes y actualizaciones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indent="0" algn="l"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lang="es-CL" sz="1100" i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Trenes: 1 (2014), 2016 (5); </a:t>
                      </a:r>
                      <a:r>
                        <a:rPr lang="es-CL" sz="1100" i="1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Eq</a:t>
                      </a:r>
                      <a:r>
                        <a:rPr lang="es-CL" sz="1100" i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s-CL" sz="1100" i="1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es-CL" sz="1100" i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ist</a:t>
                      </a:r>
                      <a:r>
                        <a:rPr lang="es-CL" sz="1100" i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24 (2014), 24 (2016); actualizaciones 0 (2014); 11 (2015-2016)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CL" sz="1400" b="1" kern="1200" dirty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CL" sz="1400" b="1" kern="1200" dirty="0" smtClean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s-CL" sz="1400" b="1" kern="1200" dirty="0">
                        <a:solidFill>
                          <a:srgbClr val="0000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s-C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 +16%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7637">
                <a:tc>
                  <a:txBody>
                    <a:bodyPr/>
                    <a:lstStyle/>
                    <a:p>
                      <a:pPr marL="268288" indent="0"/>
                      <a:r>
                        <a:rPr lang="es-CL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Refuerzo Ing.,</a:t>
                      </a:r>
                      <a:r>
                        <a:rPr lang="es-CL" sz="12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Planif</a:t>
                      </a:r>
                      <a:r>
                        <a:rPr lang="es-CL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., confiabilidad y</a:t>
                      </a:r>
                      <a:r>
                        <a:rPr lang="es-CL" sz="12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SAP</a:t>
                      </a:r>
                      <a:endParaRPr lang="es-CL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CL" sz="1100" i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2014: Dos SG: Ingeniería y planificación separadas</a:t>
                      </a:r>
                    </a:p>
                    <a:p>
                      <a:r>
                        <a:rPr lang="es-CL" sz="1100" i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2016: Dotación incluye caso Negocio Abril 2016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400" b="1" kern="1200" dirty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CL" sz="1400" b="1" kern="1200" dirty="0" smtClean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79**</a:t>
                      </a:r>
                      <a:endParaRPr lang="es-CL" sz="1400" b="1" kern="1200" dirty="0">
                        <a:solidFill>
                          <a:srgbClr val="0000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es-CL" sz="1400" b="1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s-CL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</a:t>
                      </a:r>
                      <a:r>
                        <a:rPr lang="es-CL" sz="1400" b="1" kern="1200" dirty="0" err="1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Pdte</a:t>
                      </a:r>
                      <a:r>
                        <a:rPr lang="es-CL" sz="1400" b="1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C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 </a:t>
                      </a:r>
                      <a:r>
                        <a:rPr kumimoji="0" lang="es-CL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+22,6%</a:t>
                      </a:r>
                      <a:endParaRPr kumimoji="0" lang="es-C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7" name="16 Flecha derecha"/>
          <p:cNvSpPr/>
          <p:nvPr/>
        </p:nvSpPr>
        <p:spPr>
          <a:xfrm rot="5400000" flipV="1">
            <a:off x="7783943" y="1621032"/>
            <a:ext cx="164773" cy="15613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Flecha derecha"/>
          <p:cNvSpPr/>
          <p:nvPr/>
        </p:nvSpPr>
        <p:spPr>
          <a:xfrm rot="5400000" flipV="1">
            <a:off x="7783943" y="1856447"/>
            <a:ext cx="164773" cy="15613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Flecha derecha"/>
          <p:cNvSpPr/>
          <p:nvPr/>
        </p:nvSpPr>
        <p:spPr>
          <a:xfrm rot="5400000" flipV="1">
            <a:off x="7783943" y="2419934"/>
            <a:ext cx="164772" cy="15613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Flecha derecha"/>
          <p:cNvSpPr/>
          <p:nvPr/>
        </p:nvSpPr>
        <p:spPr>
          <a:xfrm rot="16200000" flipV="1">
            <a:off x="7783943" y="3599438"/>
            <a:ext cx="164772" cy="15613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Flecha derecha"/>
          <p:cNvSpPr/>
          <p:nvPr/>
        </p:nvSpPr>
        <p:spPr>
          <a:xfrm rot="16200000" flipV="1">
            <a:off x="7766642" y="4437064"/>
            <a:ext cx="199374" cy="188925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Flecha derecha"/>
          <p:cNvSpPr/>
          <p:nvPr/>
        </p:nvSpPr>
        <p:spPr>
          <a:xfrm rot="16200000" flipV="1">
            <a:off x="7766642" y="4013668"/>
            <a:ext cx="199374" cy="188925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Rectángulo"/>
          <p:cNvSpPr/>
          <p:nvPr/>
        </p:nvSpPr>
        <p:spPr>
          <a:xfrm>
            <a:off x="172279" y="5517232"/>
            <a:ext cx="8666921" cy="116955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63550" indent="-285750">
              <a:buClr>
                <a:srgbClr val="FFFFFF"/>
              </a:buClr>
              <a:buSzPct val="80000"/>
              <a:buFont typeface="Wingdings" panose="05000000000000000000" pitchFamily="2" charset="2"/>
              <a:buChar char="q"/>
            </a:pPr>
            <a:r>
              <a:rPr lang="es-CL" sz="1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Resultado de la aplicación de medidas de corto plazo 2015 y 2016  (</a:t>
            </a:r>
            <a:r>
              <a:rPr lang="es-CL" sz="1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Opex</a:t>
            </a:r>
            <a:r>
              <a:rPr lang="es-CL" sz="1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y Gestión GMAN).</a:t>
            </a:r>
          </a:p>
          <a:p>
            <a:pPr marL="463550" indent="-285750">
              <a:buClr>
                <a:srgbClr val="FFFFFF"/>
              </a:buClr>
              <a:buSzPct val="80000"/>
              <a:buFont typeface="Wingdings" panose="05000000000000000000" pitchFamily="2" charset="2"/>
              <a:buChar char="q"/>
            </a:pPr>
            <a:r>
              <a:rPr lang="es-CL" sz="1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Sustentabilidad y Confiabilidad </a:t>
            </a:r>
          </a:p>
          <a:p>
            <a:pPr marL="177800">
              <a:buClr>
                <a:srgbClr val="FFFFFF"/>
              </a:buClr>
              <a:buSzPct val="80000"/>
            </a:pPr>
            <a:r>
              <a:rPr lang="es-CL" sz="1400" b="1" dirty="0">
                <a:solidFill>
                  <a:srgbClr val="FFFFF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E</a:t>
            </a:r>
            <a:r>
              <a:rPr lang="es-CL" sz="1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jecución de cartera de inversiones       </a:t>
            </a:r>
            <a:r>
              <a:rPr lang="es-CL" sz="1400" b="1" dirty="0">
                <a:solidFill>
                  <a:srgbClr val="FFFFF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Revisión Estrategia </a:t>
            </a:r>
            <a:r>
              <a:rPr lang="es-CL" sz="1400" b="1" dirty="0" err="1">
                <a:solidFill>
                  <a:srgbClr val="FFFFF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Mantto</a:t>
            </a:r>
            <a:r>
              <a:rPr lang="es-CL" sz="1400" b="1" dirty="0">
                <a:solidFill>
                  <a:srgbClr val="FFFFF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(NS93, NS74, Sistemas, Vías)</a:t>
            </a:r>
            <a:endParaRPr lang="es-CL" sz="1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463550" indent="-285750">
              <a:buClr>
                <a:srgbClr val="FFFFFF"/>
              </a:buClr>
              <a:buSzPct val="80000"/>
              <a:buFont typeface="Wingdings"/>
              <a:buChar char="à"/>
            </a:pPr>
            <a:r>
              <a:rPr lang="es-CL" sz="1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Iniciativas de Gasto Recurrente              </a:t>
            </a:r>
            <a:r>
              <a:rPr lang="es-CL" sz="1400" b="1" dirty="0">
                <a:solidFill>
                  <a:srgbClr val="FFFFF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Contrataciones</a:t>
            </a:r>
          </a:p>
          <a:p>
            <a:pPr marL="177800" algn="r">
              <a:buClr>
                <a:srgbClr val="FFFFFF"/>
              </a:buClr>
              <a:buSzPct val="80000"/>
            </a:pPr>
            <a:r>
              <a:rPr lang="es-CL" sz="1200" b="1" i="1" dirty="0" smtClean="0">
                <a:solidFill>
                  <a:srgbClr val="FFFFF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**: Aprobado por Caso de Negocio            *: </a:t>
            </a:r>
            <a:r>
              <a:rPr lang="es-CL" sz="1200" b="1" i="1" dirty="0">
                <a:solidFill>
                  <a:srgbClr val="FFFFF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Al día de hoy</a:t>
            </a:r>
          </a:p>
        </p:txBody>
      </p:sp>
      <p:sp>
        <p:nvSpPr>
          <p:cNvPr id="25" name="24 Flecha derecha"/>
          <p:cNvSpPr/>
          <p:nvPr/>
        </p:nvSpPr>
        <p:spPr>
          <a:xfrm rot="16200000" flipV="1">
            <a:off x="7766642" y="4893620"/>
            <a:ext cx="199374" cy="188925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Flecha derecha"/>
          <p:cNvSpPr/>
          <p:nvPr/>
        </p:nvSpPr>
        <p:spPr>
          <a:xfrm rot="5400000" flipV="1">
            <a:off x="7783092" y="3009955"/>
            <a:ext cx="164772" cy="15613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24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438507"/>
              </p:ext>
            </p:extLst>
          </p:nvPr>
        </p:nvGraphicFramePr>
        <p:xfrm>
          <a:off x="428596" y="1676399"/>
          <a:ext cx="6779924" cy="30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" name="4 Rectángulo"/>
          <p:cNvSpPr/>
          <p:nvPr>
            <p:custDataLst>
              <p:tags r:id="rId1"/>
            </p:custDataLst>
          </p:nvPr>
        </p:nvSpPr>
        <p:spPr bwMode="auto">
          <a:xfrm>
            <a:off x="4132005" y="4796000"/>
            <a:ext cx="257175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/>
              <a:t>jul</a:t>
            </a:r>
            <a:endParaRPr kumimoji="0" lang="es-CL" sz="1100" strike="noStrike" cap="none" normalizeH="0" dirty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6" name="5 Rectángulo"/>
          <p:cNvSpPr/>
          <p:nvPr>
            <p:custDataLst>
              <p:tags r:id="rId2"/>
            </p:custDataLst>
          </p:nvPr>
        </p:nvSpPr>
        <p:spPr bwMode="auto">
          <a:xfrm>
            <a:off x="3581560" y="4805678"/>
            <a:ext cx="265113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/>
              <a:t>jun</a:t>
            </a:r>
            <a:endParaRPr kumimoji="0" lang="es-CL" sz="1100" strike="noStrike" cap="none" normalizeH="0" dirty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7" name="6 Rectángulo"/>
          <p:cNvSpPr/>
          <p:nvPr>
            <p:custDataLst>
              <p:tags r:id="rId3"/>
            </p:custDataLst>
          </p:nvPr>
        </p:nvSpPr>
        <p:spPr bwMode="auto">
          <a:xfrm>
            <a:off x="1940719" y="4805678"/>
            <a:ext cx="300038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/>
              <a:t>mar</a:t>
            </a:r>
            <a:endParaRPr kumimoji="0" lang="es-CL" sz="1100" strike="noStrike" cap="none" normalizeH="0" dirty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8" name="7 Rectángulo"/>
          <p:cNvSpPr/>
          <p:nvPr>
            <p:custDataLst>
              <p:tags r:id="rId4"/>
            </p:custDataLst>
          </p:nvPr>
        </p:nvSpPr>
        <p:spPr bwMode="auto">
          <a:xfrm>
            <a:off x="800049" y="4787900"/>
            <a:ext cx="274638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/>
              <a:t>ene</a:t>
            </a:r>
            <a:endParaRPr kumimoji="0" lang="es-CL" sz="1100" strike="noStrike" cap="none" normalizeH="0" dirty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9" name="8 Rectángulo"/>
          <p:cNvSpPr/>
          <p:nvPr>
            <p:custDataLst>
              <p:tags r:id="rId5"/>
            </p:custDataLst>
          </p:nvPr>
        </p:nvSpPr>
        <p:spPr bwMode="auto">
          <a:xfrm>
            <a:off x="5232390" y="4787900"/>
            <a:ext cx="257175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/>
              <a:t>sep</a:t>
            </a:r>
            <a:endParaRPr kumimoji="0" lang="es-CL" sz="1100" strike="noStrike" cap="none" normalizeH="0" dirty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4606916" y="4796000"/>
            <a:ext cx="298800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/>
              <a:t>ago</a:t>
            </a:r>
            <a:endParaRPr kumimoji="0" lang="es-CL" sz="1100" strike="noStrike" cap="none" normalizeH="0" dirty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5775468" y="4787900"/>
            <a:ext cx="206375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/>
              <a:t>oct</a:t>
            </a:r>
            <a:endParaRPr kumimoji="0" lang="es-CL" sz="1100" strike="noStrike" cap="none" normalizeH="0" dirty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12" name="11 Rectángulo"/>
          <p:cNvSpPr/>
          <p:nvPr>
            <p:custDataLst>
              <p:tags r:id="rId6"/>
            </p:custDataLst>
          </p:nvPr>
        </p:nvSpPr>
        <p:spPr bwMode="auto">
          <a:xfrm>
            <a:off x="3069574" y="4779798"/>
            <a:ext cx="298800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/>
              <a:t>may</a:t>
            </a:r>
            <a:endParaRPr kumimoji="0" lang="es-CL" sz="1100" strike="noStrike" cap="none" normalizeH="0" dirty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13" name="12 Rectángulo"/>
          <p:cNvSpPr/>
          <p:nvPr>
            <p:custDataLst>
              <p:tags r:id="rId7"/>
            </p:custDataLst>
          </p:nvPr>
        </p:nvSpPr>
        <p:spPr bwMode="auto">
          <a:xfrm>
            <a:off x="2499996" y="4779797"/>
            <a:ext cx="298800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/>
              <a:t>abr</a:t>
            </a:r>
            <a:endParaRPr kumimoji="0" lang="es-CL" sz="1100" strike="noStrike" cap="none" normalizeH="0" dirty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14" name="13 Rectángulo"/>
          <p:cNvSpPr/>
          <p:nvPr>
            <p:custDataLst>
              <p:tags r:id="rId8"/>
            </p:custDataLst>
          </p:nvPr>
        </p:nvSpPr>
        <p:spPr bwMode="auto">
          <a:xfrm>
            <a:off x="1516062" y="4787900"/>
            <a:ext cx="231775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/>
              <a:t>feb</a:t>
            </a:r>
            <a:endParaRPr kumimoji="0" lang="es-CL" sz="1100" strike="noStrike" cap="none" normalizeH="0" dirty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17" name="8 Marcador de texto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754313" y="5121275"/>
            <a:ext cx="6683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 rot="16200000">
            <a:off x="-1099154" y="3192463"/>
            <a:ext cx="25468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s-ES_tradnl"/>
            </a:defPPr>
            <a:lvl1pPr algn="ctr">
              <a:spcBef>
                <a:spcPct val="50000"/>
              </a:spcBef>
              <a:defRPr sz="12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s-CL" sz="1000" dirty="0" smtClean="0">
                <a:ea typeface="Verdana" pitchFamily="34" charset="0"/>
                <a:cs typeface="Verdana" pitchFamily="34" charset="0"/>
              </a:rPr>
              <a:t>Satisfacción General Neta (%)</a:t>
            </a:r>
            <a:endParaRPr lang="es-ES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6287706" y="4796000"/>
            <a:ext cx="298800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 smtClean="0"/>
              <a:t>nov</a:t>
            </a:r>
            <a:endParaRPr kumimoji="0" lang="es-CL" sz="1100" strike="noStrike" cap="none" normalizeH="0" dirty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21" name="20 Rectángulo"/>
          <p:cNvSpPr/>
          <p:nvPr/>
        </p:nvSpPr>
        <p:spPr bwMode="auto">
          <a:xfrm>
            <a:off x="6826696" y="4779798"/>
            <a:ext cx="224069" cy="198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fld id="{EB693F93-713D-41A1-B507-2F8643C3E180}" type="datetime'''''d''''''''i''''''''c'">
              <a:rPr lang="en-US" sz="1100"/>
              <a:pPr algn="ctr">
                <a:spcBef>
                  <a:spcPct val="0"/>
                </a:spcBef>
              </a:pPr>
              <a:t>dic</a:t>
            </a:fld>
            <a:endParaRPr kumimoji="0" lang="es-CL" sz="1100" strike="noStrike" cap="none" normalizeH="0" dirty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24" name="2 Título"/>
          <p:cNvSpPr>
            <a:spLocks noGrp="1"/>
          </p:cNvSpPr>
          <p:nvPr>
            <p:ph type="title"/>
          </p:nvPr>
        </p:nvSpPr>
        <p:spPr>
          <a:xfrm>
            <a:off x="746524" y="1"/>
            <a:ext cx="7325107" cy="57467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Impacto en la Percepción de Usuarios: </a:t>
            </a:r>
            <a:br>
              <a:rPr lang="es-ES" b="1" dirty="0" smtClean="0"/>
            </a:br>
            <a:r>
              <a:rPr lang="es-ES" b="1" dirty="0" smtClean="0"/>
              <a:t>Satisfacción </a:t>
            </a:r>
            <a:r>
              <a:rPr lang="es-ES" b="1" dirty="0"/>
              <a:t>Neta </a:t>
            </a:r>
            <a:r>
              <a:rPr lang="es-ES" b="1" dirty="0" smtClean="0"/>
              <a:t>2016 </a:t>
            </a:r>
            <a:r>
              <a:rPr lang="es-ES" dirty="0" smtClean="0"/>
              <a:t>(</a:t>
            </a:r>
            <a:r>
              <a:rPr lang="es-ES" dirty="0" err="1" smtClean="0"/>
              <a:t>mensuall</a:t>
            </a:r>
            <a:r>
              <a:rPr lang="es-ES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04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Título"/>
          <p:cNvSpPr txBox="1">
            <a:spLocks/>
          </p:cNvSpPr>
          <p:nvPr/>
        </p:nvSpPr>
        <p:spPr>
          <a:xfrm>
            <a:off x="746524" y="118399"/>
            <a:ext cx="7325107" cy="456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b="1" dirty="0" smtClean="0"/>
              <a:t>En la práctica: Día a Día</a:t>
            </a:r>
            <a:endParaRPr lang="pt-BR" dirty="0"/>
          </a:p>
        </p:txBody>
      </p:sp>
      <p:sp>
        <p:nvSpPr>
          <p:cNvPr id="2" name="1 CuadroTexto"/>
          <p:cNvSpPr txBox="1"/>
          <p:nvPr/>
        </p:nvSpPr>
        <p:spPr>
          <a:xfrm>
            <a:off x="1120877" y="2433484"/>
            <a:ext cx="554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hlinkClick r:id="rId2" action="ppaction://hlinkfile"/>
              </a:rPr>
              <a:t>METRO_LEAN_FHD.mov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70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0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41294108"/>
              </p:ext>
            </p:extLst>
          </p:nvPr>
        </p:nvGraphicFramePr>
        <p:xfrm>
          <a:off x="336205" y="1442603"/>
          <a:ext cx="4119565" cy="1960112"/>
        </p:xfrm>
        <a:graphic>
          <a:graphicData uri="http://schemas.openxmlformats.org/drawingml/2006/table">
            <a:tbl>
              <a:tblPr bandRow="1"/>
              <a:tblGrid>
                <a:gridCol w="1148821"/>
                <a:gridCol w="495124"/>
                <a:gridCol w="495124"/>
                <a:gridCol w="495124"/>
                <a:gridCol w="495124"/>
                <a:gridCol w="495124"/>
                <a:gridCol w="495124"/>
              </a:tblGrid>
              <a:tr h="2487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L1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L2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L4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L4A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L5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342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Cantidad de Estaciones</a:t>
                      </a:r>
                      <a:endParaRPr kumimoji="0" lang="es-C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4C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2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Longitud (Km)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4C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103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2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Flota de Coches</a:t>
                      </a:r>
                      <a:endParaRPr kumimoji="0" lang="es-C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4C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167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198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310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1.093</a:t>
                      </a:r>
                      <a:endParaRPr kumimoji="0" lang="es-CL" sz="105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2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Flota Trenes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4C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2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Pasajeros / año (MM)</a:t>
                      </a:r>
                      <a:endParaRPr kumimoji="0" lang="es-C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4C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257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122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144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661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7E07C643-F71F-472B-B505-5279755A0A80" descr="15588DCC-B81F-43C1-A45C-FB3F10DFAE3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t="7744" r="6868" b="7145"/>
          <a:stretch/>
        </p:blipFill>
        <p:spPr bwMode="auto">
          <a:xfrm>
            <a:off x="4562378" y="1442603"/>
            <a:ext cx="4581622" cy="470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310551" y="3399527"/>
            <a:ext cx="1145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 smtClean="0">
                <a:solidFill>
                  <a:srgbClr val="000000"/>
                </a:solidFill>
              </a:rPr>
              <a:t>Cifras a Dic. 2015</a:t>
            </a:r>
            <a:endParaRPr lang="es-CL" sz="9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5" y="3676287"/>
            <a:ext cx="373062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Título"/>
          <p:cNvSpPr txBox="1">
            <a:spLocks/>
          </p:cNvSpPr>
          <p:nvPr/>
        </p:nvSpPr>
        <p:spPr>
          <a:xfrm>
            <a:off x="746524" y="118399"/>
            <a:ext cx="7325107" cy="456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b="1" dirty="0" smtClean="0"/>
              <a:t>Red de Metro de Santiago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42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4088360142"/>
              </p:ext>
            </p:extLst>
          </p:nvPr>
        </p:nvGraphicFramePr>
        <p:xfrm>
          <a:off x="59341" y="726584"/>
          <a:ext cx="4447923" cy="433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1466157244"/>
              </p:ext>
            </p:extLst>
          </p:nvPr>
        </p:nvGraphicFramePr>
        <p:xfrm>
          <a:off x="4696077" y="2539656"/>
          <a:ext cx="4447923" cy="431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2 Título"/>
          <p:cNvSpPr txBox="1">
            <a:spLocks/>
          </p:cNvSpPr>
          <p:nvPr/>
        </p:nvSpPr>
        <p:spPr>
          <a:xfrm>
            <a:off x="746524" y="118399"/>
            <a:ext cx="7325107" cy="456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b="1" dirty="0" smtClean="0"/>
              <a:t>Año 2014: Identificación de Problemas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33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42 Conector angular"/>
          <p:cNvCxnSpPr/>
          <p:nvPr/>
        </p:nvCxnSpPr>
        <p:spPr>
          <a:xfrm rot="5400000" flipH="1" flipV="1">
            <a:off x="7675366" y="5593873"/>
            <a:ext cx="458345" cy="32903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5202" y="2397745"/>
            <a:ext cx="1586505" cy="39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75083" y="2762329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Bomba</a:t>
            </a:r>
            <a:r>
              <a:rPr lang="en-US" sz="1200" dirty="0" smtClean="0"/>
              <a:t> interior </a:t>
            </a:r>
          </a:p>
          <a:p>
            <a:pPr algn="ctr"/>
            <a:r>
              <a:rPr lang="en-US" sz="1200" dirty="0" err="1" smtClean="0"/>
              <a:t>Tren</a:t>
            </a:r>
            <a:r>
              <a:rPr lang="en-US" sz="1200" dirty="0" smtClean="0"/>
              <a:t> Line 1</a:t>
            </a:r>
            <a:endParaRPr lang="en-US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032551" y="3785928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August 13rd</a:t>
            </a:r>
            <a:endParaRPr lang="en-US" sz="10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2302820" y="2478209"/>
            <a:ext cx="389754" cy="129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826088" y="3347363"/>
            <a:ext cx="1181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Fisura</a:t>
            </a:r>
            <a:r>
              <a:rPr lang="en-US" sz="1200" dirty="0" smtClean="0"/>
              <a:t> </a:t>
            </a:r>
            <a:r>
              <a:rPr lang="en-US" sz="1200" dirty="0" err="1"/>
              <a:t>C</a:t>
            </a:r>
            <a:r>
              <a:rPr lang="en-US" sz="1200" dirty="0" err="1" smtClean="0"/>
              <a:t>ambio</a:t>
            </a:r>
            <a:endParaRPr lang="en-US" sz="1200" dirty="0" smtClean="0"/>
          </a:p>
          <a:p>
            <a:pPr algn="ctr"/>
            <a:r>
              <a:rPr lang="en-US" sz="1200" dirty="0" smtClean="0"/>
              <a:t>Line 4</a:t>
            </a:r>
            <a:endParaRPr lang="en-US" sz="12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225216" y="3759987"/>
            <a:ext cx="8627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August 20th</a:t>
            </a:r>
            <a:endParaRPr lang="en-US" sz="1000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26" y="2663048"/>
            <a:ext cx="874407" cy="61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3205243" y="3344559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Falla</a:t>
            </a:r>
            <a:r>
              <a:rPr lang="en-US" sz="1200" dirty="0" smtClean="0"/>
              <a:t> </a:t>
            </a:r>
            <a:r>
              <a:rPr lang="en-US" sz="1200" dirty="0" err="1" smtClean="0"/>
              <a:t>Energía</a:t>
            </a:r>
            <a:endParaRPr lang="en-US" sz="1200" dirty="0" smtClean="0"/>
          </a:p>
          <a:p>
            <a:pPr algn="ctr"/>
            <a:r>
              <a:rPr lang="en-US" sz="1200" dirty="0" smtClean="0"/>
              <a:t>Line 5 </a:t>
            </a:r>
            <a:endParaRPr lang="en-US" sz="12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617307" y="4366148"/>
            <a:ext cx="10198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September 8th</a:t>
            </a:r>
            <a:endParaRPr lang="en-US" sz="100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5824" y="3240047"/>
            <a:ext cx="1050171" cy="66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4505901" y="3904483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Bomba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err="1" smtClean="0"/>
              <a:t>Estación</a:t>
            </a:r>
            <a:r>
              <a:rPr lang="en-US" sz="1200" dirty="0" smtClean="0"/>
              <a:t> </a:t>
            </a:r>
            <a:r>
              <a:rPr lang="en-US" sz="1200" dirty="0" err="1" smtClean="0"/>
              <a:t>Líne</a:t>
            </a:r>
            <a:r>
              <a:rPr lang="en-US" sz="1200" dirty="0" smtClean="0"/>
              <a:t> 1</a:t>
            </a:r>
            <a:endParaRPr lang="en-US" sz="12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499321" y="5563583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November 6th</a:t>
            </a:r>
            <a:endParaRPr lang="en-US" sz="1000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5283" y="4620471"/>
            <a:ext cx="1363306" cy="55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6481690" y="5144648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Intento</a:t>
            </a:r>
            <a:r>
              <a:rPr lang="en-US" sz="1200" dirty="0" smtClean="0"/>
              <a:t> </a:t>
            </a:r>
            <a:r>
              <a:rPr lang="en-US" sz="1200" dirty="0" err="1" smtClean="0"/>
              <a:t>Bomba</a:t>
            </a:r>
            <a:endParaRPr lang="en-US" sz="1200" dirty="0" smtClean="0"/>
          </a:p>
          <a:p>
            <a:pPr algn="ctr"/>
            <a:r>
              <a:rPr lang="en-US" sz="1200" dirty="0" smtClean="0"/>
              <a:t>Line 5</a:t>
            </a:r>
            <a:endParaRPr lang="en-US" sz="1200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39745" y="3551678"/>
            <a:ext cx="1526685" cy="2535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July 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666430" y="4135318"/>
            <a:ext cx="1526685" cy="256374"/>
          </a:xfrm>
          <a:prstGeom prst="roundRect">
            <a:avLst/>
          </a:prstGeom>
          <a:solidFill>
            <a:schemeClr val="accent2">
              <a:lumMod val="50000"/>
              <a:lumOff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August </a:t>
            </a:r>
            <a:endParaRPr lang="en-US" sz="1600"/>
          </a:p>
        </p:txBody>
      </p:sp>
      <p:sp>
        <p:nvSpPr>
          <p:cNvPr id="35" name="34 Rectángulo redondeado"/>
          <p:cNvSpPr/>
          <p:nvPr/>
        </p:nvSpPr>
        <p:spPr>
          <a:xfrm>
            <a:off x="3193115" y="4741971"/>
            <a:ext cx="1549145" cy="25637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September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4742260" y="5332663"/>
            <a:ext cx="1549145" cy="256374"/>
          </a:xfrm>
          <a:prstGeom prst="roundRect">
            <a:avLst/>
          </a:prstGeom>
          <a:solidFill>
            <a:schemeClr val="accent2">
              <a:lumMod val="50000"/>
              <a:lumOff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October 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6291405" y="5914878"/>
            <a:ext cx="1549145" cy="25637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November</a:t>
            </a:r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25" name="24 Conector angular"/>
          <p:cNvCxnSpPr/>
          <p:nvPr/>
        </p:nvCxnSpPr>
        <p:spPr>
          <a:xfrm rot="5400000" flipH="1" flipV="1">
            <a:off x="531757" y="3311801"/>
            <a:ext cx="339603" cy="14296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773041" y="3230168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July 13rd</a:t>
            </a:r>
            <a:endParaRPr lang="en-US" sz="1000"/>
          </a:p>
        </p:txBody>
      </p:sp>
      <p:cxnSp>
        <p:nvCxnSpPr>
          <p:cNvPr id="45" name="44 Conector angular"/>
          <p:cNvCxnSpPr/>
          <p:nvPr/>
        </p:nvCxnSpPr>
        <p:spPr>
          <a:xfrm rot="5400000" flipH="1" flipV="1">
            <a:off x="1803535" y="3884247"/>
            <a:ext cx="339603" cy="14296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angular"/>
          <p:cNvCxnSpPr/>
          <p:nvPr/>
        </p:nvCxnSpPr>
        <p:spPr>
          <a:xfrm rot="5400000" flipH="1" flipV="1">
            <a:off x="2983932" y="3894034"/>
            <a:ext cx="339603" cy="14296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angular"/>
          <p:cNvCxnSpPr/>
          <p:nvPr/>
        </p:nvCxnSpPr>
        <p:spPr>
          <a:xfrm rot="5400000" flipH="1" flipV="1">
            <a:off x="4376023" y="4500197"/>
            <a:ext cx="339603" cy="14296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angular"/>
          <p:cNvCxnSpPr/>
          <p:nvPr/>
        </p:nvCxnSpPr>
        <p:spPr>
          <a:xfrm rot="5400000" flipH="1" flipV="1">
            <a:off x="6267223" y="5670792"/>
            <a:ext cx="339603" cy="14296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63" name="35862 Elipse"/>
          <p:cNvSpPr/>
          <p:nvPr/>
        </p:nvSpPr>
        <p:spPr>
          <a:xfrm>
            <a:off x="316194" y="1358782"/>
            <a:ext cx="1288473" cy="5811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27 eventos</a:t>
            </a:r>
          </a:p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330 min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69" name="68 Elipse"/>
          <p:cNvSpPr/>
          <p:nvPr/>
        </p:nvSpPr>
        <p:spPr>
          <a:xfrm>
            <a:off x="1936743" y="1658666"/>
            <a:ext cx="1288473" cy="5811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22 eventos</a:t>
            </a:r>
          </a:p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139 min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70" name="69 Elipse"/>
          <p:cNvSpPr/>
          <p:nvPr/>
        </p:nvSpPr>
        <p:spPr>
          <a:xfrm>
            <a:off x="3495320" y="1941575"/>
            <a:ext cx="1288473" cy="5811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49 eventos</a:t>
            </a:r>
          </a:p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872 min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5077604" y="2221197"/>
            <a:ext cx="1288473" cy="5811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14 eventos</a:t>
            </a:r>
          </a:p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206 min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72" name="71 Elipse"/>
          <p:cNvSpPr/>
          <p:nvPr/>
        </p:nvSpPr>
        <p:spPr>
          <a:xfrm>
            <a:off x="6689673" y="2514502"/>
            <a:ext cx="1288473" cy="5811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5 eventos</a:t>
            </a:r>
          </a:p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172 min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8069056" y="5544346"/>
            <a:ext cx="1056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November 14th</a:t>
            </a:r>
            <a:endParaRPr lang="en-US" sz="1000" dirty="0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266" y="4447407"/>
            <a:ext cx="874407" cy="61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39 CuadroTexto"/>
          <p:cNvSpPr txBox="1"/>
          <p:nvPr/>
        </p:nvSpPr>
        <p:spPr>
          <a:xfrm>
            <a:off x="8049083" y="5128918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Falla</a:t>
            </a:r>
            <a:r>
              <a:rPr lang="en-US" sz="1200" dirty="0" smtClean="0"/>
              <a:t> </a:t>
            </a:r>
            <a:r>
              <a:rPr lang="en-US" sz="1200" dirty="0" err="1" smtClean="0"/>
              <a:t>Energía</a:t>
            </a:r>
            <a:endParaRPr lang="en-US" sz="1200" dirty="0" smtClean="0"/>
          </a:p>
          <a:p>
            <a:pPr algn="ctr"/>
            <a:r>
              <a:rPr lang="en-US" sz="1200" dirty="0" smtClean="0"/>
              <a:t>en 3 </a:t>
            </a:r>
            <a:r>
              <a:rPr lang="en-US" sz="1200" dirty="0" err="1" smtClean="0"/>
              <a:t>Líneas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63" y="4489258"/>
            <a:ext cx="47744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2 Título"/>
          <p:cNvSpPr txBox="1">
            <a:spLocks/>
          </p:cNvSpPr>
          <p:nvPr/>
        </p:nvSpPr>
        <p:spPr>
          <a:xfrm>
            <a:off x="746524" y="118399"/>
            <a:ext cx="7325107" cy="456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b="1" dirty="0" smtClean="0"/>
              <a:t>Año 2014: Identificación de Problemas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336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825210" y="1196752"/>
            <a:ext cx="8399463" cy="1444265"/>
          </a:xfrm>
          <a:prstGeom prst="rect">
            <a:avLst/>
          </a:prstGeom>
        </p:spPr>
        <p:txBody>
          <a:bodyPr vert="horz" lIns="91435" tIns="45718" rIns="91435" bIns="45718" rtlCol="0" anchor="t">
            <a:normAutofit fontScale="97500"/>
          </a:bodyPr>
          <a:lstStyle>
            <a:lvl1pPr algn="l" defTabSz="4571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kern="1200">
                <a:solidFill>
                  <a:srgbClr val="3C3C3C"/>
                </a:solidFill>
                <a:latin typeface="Aller Light"/>
                <a:ea typeface="+mj-ea"/>
                <a:cs typeface="+mj-cs"/>
              </a:defRPr>
            </a:lvl1pPr>
          </a:lstStyle>
          <a:p>
            <a:r>
              <a:rPr lang="es-CL" sz="2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de Viajes en Metro</a:t>
            </a:r>
            <a:endParaRPr lang="es-CL" sz="2100" dirty="0">
              <a:solidFill>
                <a:schemeClr val="tx2"/>
              </a:solidFill>
            </a:endParaRPr>
          </a:p>
        </p:txBody>
      </p:sp>
      <p:sp>
        <p:nvSpPr>
          <p:cNvPr id="5" name="209 Marcador de texto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 flipV="1">
            <a:off x="296376" y="2438712"/>
            <a:ext cx="212725" cy="12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400" dirty="0" err="1" smtClean="0">
                <a:solidFill>
                  <a:sysClr val="windowText" lastClr="000000"/>
                </a:solidFill>
                <a:latin typeface="Calibri"/>
                <a:sym typeface="+mn-lt"/>
              </a:rPr>
              <a:t>Millones</a:t>
            </a:r>
            <a:r>
              <a:rPr lang="en-US" sz="1400" dirty="0" smtClean="0">
                <a:solidFill>
                  <a:sysClr val="windowText" lastClr="000000"/>
                </a:solidFill>
                <a:latin typeface="Calibri"/>
                <a:sym typeface="+mn-lt"/>
              </a:rPr>
              <a:t> de viajes</a:t>
            </a:r>
            <a:endParaRPr lang="en-US" sz="1400" dirty="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6" name="5 Rectángulo"/>
          <p:cNvSpPr/>
          <p:nvPr>
            <p:custDataLst>
              <p:tags r:id="rId3"/>
            </p:custDataLst>
          </p:nvPr>
        </p:nvSpPr>
        <p:spPr bwMode="auto">
          <a:xfrm>
            <a:off x="6019044" y="4754172"/>
            <a:ext cx="250825" cy="168861"/>
          </a:xfrm>
          <a:prstGeom prst="rect">
            <a:avLst/>
          </a:prstGeom>
          <a:solidFill>
            <a:srgbClr val="39B963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>
              <a:defRPr/>
            </a:pPr>
            <a:endParaRPr lang="es-CL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6 Rectángulo"/>
          <p:cNvSpPr/>
          <p:nvPr>
            <p:custDataLst>
              <p:tags r:id="rId4"/>
            </p:custDataLst>
          </p:nvPr>
        </p:nvSpPr>
        <p:spPr bwMode="auto">
          <a:xfrm>
            <a:off x="2245557" y="4754172"/>
            <a:ext cx="250825" cy="168861"/>
          </a:xfrm>
          <a:prstGeom prst="rect">
            <a:avLst/>
          </a:prstGeom>
          <a:solidFill>
            <a:srgbClr val="CD3D27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>
              <a:defRPr/>
            </a:pPr>
            <a:r>
              <a:rPr lang="es-CL" kern="0" dirty="0" smtClean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8" name="7 Rectángulo"/>
          <p:cNvSpPr/>
          <p:nvPr>
            <p:custDataLst>
              <p:tags r:id="rId5"/>
            </p:custDataLst>
          </p:nvPr>
        </p:nvSpPr>
        <p:spPr bwMode="auto">
          <a:xfrm>
            <a:off x="4080707" y="4754172"/>
            <a:ext cx="250825" cy="168861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>
              <a:defRPr/>
            </a:pPr>
            <a:endParaRPr lang="es-CL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8 Rectángulo"/>
          <p:cNvSpPr/>
          <p:nvPr>
            <p:custDataLst>
              <p:tags r:id="rId6"/>
            </p:custDataLst>
          </p:nvPr>
        </p:nvSpPr>
        <p:spPr bwMode="auto">
          <a:xfrm>
            <a:off x="3163132" y="4754172"/>
            <a:ext cx="250825" cy="168861"/>
          </a:xfrm>
          <a:prstGeom prst="rect">
            <a:avLst/>
          </a:prstGeom>
          <a:solidFill>
            <a:srgbClr val="E2DE2C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>
              <a:defRPr/>
            </a:pPr>
            <a:endParaRPr lang="es-CL" kern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9 Rectángulo"/>
          <p:cNvSpPr/>
          <p:nvPr>
            <p:custDataLst>
              <p:tags r:id="rId7"/>
            </p:custDataLst>
          </p:nvPr>
        </p:nvSpPr>
        <p:spPr bwMode="auto">
          <a:xfrm>
            <a:off x="4998282" y="4754172"/>
            <a:ext cx="250825" cy="168861"/>
          </a:xfrm>
          <a:prstGeom prst="rect">
            <a:avLst/>
          </a:prstGeom>
          <a:solidFill>
            <a:srgbClr val="9DB1CF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>
              <a:defRPr/>
            </a:pPr>
            <a:endParaRPr lang="es-CL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17 Marcador de texto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464757" y="4749410"/>
            <a:ext cx="514350" cy="19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100" dirty="0" smtClean="0">
                <a:solidFill>
                  <a:prstClr val="black"/>
                </a:solidFill>
                <a:latin typeface="Calibri"/>
                <a:sym typeface="+mn-lt"/>
              </a:rPr>
              <a:t>Linea 2</a:t>
            </a:r>
            <a:endParaRPr lang="en-US" sz="1100" dirty="0">
              <a:solidFill>
                <a:prstClr val="black"/>
              </a:solidFill>
              <a:latin typeface="Calibri"/>
              <a:sym typeface="+mn-lt"/>
            </a:endParaRPr>
          </a:p>
        </p:txBody>
      </p:sp>
      <p:sp>
        <p:nvSpPr>
          <p:cNvPr id="12" name="16 Marcador de texto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547182" y="4749410"/>
            <a:ext cx="514350" cy="19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100" dirty="0" smtClean="0">
                <a:solidFill>
                  <a:prstClr val="black"/>
                </a:solidFill>
                <a:latin typeface="Calibri"/>
                <a:sym typeface="Calibri"/>
              </a:rPr>
              <a:t>Linea 1</a:t>
            </a:r>
            <a:endParaRPr lang="en-US" sz="1100" dirty="0">
              <a:solidFill>
                <a:prstClr val="black"/>
              </a:solidFill>
              <a:latin typeface="Calibri"/>
              <a:sym typeface="Calibri"/>
            </a:endParaRPr>
          </a:p>
        </p:txBody>
      </p:sp>
      <p:sp>
        <p:nvSpPr>
          <p:cNvPr id="13" name="18 Marcador de texto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382332" y="4749410"/>
            <a:ext cx="514350" cy="19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100" dirty="0" smtClean="0">
                <a:solidFill>
                  <a:prstClr val="black"/>
                </a:solidFill>
                <a:latin typeface="Calibri"/>
                <a:sym typeface="Calibri"/>
              </a:rPr>
              <a:t>Linea 4</a:t>
            </a:r>
            <a:endParaRPr lang="en-US" sz="1100" dirty="0">
              <a:solidFill>
                <a:prstClr val="black"/>
              </a:solidFill>
              <a:latin typeface="Calibri"/>
              <a:sym typeface="Calibri"/>
            </a:endParaRPr>
          </a:p>
        </p:txBody>
      </p:sp>
      <p:sp>
        <p:nvSpPr>
          <p:cNvPr id="14" name="19 Marcador de texto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299907" y="4749410"/>
            <a:ext cx="617538" cy="19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100" dirty="0" smtClean="0">
                <a:solidFill>
                  <a:prstClr val="black"/>
                </a:solidFill>
                <a:latin typeface="Calibri"/>
                <a:sym typeface="Calibri"/>
              </a:rPr>
              <a:t>Linea 4A</a:t>
            </a:r>
            <a:endParaRPr lang="en-US" sz="1100" dirty="0">
              <a:solidFill>
                <a:prstClr val="black"/>
              </a:solidFill>
              <a:latin typeface="Calibri"/>
              <a:sym typeface="Calibri"/>
            </a:endParaRPr>
          </a:p>
        </p:txBody>
      </p:sp>
      <p:sp>
        <p:nvSpPr>
          <p:cNvPr id="15" name="20 Marcador de texto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320669" y="4749410"/>
            <a:ext cx="514350" cy="19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100" dirty="0" smtClean="0">
                <a:solidFill>
                  <a:prstClr val="black"/>
                </a:solidFill>
                <a:latin typeface="Calibri"/>
                <a:sym typeface="Calibri"/>
              </a:rPr>
              <a:t>Linea 5</a:t>
            </a:r>
            <a:endParaRPr lang="en-US" sz="1100" dirty="0">
              <a:solidFill>
                <a:prstClr val="black"/>
              </a:solidFill>
              <a:latin typeface="Calibri"/>
              <a:sym typeface="Calibri"/>
            </a:endParaRPr>
          </a:p>
        </p:txBody>
      </p:sp>
      <p:graphicFrame>
        <p:nvGraphicFramePr>
          <p:cNvPr id="16" name="194 Objeto"/>
          <p:cNvGraphicFramePr>
            <a:graphicFrameLocks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009575269"/>
              </p:ext>
            </p:extLst>
          </p:nvPr>
        </p:nvGraphicFramePr>
        <p:xfrm>
          <a:off x="486821" y="1594977"/>
          <a:ext cx="7680390" cy="305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2"/>
          </a:graphicData>
        </a:graphic>
      </p:graphicFrame>
      <p:sp>
        <p:nvSpPr>
          <p:cNvPr id="17" name="15 Marcador de texto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7009860" y="4454046"/>
            <a:ext cx="273050" cy="1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A38BEEF3-E644-477C-BDD7-D8428AF0B9E1}" type="datetime'''''''''''2''''''''0''''''''''''''''''''''''''''''''''''15'''">
              <a:rPr lang="en-US" sz="1000" b="1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2015</a:t>
            </a:fld>
            <a:endParaRPr lang="en-US" sz="1000" b="1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18" name="14 Marcador de texto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357397" y="4454046"/>
            <a:ext cx="273050" cy="1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D816B894-E808-4340-AA36-5DBF79E3C18B}" type="datetime'''''''''''''''20''1''''''''''4'''''''''''''''">
              <a:rPr lang="en-US" sz="1000" b="1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2014</a:t>
            </a:fld>
            <a:endParaRPr lang="en-US" sz="1000" b="1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19" name="13 Marcador de texto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709697" y="4454046"/>
            <a:ext cx="273050" cy="1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265D54E9-D32E-4D1F-950F-24A2A4DE8797}" type="datetime'''''''''''2''''''''''''0''''''''''13'''''''''''''''''''''">
              <a:rPr lang="en-US" sz="1000" b="1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2013</a:t>
            </a:fld>
            <a:endParaRPr lang="en-US" sz="1000" b="1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20" name="9 Marcador de texto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3109372" y="4454046"/>
            <a:ext cx="273050" cy="1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A491B70D-83E0-4490-892B-C2B027187E2B}" type="datetime'''2''''''''''''''''''''''''''''0''''''0''''9'">
              <a:rPr lang="en-US" sz="1000" b="1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2009</a:t>
            </a:fld>
            <a:endParaRPr lang="en-US" sz="1000" b="1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21" name="8 Marcador de texto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461672" y="4454046"/>
            <a:ext cx="273050" cy="1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137EB5DC-C836-4B58-BF5E-37AF005C64D4}" type="datetime'''''''''''''''''''''''''''''''20''''''''0''''8'''''''''''">
              <a:rPr lang="en-US" sz="1000" b="1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2008</a:t>
            </a:fld>
            <a:endParaRPr lang="en-US" sz="1000" b="1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22" name="7 Marcador de texto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809210" y="4454046"/>
            <a:ext cx="273050" cy="1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DB2B1B4F-4AEA-41DB-8B1D-D86E1D676790}" type="datetime'''''''''2''''''''0''''''''0''''''''''''''''7'''''''">
              <a:rPr lang="en-US" sz="1000" b="1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2007</a:t>
            </a:fld>
            <a:endParaRPr lang="en-US" sz="1000" b="1" dirty="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23" name="6 Marcador de texto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156747" y="4454046"/>
            <a:ext cx="273050" cy="1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2D055864-6DA3-41BD-9D15-A72A3D795EE6}" type="datetime'''''''''''''''''''2''''''''''''0''''''''0''''''''''''''''''6'">
              <a:rPr lang="en-US" sz="1000" b="1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2006</a:t>
            </a:fld>
            <a:endParaRPr lang="en-US" sz="1000" b="1" dirty="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24" name="6 Marcador de texto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7505160" y="4454046"/>
            <a:ext cx="587375" cy="1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000" b="1" dirty="0" err="1" smtClean="0">
                <a:solidFill>
                  <a:sysClr val="windowText" lastClr="000000"/>
                </a:solidFill>
                <a:latin typeface="Calibri"/>
                <a:sym typeface="+mn-lt"/>
              </a:rPr>
              <a:t>Ppto</a:t>
            </a:r>
            <a:r>
              <a:rPr lang="en-US" sz="1000" b="1" dirty="0" smtClean="0">
                <a:solidFill>
                  <a:sysClr val="windowText" lastClr="000000"/>
                </a:solidFill>
                <a:latin typeface="Calibri"/>
                <a:sym typeface="+mn-lt"/>
              </a:rPr>
              <a:t>. 2016</a:t>
            </a:r>
            <a:endParaRPr lang="en-US" sz="1000" b="1" dirty="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25" name="12 Marcador de texto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5061997" y="4454046"/>
            <a:ext cx="273050" cy="1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7517A6BC-35E4-423B-8BC4-B5BE0636EDE2}" type="datetime'2''''''''''''''''''''''''''''''''''''''01''''''2'">
              <a:rPr lang="en-US" sz="1000" b="1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2012</a:t>
            </a:fld>
            <a:endParaRPr lang="en-US" sz="1000" b="1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26" name="11 Marcador de texto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4409535" y="4454046"/>
            <a:ext cx="273050" cy="1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50F363E8-B5AA-4058-90D4-E80BA5E00887}" type="datetime'2''0''''''''''''''''''''''1''1'''">
              <a:rPr lang="en-US" sz="1000" b="1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2011</a:t>
            </a:fld>
            <a:endParaRPr lang="en-US" sz="1000" b="1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27" name="10 Marcador de texto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757072" y="4454046"/>
            <a:ext cx="273050" cy="1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63770AB6-F455-4BA0-8B98-D1967E3A5C86}" type="datetime'''''''''2''0''1''''''''''''''''''''''''0'">
              <a:rPr lang="en-US" sz="1000" b="1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2010</a:t>
            </a:fld>
            <a:endParaRPr lang="en-US" sz="1000" b="1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cxnSp>
        <p:nvCxnSpPr>
          <p:cNvPr id="28" name="27 Conector recto"/>
          <p:cNvCxnSpPr/>
          <p:nvPr>
            <p:custDataLst>
              <p:tags r:id="rId25"/>
            </p:custDataLst>
          </p:nvPr>
        </p:nvCxnSpPr>
        <p:spPr bwMode="auto">
          <a:xfrm flipV="1">
            <a:off x="8433847" y="1956927"/>
            <a:ext cx="0" cy="1258359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9" name="28 Conector recto"/>
          <p:cNvCxnSpPr/>
          <p:nvPr>
            <p:custDataLst>
              <p:tags r:id="rId26"/>
            </p:custDataLst>
          </p:nvPr>
        </p:nvCxnSpPr>
        <p:spPr bwMode="auto">
          <a:xfrm>
            <a:off x="7108285" y="1777015"/>
            <a:ext cx="0" cy="18415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0" name="29 Conector recto"/>
          <p:cNvCxnSpPr/>
          <p:nvPr>
            <p:custDataLst>
              <p:tags r:id="rId27"/>
            </p:custDataLst>
          </p:nvPr>
        </p:nvCxnSpPr>
        <p:spPr bwMode="auto">
          <a:xfrm>
            <a:off x="6532022" y="1777015"/>
            <a:ext cx="576263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31" name="30 Conector recto"/>
          <p:cNvCxnSpPr/>
          <p:nvPr>
            <p:custDataLst>
              <p:tags r:id="rId28"/>
            </p:custDataLst>
          </p:nvPr>
        </p:nvCxnSpPr>
        <p:spPr bwMode="auto">
          <a:xfrm flipV="1">
            <a:off x="6532022" y="1777015"/>
            <a:ext cx="0" cy="15557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32" name="31 Conector recto"/>
          <p:cNvCxnSpPr/>
          <p:nvPr>
            <p:custDataLst>
              <p:tags r:id="rId29"/>
            </p:custDataLst>
          </p:nvPr>
        </p:nvCxnSpPr>
        <p:spPr bwMode="auto">
          <a:xfrm>
            <a:off x="6455822" y="1662715"/>
            <a:ext cx="0" cy="26987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3" name="32 Conector recto"/>
          <p:cNvCxnSpPr/>
          <p:nvPr>
            <p:custDataLst>
              <p:tags r:id="rId30"/>
            </p:custDataLst>
          </p:nvPr>
        </p:nvCxnSpPr>
        <p:spPr bwMode="auto">
          <a:xfrm>
            <a:off x="5884322" y="1662715"/>
            <a:ext cx="5715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34" name="33 Conector recto"/>
          <p:cNvCxnSpPr/>
          <p:nvPr>
            <p:custDataLst>
              <p:tags r:id="rId31"/>
            </p:custDataLst>
          </p:nvPr>
        </p:nvCxnSpPr>
        <p:spPr bwMode="auto">
          <a:xfrm flipV="1">
            <a:off x="5884322" y="1662715"/>
            <a:ext cx="0" cy="26987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35" name="34 Conector recto"/>
          <p:cNvCxnSpPr/>
          <p:nvPr>
            <p:custDataLst>
              <p:tags r:id="rId32"/>
            </p:custDataLst>
          </p:nvPr>
        </p:nvCxnSpPr>
        <p:spPr bwMode="auto">
          <a:xfrm>
            <a:off x="5808122" y="1662715"/>
            <a:ext cx="0" cy="26987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6" name="35 Conector recto"/>
          <p:cNvCxnSpPr/>
          <p:nvPr>
            <p:custDataLst>
              <p:tags r:id="rId33"/>
            </p:custDataLst>
          </p:nvPr>
        </p:nvCxnSpPr>
        <p:spPr bwMode="auto">
          <a:xfrm>
            <a:off x="5236622" y="1662715"/>
            <a:ext cx="5715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37" name="36 Conector recto"/>
          <p:cNvCxnSpPr/>
          <p:nvPr>
            <p:custDataLst>
              <p:tags r:id="rId34"/>
            </p:custDataLst>
          </p:nvPr>
        </p:nvCxnSpPr>
        <p:spPr bwMode="auto">
          <a:xfrm flipV="1">
            <a:off x="5236622" y="1662715"/>
            <a:ext cx="0" cy="34607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38" name="37 Conector recto"/>
          <p:cNvCxnSpPr/>
          <p:nvPr>
            <p:custDataLst>
              <p:tags r:id="rId35"/>
            </p:custDataLst>
          </p:nvPr>
        </p:nvCxnSpPr>
        <p:spPr bwMode="auto">
          <a:xfrm>
            <a:off x="5160422" y="1738915"/>
            <a:ext cx="0" cy="26987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9" name="38 Conector recto"/>
          <p:cNvCxnSpPr/>
          <p:nvPr>
            <p:custDataLst>
              <p:tags r:id="rId36"/>
            </p:custDataLst>
          </p:nvPr>
        </p:nvCxnSpPr>
        <p:spPr bwMode="auto">
          <a:xfrm>
            <a:off x="4584160" y="1738915"/>
            <a:ext cx="576263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40" name="39 Conector recto"/>
          <p:cNvCxnSpPr/>
          <p:nvPr>
            <p:custDataLst>
              <p:tags r:id="rId37"/>
            </p:custDataLst>
          </p:nvPr>
        </p:nvCxnSpPr>
        <p:spPr bwMode="auto">
          <a:xfrm flipV="1">
            <a:off x="4584160" y="1738915"/>
            <a:ext cx="0" cy="30797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41" name="40 Conector recto"/>
          <p:cNvCxnSpPr/>
          <p:nvPr>
            <p:custDataLst>
              <p:tags r:id="rId38"/>
            </p:custDataLst>
          </p:nvPr>
        </p:nvCxnSpPr>
        <p:spPr bwMode="auto">
          <a:xfrm>
            <a:off x="4507960" y="1777015"/>
            <a:ext cx="0" cy="26987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2" name="41 Conector recto"/>
          <p:cNvCxnSpPr/>
          <p:nvPr>
            <p:custDataLst>
              <p:tags r:id="rId39"/>
            </p:custDataLst>
          </p:nvPr>
        </p:nvCxnSpPr>
        <p:spPr bwMode="auto">
          <a:xfrm>
            <a:off x="3931697" y="1777015"/>
            <a:ext cx="576263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43" name="42 Conector recto"/>
          <p:cNvCxnSpPr/>
          <p:nvPr>
            <p:custDataLst>
              <p:tags r:id="rId40"/>
            </p:custDataLst>
          </p:nvPr>
        </p:nvCxnSpPr>
        <p:spPr bwMode="auto">
          <a:xfrm flipV="1">
            <a:off x="3931697" y="1777015"/>
            <a:ext cx="0" cy="34607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44" name="43 Conector recto"/>
          <p:cNvCxnSpPr/>
          <p:nvPr>
            <p:custDataLst>
              <p:tags r:id="rId41"/>
            </p:custDataLst>
          </p:nvPr>
        </p:nvCxnSpPr>
        <p:spPr bwMode="auto">
          <a:xfrm>
            <a:off x="3855497" y="1734677"/>
            <a:ext cx="0" cy="38841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5" name="44 Conector recto"/>
          <p:cNvCxnSpPr/>
          <p:nvPr>
            <p:custDataLst>
              <p:tags r:id="rId42"/>
            </p:custDataLst>
          </p:nvPr>
        </p:nvCxnSpPr>
        <p:spPr bwMode="auto">
          <a:xfrm>
            <a:off x="3283997" y="1734677"/>
            <a:ext cx="5715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46" name="45 Conector recto"/>
          <p:cNvCxnSpPr/>
          <p:nvPr>
            <p:custDataLst>
              <p:tags r:id="rId43"/>
            </p:custDataLst>
          </p:nvPr>
        </p:nvCxnSpPr>
        <p:spPr bwMode="auto">
          <a:xfrm flipV="1">
            <a:off x="3283997" y="1734678"/>
            <a:ext cx="0" cy="41989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47" name="46 Conector recto"/>
          <p:cNvCxnSpPr/>
          <p:nvPr>
            <p:custDataLst>
              <p:tags r:id="rId44"/>
            </p:custDataLst>
          </p:nvPr>
        </p:nvCxnSpPr>
        <p:spPr bwMode="auto">
          <a:xfrm>
            <a:off x="3207797" y="1763252"/>
            <a:ext cx="0" cy="391319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8" name="47 Conector recto"/>
          <p:cNvCxnSpPr/>
          <p:nvPr>
            <p:custDataLst>
              <p:tags r:id="rId45"/>
            </p:custDataLst>
          </p:nvPr>
        </p:nvCxnSpPr>
        <p:spPr bwMode="auto">
          <a:xfrm>
            <a:off x="2636297" y="1763252"/>
            <a:ext cx="5715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49" name="48 Conector recto"/>
          <p:cNvCxnSpPr/>
          <p:nvPr>
            <p:custDataLst>
              <p:tags r:id="rId46"/>
            </p:custDataLst>
          </p:nvPr>
        </p:nvCxnSpPr>
        <p:spPr bwMode="auto">
          <a:xfrm flipV="1">
            <a:off x="2636297" y="1763253"/>
            <a:ext cx="0" cy="29448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50" name="49 Conector recto"/>
          <p:cNvCxnSpPr/>
          <p:nvPr>
            <p:custDataLst>
              <p:tags r:id="rId47"/>
            </p:custDataLst>
          </p:nvPr>
        </p:nvCxnSpPr>
        <p:spPr bwMode="auto">
          <a:xfrm>
            <a:off x="1907635" y="1820402"/>
            <a:ext cx="0" cy="370681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51" name="50 Conector recto"/>
          <p:cNvCxnSpPr/>
          <p:nvPr>
            <p:custDataLst>
              <p:tags r:id="rId48"/>
            </p:custDataLst>
          </p:nvPr>
        </p:nvCxnSpPr>
        <p:spPr bwMode="auto">
          <a:xfrm>
            <a:off x="1293272" y="1820402"/>
            <a:ext cx="614363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52" name="51 Conector recto"/>
          <p:cNvCxnSpPr/>
          <p:nvPr>
            <p:custDataLst>
              <p:tags r:id="rId49"/>
            </p:custDataLst>
          </p:nvPr>
        </p:nvCxnSpPr>
        <p:spPr bwMode="auto">
          <a:xfrm flipV="1">
            <a:off x="1293272" y="1820402"/>
            <a:ext cx="0" cy="137477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53" name="52 Conector recto"/>
          <p:cNvCxnSpPr/>
          <p:nvPr>
            <p:custDataLst>
              <p:tags r:id="rId50"/>
            </p:custDataLst>
          </p:nvPr>
        </p:nvCxnSpPr>
        <p:spPr bwMode="auto">
          <a:xfrm>
            <a:off x="2560097" y="1648952"/>
            <a:ext cx="0" cy="408781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54" name="53 Conector recto"/>
          <p:cNvCxnSpPr/>
          <p:nvPr>
            <p:custDataLst>
              <p:tags r:id="rId51"/>
            </p:custDataLst>
          </p:nvPr>
        </p:nvCxnSpPr>
        <p:spPr bwMode="auto">
          <a:xfrm flipV="1">
            <a:off x="1983835" y="1648953"/>
            <a:ext cx="0" cy="54213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55" name="54 Conector recto"/>
          <p:cNvCxnSpPr/>
          <p:nvPr>
            <p:custDataLst>
              <p:tags r:id="rId52"/>
            </p:custDataLst>
          </p:nvPr>
        </p:nvCxnSpPr>
        <p:spPr bwMode="auto">
          <a:xfrm flipV="1">
            <a:off x="7184485" y="1767490"/>
            <a:ext cx="0" cy="19367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56" name="55 Conector recto"/>
          <p:cNvCxnSpPr/>
          <p:nvPr>
            <p:custDataLst>
              <p:tags r:id="rId53"/>
            </p:custDataLst>
          </p:nvPr>
        </p:nvCxnSpPr>
        <p:spPr bwMode="auto">
          <a:xfrm>
            <a:off x="7798847" y="1767490"/>
            <a:ext cx="0" cy="15557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57" name="56 Conector recto"/>
          <p:cNvCxnSpPr/>
          <p:nvPr>
            <p:custDataLst>
              <p:tags r:id="rId54"/>
            </p:custDataLst>
          </p:nvPr>
        </p:nvCxnSpPr>
        <p:spPr bwMode="auto">
          <a:xfrm>
            <a:off x="7184485" y="1767490"/>
            <a:ext cx="61436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58" name="57 Conector recto"/>
          <p:cNvCxnSpPr/>
          <p:nvPr>
            <p:custDataLst>
              <p:tags r:id="rId55"/>
            </p:custDataLst>
          </p:nvPr>
        </p:nvCxnSpPr>
        <p:spPr bwMode="auto">
          <a:xfrm>
            <a:off x="1983835" y="1648952"/>
            <a:ext cx="576263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sp>
        <p:nvSpPr>
          <p:cNvPr id="59" name="30 Marcador de texto"/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6966469" y="1972008"/>
            <a:ext cx="3952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62F01FD8-C96E-4977-9BA0-E3EED708A3C5}" type="datetime'''''6''''''6''''''''''''1'''''''''''',2'">
              <a:rPr lang="en-US" sz="1200" b="1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661,2</a:t>
            </a:fld>
            <a:endParaRPr lang="en-US" sz="1200" b="1" dirty="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60" name="55 Marcador de texto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6571710" y="1659540"/>
            <a:ext cx="495300" cy="234950"/>
          </a:xfrm>
          <a:prstGeom prst="ellipse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C123BDDA-6295-466D-9A45-8F04B2F6353C}" type="datetime'-''''''1'''''''',''''''''0%'''''''">
              <a:rPr lang="en-US" sz="1200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-1,0%</a:t>
            </a:fld>
            <a:endParaRPr lang="en-US" sz="1200" dirty="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61" name="53 Marcador de texto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5901785" y="1545240"/>
            <a:ext cx="536575" cy="234950"/>
          </a:xfrm>
          <a:prstGeom prst="ellipse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92466A97-3BDC-4723-B0F6-21B45C33676C}" type="datetime'''+''''''''''''''''''''''''''''''''''0'''''''',1''%'''''">
              <a:rPr lang="en-US" sz="1200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+0,1%</a:t>
            </a:fld>
            <a:endParaRPr lang="en-US" sz="120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62" name="52 Marcador de texto"/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5254085" y="1545240"/>
            <a:ext cx="536575" cy="234950"/>
          </a:xfrm>
          <a:prstGeom prst="ellipse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EC16E087-A59F-4E07-BDDD-934EC517E805}" type="datetime'''''''''''''''''+''''''''2'''''''''''',''''8''''''''%'''">
              <a:rPr lang="en-US" sz="1200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+2,8%</a:t>
            </a:fld>
            <a:endParaRPr lang="en-US" sz="120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63" name="51 Marcador de texto"/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4603210" y="1621440"/>
            <a:ext cx="536575" cy="234950"/>
          </a:xfrm>
          <a:prstGeom prst="ellipse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BA7C5C29-54F9-4689-B426-BFA2E148AF20}" type="datetime'''''''''''''''+''''1'',''''''''''''''''''''4%'">
              <a:rPr lang="en-US" sz="1200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+1,4%</a:t>
            </a:fld>
            <a:endParaRPr lang="en-US" sz="120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64" name="50 Marcador de texto"/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3950747" y="1659540"/>
            <a:ext cx="536575" cy="234950"/>
          </a:xfrm>
          <a:prstGeom prst="ellipse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1B077599-5BB0-4347-8D1E-6D941E158131}" type="datetime'+''3'''''',''''''''''''''''''''''''1''''''%'''''''''''''''">
              <a:rPr lang="en-US" sz="1200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+3,1%</a:t>
            </a:fld>
            <a:endParaRPr lang="en-US" sz="120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65" name="49 Marcador de texto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3301460" y="1617202"/>
            <a:ext cx="536575" cy="234950"/>
          </a:xfrm>
          <a:prstGeom prst="ellipse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F111AF27-FAA9-49BD-8018-6CB57E4F470F}" type="datetime'+''''''''2'''''',''''''1''''''''''''''''''''''''%'''">
              <a:rPr lang="en-US" sz="1200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+2,1%</a:t>
            </a:fld>
            <a:endParaRPr lang="en-US" sz="120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66" name="48 Marcador de texto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2674397" y="1645777"/>
            <a:ext cx="495300" cy="234950"/>
          </a:xfrm>
          <a:prstGeom prst="ellipse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AFEA57E2-A391-4931-85FD-D9F29E6BE77F}" type="datetime'-''''''''''''''''''''''''''5'',''''''''3%'''''''''''''''''''''">
              <a:rPr lang="en-US" sz="1200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-5,3%</a:t>
            </a:fld>
            <a:endParaRPr lang="en-US" sz="120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67" name="47 Marcador de texto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1275810" y="1702927"/>
            <a:ext cx="647700" cy="234950"/>
          </a:xfrm>
          <a:prstGeom prst="ellipse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43C6EE65-5034-4F13-AB96-84996CFC2DB8}" type="datetime'+8''''1'''''''''''',''''''5''''''''''''''''%'''''''''''''''">
              <a:rPr lang="en-US" sz="1200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+81,5%</a:t>
            </a:fld>
            <a:endParaRPr lang="en-US" sz="1200" dirty="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68" name="46 Marcador de texto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2002885" y="1531477"/>
            <a:ext cx="536575" cy="234950"/>
          </a:xfrm>
          <a:prstGeom prst="ellipse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043EE9FD-ACE8-45BD-BB42-931406FB8D38}" type="datetime'''''''''''+6'',''''''''''''''8''''''''''''%'''''">
              <a:rPr lang="en-US" sz="1200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+6,8%</a:t>
            </a:fld>
            <a:endParaRPr lang="en-US" sz="120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69" name="29 Marcador de texto"/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6313262" y="1969892"/>
            <a:ext cx="3952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1450E147-68AC-4A06-834C-FC091D5BF17B}" type="datetime'''''''''''''''6''''''''67'''''''''''',''''''''6'''">
              <a:rPr lang="en-US" sz="1200" b="1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667,6</a:t>
            </a:fld>
            <a:endParaRPr lang="en-US" sz="1200" b="1" dirty="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70" name="25 Marcador de texto"/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3747549" y="2121499"/>
            <a:ext cx="3952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E60F81BC-8DC7-46A9-900A-42583EEA51F2}" type="datetime'''''''''''''''''''''''6''''2''''''''''''''''0'''',''7'">
              <a:rPr lang="en-US" sz="1200" b="1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620,7</a:t>
            </a:fld>
            <a:endParaRPr lang="en-US" sz="1200" b="1" dirty="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71" name="24 Marcador de texto"/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3099849" y="2191083"/>
            <a:ext cx="3952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0071D997-61F3-43AC-A4F7-49483C5998BE}" type="datetime'6''''''''''0''''7'''''',''''''9'''''''''''''''''''''''''''''''">
              <a:rPr lang="en-US" sz="1200" b="1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607,9</a:t>
            </a:fld>
            <a:endParaRPr lang="en-US" sz="1200" b="1" dirty="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72" name="23 Marcador de texto"/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2452149" y="2063290"/>
            <a:ext cx="3952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8D26AE5B-A4F9-4B34-BC02-F6FCB546F2DA}" type="datetime'''''''''''''''64''''''''''''''1'''''',7'">
              <a:rPr lang="en-US" sz="1200" b="1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641,7</a:t>
            </a:fld>
            <a:endParaRPr lang="en-US" sz="1200" b="1" dirty="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73" name="22 Marcador de texto"/>
          <p:cNvSpPr>
            <a:spLocks noGrp="1"/>
          </p:cNvSpPr>
          <p:nvPr>
            <p:custDataLst>
              <p:tags r:id="rId70"/>
            </p:custDataLst>
          </p:nvPr>
        </p:nvSpPr>
        <p:spPr bwMode="gray">
          <a:xfrm>
            <a:off x="1816183" y="2225215"/>
            <a:ext cx="3952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E8CE57D4-C1BD-4F9C-AD6B-21B283FC4B58}" type="datetime'''''6''0''0'''''',''''''''''8'''''''''''''''''''''''''">
              <a:rPr lang="en-US" sz="1200" b="1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600,8</a:t>
            </a:fld>
            <a:endParaRPr lang="en-US" sz="1200" b="1" dirty="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74" name="21 Marcador de texto"/>
          <p:cNvSpPr>
            <a:spLocks noGrp="1"/>
          </p:cNvSpPr>
          <p:nvPr>
            <p:custDataLst>
              <p:tags r:id="rId71"/>
            </p:custDataLst>
          </p:nvPr>
        </p:nvSpPr>
        <p:spPr bwMode="gray">
          <a:xfrm>
            <a:off x="1167127" y="3215286"/>
            <a:ext cx="3952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72929F1C-26C5-43E5-AB40-264F39FBA91F}" type="datetime'''3''''3''''''''''''''''''1'',''''''0'''''''''''''''">
              <a:rPr lang="en-US" sz="1200" b="1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331,0</a:t>
            </a:fld>
            <a:endParaRPr lang="en-US" sz="1200" b="1" dirty="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75" name="27 Marcador de texto"/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5052474" y="2004552"/>
            <a:ext cx="3952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9C3D394B-FE27-436A-AE69-6550A5EA1D03}" type="datetime'''''''''''''''''6''''48'''''''',''''''''''''''''''7'''''">
              <a:rPr lang="en-US" sz="1200" b="1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648,7</a:t>
            </a:fld>
            <a:endParaRPr lang="en-US" sz="1200" b="1" dirty="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76" name="28 Marcador de texto"/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>
            <a:off x="5673979" y="1972008"/>
            <a:ext cx="3952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A2D362EB-6B73-423E-9CD6-E6A544FE669E}" type="datetime'''''66''''''''''''6'''''''''',''''''9'''''''''''''''''''''''''">
              <a:rPr lang="en-US" sz="1200" b="1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666,9</a:t>
            </a:fld>
            <a:endParaRPr lang="en-US" sz="1200" b="1" dirty="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77" name="26 Marcador de texto"/>
          <p:cNvSpPr>
            <a:spLocks noGrp="1"/>
          </p:cNvSpPr>
          <p:nvPr>
            <p:custDataLst>
              <p:tags r:id="rId74"/>
            </p:custDataLst>
          </p:nvPr>
        </p:nvSpPr>
        <p:spPr bwMode="gray">
          <a:xfrm>
            <a:off x="4400012" y="2044770"/>
            <a:ext cx="3952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B9E3F969-339D-4080-A139-07E8AAFC2657}" type="datetime'''''6''''''''''''''''''3''''''''''9'''''',''''9'''''''''''">
              <a:rPr lang="en-US" sz="1200" b="1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639,9</a:t>
            </a:fld>
            <a:endParaRPr lang="en-US" sz="1200" b="1" dirty="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sp>
        <p:nvSpPr>
          <p:cNvPr id="78" name="7 Marcador de texto"/>
          <p:cNvSpPr>
            <a:spLocks noGrp="1"/>
          </p:cNvSpPr>
          <p:nvPr>
            <p:custDataLst>
              <p:tags r:id="rId75"/>
            </p:custDataLst>
          </p:nvPr>
        </p:nvSpPr>
        <p:spPr bwMode="gray">
          <a:xfrm>
            <a:off x="7609670" y="1972008"/>
            <a:ext cx="3952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78B07B23-1A9F-4B66-8454-6FAC93ACFF6D}" type="datetime'''''''6''''6''''''''''8'''''''''',''''''''''''7'''''''''''''">
              <a:rPr lang="en-US" sz="1200" b="1">
                <a:solidFill>
                  <a:srgbClr val="000000"/>
                </a:solidFill>
                <a:latin typeface="Calibri"/>
                <a:sym typeface="Calibri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668,7</a:t>
            </a:fld>
            <a:endParaRPr lang="en-US" sz="1200" b="1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79" name="8 Marcador de texto"/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7222585" y="1650015"/>
            <a:ext cx="536575" cy="234950"/>
          </a:xfrm>
          <a:prstGeom prst="ellipse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40F41237-170C-447C-9BA3-6E1E923F1B1F}" type="datetime'''''''''''''''''''+''''''''''''''''1'',''''''''''''''''1''''%'">
              <a:rPr lang="en-US" sz="1200">
                <a:solidFill>
                  <a:sysClr val="windowText" lastClr="000000"/>
                </a:solidFill>
                <a:latin typeface="Calibri"/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+1,1%</a:t>
            </a:fld>
            <a:endParaRPr lang="en-US" sz="1200" dirty="0">
              <a:solidFill>
                <a:sysClr val="windowText" lastClr="000000"/>
              </a:solidFill>
              <a:latin typeface="Calibri"/>
              <a:sym typeface="+mn-lt"/>
            </a:endParaRPr>
          </a:p>
        </p:txBody>
      </p:sp>
      <p:cxnSp>
        <p:nvCxnSpPr>
          <p:cNvPr id="80" name="79 Conector recto"/>
          <p:cNvCxnSpPr/>
          <p:nvPr>
            <p:custDataLst>
              <p:tags r:id="rId77"/>
            </p:custDataLst>
          </p:nvPr>
        </p:nvCxnSpPr>
        <p:spPr bwMode="auto">
          <a:xfrm>
            <a:off x="7972742" y="1959044"/>
            <a:ext cx="49053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>
            <p:custDataLst>
              <p:tags r:id="rId78"/>
            </p:custDataLst>
          </p:nvPr>
        </p:nvCxnSpPr>
        <p:spPr bwMode="auto">
          <a:xfrm>
            <a:off x="1429796" y="3201528"/>
            <a:ext cx="6996113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56 Marcador de texto"/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7997285" y="2628439"/>
            <a:ext cx="755650" cy="2349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937A37D8-EEE0-493B-8D40-8C4453A50FA2}" type="datetime'''+1''''''''''''0''''''''''''2'''''''''''''',''''''0%'''">
              <a:rPr lang="en-US" sz="1200">
                <a:solidFill>
                  <a:srgbClr val="000000"/>
                </a:solidFill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+102,0%</a:t>
            </a:fld>
            <a:endParaRPr lang="en-US" sz="1200" dirty="0">
              <a:solidFill>
                <a:srgbClr val="000000"/>
              </a:solidFill>
              <a:sym typeface="+mn-lt"/>
            </a:endParaRPr>
          </a:p>
        </p:txBody>
      </p:sp>
      <p:pic>
        <p:nvPicPr>
          <p:cNvPr id="83" name="Picture 4" descr="D:\Mis Documentos\NUEVOS NEGOCIOS\001. INTERMODALES\HUBS\FOTOGRAFIAS\El Sol\bajas\44.jpg"/>
          <p:cNvPicPr>
            <a:picLocks noChangeAspect="1" noChangeArrowheads="1"/>
          </p:cNvPicPr>
          <p:nvPr/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34" y="5078809"/>
            <a:ext cx="2728049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4" name="83 Objeto"/>
          <p:cNvGraphicFramePr>
            <a:graphicFrameLocks/>
          </p:cNvGraphicFramePr>
          <p:nvPr>
            <p:custDataLst>
              <p:tags r:id="rId80"/>
            </p:custDataLst>
            <p:extLst>
              <p:ext uri="{D42A27DB-BD31-4B8C-83A1-F6EECF244321}">
                <p14:modId xmlns:p14="http://schemas.microsoft.com/office/powerpoint/2010/main" val="1838879906"/>
              </p:ext>
            </p:extLst>
          </p:nvPr>
        </p:nvGraphicFramePr>
        <p:xfrm>
          <a:off x="88871" y="4933078"/>
          <a:ext cx="5893875" cy="158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Gráfico" r:id="rId104" imgW="4762567" imgH="1581271" progId="MSGraph.Chart.8">
                  <p:embed followColorScheme="full"/>
                </p:oleObj>
              </mc:Choice>
              <mc:Fallback>
                <p:oleObj name="Gráfico" r:id="rId104" imgW="4762567" imgH="158127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5"/>
                      <a:stretch>
                        <a:fillRect/>
                      </a:stretch>
                    </p:blipFill>
                    <p:spPr>
                      <a:xfrm>
                        <a:off x="88871" y="4933078"/>
                        <a:ext cx="5893875" cy="1581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238 Marcador de texto"/>
          <p:cNvSpPr>
            <a:spLocks noGrp="1"/>
          </p:cNvSpPr>
          <p:nvPr>
            <p:custDataLst>
              <p:tags r:id="rId81"/>
            </p:custDataLst>
          </p:nvPr>
        </p:nvSpPr>
        <p:spPr bwMode="gray">
          <a:xfrm>
            <a:off x="1006446" y="6498353"/>
            <a:ext cx="275051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D392D85D-5AEA-4785-88E1-57E409918052}" type="datetime'''''''''2''''''''''''''''''''''''''''''''''0''%'''">
              <a:rPr lang="en-US" sz="900" b="1">
                <a:solidFill>
                  <a:sysClr val="windowText" lastClr="000000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20%</a:t>
            </a:fld>
            <a:endParaRPr lang="en-US" sz="900" b="1" dirty="0">
              <a:solidFill>
                <a:sysClr val="windowText" lastClr="000000"/>
              </a:solidFill>
              <a:sym typeface="+mn-lt"/>
            </a:endParaRPr>
          </a:p>
        </p:txBody>
      </p:sp>
      <p:sp>
        <p:nvSpPr>
          <p:cNvPr id="86" name="237 Marcador de texto"/>
          <p:cNvSpPr>
            <a:spLocks noGrp="1"/>
          </p:cNvSpPr>
          <p:nvPr>
            <p:custDataLst>
              <p:tags r:id="rId82"/>
            </p:custDataLst>
          </p:nvPr>
        </p:nvSpPr>
        <p:spPr bwMode="gray">
          <a:xfrm>
            <a:off x="134910" y="6498353"/>
            <a:ext cx="194501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8005B927-B720-426F-AB8C-4F31CF7B7BEE}" type="datetime'0''''''''''''%'''''''''''''''''''''''''''''''''''''''''''''''">
              <a:rPr lang="en-US" sz="900" b="1">
                <a:solidFill>
                  <a:sysClr val="windowText" lastClr="000000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0%</a:t>
            </a:fld>
            <a:endParaRPr lang="en-US" sz="900" b="1" dirty="0">
              <a:solidFill>
                <a:sysClr val="windowText" lastClr="000000"/>
              </a:solidFill>
              <a:sym typeface="+mn-lt"/>
            </a:endParaRPr>
          </a:p>
        </p:txBody>
      </p:sp>
      <p:sp>
        <p:nvSpPr>
          <p:cNvPr id="87" name="247 Marcador de texto"/>
          <p:cNvSpPr>
            <a:spLocks noGrp="1"/>
          </p:cNvSpPr>
          <p:nvPr>
            <p:custDataLst>
              <p:tags r:id="rId83"/>
            </p:custDataLst>
          </p:nvPr>
        </p:nvSpPr>
        <p:spPr bwMode="gray">
          <a:xfrm>
            <a:off x="4178271" y="6498353"/>
            <a:ext cx="275051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0C8BA317-83CD-4DEC-9FF7-010FD614AE2B}" type="datetime'9''''''''''''''0''''''%'''''''''">
              <a:rPr lang="en-US" sz="900" b="1">
                <a:solidFill>
                  <a:sysClr val="windowText" lastClr="000000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90%</a:t>
            </a:fld>
            <a:endParaRPr lang="en-US" sz="900" b="1">
              <a:solidFill>
                <a:sysClr val="windowText" lastClr="000000"/>
              </a:solidFill>
              <a:sym typeface="+mn-lt"/>
            </a:endParaRPr>
          </a:p>
        </p:txBody>
      </p:sp>
      <p:sp>
        <p:nvSpPr>
          <p:cNvPr id="88" name="244 Marcador de texto"/>
          <p:cNvSpPr>
            <a:spLocks noGrp="1"/>
          </p:cNvSpPr>
          <p:nvPr>
            <p:custDataLst>
              <p:tags r:id="rId84"/>
            </p:custDataLst>
          </p:nvPr>
        </p:nvSpPr>
        <p:spPr bwMode="gray">
          <a:xfrm>
            <a:off x="1463646" y="6498353"/>
            <a:ext cx="275051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A4D4AF13-8846-48D8-8FA9-B14A9C74F734}" type="datetime'''''3''''''0''''''''''''''''''''''''''''''''''%'''">
              <a:rPr lang="en-US" sz="900" b="1">
                <a:solidFill>
                  <a:sysClr val="windowText" lastClr="000000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30%</a:t>
            </a:fld>
            <a:endParaRPr lang="en-US" sz="900" b="1">
              <a:solidFill>
                <a:sysClr val="windowText" lastClr="000000"/>
              </a:solidFill>
              <a:sym typeface="+mn-lt"/>
            </a:endParaRPr>
          </a:p>
        </p:txBody>
      </p:sp>
      <p:sp>
        <p:nvSpPr>
          <p:cNvPr id="89" name="243 Marcador de texto"/>
          <p:cNvSpPr>
            <a:spLocks noGrp="1"/>
          </p:cNvSpPr>
          <p:nvPr>
            <p:custDataLst>
              <p:tags r:id="rId85"/>
            </p:custDataLst>
          </p:nvPr>
        </p:nvSpPr>
        <p:spPr bwMode="gray">
          <a:xfrm>
            <a:off x="558771" y="6498353"/>
            <a:ext cx="275051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D7874562-E060-49B7-AA67-FBFD8DB6B4EE}" type="datetime'''''''''''''1''''''''''''''''''0''''''''''''''''''%'''''''''''">
              <a:rPr lang="en-US" sz="900" b="1">
                <a:solidFill>
                  <a:sysClr val="windowText" lastClr="000000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10%</a:t>
            </a:fld>
            <a:endParaRPr lang="en-US" sz="900" b="1">
              <a:solidFill>
                <a:sysClr val="windowText" lastClr="000000"/>
              </a:solidFill>
              <a:sym typeface="+mn-lt"/>
            </a:endParaRPr>
          </a:p>
        </p:txBody>
      </p:sp>
      <p:sp>
        <p:nvSpPr>
          <p:cNvPr id="90" name="242 Marcador de texto"/>
          <p:cNvSpPr>
            <a:spLocks noGrp="1"/>
          </p:cNvSpPr>
          <p:nvPr>
            <p:custDataLst>
              <p:tags r:id="rId86"/>
            </p:custDataLst>
          </p:nvPr>
        </p:nvSpPr>
        <p:spPr bwMode="gray">
          <a:xfrm>
            <a:off x="4603722" y="6498353"/>
            <a:ext cx="355602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91B57854-5A43-49FE-9835-E67C146630F6}" type="datetime'''''''1''''''''''''''''0''''0''%'''''''''''''''''''''''''">
              <a:rPr lang="en-US" sz="900" b="1">
                <a:solidFill>
                  <a:sysClr val="windowText" lastClr="000000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100%</a:t>
            </a:fld>
            <a:endParaRPr lang="en-US" sz="900" b="1">
              <a:solidFill>
                <a:sysClr val="windowText" lastClr="000000"/>
              </a:solidFill>
              <a:sym typeface="+mn-lt"/>
            </a:endParaRPr>
          </a:p>
        </p:txBody>
      </p:sp>
      <p:sp>
        <p:nvSpPr>
          <p:cNvPr id="91" name="246 Marcador de texto"/>
          <p:cNvSpPr>
            <a:spLocks noGrp="1"/>
          </p:cNvSpPr>
          <p:nvPr>
            <p:custDataLst>
              <p:tags r:id="rId87"/>
            </p:custDataLst>
          </p:nvPr>
        </p:nvSpPr>
        <p:spPr bwMode="gray">
          <a:xfrm>
            <a:off x="3273396" y="6498353"/>
            <a:ext cx="275051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0C4D7148-2D4D-401E-BC9E-463903A166B7}" type="datetime'''''''''7''0''''''%'">
              <a:rPr lang="en-US" sz="900" b="1">
                <a:solidFill>
                  <a:sysClr val="windowText" lastClr="000000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70%</a:t>
            </a:fld>
            <a:endParaRPr lang="en-US" sz="900" b="1">
              <a:solidFill>
                <a:sysClr val="windowText" lastClr="000000"/>
              </a:solidFill>
              <a:sym typeface="+mn-lt"/>
            </a:endParaRPr>
          </a:p>
        </p:txBody>
      </p:sp>
      <p:sp>
        <p:nvSpPr>
          <p:cNvPr id="92" name="245 Marcador de texto"/>
          <p:cNvSpPr>
            <a:spLocks noGrp="1"/>
          </p:cNvSpPr>
          <p:nvPr>
            <p:custDataLst>
              <p:tags r:id="rId88"/>
            </p:custDataLst>
          </p:nvPr>
        </p:nvSpPr>
        <p:spPr bwMode="gray">
          <a:xfrm>
            <a:off x="2368521" y="6498353"/>
            <a:ext cx="275051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ED736BBB-77BA-4F8E-982A-3B0D6D7FA8BC}" type="datetime'''''5''''''''''''''''''''''''0''''%'''''">
              <a:rPr lang="en-US" sz="900" b="1">
                <a:solidFill>
                  <a:sysClr val="windowText" lastClr="000000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50%</a:t>
            </a:fld>
            <a:endParaRPr lang="en-US" sz="900" b="1">
              <a:solidFill>
                <a:sysClr val="windowText" lastClr="000000"/>
              </a:solidFill>
              <a:sym typeface="+mn-lt"/>
            </a:endParaRPr>
          </a:p>
        </p:txBody>
      </p:sp>
      <p:sp>
        <p:nvSpPr>
          <p:cNvPr id="93" name="241 Marcador de texto"/>
          <p:cNvSpPr>
            <a:spLocks noGrp="1"/>
          </p:cNvSpPr>
          <p:nvPr>
            <p:custDataLst>
              <p:tags r:id="rId89"/>
            </p:custDataLst>
          </p:nvPr>
        </p:nvSpPr>
        <p:spPr bwMode="gray">
          <a:xfrm>
            <a:off x="3730596" y="6498353"/>
            <a:ext cx="275051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FD9D2DB9-2BBF-43C6-8831-BAF58084F137}" type="datetime'''''''''80''''''''''''''''''''''''%'''''''''''''''''''">
              <a:rPr lang="en-US" sz="900" b="1">
                <a:solidFill>
                  <a:sysClr val="windowText" lastClr="000000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80%</a:t>
            </a:fld>
            <a:endParaRPr lang="en-US" sz="900" b="1">
              <a:solidFill>
                <a:sysClr val="windowText" lastClr="000000"/>
              </a:solidFill>
              <a:sym typeface="+mn-lt"/>
            </a:endParaRPr>
          </a:p>
        </p:txBody>
      </p:sp>
      <p:sp>
        <p:nvSpPr>
          <p:cNvPr id="94" name="240 Marcador de texto"/>
          <p:cNvSpPr>
            <a:spLocks noGrp="1"/>
          </p:cNvSpPr>
          <p:nvPr>
            <p:custDataLst>
              <p:tags r:id="rId90"/>
            </p:custDataLst>
          </p:nvPr>
        </p:nvSpPr>
        <p:spPr bwMode="gray">
          <a:xfrm>
            <a:off x="2825721" y="6498353"/>
            <a:ext cx="275051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33A4046B-9826-4200-B374-9C3C819BF4F6}" type="datetime'''''''''''''''''''''''6''''''''''''''0''''%'''''''''''''''">
              <a:rPr lang="en-US" sz="900" b="1">
                <a:solidFill>
                  <a:sysClr val="windowText" lastClr="000000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60%</a:t>
            </a:fld>
            <a:endParaRPr lang="en-US" sz="900" b="1">
              <a:solidFill>
                <a:sysClr val="windowText" lastClr="000000"/>
              </a:solidFill>
              <a:sym typeface="+mn-lt"/>
            </a:endParaRPr>
          </a:p>
        </p:txBody>
      </p:sp>
      <p:sp>
        <p:nvSpPr>
          <p:cNvPr id="95" name="239 Marcador de texto"/>
          <p:cNvSpPr>
            <a:spLocks noGrp="1"/>
          </p:cNvSpPr>
          <p:nvPr>
            <p:custDataLst>
              <p:tags r:id="rId91"/>
            </p:custDataLst>
          </p:nvPr>
        </p:nvSpPr>
        <p:spPr bwMode="gray">
          <a:xfrm>
            <a:off x="1911321" y="6498353"/>
            <a:ext cx="275051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AC0FFFD6-A709-4C51-B3B5-F6358173F630}" type="datetime'''''''''''''''''''4''''''''''''0''%'">
              <a:rPr lang="en-US" sz="900" b="1">
                <a:solidFill>
                  <a:sysClr val="windowText" lastClr="000000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40%</a:t>
            </a:fld>
            <a:endParaRPr lang="en-US" sz="900" b="1">
              <a:solidFill>
                <a:sysClr val="windowText" lastClr="000000"/>
              </a:solidFill>
              <a:sym typeface="+mn-lt"/>
            </a:endParaRPr>
          </a:p>
        </p:txBody>
      </p:sp>
      <p:sp>
        <p:nvSpPr>
          <p:cNvPr id="96" name="234 Marcador de texto"/>
          <p:cNvSpPr>
            <a:spLocks noGrp="1"/>
          </p:cNvSpPr>
          <p:nvPr>
            <p:custDataLst>
              <p:tags r:id="rId92"/>
            </p:custDataLst>
          </p:nvPr>
        </p:nvSpPr>
        <p:spPr bwMode="gray">
          <a:xfrm>
            <a:off x="4332428" y="5957015"/>
            <a:ext cx="53045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100" b="1" dirty="0" smtClean="0">
                <a:solidFill>
                  <a:sysClr val="windowText" lastClr="000000"/>
                </a:solidFill>
                <a:sym typeface="+mn-lt"/>
              </a:rPr>
              <a:t>35,8%</a:t>
            </a:r>
            <a:endParaRPr lang="en-US" sz="1200" b="1" dirty="0">
              <a:solidFill>
                <a:sysClr val="windowText" lastClr="000000"/>
              </a:solidFill>
              <a:sym typeface="+mn-lt"/>
            </a:endParaRPr>
          </a:p>
        </p:txBody>
      </p:sp>
      <p:sp>
        <p:nvSpPr>
          <p:cNvPr id="97" name="233 Marcador de texto"/>
          <p:cNvSpPr>
            <a:spLocks noGrp="1"/>
          </p:cNvSpPr>
          <p:nvPr>
            <p:custDataLst>
              <p:tags r:id="rId93"/>
            </p:custDataLst>
          </p:nvPr>
        </p:nvSpPr>
        <p:spPr bwMode="gray">
          <a:xfrm>
            <a:off x="2189135" y="5957016"/>
            <a:ext cx="53045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100" b="1" dirty="0" smtClean="0">
                <a:solidFill>
                  <a:sysClr val="window" lastClr="FFFFFF"/>
                </a:solidFill>
                <a:sym typeface="+mn-lt"/>
              </a:rPr>
              <a:t>29,6%</a:t>
            </a:r>
            <a:endParaRPr lang="en-US" sz="1200" b="1" dirty="0">
              <a:solidFill>
                <a:sysClr val="window" lastClr="FFFFFF"/>
              </a:solidFill>
              <a:sym typeface="+mn-lt"/>
            </a:endParaRPr>
          </a:p>
        </p:txBody>
      </p:sp>
      <p:sp>
        <p:nvSpPr>
          <p:cNvPr id="98" name="236 Marcador de texto"/>
          <p:cNvSpPr>
            <a:spLocks noGrp="1"/>
          </p:cNvSpPr>
          <p:nvPr>
            <p:custDataLst>
              <p:tags r:id="rId94"/>
            </p:custDataLst>
          </p:nvPr>
        </p:nvSpPr>
        <p:spPr bwMode="gray">
          <a:xfrm>
            <a:off x="755622" y="5957016"/>
            <a:ext cx="53045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200" b="1" dirty="0" smtClean="0">
                <a:solidFill>
                  <a:sysClr val="window" lastClr="FFFFFF"/>
                </a:solidFill>
                <a:sym typeface="+mn-lt"/>
              </a:rPr>
              <a:t>34,6%</a:t>
            </a:r>
            <a:endParaRPr lang="en-US" sz="1200" b="1" dirty="0">
              <a:solidFill>
                <a:sysClr val="window" lastClr="FFFFFF"/>
              </a:solidFill>
              <a:sym typeface="+mn-lt"/>
            </a:endParaRPr>
          </a:p>
        </p:txBody>
      </p:sp>
      <p:sp>
        <p:nvSpPr>
          <p:cNvPr id="99" name="98 Rectángulo"/>
          <p:cNvSpPr/>
          <p:nvPr>
            <p:custDataLst>
              <p:tags r:id="rId95"/>
            </p:custDataLst>
          </p:nvPr>
        </p:nvSpPr>
        <p:spPr bwMode="auto">
          <a:xfrm>
            <a:off x="1851221" y="6704196"/>
            <a:ext cx="265228" cy="160338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CL" sz="1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0" name="99 Rectángulo"/>
          <p:cNvSpPr/>
          <p:nvPr>
            <p:custDataLst>
              <p:tags r:id="rId96"/>
            </p:custDataLst>
          </p:nvPr>
        </p:nvSpPr>
        <p:spPr bwMode="auto">
          <a:xfrm>
            <a:off x="534700" y="6713448"/>
            <a:ext cx="265228" cy="160338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CL" sz="1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1" name="100 Rectángulo"/>
          <p:cNvSpPr/>
          <p:nvPr>
            <p:custDataLst>
              <p:tags r:id="rId97"/>
            </p:custDataLst>
          </p:nvPr>
        </p:nvSpPr>
        <p:spPr bwMode="auto">
          <a:xfrm>
            <a:off x="3593009" y="6704196"/>
            <a:ext cx="265228" cy="160338"/>
          </a:xfrm>
          <a:prstGeom prst="rect">
            <a:avLst/>
          </a:prstGeom>
          <a:solidFill>
            <a:srgbClr val="F8DA05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CL" sz="1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2" name="230 Marcador de texto"/>
          <p:cNvSpPr>
            <a:spLocks noGrp="1"/>
          </p:cNvSpPr>
          <p:nvPr>
            <p:custDataLst>
              <p:tags r:id="rId98"/>
            </p:custDataLst>
          </p:nvPr>
        </p:nvSpPr>
        <p:spPr bwMode="auto">
          <a:xfrm>
            <a:off x="3900457" y="6699433"/>
            <a:ext cx="1009829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F6F7F04F-B8CF-4A95-B6B3-3C6334A14122}" type="datetime'''''Us''''''''''u''ario''''''''''''''''''s ''''B''us'''''''">
              <a:rPr lang="en-US" sz="900" b="1">
                <a:solidFill>
                  <a:sysClr val="windowText" lastClr="000000"/>
                </a:solidFill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Usuarios Bus</a:t>
            </a:fld>
            <a:endParaRPr lang="en-US" sz="900" b="1">
              <a:solidFill>
                <a:sysClr val="windowText" lastClr="000000"/>
              </a:solidFill>
              <a:sym typeface="+mn-lt"/>
            </a:endParaRPr>
          </a:p>
        </p:txBody>
      </p:sp>
      <p:sp>
        <p:nvSpPr>
          <p:cNvPr id="103" name="231 Marcador de texto"/>
          <p:cNvSpPr>
            <a:spLocks noGrp="1"/>
          </p:cNvSpPr>
          <p:nvPr>
            <p:custDataLst>
              <p:tags r:id="rId99"/>
            </p:custDataLst>
          </p:nvPr>
        </p:nvSpPr>
        <p:spPr bwMode="auto">
          <a:xfrm>
            <a:off x="2158260" y="6699433"/>
            <a:ext cx="16797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AB9E09C2-1A33-4612-BA2C-E27649D9ECC1}" type="datetime'Us''''''''ua''ri''o''s'' ''''Metro'''' ''''''+ B''''''''''us'">
              <a:rPr lang="en-US" sz="900" b="1">
                <a:solidFill>
                  <a:sysClr val="windowText" lastClr="000000"/>
                </a:solidFill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Usuarios Metro + Bus</a:t>
            </a:fld>
            <a:endParaRPr lang="en-US" sz="900" b="1" dirty="0">
              <a:solidFill>
                <a:sysClr val="windowText" lastClr="000000"/>
              </a:solidFill>
              <a:sym typeface="+mn-lt"/>
            </a:endParaRPr>
          </a:p>
        </p:txBody>
      </p:sp>
      <p:sp>
        <p:nvSpPr>
          <p:cNvPr id="104" name="235 Marcador de texto"/>
          <p:cNvSpPr>
            <a:spLocks noGrp="1"/>
          </p:cNvSpPr>
          <p:nvPr>
            <p:custDataLst>
              <p:tags r:id="rId100"/>
            </p:custDataLst>
          </p:nvPr>
        </p:nvSpPr>
        <p:spPr bwMode="auto">
          <a:xfrm>
            <a:off x="836582" y="6699433"/>
            <a:ext cx="120433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0BF037C4-F3BB-45AD-B1E5-C17F18831F96}" type="datetime'Us''''u''a''r''''''i''''os me''''''''''''''''t''r''''o'''''''">
              <a:rPr lang="en-US" sz="900" b="1">
                <a:solidFill>
                  <a:sysClr val="windowText" lastClr="000000"/>
                </a:solidFill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Usuarios metro</a:t>
            </a:fld>
            <a:endParaRPr lang="en-US" sz="900" b="1" dirty="0">
              <a:solidFill>
                <a:sysClr val="windowText" lastClr="000000"/>
              </a:solidFill>
              <a:sym typeface="+mn-lt"/>
            </a:endParaRPr>
          </a:p>
        </p:txBody>
      </p:sp>
      <p:sp>
        <p:nvSpPr>
          <p:cNvPr id="105" name="104 Cerrar llave"/>
          <p:cNvSpPr/>
          <p:nvPr/>
        </p:nvSpPr>
        <p:spPr>
          <a:xfrm rot="16200000">
            <a:off x="1831787" y="4013105"/>
            <a:ext cx="336550" cy="3535800"/>
          </a:xfrm>
          <a:prstGeom prst="rightBrace">
            <a:avLst/>
          </a:prstGeom>
          <a:noFill/>
          <a:ln w="222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CL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6" name="105 CuadroTexto"/>
          <p:cNvSpPr txBox="1"/>
          <p:nvPr/>
        </p:nvSpPr>
        <p:spPr>
          <a:xfrm>
            <a:off x="1779110" y="5441017"/>
            <a:ext cx="704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kern="0" dirty="0" smtClean="0">
                <a:solidFill>
                  <a:sysClr val="windowText" lastClr="000000"/>
                </a:solidFill>
              </a:rPr>
              <a:t>64,2%</a:t>
            </a:r>
            <a:endParaRPr lang="es-CL" sz="12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07" name="106 CuadroTexto"/>
          <p:cNvSpPr txBox="1"/>
          <p:nvPr/>
        </p:nvSpPr>
        <p:spPr>
          <a:xfrm>
            <a:off x="467544" y="5229200"/>
            <a:ext cx="46429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000" b="1" kern="0" dirty="0" smtClean="0">
                <a:solidFill>
                  <a:sysClr val="windowText" lastClr="000000"/>
                </a:solidFill>
              </a:rPr>
              <a:t>Distribución de usuarios en Transporte Público Año 2015*</a:t>
            </a:r>
            <a:endParaRPr lang="es-CL" sz="1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08" name="107 CuadroTexto"/>
          <p:cNvSpPr txBox="1"/>
          <p:nvPr/>
        </p:nvSpPr>
        <p:spPr>
          <a:xfrm>
            <a:off x="249798" y="6901353"/>
            <a:ext cx="46429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700" b="1" kern="0" dirty="0" smtClean="0">
                <a:solidFill>
                  <a:sysClr val="windowText" lastClr="000000"/>
                </a:solidFill>
              </a:rPr>
              <a:t>*A partir de validaciones tarjeta BIP</a:t>
            </a:r>
            <a:endParaRPr lang="es-CL" sz="7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09" name="2 Título"/>
          <p:cNvSpPr txBox="1">
            <a:spLocks/>
          </p:cNvSpPr>
          <p:nvPr/>
        </p:nvSpPr>
        <p:spPr>
          <a:xfrm>
            <a:off x="746524" y="118399"/>
            <a:ext cx="7325107" cy="456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b="1" dirty="0" smtClean="0"/>
              <a:t>Complejidad del Problema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09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4203493839"/>
              </p:ext>
            </p:extLst>
          </p:nvPr>
        </p:nvGraphicFramePr>
        <p:xfrm>
          <a:off x="348345" y="1687885"/>
          <a:ext cx="8113263" cy="4148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3328604" y="1181857"/>
            <a:ext cx="1953581" cy="369332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000000"/>
                </a:solidFill>
                <a:latin typeface="Calibri" pitchFamily="34" charset="0"/>
              </a:rPr>
              <a:t>Satisfacción Neta</a:t>
            </a:r>
            <a:endParaRPr lang="es-E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39" name="38 Conector recto"/>
          <p:cNvCxnSpPr/>
          <p:nvPr/>
        </p:nvCxnSpPr>
        <p:spPr>
          <a:xfrm>
            <a:off x="12746801" y="2090472"/>
            <a:ext cx="0" cy="16326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3263082" y="3168251"/>
            <a:ext cx="0" cy="25592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5706581" y="3209496"/>
            <a:ext cx="0" cy="25592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102730" y="3208650"/>
            <a:ext cx="0" cy="25592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484648" y="3207224"/>
            <a:ext cx="0" cy="25592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3888007" y="3236489"/>
            <a:ext cx="0" cy="25592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6320943" y="3207224"/>
            <a:ext cx="0" cy="25592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2653353" y="3182200"/>
            <a:ext cx="0" cy="25592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2025726" y="3209193"/>
            <a:ext cx="0" cy="25592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6936468" y="3205249"/>
            <a:ext cx="0" cy="25592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7542093" y="3217124"/>
            <a:ext cx="0" cy="25592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1441856" y="3195343"/>
            <a:ext cx="0" cy="25592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157630" y="3238899"/>
            <a:ext cx="0" cy="25592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63 Marcador de texto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377469" y="5914794"/>
            <a:ext cx="1729581" cy="587606"/>
          </a:xfrm>
          <a:prstGeom prst="roundRect">
            <a:avLst>
              <a:gd name="adj" fmla="val 3564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squar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900" u="sng" dirty="0" smtClean="0">
                <a:sym typeface="+mn-lt"/>
              </a:rPr>
              <a:t>2-mar</a:t>
            </a:r>
            <a:r>
              <a:rPr lang="en-US" sz="900" dirty="0" smtClean="0">
                <a:sym typeface="+mn-lt"/>
              </a:rPr>
              <a:t>: </a:t>
            </a:r>
            <a:r>
              <a:rPr lang="en-US" sz="900" dirty="0" err="1" smtClean="0">
                <a:sym typeface="+mn-lt"/>
              </a:rPr>
              <a:t>Falla</a:t>
            </a:r>
            <a:r>
              <a:rPr lang="en-US" sz="900" dirty="0" smtClean="0">
                <a:sym typeface="+mn-lt"/>
              </a:rPr>
              <a:t> </a:t>
            </a:r>
            <a:r>
              <a:rPr lang="en-US" sz="900" dirty="0" err="1" smtClean="0">
                <a:sym typeface="+mn-lt"/>
              </a:rPr>
              <a:t>eléctrica</a:t>
            </a:r>
            <a:r>
              <a:rPr lang="en-US" sz="900" dirty="0" smtClean="0">
                <a:sym typeface="+mn-lt"/>
              </a:rPr>
              <a:t> </a:t>
            </a:r>
            <a:r>
              <a:rPr lang="en-US" sz="900" dirty="0" err="1" smtClean="0">
                <a:sym typeface="+mn-lt"/>
              </a:rPr>
              <a:t>provoca</a:t>
            </a:r>
            <a:r>
              <a:rPr lang="en-US" sz="900" dirty="0" smtClean="0">
                <a:sym typeface="+mn-lt"/>
              </a:rPr>
              <a:t> </a:t>
            </a:r>
            <a:r>
              <a:rPr lang="en-US" sz="900" dirty="0" err="1" smtClean="0">
                <a:sym typeface="+mn-lt"/>
              </a:rPr>
              <a:t>apagón</a:t>
            </a:r>
            <a:r>
              <a:rPr lang="en-US" sz="900" dirty="0" smtClean="0">
                <a:sym typeface="+mn-lt"/>
              </a:rPr>
              <a:t> en 3 </a:t>
            </a:r>
            <a:r>
              <a:rPr lang="en-US" sz="900" dirty="0" err="1" smtClean="0">
                <a:sym typeface="+mn-lt"/>
              </a:rPr>
              <a:t>líneas</a:t>
            </a:r>
            <a:r>
              <a:rPr lang="en-US" sz="900" dirty="0">
                <a:sym typeface="+mn-lt"/>
              </a:rPr>
              <a:t> </a:t>
            </a:r>
            <a:r>
              <a:rPr lang="en-US" sz="900" dirty="0" smtClean="0">
                <a:sym typeface="+mn-lt"/>
              </a:rPr>
              <a:t>(2 </a:t>
            </a:r>
            <a:r>
              <a:rPr lang="en-US" sz="900" dirty="0" err="1" smtClean="0">
                <a:sym typeface="+mn-lt"/>
              </a:rPr>
              <a:t>horas</a:t>
            </a:r>
            <a:r>
              <a:rPr lang="en-US" sz="900" dirty="0" smtClean="0">
                <a:sym typeface="+mn-lt"/>
              </a:rPr>
              <a:t> app)</a:t>
            </a:r>
            <a:endParaRPr lang="en-US" sz="900" dirty="0">
              <a:sym typeface="+mn-lt"/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 rot="10800000">
            <a:off x="2194238" y="5757483"/>
            <a:ext cx="0" cy="1446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63 Marcador de texto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786407" y="5953382"/>
            <a:ext cx="1640681" cy="574906"/>
          </a:xfrm>
          <a:prstGeom prst="roundRect">
            <a:avLst>
              <a:gd name="adj" fmla="val 3564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squar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900" u="sng" dirty="0" smtClean="0">
                <a:sym typeface="+mn-lt"/>
              </a:rPr>
              <a:t>13-ago</a:t>
            </a:r>
            <a:r>
              <a:rPr lang="en-US" sz="900" dirty="0" smtClean="0">
                <a:sym typeface="+mn-lt"/>
              </a:rPr>
              <a:t>: </a:t>
            </a:r>
            <a:r>
              <a:rPr lang="en-US" sz="900" dirty="0" err="1" smtClean="0">
                <a:sym typeface="+mn-lt"/>
              </a:rPr>
              <a:t>fisura</a:t>
            </a:r>
            <a:r>
              <a:rPr lang="en-US" sz="900" dirty="0" smtClean="0">
                <a:sym typeface="+mn-lt"/>
              </a:rPr>
              <a:t> de riel en L4 </a:t>
            </a:r>
            <a:r>
              <a:rPr lang="en-US" sz="900" dirty="0" err="1" smtClean="0">
                <a:sym typeface="+mn-lt"/>
              </a:rPr>
              <a:t>provoca</a:t>
            </a:r>
            <a:r>
              <a:rPr lang="en-US" sz="900" dirty="0" smtClean="0">
                <a:sym typeface="+mn-lt"/>
              </a:rPr>
              <a:t> </a:t>
            </a:r>
            <a:r>
              <a:rPr lang="en-US" sz="900" dirty="0" err="1" smtClean="0">
                <a:sym typeface="+mn-lt"/>
              </a:rPr>
              <a:t>cierre</a:t>
            </a:r>
            <a:r>
              <a:rPr lang="en-US" sz="900" dirty="0" smtClean="0">
                <a:sym typeface="+mn-lt"/>
              </a:rPr>
              <a:t> de </a:t>
            </a:r>
            <a:r>
              <a:rPr lang="en-US" sz="900" dirty="0" err="1" smtClean="0">
                <a:sym typeface="+mn-lt"/>
              </a:rPr>
              <a:t>tramo</a:t>
            </a:r>
            <a:r>
              <a:rPr lang="en-US" sz="900" dirty="0" smtClean="0">
                <a:sym typeface="+mn-lt"/>
              </a:rPr>
              <a:t>. </a:t>
            </a:r>
            <a:endParaRPr lang="en-US" sz="900" dirty="0">
              <a:sym typeface="+mn-lt"/>
            </a:endParaRPr>
          </a:p>
        </p:txBody>
      </p:sp>
      <p:cxnSp>
        <p:nvCxnSpPr>
          <p:cNvPr id="30" name="29 Conector recto de flecha"/>
          <p:cNvCxnSpPr/>
          <p:nvPr/>
        </p:nvCxnSpPr>
        <p:spPr>
          <a:xfrm flipV="1">
            <a:off x="5263576" y="5745272"/>
            <a:ext cx="1" cy="20811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63 Marcador de texto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5452488" y="5927494"/>
            <a:ext cx="1640681" cy="574906"/>
          </a:xfrm>
          <a:prstGeom prst="roundRect">
            <a:avLst>
              <a:gd name="adj" fmla="val 3564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squar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900" u="sng" dirty="0" smtClean="0">
                <a:sym typeface="+mn-lt"/>
              </a:rPr>
              <a:t>20-ago</a:t>
            </a:r>
            <a:r>
              <a:rPr lang="en-US" sz="900" dirty="0" smtClean="0">
                <a:sym typeface="+mn-lt"/>
              </a:rPr>
              <a:t>: </a:t>
            </a:r>
            <a:r>
              <a:rPr lang="en-US" sz="900" dirty="0" err="1" smtClean="0">
                <a:sym typeface="+mn-lt"/>
              </a:rPr>
              <a:t>falla</a:t>
            </a:r>
            <a:r>
              <a:rPr lang="en-US" sz="900" dirty="0" smtClean="0">
                <a:sym typeface="+mn-lt"/>
              </a:rPr>
              <a:t> </a:t>
            </a:r>
            <a:r>
              <a:rPr lang="en-US" sz="900" dirty="0" err="1" smtClean="0">
                <a:sym typeface="+mn-lt"/>
              </a:rPr>
              <a:t>baterías</a:t>
            </a:r>
            <a:r>
              <a:rPr lang="en-US" sz="900" dirty="0" smtClean="0">
                <a:sym typeface="+mn-lt"/>
              </a:rPr>
              <a:t> L5 (</a:t>
            </a:r>
            <a:r>
              <a:rPr lang="en-US" sz="900" dirty="0" err="1" smtClean="0">
                <a:sym typeface="+mn-lt"/>
              </a:rPr>
              <a:t>evacuación</a:t>
            </a:r>
            <a:r>
              <a:rPr lang="en-US" sz="900" dirty="0" smtClean="0">
                <a:sym typeface="+mn-lt"/>
              </a:rPr>
              <a:t> M 500). </a:t>
            </a:r>
            <a:endParaRPr lang="en-US" sz="900" dirty="0">
              <a:sym typeface="+mn-lt"/>
            </a:endParaRPr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5862857" y="2820440"/>
            <a:ext cx="0" cy="59586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63 Marcador de texto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5422932" y="2374626"/>
            <a:ext cx="1705862" cy="432074"/>
          </a:xfrm>
          <a:prstGeom prst="roundRect">
            <a:avLst>
              <a:gd name="adj" fmla="val 3564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squar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900" u="sng" dirty="0" smtClean="0">
                <a:sym typeface="+mn-lt"/>
              </a:rPr>
              <a:t>8-sep</a:t>
            </a:r>
            <a:r>
              <a:rPr lang="en-US" sz="900" dirty="0" smtClean="0">
                <a:sym typeface="+mn-lt"/>
              </a:rPr>
              <a:t>: </a:t>
            </a:r>
            <a:r>
              <a:rPr lang="en-US" sz="900" dirty="0" err="1" smtClean="0">
                <a:sym typeface="+mn-lt"/>
              </a:rPr>
              <a:t>explosión</a:t>
            </a:r>
            <a:r>
              <a:rPr lang="en-US" sz="900" dirty="0" smtClean="0">
                <a:sym typeface="+mn-lt"/>
              </a:rPr>
              <a:t> </a:t>
            </a:r>
            <a:r>
              <a:rPr lang="en-US" sz="900" dirty="0" err="1" smtClean="0">
                <a:sym typeface="+mn-lt"/>
              </a:rPr>
              <a:t>subcentro</a:t>
            </a:r>
            <a:r>
              <a:rPr lang="en-US" sz="900" dirty="0" smtClean="0">
                <a:sym typeface="+mn-lt"/>
              </a:rPr>
              <a:t> EM </a:t>
            </a:r>
            <a:endParaRPr lang="en-US" sz="900" dirty="0">
              <a:sym typeface="+mn-lt"/>
            </a:endParaRPr>
          </a:p>
        </p:txBody>
      </p:sp>
      <p:cxnSp>
        <p:nvCxnSpPr>
          <p:cNvPr id="34" name="33 Conector recto de flecha"/>
          <p:cNvCxnSpPr/>
          <p:nvPr/>
        </p:nvCxnSpPr>
        <p:spPr>
          <a:xfrm flipV="1">
            <a:off x="5568376" y="5757972"/>
            <a:ext cx="0" cy="1827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63 Marcador de texto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167688" y="1968500"/>
            <a:ext cx="1857562" cy="851803"/>
          </a:xfrm>
          <a:prstGeom prst="roundRect">
            <a:avLst>
              <a:gd name="adj" fmla="val 3564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squar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900" u="sng" dirty="0" smtClean="0">
                <a:sym typeface="+mn-lt"/>
              </a:rPr>
              <a:t>14-nov</a:t>
            </a:r>
            <a:r>
              <a:rPr lang="en-US" sz="900" dirty="0" smtClean="0">
                <a:sym typeface="+mn-lt"/>
              </a:rPr>
              <a:t>:cortocircuito </a:t>
            </a:r>
            <a:r>
              <a:rPr lang="en-US" sz="900" dirty="0" err="1" smtClean="0">
                <a:sym typeface="+mn-lt"/>
              </a:rPr>
              <a:t>afecta</a:t>
            </a:r>
            <a:r>
              <a:rPr lang="en-US" sz="900" dirty="0" smtClean="0">
                <a:sym typeface="+mn-lt"/>
              </a:rPr>
              <a:t>       L1-L2-L5.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900" u="sng" dirty="0" smtClean="0">
                <a:sym typeface="+mn-lt"/>
              </a:rPr>
              <a:t>2° </a:t>
            </a:r>
            <a:r>
              <a:rPr lang="en-US" sz="900" u="sng" dirty="0" err="1" smtClean="0">
                <a:sym typeface="+mn-lt"/>
              </a:rPr>
              <a:t>quin</a:t>
            </a:r>
            <a:r>
              <a:rPr lang="en-US" sz="900" u="sng" dirty="0" smtClean="0">
                <a:sym typeface="+mn-lt"/>
              </a:rPr>
              <a:t> </a:t>
            </a:r>
            <a:r>
              <a:rPr lang="en-US" sz="900" u="sng" dirty="0" err="1" smtClean="0">
                <a:sym typeface="+mn-lt"/>
              </a:rPr>
              <a:t>nov</a:t>
            </a:r>
            <a:r>
              <a:rPr lang="en-US" sz="900" dirty="0" smtClean="0">
                <a:sym typeface="+mn-lt"/>
              </a:rPr>
              <a:t>: 3 </a:t>
            </a:r>
            <a:r>
              <a:rPr lang="en-US" sz="900" dirty="0" err="1" smtClean="0">
                <a:sym typeface="+mn-lt"/>
              </a:rPr>
              <a:t>fallas</a:t>
            </a:r>
            <a:r>
              <a:rPr lang="en-US" sz="900" dirty="0" smtClean="0">
                <a:sym typeface="+mn-lt"/>
              </a:rPr>
              <a:t> de </a:t>
            </a:r>
            <a:r>
              <a:rPr lang="en-US" sz="900" dirty="0" err="1" smtClean="0">
                <a:sym typeface="+mn-lt"/>
              </a:rPr>
              <a:t>pilotaje</a:t>
            </a:r>
            <a:r>
              <a:rPr lang="en-US" sz="900" dirty="0" smtClean="0">
                <a:sym typeface="+mn-lt"/>
              </a:rPr>
              <a:t> </a:t>
            </a:r>
            <a:r>
              <a:rPr lang="en-US" sz="900" dirty="0" err="1" smtClean="0">
                <a:sym typeface="+mn-lt"/>
              </a:rPr>
              <a:t>automático</a:t>
            </a:r>
            <a:r>
              <a:rPr lang="en-US" sz="900" dirty="0" smtClean="0">
                <a:sym typeface="+mn-lt"/>
              </a:rPr>
              <a:t> en L4. </a:t>
            </a:r>
            <a:endParaRPr lang="en-US" sz="900" dirty="0">
              <a:sym typeface="+mn-lt"/>
            </a:endParaRPr>
          </a:p>
        </p:txBody>
      </p:sp>
      <p:cxnSp>
        <p:nvCxnSpPr>
          <p:cNvPr id="36" name="35 Conector recto de flecha"/>
          <p:cNvCxnSpPr/>
          <p:nvPr/>
        </p:nvCxnSpPr>
        <p:spPr>
          <a:xfrm>
            <a:off x="7424957" y="2827310"/>
            <a:ext cx="0" cy="59586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46524" y="1"/>
            <a:ext cx="7325107" cy="57467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Impacto en la Percepción de Usuarios: </a:t>
            </a:r>
            <a:br>
              <a:rPr lang="es-ES" b="1" dirty="0" smtClean="0"/>
            </a:br>
            <a:r>
              <a:rPr lang="es-ES" b="1" dirty="0" smtClean="0"/>
              <a:t>Satisfacción </a:t>
            </a:r>
            <a:r>
              <a:rPr lang="es-ES" b="1" dirty="0"/>
              <a:t>Neta </a:t>
            </a:r>
            <a:r>
              <a:rPr lang="es-ES" b="1" dirty="0" smtClean="0"/>
              <a:t>2014 </a:t>
            </a:r>
            <a:r>
              <a:rPr lang="es-ES" dirty="0" smtClean="0"/>
              <a:t>(quincenal)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36114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3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16680" y="1158240"/>
            <a:ext cx="4886008" cy="2651760"/>
          </a:xfrm>
        </p:spPr>
        <p:txBody>
          <a:bodyPr>
            <a:noAutofit/>
          </a:bodyPr>
          <a:lstStyle/>
          <a:p>
            <a:r>
              <a:rPr lang="es-CL" dirty="0" smtClean="0"/>
              <a:t>¿De que manera enfrentarlo?</a:t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1. Plan de Mejora de Averías de Alto Impacto</a:t>
            </a:r>
            <a:endParaRPr lang="pt-BR" dirty="0"/>
          </a:p>
        </p:txBody>
      </p:sp>
      <p:sp>
        <p:nvSpPr>
          <p:cNvPr id="5" name="4 Flecha abajo"/>
          <p:cNvSpPr/>
          <p:nvPr/>
        </p:nvSpPr>
        <p:spPr>
          <a:xfrm rot="16200000">
            <a:off x="1056097" y="4862806"/>
            <a:ext cx="801048" cy="1542894"/>
          </a:xfrm>
          <a:prstGeom prst="downArrow">
            <a:avLst>
              <a:gd name="adj1" fmla="val 63333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r>
              <a:rPr lang="es-CL" b="1" dirty="0" smtClean="0">
                <a:latin typeface="Arial Narrow" panose="020B0606020202030204" pitchFamily="34" charset="0"/>
              </a:rPr>
              <a:t>ALCANCE</a:t>
            </a:r>
            <a:endParaRPr lang="es-CL" b="1" dirty="0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629729" y="5106449"/>
            <a:ext cx="6376274" cy="105560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endParaRPr lang="es-CL" sz="14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es-CL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Mejorar  </a:t>
            </a:r>
            <a:r>
              <a:rPr lang="es-CL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la confiabilidad y predictibilidad del servicio de transporte Metro reduciendo la probabilidad de ocurrencia de averías y el impacto de ellas cuando se produzcan</a:t>
            </a:r>
            <a:r>
              <a:rPr lang="es-CL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”</a:t>
            </a:r>
          </a:p>
          <a:p>
            <a:pPr lvl="0" algn="just"/>
            <a:endParaRPr lang="es-CL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lecha derecha"/>
          <p:cNvSpPr/>
          <p:nvPr/>
        </p:nvSpPr>
        <p:spPr>
          <a:xfrm>
            <a:off x="677279" y="5482647"/>
            <a:ext cx="1768559" cy="901995"/>
          </a:xfrm>
          <a:prstGeom prst="rightArrow">
            <a:avLst>
              <a:gd name="adj1" fmla="val 78116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s-CL" b="1">
              <a:latin typeface="Arial Narrow" panose="020B0606020202030204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0" y="633045"/>
            <a:ext cx="9144000" cy="14601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35 CuadroTexto"/>
          <p:cNvSpPr txBox="1"/>
          <p:nvPr/>
        </p:nvSpPr>
        <p:spPr>
          <a:xfrm>
            <a:off x="2465917" y="5594307"/>
            <a:ext cx="6318209" cy="704850"/>
          </a:xfrm>
          <a:prstGeom prst="roundRect">
            <a:avLst>
              <a:gd name="adj" fmla="val 22074"/>
            </a:avLst>
          </a:prstGeom>
          <a:solidFill>
            <a:srgbClr val="C0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es-CL" sz="100" dirty="0"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endParaRPr lang="es-CL" sz="100" dirty="0"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endParaRPr lang="es-CL" sz="100" dirty="0"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endParaRPr lang="es-CL" sz="100" dirty="0">
              <a:latin typeface="Arial Narrow" panose="020B060602020203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496396" y="905127"/>
            <a:ext cx="6282548" cy="1484233"/>
          </a:xfrm>
          <a:prstGeom prst="roundRect">
            <a:avLst>
              <a:gd name="adj" fmla="val 8579"/>
            </a:avLst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es-CL" sz="1400" dirty="0"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endParaRPr lang="es-CL" sz="1400" dirty="0"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endParaRPr lang="es-CL" sz="1400" dirty="0"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endParaRPr lang="es-CL" sz="1400" dirty="0">
              <a:latin typeface="Arial Narrow" panose="020B0606020202030204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490292" y="2515144"/>
            <a:ext cx="6282548" cy="1355169"/>
          </a:xfrm>
          <a:prstGeom prst="roundRect">
            <a:avLst>
              <a:gd name="adj" fmla="val 8579"/>
            </a:avLst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es-CL" sz="1200" dirty="0"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endParaRPr lang="es-CL" sz="1200" dirty="0"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endParaRPr lang="es-CL" sz="1200" dirty="0"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endParaRPr lang="es-CL" sz="1200" dirty="0">
              <a:latin typeface="Arial Narrow" panose="020B0606020202030204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01578" y="3995100"/>
            <a:ext cx="6282548" cy="1484233"/>
          </a:xfrm>
          <a:prstGeom prst="roundRect">
            <a:avLst>
              <a:gd name="adj" fmla="val 8579"/>
            </a:avLst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es-CL" sz="1400" dirty="0"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endParaRPr lang="es-CL" sz="1400" dirty="0"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endParaRPr lang="es-CL" sz="1400" dirty="0"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endParaRPr lang="es-CL" sz="1400" dirty="0">
              <a:latin typeface="Arial Narrow" panose="020B0606020202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6879" y="1395"/>
            <a:ext cx="6748929" cy="59795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CL" b="1" dirty="0">
                <a:solidFill>
                  <a:schemeClr val="tx1"/>
                </a:solidFill>
              </a:rPr>
              <a:t>Plan de Mejora ante Averías de Alto Impacto</a:t>
            </a:r>
            <a:br>
              <a:rPr lang="es-CL" b="1" dirty="0">
                <a:solidFill>
                  <a:schemeClr val="tx1"/>
                </a:solidFill>
              </a:rPr>
            </a:br>
            <a:r>
              <a:rPr lang="es-CL" b="1" dirty="0">
                <a:solidFill>
                  <a:schemeClr val="bg1">
                    <a:lumMod val="50000"/>
                  </a:schemeClr>
                </a:solidFill>
              </a:rPr>
              <a:t>Resumen General al 09-01-2017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53931" y="926744"/>
            <a:ext cx="533043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Mitigación de Riesgos 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Limpieza técnica canaletas y equipamientos de la red – G 1 Vez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Insp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 cableado y fibra óptica túneles (cambiado por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soft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starter) – G 1 Vez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Asesoría SYSTRA y SENER (G 1 Vez); y extensión de contrato 2015 BB (vías)  -GP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Refuerzo dotación en áreas críticas - GP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Compras de repuestos críticos de vía (agujas L4)  -G 1 Vez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Acciones inmediatas del plan de comunicaciones y  operaciones – G 1 Vez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649391" y="4030903"/>
            <a:ext cx="5024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Sustentabilidad y Obsolescencia (Inversiones)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Obsolescencia y vida útil:</a:t>
            </a:r>
          </a:p>
          <a:p>
            <a:pPr marL="542925" lvl="1" indent="-180975">
              <a:buFont typeface="Courier New" panose="02070309020205020404" pitchFamily="49" charset="0"/>
              <a:buChar char="o"/>
            </a:pPr>
            <a:r>
              <a:rPr lang="es-C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Flota NS93*</a:t>
            </a:r>
          </a:p>
          <a:p>
            <a:pPr marL="542925" lvl="1" indent="-180975">
              <a:buFont typeface="Courier New" panose="02070309020205020404" pitchFamily="49" charset="0"/>
              <a:buChar char="o"/>
            </a:pPr>
            <a:r>
              <a:rPr lang="es-C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Sistemas Señalización, </a:t>
            </a:r>
            <a:r>
              <a:rPr lang="es-CL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SCADA, </a:t>
            </a:r>
            <a:r>
              <a:rPr lang="es-C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PA y Comando y Energía**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Comunicaciones a PAX (Pantallas Fases II, Sonorización Estaciones)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Sistema de Apoyo al Mantenimiento (SAP)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Lógica de Tracción L2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93820" y="810487"/>
            <a:ext cx="192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Acción Inmediata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655782" y="2432164"/>
            <a:ext cx="160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s-CL" dirty="0"/>
              <a:t>Mediano Plazo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727790" y="3987190"/>
            <a:ext cx="1457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s-CL" dirty="0"/>
              <a:t>Largo Plazo</a:t>
            </a:r>
          </a:p>
        </p:txBody>
      </p:sp>
      <p:sp>
        <p:nvSpPr>
          <p:cNvPr id="4" name="3 Elipse"/>
          <p:cNvSpPr/>
          <p:nvPr/>
        </p:nvSpPr>
        <p:spPr>
          <a:xfrm>
            <a:off x="7739798" y="1023098"/>
            <a:ext cx="944683" cy="48476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1200" b="1" dirty="0">
                <a:latin typeface="Arial Narrow" panose="020B0606020202030204" pitchFamily="34" charset="0"/>
              </a:rPr>
              <a:t>$3,8 MMUSD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2593073" y="2563186"/>
            <a:ext cx="50242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Estabilización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Refuerzo estructura organizacional - GP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Estrategia mantenimiento vía (Nuevo Contrato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Mantto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+ Asesoría ) - GP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Monitoreo túneles – GP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Actividad Permanente</a:t>
            </a: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Revisión de planes de mantenimiento – G 1 Vez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Revisión Marzo 2017</a:t>
            </a: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Ampliación alcance mantenimiento NS04 – GP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Negociación ALSTOM </a:t>
            </a: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7739798" y="1628800"/>
            <a:ext cx="944683" cy="44069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latin typeface="Arial Narrow" panose="020B0606020202030204" pitchFamily="34" charset="0"/>
              </a:rPr>
              <a:t>100%</a:t>
            </a:r>
          </a:p>
        </p:txBody>
      </p:sp>
      <p:sp>
        <p:nvSpPr>
          <p:cNvPr id="31" name="30 Elipse"/>
          <p:cNvSpPr/>
          <p:nvPr/>
        </p:nvSpPr>
        <p:spPr>
          <a:xfrm>
            <a:off x="7750284" y="2606032"/>
            <a:ext cx="944683" cy="48476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1200" b="1" dirty="0">
                <a:latin typeface="Arial Narrow" panose="020B0606020202030204" pitchFamily="34" charset="0"/>
              </a:rPr>
              <a:t>$ </a:t>
            </a:r>
            <a:r>
              <a:rPr lang="es-CL" sz="1200" b="1" dirty="0" smtClean="0">
                <a:latin typeface="Arial Narrow" panose="020B0606020202030204" pitchFamily="34" charset="0"/>
              </a:rPr>
              <a:t>18,8 </a:t>
            </a:r>
            <a:r>
              <a:rPr lang="es-CL" sz="1200" b="1" dirty="0">
                <a:latin typeface="Arial Narrow" panose="020B0606020202030204" pitchFamily="34" charset="0"/>
              </a:rPr>
              <a:t>MMUSD</a:t>
            </a:r>
          </a:p>
        </p:txBody>
      </p:sp>
      <p:sp>
        <p:nvSpPr>
          <p:cNvPr id="32" name="31 Elipse"/>
          <p:cNvSpPr/>
          <p:nvPr/>
        </p:nvSpPr>
        <p:spPr>
          <a:xfrm>
            <a:off x="7750284" y="3159503"/>
            <a:ext cx="944683" cy="48476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latin typeface="Arial Narrow" panose="020B0606020202030204" pitchFamily="34" charset="0"/>
              </a:rPr>
              <a:t>91%</a:t>
            </a:r>
          </a:p>
        </p:txBody>
      </p:sp>
      <p:sp>
        <p:nvSpPr>
          <p:cNvPr id="17" name="16 Elipse"/>
          <p:cNvSpPr/>
          <p:nvPr/>
        </p:nvSpPr>
        <p:spPr>
          <a:xfrm>
            <a:off x="7761570" y="4087431"/>
            <a:ext cx="944683" cy="48476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1200" b="1" dirty="0">
                <a:latin typeface="Arial Narrow" panose="020B0606020202030204" pitchFamily="34" charset="0"/>
              </a:rPr>
              <a:t>$</a:t>
            </a:r>
            <a:r>
              <a:rPr lang="es-CL" sz="1200" b="1" dirty="0" smtClean="0">
                <a:latin typeface="Arial Narrow" panose="020B0606020202030204" pitchFamily="34" charset="0"/>
              </a:rPr>
              <a:t>105,7 </a:t>
            </a:r>
            <a:r>
              <a:rPr lang="es-CL" sz="1200" b="1" dirty="0">
                <a:latin typeface="Arial Narrow" panose="020B0606020202030204" pitchFamily="34" charset="0"/>
              </a:rPr>
              <a:t>MMUSD</a:t>
            </a:r>
          </a:p>
        </p:txBody>
      </p:sp>
      <p:sp>
        <p:nvSpPr>
          <p:cNvPr id="18" name="17 Elipse"/>
          <p:cNvSpPr/>
          <p:nvPr/>
        </p:nvSpPr>
        <p:spPr>
          <a:xfrm>
            <a:off x="7728080" y="4711848"/>
            <a:ext cx="1011663" cy="48476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 smtClean="0">
                <a:latin typeface="Arial Narrow" panose="020B0606020202030204" pitchFamily="34" charset="0"/>
              </a:rPr>
              <a:t>30,6%</a:t>
            </a:r>
            <a:endParaRPr lang="es-CL" sz="1400" b="1" dirty="0">
              <a:latin typeface="Arial Narrow" panose="020B0606020202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20194" y="6605525"/>
            <a:ext cx="2647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i="1" dirty="0">
                <a:latin typeface="Arial Narrow" panose="020B0606020202030204" pitchFamily="34" charset="0"/>
              </a:rPr>
              <a:t>*: IGBT, SIE, Puertas, Intercirculación, </a:t>
            </a:r>
            <a:r>
              <a:rPr lang="es-CL" sz="1100" i="1" dirty="0" err="1">
                <a:latin typeface="Arial Narrow" panose="020B0606020202030204" pitchFamily="34" charset="0"/>
              </a:rPr>
              <a:t>etc</a:t>
            </a:r>
            <a:endParaRPr lang="es-CL" sz="1100" i="1" dirty="0">
              <a:latin typeface="Arial Narrow" panose="020B0606020202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961675" y="6608442"/>
            <a:ext cx="25635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100" i="1" dirty="0">
                <a:latin typeface="Arial Narrow" panose="020B0606020202030204" pitchFamily="34" charset="0"/>
              </a:rPr>
              <a:t>**: CNF L2, TCO L4, DDL, Salas Técnicas, </a:t>
            </a:r>
            <a:r>
              <a:rPr lang="es-CL" sz="1100" i="1" dirty="0" err="1">
                <a:latin typeface="Arial Narrow" panose="020B0606020202030204" pitchFamily="34" charset="0"/>
              </a:rPr>
              <a:t>etc</a:t>
            </a:r>
            <a:endParaRPr lang="es-CL" sz="1100" i="1" dirty="0"/>
          </a:p>
        </p:txBody>
      </p:sp>
      <p:sp>
        <p:nvSpPr>
          <p:cNvPr id="8" name="7 Rectángulo redondeado">
            <a:hlinkClick r:id="rId3" action="ppaction://hlinksldjump"/>
          </p:cNvPr>
          <p:cNvSpPr/>
          <p:nvPr/>
        </p:nvSpPr>
        <p:spPr>
          <a:xfrm>
            <a:off x="650371" y="1130667"/>
            <a:ext cx="1612007" cy="59277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b="1" dirty="0" smtClean="0">
                <a:latin typeface="Arial Narrow" panose="020B0606020202030204" pitchFamily="34" charset="0"/>
              </a:rPr>
              <a:t>40 Iniciativas</a:t>
            </a:r>
            <a:endParaRPr lang="es-CL" b="1" dirty="0">
              <a:latin typeface="Arial Narrow" panose="020B0606020202030204" pitchFamily="34" charset="0"/>
            </a:endParaRPr>
          </a:p>
        </p:txBody>
      </p:sp>
      <p:sp>
        <p:nvSpPr>
          <p:cNvPr id="29" name="28 Rectángulo redondeado">
            <a:hlinkClick r:id="rId4" action="ppaction://hlinksldjump"/>
          </p:cNvPr>
          <p:cNvSpPr/>
          <p:nvPr/>
        </p:nvSpPr>
        <p:spPr>
          <a:xfrm>
            <a:off x="650371" y="2823851"/>
            <a:ext cx="1612007" cy="59277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b="1" dirty="0" smtClean="0">
                <a:latin typeface="Arial Narrow" panose="020B0606020202030204" pitchFamily="34" charset="0"/>
              </a:rPr>
              <a:t>18 Iniciativas</a:t>
            </a:r>
            <a:endParaRPr lang="es-CL" b="1" dirty="0">
              <a:latin typeface="Arial Narrow" panose="020B0606020202030204" pitchFamily="34" charset="0"/>
            </a:endParaRPr>
          </a:p>
        </p:txBody>
      </p:sp>
      <p:sp>
        <p:nvSpPr>
          <p:cNvPr id="30" name="29 Rectángulo redondeado">
            <a:hlinkClick r:id="rId4" action="ppaction://hlinksldjump"/>
          </p:cNvPr>
          <p:cNvSpPr/>
          <p:nvPr/>
        </p:nvSpPr>
        <p:spPr>
          <a:xfrm>
            <a:off x="650371" y="4391709"/>
            <a:ext cx="1612007" cy="59277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b="1" dirty="0" smtClean="0">
                <a:latin typeface="Arial Narrow" panose="020B0606020202030204" pitchFamily="34" charset="0"/>
              </a:rPr>
              <a:t>31 Proyectos</a:t>
            </a:r>
            <a:endParaRPr lang="es-CL" b="1" dirty="0">
              <a:latin typeface="Arial Narrow" panose="020B0606020202030204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39713" y="6632135"/>
            <a:ext cx="2647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i="1" baseline="30000" dirty="0">
                <a:latin typeface="Arial Narrow" panose="020B0606020202030204" pitchFamily="34" charset="0"/>
              </a:rPr>
              <a:t>+</a:t>
            </a:r>
            <a:r>
              <a:rPr lang="es-CL" sz="1100" i="1" dirty="0">
                <a:latin typeface="Arial Narrow" panose="020B0606020202030204" pitchFamily="34" charset="0"/>
              </a:rPr>
              <a:t>: Proyectos de Inversión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2517089" y="5654375"/>
            <a:ext cx="6267037" cy="5604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s-CL" sz="1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Dic 2016           </a:t>
            </a:r>
            <a:r>
              <a:rPr lang="es-CL" sz="1400" b="1" dirty="0" smtClean="0">
                <a:solidFill>
                  <a:srgbClr val="FFFFF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s-CL" sz="1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35 % </a:t>
            </a:r>
            <a:r>
              <a:rPr lang="es-CL" sz="1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de la Inversión </a:t>
            </a:r>
            <a:r>
              <a:rPr lang="es-CL" sz="1400" b="1" dirty="0">
                <a:solidFill>
                  <a:srgbClr val="FFFFF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Terminada, en Ejecución o Adjudicada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CL" sz="1400" b="1" dirty="0">
                <a:solidFill>
                  <a:srgbClr val="FFFFF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2do </a:t>
            </a:r>
            <a:r>
              <a:rPr lang="es-CL" sz="1400" b="1" dirty="0" err="1" smtClean="0">
                <a:solidFill>
                  <a:srgbClr val="FFFFF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Sem</a:t>
            </a:r>
            <a:r>
              <a:rPr lang="es-CL" sz="1400" b="1" dirty="0" smtClean="0">
                <a:solidFill>
                  <a:srgbClr val="FFFFF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. 2017  86%  de </a:t>
            </a:r>
            <a:r>
              <a:rPr lang="es-CL" sz="1400" b="1" dirty="0">
                <a:solidFill>
                  <a:srgbClr val="FFFFF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la Inversión estará Terminada, en Ejecución o Adjudicada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614745" y="5613622"/>
            <a:ext cx="1612007" cy="59277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b="1" dirty="0" smtClean="0">
                <a:latin typeface="Arial Narrow" panose="020B0606020202030204" pitchFamily="34" charset="0"/>
              </a:rPr>
              <a:t>Inversión Comprometida </a:t>
            </a:r>
            <a:endParaRPr lang="es-CL" b="1" dirty="0">
              <a:latin typeface="Arial Narrow" panose="020B0606020202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891986" y="201509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Físico</a:t>
            </a:r>
            <a:endParaRPr lang="es-CL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7908738" y="358537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Físico</a:t>
            </a:r>
            <a:endParaRPr lang="es-CL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7801863" y="517487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Físico</a:t>
            </a:r>
            <a:endParaRPr lang="es-CL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70960" y="2183241"/>
            <a:ext cx="5318760" cy="1276239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2: Revisión de Procesos: </a:t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Proyecto de Excelencia Operacional</a:t>
            </a:r>
            <a:endParaRPr lang="pt-BR" dirty="0"/>
          </a:p>
        </p:txBody>
      </p:sp>
      <p:grpSp>
        <p:nvGrpSpPr>
          <p:cNvPr id="5" name="4 Grupo"/>
          <p:cNvGrpSpPr/>
          <p:nvPr/>
        </p:nvGrpSpPr>
        <p:grpSpPr>
          <a:xfrm>
            <a:off x="1315912" y="3459480"/>
            <a:ext cx="7588224" cy="3185159"/>
            <a:chOff x="228601" y="1576573"/>
            <a:chExt cx="8655269" cy="4114087"/>
          </a:xfrm>
        </p:grpSpPr>
        <p:grpSp>
          <p:nvGrpSpPr>
            <p:cNvPr id="6" name="5 Grupo"/>
            <p:cNvGrpSpPr/>
            <p:nvPr/>
          </p:nvGrpSpPr>
          <p:grpSpPr>
            <a:xfrm>
              <a:off x="228601" y="1576573"/>
              <a:ext cx="8655269" cy="4114087"/>
              <a:chOff x="228601" y="882869"/>
              <a:chExt cx="8655269" cy="4114087"/>
            </a:xfrm>
          </p:grpSpPr>
          <p:sp>
            <p:nvSpPr>
              <p:cNvPr id="8" name="7 Rectángulo"/>
              <p:cNvSpPr/>
              <p:nvPr/>
            </p:nvSpPr>
            <p:spPr>
              <a:xfrm>
                <a:off x="228601" y="1261236"/>
                <a:ext cx="8655269" cy="373572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200"/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725218" y="1593653"/>
                <a:ext cx="7756634" cy="2564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s-CL" sz="1400" b="1" dirty="0" smtClean="0">
                    <a:latin typeface="Calibri" panose="020F0502020204030204" pitchFamily="34" charset="0"/>
                  </a:rPr>
                  <a:t>Generar impacto </a:t>
                </a:r>
                <a:r>
                  <a:rPr lang="es-CL" sz="1400" b="1" dirty="0">
                    <a:latin typeface="Calibri" panose="020F0502020204030204" pitchFamily="34" charset="0"/>
                  </a:rPr>
                  <a:t>en el desempeño </a:t>
                </a:r>
                <a:r>
                  <a:rPr lang="es-CL" sz="1400" dirty="0" smtClean="0">
                    <a:latin typeface="Calibri" panose="020F0502020204030204" pitchFamily="34" charset="0"/>
                  </a:rPr>
                  <a:t>de áreas/procesos de Metro, </a:t>
                </a:r>
                <a:r>
                  <a:rPr lang="es-CL" sz="1400" dirty="0">
                    <a:latin typeface="Calibri" panose="020F0502020204030204" pitchFamily="34" charset="0"/>
                  </a:rPr>
                  <a:t>a partir de la adopción </a:t>
                </a:r>
                <a:r>
                  <a:rPr lang="es-CL" sz="1400" dirty="0" smtClean="0">
                    <a:latin typeface="Calibri" panose="020F0502020204030204" pitchFamily="34" charset="0"/>
                  </a:rPr>
                  <a:t>de </a:t>
                </a:r>
                <a:r>
                  <a:rPr lang="es-CL" sz="1400" b="1" dirty="0" smtClean="0">
                    <a:latin typeface="Calibri" panose="020F0502020204030204" pitchFamily="34" charset="0"/>
                  </a:rPr>
                  <a:t>comportamientos, herramientas </a:t>
                </a:r>
                <a:r>
                  <a:rPr lang="es-CL" sz="1400" b="1" dirty="0">
                    <a:latin typeface="Calibri" panose="020F0502020204030204" pitchFamily="34" charset="0"/>
                  </a:rPr>
                  <a:t>y prácticas </a:t>
                </a:r>
                <a:r>
                  <a:rPr lang="es-CL" sz="1400" dirty="0">
                    <a:latin typeface="Calibri" panose="020F0502020204030204" pitchFamily="34" charset="0"/>
                  </a:rPr>
                  <a:t>orientadas </a:t>
                </a:r>
                <a:r>
                  <a:rPr lang="es-CL" sz="1400" dirty="0" smtClean="0">
                    <a:latin typeface="Calibri" panose="020F0502020204030204" pitchFamily="34" charset="0"/>
                  </a:rPr>
                  <a:t>a</a:t>
                </a:r>
                <a:br>
                  <a:rPr lang="es-CL" sz="1400" dirty="0" smtClean="0">
                    <a:latin typeface="Calibri" panose="020F0502020204030204" pitchFamily="34" charset="0"/>
                  </a:rPr>
                </a:br>
                <a:r>
                  <a:rPr lang="es-CL" sz="1400" b="1" dirty="0" smtClean="0">
                    <a:latin typeface="Calibri" panose="020F0502020204030204" pitchFamily="34" charset="0"/>
                  </a:rPr>
                  <a:t>establecer procesos eficientes </a:t>
                </a:r>
                <a:r>
                  <a:rPr lang="es-CL" sz="1400" dirty="0" smtClean="0">
                    <a:latin typeface="Calibri" panose="020F0502020204030204" pitchFamily="34" charset="0"/>
                  </a:rPr>
                  <a:t>que mejoren continuamente, mediante el desarrollo de </a:t>
                </a:r>
                <a:r>
                  <a:rPr lang="es-CL" sz="1400" b="1" dirty="0" smtClean="0">
                    <a:latin typeface="Calibri" panose="020F0502020204030204" pitchFamily="34" charset="0"/>
                  </a:rPr>
                  <a:t>competencias en nuestros equipos de trabajo</a:t>
                </a:r>
                <a:r>
                  <a:rPr lang="es-CL" sz="1400" dirty="0" smtClean="0">
                    <a:latin typeface="Calibri" panose="020F0502020204030204" pitchFamily="34" charset="0"/>
                  </a:rPr>
                  <a:t>, que apalanquen el</a:t>
                </a:r>
                <a:br>
                  <a:rPr lang="es-CL" sz="1400" dirty="0" smtClean="0">
                    <a:latin typeface="Calibri" panose="020F0502020204030204" pitchFamily="34" charset="0"/>
                  </a:rPr>
                </a:br>
                <a:r>
                  <a:rPr lang="es-CL" sz="1400" dirty="0" smtClean="0">
                    <a:latin typeface="Calibri" panose="020F0502020204030204" pitchFamily="34" charset="0"/>
                  </a:rPr>
                  <a:t>cumplimiento de </a:t>
                </a:r>
                <a:r>
                  <a:rPr lang="es-CL" sz="1400" dirty="0">
                    <a:latin typeface="Calibri" panose="020F0502020204030204" pitchFamily="34" charset="0"/>
                  </a:rPr>
                  <a:t>nuestra estrategia </a:t>
                </a:r>
                <a:r>
                  <a:rPr lang="es-CL" sz="1400" dirty="0" smtClean="0">
                    <a:latin typeface="Calibri" panose="020F0502020204030204" pitchFamily="34" charset="0"/>
                  </a:rPr>
                  <a:t>corporativa como objetivo común.</a:t>
                </a:r>
              </a:p>
              <a:p>
                <a:pPr algn="ctr">
                  <a:lnSpc>
                    <a:spcPct val="150000"/>
                  </a:lnSpc>
                </a:pPr>
                <a:endParaRPr lang="es-CL" sz="1200" dirty="0">
                  <a:latin typeface="Calibri" panose="020F0502020204030204" pitchFamily="34" charset="0"/>
                </a:endParaRPr>
              </a:p>
            </p:txBody>
          </p:sp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9840" y="3920937"/>
                <a:ext cx="1226745" cy="9200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69808" y="3919333"/>
                <a:ext cx="1235146" cy="921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946676" y="3928437"/>
                <a:ext cx="1226745" cy="9125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1373" y="3919333"/>
                <a:ext cx="1228884" cy="921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13 Rectángulo redondeado"/>
              <p:cNvSpPr/>
              <p:nvPr/>
            </p:nvSpPr>
            <p:spPr>
              <a:xfrm>
                <a:off x="391424" y="882869"/>
                <a:ext cx="4054455" cy="61619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1400" b="1" dirty="0" smtClean="0">
                    <a:latin typeface="Calibri" panose="020F0502020204030204" pitchFamily="34" charset="0"/>
                  </a:rPr>
                  <a:t>OBJETIVO DE EXCELENCIA METRO</a:t>
                </a:r>
                <a:endParaRPr lang="es-CL" sz="1400" b="1" dirty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003" y="4599195"/>
              <a:ext cx="1226954" cy="920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97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RWZI5CAEO8MZw29_X8s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Ua0wG_tUCjinpN0iynG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oaHxq0YEGuYwjVRVOhV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oaHxq0YEGuYwjVRVOhV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oaHxq0YEGuYwjVRVOhV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oaHxq0YEGuYwjVRVOhV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oaHxq0YEGuYwjVRVOhV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sVaIiHCkGb0Yc6.pepy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sVaIiHCkGb0Yc6.pepy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6CB.GpuUag9mfB8nN7X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bvm0UoK06HIXWoi8rm9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4hbcvkh0WOXsEsjZZaT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nADMA.ikGN2QxKKmB.z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QSGoSou0OJV3DB_bHrY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k_pnMXlES_eAp0vKC7D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A2kDUasEG_bxwLK3c3n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2EBcQzAK0CFQx2NTbyb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xCvE5AO0m9wnUe7Ydva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Xmmk4YhkWUltZOfa7bN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.I2TWjEE6iIPVrF.Oc_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c1Qo7HvkiFtLFC2FcQS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v9tDgbl06muMF9cFuu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vyseWmEEq4Rpo318rAX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ZtQISLoU6e7URBwRxrK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IdTU2dDUuZBXQck7S6N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fWhrvgTEy0U2wYuMgbn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sGfpmEjUy0NEeslRIrm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5ylsIefNU2SQu46cJL5r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8MhyszmE.tPk.2kUthv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wsOCSkv0utxICfUQABn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B7fhm3bECC87zQjcf3b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eFV1cOrUed7hsM5RAGl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PNiMHoa0OqbF0tzYs5Z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Qo43oy.0yK6AP22kOU.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KhZFCG.0aNi3EJVsueX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QdYhVTD0yqEcoNWG798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7ajd9lKuUKlleetnmGre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Daq2FJc0iRjHHl.6N9o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fboc4lZ0SIUWRufIYhL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9P7qHVwbEOra_qcwRBbX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ojlAgPMUm4rSClZgebh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gIJyZlcEigChzKKqTvV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9KF6I6Ck2tzjg7xB.HP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6zPOa._0WTNddkU04s3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xr0GUiSnEuBJqQlUJipO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iGcode3UWc3hAIFN1tk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Vmc0q0gUWTDRvn1IszV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ITNu5yZk2iGfpQOR0hh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fULCm5706xe3xmv2cwI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J0Go3_30qsT9W2p9i3.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_XSS6A3Ea3X0YxCXYhH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cq80ptB0uiXloOY1zr4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e4KS71wUW9YPZBVu7aa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2FSJoA40G9oqwz2o7Q4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DxqvaI6E.ZiBFmi7Tek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c7qTfEdUiLiQ9Mjl_fP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Wey0_cTEeboei9y5oen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hqzjHmjEOEgpUYuLwH_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Io1WfAQ0SLhNDQPXMFK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HDrjS6BUSIzTbQrkZq5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su3Y8sskivus6iftKUG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hhQn5x7EiXIO4jrIjSb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XFjaSI8UWxvCIH0u6FV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ig45QIl0SZZEE1qpzir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jauPoYC0iS54mtRTEOP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26G.e6.UOxblUVET23.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H5NdBdVk.dtQt4otKZv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b3CunrzEiefxAeYEjQw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v_13jvt0OrcYaGlmU7y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4nX2zdb0WjH5Xc1F5iW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aXBHrOG0avDIEMGu5b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lMInGFeEqaKiLDa2jSo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brr8vzjEqdibo6ow1yf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RS6sAUbEaJQ6CbAzoMz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y3T.4h_0y9vHYiK6Ykn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tPlOuErkuXf1filAuSt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bPh97q7Ue0Xs5VpFbEU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.v5ryMy0SFqGEBBEi.K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vWOMKySkq.yrPU0D1yr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6DppGJBk2.1M8jVo2aV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1FPmPWyESrj6QVeGBMF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zLiwJgwE28H.bYLDBMa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fv6LPw7EWdry2ykCwf7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5M1VwbgUS_uqmTmIMGG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lMPkPruUaKaPama4FPA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yxALtHW0O_CR8VlFcmE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fwib3rj0.jn7MoHji3Y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eoe_SX8U.yoExuLtaDo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KtFBq6sk2V2x6DtqEyG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wHQt7LmkiuA.FkHaSn_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oiI5UOyUiPRSvHZN29o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cr7hQhsE2asZrgJ27ZW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OSOctj30afk4GUOFhrB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a_6Vs3kkGAm7lfVVyMD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qOn2cW0kGob252a2Nqm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67.CYcaE.HNFZDIxuJ.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rXMXBxcEKIX9jLQEHLE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ZUA_2xUkWDNeI6O.Mti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hEYH5kJkqhBgrdLyf6N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0M1LBDy70uKoDMFAbEXQ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3S89AbVEGdVMsOTQpUC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YKI0y3W02Gk66TKShBE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TGwLLO5EGHR_nzU7Ip1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D8v2yDYDUKvc1fuJWp62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JFWedm8UCSxj2ih4TWP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g0I6wZn0qsQ.vyDOCOl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.g1hK6a0S5aYDCC27pk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1G8z7pl0WSmlOn731aK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5MYfu7XUSJIaTOiKqaF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7Oo4fm2Ui90Qb3cWAuz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FhFZZYwEmkNETWnYEzc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PulI_YNUSYcpryakiRt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rD1_bTZ0StTfArhpU_i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wo9nn.y02xI.aixdvPI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Y_NeX1OUuvAamG6bdn5g"/>
</p:tagLst>
</file>

<file path=ppt/theme/theme1.xml><?xml version="1.0" encoding="utf-8"?>
<a:theme xmlns:a="http://schemas.openxmlformats.org/drawingml/2006/main" name="Tema de Office">
  <a:themeElements>
    <a:clrScheme name="Metro de santiago">
      <a:dk1>
        <a:srgbClr val="000000"/>
      </a:dk1>
      <a:lt1>
        <a:srgbClr val="F2F2F2"/>
      </a:lt1>
      <a:dk2>
        <a:srgbClr val="3C3C3C"/>
      </a:dk2>
      <a:lt2>
        <a:srgbClr val="000000"/>
      </a:lt2>
      <a:accent1>
        <a:srgbClr val="FF0000"/>
      </a:accent1>
      <a:accent2>
        <a:srgbClr val="002060"/>
      </a:accent2>
      <a:accent3>
        <a:srgbClr val="E65A0A"/>
      </a:accent3>
      <a:accent4>
        <a:srgbClr val="00ACA7"/>
      </a:accent4>
      <a:accent5>
        <a:srgbClr val="00B0F0"/>
      </a:accent5>
      <a:accent6>
        <a:srgbClr val="7F7F7F"/>
      </a:accent6>
      <a:hlink>
        <a:srgbClr val="FF0000"/>
      </a:hlink>
      <a:folHlink>
        <a:srgbClr val="FFC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1923</Words>
  <Application>Microsoft Office PowerPoint</Application>
  <PresentationFormat>Presentación en pantalla (4:3)</PresentationFormat>
  <Paragraphs>379</Paragraphs>
  <Slides>18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Tema de Office</vt:lpstr>
      <vt:lpstr>Gráfico</vt:lpstr>
      <vt:lpstr>Oportunidad de Mejora: Revisión de Procesos e Impacto Percepción  de Usuarios</vt:lpstr>
      <vt:lpstr>Presentación de PowerPoint</vt:lpstr>
      <vt:lpstr>Presentación de PowerPoint</vt:lpstr>
      <vt:lpstr>Presentación de PowerPoint</vt:lpstr>
      <vt:lpstr>Presentación de PowerPoint</vt:lpstr>
      <vt:lpstr>Impacto en la Percepción de Usuarios:  Satisfacción Neta 2014 (quincenal)</vt:lpstr>
      <vt:lpstr>¿De que manera enfrentarlo?  1. Plan de Mejora de Averías de Alto Impacto</vt:lpstr>
      <vt:lpstr>Plan de Mejora ante Averías de Alto Impacto Resumen General al 09-01-2017</vt:lpstr>
      <vt:lpstr>2: Revisión de Procesos:    Proyecto de Excelencia Operacional</vt:lpstr>
      <vt:lpstr>Durante el año 2016, EM desarrolló proyectos de implementación con positivos resultados y sentó las bases para un despliegue transversal de la metodología</vt:lpstr>
      <vt:lpstr>Durante el año 2016, EM desarrolló proyectos de implementación con positivos resultados y sentó las bases para un despliegue transversal de la metodología</vt:lpstr>
      <vt:lpstr>Mejores prácticas orientadas  confiabilidad y productividad</vt:lpstr>
      <vt:lpstr>Como parte de la construcción de capacidades,  hemos conocido en terreno modelos de  Excelencia  en distintas etapas de madurez.</vt:lpstr>
      <vt:lpstr>Recuperación de Indicadores</vt:lpstr>
      <vt:lpstr>Presentación de PowerPoint</vt:lpstr>
      <vt:lpstr>Impacto en la Percepción de Usuarios:  Satisfacción Neta 2016 (mensuall)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Figueroa Morales</dc:creator>
  <cp:lastModifiedBy>Constantin Dellis</cp:lastModifiedBy>
  <cp:revision>54</cp:revision>
  <cp:lastPrinted>2017-02-02T13:55:19Z</cp:lastPrinted>
  <dcterms:created xsi:type="dcterms:W3CDTF">2016-06-15T19:29:35Z</dcterms:created>
  <dcterms:modified xsi:type="dcterms:W3CDTF">2017-02-15T18:28:15Z</dcterms:modified>
</cp:coreProperties>
</file>