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418" r:id="rId2"/>
    <p:sldId id="453" r:id="rId3"/>
    <p:sldId id="421" r:id="rId4"/>
    <p:sldId id="442" r:id="rId5"/>
    <p:sldId id="443" r:id="rId6"/>
    <p:sldId id="454" r:id="rId7"/>
    <p:sldId id="444" r:id="rId8"/>
    <p:sldId id="445" r:id="rId9"/>
    <p:sldId id="451" r:id="rId10"/>
    <p:sldId id="458" r:id="rId11"/>
    <p:sldId id="470" r:id="rId12"/>
    <p:sldId id="467" r:id="rId13"/>
    <p:sldId id="466" r:id="rId14"/>
    <p:sldId id="455" r:id="rId15"/>
    <p:sldId id="459" r:id="rId16"/>
    <p:sldId id="457" r:id="rId17"/>
    <p:sldId id="452" r:id="rId18"/>
    <p:sldId id="468" r:id="rId19"/>
    <p:sldId id="447" r:id="rId20"/>
    <p:sldId id="448" r:id="rId21"/>
    <p:sldId id="464" r:id="rId22"/>
    <p:sldId id="456" r:id="rId23"/>
    <p:sldId id="460" r:id="rId24"/>
    <p:sldId id="461" r:id="rId25"/>
    <p:sldId id="465" r:id="rId26"/>
    <p:sldId id="469" r:id="rId27"/>
    <p:sldId id="462" r:id="rId28"/>
    <p:sldId id="463" r:id="rId29"/>
    <p:sldId id="438" r:id="rId30"/>
  </p:sldIdLst>
  <p:sldSz cx="12801600" cy="7772400"/>
  <p:notesSz cx="6858000" cy="9144000"/>
  <p:defaultTextStyle>
    <a:defPPr>
      <a:defRPr lang="es-ES_tradnl"/>
    </a:defPPr>
    <a:lvl1pPr marL="0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7822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5644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63466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51288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39110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26932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14754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702576" algn="l" defTabSz="587822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57975C9F-C17C-7E4D-A35D-A531BEEA6B49}">
          <p14:sldIdLst>
            <p14:sldId id="418"/>
            <p14:sldId id="453"/>
            <p14:sldId id="421"/>
            <p14:sldId id="442"/>
            <p14:sldId id="443"/>
            <p14:sldId id="454"/>
            <p14:sldId id="444"/>
            <p14:sldId id="445"/>
            <p14:sldId id="451"/>
            <p14:sldId id="458"/>
            <p14:sldId id="470"/>
            <p14:sldId id="467"/>
            <p14:sldId id="466"/>
            <p14:sldId id="455"/>
            <p14:sldId id="459"/>
            <p14:sldId id="457"/>
            <p14:sldId id="452"/>
            <p14:sldId id="468"/>
            <p14:sldId id="447"/>
            <p14:sldId id="448"/>
            <p14:sldId id="464"/>
            <p14:sldId id="456"/>
            <p14:sldId id="460"/>
            <p14:sldId id="461"/>
            <p14:sldId id="465"/>
            <p14:sldId id="469"/>
            <p14:sldId id="462"/>
            <p14:sldId id="463"/>
            <p14:sldId id="4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17DA4"/>
    <a:srgbClr val="CCECFF"/>
    <a:srgbClr val="000000"/>
    <a:srgbClr val="1D377F"/>
    <a:srgbClr val="78E5F0"/>
    <a:srgbClr val="EBF1DE"/>
    <a:srgbClr val="DCE6F2"/>
    <a:srgbClr val="49315F"/>
    <a:srgbClr val="5A2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78" autoAdjust="0"/>
    <p:restoredTop sz="90925" autoAdjust="0"/>
  </p:normalViewPr>
  <p:slideViewPr>
    <p:cSldViewPr snapToGrid="0" snapToObjects="1">
      <p:cViewPr varScale="1">
        <p:scale>
          <a:sx n="57" d="100"/>
          <a:sy n="57" d="100"/>
        </p:scale>
        <p:origin x="660" y="60"/>
      </p:cViewPr>
      <p:guideLst>
        <p:guide orient="horz" pos="2448"/>
        <p:guide pos="4032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-CONSUL-023\OPERACION\Presentacion\graficos%20presentac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a%20Laura%20Morais\Documents\presentaci&#243;n%20senadis\cuentas%20para%20la%20presentaci&#243;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orais\Documents\taller%20financiamiento%20transporte%20publico\PONENCIA\ponencia\Pasajeros%20pagos%20y%20movilizados%20TMP%202015%20y%20201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orais\Documents\taller%20financiamiento%20transporte%20publico\PONENCIA\ponencia\Pasajeros%20pagos%20y%20movilizados%20TMP%202015%20y%202016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orais\Documents\taller%20financiamiento%20transporte%20publico\PONENCIA\ponencia\RESUMEN%20DE%20INDICADORES%20%20-17vo%20-%20Entrega%20Metr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orais\Documents\taller%20financiamiento%20transporte%20publico\PONENCIA\ponencia\demanda%20total%20por%20meses%202015%20y%202016%20HECHO%20MAYO%202017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orais\Documents\taller%20financiamiento%20transporte%20publico\PONENCIA\Promedio%20de%20D&#237;as%20H&#225;biles_2015_2016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orais\Documents\taller%20financiamiento%20transporte%20publico\PONENCIA\Historico%20INGRESOS%202014-2016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6000812044160033E-2"/>
          <c:y val="8.3779568458635226E-2"/>
          <c:w val="0.91399918795584001"/>
          <c:h val="0.9162204315413647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Transporte Público
57%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Auto Particular
43%</a:t>
                    </a:r>
                  </a:p>
                </c:rich>
              </c:tx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particion!$F$4:$F$5</c:f>
              <c:strCache>
                <c:ptCount val="2"/>
                <c:pt idx="0">
                  <c:v>Transporte público</c:v>
                </c:pt>
                <c:pt idx="1">
                  <c:v>Transporte privado</c:v>
                </c:pt>
              </c:strCache>
            </c:strRef>
          </c:cat>
          <c:val>
            <c:numRef>
              <c:f>particion!$G$4:$G$5</c:f>
              <c:numCache>
                <c:formatCode>General</c:formatCode>
                <c:ptCount val="2"/>
                <c:pt idx="0">
                  <c:v>48</c:v>
                </c:pt>
                <c:pt idx="1">
                  <c:v>36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200781385341196E-2"/>
          <c:y val="9.6216248830965093E-2"/>
          <c:w val="0.82791625857167994"/>
          <c:h val="0.80756750233806984"/>
        </c:manualLayout>
      </c:layout>
      <c:pie3DChart>
        <c:varyColors val="1"/>
        <c:ser>
          <c:idx val="0"/>
          <c:order val="0"/>
          <c:explosion val="2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ctr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3.9463030696087212E-2"/>
                  <c:y val="5.13757173094895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A pie</a:t>
                    </a:r>
                    <a:br>
                      <a:rPr lang="en-US" dirty="0" smtClean="0"/>
                    </a:br>
                    <a:r>
                      <a:rPr lang="en-US" dirty="0" smtClean="0"/>
                      <a:t>9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2115955373675699"/>
                  <c:y val="6.064476423205719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Hoja2!$D$2:$H$2</c:f>
              <c:strCache>
                <c:ptCount val="5"/>
                <c:pt idx="0">
                  <c:v>Transporte público</c:v>
                </c:pt>
                <c:pt idx="1">
                  <c:v>Taxi</c:v>
                </c:pt>
                <c:pt idx="2">
                  <c:v>Transporte privado</c:v>
                </c:pt>
                <c:pt idx="3">
                  <c:v>Transporte no motorizado</c:v>
                </c:pt>
                <c:pt idx="4">
                  <c:v>Otros medios</c:v>
                </c:pt>
              </c:strCache>
            </c:strRef>
          </c:cat>
          <c:val>
            <c:numRef>
              <c:f>Hoja2!$D$3:$H$3</c:f>
              <c:numCache>
                <c:formatCode>#,##0</c:formatCode>
                <c:ptCount val="5"/>
                <c:pt idx="0">
                  <c:v>824083</c:v>
                </c:pt>
                <c:pt idx="1">
                  <c:v>227951</c:v>
                </c:pt>
                <c:pt idx="2">
                  <c:v>815611</c:v>
                </c:pt>
                <c:pt idx="3">
                  <c:v>202246</c:v>
                </c:pt>
                <c:pt idx="4">
                  <c:v>188936</c:v>
                </c:pt>
              </c:numCache>
            </c:numRef>
          </c:val>
        </c:ser>
        <c:dLbls>
          <c:dLblPos val="ctr"/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A" sz="1800" b="1" i="0" baseline="0" dirty="0">
                <a:effectLst/>
              </a:rPr>
              <a:t>Demanda Mensual Total </a:t>
            </a:r>
            <a:r>
              <a:rPr lang="es-PA" sz="1800" b="1" i="0" u="none" strike="noStrike" baseline="0" dirty="0" smtClean="0">
                <a:effectLst/>
              </a:rPr>
              <a:t>Pasajeros </a:t>
            </a:r>
            <a:r>
              <a:rPr lang="es-PA" sz="1800" b="1" i="0" baseline="0" dirty="0" smtClean="0">
                <a:effectLst/>
              </a:rPr>
              <a:t>Pagos</a:t>
            </a:r>
            <a:br>
              <a:rPr lang="es-PA" sz="1800" b="1" i="0" baseline="0" dirty="0" smtClean="0">
                <a:effectLst/>
              </a:rPr>
            </a:br>
            <a:r>
              <a:rPr lang="es-PA" sz="1800" b="1" i="0" baseline="0" dirty="0" smtClean="0">
                <a:effectLst/>
              </a:rPr>
              <a:t>  </a:t>
            </a:r>
            <a:r>
              <a:rPr lang="es-PA" sz="1800" b="1" i="0" baseline="0" dirty="0">
                <a:effectLst/>
              </a:rPr>
              <a:t>(laborales y feriados)</a:t>
            </a:r>
            <a:endParaRPr lang="es-PA" sz="1800" dirty="0">
              <a:effectLst/>
            </a:endParaRPr>
          </a:p>
        </c:rich>
      </c:tx>
      <c:layout>
        <c:manualLayout>
          <c:xMode val="edge"/>
          <c:yMode val="edge"/>
          <c:x val="0.16577166459488477"/>
          <c:y val="9.753482646096801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'[Pasajeros pagos y movilizados TMP 2015 y 2016.xlsx]Hoja1'!$D$2</c:f>
              <c:strCache>
                <c:ptCount val="1"/>
                <c:pt idx="0">
                  <c:v> 2,015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'[Pasajeros pagos y movilizados TMP 2015 y 2016.xlsx]Hoja1'!$C$3:$C$14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'[Pasajeros pagos y movilizados TMP 2015 y 2016.xlsx]Hoja1'!$D$3:$D$14</c:f>
              <c:numCache>
                <c:formatCode>_(* #,##0_);_(* \(#,##0\);_(* "-"??_);_(@_)</c:formatCode>
                <c:ptCount val="12"/>
                <c:pt idx="0">
                  <c:v>12561505</c:v>
                </c:pt>
                <c:pt idx="1">
                  <c:v>11414043</c:v>
                </c:pt>
                <c:pt idx="2">
                  <c:v>14064284</c:v>
                </c:pt>
                <c:pt idx="3">
                  <c:v>12071398</c:v>
                </c:pt>
                <c:pt idx="4">
                  <c:v>13109229</c:v>
                </c:pt>
                <c:pt idx="5">
                  <c:v>13125772</c:v>
                </c:pt>
                <c:pt idx="6">
                  <c:v>13254034</c:v>
                </c:pt>
                <c:pt idx="7">
                  <c:v>12750035</c:v>
                </c:pt>
                <c:pt idx="8">
                  <c:v>12244072</c:v>
                </c:pt>
                <c:pt idx="9">
                  <c:v>12716081</c:v>
                </c:pt>
                <c:pt idx="10">
                  <c:v>10346023</c:v>
                </c:pt>
                <c:pt idx="11">
                  <c:v>10449262</c:v>
                </c:pt>
              </c:numCache>
            </c:numRef>
          </c:val>
        </c:ser>
        <c:ser>
          <c:idx val="1"/>
          <c:order val="1"/>
          <c:tx>
            <c:strRef>
              <c:f>'[Pasajeros pagos y movilizados TMP 2015 y 2016.xlsx]Hoja1'!$E$2</c:f>
              <c:strCache>
                <c:ptCount val="1"/>
                <c:pt idx="0">
                  <c:v> 2,016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'[Pasajeros pagos y movilizados TMP 2015 y 2016.xlsx]Hoja1'!$C$3:$C$14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'[Pasajeros pagos y movilizados TMP 2015 y 2016.xlsx]Hoja1'!$E$3:$E$14</c:f>
              <c:numCache>
                <c:formatCode>_(* #,##0_);_(* \(#,##0\);_(* "-"??_);_(@_)</c:formatCode>
                <c:ptCount val="12"/>
                <c:pt idx="0">
                  <c:v>10514714</c:v>
                </c:pt>
                <c:pt idx="1">
                  <c:v>9818086</c:v>
                </c:pt>
                <c:pt idx="2">
                  <c:v>11905004</c:v>
                </c:pt>
                <c:pt idx="3">
                  <c:v>12089557</c:v>
                </c:pt>
                <c:pt idx="4">
                  <c:v>11834381</c:v>
                </c:pt>
                <c:pt idx="5">
                  <c:v>11662184</c:v>
                </c:pt>
                <c:pt idx="6">
                  <c:v>11802970</c:v>
                </c:pt>
                <c:pt idx="7">
                  <c:v>12625145</c:v>
                </c:pt>
                <c:pt idx="8">
                  <c:v>11890900</c:v>
                </c:pt>
                <c:pt idx="9">
                  <c:v>12120439</c:v>
                </c:pt>
                <c:pt idx="10">
                  <c:v>10402794</c:v>
                </c:pt>
                <c:pt idx="11">
                  <c:v>11044991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377448"/>
        <c:axId val="319379016"/>
      </c:barChart>
      <c:catAx>
        <c:axId val="319377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9379016"/>
        <c:crosses val="autoZero"/>
        <c:auto val="1"/>
        <c:lblAlgn val="ctr"/>
        <c:lblOffset val="100"/>
        <c:noMultiLvlLbl val="0"/>
      </c:catAx>
      <c:valAx>
        <c:axId val="319379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9377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A" sz="1800" b="1" i="0" baseline="0" dirty="0">
                <a:effectLst/>
              </a:rPr>
              <a:t>Demanda Mensual Total </a:t>
            </a:r>
            <a:r>
              <a:rPr lang="es-PA" sz="1800" b="1" i="0" baseline="0" dirty="0" smtClean="0">
                <a:effectLst/>
              </a:rPr>
              <a:t>Pasajeros Movilizados  </a:t>
            </a:r>
            <a:r>
              <a:rPr lang="es-PA" sz="1800" b="1" i="0" baseline="0" dirty="0">
                <a:effectLst/>
              </a:rPr>
              <a:t>(laborales y feriados)</a:t>
            </a:r>
            <a:endParaRPr lang="es-PA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'[Pasajeros pagos y movilizados TMP 2015 y 2016.xlsx]Hoja1'!$G$2</c:f>
              <c:strCache>
                <c:ptCount val="1"/>
                <c:pt idx="0">
                  <c:v> 2,015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'[Pasajeros pagos y movilizados TMP 2015 y 2016.xlsx]Hoja1'!$C$3:$C$14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'[Pasajeros pagos y movilizados TMP 2015 y 2016.xlsx]Hoja1'!$G$3:$G$14</c:f>
              <c:numCache>
                <c:formatCode>_(* #,##0_);_(* \(#,##0\);_(* "-"??_);_(@_)</c:formatCode>
                <c:ptCount val="12"/>
                <c:pt idx="0">
                  <c:v>14152985</c:v>
                </c:pt>
                <c:pt idx="1">
                  <c:v>12855359</c:v>
                </c:pt>
                <c:pt idx="2">
                  <c:v>15832473</c:v>
                </c:pt>
                <c:pt idx="3">
                  <c:v>13579986</c:v>
                </c:pt>
                <c:pt idx="4">
                  <c:v>14762307</c:v>
                </c:pt>
                <c:pt idx="5">
                  <c:v>14781721</c:v>
                </c:pt>
                <c:pt idx="6">
                  <c:v>14978978</c:v>
                </c:pt>
                <c:pt idx="7">
                  <c:v>14370642</c:v>
                </c:pt>
                <c:pt idx="8">
                  <c:v>13811299</c:v>
                </c:pt>
                <c:pt idx="9">
                  <c:v>14310593</c:v>
                </c:pt>
                <c:pt idx="10">
                  <c:v>11604134</c:v>
                </c:pt>
                <c:pt idx="11">
                  <c:v>11622879</c:v>
                </c:pt>
              </c:numCache>
            </c:numRef>
          </c:val>
        </c:ser>
        <c:ser>
          <c:idx val="1"/>
          <c:order val="1"/>
          <c:tx>
            <c:strRef>
              <c:f>'[Pasajeros pagos y movilizados TMP 2015 y 2016.xlsx]Hoja1'!$H$2</c:f>
              <c:strCache>
                <c:ptCount val="1"/>
                <c:pt idx="0">
                  <c:v> 2,016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'[Pasajeros pagos y movilizados TMP 2015 y 2016.xlsx]Hoja1'!$C$3:$C$14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'[Pasajeros pagos y movilizados TMP 2015 y 2016.xlsx]Hoja1'!$H$3:$H$14</c:f>
              <c:numCache>
                <c:formatCode>_(* #,##0_);_(* \(#,##0\);_(* "-"??_);_(@_)</c:formatCode>
                <c:ptCount val="12"/>
                <c:pt idx="0">
                  <c:v>11820052</c:v>
                </c:pt>
                <c:pt idx="1">
                  <c:v>11033642</c:v>
                </c:pt>
                <c:pt idx="2">
                  <c:v>13401086</c:v>
                </c:pt>
                <c:pt idx="3">
                  <c:v>13610072</c:v>
                </c:pt>
                <c:pt idx="4">
                  <c:v>13318338</c:v>
                </c:pt>
                <c:pt idx="5">
                  <c:v>13158134</c:v>
                </c:pt>
                <c:pt idx="6">
                  <c:v>13315700</c:v>
                </c:pt>
                <c:pt idx="7">
                  <c:v>14210905</c:v>
                </c:pt>
                <c:pt idx="8">
                  <c:v>13394543</c:v>
                </c:pt>
                <c:pt idx="9">
                  <c:v>13619233</c:v>
                </c:pt>
                <c:pt idx="10">
                  <c:v>11691122</c:v>
                </c:pt>
                <c:pt idx="11">
                  <c:v>12317016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9371960"/>
        <c:axId val="321235056"/>
      </c:barChart>
      <c:catAx>
        <c:axId val="319371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35056"/>
        <c:crosses val="autoZero"/>
        <c:auto val="1"/>
        <c:lblAlgn val="ctr"/>
        <c:lblOffset val="100"/>
        <c:noMultiLvlLbl val="0"/>
      </c:catAx>
      <c:valAx>
        <c:axId val="32123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19371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PROMEDIO DE PASAJEROS TRANSPORTADOS PAGOS  DIA LABORAL</a:t>
            </a:r>
            <a:endParaRPr lang="es-PA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diarios!$F$32</c:f>
              <c:strCache>
                <c:ptCount val="1"/>
                <c:pt idx="0">
                  <c:v>Año 2016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diarios!$E$33:$E$44</c:f>
              <c:strCache>
                <c:ptCount val="12"/>
                <c:pt idx="0">
                  <c:v>18 DIC A 17 ENE</c:v>
                </c:pt>
                <c:pt idx="1">
                  <c:v>18 ENE A 17 FEB </c:v>
                </c:pt>
                <c:pt idx="2">
                  <c:v>18 FEB A 17 MAR </c:v>
                </c:pt>
                <c:pt idx="3">
                  <c:v>18 MAR A 17 ABR </c:v>
                </c:pt>
                <c:pt idx="4">
                  <c:v>18 ABR A 17 MAY </c:v>
                </c:pt>
                <c:pt idx="5">
                  <c:v>18 MAY A 17 JUN </c:v>
                </c:pt>
                <c:pt idx="6">
                  <c:v>18 JUN A 17 JUL </c:v>
                </c:pt>
                <c:pt idx="7">
                  <c:v>18 JUL A 17 AGO </c:v>
                </c:pt>
                <c:pt idx="8">
                  <c:v>18 AGO A 17 SEP </c:v>
                </c:pt>
                <c:pt idx="9">
                  <c:v>18 SEP A 17 OCT </c:v>
                </c:pt>
                <c:pt idx="10">
                  <c:v>18 OCT A 17 NOV </c:v>
                </c:pt>
                <c:pt idx="11">
                  <c:v> 18 NOV A 17 DIC </c:v>
                </c:pt>
              </c:strCache>
            </c:strRef>
          </c:cat>
          <c:val>
            <c:numRef>
              <c:f>diarios!$F$33:$F$44</c:f>
              <c:numCache>
                <c:formatCode>_(* #,##0_);_(* \(#,##0\);_(* "-"??_);_(@_)</c:formatCode>
                <c:ptCount val="12"/>
                <c:pt idx="0">
                  <c:v>383115.5263157895</c:v>
                </c:pt>
                <c:pt idx="1">
                  <c:v>392157.31818181818</c:v>
                </c:pt>
                <c:pt idx="2">
                  <c:v>433784.61904761905</c:v>
                </c:pt>
                <c:pt idx="3">
                  <c:v>460106.42105263157</c:v>
                </c:pt>
                <c:pt idx="4">
                  <c:v>450927.38095238095</c:v>
                </c:pt>
                <c:pt idx="5">
                  <c:v>432923</c:v>
                </c:pt>
                <c:pt idx="6">
                  <c:v>437209.85</c:v>
                </c:pt>
                <c:pt idx="7">
                  <c:v>438854.72727272729</c:v>
                </c:pt>
                <c:pt idx="8">
                  <c:v>437483.27272727271</c:v>
                </c:pt>
                <c:pt idx="9">
                  <c:v>440837.66666666669</c:v>
                </c:pt>
                <c:pt idx="10">
                  <c:v>430796.9</c:v>
                </c:pt>
                <c:pt idx="11">
                  <c:v>410579.84210526315</c:v>
                </c:pt>
              </c:numCache>
            </c:numRef>
          </c:val>
        </c:ser>
        <c:ser>
          <c:idx val="1"/>
          <c:order val="1"/>
          <c:tx>
            <c:strRef>
              <c:f>diarios!$G$32</c:f>
              <c:strCache>
                <c:ptCount val="1"/>
                <c:pt idx="0">
                  <c:v>Año 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diarios!$E$33:$E$44</c:f>
              <c:strCache>
                <c:ptCount val="12"/>
                <c:pt idx="0">
                  <c:v>18 DIC A 17 ENE</c:v>
                </c:pt>
                <c:pt idx="1">
                  <c:v>18 ENE A 17 FEB </c:v>
                </c:pt>
                <c:pt idx="2">
                  <c:v>18 FEB A 17 MAR </c:v>
                </c:pt>
                <c:pt idx="3">
                  <c:v>18 MAR A 17 ABR </c:v>
                </c:pt>
                <c:pt idx="4">
                  <c:v>18 ABR A 17 MAY </c:v>
                </c:pt>
                <c:pt idx="5">
                  <c:v>18 MAY A 17 JUN </c:v>
                </c:pt>
                <c:pt idx="6">
                  <c:v>18 JUN A 17 JUL </c:v>
                </c:pt>
                <c:pt idx="7">
                  <c:v>18 JUL A 17 AGO </c:v>
                </c:pt>
                <c:pt idx="8">
                  <c:v>18 AGO A 17 SEP </c:v>
                </c:pt>
                <c:pt idx="9">
                  <c:v>18 SEP A 17 OCT </c:v>
                </c:pt>
                <c:pt idx="10">
                  <c:v>18 OCT A 17 NOV </c:v>
                </c:pt>
                <c:pt idx="11">
                  <c:v> 18 NOV A 17 DIC </c:v>
                </c:pt>
              </c:strCache>
            </c:strRef>
          </c:cat>
          <c:val>
            <c:numRef>
              <c:f>diarios!$G$33:$G$44</c:f>
              <c:numCache>
                <c:formatCode>_(* #,##0_);_(* \(#,##0\);_(* "-"??_);_(@_)</c:formatCode>
                <c:ptCount val="12"/>
                <c:pt idx="0">
                  <c:v>410524.89473684208</c:v>
                </c:pt>
                <c:pt idx="1">
                  <c:v>443083.82608695654</c:v>
                </c:pt>
                <c:pt idx="2">
                  <c:v>445062.05263157893</c:v>
                </c:pt>
                <c:pt idx="3">
                  <c:v>472207.9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21241328"/>
        <c:axId val="321235448"/>
      </c:barChart>
      <c:catAx>
        <c:axId val="32124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35448"/>
        <c:crosses val="autoZero"/>
        <c:auto val="1"/>
        <c:lblAlgn val="ctr"/>
        <c:lblOffset val="100"/>
        <c:noMultiLvlLbl val="0"/>
      </c:catAx>
      <c:valAx>
        <c:axId val="321235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4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rgbClr val="417DA4"/>
                </a:solidFill>
                <a:latin typeface="+mn-lt"/>
                <a:ea typeface="+mn-ea"/>
                <a:cs typeface="+mn-cs"/>
              </a:defRPr>
            </a:pPr>
            <a:r>
              <a:rPr lang="es-PA" sz="2400" b="1" dirty="0">
                <a:solidFill>
                  <a:srgbClr val="417DA4"/>
                </a:solidFill>
              </a:rPr>
              <a:t>Demanda </a:t>
            </a:r>
            <a:r>
              <a:rPr lang="es-PA" sz="2400" b="1" dirty="0" smtClean="0">
                <a:solidFill>
                  <a:srgbClr val="417DA4"/>
                </a:solidFill>
              </a:rPr>
              <a:t>Mensual Total (laborales y feriados)</a:t>
            </a:r>
            <a:endParaRPr lang="es-PA" sz="2400" b="1" dirty="0">
              <a:solidFill>
                <a:srgbClr val="417DA4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rgbClr val="417DA4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Hoja1!$D$6</c:f>
              <c:strCache>
                <c:ptCount val="1"/>
                <c:pt idx="0">
                  <c:v>Año 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Hoja1!$C$7:$C$18</c:f>
              <c:strCache>
                <c:ptCount val="12"/>
                <c:pt idx="0">
                  <c:v>enero</c:v>
                </c:pt>
                <c:pt idx="1">
                  <c:v>ferbrero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Hoja1!$D$7:$D$18</c:f>
              <c:numCache>
                <c:formatCode>#,##0</c:formatCode>
                <c:ptCount val="12"/>
                <c:pt idx="0">
                  <c:v>4849116</c:v>
                </c:pt>
                <c:pt idx="1">
                  <c:v>4525557</c:v>
                </c:pt>
                <c:pt idx="2">
                  <c:v>5486988</c:v>
                </c:pt>
                <c:pt idx="3">
                  <c:v>5122092</c:v>
                </c:pt>
                <c:pt idx="4">
                  <c:v>5513597</c:v>
                </c:pt>
                <c:pt idx="5">
                  <c:v>5748361</c:v>
                </c:pt>
                <c:pt idx="6">
                  <c:v>5955569</c:v>
                </c:pt>
                <c:pt idx="7">
                  <c:v>6124190</c:v>
                </c:pt>
                <c:pt idx="8">
                  <c:v>6270308</c:v>
                </c:pt>
                <c:pt idx="9">
                  <c:v>6845598</c:v>
                </c:pt>
                <c:pt idx="10">
                  <c:v>5799763</c:v>
                </c:pt>
                <c:pt idx="11">
                  <c:v>6734922</c:v>
                </c:pt>
              </c:numCache>
            </c:numRef>
          </c:val>
        </c:ser>
        <c:ser>
          <c:idx val="1"/>
          <c:order val="1"/>
          <c:tx>
            <c:strRef>
              <c:f>Hoja1!$E$6</c:f>
              <c:strCache>
                <c:ptCount val="1"/>
                <c:pt idx="0">
                  <c:v>Año 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9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Hoja1!$C$7:$C$18</c:f>
              <c:strCache>
                <c:ptCount val="12"/>
                <c:pt idx="0">
                  <c:v>enero</c:v>
                </c:pt>
                <c:pt idx="1">
                  <c:v>ferbrero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Hoja1!$E$7:$E$18</c:f>
              <c:numCache>
                <c:formatCode>_(* #,##0_);_(* \(#,##0\);_(* "-"??_);_(@_)</c:formatCode>
                <c:ptCount val="12"/>
                <c:pt idx="0">
                  <c:v>5879707</c:v>
                </c:pt>
                <c:pt idx="1">
                  <c:v>5652515</c:v>
                </c:pt>
                <c:pt idx="2">
                  <c:v>6445529</c:v>
                </c:pt>
                <c:pt idx="3">
                  <c:v>6681573</c:v>
                </c:pt>
                <c:pt idx="4">
                  <c:v>6615981</c:v>
                </c:pt>
                <c:pt idx="5">
                  <c:v>6563290</c:v>
                </c:pt>
                <c:pt idx="6">
                  <c:v>6714089</c:v>
                </c:pt>
                <c:pt idx="7" formatCode="#,##0">
                  <c:v>6789598</c:v>
                </c:pt>
                <c:pt idx="8" formatCode="#,##0">
                  <c:v>6808033</c:v>
                </c:pt>
                <c:pt idx="9" formatCode="#,##0">
                  <c:v>7182031</c:v>
                </c:pt>
                <c:pt idx="10" formatCode="#,##0">
                  <c:v>6259460</c:v>
                </c:pt>
                <c:pt idx="11" formatCode="#,##0">
                  <c:v>7108306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1236232"/>
        <c:axId val="321239368"/>
      </c:barChart>
      <c:catAx>
        <c:axId val="321236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417DA4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39368"/>
        <c:crosses val="autoZero"/>
        <c:auto val="1"/>
        <c:lblAlgn val="ctr"/>
        <c:lblOffset val="100"/>
        <c:noMultiLvlLbl val="0"/>
      </c:catAx>
      <c:valAx>
        <c:axId val="321239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417DA4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36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rgbClr val="417DA4"/>
                </a:solidFill>
                <a:latin typeface="+mn-lt"/>
                <a:ea typeface="+mn-ea"/>
                <a:cs typeface="+mn-cs"/>
              </a:defRPr>
            </a:pPr>
            <a:r>
              <a:rPr lang="es-PA" sz="2400"/>
              <a:t>Demanda Promedio día laboral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rgbClr val="417DA4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Hoja2!$I$3</c:f>
              <c:strCache>
                <c:ptCount val="1"/>
                <c:pt idx="0">
                  <c:v>AÑO 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Hoja2!$H$4:$H$15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Hoja2!$I$4:$I$15</c:f>
              <c:numCache>
                <c:formatCode>#,##0</c:formatCode>
                <c:ptCount val="12"/>
                <c:pt idx="0">
                  <c:v>186445.5</c:v>
                </c:pt>
                <c:pt idx="1">
                  <c:v>196115.88235294117</c:v>
                </c:pt>
                <c:pt idx="2">
                  <c:v>186445.5</c:v>
                </c:pt>
                <c:pt idx="3">
                  <c:v>204004.15000000002</c:v>
                </c:pt>
                <c:pt idx="4">
                  <c:v>210747.58750000002</c:v>
                </c:pt>
                <c:pt idx="5">
                  <c:v>214121.68181818182</c:v>
                </c:pt>
                <c:pt idx="6">
                  <c:v>213329.65217391305</c:v>
                </c:pt>
                <c:pt idx="7">
                  <c:v>234620.9523809524</c:v>
                </c:pt>
                <c:pt idx="8">
                  <c:v>232921.63636363635</c:v>
                </c:pt>
                <c:pt idx="9">
                  <c:v>245818.77272727274</c:v>
                </c:pt>
                <c:pt idx="10">
                  <c:v>243171.17647058825</c:v>
                </c:pt>
                <c:pt idx="11">
                  <c:v>254351.68421052629</c:v>
                </c:pt>
              </c:numCache>
            </c:numRef>
          </c:val>
        </c:ser>
        <c:ser>
          <c:idx val="1"/>
          <c:order val="1"/>
          <c:tx>
            <c:strRef>
              <c:f>Hoja2!$J$3</c:f>
              <c:strCache>
                <c:ptCount val="1"/>
                <c:pt idx="0">
                  <c:v>AÑO 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417DA4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Hoja2!$H$4:$H$15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</c:strRef>
          </c:cat>
          <c:val>
            <c:numRef>
              <c:f>Hoja2!$J$4:$J$15</c:f>
              <c:numCache>
                <c:formatCode>#,##0</c:formatCode>
                <c:ptCount val="12"/>
                <c:pt idx="0">
                  <c:v>228476.7</c:v>
                </c:pt>
                <c:pt idx="1">
                  <c:v>237701.94444444444</c:v>
                </c:pt>
                <c:pt idx="2">
                  <c:v>248663.09523809527</c:v>
                </c:pt>
                <c:pt idx="3">
                  <c:v>250731.23809523802</c:v>
                </c:pt>
                <c:pt idx="4">
                  <c:v>244642.4545454545</c:v>
                </c:pt>
                <c:pt idx="5">
                  <c:v>245866.54545454547</c:v>
                </c:pt>
                <c:pt idx="6">
                  <c:v>247963.14285714287</c:v>
                </c:pt>
                <c:pt idx="7">
                  <c:v>254042.95454545453</c:v>
                </c:pt>
                <c:pt idx="8">
                  <c:v>256185</c:v>
                </c:pt>
                <c:pt idx="9">
                  <c:v>266893.09523809527</c:v>
                </c:pt>
                <c:pt idx="10">
                  <c:v>262681.33333333331</c:v>
                </c:pt>
                <c:pt idx="11">
                  <c:v>271641.89473684208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1235840"/>
        <c:axId val="321236624"/>
      </c:barChart>
      <c:catAx>
        <c:axId val="32123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417DA4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36624"/>
        <c:crosses val="autoZero"/>
        <c:auto val="1"/>
        <c:lblAlgn val="ctr"/>
        <c:lblOffset val="100"/>
        <c:noMultiLvlLbl val="0"/>
      </c:catAx>
      <c:valAx>
        <c:axId val="321236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417DA4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3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417DA4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417DA4"/>
          </a:solidFill>
        </a:defRPr>
      </a:pPr>
      <a:endParaRPr lang="es-MX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A"/>
              <a:t>Ingreso Tarifario Mensual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Hoja1!$E$4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Hoja1!$D$4:$D$16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  <c:extLst/>
            </c:strRef>
          </c:cat>
          <c:val>
            <c:numRef>
              <c:f>Hoja1!$E$4:$E$16</c:f>
              <c:numCache>
                <c:formatCode>_(* #,##0.00_);_(* \(#,##0.00\);_(* "-"??_);_(@_)</c:formatCode>
                <c:ptCount val="12"/>
                <c:pt idx="0">
                  <c:v>1685038.21</c:v>
                </c:pt>
                <c:pt idx="1">
                  <c:v>1566680.72</c:v>
                </c:pt>
                <c:pt idx="2">
                  <c:v>1860705.15</c:v>
                </c:pt>
                <c:pt idx="3">
                  <c:v>1793061.96</c:v>
                </c:pt>
                <c:pt idx="4">
                  <c:v>1909775.31</c:v>
                </c:pt>
                <c:pt idx="5">
                  <c:v>1980994.37</c:v>
                </c:pt>
                <c:pt idx="6">
                  <c:v>2049967.83</c:v>
                </c:pt>
                <c:pt idx="7">
                  <c:v>2108955.19</c:v>
                </c:pt>
                <c:pt idx="8">
                  <c:v>2145897.2200000002</c:v>
                </c:pt>
                <c:pt idx="9">
                  <c:v>2369163.2400000002</c:v>
                </c:pt>
                <c:pt idx="10">
                  <c:v>1995220.05</c:v>
                </c:pt>
                <c:pt idx="11">
                  <c:v>2328414.13</c:v>
                </c:pt>
              </c:numCache>
              <c:extLst/>
            </c:numRef>
          </c:val>
        </c:ser>
        <c:ser>
          <c:idx val="1"/>
          <c:order val="1"/>
          <c:tx>
            <c:strRef>
              <c:f>Hoja1!$F$4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Hoja1!$D$4:$D$16</c:f>
              <c:strCache>
                <c:ptCount val="12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  <c:pt idx="10">
                  <c:v>Noviembre</c:v>
                </c:pt>
                <c:pt idx="11">
                  <c:v>Diciembre</c:v>
                </c:pt>
              </c:strCache>
              <c:extLst/>
            </c:strRef>
          </c:cat>
          <c:val>
            <c:numRef>
              <c:f>Hoja1!$F$4:$F$16</c:f>
              <c:numCache>
                <c:formatCode>_(* #,##0.00_);_(* \(#,##0.00\);_(* "-"??_);_(@_)</c:formatCode>
                <c:ptCount val="12"/>
                <c:pt idx="0">
                  <c:v>2045735.96</c:v>
                </c:pt>
                <c:pt idx="1">
                  <c:v>1967410.35</c:v>
                </c:pt>
                <c:pt idx="2">
                  <c:v>2236240.06</c:v>
                </c:pt>
                <c:pt idx="3">
                  <c:v>2316678.69</c:v>
                </c:pt>
                <c:pt idx="4">
                  <c:v>2293848.34</c:v>
                </c:pt>
                <c:pt idx="5">
                  <c:v>2277823.21</c:v>
                </c:pt>
                <c:pt idx="6">
                  <c:v>2328893.84</c:v>
                </c:pt>
                <c:pt idx="7">
                  <c:v>2353914.96</c:v>
                </c:pt>
                <c:pt idx="8">
                  <c:v>2361711.37</c:v>
                </c:pt>
                <c:pt idx="9">
                  <c:v>2490274.81</c:v>
                </c:pt>
                <c:pt idx="10">
                  <c:v>2171550.5699999998</c:v>
                </c:pt>
                <c:pt idx="11">
                  <c:v>2468861.39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1237016"/>
        <c:axId val="321237800"/>
      </c:barChart>
      <c:catAx>
        <c:axId val="321237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37800"/>
        <c:crosses val="autoZero"/>
        <c:auto val="1"/>
        <c:lblAlgn val="ctr"/>
        <c:lblOffset val="100"/>
        <c:noMultiLvlLbl val="0"/>
      </c:catAx>
      <c:valAx>
        <c:axId val="321237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B/.&quot;\ 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321237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92B67-5F0C-4047-9873-83C3051366C3}" type="datetimeFigureOut">
              <a:rPr lang="es-MX" smtClean="0"/>
              <a:pPr/>
              <a:t>03/05/2017</a:t>
            </a:fld>
            <a:endParaRPr lang="es-MX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06425" y="685800"/>
            <a:ext cx="56451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ED23A-E809-4F9D-91E7-CC364F5A5B93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9092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0120" y="2414482"/>
            <a:ext cx="10881360" cy="1666028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20240" y="4404360"/>
            <a:ext cx="8961120" cy="19862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634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5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9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2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14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0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281160" y="311257"/>
            <a:ext cx="2880360" cy="663172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40080" y="311257"/>
            <a:ext cx="8427720" cy="663172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0" y="0"/>
            <a:ext cx="12801600" cy="777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4328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0" y="0"/>
            <a:ext cx="12801600" cy="777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4328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0" y="0"/>
            <a:ext cx="12801600" cy="777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4328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0" y="0"/>
            <a:ext cx="12801600" cy="777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4328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0" y="0"/>
            <a:ext cx="12801600" cy="777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4328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0" y="0"/>
            <a:ext cx="12801600" cy="777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4328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0" y="0"/>
            <a:ext cx="12801600" cy="77724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6432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1238" y="4994487"/>
            <a:ext cx="10881360" cy="1543685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11238" y="3294275"/>
            <a:ext cx="10881360" cy="1700212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8782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56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634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51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91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269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147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025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40080" y="1813560"/>
            <a:ext cx="5654040" cy="512942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507480" y="1813560"/>
            <a:ext cx="5654040" cy="512942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40080" y="1739795"/>
            <a:ext cx="5656263" cy="725064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7822" indent="0">
              <a:buNone/>
              <a:defRPr sz="2600" b="1"/>
            </a:lvl2pPr>
            <a:lvl3pPr marL="1175644" indent="0">
              <a:buNone/>
              <a:defRPr sz="2300" b="1"/>
            </a:lvl3pPr>
            <a:lvl4pPr marL="1763466" indent="0">
              <a:buNone/>
              <a:defRPr sz="2100" b="1"/>
            </a:lvl4pPr>
            <a:lvl5pPr marL="2351288" indent="0">
              <a:buNone/>
              <a:defRPr sz="2100" b="1"/>
            </a:lvl5pPr>
            <a:lvl6pPr marL="2939110" indent="0">
              <a:buNone/>
              <a:defRPr sz="2100" b="1"/>
            </a:lvl6pPr>
            <a:lvl7pPr marL="3526932" indent="0">
              <a:buNone/>
              <a:defRPr sz="2100" b="1"/>
            </a:lvl7pPr>
            <a:lvl8pPr marL="4114754" indent="0">
              <a:buNone/>
              <a:defRPr sz="2100" b="1"/>
            </a:lvl8pPr>
            <a:lvl9pPr marL="4702576" indent="0">
              <a:buNone/>
              <a:defRPr sz="21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40080" y="2464859"/>
            <a:ext cx="5656263" cy="447812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503036" y="1739795"/>
            <a:ext cx="5658485" cy="725064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7822" indent="0">
              <a:buNone/>
              <a:defRPr sz="2600" b="1"/>
            </a:lvl2pPr>
            <a:lvl3pPr marL="1175644" indent="0">
              <a:buNone/>
              <a:defRPr sz="2300" b="1"/>
            </a:lvl3pPr>
            <a:lvl4pPr marL="1763466" indent="0">
              <a:buNone/>
              <a:defRPr sz="2100" b="1"/>
            </a:lvl4pPr>
            <a:lvl5pPr marL="2351288" indent="0">
              <a:buNone/>
              <a:defRPr sz="2100" b="1"/>
            </a:lvl5pPr>
            <a:lvl6pPr marL="2939110" indent="0">
              <a:buNone/>
              <a:defRPr sz="2100" b="1"/>
            </a:lvl6pPr>
            <a:lvl7pPr marL="3526932" indent="0">
              <a:buNone/>
              <a:defRPr sz="2100" b="1"/>
            </a:lvl7pPr>
            <a:lvl8pPr marL="4114754" indent="0">
              <a:buNone/>
              <a:defRPr sz="2100" b="1"/>
            </a:lvl8pPr>
            <a:lvl9pPr marL="4702576" indent="0">
              <a:buNone/>
              <a:defRPr sz="21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503036" y="2464859"/>
            <a:ext cx="5658485" cy="447812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081" y="309457"/>
            <a:ext cx="4211638" cy="131699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05070" y="309457"/>
            <a:ext cx="7156450" cy="6633528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40081" y="1626447"/>
            <a:ext cx="4211638" cy="5316538"/>
          </a:xfrm>
        </p:spPr>
        <p:txBody>
          <a:bodyPr/>
          <a:lstStyle>
            <a:lvl1pPr marL="0" indent="0">
              <a:buNone/>
              <a:defRPr sz="1800"/>
            </a:lvl1pPr>
            <a:lvl2pPr marL="587822" indent="0">
              <a:buNone/>
              <a:defRPr sz="1500"/>
            </a:lvl2pPr>
            <a:lvl3pPr marL="1175644" indent="0">
              <a:buNone/>
              <a:defRPr sz="1300"/>
            </a:lvl3pPr>
            <a:lvl4pPr marL="1763466" indent="0">
              <a:buNone/>
              <a:defRPr sz="1200"/>
            </a:lvl4pPr>
            <a:lvl5pPr marL="2351288" indent="0">
              <a:buNone/>
              <a:defRPr sz="1200"/>
            </a:lvl5pPr>
            <a:lvl6pPr marL="2939110" indent="0">
              <a:buNone/>
              <a:defRPr sz="1200"/>
            </a:lvl6pPr>
            <a:lvl7pPr marL="3526932" indent="0">
              <a:buNone/>
              <a:defRPr sz="1200"/>
            </a:lvl7pPr>
            <a:lvl8pPr marL="4114754" indent="0">
              <a:buNone/>
              <a:defRPr sz="1200"/>
            </a:lvl8pPr>
            <a:lvl9pPr marL="4702576" indent="0">
              <a:buNone/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09203" y="5440680"/>
            <a:ext cx="7680960" cy="64230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09203" y="694478"/>
            <a:ext cx="7680960" cy="4663440"/>
          </a:xfrm>
        </p:spPr>
        <p:txBody>
          <a:bodyPr/>
          <a:lstStyle>
            <a:lvl1pPr marL="0" indent="0">
              <a:buNone/>
              <a:defRPr sz="4100"/>
            </a:lvl1pPr>
            <a:lvl2pPr marL="587822" indent="0">
              <a:buNone/>
              <a:defRPr sz="3600"/>
            </a:lvl2pPr>
            <a:lvl3pPr marL="1175644" indent="0">
              <a:buNone/>
              <a:defRPr sz="3100"/>
            </a:lvl3pPr>
            <a:lvl4pPr marL="1763466" indent="0">
              <a:buNone/>
              <a:defRPr sz="2600"/>
            </a:lvl4pPr>
            <a:lvl5pPr marL="2351288" indent="0">
              <a:buNone/>
              <a:defRPr sz="2600"/>
            </a:lvl5pPr>
            <a:lvl6pPr marL="2939110" indent="0">
              <a:buNone/>
              <a:defRPr sz="2600"/>
            </a:lvl6pPr>
            <a:lvl7pPr marL="3526932" indent="0">
              <a:buNone/>
              <a:defRPr sz="2600"/>
            </a:lvl7pPr>
            <a:lvl8pPr marL="4114754" indent="0">
              <a:buNone/>
              <a:defRPr sz="2600"/>
            </a:lvl8pPr>
            <a:lvl9pPr marL="4702576" indent="0">
              <a:buNone/>
              <a:defRPr sz="2600"/>
            </a:lvl9pPr>
          </a:lstStyle>
          <a:p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09203" y="6082983"/>
            <a:ext cx="7680960" cy="912177"/>
          </a:xfrm>
        </p:spPr>
        <p:txBody>
          <a:bodyPr/>
          <a:lstStyle>
            <a:lvl1pPr marL="0" indent="0">
              <a:buNone/>
              <a:defRPr sz="1800"/>
            </a:lvl1pPr>
            <a:lvl2pPr marL="587822" indent="0">
              <a:buNone/>
              <a:defRPr sz="1500"/>
            </a:lvl2pPr>
            <a:lvl3pPr marL="1175644" indent="0">
              <a:buNone/>
              <a:defRPr sz="1300"/>
            </a:lvl3pPr>
            <a:lvl4pPr marL="1763466" indent="0">
              <a:buNone/>
              <a:defRPr sz="1200"/>
            </a:lvl4pPr>
            <a:lvl5pPr marL="2351288" indent="0">
              <a:buNone/>
              <a:defRPr sz="1200"/>
            </a:lvl5pPr>
            <a:lvl6pPr marL="2939110" indent="0">
              <a:buNone/>
              <a:defRPr sz="1200"/>
            </a:lvl6pPr>
            <a:lvl7pPr marL="3526932" indent="0">
              <a:buNone/>
              <a:defRPr sz="1200"/>
            </a:lvl7pPr>
            <a:lvl8pPr marL="4114754" indent="0">
              <a:buNone/>
              <a:defRPr sz="1200"/>
            </a:lvl8pPr>
            <a:lvl9pPr marL="4702576" indent="0">
              <a:buNone/>
              <a:defRPr sz="12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40080" y="311256"/>
            <a:ext cx="11521440" cy="1295400"/>
          </a:xfrm>
          <a:prstGeom prst="rect">
            <a:avLst/>
          </a:prstGeom>
        </p:spPr>
        <p:txBody>
          <a:bodyPr vert="horz" lIns="117564" tIns="58782" rIns="117564" bIns="58782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40080" y="1813560"/>
            <a:ext cx="11521440" cy="5129425"/>
          </a:xfrm>
          <a:prstGeom prst="rect">
            <a:avLst/>
          </a:prstGeom>
        </p:spPr>
        <p:txBody>
          <a:bodyPr vert="horz" lIns="117564" tIns="58782" rIns="117564" bIns="58782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40080" y="7203864"/>
            <a:ext cx="2987040" cy="413808"/>
          </a:xfrm>
          <a:prstGeom prst="rect">
            <a:avLst/>
          </a:prstGeom>
        </p:spPr>
        <p:txBody>
          <a:bodyPr vert="horz" lIns="117564" tIns="58782" rIns="117564" bIns="58782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FB6DA-681E-E648-857E-338DBC05E944}" type="datetimeFigureOut">
              <a:rPr lang="es-ES_tradnl" smtClean="0"/>
              <a:pPr/>
              <a:t>03/05/2017</a:t>
            </a:fld>
            <a:endParaRPr lang="es-ES_tradnl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373880" y="7203864"/>
            <a:ext cx="4053840" cy="413808"/>
          </a:xfrm>
          <a:prstGeom prst="rect">
            <a:avLst/>
          </a:prstGeom>
        </p:spPr>
        <p:txBody>
          <a:bodyPr vert="horz" lIns="117564" tIns="58782" rIns="117564" bIns="58782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174480" y="7203864"/>
            <a:ext cx="2987040" cy="413808"/>
          </a:xfrm>
          <a:prstGeom prst="rect">
            <a:avLst/>
          </a:prstGeom>
        </p:spPr>
        <p:txBody>
          <a:bodyPr vert="horz" lIns="117564" tIns="58782" rIns="117564" bIns="58782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7983A-ACB4-1F42-B7C4-245C03FDAD78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</p:sldLayoutIdLst>
  <p:transition spd="slow">
    <p:fade/>
  </p:transition>
  <p:txStyles>
    <p:titleStyle>
      <a:lvl1pPr algn="ctr" defTabSz="587822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0867" indent="-440867" algn="l" defTabSz="587822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5211" indent="-367389" algn="l" defTabSz="587822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9555" indent="-293911" algn="l" defTabSz="587822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77" indent="-293911" algn="l" defTabSz="587822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5199" indent="-293911" algn="l" defTabSz="587822" rtl="0" eaLnBrk="1" latinLnBrk="0" hangingPunct="1">
        <a:spcBef>
          <a:spcPct val="20000"/>
        </a:spcBef>
        <a:buFont typeface="Arial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33021" indent="-293911" algn="l" defTabSz="58782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20843" indent="-293911" algn="l" defTabSz="58782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65" indent="-293911" algn="l" defTabSz="58782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4996487" indent="-293911" algn="l" defTabSz="58782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7822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5644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466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51288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9110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26932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754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702576" algn="l" defTabSz="58782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2" y="3809267"/>
            <a:ext cx="12801598" cy="7723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587822" rtl="0" eaLnBrk="1" latinLnBrk="0" hangingPunct="1">
              <a:spcBef>
                <a:spcPct val="0"/>
              </a:spcBef>
              <a:buNone/>
              <a:defRPr sz="5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VE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SITUACIÓN ACTUAL DEL TRANSPORTE PÚBLICO EN PANAMÁ</a:t>
            </a:r>
            <a:endParaRPr lang="es-ES" sz="36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9726353" y="7081253"/>
            <a:ext cx="261334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>
                <a:solidFill>
                  <a:srgbClr val="002060"/>
                </a:solidFill>
              </a:rPr>
              <a:t>4 DE MAYO DE 2017</a:t>
            </a:r>
            <a:endParaRPr lang="pt-PT" b="1" dirty="0">
              <a:solidFill>
                <a:srgbClr val="00206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" y="1604947"/>
            <a:ext cx="12801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A" sz="3600" b="1" dirty="0">
                <a:solidFill>
                  <a:schemeClr val="tx2">
                    <a:lumMod val="75000"/>
                  </a:schemeClr>
                </a:solidFill>
              </a:rPr>
              <a:t>Taller sobre Financiamiento del Transporte Público: </a:t>
            </a:r>
            <a:r>
              <a:rPr lang="es-PA" sz="3600" b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s-PA" sz="36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s-PA" sz="3600" b="1" dirty="0" smtClean="0">
                <a:solidFill>
                  <a:schemeClr val="tx2">
                    <a:lumMod val="75000"/>
                  </a:schemeClr>
                </a:solidFill>
              </a:rPr>
              <a:t>retos </a:t>
            </a:r>
            <a:r>
              <a:rPr lang="es-PA" sz="3600" b="1" dirty="0">
                <a:solidFill>
                  <a:schemeClr val="tx2">
                    <a:lumMod val="75000"/>
                  </a:schemeClr>
                </a:solidFill>
              </a:rPr>
              <a:t>y oportunidades</a:t>
            </a:r>
            <a:endParaRPr lang="pt-PT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-1784989" y="1513490"/>
            <a:ext cx="12801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altLang="es-P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</a:t>
            </a:r>
            <a:endParaRPr kumimoji="0" lang="es-PA" altLang="es-P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0" y="1724025"/>
            <a:ext cx="12801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altLang="es-P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s-PA" altLang="es-P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22 Grupo"/>
          <p:cNvGrpSpPr/>
          <p:nvPr/>
        </p:nvGrpSpPr>
        <p:grpSpPr>
          <a:xfrm>
            <a:off x="0" y="0"/>
            <a:ext cx="12801600" cy="1259859"/>
            <a:chOff x="0" y="0"/>
            <a:chExt cx="12801600" cy="1259859"/>
          </a:xfrm>
        </p:grpSpPr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0" y="981075"/>
              <a:ext cx="128016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A" altLang="es-PA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Arial" pitchFamily="34" charset="0"/>
                </a:rPr>
                <a:t> </a:t>
              </a:r>
              <a:endParaRPr kumimoji="0" lang="es-PA" altLang="es-P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0" y="1247775"/>
              <a:ext cx="12801600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PA" altLang="es-PA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Calibri" pitchFamily="34" charset="0"/>
                  <a:cs typeface="Arial" pitchFamily="34" charset="0"/>
                </a:rPr>
                <a:t>    </a:t>
              </a:r>
              <a:endParaRPr kumimoji="0" lang="es-PA" altLang="es-PA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0" y="0"/>
              <a:ext cx="12801599" cy="1074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8" name="17 Grupo"/>
            <p:cNvGrpSpPr/>
            <p:nvPr/>
          </p:nvGrpSpPr>
          <p:grpSpPr>
            <a:xfrm>
              <a:off x="920296" y="178234"/>
              <a:ext cx="10833307" cy="711571"/>
              <a:chOff x="183305" y="178235"/>
              <a:chExt cx="9664829" cy="502696"/>
            </a:xfrm>
            <a:solidFill>
              <a:schemeClr val="bg1"/>
            </a:solidFill>
          </p:grpSpPr>
          <p:pic>
            <p:nvPicPr>
              <p:cNvPr id="1040" name="Imagen 51" descr="LOGO CAF BANCO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24" t="8199" r="4073" b="24568"/>
              <a:stretch>
                <a:fillRect/>
              </a:stretch>
            </p:blipFill>
            <p:spPr bwMode="auto">
              <a:xfrm>
                <a:off x="183305" y="181246"/>
                <a:ext cx="2346779" cy="496800"/>
              </a:xfrm>
              <a:prstGeom prst="rect">
                <a:avLst/>
              </a:prstGeom>
              <a:grpFill/>
              <a:extLst/>
            </p:spPr>
          </p:pic>
          <p:pic>
            <p:nvPicPr>
              <p:cNvPr id="1039" name="Imagen 52" descr="LOGO BI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5" r="6387"/>
              <a:stretch/>
            </p:blipFill>
            <p:spPr bwMode="auto">
              <a:xfrm>
                <a:off x="2510067" y="184130"/>
                <a:ext cx="2886699" cy="491535"/>
              </a:xfrm>
              <a:prstGeom prst="rect">
                <a:avLst/>
              </a:prstGeom>
              <a:grpFill/>
              <a:extLst/>
            </p:spPr>
          </p:pic>
          <p:pic>
            <p:nvPicPr>
              <p:cNvPr id="1038" name="Imagen 53" descr="LOGO BM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11" t="5746" r="4501" b="9195"/>
              <a:stretch>
                <a:fillRect/>
              </a:stretch>
            </p:blipFill>
            <p:spPr bwMode="auto">
              <a:xfrm>
                <a:off x="5401363" y="178235"/>
                <a:ext cx="2182371" cy="496800"/>
              </a:xfrm>
              <a:prstGeom prst="rect">
                <a:avLst/>
              </a:prstGeom>
              <a:grpFill/>
              <a:extLst/>
            </p:spPr>
          </p:pic>
          <p:pic>
            <p:nvPicPr>
              <p:cNvPr id="1037" name="Imagen 54" descr="LOGO ALAMYS 300X200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76" t="14679" r="7375" b="14679"/>
              <a:stretch>
                <a:fillRect/>
              </a:stretch>
            </p:blipFill>
            <p:spPr bwMode="auto">
              <a:xfrm>
                <a:off x="7570130" y="184131"/>
                <a:ext cx="1196515" cy="496800"/>
              </a:xfrm>
              <a:prstGeom prst="rect">
                <a:avLst/>
              </a:prstGeom>
              <a:grpFill/>
              <a:extLst/>
            </p:spPr>
          </p:pic>
          <p:pic>
            <p:nvPicPr>
              <p:cNvPr id="28" name="27 Imagen" descr="LOGO METRO PANAMÁ.JPG"/>
              <p:cNvPicPr/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07" t="3571" r="2951" b="6548"/>
              <a:stretch>
                <a:fillRect/>
              </a:stretch>
            </p:blipFill>
            <p:spPr bwMode="auto">
              <a:xfrm>
                <a:off x="8764169" y="184131"/>
                <a:ext cx="1083965" cy="493200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19" name="18 Rectángulo"/>
            <p:cNvSpPr/>
            <p:nvPr/>
          </p:nvSpPr>
          <p:spPr>
            <a:xfrm>
              <a:off x="11144078" y="889806"/>
              <a:ext cx="1657521" cy="370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32384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Resultado de imagen de BUSES RUTAS  INTERNAS PAN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04" y="1104900"/>
            <a:ext cx="3286125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0" y="6445577"/>
            <a:ext cx="12786713" cy="949685"/>
          </a:xfrm>
          <a:prstGeom prst="rect">
            <a:avLst/>
          </a:prstGeom>
          <a:solidFill>
            <a:srgbClr val="EEECE1"/>
          </a:solidFill>
        </p:spPr>
        <p:txBody>
          <a:bodyPr wrap="none" lIns="117542" tIns="58770" rIns="117542" bIns="58770" rtlCol="0">
            <a:spAutoFit/>
          </a:bodyPr>
          <a:lstStyle/>
          <a:p>
            <a:r>
              <a:rPr lang="es-PA" sz="5400" b="1" dirty="0" smtClean="0">
                <a:solidFill>
                  <a:schemeClr val="tx2"/>
                </a:solidFill>
              </a:rPr>
              <a:t>TRANSPORTE TRADICIONAL Y EL INFORMAL</a:t>
            </a:r>
            <a:endParaRPr lang="es-PA" sz="5400" b="1" dirty="0">
              <a:solidFill>
                <a:schemeClr val="tx2"/>
              </a:solidFill>
            </a:endParaRPr>
          </a:p>
        </p:txBody>
      </p:sp>
      <p:pic>
        <p:nvPicPr>
          <p:cNvPr id="4098" name="Picture 2" descr="Resultado de imagen de transporte publico pan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19" y="1146887"/>
            <a:ext cx="5580912" cy="371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de transporte publico PIRATA  pana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04" y="3370604"/>
            <a:ext cx="5404207" cy="30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48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7"/>
          <p:cNvSpPr txBox="1"/>
          <p:nvPr/>
        </p:nvSpPr>
        <p:spPr>
          <a:xfrm>
            <a:off x="3748855" y="174795"/>
            <a:ext cx="60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>
                <a:solidFill>
                  <a:schemeClr val="bg1"/>
                </a:solidFill>
              </a:rPr>
              <a:t>TRANSPORTE TRADICIONAL </a:t>
            </a:r>
            <a:endParaRPr lang="es-PA" sz="2800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45441" y="895052"/>
            <a:ext cx="561349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Administrado </a:t>
            </a:r>
            <a:r>
              <a:rPr lang="es-ES" sz="2800" dirty="0">
                <a:ea typeface="Times New Roman" panose="02020603050405020304" pitchFamily="18" charset="0"/>
                <a:cs typeface="Times New Roman" panose="02020603050405020304" pitchFamily="18" charset="0"/>
              </a:rPr>
              <a:t>y operado bajo un esquema </a:t>
            </a:r>
            <a:r>
              <a:rPr lang="es-E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muy atomizado y </a:t>
            </a:r>
            <a:r>
              <a:rPr lang="es-E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artesanal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Vehículos </a:t>
            </a:r>
            <a:r>
              <a:rPr lang="es-E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Muy contaminantes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 smtClean="0"/>
              <a:t>El </a:t>
            </a:r>
            <a:r>
              <a:rPr lang="es-ES" sz="2800" dirty="0"/>
              <a:t>pago del servicio se hace directamente al operador del vehículo con dinero en </a:t>
            </a:r>
            <a:r>
              <a:rPr lang="es-ES" sz="2800" dirty="0" smtClean="0"/>
              <a:t>efectivo</a:t>
            </a:r>
            <a:endParaRPr lang="es-ES" sz="2800" dirty="0" smtClean="0"/>
          </a:p>
        </p:txBody>
      </p:sp>
      <p:pic>
        <p:nvPicPr>
          <p:cNvPr id="1026" name="Picture 2" descr="Resultado de imagen de diablos rojos depan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39395"/>
            <a:ext cx="4047067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transporte publico de panam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" y="4662785"/>
            <a:ext cx="4087652" cy="272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piqueras de chilib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626" y="2679558"/>
            <a:ext cx="2724679" cy="20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050360" y="6246887"/>
            <a:ext cx="87479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No reciben subsidio a la operación, salvo el del Diésel cuando el precio del galón supera $2.40, se paga la Diferencia (solo Distritos de Panamá y San Miguelito)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050360" y="4589544"/>
            <a:ext cx="93641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Tarifas reguladas. </a:t>
            </a:r>
          </a:p>
          <a:p>
            <a:pPr marL="930722" lvl="1" indent="-342900">
              <a:buFont typeface="Arial" panose="020B0604020202020204" pitchFamily="34" charset="0"/>
              <a:buChar char="•"/>
            </a:pPr>
            <a:r>
              <a:rPr lang="es-ES" sz="2800" dirty="0"/>
              <a:t>Oeste hacia la ciudad $0.55 a $1.25. T</a:t>
            </a:r>
          </a:p>
          <a:p>
            <a:pPr marL="930722" lvl="1" indent="-342900">
              <a:buFont typeface="Arial" panose="020B0604020202020204" pitchFamily="34" charset="0"/>
              <a:buChar char="•"/>
            </a:pPr>
            <a:r>
              <a:rPr lang="es-ES" sz="2800" dirty="0"/>
              <a:t>Troncales y Alimentadoras $0.25 y $0.10 para estudiantes</a:t>
            </a:r>
          </a:p>
        </p:txBody>
      </p:sp>
    </p:spTree>
    <p:extLst>
      <p:ext uri="{BB962C8B-B14F-4D97-AF65-F5344CB8AC3E}">
        <p14:creationId xmlns:p14="http://schemas.microsoft.com/office/powerpoint/2010/main" val="2767818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29889" y="963035"/>
            <a:ext cx="78369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s-ES" sz="2800" dirty="0" smtClean="0"/>
              <a:t>Los </a:t>
            </a:r>
            <a:r>
              <a:rPr lang="es-ES" sz="2800" dirty="0"/>
              <a:t>servicios informales </a:t>
            </a:r>
            <a:r>
              <a:rPr lang="es-ES" sz="2800" dirty="0" smtClean="0"/>
              <a:t>al inicio brindaron el </a:t>
            </a:r>
            <a:r>
              <a:rPr lang="es-ES" sz="2800" dirty="0"/>
              <a:t>servicio </a:t>
            </a:r>
            <a:r>
              <a:rPr lang="es-ES" sz="2800" dirty="0" smtClean="0"/>
              <a:t>en sectores no suficientemente </a:t>
            </a:r>
            <a:r>
              <a:rPr lang="es-ES" sz="2800" dirty="0"/>
              <a:t>cubiertos por el transporte formal. </a:t>
            </a:r>
            <a:r>
              <a:rPr lang="es-ES" sz="2800" dirty="0" smtClean="0"/>
              <a:t>Hoy invaden todos los sectores</a:t>
            </a:r>
            <a:r>
              <a:rPr lang="es-ES" sz="2800" dirty="0" smtClean="0"/>
              <a:t>.</a:t>
            </a:r>
            <a:endParaRPr lang="es-ES" sz="2800" dirty="0" smtClean="0"/>
          </a:p>
        </p:txBody>
      </p:sp>
      <p:sp>
        <p:nvSpPr>
          <p:cNvPr id="7" name="CuadroTexto 7"/>
          <p:cNvSpPr txBox="1"/>
          <p:nvPr/>
        </p:nvSpPr>
        <p:spPr>
          <a:xfrm>
            <a:off x="3748855" y="174795"/>
            <a:ext cx="60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800" b="1" dirty="0">
                <a:solidFill>
                  <a:schemeClr val="bg1"/>
                </a:solidFill>
              </a:rPr>
              <a:t>TRANSPORTE </a:t>
            </a:r>
            <a:r>
              <a:rPr lang="es-PA" sz="2800" b="1" dirty="0" smtClean="0">
                <a:solidFill>
                  <a:schemeClr val="bg1"/>
                </a:solidFill>
              </a:rPr>
              <a:t>INFORMAL</a:t>
            </a:r>
            <a:endParaRPr lang="es-PA" sz="2800" dirty="0">
              <a:solidFill>
                <a:schemeClr val="bg1"/>
              </a:solidFill>
            </a:endParaRPr>
          </a:p>
        </p:txBody>
      </p:sp>
      <p:pic>
        <p:nvPicPr>
          <p:cNvPr id="2050" name="Picture 2" descr="Resultado de imagen de piqueras rutas inter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759" y="1362709"/>
            <a:ext cx="4803841" cy="307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352581" y="5280727"/>
            <a:ext cx="486561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Este sistema afecta a todos los demás </a:t>
            </a:r>
            <a:r>
              <a:rPr lang="es-ES" sz="2800" dirty="0" smtClean="0"/>
              <a:t>operadores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Los vehículos no cumplen con la normas que regulan el servicio en la ciudad </a:t>
            </a:r>
            <a:endParaRPr lang="es-PA" sz="2800" dirty="0"/>
          </a:p>
        </p:txBody>
      </p:sp>
      <p:pic>
        <p:nvPicPr>
          <p:cNvPr id="2052" name="Picture 4" descr="Resultado de imagen de transporte pirata en pan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461"/>
            <a:ext cx="4256231" cy="243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16966" y="2793124"/>
            <a:ext cx="39472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s-ES" sz="2800" dirty="0"/>
              <a:t>los usuarios lo prefieren por ser más </a:t>
            </a:r>
            <a:r>
              <a:rPr lang="es-ES" sz="2800" dirty="0" smtClean="0"/>
              <a:t>rápido, pero el manejo </a:t>
            </a:r>
            <a:r>
              <a:rPr lang="es-ES" sz="2800" dirty="0"/>
              <a:t>es desordenado e </a:t>
            </a:r>
            <a:r>
              <a:rPr lang="es-ES" sz="2800" dirty="0" smtClean="0"/>
              <a:t>inseguro</a:t>
            </a:r>
            <a:endParaRPr lang="es-PA" sz="2800" dirty="0"/>
          </a:p>
        </p:txBody>
      </p:sp>
      <p:sp>
        <p:nvSpPr>
          <p:cNvPr id="8" name="Rectángulo 7"/>
          <p:cNvSpPr/>
          <p:nvPr/>
        </p:nvSpPr>
        <p:spPr>
          <a:xfrm>
            <a:off x="8997564" y="5039893"/>
            <a:ext cx="394228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800" dirty="0"/>
              <a:t>Tarifa variable y  </a:t>
            </a:r>
            <a:r>
              <a:rPr lang="es-ES" sz="2800" dirty="0" smtClean="0"/>
              <a:t>negociable: $</a:t>
            </a:r>
            <a:r>
              <a:rPr lang="es-ES" sz="2800" dirty="0"/>
              <a:t>1.00 a $1.50. En el Oeste hacia Panamá </a:t>
            </a:r>
            <a:r>
              <a:rPr lang="es-ES" sz="2800" dirty="0" smtClean="0"/>
              <a:t>entre </a:t>
            </a:r>
            <a:r>
              <a:rPr lang="es-ES" sz="2800" dirty="0"/>
              <a:t>$1.50 y $3.50.</a:t>
            </a:r>
            <a:endParaRPr lang="es-ES" sz="28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6" name="Picture 8" descr="Resultado de imagen de transporte pirata en pana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46" y="2664960"/>
            <a:ext cx="4248904" cy="240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779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7" y="1533511"/>
            <a:ext cx="7198785" cy="4000500"/>
          </a:xfrm>
          <a:prstGeom prst="rect">
            <a:avLst/>
          </a:prstGeom>
        </p:spPr>
      </p:pic>
      <p:pic>
        <p:nvPicPr>
          <p:cNvPr id="5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5" t="22650" r="33757" b="20407"/>
          <a:stretch/>
        </p:blipFill>
        <p:spPr>
          <a:xfrm>
            <a:off x="6210299" y="2000250"/>
            <a:ext cx="6629401" cy="462915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945429" y="6118898"/>
            <a:ext cx="6694468" cy="995851"/>
          </a:xfrm>
          <a:prstGeom prst="rect">
            <a:avLst/>
          </a:prstGeom>
          <a:solidFill>
            <a:srgbClr val="EEECE1"/>
          </a:solidFill>
        </p:spPr>
        <p:txBody>
          <a:bodyPr wrap="none" lIns="117542" tIns="58770" rIns="117542" bIns="58770" rtlCol="0">
            <a:spAutoFit/>
          </a:bodyPr>
          <a:lstStyle/>
          <a:p>
            <a:r>
              <a:rPr lang="es-PA" sz="5700" b="1" dirty="0" smtClean="0">
                <a:solidFill>
                  <a:schemeClr val="tx2"/>
                </a:solidFill>
              </a:rPr>
              <a:t>METRO Y METROBUS</a:t>
            </a:r>
            <a:endParaRPr lang="es-PA" sz="57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576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7"/>
          <p:cNvSpPr txBox="1"/>
          <p:nvPr/>
        </p:nvSpPr>
        <p:spPr>
          <a:xfrm>
            <a:off x="3748855" y="174795"/>
            <a:ext cx="60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Metro Bus</a:t>
            </a:r>
            <a:endParaRPr lang="es-ES_tradnl" sz="28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pic>
        <p:nvPicPr>
          <p:cNvPr id="9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" y="1743938"/>
            <a:ext cx="4966217" cy="3128717"/>
          </a:xfrm>
          <a:prstGeom prst="rect">
            <a:avLst/>
          </a:prstGeom>
        </p:spPr>
      </p:pic>
      <p:sp>
        <p:nvSpPr>
          <p:cNvPr id="12" name="2 Marcador de contenido"/>
          <p:cNvSpPr txBox="1">
            <a:spLocks/>
          </p:cNvSpPr>
          <p:nvPr/>
        </p:nvSpPr>
        <p:spPr>
          <a:xfrm>
            <a:off x="5515908" y="1723283"/>
            <a:ext cx="6623540" cy="3149372"/>
          </a:xfrm>
          <a:prstGeom prst="rect">
            <a:avLst/>
          </a:prstGeom>
          <a:solidFill>
            <a:schemeClr val="tx2"/>
          </a:solidFill>
        </p:spPr>
        <p:txBody>
          <a:bodyPr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Mejorar el nivel de satisfacción de los clientes.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Mejorar la seguridad de los usuarios.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Disminuir la accidentalidad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Manejar altos estándares de confiabilidad y oportunidad del servicio.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Mejorar la comodidad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Mejorar los estándares de emisiones y de consumo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94772" y="961828"/>
            <a:ext cx="106422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 smtClean="0">
                <a:solidFill>
                  <a:schemeClr val="tx2"/>
                </a:solidFill>
              </a:rPr>
              <a:t>Modernización del sistema de transporte publico de la ciudad</a:t>
            </a:r>
            <a:endParaRPr lang="pt-PT" sz="3200" b="1" dirty="0">
              <a:solidFill>
                <a:schemeClr val="tx2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378372" y="5152904"/>
            <a:ext cx="122655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chemeClr val="tx2"/>
                </a:solidFill>
              </a:rPr>
              <a:t>Inicio 2010. </a:t>
            </a:r>
            <a:r>
              <a:rPr lang="pt-PT" dirty="0" smtClean="0">
                <a:solidFill>
                  <a:schemeClr val="tx2"/>
                </a:solidFill>
              </a:rPr>
              <a:t>Sustitución del sistema atomizado y artesanal ( Distritos de Panamá y San Miguelito) por un solo gran operador privado, con un contrato de conseción. 1236 unidades.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tx2"/>
                </a:solidFill>
              </a:rPr>
              <a:t>Se indemiza a los operadores tradicionales (faltaron algunos)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b="1" dirty="0">
                <a:solidFill>
                  <a:schemeClr val="tx2"/>
                </a:solidFill>
              </a:rPr>
              <a:t>Nacionalización 2016. Acciones propiedad del MPSA.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tx2"/>
                </a:solidFill>
              </a:rPr>
              <a:t>Se mantiene la empresa  TMPSA – MiBus y contrato de conseción con la ATTT.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dirty="0" smtClean="0">
                <a:solidFill>
                  <a:schemeClr val="tx2"/>
                </a:solidFill>
              </a:rPr>
              <a:t>Se contrata a la empresa First Transit para estabilizar la operación</a:t>
            </a:r>
            <a:endParaRPr lang="pt-PT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7"/>
          <p:cNvSpPr txBox="1"/>
          <p:nvPr/>
        </p:nvSpPr>
        <p:spPr>
          <a:xfrm>
            <a:off x="3223922" y="174795"/>
            <a:ext cx="720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Metro Bus: evolución de la demanda</a:t>
            </a:r>
            <a:endParaRPr lang="es-ES_tradnl" sz="28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858641"/>
              </p:ext>
            </p:extLst>
          </p:nvPr>
        </p:nvGraphicFramePr>
        <p:xfrm>
          <a:off x="170822" y="924448"/>
          <a:ext cx="6229977" cy="4149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2395453"/>
              </p:ext>
            </p:extLst>
          </p:nvPr>
        </p:nvGraphicFramePr>
        <p:xfrm>
          <a:off x="6400800" y="914400"/>
          <a:ext cx="6159640" cy="4049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065501"/>
              </p:ext>
            </p:extLst>
          </p:nvPr>
        </p:nvGraphicFramePr>
        <p:xfrm>
          <a:off x="2809700" y="5649623"/>
          <a:ext cx="7182199" cy="1501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5590"/>
                <a:gridCol w="2701561"/>
                <a:gridCol w="2405048"/>
              </a:tblGrid>
              <a:tr h="1981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2400" dirty="0">
                          <a:effectLst/>
                        </a:rPr>
                        <a:t>Año</a:t>
                      </a:r>
                      <a:endParaRPr lang="es-P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2400">
                          <a:effectLst/>
                        </a:rPr>
                        <a:t>Pagos </a:t>
                      </a:r>
                      <a:endParaRPr lang="es-P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2400">
                          <a:effectLst/>
                        </a:rPr>
                        <a:t>Movilizados</a:t>
                      </a:r>
                      <a:endParaRPr lang="es-P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81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2400">
                          <a:effectLst/>
                        </a:rPr>
                        <a:t>2015</a:t>
                      </a:r>
                      <a:endParaRPr lang="es-P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2400" dirty="0">
                          <a:effectLst/>
                        </a:rPr>
                        <a:t>    148,105,738 </a:t>
                      </a:r>
                      <a:endParaRPr lang="es-P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2400">
                          <a:effectLst/>
                        </a:rPr>
                        <a:t> 166,663,356 </a:t>
                      </a:r>
                      <a:endParaRPr lang="es-PA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81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2400" dirty="0">
                          <a:effectLst/>
                        </a:rPr>
                        <a:t>2016</a:t>
                      </a:r>
                      <a:endParaRPr lang="es-P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2400" dirty="0">
                          <a:effectLst/>
                        </a:rPr>
                        <a:t>    137,711,165 </a:t>
                      </a:r>
                      <a:endParaRPr lang="es-P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2400" dirty="0">
                          <a:effectLst/>
                        </a:rPr>
                        <a:t> 154,889,843 </a:t>
                      </a:r>
                      <a:endParaRPr lang="es-P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1981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PA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Crecimiento</a:t>
                      </a:r>
                      <a:endParaRPr lang="es-P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-7%</a:t>
                      </a:r>
                      <a:endParaRPr lang="es-PA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5878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A" sz="2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-7.1 %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821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7"/>
          <p:cNvSpPr txBox="1"/>
          <p:nvPr/>
        </p:nvSpPr>
        <p:spPr>
          <a:xfrm>
            <a:off x="3223922" y="174795"/>
            <a:ext cx="720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Metro Bus: evolución de la demanda</a:t>
            </a:r>
            <a:endParaRPr lang="es-ES_tradnl" sz="28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7223235"/>
              </p:ext>
            </p:extLst>
          </p:nvPr>
        </p:nvGraphicFramePr>
        <p:xfrm>
          <a:off x="1951290" y="1310746"/>
          <a:ext cx="9379743" cy="5591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78847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7"/>
          <p:cNvSpPr txBox="1"/>
          <p:nvPr/>
        </p:nvSpPr>
        <p:spPr>
          <a:xfrm>
            <a:off x="3748855" y="174795"/>
            <a:ext cx="60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Metro: la línea 1</a:t>
            </a:r>
            <a:endParaRPr lang="es-ES_tradnl" sz="28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49" y="1023731"/>
            <a:ext cx="5808959" cy="674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2" y="4975828"/>
            <a:ext cx="2959417" cy="1963266"/>
          </a:xfrm>
          <a:prstGeom prst="rect">
            <a:avLst/>
          </a:prstGeom>
        </p:spPr>
      </p:pic>
      <p:pic>
        <p:nvPicPr>
          <p:cNvPr id="7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15" y="4975828"/>
            <a:ext cx="2959417" cy="1960669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160602" y="7202420"/>
            <a:ext cx="216174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NUEVO RECORD</a:t>
            </a:r>
            <a:endParaRPr lang="pt-PT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2395848" y="7202420"/>
            <a:ext cx="438209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</a:rPr>
              <a:t>281,000 pasajeros    28 Mayo 2017</a:t>
            </a:r>
            <a:endParaRPr lang="pt-PT" b="1" dirty="0">
              <a:solidFill>
                <a:srgbClr val="FF0000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713973"/>
              </p:ext>
            </p:extLst>
          </p:nvPr>
        </p:nvGraphicFramePr>
        <p:xfrm>
          <a:off x="242180" y="2289272"/>
          <a:ext cx="5755678" cy="176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104"/>
                <a:gridCol w="2551574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s-PA" sz="2000" b="0" kern="1200" dirty="0">
                          <a:solidFill>
                            <a:schemeClr val="tx2"/>
                          </a:solidFill>
                          <a:effectLst/>
                        </a:rPr>
                        <a:t>Tramo</a:t>
                      </a:r>
                      <a:endParaRPr lang="es-PA" sz="20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A" sz="2000" b="0" kern="1200" dirty="0" smtClean="0">
                          <a:solidFill>
                            <a:schemeClr val="tx2"/>
                          </a:solidFill>
                          <a:effectLst/>
                        </a:rPr>
                        <a:t>San</a:t>
                      </a:r>
                      <a:r>
                        <a:rPr lang="es-PA" sz="2000" b="0" kern="1200" baseline="0" dirty="0" smtClean="0">
                          <a:solidFill>
                            <a:schemeClr val="tx2"/>
                          </a:solidFill>
                          <a:effectLst/>
                        </a:rPr>
                        <a:t> Isidro </a:t>
                      </a:r>
                      <a:r>
                        <a:rPr lang="es-PA" sz="2000" b="0" kern="1200" dirty="0" smtClean="0">
                          <a:solidFill>
                            <a:schemeClr val="tx2"/>
                          </a:solidFill>
                          <a:effectLst/>
                        </a:rPr>
                        <a:t>-</a:t>
                      </a:r>
                      <a:r>
                        <a:rPr lang="es-PA" sz="2000" b="0" kern="1200" dirty="0" err="1" smtClean="0">
                          <a:solidFill>
                            <a:schemeClr val="tx2"/>
                          </a:solidFill>
                          <a:effectLst/>
                        </a:rPr>
                        <a:t>Albrook</a:t>
                      </a:r>
                      <a:endParaRPr lang="es-PA" sz="2000" b="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s-PA" sz="2000" kern="1200" dirty="0">
                          <a:solidFill>
                            <a:schemeClr val="tx2"/>
                          </a:solidFill>
                          <a:effectLst/>
                        </a:rPr>
                        <a:t>Longitud</a:t>
                      </a:r>
                      <a:r>
                        <a:rPr lang="es-PA" sz="2000" kern="1200" dirty="0">
                          <a:solidFill>
                            <a:schemeClr val="tx2"/>
                          </a:solidFill>
                          <a:effectLst/>
                        </a:rPr>
                        <a:t> (km)</a:t>
                      </a:r>
                      <a:endParaRPr lang="es-PA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A" sz="2000" kern="1200" dirty="0">
                          <a:solidFill>
                            <a:schemeClr val="tx2"/>
                          </a:solidFill>
                          <a:effectLst/>
                        </a:rPr>
                        <a:t>16</a:t>
                      </a:r>
                      <a:endParaRPr lang="es-PA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s-PA" sz="2000" kern="1200" dirty="0">
                          <a:solidFill>
                            <a:schemeClr val="tx2"/>
                          </a:solidFill>
                          <a:effectLst/>
                        </a:rPr>
                        <a:t>Estaciones</a:t>
                      </a:r>
                      <a:endParaRPr lang="es-PA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A" sz="2000" kern="1200" dirty="0">
                          <a:solidFill>
                            <a:schemeClr val="tx2"/>
                          </a:solidFill>
                          <a:effectLst/>
                        </a:rPr>
                        <a:t>14</a:t>
                      </a:r>
                      <a:endParaRPr lang="es-PA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s-PA" sz="2000" kern="1200" dirty="0">
                          <a:solidFill>
                            <a:schemeClr val="tx2"/>
                          </a:solidFill>
                          <a:effectLst/>
                        </a:rPr>
                        <a:t>Capacidad de Diseño p/h/s</a:t>
                      </a:r>
                      <a:endParaRPr lang="es-PA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1" lang="es-PA" sz="2000" kern="1200" dirty="0">
                          <a:solidFill>
                            <a:schemeClr val="tx2"/>
                          </a:solidFill>
                          <a:effectLst/>
                        </a:rPr>
                        <a:t>40.000</a:t>
                      </a:r>
                      <a:endParaRPr lang="es-PA" sz="2000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0" y="1031956"/>
            <a:ext cx="6876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3200" b="1" dirty="0" smtClean="0">
                <a:solidFill>
                  <a:srgbClr val="417DA4"/>
                </a:solidFill>
              </a:rPr>
              <a:t>Empresa Pública Metro de Panamá S.A.</a:t>
            </a:r>
            <a:endParaRPr lang="es-PA" sz="3200" b="1" dirty="0">
              <a:solidFill>
                <a:srgbClr val="417DA4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42180" y="1827607"/>
            <a:ext cx="1585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400" b="1" dirty="0" smtClean="0">
                <a:solidFill>
                  <a:srgbClr val="417DA4"/>
                </a:solidFill>
                <a:latin typeface="Aller Light"/>
                <a:cs typeface="Aller Light"/>
              </a:rPr>
              <a:t>La </a:t>
            </a:r>
            <a:r>
              <a:rPr lang="es-ES_tradnl" sz="2400" b="1" dirty="0">
                <a:solidFill>
                  <a:srgbClr val="417DA4"/>
                </a:solidFill>
                <a:latin typeface="Aller Light"/>
                <a:cs typeface="Aller Light"/>
              </a:rPr>
              <a:t>línea 1</a:t>
            </a:r>
          </a:p>
        </p:txBody>
      </p:sp>
    </p:spTree>
    <p:extLst>
      <p:ext uri="{BB962C8B-B14F-4D97-AF65-F5344CB8AC3E}">
        <p14:creationId xmlns:p14="http://schemas.microsoft.com/office/powerpoint/2010/main" val="931236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7"/>
          <p:cNvSpPr txBox="1"/>
          <p:nvPr/>
        </p:nvSpPr>
        <p:spPr>
          <a:xfrm>
            <a:off x="3748855" y="174795"/>
            <a:ext cx="60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Metro: la Nueva Red Maestra</a:t>
            </a:r>
            <a:endParaRPr lang="es-ES_tradnl" sz="28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1382184"/>
            <a:ext cx="1259205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40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504084"/>
              </p:ext>
            </p:extLst>
          </p:nvPr>
        </p:nvGraphicFramePr>
        <p:xfrm>
          <a:off x="702733" y="1064418"/>
          <a:ext cx="10541001" cy="6081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ángulo 3"/>
          <p:cNvSpPr/>
          <p:nvPr/>
        </p:nvSpPr>
        <p:spPr>
          <a:xfrm>
            <a:off x="1625039" y="7128932"/>
            <a:ext cx="924616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s-PA" sz="2400" dirty="0" smtClean="0">
                <a:solidFill>
                  <a:srgbClr val="417DA4"/>
                </a:solidFill>
                <a:latin typeface="Calibri" panose="020F0502020204030204" pitchFamily="34" charset="0"/>
              </a:rPr>
              <a:t>Demanda anual      2015     68,97 MM        </a:t>
            </a:r>
            <a:r>
              <a:rPr lang="es-PA" dirty="0" smtClean="0">
                <a:solidFill>
                  <a:srgbClr val="417DA4"/>
                </a:solidFill>
              </a:rPr>
              <a:t> 2016   </a:t>
            </a:r>
            <a:r>
              <a:rPr lang="es-PA" sz="2400" dirty="0" smtClean="0">
                <a:solidFill>
                  <a:srgbClr val="417DA4"/>
                </a:solidFill>
                <a:latin typeface="Calibri" panose="020F0502020204030204" pitchFamily="34" charset="0"/>
              </a:rPr>
              <a:t>78,7       </a:t>
            </a:r>
            <a:r>
              <a:rPr lang="es-PA" dirty="0" smtClean="0">
                <a:solidFill>
                  <a:srgbClr val="417DA4"/>
                </a:solidFill>
              </a:rPr>
              <a:t> 		</a:t>
            </a:r>
            <a:r>
              <a:rPr lang="es-PA" sz="2400" dirty="0" smtClean="0">
                <a:solidFill>
                  <a:srgbClr val="417DA4"/>
                </a:solidFill>
                <a:latin typeface="Calibri" panose="020F0502020204030204" pitchFamily="34" charset="0"/>
              </a:rPr>
              <a:t>14</a:t>
            </a:r>
            <a:r>
              <a:rPr lang="es-PA" sz="2400" dirty="0">
                <a:solidFill>
                  <a:srgbClr val="417DA4"/>
                </a:solidFill>
                <a:latin typeface="Calibri" panose="020F0502020204030204" pitchFamily="34" charset="0"/>
              </a:rPr>
              <a:t>%</a:t>
            </a:r>
            <a:r>
              <a:rPr lang="es-PA" dirty="0">
                <a:solidFill>
                  <a:srgbClr val="417DA4"/>
                </a:solidFill>
              </a:rPr>
              <a:t> </a:t>
            </a:r>
          </a:p>
        </p:txBody>
      </p:sp>
      <p:sp>
        <p:nvSpPr>
          <p:cNvPr id="6" name="CuadroTexto 7"/>
          <p:cNvSpPr txBox="1"/>
          <p:nvPr/>
        </p:nvSpPr>
        <p:spPr>
          <a:xfrm>
            <a:off x="2573868" y="174795"/>
            <a:ext cx="8297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Metro la línea 1: evolución demanda mensual</a:t>
            </a:r>
            <a:endParaRPr lang="es-ES_tradnl" sz="28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3089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8920171" y="2460188"/>
            <a:ext cx="12801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altLang="es-P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  </a:t>
            </a:r>
            <a:endParaRPr kumimoji="0" lang="es-PA" altLang="es-P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0" y="1724025"/>
            <a:ext cx="128016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A" altLang="es-PA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endParaRPr kumimoji="0" lang="es-PA" altLang="es-P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04952" y="157655"/>
            <a:ext cx="7457089" cy="457200"/>
          </a:xfrm>
          <a:prstGeom prst="rect">
            <a:avLst/>
          </a:prstGeom>
          <a:solidFill>
            <a:srgbClr val="1D37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4400" dirty="0" smtClean="0">
                <a:solidFill>
                  <a:schemeClr val="bg1"/>
                </a:solidFill>
              </a:rPr>
              <a:t>CONTENIDO</a:t>
            </a:r>
            <a:endParaRPr lang="pt-PT" sz="4400" dirty="0">
              <a:solidFill>
                <a:schemeClr val="bg1"/>
              </a:solidFill>
            </a:endParaRPr>
          </a:p>
        </p:txBody>
      </p:sp>
      <p:sp>
        <p:nvSpPr>
          <p:cNvPr id="6" name="2 CuadroTexto"/>
          <p:cNvSpPr txBox="1"/>
          <p:nvPr/>
        </p:nvSpPr>
        <p:spPr>
          <a:xfrm>
            <a:off x="-1" y="1035889"/>
            <a:ext cx="12801601" cy="6555641"/>
          </a:xfrm>
          <a:prstGeom prst="rect">
            <a:avLst/>
          </a:prstGeom>
          <a:solidFill>
            <a:srgbClr val="FFFFFF">
              <a:alpha val="38039"/>
            </a:srgbClr>
          </a:solidFill>
        </p:spPr>
        <p:txBody>
          <a:bodyPr wrap="square" rtlCol="0">
            <a:spAutoFit/>
          </a:bodyPr>
          <a:lstStyle/>
          <a:p>
            <a:pPr lvl="6"/>
            <a:r>
              <a:rPr lang="pt-PT" sz="2000" b="1" dirty="0" smtClean="0"/>
              <a:t>CONTEXTO</a:t>
            </a:r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Marco Socioeconómico y Urbanístico</a:t>
            </a:r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Indicadores de Movilidad</a:t>
            </a:r>
          </a:p>
          <a:p>
            <a:pPr lvl="6"/>
            <a:r>
              <a:rPr lang="pt-PT" sz="2000" b="1" dirty="0" smtClean="0"/>
              <a:t>EL TRANSPORTE PÚBLICO DE LA AMP</a:t>
            </a:r>
            <a:endParaRPr lang="pt-PT" sz="2000" b="1" dirty="0"/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Los operadores y la red</a:t>
            </a:r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La demanda actual</a:t>
            </a:r>
          </a:p>
          <a:p>
            <a:pPr lvl="6"/>
            <a:r>
              <a:rPr lang="pt-PT" sz="2000" b="1" dirty="0" smtClean="0"/>
              <a:t>TRANSPORTE TRADICIONAL Y EL INFORMAL METRO Y METROBUS </a:t>
            </a:r>
            <a:endParaRPr lang="pt-PT" sz="2000" b="1" dirty="0"/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El Metro Bus: características generales y evolución de la demanda</a:t>
            </a:r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El Metro: la línea 1 características generales y la nueva red Maestra</a:t>
            </a:r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El Metro: evolución de la demanda</a:t>
            </a:r>
          </a:p>
          <a:p>
            <a:pPr lvl="6"/>
            <a:r>
              <a:rPr lang="pt-PT" sz="2000" b="1" dirty="0"/>
              <a:t>INGRESOS y  COSTOS: Metro y MetroBus</a:t>
            </a:r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Metro Bus Tarifa Técnica 2017 </a:t>
            </a:r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Metro Línea 1 Tarifas al Usuario e Ingresos </a:t>
            </a:r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Metro Línea 1 Costos O+M y los Subsidios</a:t>
            </a:r>
          </a:p>
          <a:p>
            <a:pPr marL="4400504" lvl="7" indent="-285750">
              <a:buFont typeface="Arial" panose="020B0604020202020204" pitchFamily="34" charset="0"/>
              <a:buChar char="•"/>
            </a:pPr>
            <a:r>
              <a:rPr lang="pt-PT" sz="2000" dirty="0"/>
              <a:t>Subsidios Metro + MetroBus 2016</a:t>
            </a:r>
          </a:p>
          <a:p>
            <a:pPr lvl="6"/>
            <a:r>
              <a:rPr lang="pt-PT" sz="2000" b="1" dirty="0" smtClean="0"/>
              <a:t>				SISTEMA </a:t>
            </a:r>
            <a:r>
              <a:rPr lang="pt-PT" sz="2000" b="1" dirty="0"/>
              <a:t>INTEGRADO DE TRANSPORTE </a:t>
            </a:r>
            <a:endParaRPr lang="pt-PT" sz="2000" b="1" dirty="0" smtClean="0"/>
          </a:p>
          <a:p>
            <a:pPr marL="930722" lvl="1" indent="-342900" algn="ctr">
              <a:buFont typeface="Arial" panose="020B0604020202020204" pitchFamily="34" charset="0"/>
              <a:buChar char="•"/>
            </a:pPr>
            <a:r>
              <a:rPr lang="pt-PT" sz="2000" dirty="0" smtClean="0"/>
              <a:t>La </a:t>
            </a:r>
            <a:r>
              <a:rPr lang="pt-PT" sz="2000" dirty="0"/>
              <a:t>política</a:t>
            </a:r>
          </a:p>
          <a:p>
            <a:pPr marL="873572" lvl="1" indent="-285750" algn="ctr">
              <a:buFont typeface="Arial" panose="020B0604020202020204" pitchFamily="34" charset="0"/>
              <a:buChar char="•"/>
            </a:pPr>
            <a:r>
              <a:rPr lang="pt-PT" sz="2000" dirty="0"/>
              <a:t>Los Retos</a:t>
            </a:r>
          </a:p>
          <a:p>
            <a:endParaRPr lang="pt-PT" sz="2000" dirty="0" smtClean="0"/>
          </a:p>
          <a:p>
            <a:endParaRPr lang="pt-PT" sz="2000" dirty="0" smtClean="0"/>
          </a:p>
          <a:p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3479182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529455"/>
              </p:ext>
            </p:extLst>
          </p:nvPr>
        </p:nvGraphicFramePr>
        <p:xfrm>
          <a:off x="1388533" y="1066800"/>
          <a:ext cx="9245600" cy="531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7"/>
          <p:cNvSpPr txBox="1"/>
          <p:nvPr/>
        </p:nvSpPr>
        <p:spPr>
          <a:xfrm>
            <a:off x="2455334" y="99829"/>
            <a:ext cx="900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Metro la línea 1</a:t>
            </a:r>
            <a:r>
              <a:rPr lang="es-ES_tradnl" sz="2400" b="1" dirty="0" smtClean="0">
                <a:solidFill>
                  <a:schemeClr val="bg1"/>
                </a:solidFill>
                <a:latin typeface="Aller Light"/>
                <a:cs typeface="Aller Light"/>
              </a:rPr>
              <a:t>: evolución demanda promedio día laboral</a:t>
            </a:r>
            <a:endParaRPr lang="es-ES_tradnl" sz="24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647930" y="6210300"/>
            <a:ext cx="954500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es-ES_tradnl"/>
            </a:defPPr>
            <a:lvl1pPr>
              <a:defRPr sz="2400">
                <a:solidFill>
                  <a:srgbClr val="417DA4"/>
                </a:solidFill>
                <a:latin typeface="Calibri" panose="020F0502020204030204" pitchFamily="34" charset="0"/>
              </a:defRPr>
            </a:lvl1pPr>
          </a:lstStyle>
          <a:p>
            <a:pPr algn="ctr"/>
            <a:r>
              <a:rPr lang="es-PA" dirty="0"/>
              <a:t>Demanda diaria laboral promedio y crecimiento promedio</a:t>
            </a:r>
          </a:p>
          <a:p>
            <a:pPr algn="ctr"/>
            <a:r>
              <a:rPr lang="es-PA" dirty="0"/>
              <a:t>	Año 2015      218,508                 Año 2016    251,291            15%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18534" y="7210574"/>
            <a:ext cx="12615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2000" b="1" dirty="0" smtClean="0">
                <a:solidFill>
                  <a:srgbClr val="417DA4"/>
                </a:solidFill>
              </a:rPr>
              <a:t>La operación a San isidro se inició en Agosto 2015, el crecimiento promedio 2016/2015 agosto diciembre  fue 8%</a:t>
            </a:r>
            <a:endParaRPr lang="es-PA" sz="2000" b="1" dirty="0">
              <a:solidFill>
                <a:srgbClr val="417D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50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592667" y="5633548"/>
            <a:ext cx="12022666" cy="995851"/>
          </a:xfrm>
          <a:prstGeom prst="rect">
            <a:avLst/>
          </a:prstGeom>
          <a:solidFill>
            <a:srgbClr val="EEECE1"/>
          </a:solidFill>
        </p:spPr>
        <p:txBody>
          <a:bodyPr wrap="square" lIns="117542" tIns="58770" rIns="117542" bIns="58770" rtlCol="0">
            <a:spAutoFit/>
          </a:bodyPr>
          <a:lstStyle/>
          <a:p>
            <a:r>
              <a:rPr lang="es-PA" sz="5700" b="1" dirty="0" smtClean="0">
                <a:solidFill>
                  <a:schemeClr val="tx2"/>
                </a:solidFill>
              </a:rPr>
              <a:t>INGRESOS Y COSTOS: </a:t>
            </a:r>
            <a:r>
              <a:rPr lang="es-PA" sz="4800" b="1" dirty="0" smtClean="0">
                <a:solidFill>
                  <a:schemeClr val="tx2"/>
                </a:solidFill>
              </a:rPr>
              <a:t>Metro y Metro Bus</a:t>
            </a:r>
            <a:endParaRPr lang="es-PA" sz="4800" b="1" dirty="0">
              <a:solidFill>
                <a:schemeClr val="tx2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" y="1354667"/>
            <a:ext cx="5975048" cy="418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760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7"/>
          <p:cNvSpPr txBox="1"/>
          <p:nvPr/>
        </p:nvSpPr>
        <p:spPr>
          <a:xfrm>
            <a:off x="3748855" y="174795"/>
            <a:ext cx="6073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Metro Bus: tarifa técnica 2017</a:t>
            </a:r>
            <a:endParaRPr lang="es-ES_tradnl" sz="28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3421" y="1126536"/>
            <a:ext cx="64008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PA" sz="2400" b="1" dirty="0" smtClean="0">
                <a:solidFill>
                  <a:schemeClr val="accent1">
                    <a:lumMod val="50000"/>
                  </a:schemeClr>
                </a:solidFill>
              </a:rPr>
              <a:t>Transporte </a:t>
            </a:r>
            <a:r>
              <a:rPr lang="es-PA" sz="2400" b="1" dirty="0">
                <a:solidFill>
                  <a:schemeClr val="accent1">
                    <a:lumMod val="50000"/>
                  </a:schemeClr>
                </a:solidFill>
              </a:rPr>
              <a:t>Masivo de Panamá, S.A.</a:t>
            </a:r>
            <a:br>
              <a:rPr lang="es-PA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PA" sz="1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Abril 2017 – Adenda </a:t>
            </a:r>
            <a:r>
              <a:rPr lang="es-PA" sz="1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11 al Contrato de Concesión</a:t>
            </a:r>
            <a:endParaRPr lang="pt-PT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8973523" y="2033624"/>
            <a:ext cx="147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Tarifa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Técnica</a:t>
            </a:r>
            <a:endParaRPr kumimoji="0" lang="es-P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114036" y="2751963"/>
            <a:ext cx="1190431" cy="5487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$0.756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ángulo 9"/>
          <p:cNvSpPr/>
          <p:nvPr/>
        </p:nvSpPr>
        <p:spPr>
          <a:xfrm>
            <a:off x="9089207" y="3587317"/>
            <a:ext cx="1190431" cy="5487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$0.328</a:t>
            </a:r>
          </a:p>
        </p:txBody>
      </p:sp>
      <p:sp>
        <p:nvSpPr>
          <p:cNvPr id="7" name="Rectángulo 10"/>
          <p:cNvSpPr/>
          <p:nvPr/>
        </p:nvSpPr>
        <p:spPr>
          <a:xfrm>
            <a:off x="9089207" y="4444589"/>
            <a:ext cx="1190431" cy="5487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1.648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uadroTexto 12"/>
          <p:cNvSpPr txBox="1"/>
          <p:nvPr/>
        </p:nvSpPr>
        <p:spPr>
          <a:xfrm>
            <a:off x="7039426" y="1994715"/>
            <a:ext cx="147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Subsidio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Tarifa</a:t>
            </a:r>
            <a:endParaRPr kumimoji="0" lang="es-PA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ángulo 13"/>
          <p:cNvSpPr/>
          <p:nvPr/>
        </p:nvSpPr>
        <p:spPr>
          <a:xfrm>
            <a:off x="7179939" y="2751963"/>
            <a:ext cx="1190431" cy="54876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$0.506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ángulo 14"/>
          <p:cNvSpPr/>
          <p:nvPr/>
        </p:nvSpPr>
        <p:spPr>
          <a:xfrm>
            <a:off x="7179939" y="3587317"/>
            <a:ext cx="1190431" cy="54876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0.228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ángulo 15"/>
          <p:cNvSpPr/>
          <p:nvPr/>
        </p:nvSpPr>
        <p:spPr>
          <a:xfrm>
            <a:off x="7179939" y="4444589"/>
            <a:ext cx="1190431" cy="54876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$0.398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uadroTexto 17"/>
          <p:cNvSpPr txBox="1"/>
          <p:nvPr/>
        </p:nvSpPr>
        <p:spPr>
          <a:xfrm>
            <a:off x="5046299" y="1994715"/>
            <a:ext cx="161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Tarifa 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Usuario</a:t>
            </a:r>
            <a:endParaRPr kumimoji="0" lang="es-P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ángulo 18"/>
          <p:cNvSpPr/>
          <p:nvPr/>
        </p:nvSpPr>
        <p:spPr>
          <a:xfrm>
            <a:off x="5229605" y="2751963"/>
            <a:ext cx="1190431" cy="5487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$0.250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ángulo 19"/>
          <p:cNvSpPr/>
          <p:nvPr/>
        </p:nvSpPr>
        <p:spPr>
          <a:xfrm>
            <a:off x="5229605" y="3587317"/>
            <a:ext cx="1190431" cy="5487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0.100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ángulo 20"/>
          <p:cNvSpPr/>
          <p:nvPr/>
        </p:nvSpPr>
        <p:spPr>
          <a:xfrm>
            <a:off x="5229605" y="4444589"/>
            <a:ext cx="1190431" cy="54876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$1.250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CuadroTexto 6"/>
          <p:cNvSpPr txBox="1"/>
          <p:nvPr/>
        </p:nvSpPr>
        <p:spPr>
          <a:xfrm>
            <a:off x="6565854" y="264521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CuadroTexto 23"/>
          <p:cNvSpPr txBox="1"/>
          <p:nvPr/>
        </p:nvSpPr>
        <p:spPr>
          <a:xfrm>
            <a:off x="6565854" y="3502199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CuadroTexto 24"/>
          <p:cNvSpPr txBox="1"/>
          <p:nvPr/>
        </p:nvSpPr>
        <p:spPr>
          <a:xfrm>
            <a:off x="6565854" y="4359183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CuadroTexto 25"/>
          <p:cNvSpPr txBox="1"/>
          <p:nvPr/>
        </p:nvSpPr>
        <p:spPr>
          <a:xfrm>
            <a:off x="8536294" y="2694945"/>
            <a:ext cx="504056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uadroTexto 26"/>
          <p:cNvSpPr txBox="1"/>
          <p:nvPr/>
        </p:nvSpPr>
        <p:spPr>
          <a:xfrm>
            <a:off x="8536294" y="3551929"/>
            <a:ext cx="504056" cy="64633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uadroTexto 27"/>
          <p:cNvSpPr txBox="1"/>
          <p:nvPr/>
        </p:nvSpPr>
        <p:spPr>
          <a:xfrm>
            <a:off x="8536294" y="4408913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ángulo 28"/>
          <p:cNvSpPr/>
          <p:nvPr/>
        </p:nvSpPr>
        <p:spPr>
          <a:xfrm>
            <a:off x="2416231" y="2794679"/>
            <a:ext cx="2155645" cy="41229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Troncal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 Transversal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ángulo 29"/>
          <p:cNvSpPr/>
          <p:nvPr/>
        </p:nvSpPr>
        <p:spPr>
          <a:xfrm>
            <a:off x="2416231" y="3633627"/>
            <a:ext cx="1152128" cy="3748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Escolares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ángulo 30"/>
          <p:cNvSpPr/>
          <p:nvPr/>
        </p:nvSpPr>
        <p:spPr>
          <a:xfrm>
            <a:off x="2416231" y="4516720"/>
            <a:ext cx="2376264" cy="3748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Expreso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/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Semiexpreso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Conector recto de flecha 22"/>
          <p:cNvCxnSpPr/>
          <p:nvPr/>
        </p:nvCxnSpPr>
        <p:spPr>
          <a:xfrm>
            <a:off x="4588519" y="3000826"/>
            <a:ext cx="6119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4098"/>
          <p:cNvCxnSpPr/>
          <p:nvPr/>
        </p:nvCxnSpPr>
        <p:spPr>
          <a:xfrm>
            <a:off x="3542731" y="3821034"/>
            <a:ext cx="1667197" cy="6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4101"/>
          <p:cNvCxnSpPr/>
          <p:nvPr/>
        </p:nvCxnSpPr>
        <p:spPr>
          <a:xfrm flipV="1">
            <a:off x="4717545" y="4702417"/>
            <a:ext cx="443061" cy="1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4103"/>
          <p:cNvCxnSpPr/>
          <p:nvPr/>
        </p:nvCxnSpPr>
        <p:spPr>
          <a:xfrm>
            <a:off x="2485292" y="5374231"/>
            <a:ext cx="78156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41"/>
          <p:cNvSpPr/>
          <p:nvPr/>
        </p:nvSpPr>
        <p:spPr>
          <a:xfrm>
            <a:off x="5229605" y="6727851"/>
            <a:ext cx="1190431" cy="5487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$3.6 MM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ángulo 42"/>
          <p:cNvSpPr/>
          <p:nvPr/>
        </p:nvSpPr>
        <p:spPr>
          <a:xfrm>
            <a:off x="5229605" y="5804527"/>
            <a:ext cx="1190431" cy="5487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$43.1MM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ángulo 45"/>
          <p:cNvSpPr/>
          <p:nvPr/>
        </p:nvSpPr>
        <p:spPr>
          <a:xfrm>
            <a:off x="2416231" y="5893213"/>
            <a:ext cx="1295846" cy="3748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2016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2" name="Conector recto de flecha 46"/>
          <p:cNvCxnSpPr>
            <a:stCxn id="31" idx="3"/>
          </p:cNvCxnSpPr>
          <p:nvPr/>
        </p:nvCxnSpPr>
        <p:spPr>
          <a:xfrm flipV="1">
            <a:off x="3712077" y="6078910"/>
            <a:ext cx="1382837" cy="17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47"/>
          <p:cNvSpPr txBox="1"/>
          <p:nvPr/>
        </p:nvSpPr>
        <p:spPr>
          <a:xfrm>
            <a:off x="2416231" y="5417265"/>
            <a:ext cx="434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A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INGRESOS</a:t>
            </a:r>
            <a:endParaRPr kumimoji="0" lang="es-PA" sz="1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ángulo 37"/>
          <p:cNvSpPr/>
          <p:nvPr/>
        </p:nvSpPr>
        <p:spPr>
          <a:xfrm>
            <a:off x="2416232" y="6818195"/>
            <a:ext cx="1615354" cy="37481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Marzo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Conector recto de flecha 31"/>
          <p:cNvCxnSpPr/>
          <p:nvPr/>
        </p:nvCxnSpPr>
        <p:spPr>
          <a:xfrm flipV="1">
            <a:off x="3897111" y="7002234"/>
            <a:ext cx="1198019" cy="33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uadroTexto 43"/>
          <p:cNvSpPr txBox="1"/>
          <p:nvPr/>
        </p:nvSpPr>
        <p:spPr>
          <a:xfrm>
            <a:off x="6535032" y="5819140"/>
            <a:ext cx="504056" cy="44145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CuadroTexto 44"/>
          <p:cNvSpPr txBox="1"/>
          <p:nvPr/>
        </p:nvSpPr>
        <p:spPr>
          <a:xfrm>
            <a:off x="6535032" y="6801627"/>
            <a:ext cx="504056" cy="44145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ángulo 48"/>
          <p:cNvSpPr/>
          <p:nvPr/>
        </p:nvSpPr>
        <p:spPr>
          <a:xfrm>
            <a:off x="7181622" y="6742464"/>
            <a:ext cx="1190431" cy="5487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$5.8 MM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ángulo 49"/>
          <p:cNvSpPr/>
          <p:nvPr/>
        </p:nvSpPr>
        <p:spPr>
          <a:xfrm>
            <a:off x="7181622" y="5819140"/>
            <a:ext cx="1190431" cy="5487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$68.1MM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CuadroTexto 50"/>
          <p:cNvSpPr txBox="1"/>
          <p:nvPr/>
        </p:nvSpPr>
        <p:spPr>
          <a:xfrm>
            <a:off x="8536294" y="5844150"/>
            <a:ext cx="504056" cy="485598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CuadroTexto 51"/>
          <p:cNvSpPr txBox="1"/>
          <p:nvPr/>
        </p:nvSpPr>
        <p:spPr>
          <a:xfrm>
            <a:off x="8536294" y="6791981"/>
            <a:ext cx="504056" cy="441453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ectángulo 52"/>
          <p:cNvSpPr/>
          <p:nvPr/>
        </p:nvSpPr>
        <p:spPr>
          <a:xfrm>
            <a:off x="9089207" y="6742464"/>
            <a:ext cx="1190431" cy="5487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$9.4 MM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ectángulo 53"/>
          <p:cNvSpPr/>
          <p:nvPr/>
        </p:nvSpPr>
        <p:spPr>
          <a:xfrm>
            <a:off x="9089207" y="5819140"/>
            <a:ext cx="1190431" cy="5487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$111.2MM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10941269" y="5840313"/>
            <a:ext cx="76174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61% </a:t>
            </a:r>
            <a:endParaRPr lang="pt-P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10977802" y="6734509"/>
            <a:ext cx="76174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62% </a:t>
            </a:r>
            <a:endParaRPr lang="pt-P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0088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7"/>
          <p:cNvSpPr txBox="1"/>
          <p:nvPr/>
        </p:nvSpPr>
        <p:spPr>
          <a:xfrm>
            <a:off x="2455334" y="99829"/>
            <a:ext cx="900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Metro la línea 1</a:t>
            </a:r>
            <a:r>
              <a:rPr lang="es-ES_tradnl" sz="2400" b="1" dirty="0" smtClean="0">
                <a:solidFill>
                  <a:schemeClr val="bg1"/>
                </a:solidFill>
                <a:latin typeface="Aller Light"/>
                <a:cs typeface="Aller Light"/>
              </a:rPr>
              <a:t>: Tarifas al usuario e Ingresos</a:t>
            </a:r>
            <a:endParaRPr lang="es-ES_tradnl" sz="24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81176"/>
              </p:ext>
            </p:extLst>
          </p:nvPr>
        </p:nvGraphicFramePr>
        <p:xfrm>
          <a:off x="4114800" y="1134533"/>
          <a:ext cx="8280400" cy="5147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35468" y="6282266"/>
            <a:ext cx="12666132" cy="800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A" b="1" dirty="0" smtClean="0">
                <a:solidFill>
                  <a:srgbClr val="417DA4"/>
                </a:solidFill>
              </a:rPr>
              <a:t>Ingreso Anual Total y crecimiento</a:t>
            </a:r>
          </a:p>
          <a:p>
            <a:r>
              <a:rPr lang="es-PA" b="1" dirty="0" smtClean="0">
                <a:solidFill>
                  <a:srgbClr val="417DA4"/>
                </a:solidFill>
              </a:rPr>
              <a:t>	Año 2015      </a:t>
            </a:r>
            <a:r>
              <a:rPr lang="es-PA" b="1" dirty="0">
                <a:solidFill>
                  <a:srgbClr val="417DA4"/>
                </a:solidFill>
              </a:rPr>
              <a:t> </a:t>
            </a:r>
            <a:r>
              <a:rPr lang="es-PA" b="1" dirty="0" smtClean="0">
                <a:solidFill>
                  <a:srgbClr val="417DA4"/>
                </a:solidFill>
              </a:rPr>
              <a:t>23,79 MM      	</a:t>
            </a:r>
            <a:r>
              <a:rPr lang="es-PA" b="1" dirty="0">
                <a:solidFill>
                  <a:srgbClr val="417DA4"/>
                </a:solidFill>
              </a:rPr>
              <a:t> </a:t>
            </a:r>
            <a:r>
              <a:rPr lang="es-PA" b="1" dirty="0" smtClean="0">
                <a:solidFill>
                  <a:srgbClr val="417DA4"/>
                </a:solidFill>
              </a:rPr>
              <a:t>         Año 2016    </a:t>
            </a:r>
            <a:r>
              <a:rPr lang="es-PA" b="1" dirty="0">
                <a:solidFill>
                  <a:srgbClr val="417DA4"/>
                </a:solidFill>
              </a:rPr>
              <a:t> </a:t>
            </a:r>
            <a:r>
              <a:rPr lang="es-PA" b="1" dirty="0" smtClean="0">
                <a:solidFill>
                  <a:srgbClr val="417DA4"/>
                </a:solidFill>
              </a:rPr>
              <a:t>27,31   MM        				15</a:t>
            </a:r>
            <a:r>
              <a:rPr lang="es-PA" b="1" dirty="0">
                <a:solidFill>
                  <a:srgbClr val="417DA4"/>
                </a:solidFill>
              </a:rPr>
              <a:t>% </a:t>
            </a: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860857"/>
              </p:ext>
            </p:extLst>
          </p:nvPr>
        </p:nvGraphicFramePr>
        <p:xfrm>
          <a:off x="135468" y="1667776"/>
          <a:ext cx="3640666" cy="3470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06891"/>
                <a:gridCol w="1433775"/>
              </a:tblGrid>
              <a:tr h="486367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es-PA" sz="1800" b="1" i="0" u="none" strike="noStrike" dirty="0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TARIFA POR VIAJE</a:t>
                      </a:r>
                      <a:endParaRPr lang="es-PA" sz="1800" b="1" i="0" u="none" strike="noStrike" dirty="0">
                        <a:solidFill>
                          <a:srgbClr val="417DA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</a:pPr>
                      <a:r>
                        <a:rPr lang="es-PA" sz="2400" b="1" i="0" u="none" strike="noStrike" dirty="0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US$</a:t>
                      </a:r>
                      <a:endParaRPr lang="es-PA" sz="2400" b="1" i="0" u="none" strike="noStrike" dirty="0">
                        <a:solidFill>
                          <a:srgbClr val="417DA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367">
                <a:tc>
                  <a:txBody>
                    <a:bodyPr/>
                    <a:lstStyle/>
                    <a:p>
                      <a:pPr algn="l" fontAlgn="t"/>
                      <a:r>
                        <a:rPr lang="es-PA" sz="1800" u="none" strike="noStrike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Tarifa individual</a:t>
                      </a:r>
                      <a:endParaRPr lang="es-PA" sz="1800" b="0" i="0" u="none" strike="noStrike" dirty="0">
                        <a:solidFill>
                          <a:srgbClr val="417DA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</a:pPr>
                      <a:r>
                        <a:rPr lang="es-PA" sz="2400" b="1" u="none" strike="noStrike" dirty="0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0.350</a:t>
                      </a:r>
                      <a:endParaRPr lang="es-PA" sz="2400" b="1" i="0" u="none" strike="noStrike" dirty="0">
                        <a:solidFill>
                          <a:srgbClr val="417DA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266">
                <a:tc>
                  <a:txBody>
                    <a:bodyPr/>
                    <a:lstStyle/>
                    <a:p>
                      <a:pPr algn="l" fontAlgn="t"/>
                      <a:r>
                        <a:rPr lang="es-PA" sz="1800" u="none" strike="noStrike" dirty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Tarifa para </a:t>
                      </a:r>
                      <a:r>
                        <a:rPr lang="es-PA" sz="1800" u="none" strike="noStrike" dirty="0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jubilados </a:t>
                      </a:r>
                      <a:r>
                        <a:rPr lang="es-PA" sz="1800" u="none" strike="noStrike" dirty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y pensionados  </a:t>
                      </a:r>
                      <a:r>
                        <a:rPr lang="es-PA" sz="1800" u="none" strike="noStrike" dirty="0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descuento </a:t>
                      </a:r>
                      <a:r>
                        <a:rPr lang="es-PA" sz="1800" u="none" strike="noStrike" dirty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del 30</a:t>
                      </a:r>
                      <a:r>
                        <a:rPr lang="es-PA" sz="1800" u="none" strike="noStrike" dirty="0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s-PA" sz="1800" b="0" i="0" u="none" strike="noStrike" dirty="0">
                        <a:solidFill>
                          <a:srgbClr val="417DA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</a:pPr>
                      <a:r>
                        <a:rPr lang="es-PA" sz="2400" b="1" u="none" strike="noStrike" dirty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0.245</a:t>
                      </a:r>
                      <a:endParaRPr lang="es-PA" sz="2400" b="1" i="0" u="none" strike="noStrike" dirty="0">
                        <a:solidFill>
                          <a:srgbClr val="417DA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467">
                <a:tc>
                  <a:txBody>
                    <a:bodyPr/>
                    <a:lstStyle/>
                    <a:p>
                      <a:pPr algn="l" fontAlgn="t"/>
                      <a:r>
                        <a:rPr lang="es-PA" sz="1800" u="none" strike="noStrike" dirty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Tarifas  para  personas  con  discapacidad  </a:t>
                      </a:r>
                      <a:r>
                        <a:rPr lang="es-PA" sz="1800" u="none" strike="noStrike" dirty="0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descuento del 30%</a:t>
                      </a:r>
                      <a:endParaRPr lang="es-PA" sz="1800" b="0" i="0" u="none" strike="noStrike" dirty="0">
                        <a:solidFill>
                          <a:srgbClr val="417DA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</a:pPr>
                      <a:r>
                        <a:rPr lang="es-PA" sz="2400" b="1" u="none" strike="noStrike" dirty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0.245</a:t>
                      </a:r>
                      <a:endParaRPr lang="es-PA" sz="2400" b="1" i="0" u="none" strike="noStrike" dirty="0">
                        <a:solidFill>
                          <a:srgbClr val="417DA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algn="l" fontAlgn="t"/>
                      <a:r>
                        <a:rPr lang="es-PA" sz="1800" u="none" strike="noStrike" dirty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Los estudiantes hasta el nivel </a:t>
                      </a:r>
                      <a:r>
                        <a:rPr lang="es-PA" sz="1800" u="none" strike="noStrike" dirty="0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medio </a:t>
                      </a:r>
                      <a:r>
                        <a:rPr lang="es-PA" sz="1800" u="none" strike="noStrike" dirty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descuento </a:t>
                      </a:r>
                      <a:r>
                        <a:rPr lang="es-PA" sz="1800" u="none" strike="noStrike" dirty="0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al </a:t>
                      </a:r>
                      <a:r>
                        <a:rPr lang="es-PA" sz="1800" u="none" strike="noStrike" dirty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50</a:t>
                      </a:r>
                      <a:r>
                        <a:rPr lang="es-PA" sz="1800" u="none" strike="noStrike" dirty="0" smtClean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%</a:t>
                      </a:r>
                      <a:endParaRPr lang="es-PA" sz="1800" b="0" i="0" u="none" strike="noStrike" dirty="0">
                        <a:solidFill>
                          <a:srgbClr val="417DA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spcBef>
                          <a:spcPts val="1200"/>
                        </a:spcBef>
                      </a:pPr>
                      <a:r>
                        <a:rPr lang="es-PA" sz="2400" b="1" u="none" strike="noStrike" dirty="0">
                          <a:solidFill>
                            <a:srgbClr val="417DA4"/>
                          </a:solidFill>
                          <a:effectLst/>
                          <a:latin typeface="+mn-lt"/>
                        </a:rPr>
                        <a:t>0.175</a:t>
                      </a:r>
                      <a:endParaRPr lang="es-PA" sz="2400" b="1" i="0" u="none" strike="noStrike" dirty="0">
                        <a:solidFill>
                          <a:srgbClr val="417DA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1151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7"/>
          <p:cNvSpPr txBox="1"/>
          <p:nvPr/>
        </p:nvSpPr>
        <p:spPr>
          <a:xfrm>
            <a:off x="2455334" y="99829"/>
            <a:ext cx="900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Metro la línea 1</a:t>
            </a:r>
            <a:r>
              <a:rPr lang="es-ES_tradnl" sz="2400" b="1" dirty="0" smtClean="0">
                <a:solidFill>
                  <a:schemeClr val="bg1"/>
                </a:solidFill>
                <a:latin typeface="Aller Light"/>
                <a:cs typeface="Aller Light"/>
              </a:rPr>
              <a:t>: Los Costos de O+M y los Subsidios</a:t>
            </a:r>
            <a:endParaRPr lang="es-ES_tradnl" sz="24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66973" y="1639431"/>
            <a:ext cx="3320140" cy="224676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s-PA" sz="2800" b="1" dirty="0" smtClean="0">
                <a:solidFill>
                  <a:srgbClr val="417D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Costos O+M </a:t>
            </a:r>
          </a:p>
          <a:p>
            <a:endParaRPr lang="es-PA" sz="2800" dirty="0">
              <a:solidFill>
                <a:srgbClr val="417DA4"/>
              </a:solidFill>
            </a:endParaRPr>
          </a:p>
          <a:p>
            <a:r>
              <a:rPr lang="es-PA" sz="2800" dirty="0" smtClean="0">
                <a:solidFill>
                  <a:srgbClr val="417DA4"/>
                </a:solidFill>
              </a:rPr>
              <a:t>2015  </a:t>
            </a:r>
            <a:r>
              <a:rPr lang="es-PA" sz="2800" b="1" dirty="0" smtClean="0">
                <a:solidFill>
                  <a:srgbClr val="417DA4"/>
                </a:solidFill>
              </a:rPr>
              <a:t>40</a:t>
            </a:r>
            <a:r>
              <a:rPr lang="es-PA" sz="2800" dirty="0" smtClean="0">
                <a:solidFill>
                  <a:srgbClr val="417DA4"/>
                </a:solidFill>
              </a:rPr>
              <a:t>        Millones</a:t>
            </a:r>
          </a:p>
          <a:p>
            <a:endParaRPr lang="es-PA" sz="2800" dirty="0">
              <a:solidFill>
                <a:srgbClr val="417DA4"/>
              </a:solidFill>
            </a:endParaRPr>
          </a:p>
          <a:p>
            <a:r>
              <a:rPr lang="es-PA" sz="2800" dirty="0" smtClean="0">
                <a:solidFill>
                  <a:srgbClr val="417DA4"/>
                </a:solidFill>
              </a:rPr>
              <a:t>2016  </a:t>
            </a:r>
            <a:r>
              <a:rPr lang="es-PA" sz="2800" b="1" dirty="0" smtClean="0">
                <a:solidFill>
                  <a:srgbClr val="417DA4"/>
                </a:solidFill>
              </a:rPr>
              <a:t>38 </a:t>
            </a:r>
            <a:r>
              <a:rPr lang="es-PA" sz="2800" dirty="0" smtClean="0">
                <a:solidFill>
                  <a:srgbClr val="417DA4"/>
                </a:solidFill>
              </a:rPr>
              <a:t> </a:t>
            </a:r>
            <a:r>
              <a:rPr lang="es-PA" sz="2800" dirty="0" smtClean="0">
                <a:solidFill>
                  <a:srgbClr val="417DA4"/>
                </a:solidFill>
              </a:rPr>
              <a:t>Millones</a:t>
            </a:r>
            <a:endParaRPr lang="es-PA" sz="2800" dirty="0">
              <a:solidFill>
                <a:srgbClr val="417DA4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824086" y="1636329"/>
            <a:ext cx="3153427" cy="224676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s-PA" sz="2800" b="1" dirty="0" smtClean="0">
                <a:solidFill>
                  <a:srgbClr val="417D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Ingresos Tarifarios</a:t>
            </a:r>
          </a:p>
          <a:p>
            <a:endParaRPr lang="es-PA" sz="2800" dirty="0">
              <a:solidFill>
                <a:srgbClr val="417DA4"/>
              </a:solidFill>
            </a:endParaRPr>
          </a:p>
          <a:p>
            <a:r>
              <a:rPr lang="es-PA" sz="2800" dirty="0" smtClean="0">
                <a:solidFill>
                  <a:srgbClr val="417DA4"/>
                </a:solidFill>
              </a:rPr>
              <a:t>2015 </a:t>
            </a:r>
            <a:r>
              <a:rPr lang="es-PA" sz="2800" b="1" dirty="0">
                <a:solidFill>
                  <a:srgbClr val="417DA4"/>
                </a:solidFill>
              </a:rPr>
              <a:t>23,79</a:t>
            </a:r>
            <a:r>
              <a:rPr lang="es-PA" sz="2800" dirty="0" smtClean="0">
                <a:solidFill>
                  <a:srgbClr val="417DA4"/>
                </a:solidFill>
              </a:rPr>
              <a:t> Millones</a:t>
            </a:r>
          </a:p>
          <a:p>
            <a:endParaRPr lang="es-PA" sz="2800" dirty="0">
              <a:solidFill>
                <a:srgbClr val="417DA4"/>
              </a:solidFill>
            </a:endParaRPr>
          </a:p>
          <a:p>
            <a:r>
              <a:rPr lang="es-PA" sz="2800" dirty="0" smtClean="0">
                <a:solidFill>
                  <a:srgbClr val="417DA4"/>
                </a:solidFill>
              </a:rPr>
              <a:t>2016 </a:t>
            </a:r>
            <a:r>
              <a:rPr lang="es-PA" sz="2800" b="1" dirty="0">
                <a:solidFill>
                  <a:srgbClr val="417DA4"/>
                </a:solidFill>
              </a:rPr>
              <a:t>27,31</a:t>
            </a:r>
            <a:r>
              <a:rPr lang="es-PA" sz="2800" dirty="0" smtClean="0">
                <a:solidFill>
                  <a:srgbClr val="417DA4"/>
                </a:solidFill>
              </a:rPr>
              <a:t> Millones</a:t>
            </a:r>
            <a:endParaRPr lang="es-PA" sz="2800" dirty="0">
              <a:solidFill>
                <a:srgbClr val="417DA4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8957904" y="1630125"/>
            <a:ext cx="3320140" cy="224676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es-PA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Subsidio a Operación</a:t>
            </a:r>
          </a:p>
          <a:p>
            <a:endParaRPr lang="es-PA" sz="2800" dirty="0" smtClean="0">
              <a:solidFill>
                <a:srgbClr val="417DA4"/>
              </a:solidFill>
            </a:endParaRPr>
          </a:p>
          <a:p>
            <a:r>
              <a:rPr lang="es-PA" sz="2800" dirty="0" smtClean="0">
                <a:solidFill>
                  <a:srgbClr val="417DA4"/>
                </a:solidFill>
              </a:rPr>
              <a:t>2015</a:t>
            </a:r>
            <a:r>
              <a:rPr lang="es-PA" sz="2800" b="1" dirty="0" smtClean="0">
                <a:solidFill>
                  <a:srgbClr val="417DA4"/>
                </a:solidFill>
              </a:rPr>
              <a:t> 		</a:t>
            </a:r>
            <a:r>
              <a:rPr lang="es-PA" sz="2800" b="1" dirty="0" smtClean="0">
                <a:solidFill>
                  <a:srgbClr val="FF0000"/>
                </a:solidFill>
              </a:rPr>
              <a:t>41</a:t>
            </a:r>
            <a:r>
              <a:rPr lang="es-PA" sz="2800" b="1" dirty="0" smtClean="0">
                <a:solidFill>
                  <a:srgbClr val="FF0000"/>
                </a:solidFill>
              </a:rPr>
              <a:t>% *</a:t>
            </a:r>
            <a:endParaRPr lang="es-PA" sz="2800" b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lain" startAt="2015"/>
            </a:pPr>
            <a:endParaRPr lang="es-PA" sz="2800" dirty="0">
              <a:solidFill>
                <a:srgbClr val="417DA4"/>
              </a:solidFill>
            </a:endParaRPr>
          </a:p>
          <a:p>
            <a:r>
              <a:rPr lang="es-PA" sz="2800" dirty="0" smtClean="0">
                <a:solidFill>
                  <a:srgbClr val="417DA4"/>
                </a:solidFill>
              </a:rPr>
              <a:t>2016		</a:t>
            </a:r>
            <a:r>
              <a:rPr lang="es-PA" sz="2800" b="1" dirty="0" smtClean="0">
                <a:solidFill>
                  <a:srgbClr val="FF0000"/>
                </a:solidFill>
              </a:rPr>
              <a:t>28%</a:t>
            </a:r>
            <a:endParaRPr lang="es-PA" sz="2800" b="1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2217" y="4883970"/>
            <a:ext cx="12293599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dirty="0">
                <a:solidFill>
                  <a:srgbClr val="417DA4"/>
                </a:solidFill>
                <a:latin typeface="Calibri" panose="020F0502020204030204" pitchFamily="34" charset="0"/>
              </a:rPr>
              <a:t>El presupuesto 2017 contempló un tarifa al usuario de B./0.50 que no se ha dado</a:t>
            </a:r>
            <a:r>
              <a:rPr lang="es-PA" sz="2400" dirty="0" smtClean="0">
                <a:solidFill>
                  <a:srgbClr val="417DA4"/>
                </a:solidFill>
                <a:latin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PA" sz="2400" dirty="0">
              <a:solidFill>
                <a:srgbClr val="417DA4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A" sz="2400" dirty="0">
                <a:solidFill>
                  <a:srgbClr val="417DA4"/>
                </a:solidFill>
                <a:latin typeface="Calibri" panose="020F0502020204030204" pitchFamily="34" charset="0"/>
              </a:rPr>
              <a:t>Durante el 2016 se estudiaron distintos escenarios de tarifa integrada Metro – MetroBus. Se acordó un esquema que tampoco se ha podido implantar.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1" y="7014430"/>
            <a:ext cx="12715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solidFill>
                  <a:srgbClr val="FF0000"/>
                </a:solidFill>
              </a:rPr>
              <a:t>* Los costos 2015 incluyen compromisos anteriores, consecuencia del </a:t>
            </a:r>
            <a:r>
              <a:rPr lang="es-MX" sz="2000" dirty="0" err="1" smtClean="0">
                <a:solidFill>
                  <a:srgbClr val="FF0000"/>
                </a:solidFill>
              </a:rPr>
              <a:t>ajsute</a:t>
            </a:r>
            <a:r>
              <a:rPr lang="es-MX" sz="2000" dirty="0" smtClean="0">
                <a:solidFill>
                  <a:srgbClr val="FF0000"/>
                </a:solidFill>
              </a:rPr>
              <a:t> de cuentas al pasar de SMP a S.A.</a:t>
            </a:r>
            <a:endParaRPr lang="es-MX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84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7"/>
          <p:cNvSpPr txBox="1"/>
          <p:nvPr/>
        </p:nvSpPr>
        <p:spPr>
          <a:xfrm>
            <a:off x="2455334" y="99829"/>
            <a:ext cx="900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Subsidios Metro + </a:t>
            </a:r>
            <a:r>
              <a:rPr lang="es-ES_tradnl" sz="2800" b="1" dirty="0" err="1" smtClean="0">
                <a:solidFill>
                  <a:schemeClr val="bg1"/>
                </a:solidFill>
                <a:latin typeface="Aller Light"/>
                <a:cs typeface="Aller Light"/>
              </a:rPr>
              <a:t>Metrobus</a:t>
            </a: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 Año 2016 </a:t>
            </a:r>
            <a:endParaRPr lang="es-ES_tradnl" sz="24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965532"/>
              </p:ext>
            </p:extLst>
          </p:nvPr>
        </p:nvGraphicFramePr>
        <p:xfrm>
          <a:off x="2078125" y="2547101"/>
          <a:ext cx="7940082" cy="2041617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{3C2FFA5D-87B4-456A-9821-1D502468CF0F}</a:tableStyleId>
              </a:tblPr>
              <a:tblGrid>
                <a:gridCol w="1710826"/>
                <a:gridCol w="2129466"/>
                <a:gridCol w="2049895"/>
                <a:gridCol w="2049895"/>
              </a:tblGrid>
              <a:tr h="698517">
                <a:tc>
                  <a:txBody>
                    <a:bodyPr/>
                    <a:lstStyle/>
                    <a:p>
                      <a:pPr algn="ctr" fontAlgn="b"/>
                      <a:r>
                        <a:rPr lang="es-PA" sz="2200" u="none" strike="noStrike" dirty="0">
                          <a:solidFill>
                            <a:srgbClr val="417DA4"/>
                          </a:solidFill>
                          <a:effectLst/>
                        </a:rPr>
                        <a:t>Año 2016</a:t>
                      </a:r>
                      <a:endParaRPr lang="es-PA" sz="2200" b="0" i="0" u="none" strike="noStrike" dirty="0">
                        <a:solidFill>
                          <a:srgbClr val="417DA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87822" rtl="0" eaLnBrk="1" fontAlgn="b" latinLnBrk="0" hangingPunct="1"/>
                      <a:r>
                        <a:rPr lang="es-PA" sz="2200" u="none" strike="noStrike" kern="1200" dirty="0">
                          <a:solidFill>
                            <a:srgbClr val="417DA4"/>
                          </a:solidFill>
                          <a:effectLst/>
                        </a:rPr>
                        <a:t>Monto Total del subsidio</a:t>
                      </a:r>
                      <a:endParaRPr lang="es-PA" sz="2200" b="0" i="0" u="none" strike="noStrike" kern="1200" dirty="0">
                        <a:solidFill>
                          <a:srgbClr val="417DA4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A" sz="2200" u="none" strike="noStrike" dirty="0" smtClean="0">
                          <a:solidFill>
                            <a:srgbClr val="417DA4"/>
                          </a:solidFill>
                          <a:effectLst/>
                        </a:rPr>
                        <a:t>Pasajeros Pagos transportados</a:t>
                      </a:r>
                      <a:endParaRPr lang="es-PA" sz="2200" b="0" i="0" u="none" strike="noStrike" dirty="0">
                        <a:solidFill>
                          <a:srgbClr val="417DA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587822" rtl="0" eaLnBrk="1" fontAlgn="b" latinLnBrk="0" hangingPunct="1"/>
                      <a:r>
                        <a:rPr lang="es-PA" sz="2200" u="none" strike="noStrike" kern="1200" dirty="0">
                          <a:solidFill>
                            <a:srgbClr val="417DA4"/>
                          </a:solidFill>
                          <a:effectLst/>
                        </a:rPr>
                        <a:t>Subsidio por pasajero</a:t>
                      </a:r>
                      <a:endParaRPr lang="es-PA" sz="2200" b="0" i="0" u="none" strike="noStrike" kern="1200" dirty="0">
                        <a:solidFill>
                          <a:srgbClr val="417DA4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1550">
                <a:tc>
                  <a:txBody>
                    <a:bodyPr/>
                    <a:lstStyle/>
                    <a:p>
                      <a:pPr algn="ctr" fontAlgn="b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PA" sz="2200" u="none" strike="noStrike" dirty="0">
                          <a:solidFill>
                            <a:srgbClr val="417DA4"/>
                          </a:solidFill>
                          <a:effectLst/>
                        </a:rPr>
                        <a:t>Metro Bus</a:t>
                      </a:r>
                      <a:endParaRPr lang="es-PA" sz="2200" b="0" i="0" u="none" strike="noStrike" dirty="0">
                        <a:solidFill>
                          <a:srgbClr val="417DA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PA" sz="2200" u="none" strike="noStrike" dirty="0">
                          <a:solidFill>
                            <a:srgbClr val="417DA4"/>
                          </a:solidFill>
                          <a:effectLst/>
                        </a:rPr>
                        <a:t> </a:t>
                      </a:r>
                      <a:r>
                        <a:rPr lang="es-PA" sz="2200" u="none" strike="noStrike" dirty="0" smtClean="0">
                          <a:solidFill>
                            <a:srgbClr val="417DA4"/>
                          </a:solidFill>
                          <a:effectLst/>
                        </a:rPr>
                        <a:t>68,100,000 </a:t>
                      </a:r>
                      <a:endParaRPr lang="es-PA" sz="2200" b="0" i="0" u="none" strike="noStrike" dirty="0">
                        <a:solidFill>
                          <a:srgbClr val="417DA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587822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A" sz="2200" u="none" strike="noStrike" kern="1200" dirty="0" smtClean="0">
                          <a:solidFill>
                            <a:srgbClr val="417DA4"/>
                          </a:solidFill>
                          <a:effectLst/>
                        </a:rPr>
                        <a:t>137,711,165</a:t>
                      </a:r>
                      <a:endParaRPr lang="es-PA" sz="2200" u="none" strike="noStrike" kern="1200" dirty="0" smtClean="0">
                        <a:solidFill>
                          <a:srgbClr val="417DA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PA" sz="2200" u="none" strike="noStrike" dirty="0">
                          <a:solidFill>
                            <a:srgbClr val="417DA4"/>
                          </a:solidFill>
                          <a:effectLst/>
                        </a:rPr>
                        <a:t>B/. 0.49</a:t>
                      </a:r>
                      <a:endParaRPr lang="es-PA" sz="2200" b="0" i="0" u="none" strike="noStrike" dirty="0">
                        <a:solidFill>
                          <a:srgbClr val="417DA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</a:tr>
              <a:tr h="671550">
                <a:tc>
                  <a:txBody>
                    <a:bodyPr/>
                    <a:lstStyle/>
                    <a:p>
                      <a:pPr algn="ctr" fontAlgn="b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PA" sz="2200" u="none" strike="noStrike" dirty="0">
                          <a:solidFill>
                            <a:srgbClr val="417DA4"/>
                          </a:solidFill>
                          <a:effectLst/>
                        </a:rPr>
                        <a:t>Metro </a:t>
                      </a:r>
                      <a:endParaRPr lang="es-PA" sz="2200" b="0" i="0" u="none" strike="noStrike" dirty="0">
                        <a:solidFill>
                          <a:srgbClr val="417DA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PA" sz="2200" u="none" strike="noStrike" dirty="0" smtClean="0">
                          <a:solidFill>
                            <a:srgbClr val="417DA4"/>
                          </a:solidFill>
                          <a:effectLst/>
                        </a:rPr>
                        <a:t>10,687,056</a:t>
                      </a:r>
                      <a:endParaRPr lang="es-PA" sz="2200" b="0" i="0" u="none" strike="noStrike" dirty="0">
                        <a:solidFill>
                          <a:srgbClr val="417DA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7822" rtl="0" eaLnBrk="1" fontAlgn="b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A" sz="2200" u="none" strike="noStrike" kern="1200" dirty="0" smtClean="0">
                          <a:solidFill>
                            <a:srgbClr val="417DA4"/>
                          </a:solidFill>
                          <a:effectLst/>
                        </a:rPr>
                        <a:t>78,700,112 </a:t>
                      </a:r>
                      <a:endParaRPr lang="es-PA" sz="2200" u="none" strike="noStrike" kern="1200" dirty="0">
                        <a:solidFill>
                          <a:srgbClr val="417DA4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PA" sz="2200" u="none" strike="noStrike" dirty="0">
                          <a:solidFill>
                            <a:srgbClr val="417DA4"/>
                          </a:solidFill>
                          <a:effectLst/>
                        </a:rPr>
                        <a:t>B/. </a:t>
                      </a:r>
                      <a:r>
                        <a:rPr lang="es-PA" sz="2200" u="none" strike="noStrike" dirty="0" smtClean="0">
                          <a:solidFill>
                            <a:srgbClr val="417DA4"/>
                          </a:solidFill>
                          <a:effectLst/>
                        </a:rPr>
                        <a:t>0.14</a:t>
                      </a:r>
                      <a:endParaRPr lang="es-PA" sz="2200" b="0" i="0" u="none" strike="noStrike" dirty="0">
                        <a:solidFill>
                          <a:srgbClr val="417DA4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739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screen"/>
          <a:srcRect l="1519" t="4750" r="2747" b="2690"/>
          <a:stretch/>
        </p:blipFill>
        <p:spPr bwMode="auto">
          <a:xfrm>
            <a:off x="1366576" y="979877"/>
            <a:ext cx="9155508" cy="58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1631742" y="6319865"/>
            <a:ext cx="11169858" cy="734241"/>
          </a:xfrm>
          <a:prstGeom prst="rect">
            <a:avLst/>
          </a:prstGeom>
          <a:solidFill>
            <a:srgbClr val="EEECE1"/>
          </a:solidFill>
        </p:spPr>
        <p:txBody>
          <a:bodyPr wrap="square" lIns="117542" tIns="58770" rIns="117542" bIns="58770" rtlCol="0">
            <a:spAutoFit/>
          </a:bodyPr>
          <a:lstStyle>
            <a:defPPr>
              <a:defRPr lang="es-ES_tradnl"/>
            </a:defPPr>
            <a:lvl1pPr>
              <a:defRPr sz="5700" b="1">
                <a:solidFill>
                  <a:schemeClr val="tx2"/>
                </a:solidFill>
              </a:defRPr>
            </a:lvl1pPr>
          </a:lstStyle>
          <a:p>
            <a:r>
              <a:rPr lang="es-ES_tradnl" sz="4000" dirty="0"/>
              <a:t>SISTEMA INTEGRADO METRO - METROBUS</a:t>
            </a:r>
          </a:p>
        </p:txBody>
      </p:sp>
    </p:spTree>
    <p:extLst>
      <p:ext uri="{BB962C8B-B14F-4D97-AF65-F5344CB8AC3E}">
        <p14:creationId xmlns:p14="http://schemas.microsoft.com/office/powerpoint/2010/main" val="2960870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7"/>
          <p:cNvSpPr txBox="1"/>
          <p:nvPr/>
        </p:nvSpPr>
        <p:spPr>
          <a:xfrm>
            <a:off x="2455334" y="99829"/>
            <a:ext cx="900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Sistema Integrado Metro - MetroBus</a:t>
            </a:r>
            <a:endParaRPr lang="es-ES_tradnl" sz="24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sp>
        <p:nvSpPr>
          <p:cNvPr id="6" name="11 CuadroTexto"/>
          <p:cNvSpPr txBox="1"/>
          <p:nvPr/>
        </p:nvSpPr>
        <p:spPr>
          <a:xfrm>
            <a:off x="333147" y="1630120"/>
            <a:ext cx="7286854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b="1" dirty="0" smtClean="0">
                <a:solidFill>
                  <a:schemeClr val="tx2"/>
                </a:solidFill>
              </a:rPr>
              <a:t>Consolidar el Sistema </a:t>
            </a:r>
            <a:r>
              <a:rPr lang="es-PA" sz="2400" b="1" dirty="0">
                <a:solidFill>
                  <a:schemeClr val="tx2"/>
                </a:solidFill>
              </a:rPr>
              <a:t>Intregrado de Transporte  Público (SITP) Metro, MetroBus y el resto</a:t>
            </a:r>
          </a:p>
          <a:p>
            <a:pPr marL="342900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b="1" dirty="0">
                <a:solidFill>
                  <a:schemeClr val="tx2"/>
                </a:solidFill>
              </a:rPr>
              <a:t>Sistema de Recaudo Unificado con Tarifa Integrada.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b="1" dirty="0">
                <a:solidFill>
                  <a:schemeClr val="tx2"/>
                </a:solidFill>
              </a:rPr>
              <a:t>La planificación y administración del SITP debe estar en manos del Estado.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b="1" dirty="0">
                <a:solidFill>
                  <a:schemeClr val="tx2"/>
                </a:solidFill>
              </a:rPr>
              <a:t>La operación puede ser contratada a privados.</a:t>
            </a: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b="1" dirty="0">
                <a:solidFill>
                  <a:schemeClr val="tx2"/>
                </a:solidFill>
              </a:rPr>
              <a:t>La empresa Metro de Panamá S.A. albergará a MetroBus </a:t>
            </a:r>
            <a:endParaRPr lang="es-PA" sz="2400" b="1" dirty="0" smtClean="0">
              <a:solidFill>
                <a:schemeClr val="tx2"/>
              </a:solidFill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b="1" dirty="0" smtClean="0">
                <a:solidFill>
                  <a:schemeClr val="tx2"/>
                </a:solidFill>
              </a:rPr>
              <a:t>Modernización del resto de los operadores: expansión del Metro Bus</a:t>
            </a:r>
            <a:endParaRPr lang="es-PA" sz="2400" b="1" dirty="0">
              <a:solidFill>
                <a:schemeClr val="tx2"/>
              </a:solidFill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b="1" dirty="0">
                <a:solidFill>
                  <a:schemeClr val="tx2"/>
                </a:solidFill>
              </a:rPr>
              <a:t>Realizar una reestructuración Institucional  </a:t>
            </a:r>
            <a:r>
              <a:rPr lang="es-PA" sz="2400" b="1" dirty="0" smtClean="0">
                <a:solidFill>
                  <a:schemeClr val="tx2"/>
                </a:solidFill>
              </a:rPr>
              <a:t>del </a:t>
            </a:r>
            <a:r>
              <a:rPr lang="es-PA" sz="2400" b="1" dirty="0">
                <a:solidFill>
                  <a:schemeClr val="tx2"/>
                </a:solidFill>
              </a:rPr>
              <a:t>sector transporte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33146" y="1045345"/>
            <a:ext cx="2255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3200" b="1" dirty="0" smtClean="0">
                <a:solidFill>
                  <a:srgbClr val="417DA4"/>
                </a:solidFill>
              </a:rPr>
              <a:t>LA POLÍTICA</a:t>
            </a:r>
            <a:endParaRPr lang="es-PA" sz="3200" b="1" dirty="0">
              <a:solidFill>
                <a:srgbClr val="417DA4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91066" y="2421466"/>
            <a:ext cx="7010401" cy="677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9" name="Flecha abajo 8"/>
          <p:cNvSpPr/>
          <p:nvPr/>
        </p:nvSpPr>
        <p:spPr>
          <a:xfrm rot="16360553">
            <a:off x="6903666" y="3821002"/>
            <a:ext cx="1253067" cy="948267"/>
          </a:xfrm>
          <a:prstGeom prst="down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0" name="Rectángulo 9"/>
          <p:cNvSpPr/>
          <p:nvPr/>
        </p:nvSpPr>
        <p:spPr>
          <a:xfrm>
            <a:off x="8251666" y="1993374"/>
            <a:ext cx="436366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PA" sz="2400" dirty="0">
                <a:solidFill>
                  <a:schemeClr val="tx2"/>
                </a:solidFill>
              </a:rPr>
              <a:t>Se </a:t>
            </a:r>
            <a:r>
              <a:rPr lang="es-PA" sz="2400" dirty="0" smtClean="0">
                <a:solidFill>
                  <a:schemeClr val="tx2"/>
                </a:solidFill>
              </a:rPr>
              <a:t>llevó </a:t>
            </a:r>
            <a:r>
              <a:rPr lang="es-PA" sz="2400" dirty="0">
                <a:solidFill>
                  <a:schemeClr val="tx2"/>
                </a:solidFill>
              </a:rPr>
              <a:t>adelante el proceso de adquisición del Metro Bus por parte del </a:t>
            </a:r>
            <a:r>
              <a:rPr lang="es-PA" sz="2400" dirty="0" smtClean="0">
                <a:solidFill>
                  <a:schemeClr val="tx2"/>
                </a:solidFill>
              </a:rPr>
              <a:t>estado.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PA" sz="2400" dirty="0">
              <a:solidFill>
                <a:schemeClr val="tx2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PA" sz="2400" dirty="0">
                <a:solidFill>
                  <a:schemeClr val="tx2"/>
                </a:solidFill>
              </a:rPr>
              <a:t>Ya se cuenta con sistema de recaudo unificado y un solo medio de pago Metro y Metro Bus </a:t>
            </a:r>
            <a:endParaRPr lang="es-PA" sz="2400" dirty="0" smtClean="0">
              <a:solidFill>
                <a:schemeClr val="tx2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PA" sz="2400" dirty="0">
              <a:solidFill>
                <a:schemeClr val="tx2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PA" sz="2400" dirty="0" smtClean="0">
                <a:solidFill>
                  <a:schemeClr val="tx2"/>
                </a:solidFill>
              </a:rPr>
              <a:t>La ATTT está trabajando en su reestructuración institucional</a:t>
            </a:r>
          </a:p>
          <a:p>
            <a:pPr lvl="0"/>
            <a:endParaRPr lang="es-PA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93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7"/>
          <p:cNvSpPr txBox="1"/>
          <p:nvPr/>
        </p:nvSpPr>
        <p:spPr>
          <a:xfrm>
            <a:off x="2455334" y="99829"/>
            <a:ext cx="900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s-ES_tradnl" sz="2800" b="1" dirty="0" smtClean="0">
                <a:solidFill>
                  <a:schemeClr val="bg1"/>
                </a:solidFill>
                <a:latin typeface="Aller Light"/>
                <a:cs typeface="Aller Light"/>
              </a:rPr>
              <a:t>Sistema Integrado Metro - MetroBus</a:t>
            </a:r>
            <a:endParaRPr lang="es-ES_tradnl" sz="2400" b="1" dirty="0">
              <a:solidFill>
                <a:schemeClr val="bg1"/>
              </a:solidFill>
              <a:latin typeface="Aller Light"/>
              <a:cs typeface="Aller Light"/>
            </a:endParaRPr>
          </a:p>
        </p:txBody>
      </p:sp>
      <p:sp>
        <p:nvSpPr>
          <p:cNvPr id="6" name="11 CuadroTexto"/>
          <p:cNvSpPr txBox="1"/>
          <p:nvPr/>
        </p:nvSpPr>
        <p:spPr>
          <a:xfrm>
            <a:off x="333146" y="1670208"/>
            <a:ext cx="11384720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dirty="0" smtClean="0">
                <a:solidFill>
                  <a:schemeClr val="tx2"/>
                </a:solidFill>
              </a:rPr>
              <a:t>Definir una política tarifaria sustentable:</a:t>
            </a:r>
          </a:p>
          <a:p>
            <a:pPr marL="930722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dirty="0" smtClean="0">
                <a:solidFill>
                  <a:schemeClr val="tx2"/>
                </a:solidFill>
              </a:rPr>
              <a:t>Que abarque varios quinquenios</a:t>
            </a:r>
          </a:p>
          <a:p>
            <a:pPr marL="930722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dirty="0" smtClean="0">
                <a:solidFill>
                  <a:schemeClr val="tx2"/>
                </a:solidFill>
              </a:rPr>
              <a:t>que establezca el mecanismo de ajuste periódico de las tarifas a los usuarios</a:t>
            </a:r>
          </a:p>
          <a:p>
            <a:pPr marL="930722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dirty="0">
                <a:solidFill>
                  <a:schemeClr val="tx2"/>
                </a:solidFill>
              </a:rPr>
              <a:t>que establezca</a:t>
            </a:r>
            <a:r>
              <a:rPr lang="es-PA" sz="2400" dirty="0" smtClean="0">
                <a:solidFill>
                  <a:schemeClr val="tx2"/>
                </a:solidFill>
              </a:rPr>
              <a:t> el proceso de revisión de los costos de los operadores</a:t>
            </a:r>
          </a:p>
          <a:p>
            <a:pPr marL="930722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dirty="0" smtClean="0">
                <a:solidFill>
                  <a:schemeClr val="tx2"/>
                </a:solidFill>
              </a:rPr>
              <a:t> </a:t>
            </a:r>
            <a:r>
              <a:rPr lang="es-PA" sz="2400" dirty="0">
                <a:solidFill>
                  <a:schemeClr val="tx2"/>
                </a:solidFill>
              </a:rPr>
              <a:t>que establezca </a:t>
            </a:r>
            <a:r>
              <a:rPr lang="es-PA" sz="2400" dirty="0" smtClean="0">
                <a:solidFill>
                  <a:schemeClr val="tx2"/>
                </a:solidFill>
              </a:rPr>
              <a:t>los niveles de subsidio admisibles y las fuentes de los recursos</a:t>
            </a:r>
            <a:r>
              <a:rPr lang="es-PA" sz="2400" dirty="0" smtClean="0">
                <a:solidFill>
                  <a:schemeClr val="tx2"/>
                </a:solidFill>
              </a:rPr>
              <a:t>.</a:t>
            </a:r>
            <a:endParaRPr lang="es-PA" sz="2400" dirty="0" smtClean="0">
              <a:solidFill>
                <a:schemeClr val="tx2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33146" y="1045345"/>
            <a:ext cx="4260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3200" b="1" dirty="0" smtClean="0">
                <a:solidFill>
                  <a:srgbClr val="417DA4"/>
                </a:solidFill>
              </a:rPr>
              <a:t>LOS PRINCIPALES RETOS</a:t>
            </a:r>
            <a:endParaRPr lang="es-PA" sz="3200" b="1" dirty="0">
              <a:solidFill>
                <a:srgbClr val="417DA4"/>
              </a:solidFill>
            </a:endParaRPr>
          </a:p>
        </p:txBody>
      </p:sp>
      <p:sp>
        <p:nvSpPr>
          <p:cNvPr id="7" name="11 CuadroTexto"/>
          <p:cNvSpPr txBox="1"/>
          <p:nvPr/>
        </p:nvSpPr>
        <p:spPr>
          <a:xfrm>
            <a:off x="333146" y="4828245"/>
            <a:ext cx="11384720" cy="14311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dirty="0" smtClean="0">
                <a:solidFill>
                  <a:schemeClr val="tx2"/>
                </a:solidFill>
              </a:rPr>
              <a:t>Hay </a:t>
            </a:r>
            <a:r>
              <a:rPr lang="es-PA" sz="2400" dirty="0" smtClean="0">
                <a:solidFill>
                  <a:schemeClr val="tx2"/>
                </a:solidFill>
              </a:rPr>
              <a:t>que arrancar esa definición con el Metro </a:t>
            </a:r>
            <a:r>
              <a:rPr lang="es-PA" sz="2400" dirty="0">
                <a:solidFill>
                  <a:schemeClr val="tx2"/>
                </a:solidFill>
              </a:rPr>
              <a:t>y </a:t>
            </a:r>
            <a:r>
              <a:rPr lang="es-PA" sz="2400" dirty="0" smtClean="0">
                <a:solidFill>
                  <a:schemeClr val="tx2"/>
                </a:solidFill>
              </a:rPr>
              <a:t>MetroBus</a:t>
            </a:r>
            <a:endParaRPr lang="es-PA" sz="2400" dirty="0">
              <a:solidFill>
                <a:schemeClr val="tx2"/>
              </a:solidFill>
            </a:endParaRPr>
          </a:p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s-PA" sz="2400" dirty="0" smtClean="0">
                <a:solidFill>
                  <a:schemeClr val="tx2"/>
                </a:solidFill>
              </a:rPr>
              <a:t>Materializar la reestructuración y fortalecimiento Institucional  de la ATTT para poder acometer el proceso de modernización del resto de los operadores.</a:t>
            </a:r>
            <a:endParaRPr lang="es-PA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687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507678" y="3386517"/>
            <a:ext cx="22470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800" b="1" dirty="0" smtClean="0">
                <a:solidFill>
                  <a:schemeClr val="tx2"/>
                </a:solidFill>
              </a:rPr>
              <a:t>Gracias!</a:t>
            </a:r>
            <a:endParaRPr lang="pt-PT" sz="4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98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44" y="932750"/>
            <a:ext cx="10782216" cy="6545967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8325888" y="6086783"/>
            <a:ext cx="3549890" cy="995851"/>
          </a:xfrm>
          <a:prstGeom prst="rect">
            <a:avLst/>
          </a:prstGeom>
          <a:solidFill>
            <a:srgbClr val="EEECE1"/>
          </a:solidFill>
        </p:spPr>
        <p:txBody>
          <a:bodyPr wrap="none" lIns="117542" tIns="58770" rIns="117542" bIns="58770" rtlCol="0">
            <a:spAutoFit/>
          </a:bodyPr>
          <a:lstStyle/>
          <a:p>
            <a:r>
              <a:rPr lang="es-PA" sz="5700" b="1" dirty="0">
                <a:solidFill>
                  <a:schemeClr val="tx2"/>
                </a:solidFill>
              </a:rPr>
              <a:t>CONTEXTO</a:t>
            </a:r>
          </a:p>
        </p:txBody>
      </p:sp>
    </p:spTree>
    <p:extLst>
      <p:ext uri="{BB962C8B-B14F-4D97-AF65-F5344CB8AC3E}">
        <p14:creationId xmlns:p14="http://schemas.microsoft.com/office/powerpoint/2010/main" val="1587823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HERRERA\AppData\Roaming\Skype\jhon_stick\media_messaging\media_cache\^21ACF80076E27311B49996E7047CFD2929AC7772E60F337F45^pimgpsh_fullsize_distr.jpg"/>
          <p:cNvPicPr>
            <a:picLocks noChangeAspect="1" noChangeArrowheads="1"/>
          </p:cNvPicPr>
          <p:nvPr/>
        </p:nvPicPr>
        <p:blipFill>
          <a:blip r:embed="rId3"/>
          <a:srcRect l="11724" t="8555" r="26361" b="14708"/>
          <a:stretch>
            <a:fillRect/>
          </a:stretch>
        </p:blipFill>
        <p:spPr bwMode="auto">
          <a:xfrm>
            <a:off x="2730454" y="1905000"/>
            <a:ext cx="10078961" cy="5867400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2760376" y="22116"/>
            <a:ext cx="8062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 smtClean="0">
                <a:solidFill>
                  <a:schemeClr val="bg1"/>
                </a:solidFill>
              </a:rPr>
              <a:t>Marco socio económico y urbanistico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9058" y="1066644"/>
            <a:ext cx="4872972" cy="54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7526" tIns="58763" rIns="117526" bIns="58763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Republica de Panamá </a:t>
            </a:r>
            <a:r>
              <a:rPr lang="es-MX" sz="2800" b="1" dirty="0">
                <a:solidFill>
                  <a:schemeClr val="tx2"/>
                </a:solidFill>
              </a:rPr>
              <a:t>(</a:t>
            </a:r>
            <a:r>
              <a:rPr lang="es-MX" sz="2800" b="1" dirty="0" smtClean="0">
                <a:solidFill>
                  <a:schemeClr val="tx2"/>
                </a:solidFill>
              </a:rPr>
              <a:t>2016) </a:t>
            </a:r>
            <a:endParaRPr lang="es-E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654962" y="1066642"/>
            <a:ext cx="4721317" cy="980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7526" tIns="58763" rIns="117526" bIns="58763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2800" b="1" dirty="0" smtClean="0">
                <a:solidFill>
                  <a:schemeClr val="tx2"/>
                </a:solidFill>
              </a:rPr>
              <a:t>4.04 MM de habitantes    TIC   1.6 %      PIB  </a:t>
            </a:r>
            <a:r>
              <a:rPr lang="es-PA" sz="2800" b="1" dirty="0" smtClean="0">
                <a:solidFill>
                  <a:schemeClr val="tx2"/>
                </a:solidFill>
              </a:rPr>
              <a:t>4.9%</a:t>
            </a:r>
            <a:endParaRPr lang="es-ES" sz="2800" b="1" dirty="0">
              <a:solidFill>
                <a:schemeClr val="tx2"/>
              </a:solidFill>
            </a:endParaRPr>
          </a:p>
        </p:txBody>
      </p:sp>
      <p:sp>
        <p:nvSpPr>
          <p:cNvPr id="12" name="CuadroTexto 19"/>
          <p:cNvSpPr txBox="1"/>
          <p:nvPr/>
        </p:nvSpPr>
        <p:spPr>
          <a:xfrm>
            <a:off x="0" y="2205111"/>
            <a:ext cx="4227276" cy="5548773"/>
          </a:xfrm>
          <a:prstGeom prst="rect">
            <a:avLst/>
          </a:prstGeom>
          <a:noFill/>
        </p:spPr>
        <p:txBody>
          <a:bodyPr wrap="square" lIns="130631" tIns="65315" rIns="130631" bIns="65315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 smtClean="0">
                <a:solidFill>
                  <a:schemeClr val="tx2"/>
                </a:solidFill>
              </a:rPr>
              <a:t>Año 2016</a:t>
            </a:r>
            <a:endParaRPr lang="es-ES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2"/>
                </a:solidFill>
              </a:rPr>
              <a:t>Población </a:t>
            </a:r>
            <a:br>
              <a:rPr lang="es-ES" sz="2400" dirty="0" smtClean="0">
                <a:solidFill>
                  <a:schemeClr val="tx2"/>
                </a:solidFill>
              </a:rPr>
            </a:br>
            <a:r>
              <a:rPr lang="es-ES" sz="2400" dirty="0" smtClean="0">
                <a:solidFill>
                  <a:schemeClr val="tx2"/>
                </a:solidFill>
              </a:rPr>
              <a:t>1,86 </a:t>
            </a:r>
            <a:r>
              <a:rPr lang="es-ES" sz="2400" dirty="0">
                <a:solidFill>
                  <a:schemeClr val="tx2"/>
                </a:solidFill>
              </a:rPr>
              <a:t>MM hab </a:t>
            </a:r>
            <a:br>
              <a:rPr lang="es-ES" sz="2400" dirty="0">
                <a:solidFill>
                  <a:schemeClr val="tx2"/>
                </a:solidFill>
              </a:rPr>
            </a:br>
            <a:r>
              <a:rPr lang="es-ES" sz="2400" dirty="0" smtClean="0">
                <a:solidFill>
                  <a:schemeClr val="tx2"/>
                </a:solidFill>
              </a:rPr>
              <a:t>46% </a:t>
            </a:r>
            <a:r>
              <a:rPr lang="es-ES" sz="2400" dirty="0">
                <a:solidFill>
                  <a:schemeClr val="tx2"/>
                </a:solidFill>
              </a:rPr>
              <a:t>del </a:t>
            </a:r>
            <a:r>
              <a:rPr lang="es-ES" sz="2400" dirty="0" smtClean="0">
                <a:solidFill>
                  <a:schemeClr val="tx2"/>
                </a:solidFill>
              </a:rPr>
              <a:t>país    </a:t>
            </a:r>
            <a:br>
              <a:rPr lang="es-ES" sz="2400" dirty="0" smtClean="0">
                <a:solidFill>
                  <a:schemeClr val="tx2"/>
                </a:solidFill>
              </a:rPr>
            </a:br>
            <a:r>
              <a:rPr lang="es-ES" sz="2400" dirty="0" smtClean="0">
                <a:solidFill>
                  <a:schemeClr val="tx2"/>
                </a:solidFill>
              </a:rPr>
              <a:t>TIC  2.1%</a:t>
            </a:r>
            <a:endParaRPr lang="es-ES" sz="24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2"/>
                </a:solidFill>
              </a:rPr>
              <a:t>Empleo </a:t>
            </a:r>
            <a:br>
              <a:rPr lang="es-ES" sz="2400" dirty="0" smtClean="0">
                <a:solidFill>
                  <a:schemeClr val="tx2"/>
                </a:solidFill>
              </a:rPr>
            </a:br>
            <a:r>
              <a:rPr lang="es-ES" sz="2400" dirty="0" smtClean="0">
                <a:solidFill>
                  <a:schemeClr val="tx2"/>
                </a:solidFill>
              </a:rPr>
              <a:t>858 </a:t>
            </a:r>
            <a:r>
              <a:rPr lang="es-ES" sz="2400" dirty="0">
                <a:solidFill>
                  <a:schemeClr val="tx2"/>
                </a:solidFill>
              </a:rPr>
              <a:t>Mil</a:t>
            </a:r>
            <a:br>
              <a:rPr lang="es-ES" sz="2400" dirty="0">
                <a:solidFill>
                  <a:schemeClr val="tx2"/>
                </a:solidFill>
              </a:rPr>
            </a:br>
            <a:r>
              <a:rPr lang="es-ES" sz="2400" dirty="0" smtClean="0">
                <a:solidFill>
                  <a:schemeClr val="tx2"/>
                </a:solidFill>
              </a:rPr>
              <a:t>62% </a:t>
            </a:r>
            <a:r>
              <a:rPr lang="es-ES" sz="2400" dirty="0">
                <a:solidFill>
                  <a:schemeClr val="tx2"/>
                </a:solidFill>
              </a:rPr>
              <a:t>del país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s-ES" sz="2400" dirty="0" smtClean="0">
                <a:solidFill>
                  <a:schemeClr val="tx2"/>
                </a:solidFill>
              </a:rPr>
              <a:t>Año 2040 </a:t>
            </a:r>
            <a:endParaRPr lang="es-ES" sz="2400" dirty="0">
              <a:solidFill>
                <a:schemeClr val="tx2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2"/>
                </a:solidFill>
              </a:rPr>
              <a:t>Población</a:t>
            </a:r>
            <a:r>
              <a:rPr lang="es-ES" sz="2400" dirty="0">
                <a:solidFill>
                  <a:schemeClr val="tx2"/>
                </a:solidFill>
              </a:rPr>
              <a:t/>
            </a:r>
            <a:br>
              <a:rPr lang="es-ES" sz="2400" dirty="0">
                <a:solidFill>
                  <a:schemeClr val="tx2"/>
                </a:solidFill>
              </a:rPr>
            </a:br>
            <a:r>
              <a:rPr lang="es-ES" sz="2400" dirty="0" smtClean="0">
                <a:solidFill>
                  <a:schemeClr val="tx2"/>
                </a:solidFill>
              </a:rPr>
              <a:t>2,93 hab (TC 58%)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chemeClr val="tx2"/>
                </a:solidFill>
              </a:rPr>
              <a:t>Empleo</a:t>
            </a:r>
            <a:r>
              <a:rPr lang="es-ES" sz="2400" dirty="0">
                <a:solidFill>
                  <a:schemeClr val="tx2"/>
                </a:solidFill>
              </a:rPr>
              <a:t/>
            </a:r>
            <a:br>
              <a:rPr lang="es-ES" sz="2400" dirty="0">
                <a:solidFill>
                  <a:schemeClr val="tx2"/>
                </a:solidFill>
              </a:rPr>
            </a:br>
            <a:r>
              <a:rPr lang="es-ES" sz="2400" dirty="0" smtClean="0">
                <a:solidFill>
                  <a:schemeClr val="tx2"/>
                </a:solidFill>
              </a:rPr>
              <a:t>1,69   (TC 97%)</a:t>
            </a:r>
            <a:endParaRPr lang="es-ES" sz="2400" dirty="0">
              <a:solidFill>
                <a:schemeClr val="tx2"/>
              </a:solidFill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5305678" y="1066642"/>
            <a:ext cx="1876171" cy="6726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0" y="1696527"/>
            <a:ext cx="6382275" cy="59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7526" tIns="58763" rIns="117526" bIns="58763">
            <a:spAutoFit/>
          </a:bodyPr>
          <a:lstStyle/>
          <a:p>
            <a:pPr>
              <a:spcBef>
                <a:spcPct val="50000"/>
              </a:spcBef>
            </a:pPr>
            <a:r>
              <a:rPr lang="es-MX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Área  Metropolitana de Panamá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730454" y="7029278"/>
            <a:ext cx="10071146" cy="395687"/>
          </a:xfrm>
          <a:prstGeom prst="rect">
            <a:avLst/>
          </a:prstGeom>
          <a:solidFill>
            <a:srgbClr val="CCECFF">
              <a:alpha val="50196"/>
            </a:srgbClr>
          </a:solidFill>
        </p:spPr>
        <p:txBody>
          <a:bodyPr wrap="square" lIns="117542" tIns="58770" rIns="117542" bIns="58770">
            <a:spAutoFit/>
          </a:bodyPr>
          <a:lstStyle/>
          <a:p>
            <a:r>
              <a:rPr lang="es-PA" sz="1800" i="1" dirty="0" smtClean="0">
                <a:solidFill>
                  <a:schemeClr val="tx2"/>
                </a:solidFill>
              </a:rPr>
              <a:t>Configuración </a:t>
            </a:r>
            <a:r>
              <a:rPr lang="es-PA" sz="1800" i="1" dirty="0">
                <a:solidFill>
                  <a:schemeClr val="tx2"/>
                </a:solidFill>
              </a:rPr>
              <a:t>estrecha y </a:t>
            </a:r>
            <a:r>
              <a:rPr lang="es-PA" sz="1800" i="1" dirty="0" smtClean="0">
                <a:solidFill>
                  <a:schemeClr val="tx2"/>
                </a:solidFill>
              </a:rPr>
              <a:t>alargada producto de las restricciones topográficas y de la Zona del Canal </a:t>
            </a:r>
            <a:endParaRPr lang="es-PA" sz="1800" i="1" dirty="0">
              <a:solidFill>
                <a:schemeClr val="tx2"/>
              </a:solidFill>
            </a:endParaRPr>
          </a:p>
        </p:txBody>
      </p:sp>
      <p:cxnSp>
        <p:nvCxnSpPr>
          <p:cNvPr id="15" name="14 Conector recto"/>
          <p:cNvCxnSpPr/>
          <p:nvPr/>
        </p:nvCxnSpPr>
        <p:spPr>
          <a:xfrm flipV="1">
            <a:off x="4469882" y="4166090"/>
            <a:ext cx="6113773" cy="2371090"/>
          </a:xfrm>
          <a:prstGeom prst="line">
            <a:avLst/>
          </a:prstGeom>
          <a:ln w="57150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15 CuadroTexto"/>
          <p:cNvSpPr txBox="1"/>
          <p:nvPr/>
        </p:nvSpPr>
        <p:spPr>
          <a:xfrm>
            <a:off x="5785409" y="5560968"/>
            <a:ext cx="7724371" cy="1072795"/>
          </a:xfrm>
          <a:prstGeom prst="rect">
            <a:avLst/>
          </a:prstGeom>
          <a:noFill/>
        </p:spPr>
        <p:txBody>
          <a:bodyPr wrap="square" lIns="117542" tIns="58770" rIns="117542" bIns="58770" rtlCol="0">
            <a:spAutoFit/>
          </a:bodyPr>
          <a:lstStyle/>
          <a:p>
            <a:pPr algn="ctr"/>
            <a:r>
              <a:rPr lang="es-PA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 Km</a:t>
            </a:r>
          </a:p>
          <a:p>
            <a:pPr algn="ctr"/>
            <a:r>
              <a:rPr lang="es-PA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Densidades entre 300 y 30 </a:t>
            </a:r>
            <a:r>
              <a:rPr lang="es-PA" sz="31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</a:t>
            </a:r>
            <a:r>
              <a:rPr lang="es-PA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/ha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6057709" y="3130027"/>
            <a:ext cx="4059452" cy="595742"/>
          </a:xfrm>
          <a:prstGeom prst="rect">
            <a:avLst/>
          </a:prstGeom>
        </p:spPr>
        <p:txBody>
          <a:bodyPr wrap="none" lIns="117542" tIns="58770" rIns="117542" bIns="58770">
            <a:spAutoFit/>
          </a:bodyPr>
          <a:lstStyle/>
          <a:p>
            <a:r>
              <a:rPr lang="es-ES" sz="31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5,303 Km² - 7% del país</a:t>
            </a:r>
          </a:p>
        </p:txBody>
      </p:sp>
    </p:spTree>
    <p:extLst>
      <p:ext uri="{BB962C8B-B14F-4D97-AF65-F5344CB8AC3E}">
        <p14:creationId xmlns:p14="http://schemas.microsoft.com/office/powerpoint/2010/main" val="3997145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101570" y="22116"/>
            <a:ext cx="8062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Indicadores de movilidad</a:t>
            </a:r>
            <a:endParaRPr lang="pt-PT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8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96125"/>
              </p:ext>
            </p:extLst>
          </p:nvPr>
        </p:nvGraphicFramePr>
        <p:xfrm>
          <a:off x="89104" y="4945134"/>
          <a:ext cx="6123370" cy="24607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680190"/>
                <a:gridCol w="3443180"/>
              </a:tblGrid>
              <a:tr h="371296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S" sz="2400" u="none" strike="noStrike" dirty="0" smtClean="0">
                          <a:solidFill>
                            <a:schemeClr val="tx2"/>
                          </a:solidFill>
                        </a:rPr>
                        <a:t>Tiempo</a:t>
                      </a:r>
                      <a:r>
                        <a:rPr lang="es-ES" sz="2400" u="none" strike="noStrike" baseline="0" dirty="0" smtClean="0">
                          <a:solidFill>
                            <a:schemeClr val="tx2"/>
                          </a:solidFill>
                        </a:rPr>
                        <a:t> de viaje (min)</a:t>
                      </a:r>
                      <a:endParaRPr lang="es-ES" sz="2400" b="1" i="0" u="none" strike="noStrike" dirty="0">
                        <a:solidFill>
                          <a:schemeClr val="tx2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11216" marR="11216" marT="8647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s-ES" sz="2800" b="1" i="0" u="none" strike="noStrike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018" marR="12018" marT="10175" marB="0" anchor="ctr"/>
                </a:tc>
              </a:tr>
              <a:tr h="73394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2400" u="none" strike="noStrike" dirty="0">
                          <a:solidFill>
                            <a:schemeClr val="tx2"/>
                          </a:solidFill>
                        </a:rPr>
                        <a:t>Modo</a:t>
                      </a:r>
                      <a:endParaRPr lang="es-ES" sz="2400" b="1" i="0" u="none" strike="noStrike" dirty="0">
                        <a:solidFill>
                          <a:schemeClr val="tx2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11216" marR="11216" marT="86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u="none" strike="noStrike" dirty="0" smtClean="0">
                          <a:solidFill>
                            <a:schemeClr val="tx2"/>
                          </a:solidFill>
                        </a:rPr>
                        <a:t>Periodo</a:t>
                      </a:r>
                    </a:p>
                    <a:p>
                      <a:pPr algn="ctr" rtl="0" fontAlgn="ctr"/>
                      <a:r>
                        <a:rPr lang="es-CO" sz="2400" u="none" strike="noStrike" baseline="0" dirty="0" smtClean="0">
                          <a:solidFill>
                            <a:schemeClr val="tx2"/>
                          </a:solidFill>
                        </a:rPr>
                        <a:t>6 am a 8 am (2015)</a:t>
                      </a:r>
                      <a:endParaRPr lang="es-ES" sz="2400" b="1" i="0" u="none" strike="noStrike" dirty="0">
                        <a:solidFill>
                          <a:schemeClr val="tx2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11216" marR="11216" marT="8647" marB="0" anchor="ctr"/>
                </a:tc>
              </a:tr>
              <a:tr h="6730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400" u="none" strike="noStrike" dirty="0">
                          <a:solidFill>
                            <a:schemeClr val="tx2"/>
                          </a:solidFill>
                        </a:rPr>
                        <a:t>Transporte </a:t>
                      </a:r>
                      <a:r>
                        <a:rPr lang="es-ES" sz="2400" u="none" strike="noStrike" dirty="0" smtClean="0">
                          <a:solidFill>
                            <a:schemeClr val="tx2"/>
                          </a:solidFill>
                        </a:rPr>
                        <a:t>público</a:t>
                      </a:r>
                      <a:endParaRPr lang="es-ES" sz="2400" b="1" i="0" u="none" strike="noStrike" dirty="0">
                        <a:solidFill>
                          <a:schemeClr val="tx2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11216" marR="11216" marT="86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u="none" strike="noStrike" dirty="0" smtClean="0">
                          <a:solidFill>
                            <a:schemeClr val="tx2"/>
                          </a:solidFill>
                        </a:rPr>
                        <a:t>85</a:t>
                      </a:r>
                      <a:endParaRPr lang="es-ES" sz="2400" b="1" i="0" u="none" strike="noStrike" dirty="0">
                        <a:solidFill>
                          <a:schemeClr val="tx2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11216" marR="11216" marT="8647" marB="0" anchor="ctr"/>
                </a:tc>
              </a:tr>
              <a:tr h="6730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400" u="none" strike="noStrike" dirty="0">
                          <a:solidFill>
                            <a:schemeClr val="tx2"/>
                          </a:solidFill>
                        </a:rPr>
                        <a:t>Transporte </a:t>
                      </a:r>
                      <a:r>
                        <a:rPr lang="es-ES" sz="2400" u="none" strike="noStrike" dirty="0" smtClean="0">
                          <a:solidFill>
                            <a:schemeClr val="tx2"/>
                          </a:solidFill>
                        </a:rPr>
                        <a:t>privado</a:t>
                      </a:r>
                      <a:endParaRPr lang="es-ES" sz="2400" b="1" i="0" u="none" strike="noStrike" dirty="0">
                        <a:solidFill>
                          <a:schemeClr val="tx2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11216" marR="11216" marT="864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2400" u="none" strike="noStrike" dirty="0" smtClean="0">
                          <a:solidFill>
                            <a:schemeClr val="tx2"/>
                          </a:solidFill>
                        </a:rPr>
                        <a:t>63</a:t>
                      </a:r>
                      <a:endParaRPr lang="es-ES" sz="2400" b="1" i="0" u="none" strike="noStrike" dirty="0">
                        <a:solidFill>
                          <a:schemeClr val="tx2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marL="11216" marR="11216" marT="8647" marB="0" anchor="ctr"/>
                </a:tc>
              </a:tr>
            </a:tbl>
          </a:graphicData>
        </a:graphic>
      </p:graphicFrame>
      <p:sp>
        <p:nvSpPr>
          <p:cNvPr id="19" name="18 Rectángulo"/>
          <p:cNvSpPr/>
          <p:nvPr/>
        </p:nvSpPr>
        <p:spPr>
          <a:xfrm>
            <a:off x="0" y="1766798"/>
            <a:ext cx="5589427" cy="2889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5801" tIns="52900" rIns="105801" bIns="52900">
            <a:spAutoFit/>
          </a:bodyPr>
          <a:lstStyle/>
          <a:p>
            <a:pPr marL="308541" indent="-308541">
              <a:spcBef>
                <a:spcPts val="1080"/>
              </a:spcBef>
            </a:pPr>
            <a:r>
              <a:rPr lang="es-ES" sz="2900" b="1" dirty="0">
                <a:solidFill>
                  <a:schemeClr val="tx2"/>
                </a:solidFill>
              </a:rPr>
              <a:t>VIAJES DIARIOS</a:t>
            </a:r>
          </a:p>
          <a:p>
            <a:pPr lvl="0"/>
            <a:r>
              <a:rPr lang="es-ES" sz="2900" dirty="0">
                <a:solidFill>
                  <a:schemeClr val="tx2"/>
                </a:solidFill>
              </a:rPr>
              <a:t>2.3 	MM</a:t>
            </a:r>
          </a:p>
          <a:p>
            <a:pPr lvl="0"/>
            <a:r>
              <a:rPr lang="es-ES" sz="2900" dirty="0">
                <a:solidFill>
                  <a:schemeClr val="tx2"/>
                </a:solidFill>
              </a:rPr>
              <a:t>1.28  viajes por persona</a:t>
            </a:r>
          </a:p>
          <a:p>
            <a:pPr marL="308541" indent="-308541">
              <a:spcBef>
                <a:spcPts val="3239"/>
              </a:spcBef>
            </a:pPr>
            <a:r>
              <a:rPr lang="es-CO" sz="2900" b="1" dirty="0">
                <a:solidFill>
                  <a:schemeClr val="tx2"/>
                </a:solidFill>
              </a:rPr>
              <a:t>PERÍODO PICO 6 a  8 am</a:t>
            </a:r>
          </a:p>
          <a:p>
            <a:pPr>
              <a:spcBef>
                <a:spcPts val="1080"/>
              </a:spcBef>
            </a:pPr>
            <a:r>
              <a:rPr lang="es-CO" sz="2900" dirty="0" smtClean="0">
                <a:solidFill>
                  <a:schemeClr val="tx2"/>
                </a:solidFill>
              </a:rPr>
              <a:t>483 mil </a:t>
            </a:r>
            <a:r>
              <a:rPr lang="es-CO" sz="2900" dirty="0">
                <a:solidFill>
                  <a:schemeClr val="tx2"/>
                </a:solidFill>
              </a:rPr>
              <a:t>viajes		21%</a:t>
            </a:r>
          </a:p>
        </p:txBody>
      </p:sp>
      <p:sp>
        <p:nvSpPr>
          <p:cNvPr id="20" name="12 CuadroTexto"/>
          <p:cNvSpPr txBox="1"/>
          <p:nvPr/>
        </p:nvSpPr>
        <p:spPr>
          <a:xfrm>
            <a:off x="6133383" y="1262888"/>
            <a:ext cx="6245292" cy="491554"/>
          </a:xfrm>
          <a:prstGeom prst="rect">
            <a:avLst/>
          </a:prstGeom>
          <a:noFill/>
        </p:spPr>
        <p:txBody>
          <a:bodyPr wrap="square" lIns="105801" tIns="52900" rIns="105801" bIns="52900" rtlCol="0">
            <a:spAutoFit/>
          </a:bodyPr>
          <a:lstStyle/>
          <a:p>
            <a:pPr algn="ctr"/>
            <a:r>
              <a:rPr lang="es-MX" sz="2500" b="1" dirty="0">
                <a:solidFill>
                  <a:schemeClr val="tx2"/>
                </a:solidFill>
                <a:latin typeface="+mj-lt"/>
              </a:rPr>
              <a:t>REPARTO MODAL </a:t>
            </a:r>
            <a:r>
              <a:rPr lang="es-MX" sz="2500" b="1" dirty="0" smtClean="0">
                <a:solidFill>
                  <a:schemeClr val="tx2"/>
                </a:solidFill>
                <a:latin typeface="+mj-lt"/>
              </a:rPr>
              <a:t>A </a:t>
            </a:r>
            <a:r>
              <a:rPr lang="es-MX" sz="2500" b="1" dirty="0">
                <a:solidFill>
                  <a:schemeClr val="tx2"/>
                </a:solidFill>
                <a:latin typeface="+mj-lt"/>
              </a:rPr>
              <a:t>NIVEL DIARIO</a:t>
            </a:r>
            <a:endParaRPr lang="es-MX" sz="25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3" name="CuadroTexto 2"/>
          <p:cNvSpPr txBox="1"/>
          <p:nvPr/>
        </p:nvSpPr>
        <p:spPr>
          <a:xfrm>
            <a:off x="89105" y="964681"/>
            <a:ext cx="1781990" cy="575524"/>
          </a:xfrm>
          <a:prstGeom prst="rect">
            <a:avLst/>
          </a:prstGeom>
          <a:noFill/>
        </p:spPr>
        <p:txBody>
          <a:bodyPr wrap="none" lIns="82278" tIns="41139" rIns="82278" bIns="41139" rtlCol="0">
            <a:spAutoFit/>
          </a:bodyPr>
          <a:lstStyle/>
          <a:p>
            <a:r>
              <a:rPr lang="es-ES" sz="3200" b="1" dirty="0">
                <a:solidFill>
                  <a:schemeClr val="tx2"/>
                </a:solidFill>
              </a:rPr>
              <a:t>Año 2015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78604" y="7403068"/>
            <a:ext cx="4301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800" dirty="0" smtClean="0"/>
              <a:t>Fuente: MPSA-BID-ATTT, Pimus Fase 1, 2015</a:t>
            </a:r>
            <a:endParaRPr lang="pt-PT" sz="1800" dirty="0"/>
          </a:p>
        </p:txBody>
      </p:sp>
      <p:grpSp>
        <p:nvGrpSpPr>
          <p:cNvPr id="5" name="4 Grupo"/>
          <p:cNvGrpSpPr/>
          <p:nvPr/>
        </p:nvGrpSpPr>
        <p:grpSpPr>
          <a:xfrm>
            <a:off x="6556307" y="1800926"/>
            <a:ext cx="5430628" cy="2477723"/>
            <a:chOff x="6556307" y="1800926"/>
            <a:chExt cx="5430628" cy="2477723"/>
          </a:xfrm>
        </p:grpSpPr>
        <p:graphicFrame>
          <p:nvGraphicFramePr>
            <p:cNvPr id="21" name="2 Gráfico"/>
            <p:cNvGraphicFramePr/>
            <p:nvPr>
              <p:extLst>
                <p:ext uri="{D42A27DB-BD31-4B8C-83A1-F6EECF244321}">
                  <p14:modId xmlns:p14="http://schemas.microsoft.com/office/powerpoint/2010/main" val="3156736426"/>
                </p:ext>
              </p:extLst>
            </p:nvPr>
          </p:nvGraphicFramePr>
          <p:xfrm>
            <a:off x="6556308" y="1800926"/>
            <a:ext cx="5430627" cy="24777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3 Rectángulo"/>
            <p:cNvSpPr/>
            <p:nvPr/>
          </p:nvSpPr>
          <p:spPr>
            <a:xfrm>
              <a:off x="6556307" y="1821062"/>
              <a:ext cx="22340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1800" b="1" dirty="0" smtClean="0">
                  <a:solidFill>
                    <a:schemeClr val="tx2"/>
                  </a:solidFill>
                </a:rPr>
                <a:t>Viajes motorizados</a:t>
              </a:r>
            </a:p>
            <a:p>
              <a:endParaRPr lang="pt-PT" sz="18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6556308" y="4483348"/>
            <a:ext cx="5430627" cy="2986333"/>
            <a:chOff x="6556308" y="4483348"/>
            <a:chExt cx="5430627" cy="2986333"/>
          </a:xfrm>
        </p:grpSpPr>
        <p:graphicFrame>
          <p:nvGraphicFramePr>
            <p:cNvPr id="22" name="2 Gráfico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666724393"/>
                </p:ext>
              </p:extLst>
            </p:nvPr>
          </p:nvGraphicFramePr>
          <p:xfrm>
            <a:off x="6556308" y="4483348"/>
            <a:ext cx="5430627" cy="29863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24 Rectángulo"/>
            <p:cNvSpPr/>
            <p:nvPr/>
          </p:nvSpPr>
          <p:spPr>
            <a:xfrm>
              <a:off x="6556308" y="4483348"/>
              <a:ext cx="175955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MX" sz="1800" b="1" dirty="0" smtClean="0">
                  <a:solidFill>
                    <a:schemeClr val="tx2"/>
                  </a:solidFill>
                </a:rPr>
                <a:t>Viajes Totales</a:t>
              </a:r>
              <a:endParaRPr lang="pt-PT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11136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sultado de imagen de transporte publico pana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760" y="1949381"/>
            <a:ext cx="7048840" cy="4027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864496" y="6339031"/>
            <a:ext cx="10937104" cy="995851"/>
          </a:xfrm>
          <a:prstGeom prst="rect">
            <a:avLst/>
          </a:prstGeom>
          <a:solidFill>
            <a:srgbClr val="EEECE1"/>
          </a:solidFill>
        </p:spPr>
        <p:txBody>
          <a:bodyPr wrap="none" lIns="117542" tIns="58770" rIns="117542" bIns="58770" rtlCol="0">
            <a:spAutoFit/>
          </a:bodyPr>
          <a:lstStyle/>
          <a:p>
            <a:r>
              <a:rPr lang="es-PA" sz="5700" b="1" dirty="0" smtClean="0">
                <a:solidFill>
                  <a:schemeClr val="tx2"/>
                </a:solidFill>
              </a:rPr>
              <a:t>SISTEMA DE TRANSPORTE PÚBLICO</a:t>
            </a:r>
            <a:endParaRPr lang="es-PA" sz="5700" b="1" dirty="0">
              <a:solidFill>
                <a:schemeClr val="tx2"/>
              </a:solidFill>
            </a:endParaRPr>
          </a:p>
        </p:txBody>
      </p:sp>
      <p:pic>
        <p:nvPicPr>
          <p:cNvPr id="3074" name="Picture 2" descr="Resultado de imagen de transporte publico pan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16" y="1110014"/>
            <a:ext cx="7620000" cy="486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242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3101570" y="-2313"/>
            <a:ext cx="8062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Los operadores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413855" y="2994004"/>
            <a:ext cx="1871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 Bus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9756170" y="3001952"/>
            <a:ext cx="1871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</a:t>
            </a:r>
            <a:endParaRPr lang="pt-P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434570" y="1014441"/>
            <a:ext cx="39153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Tradicional /</a:t>
            </a:r>
            <a:b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Diablos Rojos/Diablos Verdes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3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527" y="5782446"/>
            <a:ext cx="2712546" cy="1720734"/>
          </a:xfrm>
          <a:prstGeom prst="rect">
            <a:avLst/>
          </a:prstGeom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25" y="3001952"/>
            <a:ext cx="3031730" cy="1684790"/>
          </a:xfrm>
          <a:prstGeom prst="rect">
            <a:avLst/>
          </a:prstGeom>
        </p:spPr>
      </p:pic>
      <p:pic>
        <p:nvPicPr>
          <p:cNvPr id="2050" name="Picture 2" descr="Resultado de imagen de diablos verdes pana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629" y="981408"/>
            <a:ext cx="2865012" cy="161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64" y="981408"/>
            <a:ext cx="2782755" cy="1610724"/>
          </a:xfrm>
          <a:prstGeom prst="rect">
            <a:avLst/>
          </a:prstGeom>
        </p:spPr>
      </p:pic>
      <p:pic>
        <p:nvPicPr>
          <p:cNvPr id="34" name="33 Imagen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5" t="22650" r="33757" b="20407"/>
          <a:stretch/>
        </p:blipFill>
        <p:spPr>
          <a:xfrm>
            <a:off x="6549965" y="3001952"/>
            <a:ext cx="2921265" cy="168479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434570" y="2726088"/>
            <a:ext cx="11449050" cy="225581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8 CuadroTexto"/>
          <p:cNvSpPr txBox="1"/>
          <p:nvPr/>
        </p:nvSpPr>
        <p:spPr>
          <a:xfrm>
            <a:off x="1135059" y="5333342"/>
            <a:ext cx="253473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/>
              <a:t>Minibuses Internos</a:t>
            </a:r>
            <a:endParaRPr lang="pt-PT" b="1" dirty="0"/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86" y="5743043"/>
            <a:ext cx="2982242" cy="1760137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4975867" y="5354357"/>
            <a:ext cx="282513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Informales Minibuses</a:t>
            </a:r>
            <a:endParaRPr lang="pt-PT" dirty="0"/>
          </a:p>
        </p:txBody>
      </p:sp>
      <p:sp>
        <p:nvSpPr>
          <p:cNvPr id="19" name="25 CuadroTexto"/>
          <p:cNvSpPr txBox="1"/>
          <p:nvPr/>
        </p:nvSpPr>
        <p:spPr>
          <a:xfrm>
            <a:off x="8777970" y="5348521"/>
            <a:ext cx="379453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Informales Diablos Verdes</a:t>
            </a:r>
            <a:endParaRPr lang="pt-P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2" descr="Resultado de imagen de diablos verdes pana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387" y="5783964"/>
            <a:ext cx="3060688" cy="1720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198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91" y="940513"/>
            <a:ext cx="9467036" cy="668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334083" y="3993326"/>
            <a:ext cx="1871767" cy="369332"/>
          </a:xfrm>
          <a:prstGeom prst="rect">
            <a:avLst/>
          </a:prstGeom>
          <a:solidFill>
            <a:schemeClr val="bg1">
              <a:lumMod val="85000"/>
              <a:alpha val="52941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 Bus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137705" y="3624118"/>
            <a:ext cx="935883" cy="369332"/>
          </a:xfrm>
          <a:prstGeom prst="rect">
            <a:avLst/>
          </a:prstGeom>
          <a:solidFill>
            <a:schemeClr val="bg1">
              <a:lumMod val="85000"/>
              <a:alpha val="52941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124950" y="2530949"/>
            <a:ext cx="3566292" cy="369332"/>
          </a:xfrm>
          <a:prstGeom prst="rect">
            <a:avLst/>
          </a:prstGeom>
          <a:solidFill>
            <a:schemeClr val="bg1">
              <a:lumMod val="85000"/>
              <a:alpha val="52941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Tradicional /Diablos Verdes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625426" y="3331168"/>
            <a:ext cx="1656782" cy="369332"/>
          </a:xfrm>
          <a:prstGeom prst="rect">
            <a:avLst/>
          </a:prstGeom>
          <a:solidFill>
            <a:schemeClr val="bg1">
              <a:lumMod val="85000"/>
              <a:alpha val="52941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Informales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738975" y="5663032"/>
            <a:ext cx="3595107" cy="369332"/>
          </a:xfrm>
          <a:prstGeom prst="rect">
            <a:avLst/>
          </a:prstGeom>
          <a:solidFill>
            <a:schemeClr val="bg1">
              <a:lumMod val="85000"/>
              <a:alpha val="52941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Tradicional /Diablos Rojos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239452" y="6463251"/>
            <a:ext cx="1656782" cy="369332"/>
          </a:xfrm>
          <a:prstGeom prst="rect">
            <a:avLst/>
          </a:prstGeom>
          <a:solidFill>
            <a:schemeClr val="bg1">
              <a:lumMod val="85000"/>
              <a:alpha val="52941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Informales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002831" y="2246347"/>
            <a:ext cx="3739132" cy="369332"/>
          </a:xfrm>
          <a:prstGeom prst="rect">
            <a:avLst/>
          </a:prstGeom>
          <a:solidFill>
            <a:schemeClr val="bg1">
              <a:lumMod val="85000"/>
              <a:alpha val="52941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Tradicional /Diablos Rojos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418618" y="2772204"/>
            <a:ext cx="1656782" cy="369332"/>
          </a:xfrm>
          <a:prstGeom prst="rect">
            <a:avLst/>
          </a:prstGeom>
          <a:solidFill>
            <a:schemeClr val="bg1">
              <a:lumMod val="85000"/>
              <a:alpha val="52941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1800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Informales</a:t>
            </a:r>
            <a:endParaRPr lang="pt-PT" sz="18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4910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3101570" y="22116"/>
            <a:ext cx="8062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Sistema de Transporte Público AMP</a:t>
            </a:r>
            <a:endParaRPr lang="pt-PT" sz="4000" b="1" dirty="0">
              <a:solidFill>
                <a:schemeClr val="bg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01165" y="1279427"/>
            <a:ext cx="69286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 smtClean="0">
                <a:solidFill>
                  <a:schemeClr val="tx2"/>
                </a:solidFill>
              </a:rPr>
              <a:t>DEMANDA DIARIA (</a:t>
            </a:r>
            <a:r>
              <a:rPr lang="pt-PT" sz="3200" b="1" dirty="0">
                <a:solidFill>
                  <a:schemeClr val="tx2"/>
                </a:solidFill>
              </a:rPr>
              <a:t>segmentos de viaje</a:t>
            </a:r>
            <a:r>
              <a:rPr lang="pt-PT" sz="3200" b="1" dirty="0" smtClean="0">
                <a:solidFill>
                  <a:schemeClr val="tx2"/>
                </a:solidFill>
              </a:rPr>
              <a:t>)</a:t>
            </a:r>
          </a:p>
          <a:p>
            <a:r>
              <a:rPr lang="pt-PT" sz="3200" b="1" dirty="0" smtClean="0">
                <a:solidFill>
                  <a:schemeClr val="tx2"/>
                </a:solidFill>
              </a:rPr>
              <a:t>Estimación 2017</a:t>
            </a:r>
            <a:endParaRPr lang="pt-PT" sz="32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494851"/>
              </p:ext>
            </p:extLst>
          </p:nvPr>
        </p:nvGraphicFramePr>
        <p:xfrm>
          <a:off x="1756980" y="2717909"/>
          <a:ext cx="8648261" cy="2626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7427"/>
                <a:gridCol w="3000417"/>
                <a:gridCol w="3000417"/>
              </a:tblGrid>
              <a:tr h="161925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</a:pPr>
                      <a:r>
                        <a:rPr lang="es-PA" sz="2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/>
                        </a:rPr>
                        <a:t>Operadores</a:t>
                      </a:r>
                      <a:endParaRPr lang="es-PA" sz="2400" b="0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</a:pPr>
                      <a:r>
                        <a:rPr lang="es-PA" sz="2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/>
                        </a:rPr>
                        <a:t>Abordajes día laboral</a:t>
                      </a:r>
                      <a:endParaRPr lang="es-PA" sz="2400" b="0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600"/>
                        </a:spcBef>
                      </a:pPr>
                      <a:r>
                        <a:rPr lang="es-PA" sz="2400" b="0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"/>
                        </a:rPr>
                        <a:t>%</a:t>
                      </a:r>
                      <a:endParaRPr lang="es-PA" sz="2400" b="0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280627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Metro</a:t>
                      </a:r>
                      <a:endParaRPr lang="es-PA" sz="2400" b="0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260,000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marL="9525" marR="9525" marT="9525" marB="0" anchor="b"/>
                </a:tc>
              </a:tr>
              <a:tr h="161925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Metro Bus</a:t>
                      </a:r>
                      <a:endParaRPr lang="es-PA" sz="2400" b="0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470,000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Tradicional </a:t>
                      </a:r>
                      <a:endParaRPr lang="es-PA" sz="2400" b="0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370,000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29%</a:t>
                      </a: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Internas </a:t>
                      </a:r>
                      <a:endParaRPr lang="es-PA" sz="2400" b="0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46,000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9525" marR="9525" marT="9525" marB="0" anchor="b"/>
                </a:tc>
              </a:tr>
              <a:tr h="171450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Informales</a:t>
                      </a:r>
                      <a:endParaRPr lang="es-PA" sz="2400" b="0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114,600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</a:tr>
              <a:tr h="180975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Total</a:t>
                      </a:r>
                      <a:endParaRPr lang="es-PA" sz="2400" b="0" i="0" u="none" strike="noStrike" dirty="0">
                        <a:solidFill>
                          <a:srgbClr val="00206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l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1,260,600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587822" rtl="0" eaLnBrk="1" fontAlgn="b" latinLnBrk="0" hangingPunct="1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A" sz="2400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6" name="15 CuadroTexto"/>
          <p:cNvSpPr txBox="1"/>
          <p:nvPr/>
        </p:nvSpPr>
        <p:spPr>
          <a:xfrm>
            <a:off x="0" y="6263541"/>
            <a:ext cx="1280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-803275"/>
            <a:r>
              <a:rPr lang="pt-PT" sz="1800" dirty="0" smtClean="0"/>
              <a:t>Fuente: Propia a partir de estadísticas SONDA (Metro y MetroBUS), Tradicionales e internas, proyecciones a  partir de Pimus Fase 1-2014, Informales hipotesis propia, 10% de la suma de los otros operadores.</a:t>
            </a:r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3493300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7384</TotalTime>
  <Words>1324</Words>
  <Application>Microsoft Office PowerPoint</Application>
  <PresentationFormat>Personalizado</PresentationFormat>
  <Paragraphs>295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4" baseType="lpstr">
      <vt:lpstr>Aller Light</vt:lpstr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Mideya</dc:creator>
  <cp:lastModifiedBy>Ana Laura Morais</cp:lastModifiedBy>
  <cp:revision>641</cp:revision>
  <dcterms:created xsi:type="dcterms:W3CDTF">2015-07-01T05:54:23Z</dcterms:created>
  <dcterms:modified xsi:type="dcterms:W3CDTF">2017-05-04T03:14:07Z</dcterms:modified>
</cp:coreProperties>
</file>