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2"/>
  </p:notesMasterIdLst>
  <p:handoutMasterIdLst>
    <p:handoutMasterId r:id="rId33"/>
  </p:handoutMasterIdLst>
  <p:sldIdLst>
    <p:sldId id="648" r:id="rId2"/>
    <p:sldId id="649" r:id="rId3"/>
    <p:sldId id="672" r:id="rId4"/>
    <p:sldId id="650" r:id="rId5"/>
    <p:sldId id="673" r:id="rId6"/>
    <p:sldId id="674" r:id="rId7"/>
    <p:sldId id="651" r:id="rId8"/>
    <p:sldId id="675" r:id="rId9"/>
    <p:sldId id="653" r:id="rId10"/>
    <p:sldId id="652" r:id="rId11"/>
    <p:sldId id="671" r:id="rId12"/>
    <p:sldId id="654" r:id="rId13"/>
    <p:sldId id="655" r:id="rId14"/>
    <p:sldId id="656" r:id="rId15"/>
    <p:sldId id="657" r:id="rId16"/>
    <p:sldId id="658" r:id="rId17"/>
    <p:sldId id="676" r:id="rId18"/>
    <p:sldId id="659" r:id="rId19"/>
    <p:sldId id="660" r:id="rId20"/>
    <p:sldId id="661" r:id="rId21"/>
    <p:sldId id="662" r:id="rId22"/>
    <p:sldId id="663" r:id="rId23"/>
    <p:sldId id="664" r:id="rId24"/>
    <p:sldId id="665" r:id="rId25"/>
    <p:sldId id="666" r:id="rId26"/>
    <p:sldId id="667" r:id="rId27"/>
    <p:sldId id="668" r:id="rId28"/>
    <p:sldId id="669" r:id="rId29"/>
    <p:sldId id="677" r:id="rId30"/>
    <p:sldId id="670" r:id="rId31"/>
  </p:sldIdLst>
  <p:sldSz cx="9144000" cy="6858000" type="screen4x3"/>
  <p:notesSz cx="6881813" cy="9296400"/>
  <p:defaultTextStyle>
    <a:defPPr>
      <a:defRPr lang="en-US"/>
    </a:defPPr>
    <a:lvl1pPr algn="l" rtl="0" fontAlgn="base">
      <a:spcBef>
        <a:spcPct val="0"/>
      </a:spcBef>
      <a:spcAft>
        <a:spcPct val="0"/>
      </a:spcAft>
      <a:defRPr sz="3300" kern="1200">
        <a:solidFill>
          <a:schemeClr val="tx1"/>
        </a:solidFill>
        <a:latin typeface="Arial" charset="0"/>
        <a:ea typeface="+mn-ea"/>
        <a:cs typeface="Arial" charset="0"/>
      </a:defRPr>
    </a:lvl1pPr>
    <a:lvl2pPr marL="457200" algn="l" rtl="0" fontAlgn="base">
      <a:spcBef>
        <a:spcPct val="0"/>
      </a:spcBef>
      <a:spcAft>
        <a:spcPct val="0"/>
      </a:spcAft>
      <a:defRPr sz="3300" kern="1200">
        <a:solidFill>
          <a:schemeClr val="tx1"/>
        </a:solidFill>
        <a:latin typeface="Arial" charset="0"/>
        <a:ea typeface="+mn-ea"/>
        <a:cs typeface="Arial" charset="0"/>
      </a:defRPr>
    </a:lvl2pPr>
    <a:lvl3pPr marL="914400" algn="l" rtl="0" fontAlgn="base">
      <a:spcBef>
        <a:spcPct val="0"/>
      </a:spcBef>
      <a:spcAft>
        <a:spcPct val="0"/>
      </a:spcAft>
      <a:defRPr sz="3300" kern="1200">
        <a:solidFill>
          <a:schemeClr val="tx1"/>
        </a:solidFill>
        <a:latin typeface="Arial" charset="0"/>
        <a:ea typeface="+mn-ea"/>
        <a:cs typeface="Arial" charset="0"/>
      </a:defRPr>
    </a:lvl3pPr>
    <a:lvl4pPr marL="1371600" algn="l" rtl="0" fontAlgn="base">
      <a:spcBef>
        <a:spcPct val="0"/>
      </a:spcBef>
      <a:spcAft>
        <a:spcPct val="0"/>
      </a:spcAft>
      <a:defRPr sz="3300" kern="1200">
        <a:solidFill>
          <a:schemeClr val="tx1"/>
        </a:solidFill>
        <a:latin typeface="Arial" charset="0"/>
        <a:ea typeface="+mn-ea"/>
        <a:cs typeface="Arial" charset="0"/>
      </a:defRPr>
    </a:lvl4pPr>
    <a:lvl5pPr marL="1828800" algn="l" rtl="0" fontAlgn="base">
      <a:spcBef>
        <a:spcPct val="0"/>
      </a:spcBef>
      <a:spcAft>
        <a:spcPct val="0"/>
      </a:spcAft>
      <a:defRPr sz="3300" kern="1200">
        <a:solidFill>
          <a:schemeClr val="tx1"/>
        </a:solidFill>
        <a:latin typeface="Arial" charset="0"/>
        <a:ea typeface="+mn-ea"/>
        <a:cs typeface="Arial" charset="0"/>
      </a:defRPr>
    </a:lvl5pPr>
    <a:lvl6pPr marL="2286000" algn="l" defTabSz="914400" rtl="0" eaLnBrk="1" latinLnBrk="0" hangingPunct="1">
      <a:defRPr sz="3300" kern="1200">
        <a:solidFill>
          <a:schemeClr val="tx1"/>
        </a:solidFill>
        <a:latin typeface="Arial" charset="0"/>
        <a:ea typeface="+mn-ea"/>
        <a:cs typeface="Arial" charset="0"/>
      </a:defRPr>
    </a:lvl6pPr>
    <a:lvl7pPr marL="2743200" algn="l" defTabSz="914400" rtl="0" eaLnBrk="1" latinLnBrk="0" hangingPunct="1">
      <a:defRPr sz="3300" kern="1200">
        <a:solidFill>
          <a:schemeClr val="tx1"/>
        </a:solidFill>
        <a:latin typeface="Arial" charset="0"/>
        <a:ea typeface="+mn-ea"/>
        <a:cs typeface="Arial" charset="0"/>
      </a:defRPr>
    </a:lvl7pPr>
    <a:lvl8pPr marL="3200400" algn="l" defTabSz="914400" rtl="0" eaLnBrk="1" latinLnBrk="0" hangingPunct="1">
      <a:defRPr sz="3300" kern="1200">
        <a:solidFill>
          <a:schemeClr val="tx1"/>
        </a:solidFill>
        <a:latin typeface="Arial" charset="0"/>
        <a:ea typeface="+mn-ea"/>
        <a:cs typeface="Arial" charset="0"/>
      </a:defRPr>
    </a:lvl8pPr>
    <a:lvl9pPr marL="3657600" algn="l" defTabSz="914400" rtl="0" eaLnBrk="1" latinLnBrk="0" hangingPunct="1">
      <a:defRPr sz="33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2D55"/>
    <a:srgbClr val="1AA9E1"/>
    <a:srgbClr val="002F54"/>
    <a:srgbClr val="022C4F"/>
    <a:srgbClr val="00294B"/>
    <a:srgbClr val="00284C"/>
    <a:srgbClr val="002B51"/>
    <a:srgbClr val="FFEAA7"/>
    <a:srgbClr val="FFFF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80" autoAdjust="0"/>
  </p:normalViewPr>
  <p:slideViewPr>
    <p:cSldViewPr>
      <p:cViewPr varScale="1">
        <p:scale>
          <a:sx n="87" d="100"/>
          <a:sy n="87" d="100"/>
        </p:scale>
        <p:origin x="1506" y="90"/>
      </p:cViewPr>
      <p:guideLst>
        <p:guide orient="horz" pos="2160"/>
        <p:guide pos="2880"/>
      </p:guideLst>
    </p:cSldViewPr>
  </p:slideViewPr>
  <p:outlineViewPr>
    <p:cViewPr>
      <p:scale>
        <a:sx n="33" d="100"/>
        <a:sy n="33" d="100"/>
      </p:scale>
      <p:origin x="16"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944" y="-10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3DB910-602D-48FF-BAD6-22EAB25F29E3}" type="doc">
      <dgm:prSet loTypeId="urn:microsoft.com/office/officeart/2005/8/layout/cycle6" loCatId="cycle" qsTypeId="urn:microsoft.com/office/officeart/2005/8/quickstyle/simple4" qsCatId="simple" csTypeId="urn:microsoft.com/office/officeart/2005/8/colors/accent0_2" csCatId="mainScheme" phldr="1"/>
      <dgm:spPr/>
      <dgm:t>
        <a:bodyPr/>
        <a:lstStyle/>
        <a:p>
          <a:endParaRPr lang="es-CO"/>
        </a:p>
      </dgm:t>
    </dgm:pt>
    <dgm:pt modelId="{3BCCB635-BD30-46EE-984B-9AC97F06BBB4}">
      <dgm:prSet phldrT="[Texto]" custT="1"/>
      <dgm:spPr/>
      <dgm:t>
        <a:bodyPr/>
        <a:lstStyle/>
        <a:p>
          <a:r>
            <a:rPr lang="es-CO" sz="1600" b="1" dirty="0" smtClean="0"/>
            <a:t>LOW REVENUES </a:t>
          </a:r>
          <a:r>
            <a:rPr lang="en-US" sz="1600" b="1" noProof="0" dirty="0" smtClean="0"/>
            <a:t>DUE TO INEFFICIENT PRICING AND ECONOMIC DISTORTIONS </a:t>
          </a:r>
          <a:r>
            <a:rPr lang="en-US" sz="1400" noProof="0" dirty="0" smtClean="0"/>
            <a:t>that creates unbalance in favor of unsustainable modes</a:t>
          </a:r>
          <a:endParaRPr lang="en-US" sz="1400" noProof="0" dirty="0"/>
        </a:p>
      </dgm:t>
    </dgm:pt>
    <dgm:pt modelId="{D0A8BB4B-CA6A-4E6F-9510-A0747121D4EF}" type="parTrans" cxnId="{EE8EA183-D088-4E41-A19D-5B7D2BFDF5C1}">
      <dgm:prSet/>
      <dgm:spPr/>
      <dgm:t>
        <a:bodyPr/>
        <a:lstStyle/>
        <a:p>
          <a:endParaRPr lang="es-CO"/>
        </a:p>
      </dgm:t>
    </dgm:pt>
    <dgm:pt modelId="{23B9A3B2-EAA3-44B1-8526-454D1CB0EE82}" type="sibTrans" cxnId="{EE8EA183-D088-4E41-A19D-5B7D2BFDF5C1}">
      <dgm:prSet/>
      <dgm:spPr/>
      <dgm:t>
        <a:bodyPr/>
        <a:lstStyle/>
        <a:p>
          <a:endParaRPr lang="es-CO"/>
        </a:p>
      </dgm:t>
    </dgm:pt>
    <dgm:pt modelId="{C615AB51-2795-4EF5-B504-0EB66E3BC8DA}">
      <dgm:prSet phldrT="[Texto]" custT="1"/>
      <dgm:spPr/>
      <dgm:t>
        <a:bodyPr/>
        <a:lstStyle/>
        <a:p>
          <a:r>
            <a:rPr lang="en-US" sz="1600" b="1" noProof="0" dirty="0" smtClean="0"/>
            <a:t>PERIODICITY</a:t>
          </a:r>
          <a:r>
            <a:rPr lang="en-US" sz="1600" noProof="0" dirty="0" smtClean="0"/>
            <a:t> </a:t>
          </a:r>
          <a:r>
            <a:rPr lang="en-US" sz="1600" b="1" noProof="0" dirty="0" smtClean="0"/>
            <a:t>MISMATCH</a:t>
          </a:r>
          <a:r>
            <a:rPr lang="en-US" sz="1600" noProof="0" dirty="0" smtClean="0"/>
            <a:t> </a:t>
          </a:r>
          <a:r>
            <a:rPr lang="en-US" sz="1400" noProof="0" dirty="0" smtClean="0"/>
            <a:t>between Revenue and Expenditure</a:t>
          </a:r>
          <a:endParaRPr lang="en-US" sz="1400" noProof="0" dirty="0"/>
        </a:p>
      </dgm:t>
    </dgm:pt>
    <dgm:pt modelId="{DA1689EB-AB36-41D8-9420-4BE87EFCBC8E}" type="parTrans" cxnId="{B3639426-506D-4596-AFF2-2C2FCD391A16}">
      <dgm:prSet/>
      <dgm:spPr/>
      <dgm:t>
        <a:bodyPr/>
        <a:lstStyle/>
        <a:p>
          <a:endParaRPr lang="es-CO"/>
        </a:p>
      </dgm:t>
    </dgm:pt>
    <dgm:pt modelId="{B3BC5DF7-D8CC-4E9E-9693-8E2F0F30C97E}" type="sibTrans" cxnId="{B3639426-506D-4596-AFF2-2C2FCD391A16}">
      <dgm:prSet/>
      <dgm:spPr/>
      <dgm:t>
        <a:bodyPr/>
        <a:lstStyle/>
        <a:p>
          <a:endParaRPr lang="es-CO"/>
        </a:p>
      </dgm:t>
    </dgm:pt>
    <dgm:pt modelId="{F8289DD9-065D-45C5-9785-210CF843EC38}">
      <dgm:prSet phldrT="[Texto]" custT="1"/>
      <dgm:spPr/>
      <dgm:t>
        <a:bodyPr/>
        <a:lstStyle/>
        <a:p>
          <a:r>
            <a:rPr lang="en-US" sz="1600" b="1" noProof="0" dirty="0" smtClean="0"/>
            <a:t>INSTITUTIONAL COMPLEXITY</a:t>
          </a:r>
          <a:r>
            <a:rPr lang="en-US" sz="1600" noProof="0" dirty="0" smtClean="0"/>
            <a:t>: </a:t>
          </a:r>
          <a:r>
            <a:rPr lang="en-US" sz="1400" noProof="0" dirty="0" smtClean="0"/>
            <a:t>diverse levels (global, national, local) and sectors (public, private)</a:t>
          </a:r>
          <a:endParaRPr lang="en-US" sz="1400" noProof="0" dirty="0"/>
        </a:p>
      </dgm:t>
    </dgm:pt>
    <dgm:pt modelId="{65E39FA4-1131-4725-8A7D-435131715FC6}" type="parTrans" cxnId="{3DB084FB-44E5-49BA-AA35-FE3AEFFA82FC}">
      <dgm:prSet/>
      <dgm:spPr/>
      <dgm:t>
        <a:bodyPr/>
        <a:lstStyle/>
        <a:p>
          <a:endParaRPr lang="es-CO"/>
        </a:p>
      </dgm:t>
    </dgm:pt>
    <dgm:pt modelId="{A192A2EB-813C-4E33-B913-0E4ACF9972BD}" type="sibTrans" cxnId="{3DB084FB-44E5-49BA-AA35-FE3AEFFA82FC}">
      <dgm:prSet/>
      <dgm:spPr/>
      <dgm:t>
        <a:bodyPr/>
        <a:lstStyle/>
        <a:p>
          <a:endParaRPr lang="es-CO"/>
        </a:p>
      </dgm:t>
    </dgm:pt>
    <dgm:pt modelId="{4521A3ED-8204-470B-9CBF-9CC06DEFA5D6}">
      <dgm:prSet custT="1"/>
      <dgm:spPr/>
      <dgm:t>
        <a:bodyPr/>
        <a:lstStyle/>
        <a:p>
          <a:r>
            <a:rPr lang="en-GB" sz="1600" b="1" dirty="0" smtClean="0"/>
            <a:t>IMBALANCE IN INVESTMENT RESPONSIBILITIES AND FINANCIAL CAPACITY</a:t>
          </a:r>
          <a:r>
            <a:rPr lang="en-GB" sz="1000" b="1" dirty="0" smtClean="0"/>
            <a:t> </a:t>
          </a:r>
          <a:r>
            <a:rPr lang="en-GB" sz="1400" dirty="0" smtClean="0"/>
            <a:t>at the city level</a:t>
          </a:r>
          <a:endParaRPr lang="en-US" sz="1400" dirty="0"/>
        </a:p>
      </dgm:t>
    </dgm:pt>
    <dgm:pt modelId="{5C3D1A41-41D5-498F-AE43-7AC9561A7D73}" type="parTrans" cxnId="{017472A7-C9DB-4DFC-B59B-E00B62AEBB41}">
      <dgm:prSet/>
      <dgm:spPr/>
      <dgm:t>
        <a:bodyPr/>
        <a:lstStyle/>
        <a:p>
          <a:endParaRPr lang="en-US"/>
        </a:p>
      </dgm:t>
    </dgm:pt>
    <dgm:pt modelId="{7D8A1483-6015-42F9-9509-C1C88753428A}" type="sibTrans" cxnId="{017472A7-C9DB-4DFC-B59B-E00B62AEBB41}">
      <dgm:prSet/>
      <dgm:spPr/>
      <dgm:t>
        <a:bodyPr/>
        <a:lstStyle/>
        <a:p>
          <a:endParaRPr lang="en-US"/>
        </a:p>
      </dgm:t>
    </dgm:pt>
    <dgm:pt modelId="{051E6A74-F569-46AC-99F7-E1D8EA7DB21B}">
      <dgm:prSet/>
      <dgm:spPr/>
      <dgm:t>
        <a:bodyPr/>
        <a:lstStyle/>
        <a:p>
          <a:r>
            <a:rPr lang="en-US" b="1" noProof="0" dirty="0" smtClean="0"/>
            <a:t>LOW INVESTMENT </a:t>
          </a:r>
          <a:r>
            <a:rPr lang="en-US" noProof="0" dirty="0" smtClean="0"/>
            <a:t>causes construction and maintenance lag vicious cycle and deterioration</a:t>
          </a:r>
          <a:endParaRPr lang="en-US" noProof="0" dirty="0"/>
        </a:p>
      </dgm:t>
    </dgm:pt>
    <dgm:pt modelId="{D1594792-58EC-4CF9-A7A6-38DC81ABE7CB}" type="parTrans" cxnId="{B50A9B8B-31E2-4620-B9E1-B37B6FDEF59A}">
      <dgm:prSet/>
      <dgm:spPr/>
      <dgm:t>
        <a:bodyPr/>
        <a:lstStyle/>
        <a:p>
          <a:endParaRPr lang="en-US"/>
        </a:p>
      </dgm:t>
    </dgm:pt>
    <dgm:pt modelId="{1F4CACDC-12B8-464E-B236-0563593BC70C}" type="sibTrans" cxnId="{B50A9B8B-31E2-4620-B9E1-B37B6FDEF59A}">
      <dgm:prSet/>
      <dgm:spPr/>
      <dgm:t>
        <a:bodyPr/>
        <a:lstStyle/>
        <a:p>
          <a:endParaRPr lang="en-US"/>
        </a:p>
      </dgm:t>
    </dgm:pt>
    <dgm:pt modelId="{4EFB6F03-5569-496B-9AE7-A2CD9D6E5D91}" type="pres">
      <dgm:prSet presAssocID="{1B3DB910-602D-48FF-BAD6-22EAB25F29E3}" presName="cycle" presStyleCnt="0">
        <dgm:presLayoutVars>
          <dgm:dir/>
          <dgm:resizeHandles val="exact"/>
        </dgm:presLayoutVars>
      </dgm:prSet>
      <dgm:spPr/>
      <dgm:t>
        <a:bodyPr/>
        <a:lstStyle/>
        <a:p>
          <a:endParaRPr lang="es-CO"/>
        </a:p>
      </dgm:t>
    </dgm:pt>
    <dgm:pt modelId="{4AEB5B8F-EE9C-46DC-8ED1-A86364DD5421}" type="pres">
      <dgm:prSet presAssocID="{3BCCB635-BD30-46EE-984B-9AC97F06BBB4}" presName="node" presStyleLbl="node1" presStyleIdx="0" presStyleCnt="5" custScaleX="177094" custScaleY="123859">
        <dgm:presLayoutVars>
          <dgm:bulletEnabled val="1"/>
        </dgm:presLayoutVars>
      </dgm:prSet>
      <dgm:spPr/>
      <dgm:t>
        <a:bodyPr/>
        <a:lstStyle/>
        <a:p>
          <a:endParaRPr lang="es-CO"/>
        </a:p>
      </dgm:t>
    </dgm:pt>
    <dgm:pt modelId="{E9C9B1B9-C19D-458F-BD29-302BA37DE6C6}" type="pres">
      <dgm:prSet presAssocID="{3BCCB635-BD30-46EE-984B-9AC97F06BBB4}" presName="spNode" presStyleCnt="0"/>
      <dgm:spPr/>
      <dgm:t>
        <a:bodyPr/>
        <a:lstStyle/>
        <a:p>
          <a:endParaRPr lang="en-US"/>
        </a:p>
      </dgm:t>
    </dgm:pt>
    <dgm:pt modelId="{BB3BD203-B724-4412-918A-C74F9979C29D}" type="pres">
      <dgm:prSet presAssocID="{23B9A3B2-EAA3-44B1-8526-454D1CB0EE82}" presName="sibTrans" presStyleLbl="sibTrans1D1" presStyleIdx="0" presStyleCnt="5"/>
      <dgm:spPr/>
      <dgm:t>
        <a:bodyPr/>
        <a:lstStyle/>
        <a:p>
          <a:endParaRPr lang="es-CO"/>
        </a:p>
      </dgm:t>
    </dgm:pt>
    <dgm:pt modelId="{0A51029D-6F5D-49AC-8A71-90D676734AEB}" type="pres">
      <dgm:prSet presAssocID="{4521A3ED-8204-470B-9CBF-9CC06DEFA5D6}" presName="node" presStyleLbl="node1" presStyleIdx="1" presStyleCnt="5" custScaleX="177094" custScaleY="123726" custRadScaleRad="103692" custRadScaleInc="14250">
        <dgm:presLayoutVars>
          <dgm:bulletEnabled val="1"/>
        </dgm:presLayoutVars>
      </dgm:prSet>
      <dgm:spPr/>
      <dgm:t>
        <a:bodyPr/>
        <a:lstStyle/>
        <a:p>
          <a:endParaRPr lang="en-US"/>
        </a:p>
      </dgm:t>
    </dgm:pt>
    <dgm:pt modelId="{6E0EA8FF-F0CB-4DE4-9548-8503B1F4AE45}" type="pres">
      <dgm:prSet presAssocID="{4521A3ED-8204-470B-9CBF-9CC06DEFA5D6}" presName="spNode" presStyleCnt="0"/>
      <dgm:spPr/>
      <dgm:t>
        <a:bodyPr/>
        <a:lstStyle/>
        <a:p>
          <a:endParaRPr lang="en-US"/>
        </a:p>
      </dgm:t>
    </dgm:pt>
    <dgm:pt modelId="{501D5295-F9B5-4FFF-8BC1-2C3AE617ECDA}" type="pres">
      <dgm:prSet presAssocID="{7D8A1483-6015-42F9-9509-C1C88753428A}" presName="sibTrans" presStyleLbl="sibTrans1D1" presStyleIdx="1" presStyleCnt="5"/>
      <dgm:spPr/>
      <dgm:t>
        <a:bodyPr/>
        <a:lstStyle/>
        <a:p>
          <a:endParaRPr lang="en-US"/>
        </a:p>
      </dgm:t>
    </dgm:pt>
    <dgm:pt modelId="{33678B3E-0BF1-41B9-91B3-2791AE0BC712}" type="pres">
      <dgm:prSet presAssocID="{C615AB51-2795-4EF5-B504-0EB66E3BC8DA}" presName="node" presStyleLbl="node1" presStyleIdx="2" presStyleCnt="5" custScaleX="177094" custScaleY="123726" custRadScaleRad="107050" custRadScaleInc="-44467">
        <dgm:presLayoutVars>
          <dgm:bulletEnabled val="1"/>
        </dgm:presLayoutVars>
      </dgm:prSet>
      <dgm:spPr/>
      <dgm:t>
        <a:bodyPr/>
        <a:lstStyle/>
        <a:p>
          <a:endParaRPr lang="es-CO"/>
        </a:p>
      </dgm:t>
    </dgm:pt>
    <dgm:pt modelId="{A712FAEF-773D-4FF6-AA50-4D06AFD45E88}" type="pres">
      <dgm:prSet presAssocID="{C615AB51-2795-4EF5-B504-0EB66E3BC8DA}" presName="spNode" presStyleCnt="0"/>
      <dgm:spPr/>
      <dgm:t>
        <a:bodyPr/>
        <a:lstStyle/>
        <a:p>
          <a:endParaRPr lang="en-US"/>
        </a:p>
      </dgm:t>
    </dgm:pt>
    <dgm:pt modelId="{E4C7093F-EB7C-48F6-9079-A75A17348EDA}" type="pres">
      <dgm:prSet presAssocID="{B3BC5DF7-D8CC-4E9E-9693-8E2F0F30C97E}" presName="sibTrans" presStyleLbl="sibTrans1D1" presStyleIdx="2" presStyleCnt="5"/>
      <dgm:spPr/>
      <dgm:t>
        <a:bodyPr/>
        <a:lstStyle/>
        <a:p>
          <a:endParaRPr lang="es-CO"/>
        </a:p>
      </dgm:t>
    </dgm:pt>
    <dgm:pt modelId="{5FD45846-E0EF-488B-96EF-93CCD53664EC}" type="pres">
      <dgm:prSet presAssocID="{F8289DD9-065D-45C5-9785-210CF843EC38}" presName="node" presStyleLbl="node1" presStyleIdx="3" presStyleCnt="5" custScaleX="177094" custScaleY="123726" custRadScaleRad="107050" custRadScaleInc="44466">
        <dgm:presLayoutVars>
          <dgm:bulletEnabled val="1"/>
        </dgm:presLayoutVars>
      </dgm:prSet>
      <dgm:spPr/>
      <dgm:t>
        <a:bodyPr/>
        <a:lstStyle/>
        <a:p>
          <a:endParaRPr lang="es-CO"/>
        </a:p>
      </dgm:t>
    </dgm:pt>
    <dgm:pt modelId="{7A02C024-7993-4B70-998D-AA4D275A810F}" type="pres">
      <dgm:prSet presAssocID="{F8289DD9-065D-45C5-9785-210CF843EC38}" presName="spNode" presStyleCnt="0"/>
      <dgm:spPr/>
      <dgm:t>
        <a:bodyPr/>
        <a:lstStyle/>
        <a:p>
          <a:endParaRPr lang="en-US"/>
        </a:p>
      </dgm:t>
    </dgm:pt>
    <dgm:pt modelId="{3BE3FDEC-4E81-4893-B5C7-5F2939CAE64A}" type="pres">
      <dgm:prSet presAssocID="{A192A2EB-813C-4E33-B913-0E4ACF9972BD}" presName="sibTrans" presStyleLbl="sibTrans1D1" presStyleIdx="3" presStyleCnt="5"/>
      <dgm:spPr/>
      <dgm:t>
        <a:bodyPr/>
        <a:lstStyle/>
        <a:p>
          <a:endParaRPr lang="es-CO"/>
        </a:p>
      </dgm:t>
    </dgm:pt>
    <dgm:pt modelId="{86B7C606-DE6D-4198-B395-5BFD51B77CCB}" type="pres">
      <dgm:prSet presAssocID="{051E6A74-F569-46AC-99F7-E1D8EA7DB21B}" presName="node" presStyleLbl="node1" presStyleIdx="4" presStyleCnt="5" custScaleX="177094" custScaleY="123726" custRadScaleRad="102930" custRadScaleInc="-21462">
        <dgm:presLayoutVars>
          <dgm:bulletEnabled val="1"/>
        </dgm:presLayoutVars>
      </dgm:prSet>
      <dgm:spPr/>
      <dgm:t>
        <a:bodyPr/>
        <a:lstStyle/>
        <a:p>
          <a:endParaRPr lang="en-US"/>
        </a:p>
      </dgm:t>
    </dgm:pt>
    <dgm:pt modelId="{36A78BEC-248D-42A9-A45B-08EBA8544784}" type="pres">
      <dgm:prSet presAssocID="{051E6A74-F569-46AC-99F7-E1D8EA7DB21B}" presName="spNode" presStyleCnt="0"/>
      <dgm:spPr/>
      <dgm:t>
        <a:bodyPr/>
        <a:lstStyle/>
        <a:p>
          <a:endParaRPr lang="en-US"/>
        </a:p>
      </dgm:t>
    </dgm:pt>
    <dgm:pt modelId="{C40A5D48-2BD2-4FA0-B23A-1888F24153F7}" type="pres">
      <dgm:prSet presAssocID="{1F4CACDC-12B8-464E-B236-0563593BC70C}" presName="sibTrans" presStyleLbl="sibTrans1D1" presStyleIdx="4" presStyleCnt="5"/>
      <dgm:spPr/>
      <dgm:t>
        <a:bodyPr/>
        <a:lstStyle/>
        <a:p>
          <a:endParaRPr lang="en-US"/>
        </a:p>
      </dgm:t>
    </dgm:pt>
  </dgm:ptLst>
  <dgm:cxnLst>
    <dgm:cxn modelId="{1AF0F2A2-7F41-4949-BCF0-431044199EED}" type="presOf" srcId="{F8289DD9-065D-45C5-9785-210CF843EC38}" destId="{5FD45846-E0EF-488B-96EF-93CCD53664EC}" srcOrd="0" destOrd="0" presId="urn:microsoft.com/office/officeart/2005/8/layout/cycle6"/>
    <dgm:cxn modelId="{017472A7-C9DB-4DFC-B59B-E00B62AEBB41}" srcId="{1B3DB910-602D-48FF-BAD6-22EAB25F29E3}" destId="{4521A3ED-8204-470B-9CBF-9CC06DEFA5D6}" srcOrd="1" destOrd="0" parTransId="{5C3D1A41-41D5-498F-AE43-7AC9561A7D73}" sibTransId="{7D8A1483-6015-42F9-9509-C1C88753428A}"/>
    <dgm:cxn modelId="{12FF885C-9D10-4438-91DE-70A3FFBF6B14}" type="presOf" srcId="{B3BC5DF7-D8CC-4E9E-9693-8E2F0F30C97E}" destId="{E4C7093F-EB7C-48F6-9079-A75A17348EDA}" srcOrd="0" destOrd="0" presId="urn:microsoft.com/office/officeart/2005/8/layout/cycle6"/>
    <dgm:cxn modelId="{B50A9B8B-31E2-4620-B9E1-B37B6FDEF59A}" srcId="{1B3DB910-602D-48FF-BAD6-22EAB25F29E3}" destId="{051E6A74-F569-46AC-99F7-E1D8EA7DB21B}" srcOrd="4" destOrd="0" parTransId="{D1594792-58EC-4CF9-A7A6-38DC81ABE7CB}" sibTransId="{1F4CACDC-12B8-464E-B236-0563593BC70C}"/>
    <dgm:cxn modelId="{B79EEA1A-C265-475E-8548-42445424FC29}" type="presOf" srcId="{A192A2EB-813C-4E33-B913-0E4ACF9972BD}" destId="{3BE3FDEC-4E81-4893-B5C7-5F2939CAE64A}" srcOrd="0" destOrd="0" presId="urn:microsoft.com/office/officeart/2005/8/layout/cycle6"/>
    <dgm:cxn modelId="{D724257B-AC89-494F-B991-3E56E373E7C6}" type="presOf" srcId="{23B9A3B2-EAA3-44B1-8526-454D1CB0EE82}" destId="{BB3BD203-B724-4412-918A-C74F9979C29D}" srcOrd="0" destOrd="0" presId="urn:microsoft.com/office/officeart/2005/8/layout/cycle6"/>
    <dgm:cxn modelId="{EE8EA183-D088-4E41-A19D-5B7D2BFDF5C1}" srcId="{1B3DB910-602D-48FF-BAD6-22EAB25F29E3}" destId="{3BCCB635-BD30-46EE-984B-9AC97F06BBB4}" srcOrd="0" destOrd="0" parTransId="{D0A8BB4B-CA6A-4E6F-9510-A0747121D4EF}" sibTransId="{23B9A3B2-EAA3-44B1-8526-454D1CB0EE82}"/>
    <dgm:cxn modelId="{3DB084FB-44E5-49BA-AA35-FE3AEFFA82FC}" srcId="{1B3DB910-602D-48FF-BAD6-22EAB25F29E3}" destId="{F8289DD9-065D-45C5-9785-210CF843EC38}" srcOrd="3" destOrd="0" parTransId="{65E39FA4-1131-4725-8A7D-435131715FC6}" sibTransId="{A192A2EB-813C-4E33-B913-0E4ACF9972BD}"/>
    <dgm:cxn modelId="{ACEBE210-9F36-45AA-B2F9-FC635087563A}" type="presOf" srcId="{4521A3ED-8204-470B-9CBF-9CC06DEFA5D6}" destId="{0A51029D-6F5D-49AC-8A71-90D676734AEB}" srcOrd="0" destOrd="0" presId="urn:microsoft.com/office/officeart/2005/8/layout/cycle6"/>
    <dgm:cxn modelId="{7E30643D-02EB-4BDA-A4F3-469A1E14CEE3}" type="presOf" srcId="{C615AB51-2795-4EF5-B504-0EB66E3BC8DA}" destId="{33678B3E-0BF1-41B9-91B3-2791AE0BC712}" srcOrd="0" destOrd="0" presId="urn:microsoft.com/office/officeart/2005/8/layout/cycle6"/>
    <dgm:cxn modelId="{9ED38BAF-8ED5-4B3E-864E-32F6705DE31C}" type="presOf" srcId="{7D8A1483-6015-42F9-9509-C1C88753428A}" destId="{501D5295-F9B5-4FFF-8BC1-2C3AE617ECDA}" srcOrd="0" destOrd="0" presId="urn:microsoft.com/office/officeart/2005/8/layout/cycle6"/>
    <dgm:cxn modelId="{C6A0E10D-DF5B-4800-83E0-FBE664C36783}" type="presOf" srcId="{1F4CACDC-12B8-464E-B236-0563593BC70C}" destId="{C40A5D48-2BD2-4FA0-B23A-1888F24153F7}" srcOrd="0" destOrd="0" presId="urn:microsoft.com/office/officeart/2005/8/layout/cycle6"/>
    <dgm:cxn modelId="{B3639426-506D-4596-AFF2-2C2FCD391A16}" srcId="{1B3DB910-602D-48FF-BAD6-22EAB25F29E3}" destId="{C615AB51-2795-4EF5-B504-0EB66E3BC8DA}" srcOrd="2" destOrd="0" parTransId="{DA1689EB-AB36-41D8-9420-4BE87EFCBC8E}" sibTransId="{B3BC5DF7-D8CC-4E9E-9693-8E2F0F30C97E}"/>
    <dgm:cxn modelId="{D290F72E-AFB6-4DC6-AEFC-84504CF79269}" type="presOf" srcId="{051E6A74-F569-46AC-99F7-E1D8EA7DB21B}" destId="{86B7C606-DE6D-4198-B395-5BFD51B77CCB}" srcOrd="0" destOrd="0" presId="urn:microsoft.com/office/officeart/2005/8/layout/cycle6"/>
    <dgm:cxn modelId="{A53A29DE-FF6E-445D-B685-043294AD283B}" type="presOf" srcId="{1B3DB910-602D-48FF-BAD6-22EAB25F29E3}" destId="{4EFB6F03-5569-496B-9AE7-A2CD9D6E5D91}" srcOrd="0" destOrd="0" presId="urn:microsoft.com/office/officeart/2005/8/layout/cycle6"/>
    <dgm:cxn modelId="{C5E1EC73-8B23-4A3A-887D-CAC12AEAA681}" type="presOf" srcId="{3BCCB635-BD30-46EE-984B-9AC97F06BBB4}" destId="{4AEB5B8F-EE9C-46DC-8ED1-A86364DD5421}" srcOrd="0" destOrd="0" presId="urn:microsoft.com/office/officeart/2005/8/layout/cycle6"/>
    <dgm:cxn modelId="{A65A2D28-E421-44EB-82EF-A271F77433AB}" type="presParOf" srcId="{4EFB6F03-5569-496B-9AE7-A2CD9D6E5D91}" destId="{4AEB5B8F-EE9C-46DC-8ED1-A86364DD5421}" srcOrd="0" destOrd="0" presId="urn:microsoft.com/office/officeart/2005/8/layout/cycle6"/>
    <dgm:cxn modelId="{27263FA0-D4E1-426D-9688-BEB416CB4174}" type="presParOf" srcId="{4EFB6F03-5569-496B-9AE7-A2CD9D6E5D91}" destId="{E9C9B1B9-C19D-458F-BD29-302BA37DE6C6}" srcOrd="1" destOrd="0" presId="urn:microsoft.com/office/officeart/2005/8/layout/cycle6"/>
    <dgm:cxn modelId="{90E0FCBA-434E-4273-9078-E7932B7D8391}" type="presParOf" srcId="{4EFB6F03-5569-496B-9AE7-A2CD9D6E5D91}" destId="{BB3BD203-B724-4412-918A-C74F9979C29D}" srcOrd="2" destOrd="0" presId="urn:microsoft.com/office/officeart/2005/8/layout/cycle6"/>
    <dgm:cxn modelId="{D90D0B73-7EA9-4B69-B5AF-402DE88A6F23}" type="presParOf" srcId="{4EFB6F03-5569-496B-9AE7-A2CD9D6E5D91}" destId="{0A51029D-6F5D-49AC-8A71-90D676734AEB}" srcOrd="3" destOrd="0" presId="urn:microsoft.com/office/officeart/2005/8/layout/cycle6"/>
    <dgm:cxn modelId="{5213EFCB-03DC-4649-898C-FC690F8A6899}" type="presParOf" srcId="{4EFB6F03-5569-496B-9AE7-A2CD9D6E5D91}" destId="{6E0EA8FF-F0CB-4DE4-9548-8503B1F4AE45}" srcOrd="4" destOrd="0" presId="urn:microsoft.com/office/officeart/2005/8/layout/cycle6"/>
    <dgm:cxn modelId="{749F4AE9-AB92-49D1-8F0B-706A4CFEE4FD}" type="presParOf" srcId="{4EFB6F03-5569-496B-9AE7-A2CD9D6E5D91}" destId="{501D5295-F9B5-4FFF-8BC1-2C3AE617ECDA}" srcOrd="5" destOrd="0" presId="urn:microsoft.com/office/officeart/2005/8/layout/cycle6"/>
    <dgm:cxn modelId="{4085438B-17B3-43BB-A063-6C102E4C3F82}" type="presParOf" srcId="{4EFB6F03-5569-496B-9AE7-A2CD9D6E5D91}" destId="{33678B3E-0BF1-41B9-91B3-2791AE0BC712}" srcOrd="6" destOrd="0" presId="urn:microsoft.com/office/officeart/2005/8/layout/cycle6"/>
    <dgm:cxn modelId="{11153DA0-3F2A-4DAC-A777-65DDD692258B}" type="presParOf" srcId="{4EFB6F03-5569-496B-9AE7-A2CD9D6E5D91}" destId="{A712FAEF-773D-4FF6-AA50-4D06AFD45E88}" srcOrd="7" destOrd="0" presId="urn:microsoft.com/office/officeart/2005/8/layout/cycle6"/>
    <dgm:cxn modelId="{12380677-9AAC-43AF-B894-988AE7DB4C8B}" type="presParOf" srcId="{4EFB6F03-5569-496B-9AE7-A2CD9D6E5D91}" destId="{E4C7093F-EB7C-48F6-9079-A75A17348EDA}" srcOrd="8" destOrd="0" presId="urn:microsoft.com/office/officeart/2005/8/layout/cycle6"/>
    <dgm:cxn modelId="{D29C2AF8-EF1D-4649-BD41-AAA24360A89D}" type="presParOf" srcId="{4EFB6F03-5569-496B-9AE7-A2CD9D6E5D91}" destId="{5FD45846-E0EF-488B-96EF-93CCD53664EC}" srcOrd="9" destOrd="0" presId="urn:microsoft.com/office/officeart/2005/8/layout/cycle6"/>
    <dgm:cxn modelId="{75FC4FDE-B866-427C-97AE-1276ADAF3153}" type="presParOf" srcId="{4EFB6F03-5569-496B-9AE7-A2CD9D6E5D91}" destId="{7A02C024-7993-4B70-998D-AA4D275A810F}" srcOrd="10" destOrd="0" presId="urn:microsoft.com/office/officeart/2005/8/layout/cycle6"/>
    <dgm:cxn modelId="{F1C5C681-B8B1-43CB-B36A-71505E8ABC8B}" type="presParOf" srcId="{4EFB6F03-5569-496B-9AE7-A2CD9D6E5D91}" destId="{3BE3FDEC-4E81-4893-B5C7-5F2939CAE64A}" srcOrd="11" destOrd="0" presId="urn:microsoft.com/office/officeart/2005/8/layout/cycle6"/>
    <dgm:cxn modelId="{62E39204-E8DA-472F-92D7-D46DACF49BA8}" type="presParOf" srcId="{4EFB6F03-5569-496B-9AE7-A2CD9D6E5D91}" destId="{86B7C606-DE6D-4198-B395-5BFD51B77CCB}" srcOrd="12" destOrd="0" presId="urn:microsoft.com/office/officeart/2005/8/layout/cycle6"/>
    <dgm:cxn modelId="{3256643A-6754-43E6-B81F-D18C4BC28F9E}" type="presParOf" srcId="{4EFB6F03-5569-496B-9AE7-A2CD9D6E5D91}" destId="{36A78BEC-248D-42A9-A45B-08EBA8544784}" srcOrd="13" destOrd="0" presId="urn:microsoft.com/office/officeart/2005/8/layout/cycle6"/>
    <dgm:cxn modelId="{038B78C9-AA42-49A5-AB86-BA36B6256CCB}" type="presParOf" srcId="{4EFB6F03-5569-496B-9AE7-A2CD9D6E5D91}" destId="{C40A5D48-2BD2-4FA0-B23A-1888F24153F7}"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7BA58F-4F8A-4438-8A89-27D1989DEDD5}" type="doc">
      <dgm:prSet loTypeId="urn:microsoft.com/office/officeart/2005/8/layout/balance1" loCatId="relationship" qsTypeId="urn:microsoft.com/office/officeart/2005/8/quickstyle/simple4" qsCatId="simple" csTypeId="urn:microsoft.com/office/officeart/2005/8/colors/accent1_3" csCatId="accent1" phldr="1"/>
      <dgm:spPr/>
      <dgm:t>
        <a:bodyPr/>
        <a:lstStyle/>
        <a:p>
          <a:endParaRPr lang="en-US"/>
        </a:p>
      </dgm:t>
    </dgm:pt>
    <dgm:pt modelId="{66E023BE-1C8E-4F5C-86E9-27A165CAC49C}">
      <dgm:prSet phldrT="[Texto]" custT="1"/>
      <dgm:spPr/>
      <dgm:t>
        <a:bodyPr/>
        <a:lstStyle/>
        <a:p>
          <a:r>
            <a:rPr lang="es-ES_tradnl" sz="1600" b="1" noProof="0" dirty="0" smtClean="0"/>
            <a:t>PUBLIC TRANSPORT</a:t>
          </a:r>
          <a:endParaRPr lang="es-ES_tradnl" sz="1600" b="1" noProof="0" dirty="0"/>
        </a:p>
      </dgm:t>
    </dgm:pt>
    <dgm:pt modelId="{42CD3F25-1605-4FAD-A314-CB0DCB33C3E2}" type="parTrans" cxnId="{02B07E28-AE46-4060-8E50-222CDE46C31B}">
      <dgm:prSet/>
      <dgm:spPr/>
      <dgm:t>
        <a:bodyPr/>
        <a:lstStyle/>
        <a:p>
          <a:endParaRPr lang="en-US"/>
        </a:p>
      </dgm:t>
    </dgm:pt>
    <dgm:pt modelId="{AD57FB63-C3C1-4813-A66C-05BD46621251}" type="sibTrans" cxnId="{02B07E28-AE46-4060-8E50-222CDE46C31B}">
      <dgm:prSet/>
      <dgm:spPr/>
      <dgm:t>
        <a:bodyPr/>
        <a:lstStyle/>
        <a:p>
          <a:endParaRPr lang="en-US"/>
        </a:p>
      </dgm:t>
    </dgm:pt>
    <dgm:pt modelId="{D08040D1-2891-4757-AA2E-03059651842E}">
      <dgm:prSet phldrT="[Texto]" custT="1"/>
      <dgm:spPr/>
      <dgm:t>
        <a:bodyPr/>
        <a:lstStyle/>
        <a:p>
          <a:r>
            <a:rPr lang="en-US" sz="1400" noProof="0" dirty="0" smtClean="0"/>
            <a:t>Pocket costs</a:t>
          </a:r>
          <a:endParaRPr lang="en-US" sz="1400" noProof="0" dirty="0"/>
        </a:p>
      </dgm:t>
    </dgm:pt>
    <dgm:pt modelId="{8D1C062C-2CD1-4F01-AA87-2D21227D38FB}" type="parTrans" cxnId="{3FEF68E4-F292-4172-974B-0464352148A7}">
      <dgm:prSet/>
      <dgm:spPr/>
      <dgm:t>
        <a:bodyPr/>
        <a:lstStyle/>
        <a:p>
          <a:endParaRPr lang="en-US"/>
        </a:p>
      </dgm:t>
    </dgm:pt>
    <dgm:pt modelId="{3EC427B8-4F58-427C-9B74-51FF24025044}" type="sibTrans" cxnId="{3FEF68E4-F292-4172-974B-0464352148A7}">
      <dgm:prSet/>
      <dgm:spPr/>
      <dgm:t>
        <a:bodyPr/>
        <a:lstStyle/>
        <a:p>
          <a:endParaRPr lang="en-US"/>
        </a:p>
      </dgm:t>
    </dgm:pt>
    <dgm:pt modelId="{92D69E96-1C8D-4545-9F6B-9BD73331016B}">
      <dgm:prSet phldrT="[Texto]" custT="1"/>
      <dgm:spPr/>
      <dgm:t>
        <a:bodyPr/>
        <a:lstStyle/>
        <a:p>
          <a:r>
            <a:rPr lang="en-US" sz="1800" noProof="0" dirty="0" smtClean="0"/>
            <a:t>Explicit Subsidies</a:t>
          </a:r>
          <a:endParaRPr lang="en-US" sz="1800" noProof="0" dirty="0"/>
        </a:p>
      </dgm:t>
    </dgm:pt>
    <dgm:pt modelId="{C41A8D7C-CC62-46EC-909D-594646E7FA31}" type="parTrans" cxnId="{468F0EDF-F9A7-4A5A-8560-663554971A9B}">
      <dgm:prSet/>
      <dgm:spPr/>
      <dgm:t>
        <a:bodyPr/>
        <a:lstStyle/>
        <a:p>
          <a:endParaRPr lang="en-US"/>
        </a:p>
      </dgm:t>
    </dgm:pt>
    <dgm:pt modelId="{74B2B47E-450B-4C30-956B-686AFFCA56DE}" type="sibTrans" cxnId="{468F0EDF-F9A7-4A5A-8560-663554971A9B}">
      <dgm:prSet/>
      <dgm:spPr/>
      <dgm:t>
        <a:bodyPr/>
        <a:lstStyle/>
        <a:p>
          <a:endParaRPr lang="en-US"/>
        </a:p>
      </dgm:t>
    </dgm:pt>
    <dgm:pt modelId="{306741F6-761F-4AB1-9E04-9C2F48D32D93}">
      <dgm:prSet phldrT="[Texto]" custT="1"/>
      <dgm:spPr/>
      <dgm:t>
        <a:bodyPr/>
        <a:lstStyle/>
        <a:p>
          <a:pPr algn="ctr"/>
          <a:r>
            <a:rPr lang="en-US" sz="1400" noProof="0" dirty="0" smtClean="0"/>
            <a:t>Pocket costs</a:t>
          </a:r>
          <a:endParaRPr lang="en-US" sz="1400" noProof="0" dirty="0"/>
        </a:p>
      </dgm:t>
    </dgm:pt>
    <dgm:pt modelId="{BD7EA730-FF5F-4075-A134-2FD3619CDBBF}" type="parTrans" cxnId="{0DABD0C1-1790-45C6-A271-4E959D45BFCD}">
      <dgm:prSet/>
      <dgm:spPr/>
      <dgm:t>
        <a:bodyPr/>
        <a:lstStyle/>
        <a:p>
          <a:endParaRPr lang="en-US"/>
        </a:p>
      </dgm:t>
    </dgm:pt>
    <dgm:pt modelId="{7A8889CD-E884-4577-9DAD-B3F25CDE8CD6}" type="sibTrans" cxnId="{0DABD0C1-1790-45C6-A271-4E959D45BFCD}">
      <dgm:prSet/>
      <dgm:spPr/>
      <dgm:t>
        <a:bodyPr/>
        <a:lstStyle/>
        <a:p>
          <a:endParaRPr lang="en-US"/>
        </a:p>
      </dgm:t>
    </dgm:pt>
    <dgm:pt modelId="{1CE57D27-4385-426E-8A6F-2286B021052F}">
      <dgm:prSet phldrT="[Texto]" custT="1"/>
      <dgm:spPr/>
      <dgm:t>
        <a:bodyPr/>
        <a:lstStyle/>
        <a:p>
          <a:r>
            <a:rPr lang="en-US" sz="1400" b="1" noProof="0" dirty="0" smtClean="0"/>
            <a:t>Implicit Subsidies</a:t>
          </a:r>
          <a:endParaRPr lang="en-US" sz="1400" b="1" noProof="0" dirty="0"/>
        </a:p>
      </dgm:t>
    </dgm:pt>
    <dgm:pt modelId="{36BEC60E-7F91-4072-854B-34A1C70684EA}" type="parTrans" cxnId="{645EBBF6-34F0-466B-8AA8-5AC1765E3B02}">
      <dgm:prSet/>
      <dgm:spPr/>
      <dgm:t>
        <a:bodyPr/>
        <a:lstStyle/>
        <a:p>
          <a:endParaRPr lang="en-US"/>
        </a:p>
      </dgm:t>
    </dgm:pt>
    <dgm:pt modelId="{22B0020E-6D89-474B-A2AA-632E0D182616}" type="sibTrans" cxnId="{645EBBF6-34F0-466B-8AA8-5AC1765E3B02}">
      <dgm:prSet/>
      <dgm:spPr/>
      <dgm:t>
        <a:bodyPr/>
        <a:lstStyle/>
        <a:p>
          <a:endParaRPr lang="en-US"/>
        </a:p>
      </dgm:t>
    </dgm:pt>
    <dgm:pt modelId="{31CEC821-E15F-4707-AB3C-9DF6BF5DE875}">
      <dgm:prSet phldrT="[Texto]" custT="1"/>
      <dgm:spPr/>
      <dgm:t>
        <a:bodyPr/>
        <a:lstStyle/>
        <a:p>
          <a:r>
            <a:rPr lang="en-US" sz="1900" b="1" noProof="0" dirty="0" smtClean="0"/>
            <a:t>Political Support</a:t>
          </a:r>
          <a:endParaRPr lang="en-US" sz="1900" b="1" noProof="0" dirty="0"/>
        </a:p>
      </dgm:t>
    </dgm:pt>
    <dgm:pt modelId="{D0234655-27A7-41FC-94F4-00BD51BD934C}" type="parTrans" cxnId="{FE6BC543-A2FF-4578-82D9-8B49CA19C3E4}">
      <dgm:prSet/>
      <dgm:spPr/>
      <dgm:t>
        <a:bodyPr/>
        <a:lstStyle/>
        <a:p>
          <a:endParaRPr lang="en-US"/>
        </a:p>
      </dgm:t>
    </dgm:pt>
    <dgm:pt modelId="{DFB56763-DDB3-4FB8-AD9C-652249B35DC0}" type="sibTrans" cxnId="{FE6BC543-A2FF-4578-82D9-8B49CA19C3E4}">
      <dgm:prSet/>
      <dgm:spPr/>
      <dgm:t>
        <a:bodyPr/>
        <a:lstStyle/>
        <a:p>
          <a:endParaRPr lang="en-US"/>
        </a:p>
      </dgm:t>
    </dgm:pt>
    <dgm:pt modelId="{345FD006-DB8F-4C5F-A5BD-7A9A98ACBA57}">
      <dgm:prSet phldrT="[Texto]" custT="1"/>
      <dgm:spPr/>
      <dgm:t>
        <a:bodyPr/>
        <a:lstStyle/>
        <a:p>
          <a:pPr>
            <a:spcAft>
              <a:spcPts val="0"/>
            </a:spcAft>
          </a:pPr>
          <a:r>
            <a:rPr lang="es-ES_tradnl" sz="1600" b="1" noProof="0" dirty="0" smtClean="0"/>
            <a:t>PRIVATE CARS</a:t>
          </a:r>
          <a:endParaRPr lang="es-ES_tradnl" sz="1600" b="1" noProof="0" dirty="0"/>
        </a:p>
      </dgm:t>
    </dgm:pt>
    <dgm:pt modelId="{060008A9-FB19-481E-83E0-546386F20AED}" type="sibTrans" cxnId="{064C353B-305C-4462-B567-60796D2F5190}">
      <dgm:prSet/>
      <dgm:spPr/>
      <dgm:t>
        <a:bodyPr/>
        <a:lstStyle/>
        <a:p>
          <a:endParaRPr lang="en-US"/>
        </a:p>
      </dgm:t>
    </dgm:pt>
    <dgm:pt modelId="{78A0FEFD-61B6-4103-AA55-206C404D62F9}" type="parTrans" cxnId="{064C353B-305C-4462-B567-60796D2F5190}">
      <dgm:prSet/>
      <dgm:spPr/>
      <dgm:t>
        <a:bodyPr/>
        <a:lstStyle/>
        <a:p>
          <a:endParaRPr lang="en-US"/>
        </a:p>
      </dgm:t>
    </dgm:pt>
    <dgm:pt modelId="{26648212-D4C0-4910-A046-ADCFA8191AD9}">
      <dgm:prSet phldrT="[Texto]" custT="1"/>
      <dgm:spPr/>
      <dgm:t>
        <a:bodyPr/>
        <a:lstStyle/>
        <a:p>
          <a:r>
            <a:rPr lang="en-US" sz="2000" noProof="0" dirty="0" smtClean="0"/>
            <a:t>Stigma</a:t>
          </a:r>
          <a:r>
            <a:rPr lang="es-ES_tradnl" sz="2000" noProof="0" dirty="0" smtClean="0"/>
            <a:t> </a:t>
          </a:r>
          <a:endParaRPr lang="es-ES_tradnl" sz="2000" noProof="0" dirty="0"/>
        </a:p>
      </dgm:t>
    </dgm:pt>
    <dgm:pt modelId="{14D12DE3-9427-4405-97AA-3452A5F5B683}" type="parTrans" cxnId="{C4EF7955-0D11-4507-84B6-FB9DC853B9E2}">
      <dgm:prSet/>
      <dgm:spPr/>
      <dgm:t>
        <a:bodyPr/>
        <a:lstStyle/>
        <a:p>
          <a:endParaRPr lang="en-US"/>
        </a:p>
      </dgm:t>
    </dgm:pt>
    <dgm:pt modelId="{A0D13659-9ABF-4964-AA4B-0A7AFE99DCDE}" type="sibTrans" cxnId="{C4EF7955-0D11-4507-84B6-FB9DC853B9E2}">
      <dgm:prSet/>
      <dgm:spPr/>
      <dgm:t>
        <a:bodyPr/>
        <a:lstStyle/>
        <a:p>
          <a:endParaRPr lang="en-US"/>
        </a:p>
      </dgm:t>
    </dgm:pt>
    <dgm:pt modelId="{4975B2F9-DF04-4E25-A461-F7BCB0A9C0EE}">
      <dgm:prSet phldrT="[Texto]" custT="1"/>
      <dgm:spPr/>
      <dgm:t>
        <a:bodyPr/>
        <a:lstStyle/>
        <a:p>
          <a:r>
            <a:rPr lang="es-ES_tradnl" sz="1800" b="1" noProof="0" dirty="0" smtClean="0"/>
            <a:t>Status </a:t>
          </a:r>
          <a:endParaRPr lang="es-ES_tradnl" sz="1800" b="1" noProof="0" dirty="0"/>
        </a:p>
      </dgm:t>
    </dgm:pt>
    <dgm:pt modelId="{09E0EEBB-8AB1-4B4E-A912-6D7A9D246F9D}" type="parTrans" cxnId="{85796135-ADCC-402A-8B98-717B8A805DD1}">
      <dgm:prSet/>
      <dgm:spPr/>
      <dgm:t>
        <a:bodyPr/>
        <a:lstStyle/>
        <a:p>
          <a:endParaRPr lang="en-US"/>
        </a:p>
      </dgm:t>
    </dgm:pt>
    <dgm:pt modelId="{917B1D8A-F541-406D-9E52-F0801336189B}" type="sibTrans" cxnId="{85796135-ADCC-402A-8B98-717B8A805DD1}">
      <dgm:prSet/>
      <dgm:spPr/>
      <dgm:t>
        <a:bodyPr/>
        <a:lstStyle/>
        <a:p>
          <a:endParaRPr lang="en-US"/>
        </a:p>
      </dgm:t>
    </dgm:pt>
    <dgm:pt modelId="{35D1B2CD-3D79-49FC-89C5-142A958F1723}" type="pres">
      <dgm:prSet presAssocID="{067BA58F-4F8A-4438-8A89-27D1989DEDD5}" presName="outerComposite" presStyleCnt="0">
        <dgm:presLayoutVars>
          <dgm:chMax val="2"/>
          <dgm:animLvl val="lvl"/>
          <dgm:resizeHandles val="exact"/>
        </dgm:presLayoutVars>
      </dgm:prSet>
      <dgm:spPr/>
      <dgm:t>
        <a:bodyPr/>
        <a:lstStyle/>
        <a:p>
          <a:endParaRPr lang="en-US"/>
        </a:p>
      </dgm:t>
    </dgm:pt>
    <dgm:pt modelId="{C2E673B8-4910-468B-AD91-2742547B3E10}" type="pres">
      <dgm:prSet presAssocID="{067BA58F-4F8A-4438-8A89-27D1989DEDD5}" presName="dummyMaxCanvas" presStyleCnt="0"/>
      <dgm:spPr/>
      <dgm:t>
        <a:bodyPr/>
        <a:lstStyle/>
        <a:p>
          <a:endParaRPr lang="en-US"/>
        </a:p>
      </dgm:t>
    </dgm:pt>
    <dgm:pt modelId="{ADD48C39-FBAE-4001-BF8A-C9A69529C91D}" type="pres">
      <dgm:prSet presAssocID="{067BA58F-4F8A-4438-8A89-27D1989DEDD5}" presName="parentComposite" presStyleCnt="0"/>
      <dgm:spPr/>
      <dgm:t>
        <a:bodyPr/>
        <a:lstStyle/>
        <a:p>
          <a:endParaRPr lang="en-US"/>
        </a:p>
      </dgm:t>
    </dgm:pt>
    <dgm:pt modelId="{DBCBFE98-4504-4BF4-AD3B-2E0BE5F45AD5}" type="pres">
      <dgm:prSet presAssocID="{067BA58F-4F8A-4438-8A89-27D1989DEDD5}" presName="parent1" presStyleLbl="alignAccFollowNode1" presStyleIdx="0" presStyleCnt="4" custScaleX="146515">
        <dgm:presLayoutVars>
          <dgm:chMax val="4"/>
        </dgm:presLayoutVars>
      </dgm:prSet>
      <dgm:spPr/>
      <dgm:t>
        <a:bodyPr/>
        <a:lstStyle/>
        <a:p>
          <a:endParaRPr lang="en-US"/>
        </a:p>
      </dgm:t>
    </dgm:pt>
    <dgm:pt modelId="{C603BD8F-A3D5-46A1-989B-31F9F5892DEB}" type="pres">
      <dgm:prSet presAssocID="{067BA58F-4F8A-4438-8A89-27D1989DEDD5}" presName="parent2" presStyleLbl="alignAccFollowNode1" presStyleIdx="1" presStyleCnt="4" custScaleX="143858" custLinFactNeighborX="12015">
        <dgm:presLayoutVars>
          <dgm:chMax val="4"/>
        </dgm:presLayoutVars>
      </dgm:prSet>
      <dgm:spPr/>
      <dgm:t>
        <a:bodyPr/>
        <a:lstStyle/>
        <a:p>
          <a:endParaRPr lang="en-US"/>
        </a:p>
      </dgm:t>
    </dgm:pt>
    <dgm:pt modelId="{0D17AC53-3400-4D23-8CD2-C9D9029905C5}" type="pres">
      <dgm:prSet presAssocID="{067BA58F-4F8A-4438-8A89-27D1989DEDD5}" presName="childrenComposite" presStyleCnt="0"/>
      <dgm:spPr/>
      <dgm:t>
        <a:bodyPr/>
        <a:lstStyle/>
        <a:p>
          <a:endParaRPr lang="en-US"/>
        </a:p>
      </dgm:t>
    </dgm:pt>
    <dgm:pt modelId="{FDDFD155-0FFE-448B-926B-E853B74D0949}" type="pres">
      <dgm:prSet presAssocID="{067BA58F-4F8A-4438-8A89-27D1989DEDD5}" presName="dummyMaxCanvas_ChildArea" presStyleCnt="0"/>
      <dgm:spPr/>
      <dgm:t>
        <a:bodyPr/>
        <a:lstStyle/>
        <a:p>
          <a:endParaRPr lang="en-US"/>
        </a:p>
      </dgm:t>
    </dgm:pt>
    <dgm:pt modelId="{C2782C83-FC40-43D5-B04B-7BCAC38E99E6}" type="pres">
      <dgm:prSet presAssocID="{067BA58F-4F8A-4438-8A89-27D1989DEDD5}" presName="fulcrum" presStyleLbl="alignAccFollowNode1" presStyleIdx="2" presStyleCnt="4"/>
      <dgm:spPr/>
      <dgm:t>
        <a:bodyPr/>
        <a:lstStyle/>
        <a:p>
          <a:endParaRPr lang="en-US"/>
        </a:p>
      </dgm:t>
    </dgm:pt>
    <dgm:pt modelId="{D2C2C4D6-3B4B-4505-B40C-212F6D2084DB}" type="pres">
      <dgm:prSet presAssocID="{067BA58F-4F8A-4438-8A89-27D1989DEDD5}" presName="balance_34" presStyleLbl="alignAccFollowNode1" presStyleIdx="3" presStyleCnt="4">
        <dgm:presLayoutVars>
          <dgm:bulletEnabled val="1"/>
        </dgm:presLayoutVars>
      </dgm:prSet>
      <dgm:spPr/>
      <dgm:t>
        <a:bodyPr/>
        <a:lstStyle/>
        <a:p>
          <a:endParaRPr lang="en-US"/>
        </a:p>
      </dgm:t>
    </dgm:pt>
    <dgm:pt modelId="{B9619AFF-24DE-4A2A-B8A0-77DBB291EB4E}" type="pres">
      <dgm:prSet presAssocID="{067BA58F-4F8A-4438-8A89-27D1989DEDD5}" presName="right_34_1" presStyleLbl="node1" presStyleIdx="0" presStyleCnt="7" custScaleX="186181" custLinFactNeighborX="40877" custLinFactNeighborY="5184">
        <dgm:presLayoutVars>
          <dgm:bulletEnabled val="1"/>
        </dgm:presLayoutVars>
      </dgm:prSet>
      <dgm:spPr/>
      <dgm:t>
        <a:bodyPr/>
        <a:lstStyle/>
        <a:p>
          <a:endParaRPr lang="en-US"/>
        </a:p>
      </dgm:t>
    </dgm:pt>
    <dgm:pt modelId="{D72C1FB2-36A7-457B-8343-C3D5177D6590}" type="pres">
      <dgm:prSet presAssocID="{067BA58F-4F8A-4438-8A89-27D1989DEDD5}" presName="right_34_2" presStyleLbl="node1" presStyleIdx="1" presStyleCnt="7" custScaleX="172422" custScaleY="107580" custLinFactNeighborX="20280" custLinFactNeighborY="3801">
        <dgm:presLayoutVars>
          <dgm:bulletEnabled val="1"/>
        </dgm:presLayoutVars>
      </dgm:prSet>
      <dgm:spPr/>
      <dgm:t>
        <a:bodyPr/>
        <a:lstStyle/>
        <a:p>
          <a:endParaRPr lang="en-US"/>
        </a:p>
      </dgm:t>
    </dgm:pt>
    <dgm:pt modelId="{B5C188F6-2A58-44BD-BC70-93AB55ED7CBA}" type="pres">
      <dgm:prSet presAssocID="{067BA58F-4F8A-4438-8A89-27D1989DEDD5}" presName="right_34_3" presStyleLbl="node1" presStyleIdx="2" presStyleCnt="7" custLinFactNeighborX="-17253" custLinFactNeighborY="-9201">
        <dgm:presLayoutVars>
          <dgm:bulletEnabled val="1"/>
        </dgm:presLayoutVars>
      </dgm:prSet>
      <dgm:spPr/>
      <dgm:t>
        <a:bodyPr/>
        <a:lstStyle/>
        <a:p>
          <a:endParaRPr lang="en-US"/>
        </a:p>
      </dgm:t>
    </dgm:pt>
    <dgm:pt modelId="{DB05BE17-208A-426C-BE3E-6DC19759C585}" type="pres">
      <dgm:prSet presAssocID="{067BA58F-4F8A-4438-8A89-27D1989DEDD5}" presName="right_34_4" presStyleLbl="node1" presStyleIdx="3" presStyleCnt="7" custScaleX="181475" custLinFactNeighborX="28757">
        <dgm:presLayoutVars>
          <dgm:bulletEnabled val="1"/>
        </dgm:presLayoutVars>
      </dgm:prSet>
      <dgm:spPr/>
      <dgm:t>
        <a:bodyPr/>
        <a:lstStyle/>
        <a:p>
          <a:endParaRPr lang="en-US"/>
        </a:p>
      </dgm:t>
    </dgm:pt>
    <dgm:pt modelId="{16C42492-7FD3-4540-8F10-E8C821DBF1FD}" type="pres">
      <dgm:prSet presAssocID="{067BA58F-4F8A-4438-8A89-27D1989DEDD5}" presName="left_34_1" presStyleLbl="node1" presStyleIdx="4" presStyleCnt="7" custScaleX="187897" custScaleY="95966" custLinFactNeighborX="-42241" custLinFactNeighborY="-9184">
        <dgm:presLayoutVars>
          <dgm:bulletEnabled val="1"/>
        </dgm:presLayoutVars>
      </dgm:prSet>
      <dgm:spPr/>
      <dgm:t>
        <a:bodyPr/>
        <a:lstStyle/>
        <a:p>
          <a:endParaRPr lang="en-US"/>
        </a:p>
      </dgm:t>
    </dgm:pt>
    <dgm:pt modelId="{AB843D8B-2A3F-4B45-917A-1FED1C6A0A26}" type="pres">
      <dgm:prSet presAssocID="{067BA58F-4F8A-4438-8A89-27D1989DEDD5}" presName="left_34_2" presStyleLbl="node1" presStyleIdx="5" presStyleCnt="7" custScaleX="191254" custScaleY="115100" custLinFactNeighborX="-40530" custLinFactNeighborY="-8471">
        <dgm:presLayoutVars>
          <dgm:bulletEnabled val="1"/>
        </dgm:presLayoutVars>
      </dgm:prSet>
      <dgm:spPr/>
      <dgm:t>
        <a:bodyPr/>
        <a:lstStyle/>
        <a:p>
          <a:endParaRPr lang="en-US"/>
        </a:p>
      </dgm:t>
    </dgm:pt>
    <dgm:pt modelId="{C37A13DB-3F72-4D3D-B6C5-AB3374B31B1A}" type="pres">
      <dgm:prSet presAssocID="{067BA58F-4F8A-4438-8A89-27D1989DEDD5}" presName="left_34_3" presStyleLbl="node1" presStyleIdx="6" presStyleCnt="7" custLinFactNeighborX="17829" custLinFactNeighborY="1331">
        <dgm:presLayoutVars>
          <dgm:bulletEnabled val="1"/>
        </dgm:presLayoutVars>
      </dgm:prSet>
      <dgm:spPr/>
      <dgm:t>
        <a:bodyPr/>
        <a:lstStyle/>
        <a:p>
          <a:endParaRPr lang="en-US"/>
        </a:p>
      </dgm:t>
    </dgm:pt>
  </dgm:ptLst>
  <dgm:cxnLst>
    <dgm:cxn modelId="{4B322353-1091-4558-8C8C-FA59F5F88624}" type="presOf" srcId="{92D69E96-1C8D-4545-9F6B-9BD73331016B}" destId="{AB843D8B-2A3F-4B45-917A-1FED1C6A0A26}" srcOrd="0" destOrd="0" presId="urn:microsoft.com/office/officeart/2005/8/layout/balance1"/>
    <dgm:cxn modelId="{02B07E28-AE46-4060-8E50-222CDE46C31B}" srcId="{067BA58F-4F8A-4438-8A89-27D1989DEDD5}" destId="{66E023BE-1C8E-4F5C-86E9-27A165CAC49C}" srcOrd="0" destOrd="0" parTransId="{42CD3F25-1605-4FAD-A314-CB0DCB33C3E2}" sibTransId="{AD57FB63-C3C1-4813-A66C-05BD46621251}"/>
    <dgm:cxn modelId="{FE6BC543-A2FF-4578-82D9-8B49CA19C3E4}" srcId="{345FD006-DB8F-4C5F-A5BD-7A9A98ACBA57}" destId="{31CEC821-E15F-4707-AB3C-9DF6BF5DE875}" srcOrd="3" destOrd="0" parTransId="{D0234655-27A7-41FC-94F4-00BD51BD934C}" sibTransId="{DFB56763-DDB3-4FB8-AD9C-652249B35DC0}"/>
    <dgm:cxn modelId="{C4EF7955-0D11-4507-84B6-FB9DC853B9E2}" srcId="{66E023BE-1C8E-4F5C-86E9-27A165CAC49C}" destId="{26648212-D4C0-4910-A046-ADCFA8191AD9}" srcOrd="2" destOrd="0" parTransId="{14D12DE3-9427-4405-97AA-3452A5F5B683}" sibTransId="{A0D13659-9ABF-4964-AA4B-0A7AFE99DCDE}"/>
    <dgm:cxn modelId="{5753DDFE-C195-4E77-A93E-1C18A7E4312B}" type="presOf" srcId="{345FD006-DB8F-4C5F-A5BD-7A9A98ACBA57}" destId="{C603BD8F-A3D5-46A1-989B-31F9F5892DEB}" srcOrd="0" destOrd="0" presId="urn:microsoft.com/office/officeart/2005/8/layout/balance1"/>
    <dgm:cxn modelId="{3A8FDFAD-5391-472F-A2E9-9B0D81E4080B}" type="presOf" srcId="{306741F6-761F-4AB1-9E04-9C2F48D32D93}" destId="{B9619AFF-24DE-4A2A-B8A0-77DBB291EB4E}" srcOrd="0" destOrd="0" presId="urn:microsoft.com/office/officeart/2005/8/layout/balance1"/>
    <dgm:cxn modelId="{645EBBF6-34F0-466B-8AA8-5AC1765E3B02}" srcId="{345FD006-DB8F-4C5F-A5BD-7A9A98ACBA57}" destId="{1CE57D27-4385-426E-8A6F-2286B021052F}" srcOrd="1" destOrd="0" parTransId="{36BEC60E-7F91-4072-854B-34A1C70684EA}" sibTransId="{22B0020E-6D89-474B-A2AA-632E0D182616}"/>
    <dgm:cxn modelId="{85796135-ADCC-402A-8B98-717B8A805DD1}" srcId="{345FD006-DB8F-4C5F-A5BD-7A9A98ACBA57}" destId="{4975B2F9-DF04-4E25-A461-F7BCB0A9C0EE}" srcOrd="2" destOrd="0" parTransId="{09E0EEBB-8AB1-4B4E-A912-6D7A9D246F9D}" sibTransId="{917B1D8A-F541-406D-9E52-F0801336189B}"/>
    <dgm:cxn modelId="{54699AE2-073B-4459-9DC1-650823DD4323}" type="presOf" srcId="{66E023BE-1C8E-4F5C-86E9-27A165CAC49C}" destId="{DBCBFE98-4504-4BF4-AD3B-2E0BE5F45AD5}" srcOrd="0" destOrd="0" presId="urn:microsoft.com/office/officeart/2005/8/layout/balance1"/>
    <dgm:cxn modelId="{877E2D77-803C-4685-8401-8C7519AA0298}" type="presOf" srcId="{067BA58F-4F8A-4438-8A89-27D1989DEDD5}" destId="{35D1B2CD-3D79-49FC-89C5-142A958F1723}" srcOrd="0" destOrd="0" presId="urn:microsoft.com/office/officeart/2005/8/layout/balance1"/>
    <dgm:cxn modelId="{0DABD0C1-1790-45C6-A271-4E959D45BFCD}" srcId="{345FD006-DB8F-4C5F-A5BD-7A9A98ACBA57}" destId="{306741F6-761F-4AB1-9E04-9C2F48D32D93}" srcOrd="0" destOrd="0" parTransId="{BD7EA730-FF5F-4075-A134-2FD3619CDBBF}" sibTransId="{7A8889CD-E884-4577-9DAD-B3F25CDE8CD6}"/>
    <dgm:cxn modelId="{D3E77293-950E-4337-99FF-B4D5E4990EC0}" type="presOf" srcId="{31CEC821-E15F-4707-AB3C-9DF6BF5DE875}" destId="{DB05BE17-208A-426C-BE3E-6DC19759C585}" srcOrd="0" destOrd="0" presId="urn:microsoft.com/office/officeart/2005/8/layout/balance1"/>
    <dgm:cxn modelId="{CA30CB52-C22F-40F6-81E2-5289DB8FF2F5}" type="presOf" srcId="{26648212-D4C0-4910-A046-ADCFA8191AD9}" destId="{C37A13DB-3F72-4D3D-B6C5-AB3374B31B1A}" srcOrd="0" destOrd="0" presId="urn:microsoft.com/office/officeart/2005/8/layout/balance1"/>
    <dgm:cxn modelId="{E7BB2E92-3E59-4FD2-8509-0807D5D6F361}" type="presOf" srcId="{1CE57D27-4385-426E-8A6F-2286B021052F}" destId="{D72C1FB2-36A7-457B-8343-C3D5177D6590}" srcOrd="0" destOrd="0" presId="urn:microsoft.com/office/officeart/2005/8/layout/balance1"/>
    <dgm:cxn modelId="{F7CE86F9-4218-42BD-82E1-67F7F219BCCA}" type="presOf" srcId="{4975B2F9-DF04-4E25-A461-F7BCB0A9C0EE}" destId="{B5C188F6-2A58-44BD-BC70-93AB55ED7CBA}" srcOrd="0" destOrd="0" presId="urn:microsoft.com/office/officeart/2005/8/layout/balance1"/>
    <dgm:cxn modelId="{468F0EDF-F9A7-4A5A-8560-663554971A9B}" srcId="{66E023BE-1C8E-4F5C-86E9-27A165CAC49C}" destId="{92D69E96-1C8D-4545-9F6B-9BD73331016B}" srcOrd="1" destOrd="0" parTransId="{C41A8D7C-CC62-46EC-909D-594646E7FA31}" sibTransId="{74B2B47E-450B-4C30-956B-686AFFCA56DE}"/>
    <dgm:cxn modelId="{09E9ECA4-EA3E-46E4-BA9C-E86AE6FD5503}" type="presOf" srcId="{D08040D1-2891-4757-AA2E-03059651842E}" destId="{16C42492-7FD3-4540-8F10-E8C821DBF1FD}" srcOrd="0" destOrd="0" presId="urn:microsoft.com/office/officeart/2005/8/layout/balance1"/>
    <dgm:cxn modelId="{064C353B-305C-4462-B567-60796D2F5190}" srcId="{067BA58F-4F8A-4438-8A89-27D1989DEDD5}" destId="{345FD006-DB8F-4C5F-A5BD-7A9A98ACBA57}" srcOrd="1" destOrd="0" parTransId="{78A0FEFD-61B6-4103-AA55-206C404D62F9}" sibTransId="{060008A9-FB19-481E-83E0-546386F20AED}"/>
    <dgm:cxn modelId="{3FEF68E4-F292-4172-974B-0464352148A7}" srcId="{66E023BE-1C8E-4F5C-86E9-27A165CAC49C}" destId="{D08040D1-2891-4757-AA2E-03059651842E}" srcOrd="0" destOrd="0" parTransId="{8D1C062C-2CD1-4F01-AA87-2D21227D38FB}" sibTransId="{3EC427B8-4F58-427C-9B74-51FF24025044}"/>
    <dgm:cxn modelId="{ED702B44-2811-495D-9DDA-23996945C7B4}" type="presParOf" srcId="{35D1B2CD-3D79-49FC-89C5-142A958F1723}" destId="{C2E673B8-4910-468B-AD91-2742547B3E10}" srcOrd="0" destOrd="0" presId="urn:microsoft.com/office/officeart/2005/8/layout/balance1"/>
    <dgm:cxn modelId="{27831377-1CF5-45E3-8143-5774FF84A145}" type="presParOf" srcId="{35D1B2CD-3D79-49FC-89C5-142A958F1723}" destId="{ADD48C39-FBAE-4001-BF8A-C9A69529C91D}" srcOrd="1" destOrd="0" presId="urn:microsoft.com/office/officeart/2005/8/layout/balance1"/>
    <dgm:cxn modelId="{9B008B52-3DBC-4B60-A554-B1613148CBE4}" type="presParOf" srcId="{ADD48C39-FBAE-4001-BF8A-C9A69529C91D}" destId="{DBCBFE98-4504-4BF4-AD3B-2E0BE5F45AD5}" srcOrd="0" destOrd="0" presId="urn:microsoft.com/office/officeart/2005/8/layout/balance1"/>
    <dgm:cxn modelId="{D5C8C9E2-0BAC-49F5-906C-673980AA2477}" type="presParOf" srcId="{ADD48C39-FBAE-4001-BF8A-C9A69529C91D}" destId="{C603BD8F-A3D5-46A1-989B-31F9F5892DEB}" srcOrd="1" destOrd="0" presId="urn:microsoft.com/office/officeart/2005/8/layout/balance1"/>
    <dgm:cxn modelId="{EA769AB1-22BA-4184-A66B-5D681D0D7ED4}" type="presParOf" srcId="{35D1B2CD-3D79-49FC-89C5-142A958F1723}" destId="{0D17AC53-3400-4D23-8CD2-C9D9029905C5}" srcOrd="2" destOrd="0" presId="urn:microsoft.com/office/officeart/2005/8/layout/balance1"/>
    <dgm:cxn modelId="{63BD4BBB-BD46-47FE-B655-2AFFD56D8CC2}" type="presParOf" srcId="{0D17AC53-3400-4D23-8CD2-C9D9029905C5}" destId="{FDDFD155-0FFE-448B-926B-E853B74D0949}" srcOrd="0" destOrd="0" presId="urn:microsoft.com/office/officeart/2005/8/layout/balance1"/>
    <dgm:cxn modelId="{4DD6C0BE-2079-46C5-8942-C4D90FCEEB69}" type="presParOf" srcId="{0D17AC53-3400-4D23-8CD2-C9D9029905C5}" destId="{C2782C83-FC40-43D5-B04B-7BCAC38E99E6}" srcOrd="1" destOrd="0" presId="urn:microsoft.com/office/officeart/2005/8/layout/balance1"/>
    <dgm:cxn modelId="{3CBD47B5-29F5-4D0E-AFAE-D4D41815951E}" type="presParOf" srcId="{0D17AC53-3400-4D23-8CD2-C9D9029905C5}" destId="{D2C2C4D6-3B4B-4505-B40C-212F6D2084DB}" srcOrd="2" destOrd="0" presId="urn:microsoft.com/office/officeart/2005/8/layout/balance1"/>
    <dgm:cxn modelId="{90BBB160-999C-413D-B02E-826D5D5861F2}" type="presParOf" srcId="{0D17AC53-3400-4D23-8CD2-C9D9029905C5}" destId="{B9619AFF-24DE-4A2A-B8A0-77DBB291EB4E}" srcOrd="3" destOrd="0" presId="urn:microsoft.com/office/officeart/2005/8/layout/balance1"/>
    <dgm:cxn modelId="{CB146E75-BD86-498E-87C0-904C5B6ACE26}" type="presParOf" srcId="{0D17AC53-3400-4D23-8CD2-C9D9029905C5}" destId="{D72C1FB2-36A7-457B-8343-C3D5177D6590}" srcOrd="4" destOrd="0" presId="urn:microsoft.com/office/officeart/2005/8/layout/balance1"/>
    <dgm:cxn modelId="{4629A4A3-01AF-47BB-8927-BA87639001CE}" type="presParOf" srcId="{0D17AC53-3400-4D23-8CD2-C9D9029905C5}" destId="{B5C188F6-2A58-44BD-BC70-93AB55ED7CBA}" srcOrd="5" destOrd="0" presId="urn:microsoft.com/office/officeart/2005/8/layout/balance1"/>
    <dgm:cxn modelId="{143FAAE8-B327-4AE5-92DC-60C1D2BABD65}" type="presParOf" srcId="{0D17AC53-3400-4D23-8CD2-C9D9029905C5}" destId="{DB05BE17-208A-426C-BE3E-6DC19759C585}" srcOrd="6" destOrd="0" presId="urn:microsoft.com/office/officeart/2005/8/layout/balance1"/>
    <dgm:cxn modelId="{14496C31-94CD-40DA-B3E7-6F7C88A8CDA0}" type="presParOf" srcId="{0D17AC53-3400-4D23-8CD2-C9D9029905C5}" destId="{16C42492-7FD3-4540-8F10-E8C821DBF1FD}" srcOrd="7" destOrd="0" presId="urn:microsoft.com/office/officeart/2005/8/layout/balance1"/>
    <dgm:cxn modelId="{E677A4C7-7C23-4DCC-961B-7AC327C0A821}" type="presParOf" srcId="{0D17AC53-3400-4D23-8CD2-C9D9029905C5}" destId="{AB843D8B-2A3F-4B45-917A-1FED1C6A0A26}" srcOrd="8" destOrd="0" presId="urn:microsoft.com/office/officeart/2005/8/layout/balance1"/>
    <dgm:cxn modelId="{01E6C145-9BC6-4FC5-9609-F35ECF92E204}" type="presParOf" srcId="{0D17AC53-3400-4D23-8CD2-C9D9029905C5}" destId="{C37A13DB-3F72-4D3D-B6C5-AB3374B31B1A}"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04BE9B-1E18-43C4-9DD0-1AB79F340829}" type="doc">
      <dgm:prSet loTypeId="urn:microsoft.com/office/officeart/2005/8/layout/radial4" loCatId="relationship" qsTypeId="urn:microsoft.com/office/officeart/2005/8/quickstyle/3d5" qsCatId="3D" csTypeId="urn:microsoft.com/office/officeart/2005/8/colors/accent1_4" csCatId="accent1" phldr="1"/>
      <dgm:spPr>
        <a:scene3d>
          <a:camera prst="isometricOffAxis2Left" zoom="95000">
            <a:rot lat="665171" lon="19223452" rev="231163"/>
          </a:camera>
          <a:lightRig rig="flat" dir="t"/>
        </a:scene3d>
      </dgm:spPr>
      <dgm:t>
        <a:bodyPr/>
        <a:lstStyle/>
        <a:p>
          <a:endParaRPr lang="es-CO"/>
        </a:p>
      </dgm:t>
    </dgm:pt>
    <dgm:pt modelId="{8CF371F9-D7FA-4A2F-868F-AE0EE6AEAC36}">
      <dgm:prSet phldrT="[Texto]"/>
      <dgm:spPr/>
      <dgm:t>
        <a:bodyPr/>
        <a:lstStyle/>
        <a:p>
          <a:r>
            <a:rPr lang="es-CO" sz="1800" b="1" i="0" dirty="0" smtClean="0">
              <a:effectLst/>
            </a:rPr>
            <a:t>INNOVATIVE FINANCING INSTRUMENTS</a:t>
          </a:r>
          <a:endParaRPr lang="es-CO" sz="1800" b="1" i="0" dirty="0">
            <a:effectLst/>
          </a:endParaRPr>
        </a:p>
      </dgm:t>
    </dgm:pt>
    <dgm:pt modelId="{8428052A-65B8-4E50-9AB4-C8C16BD3D4E9}" type="parTrans" cxnId="{7860D275-037C-4979-BF8A-CD37E776CD1D}">
      <dgm:prSet/>
      <dgm:spPr/>
      <dgm:t>
        <a:bodyPr/>
        <a:lstStyle/>
        <a:p>
          <a:endParaRPr lang="es-CO"/>
        </a:p>
      </dgm:t>
    </dgm:pt>
    <dgm:pt modelId="{8D56B56F-60C6-441E-A8F6-B7977905F6AC}" type="sibTrans" cxnId="{7860D275-037C-4979-BF8A-CD37E776CD1D}">
      <dgm:prSet/>
      <dgm:spPr/>
      <dgm:t>
        <a:bodyPr/>
        <a:lstStyle/>
        <a:p>
          <a:endParaRPr lang="es-CO"/>
        </a:p>
      </dgm:t>
    </dgm:pt>
    <dgm:pt modelId="{DCE82EEA-82FB-411E-B41F-B90E0D954099}">
      <dgm:prSet custT="1"/>
      <dgm:spPr/>
      <dgm:t>
        <a:bodyPr/>
        <a:lstStyle/>
        <a:p>
          <a:r>
            <a:rPr lang="en-US" sz="1500" noProof="0" dirty="0" smtClean="0"/>
            <a:t>Demand Management/</a:t>
          </a:r>
        </a:p>
        <a:p>
          <a:r>
            <a:rPr lang="en-US" sz="1500" noProof="0" dirty="0" smtClean="0"/>
            <a:t>Behavior change potential</a:t>
          </a:r>
        </a:p>
      </dgm:t>
    </dgm:pt>
    <dgm:pt modelId="{92D972A8-FD00-4747-86A6-01E4B6846892}" type="parTrans" cxnId="{C5E71E17-54BA-4D96-85EC-15AF637F7A83}">
      <dgm:prSet/>
      <dgm:spPr/>
      <dgm:t>
        <a:bodyPr/>
        <a:lstStyle/>
        <a:p>
          <a:endParaRPr lang="es-CO"/>
        </a:p>
      </dgm:t>
    </dgm:pt>
    <dgm:pt modelId="{93AC29F4-702E-4406-8352-E0093796B3A2}" type="sibTrans" cxnId="{C5E71E17-54BA-4D96-85EC-15AF637F7A83}">
      <dgm:prSet/>
      <dgm:spPr/>
      <dgm:t>
        <a:bodyPr/>
        <a:lstStyle/>
        <a:p>
          <a:endParaRPr lang="es-CO"/>
        </a:p>
      </dgm:t>
    </dgm:pt>
    <dgm:pt modelId="{08A01367-8824-4297-8E41-42017367C7EE}">
      <dgm:prSet custT="1"/>
      <dgm:spPr/>
      <dgm:t>
        <a:bodyPr/>
        <a:lstStyle/>
        <a:p>
          <a:r>
            <a:rPr lang="en-US" sz="1600" noProof="0" dirty="0" smtClean="0"/>
            <a:t>Increase Revenue Capacity</a:t>
          </a:r>
          <a:endParaRPr lang="en-US" sz="1600" noProof="0" dirty="0"/>
        </a:p>
      </dgm:t>
    </dgm:pt>
    <dgm:pt modelId="{354FE658-3C54-4BDB-9CB0-44175D343E96}" type="parTrans" cxnId="{65D7B2A9-FBE7-4FDA-869F-262980191351}">
      <dgm:prSet/>
      <dgm:spPr/>
      <dgm:t>
        <a:bodyPr/>
        <a:lstStyle/>
        <a:p>
          <a:endParaRPr lang="es-CO"/>
        </a:p>
      </dgm:t>
    </dgm:pt>
    <dgm:pt modelId="{990FF8CF-6212-4DF4-AA95-D1C443502DE8}" type="sibTrans" cxnId="{65D7B2A9-FBE7-4FDA-869F-262980191351}">
      <dgm:prSet/>
      <dgm:spPr/>
      <dgm:t>
        <a:bodyPr/>
        <a:lstStyle/>
        <a:p>
          <a:endParaRPr lang="es-CO"/>
        </a:p>
      </dgm:t>
    </dgm:pt>
    <dgm:pt modelId="{9A863244-EF5E-415D-82E3-E5C9BD9CCF73}">
      <dgm:prSet custT="1"/>
      <dgm:spPr>
        <a:sp3d extrusionH="381000" contourW="38100" prstMaterial="matte">
          <a:contourClr>
            <a:schemeClr val="lt1"/>
          </a:contourClr>
        </a:sp3d>
      </dgm:spPr>
      <dgm:t>
        <a:bodyPr/>
        <a:lstStyle/>
        <a:p>
          <a:r>
            <a:rPr lang="en-US" sz="1600" noProof="0" dirty="0" smtClean="0"/>
            <a:t>Correct Distortions, Internalize costs </a:t>
          </a:r>
          <a:endParaRPr lang="en-US" sz="1600" noProof="0" dirty="0"/>
        </a:p>
      </dgm:t>
    </dgm:pt>
    <dgm:pt modelId="{05DEB631-AA1B-4B42-9D86-A0BE2BB558DB}" type="parTrans" cxnId="{CEA936C7-96F2-4F1A-A315-B49D5B1E3765}">
      <dgm:prSet/>
      <dgm:spPr/>
      <dgm:t>
        <a:bodyPr/>
        <a:lstStyle/>
        <a:p>
          <a:endParaRPr lang="es-CO"/>
        </a:p>
      </dgm:t>
    </dgm:pt>
    <dgm:pt modelId="{B10921B4-23BA-4014-BB7A-B54808A6492F}" type="sibTrans" cxnId="{CEA936C7-96F2-4F1A-A315-B49D5B1E3765}">
      <dgm:prSet/>
      <dgm:spPr/>
      <dgm:t>
        <a:bodyPr/>
        <a:lstStyle/>
        <a:p>
          <a:endParaRPr lang="es-CO"/>
        </a:p>
      </dgm:t>
    </dgm:pt>
    <dgm:pt modelId="{81043FA0-E362-46DA-BBAE-1CA24361F9F9}" type="pres">
      <dgm:prSet presAssocID="{A004BE9B-1E18-43C4-9DD0-1AB79F340829}" presName="cycle" presStyleCnt="0">
        <dgm:presLayoutVars>
          <dgm:chMax val="1"/>
          <dgm:dir/>
          <dgm:animLvl val="ctr"/>
          <dgm:resizeHandles val="exact"/>
        </dgm:presLayoutVars>
      </dgm:prSet>
      <dgm:spPr/>
      <dgm:t>
        <a:bodyPr/>
        <a:lstStyle/>
        <a:p>
          <a:endParaRPr lang="en-US"/>
        </a:p>
      </dgm:t>
    </dgm:pt>
    <dgm:pt modelId="{409C02B3-CBDC-47CE-AD46-FDC9BEBE7E90}" type="pres">
      <dgm:prSet presAssocID="{8CF371F9-D7FA-4A2F-868F-AE0EE6AEAC36}" presName="centerShape" presStyleLbl="node0" presStyleIdx="0" presStyleCnt="1"/>
      <dgm:spPr/>
      <dgm:t>
        <a:bodyPr/>
        <a:lstStyle/>
        <a:p>
          <a:endParaRPr lang="en-US"/>
        </a:p>
      </dgm:t>
    </dgm:pt>
    <dgm:pt modelId="{B1B49D4E-320F-4DF1-952C-C87B67A042B7}" type="pres">
      <dgm:prSet presAssocID="{354FE658-3C54-4BDB-9CB0-44175D343E96}" presName="parTrans" presStyleLbl="bgSibTrans2D1" presStyleIdx="0" presStyleCnt="3"/>
      <dgm:spPr/>
      <dgm:t>
        <a:bodyPr/>
        <a:lstStyle/>
        <a:p>
          <a:endParaRPr lang="en-US"/>
        </a:p>
      </dgm:t>
    </dgm:pt>
    <dgm:pt modelId="{F25B3EF0-135B-4D15-8D96-6420DF2FAB35}" type="pres">
      <dgm:prSet presAssocID="{08A01367-8824-4297-8E41-42017367C7EE}" presName="node" presStyleLbl="node1" presStyleIdx="0" presStyleCnt="3">
        <dgm:presLayoutVars>
          <dgm:bulletEnabled val="1"/>
        </dgm:presLayoutVars>
      </dgm:prSet>
      <dgm:spPr/>
      <dgm:t>
        <a:bodyPr/>
        <a:lstStyle/>
        <a:p>
          <a:endParaRPr lang="en-US"/>
        </a:p>
      </dgm:t>
    </dgm:pt>
    <dgm:pt modelId="{C458F4E9-1704-4B9D-9E2A-2E0136DDC93E}" type="pres">
      <dgm:prSet presAssocID="{05DEB631-AA1B-4B42-9D86-A0BE2BB558DB}" presName="parTrans" presStyleLbl="bgSibTrans2D1" presStyleIdx="1" presStyleCnt="3"/>
      <dgm:spPr/>
      <dgm:t>
        <a:bodyPr/>
        <a:lstStyle/>
        <a:p>
          <a:endParaRPr lang="en-US"/>
        </a:p>
      </dgm:t>
    </dgm:pt>
    <dgm:pt modelId="{D1F382FF-D13A-4141-B3DE-4382BCC1904F}" type="pres">
      <dgm:prSet presAssocID="{9A863244-EF5E-415D-82E3-E5C9BD9CCF73}" presName="node" presStyleLbl="node1" presStyleIdx="1" presStyleCnt="3">
        <dgm:presLayoutVars>
          <dgm:bulletEnabled val="1"/>
        </dgm:presLayoutVars>
      </dgm:prSet>
      <dgm:spPr/>
      <dgm:t>
        <a:bodyPr/>
        <a:lstStyle/>
        <a:p>
          <a:endParaRPr lang="en-US"/>
        </a:p>
      </dgm:t>
    </dgm:pt>
    <dgm:pt modelId="{D0D35411-8F4A-4BB2-A469-E489DE1A5028}" type="pres">
      <dgm:prSet presAssocID="{92D972A8-FD00-4747-86A6-01E4B6846892}" presName="parTrans" presStyleLbl="bgSibTrans2D1" presStyleIdx="2" presStyleCnt="3"/>
      <dgm:spPr/>
      <dgm:t>
        <a:bodyPr/>
        <a:lstStyle/>
        <a:p>
          <a:endParaRPr lang="en-US"/>
        </a:p>
      </dgm:t>
    </dgm:pt>
    <dgm:pt modelId="{E4C00549-7D1E-4009-AC00-DBCC63022DCD}" type="pres">
      <dgm:prSet presAssocID="{DCE82EEA-82FB-411E-B41F-B90E0D954099}" presName="node" presStyleLbl="node1" presStyleIdx="2" presStyleCnt="3">
        <dgm:presLayoutVars>
          <dgm:bulletEnabled val="1"/>
        </dgm:presLayoutVars>
      </dgm:prSet>
      <dgm:spPr/>
      <dgm:t>
        <a:bodyPr/>
        <a:lstStyle/>
        <a:p>
          <a:endParaRPr lang="en-US"/>
        </a:p>
      </dgm:t>
    </dgm:pt>
  </dgm:ptLst>
  <dgm:cxnLst>
    <dgm:cxn modelId="{65D7B2A9-FBE7-4FDA-869F-262980191351}" srcId="{8CF371F9-D7FA-4A2F-868F-AE0EE6AEAC36}" destId="{08A01367-8824-4297-8E41-42017367C7EE}" srcOrd="0" destOrd="0" parTransId="{354FE658-3C54-4BDB-9CB0-44175D343E96}" sibTransId="{990FF8CF-6212-4DF4-AA95-D1C443502DE8}"/>
    <dgm:cxn modelId="{698D66AA-1418-4D7F-A66F-6F66FA5F548C}" type="presOf" srcId="{92D972A8-FD00-4747-86A6-01E4B6846892}" destId="{D0D35411-8F4A-4BB2-A469-E489DE1A5028}" srcOrd="0" destOrd="0" presId="urn:microsoft.com/office/officeart/2005/8/layout/radial4"/>
    <dgm:cxn modelId="{08CDD411-F713-4BC9-9B10-7925A1C2721F}" type="presOf" srcId="{08A01367-8824-4297-8E41-42017367C7EE}" destId="{F25B3EF0-135B-4D15-8D96-6420DF2FAB35}" srcOrd="0" destOrd="0" presId="urn:microsoft.com/office/officeart/2005/8/layout/radial4"/>
    <dgm:cxn modelId="{CEA936C7-96F2-4F1A-A315-B49D5B1E3765}" srcId="{8CF371F9-D7FA-4A2F-868F-AE0EE6AEAC36}" destId="{9A863244-EF5E-415D-82E3-E5C9BD9CCF73}" srcOrd="1" destOrd="0" parTransId="{05DEB631-AA1B-4B42-9D86-A0BE2BB558DB}" sibTransId="{B10921B4-23BA-4014-BB7A-B54808A6492F}"/>
    <dgm:cxn modelId="{7860D275-037C-4979-BF8A-CD37E776CD1D}" srcId="{A004BE9B-1E18-43C4-9DD0-1AB79F340829}" destId="{8CF371F9-D7FA-4A2F-868F-AE0EE6AEAC36}" srcOrd="0" destOrd="0" parTransId="{8428052A-65B8-4E50-9AB4-C8C16BD3D4E9}" sibTransId="{8D56B56F-60C6-441E-A8F6-B7977905F6AC}"/>
    <dgm:cxn modelId="{739F54F8-423F-4B14-AB49-F09AABEB5E5B}" type="presOf" srcId="{DCE82EEA-82FB-411E-B41F-B90E0D954099}" destId="{E4C00549-7D1E-4009-AC00-DBCC63022DCD}" srcOrd="0" destOrd="0" presId="urn:microsoft.com/office/officeart/2005/8/layout/radial4"/>
    <dgm:cxn modelId="{C5E71E17-54BA-4D96-85EC-15AF637F7A83}" srcId="{8CF371F9-D7FA-4A2F-868F-AE0EE6AEAC36}" destId="{DCE82EEA-82FB-411E-B41F-B90E0D954099}" srcOrd="2" destOrd="0" parTransId="{92D972A8-FD00-4747-86A6-01E4B6846892}" sibTransId="{93AC29F4-702E-4406-8352-E0093796B3A2}"/>
    <dgm:cxn modelId="{EC00E9EA-971D-4EA5-9563-C2D40820480E}" type="presOf" srcId="{05DEB631-AA1B-4B42-9D86-A0BE2BB558DB}" destId="{C458F4E9-1704-4B9D-9E2A-2E0136DDC93E}" srcOrd="0" destOrd="0" presId="urn:microsoft.com/office/officeart/2005/8/layout/radial4"/>
    <dgm:cxn modelId="{03EB5100-31AE-4B25-8163-9F7928C07A4B}" type="presOf" srcId="{A004BE9B-1E18-43C4-9DD0-1AB79F340829}" destId="{81043FA0-E362-46DA-BBAE-1CA24361F9F9}" srcOrd="0" destOrd="0" presId="urn:microsoft.com/office/officeart/2005/8/layout/radial4"/>
    <dgm:cxn modelId="{5248DE63-E3AE-4989-A247-C5AB0F832FB3}" type="presOf" srcId="{9A863244-EF5E-415D-82E3-E5C9BD9CCF73}" destId="{D1F382FF-D13A-4141-B3DE-4382BCC1904F}" srcOrd="0" destOrd="0" presId="urn:microsoft.com/office/officeart/2005/8/layout/radial4"/>
    <dgm:cxn modelId="{F707ED9C-FF4A-456C-97FF-2D44740713EC}" type="presOf" srcId="{8CF371F9-D7FA-4A2F-868F-AE0EE6AEAC36}" destId="{409C02B3-CBDC-47CE-AD46-FDC9BEBE7E90}" srcOrd="0" destOrd="0" presId="urn:microsoft.com/office/officeart/2005/8/layout/radial4"/>
    <dgm:cxn modelId="{E6A159C8-2C0C-4FC2-B93A-8C0E734EB58F}" type="presOf" srcId="{354FE658-3C54-4BDB-9CB0-44175D343E96}" destId="{B1B49D4E-320F-4DF1-952C-C87B67A042B7}" srcOrd="0" destOrd="0" presId="urn:microsoft.com/office/officeart/2005/8/layout/radial4"/>
    <dgm:cxn modelId="{BD58FA99-2A6C-4A39-93CC-E7D7DA53540F}" type="presParOf" srcId="{81043FA0-E362-46DA-BBAE-1CA24361F9F9}" destId="{409C02B3-CBDC-47CE-AD46-FDC9BEBE7E90}" srcOrd="0" destOrd="0" presId="urn:microsoft.com/office/officeart/2005/8/layout/radial4"/>
    <dgm:cxn modelId="{59491279-794A-46F9-8877-7422081499EA}" type="presParOf" srcId="{81043FA0-E362-46DA-BBAE-1CA24361F9F9}" destId="{B1B49D4E-320F-4DF1-952C-C87B67A042B7}" srcOrd="1" destOrd="0" presId="urn:microsoft.com/office/officeart/2005/8/layout/radial4"/>
    <dgm:cxn modelId="{9FAE1860-AF42-4502-8D99-2A41F047CC52}" type="presParOf" srcId="{81043FA0-E362-46DA-BBAE-1CA24361F9F9}" destId="{F25B3EF0-135B-4D15-8D96-6420DF2FAB35}" srcOrd="2" destOrd="0" presId="urn:microsoft.com/office/officeart/2005/8/layout/radial4"/>
    <dgm:cxn modelId="{51F76A15-6AC1-498E-9732-9A6EE374B20C}" type="presParOf" srcId="{81043FA0-E362-46DA-BBAE-1CA24361F9F9}" destId="{C458F4E9-1704-4B9D-9E2A-2E0136DDC93E}" srcOrd="3" destOrd="0" presId="urn:microsoft.com/office/officeart/2005/8/layout/radial4"/>
    <dgm:cxn modelId="{2D4EA9EB-7F8C-460E-BEEE-A033281C0762}" type="presParOf" srcId="{81043FA0-E362-46DA-BBAE-1CA24361F9F9}" destId="{D1F382FF-D13A-4141-B3DE-4382BCC1904F}" srcOrd="4" destOrd="0" presId="urn:microsoft.com/office/officeart/2005/8/layout/radial4"/>
    <dgm:cxn modelId="{6F370CA5-3995-4F15-825A-D8A79A592DA5}" type="presParOf" srcId="{81043FA0-E362-46DA-BBAE-1CA24361F9F9}" destId="{D0D35411-8F4A-4BB2-A469-E489DE1A5028}" srcOrd="5" destOrd="0" presId="urn:microsoft.com/office/officeart/2005/8/layout/radial4"/>
    <dgm:cxn modelId="{7440FDB9-C186-45D9-8992-FDE5C6FB1EB8}" type="presParOf" srcId="{81043FA0-E362-46DA-BBAE-1CA24361F9F9}" destId="{E4C00549-7D1E-4009-AC00-DBCC63022DCD}"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004BE9B-1E18-43C4-9DD0-1AB79F340829}" type="doc">
      <dgm:prSet loTypeId="urn:microsoft.com/office/officeart/2005/8/layout/radial4" loCatId="relationship" qsTypeId="urn:microsoft.com/office/officeart/2005/8/quickstyle/3d5" qsCatId="3D" csTypeId="urn:microsoft.com/office/officeart/2005/8/colors/accent2_4" csCatId="accent2" phldr="1"/>
      <dgm:spPr>
        <a:scene3d>
          <a:camera prst="isometricOffAxis2Left" zoom="95000">
            <a:rot lat="749732" lon="1867078" rev="21396237"/>
          </a:camera>
          <a:lightRig rig="flat" dir="t"/>
        </a:scene3d>
      </dgm:spPr>
      <dgm:t>
        <a:bodyPr/>
        <a:lstStyle/>
        <a:p>
          <a:endParaRPr lang="es-CO"/>
        </a:p>
      </dgm:t>
    </dgm:pt>
    <dgm:pt modelId="{FE1D1536-CB3E-45FD-959B-86A0B24D54DC}">
      <dgm:prSet phldrT="[Texto]"/>
      <dgm:spPr>
        <a:solidFill>
          <a:srgbClr val="336600"/>
        </a:solidFill>
      </dgm:spPr>
      <dgm:t>
        <a:bodyPr/>
        <a:lstStyle/>
        <a:p>
          <a:r>
            <a:rPr lang="en-US" sz="1800" b="1" dirty="0" smtClean="0"/>
            <a:t>WISE INVESTMENT</a:t>
          </a:r>
          <a:endParaRPr lang="es-CO" sz="1800" b="1" dirty="0"/>
        </a:p>
      </dgm:t>
    </dgm:pt>
    <dgm:pt modelId="{B2B33C00-C636-43DD-85B3-6376E1D932F1}" type="parTrans" cxnId="{92B1DDCD-0A7E-4697-B7E1-4A323D4F7195}">
      <dgm:prSet/>
      <dgm:spPr/>
      <dgm:t>
        <a:bodyPr/>
        <a:lstStyle/>
        <a:p>
          <a:endParaRPr lang="es-CO"/>
        </a:p>
      </dgm:t>
    </dgm:pt>
    <dgm:pt modelId="{CCE63C7A-7B71-4F1C-B58D-5CBBC5A0E2EE}" type="sibTrans" cxnId="{92B1DDCD-0A7E-4697-B7E1-4A323D4F7195}">
      <dgm:prSet/>
      <dgm:spPr/>
      <dgm:t>
        <a:bodyPr/>
        <a:lstStyle/>
        <a:p>
          <a:endParaRPr lang="es-CO"/>
        </a:p>
      </dgm:t>
    </dgm:pt>
    <dgm:pt modelId="{029C82C6-D22C-4B07-B477-AE52151B4A81}">
      <dgm:prSet phldrT="[Texto]" custT="1"/>
      <dgm:spPr>
        <a:solidFill>
          <a:srgbClr val="92D050"/>
        </a:solidFill>
      </dgm:spPr>
      <dgm:t>
        <a:bodyPr/>
        <a:lstStyle/>
        <a:p>
          <a:r>
            <a:rPr lang="en-US" sz="1600" dirty="0" smtClean="0"/>
            <a:t>Benefits for the majority (short and long term)</a:t>
          </a:r>
          <a:endParaRPr lang="es-CO" sz="1600" dirty="0"/>
        </a:p>
      </dgm:t>
    </dgm:pt>
    <dgm:pt modelId="{817038C0-1FA9-4F14-BED4-39A2DE8B2227}" type="parTrans" cxnId="{FD0A9966-402D-4FDF-B989-F93181D4E6E6}">
      <dgm:prSet/>
      <dgm:spPr>
        <a:solidFill>
          <a:srgbClr val="92D050"/>
        </a:solidFill>
      </dgm:spPr>
      <dgm:t>
        <a:bodyPr/>
        <a:lstStyle/>
        <a:p>
          <a:endParaRPr lang="es-CO"/>
        </a:p>
      </dgm:t>
    </dgm:pt>
    <dgm:pt modelId="{67604782-C56B-4029-8981-C10323742BAD}" type="sibTrans" cxnId="{FD0A9966-402D-4FDF-B989-F93181D4E6E6}">
      <dgm:prSet/>
      <dgm:spPr/>
      <dgm:t>
        <a:bodyPr/>
        <a:lstStyle/>
        <a:p>
          <a:endParaRPr lang="es-CO"/>
        </a:p>
      </dgm:t>
    </dgm:pt>
    <dgm:pt modelId="{CC393F64-0769-4F11-B0D0-2DC4B6DF602A}">
      <dgm:prSet phldrT="[Texto]" custT="1"/>
      <dgm:spPr>
        <a:solidFill>
          <a:srgbClr val="336600"/>
        </a:solidFill>
      </dgm:spPr>
      <dgm:t>
        <a:bodyPr/>
        <a:lstStyle/>
        <a:p>
          <a:r>
            <a:rPr lang="en-US" sz="1600" noProof="0" dirty="0" smtClean="0"/>
            <a:t>Account for impact in urban growth</a:t>
          </a:r>
          <a:endParaRPr lang="en-US" sz="1600" noProof="0" dirty="0"/>
        </a:p>
      </dgm:t>
    </dgm:pt>
    <dgm:pt modelId="{5F0811A2-37DD-4636-BBE9-AC8429DDF4E4}" type="parTrans" cxnId="{867CDDC2-7756-41E5-97C3-631AD7138140}">
      <dgm:prSet/>
      <dgm:spPr>
        <a:solidFill>
          <a:srgbClr val="00B050"/>
        </a:solidFill>
      </dgm:spPr>
      <dgm:t>
        <a:bodyPr/>
        <a:lstStyle/>
        <a:p>
          <a:endParaRPr lang="es-CO"/>
        </a:p>
      </dgm:t>
    </dgm:pt>
    <dgm:pt modelId="{15536767-16D5-4011-9110-FEB18C17BE6C}" type="sibTrans" cxnId="{867CDDC2-7756-41E5-97C3-631AD7138140}">
      <dgm:prSet/>
      <dgm:spPr/>
      <dgm:t>
        <a:bodyPr/>
        <a:lstStyle/>
        <a:p>
          <a:endParaRPr lang="es-CO"/>
        </a:p>
      </dgm:t>
    </dgm:pt>
    <dgm:pt modelId="{18D246ED-E64B-438D-8349-47F88A92F6F7}">
      <dgm:prSet phldrT="[Texto]" custT="1"/>
      <dgm:spPr>
        <a:solidFill>
          <a:srgbClr val="92D050"/>
        </a:solidFill>
      </dgm:spPr>
      <dgm:t>
        <a:bodyPr/>
        <a:lstStyle/>
        <a:p>
          <a:r>
            <a:rPr lang="en-US" sz="1600" dirty="0" smtClean="0"/>
            <a:t>Create social, environmental and economic benefits</a:t>
          </a:r>
          <a:endParaRPr lang="es-CO" sz="1600" dirty="0"/>
        </a:p>
      </dgm:t>
    </dgm:pt>
    <dgm:pt modelId="{6F2EF35C-2508-44C6-9BDA-2263079C4B32}" type="parTrans" cxnId="{F5F1F76C-2B17-4404-9561-53C096CFE0CA}">
      <dgm:prSet/>
      <dgm:spPr>
        <a:solidFill>
          <a:srgbClr val="92D050"/>
        </a:solidFill>
      </dgm:spPr>
      <dgm:t>
        <a:bodyPr/>
        <a:lstStyle/>
        <a:p>
          <a:endParaRPr lang="es-CO"/>
        </a:p>
      </dgm:t>
    </dgm:pt>
    <dgm:pt modelId="{77617CFD-2391-4171-AB48-033E2B7F8173}" type="sibTrans" cxnId="{F5F1F76C-2B17-4404-9561-53C096CFE0CA}">
      <dgm:prSet/>
      <dgm:spPr/>
      <dgm:t>
        <a:bodyPr/>
        <a:lstStyle/>
        <a:p>
          <a:endParaRPr lang="es-CO"/>
        </a:p>
      </dgm:t>
    </dgm:pt>
    <dgm:pt modelId="{96B7894B-96F3-4734-B0C6-7DE102B6F13C}" type="pres">
      <dgm:prSet presAssocID="{A004BE9B-1E18-43C4-9DD0-1AB79F340829}" presName="cycle" presStyleCnt="0">
        <dgm:presLayoutVars>
          <dgm:chMax val="1"/>
          <dgm:dir/>
          <dgm:animLvl val="ctr"/>
          <dgm:resizeHandles val="exact"/>
        </dgm:presLayoutVars>
      </dgm:prSet>
      <dgm:spPr/>
      <dgm:t>
        <a:bodyPr/>
        <a:lstStyle/>
        <a:p>
          <a:endParaRPr lang="en-US"/>
        </a:p>
      </dgm:t>
    </dgm:pt>
    <dgm:pt modelId="{A92B750B-D2E3-4DAB-802D-27982B77F02B}" type="pres">
      <dgm:prSet presAssocID="{FE1D1536-CB3E-45FD-959B-86A0B24D54DC}" presName="centerShape" presStyleLbl="node0" presStyleIdx="0" presStyleCnt="1"/>
      <dgm:spPr/>
      <dgm:t>
        <a:bodyPr/>
        <a:lstStyle/>
        <a:p>
          <a:endParaRPr lang="en-US"/>
        </a:p>
      </dgm:t>
    </dgm:pt>
    <dgm:pt modelId="{3386F59B-993A-4595-A4FA-23A0B10B2B37}" type="pres">
      <dgm:prSet presAssocID="{5F0811A2-37DD-4636-BBE9-AC8429DDF4E4}" presName="parTrans" presStyleLbl="bgSibTrans2D1" presStyleIdx="0" presStyleCnt="3"/>
      <dgm:spPr/>
      <dgm:t>
        <a:bodyPr/>
        <a:lstStyle/>
        <a:p>
          <a:endParaRPr lang="en-US"/>
        </a:p>
      </dgm:t>
    </dgm:pt>
    <dgm:pt modelId="{83BE2678-F67A-405A-B823-1825D418CC24}" type="pres">
      <dgm:prSet presAssocID="{CC393F64-0769-4F11-B0D0-2DC4B6DF602A}" presName="node" presStyleLbl="node1" presStyleIdx="0" presStyleCnt="3">
        <dgm:presLayoutVars>
          <dgm:bulletEnabled val="1"/>
        </dgm:presLayoutVars>
      </dgm:prSet>
      <dgm:spPr/>
      <dgm:t>
        <a:bodyPr/>
        <a:lstStyle/>
        <a:p>
          <a:endParaRPr lang="en-US"/>
        </a:p>
      </dgm:t>
    </dgm:pt>
    <dgm:pt modelId="{F3B5464C-B508-4439-9B72-A1D65155AFEA}" type="pres">
      <dgm:prSet presAssocID="{6F2EF35C-2508-44C6-9BDA-2263079C4B32}" presName="parTrans" presStyleLbl="bgSibTrans2D1" presStyleIdx="1" presStyleCnt="3"/>
      <dgm:spPr/>
      <dgm:t>
        <a:bodyPr/>
        <a:lstStyle/>
        <a:p>
          <a:endParaRPr lang="en-US"/>
        </a:p>
      </dgm:t>
    </dgm:pt>
    <dgm:pt modelId="{D50A5BC2-6064-4B4C-99C6-508DC1843A71}" type="pres">
      <dgm:prSet presAssocID="{18D246ED-E64B-438D-8349-47F88A92F6F7}" presName="node" presStyleLbl="node1" presStyleIdx="1" presStyleCnt="3">
        <dgm:presLayoutVars>
          <dgm:bulletEnabled val="1"/>
        </dgm:presLayoutVars>
      </dgm:prSet>
      <dgm:spPr/>
      <dgm:t>
        <a:bodyPr/>
        <a:lstStyle/>
        <a:p>
          <a:endParaRPr lang="en-US"/>
        </a:p>
      </dgm:t>
    </dgm:pt>
    <dgm:pt modelId="{4C1D91D0-435A-40A7-8C01-B8BA00D72890}" type="pres">
      <dgm:prSet presAssocID="{817038C0-1FA9-4F14-BED4-39A2DE8B2227}" presName="parTrans" presStyleLbl="bgSibTrans2D1" presStyleIdx="2" presStyleCnt="3"/>
      <dgm:spPr/>
      <dgm:t>
        <a:bodyPr/>
        <a:lstStyle/>
        <a:p>
          <a:endParaRPr lang="en-US"/>
        </a:p>
      </dgm:t>
    </dgm:pt>
    <dgm:pt modelId="{7D07292D-F834-4293-9827-236FC5ED5E4A}" type="pres">
      <dgm:prSet presAssocID="{029C82C6-D22C-4B07-B477-AE52151B4A81}" presName="node" presStyleLbl="node1" presStyleIdx="2" presStyleCnt="3">
        <dgm:presLayoutVars>
          <dgm:bulletEnabled val="1"/>
        </dgm:presLayoutVars>
      </dgm:prSet>
      <dgm:spPr/>
      <dgm:t>
        <a:bodyPr/>
        <a:lstStyle/>
        <a:p>
          <a:endParaRPr lang="en-US"/>
        </a:p>
      </dgm:t>
    </dgm:pt>
  </dgm:ptLst>
  <dgm:cxnLst>
    <dgm:cxn modelId="{5AC44603-0C42-4BCF-9A51-6868E40E5606}" type="presOf" srcId="{5F0811A2-37DD-4636-BBE9-AC8429DDF4E4}" destId="{3386F59B-993A-4595-A4FA-23A0B10B2B37}" srcOrd="0" destOrd="0" presId="urn:microsoft.com/office/officeart/2005/8/layout/radial4"/>
    <dgm:cxn modelId="{CDFAA73B-54E4-4743-9A3C-467BF06EF439}" type="presOf" srcId="{029C82C6-D22C-4B07-B477-AE52151B4A81}" destId="{7D07292D-F834-4293-9827-236FC5ED5E4A}" srcOrd="0" destOrd="0" presId="urn:microsoft.com/office/officeart/2005/8/layout/radial4"/>
    <dgm:cxn modelId="{514901BE-B2AD-4A8B-B787-AF1E7333E87E}" type="presOf" srcId="{817038C0-1FA9-4F14-BED4-39A2DE8B2227}" destId="{4C1D91D0-435A-40A7-8C01-B8BA00D72890}" srcOrd="0" destOrd="0" presId="urn:microsoft.com/office/officeart/2005/8/layout/radial4"/>
    <dgm:cxn modelId="{FD0A9966-402D-4FDF-B989-F93181D4E6E6}" srcId="{FE1D1536-CB3E-45FD-959B-86A0B24D54DC}" destId="{029C82C6-D22C-4B07-B477-AE52151B4A81}" srcOrd="2" destOrd="0" parTransId="{817038C0-1FA9-4F14-BED4-39A2DE8B2227}" sibTransId="{67604782-C56B-4029-8981-C10323742BAD}"/>
    <dgm:cxn modelId="{92B1DDCD-0A7E-4697-B7E1-4A323D4F7195}" srcId="{A004BE9B-1E18-43C4-9DD0-1AB79F340829}" destId="{FE1D1536-CB3E-45FD-959B-86A0B24D54DC}" srcOrd="0" destOrd="0" parTransId="{B2B33C00-C636-43DD-85B3-6376E1D932F1}" sibTransId="{CCE63C7A-7B71-4F1C-B58D-5CBBC5A0E2EE}"/>
    <dgm:cxn modelId="{BF333C1B-5E18-4F90-9936-4AD0A97DBE29}" type="presOf" srcId="{CC393F64-0769-4F11-B0D0-2DC4B6DF602A}" destId="{83BE2678-F67A-405A-B823-1825D418CC24}" srcOrd="0" destOrd="0" presId="urn:microsoft.com/office/officeart/2005/8/layout/radial4"/>
    <dgm:cxn modelId="{7D3D2A51-CC3B-4016-BD6A-78966EE837C8}" type="presOf" srcId="{6F2EF35C-2508-44C6-9BDA-2263079C4B32}" destId="{F3B5464C-B508-4439-9B72-A1D65155AFEA}" srcOrd="0" destOrd="0" presId="urn:microsoft.com/office/officeart/2005/8/layout/radial4"/>
    <dgm:cxn modelId="{9B79CFB3-7411-4304-9EA3-A35D99C0296E}" type="presOf" srcId="{A004BE9B-1E18-43C4-9DD0-1AB79F340829}" destId="{96B7894B-96F3-4734-B0C6-7DE102B6F13C}" srcOrd="0" destOrd="0" presId="urn:microsoft.com/office/officeart/2005/8/layout/radial4"/>
    <dgm:cxn modelId="{0B7211A7-A2A1-4603-B31F-E77DEE48DF78}" type="presOf" srcId="{18D246ED-E64B-438D-8349-47F88A92F6F7}" destId="{D50A5BC2-6064-4B4C-99C6-508DC1843A71}" srcOrd="0" destOrd="0" presId="urn:microsoft.com/office/officeart/2005/8/layout/radial4"/>
    <dgm:cxn modelId="{B3D6FE32-9BCC-44A2-B598-B187B5666516}" type="presOf" srcId="{FE1D1536-CB3E-45FD-959B-86A0B24D54DC}" destId="{A92B750B-D2E3-4DAB-802D-27982B77F02B}" srcOrd="0" destOrd="0" presId="urn:microsoft.com/office/officeart/2005/8/layout/radial4"/>
    <dgm:cxn modelId="{F5F1F76C-2B17-4404-9561-53C096CFE0CA}" srcId="{FE1D1536-CB3E-45FD-959B-86A0B24D54DC}" destId="{18D246ED-E64B-438D-8349-47F88A92F6F7}" srcOrd="1" destOrd="0" parTransId="{6F2EF35C-2508-44C6-9BDA-2263079C4B32}" sibTransId="{77617CFD-2391-4171-AB48-033E2B7F8173}"/>
    <dgm:cxn modelId="{867CDDC2-7756-41E5-97C3-631AD7138140}" srcId="{FE1D1536-CB3E-45FD-959B-86A0B24D54DC}" destId="{CC393F64-0769-4F11-B0D0-2DC4B6DF602A}" srcOrd="0" destOrd="0" parTransId="{5F0811A2-37DD-4636-BBE9-AC8429DDF4E4}" sibTransId="{15536767-16D5-4011-9110-FEB18C17BE6C}"/>
    <dgm:cxn modelId="{45F35548-086A-4D6A-ACD3-3D44F0D4DD51}" type="presParOf" srcId="{96B7894B-96F3-4734-B0C6-7DE102B6F13C}" destId="{A92B750B-D2E3-4DAB-802D-27982B77F02B}" srcOrd="0" destOrd="0" presId="urn:microsoft.com/office/officeart/2005/8/layout/radial4"/>
    <dgm:cxn modelId="{15F39504-9B62-48AC-9DB1-A3DE536529BA}" type="presParOf" srcId="{96B7894B-96F3-4734-B0C6-7DE102B6F13C}" destId="{3386F59B-993A-4595-A4FA-23A0B10B2B37}" srcOrd="1" destOrd="0" presId="urn:microsoft.com/office/officeart/2005/8/layout/radial4"/>
    <dgm:cxn modelId="{26436692-DC9E-49FB-8EF1-516F9C6137E1}" type="presParOf" srcId="{96B7894B-96F3-4734-B0C6-7DE102B6F13C}" destId="{83BE2678-F67A-405A-B823-1825D418CC24}" srcOrd="2" destOrd="0" presId="urn:microsoft.com/office/officeart/2005/8/layout/radial4"/>
    <dgm:cxn modelId="{ECFB38CB-7E09-4F46-A29D-F7BE5B6233D5}" type="presParOf" srcId="{96B7894B-96F3-4734-B0C6-7DE102B6F13C}" destId="{F3B5464C-B508-4439-9B72-A1D65155AFEA}" srcOrd="3" destOrd="0" presId="urn:microsoft.com/office/officeart/2005/8/layout/radial4"/>
    <dgm:cxn modelId="{43BF1F60-830F-4145-AEE2-FD021DC7A765}" type="presParOf" srcId="{96B7894B-96F3-4734-B0C6-7DE102B6F13C}" destId="{D50A5BC2-6064-4B4C-99C6-508DC1843A71}" srcOrd="4" destOrd="0" presId="urn:microsoft.com/office/officeart/2005/8/layout/radial4"/>
    <dgm:cxn modelId="{14CCD5E4-9DDF-472C-BB47-06EB33421EE1}" type="presParOf" srcId="{96B7894B-96F3-4734-B0C6-7DE102B6F13C}" destId="{4C1D91D0-435A-40A7-8C01-B8BA00D72890}" srcOrd="5" destOrd="0" presId="urn:microsoft.com/office/officeart/2005/8/layout/radial4"/>
    <dgm:cxn modelId="{CD48C78D-4315-4D5A-A7D8-A87FC259160E}" type="presParOf" srcId="{96B7894B-96F3-4734-B0C6-7DE102B6F13C}" destId="{7D07292D-F834-4293-9827-236FC5ED5E4A}" srcOrd="6"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7BA58F-4F8A-4438-8A89-27D1989DEDD5}" type="doc">
      <dgm:prSet loTypeId="urn:microsoft.com/office/officeart/2005/8/layout/balance1" loCatId="relationship" qsTypeId="urn:microsoft.com/office/officeart/2005/8/quickstyle/simple3" qsCatId="simple" csTypeId="urn:microsoft.com/office/officeart/2005/8/colors/accent1_2" csCatId="accent1" phldr="1"/>
      <dgm:spPr/>
      <dgm:t>
        <a:bodyPr/>
        <a:lstStyle/>
        <a:p>
          <a:endParaRPr lang="en-US"/>
        </a:p>
      </dgm:t>
    </dgm:pt>
    <dgm:pt modelId="{66E023BE-1C8E-4F5C-86E9-27A165CAC49C}">
      <dgm:prSet phldrT="[Texto]" custT="1"/>
      <dgm:spPr/>
      <dgm:t>
        <a:bodyPr/>
        <a:lstStyle/>
        <a:p>
          <a:r>
            <a:rPr lang="en-US" sz="2000" noProof="0" dirty="0" smtClean="0"/>
            <a:t>PUBLIC TRANSPORT</a:t>
          </a:r>
          <a:endParaRPr lang="en-US" sz="2000" noProof="0" dirty="0"/>
        </a:p>
      </dgm:t>
    </dgm:pt>
    <dgm:pt modelId="{42CD3F25-1605-4FAD-A314-CB0DCB33C3E2}" type="parTrans" cxnId="{02B07E28-AE46-4060-8E50-222CDE46C31B}">
      <dgm:prSet/>
      <dgm:spPr/>
      <dgm:t>
        <a:bodyPr/>
        <a:lstStyle/>
        <a:p>
          <a:endParaRPr lang="en-US" sz="2400"/>
        </a:p>
      </dgm:t>
    </dgm:pt>
    <dgm:pt modelId="{AD57FB63-C3C1-4813-A66C-05BD46621251}" type="sibTrans" cxnId="{02B07E28-AE46-4060-8E50-222CDE46C31B}">
      <dgm:prSet/>
      <dgm:spPr/>
      <dgm:t>
        <a:bodyPr/>
        <a:lstStyle/>
        <a:p>
          <a:endParaRPr lang="en-US" sz="2400"/>
        </a:p>
      </dgm:t>
    </dgm:pt>
    <dgm:pt modelId="{D08040D1-2891-4757-AA2E-03059651842E}">
      <dgm:prSet phldrT="[Texto]" custT="1"/>
      <dgm:spPr/>
      <dgm:t>
        <a:bodyPr/>
        <a:lstStyle/>
        <a:p>
          <a:r>
            <a:rPr lang="es-ES_tradnl" sz="1800" noProof="0" dirty="0" smtClean="0"/>
            <a:t>Pocket costs</a:t>
          </a:r>
          <a:endParaRPr lang="en-US" sz="1800" noProof="0" dirty="0"/>
        </a:p>
      </dgm:t>
    </dgm:pt>
    <dgm:pt modelId="{8D1C062C-2CD1-4F01-AA87-2D21227D38FB}" type="parTrans" cxnId="{3FEF68E4-F292-4172-974B-0464352148A7}">
      <dgm:prSet/>
      <dgm:spPr/>
      <dgm:t>
        <a:bodyPr/>
        <a:lstStyle/>
        <a:p>
          <a:endParaRPr lang="en-US" sz="2400"/>
        </a:p>
      </dgm:t>
    </dgm:pt>
    <dgm:pt modelId="{3EC427B8-4F58-427C-9B74-51FF24025044}" type="sibTrans" cxnId="{3FEF68E4-F292-4172-974B-0464352148A7}">
      <dgm:prSet/>
      <dgm:spPr/>
      <dgm:t>
        <a:bodyPr/>
        <a:lstStyle/>
        <a:p>
          <a:endParaRPr lang="en-US" sz="2400"/>
        </a:p>
      </dgm:t>
    </dgm:pt>
    <dgm:pt modelId="{92D69E96-1C8D-4545-9F6B-9BD73331016B}">
      <dgm:prSet phldrT="[Texto]" custT="1"/>
      <dgm:spPr/>
      <dgm:t>
        <a:bodyPr/>
        <a:lstStyle/>
        <a:p>
          <a:r>
            <a:rPr lang="en-US" sz="1800" noProof="0" dirty="0" smtClean="0"/>
            <a:t>Subsidies</a:t>
          </a:r>
          <a:endParaRPr lang="en-US" sz="1800" noProof="0" dirty="0"/>
        </a:p>
      </dgm:t>
    </dgm:pt>
    <dgm:pt modelId="{C41A8D7C-CC62-46EC-909D-594646E7FA31}" type="parTrans" cxnId="{468F0EDF-F9A7-4A5A-8560-663554971A9B}">
      <dgm:prSet/>
      <dgm:spPr/>
      <dgm:t>
        <a:bodyPr/>
        <a:lstStyle/>
        <a:p>
          <a:endParaRPr lang="en-US" sz="2400"/>
        </a:p>
      </dgm:t>
    </dgm:pt>
    <dgm:pt modelId="{74B2B47E-450B-4C30-956B-686AFFCA56DE}" type="sibTrans" cxnId="{468F0EDF-F9A7-4A5A-8560-663554971A9B}">
      <dgm:prSet/>
      <dgm:spPr/>
      <dgm:t>
        <a:bodyPr/>
        <a:lstStyle/>
        <a:p>
          <a:endParaRPr lang="en-US" sz="2400"/>
        </a:p>
      </dgm:t>
    </dgm:pt>
    <dgm:pt modelId="{306741F6-761F-4AB1-9E04-9C2F48D32D93}">
      <dgm:prSet phldrT="[Texto]" custT="1"/>
      <dgm:spPr/>
      <dgm:t>
        <a:bodyPr/>
        <a:lstStyle/>
        <a:p>
          <a:r>
            <a:rPr lang="en-US" sz="1800" noProof="0" dirty="0" smtClean="0"/>
            <a:t>Pocket costs</a:t>
          </a:r>
          <a:endParaRPr lang="en-US" sz="1800" noProof="0" dirty="0"/>
        </a:p>
      </dgm:t>
    </dgm:pt>
    <dgm:pt modelId="{BD7EA730-FF5F-4075-A134-2FD3619CDBBF}" type="parTrans" cxnId="{0DABD0C1-1790-45C6-A271-4E959D45BFCD}">
      <dgm:prSet/>
      <dgm:spPr/>
      <dgm:t>
        <a:bodyPr/>
        <a:lstStyle/>
        <a:p>
          <a:endParaRPr lang="en-US" sz="2400"/>
        </a:p>
      </dgm:t>
    </dgm:pt>
    <dgm:pt modelId="{7A8889CD-E884-4577-9DAD-B3F25CDE8CD6}" type="sibTrans" cxnId="{0DABD0C1-1790-45C6-A271-4E959D45BFCD}">
      <dgm:prSet/>
      <dgm:spPr/>
      <dgm:t>
        <a:bodyPr/>
        <a:lstStyle/>
        <a:p>
          <a:endParaRPr lang="en-US" sz="2400"/>
        </a:p>
      </dgm:t>
    </dgm:pt>
    <dgm:pt modelId="{345FD006-DB8F-4C5F-A5BD-7A9A98ACBA57}">
      <dgm:prSet phldrT="[Texto]" custT="1"/>
      <dgm:spPr/>
      <dgm:t>
        <a:bodyPr/>
        <a:lstStyle/>
        <a:p>
          <a:pPr>
            <a:spcAft>
              <a:spcPts val="0"/>
            </a:spcAft>
          </a:pPr>
          <a:r>
            <a:rPr lang="en-US" sz="2000" noProof="0" dirty="0" smtClean="0"/>
            <a:t>CARS</a:t>
          </a:r>
          <a:endParaRPr lang="en-US" sz="2000" noProof="0" dirty="0"/>
        </a:p>
      </dgm:t>
    </dgm:pt>
    <dgm:pt modelId="{060008A9-FB19-481E-83E0-546386F20AED}" type="sibTrans" cxnId="{064C353B-305C-4462-B567-60796D2F5190}">
      <dgm:prSet/>
      <dgm:spPr/>
      <dgm:t>
        <a:bodyPr/>
        <a:lstStyle/>
        <a:p>
          <a:endParaRPr lang="en-US" sz="2400"/>
        </a:p>
      </dgm:t>
    </dgm:pt>
    <dgm:pt modelId="{78A0FEFD-61B6-4103-AA55-206C404D62F9}" type="parTrans" cxnId="{064C353B-305C-4462-B567-60796D2F5190}">
      <dgm:prSet/>
      <dgm:spPr/>
      <dgm:t>
        <a:bodyPr/>
        <a:lstStyle/>
        <a:p>
          <a:endParaRPr lang="en-US" sz="2400"/>
        </a:p>
      </dgm:t>
    </dgm:pt>
    <dgm:pt modelId="{DA20772C-3D05-44D9-8A90-1ECD70408BD8}">
      <dgm:prSet phldrT="[Texto]" custT="1"/>
      <dgm:spPr/>
      <dgm:t>
        <a:bodyPr/>
        <a:lstStyle/>
        <a:p>
          <a:r>
            <a:rPr lang="en-US" sz="1800" noProof="0" dirty="0" smtClean="0"/>
            <a:t>Political support</a:t>
          </a:r>
          <a:endParaRPr lang="en-US" sz="1800" noProof="0" dirty="0"/>
        </a:p>
      </dgm:t>
    </dgm:pt>
    <dgm:pt modelId="{09B8EA10-98D9-4CC3-98A6-1C5C02CAFD3E}" type="parTrans" cxnId="{A9334BC7-FE1D-4FBB-AAEE-0FA3FD7DDB08}">
      <dgm:prSet/>
      <dgm:spPr/>
      <dgm:t>
        <a:bodyPr/>
        <a:lstStyle/>
        <a:p>
          <a:endParaRPr lang="en-US" sz="2400"/>
        </a:p>
      </dgm:t>
    </dgm:pt>
    <dgm:pt modelId="{32C96CBC-FE1D-49CA-97FA-9A14633E4ED0}" type="sibTrans" cxnId="{A9334BC7-FE1D-4FBB-AAEE-0FA3FD7DDB08}">
      <dgm:prSet/>
      <dgm:spPr/>
      <dgm:t>
        <a:bodyPr/>
        <a:lstStyle/>
        <a:p>
          <a:endParaRPr lang="en-US" sz="2400"/>
        </a:p>
      </dgm:t>
    </dgm:pt>
    <dgm:pt modelId="{02CDFDAD-A9F9-4E82-9ECF-D12E9D576708}">
      <dgm:prSet phldrT="[Texto]" custT="1"/>
      <dgm:spPr/>
      <dgm:t>
        <a:bodyPr/>
        <a:lstStyle/>
        <a:p>
          <a:r>
            <a:rPr lang="en-US" sz="1800" noProof="0" dirty="0" smtClean="0"/>
            <a:t>Status/Pride</a:t>
          </a:r>
          <a:endParaRPr lang="en-US" sz="1800" noProof="0" dirty="0"/>
        </a:p>
      </dgm:t>
    </dgm:pt>
    <dgm:pt modelId="{286E067E-979E-4CF9-B444-D175DD787569}" type="parTrans" cxnId="{1A6B6896-4305-4F55-AB71-4EF658D7EBE4}">
      <dgm:prSet/>
      <dgm:spPr/>
      <dgm:t>
        <a:bodyPr/>
        <a:lstStyle/>
        <a:p>
          <a:endParaRPr lang="en-US" sz="2400"/>
        </a:p>
      </dgm:t>
    </dgm:pt>
    <dgm:pt modelId="{11753FC6-707C-40E3-A2F8-4D0A7BC5DE2D}" type="sibTrans" cxnId="{1A6B6896-4305-4F55-AB71-4EF658D7EBE4}">
      <dgm:prSet/>
      <dgm:spPr/>
      <dgm:t>
        <a:bodyPr/>
        <a:lstStyle/>
        <a:p>
          <a:endParaRPr lang="en-US" sz="2400"/>
        </a:p>
      </dgm:t>
    </dgm:pt>
    <dgm:pt modelId="{732F2CCA-17AB-4C80-9F4C-9C4E4E169F8F}">
      <dgm:prSet phldrT="[Texto]" custT="1"/>
      <dgm:spPr/>
      <dgm:t>
        <a:bodyPr/>
        <a:lstStyle/>
        <a:p>
          <a:r>
            <a:rPr lang="en-US" sz="1800" b="1" noProof="0" dirty="0" smtClean="0"/>
            <a:t>Status/Pride</a:t>
          </a:r>
          <a:endParaRPr lang="en-US" sz="1800" b="1" noProof="0" dirty="0"/>
        </a:p>
      </dgm:t>
    </dgm:pt>
    <dgm:pt modelId="{7B2AAC21-7915-4DBF-B89B-8E95036A2F74}" type="parTrans" cxnId="{8F6F7F08-D9B2-4AA7-A77F-3A0CDC4C9A28}">
      <dgm:prSet/>
      <dgm:spPr/>
      <dgm:t>
        <a:bodyPr/>
        <a:lstStyle/>
        <a:p>
          <a:endParaRPr lang="en-US" sz="2400"/>
        </a:p>
      </dgm:t>
    </dgm:pt>
    <dgm:pt modelId="{30233288-8C6A-4A6D-91E5-E4EA0420B09D}" type="sibTrans" cxnId="{8F6F7F08-D9B2-4AA7-A77F-3A0CDC4C9A28}">
      <dgm:prSet/>
      <dgm:spPr/>
      <dgm:t>
        <a:bodyPr/>
        <a:lstStyle/>
        <a:p>
          <a:endParaRPr lang="en-US" sz="2400"/>
        </a:p>
      </dgm:t>
    </dgm:pt>
    <dgm:pt modelId="{C914F475-ECC2-4DE0-810F-EE77881D2FAB}">
      <dgm:prSet phldrT="[Texto]" custT="1"/>
      <dgm:spPr/>
      <dgm:t>
        <a:bodyPr/>
        <a:lstStyle/>
        <a:p>
          <a:r>
            <a:rPr lang="en-US" sz="1800" noProof="0" dirty="0" smtClean="0"/>
            <a:t>User charges</a:t>
          </a:r>
          <a:endParaRPr lang="en-US" sz="1800" noProof="0" dirty="0"/>
        </a:p>
      </dgm:t>
    </dgm:pt>
    <dgm:pt modelId="{9ABC5816-C0AF-4C83-B6FF-A9E58461FADB}" type="parTrans" cxnId="{4F7644D7-1FE7-4FF6-A8D1-03B36BBCDF92}">
      <dgm:prSet/>
      <dgm:spPr/>
      <dgm:t>
        <a:bodyPr/>
        <a:lstStyle/>
        <a:p>
          <a:endParaRPr lang="en-US" sz="2400"/>
        </a:p>
      </dgm:t>
    </dgm:pt>
    <dgm:pt modelId="{462D3CDE-C030-4793-8B3D-3FE55BE11E14}" type="sibTrans" cxnId="{4F7644D7-1FE7-4FF6-A8D1-03B36BBCDF92}">
      <dgm:prSet/>
      <dgm:spPr/>
      <dgm:t>
        <a:bodyPr/>
        <a:lstStyle/>
        <a:p>
          <a:endParaRPr lang="en-US" sz="2400"/>
        </a:p>
      </dgm:t>
    </dgm:pt>
    <dgm:pt modelId="{35D1B2CD-3D79-49FC-89C5-142A958F1723}" type="pres">
      <dgm:prSet presAssocID="{067BA58F-4F8A-4438-8A89-27D1989DEDD5}" presName="outerComposite" presStyleCnt="0">
        <dgm:presLayoutVars>
          <dgm:chMax val="2"/>
          <dgm:animLvl val="lvl"/>
          <dgm:resizeHandles val="exact"/>
        </dgm:presLayoutVars>
      </dgm:prSet>
      <dgm:spPr/>
      <dgm:t>
        <a:bodyPr/>
        <a:lstStyle/>
        <a:p>
          <a:endParaRPr lang="en-US"/>
        </a:p>
      </dgm:t>
    </dgm:pt>
    <dgm:pt modelId="{C2E673B8-4910-468B-AD91-2742547B3E10}" type="pres">
      <dgm:prSet presAssocID="{067BA58F-4F8A-4438-8A89-27D1989DEDD5}" presName="dummyMaxCanvas" presStyleCnt="0"/>
      <dgm:spPr/>
      <dgm:t>
        <a:bodyPr/>
        <a:lstStyle/>
        <a:p>
          <a:endParaRPr lang="en-US"/>
        </a:p>
      </dgm:t>
    </dgm:pt>
    <dgm:pt modelId="{ADD48C39-FBAE-4001-BF8A-C9A69529C91D}" type="pres">
      <dgm:prSet presAssocID="{067BA58F-4F8A-4438-8A89-27D1989DEDD5}" presName="parentComposite" presStyleCnt="0"/>
      <dgm:spPr/>
      <dgm:t>
        <a:bodyPr/>
        <a:lstStyle/>
        <a:p>
          <a:endParaRPr lang="en-US"/>
        </a:p>
      </dgm:t>
    </dgm:pt>
    <dgm:pt modelId="{DBCBFE98-4504-4BF4-AD3B-2E0BE5F45AD5}" type="pres">
      <dgm:prSet presAssocID="{067BA58F-4F8A-4438-8A89-27D1989DEDD5}" presName="parent1" presStyleLbl="alignAccFollowNode1" presStyleIdx="0" presStyleCnt="4" custScaleX="176044" custLinFactNeighborX="-26157">
        <dgm:presLayoutVars>
          <dgm:chMax val="4"/>
        </dgm:presLayoutVars>
      </dgm:prSet>
      <dgm:spPr/>
      <dgm:t>
        <a:bodyPr/>
        <a:lstStyle/>
        <a:p>
          <a:endParaRPr lang="en-US"/>
        </a:p>
      </dgm:t>
    </dgm:pt>
    <dgm:pt modelId="{C603BD8F-A3D5-46A1-989B-31F9F5892DEB}" type="pres">
      <dgm:prSet presAssocID="{067BA58F-4F8A-4438-8A89-27D1989DEDD5}" presName="parent2" presStyleLbl="alignAccFollowNode1" presStyleIdx="1" presStyleCnt="4" custScaleX="148263" custLinFactNeighborX="32497">
        <dgm:presLayoutVars>
          <dgm:chMax val="4"/>
        </dgm:presLayoutVars>
      </dgm:prSet>
      <dgm:spPr/>
      <dgm:t>
        <a:bodyPr/>
        <a:lstStyle/>
        <a:p>
          <a:endParaRPr lang="en-US"/>
        </a:p>
      </dgm:t>
    </dgm:pt>
    <dgm:pt modelId="{0D17AC53-3400-4D23-8CD2-C9D9029905C5}" type="pres">
      <dgm:prSet presAssocID="{067BA58F-4F8A-4438-8A89-27D1989DEDD5}" presName="childrenComposite" presStyleCnt="0"/>
      <dgm:spPr/>
      <dgm:t>
        <a:bodyPr/>
        <a:lstStyle/>
        <a:p>
          <a:endParaRPr lang="en-US"/>
        </a:p>
      </dgm:t>
    </dgm:pt>
    <dgm:pt modelId="{FDDFD155-0FFE-448B-926B-E853B74D0949}" type="pres">
      <dgm:prSet presAssocID="{067BA58F-4F8A-4438-8A89-27D1989DEDD5}" presName="dummyMaxCanvas_ChildArea" presStyleCnt="0"/>
      <dgm:spPr/>
      <dgm:t>
        <a:bodyPr/>
        <a:lstStyle/>
        <a:p>
          <a:endParaRPr lang="en-US"/>
        </a:p>
      </dgm:t>
    </dgm:pt>
    <dgm:pt modelId="{C2782C83-FC40-43D5-B04B-7BCAC38E99E6}" type="pres">
      <dgm:prSet presAssocID="{067BA58F-4F8A-4438-8A89-27D1989DEDD5}" presName="fulcrum" presStyleLbl="alignAccFollowNode1" presStyleIdx="2" presStyleCnt="4"/>
      <dgm:spPr/>
      <dgm:t>
        <a:bodyPr/>
        <a:lstStyle/>
        <a:p>
          <a:endParaRPr lang="en-US"/>
        </a:p>
      </dgm:t>
    </dgm:pt>
    <dgm:pt modelId="{878D0E17-7AE1-4B69-866E-226212642678}" type="pres">
      <dgm:prSet presAssocID="{067BA58F-4F8A-4438-8A89-27D1989DEDD5}" presName="balance_43" presStyleLbl="alignAccFollowNode1" presStyleIdx="3" presStyleCnt="4">
        <dgm:presLayoutVars>
          <dgm:bulletEnabled val="1"/>
        </dgm:presLayoutVars>
      </dgm:prSet>
      <dgm:spPr/>
      <dgm:t>
        <a:bodyPr/>
        <a:lstStyle/>
        <a:p>
          <a:endParaRPr lang="en-US"/>
        </a:p>
      </dgm:t>
    </dgm:pt>
    <dgm:pt modelId="{422C56F7-AEAA-4DB8-BB81-71543DDEAEA8}" type="pres">
      <dgm:prSet presAssocID="{067BA58F-4F8A-4438-8A89-27D1989DEDD5}" presName="left_43_1" presStyleLbl="node1" presStyleIdx="0" presStyleCnt="7">
        <dgm:presLayoutVars>
          <dgm:bulletEnabled val="1"/>
        </dgm:presLayoutVars>
      </dgm:prSet>
      <dgm:spPr/>
      <dgm:t>
        <a:bodyPr/>
        <a:lstStyle/>
        <a:p>
          <a:endParaRPr lang="en-US"/>
        </a:p>
      </dgm:t>
    </dgm:pt>
    <dgm:pt modelId="{7FE015B2-958E-46DB-9A5E-D10605F35059}" type="pres">
      <dgm:prSet presAssocID="{067BA58F-4F8A-4438-8A89-27D1989DEDD5}" presName="left_43_2" presStyleLbl="node1" presStyleIdx="1" presStyleCnt="7">
        <dgm:presLayoutVars>
          <dgm:bulletEnabled val="1"/>
        </dgm:presLayoutVars>
      </dgm:prSet>
      <dgm:spPr/>
      <dgm:t>
        <a:bodyPr/>
        <a:lstStyle/>
        <a:p>
          <a:endParaRPr lang="en-US"/>
        </a:p>
      </dgm:t>
    </dgm:pt>
    <dgm:pt modelId="{8E903E39-905D-4763-B253-0CAB85CF5AF4}" type="pres">
      <dgm:prSet presAssocID="{067BA58F-4F8A-4438-8A89-27D1989DEDD5}" presName="left_43_3" presStyleLbl="node1" presStyleIdx="2" presStyleCnt="7">
        <dgm:presLayoutVars>
          <dgm:bulletEnabled val="1"/>
        </dgm:presLayoutVars>
      </dgm:prSet>
      <dgm:spPr/>
      <dgm:t>
        <a:bodyPr/>
        <a:lstStyle/>
        <a:p>
          <a:endParaRPr lang="en-US"/>
        </a:p>
      </dgm:t>
    </dgm:pt>
    <dgm:pt modelId="{F88E5C08-7AA3-4A89-983A-0D3081E486AD}" type="pres">
      <dgm:prSet presAssocID="{067BA58F-4F8A-4438-8A89-27D1989DEDD5}" presName="left_43_4" presStyleLbl="node1" presStyleIdx="3" presStyleCnt="7">
        <dgm:presLayoutVars>
          <dgm:bulletEnabled val="1"/>
        </dgm:presLayoutVars>
      </dgm:prSet>
      <dgm:spPr/>
      <dgm:t>
        <a:bodyPr/>
        <a:lstStyle/>
        <a:p>
          <a:endParaRPr lang="en-US"/>
        </a:p>
      </dgm:t>
    </dgm:pt>
    <dgm:pt modelId="{E51EEB37-B328-4F6C-9D01-F7B0FB4EEE76}" type="pres">
      <dgm:prSet presAssocID="{067BA58F-4F8A-4438-8A89-27D1989DEDD5}" presName="right_43_1" presStyleLbl="node1" presStyleIdx="4" presStyleCnt="7">
        <dgm:presLayoutVars>
          <dgm:bulletEnabled val="1"/>
        </dgm:presLayoutVars>
      </dgm:prSet>
      <dgm:spPr/>
      <dgm:t>
        <a:bodyPr/>
        <a:lstStyle/>
        <a:p>
          <a:endParaRPr lang="en-US"/>
        </a:p>
      </dgm:t>
    </dgm:pt>
    <dgm:pt modelId="{3ED0DBB3-D220-46EE-A36F-FC18B383CA8C}" type="pres">
      <dgm:prSet presAssocID="{067BA58F-4F8A-4438-8A89-27D1989DEDD5}" presName="right_43_2" presStyleLbl="node1" presStyleIdx="5" presStyleCnt="7">
        <dgm:presLayoutVars>
          <dgm:bulletEnabled val="1"/>
        </dgm:presLayoutVars>
      </dgm:prSet>
      <dgm:spPr/>
      <dgm:t>
        <a:bodyPr/>
        <a:lstStyle/>
        <a:p>
          <a:endParaRPr lang="en-US"/>
        </a:p>
      </dgm:t>
    </dgm:pt>
    <dgm:pt modelId="{363E8F3A-F2DF-40CB-AEB8-88FC588C6DF5}" type="pres">
      <dgm:prSet presAssocID="{067BA58F-4F8A-4438-8A89-27D1989DEDD5}" presName="right_43_3" presStyleLbl="node1" presStyleIdx="6" presStyleCnt="7">
        <dgm:presLayoutVars>
          <dgm:bulletEnabled val="1"/>
        </dgm:presLayoutVars>
      </dgm:prSet>
      <dgm:spPr/>
      <dgm:t>
        <a:bodyPr/>
        <a:lstStyle/>
        <a:p>
          <a:endParaRPr lang="en-US"/>
        </a:p>
      </dgm:t>
    </dgm:pt>
  </dgm:ptLst>
  <dgm:cxnLst>
    <dgm:cxn modelId="{1A6B6896-4305-4F55-AB71-4EF658D7EBE4}" srcId="{66E023BE-1C8E-4F5C-86E9-27A165CAC49C}" destId="{02CDFDAD-A9F9-4E82-9ECF-D12E9D576708}" srcOrd="2" destOrd="0" parTransId="{286E067E-979E-4CF9-B444-D175DD787569}" sibTransId="{11753FC6-707C-40E3-A2F8-4D0A7BC5DE2D}"/>
    <dgm:cxn modelId="{4E5270C1-1669-4D08-9DBD-83DB1C6CAC60}" type="presOf" srcId="{D08040D1-2891-4757-AA2E-03059651842E}" destId="{422C56F7-AEAA-4DB8-BB81-71543DDEAEA8}" srcOrd="0" destOrd="0" presId="urn:microsoft.com/office/officeart/2005/8/layout/balance1"/>
    <dgm:cxn modelId="{4F7644D7-1FE7-4FF6-A8D1-03B36BBCDF92}" srcId="{345FD006-DB8F-4C5F-A5BD-7A9A98ACBA57}" destId="{C914F475-ECC2-4DE0-810F-EE77881D2FAB}" srcOrd="1" destOrd="0" parTransId="{9ABC5816-C0AF-4C83-B6FF-A9E58461FADB}" sibTransId="{462D3CDE-C030-4793-8B3D-3FE55BE11E14}"/>
    <dgm:cxn modelId="{8F6F7F08-D9B2-4AA7-A77F-3A0CDC4C9A28}" srcId="{345FD006-DB8F-4C5F-A5BD-7A9A98ACBA57}" destId="{732F2CCA-17AB-4C80-9F4C-9C4E4E169F8F}" srcOrd="2" destOrd="0" parTransId="{7B2AAC21-7915-4DBF-B89B-8E95036A2F74}" sibTransId="{30233288-8C6A-4A6D-91E5-E4EA0420B09D}"/>
    <dgm:cxn modelId="{9188BE09-B8AE-47F8-86EC-9CE1AE8EF9E5}" type="presOf" srcId="{66E023BE-1C8E-4F5C-86E9-27A165CAC49C}" destId="{DBCBFE98-4504-4BF4-AD3B-2E0BE5F45AD5}" srcOrd="0" destOrd="0" presId="urn:microsoft.com/office/officeart/2005/8/layout/balance1"/>
    <dgm:cxn modelId="{2CB9861E-2AB4-4485-8BEA-E31382E43164}" type="presOf" srcId="{067BA58F-4F8A-4438-8A89-27D1989DEDD5}" destId="{35D1B2CD-3D79-49FC-89C5-142A958F1723}" srcOrd="0" destOrd="0" presId="urn:microsoft.com/office/officeart/2005/8/layout/balance1"/>
    <dgm:cxn modelId="{3FEF68E4-F292-4172-974B-0464352148A7}" srcId="{66E023BE-1C8E-4F5C-86E9-27A165CAC49C}" destId="{D08040D1-2891-4757-AA2E-03059651842E}" srcOrd="0" destOrd="0" parTransId="{8D1C062C-2CD1-4F01-AA87-2D21227D38FB}" sibTransId="{3EC427B8-4F58-427C-9B74-51FF24025044}"/>
    <dgm:cxn modelId="{29E4E420-0516-45A5-9EF0-27CD3C33A4EA}" type="presOf" srcId="{306741F6-761F-4AB1-9E04-9C2F48D32D93}" destId="{E51EEB37-B328-4F6C-9D01-F7B0FB4EEE76}" srcOrd="0" destOrd="0" presId="urn:microsoft.com/office/officeart/2005/8/layout/balance1"/>
    <dgm:cxn modelId="{A9334BC7-FE1D-4FBB-AAEE-0FA3FD7DDB08}" srcId="{66E023BE-1C8E-4F5C-86E9-27A165CAC49C}" destId="{DA20772C-3D05-44D9-8A90-1ECD70408BD8}" srcOrd="3" destOrd="0" parTransId="{09B8EA10-98D9-4CC3-98A6-1C5C02CAFD3E}" sibTransId="{32C96CBC-FE1D-49CA-97FA-9A14633E4ED0}"/>
    <dgm:cxn modelId="{468F0EDF-F9A7-4A5A-8560-663554971A9B}" srcId="{66E023BE-1C8E-4F5C-86E9-27A165CAC49C}" destId="{92D69E96-1C8D-4545-9F6B-9BD73331016B}" srcOrd="1" destOrd="0" parTransId="{C41A8D7C-CC62-46EC-909D-594646E7FA31}" sibTransId="{74B2B47E-450B-4C30-956B-686AFFCA56DE}"/>
    <dgm:cxn modelId="{41B1417B-C9AE-4387-ACB4-A6E763CB7597}" type="presOf" srcId="{732F2CCA-17AB-4C80-9F4C-9C4E4E169F8F}" destId="{363E8F3A-F2DF-40CB-AEB8-88FC588C6DF5}" srcOrd="0" destOrd="0" presId="urn:microsoft.com/office/officeart/2005/8/layout/balance1"/>
    <dgm:cxn modelId="{8290981F-34ED-45BD-9ED7-04C24F799B11}" type="presOf" srcId="{DA20772C-3D05-44D9-8A90-1ECD70408BD8}" destId="{F88E5C08-7AA3-4A89-983A-0D3081E486AD}" srcOrd="0" destOrd="0" presId="urn:microsoft.com/office/officeart/2005/8/layout/balance1"/>
    <dgm:cxn modelId="{064C353B-305C-4462-B567-60796D2F5190}" srcId="{067BA58F-4F8A-4438-8A89-27D1989DEDD5}" destId="{345FD006-DB8F-4C5F-A5BD-7A9A98ACBA57}" srcOrd="1" destOrd="0" parTransId="{78A0FEFD-61B6-4103-AA55-206C404D62F9}" sibTransId="{060008A9-FB19-481E-83E0-546386F20AED}"/>
    <dgm:cxn modelId="{33C2A73D-4662-4271-A884-BE8B0B3FA7FB}" type="presOf" srcId="{C914F475-ECC2-4DE0-810F-EE77881D2FAB}" destId="{3ED0DBB3-D220-46EE-A36F-FC18B383CA8C}" srcOrd="0" destOrd="0" presId="urn:microsoft.com/office/officeart/2005/8/layout/balance1"/>
    <dgm:cxn modelId="{5F7AABA3-C7BF-4E57-901C-B6422D00D463}" type="presOf" srcId="{92D69E96-1C8D-4545-9F6B-9BD73331016B}" destId="{7FE015B2-958E-46DB-9A5E-D10605F35059}" srcOrd="0" destOrd="0" presId="urn:microsoft.com/office/officeart/2005/8/layout/balance1"/>
    <dgm:cxn modelId="{02B07E28-AE46-4060-8E50-222CDE46C31B}" srcId="{067BA58F-4F8A-4438-8A89-27D1989DEDD5}" destId="{66E023BE-1C8E-4F5C-86E9-27A165CAC49C}" srcOrd="0" destOrd="0" parTransId="{42CD3F25-1605-4FAD-A314-CB0DCB33C3E2}" sibTransId="{AD57FB63-C3C1-4813-A66C-05BD46621251}"/>
    <dgm:cxn modelId="{0DABD0C1-1790-45C6-A271-4E959D45BFCD}" srcId="{345FD006-DB8F-4C5F-A5BD-7A9A98ACBA57}" destId="{306741F6-761F-4AB1-9E04-9C2F48D32D93}" srcOrd="0" destOrd="0" parTransId="{BD7EA730-FF5F-4075-A134-2FD3619CDBBF}" sibTransId="{7A8889CD-E884-4577-9DAD-B3F25CDE8CD6}"/>
    <dgm:cxn modelId="{355350F9-BDF7-4CA9-A933-A37784C58D44}" type="presOf" srcId="{345FD006-DB8F-4C5F-A5BD-7A9A98ACBA57}" destId="{C603BD8F-A3D5-46A1-989B-31F9F5892DEB}" srcOrd="0" destOrd="0" presId="urn:microsoft.com/office/officeart/2005/8/layout/balance1"/>
    <dgm:cxn modelId="{B8E41DE5-4978-406C-856B-32180D91A574}" type="presOf" srcId="{02CDFDAD-A9F9-4E82-9ECF-D12E9D576708}" destId="{8E903E39-905D-4763-B253-0CAB85CF5AF4}" srcOrd="0" destOrd="0" presId="urn:microsoft.com/office/officeart/2005/8/layout/balance1"/>
    <dgm:cxn modelId="{C4CC1C47-9B49-4379-B7D2-89C17FC89856}" type="presParOf" srcId="{35D1B2CD-3D79-49FC-89C5-142A958F1723}" destId="{C2E673B8-4910-468B-AD91-2742547B3E10}" srcOrd="0" destOrd="0" presId="urn:microsoft.com/office/officeart/2005/8/layout/balance1"/>
    <dgm:cxn modelId="{1AA4371A-F895-4CBF-BE9D-601ABAE062FF}" type="presParOf" srcId="{35D1B2CD-3D79-49FC-89C5-142A958F1723}" destId="{ADD48C39-FBAE-4001-BF8A-C9A69529C91D}" srcOrd="1" destOrd="0" presId="urn:microsoft.com/office/officeart/2005/8/layout/balance1"/>
    <dgm:cxn modelId="{D50D7CA2-56AB-4F92-861F-36B51BBB157B}" type="presParOf" srcId="{ADD48C39-FBAE-4001-BF8A-C9A69529C91D}" destId="{DBCBFE98-4504-4BF4-AD3B-2E0BE5F45AD5}" srcOrd="0" destOrd="0" presId="urn:microsoft.com/office/officeart/2005/8/layout/balance1"/>
    <dgm:cxn modelId="{BBA3DB15-C597-4C7C-933A-62279CC66766}" type="presParOf" srcId="{ADD48C39-FBAE-4001-BF8A-C9A69529C91D}" destId="{C603BD8F-A3D5-46A1-989B-31F9F5892DEB}" srcOrd="1" destOrd="0" presId="urn:microsoft.com/office/officeart/2005/8/layout/balance1"/>
    <dgm:cxn modelId="{046D07C7-7FAA-4532-99D6-EB87ED88CF13}" type="presParOf" srcId="{35D1B2CD-3D79-49FC-89C5-142A958F1723}" destId="{0D17AC53-3400-4D23-8CD2-C9D9029905C5}" srcOrd="2" destOrd="0" presId="urn:microsoft.com/office/officeart/2005/8/layout/balance1"/>
    <dgm:cxn modelId="{104DAB63-C28F-4071-BACF-9FDC3615DCD4}" type="presParOf" srcId="{0D17AC53-3400-4D23-8CD2-C9D9029905C5}" destId="{FDDFD155-0FFE-448B-926B-E853B74D0949}" srcOrd="0" destOrd="0" presId="urn:microsoft.com/office/officeart/2005/8/layout/balance1"/>
    <dgm:cxn modelId="{16F47077-D260-4CD7-B3A4-31E197A151FB}" type="presParOf" srcId="{0D17AC53-3400-4D23-8CD2-C9D9029905C5}" destId="{C2782C83-FC40-43D5-B04B-7BCAC38E99E6}" srcOrd="1" destOrd="0" presId="urn:microsoft.com/office/officeart/2005/8/layout/balance1"/>
    <dgm:cxn modelId="{C8A068D7-E5DC-4BB5-9604-03254BA4ED71}" type="presParOf" srcId="{0D17AC53-3400-4D23-8CD2-C9D9029905C5}" destId="{878D0E17-7AE1-4B69-866E-226212642678}" srcOrd="2" destOrd="0" presId="urn:microsoft.com/office/officeart/2005/8/layout/balance1"/>
    <dgm:cxn modelId="{71B3D6E6-78DB-4183-B4A7-638ABCC1C6BA}" type="presParOf" srcId="{0D17AC53-3400-4D23-8CD2-C9D9029905C5}" destId="{422C56F7-AEAA-4DB8-BB81-71543DDEAEA8}" srcOrd="3" destOrd="0" presId="urn:microsoft.com/office/officeart/2005/8/layout/balance1"/>
    <dgm:cxn modelId="{CDADF73C-6672-4179-9161-AFC779E431E7}" type="presParOf" srcId="{0D17AC53-3400-4D23-8CD2-C9D9029905C5}" destId="{7FE015B2-958E-46DB-9A5E-D10605F35059}" srcOrd="4" destOrd="0" presId="urn:microsoft.com/office/officeart/2005/8/layout/balance1"/>
    <dgm:cxn modelId="{B1252DCB-A134-48FE-9895-F75788A97C19}" type="presParOf" srcId="{0D17AC53-3400-4D23-8CD2-C9D9029905C5}" destId="{8E903E39-905D-4763-B253-0CAB85CF5AF4}" srcOrd="5" destOrd="0" presId="urn:microsoft.com/office/officeart/2005/8/layout/balance1"/>
    <dgm:cxn modelId="{ED06AFD8-08A0-4DA1-B9F7-143360BA098C}" type="presParOf" srcId="{0D17AC53-3400-4D23-8CD2-C9D9029905C5}" destId="{F88E5C08-7AA3-4A89-983A-0D3081E486AD}" srcOrd="6" destOrd="0" presId="urn:microsoft.com/office/officeart/2005/8/layout/balance1"/>
    <dgm:cxn modelId="{0681C60C-3678-4A8F-AEDB-386D52F172F6}" type="presParOf" srcId="{0D17AC53-3400-4D23-8CD2-C9D9029905C5}" destId="{E51EEB37-B328-4F6C-9D01-F7B0FB4EEE76}" srcOrd="7" destOrd="0" presId="urn:microsoft.com/office/officeart/2005/8/layout/balance1"/>
    <dgm:cxn modelId="{7A3182BF-293E-45C7-8C3A-39391079C3C0}" type="presParOf" srcId="{0D17AC53-3400-4D23-8CD2-C9D9029905C5}" destId="{3ED0DBB3-D220-46EE-A36F-FC18B383CA8C}" srcOrd="8" destOrd="0" presId="urn:microsoft.com/office/officeart/2005/8/layout/balance1"/>
    <dgm:cxn modelId="{B76AFEF4-0E51-402A-8094-0360EA9ACBB5}" type="presParOf" srcId="{0D17AC53-3400-4D23-8CD2-C9D9029905C5}" destId="{363E8F3A-F2DF-40CB-AEB8-88FC588C6DF5}"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B5B8F-EE9C-46DC-8ED1-A86364DD5421}">
      <dsp:nvSpPr>
        <dsp:cNvPr id="0" name=""/>
        <dsp:cNvSpPr/>
      </dsp:nvSpPr>
      <dsp:spPr>
        <a:xfrm>
          <a:off x="3105256" y="-89616"/>
          <a:ext cx="2933486" cy="133358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kern="1200" dirty="0" smtClean="0"/>
            <a:t>LOW REVENUES </a:t>
          </a:r>
          <a:r>
            <a:rPr lang="en-US" sz="1600" b="1" kern="1200" noProof="0" dirty="0" smtClean="0"/>
            <a:t>DUE TO INEFFICIENT PRICING AND ECONOMIC DISTORTIONS </a:t>
          </a:r>
          <a:r>
            <a:rPr lang="en-US" sz="1400" kern="1200" noProof="0" dirty="0" smtClean="0"/>
            <a:t>that creates unbalance in favor of unsustainable modes</a:t>
          </a:r>
          <a:endParaRPr lang="en-US" sz="1400" kern="1200" noProof="0" dirty="0"/>
        </a:p>
      </dsp:txBody>
      <dsp:txXfrm>
        <a:off x="3170356" y="-24516"/>
        <a:ext cx="2803286" cy="1203386"/>
      </dsp:txXfrm>
    </dsp:sp>
    <dsp:sp modelId="{BB3BD203-B724-4412-918A-C74F9979C29D}">
      <dsp:nvSpPr>
        <dsp:cNvPr id="0" name=""/>
        <dsp:cNvSpPr/>
      </dsp:nvSpPr>
      <dsp:spPr>
        <a:xfrm>
          <a:off x="2681438" y="784272"/>
          <a:ext cx="4300265" cy="4300265"/>
        </a:xfrm>
        <a:custGeom>
          <a:avLst/>
          <a:gdLst/>
          <a:ahLst/>
          <a:cxnLst/>
          <a:rect l="0" t="0" r="0" b="0"/>
          <a:pathLst>
            <a:path>
              <a:moveTo>
                <a:pt x="3361636" y="373808"/>
              </a:moveTo>
              <a:arcTo wR="2150132" hR="2150132" stAng="18257706" swAng="823170"/>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51029D-6F5D-49AC-8A71-90D676734AEB}">
      <dsp:nvSpPr>
        <dsp:cNvPr id="0" name=""/>
        <dsp:cNvSpPr/>
      </dsp:nvSpPr>
      <dsp:spPr>
        <a:xfrm>
          <a:off x="5262975" y="1499992"/>
          <a:ext cx="2933486" cy="133215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IMBALANCE IN INVESTMENT RESPONSIBILITIES AND FINANCIAL CAPACITY</a:t>
          </a:r>
          <a:r>
            <a:rPr lang="en-GB" sz="1000" b="1" kern="1200" dirty="0" smtClean="0"/>
            <a:t> </a:t>
          </a:r>
          <a:r>
            <a:rPr lang="en-GB" sz="1400" kern="1200" dirty="0" smtClean="0"/>
            <a:t>at the city level</a:t>
          </a:r>
          <a:endParaRPr lang="en-US" sz="1400" kern="1200" dirty="0"/>
        </a:p>
      </dsp:txBody>
      <dsp:txXfrm>
        <a:off x="5328005" y="1565022"/>
        <a:ext cx="2803426" cy="1202094"/>
      </dsp:txXfrm>
    </dsp:sp>
    <dsp:sp modelId="{501D5295-F9B5-4FFF-8BC1-2C3AE617ECDA}">
      <dsp:nvSpPr>
        <dsp:cNvPr id="0" name=""/>
        <dsp:cNvSpPr/>
      </dsp:nvSpPr>
      <dsp:spPr>
        <a:xfrm>
          <a:off x="2501536" y="790774"/>
          <a:ext cx="4300265" cy="4300265"/>
        </a:xfrm>
        <a:custGeom>
          <a:avLst/>
          <a:gdLst/>
          <a:ahLst/>
          <a:cxnLst/>
          <a:rect l="0" t="0" r="0" b="0"/>
          <a:pathLst>
            <a:path>
              <a:moveTo>
                <a:pt x="4297910" y="2049527"/>
              </a:moveTo>
              <a:arcTo wR="2150132" hR="2150132" stAng="21439089" swAng="1287326"/>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678B3E-0BF1-41B9-91B3-2791AE0BC712}">
      <dsp:nvSpPr>
        <dsp:cNvPr id="0" name=""/>
        <dsp:cNvSpPr/>
      </dsp:nvSpPr>
      <dsp:spPr>
        <a:xfrm>
          <a:off x="4779614" y="3640608"/>
          <a:ext cx="2933486" cy="133215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noProof="0" dirty="0" smtClean="0"/>
            <a:t>PERIODICITY</a:t>
          </a:r>
          <a:r>
            <a:rPr lang="en-US" sz="1600" kern="1200" noProof="0" dirty="0" smtClean="0"/>
            <a:t> </a:t>
          </a:r>
          <a:r>
            <a:rPr lang="en-US" sz="1600" b="1" kern="1200" noProof="0" dirty="0" smtClean="0"/>
            <a:t>MISMATCH</a:t>
          </a:r>
          <a:r>
            <a:rPr lang="en-US" sz="1600" kern="1200" noProof="0" dirty="0" smtClean="0"/>
            <a:t> </a:t>
          </a:r>
          <a:r>
            <a:rPr lang="en-US" sz="1400" kern="1200" noProof="0" dirty="0" smtClean="0"/>
            <a:t>between Revenue and Expenditure</a:t>
          </a:r>
          <a:endParaRPr lang="en-US" sz="1400" kern="1200" noProof="0" dirty="0"/>
        </a:p>
      </dsp:txBody>
      <dsp:txXfrm>
        <a:off x="4844644" y="3705638"/>
        <a:ext cx="2803426" cy="1202094"/>
      </dsp:txXfrm>
    </dsp:sp>
    <dsp:sp modelId="{E4C7093F-EB7C-48F6-9079-A75A17348EDA}">
      <dsp:nvSpPr>
        <dsp:cNvPr id="0" name=""/>
        <dsp:cNvSpPr/>
      </dsp:nvSpPr>
      <dsp:spPr>
        <a:xfrm>
          <a:off x="2421868" y="732837"/>
          <a:ext cx="4300265" cy="4300265"/>
        </a:xfrm>
        <a:custGeom>
          <a:avLst/>
          <a:gdLst/>
          <a:ahLst/>
          <a:cxnLst/>
          <a:rect l="0" t="0" r="0" b="0"/>
          <a:pathLst>
            <a:path>
              <a:moveTo>
                <a:pt x="2646102" y="4242281"/>
              </a:moveTo>
              <a:arcTo wR="2150132" hR="2150132" stAng="4599811" swAng="1600331"/>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D45846-E0EF-488B-96EF-93CCD53664EC}">
      <dsp:nvSpPr>
        <dsp:cNvPr id="0" name=""/>
        <dsp:cNvSpPr/>
      </dsp:nvSpPr>
      <dsp:spPr>
        <a:xfrm>
          <a:off x="1430906" y="3640615"/>
          <a:ext cx="2933486" cy="133215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noProof="0" dirty="0" smtClean="0"/>
            <a:t>INSTITUTIONAL COMPLEXITY</a:t>
          </a:r>
          <a:r>
            <a:rPr lang="en-US" sz="1600" kern="1200" noProof="0" dirty="0" smtClean="0"/>
            <a:t>: </a:t>
          </a:r>
          <a:r>
            <a:rPr lang="en-US" sz="1400" kern="1200" noProof="0" dirty="0" smtClean="0"/>
            <a:t>diverse levels (global, national, local) and sectors (public, private)</a:t>
          </a:r>
          <a:endParaRPr lang="en-US" sz="1400" kern="1200" noProof="0" dirty="0"/>
        </a:p>
      </dsp:txBody>
      <dsp:txXfrm>
        <a:off x="1495936" y="3705645"/>
        <a:ext cx="2803426" cy="1202094"/>
      </dsp:txXfrm>
    </dsp:sp>
    <dsp:sp modelId="{3BE3FDEC-4E81-4893-B5C7-5F2939CAE64A}">
      <dsp:nvSpPr>
        <dsp:cNvPr id="0" name=""/>
        <dsp:cNvSpPr/>
      </dsp:nvSpPr>
      <dsp:spPr>
        <a:xfrm>
          <a:off x="2363196" y="855055"/>
          <a:ext cx="4300265" cy="4300265"/>
        </a:xfrm>
        <a:custGeom>
          <a:avLst/>
          <a:gdLst/>
          <a:ahLst/>
          <a:cxnLst/>
          <a:rect l="0" t="0" r="0" b="0"/>
          <a:pathLst>
            <a:path>
              <a:moveTo>
                <a:pt x="93848" y="2778436"/>
              </a:moveTo>
              <a:arcTo wR="2150132" hR="2150132" stAng="9780559" swAng="1173818"/>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B7C606-DE6D-4198-B395-5BFD51B77CCB}">
      <dsp:nvSpPr>
        <dsp:cNvPr id="0" name=""/>
        <dsp:cNvSpPr/>
      </dsp:nvSpPr>
      <dsp:spPr>
        <a:xfrm>
          <a:off x="947544" y="1569066"/>
          <a:ext cx="2933486" cy="133215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noProof="0" dirty="0" smtClean="0"/>
            <a:t>LOW INVESTMENT </a:t>
          </a:r>
          <a:r>
            <a:rPr lang="en-US" sz="1900" kern="1200" noProof="0" dirty="0" smtClean="0"/>
            <a:t>causes construction and maintenance lag vicious cycle and deterioration</a:t>
          </a:r>
          <a:endParaRPr lang="en-US" sz="1900" kern="1200" noProof="0" dirty="0"/>
        </a:p>
      </dsp:txBody>
      <dsp:txXfrm>
        <a:off x="1012574" y="1634096"/>
        <a:ext cx="2803426" cy="1202094"/>
      </dsp:txXfrm>
    </dsp:sp>
    <dsp:sp modelId="{C40A5D48-2BD2-4FA0-B23A-1888F24153F7}">
      <dsp:nvSpPr>
        <dsp:cNvPr id="0" name=""/>
        <dsp:cNvSpPr/>
      </dsp:nvSpPr>
      <dsp:spPr>
        <a:xfrm>
          <a:off x="2242231" y="727332"/>
          <a:ext cx="4300265" cy="4300265"/>
        </a:xfrm>
        <a:custGeom>
          <a:avLst/>
          <a:gdLst/>
          <a:ahLst/>
          <a:cxnLst/>
          <a:rect l="0" t="0" r="0" b="0"/>
          <a:pathLst>
            <a:path>
              <a:moveTo>
                <a:pt x="447510" y="837064"/>
              </a:moveTo>
              <a:arcTo wR="2150132" hR="2150132" stAng="13058372" swAng="925952"/>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BFE98-4504-4BF4-AD3B-2E0BE5F45AD5}">
      <dsp:nvSpPr>
        <dsp:cNvPr id="0" name=""/>
        <dsp:cNvSpPr/>
      </dsp:nvSpPr>
      <dsp:spPr>
        <a:xfrm>
          <a:off x="798545" y="41876"/>
          <a:ext cx="2308038" cy="87516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b="1" kern="1200" noProof="0" dirty="0" smtClean="0"/>
            <a:t>PUBLIC TRANSPORT</a:t>
          </a:r>
          <a:endParaRPr lang="es-ES_tradnl" sz="1600" b="1" kern="1200" noProof="0" dirty="0"/>
        </a:p>
      </dsp:txBody>
      <dsp:txXfrm>
        <a:off x="824178" y="67509"/>
        <a:ext cx="2256772" cy="823896"/>
      </dsp:txXfrm>
    </dsp:sp>
    <dsp:sp modelId="{C603BD8F-A3D5-46A1-989B-31F9F5892DEB}">
      <dsp:nvSpPr>
        <dsp:cNvPr id="0" name=""/>
        <dsp:cNvSpPr/>
      </dsp:nvSpPr>
      <dsp:spPr>
        <a:xfrm>
          <a:off x="3284166" y="41876"/>
          <a:ext cx="2266183" cy="87516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ts val="0"/>
            </a:spcAft>
          </a:pPr>
          <a:r>
            <a:rPr lang="es-ES_tradnl" sz="1600" b="1" kern="1200" noProof="0" dirty="0" smtClean="0"/>
            <a:t>PRIVATE CARS</a:t>
          </a:r>
          <a:endParaRPr lang="es-ES_tradnl" sz="1600" b="1" kern="1200" noProof="0" dirty="0"/>
        </a:p>
      </dsp:txBody>
      <dsp:txXfrm>
        <a:off x="3309799" y="67509"/>
        <a:ext cx="2214917" cy="823896"/>
      </dsp:txXfrm>
    </dsp:sp>
    <dsp:sp modelId="{C2782C83-FC40-43D5-B04B-7BCAC38E99E6}">
      <dsp:nvSpPr>
        <dsp:cNvPr id="0" name=""/>
        <dsp:cNvSpPr/>
      </dsp:nvSpPr>
      <dsp:spPr>
        <a:xfrm>
          <a:off x="2667873" y="3761315"/>
          <a:ext cx="656371" cy="656371"/>
        </a:xfrm>
        <a:prstGeom prst="triangl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2C2C4D6-3B4B-4505-B40C-212F6D2084DB}">
      <dsp:nvSpPr>
        <dsp:cNvPr id="0" name=""/>
        <dsp:cNvSpPr/>
      </dsp:nvSpPr>
      <dsp:spPr>
        <a:xfrm rot="240000">
          <a:off x="1026343" y="3480052"/>
          <a:ext cx="3939432" cy="27547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619AFF-24DE-4A2A-B8A0-77DBB291EB4E}">
      <dsp:nvSpPr>
        <dsp:cNvPr id="0" name=""/>
        <dsp:cNvSpPr/>
      </dsp:nvSpPr>
      <dsp:spPr>
        <a:xfrm rot="240000">
          <a:off x="3197850" y="3065832"/>
          <a:ext cx="2949917" cy="442923"/>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t>Pocket costs</a:t>
          </a:r>
          <a:endParaRPr lang="en-US" sz="1400" kern="1200" noProof="0" dirty="0"/>
        </a:p>
      </dsp:txBody>
      <dsp:txXfrm>
        <a:off x="3219472" y="3087454"/>
        <a:ext cx="2906673" cy="399679"/>
      </dsp:txXfrm>
    </dsp:sp>
    <dsp:sp modelId="{D72C1FB2-36A7-457B-8343-C3D5177D6590}">
      <dsp:nvSpPr>
        <dsp:cNvPr id="0" name=""/>
        <dsp:cNvSpPr/>
      </dsp:nvSpPr>
      <dsp:spPr>
        <a:xfrm rot="240000">
          <a:off x="3182649" y="2446803"/>
          <a:ext cx="2725085" cy="507854"/>
        </a:xfrm>
        <a:prstGeom prst="roundRect">
          <a:avLst/>
        </a:prstGeom>
        <a:gradFill rotWithShape="0">
          <a:gsLst>
            <a:gs pos="0">
              <a:schemeClr val="accent1">
                <a:shade val="80000"/>
                <a:hueOff val="-95612"/>
                <a:satOff val="-8097"/>
                <a:lumOff val="6052"/>
                <a:alphaOff val="0"/>
                <a:shade val="51000"/>
                <a:satMod val="130000"/>
              </a:schemeClr>
            </a:gs>
            <a:gs pos="80000">
              <a:schemeClr val="accent1">
                <a:shade val="80000"/>
                <a:hueOff val="-95612"/>
                <a:satOff val="-8097"/>
                <a:lumOff val="6052"/>
                <a:alphaOff val="0"/>
                <a:shade val="93000"/>
                <a:satMod val="130000"/>
              </a:schemeClr>
            </a:gs>
            <a:gs pos="100000">
              <a:schemeClr val="accent1">
                <a:shade val="80000"/>
                <a:hueOff val="-95612"/>
                <a:satOff val="-8097"/>
                <a:lumOff val="60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noProof="0" dirty="0" smtClean="0"/>
            <a:t>Implicit Subsidies</a:t>
          </a:r>
          <a:endParaRPr lang="en-US" sz="1400" b="1" kern="1200" noProof="0" dirty="0"/>
        </a:p>
      </dsp:txBody>
      <dsp:txXfrm>
        <a:off x="3207440" y="2471594"/>
        <a:ext cx="2675503" cy="458272"/>
      </dsp:txXfrm>
    </dsp:sp>
    <dsp:sp modelId="{B5C188F6-2A58-44BD-BC70-93AB55ED7CBA}">
      <dsp:nvSpPr>
        <dsp:cNvPr id="0" name=""/>
        <dsp:cNvSpPr/>
      </dsp:nvSpPr>
      <dsp:spPr>
        <a:xfrm rot="240000">
          <a:off x="3207825" y="1768977"/>
          <a:ext cx="1563318" cy="539883"/>
        </a:xfrm>
        <a:prstGeom prst="roundRect">
          <a:avLst/>
        </a:prstGeom>
        <a:gradFill rotWithShape="0">
          <a:gsLst>
            <a:gs pos="0">
              <a:schemeClr val="accent1">
                <a:shade val="80000"/>
                <a:hueOff val="-191224"/>
                <a:satOff val="-16195"/>
                <a:lumOff val="12104"/>
                <a:alphaOff val="0"/>
                <a:shade val="51000"/>
                <a:satMod val="130000"/>
              </a:schemeClr>
            </a:gs>
            <a:gs pos="80000">
              <a:schemeClr val="accent1">
                <a:shade val="80000"/>
                <a:hueOff val="-191224"/>
                <a:satOff val="-16195"/>
                <a:lumOff val="12104"/>
                <a:alphaOff val="0"/>
                <a:shade val="93000"/>
                <a:satMod val="130000"/>
              </a:schemeClr>
            </a:gs>
            <a:gs pos="100000">
              <a:schemeClr val="accent1">
                <a:shade val="80000"/>
                <a:hueOff val="-191224"/>
                <a:satOff val="-16195"/>
                <a:lumOff val="1210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b="1" kern="1200" noProof="0" dirty="0" smtClean="0"/>
            <a:t>Status </a:t>
          </a:r>
          <a:endParaRPr lang="es-ES_tradnl" sz="1800" b="1" kern="1200" noProof="0" dirty="0"/>
        </a:p>
      </dsp:txBody>
      <dsp:txXfrm>
        <a:off x="3234180" y="1795332"/>
        <a:ext cx="1510608" cy="487173"/>
      </dsp:txXfrm>
    </dsp:sp>
    <dsp:sp modelId="{DB05BE17-208A-426C-BE3E-6DC19759C585}">
      <dsp:nvSpPr>
        <dsp:cNvPr id="0" name=""/>
        <dsp:cNvSpPr/>
      </dsp:nvSpPr>
      <dsp:spPr>
        <a:xfrm rot="240000">
          <a:off x="3273290" y="1296791"/>
          <a:ext cx="2874200" cy="448217"/>
        </a:xfrm>
        <a:prstGeom prst="roundRect">
          <a:avLst/>
        </a:prstGeom>
        <a:gradFill rotWithShape="0">
          <a:gsLst>
            <a:gs pos="0">
              <a:schemeClr val="accent1">
                <a:shade val="80000"/>
                <a:hueOff val="-286837"/>
                <a:satOff val="-24292"/>
                <a:lumOff val="18155"/>
                <a:alphaOff val="0"/>
                <a:shade val="51000"/>
                <a:satMod val="130000"/>
              </a:schemeClr>
            </a:gs>
            <a:gs pos="80000">
              <a:schemeClr val="accent1">
                <a:shade val="80000"/>
                <a:hueOff val="-286837"/>
                <a:satOff val="-24292"/>
                <a:lumOff val="18155"/>
                <a:alphaOff val="0"/>
                <a:shade val="93000"/>
                <a:satMod val="130000"/>
              </a:schemeClr>
            </a:gs>
            <a:gs pos="100000">
              <a:schemeClr val="accent1">
                <a:shade val="80000"/>
                <a:hueOff val="-286837"/>
                <a:satOff val="-24292"/>
                <a:lumOff val="1815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noProof="0" dirty="0" smtClean="0"/>
            <a:t>Political Support</a:t>
          </a:r>
          <a:endParaRPr lang="en-US" sz="1900" b="1" kern="1200" noProof="0" dirty="0"/>
        </a:p>
      </dsp:txBody>
      <dsp:txXfrm>
        <a:off x="3295170" y="1318671"/>
        <a:ext cx="2830440" cy="404457"/>
      </dsp:txXfrm>
    </dsp:sp>
    <dsp:sp modelId="{16C42492-7FD3-4540-8F10-E8C821DBF1FD}">
      <dsp:nvSpPr>
        <dsp:cNvPr id="0" name=""/>
        <dsp:cNvSpPr/>
      </dsp:nvSpPr>
      <dsp:spPr>
        <a:xfrm rot="240000">
          <a:off x="10834" y="2829377"/>
          <a:ext cx="2979367" cy="414674"/>
        </a:xfrm>
        <a:prstGeom prst="roundRect">
          <a:avLst/>
        </a:prstGeom>
        <a:gradFill rotWithShape="0">
          <a:gsLst>
            <a:gs pos="0">
              <a:schemeClr val="accent1">
                <a:shade val="80000"/>
                <a:hueOff val="-382449"/>
                <a:satOff val="-32389"/>
                <a:lumOff val="24207"/>
                <a:alphaOff val="0"/>
                <a:shade val="51000"/>
                <a:satMod val="130000"/>
              </a:schemeClr>
            </a:gs>
            <a:gs pos="80000">
              <a:schemeClr val="accent1">
                <a:shade val="80000"/>
                <a:hueOff val="-382449"/>
                <a:satOff val="-32389"/>
                <a:lumOff val="24207"/>
                <a:alphaOff val="0"/>
                <a:shade val="93000"/>
                <a:satMod val="130000"/>
              </a:schemeClr>
            </a:gs>
            <a:gs pos="100000">
              <a:schemeClr val="accent1">
                <a:shade val="80000"/>
                <a:hueOff val="-382449"/>
                <a:satOff val="-32389"/>
                <a:lumOff val="242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t>Pocket costs</a:t>
          </a:r>
          <a:endParaRPr lang="en-US" sz="1400" kern="1200" noProof="0" dirty="0"/>
        </a:p>
      </dsp:txBody>
      <dsp:txXfrm>
        <a:off x="31077" y="2849620"/>
        <a:ext cx="2938881" cy="374188"/>
      </dsp:txXfrm>
    </dsp:sp>
    <dsp:sp modelId="{AB843D8B-2A3F-4B45-917A-1FED1C6A0A26}">
      <dsp:nvSpPr>
        <dsp:cNvPr id="0" name=""/>
        <dsp:cNvSpPr/>
      </dsp:nvSpPr>
      <dsp:spPr>
        <a:xfrm rot="240000">
          <a:off x="15001" y="2195861"/>
          <a:ext cx="3024650" cy="535726"/>
        </a:xfrm>
        <a:prstGeom prst="roundRect">
          <a:avLst/>
        </a:prstGeom>
        <a:gradFill rotWithShape="0">
          <a:gsLst>
            <a:gs pos="0">
              <a:schemeClr val="accent1">
                <a:shade val="80000"/>
                <a:hueOff val="-478061"/>
                <a:satOff val="-40487"/>
                <a:lumOff val="30259"/>
                <a:alphaOff val="0"/>
                <a:shade val="51000"/>
                <a:satMod val="130000"/>
              </a:schemeClr>
            </a:gs>
            <a:gs pos="80000">
              <a:schemeClr val="accent1">
                <a:shade val="80000"/>
                <a:hueOff val="-478061"/>
                <a:satOff val="-40487"/>
                <a:lumOff val="30259"/>
                <a:alphaOff val="0"/>
                <a:shade val="93000"/>
                <a:satMod val="130000"/>
              </a:schemeClr>
            </a:gs>
            <a:gs pos="100000">
              <a:schemeClr val="accent1">
                <a:shade val="80000"/>
                <a:hueOff val="-478061"/>
                <a:satOff val="-40487"/>
                <a:lumOff val="302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noProof="0" dirty="0" smtClean="0"/>
            <a:t>Explicit Subsidies</a:t>
          </a:r>
          <a:endParaRPr lang="en-US" sz="1800" kern="1200" noProof="0" dirty="0"/>
        </a:p>
      </dsp:txBody>
      <dsp:txXfrm>
        <a:off x="41153" y="2222013"/>
        <a:ext cx="2972346" cy="483422"/>
      </dsp:txXfrm>
    </dsp:sp>
    <dsp:sp modelId="{C37A13DB-3F72-4D3D-B6C5-AB3374B31B1A}">
      <dsp:nvSpPr>
        <dsp:cNvPr id="0" name=""/>
        <dsp:cNvSpPr/>
      </dsp:nvSpPr>
      <dsp:spPr>
        <a:xfrm rot="240000">
          <a:off x="1492723" y="1679656"/>
          <a:ext cx="1563318" cy="539883"/>
        </a:xfrm>
        <a:prstGeom prst="roundRect">
          <a:avLst/>
        </a:prstGeom>
        <a:gradFill rotWithShape="0">
          <a:gsLst>
            <a:gs pos="0">
              <a:schemeClr val="accent1">
                <a:shade val="80000"/>
                <a:hueOff val="-573673"/>
                <a:satOff val="-48584"/>
                <a:lumOff val="36311"/>
                <a:alphaOff val="0"/>
                <a:shade val="51000"/>
                <a:satMod val="130000"/>
              </a:schemeClr>
            </a:gs>
            <a:gs pos="80000">
              <a:schemeClr val="accent1">
                <a:shade val="80000"/>
                <a:hueOff val="-573673"/>
                <a:satOff val="-48584"/>
                <a:lumOff val="36311"/>
                <a:alphaOff val="0"/>
                <a:shade val="93000"/>
                <a:satMod val="130000"/>
              </a:schemeClr>
            </a:gs>
            <a:gs pos="100000">
              <a:schemeClr val="accent1">
                <a:shade val="80000"/>
                <a:hueOff val="-573673"/>
                <a:satOff val="-48584"/>
                <a:lumOff val="3631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noProof="0" dirty="0" smtClean="0"/>
            <a:t>Stigma</a:t>
          </a:r>
          <a:r>
            <a:rPr lang="es-ES_tradnl" sz="2000" kern="1200" noProof="0" dirty="0" smtClean="0"/>
            <a:t> </a:t>
          </a:r>
          <a:endParaRPr lang="es-ES_tradnl" sz="2000" kern="1200" noProof="0" dirty="0"/>
        </a:p>
      </dsp:txBody>
      <dsp:txXfrm>
        <a:off x="1519078" y="1706011"/>
        <a:ext cx="1510608" cy="4871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C02B3-CBDC-47CE-AD46-FDC9BEBE7E90}">
      <dsp:nvSpPr>
        <dsp:cNvPr id="0" name=""/>
        <dsp:cNvSpPr/>
      </dsp:nvSpPr>
      <dsp:spPr>
        <a:xfrm>
          <a:off x="1897298" y="2434954"/>
          <a:ext cx="1750019" cy="1750019"/>
        </a:xfrm>
        <a:prstGeom prst="ellipse">
          <a:avLst/>
        </a:prstGeom>
        <a:solidFill>
          <a:schemeClr val="accent1">
            <a:shade val="60000"/>
            <a:hueOff val="0"/>
            <a:satOff val="0"/>
            <a:lumOff val="0"/>
            <a:alphaOff val="0"/>
          </a:schemeClr>
        </a:solidFill>
        <a:ln>
          <a:noFill/>
        </a:ln>
        <a:effectLst/>
        <a:scene3d>
          <a:camera prst="isometricOffAxis2Left" zoom="95000">
            <a:rot lat="665171" lon="19223452" rev="231163"/>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CO" sz="1300" b="1" i="0" kern="1200" dirty="0" smtClean="0">
              <a:effectLst/>
            </a:rPr>
            <a:t>INNOVATIVE FINANCING INSTRUMENTS</a:t>
          </a:r>
          <a:endParaRPr lang="es-CO" sz="1300" b="1" i="0" kern="1200" dirty="0">
            <a:effectLst/>
          </a:endParaRPr>
        </a:p>
      </dsp:txBody>
      <dsp:txXfrm>
        <a:off x="2153582" y="2691238"/>
        <a:ext cx="1237451" cy="1237451"/>
      </dsp:txXfrm>
    </dsp:sp>
    <dsp:sp modelId="{B1B49D4E-320F-4DF1-952C-C87B67A042B7}">
      <dsp:nvSpPr>
        <dsp:cNvPr id="0" name=""/>
        <dsp:cNvSpPr/>
      </dsp:nvSpPr>
      <dsp:spPr>
        <a:xfrm rot="12900000">
          <a:off x="707299" y="2107756"/>
          <a:ext cx="1408451" cy="498755"/>
        </a:xfrm>
        <a:prstGeom prst="leftArrow">
          <a:avLst>
            <a:gd name="adj1" fmla="val 60000"/>
            <a:gd name="adj2" fmla="val 50000"/>
          </a:avLst>
        </a:prstGeom>
        <a:solidFill>
          <a:schemeClr val="accent1">
            <a:shade val="90000"/>
            <a:hueOff val="0"/>
            <a:satOff val="0"/>
            <a:lumOff val="0"/>
            <a:alphaOff val="0"/>
          </a:schemeClr>
        </a:solidFill>
        <a:ln>
          <a:noFill/>
        </a:ln>
        <a:effectLst/>
        <a:scene3d>
          <a:camera prst="isometricOffAxis2Left" zoom="95000">
            <a:rot lat="665171" lon="19223452" rev="231163"/>
          </a:camera>
          <a:lightRig rig="flat" dir="t"/>
        </a:scene3d>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F25B3EF0-135B-4D15-8D96-6420DF2FAB35}">
      <dsp:nvSpPr>
        <dsp:cNvPr id="0" name=""/>
        <dsp:cNvSpPr/>
      </dsp:nvSpPr>
      <dsp:spPr>
        <a:xfrm>
          <a:off x="3398" y="1288199"/>
          <a:ext cx="1662518" cy="1330014"/>
        </a:xfrm>
        <a:prstGeom prst="roundRect">
          <a:avLst>
            <a:gd name="adj" fmla="val 10000"/>
          </a:avLst>
        </a:prstGeom>
        <a:solidFill>
          <a:schemeClr val="accent1">
            <a:shade val="50000"/>
            <a:hueOff val="0"/>
            <a:satOff val="0"/>
            <a:lumOff val="0"/>
            <a:alphaOff val="0"/>
          </a:schemeClr>
        </a:solidFill>
        <a:ln>
          <a:noFill/>
        </a:ln>
        <a:effectLst/>
        <a:scene3d>
          <a:camera prst="isometricOffAxis2Left" zoom="95000">
            <a:rot lat="665171" lon="19223452" rev="231163"/>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noProof="0" dirty="0" smtClean="0"/>
            <a:t>Increase Revenue Capacity</a:t>
          </a:r>
          <a:endParaRPr lang="en-US" sz="1600" kern="1200" noProof="0" dirty="0"/>
        </a:p>
      </dsp:txBody>
      <dsp:txXfrm>
        <a:off x="42353" y="1327154"/>
        <a:ext cx="1584608" cy="1252104"/>
      </dsp:txXfrm>
    </dsp:sp>
    <dsp:sp modelId="{C458F4E9-1704-4B9D-9E2A-2E0136DDC93E}">
      <dsp:nvSpPr>
        <dsp:cNvPr id="0" name=""/>
        <dsp:cNvSpPr/>
      </dsp:nvSpPr>
      <dsp:spPr>
        <a:xfrm rot="16200000">
          <a:off x="2068082" y="1399377"/>
          <a:ext cx="1408451" cy="498755"/>
        </a:xfrm>
        <a:prstGeom prst="leftArrow">
          <a:avLst>
            <a:gd name="adj1" fmla="val 60000"/>
            <a:gd name="adj2" fmla="val 50000"/>
          </a:avLst>
        </a:prstGeom>
        <a:solidFill>
          <a:schemeClr val="accent1">
            <a:shade val="90000"/>
            <a:hueOff val="-450828"/>
            <a:satOff val="-34592"/>
            <a:lumOff val="29312"/>
            <a:alphaOff val="0"/>
          </a:schemeClr>
        </a:solidFill>
        <a:ln>
          <a:noFill/>
        </a:ln>
        <a:effectLst/>
        <a:scene3d>
          <a:camera prst="isometricOffAxis2Left" zoom="95000">
            <a:rot lat="665171" lon="19223452" rev="231163"/>
          </a:camera>
          <a:lightRig rig="flat" dir="t"/>
        </a:scene3d>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D1F382FF-D13A-4141-B3DE-4382BCC1904F}">
      <dsp:nvSpPr>
        <dsp:cNvPr id="0" name=""/>
        <dsp:cNvSpPr/>
      </dsp:nvSpPr>
      <dsp:spPr>
        <a:xfrm>
          <a:off x="1941048" y="279522"/>
          <a:ext cx="1662518" cy="1330014"/>
        </a:xfrm>
        <a:prstGeom prst="roundRect">
          <a:avLst>
            <a:gd name="adj" fmla="val 10000"/>
          </a:avLst>
        </a:prstGeom>
        <a:solidFill>
          <a:schemeClr val="accent1">
            <a:shade val="50000"/>
            <a:hueOff val="-425139"/>
            <a:satOff val="-34119"/>
            <a:lumOff val="33773"/>
            <a:alphaOff val="0"/>
          </a:schemeClr>
        </a:solidFill>
        <a:ln>
          <a:noFill/>
        </a:ln>
        <a:effectLst/>
        <a:scene3d>
          <a:camera prst="isometricOffAxis2Left" zoom="95000">
            <a:rot lat="665171" lon="19223452" rev="231163"/>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noProof="0" dirty="0" smtClean="0"/>
            <a:t>Correct Distortions, Internalize costs </a:t>
          </a:r>
          <a:endParaRPr lang="en-US" sz="1600" kern="1200" noProof="0" dirty="0"/>
        </a:p>
      </dsp:txBody>
      <dsp:txXfrm>
        <a:off x="1980003" y="318477"/>
        <a:ext cx="1584608" cy="1252104"/>
      </dsp:txXfrm>
    </dsp:sp>
    <dsp:sp modelId="{D0D35411-8F4A-4BB2-A469-E489DE1A5028}">
      <dsp:nvSpPr>
        <dsp:cNvPr id="0" name=""/>
        <dsp:cNvSpPr/>
      </dsp:nvSpPr>
      <dsp:spPr>
        <a:xfrm rot="19500000">
          <a:off x="3428864" y="2107756"/>
          <a:ext cx="1408451" cy="498755"/>
        </a:xfrm>
        <a:prstGeom prst="leftArrow">
          <a:avLst>
            <a:gd name="adj1" fmla="val 60000"/>
            <a:gd name="adj2" fmla="val 50000"/>
          </a:avLst>
        </a:prstGeom>
        <a:solidFill>
          <a:schemeClr val="accent1">
            <a:shade val="90000"/>
            <a:hueOff val="-450828"/>
            <a:satOff val="-34592"/>
            <a:lumOff val="29312"/>
            <a:alphaOff val="0"/>
          </a:schemeClr>
        </a:solidFill>
        <a:ln>
          <a:noFill/>
        </a:ln>
        <a:effectLst/>
        <a:scene3d>
          <a:camera prst="isometricOffAxis2Left" zoom="95000">
            <a:rot lat="665171" lon="19223452" rev="231163"/>
          </a:camera>
          <a:lightRig rig="flat" dir="t"/>
        </a:scene3d>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E4C00549-7D1E-4009-AC00-DBCC63022DCD}">
      <dsp:nvSpPr>
        <dsp:cNvPr id="0" name=""/>
        <dsp:cNvSpPr/>
      </dsp:nvSpPr>
      <dsp:spPr>
        <a:xfrm>
          <a:off x="3878699" y="1288199"/>
          <a:ext cx="1662518" cy="1330014"/>
        </a:xfrm>
        <a:prstGeom prst="roundRect">
          <a:avLst>
            <a:gd name="adj" fmla="val 10000"/>
          </a:avLst>
        </a:prstGeom>
        <a:solidFill>
          <a:schemeClr val="accent1">
            <a:shade val="50000"/>
            <a:hueOff val="-425139"/>
            <a:satOff val="-34119"/>
            <a:lumOff val="33773"/>
            <a:alphaOff val="0"/>
          </a:schemeClr>
        </a:solidFill>
        <a:ln>
          <a:noFill/>
        </a:ln>
        <a:effectLst/>
        <a:scene3d>
          <a:camera prst="isometricOffAxis2Left" zoom="95000">
            <a:rot lat="665171" lon="19223452" rev="231163"/>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noProof="0" dirty="0" smtClean="0"/>
            <a:t>Demand Management/</a:t>
          </a:r>
        </a:p>
        <a:p>
          <a:pPr lvl="0" algn="ctr" defTabSz="666750">
            <a:lnSpc>
              <a:spcPct val="90000"/>
            </a:lnSpc>
            <a:spcBef>
              <a:spcPct val="0"/>
            </a:spcBef>
            <a:spcAft>
              <a:spcPct val="35000"/>
            </a:spcAft>
          </a:pPr>
          <a:r>
            <a:rPr lang="en-US" sz="1500" kern="1200" noProof="0" dirty="0" smtClean="0"/>
            <a:t>Behavior change potential</a:t>
          </a:r>
        </a:p>
      </dsp:txBody>
      <dsp:txXfrm>
        <a:off x="3917654" y="1327154"/>
        <a:ext cx="1584608" cy="12521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B750B-D2E3-4DAB-802D-27982B77F02B}">
      <dsp:nvSpPr>
        <dsp:cNvPr id="0" name=""/>
        <dsp:cNvSpPr/>
      </dsp:nvSpPr>
      <dsp:spPr>
        <a:xfrm>
          <a:off x="1860164" y="2647845"/>
          <a:ext cx="1715767" cy="1715767"/>
        </a:xfrm>
        <a:prstGeom prst="ellipse">
          <a:avLst/>
        </a:prstGeom>
        <a:solidFill>
          <a:srgbClr val="336600"/>
        </a:solidFill>
        <a:ln>
          <a:noFill/>
        </a:ln>
        <a:effectLst/>
        <a:scene3d>
          <a:camera prst="isometricOffAxis2Left" zoom="95000">
            <a:rot lat="749732" lon="1867078" rev="21396237"/>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WISE INVESTMENT</a:t>
          </a:r>
          <a:endParaRPr lang="es-CO" sz="1400" b="1" kern="1200" dirty="0"/>
        </a:p>
      </dsp:txBody>
      <dsp:txXfrm>
        <a:off x="2111432" y="2899113"/>
        <a:ext cx="1213231" cy="1213231"/>
      </dsp:txXfrm>
    </dsp:sp>
    <dsp:sp modelId="{3386F59B-993A-4595-A4FA-23A0B10B2B37}">
      <dsp:nvSpPr>
        <dsp:cNvPr id="0" name=""/>
        <dsp:cNvSpPr/>
      </dsp:nvSpPr>
      <dsp:spPr>
        <a:xfrm rot="12900000">
          <a:off x="691945" y="2326546"/>
          <a:ext cx="1382463" cy="488993"/>
        </a:xfrm>
        <a:prstGeom prst="leftArrow">
          <a:avLst>
            <a:gd name="adj1" fmla="val 60000"/>
            <a:gd name="adj2" fmla="val 50000"/>
          </a:avLst>
        </a:prstGeom>
        <a:solidFill>
          <a:srgbClr val="00B050"/>
        </a:solidFill>
        <a:ln>
          <a:noFill/>
        </a:ln>
        <a:effectLst/>
        <a:scene3d>
          <a:camera prst="isometricOffAxis2Left" zoom="95000">
            <a:rot lat="749732" lon="1867078" rev="21396237"/>
          </a:camera>
          <a:lightRig rig="flat" dir="t"/>
        </a:scene3d>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83BE2678-F67A-405A-B823-1825D418CC24}">
      <dsp:nvSpPr>
        <dsp:cNvPr id="0" name=""/>
        <dsp:cNvSpPr/>
      </dsp:nvSpPr>
      <dsp:spPr>
        <a:xfrm>
          <a:off x="1963" y="1522577"/>
          <a:ext cx="1629979" cy="1303983"/>
        </a:xfrm>
        <a:prstGeom prst="roundRect">
          <a:avLst>
            <a:gd name="adj" fmla="val 10000"/>
          </a:avLst>
        </a:prstGeom>
        <a:solidFill>
          <a:srgbClr val="336600"/>
        </a:solidFill>
        <a:ln>
          <a:noFill/>
        </a:ln>
        <a:effectLst/>
        <a:scene3d>
          <a:camera prst="isometricOffAxis2Left" zoom="95000">
            <a:rot lat="749732" lon="1867078" rev="21396237"/>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noProof="0" dirty="0" smtClean="0"/>
            <a:t>Account for impact in urban growth</a:t>
          </a:r>
          <a:endParaRPr lang="en-US" sz="1600" kern="1200" noProof="0" dirty="0"/>
        </a:p>
      </dsp:txBody>
      <dsp:txXfrm>
        <a:off x="40155" y="1560769"/>
        <a:ext cx="1553595" cy="1227599"/>
      </dsp:txXfrm>
    </dsp:sp>
    <dsp:sp modelId="{F3B5464C-B508-4439-9B72-A1D65155AFEA}">
      <dsp:nvSpPr>
        <dsp:cNvPr id="0" name=""/>
        <dsp:cNvSpPr/>
      </dsp:nvSpPr>
      <dsp:spPr>
        <a:xfrm rot="16200000">
          <a:off x="2026816" y="1631656"/>
          <a:ext cx="1382463" cy="488993"/>
        </a:xfrm>
        <a:prstGeom prst="leftArrow">
          <a:avLst>
            <a:gd name="adj1" fmla="val 60000"/>
            <a:gd name="adj2" fmla="val 50000"/>
          </a:avLst>
        </a:prstGeom>
        <a:solidFill>
          <a:srgbClr val="92D050"/>
        </a:solidFill>
        <a:ln>
          <a:noFill/>
        </a:ln>
        <a:effectLst/>
        <a:scene3d>
          <a:camera prst="isometricOffAxis2Left" zoom="95000">
            <a:rot lat="749732" lon="1867078" rev="21396237"/>
          </a:camera>
          <a:lightRig rig="flat" dir="t"/>
        </a:scene3d>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D50A5BC2-6064-4B4C-99C6-508DC1843A71}">
      <dsp:nvSpPr>
        <dsp:cNvPr id="0" name=""/>
        <dsp:cNvSpPr/>
      </dsp:nvSpPr>
      <dsp:spPr>
        <a:xfrm>
          <a:off x="1903058" y="532930"/>
          <a:ext cx="1629979" cy="1303983"/>
        </a:xfrm>
        <a:prstGeom prst="roundRect">
          <a:avLst>
            <a:gd name="adj" fmla="val 10000"/>
          </a:avLst>
        </a:prstGeom>
        <a:solidFill>
          <a:srgbClr val="92D050"/>
        </a:solidFill>
        <a:ln>
          <a:noFill/>
        </a:ln>
        <a:effectLst/>
        <a:scene3d>
          <a:camera prst="isometricOffAxis2Left" zoom="95000">
            <a:rot lat="749732" lon="1867078" rev="21396237"/>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Create social, environmental and economic benefits</a:t>
          </a:r>
          <a:endParaRPr lang="es-CO" sz="1600" kern="1200" dirty="0"/>
        </a:p>
      </dsp:txBody>
      <dsp:txXfrm>
        <a:off x="1941250" y="571122"/>
        <a:ext cx="1553595" cy="1227599"/>
      </dsp:txXfrm>
    </dsp:sp>
    <dsp:sp modelId="{4C1D91D0-435A-40A7-8C01-B8BA00D72890}">
      <dsp:nvSpPr>
        <dsp:cNvPr id="0" name=""/>
        <dsp:cNvSpPr/>
      </dsp:nvSpPr>
      <dsp:spPr>
        <a:xfrm rot="19500000">
          <a:off x="3361687" y="2326546"/>
          <a:ext cx="1382463" cy="488993"/>
        </a:xfrm>
        <a:prstGeom prst="leftArrow">
          <a:avLst>
            <a:gd name="adj1" fmla="val 60000"/>
            <a:gd name="adj2" fmla="val 50000"/>
          </a:avLst>
        </a:prstGeom>
        <a:solidFill>
          <a:srgbClr val="92D050"/>
        </a:solidFill>
        <a:ln>
          <a:noFill/>
        </a:ln>
        <a:effectLst/>
        <a:scene3d>
          <a:camera prst="isometricOffAxis2Left" zoom="95000">
            <a:rot lat="749732" lon="1867078" rev="21396237"/>
          </a:camera>
          <a:lightRig rig="flat" dir="t"/>
        </a:scene3d>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7D07292D-F834-4293-9827-236FC5ED5E4A}">
      <dsp:nvSpPr>
        <dsp:cNvPr id="0" name=""/>
        <dsp:cNvSpPr/>
      </dsp:nvSpPr>
      <dsp:spPr>
        <a:xfrm>
          <a:off x="3804152" y="1522577"/>
          <a:ext cx="1629979" cy="1303983"/>
        </a:xfrm>
        <a:prstGeom prst="roundRect">
          <a:avLst>
            <a:gd name="adj" fmla="val 10000"/>
          </a:avLst>
        </a:prstGeom>
        <a:solidFill>
          <a:srgbClr val="92D050"/>
        </a:solidFill>
        <a:ln>
          <a:noFill/>
        </a:ln>
        <a:effectLst/>
        <a:scene3d>
          <a:camera prst="isometricOffAxis2Left" zoom="95000">
            <a:rot lat="749732" lon="1867078" rev="21396237"/>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Benefits for the majority (short and long term)</a:t>
          </a:r>
          <a:endParaRPr lang="es-CO" sz="1600" kern="1200" dirty="0"/>
        </a:p>
      </dsp:txBody>
      <dsp:txXfrm>
        <a:off x="3842344" y="1560769"/>
        <a:ext cx="1553595" cy="12275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BFE98-4504-4BF4-AD3B-2E0BE5F45AD5}">
      <dsp:nvSpPr>
        <dsp:cNvPr id="0" name=""/>
        <dsp:cNvSpPr/>
      </dsp:nvSpPr>
      <dsp:spPr>
        <a:xfrm>
          <a:off x="1216962" y="0"/>
          <a:ext cx="3014265" cy="95123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noProof="0" dirty="0" smtClean="0"/>
            <a:t>PUBLIC TRANSPORT</a:t>
          </a:r>
          <a:endParaRPr lang="en-US" sz="2000" kern="1200" noProof="0" dirty="0"/>
        </a:p>
      </dsp:txBody>
      <dsp:txXfrm>
        <a:off x="1244823" y="27861"/>
        <a:ext cx="2958543" cy="895512"/>
      </dsp:txXfrm>
    </dsp:sp>
    <dsp:sp modelId="{C603BD8F-A3D5-46A1-989B-31F9F5892DEB}">
      <dsp:nvSpPr>
        <dsp:cNvPr id="0" name=""/>
        <dsp:cNvSpPr/>
      </dsp:nvSpPr>
      <dsp:spPr>
        <a:xfrm>
          <a:off x="4932296" y="0"/>
          <a:ext cx="2538592" cy="95123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en-US" sz="2000" kern="1200" noProof="0" dirty="0" smtClean="0"/>
            <a:t>CARS</a:t>
          </a:r>
          <a:endParaRPr lang="en-US" sz="2000" kern="1200" noProof="0" dirty="0"/>
        </a:p>
      </dsp:txBody>
      <dsp:txXfrm>
        <a:off x="4960157" y="27861"/>
        <a:ext cx="2482870" cy="895512"/>
      </dsp:txXfrm>
    </dsp:sp>
    <dsp:sp modelId="{C2782C83-FC40-43D5-B04B-7BCAC38E99E6}">
      <dsp:nvSpPr>
        <dsp:cNvPr id="0" name=""/>
        <dsp:cNvSpPr/>
      </dsp:nvSpPr>
      <dsp:spPr>
        <a:xfrm>
          <a:off x="3932934" y="4042747"/>
          <a:ext cx="713426" cy="713426"/>
        </a:xfrm>
        <a:prstGeom prst="triangl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78D0E17-7AE1-4B69-866E-226212642678}">
      <dsp:nvSpPr>
        <dsp:cNvPr id="0" name=""/>
        <dsp:cNvSpPr/>
      </dsp:nvSpPr>
      <dsp:spPr>
        <a:xfrm rot="21360000">
          <a:off x="2148716" y="3737036"/>
          <a:ext cx="4281863" cy="29941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22C56F7-AEAA-4DB8-BB81-71543DDEAEA8}">
      <dsp:nvSpPr>
        <dsp:cNvPr id="0" name=""/>
        <dsp:cNvSpPr/>
      </dsp:nvSpPr>
      <dsp:spPr>
        <a:xfrm rot="21360000">
          <a:off x="2155876" y="3197625"/>
          <a:ext cx="1699208" cy="58681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noProof="0" dirty="0" smtClean="0"/>
            <a:t>Pocket costs</a:t>
          </a:r>
          <a:endParaRPr lang="en-US" sz="1800" kern="1200" noProof="0" dirty="0"/>
        </a:p>
      </dsp:txBody>
      <dsp:txXfrm>
        <a:off x="2184522" y="3226271"/>
        <a:ext cx="1641916" cy="529520"/>
      </dsp:txXfrm>
    </dsp:sp>
    <dsp:sp modelId="{7FE015B2-958E-46DB-9A5E-D10605F35059}">
      <dsp:nvSpPr>
        <dsp:cNvPr id="0" name=""/>
        <dsp:cNvSpPr/>
      </dsp:nvSpPr>
      <dsp:spPr>
        <a:xfrm rot="21360000">
          <a:off x="2108314" y="2569810"/>
          <a:ext cx="1699208" cy="58681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noProof="0" dirty="0" smtClean="0"/>
            <a:t>Subsidies</a:t>
          </a:r>
          <a:endParaRPr lang="en-US" sz="1800" kern="1200" noProof="0" dirty="0"/>
        </a:p>
      </dsp:txBody>
      <dsp:txXfrm>
        <a:off x="2136960" y="2598456"/>
        <a:ext cx="1641916" cy="529520"/>
      </dsp:txXfrm>
    </dsp:sp>
    <dsp:sp modelId="{8E903E39-905D-4763-B253-0CAB85CF5AF4}">
      <dsp:nvSpPr>
        <dsp:cNvPr id="0" name=""/>
        <dsp:cNvSpPr/>
      </dsp:nvSpPr>
      <dsp:spPr>
        <a:xfrm rot="21360000">
          <a:off x="2060753" y="1941995"/>
          <a:ext cx="1699208" cy="58681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noProof="0" dirty="0" smtClean="0"/>
            <a:t>Status/Pride</a:t>
          </a:r>
          <a:endParaRPr lang="en-US" sz="1800" kern="1200" noProof="0" dirty="0"/>
        </a:p>
      </dsp:txBody>
      <dsp:txXfrm>
        <a:off x="2089399" y="1970641"/>
        <a:ext cx="1641916" cy="529520"/>
      </dsp:txXfrm>
    </dsp:sp>
    <dsp:sp modelId="{F88E5C08-7AA3-4A89-983A-0D3081E486AD}">
      <dsp:nvSpPr>
        <dsp:cNvPr id="0" name=""/>
        <dsp:cNvSpPr/>
      </dsp:nvSpPr>
      <dsp:spPr>
        <a:xfrm rot="21360000">
          <a:off x="2013191" y="1314180"/>
          <a:ext cx="1699208" cy="58681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noProof="0" dirty="0" smtClean="0"/>
            <a:t>Political support</a:t>
          </a:r>
          <a:endParaRPr lang="en-US" sz="1800" kern="1200" noProof="0" dirty="0"/>
        </a:p>
      </dsp:txBody>
      <dsp:txXfrm>
        <a:off x="2041837" y="1342826"/>
        <a:ext cx="1641916" cy="529520"/>
      </dsp:txXfrm>
    </dsp:sp>
    <dsp:sp modelId="{E51EEB37-B328-4F6C-9D01-F7B0FB4EEE76}">
      <dsp:nvSpPr>
        <dsp:cNvPr id="0" name=""/>
        <dsp:cNvSpPr/>
      </dsp:nvSpPr>
      <dsp:spPr>
        <a:xfrm rot="21360000">
          <a:off x="4629087" y="3026403"/>
          <a:ext cx="1699208" cy="58681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noProof="0" dirty="0" smtClean="0"/>
            <a:t>Pocket costs</a:t>
          </a:r>
          <a:endParaRPr lang="en-US" sz="1800" kern="1200" noProof="0" dirty="0"/>
        </a:p>
      </dsp:txBody>
      <dsp:txXfrm>
        <a:off x="4657733" y="3055049"/>
        <a:ext cx="1641916" cy="529520"/>
      </dsp:txXfrm>
    </dsp:sp>
    <dsp:sp modelId="{3ED0DBB3-D220-46EE-A36F-FC18B383CA8C}">
      <dsp:nvSpPr>
        <dsp:cNvPr id="0" name=""/>
        <dsp:cNvSpPr/>
      </dsp:nvSpPr>
      <dsp:spPr>
        <a:xfrm rot="21360000">
          <a:off x="4581525" y="2398588"/>
          <a:ext cx="1699208" cy="58681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noProof="0" dirty="0" smtClean="0"/>
            <a:t>User charges</a:t>
          </a:r>
          <a:endParaRPr lang="en-US" sz="1800" kern="1200" noProof="0" dirty="0"/>
        </a:p>
      </dsp:txBody>
      <dsp:txXfrm>
        <a:off x="4610171" y="2427234"/>
        <a:ext cx="1641916" cy="529520"/>
      </dsp:txXfrm>
    </dsp:sp>
    <dsp:sp modelId="{363E8F3A-F2DF-40CB-AEB8-88FC588C6DF5}">
      <dsp:nvSpPr>
        <dsp:cNvPr id="0" name=""/>
        <dsp:cNvSpPr/>
      </dsp:nvSpPr>
      <dsp:spPr>
        <a:xfrm rot="21360000">
          <a:off x="4533963" y="1770773"/>
          <a:ext cx="1699208" cy="58681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noProof="0" dirty="0" smtClean="0"/>
            <a:t>Status/Pride</a:t>
          </a:r>
          <a:endParaRPr lang="en-US" sz="1800" b="1" kern="1200" noProof="0" dirty="0"/>
        </a:p>
      </dsp:txBody>
      <dsp:txXfrm>
        <a:off x="4562609" y="1799419"/>
        <a:ext cx="1641916" cy="52952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spcBef>
                <a:spcPct val="0"/>
              </a:spcBef>
              <a:buSzTx/>
              <a:defRPr sz="1200">
                <a:latin typeface="Arial" charset="0"/>
                <a:cs typeface="Arial" charset="0"/>
              </a:defRPr>
            </a:lvl1pPr>
          </a:lstStyle>
          <a:p>
            <a:pPr>
              <a:defRPr/>
            </a:pPr>
            <a:endParaRPr lang="en-US" dirty="0"/>
          </a:p>
        </p:txBody>
      </p:sp>
      <p:sp>
        <p:nvSpPr>
          <p:cNvPr id="7171"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spcBef>
                <a:spcPct val="0"/>
              </a:spcBef>
              <a:buSzTx/>
              <a:defRPr sz="1200">
                <a:latin typeface="Arial" charset="0"/>
                <a:cs typeface="Arial" charset="0"/>
              </a:defRPr>
            </a:lvl1pPr>
          </a:lstStyle>
          <a:p>
            <a:pPr>
              <a:defRPr/>
            </a:pPr>
            <a:endParaRPr lang="en-US" dirty="0"/>
          </a:p>
        </p:txBody>
      </p:sp>
      <p:sp>
        <p:nvSpPr>
          <p:cNvPr id="7172"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spcBef>
                <a:spcPct val="0"/>
              </a:spcBef>
              <a:buSzTx/>
              <a:defRPr sz="1200">
                <a:latin typeface="Arial" charset="0"/>
                <a:cs typeface="Arial" charset="0"/>
              </a:defRPr>
            </a:lvl1pPr>
          </a:lstStyle>
          <a:p>
            <a:pPr>
              <a:defRPr/>
            </a:pPr>
            <a:endParaRPr lang="en-US" dirty="0"/>
          </a:p>
        </p:txBody>
      </p:sp>
      <p:sp>
        <p:nvSpPr>
          <p:cNvPr id="7173"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spcBef>
                <a:spcPct val="0"/>
              </a:spcBef>
              <a:buSzTx/>
              <a:defRPr sz="1200">
                <a:latin typeface="Arial" charset="0"/>
                <a:cs typeface="Arial" charset="0"/>
              </a:defRPr>
            </a:lvl1pPr>
          </a:lstStyle>
          <a:p>
            <a:pPr>
              <a:defRPr/>
            </a:pPr>
            <a:fld id="{E1D00D57-9ECF-4DDC-89CC-68A22F5407AD}" type="slidenum">
              <a:rPr lang="en-US"/>
              <a:pPr>
                <a:defRPr/>
              </a:pPr>
              <a:t>‹#›</a:t>
            </a:fld>
            <a:endParaRPr lang="en-US" dirty="0"/>
          </a:p>
        </p:txBody>
      </p:sp>
    </p:spTree>
    <p:extLst>
      <p:ext uri="{BB962C8B-B14F-4D97-AF65-F5344CB8AC3E}">
        <p14:creationId xmlns:p14="http://schemas.microsoft.com/office/powerpoint/2010/main" val="1685667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spcBef>
                <a:spcPct val="0"/>
              </a:spcBef>
              <a:buSzTx/>
              <a:defRPr sz="1200">
                <a:latin typeface="Arial" charset="0"/>
                <a:cs typeface="Arial" charset="0"/>
              </a:defRPr>
            </a:lvl1pPr>
          </a:lstStyle>
          <a:p>
            <a:pPr>
              <a:defRPr/>
            </a:pPr>
            <a:endParaRPr lang="en-US" dirty="0"/>
          </a:p>
        </p:txBody>
      </p:sp>
      <p:sp>
        <p:nvSpPr>
          <p:cNvPr id="57347"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spcBef>
                <a:spcPct val="0"/>
              </a:spcBef>
              <a:buSzTx/>
              <a:defRPr sz="1200">
                <a:latin typeface="Arial" charset="0"/>
                <a:cs typeface="Arial" charset="0"/>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spcBef>
                <a:spcPct val="0"/>
              </a:spcBef>
              <a:buSzTx/>
              <a:defRPr sz="1200">
                <a:latin typeface="Arial" charset="0"/>
                <a:cs typeface="Arial" charset="0"/>
              </a:defRPr>
            </a:lvl1pPr>
          </a:lstStyle>
          <a:p>
            <a:pPr>
              <a:defRPr/>
            </a:pPr>
            <a:endParaRPr lang="en-US" dirty="0"/>
          </a:p>
        </p:txBody>
      </p:sp>
      <p:sp>
        <p:nvSpPr>
          <p:cNvPr id="57351"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spcBef>
                <a:spcPct val="0"/>
              </a:spcBef>
              <a:buSzTx/>
              <a:defRPr sz="1200">
                <a:latin typeface="Arial" charset="0"/>
                <a:cs typeface="Arial" charset="0"/>
              </a:defRPr>
            </a:lvl1pPr>
          </a:lstStyle>
          <a:p>
            <a:pPr>
              <a:defRPr/>
            </a:pPr>
            <a:fld id="{A297446E-6BF9-48E8-A775-902F4C957FA1}" type="slidenum">
              <a:rPr lang="en-US"/>
              <a:pPr>
                <a:defRPr/>
              </a:pPr>
              <a:t>‹#›</a:t>
            </a:fld>
            <a:endParaRPr lang="en-US" dirty="0"/>
          </a:p>
        </p:txBody>
      </p:sp>
    </p:spTree>
    <p:extLst>
      <p:ext uri="{BB962C8B-B14F-4D97-AF65-F5344CB8AC3E}">
        <p14:creationId xmlns:p14="http://schemas.microsoft.com/office/powerpoint/2010/main" val="4071937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0B9CC-EDFC-4B29-B6AC-31C6F2354FD0}" type="slidenum">
              <a:rPr lang="en-US" smtClean="0"/>
              <a:pPr/>
              <a:t>1</a:t>
            </a:fld>
            <a:endParaRPr lang="en-US" dirty="0"/>
          </a:p>
        </p:txBody>
      </p:sp>
    </p:spTree>
    <p:extLst>
      <p:ext uri="{BB962C8B-B14F-4D97-AF65-F5344CB8AC3E}">
        <p14:creationId xmlns:p14="http://schemas.microsoft.com/office/powerpoint/2010/main" val="2467212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D0F0B9CC-EDFC-4B29-B6AC-31C6F2354FD0}" type="slidenum">
              <a:rPr lang="en-US" smtClean="0"/>
              <a:pPr/>
              <a:t>14</a:t>
            </a:fld>
            <a:endParaRPr lang="en-US" dirty="0"/>
          </a:p>
        </p:txBody>
      </p:sp>
    </p:spTree>
    <p:extLst>
      <p:ext uri="{BB962C8B-B14F-4D97-AF65-F5344CB8AC3E}">
        <p14:creationId xmlns:p14="http://schemas.microsoft.com/office/powerpoint/2010/main" val="2915785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noProof="0" dirty="0" smtClean="0"/>
              <a:t>From the sustainable transport perspective the majority of instruments perform well in terms of accounting for environmental impacts. </a:t>
            </a:r>
          </a:p>
          <a:p>
            <a:pPr>
              <a:spcAft>
                <a:spcPts val="600"/>
              </a:spcAft>
            </a:pPr>
            <a:r>
              <a:rPr lang="en-US" sz="1200" noProof="0" dirty="0" smtClean="0"/>
              <a:t>In terms of the financial sustainability public acceptance is the attribute with most positive performance across instruments. </a:t>
            </a:r>
          </a:p>
          <a:p>
            <a:endParaRPr lang="en-US" noProof="0" dirty="0"/>
          </a:p>
        </p:txBody>
      </p:sp>
      <p:sp>
        <p:nvSpPr>
          <p:cNvPr id="4" name="Slide Number Placeholder 3"/>
          <p:cNvSpPr>
            <a:spLocks noGrp="1"/>
          </p:cNvSpPr>
          <p:nvPr>
            <p:ph type="sldNum" sz="quarter" idx="10"/>
          </p:nvPr>
        </p:nvSpPr>
        <p:spPr/>
        <p:txBody>
          <a:bodyPr/>
          <a:lstStyle/>
          <a:p>
            <a:fld id="{D0F0B9CC-EDFC-4B29-B6AC-31C6F2354FD0}" type="slidenum">
              <a:rPr lang="en-US" smtClean="0"/>
              <a:pPr/>
              <a:t>16</a:t>
            </a:fld>
            <a:endParaRPr lang="en-US" dirty="0"/>
          </a:p>
        </p:txBody>
      </p:sp>
    </p:spTree>
    <p:extLst>
      <p:ext uri="{BB962C8B-B14F-4D97-AF65-F5344CB8AC3E}">
        <p14:creationId xmlns:p14="http://schemas.microsoft.com/office/powerpoint/2010/main" val="1111397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noProof="0" dirty="0" smtClean="0"/>
              <a:t>From the sustainable transport perspective the majority of instruments perform well in terms of accounting for environmental impacts. </a:t>
            </a:r>
          </a:p>
          <a:p>
            <a:pPr>
              <a:spcAft>
                <a:spcPts val="600"/>
              </a:spcAft>
            </a:pPr>
            <a:r>
              <a:rPr lang="en-US" sz="1200" noProof="0" dirty="0" smtClean="0"/>
              <a:t>In terms of the financial sustainability public acceptance is the attribute with most positive performance across instruments. </a:t>
            </a:r>
          </a:p>
          <a:p>
            <a:endParaRPr lang="en-US" noProof="0" dirty="0"/>
          </a:p>
        </p:txBody>
      </p:sp>
      <p:sp>
        <p:nvSpPr>
          <p:cNvPr id="4" name="Slide Number Placeholder 3"/>
          <p:cNvSpPr>
            <a:spLocks noGrp="1"/>
          </p:cNvSpPr>
          <p:nvPr>
            <p:ph type="sldNum" sz="quarter" idx="10"/>
          </p:nvPr>
        </p:nvSpPr>
        <p:spPr/>
        <p:txBody>
          <a:bodyPr/>
          <a:lstStyle/>
          <a:p>
            <a:fld id="{D0F0B9CC-EDFC-4B29-B6AC-31C6F2354FD0}" type="slidenum">
              <a:rPr lang="en-US" smtClean="0"/>
              <a:pPr/>
              <a:t>17</a:t>
            </a:fld>
            <a:endParaRPr lang="en-US" dirty="0"/>
          </a:p>
        </p:txBody>
      </p:sp>
    </p:spTree>
    <p:extLst>
      <p:ext uri="{BB962C8B-B14F-4D97-AF65-F5344CB8AC3E}">
        <p14:creationId xmlns:p14="http://schemas.microsoft.com/office/powerpoint/2010/main" val="1537982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t>These instruments are the ones that best represent the “who benefits pay” principle, consequently they perform very well in terms of achieving sustainable transport attributes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t>From the financial sustainability perspective, the instruments do not perform very well in terms of public acceptance. This is due to the reluctance both from the authority and the users to charge or pay for something that is perceived as free</a:t>
            </a:r>
          </a:p>
          <a:p>
            <a:endParaRPr lang="en-US" noProof="0" dirty="0"/>
          </a:p>
        </p:txBody>
      </p:sp>
      <p:sp>
        <p:nvSpPr>
          <p:cNvPr id="4" name="3 Marcador de número de diapositiva"/>
          <p:cNvSpPr>
            <a:spLocks noGrp="1"/>
          </p:cNvSpPr>
          <p:nvPr>
            <p:ph type="sldNum" sz="quarter" idx="10"/>
          </p:nvPr>
        </p:nvSpPr>
        <p:spPr/>
        <p:txBody>
          <a:bodyPr/>
          <a:lstStyle/>
          <a:p>
            <a:fld id="{D0F0B9CC-EDFC-4B29-B6AC-31C6F2354FD0}" type="slidenum">
              <a:rPr lang="en-US" smtClean="0"/>
              <a:pPr/>
              <a:t>18</a:t>
            </a:fld>
            <a:endParaRPr lang="en-US" dirty="0"/>
          </a:p>
        </p:txBody>
      </p:sp>
    </p:spTree>
    <p:extLst>
      <p:ext uri="{BB962C8B-B14F-4D97-AF65-F5344CB8AC3E}">
        <p14:creationId xmlns:p14="http://schemas.microsoft.com/office/powerpoint/2010/main" val="88886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noProof="0" dirty="0" smtClean="0"/>
              <a:t>Finalmente, fuentes de financiamiento que reflejan beneficios indirectos, por ejemplo la plusvalía urbana, tienen un alto costo de transacción y su uso se adapta más a proyectos específicos que permitan ligar el beneficio y el cobro.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t>These instruments have an average performance in both Financial and Transport sustainability . However, some have very high revenue levels.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t>The weakest performance for Financial sustainability is related with Administration Ease which is associated with the high transaction cost given the multiple agents involved.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noProof="0" dirty="0" smtClean="0"/>
          </a:p>
          <a:p>
            <a:endParaRPr lang="en-US" noProof="0" dirty="0"/>
          </a:p>
        </p:txBody>
      </p:sp>
      <p:sp>
        <p:nvSpPr>
          <p:cNvPr id="4" name="3 Marcador de número de diapositiva"/>
          <p:cNvSpPr>
            <a:spLocks noGrp="1"/>
          </p:cNvSpPr>
          <p:nvPr>
            <p:ph type="sldNum" sz="quarter" idx="10"/>
          </p:nvPr>
        </p:nvSpPr>
        <p:spPr/>
        <p:txBody>
          <a:bodyPr/>
          <a:lstStyle/>
          <a:p>
            <a:fld id="{D0F0B9CC-EDFC-4B29-B6AC-31C6F2354FD0}" type="slidenum">
              <a:rPr lang="en-US" smtClean="0"/>
              <a:pPr/>
              <a:t>19</a:t>
            </a:fld>
            <a:endParaRPr lang="en-US" dirty="0"/>
          </a:p>
        </p:txBody>
      </p:sp>
    </p:spTree>
    <p:extLst>
      <p:ext uri="{BB962C8B-B14F-4D97-AF65-F5344CB8AC3E}">
        <p14:creationId xmlns:p14="http://schemas.microsoft.com/office/powerpoint/2010/main" val="495311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The needs are very large:Stylish model for 3 city sizes</a:t>
            </a:r>
          </a:p>
          <a:p>
            <a:endParaRPr lang="en-US" dirty="0"/>
          </a:p>
        </p:txBody>
      </p:sp>
      <p:sp>
        <p:nvSpPr>
          <p:cNvPr id="4" name="Slide Number Placeholder 3"/>
          <p:cNvSpPr>
            <a:spLocks noGrp="1"/>
          </p:cNvSpPr>
          <p:nvPr>
            <p:ph type="sldNum" sz="quarter" idx="10"/>
          </p:nvPr>
        </p:nvSpPr>
        <p:spPr/>
        <p:txBody>
          <a:bodyPr/>
          <a:lstStyle/>
          <a:p>
            <a:fld id="{D0F0B9CC-EDFC-4B29-B6AC-31C6F2354FD0}" type="slidenum">
              <a:rPr lang="en-US" smtClean="0"/>
              <a:pPr/>
              <a:t>3</a:t>
            </a:fld>
            <a:endParaRPr lang="en-US" dirty="0"/>
          </a:p>
        </p:txBody>
      </p:sp>
    </p:spTree>
    <p:extLst>
      <p:ext uri="{BB962C8B-B14F-4D97-AF65-F5344CB8AC3E}">
        <p14:creationId xmlns:p14="http://schemas.microsoft.com/office/powerpoint/2010/main" val="381539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The needs are very large:Stylish model for 3 city sizes</a:t>
            </a:r>
          </a:p>
          <a:p>
            <a:pPr>
              <a:spcAft>
                <a:spcPts val="1200"/>
              </a:spcAft>
            </a:pPr>
            <a:r>
              <a:rPr lang="en-US" noProof="0" dirty="0" smtClean="0"/>
              <a:t>Allocated resources don’t cover total investment needs</a:t>
            </a:r>
          </a:p>
          <a:p>
            <a:pPr>
              <a:spcAft>
                <a:spcPts val="1200"/>
              </a:spcAft>
            </a:pPr>
            <a:r>
              <a:rPr lang="en-US" noProof="0" dirty="0" smtClean="0"/>
              <a:t>Increasing urbanization and motorization rates can cause urban sprawl, further underfinancing and transport system unsustainability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noProof="0" dirty="0" smtClean="0"/>
          </a:p>
          <a:p>
            <a:endParaRPr lang="en-US" noProof="0" dirty="0"/>
          </a:p>
        </p:txBody>
      </p:sp>
      <p:sp>
        <p:nvSpPr>
          <p:cNvPr id="4" name="Slide Number Placeholder 3"/>
          <p:cNvSpPr>
            <a:spLocks noGrp="1"/>
          </p:cNvSpPr>
          <p:nvPr>
            <p:ph type="sldNum" sz="quarter" idx="10"/>
          </p:nvPr>
        </p:nvSpPr>
        <p:spPr/>
        <p:txBody>
          <a:bodyPr/>
          <a:lstStyle/>
          <a:p>
            <a:fld id="{D0F0B9CC-EDFC-4B29-B6AC-31C6F2354FD0}" type="slidenum">
              <a:rPr lang="en-US" smtClean="0"/>
              <a:pPr/>
              <a:t>4</a:t>
            </a:fld>
            <a:endParaRPr lang="en-US" dirty="0"/>
          </a:p>
        </p:txBody>
      </p:sp>
    </p:spTree>
    <p:extLst>
      <p:ext uri="{BB962C8B-B14F-4D97-AF65-F5344CB8AC3E}">
        <p14:creationId xmlns:p14="http://schemas.microsoft.com/office/powerpoint/2010/main" val="141073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0B9CC-EDFC-4B29-B6AC-31C6F2354FD0}" type="slidenum">
              <a:rPr lang="en-US" smtClean="0"/>
              <a:pPr/>
              <a:t>7</a:t>
            </a:fld>
            <a:endParaRPr lang="en-US" dirty="0"/>
          </a:p>
        </p:txBody>
      </p:sp>
    </p:spTree>
    <p:extLst>
      <p:ext uri="{BB962C8B-B14F-4D97-AF65-F5344CB8AC3E}">
        <p14:creationId xmlns:p14="http://schemas.microsoft.com/office/powerpoint/2010/main" val="2288226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The needs are very large:Stylish model for 3 city sizes</a:t>
            </a:r>
          </a:p>
          <a:p>
            <a:pPr>
              <a:spcAft>
                <a:spcPts val="1200"/>
              </a:spcAft>
            </a:pPr>
            <a:r>
              <a:rPr lang="en-US" noProof="0" dirty="0" smtClean="0"/>
              <a:t>Allocated resources don’t cover total investment needs</a:t>
            </a:r>
          </a:p>
          <a:p>
            <a:pPr>
              <a:spcAft>
                <a:spcPts val="1200"/>
              </a:spcAft>
            </a:pPr>
            <a:r>
              <a:rPr lang="en-US" noProof="0" dirty="0" smtClean="0"/>
              <a:t>Increasing urbanization and motorization rates can cause urban sprawl, further underfinancing and transport system unsustainability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noProof="0" dirty="0" smtClean="0"/>
          </a:p>
          <a:p>
            <a:endParaRPr lang="en-US" noProof="0" dirty="0"/>
          </a:p>
        </p:txBody>
      </p:sp>
      <p:sp>
        <p:nvSpPr>
          <p:cNvPr id="4" name="Slide Number Placeholder 3"/>
          <p:cNvSpPr>
            <a:spLocks noGrp="1"/>
          </p:cNvSpPr>
          <p:nvPr>
            <p:ph type="sldNum" sz="quarter" idx="10"/>
          </p:nvPr>
        </p:nvSpPr>
        <p:spPr/>
        <p:txBody>
          <a:bodyPr/>
          <a:lstStyle/>
          <a:p>
            <a:fld id="{D0F0B9CC-EDFC-4B29-B6AC-31C6F2354FD0}" type="slidenum">
              <a:rPr lang="en-US" smtClean="0"/>
              <a:pPr/>
              <a:t>8</a:t>
            </a:fld>
            <a:endParaRPr lang="en-US" dirty="0"/>
          </a:p>
        </p:txBody>
      </p:sp>
    </p:spTree>
    <p:extLst>
      <p:ext uri="{BB962C8B-B14F-4D97-AF65-F5344CB8AC3E}">
        <p14:creationId xmlns:p14="http://schemas.microsoft.com/office/powerpoint/2010/main" val="3209000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GB" dirty="0" smtClean="0"/>
              <a:t>Financing gap further widened by the implicit subsidies for the use of private cars, which represent only a minority of trips but contribute huge costs</a:t>
            </a:r>
            <a:endParaRPr lang="es-CO" dirty="0" smtClean="0"/>
          </a:p>
        </p:txBody>
      </p:sp>
      <p:sp>
        <p:nvSpPr>
          <p:cNvPr id="4" name="Slide Number Placeholder 3"/>
          <p:cNvSpPr>
            <a:spLocks noGrp="1"/>
          </p:cNvSpPr>
          <p:nvPr>
            <p:ph type="sldNum" sz="quarter" idx="10"/>
          </p:nvPr>
        </p:nvSpPr>
        <p:spPr/>
        <p:txBody>
          <a:bodyPr/>
          <a:lstStyle/>
          <a:p>
            <a:fld id="{D0F0B9CC-EDFC-4B29-B6AC-31C6F2354FD0}" type="slidenum">
              <a:rPr lang="en-US" smtClean="0"/>
              <a:pPr/>
              <a:t>10</a:t>
            </a:fld>
            <a:endParaRPr lang="en-US" dirty="0"/>
          </a:p>
        </p:txBody>
      </p:sp>
    </p:spTree>
    <p:extLst>
      <p:ext uri="{BB962C8B-B14F-4D97-AF65-F5344CB8AC3E}">
        <p14:creationId xmlns:p14="http://schemas.microsoft.com/office/powerpoint/2010/main" val="2044163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GB" dirty="0" smtClean="0"/>
              <a:t>Financing gap further widened by the implicit subsidies for the use of private cars, which represent only a minority of trips but contribute huge costs</a:t>
            </a:r>
            <a:endParaRPr lang="es-CO" dirty="0" smtClean="0"/>
          </a:p>
        </p:txBody>
      </p:sp>
      <p:sp>
        <p:nvSpPr>
          <p:cNvPr id="4" name="Slide Number Placeholder 3"/>
          <p:cNvSpPr>
            <a:spLocks noGrp="1"/>
          </p:cNvSpPr>
          <p:nvPr>
            <p:ph type="sldNum" sz="quarter" idx="10"/>
          </p:nvPr>
        </p:nvSpPr>
        <p:spPr/>
        <p:txBody>
          <a:bodyPr/>
          <a:lstStyle/>
          <a:p>
            <a:fld id="{D0F0B9CC-EDFC-4B29-B6AC-31C6F2354FD0}" type="slidenum">
              <a:rPr lang="en-US" smtClean="0"/>
              <a:pPr/>
              <a:t>11</a:t>
            </a:fld>
            <a:endParaRPr lang="en-US" dirty="0"/>
          </a:p>
        </p:txBody>
      </p:sp>
    </p:spTree>
    <p:extLst>
      <p:ext uri="{BB962C8B-B14F-4D97-AF65-F5344CB8AC3E}">
        <p14:creationId xmlns:p14="http://schemas.microsoft.com/office/powerpoint/2010/main" val="2606086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0B9CC-EDFC-4B29-B6AC-31C6F2354FD0}" type="slidenum">
              <a:rPr lang="en-US" smtClean="0"/>
              <a:pPr/>
              <a:t>12</a:t>
            </a:fld>
            <a:endParaRPr lang="en-US" dirty="0"/>
          </a:p>
        </p:txBody>
      </p:sp>
    </p:spTree>
    <p:extLst>
      <p:ext uri="{BB962C8B-B14F-4D97-AF65-F5344CB8AC3E}">
        <p14:creationId xmlns:p14="http://schemas.microsoft.com/office/powerpoint/2010/main" val="1711029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0B9CC-EDFC-4B29-B6AC-31C6F2354FD0}" type="slidenum">
              <a:rPr lang="en-US" smtClean="0"/>
              <a:pPr/>
              <a:t>13</a:t>
            </a:fld>
            <a:endParaRPr lang="en-US" dirty="0"/>
          </a:p>
        </p:txBody>
      </p:sp>
    </p:spTree>
    <p:extLst>
      <p:ext uri="{BB962C8B-B14F-4D97-AF65-F5344CB8AC3E}">
        <p14:creationId xmlns:p14="http://schemas.microsoft.com/office/powerpoint/2010/main" val="3624505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352800" y="1720850"/>
            <a:ext cx="5486400" cy="1171575"/>
          </a:xfrm>
        </p:spPr>
        <p:txBody>
          <a:bodyPr/>
          <a:lstStyle>
            <a:lvl1pPr>
              <a:defRPr sz="4000">
                <a:solidFill>
                  <a:srgbClr val="002B51"/>
                </a:solidFill>
              </a:defRPr>
            </a:lvl1pPr>
          </a:lstStyle>
          <a:p>
            <a:r>
              <a:rPr lang="en-US" dirty="0"/>
              <a:t>Click </a:t>
            </a:r>
            <a:r>
              <a:rPr lang="en-US" dirty="0" smtClean="0"/>
              <a:t>to </a:t>
            </a:r>
            <a:r>
              <a:rPr lang="en-US" dirty="0"/>
              <a:t>edit Master title style</a:t>
            </a:r>
          </a:p>
        </p:txBody>
      </p:sp>
      <p:sp>
        <p:nvSpPr>
          <p:cNvPr id="23555" name="Rectangle 3"/>
          <p:cNvSpPr>
            <a:spLocks noGrp="1" noChangeArrowheads="1"/>
          </p:cNvSpPr>
          <p:nvPr>
            <p:ph type="subTitle" idx="1"/>
          </p:nvPr>
        </p:nvSpPr>
        <p:spPr>
          <a:xfrm>
            <a:off x="3372028" y="3167063"/>
            <a:ext cx="5467171" cy="827087"/>
          </a:xfrm>
        </p:spPr>
        <p:txBody>
          <a:bodyPr/>
          <a:lstStyle>
            <a:lvl1pPr marL="0" indent="0" algn="r">
              <a:buFontTx/>
              <a:buNone/>
              <a:defRPr sz="2800">
                <a:solidFill>
                  <a:srgbClr val="1AA9E1"/>
                </a:solidFill>
              </a:defRPr>
            </a:lvl1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53200" y="6172200"/>
            <a:ext cx="2285999" cy="454022"/>
          </a:xfrm>
          <a:prstGeom prst="rect">
            <a:avLst/>
          </a:prstGeom>
        </p:spPr>
      </p:pic>
      <p:sp>
        <p:nvSpPr>
          <p:cNvPr id="9" name="Rectangle 8"/>
          <p:cNvSpPr>
            <a:spLocks noGrp="1" noChangeArrowheads="1"/>
          </p:cNvSpPr>
          <p:nvPr userDrawn="1"/>
        </p:nvSpPr>
        <p:spPr bwMode="auto">
          <a:xfrm>
            <a:off x="3259137" y="6260585"/>
            <a:ext cx="1922463" cy="481012"/>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bodyPr>
          <a:lstStyle>
            <a:defPPr>
              <a:defRPr lang="en-US"/>
            </a:defPPr>
            <a:lvl1pPr algn="r" rtl="0" fontAlgn="base">
              <a:spcBef>
                <a:spcPct val="0"/>
              </a:spcBef>
              <a:spcAft>
                <a:spcPct val="0"/>
              </a:spcAft>
              <a:buSzTx/>
              <a:defRPr sz="1300" kern="1200">
                <a:solidFill>
                  <a:schemeClr val="tx1"/>
                </a:solidFill>
                <a:latin typeface="Arial" charset="0"/>
                <a:ea typeface="+mn-ea"/>
                <a:cs typeface="Arial" charset="0"/>
              </a:defRPr>
            </a:lvl1pPr>
            <a:lvl2pPr marL="457200" algn="l" rtl="0" fontAlgn="base">
              <a:spcBef>
                <a:spcPct val="0"/>
              </a:spcBef>
              <a:spcAft>
                <a:spcPct val="0"/>
              </a:spcAft>
              <a:defRPr sz="3300" kern="1200">
                <a:solidFill>
                  <a:schemeClr val="tx1"/>
                </a:solidFill>
                <a:latin typeface="Arial" charset="0"/>
                <a:ea typeface="+mn-ea"/>
                <a:cs typeface="Arial" charset="0"/>
              </a:defRPr>
            </a:lvl2pPr>
            <a:lvl3pPr marL="914400" algn="l" rtl="0" fontAlgn="base">
              <a:spcBef>
                <a:spcPct val="0"/>
              </a:spcBef>
              <a:spcAft>
                <a:spcPct val="0"/>
              </a:spcAft>
              <a:defRPr sz="3300" kern="1200">
                <a:solidFill>
                  <a:schemeClr val="tx1"/>
                </a:solidFill>
                <a:latin typeface="Arial" charset="0"/>
                <a:ea typeface="+mn-ea"/>
                <a:cs typeface="Arial" charset="0"/>
              </a:defRPr>
            </a:lvl3pPr>
            <a:lvl4pPr marL="1371600" algn="l" rtl="0" fontAlgn="base">
              <a:spcBef>
                <a:spcPct val="0"/>
              </a:spcBef>
              <a:spcAft>
                <a:spcPct val="0"/>
              </a:spcAft>
              <a:defRPr sz="3300" kern="1200">
                <a:solidFill>
                  <a:schemeClr val="tx1"/>
                </a:solidFill>
                <a:latin typeface="Arial" charset="0"/>
                <a:ea typeface="+mn-ea"/>
                <a:cs typeface="Arial" charset="0"/>
              </a:defRPr>
            </a:lvl4pPr>
            <a:lvl5pPr marL="1828800" algn="l" rtl="0" fontAlgn="base">
              <a:spcBef>
                <a:spcPct val="0"/>
              </a:spcBef>
              <a:spcAft>
                <a:spcPct val="0"/>
              </a:spcAft>
              <a:defRPr sz="3300" kern="1200">
                <a:solidFill>
                  <a:schemeClr val="tx1"/>
                </a:solidFill>
                <a:latin typeface="Arial" charset="0"/>
                <a:ea typeface="+mn-ea"/>
                <a:cs typeface="Arial" charset="0"/>
              </a:defRPr>
            </a:lvl5pPr>
            <a:lvl6pPr marL="2286000" algn="l" defTabSz="914400" rtl="0" eaLnBrk="1" latinLnBrk="0" hangingPunct="1">
              <a:defRPr sz="3300" kern="1200">
                <a:solidFill>
                  <a:schemeClr val="tx1"/>
                </a:solidFill>
                <a:latin typeface="Arial" charset="0"/>
                <a:ea typeface="+mn-ea"/>
                <a:cs typeface="Arial" charset="0"/>
              </a:defRPr>
            </a:lvl6pPr>
            <a:lvl7pPr marL="2743200" algn="l" defTabSz="914400" rtl="0" eaLnBrk="1" latinLnBrk="0" hangingPunct="1">
              <a:defRPr sz="3300" kern="1200">
                <a:solidFill>
                  <a:schemeClr val="tx1"/>
                </a:solidFill>
                <a:latin typeface="Arial" charset="0"/>
                <a:ea typeface="+mn-ea"/>
                <a:cs typeface="Arial" charset="0"/>
              </a:defRPr>
            </a:lvl7pPr>
            <a:lvl8pPr marL="3200400" algn="l" defTabSz="914400" rtl="0" eaLnBrk="1" latinLnBrk="0" hangingPunct="1">
              <a:defRPr sz="3300" kern="1200">
                <a:solidFill>
                  <a:schemeClr val="tx1"/>
                </a:solidFill>
                <a:latin typeface="Arial" charset="0"/>
                <a:ea typeface="+mn-ea"/>
                <a:cs typeface="Arial" charset="0"/>
              </a:defRPr>
            </a:lvl8pPr>
            <a:lvl9pPr marL="3657600" algn="l" defTabSz="914400" rtl="0" eaLnBrk="1" latinLnBrk="0" hangingPunct="1">
              <a:defRPr sz="3300" kern="1200">
                <a:solidFill>
                  <a:schemeClr val="tx1"/>
                </a:solidFill>
                <a:latin typeface="Arial" charset="0"/>
                <a:ea typeface="+mn-ea"/>
                <a:cs typeface="Arial" charset="0"/>
              </a:defRPr>
            </a:lvl9pPr>
          </a:lstStyle>
          <a:p>
            <a:pPr algn="ctr">
              <a:defRPr/>
            </a:pPr>
            <a:fld id="{D09AE6E0-EA69-4D0D-9722-D7973A0C9247}" type="slidenum">
              <a:rPr lang="en-US" smtClean="0"/>
              <a:pPr algn="ct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04800" y="6248400"/>
            <a:ext cx="19050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400800"/>
            <a:ext cx="2895600" cy="457200"/>
          </a:xfrm>
          <a:prstGeom prst="rect">
            <a:avLst/>
          </a:prstGeom>
          <a:ln/>
        </p:spPr>
        <p:txBody>
          <a:bodyPr/>
          <a:lstStyle>
            <a:lvl1pPr>
              <a:defRPr/>
            </a:lvl1pPr>
          </a:lstStyle>
          <a:p>
            <a:pPr>
              <a:defRPr/>
            </a:pPr>
            <a:fld id="{2A6F5721-AAB7-4879-A1D4-90E9F6C24D02}" type="slidenum">
              <a:rPr lang="en-US"/>
              <a:pPr>
                <a:defRPr/>
              </a:pPr>
              <a:t>‹#›</a:t>
            </a:fld>
            <a:endParaRPr lang="en-US" dirty="0"/>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0AC60EB-C000-4F8C-968C-D3BF07AF6B9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2613" y="68263"/>
            <a:ext cx="1830387" cy="6027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1450" y="68263"/>
            <a:ext cx="5338763" cy="6027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04800" y="6248400"/>
            <a:ext cx="19050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400800"/>
            <a:ext cx="2895600" cy="457200"/>
          </a:xfrm>
          <a:prstGeom prst="rect">
            <a:avLst/>
          </a:prstGeom>
          <a:ln/>
        </p:spPr>
        <p:txBody>
          <a:bodyPr/>
          <a:lstStyle>
            <a:lvl1pPr>
              <a:defRPr/>
            </a:lvl1pPr>
          </a:lstStyle>
          <a:p>
            <a:pPr>
              <a:defRPr/>
            </a:pPr>
            <a:fld id="{757E1B9E-0A53-4852-85B0-ABE74844B639}" type="slidenum">
              <a:rPr lang="en-US"/>
              <a:pPr>
                <a:defRPr/>
              </a:pPr>
              <a:t>‹#›</a:t>
            </a:fld>
            <a:endParaRPr lang="en-US" dirty="0"/>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6EA3A50A-E5C2-47F5-8B20-26CE4006251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1450" y="68263"/>
            <a:ext cx="7321550" cy="827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47800" y="1376363"/>
            <a:ext cx="3581400" cy="4719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376363"/>
            <a:ext cx="3581400" cy="4719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04800" y="6248400"/>
            <a:ext cx="1905000" cy="4572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400800"/>
            <a:ext cx="2895600" cy="457200"/>
          </a:xfrm>
          <a:prstGeom prst="rect">
            <a:avLst/>
          </a:prstGeom>
          <a:ln/>
        </p:spPr>
        <p:txBody>
          <a:bodyPr/>
          <a:lstStyle>
            <a:lvl1pPr>
              <a:defRPr/>
            </a:lvl1pPr>
          </a:lstStyle>
          <a:p>
            <a:pPr>
              <a:defRPr/>
            </a:pPr>
            <a:fld id="{AB976DB3-226D-43A8-8507-7493C34EFDF9}" type="slidenum">
              <a:rPr lang="en-US"/>
              <a:pPr>
                <a:defRPr/>
              </a:pPr>
              <a:t>‹#›</a:t>
            </a:fld>
            <a:endParaRPr lang="en-US" dirty="0"/>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6185D965-A28E-443D-BC5F-7EED1143ED6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441450" y="68263"/>
            <a:ext cx="7321550" cy="827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47800" y="1376363"/>
            <a:ext cx="7315200" cy="2282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47800" y="3811588"/>
            <a:ext cx="7315200" cy="2284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04800" y="6248400"/>
            <a:ext cx="1905000" cy="4572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400800"/>
            <a:ext cx="2895600" cy="457200"/>
          </a:xfrm>
          <a:prstGeom prst="rect">
            <a:avLst/>
          </a:prstGeom>
          <a:ln/>
        </p:spPr>
        <p:txBody>
          <a:bodyPr/>
          <a:lstStyle>
            <a:lvl1pPr>
              <a:defRPr/>
            </a:lvl1pPr>
          </a:lstStyle>
          <a:p>
            <a:pPr>
              <a:defRPr/>
            </a:pPr>
            <a:fld id="{A4B5AD87-48C7-43CC-91CC-317EEA4D61DB}" type="slidenum">
              <a:rPr lang="en-US"/>
              <a:pPr>
                <a:defRPr/>
              </a:pPr>
              <a:t>‹#›</a:t>
            </a:fld>
            <a:endParaRPr lang="en-US" dirty="0"/>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1DCA047-C116-4B3C-B19C-0411988F72D2}"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7861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447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304800" y="6248400"/>
            <a:ext cx="1905000" cy="457200"/>
          </a:xfrm>
          <a:prstGeom prst="rect">
            <a:avLst/>
          </a:prstGeom>
          <a:ln/>
        </p:spPr>
        <p:txBody>
          <a:bodyPr/>
          <a:lstStyle>
            <a:lvl1pPr>
              <a:defRPr/>
            </a:lvl1pPr>
          </a:lstStyle>
          <a:p>
            <a:fld id="{2D60F2BD-1761-4D43-85F8-A7DA6FDAAB6E}" type="datetime1">
              <a:rPr lang="en-US"/>
              <a:pPr/>
              <a:t>3/7/2017</a:t>
            </a:fld>
            <a:endParaRPr lang="en-US" dirty="0"/>
          </a:p>
        </p:txBody>
      </p:sp>
      <p:sp>
        <p:nvSpPr>
          <p:cNvPr id="7" name="Rectangle 5"/>
          <p:cNvSpPr>
            <a:spLocks noGrp="1" noChangeArrowheads="1"/>
          </p:cNvSpPr>
          <p:nvPr>
            <p:ph type="ftr" sz="quarter" idx="11"/>
          </p:nvPr>
        </p:nvSpPr>
        <p:spPr>
          <a:xfrm>
            <a:off x="3124200" y="6400800"/>
            <a:ext cx="2895600" cy="457200"/>
          </a:xfrm>
          <a:prstGeom prst="rect">
            <a:avLst/>
          </a:prstGeom>
          <a:ln/>
        </p:spPr>
        <p:txBody>
          <a:bodyPr/>
          <a:lstStyle>
            <a:lvl1pPr>
              <a:defRPr/>
            </a:lvl1pPr>
          </a:lstStyle>
          <a:p>
            <a:endParaRPr lang="en-US" dirty="0"/>
          </a:p>
        </p:txBody>
      </p:sp>
      <p:sp>
        <p:nvSpPr>
          <p:cNvPr id="8"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r>
              <a:rPr lang="en-US" dirty="0"/>
              <a:t>VII-</a:t>
            </a:r>
            <a:fld id="{F69DAA55-B62B-495E-99FF-953DECEC56FC}"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1450" y="68263"/>
            <a:ext cx="7550024" cy="827087"/>
          </a:xfrm>
        </p:spPr>
        <p:txBody>
          <a:bodyPr/>
          <a:lstStyle>
            <a:lvl1pPr>
              <a:defRPr>
                <a:solidFill>
                  <a:srgbClr val="00284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071547"/>
            <a:ext cx="8077074" cy="4948254"/>
          </a:xfrm>
        </p:spPr>
        <p:txBody>
          <a:bodyPr/>
          <a:lstStyle>
            <a:lvl1pPr>
              <a:defRPr>
                <a:solidFill>
                  <a:srgbClr val="00284C"/>
                </a:solidFill>
              </a:defRPr>
            </a:lvl1pPr>
            <a:lvl2pPr>
              <a:defRPr>
                <a:solidFill>
                  <a:srgbClr val="1AA9E1"/>
                </a:solidFill>
              </a:defRPr>
            </a:lvl2pPr>
            <a:lvl3pPr>
              <a:defRPr>
                <a:solidFill>
                  <a:srgbClr val="00284C"/>
                </a:solidFill>
              </a:defRPr>
            </a:lvl3pPr>
            <a:lvl4pPr>
              <a:defRPr>
                <a:solidFill>
                  <a:srgbClr val="1AA9E1"/>
                </a:solidFill>
              </a:defRPr>
            </a:lvl4pPr>
            <a:lvl5pPr>
              <a:defRPr>
                <a:solidFill>
                  <a:srgbClr val="00284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a:spLocks noGrp="1" noChangeArrowheads="1"/>
          </p:cNvSpPr>
          <p:nvPr userDrawn="1"/>
        </p:nvSpPr>
        <p:spPr bwMode="auto">
          <a:xfrm>
            <a:off x="3259137" y="6260585"/>
            <a:ext cx="1922463" cy="481012"/>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bodyPr>
          <a:lstStyle>
            <a:defPPr>
              <a:defRPr lang="en-US"/>
            </a:defPPr>
            <a:lvl1pPr algn="r" rtl="0" fontAlgn="base">
              <a:spcBef>
                <a:spcPct val="0"/>
              </a:spcBef>
              <a:spcAft>
                <a:spcPct val="0"/>
              </a:spcAft>
              <a:buSzTx/>
              <a:defRPr sz="1300" kern="1200">
                <a:solidFill>
                  <a:schemeClr val="tx1"/>
                </a:solidFill>
                <a:latin typeface="Arial" charset="0"/>
                <a:ea typeface="+mn-ea"/>
                <a:cs typeface="Arial" charset="0"/>
              </a:defRPr>
            </a:lvl1pPr>
            <a:lvl2pPr marL="457200" algn="l" rtl="0" fontAlgn="base">
              <a:spcBef>
                <a:spcPct val="0"/>
              </a:spcBef>
              <a:spcAft>
                <a:spcPct val="0"/>
              </a:spcAft>
              <a:defRPr sz="3300" kern="1200">
                <a:solidFill>
                  <a:schemeClr val="tx1"/>
                </a:solidFill>
                <a:latin typeface="Arial" charset="0"/>
                <a:ea typeface="+mn-ea"/>
                <a:cs typeface="Arial" charset="0"/>
              </a:defRPr>
            </a:lvl2pPr>
            <a:lvl3pPr marL="914400" algn="l" rtl="0" fontAlgn="base">
              <a:spcBef>
                <a:spcPct val="0"/>
              </a:spcBef>
              <a:spcAft>
                <a:spcPct val="0"/>
              </a:spcAft>
              <a:defRPr sz="3300" kern="1200">
                <a:solidFill>
                  <a:schemeClr val="tx1"/>
                </a:solidFill>
                <a:latin typeface="Arial" charset="0"/>
                <a:ea typeface="+mn-ea"/>
                <a:cs typeface="Arial" charset="0"/>
              </a:defRPr>
            </a:lvl3pPr>
            <a:lvl4pPr marL="1371600" algn="l" rtl="0" fontAlgn="base">
              <a:spcBef>
                <a:spcPct val="0"/>
              </a:spcBef>
              <a:spcAft>
                <a:spcPct val="0"/>
              </a:spcAft>
              <a:defRPr sz="3300" kern="1200">
                <a:solidFill>
                  <a:schemeClr val="tx1"/>
                </a:solidFill>
                <a:latin typeface="Arial" charset="0"/>
                <a:ea typeface="+mn-ea"/>
                <a:cs typeface="Arial" charset="0"/>
              </a:defRPr>
            </a:lvl4pPr>
            <a:lvl5pPr marL="1828800" algn="l" rtl="0" fontAlgn="base">
              <a:spcBef>
                <a:spcPct val="0"/>
              </a:spcBef>
              <a:spcAft>
                <a:spcPct val="0"/>
              </a:spcAft>
              <a:defRPr sz="3300" kern="1200">
                <a:solidFill>
                  <a:schemeClr val="tx1"/>
                </a:solidFill>
                <a:latin typeface="Arial" charset="0"/>
                <a:ea typeface="+mn-ea"/>
                <a:cs typeface="Arial" charset="0"/>
              </a:defRPr>
            </a:lvl5pPr>
            <a:lvl6pPr marL="2286000" algn="l" defTabSz="914400" rtl="0" eaLnBrk="1" latinLnBrk="0" hangingPunct="1">
              <a:defRPr sz="3300" kern="1200">
                <a:solidFill>
                  <a:schemeClr val="tx1"/>
                </a:solidFill>
                <a:latin typeface="Arial" charset="0"/>
                <a:ea typeface="+mn-ea"/>
                <a:cs typeface="Arial" charset="0"/>
              </a:defRPr>
            </a:lvl6pPr>
            <a:lvl7pPr marL="2743200" algn="l" defTabSz="914400" rtl="0" eaLnBrk="1" latinLnBrk="0" hangingPunct="1">
              <a:defRPr sz="3300" kern="1200">
                <a:solidFill>
                  <a:schemeClr val="tx1"/>
                </a:solidFill>
                <a:latin typeface="Arial" charset="0"/>
                <a:ea typeface="+mn-ea"/>
                <a:cs typeface="Arial" charset="0"/>
              </a:defRPr>
            </a:lvl7pPr>
            <a:lvl8pPr marL="3200400" algn="l" defTabSz="914400" rtl="0" eaLnBrk="1" latinLnBrk="0" hangingPunct="1">
              <a:defRPr sz="3300" kern="1200">
                <a:solidFill>
                  <a:schemeClr val="tx1"/>
                </a:solidFill>
                <a:latin typeface="Arial" charset="0"/>
                <a:ea typeface="+mn-ea"/>
                <a:cs typeface="Arial" charset="0"/>
              </a:defRPr>
            </a:lvl8pPr>
            <a:lvl9pPr marL="3657600" algn="l" defTabSz="914400" rtl="0" eaLnBrk="1" latinLnBrk="0" hangingPunct="1">
              <a:defRPr sz="3300" kern="1200">
                <a:solidFill>
                  <a:schemeClr val="tx1"/>
                </a:solidFill>
                <a:latin typeface="Arial" charset="0"/>
                <a:ea typeface="+mn-ea"/>
                <a:cs typeface="Arial" charset="0"/>
              </a:defRPr>
            </a:lvl9pPr>
          </a:lstStyle>
          <a:p>
            <a:pPr algn="ctr">
              <a:defRPr/>
            </a:pPr>
            <a:fld id="{D09AE6E0-EA69-4D0D-9722-D7973A0C9247}" type="slidenum">
              <a:rPr lang="en-US" smtClean="0"/>
              <a:pPr algn="ctr">
                <a:defRPr/>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172200"/>
            <a:ext cx="2285999" cy="45402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304800" y="6248400"/>
            <a:ext cx="19050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400800"/>
            <a:ext cx="2895600" cy="457200"/>
          </a:xfrm>
          <a:prstGeom prst="rect">
            <a:avLst/>
          </a:prstGeom>
          <a:ln/>
        </p:spPr>
        <p:txBody>
          <a:bodyPr/>
          <a:lstStyle>
            <a:lvl1pPr>
              <a:defRPr/>
            </a:lvl1pPr>
          </a:lstStyle>
          <a:p>
            <a:pPr>
              <a:defRPr/>
            </a:pPr>
            <a:fld id="{7091B93E-8987-4C8A-9623-7E44298661DB}" type="slidenum">
              <a:rPr lang="en-US"/>
              <a:pPr>
                <a:defRPr/>
              </a:pPr>
              <a:t>‹#›</a:t>
            </a:fld>
            <a:endParaRPr lang="en-US" dirty="0"/>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3D68120-9137-4140-9AD3-BB77A63F6E42}"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2C4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447800" y="1376363"/>
            <a:ext cx="3581400" cy="4719637"/>
          </a:xfrm>
        </p:spPr>
        <p:txBody>
          <a:bodyPr/>
          <a:lstStyle>
            <a:lvl1pPr>
              <a:defRPr sz="2800">
                <a:solidFill>
                  <a:srgbClr val="00294B"/>
                </a:solidFill>
              </a:defRPr>
            </a:lvl1pPr>
            <a:lvl2pPr>
              <a:defRPr sz="2400">
                <a:solidFill>
                  <a:srgbClr val="1AA9E1"/>
                </a:solidFill>
              </a:defRPr>
            </a:lvl2pPr>
            <a:lvl3pPr>
              <a:defRPr sz="2000">
                <a:solidFill>
                  <a:srgbClr val="00294B"/>
                </a:solidFill>
              </a:defRPr>
            </a:lvl3pPr>
            <a:lvl4pPr>
              <a:defRPr sz="1800">
                <a:solidFill>
                  <a:srgbClr val="1AA9E1"/>
                </a:solidFill>
              </a:defRPr>
            </a:lvl4pPr>
            <a:lvl5pPr>
              <a:defRPr sz="1800">
                <a:solidFill>
                  <a:srgbClr val="00294B"/>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81600" y="1376363"/>
            <a:ext cx="3581400" cy="4719637"/>
          </a:xfrm>
        </p:spPr>
        <p:txBody>
          <a:bodyPr/>
          <a:lstStyle>
            <a:lvl1pPr>
              <a:defRPr sz="2800">
                <a:solidFill>
                  <a:srgbClr val="00294B"/>
                </a:solidFill>
              </a:defRPr>
            </a:lvl1pPr>
            <a:lvl2pPr>
              <a:defRPr sz="2400">
                <a:solidFill>
                  <a:srgbClr val="1AA9E1"/>
                </a:solidFill>
              </a:defRPr>
            </a:lvl2pPr>
            <a:lvl3pPr>
              <a:defRPr sz="2000">
                <a:solidFill>
                  <a:srgbClr val="00294B"/>
                </a:solidFill>
              </a:defRPr>
            </a:lvl3pPr>
            <a:lvl4pPr>
              <a:defRPr sz="1800">
                <a:solidFill>
                  <a:srgbClr val="1AA9E1"/>
                </a:solidFill>
              </a:defRPr>
            </a:lvl4pPr>
            <a:lvl5pPr>
              <a:defRPr sz="1800">
                <a:solidFill>
                  <a:srgbClr val="00294B"/>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a:spLocks noGrp="1" noChangeArrowheads="1"/>
          </p:cNvSpPr>
          <p:nvPr userDrawn="1"/>
        </p:nvSpPr>
        <p:spPr bwMode="auto">
          <a:xfrm>
            <a:off x="3259137" y="6260585"/>
            <a:ext cx="1922463" cy="481012"/>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bodyPr>
          <a:lstStyle>
            <a:defPPr>
              <a:defRPr lang="en-US"/>
            </a:defPPr>
            <a:lvl1pPr algn="r" rtl="0" fontAlgn="base">
              <a:spcBef>
                <a:spcPct val="0"/>
              </a:spcBef>
              <a:spcAft>
                <a:spcPct val="0"/>
              </a:spcAft>
              <a:buSzTx/>
              <a:defRPr sz="1300" kern="1200">
                <a:solidFill>
                  <a:schemeClr val="tx1"/>
                </a:solidFill>
                <a:latin typeface="Arial" charset="0"/>
                <a:ea typeface="+mn-ea"/>
                <a:cs typeface="Arial" charset="0"/>
              </a:defRPr>
            </a:lvl1pPr>
            <a:lvl2pPr marL="457200" algn="l" rtl="0" fontAlgn="base">
              <a:spcBef>
                <a:spcPct val="0"/>
              </a:spcBef>
              <a:spcAft>
                <a:spcPct val="0"/>
              </a:spcAft>
              <a:defRPr sz="3300" kern="1200">
                <a:solidFill>
                  <a:schemeClr val="tx1"/>
                </a:solidFill>
                <a:latin typeface="Arial" charset="0"/>
                <a:ea typeface="+mn-ea"/>
                <a:cs typeface="Arial" charset="0"/>
              </a:defRPr>
            </a:lvl2pPr>
            <a:lvl3pPr marL="914400" algn="l" rtl="0" fontAlgn="base">
              <a:spcBef>
                <a:spcPct val="0"/>
              </a:spcBef>
              <a:spcAft>
                <a:spcPct val="0"/>
              </a:spcAft>
              <a:defRPr sz="3300" kern="1200">
                <a:solidFill>
                  <a:schemeClr val="tx1"/>
                </a:solidFill>
                <a:latin typeface="Arial" charset="0"/>
                <a:ea typeface="+mn-ea"/>
                <a:cs typeface="Arial" charset="0"/>
              </a:defRPr>
            </a:lvl3pPr>
            <a:lvl4pPr marL="1371600" algn="l" rtl="0" fontAlgn="base">
              <a:spcBef>
                <a:spcPct val="0"/>
              </a:spcBef>
              <a:spcAft>
                <a:spcPct val="0"/>
              </a:spcAft>
              <a:defRPr sz="3300" kern="1200">
                <a:solidFill>
                  <a:schemeClr val="tx1"/>
                </a:solidFill>
                <a:latin typeface="Arial" charset="0"/>
                <a:ea typeface="+mn-ea"/>
                <a:cs typeface="Arial" charset="0"/>
              </a:defRPr>
            </a:lvl4pPr>
            <a:lvl5pPr marL="1828800" algn="l" rtl="0" fontAlgn="base">
              <a:spcBef>
                <a:spcPct val="0"/>
              </a:spcBef>
              <a:spcAft>
                <a:spcPct val="0"/>
              </a:spcAft>
              <a:defRPr sz="3300" kern="1200">
                <a:solidFill>
                  <a:schemeClr val="tx1"/>
                </a:solidFill>
                <a:latin typeface="Arial" charset="0"/>
                <a:ea typeface="+mn-ea"/>
                <a:cs typeface="Arial" charset="0"/>
              </a:defRPr>
            </a:lvl5pPr>
            <a:lvl6pPr marL="2286000" algn="l" defTabSz="914400" rtl="0" eaLnBrk="1" latinLnBrk="0" hangingPunct="1">
              <a:defRPr sz="3300" kern="1200">
                <a:solidFill>
                  <a:schemeClr val="tx1"/>
                </a:solidFill>
                <a:latin typeface="Arial" charset="0"/>
                <a:ea typeface="+mn-ea"/>
                <a:cs typeface="Arial" charset="0"/>
              </a:defRPr>
            </a:lvl6pPr>
            <a:lvl7pPr marL="2743200" algn="l" defTabSz="914400" rtl="0" eaLnBrk="1" latinLnBrk="0" hangingPunct="1">
              <a:defRPr sz="3300" kern="1200">
                <a:solidFill>
                  <a:schemeClr val="tx1"/>
                </a:solidFill>
                <a:latin typeface="Arial" charset="0"/>
                <a:ea typeface="+mn-ea"/>
                <a:cs typeface="Arial" charset="0"/>
              </a:defRPr>
            </a:lvl7pPr>
            <a:lvl8pPr marL="3200400" algn="l" defTabSz="914400" rtl="0" eaLnBrk="1" latinLnBrk="0" hangingPunct="1">
              <a:defRPr sz="3300" kern="1200">
                <a:solidFill>
                  <a:schemeClr val="tx1"/>
                </a:solidFill>
                <a:latin typeface="Arial" charset="0"/>
                <a:ea typeface="+mn-ea"/>
                <a:cs typeface="Arial" charset="0"/>
              </a:defRPr>
            </a:lvl8pPr>
            <a:lvl9pPr marL="3657600" algn="l" defTabSz="914400" rtl="0" eaLnBrk="1" latinLnBrk="0" hangingPunct="1">
              <a:defRPr sz="3300" kern="1200">
                <a:solidFill>
                  <a:schemeClr val="tx1"/>
                </a:solidFill>
                <a:latin typeface="Arial" charset="0"/>
                <a:ea typeface="+mn-ea"/>
                <a:cs typeface="Arial" charset="0"/>
              </a:defRPr>
            </a:lvl9pPr>
          </a:lstStyle>
          <a:p>
            <a:pPr algn="ctr">
              <a:defRPr/>
            </a:pPr>
            <a:fld id="{D09AE6E0-EA69-4D0D-9722-D7973A0C9247}" type="slidenum">
              <a:rPr lang="en-US" smtClean="0"/>
              <a:pPr algn="ct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04800" y="6248400"/>
            <a:ext cx="1905000" cy="457200"/>
          </a:xfrm>
          <a:prstGeom prst="rect">
            <a:avLst/>
          </a:prstGeom>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3124200" y="6400800"/>
            <a:ext cx="2895600" cy="457200"/>
          </a:xfrm>
          <a:prstGeom prst="rect">
            <a:avLst/>
          </a:prstGeom>
          <a:ln/>
        </p:spPr>
        <p:txBody>
          <a:bodyPr/>
          <a:lstStyle>
            <a:lvl1pPr>
              <a:defRPr/>
            </a:lvl1pPr>
          </a:lstStyle>
          <a:p>
            <a:pPr>
              <a:defRPr/>
            </a:pPr>
            <a:fld id="{022B4CF2-F122-44A1-9767-C15646BE3149}" type="slidenum">
              <a:rPr lang="en-US"/>
              <a:pPr>
                <a:defRPr/>
              </a:pPr>
              <a:t>‹#›</a:t>
            </a:fld>
            <a:endParaRPr lang="en-US" dirty="0"/>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9FD4601-E947-4699-87A8-A754C2BD85A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304800" y="6248400"/>
            <a:ext cx="1905000" cy="45720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400800"/>
            <a:ext cx="2895600" cy="457200"/>
          </a:xfrm>
          <a:prstGeom prst="rect">
            <a:avLst/>
          </a:prstGeom>
          <a:ln/>
        </p:spPr>
        <p:txBody>
          <a:bodyPr/>
          <a:lstStyle>
            <a:lvl1pPr>
              <a:defRPr/>
            </a:lvl1pPr>
          </a:lstStyle>
          <a:p>
            <a:pPr>
              <a:defRPr/>
            </a:pPr>
            <a:fld id="{B5C29B79-2BC9-477E-A493-512AEE216A6A}" type="slidenum">
              <a:rPr lang="en-US"/>
              <a:pPr>
                <a:defRPr/>
              </a:pPr>
              <a:t>‹#›</a:t>
            </a:fld>
            <a:endParaRPr lang="en-US" dirty="0"/>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F0D8C5D-23CE-4419-89C3-FDFD7DA8A5B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04800" y="6248400"/>
            <a:ext cx="1905000" cy="45720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400800"/>
            <a:ext cx="2895600" cy="457200"/>
          </a:xfrm>
          <a:prstGeom prst="rect">
            <a:avLst/>
          </a:prstGeom>
          <a:ln/>
        </p:spPr>
        <p:txBody>
          <a:bodyPr/>
          <a:lstStyle>
            <a:lvl1pPr>
              <a:defRPr/>
            </a:lvl1pPr>
          </a:lstStyle>
          <a:p>
            <a:pPr>
              <a:defRPr/>
            </a:pPr>
            <a:fld id="{2B5AB755-F432-4067-9DDE-91207C5E40F6}" type="slidenum">
              <a:rPr lang="en-US"/>
              <a:pPr>
                <a:defRPr/>
              </a:pPr>
              <a:t>‹#›</a:t>
            </a:fld>
            <a:endParaRPr lang="en-US" dirty="0"/>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62D49195-EABF-4090-82E2-86A832CA673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04800" y="6248400"/>
            <a:ext cx="1905000" cy="4572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400800"/>
            <a:ext cx="2895600" cy="457200"/>
          </a:xfrm>
          <a:prstGeom prst="rect">
            <a:avLst/>
          </a:prstGeom>
          <a:ln/>
        </p:spPr>
        <p:txBody>
          <a:bodyPr/>
          <a:lstStyle>
            <a:lvl1pPr>
              <a:defRPr/>
            </a:lvl1pPr>
          </a:lstStyle>
          <a:p>
            <a:pPr>
              <a:defRPr/>
            </a:pPr>
            <a:fld id="{CBFCC390-7070-4675-80AD-0453FD70BB9F}" type="slidenum">
              <a:rPr lang="en-US"/>
              <a:pPr>
                <a:defRPr/>
              </a:pPr>
              <a:t>‹#›</a:t>
            </a:fld>
            <a:endParaRPr lang="en-US" dirty="0"/>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D2271EED-A369-461F-9251-CA9EAA01D45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04800" y="6248400"/>
            <a:ext cx="1905000" cy="4572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400800"/>
            <a:ext cx="2895600" cy="457200"/>
          </a:xfrm>
          <a:prstGeom prst="rect">
            <a:avLst/>
          </a:prstGeom>
          <a:ln/>
        </p:spPr>
        <p:txBody>
          <a:bodyPr/>
          <a:lstStyle>
            <a:lvl1pPr>
              <a:defRPr/>
            </a:lvl1pPr>
          </a:lstStyle>
          <a:p>
            <a:pPr>
              <a:defRPr/>
            </a:pPr>
            <a:fld id="{98F14629-C37B-437B-9EF9-A8BA02C13356}" type="slidenum">
              <a:rPr lang="en-US"/>
              <a:pPr>
                <a:defRPr/>
              </a:pPr>
              <a:t>‹#›</a:t>
            </a:fld>
            <a:endParaRPr lang="en-US" dirty="0"/>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D20BBF0-95EE-459F-AC83-ECD6D0EB28C3}"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41450" y="68263"/>
            <a:ext cx="7321550" cy="827087"/>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914400" y="1376363"/>
            <a:ext cx="7848600" cy="4719637"/>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Rectangle 8"/>
          <p:cNvSpPr>
            <a:spLocks noGrp="1" noChangeArrowheads="1"/>
          </p:cNvSpPr>
          <p:nvPr userDrawn="1"/>
        </p:nvSpPr>
        <p:spPr bwMode="auto">
          <a:xfrm>
            <a:off x="3259137" y="6260585"/>
            <a:ext cx="1922463" cy="481012"/>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bodyPr>
          <a:lstStyle>
            <a:defPPr>
              <a:defRPr lang="en-US"/>
            </a:defPPr>
            <a:lvl1pPr algn="r" rtl="0" fontAlgn="base">
              <a:spcBef>
                <a:spcPct val="0"/>
              </a:spcBef>
              <a:spcAft>
                <a:spcPct val="0"/>
              </a:spcAft>
              <a:buSzTx/>
              <a:defRPr sz="1300" kern="1200">
                <a:solidFill>
                  <a:schemeClr val="tx1"/>
                </a:solidFill>
                <a:latin typeface="Arial" charset="0"/>
                <a:ea typeface="+mn-ea"/>
                <a:cs typeface="Arial" charset="0"/>
              </a:defRPr>
            </a:lvl1pPr>
            <a:lvl2pPr marL="457200" algn="l" rtl="0" fontAlgn="base">
              <a:spcBef>
                <a:spcPct val="0"/>
              </a:spcBef>
              <a:spcAft>
                <a:spcPct val="0"/>
              </a:spcAft>
              <a:defRPr sz="3300" kern="1200">
                <a:solidFill>
                  <a:schemeClr val="tx1"/>
                </a:solidFill>
                <a:latin typeface="Arial" charset="0"/>
                <a:ea typeface="+mn-ea"/>
                <a:cs typeface="Arial" charset="0"/>
              </a:defRPr>
            </a:lvl2pPr>
            <a:lvl3pPr marL="914400" algn="l" rtl="0" fontAlgn="base">
              <a:spcBef>
                <a:spcPct val="0"/>
              </a:spcBef>
              <a:spcAft>
                <a:spcPct val="0"/>
              </a:spcAft>
              <a:defRPr sz="3300" kern="1200">
                <a:solidFill>
                  <a:schemeClr val="tx1"/>
                </a:solidFill>
                <a:latin typeface="Arial" charset="0"/>
                <a:ea typeface="+mn-ea"/>
                <a:cs typeface="Arial" charset="0"/>
              </a:defRPr>
            </a:lvl3pPr>
            <a:lvl4pPr marL="1371600" algn="l" rtl="0" fontAlgn="base">
              <a:spcBef>
                <a:spcPct val="0"/>
              </a:spcBef>
              <a:spcAft>
                <a:spcPct val="0"/>
              </a:spcAft>
              <a:defRPr sz="3300" kern="1200">
                <a:solidFill>
                  <a:schemeClr val="tx1"/>
                </a:solidFill>
                <a:latin typeface="Arial" charset="0"/>
                <a:ea typeface="+mn-ea"/>
                <a:cs typeface="Arial" charset="0"/>
              </a:defRPr>
            </a:lvl4pPr>
            <a:lvl5pPr marL="1828800" algn="l" rtl="0" fontAlgn="base">
              <a:spcBef>
                <a:spcPct val="0"/>
              </a:spcBef>
              <a:spcAft>
                <a:spcPct val="0"/>
              </a:spcAft>
              <a:defRPr sz="3300" kern="1200">
                <a:solidFill>
                  <a:schemeClr val="tx1"/>
                </a:solidFill>
                <a:latin typeface="Arial" charset="0"/>
                <a:ea typeface="+mn-ea"/>
                <a:cs typeface="Arial" charset="0"/>
              </a:defRPr>
            </a:lvl5pPr>
            <a:lvl6pPr marL="2286000" algn="l" defTabSz="914400" rtl="0" eaLnBrk="1" latinLnBrk="0" hangingPunct="1">
              <a:defRPr sz="3300" kern="1200">
                <a:solidFill>
                  <a:schemeClr val="tx1"/>
                </a:solidFill>
                <a:latin typeface="Arial" charset="0"/>
                <a:ea typeface="+mn-ea"/>
                <a:cs typeface="Arial" charset="0"/>
              </a:defRPr>
            </a:lvl6pPr>
            <a:lvl7pPr marL="2743200" algn="l" defTabSz="914400" rtl="0" eaLnBrk="1" latinLnBrk="0" hangingPunct="1">
              <a:defRPr sz="3300" kern="1200">
                <a:solidFill>
                  <a:schemeClr val="tx1"/>
                </a:solidFill>
                <a:latin typeface="Arial" charset="0"/>
                <a:ea typeface="+mn-ea"/>
                <a:cs typeface="Arial" charset="0"/>
              </a:defRPr>
            </a:lvl7pPr>
            <a:lvl8pPr marL="3200400" algn="l" defTabSz="914400" rtl="0" eaLnBrk="1" latinLnBrk="0" hangingPunct="1">
              <a:defRPr sz="3300" kern="1200">
                <a:solidFill>
                  <a:schemeClr val="tx1"/>
                </a:solidFill>
                <a:latin typeface="Arial" charset="0"/>
                <a:ea typeface="+mn-ea"/>
                <a:cs typeface="Arial" charset="0"/>
              </a:defRPr>
            </a:lvl8pPr>
            <a:lvl9pPr marL="3657600" algn="l" defTabSz="914400" rtl="0" eaLnBrk="1" latinLnBrk="0" hangingPunct="1">
              <a:defRPr sz="3300" kern="1200">
                <a:solidFill>
                  <a:schemeClr val="tx1"/>
                </a:solidFill>
                <a:latin typeface="Arial" charset="0"/>
                <a:ea typeface="+mn-ea"/>
                <a:cs typeface="Arial" charset="0"/>
              </a:defRPr>
            </a:lvl9pPr>
          </a:lstStyle>
          <a:p>
            <a:pPr algn="ctr">
              <a:defRPr/>
            </a:pPr>
            <a:fld id="{D09AE6E0-EA69-4D0D-9722-D7973A0C9247}" type="slidenum">
              <a:rPr lang="en-US" smtClean="0"/>
              <a:pPr algn="ctr">
                <a:defRPr/>
              </a:pPr>
              <a:t>‹#›</a:t>
            </a:fld>
            <a:endParaRPr lang="en-US" dirty="0"/>
          </a:p>
        </p:txBody>
      </p:sp>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553200" y="6172200"/>
            <a:ext cx="2285999" cy="454022"/>
          </a:xfrm>
          <a:prstGeom prst="rect">
            <a:avLst/>
          </a:prstGeom>
        </p:spPr>
      </p:pic>
    </p:spTree>
  </p:cSld>
  <p:clrMap bg1="lt1" tx1="dk1" bg2="lt2" tx2="dk2" accent1="accent1" accent2="accent2" accent3="accent3" accent4="accent4" accent5="accent5" accent6="accent6" hlink="hlink" folHlink="folHlink"/>
  <p:sldLayoutIdLst>
    <p:sldLayoutId id="2147483951" r:id="rId1"/>
    <p:sldLayoutId id="2147483952"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3" r:id="rId14"/>
  </p:sldLayoutIdLst>
  <p:timing>
    <p:tnLst>
      <p:par>
        <p:cTn id="1" dur="indefinite" restart="never" nodeType="tmRoot"/>
      </p:par>
    </p:tnLst>
  </p:timing>
  <p:hf sldNum="0" hdr="0" dt="0"/>
  <p:txStyles>
    <p:titleStyle>
      <a:lvl1pPr algn="l" rtl="0" eaLnBrk="0" fontAlgn="base" hangingPunct="0">
        <a:spcBef>
          <a:spcPct val="0"/>
        </a:spcBef>
        <a:spcAft>
          <a:spcPct val="0"/>
        </a:spcAft>
        <a:defRPr sz="3600" b="1">
          <a:solidFill>
            <a:srgbClr val="002F54"/>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cs typeface="Arial" charset="0"/>
        </a:defRPr>
      </a:lvl2pPr>
      <a:lvl3pPr algn="l" rtl="0" eaLnBrk="0" fontAlgn="base" hangingPunct="0">
        <a:spcBef>
          <a:spcPct val="0"/>
        </a:spcBef>
        <a:spcAft>
          <a:spcPct val="0"/>
        </a:spcAft>
        <a:defRPr sz="3600" b="1">
          <a:solidFill>
            <a:schemeClr val="tx2"/>
          </a:solidFill>
          <a:latin typeface="Arial" charset="0"/>
          <a:cs typeface="Arial" charset="0"/>
        </a:defRPr>
      </a:lvl3pPr>
      <a:lvl4pPr algn="l" rtl="0" eaLnBrk="0" fontAlgn="base" hangingPunct="0">
        <a:spcBef>
          <a:spcPct val="0"/>
        </a:spcBef>
        <a:spcAft>
          <a:spcPct val="0"/>
        </a:spcAft>
        <a:defRPr sz="3600" b="1">
          <a:solidFill>
            <a:schemeClr val="tx2"/>
          </a:solidFill>
          <a:latin typeface="Arial" charset="0"/>
          <a:cs typeface="Arial" charset="0"/>
        </a:defRPr>
      </a:lvl4pPr>
      <a:lvl5pPr algn="l" rtl="0" eaLnBrk="0" fontAlgn="base" hangingPunct="0">
        <a:spcBef>
          <a:spcPct val="0"/>
        </a:spcBef>
        <a:spcAft>
          <a:spcPct val="0"/>
        </a:spcAft>
        <a:defRPr sz="3600" b="1">
          <a:solidFill>
            <a:schemeClr val="tx2"/>
          </a:solidFill>
          <a:latin typeface="Arial"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SzPct val="130000"/>
        <a:buChar char="•"/>
        <a:defRPr sz="3300">
          <a:solidFill>
            <a:srgbClr val="002F54"/>
          </a:solidFill>
          <a:latin typeface="+mn-lt"/>
          <a:ea typeface="+mn-ea"/>
          <a:cs typeface="+mn-cs"/>
        </a:defRPr>
      </a:lvl1pPr>
      <a:lvl2pPr marL="742950" indent="-285750" algn="l" rtl="0" eaLnBrk="0" fontAlgn="base" hangingPunct="0">
        <a:spcBef>
          <a:spcPct val="20000"/>
        </a:spcBef>
        <a:spcAft>
          <a:spcPct val="0"/>
        </a:spcAft>
        <a:buSzPct val="75000"/>
        <a:buFont typeface="Wingdings" pitchFamily="2" charset="2"/>
        <a:buChar char="q"/>
        <a:defRPr sz="2900">
          <a:solidFill>
            <a:srgbClr val="1AA9E1"/>
          </a:solidFill>
          <a:latin typeface="+mn-lt"/>
          <a:cs typeface="+mn-cs"/>
        </a:defRPr>
      </a:lvl2pPr>
      <a:lvl3pPr marL="1143000" indent="-228600" algn="l" rtl="0" eaLnBrk="0" fontAlgn="base" hangingPunct="0">
        <a:spcBef>
          <a:spcPct val="20000"/>
        </a:spcBef>
        <a:spcAft>
          <a:spcPct val="0"/>
        </a:spcAft>
        <a:buSzPct val="85000"/>
        <a:buChar char="o"/>
        <a:defRPr sz="2600">
          <a:solidFill>
            <a:srgbClr val="002F54"/>
          </a:solidFill>
          <a:latin typeface="+mn-lt"/>
          <a:cs typeface="+mn-cs"/>
        </a:defRPr>
      </a:lvl3pPr>
      <a:lvl4pPr marL="1600200" indent="-228600" algn="l" rtl="0" eaLnBrk="0" fontAlgn="base" hangingPunct="0">
        <a:spcBef>
          <a:spcPct val="20000"/>
        </a:spcBef>
        <a:spcAft>
          <a:spcPct val="0"/>
        </a:spcAft>
        <a:buChar char="–"/>
        <a:defRPr sz="2000">
          <a:solidFill>
            <a:srgbClr val="1AA9E1"/>
          </a:solidFill>
          <a:latin typeface="+mn-lt"/>
          <a:cs typeface="+mn-cs"/>
        </a:defRPr>
      </a:lvl4pPr>
      <a:lvl5pPr marL="2057400" indent="-228600" algn="l" rtl="0" eaLnBrk="0" fontAlgn="base" hangingPunct="0">
        <a:spcBef>
          <a:spcPct val="20000"/>
        </a:spcBef>
        <a:spcAft>
          <a:spcPct val="0"/>
        </a:spcAft>
        <a:buChar char="»"/>
        <a:defRPr sz="2000">
          <a:solidFill>
            <a:srgbClr val="002F54"/>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image" Target="../media/image4.png"/><Relationship Id="rId4" Type="http://schemas.openxmlformats.org/officeDocument/2006/relationships/oleObject" Target="../embeddings/oleObject1.bin"/><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6.wmf"/><Relationship Id="rId3"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jpeg"/><Relationship Id="rId11" Type="http://schemas.openxmlformats.org/officeDocument/2006/relationships/oleObject" Target="../embeddings/oleObject3.bin"/><Relationship Id="rId5" Type="http://schemas.openxmlformats.org/officeDocument/2006/relationships/image" Target="../media/image30.png"/><Relationship Id="rId15" Type="http://schemas.openxmlformats.org/officeDocument/2006/relationships/image" Target="../media/image7.png"/><Relationship Id="rId10" Type="http://schemas.openxmlformats.org/officeDocument/2006/relationships/image" Target="../media/image27.png"/><Relationship Id="rId4" Type="http://schemas.openxmlformats.org/officeDocument/2006/relationships/image" Target="../media/image29.jpeg"/><Relationship Id="rId9" Type="http://schemas.openxmlformats.org/officeDocument/2006/relationships/oleObject" Target="../embeddings/oleObject2.bin"/><Relationship Id="rId1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hyperlink" Target="https://openknowledge.worldbank.org/handle/10986/2352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solidFill>
                  <a:schemeClr val="tx1"/>
                </a:solidFill>
              </a:rPr>
              <a:t>Sustainable Urban Transport Financing from the Sidewalk to the Subway</a:t>
            </a:r>
            <a:br>
              <a:rPr lang="en-US" sz="3600" dirty="0" smtClean="0">
                <a:solidFill>
                  <a:schemeClr val="tx1"/>
                </a:solidFill>
              </a:rPr>
            </a:br>
            <a:r>
              <a:rPr lang="en-US" sz="2800" b="0" dirty="0" smtClean="0">
                <a:effectLst/>
              </a:rPr>
              <a:t>Capital, Operations, and Maintenance Financing </a:t>
            </a:r>
            <a:endParaRPr lang="en-US" sz="2800" dirty="0">
              <a:solidFill>
                <a:schemeClr val="tx1"/>
              </a:solidFill>
            </a:endParaRPr>
          </a:p>
        </p:txBody>
      </p:sp>
      <p:sp>
        <p:nvSpPr>
          <p:cNvPr id="3" name="Subtitle 2"/>
          <p:cNvSpPr>
            <a:spLocks noGrp="1"/>
          </p:cNvSpPr>
          <p:nvPr>
            <p:ph type="subTitle" idx="1"/>
          </p:nvPr>
        </p:nvSpPr>
        <p:spPr>
          <a:xfrm>
            <a:off x="3372028" y="4495800"/>
            <a:ext cx="5467171" cy="827087"/>
          </a:xfrm>
        </p:spPr>
        <p:txBody>
          <a:bodyPr>
            <a:noAutofit/>
          </a:bodyPr>
          <a:lstStyle/>
          <a:p>
            <a:r>
              <a:rPr lang="es-ES" sz="1800" dirty="0" smtClean="0"/>
              <a:t>Arturo Ardila-Gomez, </a:t>
            </a:r>
          </a:p>
          <a:p>
            <a:r>
              <a:rPr lang="es-ES" sz="1800" dirty="0" smtClean="0"/>
              <a:t>Adriana Ortegón-Sanchez</a:t>
            </a:r>
          </a:p>
          <a:p>
            <a:endParaRPr lang="es-ES" sz="1800" dirty="0" smtClean="0"/>
          </a:p>
          <a:p>
            <a:r>
              <a:rPr lang="en-GB" sz="1800" dirty="0" smtClean="0"/>
              <a:t>World Bank</a:t>
            </a:r>
            <a:endParaRPr lang="en-US" sz="1800" dirty="0" smtClean="0"/>
          </a:p>
          <a:p>
            <a:endParaRPr lang="es-ES" sz="1800" dirty="0" smtClean="0"/>
          </a:p>
          <a:p>
            <a:endParaRPr lang="es-ES" sz="1800" dirty="0" smtClean="0"/>
          </a:p>
          <a:p>
            <a:endParaRPr lang="en-US" sz="1800" dirty="0"/>
          </a:p>
        </p:txBody>
      </p:sp>
      <p:sp>
        <p:nvSpPr>
          <p:cNvPr id="5" name="Slide Number Placeholder 4"/>
          <p:cNvSpPr>
            <a:spLocks noGrp="1"/>
          </p:cNvSpPr>
          <p:nvPr>
            <p:ph type="sldNum" sz="quarter" idx="4294967295"/>
          </p:nvPr>
        </p:nvSpPr>
        <p:spPr>
          <a:xfrm>
            <a:off x="8647272" y="6407944"/>
            <a:ext cx="365760" cy="365125"/>
          </a:xfrm>
          <a:prstGeom prst="rect">
            <a:avLst/>
          </a:prstGeom>
        </p:spPr>
        <p:txBody>
          <a:bodyPr/>
          <a:lstStyle/>
          <a:p>
            <a:endParaRPr lang="en-GB" dirty="0"/>
          </a:p>
        </p:txBody>
      </p:sp>
    </p:spTree>
    <p:extLst>
      <p:ext uri="{BB962C8B-B14F-4D97-AF65-F5344CB8AC3E}">
        <p14:creationId xmlns:p14="http://schemas.microsoft.com/office/powerpoint/2010/main" val="3666183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Low revenue - Implicit subsidies </a:t>
            </a:r>
            <a:endParaRPr lang="en-US" dirty="0"/>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695" y="1447800"/>
            <a:ext cx="7561905" cy="4226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5365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Low revenue - Implicit subsidies </a:t>
            </a:r>
            <a:endParaRPr lang="en-US" dirty="0"/>
          </a:p>
        </p:txBody>
      </p:sp>
      <p:graphicFrame>
        <p:nvGraphicFramePr>
          <p:cNvPr id="7" name="3 Marcador de contenido"/>
          <p:cNvGraphicFramePr>
            <a:graphicFrameLocks/>
          </p:cNvGraphicFramePr>
          <p:nvPr>
            <p:extLst>
              <p:ext uri="{D42A27DB-BD31-4B8C-83A1-F6EECF244321}">
                <p14:modId xmlns:p14="http://schemas.microsoft.com/office/powerpoint/2010/main" val="2108250826"/>
              </p:ext>
            </p:extLst>
          </p:nvPr>
        </p:nvGraphicFramePr>
        <p:xfrm>
          <a:off x="1460376" y="1447800"/>
          <a:ext cx="6159624" cy="4459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1216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4784"/>
            <a:ext cx="8229600" cy="4525963"/>
          </a:xfrm>
        </p:spPr>
        <p:txBody>
          <a:bodyPr>
            <a:noAutofit/>
          </a:bodyPr>
          <a:lstStyle/>
          <a:p>
            <a:pPr marL="109728" indent="0">
              <a:spcAft>
                <a:spcPts val="1200"/>
              </a:spcAft>
              <a:buNone/>
            </a:pPr>
            <a:r>
              <a:rPr lang="en-GB" sz="2800" dirty="0" smtClean="0"/>
              <a:t>The </a:t>
            </a:r>
            <a:r>
              <a:rPr lang="en-GB" sz="2800" dirty="0"/>
              <a:t>framework addresses the following </a:t>
            </a:r>
            <a:r>
              <a:rPr lang="en-GB" sz="2800" dirty="0" smtClean="0"/>
              <a:t>elements:</a:t>
            </a:r>
          </a:p>
          <a:p>
            <a:pPr>
              <a:spcAft>
                <a:spcPts val="1200"/>
              </a:spcAft>
            </a:pPr>
            <a:r>
              <a:rPr lang="en-GB" sz="2800" b="1" dirty="0" smtClean="0">
                <a:solidFill>
                  <a:schemeClr val="tx2"/>
                </a:solidFill>
              </a:rPr>
              <a:t>Economic distortions and institutional complexity </a:t>
            </a:r>
            <a:r>
              <a:rPr lang="en-GB" sz="2800" dirty="0" smtClean="0"/>
              <a:t>through </a:t>
            </a:r>
            <a:r>
              <a:rPr lang="en-GB" sz="2800" dirty="0"/>
              <a:t>application of the “</a:t>
            </a:r>
            <a:r>
              <a:rPr lang="en-GB" sz="2800" b="1" dirty="0">
                <a:solidFill>
                  <a:srgbClr val="009900"/>
                </a:solidFill>
              </a:rPr>
              <a:t>Who </a:t>
            </a:r>
            <a:r>
              <a:rPr lang="en-GB" sz="2800" b="1" dirty="0" smtClean="0">
                <a:solidFill>
                  <a:srgbClr val="009900"/>
                </a:solidFill>
              </a:rPr>
              <a:t>Benefits </a:t>
            </a:r>
            <a:r>
              <a:rPr lang="en-GB" sz="2800" b="1" dirty="0">
                <a:solidFill>
                  <a:srgbClr val="009900"/>
                </a:solidFill>
              </a:rPr>
              <a:t>Pays</a:t>
            </a:r>
            <a:r>
              <a:rPr lang="en-GB" sz="2800" dirty="0"/>
              <a:t>” </a:t>
            </a:r>
            <a:r>
              <a:rPr lang="en-GB" sz="2800" dirty="0" smtClean="0"/>
              <a:t>principle based </a:t>
            </a:r>
            <a:r>
              <a:rPr lang="en-GB" sz="2800" dirty="0"/>
              <a:t>on </a:t>
            </a:r>
            <a:r>
              <a:rPr lang="en-GB" sz="2800" dirty="0" smtClean="0"/>
              <a:t>the identification of beneficiaries </a:t>
            </a:r>
            <a:r>
              <a:rPr lang="en-GB" sz="2800" dirty="0"/>
              <a:t>(general public or direct and indirect beneficiaries</a:t>
            </a:r>
            <a:r>
              <a:rPr lang="en-GB" sz="2800" dirty="0" smtClean="0"/>
              <a:t>)</a:t>
            </a:r>
          </a:p>
          <a:p>
            <a:pPr>
              <a:spcAft>
                <a:spcPts val="1200"/>
              </a:spcAft>
            </a:pPr>
            <a:r>
              <a:rPr lang="en-GB" sz="2800" dirty="0"/>
              <a:t>The need for </a:t>
            </a:r>
            <a:r>
              <a:rPr lang="en-GB" sz="2800" b="1" i="1" dirty="0">
                <a:solidFill>
                  <a:schemeClr val="tx2"/>
                </a:solidFill>
              </a:rPr>
              <a:t>wiser</a:t>
            </a:r>
            <a:r>
              <a:rPr lang="en-GB" sz="2800" b="1" dirty="0">
                <a:solidFill>
                  <a:schemeClr val="tx2"/>
                </a:solidFill>
              </a:rPr>
              <a:t> investments</a:t>
            </a:r>
            <a:r>
              <a:rPr lang="en-GB" sz="2800" dirty="0"/>
              <a:t>, which can reduce the financing gap in the long term</a:t>
            </a:r>
          </a:p>
          <a:p>
            <a:pPr marL="109728" indent="0">
              <a:spcAft>
                <a:spcPts val="1200"/>
              </a:spcAft>
              <a:buNone/>
            </a:pPr>
            <a:endParaRPr lang="en-GB" sz="2200" dirty="0" smtClean="0"/>
          </a:p>
        </p:txBody>
      </p:sp>
      <p:sp>
        <p:nvSpPr>
          <p:cNvPr id="3" name="2 Título"/>
          <p:cNvSpPr>
            <a:spLocks noGrp="1"/>
          </p:cNvSpPr>
          <p:nvPr>
            <p:ph type="title"/>
          </p:nvPr>
        </p:nvSpPr>
        <p:spPr/>
        <p:txBody>
          <a:bodyPr>
            <a:normAutofit fontScale="90000"/>
          </a:bodyPr>
          <a:lstStyle/>
          <a:p>
            <a:r>
              <a:rPr lang="en-GB" dirty="0">
                <a:effectLst/>
              </a:rPr>
              <a:t>A</a:t>
            </a:r>
            <a:r>
              <a:rPr lang="en-GB" dirty="0" smtClean="0">
                <a:effectLst/>
              </a:rPr>
              <a:t>nalytical </a:t>
            </a:r>
            <a:r>
              <a:rPr lang="en-GB" dirty="0">
                <a:effectLst/>
              </a:rPr>
              <a:t>framework to assess and design urban transport financing </a:t>
            </a:r>
            <a:endParaRPr lang="en-US" dirty="0"/>
          </a:p>
        </p:txBody>
      </p:sp>
    </p:spTree>
    <p:extLst>
      <p:ext uri="{BB962C8B-B14F-4D97-AF65-F5344CB8AC3E}">
        <p14:creationId xmlns:p14="http://schemas.microsoft.com/office/powerpoint/2010/main" val="881149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772816"/>
            <a:ext cx="8229600" cy="4525963"/>
          </a:xfrm>
        </p:spPr>
        <p:txBody>
          <a:bodyPr>
            <a:noAutofit/>
          </a:bodyPr>
          <a:lstStyle/>
          <a:p>
            <a:pPr marL="109728" indent="0">
              <a:spcAft>
                <a:spcPts val="1200"/>
              </a:spcAft>
              <a:buNone/>
            </a:pPr>
            <a:r>
              <a:rPr lang="en-GB" sz="2800" dirty="0"/>
              <a:t> </a:t>
            </a:r>
          </a:p>
          <a:p>
            <a:pPr>
              <a:spcAft>
                <a:spcPts val="1200"/>
              </a:spcAft>
            </a:pPr>
            <a:r>
              <a:rPr lang="en-GB" sz="2800" b="1" dirty="0" smtClean="0">
                <a:solidFill>
                  <a:schemeClr val="tx2"/>
                </a:solidFill>
              </a:rPr>
              <a:t>Match periodicity </a:t>
            </a:r>
            <a:r>
              <a:rPr lang="en-GB" sz="2800" b="1" dirty="0">
                <a:solidFill>
                  <a:schemeClr val="tx2"/>
                </a:solidFill>
              </a:rPr>
              <a:t>of revenue and expenditures</a:t>
            </a:r>
            <a:r>
              <a:rPr lang="en-GB" sz="2800" dirty="0"/>
              <a:t>, specifically for capital, operation, and maintenance expenses.</a:t>
            </a:r>
          </a:p>
          <a:p>
            <a:pPr marL="109728" indent="0">
              <a:spcAft>
                <a:spcPts val="1200"/>
              </a:spcAft>
              <a:buNone/>
            </a:pPr>
            <a:r>
              <a:rPr lang="en-GB" sz="2200" dirty="0" smtClean="0"/>
              <a:t>  </a:t>
            </a:r>
          </a:p>
        </p:txBody>
      </p:sp>
      <p:sp>
        <p:nvSpPr>
          <p:cNvPr id="3" name="2 Título"/>
          <p:cNvSpPr>
            <a:spLocks noGrp="1"/>
          </p:cNvSpPr>
          <p:nvPr>
            <p:ph type="title"/>
          </p:nvPr>
        </p:nvSpPr>
        <p:spPr/>
        <p:txBody>
          <a:bodyPr>
            <a:normAutofit fontScale="90000"/>
          </a:bodyPr>
          <a:lstStyle/>
          <a:p>
            <a:r>
              <a:rPr lang="en-GB" dirty="0">
                <a:effectLst/>
              </a:rPr>
              <a:t>A</a:t>
            </a:r>
            <a:r>
              <a:rPr lang="en-GB" dirty="0" smtClean="0">
                <a:effectLst/>
              </a:rPr>
              <a:t>nalytical </a:t>
            </a:r>
            <a:r>
              <a:rPr lang="en-GB" dirty="0">
                <a:effectLst/>
              </a:rPr>
              <a:t>framework to assess and design urban transport financing </a:t>
            </a:r>
            <a:endParaRPr lang="en-US" dirty="0"/>
          </a:p>
        </p:txBody>
      </p:sp>
    </p:spTree>
    <p:extLst>
      <p:ext uri="{BB962C8B-B14F-4D97-AF65-F5344CB8AC3E}">
        <p14:creationId xmlns:p14="http://schemas.microsoft.com/office/powerpoint/2010/main" val="3028727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384"/>
            <a:ext cx="8229600" cy="1143000"/>
          </a:xfrm>
        </p:spPr>
        <p:txBody>
          <a:bodyPr>
            <a:normAutofit/>
          </a:bodyPr>
          <a:lstStyle/>
          <a:p>
            <a:r>
              <a:rPr lang="en-US" dirty="0" smtClean="0"/>
              <a:t>Escaping the underfunding trap</a:t>
            </a:r>
            <a:endParaRPr lang="en-US" dirty="0"/>
          </a:p>
        </p:txBody>
      </p:sp>
      <p:graphicFrame>
        <p:nvGraphicFramePr>
          <p:cNvPr id="7" name="6 Diagrama"/>
          <p:cNvGraphicFramePr/>
          <p:nvPr>
            <p:extLst/>
          </p:nvPr>
        </p:nvGraphicFramePr>
        <p:xfrm>
          <a:off x="-396552" y="908720"/>
          <a:ext cx="5544616"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6 Diagrama"/>
          <p:cNvGraphicFramePr/>
          <p:nvPr>
            <p:extLst/>
          </p:nvPr>
        </p:nvGraphicFramePr>
        <p:xfrm>
          <a:off x="3960440" y="692696"/>
          <a:ext cx="5436096" cy="48965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Rectangle 3"/>
          <p:cNvSpPr/>
          <p:nvPr/>
        </p:nvSpPr>
        <p:spPr>
          <a:xfrm>
            <a:off x="-43408" y="5029200"/>
            <a:ext cx="6444208" cy="1292662"/>
          </a:xfrm>
          <a:prstGeom prst="rect">
            <a:avLst/>
          </a:prstGeom>
        </p:spPr>
        <p:txBody>
          <a:bodyPr wrap="square">
            <a:spAutoFit/>
          </a:bodyPr>
          <a:lstStyle/>
          <a:p>
            <a:pPr algn="r"/>
            <a:r>
              <a:rPr lang="en-GB" sz="2600" dirty="0" smtClean="0">
                <a:latin typeface="Trebuchet MS" pitchFamily="34" charset="0"/>
              </a:rPr>
              <a:t>A comprehensive multi-level financial </a:t>
            </a:r>
            <a:r>
              <a:rPr lang="en-GB" sz="2600" dirty="0">
                <a:latin typeface="Trebuchet MS" pitchFamily="34" charset="0"/>
              </a:rPr>
              <a:t>strategy that corrects </a:t>
            </a:r>
            <a:r>
              <a:rPr lang="en-GB" sz="2600" dirty="0" smtClean="0">
                <a:latin typeface="Trebuchet MS" pitchFamily="34" charset="0"/>
              </a:rPr>
              <a:t>structural causes from revenue and expenditure side</a:t>
            </a:r>
            <a:endParaRPr lang="en-US" sz="2600" dirty="0"/>
          </a:p>
        </p:txBody>
      </p:sp>
      <p:sp>
        <p:nvSpPr>
          <p:cNvPr id="6" name="Plus 5"/>
          <p:cNvSpPr/>
          <p:nvPr/>
        </p:nvSpPr>
        <p:spPr>
          <a:xfrm>
            <a:off x="3923928" y="3861048"/>
            <a:ext cx="1080120" cy="1008112"/>
          </a:xfrm>
          <a:prstGeom prst="mathPlus">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6706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457200" y="1639341"/>
            <a:ext cx="8507288" cy="4525963"/>
          </a:xfrm>
        </p:spPr>
        <p:txBody>
          <a:bodyPr>
            <a:noAutofit/>
          </a:bodyPr>
          <a:lstStyle/>
          <a:p>
            <a:pPr marL="0" indent="0">
              <a:spcAft>
                <a:spcPts val="1800"/>
              </a:spcAft>
              <a:buNone/>
            </a:pPr>
            <a:r>
              <a:rPr lang="en-GB" sz="2800" dirty="0" smtClean="0">
                <a:latin typeface="Trebuchet MS" pitchFamily="34" charset="0"/>
              </a:rPr>
              <a:t>Standardized Assessment of 24 urban </a:t>
            </a:r>
            <a:r>
              <a:rPr lang="en-GB" sz="2800" dirty="0">
                <a:latin typeface="Trebuchet MS" pitchFamily="34" charset="0"/>
              </a:rPr>
              <a:t>transport financing instruments </a:t>
            </a:r>
            <a:r>
              <a:rPr lang="en-GB" sz="2800" dirty="0" smtClean="0">
                <a:latin typeface="Trebuchet MS" pitchFamily="34" charset="0"/>
              </a:rPr>
              <a:t>with respect to</a:t>
            </a:r>
          </a:p>
          <a:p>
            <a:pPr marL="313182" lvl="1">
              <a:spcAft>
                <a:spcPts val="600"/>
              </a:spcAft>
            </a:pPr>
            <a:r>
              <a:rPr lang="en-GB" sz="2800" b="1" dirty="0" smtClean="0">
                <a:solidFill>
                  <a:schemeClr val="accent1">
                    <a:lumMod val="75000"/>
                  </a:schemeClr>
                </a:solidFill>
                <a:latin typeface="Trebuchet MS" pitchFamily="34" charset="0"/>
              </a:rPr>
              <a:t>FINANCIAL SUSTAINABILITY (Innovative financing)</a:t>
            </a:r>
          </a:p>
          <a:p>
            <a:pPr marL="834390" lvl="3">
              <a:spcAft>
                <a:spcPts val="1800"/>
              </a:spcAft>
            </a:pPr>
            <a:r>
              <a:rPr lang="en-GB" sz="2400" dirty="0" smtClean="0"/>
              <a:t>stability</a:t>
            </a:r>
            <a:r>
              <a:rPr lang="en-GB" sz="2400" dirty="0"/>
              <a:t>, political acceptance, and administrative ease of instrument </a:t>
            </a:r>
            <a:r>
              <a:rPr lang="en-GB" sz="2400" dirty="0" smtClean="0"/>
              <a:t>implementation</a:t>
            </a:r>
          </a:p>
          <a:p>
            <a:pPr marL="313182" lvl="1">
              <a:spcAft>
                <a:spcPts val="600"/>
              </a:spcAft>
            </a:pPr>
            <a:r>
              <a:rPr lang="en-GB" sz="3000" b="1" dirty="0" smtClean="0">
                <a:solidFill>
                  <a:srgbClr val="336600"/>
                </a:solidFill>
                <a:latin typeface="Trebuchet MS" pitchFamily="34" charset="0"/>
              </a:rPr>
              <a:t>T</a:t>
            </a:r>
            <a:r>
              <a:rPr lang="en-GB" sz="2800" b="1" dirty="0" smtClean="0">
                <a:solidFill>
                  <a:srgbClr val="336600"/>
                </a:solidFill>
                <a:latin typeface="Trebuchet MS" pitchFamily="34" charset="0"/>
              </a:rPr>
              <a:t>RANSPORT SUSTAINABILITY (Wise investment)</a:t>
            </a:r>
          </a:p>
          <a:p>
            <a:pPr marL="834390" lvl="3">
              <a:spcAft>
                <a:spcPts val="1800"/>
              </a:spcAft>
            </a:pPr>
            <a:r>
              <a:rPr lang="en-GB" sz="2400" dirty="0"/>
              <a:t>economic efficiency, social equity, and environmental </a:t>
            </a:r>
            <a:r>
              <a:rPr lang="en-GB" sz="2400" dirty="0" smtClean="0"/>
              <a:t>impact</a:t>
            </a:r>
            <a:endParaRPr lang="en-GB" sz="2400" dirty="0"/>
          </a:p>
        </p:txBody>
      </p:sp>
      <p:sp>
        <p:nvSpPr>
          <p:cNvPr id="5" name="4 Título"/>
          <p:cNvSpPr>
            <a:spLocks noGrp="1"/>
          </p:cNvSpPr>
          <p:nvPr>
            <p:ph type="title"/>
          </p:nvPr>
        </p:nvSpPr>
        <p:spPr/>
        <p:txBody>
          <a:bodyPr>
            <a:normAutofit fontScale="90000"/>
          </a:bodyPr>
          <a:lstStyle/>
          <a:p>
            <a:r>
              <a:rPr lang="en-GB" dirty="0">
                <a:effectLst/>
              </a:rPr>
              <a:t>Analytical framework to assess and design urban transport financing </a:t>
            </a:r>
            <a:endParaRPr lang="en-US" dirty="0"/>
          </a:p>
        </p:txBody>
      </p:sp>
    </p:spTree>
    <p:extLst>
      <p:ext uri="{BB962C8B-B14F-4D97-AF65-F5344CB8AC3E}">
        <p14:creationId xmlns:p14="http://schemas.microsoft.com/office/powerpoint/2010/main" val="1489050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457200" y="-27384"/>
            <a:ext cx="8229600" cy="1091152"/>
          </a:xfrm>
        </p:spPr>
        <p:txBody>
          <a:bodyPr>
            <a:normAutofit/>
          </a:bodyPr>
          <a:lstStyle/>
          <a:p>
            <a:r>
              <a:rPr lang="en-US" sz="3200" dirty="0" smtClean="0"/>
              <a:t>Financing Instruments Assessment: </a:t>
            </a:r>
            <a:r>
              <a:rPr lang="en-US" sz="3200" dirty="0" smtClean="0">
                <a:solidFill>
                  <a:schemeClr val="accent1">
                    <a:lumMod val="75000"/>
                  </a:schemeClr>
                </a:solidFill>
              </a:rPr>
              <a:t>General Beneficiaries</a:t>
            </a:r>
            <a:endParaRPr lang="en-US" sz="3200" dirty="0">
              <a:solidFill>
                <a:schemeClr val="accent1">
                  <a:lumMod val="75000"/>
                </a:schemeClr>
              </a:solidFill>
            </a:endParaRPr>
          </a:p>
        </p:txBody>
      </p:sp>
      <p:grpSp>
        <p:nvGrpSpPr>
          <p:cNvPr id="4" name="Group 3"/>
          <p:cNvGrpSpPr/>
          <p:nvPr/>
        </p:nvGrpSpPr>
        <p:grpSpPr>
          <a:xfrm>
            <a:off x="6858000" y="1275575"/>
            <a:ext cx="2500737" cy="277000"/>
            <a:chOff x="6607767" y="1175329"/>
            <a:chExt cx="2500737" cy="277000"/>
          </a:xfrm>
        </p:grpSpPr>
        <p:sp>
          <p:nvSpPr>
            <p:cNvPr id="9" name="Oval 8"/>
            <p:cNvSpPr/>
            <p:nvPr/>
          </p:nvSpPr>
          <p:spPr>
            <a:xfrm>
              <a:off x="6607767" y="1241822"/>
              <a:ext cx="144016" cy="1440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6751783" y="1175330"/>
              <a:ext cx="792088" cy="276999"/>
            </a:xfrm>
            <a:prstGeom prst="rect">
              <a:avLst/>
            </a:prstGeom>
            <a:noFill/>
          </p:spPr>
          <p:txBody>
            <a:bodyPr wrap="square" rtlCol="0">
              <a:spAutoFit/>
            </a:bodyPr>
            <a:lstStyle/>
            <a:p>
              <a:r>
                <a:rPr lang="es-CO" sz="1200" dirty="0" smtClean="0"/>
                <a:t>High</a:t>
              </a:r>
              <a:endParaRPr lang="en-GB" sz="1200" dirty="0"/>
            </a:p>
          </p:txBody>
        </p:sp>
        <p:sp>
          <p:nvSpPr>
            <p:cNvPr id="11" name="Oval 10"/>
            <p:cNvSpPr/>
            <p:nvPr/>
          </p:nvSpPr>
          <p:spPr>
            <a:xfrm>
              <a:off x="7272059" y="1241822"/>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7416075" y="1175330"/>
              <a:ext cx="792088" cy="276999"/>
            </a:xfrm>
            <a:prstGeom prst="rect">
              <a:avLst/>
            </a:prstGeom>
            <a:noFill/>
          </p:spPr>
          <p:txBody>
            <a:bodyPr wrap="square" rtlCol="0">
              <a:spAutoFit/>
            </a:bodyPr>
            <a:lstStyle/>
            <a:p>
              <a:r>
                <a:rPr lang="en-US" sz="1200" dirty="0" smtClean="0"/>
                <a:t>Average</a:t>
              </a:r>
              <a:endParaRPr lang="en-US" sz="1200" dirty="0"/>
            </a:p>
          </p:txBody>
        </p:sp>
        <p:sp>
          <p:nvSpPr>
            <p:cNvPr id="13" name="Oval 12"/>
            <p:cNvSpPr/>
            <p:nvPr/>
          </p:nvSpPr>
          <p:spPr>
            <a:xfrm>
              <a:off x="8172400" y="1241821"/>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8316416" y="1175329"/>
              <a:ext cx="792088" cy="276999"/>
            </a:xfrm>
            <a:prstGeom prst="rect">
              <a:avLst/>
            </a:prstGeom>
            <a:noFill/>
          </p:spPr>
          <p:txBody>
            <a:bodyPr wrap="square" rtlCol="0">
              <a:spAutoFit/>
            </a:bodyPr>
            <a:lstStyle/>
            <a:p>
              <a:r>
                <a:rPr lang="en-GB" sz="1200" dirty="0" smtClean="0"/>
                <a:t>Low</a:t>
              </a:r>
              <a:endParaRPr lang="en-GB" sz="1200" dirty="0"/>
            </a:p>
          </p:txBody>
        </p:sp>
      </p:grpSp>
      <p:pic>
        <p:nvPicPr>
          <p:cNvPr id="15" name="Picture 14"/>
          <p:cNvPicPr>
            <a:picLocks noChangeAspect="1"/>
          </p:cNvPicPr>
          <p:nvPr/>
        </p:nvPicPr>
        <p:blipFill>
          <a:blip r:embed="rId3"/>
          <a:stretch>
            <a:fillRect/>
          </a:stretch>
        </p:blipFill>
        <p:spPr>
          <a:xfrm>
            <a:off x="457200" y="1772816"/>
            <a:ext cx="8412480" cy="3816424"/>
          </a:xfrm>
          <a:prstGeom prst="rect">
            <a:avLst/>
          </a:prstGeom>
        </p:spPr>
      </p:pic>
      <p:pic>
        <p:nvPicPr>
          <p:cNvPr id="3" name="Picture 2"/>
          <p:cNvPicPr>
            <a:picLocks noChangeAspect="1"/>
          </p:cNvPicPr>
          <p:nvPr/>
        </p:nvPicPr>
        <p:blipFill>
          <a:blip r:embed="rId4"/>
          <a:stretch>
            <a:fillRect/>
          </a:stretch>
        </p:blipFill>
        <p:spPr>
          <a:xfrm>
            <a:off x="3048000" y="1295400"/>
            <a:ext cx="200025" cy="180975"/>
          </a:xfrm>
          <a:prstGeom prst="rect">
            <a:avLst/>
          </a:prstGeom>
        </p:spPr>
      </p:pic>
      <p:sp>
        <p:nvSpPr>
          <p:cNvPr id="5" name="TextBox 4"/>
          <p:cNvSpPr txBox="1"/>
          <p:nvPr/>
        </p:nvSpPr>
        <p:spPr>
          <a:xfrm>
            <a:off x="3248026" y="1247001"/>
            <a:ext cx="772544" cy="276999"/>
          </a:xfrm>
          <a:prstGeom prst="rect">
            <a:avLst/>
          </a:prstGeom>
          <a:noFill/>
        </p:spPr>
        <p:txBody>
          <a:bodyPr wrap="square" rtlCol="0">
            <a:spAutoFit/>
          </a:bodyPr>
          <a:lstStyle/>
          <a:p>
            <a:r>
              <a:rPr lang="en-US" sz="1200" dirty="0"/>
              <a:t>Upfront</a:t>
            </a:r>
          </a:p>
        </p:txBody>
      </p:sp>
      <p:pic>
        <p:nvPicPr>
          <p:cNvPr id="6" name="Picture 5"/>
          <p:cNvPicPr>
            <a:picLocks noChangeAspect="1"/>
          </p:cNvPicPr>
          <p:nvPr/>
        </p:nvPicPr>
        <p:blipFill>
          <a:blip r:embed="rId5"/>
          <a:stretch>
            <a:fillRect/>
          </a:stretch>
        </p:blipFill>
        <p:spPr>
          <a:xfrm>
            <a:off x="4991100" y="1295400"/>
            <a:ext cx="190500" cy="180975"/>
          </a:xfrm>
          <a:prstGeom prst="rect">
            <a:avLst/>
          </a:prstGeom>
        </p:spPr>
      </p:pic>
      <p:pic>
        <p:nvPicPr>
          <p:cNvPr id="7" name="Picture 6"/>
          <p:cNvPicPr>
            <a:picLocks noChangeAspect="1"/>
          </p:cNvPicPr>
          <p:nvPr/>
        </p:nvPicPr>
        <p:blipFill>
          <a:blip r:embed="rId6"/>
          <a:stretch>
            <a:fillRect/>
          </a:stretch>
        </p:blipFill>
        <p:spPr>
          <a:xfrm>
            <a:off x="3962400" y="1295400"/>
            <a:ext cx="228600" cy="142875"/>
          </a:xfrm>
          <a:prstGeom prst="rect">
            <a:avLst/>
          </a:prstGeom>
        </p:spPr>
      </p:pic>
      <p:sp>
        <p:nvSpPr>
          <p:cNvPr id="16" name="TextBox 15"/>
          <p:cNvSpPr txBox="1"/>
          <p:nvPr/>
        </p:nvSpPr>
        <p:spPr>
          <a:xfrm>
            <a:off x="4114800" y="1247001"/>
            <a:ext cx="914400" cy="276999"/>
          </a:xfrm>
          <a:prstGeom prst="rect">
            <a:avLst/>
          </a:prstGeom>
          <a:noFill/>
        </p:spPr>
        <p:txBody>
          <a:bodyPr wrap="square" rtlCol="0">
            <a:spAutoFit/>
          </a:bodyPr>
          <a:lstStyle/>
          <a:p>
            <a:r>
              <a:rPr lang="en-US" sz="1200" dirty="0" smtClean="0"/>
              <a:t>Recurrent</a:t>
            </a:r>
            <a:endParaRPr lang="en-US" sz="1200" dirty="0"/>
          </a:p>
        </p:txBody>
      </p:sp>
      <p:sp>
        <p:nvSpPr>
          <p:cNvPr id="18" name="TextBox 17"/>
          <p:cNvSpPr txBox="1"/>
          <p:nvPr/>
        </p:nvSpPr>
        <p:spPr>
          <a:xfrm>
            <a:off x="5143500" y="1247001"/>
            <a:ext cx="571500" cy="276999"/>
          </a:xfrm>
          <a:prstGeom prst="rect">
            <a:avLst/>
          </a:prstGeom>
          <a:noFill/>
        </p:spPr>
        <p:txBody>
          <a:bodyPr wrap="square" rtlCol="0">
            <a:spAutoFit/>
          </a:bodyPr>
          <a:lstStyle/>
          <a:p>
            <a:r>
              <a:rPr lang="en-US" sz="1200" dirty="0" smtClean="0"/>
              <a:t>Both</a:t>
            </a:r>
            <a:endParaRPr lang="en-US" sz="1200" dirty="0"/>
          </a:p>
        </p:txBody>
      </p:sp>
    </p:spTree>
    <p:extLst>
      <p:ext uri="{BB962C8B-B14F-4D97-AF65-F5344CB8AC3E}">
        <p14:creationId xmlns:p14="http://schemas.microsoft.com/office/powerpoint/2010/main" val="3711484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457200" y="-27384"/>
            <a:ext cx="8229600" cy="1091152"/>
          </a:xfrm>
        </p:spPr>
        <p:txBody>
          <a:bodyPr>
            <a:normAutofit/>
          </a:bodyPr>
          <a:lstStyle/>
          <a:p>
            <a:r>
              <a:rPr lang="en-US" sz="3200" dirty="0" smtClean="0"/>
              <a:t>Financing Instruments Assessment: </a:t>
            </a:r>
            <a:r>
              <a:rPr lang="en-US" sz="3200" dirty="0" smtClean="0">
                <a:solidFill>
                  <a:schemeClr val="accent1">
                    <a:lumMod val="75000"/>
                  </a:schemeClr>
                </a:solidFill>
              </a:rPr>
              <a:t>General Beneficiaries</a:t>
            </a:r>
            <a:endParaRPr lang="en-US" sz="3200" dirty="0">
              <a:solidFill>
                <a:schemeClr val="accent1">
                  <a:lumMod val="75000"/>
                </a:schemeClr>
              </a:solidFill>
            </a:endParaRPr>
          </a:p>
        </p:txBody>
      </p:sp>
      <p:grpSp>
        <p:nvGrpSpPr>
          <p:cNvPr id="4" name="Group 3"/>
          <p:cNvGrpSpPr/>
          <p:nvPr/>
        </p:nvGrpSpPr>
        <p:grpSpPr>
          <a:xfrm>
            <a:off x="6858000" y="1275575"/>
            <a:ext cx="2500737" cy="277000"/>
            <a:chOff x="6607767" y="1175329"/>
            <a:chExt cx="2500737" cy="277000"/>
          </a:xfrm>
        </p:grpSpPr>
        <p:sp>
          <p:nvSpPr>
            <p:cNvPr id="9" name="Oval 8"/>
            <p:cNvSpPr/>
            <p:nvPr/>
          </p:nvSpPr>
          <p:spPr>
            <a:xfrm>
              <a:off x="6607767" y="1241822"/>
              <a:ext cx="144016" cy="1440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6751783" y="1175330"/>
              <a:ext cx="792088" cy="276999"/>
            </a:xfrm>
            <a:prstGeom prst="rect">
              <a:avLst/>
            </a:prstGeom>
            <a:noFill/>
          </p:spPr>
          <p:txBody>
            <a:bodyPr wrap="square" rtlCol="0">
              <a:spAutoFit/>
            </a:bodyPr>
            <a:lstStyle/>
            <a:p>
              <a:r>
                <a:rPr lang="es-CO" sz="1200" dirty="0" smtClean="0"/>
                <a:t>High</a:t>
              </a:r>
              <a:endParaRPr lang="en-GB" sz="1200" dirty="0"/>
            </a:p>
          </p:txBody>
        </p:sp>
        <p:sp>
          <p:nvSpPr>
            <p:cNvPr id="11" name="Oval 10"/>
            <p:cNvSpPr/>
            <p:nvPr/>
          </p:nvSpPr>
          <p:spPr>
            <a:xfrm>
              <a:off x="7272059" y="1241822"/>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7416075" y="1175330"/>
              <a:ext cx="792088" cy="276999"/>
            </a:xfrm>
            <a:prstGeom prst="rect">
              <a:avLst/>
            </a:prstGeom>
            <a:noFill/>
          </p:spPr>
          <p:txBody>
            <a:bodyPr wrap="square" rtlCol="0">
              <a:spAutoFit/>
            </a:bodyPr>
            <a:lstStyle/>
            <a:p>
              <a:r>
                <a:rPr lang="en-US" sz="1200" dirty="0" smtClean="0"/>
                <a:t>Average</a:t>
              </a:r>
              <a:endParaRPr lang="en-US" sz="1200" dirty="0"/>
            </a:p>
          </p:txBody>
        </p:sp>
        <p:sp>
          <p:nvSpPr>
            <p:cNvPr id="13" name="Oval 12"/>
            <p:cNvSpPr/>
            <p:nvPr/>
          </p:nvSpPr>
          <p:spPr>
            <a:xfrm>
              <a:off x="8172400" y="1241821"/>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8316416" y="1175329"/>
              <a:ext cx="792088" cy="276999"/>
            </a:xfrm>
            <a:prstGeom prst="rect">
              <a:avLst/>
            </a:prstGeom>
            <a:noFill/>
          </p:spPr>
          <p:txBody>
            <a:bodyPr wrap="square" rtlCol="0">
              <a:spAutoFit/>
            </a:bodyPr>
            <a:lstStyle/>
            <a:p>
              <a:r>
                <a:rPr lang="en-GB" sz="1200" dirty="0" smtClean="0"/>
                <a:t>Low</a:t>
              </a:r>
              <a:endParaRPr lang="en-GB" sz="1200" dirty="0"/>
            </a:p>
          </p:txBody>
        </p:sp>
      </p:grpSp>
      <p:pic>
        <p:nvPicPr>
          <p:cNvPr id="3" name="Picture 2"/>
          <p:cNvPicPr>
            <a:picLocks noChangeAspect="1"/>
          </p:cNvPicPr>
          <p:nvPr/>
        </p:nvPicPr>
        <p:blipFill>
          <a:blip r:embed="rId3"/>
          <a:stretch>
            <a:fillRect/>
          </a:stretch>
        </p:blipFill>
        <p:spPr>
          <a:xfrm>
            <a:off x="3048000" y="1295400"/>
            <a:ext cx="200025" cy="180975"/>
          </a:xfrm>
          <a:prstGeom prst="rect">
            <a:avLst/>
          </a:prstGeom>
        </p:spPr>
      </p:pic>
      <p:sp>
        <p:nvSpPr>
          <p:cNvPr id="5" name="TextBox 4"/>
          <p:cNvSpPr txBox="1"/>
          <p:nvPr/>
        </p:nvSpPr>
        <p:spPr>
          <a:xfrm>
            <a:off x="3248026" y="1247001"/>
            <a:ext cx="772544" cy="276999"/>
          </a:xfrm>
          <a:prstGeom prst="rect">
            <a:avLst/>
          </a:prstGeom>
          <a:noFill/>
        </p:spPr>
        <p:txBody>
          <a:bodyPr wrap="square" rtlCol="0">
            <a:spAutoFit/>
          </a:bodyPr>
          <a:lstStyle/>
          <a:p>
            <a:r>
              <a:rPr lang="en-US" sz="1200" dirty="0"/>
              <a:t>Upfront</a:t>
            </a:r>
          </a:p>
        </p:txBody>
      </p:sp>
      <p:pic>
        <p:nvPicPr>
          <p:cNvPr id="6" name="Picture 5"/>
          <p:cNvPicPr>
            <a:picLocks noChangeAspect="1"/>
          </p:cNvPicPr>
          <p:nvPr/>
        </p:nvPicPr>
        <p:blipFill>
          <a:blip r:embed="rId4"/>
          <a:stretch>
            <a:fillRect/>
          </a:stretch>
        </p:blipFill>
        <p:spPr>
          <a:xfrm>
            <a:off x="4991100" y="1295400"/>
            <a:ext cx="190500" cy="180975"/>
          </a:xfrm>
          <a:prstGeom prst="rect">
            <a:avLst/>
          </a:prstGeom>
        </p:spPr>
      </p:pic>
      <p:pic>
        <p:nvPicPr>
          <p:cNvPr id="7" name="Picture 6"/>
          <p:cNvPicPr>
            <a:picLocks noChangeAspect="1"/>
          </p:cNvPicPr>
          <p:nvPr/>
        </p:nvPicPr>
        <p:blipFill>
          <a:blip r:embed="rId5"/>
          <a:stretch>
            <a:fillRect/>
          </a:stretch>
        </p:blipFill>
        <p:spPr>
          <a:xfrm>
            <a:off x="3962400" y="1295400"/>
            <a:ext cx="228600" cy="142875"/>
          </a:xfrm>
          <a:prstGeom prst="rect">
            <a:avLst/>
          </a:prstGeom>
        </p:spPr>
      </p:pic>
      <p:sp>
        <p:nvSpPr>
          <p:cNvPr id="16" name="TextBox 15"/>
          <p:cNvSpPr txBox="1"/>
          <p:nvPr/>
        </p:nvSpPr>
        <p:spPr>
          <a:xfrm>
            <a:off x="4114800" y="1247001"/>
            <a:ext cx="914400" cy="276999"/>
          </a:xfrm>
          <a:prstGeom prst="rect">
            <a:avLst/>
          </a:prstGeom>
          <a:noFill/>
        </p:spPr>
        <p:txBody>
          <a:bodyPr wrap="square" rtlCol="0">
            <a:spAutoFit/>
          </a:bodyPr>
          <a:lstStyle/>
          <a:p>
            <a:r>
              <a:rPr lang="en-US" sz="1200" dirty="0" smtClean="0"/>
              <a:t>Recurrent</a:t>
            </a:r>
            <a:endParaRPr lang="en-US" sz="1200" dirty="0"/>
          </a:p>
        </p:txBody>
      </p:sp>
      <p:sp>
        <p:nvSpPr>
          <p:cNvPr id="18" name="TextBox 17"/>
          <p:cNvSpPr txBox="1"/>
          <p:nvPr/>
        </p:nvSpPr>
        <p:spPr>
          <a:xfrm>
            <a:off x="5143500" y="1247001"/>
            <a:ext cx="571500" cy="276999"/>
          </a:xfrm>
          <a:prstGeom prst="rect">
            <a:avLst/>
          </a:prstGeom>
          <a:noFill/>
        </p:spPr>
        <p:txBody>
          <a:bodyPr wrap="square" rtlCol="0">
            <a:spAutoFit/>
          </a:bodyPr>
          <a:lstStyle/>
          <a:p>
            <a:r>
              <a:rPr lang="en-US" sz="1200" dirty="0" smtClean="0"/>
              <a:t>Both</a:t>
            </a:r>
            <a:endParaRPr lang="en-US" sz="1200" dirty="0"/>
          </a:p>
        </p:txBody>
      </p:sp>
      <p:pic>
        <p:nvPicPr>
          <p:cNvPr id="8" name="Picture 7"/>
          <p:cNvPicPr>
            <a:picLocks noChangeAspect="1"/>
          </p:cNvPicPr>
          <p:nvPr/>
        </p:nvPicPr>
        <p:blipFill>
          <a:blip r:embed="rId6"/>
          <a:stretch>
            <a:fillRect/>
          </a:stretch>
        </p:blipFill>
        <p:spPr>
          <a:xfrm>
            <a:off x="457200" y="1752600"/>
            <a:ext cx="8391525" cy="3810000"/>
          </a:xfrm>
          <a:prstGeom prst="rect">
            <a:avLst/>
          </a:prstGeom>
        </p:spPr>
      </p:pic>
    </p:spTree>
    <p:extLst>
      <p:ext uri="{BB962C8B-B14F-4D97-AF65-F5344CB8AC3E}">
        <p14:creationId xmlns:p14="http://schemas.microsoft.com/office/powerpoint/2010/main" val="548915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62" y="2001452"/>
            <a:ext cx="8724418" cy="363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itle 1"/>
          <p:cNvSpPr>
            <a:spLocks noGrp="1"/>
          </p:cNvSpPr>
          <p:nvPr>
            <p:ph type="title"/>
          </p:nvPr>
        </p:nvSpPr>
        <p:spPr>
          <a:xfrm>
            <a:off x="457200" y="-27384"/>
            <a:ext cx="8229600" cy="1069087"/>
          </a:xfrm>
        </p:spPr>
        <p:txBody>
          <a:bodyPr>
            <a:normAutofit/>
          </a:bodyPr>
          <a:lstStyle/>
          <a:p>
            <a:r>
              <a:rPr lang="en-US" sz="3200" dirty="0" smtClean="0"/>
              <a:t>Financing Instruments Assessment: </a:t>
            </a:r>
            <a:r>
              <a:rPr lang="en-US" sz="3200" dirty="0" smtClean="0">
                <a:solidFill>
                  <a:schemeClr val="accent1">
                    <a:lumMod val="75000"/>
                  </a:schemeClr>
                </a:solidFill>
              </a:rPr>
              <a:t>Direct Beneficiaries</a:t>
            </a:r>
            <a:endParaRPr lang="en-US" sz="3200" dirty="0">
              <a:solidFill>
                <a:schemeClr val="accent1">
                  <a:lumMod val="75000"/>
                </a:schemeClr>
              </a:solidFill>
            </a:endParaRPr>
          </a:p>
        </p:txBody>
      </p:sp>
      <p:grpSp>
        <p:nvGrpSpPr>
          <p:cNvPr id="32" name="Group 31"/>
          <p:cNvGrpSpPr/>
          <p:nvPr/>
        </p:nvGrpSpPr>
        <p:grpSpPr>
          <a:xfrm>
            <a:off x="6823791" y="1475600"/>
            <a:ext cx="2500737" cy="277000"/>
            <a:chOff x="6607767" y="1175329"/>
            <a:chExt cx="2500737" cy="277000"/>
          </a:xfrm>
        </p:grpSpPr>
        <p:sp>
          <p:nvSpPr>
            <p:cNvPr id="33" name="Oval 32"/>
            <p:cNvSpPr/>
            <p:nvPr/>
          </p:nvSpPr>
          <p:spPr>
            <a:xfrm>
              <a:off x="6607767" y="1241822"/>
              <a:ext cx="144016" cy="1440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p:cNvSpPr txBox="1"/>
            <p:nvPr/>
          </p:nvSpPr>
          <p:spPr>
            <a:xfrm>
              <a:off x="6751783" y="1175330"/>
              <a:ext cx="792088" cy="276999"/>
            </a:xfrm>
            <a:prstGeom prst="rect">
              <a:avLst/>
            </a:prstGeom>
            <a:noFill/>
          </p:spPr>
          <p:txBody>
            <a:bodyPr wrap="square" rtlCol="0">
              <a:spAutoFit/>
            </a:bodyPr>
            <a:lstStyle/>
            <a:p>
              <a:r>
                <a:rPr lang="es-CO" sz="1200" dirty="0" smtClean="0"/>
                <a:t>High</a:t>
              </a:r>
              <a:endParaRPr lang="en-GB" sz="1200" dirty="0"/>
            </a:p>
          </p:txBody>
        </p:sp>
        <p:sp>
          <p:nvSpPr>
            <p:cNvPr id="35" name="Oval 34"/>
            <p:cNvSpPr/>
            <p:nvPr/>
          </p:nvSpPr>
          <p:spPr>
            <a:xfrm>
              <a:off x="7272059" y="1241822"/>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p:cNvSpPr txBox="1"/>
            <p:nvPr/>
          </p:nvSpPr>
          <p:spPr>
            <a:xfrm>
              <a:off x="7416075" y="1175330"/>
              <a:ext cx="792088" cy="276999"/>
            </a:xfrm>
            <a:prstGeom prst="rect">
              <a:avLst/>
            </a:prstGeom>
            <a:noFill/>
          </p:spPr>
          <p:txBody>
            <a:bodyPr wrap="square" rtlCol="0">
              <a:spAutoFit/>
            </a:bodyPr>
            <a:lstStyle/>
            <a:p>
              <a:r>
                <a:rPr lang="en-US" sz="1200" dirty="0" smtClean="0"/>
                <a:t>Average</a:t>
              </a:r>
              <a:endParaRPr lang="en-US" sz="1200" dirty="0"/>
            </a:p>
          </p:txBody>
        </p:sp>
        <p:sp>
          <p:nvSpPr>
            <p:cNvPr id="37" name="Oval 36"/>
            <p:cNvSpPr/>
            <p:nvPr/>
          </p:nvSpPr>
          <p:spPr>
            <a:xfrm>
              <a:off x="8172400" y="1241821"/>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p:cNvSpPr txBox="1"/>
            <p:nvPr/>
          </p:nvSpPr>
          <p:spPr>
            <a:xfrm>
              <a:off x="8316416" y="1175329"/>
              <a:ext cx="792088" cy="276999"/>
            </a:xfrm>
            <a:prstGeom prst="rect">
              <a:avLst/>
            </a:prstGeom>
            <a:noFill/>
          </p:spPr>
          <p:txBody>
            <a:bodyPr wrap="square" rtlCol="0">
              <a:spAutoFit/>
            </a:bodyPr>
            <a:lstStyle/>
            <a:p>
              <a:r>
                <a:rPr lang="en-GB" sz="1200" dirty="0" smtClean="0"/>
                <a:t>Low</a:t>
              </a:r>
              <a:endParaRPr lang="en-GB" sz="1200" dirty="0"/>
            </a:p>
          </p:txBody>
        </p:sp>
      </p:grpSp>
      <p:sp>
        <p:nvSpPr>
          <p:cNvPr id="30" name="Oval 6"/>
          <p:cNvSpPr/>
          <p:nvPr/>
        </p:nvSpPr>
        <p:spPr>
          <a:xfrm>
            <a:off x="5220072" y="2772686"/>
            <a:ext cx="2232248" cy="28661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5"/>
          <p:cNvSpPr/>
          <p:nvPr/>
        </p:nvSpPr>
        <p:spPr>
          <a:xfrm>
            <a:off x="2987824" y="2772686"/>
            <a:ext cx="2232248" cy="286611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a:stretch>
            <a:fillRect/>
          </a:stretch>
        </p:blipFill>
        <p:spPr>
          <a:xfrm>
            <a:off x="2976563" y="1371601"/>
            <a:ext cx="2967038" cy="380844"/>
          </a:xfrm>
          <a:prstGeom prst="rect">
            <a:avLst/>
          </a:prstGeom>
        </p:spPr>
      </p:pic>
      <p:sp>
        <p:nvSpPr>
          <p:cNvPr id="14" name="Oval 5"/>
          <p:cNvSpPr/>
          <p:nvPr/>
        </p:nvSpPr>
        <p:spPr>
          <a:xfrm>
            <a:off x="2514600" y="2286000"/>
            <a:ext cx="504056" cy="3352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137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7"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945" y="1487488"/>
            <a:ext cx="8232511"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itle 1"/>
          <p:cNvSpPr>
            <a:spLocks noGrp="1"/>
          </p:cNvSpPr>
          <p:nvPr>
            <p:ph type="title"/>
          </p:nvPr>
        </p:nvSpPr>
        <p:spPr>
          <a:xfrm>
            <a:off x="457200" y="-27384"/>
            <a:ext cx="8229600" cy="1143000"/>
          </a:xfrm>
        </p:spPr>
        <p:txBody>
          <a:bodyPr>
            <a:normAutofit/>
          </a:bodyPr>
          <a:lstStyle/>
          <a:p>
            <a:r>
              <a:rPr lang="en-US" sz="3200" dirty="0" smtClean="0"/>
              <a:t>Financing Instruments Assessment: </a:t>
            </a:r>
            <a:r>
              <a:rPr lang="en-US" sz="3200" dirty="0" smtClean="0">
                <a:solidFill>
                  <a:schemeClr val="accent1">
                    <a:lumMod val="75000"/>
                  </a:schemeClr>
                </a:solidFill>
              </a:rPr>
              <a:t>Indirect Beneficiaries</a:t>
            </a:r>
            <a:endParaRPr lang="en-US" sz="3200" dirty="0">
              <a:solidFill>
                <a:schemeClr val="accent1">
                  <a:lumMod val="75000"/>
                </a:schemeClr>
              </a:solidFill>
            </a:endParaRPr>
          </a:p>
        </p:txBody>
      </p:sp>
      <p:sp>
        <p:nvSpPr>
          <p:cNvPr id="25" name="Oval 5"/>
          <p:cNvSpPr/>
          <p:nvPr/>
        </p:nvSpPr>
        <p:spPr>
          <a:xfrm>
            <a:off x="2612975" y="1988840"/>
            <a:ext cx="504056" cy="38884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6732240" y="1066800"/>
            <a:ext cx="2500737" cy="277000"/>
            <a:chOff x="6607767" y="1175329"/>
            <a:chExt cx="2500737" cy="277000"/>
          </a:xfrm>
        </p:grpSpPr>
        <p:sp>
          <p:nvSpPr>
            <p:cNvPr id="28" name="Oval 27"/>
            <p:cNvSpPr/>
            <p:nvPr/>
          </p:nvSpPr>
          <p:spPr>
            <a:xfrm>
              <a:off x="6607767" y="1241822"/>
              <a:ext cx="144016" cy="1440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p:cNvSpPr txBox="1"/>
            <p:nvPr/>
          </p:nvSpPr>
          <p:spPr>
            <a:xfrm>
              <a:off x="6751783" y="1175330"/>
              <a:ext cx="792088" cy="276999"/>
            </a:xfrm>
            <a:prstGeom prst="rect">
              <a:avLst/>
            </a:prstGeom>
            <a:noFill/>
          </p:spPr>
          <p:txBody>
            <a:bodyPr wrap="square" rtlCol="0">
              <a:spAutoFit/>
            </a:bodyPr>
            <a:lstStyle/>
            <a:p>
              <a:r>
                <a:rPr lang="es-CO" sz="1200" dirty="0" smtClean="0"/>
                <a:t>High</a:t>
              </a:r>
              <a:endParaRPr lang="en-GB" sz="1200" dirty="0"/>
            </a:p>
          </p:txBody>
        </p:sp>
        <p:sp>
          <p:nvSpPr>
            <p:cNvPr id="30" name="Oval 29"/>
            <p:cNvSpPr/>
            <p:nvPr/>
          </p:nvSpPr>
          <p:spPr>
            <a:xfrm>
              <a:off x="7272059" y="1241822"/>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p:cNvSpPr txBox="1"/>
            <p:nvPr/>
          </p:nvSpPr>
          <p:spPr>
            <a:xfrm>
              <a:off x="7416075" y="1175330"/>
              <a:ext cx="792088" cy="276999"/>
            </a:xfrm>
            <a:prstGeom prst="rect">
              <a:avLst/>
            </a:prstGeom>
            <a:noFill/>
          </p:spPr>
          <p:txBody>
            <a:bodyPr wrap="square" rtlCol="0">
              <a:spAutoFit/>
            </a:bodyPr>
            <a:lstStyle/>
            <a:p>
              <a:r>
                <a:rPr lang="en-US" sz="1200" dirty="0" smtClean="0"/>
                <a:t>Average</a:t>
              </a:r>
              <a:endParaRPr lang="en-US" sz="1200" dirty="0"/>
            </a:p>
          </p:txBody>
        </p:sp>
        <p:sp>
          <p:nvSpPr>
            <p:cNvPr id="32" name="Oval 31"/>
            <p:cNvSpPr/>
            <p:nvPr/>
          </p:nvSpPr>
          <p:spPr>
            <a:xfrm>
              <a:off x="8172400" y="1241821"/>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p:cNvSpPr txBox="1"/>
            <p:nvPr/>
          </p:nvSpPr>
          <p:spPr>
            <a:xfrm>
              <a:off x="8316416" y="1175329"/>
              <a:ext cx="792088" cy="276999"/>
            </a:xfrm>
            <a:prstGeom prst="rect">
              <a:avLst/>
            </a:prstGeom>
            <a:noFill/>
          </p:spPr>
          <p:txBody>
            <a:bodyPr wrap="square" rtlCol="0">
              <a:spAutoFit/>
            </a:bodyPr>
            <a:lstStyle/>
            <a:p>
              <a:r>
                <a:rPr lang="en-GB" sz="1200" dirty="0" smtClean="0"/>
                <a:t>Low</a:t>
              </a:r>
              <a:endParaRPr lang="en-GB" sz="1200" dirty="0"/>
            </a:p>
          </p:txBody>
        </p:sp>
      </p:grpSp>
      <p:pic>
        <p:nvPicPr>
          <p:cNvPr id="3" name="Picture 2"/>
          <p:cNvPicPr>
            <a:picLocks noChangeAspect="1"/>
          </p:cNvPicPr>
          <p:nvPr/>
        </p:nvPicPr>
        <p:blipFill>
          <a:blip r:embed="rId4"/>
          <a:stretch>
            <a:fillRect/>
          </a:stretch>
        </p:blipFill>
        <p:spPr>
          <a:xfrm>
            <a:off x="2976563" y="1038225"/>
            <a:ext cx="2738438" cy="351501"/>
          </a:xfrm>
          <a:prstGeom prst="rect">
            <a:avLst/>
          </a:prstGeom>
        </p:spPr>
      </p:pic>
    </p:spTree>
    <p:extLst>
      <p:ext uri="{BB962C8B-B14F-4D97-AF65-F5344CB8AC3E}">
        <p14:creationId xmlns:p14="http://schemas.microsoft.com/office/powerpoint/2010/main" val="209021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a:p>
        </p:txBody>
      </p:sp>
      <p:sp>
        <p:nvSpPr>
          <p:cNvPr id="4" name="Title 3"/>
          <p:cNvSpPr>
            <a:spLocks noGrp="1"/>
          </p:cNvSpPr>
          <p:nvPr>
            <p:ph type="title"/>
          </p:nvPr>
        </p:nvSpPr>
        <p:spPr/>
        <p:txBody>
          <a:bodyPr/>
          <a:lstStyle/>
          <a:p>
            <a:endParaRPr lang="en-US" dirty="0"/>
          </a:p>
        </p:txBody>
      </p:sp>
      <p:pic>
        <p:nvPicPr>
          <p:cNvPr id="5" name="Picture 3" descr="C:\Users\WB212929\Pictures\BRT pictures\metrobus1.jpg"/>
          <p:cNvPicPr>
            <a:picLocks noChangeAspect="1" noChangeArrowheads="1"/>
          </p:cNvPicPr>
          <p:nvPr/>
        </p:nvPicPr>
        <p:blipFill>
          <a:blip r:embed="rId3" cstate="print"/>
          <a:srcRect/>
          <a:stretch>
            <a:fillRect/>
          </a:stretch>
        </p:blipFill>
        <p:spPr bwMode="auto">
          <a:xfrm>
            <a:off x="467544" y="3599204"/>
            <a:ext cx="3771528" cy="2516902"/>
          </a:xfrm>
          <a:prstGeom prst="rect">
            <a:avLst/>
          </a:prstGeom>
          <a:noFill/>
        </p:spPr>
      </p:pic>
      <p:graphicFrame>
        <p:nvGraphicFramePr>
          <p:cNvPr id="7" name="Object 2"/>
          <p:cNvGraphicFramePr>
            <a:graphicFrameLocks noChangeAspect="1"/>
          </p:cNvGraphicFramePr>
          <p:nvPr>
            <p:extLst/>
          </p:nvPr>
        </p:nvGraphicFramePr>
        <p:xfrm>
          <a:off x="5464108" y="1484784"/>
          <a:ext cx="3154362" cy="2562225"/>
        </p:xfrm>
        <a:graphic>
          <a:graphicData uri="http://schemas.openxmlformats.org/presentationml/2006/ole">
            <mc:AlternateContent xmlns:mc="http://schemas.openxmlformats.org/markup-compatibility/2006">
              <mc:Choice xmlns:v="urn:schemas-microsoft-com:vml" Requires="v">
                <p:oleObj spid="_x0000_s1078" name="Photo Editor Photo" r:id="rId4" imgW="6095238" imgH="4571429" progId="">
                  <p:embed/>
                </p:oleObj>
              </mc:Choice>
              <mc:Fallback>
                <p:oleObj name="Photo Editor Photo" r:id="rId4" imgW="6095238" imgH="457142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4108" y="1484784"/>
                        <a:ext cx="3154362"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pic>
        <p:nvPicPr>
          <p:cNvPr id="8" name="Picture 5"/>
          <p:cNvPicPr>
            <a:picLocks noChangeArrowheads="1"/>
          </p:cNvPicPr>
          <p:nvPr/>
        </p:nvPicPr>
        <p:blipFill>
          <a:blip r:embed="rId6" cstate="print"/>
          <a:srcRect/>
          <a:stretch>
            <a:fillRect/>
          </a:stretch>
        </p:blipFill>
        <p:spPr bwMode="auto">
          <a:xfrm>
            <a:off x="4239072" y="2952655"/>
            <a:ext cx="2133600" cy="1905000"/>
          </a:xfrm>
          <a:prstGeom prst="rect">
            <a:avLst/>
          </a:prstGeom>
          <a:solidFill>
            <a:srgbClr val="FFFFFF"/>
          </a:solidFill>
          <a:ln w="9525">
            <a:noFill/>
            <a:miter lim="800000"/>
            <a:headEnd/>
            <a:tailEnd/>
          </a:ln>
          <a:effectLst/>
        </p:spPr>
      </p:pic>
      <p:pic>
        <p:nvPicPr>
          <p:cNvPr id="9" name="Picture 7"/>
          <p:cNvPicPr>
            <a:picLocks noChangeAspect="1" noChangeArrowheads="1"/>
          </p:cNvPicPr>
          <p:nvPr/>
        </p:nvPicPr>
        <p:blipFill>
          <a:blip r:embed="rId7" cstate="email"/>
          <a:srcRect/>
          <a:stretch>
            <a:fillRect/>
          </a:stretch>
        </p:blipFill>
        <p:spPr bwMode="auto">
          <a:xfrm>
            <a:off x="5982552" y="4430975"/>
            <a:ext cx="2702315" cy="1600200"/>
          </a:xfrm>
          <a:prstGeom prst="rect">
            <a:avLst/>
          </a:prstGeom>
          <a:noFill/>
          <a:ln w="9525">
            <a:noFill/>
            <a:miter lim="800000"/>
            <a:headEnd/>
            <a:tailEnd/>
          </a:ln>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56568" y="1670876"/>
            <a:ext cx="1956713" cy="1467535"/>
          </a:xfrm>
          <a:prstGeom prst="rect">
            <a:avLst/>
          </a:prstGeom>
        </p:spPr>
      </p:pic>
      <p:pic>
        <p:nvPicPr>
          <p:cNvPr id="12" name="Picture 11"/>
          <p:cNvPicPr>
            <a:picLocks noChangeAspect="1"/>
          </p:cNvPicPr>
          <p:nvPr/>
        </p:nvPicPr>
        <p:blipFill rotWithShape="1">
          <a:blip r:embed="rId9" cstate="print">
            <a:extLst>
              <a:ext uri="{28A0092B-C50C-407E-A947-70E740481C1C}">
                <a14:useLocalDpi xmlns:a14="http://schemas.microsoft.com/office/drawing/2010/main" val="0"/>
              </a:ext>
            </a:extLst>
          </a:blip>
          <a:srcRect l="10140" t="35286" r="7082" b="22559"/>
          <a:stretch/>
        </p:blipFill>
        <p:spPr>
          <a:xfrm>
            <a:off x="2047779" y="1453995"/>
            <a:ext cx="2881745" cy="1956713"/>
          </a:xfrm>
          <a:prstGeom prst="rect">
            <a:avLst/>
          </a:prstGeom>
        </p:spPr>
      </p:pic>
    </p:spTree>
    <p:extLst>
      <p:ext uri="{BB962C8B-B14F-4D97-AF65-F5344CB8AC3E}">
        <p14:creationId xmlns:p14="http://schemas.microsoft.com/office/powerpoint/2010/main" val="59210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457200" y="413792"/>
            <a:ext cx="8229600" cy="1143000"/>
          </a:xfrm>
        </p:spPr>
        <p:txBody>
          <a:bodyPr>
            <a:normAutofit fontScale="90000"/>
          </a:bodyPr>
          <a:lstStyle/>
          <a:p>
            <a:r>
              <a:rPr lang="en-US" dirty="0" smtClean="0"/>
              <a:t>Possible uses for the Financing Instruments </a:t>
            </a:r>
            <a:br>
              <a:rPr lang="en-US" dirty="0" smtClean="0"/>
            </a:br>
            <a:r>
              <a:rPr lang="en-US" sz="4400" dirty="0" smtClean="0">
                <a:solidFill>
                  <a:schemeClr val="accent1">
                    <a:lumMod val="75000"/>
                  </a:schemeClr>
                </a:solidFill>
              </a:rPr>
              <a:t>General Beneficiaries</a:t>
            </a:r>
            <a:endParaRPr lang="en-US" dirty="0"/>
          </a:p>
        </p:txBody>
      </p:sp>
      <p:grpSp>
        <p:nvGrpSpPr>
          <p:cNvPr id="2" name="Group 1"/>
          <p:cNvGrpSpPr/>
          <p:nvPr/>
        </p:nvGrpSpPr>
        <p:grpSpPr>
          <a:xfrm>
            <a:off x="323528" y="2132856"/>
            <a:ext cx="8622337" cy="4032448"/>
            <a:chOff x="539552" y="2132856"/>
            <a:chExt cx="8406313" cy="3816424"/>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05" b="73126"/>
            <a:stretch/>
          </p:blipFill>
          <p:spPr bwMode="auto">
            <a:xfrm>
              <a:off x="539552" y="2132856"/>
              <a:ext cx="8406313"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413" t="86003" r="11075"/>
            <a:stretch/>
          </p:blipFill>
          <p:spPr bwMode="auto">
            <a:xfrm>
              <a:off x="539552" y="4581128"/>
              <a:ext cx="7790090"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42837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457200" y="228600"/>
            <a:ext cx="8229600" cy="1143000"/>
          </a:xfrm>
        </p:spPr>
        <p:txBody>
          <a:bodyPr>
            <a:normAutofit fontScale="90000"/>
          </a:bodyPr>
          <a:lstStyle/>
          <a:p>
            <a:r>
              <a:rPr lang="en-US" dirty="0" smtClean="0"/>
              <a:t>Possible uses for the Financing Instruments </a:t>
            </a:r>
            <a:br>
              <a:rPr lang="en-US" dirty="0" smtClean="0"/>
            </a:br>
            <a:r>
              <a:rPr lang="en-US" sz="4400" dirty="0" smtClean="0">
                <a:solidFill>
                  <a:schemeClr val="accent1">
                    <a:lumMod val="75000"/>
                  </a:schemeClr>
                </a:solidFill>
              </a:rPr>
              <a:t>Direct Beneficiaries</a:t>
            </a:r>
            <a:endParaRPr lang="en-US" dirty="0"/>
          </a:p>
        </p:txBody>
      </p:sp>
      <p:grpSp>
        <p:nvGrpSpPr>
          <p:cNvPr id="2" name="Group 1"/>
          <p:cNvGrpSpPr/>
          <p:nvPr/>
        </p:nvGrpSpPr>
        <p:grpSpPr>
          <a:xfrm>
            <a:off x="971600" y="1988840"/>
            <a:ext cx="7776864" cy="3897828"/>
            <a:chOff x="549455" y="2152815"/>
            <a:chExt cx="5943600" cy="2610603"/>
          </a:xfrm>
        </p:grpSpPr>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610" t="28303" b="47131"/>
            <a:stretch/>
          </p:blipFill>
          <p:spPr bwMode="auto">
            <a:xfrm>
              <a:off x="549455" y="2152815"/>
              <a:ext cx="59436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413" t="86003" r="11075"/>
            <a:stretch/>
          </p:blipFill>
          <p:spPr bwMode="auto">
            <a:xfrm>
              <a:off x="863780" y="3829968"/>
              <a:ext cx="53149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Oval 4"/>
          <p:cNvSpPr/>
          <p:nvPr/>
        </p:nvSpPr>
        <p:spPr>
          <a:xfrm>
            <a:off x="2915816" y="2348880"/>
            <a:ext cx="4968552" cy="19069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665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457200" y="152400"/>
            <a:ext cx="8229600" cy="1143000"/>
          </a:xfrm>
        </p:spPr>
        <p:txBody>
          <a:bodyPr>
            <a:normAutofit fontScale="90000"/>
          </a:bodyPr>
          <a:lstStyle/>
          <a:p>
            <a:r>
              <a:rPr lang="en-US" dirty="0" smtClean="0"/>
              <a:t>Possible uses for the Financing Instruments </a:t>
            </a:r>
            <a:br>
              <a:rPr lang="en-US" dirty="0" smtClean="0"/>
            </a:br>
            <a:r>
              <a:rPr lang="en-US" sz="4400" dirty="0" smtClean="0">
                <a:solidFill>
                  <a:schemeClr val="accent1">
                    <a:lumMod val="75000"/>
                  </a:schemeClr>
                </a:solidFill>
              </a:rPr>
              <a:t>Indirect Beneficiaries</a:t>
            </a:r>
            <a:endParaRPr lang="en-US" dirty="0"/>
          </a:p>
        </p:txBody>
      </p:sp>
      <p:pic>
        <p:nvPicPr>
          <p:cNvPr id="552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960"/>
          <a:stretch/>
        </p:blipFill>
        <p:spPr bwMode="auto">
          <a:xfrm>
            <a:off x="990600" y="1703512"/>
            <a:ext cx="751880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882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33736"/>
            <a:ext cx="8426896" cy="4433664"/>
          </a:xfrm>
        </p:spPr>
        <p:txBody>
          <a:bodyPr>
            <a:noAutofit/>
          </a:bodyPr>
          <a:lstStyle/>
          <a:p>
            <a:pPr marL="365760" lvl="1" indent="-256032">
              <a:spcBef>
                <a:spcPts val="400"/>
              </a:spcBef>
              <a:spcAft>
                <a:spcPts val="1200"/>
              </a:spcAft>
              <a:buSzPct val="68000"/>
              <a:buFont typeface="Wingdings 3"/>
              <a:buChar char=""/>
            </a:pPr>
            <a:r>
              <a:rPr lang="en-US" sz="2400" dirty="0" smtClean="0">
                <a:solidFill>
                  <a:schemeClr val="tx1"/>
                </a:solidFill>
              </a:rPr>
              <a:t>Link urban transport planning and operations with urban planning. </a:t>
            </a:r>
          </a:p>
          <a:p>
            <a:pPr marL="365760" lvl="1" indent="-256032">
              <a:spcBef>
                <a:spcPts val="400"/>
              </a:spcBef>
              <a:spcAft>
                <a:spcPts val="1200"/>
              </a:spcAft>
              <a:buSzPct val="68000"/>
              <a:buFont typeface="Wingdings 3"/>
              <a:buChar char=""/>
            </a:pPr>
            <a:r>
              <a:rPr lang="en-US" sz="2400" dirty="0" smtClean="0">
                <a:solidFill>
                  <a:schemeClr val="tx1"/>
                </a:solidFill>
              </a:rPr>
              <a:t>Combine revenue sources to ensure financial sustainability using the Who Benefits Pays principle. </a:t>
            </a:r>
          </a:p>
          <a:p>
            <a:pPr marL="365760" lvl="1" indent="-256032">
              <a:spcBef>
                <a:spcPts val="400"/>
              </a:spcBef>
              <a:spcAft>
                <a:spcPts val="1200"/>
              </a:spcAft>
              <a:buSzPct val="68000"/>
              <a:buFont typeface="Wingdings 3"/>
              <a:buChar char=""/>
            </a:pPr>
            <a:r>
              <a:rPr lang="en-US" sz="2400" dirty="0" smtClean="0">
                <a:solidFill>
                  <a:schemeClr val="tx1"/>
                </a:solidFill>
              </a:rPr>
              <a:t>Consider the effect of instruments on transport demand. Not only the choice of transport investment but also the choice of instrument will affect the use and demand for transport systems in a city: Wise Investments </a:t>
            </a:r>
            <a:endParaRPr lang="en-US" sz="2400" dirty="0">
              <a:solidFill>
                <a:schemeClr val="tx1"/>
              </a:solidFill>
            </a:endParaRPr>
          </a:p>
        </p:txBody>
      </p:sp>
      <p:sp>
        <p:nvSpPr>
          <p:cNvPr id="3" name="Title 2"/>
          <p:cNvSpPr>
            <a:spLocks noGrp="1"/>
          </p:cNvSpPr>
          <p:nvPr>
            <p:ph type="title"/>
          </p:nvPr>
        </p:nvSpPr>
        <p:spPr>
          <a:xfrm>
            <a:off x="457200" y="44624"/>
            <a:ext cx="8229600" cy="1143000"/>
          </a:xfrm>
        </p:spPr>
        <p:txBody>
          <a:bodyPr>
            <a:normAutofit/>
          </a:bodyPr>
          <a:lstStyle/>
          <a:p>
            <a:r>
              <a:rPr lang="en-US" sz="3200" dirty="0" smtClean="0"/>
              <a:t>Conclusions</a:t>
            </a:r>
            <a:endParaRPr lang="en-US" sz="3200" dirty="0"/>
          </a:p>
        </p:txBody>
      </p:sp>
    </p:spTree>
    <p:extLst>
      <p:ext uri="{BB962C8B-B14F-4D97-AF65-F5344CB8AC3E}">
        <p14:creationId xmlns:p14="http://schemas.microsoft.com/office/powerpoint/2010/main" val="2102139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704" y="1357536"/>
            <a:ext cx="8350696" cy="4052664"/>
          </a:xfrm>
        </p:spPr>
        <p:txBody>
          <a:bodyPr>
            <a:noAutofit/>
          </a:bodyPr>
          <a:lstStyle/>
          <a:p>
            <a:pPr marL="603504" lvl="2" indent="-256032">
              <a:spcBef>
                <a:spcPts val="400"/>
              </a:spcBef>
              <a:spcAft>
                <a:spcPts val="1200"/>
              </a:spcAft>
              <a:buSzPct val="68000"/>
              <a:buFont typeface="Wingdings 3"/>
              <a:buChar char=""/>
            </a:pPr>
            <a:r>
              <a:rPr lang="en-GB" sz="2400" dirty="0" smtClean="0"/>
              <a:t>Ensure </a:t>
            </a:r>
            <a:r>
              <a:rPr lang="en-GB" sz="2400" dirty="0"/>
              <a:t>appropriate use of public subsidies. </a:t>
            </a:r>
            <a:r>
              <a:rPr lang="en-GB" sz="2400" dirty="0" smtClean="0"/>
              <a:t>Subsidies </a:t>
            </a:r>
            <a:r>
              <a:rPr lang="en-GB" sz="2400" dirty="0"/>
              <a:t>should be coupled with </a:t>
            </a:r>
            <a:r>
              <a:rPr lang="en-GB" sz="2400" dirty="0" smtClean="0"/>
              <a:t>regulations, </a:t>
            </a:r>
            <a:r>
              <a:rPr lang="en-GB" sz="2400" dirty="0"/>
              <a:t>such as contract </a:t>
            </a:r>
            <a:r>
              <a:rPr lang="en-GB" sz="2400" dirty="0" smtClean="0"/>
              <a:t>and </a:t>
            </a:r>
            <a:r>
              <a:rPr lang="en-GB" sz="2400" dirty="0"/>
              <a:t>quality </a:t>
            </a:r>
            <a:r>
              <a:rPr lang="en-GB" sz="2400" dirty="0" smtClean="0"/>
              <a:t>performance indicators</a:t>
            </a:r>
            <a:r>
              <a:rPr lang="en-GB" sz="2400" dirty="0"/>
              <a:t>, to guarantee </a:t>
            </a:r>
            <a:r>
              <a:rPr lang="en-GB" sz="2400" dirty="0" smtClean="0"/>
              <a:t>high-quality </a:t>
            </a:r>
            <a:r>
              <a:rPr lang="en-GB" sz="2400" dirty="0"/>
              <a:t>sustainable </a:t>
            </a:r>
            <a:r>
              <a:rPr lang="en-GB" sz="2400" dirty="0" smtClean="0"/>
              <a:t>public transport.</a:t>
            </a:r>
          </a:p>
          <a:p>
            <a:pPr marL="603504" lvl="2" indent="-256032">
              <a:spcBef>
                <a:spcPts val="400"/>
              </a:spcBef>
              <a:spcAft>
                <a:spcPts val="1200"/>
              </a:spcAft>
              <a:buSzPct val="68000"/>
              <a:buFont typeface="Wingdings 3"/>
              <a:buChar char=""/>
            </a:pPr>
            <a:r>
              <a:rPr lang="en-GB" sz="2400" dirty="0"/>
              <a:t>Allow cities financial autonomy and capacity. A </a:t>
            </a:r>
            <a:r>
              <a:rPr lang="en-GB" sz="2400" dirty="0">
                <a:solidFill>
                  <a:srgbClr val="FF0000"/>
                </a:solidFill>
              </a:rPr>
              <a:t>property tax </a:t>
            </a:r>
            <a:r>
              <a:rPr lang="en-GB" sz="2400" dirty="0"/>
              <a:t>can be an important tool as it is a cost-effective way to raise critical revenue to cover the capital, maintenance, and operation costs for elements of the transport system, such as</a:t>
            </a:r>
            <a:r>
              <a:rPr lang="en-GB" sz="2400" dirty="0" smtClean="0"/>
              <a:t>, mass transit, and </a:t>
            </a:r>
            <a:r>
              <a:rPr lang="en-GB" sz="2400" dirty="0"/>
              <a:t>neighbourhood roads and </a:t>
            </a:r>
            <a:r>
              <a:rPr lang="en-GB" sz="2400" dirty="0" smtClean="0"/>
              <a:t>sidewalks.</a:t>
            </a:r>
            <a:endParaRPr lang="en-GB" sz="2400" dirty="0"/>
          </a:p>
          <a:p>
            <a:pPr marL="603504" lvl="2" indent="-256032">
              <a:spcBef>
                <a:spcPts val="400"/>
              </a:spcBef>
              <a:spcAft>
                <a:spcPts val="1200"/>
              </a:spcAft>
              <a:buSzPct val="68000"/>
              <a:buFont typeface="Wingdings 3"/>
              <a:buChar char=""/>
            </a:pPr>
            <a:endParaRPr lang="en-GB" sz="2400" dirty="0"/>
          </a:p>
        </p:txBody>
      </p:sp>
      <p:sp>
        <p:nvSpPr>
          <p:cNvPr id="3" name="Title 2"/>
          <p:cNvSpPr>
            <a:spLocks noGrp="1"/>
          </p:cNvSpPr>
          <p:nvPr>
            <p:ph type="title"/>
          </p:nvPr>
        </p:nvSpPr>
        <p:spPr>
          <a:xfrm>
            <a:off x="457200" y="44624"/>
            <a:ext cx="8229600" cy="1143000"/>
          </a:xfrm>
        </p:spPr>
        <p:txBody>
          <a:bodyPr>
            <a:normAutofit/>
          </a:bodyPr>
          <a:lstStyle/>
          <a:p>
            <a:r>
              <a:rPr lang="en-US" sz="3200" dirty="0" smtClean="0"/>
              <a:t>Conclusions</a:t>
            </a:r>
            <a:endParaRPr lang="en-US" sz="3200" dirty="0"/>
          </a:p>
        </p:txBody>
      </p:sp>
    </p:spTree>
    <p:extLst>
      <p:ext uri="{BB962C8B-B14F-4D97-AF65-F5344CB8AC3E}">
        <p14:creationId xmlns:p14="http://schemas.microsoft.com/office/powerpoint/2010/main" val="1847838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447800"/>
            <a:ext cx="7978080" cy="4360920"/>
          </a:xfrm>
        </p:spPr>
        <p:txBody>
          <a:bodyPr>
            <a:noAutofit/>
          </a:bodyPr>
          <a:lstStyle/>
          <a:p>
            <a:pPr marL="365760" lvl="1" indent="-256032">
              <a:spcBef>
                <a:spcPts val="400"/>
              </a:spcBef>
              <a:spcAft>
                <a:spcPts val="1200"/>
              </a:spcAft>
              <a:buSzPct val="68000"/>
              <a:buFont typeface="Wingdings 3"/>
              <a:buChar char=""/>
            </a:pPr>
            <a:r>
              <a:rPr lang="en-GB" sz="2800" dirty="0" smtClean="0">
                <a:solidFill>
                  <a:schemeClr val="tx1"/>
                </a:solidFill>
              </a:rPr>
              <a:t>Allow </a:t>
            </a:r>
            <a:r>
              <a:rPr lang="en-GB" sz="2800" dirty="0">
                <a:solidFill>
                  <a:schemeClr val="tx1"/>
                </a:solidFill>
              </a:rPr>
              <a:t>a role for national </a:t>
            </a:r>
            <a:r>
              <a:rPr lang="en-GB" sz="2800" dirty="0" smtClean="0">
                <a:solidFill>
                  <a:schemeClr val="tx1"/>
                </a:solidFill>
              </a:rPr>
              <a:t>governments and </a:t>
            </a:r>
            <a:r>
              <a:rPr lang="en-GB" sz="2800" dirty="0">
                <a:solidFill>
                  <a:schemeClr val="tx1"/>
                </a:solidFill>
              </a:rPr>
              <a:t>international funding in light of </a:t>
            </a:r>
            <a:r>
              <a:rPr lang="en-GB" sz="2800" dirty="0" smtClean="0">
                <a:solidFill>
                  <a:schemeClr val="tx1"/>
                </a:solidFill>
              </a:rPr>
              <a:t>climate change </a:t>
            </a:r>
            <a:r>
              <a:rPr lang="en-GB" sz="2800" dirty="0">
                <a:solidFill>
                  <a:schemeClr val="tx1"/>
                </a:solidFill>
              </a:rPr>
              <a:t>and the need to invest in projects that contribute to the global </a:t>
            </a:r>
            <a:r>
              <a:rPr lang="en-GB" sz="2800" dirty="0" smtClean="0">
                <a:solidFill>
                  <a:schemeClr val="tx1"/>
                </a:solidFill>
              </a:rPr>
              <a:t>benefit of </a:t>
            </a:r>
            <a:r>
              <a:rPr lang="en-GB" sz="2800" dirty="0">
                <a:solidFill>
                  <a:schemeClr val="tx1"/>
                </a:solidFill>
              </a:rPr>
              <a:t>reducing emissions from the transport </a:t>
            </a:r>
            <a:r>
              <a:rPr lang="en-GB" sz="2800" dirty="0" smtClean="0">
                <a:solidFill>
                  <a:schemeClr val="tx1"/>
                </a:solidFill>
              </a:rPr>
              <a:t>sector.</a:t>
            </a:r>
          </a:p>
          <a:p>
            <a:pPr marL="365760" lvl="1" indent="-256032">
              <a:spcBef>
                <a:spcPts val="400"/>
              </a:spcBef>
              <a:spcAft>
                <a:spcPts val="1200"/>
              </a:spcAft>
              <a:buSzPct val="68000"/>
              <a:buFont typeface="Wingdings 3"/>
              <a:buChar char=""/>
            </a:pPr>
            <a:r>
              <a:rPr lang="en-GB" sz="2800" dirty="0">
                <a:solidFill>
                  <a:schemeClr val="tx1"/>
                </a:solidFill>
              </a:rPr>
              <a:t>Understand the need for a gradual introduction of </a:t>
            </a:r>
            <a:r>
              <a:rPr lang="en-GB" sz="2800" dirty="0" smtClean="0">
                <a:solidFill>
                  <a:schemeClr val="tx1"/>
                </a:solidFill>
              </a:rPr>
              <a:t>user charges.</a:t>
            </a:r>
          </a:p>
        </p:txBody>
      </p:sp>
      <p:sp>
        <p:nvSpPr>
          <p:cNvPr id="3" name="Title 2"/>
          <p:cNvSpPr>
            <a:spLocks noGrp="1"/>
          </p:cNvSpPr>
          <p:nvPr>
            <p:ph type="title"/>
          </p:nvPr>
        </p:nvSpPr>
        <p:spPr>
          <a:xfrm>
            <a:off x="457200" y="44624"/>
            <a:ext cx="8229600" cy="1143000"/>
          </a:xfrm>
        </p:spPr>
        <p:txBody>
          <a:bodyPr>
            <a:normAutofit/>
          </a:bodyPr>
          <a:lstStyle/>
          <a:p>
            <a:r>
              <a:rPr lang="en-US" sz="3200" dirty="0" smtClean="0"/>
              <a:t>Conclusions</a:t>
            </a:r>
            <a:endParaRPr lang="en-US" sz="3200" dirty="0"/>
          </a:p>
        </p:txBody>
      </p:sp>
    </p:spTree>
    <p:extLst>
      <p:ext uri="{BB962C8B-B14F-4D97-AF65-F5344CB8AC3E}">
        <p14:creationId xmlns:p14="http://schemas.microsoft.com/office/powerpoint/2010/main" val="717352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lvl="1" indent="-256032">
              <a:spcBef>
                <a:spcPts val="400"/>
              </a:spcBef>
              <a:spcAft>
                <a:spcPts val="1200"/>
              </a:spcAft>
              <a:buSzPct val="68000"/>
              <a:buFont typeface="Wingdings 3"/>
              <a:buChar char=""/>
            </a:pPr>
            <a:r>
              <a:rPr lang="en-GB" sz="2800" dirty="0">
                <a:solidFill>
                  <a:srgbClr val="00284C"/>
                </a:solidFill>
                <a:ea typeface="+mn-ea"/>
              </a:rPr>
              <a:t>Consider land value–based financing </a:t>
            </a:r>
            <a:r>
              <a:rPr lang="en-GB" sz="2800" dirty="0" smtClean="0">
                <a:solidFill>
                  <a:srgbClr val="00284C"/>
                </a:solidFill>
                <a:ea typeface="+mn-ea"/>
              </a:rPr>
              <a:t>instruments but be aware of transaction cost and political work behind.</a:t>
            </a:r>
            <a:endParaRPr lang="en-GB" sz="2800" dirty="0">
              <a:solidFill>
                <a:srgbClr val="00284C"/>
              </a:solidFill>
              <a:ea typeface="+mn-ea"/>
            </a:endParaRPr>
          </a:p>
          <a:p>
            <a:r>
              <a:rPr lang="en-GB" sz="2800" dirty="0" smtClean="0"/>
              <a:t>The framework guides </a:t>
            </a:r>
            <a:r>
              <a:rPr lang="en-GB" sz="2800" dirty="0"/>
              <a:t>the assessment of revenue options and helps cities use </a:t>
            </a:r>
            <a:r>
              <a:rPr lang="en-GB" sz="2800" dirty="0" smtClean="0"/>
              <a:t>instruments strategically </a:t>
            </a:r>
            <a:r>
              <a:rPr lang="en-GB" sz="2800" dirty="0"/>
              <a:t>to not only fund needed transport investment but also </a:t>
            </a:r>
            <a:r>
              <a:rPr lang="en-GB" sz="2800" dirty="0" smtClean="0"/>
              <a:t>actually achieve </a:t>
            </a:r>
            <a:r>
              <a:rPr lang="en-GB" sz="2800" dirty="0"/>
              <a:t>their larger sustainable urban transport and development </a:t>
            </a:r>
            <a:r>
              <a:rPr lang="en-GB" sz="2800" dirty="0" smtClean="0"/>
              <a:t>objectives.</a:t>
            </a:r>
            <a:endParaRPr lang="es-CO" sz="7200" dirty="0" smtClean="0"/>
          </a:p>
        </p:txBody>
      </p:sp>
      <p:sp>
        <p:nvSpPr>
          <p:cNvPr id="3" name="Title 2"/>
          <p:cNvSpPr>
            <a:spLocks noGrp="1"/>
          </p:cNvSpPr>
          <p:nvPr>
            <p:ph type="title"/>
          </p:nvPr>
        </p:nvSpPr>
        <p:spPr/>
        <p:txBody>
          <a:bodyPr>
            <a:normAutofit/>
          </a:bodyPr>
          <a:lstStyle/>
          <a:p>
            <a:r>
              <a:rPr lang="en-US" sz="3200" dirty="0" smtClean="0"/>
              <a:t>Conclusions</a:t>
            </a:r>
            <a:endParaRPr lang="en-US" sz="3200" dirty="0"/>
          </a:p>
        </p:txBody>
      </p:sp>
    </p:spTree>
    <p:extLst>
      <p:ext uri="{BB962C8B-B14F-4D97-AF65-F5344CB8AC3E}">
        <p14:creationId xmlns:p14="http://schemas.microsoft.com/office/powerpoint/2010/main" val="2181701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1"/>
          <p:cNvPicPr>
            <a:picLocks noGrp="1" noChangeAspect="1" noChangeArrowheads="1"/>
          </p:cNvPicPr>
          <p:nvPr>
            <p:ph idx="1"/>
          </p:nvPr>
        </p:nvPicPr>
        <p:blipFill>
          <a:blip r:embed="rId3" cstate="email"/>
          <a:srcRect/>
          <a:stretch>
            <a:fillRect/>
          </a:stretch>
        </p:blipFill>
        <p:spPr bwMode="auto">
          <a:xfrm>
            <a:off x="1600200" y="2921639"/>
            <a:ext cx="2575020" cy="1507487"/>
          </a:xfrm>
          <a:prstGeom prst="rect">
            <a:avLst/>
          </a:prstGeom>
          <a:noFill/>
          <a:ln w="9525">
            <a:noFill/>
            <a:miter lim="800000"/>
            <a:headEnd/>
            <a:tailEnd/>
          </a:ln>
          <a:effectLst/>
        </p:spPr>
      </p:pic>
      <p:sp>
        <p:nvSpPr>
          <p:cNvPr id="2" name="Title 1"/>
          <p:cNvSpPr>
            <a:spLocks noGrp="1"/>
          </p:cNvSpPr>
          <p:nvPr>
            <p:ph type="title"/>
          </p:nvPr>
        </p:nvSpPr>
        <p:spPr>
          <a:xfrm>
            <a:off x="457200" y="1143000"/>
            <a:ext cx="8229600" cy="551688"/>
          </a:xfrm>
        </p:spPr>
        <p:txBody>
          <a:bodyPr>
            <a:noAutofit/>
          </a:bodyPr>
          <a:lstStyle/>
          <a:p>
            <a:endParaRPr lang="es-ES" sz="3600" dirty="0"/>
          </a:p>
        </p:txBody>
      </p:sp>
      <p:pic>
        <p:nvPicPr>
          <p:cNvPr id="6" name="Picture 6" descr="troncal peaton"/>
          <p:cNvPicPr>
            <a:picLocks noChangeAspect="1" noChangeArrowheads="1"/>
          </p:cNvPicPr>
          <p:nvPr/>
        </p:nvPicPr>
        <p:blipFill>
          <a:blip r:embed="rId4" cstate="email"/>
          <a:srcRect/>
          <a:stretch>
            <a:fillRect/>
          </a:stretch>
        </p:blipFill>
        <p:spPr bwMode="auto">
          <a:xfrm>
            <a:off x="0" y="4312476"/>
            <a:ext cx="2593958" cy="2428892"/>
          </a:xfrm>
          <a:prstGeom prst="rect">
            <a:avLst/>
          </a:prstGeom>
          <a:noFill/>
        </p:spPr>
      </p:pic>
      <p:pic>
        <p:nvPicPr>
          <p:cNvPr id="7" name="Picture 20"/>
          <p:cNvPicPr>
            <a:picLocks noChangeAspect="1" noChangeArrowheads="1"/>
          </p:cNvPicPr>
          <p:nvPr/>
        </p:nvPicPr>
        <p:blipFill>
          <a:blip r:embed="rId5" cstate="email"/>
          <a:srcRect/>
          <a:stretch>
            <a:fillRect/>
          </a:stretch>
        </p:blipFill>
        <p:spPr bwMode="auto">
          <a:xfrm>
            <a:off x="0" y="1864246"/>
            <a:ext cx="2267744" cy="2707754"/>
          </a:xfrm>
          <a:prstGeom prst="rect">
            <a:avLst/>
          </a:prstGeom>
          <a:noFill/>
          <a:ln w="9525">
            <a:noFill/>
            <a:miter lim="800000"/>
            <a:headEnd/>
            <a:tailEnd/>
          </a:ln>
          <a:effectLst/>
        </p:spPr>
      </p:pic>
      <p:sp>
        <p:nvSpPr>
          <p:cNvPr id="9" name="AutoShape 15"/>
          <p:cNvSpPr>
            <a:spLocks noChangeArrowheads="1"/>
          </p:cNvSpPr>
          <p:nvPr/>
        </p:nvSpPr>
        <p:spPr bwMode="auto">
          <a:xfrm>
            <a:off x="4232920" y="3200400"/>
            <a:ext cx="720080" cy="8423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a:effectLst/>
        </p:spPr>
        <p:txBody>
          <a:bodyPr wrap="none" lIns="45720" rIns="45720" anchor="ctr"/>
          <a:lstStyle/>
          <a:p>
            <a:endParaRPr lang="en-US" dirty="0"/>
          </a:p>
        </p:txBody>
      </p:sp>
      <p:pic>
        <p:nvPicPr>
          <p:cNvPr id="13" name="Picture 3" descr="C:\Users\WB212929\Pictures\BRT pictures\metrobus1.jpg"/>
          <p:cNvPicPr>
            <a:picLocks noChangeAspect="1" noChangeArrowheads="1"/>
          </p:cNvPicPr>
          <p:nvPr/>
        </p:nvPicPr>
        <p:blipFill>
          <a:blip r:embed="rId6" cstate="print"/>
          <a:srcRect/>
          <a:stretch>
            <a:fillRect/>
          </a:stretch>
        </p:blipFill>
        <p:spPr bwMode="auto">
          <a:xfrm>
            <a:off x="5105400" y="2895600"/>
            <a:ext cx="3771528" cy="2516902"/>
          </a:xfrm>
          <a:prstGeom prst="rect">
            <a:avLst/>
          </a:prstGeom>
          <a:noFill/>
        </p:spPr>
      </p:pic>
      <p:pic>
        <p:nvPicPr>
          <p:cNvPr id="12" name="Picture 11"/>
          <p:cNvPicPr>
            <a:picLocks noChangeAspect="1" noChangeArrowheads="1"/>
          </p:cNvPicPr>
          <p:nvPr/>
        </p:nvPicPr>
        <p:blipFill>
          <a:blip r:embed="rId7" cstate="print"/>
          <a:srcRect/>
          <a:stretch>
            <a:fillRect/>
          </a:stretch>
        </p:blipFill>
        <p:spPr bwMode="auto">
          <a:xfrm>
            <a:off x="8195734" y="6172200"/>
            <a:ext cx="948267" cy="609600"/>
          </a:xfrm>
          <a:prstGeom prst="rect">
            <a:avLst/>
          </a:prstGeom>
          <a:noFill/>
          <a:ln w="9525">
            <a:noFill/>
            <a:miter lim="800000"/>
            <a:headEnd/>
            <a:tailEnd/>
          </a:ln>
        </p:spPr>
      </p:pic>
      <p:pic>
        <p:nvPicPr>
          <p:cNvPr id="16" name="Picture 4" descr="Pingentes3"/>
          <p:cNvPicPr>
            <a:picLocks noChangeAspect="1" noChangeArrowheads="1"/>
          </p:cNvPicPr>
          <p:nvPr/>
        </p:nvPicPr>
        <p:blipFill>
          <a:blip r:embed="rId8" cstate="print"/>
          <a:srcRect/>
          <a:stretch>
            <a:fillRect/>
          </a:stretch>
        </p:blipFill>
        <p:spPr bwMode="auto">
          <a:xfrm>
            <a:off x="1219201" y="457200"/>
            <a:ext cx="2875820" cy="2152650"/>
          </a:xfrm>
          <a:prstGeom prst="rect">
            <a:avLst/>
          </a:prstGeom>
          <a:noFill/>
        </p:spPr>
      </p:pic>
      <p:graphicFrame>
        <p:nvGraphicFramePr>
          <p:cNvPr id="2049" name="Object 1"/>
          <p:cNvGraphicFramePr>
            <a:graphicFrameLocks noChangeAspect="1"/>
          </p:cNvGraphicFramePr>
          <p:nvPr/>
        </p:nvGraphicFramePr>
        <p:xfrm>
          <a:off x="1905000" y="4343402"/>
          <a:ext cx="2551113" cy="1816257"/>
        </p:xfrm>
        <a:graphic>
          <a:graphicData uri="http://schemas.openxmlformats.org/presentationml/2006/ole">
            <mc:AlternateContent xmlns:mc="http://schemas.openxmlformats.org/markup-compatibility/2006">
              <mc:Choice xmlns:v="urn:schemas-microsoft-com:vml" Requires="v">
                <p:oleObj spid="_x0000_s2154" name="Photo Editor Photo" r:id="rId9" imgW="8504762" imgH="5466667" progId="">
                  <p:embed/>
                </p:oleObj>
              </mc:Choice>
              <mc:Fallback>
                <p:oleObj name="Photo Editor Photo" r:id="rId9" imgW="8504762" imgH="5466667"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4343402"/>
                        <a:ext cx="2551113" cy="181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 name="Object 2"/>
          <p:cNvGraphicFramePr>
            <a:graphicFrameLocks noChangeAspect="1"/>
          </p:cNvGraphicFramePr>
          <p:nvPr/>
        </p:nvGraphicFramePr>
        <p:xfrm>
          <a:off x="5181600" y="381001"/>
          <a:ext cx="3154362" cy="2562225"/>
        </p:xfrm>
        <a:graphic>
          <a:graphicData uri="http://schemas.openxmlformats.org/presentationml/2006/ole">
            <mc:AlternateContent xmlns:mc="http://schemas.openxmlformats.org/markup-compatibility/2006">
              <mc:Choice xmlns:v="urn:schemas-microsoft-com:vml" Requires="v">
                <p:oleObj spid="_x0000_s2155" name="Photo Editor Photo" r:id="rId11" imgW="6095238" imgH="4571429" progId="">
                  <p:embed/>
                </p:oleObj>
              </mc:Choice>
              <mc:Fallback>
                <p:oleObj name="Photo Editor Photo" r:id="rId11" imgW="6095238" imgH="4571429"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600" y="381001"/>
                        <a:ext cx="3154362"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pic>
        <p:nvPicPr>
          <p:cNvPr id="15" name="Picture 5"/>
          <p:cNvPicPr>
            <a:picLocks noChangeArrowheads="1"/>
          </p:cNvPicPr>
          <p:nvPr/>
        </p:nvPicPr>
        <p:blipFill>
          <a:blip r:embed="rId13" cstate="print"/>
          <a:srcRect/>
          <a:stretch>
            <a:fillRect/>
          </a:stretch>
        </p:blipFill>
        <p:spPr bwMode="auto">
          <a:xfrm>
            <a:off x="6743328" y="1862267"/>
            <a:ext cx="2133600" cy="1905000"/>
          </a:xfrm>
          <a:prstGeom prst="rect">
            <a:avLst/>
          </a:prstGeom>
          <a:solidFill>
            <a:srgbClr val="FFFFFF"/>
          </a:solidFill>
          <a:ln w="9525">
            <a:noFill/>
            <a:miter lim="800000"/>
            <a:headEnd/>
            <a:tailEnd/>
          </a:ln>
          <a:effectLst/>
        </p:spPr>
      </p:pic>
      <p:pic>
        <p:nvPicPr>
          <p:cNvPr id="18" name="Picture 2" descr="http://www.protransporte.gob.pe/images/marcha_blanca/DSCN1773.JPG"/>
          <p:cNvPicPr>
            <a:picLocks noChangeAspect="1" noChangeArrowheads="1"/>
          </p:cNvPicPr>
          <p:nvPr/>
        </p:nvPicPr>
        <p:blipFill>
          <a:blip r:embed="rId14" cstate="email"/>
          <a:srcRect/>
          <a:stretch>
            <a:fillRect/>
          </a:stretch>
        </p:blipFill>
        <p:spPr bwMode="auto">
          <a:xfrm>
            <a:off x="4724401" y="4988725"/>
            <a:ext cx="2492369" cy="1869277"/>
          </a:xfrm>
          <a:prstGeom prst="rect">
            <a:avLst/>
          </a:prstGeom>
          <a:noFill/>
        </p:spPr>
      </p:pic>
      <p:pic>
        <p:nvPicPr>
          <p:cNvPr id="17" name="Picture 7"/>
          <p:cNvPicPr>
            <a:picLocks noChangeAspect="1" noChangeArrowheads="1"/>
          </p:cNvPicPr>
          <p:nvPr/>
        </p:nvPicPr>
        <p:blipFill>
          <a:blip r:embed="rId15" cstate="email"/>
          <a:srcRect/>
          <a:stretch>
            <a:fillRect/>
          </a:stretch>
        </p:blipFill>
        <p:spPr bwMode="auto">
          <a:xfrm>
            <a:off x="6441686" y="5257800"/>
            <a:ext cx="2702315" cy="1600200"/>
          </a:xfrm>
          <a:prstGeom prst="rect">
            <a:avLst/>
          </a:prstGeom>
          <a:noFill/>
          <a:ln w="9525">
            <a:noFill/>
            <a:miter lim="800000"/>
            <a:headEnd/>
            <a:tailEnd/>
          </a:ln>
          <a:effectLst/>
        </p:spPr>
      </p:pic>
    </p:spTree>
    <p:extLst>
      <p:ext uri="{BB962C8B-B14F-4D97-AF65-F5344CB8AC3E}">
        <p14:creationId xmlns:p14="http://schemas.microsoft.com/office/powerpoint/2010/main" val="352249749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 calcmode="lin" valueType="num">
                                      <p:cBhvr>
                                        <p:cTn id="9" dur="500" fill="hold"/>
                                        <p:tgtEl>
                                          <p:spTgt spid="2050"/>
                                        </p:tgtEl>
                                        <p:attrNameLst>
                                          <p:attrName>ppt_x</p:attrName>
                                        </p:attrNameLst>
                                      </p:cBhvr>
                                      <p:tavLst>
                                        <p:tav tm="0">
                                          <p:val>
                                            <p:fltVal val="0.5"/>
                                          </p:val>
                                        </p:tav>
                                        <p:tav tm="100000">
                                          <p:val>
                                            <p:strVal val="#ppt_x"/>
                                          </p:val>
                                        </p:tav>
                                      </p:tavLst>
                                    </p:anim>
                                    <p:anim calcmode="lin" valueType="num">
                                      <p:cBhvr>
                                        <p:cTn id="10" dur="500" fill="hold"/>
                                        <p:tgtEl>
                                          <p:spTgt spid="2050"/>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slide(fromBottom)">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_tradnl" dirty="0" smtClean="0"/>
              <a:t> </a:t>
            </a:r>
          </a:p>
          <a:p>
            <a:endParaRPr lang="en-US" dirty="0"/>
          </a:p>
        </p:txBody>
      </p:sp>
      <p:sp>
        <p:nvSpPr>
          <p:cNvPr id="3" name="Title 2"/>
          <p:cNvSpPr>
            <a:spLocks noGrp="1"/>
          </p:cNvSpPr>
          <p:nvPr>
            <p:ph type="title"/>
          </p:nvPr>
        </p:nvSpPr>
        <p:spPr/>
        <p:txBody>
          <a:bodyPr/>
          <a:lstStyle/>
          <a:p>
            <a:r>
              <a:rPr lang="es-ES_tradnl" dirty="0" smtClean="0"/>
              <a:t>Epilogue</a:t>
            </a:r>
            <a:endParaRPr lang="en-US" dirty="0"/>
          </a:p>
        </p:txBody>
      </p:sp>
      <p:graphicFrame>
        <p:nvGraphicFramePr>
          <p:cNvPr id="6" name="3 Marcador de contenido"/>
          <p:cNvGraphicFramePr>
            <a:graphicFrameLocks/>
          </p:cNvGraphicFramePr>
          <p:nvPr>
            <p:extLst/>
          </p:nvPr>
        </p:nvGraphicFramePr>
        <p:xfrm>
          <a:off x="457200" y="1481138"/>
          <a:ext cx="8579296" cy="4756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1907704" y="2636912"/>
            <a:ext cx="2736304"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3115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s-ES_tradnl" dirty="0" smtClean="0"/>
          </a:p>
          <a:p>
            <a:r>
              <a:rPr lang="en-US" u="sng" dirty="0">
                <a:hlinkClick r:id="rId2"/>
              </a:rPr>
              <a:t>Sustainable Urban Transport Financing from the Sidewalk to the </a:t>
            </a:r>
            <a:r>
              <a:rPr lang="en-US" u="sng" dirty="0" smtClean="0">
                <a:hlinkClick r:id="rId2"/>
              </a:rPr>
              <a:t>Subway</a:t>
            </a:r>
            <a:endParaRPr lang="en-US" u="sng" dirty="0" smtClean="0"/>
          </a:p>
          <a:p>
            <a:r>
              <a:rPr lang="en-US" dirty="0" smtClean="0"/>
              <a:t>or here: </a:t>
            </a:r>
          </a:p>
          <a:p>
            <a:r>
              <a:rPr lang="en-US" u="sng" dirty="0">
                <a:hlinkClick r:id="rId2"/>
              </a:rPr>
              <a:t>https://openknowledge.worldbank.org/handle/10986/23521</a:t>
            </a:r>
            <a:r>
              <a:rPr lang="en-US" dirty="0"/>
              <a:t> </a:t>
            </a:r>
            <a:endParaRPr lang="en-US" dirty="0"/>
          </a:p>
        </p:txBody>
      </p:sp>
      <p:sp>
        <p:nvSpPr>
          <p:cNvPr id="3" name="Title 2"/>
          <p:cNvSpPr>
            <a:spLocks noGrp="1"/>
          </p:cNvSpPr>
          <p:nvPr>
            <p:ph type="title"/>
          </p:nvPr>
        </p:nvSpPr>
        <p:spPr/>
        <p:txBody>
          <a:bodyPr/>
          <a:lstStyle/>
          <a:p>
            <a:r>
              <a:rPr lang="en-US" dirty="0" smtClean="0"/>
              <a:t>Download the book here </a:t>
            </a:r>
            <a:endParaRPr lang="en-US" dirty="0"/>
          </a:p>
        </p:txBody>
      </p:sp>
    </p:spTree>
    <p:extLst>
      <p:ext uri="{BB962C8B-B14F-4D97-AF65-F5344CB8AC3E}">
        <p14:creationId xmlns:p14="http://schemas.microsoft.com/office/powerpoint/2010/main" val="1350627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Financing needs: an approximation</a:t>
            </a:r>
            <a:endParaRPr lang="en-US" dirty="0"/>
          </a:p>
        </p:txBody>
      </p:sp>
      <p:pic>
        <p:nvPicPr>
          <p:cNvPr id="4915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121"/>
          <a:stretch/>
        </p:blipFill>
        <p:spPr bwMode="auto">
          <a:xfrm>
            <a:off x="153476" y="1754430"/>
            <a:ext cx="8859556" cy="38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174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elcomercio.com/quito/BiciQ-Foto-Julio-Estrella-COMERCIO_ECMIMA20120731_0059_4.jpg"/>
          <p:cNvPicPr>
            <a:picLocks noChangeAspect="1" noChangeArrowheads="1"/>
          </p:cNvPicPr>
          <p:nvPr/>
        </p:nvPicPr>
        <p:blipFill>
          <a:blip r:embed="rId2" cstate="print"/>
          <a:srcRect/>
          <a:stretch>
            <a:fillRect/>
          </a:stretch>
        </p:blipFill>
        <p:spPr bwMode="auto">
          <a:xfrm>
            <a:off x="1475656" y="404664"/>
            <a:ext cx="5905500" cy="4191001"/>
          </a:xfrm>
          <a:prstGeom prst="rect">
            <a:avLst/>
          </a:prstGeom>
          <a:noFill/>
        </p:spPr>
      </p:pic>
      <p:sp>
        <p:nvSpPr>
          <p:cNvPr id="4" name="3 CuadroTexto"/>
          <p:cNvSpPr txBox="1"/>
          <p:nvPr/>
        </p:nvSpPr>
        <p:spPr>
          <a:xfrm>
            <a:off x="2195736" y="4797152"/>
            <a:ext cx="4680520" cy="1015663"/>
          </a:xfrm>
          <a:prstGeom prst="rect">
            <a:avLst/>
          </a:prstGeom>
          <a:noFill/>
        </p:spPr>
        <p:txBody>
          <a:bodyPr wrap="square" rtlCol="0">
            <a:spAutoFit/>
          </a:bodyPr>
          <a:lstStyle/>
          <a:p>
            <a:pPr lvl="1" algn="ctr"/>
            <a:r>
              <a:rPr lang="en-US" sz="6000" b="1" dirty="0" smtClean="0"/>
              <a:t>Thank you</a:t>
            </a:r>
            <a:endParaRPr lang="en-US" sz="6000" b="1" dirty="0"/>
          </a:p>
        </p:txBody>
      </p:sp>
    </p:spTree>
    <p:extLst>
      <p:ext uri="{BB962C8B-B14F-4D97-AF65-F5344CB8AC3E}">
        <p14:creationId xmlns:p14="http://schemas.microsoft.com/office/powerpoint/2010/main" val="3833320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Financing needs</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35" t="16041" r="20117" b="12917"/>
          <a:stretch/>
        </p:blipFill>
        <p:spPr bwMode="auto">
          <a:xfrm>
            <a:off x="1043608" y="1340768"/>
            <a:ext cx="6881192" cy="4702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594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Financing needs: an approximation</a:t>
            </a:r>
            <a:endParaRPr lang="en-US" dirty="0"/>
          </a:p>
        </p:txBody>
      </p:sp>
      <p:pic>
        <p:nvPicPr>
          <p:cNvPr id="50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219200"/>
            <a:ext cx="7482408" cy="538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426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Financing needs: an example</a:t>
            </a:r>
            <a:endParaRPr lang="en-US"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839" t="16041" r="18712" b="14375"/>
          <a:stretch/>
        </p:blipFill>
        <p:spPr bwMode="auto">
          <a:xfrm>
            <a:off x="251520" y="1340768"/>
            <a:ext cx="8330523" cy="4561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667000" y="5902071"/>
            <a:ext cx="5494197" cy="307777"/>
          </a:xfrm>
          <a:prstGeom prst="rect">
            <a:avLst/>
          </a:prstGeom>
          <a:noFill/>
        </p:spPr>
        <p:txBody>
          <a:bodyPr wrap="square" rtlCol="0">
            <a:spAutoFit/>
          </a:bodyPr>
          <a:lstStyle/>
          <a:p>
            <a:r>
              <a:rPr lang="en-US" sz="1400" dirty="0" smtClean="0"/>
              <a:t>Updated for network conditions and planned works up to 2010</a:t>
            </a:r>
            <a:endParaRPr lang="en-US" sz="1400" dirty="0"/>
          </a:p>
        </p:txBody>
      </p:sp>
    </p:spTree>
    <p:extLst>
      <p:ext uri="{BB962C8B-B14F-4D97-AF65-F5344CB8AC3E}">
        <p14:creationId xmlns:p14="http://schemas.microsoft.com/office/powerpoint/2010/main" val="2092948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underfunding trap</a:t>
            </a:r>
            <a:endParaRPr lang="en-US" dirty="0"/>
          </a:p>
        </p:txBody>
      </p:sp>
      <p:pic>
        <p:nvPicPr>
          <p:cNvPr id="5120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40"/>
          <a:stretch/>
        </p:blipFill>
        <p:spPr bwMode="auto">
          <a:xfrm>
            <a:off x="1676400" y="1219200"/>
            <a:ext cx="6553200" cy="497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670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The underfunding trap</a:t>
            </a:r>
          </a:p>
        </p:txBody>
      </p:sp>
      <p:pic>
        <p:nvPicPr>
          <p:cNvPr id="7" name="Picture 6"/>
          <p:cNvPicPr>
            <a:picLocks noChangeAspect="1"/>
          </p:cNvPicPr>
          <p:nvPr/>
        </p:nvPicPr>
        <p:blipFill>
          <a:blip r:embed="rId3"/>
          <a:stretch>
            <a:fillRect/>
          </a:stretch>
        </p:blipFill>
        <p:spPr>
          <a:xfrm>
            <a:off x="1143000" y="1238250"/>
            <a:ext cx="6934200" cy="4933950"/>
          </a:xfrm>
          <a:prstGeom prst="rect">
            <a:avLst/>
          </a:prstGeom>
        </p:spPr>
      </p:pic>
    </p:spTree>
    <p:extLst>
      <p:ext uri="{BB962C8B-B14F-4D97-AF65-F5344CB8AC3E}">
        <p14:creationId xmlns:p14="http://schemas.microsoft.com/office/powerpoint/2010/main" val="3511309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999190407"/>
              </p:ext>
            </p:extLst>
          </p:nvPr>
        </p:nvGraphicFramePr>
        <p:xfrm>
          <a:off x="0" y="1052736"/>
          <a:ext cx="9144000" cy="5043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179512" y="-27384"/>
            <a:ext cx="8856984" cy="1143000"/>
          </a:xfrm>
        </p:spPr>
        <p:txBody>
          <a:bodyPr>
            <a:normAutofit/>
          </a:bodyPr>
          <a:lstStyle/>
          <a:p>
            <a:r>
              <a:rPr lang="en-US" dirty="0" smtClean="0"/>
              <a:t>Underfunding Trap: structural causes</a:t>
            </a:r>
            <a:endParaRPr lang="es-CO" dirty="0"/>
          </a:p>
        </p:txBody>
      </p:sp>
    </p:spTree>
    <p:extLst>
      <p:ext uri="{BB962C8B-B14F-4D97-AF65-F5344CB8AC3E}">
        <p14:creationId xmlns:p14="http://schemas.microsoft.com/office/powerpoint/2010/main" val="2227244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World Bank Presentation">
  <a:themeElements>
    <a:clrScheme name="World Bank Presentation 1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World B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36" tIns="45718" rIns="91436" bIns="45718"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Pct val="130000"/>
          <a:buFontTx/>
          <a:buNone/>
          <a:tabLst/>
          <a:defRPr kumimoji="0" lang="en-US" sz="33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36" tIns="45718" rIns="91436" bIns="45718"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Pct val="130000"/>
          <a:buFontTx/>
          <a:buNone/>
          <a:tabLst/>
          <a:defRPr kumimoji="0" lang="en-US" sz="33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orld B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ld B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ld B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ld B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ld B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ld B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ld Bank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ld B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ld B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ld B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ld B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ld B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orld Bank Presentatio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orld Bank Presentation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6600"/>
        </a:hlink>
        <a:folHlink>
          <a:srgbClr val="B2B2B2"/>
        </a:folHlink>
      </a:clrScheme>
      <a:clrMap bg1="lt1" tx1="dk1" bg2="lt2" tx2="dk2" accent1="accent1" accent2="accent2" accent3="accent3" accent4="accent4" accent5="accent5" accent6="accent6" hlink="hlink" folHlink="folHlink"/>
    </a:extraClrScheme>
    <a:extraClrScheme>
      <a:clrScheme name="World Bank Presentation 1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Bank Presentation</Template>
  <TotalTime>20404</TotalTime>
  <Words>1063</Words>
  <Application>Microsoft Office PowerPoint</Application>
  <PresentationFormat>On-screen Show (4:3)</PresentationFormat>
  <Paragraphs>142</Paragraphs>
  <Slides>30</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Arial</vt:lpstr>
      <vt:lpstr>Trebuchet MS</vt:lpstr>
      <vt:lpstr>Wingdings</vt:lpstr>
      <vt:lpstr>Wingdings 3</vt:lpstr>
      <vt:lpstr>World Bank Presentation</vt:lpstr>
      <vt:lpstr>Photo Editor Photo</vt:lpstr>
      <vt:lpstr>Sustainable Urban Transport Financing from the Sidewalk to the Subway Capital, Operations, and Maintenance Financing </vt:lpstr>
      <vt:lpstr>PowerPoint Presentation</vt:lpstr>
      <vt:lpstr>Financing needs: an approximation</vt:lpstr>
      <vt:lpstr>Financing needs</vt:lpstr>
      <vt:lpstr>Financing needs: an approximation</vt:lpstr>
      <vt:lpstr>Financing needs: an example</vt:lpstr>
      <vt:lpstr>The underfunding trap</vt:lpstr>
      <vt:lpstr>The underfunding trap</vt:lpstr>
      <vt:lpstr>Underfunding Trap: structural causes</vt:lpstr>
      <vt:lpstr>Low revenue - Implicit subsidies </vt:lpstr>
      <vt:lpstr>Low revenue - Implicit subsidies </vt:lpstr>
      <vt:lpstr>Analytical framework to assess and design urban transport financing </vt:lpstr>
      <vt:lpstr>Analytical framework to assess and design urban transport financing </vt:lpstr>
      <vt:lpstr>Escaping the underfunding trap</vt:lpstr>
      <vt:lpstr>Analytical framework to assess and design urban transport financing </vt:lpstr>
      <vt:lpstr>Financing Instruments Assessment: General Beneficiaries</vt:lpstr>
      <vt:lpstr>Financing Instruments Assessment: General Beneficiaries</vt:lpstr>
      <vt:lpstr>Financing Instruments Assessment: Direct Beneficiaries</vt:lpstr>
      <vt:lpstr>Financing Instruments Assessment: Indirect Beneficiaries</vt:lpstr>
      <vt:lpstr>Possible uses for the Financing Instruments  General Beneficiaries</vt:lpstr>
      <vt:lpstr>Possible uses for the Financing Instruments  Direct Beneficiaries</vt:lpstr>
      <vt:lpstr>Possible uses for the Financing Instruments  Indirect Beneficiaries</vt:lpstr>
      <vt:lpstr>Conclusions</vt:lpstr>
      <vt:lpstr>Conclusions</vt:lpstr>
      <vt:lpstr>Conclusions</vt:lpstr>
      <vt:lpstr>Conclusions</vt:lpstr>
      <vt:lpstr>PowerPoint Presentation</vt:lpstr>
      <vt:lpstr>Epilogue</vt:lpstr>
      <vt:lpstr>Download the book here </vt:lpstr>
      <vt:lpstr>PowerPoint Presentation</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SUTP</dc:title>
  <dc:creator>wb221889</dc:creator>
  <cp:lastModifiedBy>Arturo Ardila Gomez</cp:lastModifiedBy>
  <cp:revision>684</cp:revision>
  <dcterms:created xsi:type="dcterms:W3CDTF">2005-12-27T22:22:18Z</dcterms:created>
  <dcterms:modified xsi:type="dcterms:W3CDTF">2017-03-07T20:09:09Z</dcterms:modified>
</cp:coreProperties>
</file>