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35"/>
  </p:notesMasterIdLst>
  <p:sldIdLst>
    <p:sldId id="303" r:id="rId3"/>
    <p:sldId id="259" r:id="rId4"/>
    <p:sldId id="260" r:id="rId5"/>
    <p:sldId id="265" r:id="rId6"/>
    <p:sldId id="266" r:id="rId7"/>
    <p:sldId id="277" r:id="rId8"/>
    <p:sldId id="263" r:id="rId9"/>
    <p:sldId id="257" r:id="rId10"/>
    <p:sldId id="258" r:id="rId11"/>
    <p:sldId id="267" r:id="rId12"/>
    <p:sldId id="268" r:id="rId13"/>
    <p:sldId id="271" r:id="rId14"/>
    <p:sldId id="278" r:id="rId15"/>
    <p:sldId id="279" r:id="rId16"/>
    <p:sldId id="280" r:id="rId17"/>
    <p:sldId id="281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02" r:id="rId3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7412" autoAdjust="0"/>
  </p:normalViewPr>
  <p:slideViewPr>
    <p:cSldViewPr>
      <p:cViewPr varScale="1">
        <p:scale>
          <a:sx n="65" d="100"/>
          <a:sy n="65" d="100"/>
        </p:scale>
        <p:origin x="-13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reyest\Desktop\Comite%20Comercial\07122016\(07)%20Proyecci&#243;n%20de%20cierre%20de%20ingresos%20a%20Nov2016_conPry_final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'[Estructuras de financiamiento ultima.xlsx]Hoja2'!$C$15</c:f>
              <c:strCache>
                <c:ptCount val="1"/>
                <c:pt idx="0">
                  <c:v>% Ingresos Tarifarios</c:v>
                </c:pt>
              </c:strCache>
            </c:strRef>
          </c:tx>
          <c:invertIfNegative val="0"/>
          <c:cat>
            <c:strRef>
              <c:f>'[Estructuras de financiamiento ultima.xlsx]Hoja2'!$B$16:$B$22</c:f>
              <c:strCache>
                <c:ptCount val="7"/>
                <c:pt idx="0">
                  <c:v>Metro de Santiago</c:v>
                </c:pt>
                <c:pt idx="1">
                  <c:v>Metro Sao Paulo</c:v>
                </c:pt>
                <c:pt idx="2">
                  <c:v>Metro Belo Horizonte</c:v>
                </c:pt>
                <c:pt idx="3">
                  <c:v>CPTM</c:v>
                </c:pt>
                <c:pt idx="4">
                  <c:v>STC-CDMX</c:v>
                </c:pt>
                <c:pt idx="5">
                  <c:v>Metro Rio</c:v>
                </c:pt>
                <c:pt idx="6">
                  <c:v>Metrovías</c:v>
                </c:pt>
              </c:strCache>
            </c:strRef>
          </c:cat>
          <c:val>
            <c:numRef>
              <c:f>'[Estructuras de financiamiento ultima.xlsx]Hoja2'!$C$16:$C$22</c:f>
              <c:numCache>
                <c:formatCode>0%</c:formatCode>
                <c:ptCount val="7"/>
                <c:pt idx="0">
                  <c:v>0.78538924052560721</c:v>
                </c:pt>
                <c:pt idx="1">
                  <c:v>0.87960687960687967</c:v>
                </c:pt>
                <c:pt idx="2">
                  <c:v>0.94845360824742275</c:v>
                </c:pt>
                <c:pt idx="3">
                  <c:v>0.9570815450643777</c:v>
                </c:pt>
                <c:pt idx="4">
                  <c:v>0.87581867214588427</c:v>
                </c:pt>
                <c:pt idx="5">
                  <c:v>0.94840834248079031</c:v>
                </c:pt>
                <c:pt idx="6">
                  <c:v>0.97827661115133968</c:v>
                </c:pt>
              </c:numCache>
            </c:numRef>
          </c:val>
        </c:ser>
        <c:ser>
          <c:idx val="1"/>
          <c:order val="1"/>
          <c:tx>
            <c:strRef>
              <c:f>'[Estructuras de financiamiento ultima.xlsx]Hoja2'!$D$15</c:f>
              <c:strCache>
                <c:ptCount val="1"/>
                <c:pt idx="0">
                  <c:v>% Ingresos No Tarifarios</c:v>
                </c:pt>
              </c:strCache>
            </c:strRef>
          </c:tx>
          <c:invertIfNegative val="0"/>
          <c:cat>
            <c:strRef>
              <c:f>'[Estructuras de financiamiento ultima.xlsx]Hoja2'!$B$16:$B$22</c:f>
              <c:strCache>
                <c:ptCount val="7"/>
                <c:pt idx="0">
                  <c:v>Metro de Santiago</c:v>
                </c:pt>
                <c:pt idx="1">
                  <c:v>Metro Sao Paulo</c:v>
                </c:pt>
                <c:pt idx="2">
                  <c:v>Metro Belo Horizonte</c:v>
                </c:pt>
                <c:pt idx="3">
                  <c:v>CPTM</c:v>
                </c:pt>
                <c:pt idx="4">
                  <c:v>STC-CDMX</c:v>
                </c:pt>
                <c:pt idx="5">
                  <c:v>Metro Rio</c:v>
                </c:pt>
                <c:pt idx="6">
                  <c:v>Metrovías</c:v>
                </c:pt>
              </c:strCache>
            </c:strRef>
          </c:cat>
          <c:val>
            <c:numRef>
              <c:f>'[Estructuras de financiamiento ultima.xlsx]Hoja2'!$D$16:$D$22</c:f>
              <c:numCache>
                <c:formatCode>0%</c:formatCode>
                <c:ptCount val="7"/>
                <c:pt idx="0">
                  <c:v>0.21461075947439279</c:v>
                </c:pt>
                <c:pt idx="1">
                  <c:v>0.12039312039312042</c:v>
                </c:pt>
                <c:pt idx="2">
                  <c:v>5.1546391752577324E-2</c:v>
                </c:pt>
                <c:pt idx="3">
                  <c:v>4.2918454935622317E-2</c:v>
                </c:pt>
                <c:pt idx="4">
                  <c:v>0.12418132785411584</c:v>
                </c:pt>
                <c:pt idx="5">
                  <c:v>5.1591657519209654E-2</c:v>
                </c:pt>
                <c:pt idx="6">
                  <c:v>2.1723388848660392E-2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248878976"/>
        <c:axId val="248880512"/>
        <c:axId val="0"/>
      </c:bar3DChart>
      <c:catAx>
        <c:axId val="248878976"/>
        <c:scaling>
          <c:orientation val="minMax"/>
        </c:scaling>
        <c:delete val="0"/>
        <c:axPos val="b"/>
        <c:majorTickMark val="none"/>
        <c:minorTickMark val="none"/>
        <c:tickLblPos val="nextTo"/>
        <c:crossAx val="248880512"/>
        <c:crosses val="autoZero"/>
        <c:auto val="1"/>
        <c:lblAlgn val="ctr"/>
        <c:lblOffset val="100"/>
        <c:noMultiLvlLbl val="0"/>
      </c:catAx>
      <c:valAx>
        <c:axId val="2488805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4887897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Participación por línea de negocios</a:t>
            </a:r>
          </a:p>
        </c:rich>
      </c:tx>
      <c:layout>
        <c:manualLayout>
          <c:xMode val="edge"/>
          <c:yMode val="edge"/>
          <c:x val="0.15371412844078039"/>
          <c:y val="2.520069912547981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2597673936298903"/>
                  <c:y val="0.1578907682280697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420328694831772"/>
                  <c:y val="-0.149032641309267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0215031288326588"/>
                  <c:y val="-0.187704439995187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425604223226318"/>
                  <c:y val="0.1598682203670354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2.4988356915091277E-2"/>
                  <c:y val="0.10815194812949298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es-C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s-C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'Proy. Nov-16'!$AS$4:$AX$4</c:f>
              <c:strCache>
                <c:ptCount val="6"/>
                <c:pt idx="0">
                  <c:v>Retail</c:v>
                </c:pt>
                <c:pt idx="1">
                  <c:v>Telecom</c:v>
                </c:pt>
                <c:pt idx="2">
                  <c:v>ATMs</c:v>
                </c:pt>
                <c:pt idx="3">
                  <c:v>Intermodal</c:v>
                </c:pt>
                <c:pt idx="4">
                  <c:v>Publicidad</c:v>
                </c:pt>
                <c:pt idx="5">
                  <c:v>Inmobiliario</c:v>
                </c:pt>
              </c:strCache>
            </c:strRef>
          </c:cat>
          <c:val>
            <c:numRef>
              <c:f>'Proy. Nov-16'!$AS$19:$AX$19</c:f>
              <c:numCache>
                <c:formatCode>#,##0</c:formatCode>
                <c:ptCount val="6"/>
                <c:pt idx="0">
                  <c:v>5687.539135</c:v>
                </c:pt>
                <c:pt idx="1">
                  <c:v>5215.6105790000001</c:v>
                </c:pt>
                <c:pt idx="2">
                  <c:v>5167.9748240000008</c:v>
                </c:pt>
                <c:pt idx="3">
                  <c:v>2073.5993719999997</c:v>
                </c:pt>
                <c:pt idx="4">
                  <c:v>4463.7116540000006</c:v>
                </c:pt>
                <c:pt idx="5">
                  <c:v>824.08682400000009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rgbClr val="B2B2B2">
        <a:alpha val="69804"/>
      </a:srgbClr>
    </a:solidFill>
  </c:spPr>
  <c:txPr>
    <a:bodyPr/>
    <a:lstStyle/>
    <a:p>
      <a:pPr>
        <a:defRPr sz="1800"/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134957299186794"/>
          <c:y val="0"/>
          <c:w val="0.6665195616836016"/>
          <c:h val="0.918851129612811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ene-17</c:v>
                </c:pt>
              </c:strCache>
            </c:strRef>
          </c:tx>
          <c:spPr>
            <a:solidFill>
              <a:srgbClr val="E65A0A"/>
            </a:solidFill>
            <a:ln>
              <a:noFill/>
            </a:ln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lang="es-ES" sz="1050" b="0">
                    <a:solidFill>
                      <a:schemeClr val="tx1"/>
                    </a:solidFill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Hoja1!$A$2:$A$20</c:f>
              <c:strCache>
                <c:ptCount val="19"/>
                <c:pt idx="0">
                  <c:v>No/ Ninguno</c:v>
                </c:pt>
                <c:pt idx="1">
                  <c:v>Otra</c:v>
                </c:pt>
                <c:pt idx="2">
                  <c:v>Tiendas de accesorios femeninos</c:v>
                </c:pt>
                <c:pt idx="3">
                  <c:v>Valija /encomienda</c:v>
                </c:pt>
                <c:pt idx="4">
                  <c:v>Perfumería</c:v>
                </c:pt>
                <c:pt idx="5">
                  <c:v>Tienda de ropa</c:v>
                </c:pt>
                <c:pt idx="6">
                  <c:v>Tiendas de compañías telefónicas</c:v>
                </c:pt>
                <c:pt idx="7">
                  <c:v>Correo</c:v>
                </c:pt>
                <c:pt idx="8">
                  <c:v>Artículos electrónicos</c:v>
                </c:pt>
                <c:pt idx="9">
                  <c:v>Chocolatería / confitería</c:v>
                </c:pt>
                <c:pt idx="10">
                  <c:v>Heladería</c:v>
                </c:pt>
                <c:pt idx="11">
                  <c:v>Tabaquería/ Juegos de azar</c:v>
                </c:pt>
                <c:pt idx="12">
                  <c:v>Venta de pasajes de buses</c:v>
                </c:pt>
                <c:pt idx="13">
                  <c:v>Panadería / Pastelería</c:v>
                </c:pt>
                <c:pt idx="14">
                  <c:v>Comida preparada/ café</c:v>
                </c:pt>
                <c:pt idx="15">
                  <c:v>Sucursales de bancos</c:v>
                </c:pt>
                <c:pt idx="16">
                  <c:v>Centros de pago</c:v>
                </c:pt>
                <c:pt idx="17">
                  <c:v>Minimarket</c:v>
                </c:pt>
                <c:pt idx="18">
                  <c:v>Farmacias</c:v>
                </c:pt>
              </c:strCache>
            </c:strRef>
          </c:cat>
          <c:val>
            <c:numRef>
              <c:f>Hoja1!$B$2:$B$20</c:f>
              <c:numCache>
                <c:formatCode>#,##0</c:formatCode>
                <c:ptCount val="19"/>
                <c:pt idx="0">
                  <c:v>3.32586152977956</c:v>
                </c:pt>
                <c:pt idx="1">
                  <c:v>3.8590066272510742E-2</c:v>
                </c:pt>
                <c:pt idx="2">
                  <c:v>0.74988439008581864</c:v>
                </c:pt>
                <c:pt idx="3">
                  <c:v>1.4143342522523719</c:v>
                </c:pt>
                <c:pt idx="4">
                  <c:v>2.4030940205209177</c:v>
                </c:pt>
                <c:pt idx="5">
                  <c:v>2.8975942416755216</c:v>
                </c:pt>
                <c:pt idx="6">
                  <c:v>3.1061339489599811</c:v>
                </c:pt>
                <c:pt idx="7">
                  <c:v>4.3803123536055661</c:v>
                </c:pt>
                <c:pt idx="8">
                  <c:v>4.5304674669309932</c:v>
                </c:pt>
                <c:pt idx="9">
                  <c:v>5.3177751025158519</c:v>
                </c:pt>
                <c:pt idx="10">
                  <c:v>6.6885826405220508</c:v>
                </c:pt>
                <c:pt idx="11">
                  <c:v>7.0747090940409212</c:v>
                </c:pt>
                <c:pt idx="12">
                  <c:v>9.6653963566331988</c:v>
                </c:pt>
                <c:pt idx="13">
                  <c:v>23.205621863583143</c:v>
                </c:pt>
                <c:pt idx="14">
                  <c:v>30.790843520650807</c:v>
                </c:pt>
                <c:pt idx="15">
                  <c:v>31.625294828486538</c:v>
                </c:pt>
                <c:pt idx="16">
                  <c:v>38.381363202690565</c:v>
                </c:pt>
                <c:pt idx="17">
                  <c:v>39.631302141494452</c:v>
                </c:pt>
                <c:pt idx="18">
                  <c:v>48.101441638430373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8"/>
        <c:axId val="194146304"/>
        <c:axId val="194147840"/>
      </c:barChart>
      <c:catAx>
        <c:axId val="194146304"/>
        <c:scaling>
          <c:orientation val="minMax"/>
        </c:scaling>
        <c:delete val="0"/>
        <c:axPos val="l"/>
        <c:numFmt formatCode="@" sourceLinked="1"/>
        <c:majorTickMark val="out"/>
        <c:minorTickMark val="none"/>
        <c:tickLblPos val="low"/>
        <c:txPr>
          <a:bodyPr/>
          <a:lstStyle/>
          <a:p>
            <a:pPr>
              <a:defRPr lang="es-ES" sz="900" b="0" strike="noStrike">
                <a:effectLst/>
              </a:defRPr>
            </a:pPr>
            <a:endParaRPr lang="es-CL"/>
          </a:p>
        </c:txPr>
        <c:crossAx val="194147840"/>
        <c:crosses val="autoZero"/>
        <c:auto val="0"/>
        <c:lblAlgn val="ctr"/>
        <c:lblOffset val="100"/>
        <c:noMultiLvlLbl val="0"/>
      </c:catAx>
      <c:valAx>
        <c:axId val="194147840"/>
        <c:scaling>
          <c:orientation val="minMax"/>
          <c:max val="70"/>
          <c:min val="0"/>
        </c:scaling>
        <c:delete val="0"/>
        <c:axPos val="b"/>
        <c:numFmt formatCode="0\%;0\%" sourceLinked="0"/>
        <c:majorTickMark val="out"/>
        <c:minorTickMark val="none"/>
        <c:tickLblPos val="nextTo"/>
        <c:txPr>
          <a:bodyPr/>
          <a:lstStyle/>
          <a:p>
            <a:pPr>
              <a:defRPr lang="es-ES" sz="900"/>
            </a:pPr>
            <a:endParaRPr lang="es-CL"/>
          </a:p>
        </c:txPr>
        <c:crossAx val="19414630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087446809221852E-2"/>
          <c:w val="0.80891012109765581"/>
          <c:h val="0.9691255319077815"/>
        </c:manualLayout>
      </c:layout>
      <c:pieChart>
        <c:varyColors val="1"/>
        <c:ser>
          <c:idx val="0"/>
          <c:order val="0"/>
          <c:tx>
            <c:strRef>
              <c:f>'Ingresos 2016'!$D$3</c:f>
              <c:strCache>
                <c:ptCount val="1"/>
                <c:pt idx="0">
                  <c:v>Ingresos 2016 (MM)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1"/>
              <c:layout>
                <c:manualLayout>
                  <c:x val="0.3177080853450146"/>
                  <c:y val="-0.20481458020651216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Indoor
73%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1651946080065179"/>
                  <c:y val="0.2865533044300857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Outdoor</a:t>
                    </a:r>
                    <a:r>
                      <a:rPr lang="en-US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3%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6.2795602075959828E-2"/>
                  <c:y val="0.12868365985980698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Retail</a:t>
                    </a:r>
                    <a:r>
                      <a:rPr lang="en-US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3%</a:t>
                    </a:r>
                    <a:endParaRPr lang="en-US" sz="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s-C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'Ingresos 2016'!$C$4:$C$8</c:f>
              <c:strCache>
                <c:ptCount val="5"/>
                <c:pt idx="0">
                  <c:v>Fibra Óptica</c:v>
                </c:pt>
                <c:pt idx="1">
                  <c:v>Telefonía Móvil Indoor</c:v>
                </c:pt>
                <c:pt idx="2">
                  <c:v>Telefonía Móvil Outdoor</c:v>
                </c:pt>
                <c:pt idx="3">
                  <c:v>Telefonía Retail</c:v>
                </c:pt>
                <c:pt idx="4">
                  <c:v>WiFi</c:v>
                </c:pt>
              </c:strCache>
            </c:strRef>
          </c:cat>
          <c:val>
            <c:numRef>
              <c:f>'Ingresos 2016'!$D$4:$D$8</c:f>
              <c:numCache>
                <c:formatCode>#,##0</c:formatCode>
                <c:ptCount val="5"/>
                <c:pt idx="0">
                  <c:v>891.74234000000013</c:v>
                </c:pt>
                <c:pt idx="1">
                  <c:v>4015.3698960000002</c:v>
                </c:pt>
                <c:pt idx="2">
                  <c:v>153.98051599999997</c:v>
                </c:pt>
                <c:pt idx="3">
                  <c:v>146.44914400000002</c:v>
                </c:pt>
                <c:pt idx="4">
                  <c:v>275.27032100000002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s-C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'linea base'!$L$19</c:f>
              <c:strCache>
                <c:ptCount val="1"/>
                <c:pt idx="0">
                  <c:v>Retail</c:v>
                </c:pt>
              </c:strCache>
            </c:strRef>
          </c:tx>
          <c:invertIfNegative val="0"/>
          <c:cat>
            <c:numRef>
              <c:f>'linea base'!$M$18:$U$18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'linea base'!$M$19:$U$19</c:f>
              <c:numCache>
                <c:formatCode>#,##0</c:formatCode>
                <c:ptCount val="9"/>
                <c:pt idx="0">
                  <c:v>4728</c:v>
                </c:pt>
                <c:pt idx="1">
                  <c:v>5108</c:v>
                </c:pt>
                <c:pt idx="2">
                  <c:v>5669.3754779999999</c:v>
                </c:pt>
                <c:pt idx="3">
                  <c:v>5700</c:v>
                </c:pt>
                <c:pt idx="4">
                  <c:v>6296.4273989032763</c:v>
                </c:pt>
                <c:pt idx="5">
                  <c:v>6898.8256735541763</c:v>
                </c:pt>
                <c:pt idx="6">
                  <c:v>7189.5295415509881</c:v>
                </c:pt>
                <c:pt idx="7">
                  <c:v>7189.5295415509881</c:v>
                </c:pt>
                <c:pt idx="8">
                  <c:v>7189.5295415509881</c:v>
                </c:pt>
              </c:numCache>
            </c:numRef>
          </c:val>
        </c:ser>
        <c:ser>
          <c:idx val="1"/>
          <c:order val="1"/>
          <c:tx>
            <c:strRef>
              <c:f>'linea base'!$L$20</c:f>
              <c:strCache>
                <c:ptCount val="1"/>
                <c:pt idx="0">
                  <c:v>Telecom</c:v>
                </c:pt>
              </c:strCache>
            </c:strRef>
          </c:tx>
          <c:invertIfNegative val="0"/>
          <c:cat>
            <c:numRef>
              <c:f>'linea base'!$M$18:$U$18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'linea base'!$M$20:$U$20</c:f>
              <c:numCache>
                <c:formatCode>#,##0</c:formatCode>
                <c:ptCount val="9"/>
                <c:pt idx="0">
                  <c:v>4738</c:v>
                </c:pt>
                <c:pt idx="1">
                  <c:v>5035</c:v>
                </c:pt>
                <c:pt idx="2">
                  <c:v>5207.5418959999997</c:v>
                </c:pt>
                <c:pt idx="3">
                  <c:v>5300.2286774046552</c:v>
                </c:pt>
                <c:pt idx="4">
                  <c:v>6022.9558054359795</c:v>
                </c:pt>
                <c:pt idx="5">
                  <c:v>6855.6856528740227</c:v>
                </c:pt>
                <c:pt idx="6">
                  <c:v>7181.2379443144291</c:v>
                </c:pt>
                <c:pt idx="7">
                  <c:v>7181.2379443144291</c:v>
                </c:pt>
                <c:pt idx="8">
                  <c:v>7181.2379443144291</c:v>
                </c:pt>
              </c:numCache>
            </c:numRef>
          </c:val>
        </c:ser>
        <c:ser>
          <c:idx val="2"/>
          <c:order val="2"/>
          <c:tx>
            <c:strRef>
              <c:f>'linea base'!$L$21</c:f>
              <c:strCache>
                <c:ptCount val="1"/>
                <c:pt idx="0">
                  <c:v>Servicios</c:v>
                </c:pt>
              </c:strCache>
            </c:strRef>
          </c:tx>
          <c:invertIfNegative val="0"/>
          <c:cat>
            <c:numRef>
              <c:f>'linea base'!$M$18:$U$18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'linea base'!$M$21:$U$21</c:f>
              <c:numCache>
                <c:formatCode>#,##0</c:formatCode>
                <c:ptCount val="9"/>
                <c:pt idx="0">
                  <c:v>3807</c:v>
                </c:pt>
                <c:pt idx="1">
                  <c:v>4112</c:v>
                </c:pt>
                <c:pt idx="2">
                  <c:v>5191.8461339999994</c:v>
                </c:pt>
                <c:pt idx="3">
                  <c:v>5635.8809262396007</c:v>
                </c:pt>
                <c:pt idx="4">
                  <c:v>5587.400269841999</c:v>
                </c:pt>
                <c:pt idx="5">
                  <c:v>6177.2017647839994</c:v>
                </c:pt>
                <c:pt idx="6">
                  <c:v>6382.7865183839995</c:v>
                </c:pt>
                <c:pt idx="7">
                  <c:v>6382.7865183839995</c:v>
                </c:pt>
                <c:pt idx="8">
                  <c:v>6382.7865183839995</c:v>
                </c:pt>
              </c:numCache>
            </c:numRef>
          </c:val>
        </c:ser>
        <c:ser>
          <c:idx val="3"/>
          <c:order val="3"/>
          <c:tx>
            <c:strRef>
              <c:f>'linea base'!$L$22</c:f>
              <c:strCache>
                <c:ptCount val="1"/>
                <c:pt idx="0">
                  <c:v>Intermodales</c:v>
                </c:pt>
              </c:strCache>
            </c:strRef>
          </c:tx>
          <c:invertIfNegative val="0"/>
          <c:cat>
            <c:numRef>
              <c:f>'linea base'!$M$18:$U$18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'linea base'!$M$22:$U$22</c:f>
              <c:numCache>
                <c:formatCode>#,##0</c:formatCode>
                <c:ptCount val="9"/>
                <c:pt idx="0">
                  <c:v>1960</c:v>
                </c:pt>
                <c:pt idx="1">
                  <c:v>2004</c:v>
                </c:pt>
                <c:pt idx="2">
                  <c:v>2067.6734689999998</c:v>
                </c:pt>
                <c:pt idx="3">
                  <c:v>2659</c:v>
                </c:pt>
                <c:pt idx="4">
                  <c:v>2659</c:v>
                </c:pt>
                <c:pt idx="5">
                  <c:v>2659</c:v>
                </c:pt>
                <c:pt idx="6">
                  <c:v>2659</c:v>
                </c:pt>
                <c:pt idx="7">
                  <c:v>2659</c:v>
                </c:pt>
                <c:pt idx="8">
                  <c:v>2659</c:v>
                </c:pt>
              </c:numCache>
            </c:numRef>
          </c:val>
        </c:ser>
        <c:ser>
          <c:idx val="4"/>
          <c:order val="4"/>
          <c:tx>
            <c:strRef>
              <c:f>'linea base'!$L$23</c:f>
              <c:strCache>
                <c:ptCount val="1"/>
                <c:pt idx="0">
                  <c:v>Publicidad</c:v>
                </c:pt>
              </c:strCache>
            </c:strRef>
          </c:tx>
          <c:invertIfNegative val="0"/>
          <c:cat>
            <c:numRef>
              <c:f>'linea base'!$M$18:$U$18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'linea base'!$M$23:$U$23</c:f>
              <c:numCache>
                <c:formatCode>#,##0</c:formatCode>
                <c:ptCount val="9"/>
                <c:pt idx="0">
                  <c:v>3808</c:v>
                </c:pt>
                <c:pt idx="1">
                  <c:v>4028</c:v>
                </c:pt>
                <c:pt idx="2">
                  <c:v>4465.965381</c:v>
                </c:pt>
                <c:pt idx="3">
                  <c:v>4149.5356928682413</c:v>
                </c:pt>
                <c:pt idx="4">
                  <c:v>4280.0903423277832</c:v>
                </c:pt>
                <c:pt idx="5">
                  <c:v>5028.7463780592843</c:v>
                </c:pt>
                <c:pt idx="6">
                  <c:v>5255.5490609628059</c:v>
                </c:pt>
                <c:pt idx="7">
                  <c:v>6437.4480924616164</c:v>
                </c:pt>
                <c:pt idx="8">
                  <c:v>7619.347123960426</c:v>
                </c:pt>
              </c:numCache>
            </c:numRef>
          </c:val>
        </c:ser>
        <c:ser>
          <c:idx val="5"/>
          <c:order val="5"/>
          <c:tx>
            <c:strRef>
              <c:f>'linea base'!$L$24</c:f>
              <c:strCache>
                <c:ptCount val="1"/>
                <c:pt idx="0">
                  <c:v>Inmobiliario</c:v>
                </c:pt>
              </c:strCache>
            </c:strRef>
          </c:tx>
          <c:invertIfNegative val="0"/>
          <c:cat>
            <c:numRef>
              <c:f>'linea base'!$M$18:$U$18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'linea base'!$M$24:$U$24</c:f>
              <c:numCache>
                <c:formatCode>#,##0</c:formatCode>
                <c:ptCount val="9"/>
                <c:pt idx="0">
                  <c:v>651</c:v>
                </c:pt>
                <c:pt idx="1">
                  <c:v>727</c:v>
                </c:pt>
                <c:pt idx="2">
                  <c:v>819.84114700000009</c:v>
                </c:pt>
                <c:pt idx="3">
                  <c:v>900</c:v>
                </c:pt>
                <c:pt idx="4">
                  <c:v>900</c:v>
                </c:pt>
                <c:pt idx="5">
                  <c:v>1195.9092276089204</c:v>
                </c:pt>
                <c:pt idx="6">
                  <c:v>1484.2457933134517</c:v>
                </c:pt>
                <c:pt idx="7">
                  <c:v>1581.1276084474516</c:v>
                </c:pt>
                <c:pt idx="8">
                  <c:v>1655.5872965160231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9378048"/>
        <c:axId val="199379584"/>
      </c:barChart>
      <c:catAx>
        <c:axId val="199378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9379584"/>
        <c:crosses val="autoZero"/>
        <c:auto val="1"/>
        <c:lblAlgn val="ctr"/>
        <c:lblOffset val="100"/>
        <c:noMultiLvlLbl val="0"/>
      </c:catAx>
      <c:valAx>
        <c:axId val="19937958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99378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212359095627942"/>
          <c:y val="0.34236836752453992"/>
          <c:w val="0.15787640904372061"/>
          <c:h val="0.3099369439079678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BD3F4-E24C-4065-A645-39E7DA48666A}" type="datetimeFigureOut">
              <a:rPr lang="es-CL" smtClean="0"/>
              <a:t>03-05-2017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5A919-B531-4C45-9638-6CE19378F6D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8220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5E142-4951-4776-ACD7-C3167F40F26D}" type="slidenum">
              <a:rPr lang="es-CL" smtClean="0">
                <a:solidFill>
                  <a:prstClr val="black"/>
                </a:solidFill>
              </a:rPr>
              <a:pPr/>
              <a:t>18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7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CL" dirty="0">
              <a:latin typeface="+mn-lt"/>
            </a:endParaRPr>
          </a:p>
          <a:p>
            <a:pPr>
              <a:defRPr/>
            </a:pPr>
            <a:endParaRPr lang="es-CL" dirty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23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5634" indent="-286782" defTabSz="93523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7130" indent="-229426" defTabSz="93523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5982" indent="-229426" defTabSz="93523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64834" indent="-229426" defTabSz="93523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23685" indent="-229426" defTabSz="935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82537" indent="-229426" defTabSz="935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41389" indent="-229426" defTabSz="935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900241" indent="-229426" defTabSz="935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2DFCC68-882F-44E8-ACBC-D1BE3A74A00C}" type="slidenum">
              <a:rPr lang="es-CL" altLang="es-CL" smtClean="0">
                <a:solidFill>
                  <a:srgbClr val="000000"/>
                </a:solidFill>
              </a:rPr>
              <a:pPr/>
              <a:t>22</a:t>
            </a:fld>
            <a:endParaRPr lang="es-CL" altLang="es-C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89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CL" dirty="0">
              <a:latin typeface="+mn-lt"/>
            </a:endParaRPr>
          </a:p>
          <a:p>
            <a:pPr>
              <a:defRPr/>
            </a:pPr>
            <a:endParaRPr lang="es-CL" dirty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23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5634" indent="-286782" defTabSz="93523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7130" indent="-229426" defTabSz="93523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5982" indent="-229426" defTabSz="93523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64834" indent="-229426" defTabSz="93523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23685" indent="-229426" defTabSz="935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82537" indent="-229426" defTabSz="935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41389" indent="-229426" defTabSz="935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900241" indent="-229426" defTabSz="9352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2DFCC68-882F-44E8-ACBC-D1BE3A74A00C}" type="slidenum">
              <a:rPr lang="es-CL" altLang="es-CL" smtClean="0">
                <a:solidFill>
                  <a:srgbClr val="000000"/>
                </a:solidFill>
              </a:rPr>
              <a:pPr/>
              <a:t>23</a:t>
            </a:fld>
            <a:endParaRPr lang="es-CL" altLang="es-C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89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96678-771F-49DA-A8B4-2DD33CF9788B}" type="slidenum">
              <a:rPr lang="es-CL" smtClean="0">
                <a:solidFill>
                  <a:prstClr val="black"/>
                </a:solidFill>
              </a:rPr>
              <a:pPr/>
              <a:t>28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19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96678-771F-49DA-A8B4-2DD33CF9788B}" type="slidenum">
              <a:rPr lang="es-CL" smtClean="0">
                <a:solidFill>
                  <a:prstClr val="black"/>
                </a:solidFill>
              </a:rPr>
              <a:pPr/>
              <a:t>29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19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6945116-seattle-sub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136" y="977068"/>
            <a:ext cx="8380649" cy="5892644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0" y="0"/>
            <a:ext cx="9144000" cy="6869712"/>
            <a:chOff x="0" y="0"/>
            <a:chExt cx="13716000" cy="9159616"/>
          </a:xfrm>
        </p:grpSpPr>
        <p:pic>
          <p:nvPicPr>
            <p:cNvPr id="10" name="Imagen 9" descr="Alamys_Template_Diapositivas_CapsulaColor-01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5000" contrast="30000"/>
              <a:alphaModFix amt="50000"/>
            </a:blip>
            <a:stretch>
              <a:fillRect/>
            </a:stretch>
          </p:blipFill>
          <p:spPr>
            <a:xfrm>
              <a:off x="0" y="0"/>
              <a:ext cx="13716000" cy="9144000"/>
            </a:xfrm>
            <a:prstGeom prst="rect">
              <a:avLst/>
            </a:prstGeom>
            <a:noFill/>
          </p:spPr>
        </p:pic>
        <p:pic>
          <p:nvPicPr>
            <p:cNvPr id="11" name="Imagen 10" descr="Alamys_Template_Diapositivas_CapsulaColor-01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25000"/>
              <a:lum bright="-28000" contrast="12000"/>
            </a:blip>
            <a:stretch>
              <a:fillRect/>
            </a:stretch>
          </p:blipFill>
          <p:spPr>
            <a:xfrm>
              <a:off x="0" y="15616"/>
              <a:ext cx="13716000" cy="9144000"/>
            </a:xfrm>
            <a:prstGeom prst="rect">
              <a:avLst/>
            </a:prstGeom>
            <a:noFill/>
          </p:spPr>
        </p:pic>
        <p:pic>
          <p:nvPicPr>
            <p:cNvPr id="12" name="Imagen 11" descr="Alamys_Template_Diapositivas_CapsulaColor-01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24000"/>
              <a:lum bright="-41000" contrast="-50000"/>
            </a:blip>
            <a:stretch>
              <a:fillRect/>
            </a:stretch>
          </p:blipFill>
          <p:spPr>
            <a:xfrm>
              <a:off x="0" y="15616"/>
              <a:ext cx="13716000" cy="9144000"/>
            </a:xfrm>
            <a:prstGeom prst="rect">
              <a:avLst/>
            </a:prstGeom>
            <a:noFill/>
          </p:spPr>
        </p:pic>
      </p:grpSp>
      <p:pic>
        <p:nvPicPr>
          <p:cNvPr id="7" name="Imagen 6" descr="Alamys_Template_Diapositivas_MascaraPortada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49503" y="1325114"/>
            <a:ext cx="2947130" cy="1221175"/>
          </a:xfrm>
        </p:spPr>
        <p:txBody>
          <a:bodyPr>
            <a:normAutofit/>
          </a:bodyPr>
          <a:lstStyle>
            <a:lvl1pPr algn="l">
              <a:defRPr sz="2500" baseline="0">
                <a:latin typeface="Aller Ligh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9503" y="2349514"/>
            <a:ext cx="2947130" cy="1016000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ller Light"/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071555" y="6356351"/>
            <a:ext cx="936978" cy="365125"/>
          </a:xfrm>
        </p:spPr>
        <p:txBody>
          <a:bodyPr/>
          <a:lstStyle>
            <a:lvl1pPr algn="r">
              <a:defRPr sz="700" baseline="0">
                <a:solidFill>
                  <a:schemeClr val="tx1"/>
                </a:solidFill>
                <a:latin typeface="Aller Light"/>
              </a:defRPr>
            </a:lvl1pPr>
          </a:lstStyle>
          <a:p>
            <a:fld id="{05BCFBC8-91D1-4842-A32D-08E2F45D1457}" type="datetimeFigureOut">
              <a:rPr lang="es-CL" smtClean="0">
                <a:solidFill>
                  <a:prstClr val="black"/>
                </a:solidFill>
              </a:rPr>
              <a:pPr/>
              <a:t>03-05-2017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44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62226"/>
            <a:ext cx="8229600" cy="1143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FBC8-91D1-4842-A32D-08E2F45D1457}" type="datetimeFigureOut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03-05-2017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6" name="Lágrima 5"/>
          <p:cNvSpPr/>
          <p:nvPr/>
        </p:nvSpPr>
        <p:spPr>
          <a:xfrm rot="13500000">
            <a:off x="6536444" y="5831084"/>
            <a:ext cx="2310558" cy="2053831"/>
          </a:xfrm>
          <a:prstGeom prst="teardrop">
            <a:avLst/>
          </a:prstGeom>
          <a:solidFill>
            <a:srgbClr val="F2F2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7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6914971" y="6037304"/>
            <a:ext cx="1585559" cy="506375"/>
          </a:xfrm>
        </p:spPr>
        <p:txBody>
          <a:bodyPr>
            <a:normAutofit/>
          </a:bodyPr>
          <a:lstStyle>
            <a:lvl1pPr algn="ctr">
              <a:buNone/>
              <a:defRPr sz="250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s-ES_tradnl" dirty="0" smtClean="0"/>
              <a:t>índice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24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6945116-seattle-sub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753600" cy="6858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s-ES_tradnl" dirty="0">
              <a:solidFill>
                <a:prstClr val="white"/>
              </a:solidFill>
            </a:endParaRPr>
          </a:p>
        </p:txBody>
      </p:sp>
      <p:pic>
        <p:nvPicPr>
          <p:cNvPr id="11" name="Imagen 10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FBC8-91D1-4842-A32D-08E2F45D1457}" type="datetimeFigureOut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03-05-2017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3062226"/>
            <a:ext cx="8229600" cy="1143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 dirty="0"/>
          </a:p>
        </p:txBody>
      </p:sp>
      <p:sp>
        <p:nvSpPr>
          <p:cNvPr id="7" name="Lágrima 6"/>
          <p:cNvSpPr/>
          <p:nvPr/>
        </p:nvSpPr>
        <p:spPr>
          <a:xfrm rot="13500000">
            <a:off x="6536444" y="5831084"/>
            <a:ext cx="2310558" cy="2053831"/>
          </a:xfrm>
          <a:prstGeom prst="teardrop">
            <a:avLst/>
          </a:prstGeom>
          <a:solidFill>
            <a:srgbClr val="F2F2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8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6914971" y="6037304"/>
            <a:ext cx="1585559" cy="506375"/>
          </a:xfrm>
        </p:spPr>
        <p:txBody>
          <a:bodyPr>
            <a:normAutofit/>
          </a:bodyPr>
          <a:lstStyle>
            <a:lvl1pPr algn="ctr">
              <a:buNone/>
              <a:defRPr sz="250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s-ES_tradnl" dirty="0" smtClean="0"/>
              <a:t>índice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37077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FBC8-91D1-4842-A32D-08E2F45D1457}" type="datetimeFigureOut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03-05-2017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3DD4-B2DA-4FDA-AE41-202151FE8F43}" type="slidenum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‹Nº›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53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 pag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85763" y="237072"/>
            <a:ext cx="6748929" cy="597953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3C3C3C"/>
                </a:solidFill>
              </a:defRPr>
            </a:lvl1pPr>
          </a:lstStyle>
          <a:p>
            <a:r>
              <a:rPr lang="es-ES" dirty="0" smtClean="0"/>
              <a:t>Clic para modificar el título</a:t>
            </a:r>
            <a:endParaRPr lang="es-CL" dirty="0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fld id="{6C849E25-3F89-9E44-B0A0-0D63BE308C4F}" type="datetimeFigureOut">
              <a:rPr lang="es-ES" smtClean="0"/>
              <a:pPr/>
              <a:t>03/05/2017</a:t>
            </a:fld>
            <a:endParaRPr lang="es-ES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220663" y="956018"/>
            <a:ext cx="8685212" cy="555061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3C3C3C"/>
                </a:solidFill>
              </a:defRPr>
            </a:lvl1pPr>
            <a:lvl2pPr>
              <a:defRPr sz="1600">
                <a:solidFill>
                  <a:srgbClr val="3C3C3C"/>
                </a:solidFill>
              </a:defRPr>
            </a:lvl2pPr>
            <a:lvl3pPr>
              <a:defRPr sz="1400">
                <a:solidFill>
                  <a:srgbClr val="3C3C3C"/>
                </a:solidFill>
              </a:defRPr>
            </a:lvl3pPr>
            <a:lvl4pPr>
              <a:defRPr sz="1200">
                <a:solidFill>
                  <a:srgbClr val="3C3C3C"/>
                </a:solidFill>
              </a:defRPr>
            </a:lvl4pPr>
            <a:lvl5pPr>
              <a:defRPr sz="1200">
                <a:solidFill>
                  <a:srgbClr val="3C3C3C"/>
                </a:solidFill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4018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ice o Capitulo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1484784"/>
            <a:ext cx="8643938" cy="4783667"/>
          </a:xfrm>
        </p:spPr>
        <p:txBody>
          <a:bodyPr anchor="t">
            <a:normAutofit/>
          </a:bodyPr>
          <a:lstStyle>
            <a:lvl1pPr marL="514350" indent="-514350" algn="l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971550" indent="-514350" algn="l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 marL="1428750" indent="-514350" algn="l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 marL="1885950" indent="-514350" algn="l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343150" indent="-514350" algn="l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-27384"/>
            <a:ext cx="8399463" cy="762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C849E25-3F89-9E44-B0A0-0D63BE308C4F}" type="datetimeFigureOut">
              <a:rPr lang="es-ES" smtClean="0"/>
              <a:pPr/>
              <a:t>04/05/2017</a:t>
            </a:fld>
            <a:endParaRPr lang="es-ES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4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_ppt_2016_01_indic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5275" y="484228"/>
            <a:ext cx="4276725" cy="6075697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914400" indent="-457200">
              <a:buFont typeface="+mj-lt"/>
              <a:buAutoNum type="arabicPeriod"/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 marL="12573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1714500" indent="-342900">
              <a:buFont typeface="+mj-lt"/>
              <a:buAutoNum type="arabicPeriod"/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3956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lantilla_ppt_2016_01_fondo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91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lantilla_ppt_2016_01_portad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2046" y="3429000"/>
            <a:ext cx="4750796" cy="12762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latin typeface="Arial"/>
                <a:cs typeface="Arial"/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02046" y="4780772"/>
            <a:ext cx="5929488" cy="102083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el"/>
                <a:cs typeface="Ari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subtítulo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302221" y="5902325"/>
            <a:ext cx="5929313" cy="61118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Arial"/>
                <a:cs typeface="Arial"/>
              </a:defRPr>
            </a:lvl1pPr>
            <a:lvl2pPr marL="457200" indent="0">
              <a:buNone/>
              <a:defRPr sz="1600">
                <a:latin typeface="Arial"/>
                <a:cs typeface="Arial"/>
              </a:defRPr>
            </a:lvl2pPr>
            <a:lvl3pPr marL="914400" indent="0">
              <a:buNone/>
              <a:defRPr sz="1400">
                <a:latin typeface="Arial"/>
                <a:cs typeface="Arial"/>
              </a:defRPr>
            </a:lvl3pPr>
            <a:lvl4pPr marL="1371600" indent="0">
              <a:buNone/>
              <a:defRPr sz="1200">
                <a:latin typeface="Arial"/>
                <a:cs typeface="Arial"/>
              </a:defRPr>
            </a:lvl4pPr>
            <a:lvl5pPr marL="1828800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autor / fecha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50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lantilla_ppt_2016_01_portadill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0" y="2152761"/>
            <a:ext cx="4230688" cy="12762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2800">
                <a:latin typeface="Arial"/>
                <a:cs typeface="Arial"/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873200" y="3556497"/>
            <a:ext cx="5929488" cy="1020833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Ariel"/>
                <a:cs typeface="Ari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subtítulo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5339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lantilla_ppt_2016_01_portadilla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28463" y="900113"/>
            <a:ext cx="4974223" cy="119211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latin typeface="Arial"/>
                <a:cs typeface="Arial"/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828464" y="2207167"/>
            <a:ext cx="4974223" cy="102083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el"/>
                <a:cs typeface="Ari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subtítulo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844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_tradnl" dirty="0" smtClean="0"/>
              <a:t>Clic para </a:t>
            </a:r>
            <a:br>
              <a:rPr lang="es-ES_tradnl" dirty="0" smtClean="0"/>
            </a:br>
            <a:r>
              <a:rPr lang="es-ES_tradnl" dirty="0" smtClean="0"/>
              <a:t>editar título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FBC8-91D1-4842-A32D-08E2F45D1457}" type="datetimeFigureOut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03-05-2017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7" name="Lágrima 6"/>
          <p:cNvSpPr/>
          <p:nvPr/>
        </p:nvSpPr>
        <p:spPr>
          <a:xfrm rot="13500000">
            <a:off x="6536444" y="5831084"/>
            <a:ext cx="2310558" cy="2053831"/>
          </a:xfrm>
          <a:prstGeom prst="teardrop">
            <a:avLst/>
          </a:prstGeom>
          <a:solidFill>
            <a:srgbClr val="F2F2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6914971" y="6037304"/>
            <a:ext cx="1585559" cy="506375"/>
          </a:xfrm>
        </p:spPr>
        <p:txBody>
          <a:bodyPr>
            <a:normAutofit/>
          </a:bodyPr>
          <a:lstStyle>
            <a:lvl1pPr algn="ctr">
              <a:buNone/>
              <a:defRPr sz="2500"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s-ES_tradnl" dirty="0" smtClean="0"/>
              <a:t>índice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4078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_ppt_2016_01_indic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5275" y="484228"/>
            <a:ext cx="4276725" cy="6075697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914400" indent="-457200">
              <a:buFont typeface="+mj-lt"/>
              <a:buAutoNum type="arabicPeriod"/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 marL="12573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1714500" indent="-342900">
              <a:buFont typeface="+mj-lt"/>
              <a:buAutoNum type="arabicPeriod"/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043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pag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sz="quarter" idx="10"/>
          </p:nvPr>
        </p:nvSpPr>
        <p:spPr>
          <a:xfrm>
            <a:off x="295274" y="900113"/>
            <a:ext cx="8507413" cy="566261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04/05/2017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0815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95275" y="910582"/>
            <a:ext cx="4038600" cy="56521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0" y="910582"/>
            <a:ext cx="4038600" cy="56521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04/05/2017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434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04/05/2017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4172790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4573588" y="900113"/>
            <a:ext cx="4229099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19" name="Marcador de contenido 18"/>
          <p:cNvSpPr>
            <a:spLocks noGrp="1"/>
          </p:cNvSpPr>
          <p:nvPr>
            <p:ph sz="quarter" idx="15"/>
          </p:nvPr>
        </p:nvSpPr>
        <p:spPr>
          <a:xfrm>
            <a:off x="295275" y="3554054"/>
            <a:ext cx="8507411" cy="289623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21" name="Título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639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04/05/2017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4172790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4573588" y="900113"/>
            <a:ext cx="4229099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295275" y="3517509"/>
            <a:ext cx="4172790" cy="2951053"/>
          </a:xfr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4573588" y="3517509"/>
            <a:ext cx="4229099" cy="2951053"/>
          </a:xfr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6021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to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04/05/2017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4172790" cy="55684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17" name="Marcador de contenido 16"/>
          <p:cNvSpPr>
            <a:spLocks noGrp="1"/>
          </p:cNvSpPr>
          <p:nvPr>
            <p:ph sz="quarter" idx="14"/>
          </p:nvPr>
        </p:nvSpPr>
        <p:spPr>
          <a:xfrm>
            <a:off x="4573588" y="900113"/>
            <a:ext cx="4229099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4573588" y="3517509"/>
            <a:ext cx="4229099" cy="2951053"/>
          </a:xfr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11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bjetos horizont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04/05/2017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13"/>
          </p:nvPr>
        </p:nvSpPr>
        <p:spPr>
          <a:xfrm>
            <a:off x="295275" y="900113"/>
            <a:ext cx="8507412" cy="25288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5"/>
          </p:nvPr>
        </p:nvSpPr>
        <p:spPr>
          <a:xfrm>
            <a:off x="295275" y="3517509"/>
            <a:ext cx="8507412" cy="2951053"/>
          </a:xfr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4175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/>
              <a:t>04/05/2017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D490-68AB-204F-891C-4DD422C3F883}" type="slidenum">
              <a:rPr lang="es-ES" smtClean="0">
                <a:solidFill>
                  <a:srgbClr val="7F7F7F"/>
                </a:solidFill>
              </a:rPr>
              <a:pPr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000" b="1"/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5476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lantilla_ppt_2016_01_fondo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52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85763" y="237072"/>
            <a:ext cx="6748929" cy="597953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3C3C3C"/>
                </a:solidFill>
              </a:defRPr>
            </a:lvl1pPr>
          </a:lstStyle>
          <a:p>
            <a:r>
              <a:rPr lang="es-ES" dirty="0" smtClean="0"/>
              <a:t>Clic para modificar el título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920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_tradnl" dirty="0" smtClean="0"/>
              <a:t>Clic para </a:t>
            </a:r>
            <a:br>
              <a:rPr lang="es-ES_tradnl" dirty="0" smtClean="0"/>
            </a:br>
            <a:r>
              <a:rPr lang="es-ES_tradnl" dirty="0" smtClean="0"/>
              <a:t>editar título</a:t>
            </a:r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FBC8-91D1-4842-A32D-08E2F45D1457}" type="datetimeFigureOut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03-05-2017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3DD4-B2DA-4FDA-AE41-202151FE8F43}" type="slidenum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‹Nº›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457200" y="3062226"/>
            <a:ext cx="8229600" cy="30639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9673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ice o Capitulo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1484784"/>
            <a:ext cx="8643938" cy="4783667"/>
          </a:xfrm>
        </p:spPr>
        <p:txBody>
          <a:bodyPr anchor="t">
            <a:normAutofit/>
          </a:bodyPr>
          <a:lstStyle>
            <a:lvl1pPr marL="514350" indent="-514350" algn="l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971550" indent="-514350" algn="l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 marL="1428750" indent="-514350" algn="l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 marL="1885950" indent="-514350" algn="l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343150" indent="-514350" algn="l">
              <a:spcBef>
                <a:spcPts val="600"/>
              </a:spcBef>
              <a:spcAft>
                <a:spcPts val="1200"/>
              </a:spcAft>
              <a:buClrTx/>
              <a:buFont typeface="+mj-lt"/>
              <a:buAutoNum type="arabicPeriod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s-ES_tradnl" dirty="0" smtClean="0"/>
              <a:t>Haga clic para modificar el texto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4" y="-27384"/>
            <a:ext cx="8399463" cy="762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C849E25-3F89-9E44-B0A0-0D63BE308C4F}" type="datetimeFigureOut">
              <a:rPr lang="es-ES" smtClean="0"/>
              <a:pPr/>
              <a:t>04/05/2017</a:t>
            </a:fld>
            <a:endParaRPr lang="es-ES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3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eleme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C849E25-3F89-9E44-B0A0-0D63BE308C4F}" type="datetimeFigureOut">
              <a:rPr lang="es-ES" smtClean="0">
                <a:solidFill>
                  <a:srgbClr val="7F7F7F"/>
                </a:solidFill>
              </a:rPr>
              <a:pPr/>
              <a:t>04/05/2017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s-ES">
              <a:solidFill>
                <a:srgbClr val="7F7F7F"/>
              </a:solidFill>
            </a:endParaRPr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98474" y="266700"/>
            <a:ext cx="8399463" cy="762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16" name="Marcador de contenido 15"/>
          <p:cNvSpPr>
            <a:spLocks noGrp="1"/>
          </p:cNvSpPr>
          <p:nvPr>
            <p:ph sz="quarter" idx="25"/>
          </p:nvPr>
        </p:nvSpPr>
        <p:spPr>
          <a:xfrm>
            <a:off x="249238" y="1371600"/>
            <a:ext cx="4254662" cy="2527299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18" name="Marcador de contenido 17"/>
          <p:cNvSpPr>
            <a:spLocks noGrp="1"/>
          </p:cNvSpPr>
          <p:nvPr>
            <p:ph sz="quarter" idx="26"/>
          </p:nvPr>
        </p:nvSpPr>
        <p:spPr>
          <a:xfrm>
            <a:off x="4630738" y="1371599"/>
            <a:ext cx="4249738" cy="2527299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20" name="Marcador de contenido 19"/>
          <p:cNvSpPr>
            <a:spLocks noGrp="1"/>
          </p:cNvSpPr>
          <p:nvPr>
            <p:ph sz="quarter" idx="27"/>
          </p:nvPr>
        </p:nvSpPr>
        <p:spPr>
          <a:xfrm>
            <a:off x="254000" y="4025901"/>
            <a:ext cx="4249900" cy="246221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22" name="Marcador de contenido 21"/>
          <p:cNvSpPr>
            <a:spLocks noGrp="1"/>
          </p:cNvSpPr>
          <p:nvPr>
            <p:ph sz="quarter" idx="28"/>
          </p:nvPr>
        </p:nvSpPr>
        <p:spPr>
          <a:xfrm>
            <a:off x="4630738" y="4025902"/>
            <a:ext cx="4249738" cy="2129366"/>
          </a:xfr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7216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85763" y="237072"/>
            <a:ext cx="6748929" cy="597953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3C3C3C"/>
                </a:solidFill>
              </a:defRPr>
            </a:lvl1pPr>
          </a:lstStyle>
          <a:p>
            <a:r>
              <a:rPr lang="es-ES" dirty="0" smtClean="0"/>
              <a:t>Clic para modificar el título</a:t>
            </a:r>
            <a:endParaRPr lang="es-CL" dirty="0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fld id="{6C849E25-3F89-9E44-B0A0-0D63BE308C4F}" type="datetimeFigureOut">
              <a:rPr lang="es-ES" smtClean="0"/>
              <a:pPr/>
              <a:t>04/05/2017</a:t>
            </a:fld>
            <a:endParaRPr lang="es-ES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6"/>
          </p:nvPr>
        </p:nvSpPr>
        <p:spPr>
          <a:xfrm>
            <a:off x="220663" y="956018"/>
            <a:ext cx="4275138" cy="555061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3C3C3C"/>
                </a:solidFill>
              </a:defRPr>
            </a:lvl1pPr>
            <a:lvl2pPr>
              <a:defRPr sz="1600">
                <a:solidFill>
                  <a:srgbClr val="3C3C3C"/>
                </a:solidFill>
              </a:defRPr>
            </a:lvl2pPr>
            <a:lvl3pPr>
              <a:defRPr sz="1400">
                <a:solidFill>
                  <a:srgbClr val="3C3C3C"/>
                </a:solidFill>
              </a:defRPr>
            </a:lvl3pPr>
            <a:lvl4pPr>
              <a:defRPr sz="1200">
                <a:solidFill>
                  <a:srgbClr val="3C3C3C"/>
                </a:solidFill>
              </a:defRPr>
            </a:lvl4pPr>
            <a:lvl5pPr>
              <a:defRPr sz="1200">
                <a:solidFill>
                  <a:srgbClr val="3C3C3C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10" name="Marcador de contenido 4"/>
          <p:cNvSpPr>
            <a:spLocks noGrp="1"/>
          </p:cNvSpPr>
          <p:nvPr>
            <p:ph sz="quarter" idx="17"/>
          </p:nvPr>
        </p:nvSpPr>
        <p:spPr>
          <a:xfrm>
            <a:off x="4681538" y="956018"/>
            <a:ext cx="4224337" cy="555061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3C3C3C"/>
                </a:solidFill>
              </a:defRPr>
            </a:lvl1pPr>
            <a:lvl2pPr>
              <a:defRPr sz="1600">
                <a:solidFill>
                  <a:srgbClr val="3C3C3C"/>
                </a:solidFill>
              </a:defRPr>
            </a:lvl2pPr>
            <a:lvl3pPr>
              <a:defRPr sz="1400">
                <a:solidFill>
                  <a:srgbClr val="3C3C3C"/>
                </a:solidFill>
              </a:defRPr>
            </a:lvl3pPr>
            <a:lvl4pPr>
              <a:defRPr sz="1200">
                <a:solidFill>
                  <a:srgbClr val="3C3C3C"/>
                </a:solidFill>
              </a:defRPr>
            </a:lvl4pPr>
            <a:lvl5pPr>
              <a:defRPr sz="1200">
                <a:solidFill>
                  <a:srgbClr val="3C3C3C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8726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quarter" idx="16"/>
          </p:nvPr>
        </p:nvSpPr>
        <p:spPr>
          <a:xfrm>
            <a:off x="254000" y="1371601"/>
            <a:ext cx="8643938" cy="4783666"/>
          </a:xfrm>
        </p:spPr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  <a:lvl2pPr marL="742950" indent="-28575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L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C849E25-3F89-9E44-B0A0-0D63BE308C4F}" type="datetimeFigureOut">
              <a:rPr lang="es-ES" smtClean="0">
                <a:solidFill>
                  <a:srgbClr val="7F7F7F"/>
                </a:solidFill>
              </a:rPr>
              <a:pPr/>
              <a:t>04/05/2017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s-ES">
              <a:solidFill>
                <a:srgbClr val="7F7F7F"/>
              </a:solidFill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-11039" y="2704"/>
            <a:ext cx="8399463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738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FBC8-91D1-4842-A32D-08E2F45D1457}" type="datetimeFigureOut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03-05-2017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3DD4-B2DA-4FDA-AE41-202151FE8F43}" type="slidenum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‹Nº›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745067" y="3062226"/>
            <a:ext cx="5274733" cy="3063938"/>
          </a:xfrm>
        </p:spPr>
        <p:txBody>
          <a:bodyPr>
            <a:normAutofit/>
          </a:bodyPr>
          <a:lstStyle>
            <a:lvl1pPr marL="0" indent="0" algn="just">
              <a:spcAft>
                <a:spcPts val="840"/>
              </a:spcAft>
              <a:buNone/>
              <a:defRPr sz="1300" baseline="0"/>
            </a:lvl1pPr>
            <a:lvl2pPr algn="just">
              <a:buNone/>
              <a:defRPr sz="1300"/>
            </a:lvl2pPr>
            <a:lvl3pPr algn="just">
              <a:buNone/>
              <a:defRPr sz="1300"/>
            </a:lvl3pPr>
            <a:lvl4pPr algn="just">
              <a:buNone/>
              <a:defRPr sz="1300"/>
            </a:lvl4pPr>
            <a:lvl5pPr algn="just">
              <a:buNone/>
              <a:defRPr sz="1300"/>
            </a:lvl5pPr>
          </a:lstStyle>
          <a:p>
            <a:pPr algn="just">
              <a:spcAft>
                <a:spcPts val="1200"/>
              </a:spcAft>
            </a:pPr>
            <a:r>
              <a:rPr lang="es-ES_tradnl" dirty="0" smtClean="0"/>
              <a:t>Haga clic para modificar el estilo de texto del patrón, este es texto corrido, tipo párrafo. </a:t>
            </a:r>
          </a:p>
        </p:txBody>
      </p:sp>
      <p:sp>
        <p:nvSpPr>
          <p:cNvPr id="9" name="Marcador de texto 2"/>
          <p:cNvSpPr>
            <a:spLocks noGrp="1"/>
          </p:cNvSpPr>
          <p:nvPr>
            <p:ph type="body" idx="13"/>
          </p:nvPr>
        </p:nvSpPr>
        <p:spPr>
          <a:xfrm>
            <a:off x="457200" y="1919226"/>
            <a:ext cx="5562600" cy="1143000"/>
          </a:xfrm>
        </p:spPr>
        <p:txBody>
          <a:bodyPr anchor="ctr">
            <a:noAutofit/>
          </a:bodyPr>
          <a:lstStyle>
            <a:lvl1pPr marL="320040" indent="-320040">
              <a:buFont typeface="+mj-lt"/>
              <a:buAutoNum type="arabicPeriod"/>
              <a:defRPr sz="17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Marcador de gráfico 14"/>
          <p:cNvSpPr>
            <a:spLocks noGrp="1"/>
          </p:cNvSpPr>
          <p:nvPr>
            <p:ph type="chart" sz="quarter" idx="15"/>
          </p:nvPr>
        </p:nvSpPr>
        <p:spPr>
          <a:xfrm>
            <a:off x="6158089" y="1919685"/>
            <a:ext cx="2528711" cy="420647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" smtClean="0"/>
              <a:t>Haga clic en el icono para agregar un gráfico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450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FBC8-91D1-4842-A32D-08E2F45D1457}" type="datetimeFigureOut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03-05-2017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3DD4-B2DA-4FDA-AE41-202151FE8F43}" type="slidenum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‹Nº›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429957" y="3062226"/>
            <a:ext cx="3256843" cy="3063938"/>
          </a:xfrm>
        </p:spPr>
        <p:txBody>
          <a:bodyPr>
            <a:normAutofit/>
          </a:bodyPr>
          <a:lstStyle>
            <a:lvl1pPr marL="0" indent="0" algn="just">
              <a:spcAft>
                <a:spcPts val="840"/>
              </a:spcAft>
              <a:buNone/>
              <a:defRPr sz="1300" baseline="0"/>
            </a:lvl1pPr>
            <a:lvl2pPr algn="just">
              <a:buNone/>
              <a:defRPr sz="1300"/>
            </a:lvl2pPr>
            <a:lvl3pPr algn="just">
              <a:buNone/>
              <a:defRPr sz="1300"/>
            </a:lvl3pPr>
            <a:lvl4pPr algn="just">
              <a:buNone/>
              <a:defRPr sz="1300"/>
            </a:lvl4pPr>
            <a:lvl5pPr algn="just">
              <a:buNone/>
              <a:defRPr sz="1300"/>
            </a:lvl5pPr>
          </a:lstStyle>
          <a:p>
            <a:pPr algn="just">
              <a:spcAft>
                <a:spcPts val="1200"/>
              </a:spcAft>
            </a:pPr>
            <a:r>
              <a:rPr lang="es-ES_tradnl" dirty="0" smtClean="0"/>
              <a:t>Haga clic para modificar el estilo de texto del patrón, este es texto corrido, tipo párrafo. </a:t>
            </a:r>
          </a:p>
        </p:txBody>
      </p:sp>
      <p:sp>
        <p:nvSpPr>
          <p:cNvPr id="9" name="Marcador de texto 2"/>
          <p:cNvSpPr>
            <a:spLocks noGrp="1"/>
          </p:cNvSpPr>
          <p:nvPr>
            <p:ph type="body" idx="13"/>
          </p:nvPr>
        </p:nvSpPr>
        <p:spPr>
          <a:xfrm>
            <a:off x="5159022" y="1919226"/>
            <a:ext cx="3527778" cy="1143000"/>
          </a:xfrm>
        </p:spPr>
        <p:txBody>
          <a:bodyPr anchor="ctr">
            <a:noAutofit/>
          </a:bodyPr>
          <a:lstStyle>
            <a:lvl1pPr marL="320040" indent="-320040">
              <a:buFont typeface="+mj-lt"/>
              <a:buAutoNum type="arabicPeriod"/>
              <a:defRPr sz="17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1273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6945116-seattle-sub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202844" y="1558472"/>
            <a:ext cx="7537106" cy="5299528"/>
          </a:xfrm>
          <a:prstGeom prst="rect">
            <a:avLst/>
          </a:prstGeom>
        </p:spPr>
      </p:pic>
      <p:pic>
        <p:nvPicPr>
          <p:cNvPr id="10" name="Imagen 9" descr="Alamys_Template_Diapositivas_MascaraFotos-03.png"/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n 10" descr="Alamys_Template_Diapositivas_MascaraPortada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3DD4-B2DA-4FDA-AE41-202151FE8F43}" type="slidenum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‹Nº›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12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429957" y="3062226"/>
            <a:ext cx="3256843" cy="3063938"/>
          </a:xfrm>
        </p:spPr>
        <p:txBody>
          <a:bodyPr>
            <a:normAutofit/>
          </a:bodyPr>
          <a:lstStyle>
            <a:lvl1pPr marL="0" indent="0" algn="just">
              <a:spcAft>
                <a:spcPts val="840"/>
              </a:spcAft>
              <a:buNone/>
              <a:defRPr sz="1300" baseline="0"/>
            </a:lvl1pPr>
            <a:lvl2pPr algn="just">
              <a:buNone/>
              <a:defRPr sz="1300"/>
            </a:lvl2pPr>
            <a:lvl3pPr algn="just">
              <a:buNone/>
              <a:defRPr sz="1300"/>
            </a:lvl3pPr>
            <a:lvl4pPr algn="just">
              <a:buNone/>
              <a:defRPr sz="1300"/>
            </a:lvl4pPr>
            <a:lvl5pPr algn="just">
              <a:buNone/>
              <a:defRPr sz="1300"/>
            </a:lvl5pPr>
          </a:lstStyle>
          <a:p>
            <a:pPr algn="just">
              <a:spcAft>
                <a:spcPts val="1200"/>
              </a:spcAft>
            </a:pPr>
            <a:r>
              <a:rPr lang="es-ES_tradnl" dirty="0" smtClean="0"/>
              <a:t>Haga clic para modificar el estilo de texto del patrón, este es texto corrido, tipo párrafo. </a:t>
            </a:r>
          </a:p>
        </p:txBody>
      </p:sp>
      <p:sp>
        <p:nvSpPr>
          <p:cNvPr id="13" name="Marcador de texto 2"/>
          <p:cNvSpPr>
            <a:spLocks noGrp="1"/>
          </p:cNvSpPr>
          <p:nvPr>
            <p:ph type="body" idx="13"/>
          </p:nvPr>
        </p:nvSpPr>
        <p:spPr>
          <a:xfrm>
            <a:off x="5159022" y="1919226"/>
            <a:ext cx="3527778" cy="1143000"/>
          </a:xfrm>
        </p:spPr>
        <p:txBody>
          <a:bodyPr anchor="ctr">
            <a:noAutofit/>
          </a:bodyPr>
          <a:lstStyle>
            <a:lvl1pPr marL="320040" indent="-320040">
              <a:buFont typeface="+mj-lt"/>
              <a:buAutoNum type="arabicPeriod"/>
              <a:defRPr sz="17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4469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FBC8-91D1-4842-A32D-08E2F45D1457}" type="datetimeFigureOut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03-05-2017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3DD4-B2DA-4FDA-AE41-202151FE8F43}" type="slidenum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‹Nº›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FBC8-91D1-4842-A32D-08E2F45D1457}" type="datetimeFigureOut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03-05-2017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3DD4-B2DA-4FDA-AE41-202151FE8F43}" type="slidenum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‹Nº›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10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745067" y="3062226"/>
            <a:ext cx="3752321" cy="3063938"/>
          </a:xfrm>
        </p:spPr>
        <p:txBody>
          <a:bodyPr>
            <a:normAutofit/>
          </a:bodyPr>
          <a:lstStyle>
            <a:lvl1pPr marL="0" indent="0" algn="just">
              <a:spcAft>
                <a:spcPts val="840"/>
              </a:spcAft>
              <a:buNone/>
              <a:defRPr sz="1300" baseline="0"/>
            </a:lvl1pPr>
            <a:lvl2pPr algn="just">
              <a:buNone/>
              <a:defRPr sz="1300"/>
            </a:lvl2pPr>
            <a:lvl3pPr algn="just">
              <a:buNone/>
              <a:defRPr sz="1300"/>
            </a:lvl3pPr>
            <a:lvl4pPr algn="just">
              <a:buNone/>
              <a:defRPr sz="1300"/>
            </a:lvl4pPr>
            <a:lvl5pPr algn="just">
              <a:buNone/>
              <a:defRPr sz="1300"/>
            </a:lvl5pPr>
          </a:lstStyle>
          <a:p>
            <a:pPr algn="just">
              <a:spcAft>
                <a:spcPts val="1200"/>
              </a:spcAft>
            </a:pPr>
            <a:r>
              <a:rPr lang="es-ES_tradnl" dirty="0" smtClean="0"/>
              <a:t>Haga clic para modificar el estilo de texto del patrón, este es texto corrido, tipo párrafo. 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idx="14"/>
          </p:nvPr>
        </p:nvSpPr>
        <p:spPr>
          <a:xfrm>
            <a:off x="457200" y="2174875"/>
            <a:ext cx="4040188" cy="887351"/>
          </a:xfrm>
        </p:spPr>
        <p:txBody>
          <a:bodyPr anchor="ctr">
            <a:noAutofit/>
          </a:bodyPr>
          <a:lstStyle>
            <a:lvl1pPr marL="320040" indent="-320040">
              <a:buFont typeface="+mj-lt"/>
              <a:buAutoNum type="arabicPeriod"/>
              <a:defRPr sz="17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5" hasCustomPrompt="1"/>
          </p:nvPr>
        </p:nvSpPr>
        <p:spPr>
          <a:xfrm>
            <a:off x="4934479" y="3062226"/>
            <a:ext cx="3752321" cy="3063938"/>
          </a:xfrm>
        </p:spPr>
        <p:txBody>
          <a:bodyPr>
            <a:normAutofit/>
          </a:bodyPr>
          <a:lstStyle>
            <a:lvl1pPr marL="0" indent="0" algn="just">
              <a:spcAft>
                <a:spcPts val="840"/>
              </a:spcAft>
              <a:buNone/>
              <a:defRPr sz="1300" baseline="0"/>
            </a:lvl1pPr>
            <a:lvl2pPr algn="just">
              <a:buNone/>
              <a:defRPr sz="1300"/>
            </a:lvl2pPr>
            <a:lvl3pPr algn="just">
              <a:buNone/>
              <a:defRPr sz="1300"/>
            </a:lvl3pPr>
            <a:lvl4pPr algn="just">
              <a:buNone/>
              <a:defRPr sz="1300"/>
            </a:lvl4pPr>
            <a:lvl5pPr algn="just">
              <a:buNone/>
              <a:defRPr sz="1300"/>
            </a:lvl5pPr>
          </a:lstStyle>
          <a:p>
            <a:pPr algn="just">
              <a:spcAft>
                <a:spcPts val="1200"/>
              </a:spcAft>
            </a:pPr>
            <a:r>
              <a:rPr lang="es-ES_tradnl" dirty="0" smtClean="0"/>
              <a:t>Haga clic para modificar el estilo de texto del patrón, este es texto corrido, tipo párrafo. </a:t>
            </a:r>
          </a:p>
        </p:txBody>
      </p:sp>
      <p:sp>
        <p:nvSpPr>
          <p:cNvPr id="13" name="Marcador de texto 2"/>
          <p:cNvSpPr>
            <a:spLocks noGrp="1"/>
          </p:cNvSpPr>
          <p:nvPr>
            <p:ph type="body" idx="16"/>
          </p:nvPr>
        </p:nvSpPr>
        <p:spPr>
          <a:xfrm>
            <a:off x="4646612" y="2174875"/>
            <a:ext cx="4040188" cy="887351"/>
          </a:xfrm>
        </p:spPr>
        <p:txBody>
          <a:bodyPr anchor="ctr">
            <a:noAutofit/>
          </a:bodyPr>
          <a:lstStyle>
            <a:lvl1pPr marL="320040" indent="-320040">
              <a:buFont typeface="+mj-lt"/>
              <a:buAutoNum type="arabicPeriod" startAt="2"/>
              <a:defRPr sz="17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3833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FBC8-91D1-4842-A32D-08E2F45D1457}" type="datetimeFigureOut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03-05-2017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73DD4-B2DA-4FDA-AE41-202151FE8F43}" type="slidenum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‹Nº›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5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9.jp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Objeto" hidden="1"/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1191589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iapositiva de think-cell" r:id="rId20" imgW="270" imgH="270" progId="TCLayout.ActiveDocument.1">
                  <p:embed/>
                </p:oleObj>
              </mc:Choice>
              <mc:Fallback>
                <p:oleObj name="Diapositiva de think-cell" r:id="rId2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 descr="Alamys_Template_Diapositivas_MascaraPortada-01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1919226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dirty="0" err="1" smtClean="0"/>
              <a:t>Clic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editar</a:t>
            </a:r>
            <a:r>
              <a:rPr lang="en-US" dirty="0" smtClean="0"/>
              <a:t> </a:t>
            </a:r>
            <a:r>
              <a:rPr lang="en-US" dirty="0" err="1" smtClean="0"/>
              <a:t>título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3062226"/>
            <a:ext cx="8229600" cy="30639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 err="1" smtClean="0"/>
              <a:t>Haga</a:t>
            </a:r>
            <a:r>
              <a:rPr lang="en-US" dirty="0" smtClean="0"/>
              <a:t> </a:t>
            </a:r>
            <a:r>
              <a:rPr lang="en-US" dirty="0" err="1" smtClean="0"/>
              <a:t>clic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modificar</a:t>
            </a:r>
            <a:r>
              <a:rPr lang="en-US" dirty="0" smtClean="0"/>
              <a:t> el </a:t>
            </a:r>
            <a:r>
              <a:rPr lang="en-US" dirty="0" err="1" smtClean="0"/>
              <a:t>estilo</a:t>
            </a:r>
            <a:r>
              <a:rPr lang="en-US" dirty="0" smtClean="0"/>
              <a:t> de </a:t>
            </a:r>
            <a:r>
              <a:rPr lang="en-US" dirty="0" err="1" smtClean="0"/>
              <a:t>texto</a:t>
            </a:r>
            <a:r>
              <a:rPr lang="en-US" dirty="0" smtClean="0"/>
              <a:t> del </a:t>
            </a:r>
            <a:r>
              <a:rPr lang="en-US" dirty="0" err="1" smtClean="0"/>
              <a:t>patrón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2"/>
            <a:r>
              <a:rPr lang="en-US" dirty="0" err="1" smtClean="0"/>
              <a:t>Tercer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3"/>
            <a:r>
              <a:rPr lang="en-US" dirty="0" smtClean="0"/>
              <a:t>Cuarto </a:t>
            </a:r>
            <a:r>
              <a:rPr lang="en-US" dirty="0" err="1" smtClean="0"/>
              <a:t>nivel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700">
                <a:solidFill>
                  <a:schemeClr val="accent3">
                    <a:lumMod val="75000"/>
                  </a:schemeClr>
                </a:solidFill>
                <a:latin typeface="Aller Light"/>
              </a:defRPr>
            </a:lvl1pPr>
          </a:lstStyle>
          <a:p>
            <a:fld id="{05BCFBC8-91D1-4842-A32D-08E2F45D1457}" type="datetimeFigureOut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03-05-2017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800">
                <a:solidFill>
                  <a:schemeClr val="accent3">
                    <a:lumMod val="75000"/>
                  </a:schemeClr>
                </a:solidFill>
                <a:latin typeface="Aller Light"/>
              </a:defRPr>
            </a:lvl1pPr>
          </a:lstStyle>
          <a:p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700" kern="1200">
                <a:solidFill>
                  <a:schemeClr val="accent3">
                    <a:lumMod val="75000"/>
                  </a:schemeClr>
                </a:solidFill>
                <a:latin typeface="Aller Light"/>
              </a:defRPr>
            </a:lvl1pPr>
          </a:lstStyle>
          <a:p>
            <a:fld id="{4C573DD4-B2DA-4FDA-AE41-202151FE8F43}" type="slidenum">
              <a:rPr lang="es-CL" smtClean="0">
                <a:solidFill>
                  <a:srgbClr val="808080">
                    <a:lumMod val="75000"/>
                  </a:srgbClr>
                </a:solidFill>
              </a:rPr>
              <a:pPr/>
              <a:t>‹Nº›</a:t>
            </a:fld>
            <a:endParaRPr lang="es-CL">
              <a:solidFill>
                <a:srgbClr val="80808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4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81" r:id="rId16"/>
  </p:sldLayoutIdLst>
  <p:txStyles>
    <p:titleStyle>
      <a:lvl1pPr algn="l" defTabSz="457177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Aller Light"/>
          <a:ea typeface="+mj-ea"/>
          <a:cs typeface="+mj-cs"/>
        </a:defRPr>
      </a:lvl1pPr>
    </p:titleStyle>
    <p:bodyStyle>
      <a:lvl1pPr marL="342883" indent="-342883" algn="l" defTabSz="457177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accent3">
              <a:lumMod val="75000"/>
            </a:schemeClr>
          </a:solidFill>
          <a:latin typeface="Aller Light"/>
          <a:ea typeface="+mn-ea"/>
          <a:cs typeface=""/>
        </a:defRPr>
      </a:lvl1pPr>
      <a:lvl2pPr marL="742913" indent="-285736" algn="l" defTabSz="457177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3">
              <a:lumMod val="75000"/>
            </a:schemeClr>
          </a:solidFill>
          <a:latin typeface="Aller Light"/>
          <a:ea typeface="+mn-ea"/>
          <a:cs typeface="+mn-cs"/>
        </a:defRPr>
      </a:lvl2pPr>
      <a:lvl3pPr marL="1142943" indent="-228589" algn="l" defTabSz="457177" rtl="0" eaLnBrk="1" latinLnBrk="0" hangingPunct="1">
        <a:spcBef>
          <a:spcPct val="20000"/>
        </a:spcBef>
        <a:buFont typeface="Arial"/>
        <a:buChar char="•"/>
        <a:defRPr sz="1300" kern="1200">
          <a:solidFill>
            <a:schemeClr val="accent3">
              <a:lumMod val="75000"/>
            </a:schemeClr>
          </a:solidFill>
          <a:latin typeface="Aller Light"/>
          <a:ea typeface="+mn-ea"/>
          <a:cs typeface="+mn-cs"/>
        </a:defRPr>
      </a:lvl3pPr>
      <a:lvl4pPr marL="1600120" indent="-228589" algn="l" defTabSz="457177" rtl="0" eaLnBrk="1" latinLnBrk="0" hangingPunct="1">
        <a:spcBef>
          <a:spcPct val="20000"/>
        </a:spcBef>
        <a:buFont typeface="Arial"/>
        <a:buChar char="–"/>
        <a:defRPr sz="1100" kern="1200">
          <a:solidFill>
            <a:schemeClr val="accent3">
              <a:lumMod val="75000"/>
            </a:schemeClr>
          </a:solidFill>
          <a:latin typeface="Aller Light"/>
          <a:ea typeface="+mn-ea"/>
          <a:cs typeface="+mn-cs"/>
        </a:defRPr>
      </a:lvl4pPr>
      <a:lvl5pPr marL="2057297" indent="-228589" algn="l" defTabSz="457177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accent3">
              <a:lumMod val="75000"/>
            </a:schemeClr>
          </a:solidFill>
          <a:latin typeface="Aller Light"/>
          <a:ea typeface="+mn-ea"/>
          <a:cs typeface="+mn-cs"/>
        </a:defRPr>
      </a:lvl5pPr>
      <a:lvl6pPr marL="2514474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lantilla_ppt_2016_01_contenidos.jp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95274" y="905835"/>
            <a:ext cx="8485523" cy="5656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3124200" y="6562725"/>
            <a:ext cx="2895600" cy="2592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>
          <a:xfrm>
            <a:off x="6553200" y="6562725"/>
            <a:ext cx="2133600" cy="2592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defTabSz="457200"/>
            <a:fld id="{0217D490-68AB-204F-891C-4DD422C3F883}" type="slidenum">
              <a:rPr lang="es-ES" smtClean="0">
                <a:solidFill>
                  <a:srgbClr val="7F7F7F"/>
                </a:solidFill>
              </a:rPr>
              <a:pPr defTabSz="457200"/>
              <a:t>‹Nº›</a:t>
            </a:fld>
            <a:endParaRPr lang="es-ES" dirty="0">
              <a:solidFill>
                <a:srgbClr val="7F7F7F"/>
              </a:solidFill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2"/>
          </p:nvPr>
        </p:nvSpPr>
        <p:spPr>
          <a:xfrm>
            <a:off x="457200" y="6562725"/>
            <a:ext cx="2133600" cy="2592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defTabSz="457200"/>
            <a:fld id="{B83AE4B0-EAE3-2F42-A75F-6A607EAC454F}" type="datetimeFigureOut">
              <a:rPr lang="es-ES" smtClean="0">
                <a:solidFill>
                  <a:srgbClr val="7F7F7F"/>
                </a:solidFill>
              </a:rPr>
              <a:pPr defTabSz="457200"/>
              <a:t>04/05/2017</a:t>
            </a:fld>
            <a:endParaRPr lang="es-ES">
              <a:solidFill>
                <a:srgbClr val="7F7F7F"/>
              </a:solidFill>
            </a:endParaRPr>
          </a:p>
        </p:txBody>
      </p:sp>
      <p:sp>
        <p:nvSpPr>
          <p:cNvPr id="6" name="Marcador de título 5"/>
          <p:cNvSpPr>
            <a:spLocks noGrp="1"/>
          </p:cNvSpPr>
          <p:nvPr>
            <p:ph type="title"/>
          </p:nvPr>
        </p:nvSpPr>
        <p:spPr>
          <a:xfrm>
            <a:off x="295274" y="82774"/>
            <a:ext cx="7325107" cy="45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074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3.png"/><Relationship Id="rId18" Type="http://schemas.openxmlformats.org/officeDocument/2006/relationships/chart" Target="../charts/chart2.xml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5" Type="http://schemas.openxmlformats.org/officeDocument/2006/relationships/image" Target="../media/image40.png"/><Relationship Id="rId1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5.png"/><Relationship Id="rId18" Type="http://schemas.openxmlformats.org/officeDocument/2006/relationships/image" Target="../media/image34.png"/><Relationship Id="rId3" Type="http://schemas.openxmlformats.org/officeDocument/2006/relationships/image" Target="../media/image47.png"/><Relationship Id="rId21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1.wdp"/><Relationship Id="rId17" Type="http://schemas.openxmlformats.org/officeDocument/2006/relationships/image" Target="../media/image46.png"/><Relationship Id="rId2" Type="http://schemas.openxmlformats.org/officeDocument/2006/relationships/image" Target="../media/image43.png"/><Relationship Id="rId16" Type="http://schemas.openxmlformats.org/officeDocument/2006/relationships/image" Target="../media/image40.pn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49.png"/><Relationship Id="rId15" Type="http://schemas.openxmlformats.org/officeDocument/2006/relationships/image" Target="../media/image33.png"/><Relationship Id="rId10" Type="http://schemas.openxmlformats.org/officeDocument/2006/relationships/image" Target="../media/image42.png"/><Relationship Id="rId19" Type="http://schemas.openxmlformats.org/officeDocument/2006/relationships/image" Target="../media/image35.png"/><Relationship Id="rId4" Type="http://schemas.openxmlformats.org/officeDocument/2006/relationships/image" Target="../media/image48.png"/><Relationship Id="rId9" Type="http://schemas.openxmlformats.org/officeDocument/2006/relationships/image" Target="../media/image41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47531" y="520570"/>
            <a:ext cx="7896469" cy="362851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VE" sz="3200" dirty="0" smtClean="0"/>
              <a:t>Financiamiento </a:t>
            </a:r>
            <a:br>
              <a:rPr lang="es-VE" sz="3200" dirty="0" smtClean="0"/>
            </a:br>
            <a:r>
              <a:rPr lang="es-VE" sz="3200" dirty="0" smtClean="0"/>
              <a:t>de Transporte Público</a:t>
            </a:r>
            <a:br>
              <a:rPr lang="es-VE" sz="3200" dirty="0" smtClean="0"/>
            </a:br>
            <a:r>
              <a:rPr lang="es-VE" sz="2400" dirty="0" smtClean="0"/>
              <a:t>Retos </a:t>
            </a:r>
            <a:br>
              <a:rPr lang="es-VE" sz="2400" dirty="0" smtClean="0"/>
            </a:br>
            <a:r>
              <a:rPr lang="es-VE" sz="2400" dirty="0" smtClean="0"/>
              <a:t>y Oportunidades</a:t>
            </a:r>
            <a:br>
              <a:rPr lang="es-VE" sz="2400" dirty="0" smtClean="0"/>
            </a:br>
            <a:r>
              <a:rPr lang="es-VE" sz="2400" dirty="0"/>
              <a:t/>
            </a:r>
            <a:br>
              <a:rPr lang="es-VE" sz="2400" dirty="0"/>
            </a:br>
            <a:endParaRPr lang="es-ES_tradnl" sz="2800" dirty="0">
              <a:solidFill>
                <a:schemeClr val="tx1"/>
              </a:solidFill>
            </a:endParaRPr>
          </a:p>
        </p:txBody>
      </p:sp>
      <p:sp>
        <p:nvSpPr>
          <p:cNvPr id="6" name="Title 8"/>
          <p:cNvSpPr txBox="1">
            <a:spLocks/>
          </p:cNvSpPr>
          <p:nvPr/>
        </p:nvSpPr>
        <p:spPr bwMode="auto">
          <a:xfrm>
            <a:off x="4572000" y="5476792"/>
            <a:ext cx="3816424" cy="119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A6F"/>
                </a:solidFill>
                <a:latin typeface="+mn-lt"/>
                <a:ea typeface="Batang" pitchFamily="18" charset="-127"/>
                <a:cs typeface="MS PGothic" pitchFamily="3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C69"/>
                </a:solidFill>
                <a:latin typeface="Helvetica" pitchFamily="34" charset="0"/>
                <a:ea typeface="MS PGothic" pitchFamily="34" charset="-128"/>
                <a:cs typeface="MS PGothic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C69"/>
                </a:solidFill>
                <a:latin typeface="Helvetica" pitchFamily="34" charset="0"/>
                <a:ea typeface="MS PGothic" pitchFamily="34" charset="-128"/>
                <a:cs typeface="MS PGothic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C69"/>
                </a:solidFill>
                <a:latin typeface="Helvetica" pitchFamily="34" charset="0"/>
                <a:ea typeface="MS PGothic" pitchFamily="34" charset="-128"/>
                <a:cs typeface="MS PGothic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C69"/>
                </a:solidFill>
                <a:latin typeface="Helvetica" pitchFamily="34" charset="0"/>
                <a:ea typeface="MS PGothic" pitchFamily="34" charset="-128"/>
                <a:cs typeface="MS PGothic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03A6F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03A6F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03A6F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03A6F"/>
                </a:solidFill>
                <a:latin typeface="Helvetica" pitchFamily="34" charset="0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es-ES_tradnl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ROLAND ZAMORA V.</a:t>
            </a:r>
          </a:p>
          <a:p>
            <a:pPr>
              <a:spcAft>
                <a:spcPts val="0"/>
              </a:spcAft>
              <a:defRPr/>
            </a:pPr>
            <a:r>
              <a:rPr lang="es-ES_tradnl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_tradnl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ecretario General - ALAMYS</a:t>
            </a:r>
          </a:p>
          <a:p>
            <a:pPr>
              <a:spcAft>
                <a:spcPts val="0"/>
              </a:spcAft>
              <a:defRPr/>
            </a:pPr>
            <a:endParaRPr lang="es-ES_tradnl" sz="1600" kern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es-ES_tradnl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Gerente de Estudios </a:t>
            </a:r>
          </a:p>
          <a:p>
            <a:pPr>
              <a:spcAft>
                <a:spcPts val="0"/>
              </a:spcAft>
              <a:defRPr/>
            </a:pPr>
            <a:r>
              <a:rPr lang="es-ES_tradnl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Negocios de Transporte</a:t>
            </a:r>
          </a:p>
          <a:p>
            <a:pPr>
              <a:spcAft>
                <a:spcPts val="0"/>
              </a:spcAft>
              <a:defRPr/>
            </a:pPr>
            <a:r>
              <a:rPr lang="es-ES_tradnl" sz="16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 de </a:t>
            </a:r>
            <a:r>
              <a:rPr lang="es-ES_tradnl" sz="16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Santiao</a:t>
            </a:r>
            <a:endParaRPr lang="es-ES_tradnl" sz="1600" kern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6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9285" y="1545847"/>
            <a:ext cx="6748929" cy="597953"/>
          </a:xfrm>
        </p:spPr>
        <p:txBody>
          <a:bodyPr>
            <a:normAutofit/>
          </a:bodyPr>
          <a:lstStyle/>
          <a:p>
            <a:r>
              <a:rPr lang="es-CL" sz="2000" dirty="0" smtClean="0"/>
              <a:t>Procesos </a:t>
            </a:r>
            <a:r>
              <a:rPr lang="es-CL" sz="2000" dirty="0"/>
              <a:t>Construcción y </a:t>
            </a:r>
            <a:r>
              <a:rPr lang="es-CL" sz="2000" dirty="0" smtClean="0"/>
              <a:t>Operación</a:t>
            </a:r>
            <a:endParaRPr lang="es-CL" sz="20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539552" y="1844824"/>
            <a:ext cx="7992888" cy="273630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dirty="0">
              <a:latin typeface="Calibri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908645" y="2816886"/>
            <a:ext cx="2158471" cy="774236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latin typeface="Calibri" pitchFamily="34" charset="0"/>
              </a:rPr>
              <a:t>Obras Civiles</a:t>
            </a:r>
            <a:endParaRPr lang="es-CL" sz="1400" dirty="0">
              <a:latin typeface="Calibri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229224" y="2816886"/>
            <a:ext cx="2500419" cy="774236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dirty="0">
                <a:latin typeface="Calibri" pitchFamily="34" charset="0"/>
              </a:rPr>
              <a:t>Material Rodante y CBTC</a:t>
            </a:r>
            <a:endParaRPr lang="es-CL" sz="1400" dirty="0">
              <a:latin typeface="Calibri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873659" y="2816886"/>
            <a:ext cx="2268252" cy="774236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dirty="0">
                <a:latin typeface="Calibri" pitchFamily="34" charset="0"/>
              </a:rPr>
              <a:t>Sistemas y Equipamiento</a:t>
            </a:r>
            <a:endParaRPr lang="es-CL" sz="1400" dirty="0">
              <a:latin typeface="Calibri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908645" y="4005064"/>
            <a:ext cx="7238541" cy="432048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dirty="0">
                <a:latin typeface="Calibri" pitchFamily="34" charset="0"/>
              </a:rPr>
              <a:t>Operación  y  Mantenimiento</a:t>
            </a:r>
            <a:endParaRPr lang="es-CL" sz="1400" dirty="0">
              <a:latin typeface="Calibri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899592" y="1961681"/>
            <a:ext cx="7238541" cy="432048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latin typeface="Calibri" pitchFamily="34" charset="0"/>
              </a:rPr>
              <a:t>Financiamiento</a:t>
            </a:r>
            <a:endParaRPr lang="es-CL" sz="1400" dirty="0">
              <a:latin typeface="Calibri" pitchFamily="34" charset="0"/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985968"/>
              </p:ext>
            </p:extLst>
          </p:nvPr>
        </p:nvGraphicFramePr>
        <p:xfrm>
          <a:off x="851240" y="4877129"/>
          <a:ext cx="2273280" cy="1828800"/>
        </p:xfrm>
        <a:graphic>
          <a:graphicData uri="http://schemas.openxmlformats.org/drawingml/2006/table">
            <a:tbl>
              <a:tblPr firstCol="1" bandRow="1">
                <a:tableStyleId>{93296810-A885-4BE3-A3E7-6D5BEEA58F35}</a:tableStyleId>
              </a:tblPr>
              <a:tblGrid>
                <a:gridCol w="401072"/>
                <a:gridCol w="1872208"/>
              </a:tblGrid>
              <a:tr h="274829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D</a:t>
                      </a:r>
                      <a:endParaRPr lang="es-C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400" dirty="0" smtClean="0"/>
                        <a:t>Diseño</a:t>
                      </a:r>
                      <a:endParaRPr lang="es-CL" sz="1400" dirty="0"/>
                    </a:p>
                  </a:txBody>
                  <a:tcPr anchor="ctr"/>
                </a:tc>
              </a:tr>
              <a:tr h="274829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B</a:t>
                      </a:r>
                      <a:endParaRPr lang="es-C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400" dirty="0" smtClean="0"/>
                        <a:t>Construcción</a:t>
                      </a:r>
                      <a:endParaRPr lang="es-CL" sz="1400" dirty="0"/>
                    </a:p>
                  </a:txBody>
                  <a:tcPr anchor="ctr"/>
                </a:tc>
              </a:tr>
              <a:tr h="274829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F</a:t>
                      </a:r>
                      <a:endParaRPr lang="es-C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400" dirty="0" smtClean="0"/>
                        <a:t>Financiamiento</a:t>
                      </a:r>
                      <a:endParaRPr lang="es-CL" sz="1400" dirty="0"/>
                    </a:p>
                  </a:txBody>
                  <a:tcPr anchor="ctr"/>
                </a:tc>
              </a:tr>
              <a:tr h="274829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O</a:t>
                      </a:r>
                      <a:endParaRPr lang="es-C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400" dirty="0" smtClean="0"/>
                        <a:t>Operación</a:t>
                      </a:r>
                      <a:endParaRPr lang="es-CL" sz="1400" dirty="0"/>
                    </a:p>
                  </a:txBody>
                  <a:tcPr anchor="ctr"/>
                </a:tc>
              </a:tr>
              <a:tr h="274829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M</a:t>
                      </a:r>
                      <a:endParaRPr lang="es-C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400" dirty="0" smtClean="0"/>
                        <a:t>Mantenimiento</a:t>
                      </a:r>
                      <a:endParaRPr lang="es-CL" sz="1400" dirty="0"/>
                    </a:p>
                  </a:txBody>
                  <a:tcPr anchor="ctr"/>
                </a:tc>
              </a:tr>
              <a:tr h="274829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T</a:t>
                      </a:r>
                      <a:endParaRPr lang="es-CL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sz="1400" dirty="0" smtClean="0"/>
                        <a:t>Transferencia</a:t>
                      </a:r>
                      <a:endParaRPr lang="es-CL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13 Flecha abajo"/>
          <p:cNvSpPr/>
          <p:nvPr/>
        </p:nvSpPr>
        <p:spPr>
          <a:xfrm>
            <a:off x="1835696" y="2482403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Flecha abajo"/>
          <p:cNvSpPr/>
          <p:nvPr/>
        </p:nvSpPr>
        <p:spPr>
          <a:xfrm>
            <a:off x="6866526" y="2482403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15 Flecha abajo"/>
          <p:cNvSpPr/>
          <p:nvPr/>
        </p:nvSpPr>
        <p:spPr>
          <a:xfrm>
            <a:off x="4338174" y="2482403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Flecha abajo"/>
          <p:cNvSpPr/>
          <p:nvPr/>
        </p:nvSpPr>
        <p:spPr>
          <a:xfrm rot="10800000" flipV="1">
            <a:off x="1835695" y="3650373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17 Flecha abajo"/>
          <p:cNvSpPr/>
          <p:nvPr/>
        </p:nvSpPr>
        <p:spPr>
          <a:xfrm rot="10800000" flipV="1">
            <a:off x="6866526" y="3657336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Flecha abajo"/>
          <p:cNvSpPr/>
          <p:nvPr/>
        </p:nvSpPr>
        <p:spPr>
          <a:xfrm rot="10800000" flipV="1">
            <a:off x="4338173" y="3654077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19 Flecha abajo"/>
          <p:cNvSpPr/>
          <p:nvPr/>
        </p:nvSpPr>
        <p:spPr>
          <a:xfrm rot="16200000">
            <a:off x="3932452" y="5444670"/>
            <a:ext cx="394442" cy="699520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20 CuadroTexto"/>
          <p:cNvSpPr txBox="1"/>
          <p:nvPr/>
        </p:nvSpPr>
        <p:spPr>
          <a:xfrm>
            <a:off x="3433124" y="516516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Modelos</a:t>
            </a:r>
            <a:endParaRPr lang="es-CL" dirty="0"/>
          </a:p>
        </p:txBody>
      </p:sp>
      <p:sp>
        <p:nvSpPr>
          <p:cNvPr id="22" name="21 Elipse"/>
          <p:cNvSpPr/>
          <p:nvPr/>
        </p:nvSpPr>
        <p:spPr>
          <a:xfrm>
            <a:off x="5269213" y="5205811"/>
            <a:ext cx="920859" cy="31939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 smtClean="0"/>
              <a:t>DB</a:t>
            </a:r>
            <a:endParaRPr lang="es-CL" sz="1200" dirty="0"/>
          </a:p>
        </p:txBody>
      </p:sp>
      <p:sp>
        <p:nvSpPr>
          <p:cNvPr id="23" name="22 Elipse"/>
          <p:cNvSpPr/>
          <p:nvPr/>
        </p:nvSpPr>
        <p:spPr>
          <a:xfrm>
            <a:off x="5148064" y="6029257"/>
            <a:ext cx="920859" cy="319390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/>
              <a:t>F</a:t>
            </a:r>
          </a:p>
        </p:txBody>
      </p:sp>
      <p:sp>
        <p:nvSpPr>
          <p:cNvPr id="24" name="23 Elipse"/>
          <p:cNvSpPr/>
          <p:nvPr/>
        </p:nvSpPr>
        <p:spPr>
          <a:xfrm>
            <a:off x="7007785" y="5087020"/>
            <a:ext cx="920859" cy="31939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 smtClean="0"/>
              <a:t>OM</a:t>
            </a:r>
            <a:endParaRPr lang="es-CL" sz="1200" dirty="0"/>
          </a:p>
        </p:txBody>
      </p:sp>
      <p:sp>
        <p:nvSpPr>
          <p:cNvPr id="25" name="24 Elipse"/>
          <p:cNvSpPr/>
          <p:nvPr/>
        </p:nvSpPr>
        <p:spPr>
          <a:xfrm>
            <a:off x="6271031" y="6493986"/>
            <a:ext cx="920859" cy="319390"/>
          </a:xfrm>
          <a:prstGeom prst="ellipse">
            <a:avLst/>
          </a:prstGeom>
          <a:ln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 smtClean="0"/>
              <a:t>BF</a:t>
            </a:r>
            <a:endParaRPr lang="es-CL" sz="1200" dirty="0"/>
          </a:p>
        </p:txBody>
      </p:sp>
      <p:sp>
        <p:nvSpPr>
          <p:cNvPr id="26" name="25 Elipse"/>
          <p:cNvSpPr/>
          <p:nvPr/>
        </p:nvSpPr>
        <p:spPr>
          <a:xfrm>
            <a:off x="6243429" y="5709867"/>
            <a:ext cx="920859" cy="319390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/>
              <a:t>D</a:t>
            </a:r>
            <a:r>
              <a:rPr lang="es-CL" sz="1200" dirty="0" smtClean="0"/>
              <a:t>BOT</a:t>
            </a:r>
            <a:endParaRPr lang="es-CL" sz="1200" dirty="0"/>
          </a:p>
        </p:txBody>
      </p:sp>
      <p:sp>
        <p:nvSpPr>
          <p:cNvPr id="27" name="26 Elipse"/>
          <p:cNvSpPr/>
          <p:nvPr/>
        </p:nvSpPr>
        <p:spPr>
          <a:xfrm>
            <a:off x="7236296" y="6141915"/>
            <a:ext cx="920859" cy="31939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 smtClean="0"/>
              <a:t>BOMT</a:t>
            </a:r>
            <a:endParaRPr lang="es-CL" sz="1200" dirty="0"/>
          </a:p>
        </p:txBody>
      </p:sp>
      <p:sp>
        <p:nvSpPr>
          <p:cNvPr id="28" name="27 Elipse"/>
          <p:cNvSpPr/>
          <p:nvPr/>
        </p:nvSpPr>
        <p:spPr>
          <a:xfrm>
            <a:off x="7812359" y="5634734"/>
            <a:ext cx="920859" cy="319390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 smtClean="0"/>
              <a:t>DBFOMT</a:t>
            </a:r>
            <a:endParaRPr lang="es-CL" sz="1200" dirty="0"/>
          </a:p>
        </p:txBody>
      </p:sp>
      <p:sp>
        <p:nvSpPr>
          <p:cNvPr id="29" name="28 CuadroTexto"/>
          <p:cNvSpPr txBox="1"/>
          <p:nvPr/>
        </p:nvSpPr>
        <p:spPr>
          <a:xfrm>
            <a:off x="8423372" y="6536377"/>
            <a:ext cx="619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smtClean="0"/>
              <a:t>Etc…</a:t>
            </a:r>
            <a:endParaRPr lang="es-CL" sz="1200" dirty="0"/>
          </a:p>
        </p:txBody>
      </p:sp>
      <p:sp>
        <p:nvSpPr>
          <p:cNvPr id="30" name="Título 2"/>
          <p:cNvSpPr txBox="1">
            <a:spLocks/>
          </p:cNvSpPr>
          <p:nvPr/>
        </p:nvSpPr>
        <p:spPr>
          <a:xfrm>
            <a:off x="649442" y="116632"/>
            <a:ext cx="8669867" cy="4484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ller Ligh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1A94BB"/>
                </a:solidFill>
                <a:latin typeface="Aller"/>
                <a:ea typeface="+mn-ea"/>
                <a:cs typeface="Aller"/>
              </a:rPr>
              <a:t>El Desafío no es técnico!</a:t>
            </a:r>
            <a:endParaRPr lang="es-ES" dirty="0">
              <a:solidFill>
                <a:srgbClr val="1A94BB"/>
              </a:solidFill>
              <a:latin typeface="Aller"/>
              <a:ea typeface="+mn-ea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6360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539552" y="1844824"/>
            <a:ext cx="7992888" cy="27363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1400" dirty="0">
              <a:solidFill>
                <a:schemeClr val="dk1"/>
              </a:solidFill>
              <a:latin typeface="Calibri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908645" y="2816886"/>
            <a:ext cx="2158471" cy="774236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  <a:latin typeface="Calibri" pitchFamily="34" charset="0"/>
              </a:rPr>
              <a:t>Obras Civiles</a:t>
            </a:r>
            <a:endParaRPr lang="es-CL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229224" y="2816886"/>
            <a:ext cx="2500419" cy="774236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  <a:latin typeface="Calibri" pitchFamily="34" charset="0"/>
              </a:rPr>
              <a:t>Material Rodante y CBTC</a:t>
            </a:r>
            <a:endParaRPr lang="es-CL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873659" y="2816886"/>
            <a:ext cx="2268252" cy="774236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>
                <a:solidFill>
                  <a:schemeClr val="tx1"/>
                </a:solidFill>
                <a:latin typeface="Calibri" pitchFamily="34" charset="0"/>
              </a:rPr>
              <a:t>Sistemas </a:t>
            </a:r>
            <a:r>
              <a:rPr lang="es-CL" sz="1400" dirty="0">
                <a:solidFill>
                  <a:schemeClr val="tx1"/>
                </a:solidFill>
                <a:latin typeface="Calibri" pitchFamily="34" charset="0"/>
              </a:rPr>
              <a:t>y Equipamiento</a:t>
            </a:r>
            <a:endParaRPr lang="es-CL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899592" y="1961681"/>
            <a:ext cx="7238541" cy="432048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schemeClr val="tx1"/>
                </a:solidFill>
                <a:latin typeface="Calibri" pitchFamily="34" charset="0"/>
              </a:rPr>
              <a:t>Financiamiento</a:t>
            </a:r>
            <a:endParaRPr lang="es-CL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13 Flecha abajo"/>
          <p:cNvSpPr/>
          <p:nvPr/>
        </p:nvSpPr>
        <p:spPr>
          <a:xfrm>
            <a:off x="1835696" y="2482403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Flecha abajo"/>
          <p:cNvSpPr/>
          <p:nvPr/>
        </p:nvSpPr>
        <p:spPr>
          <a:xfrm>
            <a:off x="6866526" y="2482403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15 Flecha abajo"/>
          <p:cNvSpPr/>
          <p:nvPr/>
        </p:nvSpPr>
        <p:spPr>
          <a:xfrm>
            <a:off x="4338174" y="2482403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Flecha abajo"/>
          <p:cNvSpPr/>
          <p:nvPr/>
        </p:nvSpPr>
        <p:spPr>
          <a:xfrm rot="10800000" flipV="1">
            <a:off x="1835695" y="3650373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17 Flecha abajo"/>
          <p:cNvSpPr/>
          <p:nvPr/>
        </p:nvSpPr>
        <p:spPr>
          <a:xfrm rot="10800000" flipV="1">
            <a:off x="6866526" y="3657336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Flecha abajo"/>
          <p:cNvSpPr/>
          <p:nvPr/>
        </p:nvSpPr>
        <p:spPr>
          <a:xfrm rot="10800000" flipV="1">
            <a:off x="4338173" y="3654077"/>
            <a:ext cx="282517" cy="288032"/>
          </a:xfrm>
          <a:prstGeom prst="down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43 Rectángulo redondeado"/>
          <p:cNvSpPr/>
          <p:nvPr/>
        </p:nvSpPr>
        <p:spPr>
          <a:xfrm>
            <a:off x="611560" y="5517232"/>
            <a:ext cx="7993068" cy="1152128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1400">
              <a:solidFill>
                <a:schemeClr val="dk1"/>
              </a:solidFill>
              <a:latin typeface="Calibri" pitchFamily="34" charset="0"/>
            </a:endParaRPr>
          </a:p>
        </p:txBody>
      </p:sp>
      <p:sp>
        <p:nvSpPr>
          <p:cNvPr id="45" name="44 Rectángulo redondeado"/>
          <p:cNvSpPr/>
          <p:nvPr/>
        </p:nvSpPr>
        <p:spPr>
          <a:xfrm>
            <a:off x="669036" y="5859616"/>
            <a:ext cx="1470084" cy="671762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dk1"/>
                </a:solidFill>
                <a:latin typeface="Calibri" pitchFamily="34" charset="0"/>
              </a:rPr>
              <a:t>Operación Servicio de Transporte</a:t>
            </a:r>
          </a:p>
        </p:txBody>
      </p:sp>
      <p:sp>
        <p:nvSpPr>
          <p:cNvPr id="46" name="45 Rectángulo redondeado"/>
          <p:cNvSpPr/>
          <p:nvPr/>
        </p:nvSpPr>
        <p:spPr>
          <a:xfrm>
            <a:off x="2234779" y="5860032"/>
            <a:ext cx="1580797" cy="671762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dk1"/>
                </a:solidFill>
                <a:latin typeface="Calibri" pitchFamily="34" charset="0"/>
              </a:rPr>
              <a:t>Operación Servicios de estaciones (seguridad, aseo, personal)</a:t>
            </a:r>
          </a:p>
        </p:txBody>
      </p:sp>
      <p:sp>
        <p:nvSpPr>
          <p:cNvPr id="47" name="46 Rectángulo redondeado"/>
          <p:cNvSpPr/>
          <p:nvPr/>
        </p:nvSpPr>
        <p:spPr>
          <a:xfrm>
            <a:off x="5502723" y="5859616"/>
            <a:ext cx="1470084" cy="671762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dk1"/>
                </a:solidFill>
                <a:latin typeface="Calibri" pitchFamily="34" charset="0"/>
              </a:rPr>
              <a:t>Mantenimiento OOCC</a:t>
            </a:r>
          </a:p>
        </p:txBody>
      </p:sp>
      <p:sp>
        <p:nvSpPr>
          <p:cNvPr id="48" name="47 Rectángulo redondeado"/>
          <p:cNvSpPr/>
          <p:nvPr/>
        </p:nvSpPr>
        <p:spPr>
          <a:xfrm>
            <a:off x="7062356" y="5853582"/>
            <a:ext cx="1470084" cy="671762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dk1"/>
                </a:solidFill>
                <a:latin typeface="Calibri" pitchFamily="34" charset="0"/>
              </a:rPr>
              <a:t>Mantenimiento MR, Vías y Sistemas</a:t>
            </a:r>
          </a:p>
        </p:txBody>
      </p:sp>
      <p:sp>
        <p:nvSpPr>
          <p:cNvPr id="49" name="48 Rectángulo redondeado"/>
          <p:cNvSpPr/>
          <p:nvPr/>
        </p:nvSpPr>
        <p:spPr>
          <a:xfrm>
            <a:off x="3925683" y="5860032"/>
            <a:ext cx="1470084" cy="671762"/>
          </a:xfrm>
          <a:prstGeom prst="round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dk1"/>
                </a:solidFill>
                <a:latin typeface="Calibri" pitchFamily="34" charset="0"/>
              </a:rPr>
              <a:t>Operación servicios no </a:t>
            </a:r>
            <a:r>
              <a:rPr lang="es-CL" sz="1200" dirty="0" smtClean="0">
                <a:solidFill>
                  <a:schemeClr val="dk1"/>
                </a:solidFill>
                <a:latin typeface="Calibri" pitchFamily="34" charset="0"/>
              </a:rPr>
              <a:t>tarifarios</a:t>
            </a:r>
            <a:endParaRPr lang="es-CL" sz="1200" dirty="0">
              <a:solidFill>
                <a:schemeClr val="dk1"/>
              </a:solidFill>
              <a:latin typeface="Calibri" pitchFamily="34" charset="0"/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2699792" y="5517232"/>
            <a:ext cx="313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latin typeface="Calibri" pitchFamily="34" charset="0"/>
              </a:rPr>
              <a:t>Explotación</a:t>
            </a:r>
            <a:endParaRPr lang="es-CL" b="1" dirty="0">
              <a:latin typeface="Calibri" pitchFamily="34" charset="0"/>
            </a:endParaRPr>
          </a:p>
        </p:txBody>
      </p:sp>
      <p:sp>
        <p:nvSpPr>
          <p:cNvPr id="51" name="1 Título"/>
          <p:cNvSpPr txBox="1">
            <a:spLocks/>
          </p:cNvSpPr>
          <p:nvPr/>
        </p:nvSpPr>
        <p:spPr>
          <a:xfrm>
            <a:off x="714048" y="5063295"/>
            <a:ext cx="7890580" cy="597953"/>
          </a:xfrm>
          <a:prstGeom prst="rect">
            <a:avLst/>
          </a:prstGeom>
        </p:spPr>
        <p:txBody>
          <a:bodyPr vert="horz" lIns="91435" tIns="45718" rIns="91435" bIns="45718" rtlCol="0" anchor="t">
            <a:normAutofit/>
          </a:bodyPr>
          <a:lstStyle>
            <a:lvl1pPr algn="l" defTabSz="4571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kern="1200">
                <a:solidFill>
                  <a:srgbClr val="3C3C3C"/>
                </a:solidFill>
                <a:latin typeface="Aller Light"/>
                <a:ea typeface="+mj-ea"/>
                <a:cs typeface="+mj-cs"/>
              </a:defRPr>
            </a:lvl1pPr>
          </a:lstStyle>
          <a:p>
            <a:r>
              <a:rPr lang="es-CL" sz="2000" dirty="0" smtClean="0"/>
              <a:t>Procesos Detallados de la </a:t>
            </a:r>
            <a:r>
              <a:rPr lang="es-CL" sz="2000" dirty="0" smtClean="0"/>
              <a:t>Explotación		Como Financiar?</a:t>
            </a:r>
            <a:endParaRPr lang="es-CL" sz="2000" dirty="0"/>
          </a:p>
        </p:txBody>
      </p:sp>
      <p:sp>
        <p:nvSpPr>
          <p:cNvPr id="23" name="1 Título"/>
          <p:cNvSpPr>
            <a:spLocks noGrp="1"/>
          </p:cNvSpPr>
          <p:nvPr>
            <p:ph type="title"/>
          </p:nvPr>
        </p:nvSpPr>
        <p:spPr>
          <a:xfrm>
            <a:off x="719285" y="1545847"/>
            <a:ext cx="6748929" cy="597953"/>
          </a:xfrm>
        </p:spPr>
        <p:txBody>
          <a:bodyPr>
            <a:normAutofit/>
          </a:bodyPr>
          <a:lstStyle/>
          <a:p>
            <a:r>
              <a:rPr lang="es-CL" sz="2000" dirty="0" smtClean="0"/>
              <a:t>Procesos </a:t>
            </a:r>
            <a:r>
              <a:rPr lang="es-CL" sz="2000" dirty="0"/>
              <a:t>Construcción y </a:t>
            </a:r>
            <a:r>
              <a:rPr lang="es-CL" sz="2000" dirty="0" smtClean="0"/>
              <a:t>Operación</a:t>
            </a:r>
            <a:endParaRPr lang="es-CL" sz="2000" dirty="0"/>
          </a:p>
        </p:txBody>
      </p:sp>
      <p:sp>
        <p:nvSpPr>
          <p:cNvPr id="24" name="Título 2"/>
          <p:cNvSpPr txBox="1">
            <a:spLocks/>
          </p:cNvSpPr>
          <p:nvPr/>
        </p:nvSpPr>
        <p:spPr>
          <a:xfrm>
            <a:off x="649442" y="116632"/>
            <a:ext cx="8669867" cy="4484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ller Ligh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1A94BB"/>
                </a:solidFill>
                <a:latin typeface="Aller"/>
                <a:ea typeface="+mn-ea"/>
                <a:cs typeface="Aller"/>
              </a:rPr>
              <a:t>El Desafío no es técnico!</a:t>
            </a:r>
            <a:endParaRPr lang="es-ES" dirty="0">
              <a:solidFill>
                <a:srgbClr val="1A94BB"/>
              </a:solidFill>
              <a:latin typeface="Aller"/>
              <a:ea typeface="+mn-ea"/>
              <a:cs typeface="Aller"/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5729643" y="5063294"/>
            <a:ext cx="508122" cy="3625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55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6"/>
          <a:stretch/>
        </p:blipFill>
        <p:spPr bwMode="auto">
          <a:xfrm>
            <a:off x="767628" y="1916832"/>
            <a:ext cx="7476780" cy="41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9285" y="1545847"/>
            <a:ext cx="6748929" cy="597953"/>
          </a:xfrm>
          <a:prstGeom prst="rect">
            <a:avLst/>
          </a:prstGeom>
        </p:spPr>
        <p:txBody>
          <a:bodyPr vert="horz" lIns="91435" tIns="45718" rIns="91435" bIns="45718" rtlCol="0" anchor="t">
            <a:normAutofit/>
          </a:bodyPr>
          <a:lstStyle>
            <a:lvl1pPr algn="l" defTabSz="4571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kern="1200">
                <a:solidFill>
                  <a:srgbClr val="3C3C3C"/>
                </a:solidFill>
                <a:latin typeface="Aller Light"/>
                <a:ea typeface="+mj-ea"/>
                <a:cs typeface="+mj-cs"/>
              </a:defRPr>
            </a:lvl1pPr>
          </a:lstStyle>
          <a:p>
            <a:r>
              <a:rPr lang="es-CL" sz="2000" dirty="0" smtClean="0"/>
              <a:t>Ingresos No Tarifarios sobre Ingresos Tarifarios</a:t>
            </a:r>
            <a:endParaRPr lang="es-CL" sz="2000" dirty="0"/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649442" y="116632"/>
            <a:ext cx="8669867" cy="4484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ller Ligh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1A94BB"/>
                </a:solidFill>
                <a:latin typeface="Aller"/>
                <a:ea typeface="+mn-ea"/>
                <a:cs typeface="Aller"/>
              </a:rPr>
              <a:t>Financiamiento de la Operación</a:t>
            </a:r>
            <a:endParaRPr lang="es-ES" dirty="0">
              <a:solidFill>
                <a:srgbClr val="1A94BB"/>
              </a:solidFill>
              <a:latin typeface="Aller"/>
              <a:ea typeface="+mn-ea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9208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755576" y="1440298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/>
              <a:t>Ingresos Tarifarios vs . No-tarifarios en Latinoamérica</a:t>
            </a:r>
          </a:p>
          <a:p>
            <a:r>
              <a:rPr lang="es-CL" sz="1400" dirty="0" smtClean="0"/>
              <a:t>Valores ALAMYS 2016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6876256" y="2636912"/>
            <a:ext cx="1872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En Latinoamérica existe una imagen diversa, con potencial de desarrollo.</a:t>
            </a:r>
            <a:endParaRPr lang="es-CL" dirty="0"/>
          </a:p>
        </p:txBody>
      </p:sp>
      <p:graphicFrame>
        <p:nvGraphicFramePr>
          <p:cNvPr id="8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4967604"/>
              </p:ext>
            </p:extLst>
          </p:nvPr>
        </p:nvGraphicFramePr>
        <p:xfrm>
          <a:off x="467544" y="2276872"/>
          <a:ext cx="640871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2"/>
          <p:cNvSpPr txBox="1">
            <a:spLocks/>
          </p:cNvSpPr>
          <p:nvPr/>
        </p:nvSpPr>
        <p:spPr>
          <a:xfrm>
            <a:off x="649442" y="116632"/>
            <a:ext cx="8669867" cy="4484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ller Ligh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1A94BB"/>
                </a:solidFill>
                <a:latin typeface="Aller"/>
                <a:ea typeface="+mn-ea"/>
                <a:cs typeface="Aller"/>
              </a:rPr>
              <a:t>Financiamiento de la Operación</a:t>
            </a:r>
            <a:endParaRPr lang="es-ES" dirty="0">
              <a:solidFill>
                <a:srgbClr val="1A94BB"/>
              </a:solidFill>
              <a:latin typeface="Aller"/>
              <a:ea typeface="+mn-ea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324786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5"/>
          <a:stretch/>
        </p:blipFill>
        <p:spPr bwMode="auto">
          <a:xfrm>
            <a:off x="755576" y="1959670"/>
            <a:ext cx="7585121" cy="408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arriba"/>
          <p:cNvSpPr/>
          <p:nvPr/>
        </p:nvSpPr>
        <p:spPr>
          <a:xfrm>
            <a:off x="3419872" y="6309320"/>
            <a:ext cx="72008" cy="28803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Flecha arriba"/>
          <p:cNvSpPr/>
          <p:nvPr/>
        </p:nvSpPr>
        <p:spPr>
          <a:xfrm>
            <a:off x="4564313" y="6286666"/>
            <a:ext cx="72008" cy="28803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Flecha arriba"/>
          <p:cNvSpPr/>
          <p:nvPr/>
        </p:nvSpPr>
        <p:spPr>
          <a:xfrm>
            <a:off x="4762961" y="6283583"/>
            <a:ext cx="72008" cy="28803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Flecha arriba"/>
          <p:cNvSpPr/>
          <p:nvPr/>
        </p:nvSpPr>
        <p:spPr>
          <a:xfrm>
            <a:off x="7380312" y="6332651"/>
            <a:ext cx="72008" cy="28803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CuadroTexto"/>
          <p:cNvSpPr txBox="1"/>
          <p:nvPr/>
        </p:nvSpPr>
        <p:spPr>
          <a:xfrm>
            <a:off x="6069420" y="2275019"/>
            <a:ext cx="23762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1200" b="1" dirty="0" smtClean="0"/>
              <a:t>INGRESOS NO TARIFARIOS</a:t>
            </a:r>
          </a:p>
          <a:p>
            <a:r>
              <a:rPr lang="es-CL" sz="1200" b="1" dirty="0" smtClean="0"/>
              <a:t>INGRESOS TARIFARIOS</a:t>
            </a:r>
            <a:endParaRPr lang="es-CL" sz="1200" b="1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719285" y="1545847"/>
            <a:ext cx="6748929" cy="597953"/>
          </a:xfrm>
        </p:spPr>
        <p:txBody>
          <a:bodyPr>
            <a:normAutofit/>
          </a:bodyPr>
          <a:lstStyle/>
          <a:p>
            <a:r>
              <a:rPr lang="es-CL" sz="2000" dirty="0" smtClean="0"/>
              <a:t>Ingresos </a:t>
            </a:r>
            <a:r>
              <a:rPr lang="es-CL" sz="2000" dirty="0"/>
              <a:t>T</a:t>
            </a:r>
            <a:r>
              <a:rPr lang="es-CL" sz="2000" dirty="0" smtClean="0"/>
              <a:t>otales sobre Costos de Operación</a:t>
            </a:r>
            <a:endParaRPr lang="es-CL" sz="2000" dirty="0"/>
          </a:p>
        </p:txBody>
      </p:sp>
      <p:sp>
        <p:nvSpPr>
          <p:cNvPr id="13" name="Título 2"/>
          <p:cNvSpPr txBox="1">
            <a:spLocks/>
          </p:cNvSpPr>
          <p:nvPr/>
        </p:nvSpPr>
        <p:spPr>
          <a:xfrm>
            <a:off x="649442" y="116632"/>
            <a:ext cx="8669867" cy="4484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ller Ligh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1A94BB"/>
                </a:solidFill>
                <a:latin typeface="Aller"/>
                <a:ea typeface="+mn-ea"/>
                <a:cs typeface="Aller"/>
              </a:rPr>
              <a:t>Financiamiento de la Operación</a:t>
            </a:r>
            <a:endParaRPr lang="es-ES" dirty="0">
              <a:solidFill>
                <a:srgbClr val="1A94BB"/>
              </a:solidFill>
              <a:latin typeface="Aller"/>
              <a:ea typeface="+mn-ea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65843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3" t="32115" r="42696" b="41731"/>
          <a:stretch/>
        </p:blipFill>
        <p:spPr bwMode="auto">
          <a:xfrm>
            <a:off x="155575" y="1815262"/>
            <a:ext cx="779183" cy="74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989460" y="1883502"/>
            <a:ext cx="7308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latin typeface="Verdana" pitchFamily="34" charset="0"/>
                <a:ea typeface="Verdana" pitchFamily="34" charset="0"/>
                <a:cs typeface="Verdana" pitchFamily="34" charset="0"/>
              </a:rPr>
              <a:t>Los negocios no tarifarios, son un </a:t>
            </a:r>
            <a:r>
              <a:rPr lang="es-CL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aporte </a:t>
            </a:r>
            <a:r>
              <a:rPr lang="es-CL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vital </a:t>
            </a:r>
            <a:r>
              <a:rPr lang="es-CL" dirty="0">
                <a:latin typeface="Verdana" pitchFamily="34" charset="0"/>
                <a:ea typeface="Verdana" pitchFamily="34" charset="0"/>
                <a:cs typeface="Verdana" pitchFamily="34" charset="0"/>
              </a:rPr>
              <a:t>para el </a:t>
            </a:r>
            <a:r>
              <a:rPr lang="es-CL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financiamiento operacional </a:t>
            </a:r>
            <a:r>
              <a:rPr lang="es-CL" dirty="0">
                <a:latin typeface="Verdana" pitchFamily="34" charset="0"/>
                <a:ea typeface="Verdana" pitchFamily="34" charset="0"/>
                <a:cs typeface="Verdana" pitchFamily="34" charset="0"/>
              </a:rPr>
              <a:t>de </a:t>
            </a:r>
            <a:r>
              <a:rPr lang="es-C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los metros</a:t>
            </a:r>
            <a:r>
              <a:rPr lang="es-C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s-CL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2" t="31483" r="44650" b="40718"/>
          <a:stretch/>
        </p:blipFill>
        <p:spPr bwMode="auto">
          <a:xfrm>
            <a:off x="8222774" y="3064359"/>
            <a:ext cx="586854" cy="76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934758" y="3031398"/>
            <a:ext cx="7206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dirty="0">
                <a:latin typeface="Verdana" pitchFamily="34" charset="0"/>
                <a:ea typeface="Verdana" pitchFamily="34" charset="0"/>
                <a:cs typeface="Verdana" pitchFamily="34" charset="0"/>
              </a:rPr>
              <a:t>En algunos casos estos ingresos son </a:t>
            </a:r>
            <a:r>
              <a:rPr lang="es-C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parte </a:t>
            </a:r>
            <a:r>
              <a:rPr lang="es-CL" dirty="0">
                <a:latin typeface="Verdana" pitchFamily="34" charset="0"/>
                <a:ea typeface="Verdana" pitchFamily="34" charset="0"/>
                <a:cs typeface="Verdana" pitchFamily="34" charset="0"/>
              </a:rPr>
              <a:t>del </a:t>
            </a:r>
            <a:r>
              <a:rPr lang="es-CL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financiamiento a los proyectos de expansión </a:t>
            </a:r>
            <a:r>
              <a:rPr lang="es-CL" dirty="0">
                <a:latin typeface="Verdana" pitchFamily="34" charset="0"/>
                <a:ea typeface="Verdana" pitchFamily="34" charset="0"/>
                <a:cs typeface="Verdana" pitchFamily="34" charset="0"/>
              </a:rPr>
              <a:t>de metros.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6" t="44729" r="45175" b="27635"/>
          <a:stretch/>
        </p:blipFill>
        <p:spPr bwMode="auto">
          <a:xfrm>
            <a:off x="422966" y="4254475"/>
            <a:ext cx="511792" cy="72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057700" y="4325494"/>
            <a:ext cx="7376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latin typeface="Verdana" pitchFamily="34" charset="0"/>
                <a:ea typeface="Verdana" pitchFamily="34" charset="0"/>
                <a:cs typeface="Verdana" pitchFamily="34" charset="0"/>
              </a:rPr>
              <a:t>Las </a:t>
            </a:r>
            <a:r>
              <a:rPr lang="es-CL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restricciones  legales </a:t>
            </a:r>
            <a:r>
              <a:rPr lang="es-CL" dirty="0">
                <a:latin typeface="Verdana" pitchFamily="34" charset="0"/>
                <a:ea typeface="Verdana" pitchFamily="34" charset="0"/>
                <a:cs typeface="Verdana" pitchFamily="34" charset="0"/>
              </a:rPr>
              <a:t>de los metros aún están impidiendo negocios más rentables.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0" t="44908" r="47237" b="27546"/>
          <a:stretch/>
        </p:blipFill>
        <p:spPr bwMode="auto">
          <a:xfrm flipH="1">
            <a:off x="8365780" y="5568916"/>
            <a:ext cx="374324" cy="9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422966" y="5586252"/>
            <a:ext cx="7874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dirty="0">
                <a:latin typeface="Verdana" pitchFamily="34" charset="0"/>
                <a:ea typeface="Verdana" pitchFamily="34" charset="0"/>
                <a:cs typeface="Verdana" pitchFamily="34" charset="0"/>
              </a:rPr>
              <a:t>Los negocios no tarifarios son cada vez un aporte más importante a la </a:t>
            </a:r>
            <a:r>
              <a:rPr lang="es-CL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experiencia de viaje </a:t>
            </a:r>
            <a:r>
              <a:rPr lang="es-CL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 </a:t>
            </a:r>
            <a:r>
              <a:rPr lang="es-CL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los clientes</a:t>
            </a:r>
            <a:r>
              <a:rPr lang="es-CL" dirty="0">
                <a:latin typeface="Verdana" pitchFamily="34" charset="0"/>
                <a:ea typeface="Verdana" pitchFamily="34" charset="0"/>
                <a:cs typeface="Verdana" pitchFamily="34" charset="0"/>
              </a:rPr>
              <a:t>, por lo que su aporte no es </a:t>
            </a:r>
            <a:r>
              <a:rPr lang="es-C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sólo </a:t>
            </a:r>
            <a:r>
              <a:rPr lang="es-CL" dirty="0">
                <a:latin typeface="Verdana" pitchFamily="34" charset="0"/>
                <a:ea typeface="Verdana" pitchFamily="34" charset="0"/>
                <a:cs typeface="Verdana" pitchFamily="34" charset="0"/>
              </a:rPr>
              <a:t>en ingresos.</a:t>
            </a:r>
          </a:p>
        </p:txBody>
      </p:sp>
      <p:cxnSp>
        <p:nvCxnSpPr>
          <p:cNvPr id="14" name="13 Conector recto"/>
          <p:cNvCxnSpPr/>
          <p:nvPr/>
        </p:nvCxnSpPr>
        <p:spPr>
          <a:xfrm rot="5400000">
            <a:off x="597550" y="2243502"/>
            <a:ext cx="7200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 rot="5400000">
            <a:off x="7708892" y="3463398"/>
            <a:ext cx="8640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rot="5400000">
            <a:off x="697700" y="4648659"/>
            <a:ext cx="7200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rot="5400000">
            <a:off x="7815990" y="6075344"/>
            <a:ext cx="900000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Ingresos No Tarifarios: Una Oportunidad </a:t>
            </a:r>
            <a:r>
              <a:rPr lang="es-CL" dirty="0"/>
              <a:t>!!!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3413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95275" y="484228"/>
            <a:ext cx="5356845" cy="6075697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sz="2800" b="1" dirty="0" smtClean="0"/>
          </a:p>
          <a:p>
            <a:pPr marL="0" indent="0">
              <a:buNone/>
            </a:pPr>
            <a:endParaRPr lang="es-CL" sz="2800" b="1" dirty="0"/>
          </a:p>
          <a:p>
            <a:pPr marL="0" indent="0">
              <a:buNone/>
            </a:pPr>
            <a:r>
              <a:rPr lang="es-CL" sz="2800" b="1" dirty="0" smtClean="0"/>
              <a:t>Caso Metro de Santiago.</a:t>
            </a:r>
            <a:endParaRPr lang="es-CL" sz="2800" b="1" dirty="0" smtClean="0"/>
          </a:p>
          <a:p>
            <a:pPr marL="0" indent="0">
              <a:buNone/>
            </a:pPr>
            <a:endParaRPr lang="es-CL" sz="2800" b="1" dirty="0" smtClean="0"/>
          </a:p>
          <a:p>
            <a:pPr marL="0" indent="0">
              <a:buNone/>
            </a:pPr>
            <a:r>
              <a:rPr lang="es-CL" sz="2800" b="1" dirty="0" smtClean="0"/>
              <a:t>Ingresos No Tarifarios</a:t>
            </a:r>
          </a:p>
          <a:p>
            <a:pPr marL="0" indent="0">
              <a:buNone/>
            </a:pPr>
            <a:r>
              <a:rPr lang="es-CL" sz="2400" b="1" dirty="0" smtClean="0"/>
              <a:t>Una </a:t>
            </a:r>
            <a:r>
              <a:rPr lang="es-CL" sz="2400" b="1" dirty="0" smtClean="0"/>
              <a:t>Oportunidad </a:t>
            </a:r>
            <a:r>
              <a:rPr lang="es-CL" sz="2400" b="1" dirty="0" smtClean="0"/>
              <a:t>de Generar Valor </a:t>
            </a:r>
            <a:r>
              <a:rPr lang="es-CL" sz="2400" b="1" dirty="0" smtClean="0"/>
              <a:t>al Usuario y </a:t>
            </a:r>
            <a:r>
              <a:rPr lang="es-CL" sz="2400" b="1" dirty="0" smtClean="0"/>
              <a:t>Sostenibilidad </a:t>
            </a:r>
            <a:r>
              <a:rPr lang="es-CL" sz="2400" b="1" dirty="0" smtClean="0"/>
              <a:t>Financiera a la Empresa</a:t>
            </a:r>
            <a:endParaRPr lang="es-CL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533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638175"/>
          </a:xfrm>
        </p:spPr>
        <p:txBody>
          <a:bodyPr>
            <a:noAutofit/>
          </a:bodyPr>
          <a:lstStyle/>
          <a:p>
            <a:pPr algn="l"/>
            <a:r>
              <a:rPr lang="es-ES" dirty="0" smtClean="0">
                <a:solidFill>
                  <a:schemeClr val="tx1"/>
                </a:solidFill>
              </a:rPr>
              <a:t>Metro en Cifras</a:t>
            </a:r>
            <a:endParaRPr lang="es-ES" dirty="0">
              <a:solidFill>
                <a:schemeClr val="tx1"/>
              </a:solidFill>
            </a:endParaRPr>
          </a:p>
        </p:txBody>
      </p:sp>
      <p:graphicFrame>
        <p:nvGraphicFramePr>
          <p:cNvPr id="12" name="Group 11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325367011"/>
              </p:ext>
            </p:extLst>
          </p:nvPr>
        </p:nvGraphicFramePr>
        <p:xfrm>
          <a:off x="171328" y="1389413"/>
          <a:ext cx="5148814" cy="2624449"/>
        </p:xfrm>
        <a:graphic>
          <a:graphicData uri="http://schemas.openxmlformats.org/drawingml/2006/table">
            <a:tbl>
              <a:tblPr bandRow="1"/>
              <a:tblGrid>
                <a:gridCol w="1435846"/>
                <a:gridCol w="618828"/>
                <a:gridCol w="618828"/>
                <a:gridCol w="618828"/>
                <a:gridCol w="618828"/>
                <a:gridCol w="618828"/>
                <a:gridCol w="618828"/>
              </a:tblGrid>
              <a:tr h="3330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1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L1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L2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L4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L4A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L5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45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Cantidad de Estaciones</a:t>
                      </a:r>
                      <a:endParaRPr kumimoji="0" lang="es-C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108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Longitud (Km)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Flota de Coches</a:t>
                      </a:r>
                      <a:endParaRPr kumimoji="0" lang="es-C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414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156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198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289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1.075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Flota Trenes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Pasajeros / año (MM)</a:t>
                      </a:r>
                      <a:endParaRPr kumimoji="0" lang="es-C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C4C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260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121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120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146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05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670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7E07C643-F71F-472B-B505-5279755A0A80" descr="15588DCC-B81F-43C1-A45C-FB3F10DFAE3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0143" y="1018982"/>
            <a:ext cx="3584759" cy="368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4174924" y="4132615"/>
            <a:ext cx="1145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 smtClean="0">
                <a:solidFill>
                  <a:srgbClr val="000000"/>
                </a:solidFill>
              </a:rPr>
              <a:t>Cifras a Dic. 2016</a:t>
            </a:r>
            <a:endParaRPr lang="es-CL" sz="900" dirty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628" y="4935812"/>
            <a:ext cx="5560572" cy="173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0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2"/>
          <a:stretch/>
        </p:blipFill>
        <p:spPr bwMode="auto">
          <a:xfrm>
            <a:off x="-1" y="16157"/>
            <a:ext cx="9144001" cy="68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1628057" y="3696421"/>
            <a:ext cx="2899078" cy="1011740"/>
            <a:chOff x="1628057" y="3696421"/>
            <a:chExt cx="2899078" cy="1011740"/>
          </a:xfrm>
        </p:grpSpPr>
        <p:pic>
          <p:nvPicPr>
            <p:cNvPr id="13" name="Picture 16"/>
            <p:cNvPicPr>
              <a:picLocks noChangeAspect="1" noChangeArrowheads="1"/>
            </p:cNvPicPr>
            <p:nvPr/>
          </p:nvPicPr>
          <p:blipFill>
            <a:blip r:embed="rId4">
              <a:lum contrast="40000"/>
            </a:blip>
            <a:srcRect l="22777" r="17432" b="28592"/>
            <a:stretch>
              <a:fillRect/>
            </a:stretch>
          </p:blipFill>
          <p:spPr bwMode="auto">
            <a:xfrm>
              <a:off x="4077076" y="3696421"/>
              <a:ext cx="450059" cy="512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5"/>
            <p:cNvPicPr>
              <a:picLocks noChangeAspect="1" noChangeArrowheads="1"/>
            </p:cNvPicPr>
            <p:nvPr/>
          </p:nvPicPr>
          <p:blipFill>
            <a:blip r:embed="rId5">
              <a:lum contrast="40000"/>
            </a:blip>
            <a:srcRect l="20281" r="9286" b="21848"/>
            <a:stretch>
              <a:fillRect/>
            </a:stretch>
          </p:blipFill>
          <p:spPr bwMode="auto">
            <a:xfrm>
              <a:off x="1628057" y="4251863"/>
              <a:ext cx="480735" cy="45629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4 Grupo"/>
          <p:cNvGrpSpPr/>
          <p:nvPr/>
        </p:nvGrpSpPr>
        <p:grpSpPr>
          <a:xfrm>
            <a:off x="4107664" y="2419043"/>
            <a:ext cx="3722327" cy="2925414"/>
            <a:chOff x="4107664" y="2419043"/>
            <a:chExt cx="3722327" cy="2925414"/>
          </a:xfrm>
        </p:grpSpPr>
        <p:pic>
          <p:nvPicPr>
            <p:cNvPr id="16" name="Picture 19" descr="http://www.clipartbest.com/cliparts/4nT/Eaz/4nTEazyiA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86526" y="2860588"/>
              <a:ext cx="509885" cy="509885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lum contrast="40000"/>
            </a:blip>
            <a:srcRect l="31250" t="61961" r="63966" b="25754"/>
            <a:stretch>
              <a:fillRect/>
            </a:stretch>
          </p:blipFill>
          <p:spPr bwMode="auto">
            <a:xfrm>
              <a:off x="4107664" y="4745367"/>
              <a:ext cx="388882" cy="5990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http://images.cdn6.inmagine.com/168nwm/ingram/ingcsc/ingcscp22591.jpg"/>
            <p:cNvPicPr>
              <a:picLocks noChangeAspect="1" noChangeArrowheads="1"/>
            </p:cNvPicPr>
            <p:nvPr/>
          </p:nvPicPr>
          <p:blipFill>
            <a:blip r:embed="rId8"/>
            <a:srcRect l="6041" t="8259" r="8244" b="6504"/>
            <a:stretch>
              <a:fillRect/>
            </a:stretch>
          </p:blipFill>
          <p:spPr bwMode="auto">
            <a:xfrm>
              <a:off x="7264402" y="2834750"/>
              <a:ext cx="565589" cy="55908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9" name="Picture 28" descr="http://2014.afscme.org/convention-resources/body/shuttle_icon.png"/>
            <p:cNvPicPr>
              <a:picLocks noChangeAspect="1" noChangeArrowheads="1"/>
            </p:cNvPicPr>
            <p:nvPr/>
          </p:nvPicPr>
          <p:blipFill>
            <a:blip r:embed="rId9"/>
            <a:srcRect t="16036" b="12072"/>
            <a:stretch>
              <a:fillRect/>
            </a:stretch>
          </p:blipFill>
          <p:spPr bwMode="auto">
            <a:xfrm>
              <a:off x="7264402" y="2419043"/>
              <a:ext cx="532251" cy="382648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3" name="2 Grupo"/>
          <p:cNvGrpSpPr/>
          <p:nvPr/>
        </p:nvGrpSpPr>
        <p:grpSpPr>
          <a:xfrm>
            <a:off x="1623983" y="4200090"/>
            <a:ext cx="2857059" cy="1026369"/>
            <a:chOff x="1623983" y="4200090"/>
            <a:chExt cx="2857059" cy="1026369"/>
          </a:xfrm>
        </p:grpSpPr>
        <p:pic>
          <p:nvPicPr>
            <p:cNvPr id="12" name="Picture 2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047363" y="4200090"/>
              <a:ext cx="433679" cy="545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4" descr="Resultado de imagen para ICONO COMERCIO"/>
            <p:cNvPicPr>
              <a:picLocks noChangeAspect="1" noChangeArrowheads="1"/>
            </p:cNvPicPr>
            <p:nvPr/>
          </p:nvPicPr>
          <p:blipFill>
            <a:blip r:embed="rId11"/>
            <a:srcRect r="8908" b="5450"/>
            <a:stretch>
              <a:fillRect/>
            </a:stretch>
          </p:blipFill>
          <p:spPr bwMode="auto">
            <a:xfrm>
              <a:off x="1623983" y="4723246"/>
              <a:ext cx="484809" cy="503213"/>
            </a:xfrm>
            <a:prstGeom prst="rect">
              <a:avLst/>
            </a:prstGeom>
            <a:noFill/>
          </p:spPr>
        </p:pic>
      </p:grpSp>
      <p:grpSp>
        <p:nvGrpSpPr>
          <p:cNvPr id="4" name="3 Grupo"/>
          <p:cNvGrpSpPr/>
          <p:nvPr/>
        </p:nvGrpSpPr>
        <p:grpSpPr>
          <a:xfrm>
            <a:off x="1633213" y="3371093"/>
            <a:ext cx="4663198" cy="2955273"/>
            <a:chOff x="1633213" y="3371093"/>
            <a:chExt cx="4663198" cy="2955273"/>
          </a:xfrm>
        </p:grpSpPr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12">
              <a:lum contrast="40000"/>
            </a:blip>
            <a:srcRect r="29312" b="9626"/>
            <a:stretch>
              <a:fillRect/>
            </a:stretch>
          </p:blipFill>
          <p:spPr bwMode="auto">
            <a:xfrm>
              <a:off x="1633213" y="5208118"/>
              <a:ext cx="493674" cy="5982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4"/>
            <p:cNvPicPr>
              <a:picLocks noChangeAspect="1" noChangeArrowheads="1"/>
            </p:cNvPicPr>
            <p:nvPr/>
          </p:nvPicPr>
          <p:blipFill>
            <a:blip r:embed="rId13">
              <a:lum contrast="40000"/>
            </a:blip>
            <a:srcRect l="18745" t="16880" r="23536" b="20121"/>
            <a:stretch>
              <a:fillRect/>
            </a:stretch>
          </p:blipFill>
          <p:spPr bwMode="auto">
            <a:xfrm>
              <a:off x="5786526" y="3371093"/>
              <a:ext cx="509885" cy="581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26" descr="http://sayeedanwar.co.uk/wp-content/uploads/2014/01/tv-servizi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633213" y="5826570"/>
              <a:ext cx="499796" cy="499796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23" name="2 Título"/>
          <p:cNvSpPr txBox="1">
            <a:spLocks/>
          </p:cNvSpPr>
          <p:nvPr/>
        </p:nvSpPr>
        <p:spPr>
          <a:xfrm>
            <a:off x="-3" y="-1"/>
            <a:ext cx="5355773" cy="2419043"/>
          </a:xfrm>
          <a:prstGeom prst="rect">
            <a:avLst/>
          </a:prstGeom>
          <a:solidFill>
            <a:srgbClr val="FF3300">
              <a:alpha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s-CL" sz="3600" b="1" i="1" dirty="0" smtClean="0">
                <a:solidFill>
                  <a:srgbClr val="FFFFFF"/>
                </a:solidFill>
              </a:rPr>
              <a:t>Productos y </a:t>
            </a:r>
            <a:r>
              <a:rPr lang="es-CL" sz="3600" b="1" i="1" dirty="0">
                <a:solidFill>
                  <a:srgbClr val="FFFFFF"/>
                </a:solidFill>
              </a:rPr>
              <a:t> s</a:t>
            </a:r>
            <a:r>
              <a:rPr lang="es-CL" sz="3600" b="1" i="1" dirty="0" smtClean="0">
                <a:solidFill>
                  <a:srgbClr val="FFFFFF"/>
                </a:solidFill>
              </a:rPr>
              <a:t>ervicios orientados a</a:t>
            </a:r>
          </a:p>
          <a:p>
            <a:pPr algn="l"/>
            <a:r>
              <a:rPr lang="es-CL" sz="3600" b="1" i="1" dirty="0" smtClean="0">
                <a:solidFill>
                  <a:srgbClr val="FFFFFF"/>
                </a:solidFill>
              </a:rPr>
              <a:t>2.3 millones </a:t>
            </a:r>
            <a:r>
              <a:rPr lang="es-CL" sz="3600" b="1" i="1" dirty="0" err="1" smtClean="0">
                <a:solidFill>
                  <a:srgbClr val="FFFFFF"/>
                </a:solidFill>
              </a:rPr>
              <a:t>pas</a:t>
            </a:r>
            <a:r>
              <a:rPr lang="es-CL" sz="3600" b="1" i="1" dirty="0" smtClean="0">
                <a:solidFill>
                  <a:srgbClr val="FFFFFF"/>
                </a:solidFill>
              </a:rPr>
              <a:t>/día.</a:t>
            </a:r>
          </a:p>
          <a:p>
            <a:pPr algn="r"/>
            <a:r>
              <a:rPr lang="es-CL" sz="1600" b="1" i="1" dirty="0" smtClean="0">
                <a:solidFill>
                  <a:srgbClr val="FFFFFF"/>
                </a:solidFill>
              </a:rPr>
              <a:t>(2.6 millones el 31.03.17)</a:t>
            </a:r>
            <a:endParaRPr lang="es-CL" sz="1600" b="1" i="1" dirty="0">
              <a:solidFill>
                <a:srgbClr val="FFFFFF"/>
              </a:solidFill>
            </a:endParaRPr>
          </a:p>
        </p:txBody>
      </p:sp>
      <p:sp>
        <p:nvSpPr>
          <p:cNvPr id="24" name="2 Título"/>
          <p:cNvSpPr txBox="1">
            <a:spLocks/>
          </p:cNvSpPr>
          <p:nvPr/>
        </p:nvSpPr>
        <p:spPr>
          <a:xfrm>
            <a:off x="2574963" y="4451166"/>
            <a:ext cx="6569037" cy="2419043"/>
          </a:xfrm>
          <a:prstGeom prst="rect">
            <a:avLst/>
          </a:prstGeom>
          <a:solidFill>
            <a:srgbClr val="FF3300">
              <a:alpha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es-CL" sz="2800" b="1" i="1" dirty="0" err="1" smtClean="0">
                <a:solidFill>
                  <a:srgbClr val="FFFFFF"/>
                </a:solidFill>
              </a:rPr>
              <a:t>Transaccionalidad</a:t>
            </a:r>
            <a:r>
              <a:rPr lang="es-CL" sz="2800" b="1" i="1" dirty="0">
                <a:solidFill>
                  <a:srgbClr val="FFFFFF"/>
                </a:solidFill>
              </a:rPr>
              <a:t> </a:t>
            </a:r>
            <a:r>
              <a:rPr lang="es-CL" sz="2800" b="1" i="1" dirty="0" smtClean="0">
                <a:solidFill>
                  <a:srgbClr val="FFFFFF"/>
                </a:solidFill>
              </a:rPr>
              <a:t>/ Frecuencia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CL" sz="2800" b="1" i="1" dirty="0" err="1" smtClean="0">
                <a:solidFill>
                  <a:srgbClr val="FFFFFF"/>
                </a:solidFill>
              </a:rPr>
              <a:t>Volúmen</a:t>
            </a:r>
            <a:r>
              <a:rPr lang="es-CL" sz="2800" b="1" i="1" dirty="0" smtClean="0">
                <a:solidFill>
                  <a:srgbClr val="FFFFFF"/>
                </a:solidFill>
              </a:rPr>
              <a:t> / Flujo Cautivo.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CL" sz="2800" b="1" i="1" dirty="0" smtClean="0">
                <a:solidFill>
                  <a:srgbClr val="FFFFFF"/>
                </a:solidFill>
              </a:rPr>
              <a:t>Valor agregado.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CL" sz="2800" b="1" i="1" dirty="0" smtClean="0">
                <a:solidFill>
                  <a:srgbClr val="FFFFFF"/>
                </a:solidFill>
              </a:rPr>
              <a:t>Segmentación y conocimiento de audiencia.</a:t>
            </a:r>
            <a:endParaRPr lang="es-CL" sz="28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8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2152" y="766445"/>
            <a:ext cx="3757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dirty="0" smtClean="0">
                <a:ln w="12700">
                  <a:solidFill>
                    <a:srgbClr val="3C3C3C">
                      <a:satMod val="155000"/>
                    </a:srgbClr>
                  </a:solidFill>
                  <a:prstDash val="solid"/>
                </a:ln>
                <a:solidFill>
                  <a:srgbClr val="0000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INFRAESTRUCTURA</a:t>
            </a:r>
            <a:endParaRPr lang="es-CL" sz="2800" b="1" dirty="0">
              <a:ln w="12700">
                <a:solidFill>
                  <a:srgbClr val="3C3C3C">
                    <a:satMod val="155000"/>
                  </a:srgbClr>
                </a:solidFill>
                <a:prstDash val="solid"/>
              </a:ln>
              <a:solidFill>
                <a:srgbClr val="00000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50184" y="1871246"/>
            <a:ext cx="4017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spc="100" dirty="0" smtClean="0">
                <a:ln w="18000">
                  <a:solidFill>
                    <a:srgbClr val="FF0000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FF0000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FF0000">
                      <a:satMod val="200000"/>
                      <a:shade val="1000"/>
                      <a:alpha val="60000"/>
                    </a:srgbClr>
                  </a:outerShdw>
                </a:effectLst>
              </a:rPr>
              <a:t>Profundización</a:t>
            </a:r>
            <a:r>
              <a:rPr lang="es-CL" sz="2800" b="1" dirty="0" smtClean="0">
                <a:solidFill>
                  <a:srgbClr val="000000"/>
                </a:solidFill>
              </a:rPr>
              <a:t> (</a:t>
            </a:r>
            <a:r>
              <a:rPr lang="es-CL" sz="280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mix</a:t>
            </a:r>
            <a:r>
              <a:rPr lang="es-CL" sz="2800" b="1" dirty="0" smtClean="0">
                <a:solidFill>
                  <a:srgbClr val="000000"/>
                </a:solidFill>
              </a:rPr>
              <a:t>) </a:t>
            </a:r>
            <a:endParaRPr lang="es-CL" sz="2800" b="1" dirty="0">
              <a:solidFill>
                <a:srgbClr val="00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99263" y="2420888"/>
            <a:ext cx="3719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dirty="0" smtClean="0">
                <a:ln w="31550" cmpd="sng">
                  <a:gradFill>
                    <a:gsLst>
                      <a:gs pos="70000">
                        <a:srgbClr val="7F7F7F">
                          <a:shade val="50000"/>
                          <a:satMod val="190000"/>
                        </a:srgbClr>
                      </a:gs>
                      <a:gs pos="0">
                        <a:srgbClr val="7F7F7F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F7F7F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Espacio Único (</a:t>
            </a:r>
            <a:r>
              <a:rPr lang="es-CL" sz="2800" b="1" dirty="0" err="1" smtClean="0">
                <a:ln w="31550" cmpd="sng">
                  <a:gradFill>
                    <a:gsLst>
                      <a:gs pos="70000">
                        <a:srgbClr val="7F7F7F">
                          <a:shade val="50000"/>
                          <a:satMod val="190000"/>
                        </a:srgbClr>
                      </a:gs>
                      <a:gs pos="0">
                        <a:srgbClr val="7F7F7F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F7F7F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mall</a:t>
            </a:r>
            <a:r>
              <a:rPr lang="es-CL" sz="2800" b="1" dirty="0" smtClean="0">
                <a:ln w="31550" cmpd="sng">
                  <a:gradFill>
                    <a:gsLst>
                      <a:gs pos="70000">
                        <a:srgbClr val="7F7F7F">
                          <a:shade val="50000"/>
                          <a:satMod val="190000"/>
                        </a:srgbClr>
                      </a:gs>
                      <a:gs pos="0">
                        <a:srgbClr val="7F7F7F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F7F7F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)</a:t>
            </a:r>
            <a:endParaRPr lang="es-CL" sz="2800" b="1" dirty="0">
              <a:ln w="31550" cmpd="sng">
                <a:gradFill>
                  <a:gsLst>
                    <a:gs pos="70000">
                      <a:srgbClr val="7F7F7F">
                        <a:shade val="50000"/>
                        <a:satMod val="190000"/>
                      </a:srgbClr>
                    </a:gs>
                    <a:gs pos="0">
                      <a:srgbClr val="7F7F7F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7F7F7F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99263" y="3030632"/>
            <a:ext cx="7351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65A0A">
                    <a:lumMod val="60000"/>
                    <a:lumOff val="40000"/>
                  </a:srgbClr>
                </a:solidFill>
              </a:rPr>
              <a:t>Inmobiliario (desarrollo urbano, plusvalía</a:t>
            </a:r>
            <a:r>
              <a:rPr lang="es-CL" sz="2800" b="1" dirty="0" smtClean="0">
                <a:solidFill>
                  <a:srgbClr val="000000"/>
                </a:solidFill>
              </a:rPr>
              <a:t>)</a:t>
            </a:r>
            <a:endParaRPr lang="es-CL" sz="2800" b="1" dirty="0">
              <a:solidFill>
                <a:srgbClr val="00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51920" y="694437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b="1" dirty="0" smtClean="0">
                <a:ln w="18000">
                  <a:solidFill>
                    <a:srgbClr val="002060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FLUJO</a:t>
            </a:r>
            <a:endParaRPr lang="es-CL" sz="3600" b="1" dirty="0">
              <a:solidFill>
                <a:srgbClr val="00206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12317" y="3553852"/>
            <a:ext cx="460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cap="all" dirty="0" smtClean="0">
                <a:ln w="9000" cmpd="sng">
                  <a:solidFill>
                    <a:srgbClr val="00ACA7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ACA7">
                        <a:shade val="20000"/>
                        <a:satMod val="245000"/>
                      </a:srgbClr>
                    </a:gs>
                    <a:gs pos="43000">
                      <a:srgbClr val="00ACA7">
                        <a:satMod val="255000"/>
                      </a:srgbClr>
                    </a:gs>
                    <a:gs pos="48000">
                      <a:srgbClr val="00ACA7">
                        <a:shade val="85000"/>
                        <a:satMod val="255000"/>
                      </a:srgbClr>
                    </a:gs>
                    <a:gs pos="100000">
                      <a:srgbClr val="00ACA7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Servicios / Operación</a:t>
            </a:r>
            <a:endParaRPr lang="es-CL" sz="2800" b="1" cap="all" dirty="0">
              <a:ln w="9000" cmpd="sng">
                <a:solidFill>
                  <a:srgbClr val="00ACA7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ACA7">
                      <a:shade val="20000"/>
                      <a:satMod val="245000"/>
                    </a:srgbClr>
                  </a:gs>
                  <a:gs pos="43000">
                    <a:srgbClr val="00ACA7">
                      <a:satMod val="255000"/>
                    </a:srgbClr>
                  </a:gs>
                  <a:gs pos="48000">
                    <a:srgbClr val="00ACA7">
                      <a:shade val="85000"/>
                      <a:satMod val="255000"/>
                    </a:srgbClr>
                  </a:gs>
                  <a:gs pos="100000">
                    <a:srgbClr val="00ACA7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592033" y="1286471"/>
            <a:ext cx="334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CONECTIVIDAD</a:t>
            </a:r>
            <a:endParaRPr lang="es-CL" sz="32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>
                  <a:lumMod val="50000"/>
                </a:srgbClr>
              </a:solidFill>
            </a:endParaRPr>
          </a:p>
        </p:txBody>
      </p:sp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295274" y="82774"/>
            <a:ext cx="7325107" cy="456273"/>
          </a:xfrm>
        </p:spPr>
        <p:txBody>
          <a:bodyPr anchor="ctr">
            <a:normAutofit/>
          </a:bodyPr>
          <a:lstStyle/>
          <a:p>
            <a:r>
              <a:rPr lang="es-CL" sz="20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Que buscamos Rentabilizar</a:t>
            </a:r>
            <a:endParaRPr lang="es-ES" sz="20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848657" y="5445224"/>
            <a:ext cx="3179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dirty="0">
                <a:solidFill>
                  <a:srgbClr val="000000"/>
                </a:solidFill>
              </a:rPr>
              <a:t>BENCHMARKING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126090" y="5877272"/>
            <a:ext cx="5334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800" b="1" dirty="0" smtClean="0">
                <a:solidFill>
                  <a:srgbClr val="000000"/>
                </a:solidFill>
              </a:rPr>
              <a:t>INTELIGENCIA DE NEGOCIOS</a:t>
            </a:r>
            <a:endParaRPr lang="es-CL" sz="2800" b="1" dirty="0">
              <a:solidFill>
                <a:srgbClr val="00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275218" y="3985900"/>
            <a:ext cx="4393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dirty="0" smtClean="0">
                <a:ln w="17780" cmpd="sng">
                  <a:solidFill>
                    <a:srgbClr val="FF0000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F0000">
                        <a:tint val="63000"/>
                        <a:sat val="105000"/>
                      </a:srgbClr>
                    </a:gs>
                    <a:gs pos="90000">
                      <a:srgbClr val="FF0000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Terminales</a:t>
            </a:r>
            <a:r>
              <a:rPr lang="es-CL" sz="2800" b="1" dirty="0" smtClean="0">
                <a:solidFill>
                  <a:srgbClr val="002060">
                    <a:lumMod val="75000"/>
                    <a:lumOff val="25000"/>
                  </a:srgbClr>
                </a:solidFill>
              </a:rPr>
              <a:t> </a:t>
            </a:r>
            <a:r>
              <a:rPr lang="es-CL" sz="2800" b="1" dirty="0" smtClean="0">
                <a:ln w="17780" cmpd="sng">
                  <a:solidFill>
                    <a:srgbClr val="FF0000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F0000">
                        <a:tint val="63000"/>
                        <a:sat val="105000"/>
                      </a:srgbClr>
                    </a:gs>
                    <a:gs pos="90000">
                      <a:srgbClr val="FF0000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Intermodales</a:t>
            </a:r>
            <a:endParaRPr lang="es-CL" sz="2800" b="1" dirty="0">
              <a:solidFill>
                <a:srgbClr val="00206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39552" y="4417948"/>
            <a:ext cx="3435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cap="all" dirty="0" smtClean="0">
                <a:ln w="9000" cmpd="sng">
                  <a:solidFill>
                    <a:srgbClr val="00ACA7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>
                    <a:lumMod val="50000"/>
                    <a:lumOff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Redes de Carga</a:t>
            </a:r>
            <a:endParaRPr lang="es-CL" sz="2800" b="1" cap="all" dirty="0">
              <a:ln w="9000" cmpd="sng">
                <a:solidFill>
                  <a:srgbClr val="00ACA7">
                    <a:shade val="50000"/>
                    <a:satMod val="120000"/>
                  </a:srgbClr>
                </a:solidFill>
                <a:prstDash val="solid"/>
              </a:ln>
              <a:solidFill>
                <a:srgbClr val="002060">
                  <a:lumMod val="50000"/>
                  <a:lumOff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27584" y="4994012"/>
            <a:ext cx="2920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dirty="0" smtClean="0">
                <a:ln w="24500" cmpd="dbl">
                  <a:solidFill>
                    <a:srgbClr val="002060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ACA7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Medios de Pago</a:t>
            </a:r>
            <a:endParaRPr lang="es-CL" sz="2800" b="1" dirty="0">
              <a:ln w="24500" cmpd="dbl">
                <a:solidFill>
                  <a:srgbClr val="002060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ACA7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283968" y="4509120"/>
            <a:ext cx="420660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CL" sz="2800" b="1" spc="150" dirty="0" smtClean="0">
                <a:ln w="11430">
                  <a:solidFill>
                    <a:srgbClr val="000000">
                      <a:lumMod val="50000"/>
                      <a:lumOff val="50000"/>
                    </a:srgb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Medios de transporte</a:t>
            </a:r>
            <a:endParaRPr lang="es-CL" sz="2800" b="1" spc="150" dirty="0">
              <a:ln w="11430">
                <a:solidFill>
                  <a:srgbClr val="000000">
                    <a:lumMod val="50000"/>
                    <a:lumOff val="50000"/>
                  </a:srgbClr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355976" y="4994012"/>
            <a:ext cx="1904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dirty="0" smtClean="0">
                <a:ln w="10541" cmpd="sng">
                  <a:solidFill>
                    <a:srgbClr val="FF0000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0000">
                        <a:tint val="40000"/>
                        <a:satMod val="250000"/>
                      </a:srgbClr>
                    </a:gs>
                    <a:gs pos="9000">
                      <a:srgbClr val="FF0000">
                        <a:tint val="52000"/>
                        <a:satMod val="300000"/>
                      </a:srgbClr>
                    </a:gs>
                    <a:gs pos="50000">
                      <a:srgbClr val="FF0000">
                        <a:shade val="20000"/>
                        <a:satMod val="300000"/>
                      </a:srgbClr>
                    </a:gs>
                    <a:gs pos="79000">
                      <a:srgbClr val="FF0000">
                        <a:tint val="52000"/>
                        <a:satMod val="300000"/>
                      </a:srgbClr>
                    </a:gs>
                    <a:gs pos="100000">
                      <a:srgbClr val="FF0000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Asesorías</a:t>
            </a:r>
            <a:endParaRPr lang="es-CL" sz="2800" b="1" dirty="0">
              <a:ln w="10541" cmpd="sng">
                <a:solidFill>
                  <a:srgbClr val="FF0000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0000">
                      <a:tint val="40000"/>
                      <a:satMod val="250000"/>
                    </a:srgbClr>
                  </a:gs>
                  <a:gs pos="9000">
                    <a:srgbClr val="FF0000">
                      <a:tint val="52000"/>
                      <a:satMod val="300000"/>
                    </a:srgbClr>
                  </a:gs>
                  <a:gs pos="50000">
                    <a:srgbClr val="FF0000">
                      <a:shade val="20000"/>
                      <a:satMod val="300000"/>
                    </a:srgbClr>
                  </a:gs>
                  <a:gs pos="79000">
                    <a:srgbClr val="FF0000">
                      <a:tint val="52000"/>
                      <a:satMod val="300000"/>
                    </a:srgbClr>
                  </a:gs>
                  <a:gs pos="100000">
                    <a:srgbClr val="FF0000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167630" y="2132856"/>
            <a:ext cx="4208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b="1" spc="50" dirty="0" smtClean="0">
                <a:ln w="13500">
                  <a:solidFill>
                    <a:srgbClr val="FF000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ACA7">
                    <a:lumMod val="7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Conocimiento</a:t>
            </a:r>
            <a:r>
              <a:rPr lang="es-CL" sz="2800" b="1" dirty="0" smtClean="0">
                <a:solidFill>
                  <a:srgbClr val="00ACA7">
                    <a:lumMod val="75000"/>
                  </a:srgbClr>
                </a:solidFill>
              </a:rPr>
              <a:t> </a:t>
            </a:r>
            <a:r>
              <a:rPr lang="es-CL" sz="2800" b="1" spc="50" dirty="0" smtClean="0">
                <a:ln w="13500">
                  <a:solidFill>
                    <a:srgbClr val="FF000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ACA7">
                    <a:lumMod val="7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Clientes</a:t>
            </a:r>
            <a:endParaRPr lang="es-CL" sz="2800" b="1" spc="50" dirty="0">
              <a:ln w="13500">
                <a:solidFill>
                  <a:srgbClr val="FF0000">
                    <a:shade val="2500"/>
                    <a:alpha val="6500"/>
                  </a:srgbClr>
                </a:solidFill>
                <a:prstDash val="solid"/>
              </a:ln>
              <a:solidFill>
                <a:srgbClr val="00ACA7">
                  <a:lumMod val="7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397709" y="691031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b="1" spc="50" dirty="0" smtClean="0">
                <a:ln w="13500">
                  <a:solidFill>
                    <a:srgbClr val="FF0000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2060">
                    <a:lumMod val="90000"/>
                    <a:lumOff val="10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Operación</a:t>
            </a:r>
            <a:endParaRPr lang="es-CL" sz="3600" b="1" spc="50" dirty="0">
              <a:ln w="13500">
                <a:solidFill>
                  <a:srgbClr val="FF0000">
                    <a:shade val="2500"/>
                    <a:alpha val="6500"/>
                  </a:srgbClr>
                </a:solidFill>
                <a:prstDash val="solid"/>
              </a:ln>
              <a:solidFill>
                <a:srgbClr val="002060">
                  <a:lumMod val="90000"/>
                  <a:lumOff val="10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80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4" grpId="0"/>
      <p:bldP spid="2" grpId="0"/>
      <p:bldP spid="13" grpId="0"/>
      <p:bldP spid="4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ALAMYS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sz="1600" b="1" i="1" dirty="0"/>
              <a:t>Asociación Latinoamericana de Metros y Subterráneos</a:t>
            </a:r>
          </a:p>
        </p:txBody>
      </p:sp>
    </p:spTree>
    <p:extLst>
      <p:ext uri="{BB962C8B-B14F-4D97-AF65-F5344CB8AC3E}">
        <p14:creationId xmlns:p14="http://schemas.microsoft.com/office/powerpoint/2010/main" val="2422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95274" y="203797"/>
            <a:ext cx="7325107" cy="456273"/>
          </a:xfrm>
        </p:spPr>
        <p:txBody>
          <a:bodyPr>
            <a:normAutofit fontScale="90000"/>
          </a:bodyPr>
          <a:lstStyle/>
          <a:p>
            <a:pPr algn="l"/>
            <a:r>
              <a:rPr lang="es-CL" sz="3600" b="1" dirty="0" smtClean="0"/>
              <a:t>Líneas de Negocios:</a:t>
            </a:r>
            <a:r>
              <a:rPr lang="es-CL" sz="2000" dirty="0" smtClean="0"/>
              <a:t/>
            </a:r>
            <a:br>
              <a:rPr lang="es-CL" sz="2000" dirty="0" smtClean="0"/>
            </a:br>
            <a:r>
              <a:rPr lang="es-CL" sz="2000" dirty="0" smtClean="0"/>
              <a:t>Desde una visión de M2 a una visión de flujo/audiencia</a:t>
            </a:r>
            <a:r>
              <a:rPr lang="es-CL" b="1" u="sng" dirty="0">
                <a:solidFill>
                  <a:srgbClr val="000000"/>
                </a:solidFill>
              </a:rPr>
              <a:t/>
            </a:r>
            <a:br>
              <a:rPr lang="es-CL" b="1" u="sng" dirty="0">
                <a:solidFill>
                  <a:srgbClr val="000000"/>
                </a:solidFill>
              </a:rPr>
            </a:br>
            <a:endParaRPr lang="es-CL" dirty="0"/>
          </a:p>
        </p:txBody>
      </p:sp>
      <p:grpSp>
        <p:nvGrpSpPr>
          <p:cNvPr id="49" name="108 Grupo"/>
          <p:cNvGrpSpPr/>
          <p:nvPr/>
        </p:nvGrpSpPr>
        <p:grpSpPr>
          <a:xfrm>
            <a:off x="890134" y="1507746"/>
            <a:ext cx="6967340" cy="4601538"/>
            <a:chOff x="1252771" y="1910684"/>
            <a:chExt cx="5833242" cy="3852530"/>
          </a:xfrm>
        </p:grpSpPr>
        <p:cxnSp>
          <p:nvCxnSpPr>
            <p:cNvPr id="50" name="49 Conector recto"/>
            <p:cNvCxnSpPr/>
            <p:nvPr/>
          </p:nvCxnSpPr>
          <p:spPr>
            <a:xfrm>
              <a:off x="1433016" y="1935847"/>
              <a:ext cx="2784142" cy="218577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0 Conector recto"/>
            <p:cNvCxnSpPr/>
            <p:nvPr/>
          </p:nvCxnSpPr>
          <p:spPr>
            <a:xfrm>
              <a:off x="4203511" y="1910684"/>
              <a:ext cx="27295" cy="223823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51 Conector recto"/>
            <p:cNvCxnSpPr/>
            <p:nvPr/>
          </p:nvCxnSpPr>
          <p:spPr>
            <a:xfrm flipH="1">
              <a:off x="4230808" y="1924332"/>
              <a:ext cx="2852381" cy="219729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"/>
            <p:cNvCxnSpPr/>
            <p:nvPr/>
          </p:nvCxnSpPr>
          <p:spPr>
            <a:xfrm flipH="1" flipV="1">
              <a:off x="4230807" y="4135272"/>
              <a:ext cx="2855206" cy="68073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53 Conector recto"/>
            <p:cNvCxnSpPr/>
            <p:nvPr/>
          </p:nvCxnSpPr>
          <p:spPr>
            <a:xfrm flipH="1">
              <a:off x="3890000" y="4135272"/>
              <a:ext cx="340806" cy="162794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54 Conector recto"/>
            <p:cNvCxnSpPr/>
            <p:nvPr/>
          </p:nvCxnSpPr>
          <p:spPr>
            <a:xfrm flipH="1">
              <a:off x="1252771" y="4135272"/>
              <a:ext cx="2950740" cy="66284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56 Elipse"/>
          <p:cNvSpPr/>
          <p:nvPr/>
        </p:nvSpPr>
        <p:spPr>
          <a:xfrm>
            <a:off x="3896675" y="3982397"/>
            <a:ext cx="847379" cy="84737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b="1" dirty="0" smtClean="0">
                <a:solidFill>
                  <a:srgbClr val="F2F2F2"/>
                </a:solidFill>
              </a:rPr>
              <a:t>MM$</a:t>
            </a:r>
          </a:p>
          <a:p>
            <a:pPr algn="ctr"/>
            <a:r>
              <a:rPr lang="en-GB" sz="1200" b="1" dirty="0" smtClean="0">
                <a:solidFill>
                  <a:srgbClr val="F2F2F2"/>
                </a:solidFill>
              </a:rPr>
              <a:t>23,752</a:t>
            </a:r>
            <a:endParaRPr lang="en-GB" sz="1200" b="1" dirty="0">
              <a:solidFill>
                <a:srgbClr val="F2F2F2"/>
              </a:solidFill>
            </a:endParaRPr>
          </a:p>
          <a:p>
            <a:pPr algn="ctr"/>
            <a:r>
              <a:rPr lang="en-GB" sz="600" dirty="0" smtClean="0">
                <a:solidFill>
                  <a:srgbClr val="F2F2F2"/>
                </a:solidFill>
              </a:rPr>
              <a:t>2016</a:t>
            </a:r>
          </a:p>
        </p:txBody>
      </p:sp>
      <p:grpSp>
        <p:nvGrpSpPr>
          <p:cNvPr id="59" name="58 Grupo"/>
          <p:cNvGrpSpPr/>
          <p:nvPr/>
        </p:nvGrpSpPr>
        <p:grpSpPr>
          <a:xfrm>
            <a:off x="1664676" y="1374207"/>
            <a:ext cx="6562346" cy="4781643"/>
            <a:chOff x="2290768" y="1796842"/>
            <a:chExt cx="5111517" cy="3724498"/>
          </a:xfrm>
        </p:grpSpPr>
        <p:grpSp>
          <p:nvGrpSpPr>
            <p:cNvPr id="67" name="66 Grupo"/>
            <p:cNvGrpSpPr/>
            <p:nvPr/>
          </p:nvGrpSpPr>
          <p:grpSpPr>
            <a:xfrm>
              <a:off x="3097882" y="2948331"/>
              <a:ext cx="551305" cy="643205"/>
              <a:chOff x="3097882" y="2948331"/>
              <a:chExt cx="551305" cy="643205"/>
            </a:xfrm>
          </p:grpSpPr>
          <p:pic>
            <p:nvPicPr>
              <p:cNvPr id="99" name="Picture 2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00209" y="2948331"/>
                <a:ext cx="433679" cy="545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0" name="3 Título"/>
              <p:cNvSpPr txBox="1">
                <a:spLocks/>
              </p:cNvSpPr>
              <p:nvPr/>
            </p:nvSpPr>
            <p:spPr>
              <a:xfrm>
                <a:off x="3097882" y="3453823"/>
                <a:ext cx="551305" cy="13771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Stands / Módulos </a:t>
                </a:r>
              </a:p>
              <a:p>
                <a:pPr algn="ctr"/>
                <a:endParaRPr lang="es-CL" sz="1000" b="1" u="sng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  <p:grpSp>
          <p:nvGrpSpPr>
            <p:cNvPr id="68" name="67 Grupo"/>
            <p:cNvGrpSpPr/>
            <p:nvPr/>
          </p:nvGrpSpPr>
          <p:grpSpPr>
            <a:xfrm>
              <a:off x="5112998" y="2927646"/>
              <a:ext cx="547574" cy="933154"/>
              <a:chOff x="5112998" y="2927646"/>
              <a:chExt cx="547574" cy="933154"/>
            </a:xfrm>
          </p:grpSpPr>
          <p:pic>
            <p:nvPicPr>
              <p:cNvPr id="97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lum contrast="40000"/>
              </a:blip>
              <a:srcRect l="22777" r="17432" b="28592"/>
              <a:stretch>
                <a:fillRect/>
              </a:stretch>
            </p:blipFill>
            <p:spPr bwMode="auto">
              <a:xfrm>
                <a:off x="5129506" y="2927646"/>
                <a:ext cx="450059" cy="5122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8" name="3 Título"/>
              <p:cNvSpPr txBox="1">
                <a:spLocks/>
              </p:cNvSpPr>
              <p:nvPr/>
            </p:nvSpPr>
            <p:spPr>
              <a:xfrm>
                <a:off x="5112998" y="3486740"/>
                <a:ext cx="547574" cy="37406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Antenas</a:t>
                </a:r>
              </a:p>
              <a:p>
                <a:r>
                  <a:rPr lang="es-CL" sz="1200" b="1" dirty="0" err="1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Indoor</a:t>
                </a:r>
                <a:endParaRPr lang="es-CL" sz="1000" u="sng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  <p:grpSp>
          <p:nvGrpSpPr>
            <p:cNvPr id="69" name="68 Grupo"/>
            <p:cNvGrpSpPr/>
            <p:nvPr/>
          </p:nvGrpSpPr>
          <p:grpSpPr>
            <a:xfrm>
              <a:off x="5811130" y="2475588"/>
              <a:ext cx="749327" cy="833669"/>
              <a:chOff x="5811130" y="2475588"/>
              <a:chExt cx="749327" cy="833669"/>
            </a:xfrm>
          </p:grpSpPr>
          <p:pic>
            <p:nvPicPr>
              <p:cNvPr id="95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lum contrast="40000"/>
              </a:blip>
              <a:srcRect l="20281" r="9286" b="21848"/>
              <a:stretch>
                <a:fillRect/>
              </a:stretch>
            </p:blipFill>
            <p:spPr bwMode="auto">
              <a:xfrm>
                <a:off x="5811130" y="2475588"/>
                <a:ext cx="480735" cy="45629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6" name="3 Título"/>
              <p:cNvSpPr txBox="1">
                <a:spLocks/>
              </p:cNvSpPr>
              <p:nvPr/>
            </p:nvSpPr>
            <p:spPr>
              <a:xfrm>
                <a:off x="5892266" y="2961212"/>
                <a:ext cx="668191" cy="34804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Antenas </a:t>
                </a:r>
              </a:p>
              <a:p>
                <a:r>
                  <a:rPr lang="es-CL" sz="1000" b="1" dirty="0" err="1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Outdoor</a:t>
                </a:r>
                <a:endParaRPr lang="es-CL" sz="1000" u="sng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  <p:pic>
          <p:nvPicPr>
            <p:cNvPr id="70" name="Picture 17"/>
            <p:cNvPicPr>
              <a:picLocks noChangeAspect="1" noChangeArrowheads="1"/>
            </p:cNvPicPr>
            <p:nvPr/>
          </p:nvPicPr>
          <p:blipFill>
            <a:blip r:embed="rId5">
              <a:lum contrast="40000"/>
            </a:blip>
            <a:srcRect r="29312" b="9626"/>
            <a:stretch>
              <a:fillRect/>
            </a:stretch>
          </p:blipFill>
          <p:spPr bwMode="auto">
            <a:xfrm>
              <a:off x="6616577" y="1796842"/>
              <a:ext cx="493674" cy="5982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1" name="70 Grupo"/>
            <p:cNvGrpSpPr/>
            <p:nvPr/>
          </p:nvGrpSpPr>
          <p:grpSpPr>
            <a:xfrm>
              <a:off x="4884260" y="3991428"/>
              <a:ext cx="759795" cy="571562"/>
              <a:chOff x="4884260" y="3991428"/>
              <a:chExt cx="759795" cy="571562"/>
            </a:xfrm>
          </p:grpSpPr>
          <p:pic>
            <p:nvPicPr>
              <p:cNvPr id="93" name="Picture 19" descr="http://www.clipartbest.com/cliparts/4nT/Eaz/4nTEazyiA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065965" y="3991428"/>
                <a:ext cx="332237" cy="332237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94" name="3 Título"/>
              <p:cNvSpPr txBox="1">
                <a:spLocks/>
              </p:cNvSpPr>
              <p:nvPr/>
            </p:nvSpPr>
            <p:spPr>
              <a:xfrm>
                <a:off x="4884260" y="4376856"/>
                <a:ext cx="759795" cy="18613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Teléfonos</a:t>
                </a:r>
                <a:endParaRPr lang="es-CL" sz="1000" b="1" u="sng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  <p:grpSp>
          <p:nvGrpSpPr>
            <p:cNvPr id="72" name="71 Grupo"/>
            <p:cNvGrpSpPr/>
            <p:nvPr/>
          </p:nvGrpSpPr>
          <p:grpSpPr>
            <a:xfrm>
              <a:off x="5593707" y="4042729"/>
              <a:ext cx="759795" cy="740979"/>
              <a:chOff x="5593707" y="4042729"/>
              <a:chExt cx="759795" cy="740979"/>
            </a:xfrm>
          </p:grpSpPr>
          <p:pic>
            <p:nvPicPr>
              <p:cNvPr id="91" name="Picture 8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2F2F2"/>
                  </a:clrFrom>
                  <a:clrTo>
                    <a:srgbClr val="F2F2F2">
                      <a:alpha val="0"/>
                    </a:srgbClr>
                  </a:clrTo>
                </a:clrChange>
                <a:lum contrast="40000"/>
              </a:blip>
              <a:srcRect l="31250" t="61961" r="63966" b="25754"/>
              <a:stretch>
                <a:fillRect/>
              </a:stretch>
            </p:blipFill>
            <p:spPr bwMode="auto">
              <a:xfrm>
                <a:off x="5762188" y="4042729"/>
                <a:ext cx="388882" cy="5990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" name="3 Título"/>
              <p:cNvSpPr txBox="1">
                <a:spLocks/>
              </p:cNvSpPr>
              <p:nvPr/>
            </p:nvSpPr>
            <p:spPr>
              <a:xfrm>
                <a:off x="5593707" y="4597574"/>
                <a:ext cx="759795" cy="18613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Cajeros</a:t>
                </a:r>
                <a:endParaRPr lang="es-CL" sz="1000" b="1" u="sng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  <p:grpSp>
          <p:nvGrpSpPr>
            <p:cNvPr id="73" name="72 Grupo"/>
            <p:cNvGrpSpPr/>
            <p:nvPr/>
          </p:nvGrpSpPr>
          <p:grpSpPr>
            <a:xfrm>
              <a:off x="6287388" y="4256151"/>
              <a:ext cx="1114897" cy="881907"/>
              <a:chOff x="6287388" y="4256151"/>
              <a:chExt cx="1114897" cy="881907"/>
            </a:xfrm>
          </p:grpSpPr>
          <p:pic>
            <p:nvPicPr>
              <p:cNvPr id="89" name="Picture 10" descr="http://images.cdn6.inmagine.com/168nwm/ingram/ingcsc/ingcscp22591.jpg"/>
              <p:cNvPicPr>
                <a:picLocks noChangeAspect="1" noChangeArrowheads="1"/>
              </p:cNvPicPr>
              <p:nvPr/>
            </p:nvPicPr>
            <p:blipFill>
              <a:blip r:embed="rId8"/>
              <a:srcRect l="6041" t="8259" r="8244" b="6504"/>
              <a:stretch>
                <a:fillRect/>
              </a:stretch>
            </p:blipFill>
            <p:spPr bwMode="auto">
              <a:xfrm>
                <a:off x="6487340" y="4256151"/>
                <a:ext cx="565589" cy="559089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90" name="3 Título"/>
              <p:cNvSpPr txBox="1">
                <a:spLocks/>
              </p:cNvSpPr>
              <p:nvPr/>
            </p:nvSpPr>
            <p:spPr>
              <a:xfrm>
                <a:off x="6287388" y="4786760"/>
                <a:ext cx="1114897" cy="35129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ATM</a:t>
                </a:r>
                <a:endParaRPr lang="es-CL" sz="1000" b="1" u="sng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  <p:grpSp>
          <p:nvGrpSpPr>
            <p:cNvPr id="74" name="144 Grupo"/>
            <p:cNvGrpSpPr/>
            <p:nvPr/>
          </p:nvGrpSpPr>
          <p:grpSpPr>
            <a:xfrm>
              <a:off x="3933369" y="2051497"/>
              <a:ext cx="1030517" cy="575589"/>
              <a:chOff x="5100021" y="5356001"/>
              <a:chExt cx="1030517" cy="575589"/>
            </a:xfrm>
          </p:grpSpPr>
          <p:pic>
            <p:nvPicPr>
              <p:cNvPr id="87" name="Picture 28" descr="http://2014.afscme.org/convention-resources/body/shuttle_icon.png"/>
              <p:cNvPicPr>
                <a:picLocks noChangeAspect="1" noChangeArrowheads="1"/>
              </p:cNvPicPr>
              <p:nvPr/>
            </p:nvPicPr>
            <p:blipFill>
              <a:blip r:embed="rId9"/>
              <a:srcRect t="16036" b="12072"/>
              <a:stretch>
                <a:fillRect/>
              </a:stretch>
            </p:blipFill>
            <p:spPr bwMode="auto">
              <a:xfrm>
                <a:off x="5348293" y="5356001"/>
                <a:ext cx="532251" cy="382648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88" name="3 Título"/>
              <p:cNvSpPr txBox="1">
                <a:spLocks/>
              </p:cNvSpPr>
              <p:nvPr/>
            </p:nvSpPr>
            <p:spPr>
              <a:xfrm>
                <a:off x="5100021" y="5749409"/>
                <a:ext cx="1030517" cy="18218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Intermodal</a:t>
                </a:r>
                <a:endParaRPr lang="es-CL" sz="1000" b="1" u="sng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  <p:grpSp>
          <p:nvGrpSpPr>
            <p:cNvPr id="75" name="74 Grupo"/>
            <p:cNvGrpSpPr/>
            <p:nvPr/>
          </p:nvGrpSpPr>
          <p:grpSpPr>
            <a:xfrm>
              <a:off x="2290768" y="2390398"/>
              <a:ext cx="759795" cy="674285"/>
              <a:chOff x="2290768" y="2390398"/>
              <a:chExt cx="759795" cy="674285"/>
            </a:xfrm>
          </p:grpSpPr>
          <p:pic>
            <p:nvPicPr>
              <p:cNvPr id="85" name="Picture 4" descr="Resultado de imagen para ICONO COMERCIO"/>
              <p:cNvPicPr>
                <a:picLocks noChangeAspect="1" noChangeArrowheads="1"/>
              </p:cNvPicPr>
              <p:nvPr/>
            </p:nvPicPr>
            <p:blipFill>
              <a:blip r:embed="rId10"/>
              <a:srcRect r="8908" b="5450"/>
              <a:stretch>
                <a:fillRect/>
              </a:stretch>
            </p:blipFill>
            <p:spPr bwMode="auto">
              <a:xfrm>
                <a:off x="2392336" y="2390398"/>
                <a:ext cx="484809" cy="503213"/>
              </a:xfrm>
              <a:prstGeom prst="rect">
                <a:avLst/>
              </a:prstGeom>
              <a:noFill/>
            </p:spPr>
          </p:pic>
          <p:sp>
            <p:nvSpPr>
              <p:cNvPr id="86" name="3 Título"/>
              <p:cNvSpPr txBox="1">
                <a:spLocks/>
              </p:cNvSpPr>
              <p:nvPr/>
            </p:nvSpPr>
            <p:spPr>
              <a:xfrm>
                <a:off x="2290768" y="2878549"/>
                <a:ext cx="759795" cy="18613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Tiendas</a:t>
                </a:r>
                <a:endParaRPr lang="es-CL" sz="1000" b="1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  <p:grpSp>
          <p:nvGrpSpPr>
            <p:cNvPr id="76" name="75 Grupo"/>
            <p:cNvGrpSpPr/>
            <p:nvPr/>
          </p:nvGrpSpPr>
          <p:grpSpPr>
            <a:xfrm>
              <a:off x="3380108" y="3781289"/>
              <a:ext cx="726773" cy="786208"/>
              <a:chOff x="3380108" y="3781289"/>
              <a:chExt cx="726773" cy="786208"/>
            </a:xfrm>
          </p:grpSpPr>
          <p:pic>
            <p:nvPicPr>
              <p:cNvPr id="83" name="Picture 24"/>
              <p:cNvPicPr>
                <a:picLocks noChangeAspect="1" noChangeArrowheads="1"/>
              </p:cNvPicPr>
              <p:nvPr/>
            </p:nvPicPr>
            <p:blipFill>
              <a:blip r:embed="rId11">
                <a:lum contrast="40000"/>
              </a:blip>
              <a:srcRect l="18745" t="16880" r="23536" b="20121"/>
              <a:stretch>
                <a:fillRect/>
              </a:stretch>
            </p:blipFill>
            <p:spPr bwMode="auto">
              <a:xfrm>
                <a:off x="3488552" y="3781289"/>
                <a:ext cx="509885" cy="581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4" name="3 Título"/>
              <p:cNvSpPr txBox="1">
                <a:spLocks/>
              </p:cNvSpPr>
              <p:nvPr/>
            </p:nvSpPr>
            <p:spPr>
              <a:xfrm>
                <a:off x="3380108" y="4372348"/>
                <a:ext cx="726773" cy="19514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Estática</a:t>
                </a:r>
                <a:endParaRPr lang="es-CL" sz="1000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  <p:grpSp>
          <p:nvGrpSpPr>
            <p:cNvPr id="77" name="76 Grupo"/>
            <p:cNvGrpSpPr/>
            <p:nvPr/>
          </p:nvGrpSpPr>
          <p:grpSpPr>
            <a:xfrm>
              <a:off x="2763737" y="3908523"/>
              <a:ext cx="725105" cy="627172"/>
              <a:chOff x="2763737" y="3908523"/>
              <a:chExt cx="725105" cy="627172"/>
            </a:xfrm>
          </p:grpSpPr>
          <p:pic>
            <p:nvPicPr>
              <p:cNvPr id="81" name="Picture 26" descr="http://sayeedanwar.co.uk/wp-content/uploads/2014/01/tv-servizi.png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2896151" y="3908523"/>
                <a:ext cx="499796" cy="499796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82" name="3 Título"/>
              <p:cNvSpPr txBox="1">
                <a:spLocks/>
              </p:cNvSpPr>
              <p:nvPr/>
            </p:nvSpPr>
            <p:spPr>
              <a:xfrm>
                <a:off x="2763737" y="4399527"/>
                <a:ext cx="725105" cy="13616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Dinámica</a:t>
                </a:r>
                <a:endParaRPr lang="es-CL" sz="1000" b="1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  <p:grpSp>
          <p:nvGrpSpPr>
            <p:cNvPr id="78" name="145 Grupo"/>
            <p:cNvGrpSpPr/>
            <p:nvPr/>
          </p:nvGrpSpPr>
          <p:grpSpPr>
            <a:xfrm>
              <a:off x="3900140" y="4713994"/>
              <a:ext cx="671860" cy="807346"/>
              <a:chOff x="4042032" y="5180204"/>
              <a:chExt cx="671860" cy="807346"/>
            </a:xfrm>
          </p:grpSpPr>
          <p:pic>
            <p:nvPicPr>
              <p:cNvPr id="79" name="Picture 5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062894" y="5180204"/>
                <a:ext cx="532769" cy="62524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0" name="3 Título"/>
              <p:cNvSpPr txBox="1">
                <a:spLocks/>
              </p:cNvSpPr>
              <p:nvPr/>
            </p:nvSpPr>
            <p:spPr>
              <a:xfrm>
                <a:off x="4042032" y="5797520"/>
                <a:ext cx="671860" cy="19003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Conexiones Terrenos</a:t>
                </a:r>
                <a:r>
                  <a:rPr lang="es-CL" sz="1000" b="1" u="sng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 </a:t>
                </a:r>
                <a:endParaRPr lang="es-CL" sz="10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</p:grpSp>
      <p:pic>
        <p:nvPicPr>
          <p:cNvPr id="60" name="Picture 2" descr="C:\Users\freyest\Desktop\Negocios\Planificación\Internacional\imagenes\email-digital-ads-arzocreative-23.jpg"/>
          <p:cNvPicPr>
            <a:picLocks noChangeAspect="1" noChangeArrowheads="1"/>
          </p:cNvPicPr>
          <p:nvPr/>
        </p:nvPicPr>
        <p:blipFill rotWithShape="1"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4" b="87074" l="9913" r="90325">
                        <a14:foregroundMark x1="40999" y1="31329" x2="40999" y2="31329"/>
                        <a14:foregroundMark x1="68755" y1="55027" x2="68755" y2="55027"/>
                        <a14:foregroundMark x1="53053" y1="73429" x2="53053" y2="73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86" t="18824" r="19128" b="20375"/>
          <a:stretch/>
        </p:blipFill>
        <p:spPr bwMode="auto">
          <a:xfrm>
            <a:off x="1144241" y="4549254"/>
            <a:ext cx="814445" cy="7127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1" name="3 Título"/>
          <p:cNvSpPr txBox="1">
            <a:spLocks/>
          </p:cNvSpPr>
          <p:nvPr/>
        </p:nvSpPr>
        <p:spPr>
          <a:xfrm>
            <a:off x="987992" y="5362619"/>
            <a:ext cx="1087908" cy="481854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0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Digital</a:t>
            </a:r>
            <a:endParaRPr lang="es-CL" sz="10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62" name="Picture 3" descr="C:\Users\freyest\Desktop\Negocios\Planificación\Internacional\imagenes\Messaging-Online-icon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4" y="4804837"/>
            <a:ext cx="701063" cy="7010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3" name="3 Título"/>
          <p:cNvSpPr txBox="1">
            <a:spLocks/>
          </p:cNvSpPr>
          <p:nvPr/>
        </p:nvSpPr>
        <p:spPr>
          <a:xfrm>
            <a:off x="155974" y="5483829"/>
            <a:ext cx="1087908" cy="481854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0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Online</a:t>
            </a:r>
            <a:endParaRPr lang="es-CL" sz="10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64" name="Picture 4" descr="C:\Users\freyest\Desktop\Negocios\Planificación\Internacional\imagenes\wifi-icon-transparentblack-wifi-icon-clip-art-vector-clip-art-online-royalty-free-extietww-304x239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852" y="1008530"/>
            <a:ext cx="660341" cy="5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3 Título"/>
          <p:cNvSpPr txBox="1">
            <a:spLocks/>
          </p:cNvSpPr>
          <p:nvPr/>
        </p:nvSpPr>
        <p:spPr>
          <a:xfrm>
            <a:off x="7116652" y="2068379"/>
            <a:ext cx="1296711" cy="47683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0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Tendido</a:t>
            </a:r>
          </a:p>
          <a:p>
            <a:r>
              <a:rPr lang="es-CL" sz="10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Fibra Óptica</a:t>
            </a:r>
            <a:endParaRPr lang="es-CL" sz="1000" u="sng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6" name="3 Título"/>
          <p:cNvSpPr txBox="1">
            <a:spLocks/>
          </p:cNvSpPr>
          <p:nvPr/>
        </p:nvSpPr>
        <p:spPr>
          <a:xfrm>
            <a:off x="8071854" y="1599197"/>
            <a:ext cx="1296711" cy="47683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000" b="1" dirty="0" err="1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Wifi</a:t>
            </a:r>
            <a:endParaRPr lang="es-CL" sz="1000" b="1" dirty="0" smtClean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6" name="55 Rectángulo redondeado"/>
          <p:cNvSpPr/>
          <p:nvPr/>
        </p:nvSpPr>
        <p:spPr>
          <a:xfrm>
            <a:off x="126926" y="4338184"/>
            <a:ext cx="1948974" cy="1506289"/>
          </a:xfrm>
          <a:prstGeom prst="round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sp>
        <p:nvSpPr>
          <p:cNvPr id="101" name="3 Título"/>
          <p:cNvSpPr txBox="1">
            <a:spLocks/>
          </p:cNvSpPr>
          <p:nvPr/>
        </p:nvSpPr>
        <p:spPr>
          <a:xfrm>
            <a:off x="1708079" y="4955069"/>
            <a:ext cx="1087908" cy="481854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7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Locaciones</a:t>
            </a:r>
            <a:endParaRPr lang="es-CL" sz="10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7052383" y="861194"/>
            <a:ext cx="1654629" cy="1741336"/>
          </a:xfrm>
          <a:prstGeom prst="round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graphicFrame>
        <p:nvGraphicFramePr>
          <p:cNvPr id="10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62328"/>
              </p:ext>
            </p:extLst>
          </p:nvPr>
        </p:nvGraphicFramePr>
        <p:xfrm>
          <a:off x="699928" y="1012124"/>
          <a:ext cx="7989721" cy="5543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38706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Graphic spid="10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92407"/>
            <a:ext cx="7325107" cy="456273"/>
          </a:xfrm>
        </p:spPr>
        <p:txBody>
          <a:bodyPr>
            <a:noAutofit/>
          </a:bodyPr>
          <a:lstStyle/>
          <a:p>
            <a:pPr algn="l"/>
            <a:r>
              <a:rPr lang="es-CL" sz="3200" b="1" dirty="0" smtClean="0"/>
              <a:t>Focos según tipo de </a:t>
            </a:r>
            <a:r>
              <a:rPr lang="es-CL" sz="3200" b="1" dirty="0" smtClean="0"/>
              <a:t>negocio</a:t>
            </a:r>
            <a:endParaRPr lang="es-CL" sz="3200" dirty="0"/>
          </a:p>
        </p:txBody>
      </p:sp>
      <p:grpSp>
        <p:nvGrpSpPr>
          <p:cNvPr id="19" name="18 Grupo"/>
          <p:cNvGrpSpPr/>
          <p:nvPr/>
        </p:nvGrpSpPr>
        <p:grpSpPr>
          <a:xfrm>
            <a:off x="7537852" y="3005795"/>
            <a:ext cx="977233" cy="2727461"/>
            <a:chOff x="7537852" y="3005795"/>
            <a:chExt cx="977233" cy="2727461"/>
          </a:xfrm>
        </p:grpSpPr>
        <p:grpSp>
          <p:nvGrpSpPr>
            <p:cNvPr id="18" name="17 Grupo"/>
            <p:cNvGrpSpPr/>
            <p:nvPr/>
          </p:nvGrpSpPr>
          <p:grpSpPr>
            <a:xfrm>
              <a:off x="7569074" y="3005795"/>
              <a:ext cx="946011" cy="2666427"/>
              <a:chOff x="7616442" y="2996953"/>
              <a:chExt cx="946011" cy="2666427"/>
            </a:xfrm>
          </p:grpSpPr>
          <p:grpSp>
            <p:nvGrpSpPr>
              <p:cNvPr id="78" name="145 Grupo"/>
              <p:cNvGrpSpPr/>
              <p:nvPr/>
            </p:nvGrpSpPr>
            <p:grpSpPr>
              <a:xfrm>
                <a:off x="7676464" y="2996953"/>
                <a:ext cx="862558" cy="1036500"/>
                <a:chOff x="4042032" y="5180204"/>
                <a:chExt cx="671860" cy="807346"/>
              </a:xfrm>
            </p:grpSpPr>
            <p:pic>
              <p:nvPicPr>
                <p:cNvPr id="79" name="Picture 5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062894" y="5180204"/>
                  <a:ext cx="532769" cy="62524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0" name="3 Título"/>
                <p:cNvSpPr txBox="1">
                  <a:spLocks/>
                </p:cNvSpPr>
                <p:nvPr/>
              </p:nvSpPr>
              <p:spPr>
                <a:xfrm>
                  <a:off x="4042032" y="5797520"/>
                  <a:ext cx="671860" cy="19003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Conexiones Terrenos</a:t>
                  </a:r>
                  <a:r>
                    <a:rPr lang="es-CL" sz="1000" b="1" u="sng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 </a:t>
                  </a:r>
                  <a:endPara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  <p:sp>
            <p:nvSpPr>
              <p:cNvPr id="25" name="24 CuadroTexto"/>
              <p:cNvSpPr txBox="1"/>
              <p:nvPr/>
            </p:nvSpPr>
            <p:spPr>
              <a:xfrm>
                <a:off x="7616442" y="4416885"/>
                <a:ext cx="946011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OSD</a:t>
                </a:r>
              </a:p>
              <a:p>
                <a:endParaRPr lang="es-CL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s-CL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USD</a:t>
                </a:r>
              </a:p>
              <a:p>
                <a:endParaRPr lang="es-CL" sz="105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s-CL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" name="1 Rectángulo redondeado"/>
            <p:cNvSpPr/>
            <p:nvPr/>
          </p:nvSpPr>
          <p:spPr>
            <a:xfrm>
              <a:off x="7537852" y="3059343"/>
              <a:ext cx="922580" cy="2673913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30196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2F2F2"/>
                </a:solidFill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2015709" y="715360"/>
            <a:ext cx="6546744" cy="2310467"/>
            <a:chOff x="2015709" y="715360"/>
            <a:chExt cx="6546744" cy="2310467"/>
          </a:xfrm>
        </p:grpSpPr>
        <p:sp>
          <p:nvSpPr>
            <p:cNvPr id="57" name="56 Elipse"/>
            <p:cNvSpPr/>
            <p:nvPr/>
          </p:nvSpPr>
          <p:spPr>
            <a:xfrm>
              <a:off x="4680900" y="715360"/>
              <a:ext cx="1095798" cy="108579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200" b="1" dirty="0" err="1" smtClean="0">
                  <a:solidFill>
                    <a:srgbClr val="F2F2F2"/>
                  </a:solidFill>
                </a:rPr>
                <a:t>Negocios</a:t>
              </a:r>
              <a:endParaRPr lang="en-GB" sz="1200" b="1" dirty="0" smtClean="0">
                <a:solidFill>
                  <a:srgbClr val="F2F2F2"/>
                </a:solidFill>
              </a:endParaRPr>
            </a:p>
            <a:p>
              <a:pPr algn="ctr"/>
              <a:r>
                <a:rPr lang="en-GB" sz="1200" b="1" dirty="0" smtClean="0">
                  <a:solidFill>
                    <a:srgbClr val="F2F2F2"/>
                  </a:solidFill>
                </a:rPr>
                <a:t>No </a:t>
              </a:r>
              <a:r>
                <a:rPr lang="en-GB" sz="1200" b="1" dirty="0" err="1" smtClean="0">
                  <a:solidFill>
                    <a:srgbClr val="F2F2F2"/>
                  </a:solidFill>
                </a:rPr>
                <a:t>Tarifarios</a:t>
              </a:r>
              <a:endParaRPr lang="en-GB" sz="800" dirty="0" smtClean="0">
                <a:solidFill>
                  <a:srgbClr val="F2F2F2"/>
                </a:solidFill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5709" y="1975134"/>
              <a:ext cx="1040745" cy="1050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768" y="1950990"/>
              <a:ext cx="1036061" cy="1045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707" y="1894301"/>
              <a:ext cx="1040746" cy="1050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4 Conector recto"/>
            <p:cNvCxnSpPr>
              <a:stCxn id="57" idx="3"/>
              <a:endCxn id="4098" idx="0"/>
            </p:cNvCxnSpPr>
            <p:nvPr/>
          </p:nvCxnSpPr>
          <p:spPr>
            <a:xfrm flipH="1">
              <a:off x="2536082" y="1642144"/>
              <a:ext cx="2305294" cy="3329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"/>
            <p:cNvCxnSpPr>
              <a:stCxn id="57" idx="4"/>
              <a:endCxn id="4099" idx="0"/>
            </p:cNvCxnSpPr>
            <p:nvPr/>
          </p:nvCxnSpPr>
          <p:spPr>
            <a:xfrm>
              <a:off x="5228799" y="1801155"/>
              <a:ext cx="0" cy="1498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>
              <a:stCxn id="57" idx="5"/>
              <a:endCxn id="4100" idx="0"/>
            </p:cNvCxnSpPr>
            <p:nvPr/>
          </p:nvCxnSpPr>
          <p:spPr>
            <a:xfrm>
              <a:off x="5616222" y="1642144"/>
              <a:ext cx="2425858" cy="2521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19 Grupo"/>
          <p:cNvGrpSpPr/>
          <p:nvPr/>
        </p:nvGrpSpPr>
        <p:grpSpPr>
          <a:xfrm>
            <a:off x="171724" y="2996953"/>
            <a:ext cx="1107852" cy="3384375"/>
            <a:chOff x="171724" y="2996953"/>
            <a:chExt cx="1107852" cy="3384375"/>
          </a:xfrm>
        </p:grpSpPr>
        <p:grpSp>
          <p:nvGrpSpPr>
            <p:cNvPr id="6" name="5 Grupo"/>
            <p:cNvGrpSpPr/>
            <p:nvPr/>
          </p:nvGrpSpPr>
          <p:grpSpPr>
            <a:xfrm>
              <a:off x="191668" y="2996953"/>
              <a:ext cx="1087908" cy="2923615"/>
              <a:chOff x="191668" y="2996953"/>
              <a:chExt cx="1087908" cy="2923615"/>
            </a:xfrm>
          </p:grpSpPr>
          <p:grpSp>
            <p:nvGrpSpPr>
              <p:cNvPr id="67" name="66 Grupo"/>
              <p:cNvGrpSpPr/>
              <p:nvPr/>
            </p:nvGrpSpPr>
            <p:grpSpPr>
              <a:xfrm>
                <a:off x="339224" y="3866268"/>
                <a:ext cx="707785" cy="825769"/>
                <a:chOff x="3097882" y="2948331"/>
                <a:chExt cx="551305" cy="643205"/>
              </a:xfrm>
            </p:grpSpPr>
            <p:pic>
              <p:nvPicPr>
                <p:cNvPr id="99" name="Picture 20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200209" y="2948331"/>
                  <a:ext cx="433679" cy="5452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00" name="3 Título"/>
                <p:cNvSpPr txBox="1">
                  <a:spLocks/>
                </p:cNvSpPr>
                <p:nvPr/>
              </p:nvSpPr>
              <p:spPr>
                <a:xfrm>
                  <a:off x="3097882" y="3453823"/>
                  <a:ext cx="551305" cy="137713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Stands / Módulos </a:t>
                  </a:r>
                </a:p>
                <a:p>
                  <a:pPr algn="ctr"/>
                  <a:endParaRPr lang="es-CL" sz="1000" b="1" u="sng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  <p:grpSp>
            <p:nvGrpSpPr>
              <p:cNvPr id="75" name="74 Grupo"/>
              <p:cNvGrpSpPr/>
              <p:nvPr/>
            </p:nvGrpSpPr>
            <p:grpSpPr>
              <a:xfrm>
                <a:off x="248074" y="2996953"/>
                <a:ext cx="975452" cy="943960"/>
                <a:chOff x="2254842" y="2174228"/>
                <a:chExt cx="759795" cy="735265"/>
              </a:xfrm>
            </p:grpSpPr>
            <p:pic>
              <p:nvPicPr>
                <p:cNvPr id="85" name="Picture 4" descr="Resultado de imagen para ICONO COMERCIO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 r="8908" b="5450"/>
                <a:stretch>
                  <a:fillRect/>
                </a:stretch>
              </p:blipFill>
              <p:spPr bwMode="auto">
                <a:xfrm>
                  <a:off x="2392336" y="2174228"/>
                  <a:ext cx="484809" cy="503213"/>
                </a:xfrm>
                <a:prstGeom prst="rect">
                  <a:avLst/>
                </a:prstGeom>
                <a:noFill/>
              </p:spPr>
            </p:pic>
            <p:sp>
              <p:nvSpPr>
                <p:cNvPr id="86" name="3 Título"/>
                <p:cNvSpPr txBox="1">
                  <a:spLocks/>
                </p:cNvSpPr>
                <p:nvPr/>
              </p:nvSpPr>
              <p:spPr>
                <a:xfrm>
                  <a:off x="2254842" y="2723359"/>
                  <a:ext cx="759795" cy="18613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Tiendas</a:t>
                  </a:r>
                  <a:endParaRPr lang="es-CL" sz="1000" b="1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  <p:grpSp>
            <p:nvGrpSpPr>
              <p:cNvPr id="16" name="15 Grupo"/>
              <p:cNvGrpSpPr/>
              <p:nvPr/>
            </p:nvGrpSpPr>
            <p:grpSpPr>
              <a:xfrm>
                <a:off x="191668" y="4954984"/>
                <a:ext cx="1087908" cy="965584"/>
                <a:chOff x="1361112" y="5571782"/>
                <a:chExt cx="1087908" cy="965584"/>
              </a:xfrm>
            </p:grpSpPr>
            <p:sp>
              <p:nvSpPr>
                <p:cNvPr id="101" name="3 Título"/>
                <p:cNvSpPr txBox="1">
                  <a:spLocks/>
                </p:cNvSpPr>
                <p:nvPr/>
              </p:nvSpPr>
              <p:spPr>
                <a:xfrm>
                  <a:off x="1361112" y="6309900"/>
                  <a:ext cx="1087908" cy="227466"/>
                </a:xfrm>
                <a:prstGeom prst="rect">
                  <a:avLst/>
                </a:prstGeom>
                <a:noFill/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s-CL" sz="7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Locaciones</a:t>
                  </a:r>
                  <a:endParaRPr lang="es-CL" sz="1000" b="1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  <p:pic>
              <p:nvPicPr>
                <p:cNvPr id="4103" name="Picture 7" descr="Resultado de imagen para movie icon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3965" y="5571782"/>
                  <a:ext cx="567323" cy="6781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6" name="55 Rectángulo redondeado"/>
            <p:cNvSpPr/>
            <p:nvPr/>
          </p:nvSpPr>
          <p:spPr>
            <a:xfrm>
              <a:off x="171724" y="3015799"/>
              <a:ext cx="1087908" cy="3365529"/>
            </a:xfrm>
            <a:prstGeom prst="roundRect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2F2F2"/>
                </a:solidFill>
              </a:endParaRP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1223526" y="3019189"/>
            <a:ext cx="1188234" cy="3790513"/>
            <a:chOff x="1223526" y="3019189"/>
            <a:chExt cx="1188234" cy="3790513"/>
          </a:xfrm>
        </p:grpSpPr>
        <p:grpSp>
          <p:nvGrpSpPr>
            <p:cNvPr id="8" name="7 Grupo"/>
            <p:cNvGrpSpPr/>
            <p:nvPr/>
          </p:nvGrpSpPr>
          <p:grpSpPr>
            <a:xfrm>
              <a:off x="1223526" y="3019189"/>
              <a:ext cx="1106828" cy="3790513"/>
              <a:chOff x="1223526" y="3019189"/>
              <a:chExt cx="1106828" cy="3790513"/>
            </a:xfrm>
          </p:grpSpPr>
          <p:grpSp>
            <p:nvGrpSpPr>
              <p:cNvPr id="76" name="75 Grupo"/>
              <p:cNvGrpSpPr/>
              <p:nvPr/>
            </p:nvGrpSpPr>
            <p:grpSpPr>
              <a:xfrm>
                <a:off x="1336078" y="3019189"/>
                <a:ext cx="933057" cy="1009362"/>
                <a:chOff x="3380108" y="3781289"/>
                <a:chExt cx="726773" cy="786208"/>
              </a:xfrm>
            </p:grpSpPr>
            <p:pic>
              <p:nvPicPr>
                <p:cNvPr id="83" name="Picture 24"/>
                <p:cNvPicPr>
                  <a:picLocks noChangeAspect="1" noChangeArrowheads="1"/>
                </p:cNvPicPr>
                <p:nvPr/>
              </p:nvPicPr>
              <p:blipFill>
                <a:blip r:embed="rId9">
                  <a:lum contrast="40000"/>
                </a:blip>
                <a:srcRect l="18745" t="16880" r="23536" b="20121"/>
                <a:stretch>
                  <a:fillRect/>
                </a:stretch>
              </p:blipFill>
              <p:spPr bwMode="auto">
                <a:xfrm>
                  <a:off x="3488552" y="3781289"/>
                  <a:ext cx="509885" cy="5814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4" name="3 Título"/>
                <p:cNvSpPr txBox="1">
                  <a:spLocks/>
                </p:cNvSpPr>
                <p:nvPr/>
              </p:nvSpPr>
              <p:spPr>
                <a:xfrm>
                  <a:off x="3380108" y="4372348"/>
                  <a:ext cx="726773" cy="19514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Estática</a:t>
                  </a:r>
                  <a:endParaRPr lang="es-CL" sz="1000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  <p:grpSp>
            <p:nvGrpSpPr>
              <p:cNvPr id="77" name="76 Grupo"/>
              <p:cNvGrpSpPr/>
              <p:nvPr/>
            </p:nvGrpSpPr>
            <p:grpSpPr>
              <a:xfrm>
                <a:off x="1320943" y="3987265"/>
                <a:ext cx="930915" cy="805186"/>
                <a:chOff x="2763737" y="3908523"/>
                <a:chExt cx="725105" cy="627172"/>
              </a:xfrm>
            </p:grpSpPr>
            <p:pic>
              <p:nvPicPr>
                <p:cNvPr id="81" name="Picture 26" descr="http://sayeedanwar.co.uk/wp-content/uploads/2014/01/tv-servizi.png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896151" y="3908523"/>
                  <a:ext cx="499796" cy="499796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82" name="3 Título"/>
                <p:cNvSpPr txBox="1">
                  <a:spLocks/>
                </p:cNvSpPr>
                <p:nvPr/>
              </p:nvSpPr>
              <p:spPr>
                <a:xfrm>
                  <a:off x="2763737" y="4399527"/>
                  <a:ext cx="725105" cy="13616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Dinámica</a:t>
                  </a:r>
                  <a:endParaRPr lang="es-CL" sz="1000" b="1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  <p:grpSp>
            <p:nvGrpSpPr>
              <p:cNvPr id="15" name="14 Grupo"/>
              <p:cNvGrpSpPr/>
              <p:nvPr/>
            </p:nvGrpSpPr>
            <p:grpSpPr>
              <a:xfrm>
                <a:off x="1242446" y="4899902"/>
                <a:ext cx="1087908" cy="989881"/>
                <a:chOff x="-795203" y="1344780"/>
                <a:chExt cx="1087908" cy="989881"/>
              </a:xfrm>
            </p:grpSpPr>
            <p:pic>
              <p:nvPicPr>
                <p:cNvPr id="60" name="Picture 2" descr="C:\Users\freyest\Desktop\Negocios\Planificación\Internacional\imagenes\email-digital-ads-arzocreative-23.jpg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874" b="87074" l="9913" r="90325">
                              <a14:foregroundMark x1="40999" y1="31329" x2="40999" y2="31329"/>
                              <a14:foregroundMark x1="68755" y1="55027" x2="68755" y2="55027"/>
                              <a14:foregroundMark x1="53053" y1="73429" x2="53053" y2="7342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486" t="18824" r="19128" b="20375"/>
                <a:stretch/>
              </p:blipFill>
              <p:spPr bwMode="auto">
                <a:xfrm>
                  <a:off x="-658471" y="1344780"/>
                  <a:ext cx="814445" cy="712724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61" name="3 Título"/>
                <p:cNvSpPr txBox="1">
                  <a:spLocks/>
                </p:cNvSpPr>
                <p:nvPr/>
              </p:nvSpPr>
              <p:spPr>
                <a:xfrm>
                  <a:off x="-795203" y="2184065"/>
                  <a:ext cx="1087908" cy="150596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Digital</a:t>
                  </a:r>
                  <a:endParaRPr lang="es-CL" sz="1000" b="1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  <p:grpSp>
            <p:nvGrpSpPr>
              <p:cNvPr id="14" name="13 Grupo"/>
              <p:cNvGrpSpPr/>
              <p:nvPr/>
            </p:nvGrpSpPr>
            <p:grpSpPr>
              <a:xfrm>
                <a:off x="1223526" y="5889783"/>
                <a:ext cx="1087908" cy="919919"/>
                <a:chOff x="155974" y="4804837"/>
                <a:chExt cx="1087908" cy="919919"/>
              </a:xfrm>
            </p:grpSpPr>
            <p:pic>
              <p:nvPicPr>
                <p:cNvPr id="62" name="Picture 3" descr="C:\Users\freyest\Desktop\Negocios\Planificación\Internacional\imagenes\Messaging-Online-icon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564" y="4804837"/>
                  <a:ext cx="701063" cy="701063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63" name="3 Título"/>
                <p:cNvSpPr txBox="1">
                  <a:spLocks/>
                </p:cNvSpPr>
                <p:nvPr/>
              </p:nvSpPr>
              <p:spPr>
                <a:xfrm>
                  <a:off x="155974" y="5483829"/>
                  <a:ext cx="1087908" cy="24092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Online</a:t>
                  </a:r>
                  <a:endParaRPr lang="es-CL" sz="1000" b="1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</p:grpSp>
        <p:sp>
          <p:nvSpPr>
            <p:cNvPr id="103" name="102 Rectángulo redondeado"/>
            <p:cNvSpPr/>
            <p:nvPr/>
          </p:nvSpPr>
          <p:spPr>
            <a:xfrm>
              <a:off x="1323852" y="3025827"/>
              <a:ext cx="1087908" cy="3783875"/>
            </a:xfrm>
            <a:prstGeom prst="roundRect">
              <a:avLst/>
            </a:prstGeom>
            <a:solidFill>
              <a:srgbClr val="99CC00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2F2F2"/>
                </a:solidFill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2454747" y="2996952"/>
            <a:ext cx="1167405" cy="3763499"/>
            <a:chOff x="2454747" y="2996952"/>
            <a:chExt cx="1167405" cy="3763499"/>
          </a:xfrm>
        </p:grpSpPr>
        <p:grpSp>
          <p:nvGrpSpPr>
            <p:cNvPr id="10" name="9 Grupo"/>
            <p:cNvGrpSpPr/>
            <p:nvPr/>
          </p:nvGrpSpPr>
          <p:grpSpPr>
            <a:xfrm>
              <a:off x="2660140" y="2996952"/>
              <a:ext cx="962012" cy="3763499"/>
              <a:chOff x="2660140" y="2996952"/>
              <a:chExt cx="962012" cy="3763499"/>
            </a:xfrm>
          </p:grpSpPr>
          <p:grpSp>
            <p:nvGrpSpPr>
              <p:cNvPr id="68" name="67 Grupo"/>
              <p:cNvGrpSpPr/>
              <p:nvPr/>
            </p:nvGrpSpPr>
            <p:grpSpPr>
              <a:xfrm>
                <a:off x="2716877" y="2996952"/>
                <a:ext cx="702995" cy="1198016"/>
                <a:chOff x="5112998" y="2927646"/>
                <a:chExt cx="547574" cy="933154"/>
              </a:xfrm>
            </p:grpSpPr>
            <p:pic>
              <p:nvPicPr>
                <p:cNvPr id="97" name="Picture 16"/>
                <p:cNvPicPr>
                  <a:picLocks noChangeAspect="1" noChangeArrowheads="1"/>
                </p:cNvPicPr>
                <p:nvPr/>
              </p:nvPicPr>
              <p:blipFill>
                <a:blip r:embed="rId14">
                  <a:lum contrast="40000"/>
                </a:blip>
                <a:srcRect l="22777" r="17432" b="28592"/>
                <a:stretch>
                  <a:fillRect/>
                </a:stretch>
              </p:blipFill>
              <p:spPr bwMode="auto">
                <a:xfrm>
                  <a:off x="5129506" y="2927646"/>
                  <a:ext cx="450059" cy="5122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98" name="3 Título"/>
                <p:cNvSpPr txBox="1">
                  <a:spLocks/>
                </p:cNvSpPr>
                <p:nvPr/>
              </p:nvSpPr>
              <p:spPr>
                <a:xfrm>
                  <a:off x="5112998" y="3486740"/>
                  <a:ext cx="547574" cy="37406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Antenas</a:t>
                  </a:r>
                </a:p>
                <a:p>
                  <a:r>
                    <a:rPr lang="es-CL" sz="1200" b="1" dirty="0" err="1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Indoor</a:t>
                  </a:r>
                  <a:endParaRPr lang="es-CL" sz="1000" u="sng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  <p:grpSp>
            <p:nvGrpSpPr>
              <p:cNvPr id="69" name="68 Grupo"/>
              <p:cNvGrpSpPr/>
              <p:nvPr/>
            </p:nvGrpSpPr>
            <p:grpSpPr>
              <a:xfrm>
                <a:off x="2660140" y="4025915"/>
                <a:ext cx="962012" cy="1070294"/>
                <a:chOff x="5811130" y="2475588"/>
                <a:chExt cx="749327" cy="833669"/>
              </a:xfrm>
            </p:grpSpPr>
            <p:pic>
              <p:nvPicPr>
                <p:cNvPr id="95" name="Picture 15"/>
                <p:cNvPicPr>
                  <a:picLocks noChangeAspect="1" noChangeArrowheads="1"/>
                </p:cNvPicPr>
                <p:nvPr/>
              </p:nvPicPr>
              <p:blipFill>
                <a:blip r:embed="rId15">
                  <a:lum contrast="40000"/>
                </a:blip>
                <a:srcRect l="20281" r="9286" b="21848"/>
                <a:stretch>
                  <a:fillRect/>
                </a:stretch>
              </p:blipFill>
              <p:spPr bwMode="auto">
                <a:xfrm>
                  <a:off x="5811130" y="2475588"/>
                  <a:ext cx="480735" cy="45629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96" name="3 Título"/>
                <p:cNvSpPr txBox="1">
                  <a:spLocks/>
                </p:cNvSpPr>
                <p:nvPr/>
              </p:nvSpPr>
              <p:spPr>
                <a:xfrm>
                  <a:off x="5892266" y="2961212"/>
                  <a:ext cx="668191" cy="34804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Antenas </a:t>
                  </a:r>
                </a:p>
                <a:p>
                  <a:r>
                    <a:rPr lang="es-CL" sz="1000" b="1" dirty="0" err="1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Outdoor</a:t>
                  </a:r>
                  <a:endParaRPr lang="es-CL" sz="1000" u="sng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  <p:grpSp>
            <p:nvGrpSpPr>
              <p:cNvPr id="12" name="11 Grupo"/>
              <p:cNvGrpSpPr/>
              <p:nvPr/>
            </p:nvGrpSpPr>
            <p:grpSpPr>
              <a:xfrm>
                <a:off x="2691802" y="5054283"/>
                <a:ext cx="902789" cy="1201097"/>
                <a:chOff x="7324233" y="3319684"/>
                <a:chExt cx="902789" cy="1201097"/>
              </a:xfrm>
            </p:grpSpPr>
            <p:pic>
              <p:nvPicPr>
                <p:cNvPr id="70" name="Picture 17"/>
                <p:cNvPicPr>
                  <a:picLocks noChangeAspect="1" noChangeArrowheads="1"/>
                </p:cNvPicPr>
                <p:nvPr/>
              </p:nvPicPr>
              <p:blipFill>
                <a:blip r:embed="rId16">
                  <a:lum contrast="40000"/>
                </a:blip>
                <a:srcRect r="29312" b="9626"/>
                <a:stretch>
                  <a:fillRect/>
                </a:stretch>
              </p:blipFill>
              <p:spPr bwMode="auto">
                <a:xfrm>
                  <a:off x="7324233" y="3319684"/>
                  <a:ext cx="633796" cy="76808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65" name="3 Título"/>
                <p:cNvSpPr txBox="1">
                  <a:spLocks/>
                </p:cNvSpPr>
                <p:nvPr/>
              </p:nvSpPr>
              <p:spPr>
                <a:xfrm>
                  <a:off x="7387559" y="4043948"/>
                  <a:ext cx="839463" cy="476833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Tendido</a:t>
                  </a:r>
                </a:p>
                <a:p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Fibra Óptica</a:t>
                  </a:r>
                  <a:endParaRPr lang="es-CL" sz="1000" u="sng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  <p:grpSp>
            <p:nvGrpSpPr>
              <p:cNvPr id="13" name="12 Grupo"/>
              <p:cNvGrpSpPr/>
              <p:nvPr/>
            </p:nvGrpSpPr>
            <p:grpSpPr>
              <a:xfrm>
                <a:off x="2678529" y="6100749"/>
                <a:ext cx="598795" cy="659702"/>
                <a:chOff x="7896852" y="1008530"/>
                <a:chExt cx="660341" cy="812670"/>
              </a:xfrm>
            </p:grpSpPr>
            <p:pic>
              <p:nvPicPr>
                <p:cNvPr id="64" name="Picture 4" descr="C:\Users\freyest\Desktop\Negocios\Planificación\Internacional\imagenes\wifi-icon-transparentblack-wifi-icon-clip-art-vector-clip-art-online-royalty-free-extietww-304x239.png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96852" y="1008530"/>
                  <a:ext cx="660341" cy="5197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6" name="3 Título"/>
                <p:cNvSpPr txBox="1">
                  <a:spLocks/>
                </p:cNvSpPr>
                <p:nvPr/>
              </p:nvSpPr>
              <p:spPr>
                <a:xfrm>
                  <a:off x="8071855" y="1599197"/>
                  <a:ext cx="388578" cy="222003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s-CL" sz="1000" b="1" dirty="0" err="1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Wifi</a:t>
                  </a:r>
                  <a:endPara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</p:grpSp>
        <p:sp>
          <p:nvSpPr>
            <p:cNvPr id="104" name="103 Rectángulo redondeado"/>
            <p:cNvSpPr/>
            <p:nvPr/>
          </p:nvSpPr>
          <p:spPr>
            <a:xfrm>
              <a:off x="2454747" y="2996952"/>
              <a:ext cx="1037133" cy="371978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30196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2F2F2"/>
                </a:solidFill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3513113" y="3040668"/>
            <a:ext cx="975452" cy="3365529"/>
            <a:chOff x="3513113" y="3040668"/>
            <a:chExt cx="975452" cy="3365529"/>
          </a:xfrm>
        </p:grpSpPr>
        <p:grpSp>
          <p:nvGrpSpPr>
            <p:cNvPr id="11" name="10 Grupo"/>
            <p:cNvGrpSpPr/>
            <p:nvPr/>
          </p:nvGrpSpPr>
          <p:grpSpPr>
            <a:xfrm>
              <a:off x="3513113" y="3126674"/>
              <a:ext cx="975452" cy="2971230"/>
              <a:chOff x="3513113" y="3126674"/>
              <a:chExt cx="975452" cy="2971230"/>
            </a:xfrm>
          </p:grpSpPr>
          <p:grpSp>
            <p:nvGrpSpPr>
              <p:cNvPr id="71" name="70 Grupo"/>
              <p:cNvGrpSpPr/>
              <p:nvPr/>
            </p:nvGrpSpPr>
            <p:grpSpPr>
              <a:xfrm>
                <a:off x="3513113" y="3126674"/>
                <a:ext cx="975452" cy="733792"/>
                <a:chOff x="4884260" y="3991428"/>
                <a:chExt cx="759795" cy="571562"/>
              </a:xfrm>
            </p:grpSpPr>
            <p:pic>
              <p:nvPicPr>
                <p:cNvPr id="93" name="Picture 19" descr="http://www.clipartbest.com/cliparts/4nT/Eaz/4nTEazyiA.png"/>
                <p:cNvPicPr>
                  <a:picLocks noChangeAspect="1" noChangeArrowheads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5065965" y="3991428"/>
                  <a:ext cx="332237" cy="332237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94" name="3 Título"/>
                <p:cNvSpPr txBox="1">
                  <a:spLocks/>
                </p:cNvSpPr>
                <p:nvPr/>
              </p:nvSpPr>
              <p:spPr>
                <a:xfrm>
                  <a:off x="4884260" y="4376856"/>
                  <a:ext cx="759795" cy="18613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Teléfonos</a:t>
                  </a:r>
                  <a:endParaRPr lang="es-CL" sz="1000" b="1" u="sng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  <p:grpSp>
            <p:nvGrpSpPr>
              <p:cNvPr id="72" name="71 Grupo"/>
              <p:cNvGrpSpPr/>
              <p:nvPr/>
            </p:nvGrpSpPr>
            <p:grpSpPr>
              <a:xfrm>
                <a:off x="3513113" y="3891622"/>
                <a:ext cx="975452" cy="951295"/>
                <a:chOff x="5593707" y="4042729"/>
                <a:chExt cx="759795" cy="740979"/>
              </a:xfrm>
            </p:grpSpPr>
            <p:pic>
              <p:nvPicPr>
                <p:cNvPr id="91" name="Picture 8"/>
                <p:cNvPicPr>
                  <a:picLocks noChangeAspect="1" noChangeArrowheads="1"/>
                </p:cNvPicPr>
                <p:nvPr/>
              </p:nvPicPr>
              <p:blipFill>
                <a:blip r:embed="rId19">
                  <a:clrChange>
                    <a:clrFrom>
                      <a:srgbClr val="F2F2F2"/>
                    </a:clrFrom>
                    <a:clrTo>
                      <a:srgbClr val="F2F2F2">
                        <a:alpha val="0"/>
                      </a:srgbClr>
                    </a:clrTo>
                  </a:clrChange>
                  <a:lum contrast="40000"/>
                </a:blip>
                <a:srcRect l="31250" t="61961" r="63966" b="25754"/>
                <a:stretch>
                  <a:fillRect/>
                </a:stretch>
              </p:blipFill>
              <p:spPr bwMode="auto">
                <a:xfrm>
                  <a:off x="5762188" y="4042729"/>
                  <a:ext cx="388882" cy="59909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" name="3 Título"/>
                <p:cNvSpPr txBox="1">
                  <a:spLocks/>
                </p:cNvSpPr>
                <p:nvPr/>
              </p:nvSpPr>
              <p:spPr>
                <a:xfrm>
                  <a:off x="5593707" y="4597574"/>
                  <a:ext cx="759795" cy="18613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Cajeros</a:t>
                  </a:r>
                  <a:endParaRPr lang="es-CL" sz="1000" b="1" u="sng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  <p:grpSp>
            <p:nvGrpSpPr>
              <p:cNvPr id="73" name="72 Grupo"/>
              <p:cNvGrpSpPr/>
              <p:nvPr/>
            </p:nvGrpSpPr>
            <p:grpSpPr>
              <a:xfrm>
                <a:off x="3535415" y="4965680"/>
                <a:ext cx="726123" cy="1132224"/>
                <a:chOff x="6487340" y="4256151"/>
                <a:chExt cx="565589" cy="881907"/>
              </a:xfrm>
            </p:grpSpPr>
            <p:pic>
              <p:nvPicPr>
                <p:cNvPr id="89" name="Picture 10" descr="http://images.cdn6.inmagine.com/168nwm/ingram/ingcsc/ingcscp22591.jpg"/>
                <p:cNvPicPr>
                  <a:picLocks noChangeAspect="1" noChangeArrowheads="1"/>
                </p:cNvPicPr>
                <p:nvPr/>
              </p:nvPicPr>
              <p:blipFill>
                <a:blip r:embed="rId20"/>
                <a:srcRect l="6041" t="8259" r="8244" b="6504"/>
                <a:stretch>
                  <a:fillRect/>
                </a:stretch>
              </p:blipFill>
              <p:spPr bwMode="auto">
                <a:xfrm>
                  <a:off x="6487340" y="4256151"/>
                  <a:ext cx="565589" cy="559089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90" name="3 Título"/>
                <p:cNvSpPr txBox="1">
                  <a:spLocks/>
                </p:cNvSpPr>
                <p:nvPr/>
              </p:nvSpPr>
              <p:spPr>
                <a:xfrm>
                  <a:off x="6638449" y="4786760"/>
                  <a:ext cx="414480" cy="35129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lIns="0" tIns="0" rIns="0" bIns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2200" kern="120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s-CL" sz="1000" b="1" dirty="0" smtClean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</a:rPr>
                    <a:t>ATM</a:t>
                  </a:r>
                  <a:endParaRPr lang="es-CL" sz="1000" b="1" u="sng" dirty="0">
                    <a:solidFill>
                      <a:srgbClr val="000000">
                        <a:lumMod val="65000"/>
                        <a:lumOff val="35000"/>
                      </a:srgbClr>
                    </a:solidFill>
                  </a:endParaRPr>
                </a:p>
              </p:txBody>
            </p:sp>
          </p:grpSp>
        </p:grpSp>
        <p:sp>
          <p:nvSpPr>
            <p:cNvPr id="105" name="104 Rectángulo redondeado"/>
            <p:cNvSpPr/>
            <p:nvPr/>
          </p:nvSpPr>
          <p:spPr>
            <a:xfrm>
              <a:off x="3532411" y="3040668"/>
              <a:ext cx="895573" cy="336552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30196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2F2F2"/>
                </a:solidFill>
              </a:endParaRPr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4567292" y="3059343"/>
            <a:ext cx="1323014" cy="3365529"/>
            <a:chOff x="4567292" y="3059343"/>
            <a:chExt cx="1323014" cy="3365529"/>
          </a:xfrm>
        </p:grpSpPr>
        <p:grpSp>
          <p:nvGrpSpPr>
            <p:cNvPr id="74" name="144 Grupo"/>
            <p:cNvGrpSpPr/>
            <p:nvPr/>
          </p:nvGrpSpPr>
          <p:grpSpPr>
            <a:xfrm>
              <a:off x="4567292" y="3208641"/>
              <a:ext cx="1323014" cy="738962"/>
              <a:chOff x="5100021" y="5356001"/>
              <a:chExt cx="1030517" cy="575589"/>
            </a:xfrm>
          </p:grpSpPr>
          <p:pic>
            <p:nvPicPr>
              <p:cNvPr id="87" name="Picture 28" descr="http://2014.afscme.org/convention-resources/body/shuttle_icon.png"/>
              <p:cNvPicPr>
                <a:picLocks noChangeAspect="1" noChangeArrowheads="1"/>
              </p:cNvPicPr>
              <p:nvPr/>
            </p:nvPicPr>
            <p:blipFill>
              <a:blip r:embed="rId21"/>
              <a:srcRect t="16036" b="12072"/>
              <a:stretch>
                <a:fillRect/>
              </a:stretch>
            </p:blipFill>
            <p:spPr bwMode="auto">
              <a:xfrm>
                <a:off x="5348293" y="5356001"/>
                <a:ext cx="532251" cy="382648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88" name="3 Título"/>
              <p:cNvSpPr txBox="1">
                <a:spLocks/>
              </p:cNvSpPr>
              <p:nvPr/>
            </p:nvSpPr>
            <p:spPr>
              <a:xfrm>
                <a:off x="5100021" y="5749409"/>
                <a:ext cx="1030517" cy="18218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lIns="0" tIns="0" rIns="0" bIns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2200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s-CL" sz="1000" b="1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</a:rPr>
                  <a:t>Intermodal</a:t>
                </a:r>
                <a:endParaRPr lang="es-CL" sz="1000" b="1" u="sng" dirty="0">
                  <a:solidFill>
                    <a:srgbClr val="000000">
                      <a:lumMod val="65000"/>
                      <a:lumOff val="35000"/>
                    </a:srgbClr>
                  </a:solidFill>
                </a:endParaRPr>
              </a:p>
            </p:txBody>
          </p:sp>
        </p:grpSp>
        <p:sp>
          <p:nvSpPr>
            <p:cNvPr id="102" name="101 Rectángulo redondeado"/>
            <p:cNvSpPr/>
            <p:nvPr/>
          </p:nvSpPr>
          <p:spPr>
            <a:xfrm>
              <a:off x="4788024" y="3059343"/>
              <a:ext cx="895573" cy="336552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30196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2F2F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956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647600091"/>
              </p:ext>
            </p:extLst>
          </p:nvPr>
        </p:nvGraphicFramePr>
        <p:xfrm>
          <a:off x="179512" y="1124744"/>
          <a:ext cx="8350658" cy="4073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2" name="31 Grupo"/>
          <p:cNvGrpSpPr/>
          <p:nvPr/>
        </p:nvGrpSpPr>
        <p:grpSpPr>
          <a:xfrm>
            <a:off x="179511" y="1124744"/>
            <a:ext cx="7488833" cy="5304785"/>
            <a:chOff x="179511" y="1124744"/>
            <a:chExt cx="7488833" cy="5304785"/>
          </a:xfrm>
        </p:grpSpPr>
        <p:sp>
          <p:nvSpPr>
            <p:cNvPr id="2" name="1 Rectángulo"/>
            <p:cNvSpPr/>
            <p:nvPr/>
          </p:nvSpPr>
          <p:spPr>
            <a:xfrm>
              <a:off x="539552" y="1124744"/>
              <a:ext cx="7128792" cy="360040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2F2F2"/>
                </a:solidFill>
              </a:endParaRPr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519017" y="1916832"/>
              <a:ext cx="7128792" cy="360040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2F2F2"/>
                </a:solidFill>
              </a:endParaRPr>
            </a:p>
          </p:txBody>
        </p:sp>
        <p:grpSp>
          <p:nvGrpSpPr>
            <p:cNvPr id="30" name="29 Grupo"/>
            <p:cNvGrpSpPr/>
            <p:nvPr/>
          </p:nvGrpSpPr>
          <p:grpSpPr>
            <a:xfrm>
              <a:off x="179511" y="1304764"/>
              <a:ext cx="2678939" cy="5124765"/>
              <a:chOff x="179511" y="1304764"/>
              <a:chExt cx="2678939" cy="5124765"/>
            </a:xfrm>
          </p:grpSpPr>
          <p:cxnSp>
            <p:nvCxnSpPr>
              <p:cNvPr id="4" name="3 Conector angular"/>
              <p:cNvCxnSpPr>
                <a:stCxn id="2" idx="1"/>
              </p:cNvCxnSpPr>
              <p:nvPr/>
            </p:nvCxnSpPr>
            <p:spPr>
              <a:xfrm rot="10800000" flipV="1">
                <a:off x="179512" y="1304764"/>
                <a:ext cx="360040" cy="3924436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6 Conector angular"/>
              <p:cNvCxnSpPr>
                <a:stCxn id="16" idx="1"/>
              </p:cNvCxnSpPr>
              <p:nvPr/>
            </p:nvCxnSpPr>
            <p:spPr>
              <a:xfrm rot="10800000" flipV="1">
                <a:off x="179511" y="2096852"/>
                <a:ext cx="339506" cy="3132348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7 CuadroTexto"/>
              <p:cNvSpPr txBox="1"/>
              <p:nvPr/>
            </p:nvSpPr>
            <p:spPr>
              <a:xfrm>
                <a:off x="179512" y="5229200"/>
                <a:ext cx="2678938" cy="12003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L" b="1" dirty="0" err="1" smtClean="0">
                    <a:solidFill>
                      <a:srgbClr val="000000"/>
                    </a:solidFill>
                  </a:rPr>
                  <a:t>Mix</a:t>
                </a:r>
                <a:r>
                  <a:rPr lang="es-CL" b="1" dirty="0" smtClean="0">
                    <a:solidFill>
                      <a:srgbClr val="000000"/>
                    </a:solidFill>
                  </a:rPr>
                  <a:t> Básico:</a:t>
                </a:r>
              </a:p>
              <a:p>
                <a:pPr algn="ctr"/>
                <a:r>
                  <a:rPr lang="es-CL" dirty="0" smtClean="0">
                    <a:solidFill>
                      <a:srgbClr val="000000"/>
                    </a:solidFill>
                  </a:rPr>
                  <a:t>Preferencia </a:t>
                </a:r>
              </a:p>
              <a:p>
                <a:pPr algn="ctr"/>
                <a:r>
                  <a:rPr lang="es-CL" dirty="0" smtClean="0">
                    <a:solidFill>
                      <a:srgbClr val="000000"/>
                    </a:solidFill>
                  </a:rPr>
                  <a:t>+ alta </a:t>
                </a:r>
                <a:r>
                  <a:rPr lang="es-CL" dirty="0" err="1" smtClean="0">
                    <a:solidFill>
                      <a:srgbClr val="000000"/>
                    </a:solidFill>
                  </a:rPr>
                  <a:t>transaccionalidad</a:t>
                </a:r>
                <a:r>
                  <a:rPr lang="es-CL" dirty="0" smtClean="0">
                    <a:solidFill>
                      <a:srgbClr val="000000"/>
                    </a:solidFill>
                  </a:rPr>
                  <a:t> </a:t>
                </a:r>
              </a:p>
              <a:p>
                <a:pPr algn="ctr"/>
                <a:r>
                  <a:rPr lang="es-CL" dirty="0" smtClean="0">
                    <a:solidFill>
                      <a:srgbClr val="000000"/>
                    </a:solidFill>
                  </a:rPr>
                  <a:t>+ rentabilidad</a:t>
                </a:r>
                <a:endParaRPr lang="es-CL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1" name="30 Grupo"/>
          <p:cNvGrpSpPr/>
          <p:nvPr/>
        </p:nvGrpSpPr>
        <p:grpSpPr>
          <a:xfrm>
            <a:off x="6117437" y="1700808"/>
            <a:ext cx="2487010" cy="4993297"/>
            <a:chOff x="6117437" y="1700808"/>
            <a:chExt cx="2487010" cy="4993297"/>
          </a:xfrm>
        </p:grpSpPr>
        <p:cxnSp>
          <p:nvCxnSpPr>
            <p:cNvPr id="19" name="18 Conector angular"/>
            <p:cNvCxnSpPr/>
            <p:nvPr/>
          </p:nvCxnSpPr>
          <p:spPr>
            <a:xfrm rot="16200000" flipH="1">
              <a:off x="5672443" y="2544579"/>
              <a:ext cx="3775776" cy="2088233"/>
            </a:xfrm>
            <a:prstGeom prst="bentConnector3">
              <a:avLst>
                <a:gd name="adj1" fmla="val -523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CuadroTexto"/>
            <p:cNvSpPr txBox="1"/>
            <p:nvPr/>
          </p:nvSpPr>
          <p:spPr>
            <a:xfrm>
              <a:off x="6117437" y="5493776"/>
              <a:ext cx="2242922" cy="12003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CL" b="1" dirty="0" err="1" smtClean="0">
                  <a:solidFill>
                    <a:srgbClr val="000000"/>
                  </a:solidFill>
                </a:rPr>
                <a:t>Mix</a:t>
              </a:r>
              <a:r>
                <a:rPr lang="es-CL" b="1" dirty="0" smtClean="0">
                  <a:solidFill>
                    <a:srgbClr val="000000"/>
                  </a:solidFill>
                </a:rPr>
                <a:t> Secundario:</a:t>
              </a:r>
            </a:p>
            <a:p>
              <a:pPr algn="ctr"/>
              <a:r>
                <a:rPr lang="es-CL" dirty="0" smtClean="0">
                  <a:solidFill>
                    <a:srgbClr val="000000"/>
                  </a:solidFill>
                </a:rPr>
                <a:t>Preferencia </a:t>
              </a:r>
            </a:p>
            <a:p>
              <a:pPr algn="ctr"/>
              <a:r>
                <a:rPr lang="es-CL" dirty="0" smtClean="0">
                  <a:solidFill>
                    <a:srgbClr val="000000"/>
                  </a:solidFill>
                </a:rPr>
                <a:t>+ </a:t>
              </a:r>
              <a:r>
                <a:rPr lang="es-CL" dirty="0" err="1" smtClean="0">
                  <a:solidFill>
                    <a:srgbClr val="000000"/>
                  </a:solidFill>
                </a:rPr>
                <a:t>transaccionalidad</a:t>
              </a:r>
              <a:r>
                <a:rPr lang="es-CL" dirty="0" smtClean="0">
                  <a:solidFill>
                    <a:srgbClr val="000000"/>
                  </a:solidFill>
                </a:rPr>
                <a:t> </a:t>
              </a:r>
            </a:p>
            <a:p>
              <a:pPr algn="ctr"/>
              <a:r>
                <a:rPr lang="es-CL" dirty="0" smtClean="0">
                  <a:solidFill>
                    <a:srgbClr val="000000"/>
                  </a:solidFill>
                </a:rPr>
                <a:t>+ poco rentable</a:t>
              </a:r>
              <a:endParaRPr lang="es-CL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3779912" y="2276872"/>
            <a:ext cx="3699436" cy="2088232"/>
            <a:chOff x="3779912" y="2276872"/>
            <a:chExt cx="3699436" cy="2088232"/>
          </a:xfrm>
        </p:grpSpPr>
        <p:sp>
          <p:nvSpPr>
            <p:cNvPr id="26" name="25 Cerrar llave"/>
            <p:cNvSpPr/>
            <p:nvPr/>
          </p:nvSpPr>
          <p:spPr>
            <a:xfrm>
              <a:off x="3779912" y="2276872"/>
              <a:ext cx="576064" cy="2088232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000000"/>
                </a:solidFill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4466984" y="2720823"/>
              <a:ext cx="3012364" cy="12003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CL" b="1" dirty="0" err="1" smtClean="0">
                  <a:solidFill>
                    <a:srgbClr val="000000"/>
                  </a:solidFill>
                </a:rPr>
                <a:t>Mix</a:t>
              </a:r>
              <a:r>
                <a:rPr lang="es-CL" b="1" dirty="0" smtClean="0">
                  <a:solidFill>
                    <a:srgbClr val="000000"/>
                  </a:solidFill>
                </a:rPr>
                <a:t> Complementario:</a:t>
              </a:r>
            </a:p>
            <a:p>
              <a:pPr algn="ctr"/>
              <a:r>
                <a:rPr lang="es-CL" dirty="0" smtClean="0">
                  <a:solidFill>
                    <a:srgbClr val="000000"/>
                  </a:solidFill>
                </a:rPr>
                <a:t>No preferentes </a:t>
              </a:r>
            </a:p>
            <a:p>
              <a:pPr algn="ctr"/>
              <a:r>
                <a:rPr lang="es-CL" dirty="0" smtClean="0">
                  <a:solidFill>
                    <a:srgbClr val="000000"/>
                  </a:solidFill>
                </a:rPr>
                <a:t>+ </a:t>
              </a:r>
              <a:r>
                <a:rPr lang="es-CL" dirty="0" err="1" smtClean="0">
                  <a:solidFill>
                    <a:srgbClr val="000000"/>
                  </a:solidFill>
                </a:rPr>
                <a:t>transaccionalidad</a:t>
              </a:r>
              <a:r>
                <a:rPr lang="es-CL" dirty="0" smtClean="0">
                  <a:solidFill>
                    <a:srgbClr val="000000"/>
                  </a:solidFill>
                </a:rPr>
                <a:t> normal </a:t>
              </a:r>
            </a:p>
            <a:p>
              <a:pPr algn="ctr"/>
              <a:r>
                <a:rPr lang="es-CL" dirty="0" smtClean="0">
                  <a:solidFill>
                    <a:srgbClr val="000000"/>
                  </a:solidFill>
                </a:rPr>
                <a:t>+ rentabilidad alta</a:t>
              </a:r>
              <a:endParaRPr lang="es-CL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27 CuadroTexto"/>
          <p:cNvSpPr txBox="1"/>
          <p:nvPr/>
        </p:nvSpPr>
        <p:spPr>
          <a:xfrm>
            <a:off x="0" y="663079"/>
            <a:ext cx="5600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CL" sz="1200" dirty="0" smtClean="0">
                <a:solidFill>
                  <a:srgbClr val="000000"/>
                </a:solidFill>
              </a:rPr>
              <a:t>Tracking de Negocios Enero 2017: Locales más útiles, independiente de su uso.</a:t>
            </a:r>
            <a:endParaRPr lang="es-CL" sz="1200" dirty="0">
              <a:solidFill>
                <a:srgbClr val="000000"/>
              </a:solidFill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59779"/>
            <a:ext cx="7920880" cy="752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s-CL" sz="3200" b="1" dirty="0" smtClean="0">
                <a:solidFill>
                  <a:schemeClr val="bg1">
                    <a:lumMod val="25000"/>
                  </a:schemeClr>
                </a:solidFill>
              </a:rPr>
              <a:t>Modelo de Negocios </a:t>
            </a:r>
            <a:r>
              <a:rPr lang="es-CL" sz="3200" b="1" dirty="0" err="1" smtClean="0">
                <a:solidFill>
                  <a:schemeClr val="bg1">
                    <a:lumMod val="25000"/>
                  </a:schemeClr>
                </a:solidFill>
              </a:rPr>
              <a:t>Retail</a:t>
            </a:r>
            <a:r>
              <a:rPr lang="es-CL" sz="3200" b="1" dirty="0" smtClean="0">
                <a:solidFill>
                  <a:schemeClr val="bg1">
                    <a:lumMod val="25000"/>
                  </a:schemeClr>
                </a:solidFill>
              </a:rPr>
              <a:t>: Preferencias Pasajeros</a:t>
            </a:r>
            <a:endParaRPr lang="es-CL" altLang="es-CL" sz="32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6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0" y="1373621"/>
            <a:ext cx="9131130" cy="5478678"/>
          </a:xfrm>
          <a:prstGeom prst="rect">
            <a:avLst/>
          </a:prstGeom>
        </p:spPr>
      </p:pic>
      <p:sp>
        <p:nvSpPr>
          <p:cNvPr id="18" name="Rectángulo: esquinas redondeadas 17"/>
          <p:cNvSpPr/>
          <p:nvPr/>
        </p:nvSpPr>
        <p:spPr>
          <a:xfrm>
            <a:off x="2924982" y="2444392"/>
            <a:ext cx="3375210" cy="4407908"/>
          </a:xfrm>
          <a:prstGeom prst="roundRect">
            <a:avLst>
              <a:gd name="adj" fmla="val 4990"/>
            </a:avLst>
          </a:prstGeom>
          <a:solidFill>
            <a:srgbClr val="0000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F2F2F2"/>
                </a:solidFill>
              </a:rPr>
              <a:t>MIX </a:t>
            </a:r>
            <a:r>
              <a:rPr lang="es-MX" sz="2800" b="1" dirty="0" smtClean="0">
                <a:solidFill>
                  <a:srgbClr val="F2F2F2"/>
                </a:solidFill>
              </a:rPr>
              <a:t>Comercial</a:t>
            </a:r>
          </a:p>
          <a:p>
            <a:pPr algn="ctr"/>
            <a:endParaRPr lang="es-MX" sz="2800" b="1" dirty="0">
              <a:solidFill>
                <a:srgbClr val="F2F2F2"/>
              </a:solidFill>
            </a:endParaRPr>
          </a:p>
          <a:p>
            <a:pPr algn="ctr"/>
            <a:endParaRPr lang="es-MX" sz="2800" b="1" dirty="0" smtClean="0">
              <a:solidFill>
                <a:srgbClr val="F2F2F2"/>
              </a:solidFill>
            </a:endParaRPr>
          </a:p>
          <a:p>
            <a:pPr algn="ctr"/>
            <a:endParaRPr lang="es-MX" sz="2800" b="1" dirty="0">
              <a:solidFill>
                <a:srgbClr val="F2F2F2"/>
              </a:solidFill>
            </a:endParaRPr>
          </a:p>
          <a:p>
            <a:pPr algn="ctr"/>
            <a:endParaRPr lang="es-MX" sz="2800" b="1" dirty="0" smtClean="0">
              <a:solidFill>
                <a:srgbClr val="F2F2F2"/>
              </a:solidFill>
            </a:endParaRPr>
          </a:p>
          <a:p>
            <a:pPr algn="ctr"/>
            <a:endParaRPr lang="es-MX" sz="2800" b="1" dirty="0" smtClean="0">
              <a:solidFill>
                <a:srgbClr val="F2F2F2"/>
              </a:solidFill>
            </a:endParaRPr>
          </a:p>
          <a:p>
            <a:pPr algn="ctr"/>
            <a:endParaRPr lang="es-MX" sz="2800" b="1" dirty="0">
              <a:solidFill>
                <a:srgbClr val="F2F2F2"/>
              </a:solidFill>
            </a:endParaRPr>
          </a:p>
          <a:p>
            <a:pPr algn="ctr"/>
            <a:endParaRPr lang="es-MX" sz="2800" b="1" dirty="0">
              <a:solidFill>
                <a:srgbClr val="F2F2F2"/>
              </a:solidFill>
            </a:endParaRPr>
          </a:p>
          <a:p>
            <a:pPr algn="ctr"/>
            <a:endParaRPr lang="es-MX" sz="1600" b="1" dirty="0">
              <a:solidFill>
                <a:srgbClr val="F2F2F2"/>
              </a:solidFill>
            </a:endParaRPr>
          </a:p>
          <a:p>
            <a:pPr marL="342900" indent="-342900">
              <a:buFontTx/>
              <a:buAutoNum type="arabicParenR"/>
            </a:pPr>
            <a:endParaRPr lang="es-MX" sz="1400" b="1" dirty="0">
              <a:solidFill>
                <a:srgbClr val="F2F2F2"/>
              </a:solidFill>
            </a:endParaRPr>
          </a:p>
          <a:p>
            <a:pPr marL="342900" indent="-342900">
              <a:buFontTx/>
              <a:buAutoNum type="arabicParenR"/>
            </a:pPr>
            <a:endParaRPr lang="es-MX" sz="1400" b="1" dirty="0">
              <a:solidFill>
                <a:srgbClr val="F2F2F2"/>
              </a:solidFill>
            </a:endParaRPr>
          </a:p>
          <a:p>
            <a:pPr marL="342900" indent="-342900">
              <a:buFontTx/>
              <a:buAutoNum type="arabicParenR"/>
            </a:pPr>
            <a:endParaRPr lang="es-MX" sz="1200" b="1" dirty="0">
              <a:solidFill>
                <a:srgbClr val="F2F2F2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36512" y="-32077"/>
            <a:ext cx="7920880" cy="752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CL" sz="3200" b="1" dirty="0" smtClean="0">
                <a:solidFill>
                  <a:schemeClr val="bg1">
                    <a:lumMod val="25000"/>
                  </a:schemeClr>
                </a:solidFill>
              </a:rPr>
              <a:t>Modelo de Negocios </a:t>
            </a:r>
            <a:r>
              <a:rPr lang="es-CL" sz="3200" b="1" dirty="0" err="1" smtClean="0">
                <a:solidFill>
                  <a:schemeClr val="bg1">
                    <a:lumMod val="25000"/>
                  </a:schemeClr>
                </a:solidFill>
              </a:rPr>
              <a:t>Retail</a:t>
            </a:r>
            <a:r>
              <a:rPr lang="es-CL" sz="3200" b="1" dirty="0" smtClean="0">
                <a:solidFill>
                  <a:schemeClr val="bg1">
                    <a:lumMod val="25000"/>
                  </a:schemeClr>
                </a:solidFill>
              </a:rPr>
              <a:t>: Estrategia</a:t>
            </a:r>
            <a:endParaRPr lang="es-CL" altLang="es-CL" sz="32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Rectángulo: esquinas redondeadas 13"/>
          <p:cNvSpPr/>
          <p:nvPr/>
        </p:nvSpPr>
        <p:spPr>
          <a:xfrm>
            <a:off x="1745940" y="735423"/>
            <a:ext cx="5418347" cy="1469441"/>
          </a:xfrm>
          <a:prstGeom prst="roundRect">
            <a:avLst>
              <a:gd name="adj" fmla="val 14731"/>
            </a:avLst>
          </a:prstGeom>
          <a:solidFill>
            <a:srgbClr val="0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F2F2F2"/>
                </a:solidFill>
              </a:rPr>
              <a:t>Propuesta de </a:t>
            </a:r>
            <a:r>
              <a:rPr lang="es-MX" b="1" dirty="0" smtClean="0">
                <a:solidFill>
                  <a:srgbClr val="F2F2F2"/>
                </a:solidFill>
              </a:rPr>
              <a:t>valor</a:t>
            </a:r>
          </a:p>
          <a:p>
            <a:pPr algn="ctr"/>
            <a:endParaRPr lang="es-MX" sz="1100" b="1" dirty="0">
              <a:solidFill>
                <a:srgbClr val="F2F2F2"/>
              </a:solidFill>
            </a:endParaRPr>
          </a:p>
          <a:p>
            <a:r>
              <a:rPr lang="es-MX" sz="1400" b="1" dirty="0">
                <a:solidFill>
                  <a:srgbClr val="F2F2F2"/>
                </a:solidFill>
              </a:rPr>
              <a:t>Entregar la mejor experiencia de consumo durante el viaje de nuestros pasajeros, de manera rápida y funcional a través de relaciones sostenibles y escalables con nuestros operadores.</a:t>
            </a:r>
          </a:p>
          <a:p>
            <a:endParaRPr lang="es-MX" sz="1200" b="1" dirty="0">
              <a:solidFill>
                <a:srgbClr val="F2F2F2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/>
          <a:stretch/>
        </p:blipFill>
        <p:spPr bwMode="auto">
          <a:xfrm>
            <a:off x="3517982" y="2996952"/>
            <a:ext cx="1351216" cy="241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88"/>
          <a:stretch/>
        </p:blipFill>
        <p:spPr bwMode="auto">
          <a:xfrm>
            <a:off x="3499243" y="5348347"/>
            <a:ext cx="1297947" cy="160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8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31" y="2065624"/>
            <a:ext cx="6473769" cy="441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82774"/>
            <a:ext cx="8468600" cy="456273"/>
          </a:xfrm>
        </p:spPr>
        <p:txBody>
          <a:bodyPr>
            <a:noAutofit/>
          </a:bodyPr>
          <a:lstStyle/>
          <a:p>
            <a:pPr algn="l"/>
            <a:r>
              <a:rPr lang="es-ES" sz="2800" b="1" dirty="0" smtClean="0">
                <a:solidFill>
                  <a:schemeClr val="bg1">
                    <a:lumMod val="10000"/>
                  </a:schemeClr>
                </a:solidFill>
              </a:rPr>
              <a:t>Modelo de Negocios Publicitarios: Estrategia</a:t>
            </a:r>
            <a:endParaRPr lang="es-ES" sz="2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-4982" y="647442"/>
            <a:ext cx="91489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2000" b="1" dirty="0" smtClean="0">
                <a:solidFill>
                  <a:srgbClr val="000000"/>
                </a:solidFill>
              </a:rPr>
              <a:t>Múltiples formatos</a:t>
            </a:r>
            <a:r>
              <a:rPr lang="es-CL" sz="1600" dirty="0" smtClean="0">
                <a:solidFill>
                  <a:srgbClr val="000000"/>
                </a:solidFill>
              </a:rPr>
              <a:t> (Tradicional, Digital, </a:t>
            </a:r>
            <a:r>
              <a:rPr lang="es-CL" sz="1600" dirty="0" err="1" smtClean="0">
                <a:solidFill>
                  <a:srgbClr val="000000"/>
                </a:solidFill>
              </a:rPr>
              <a:t>OnLine</a:t>
            </a:r>
            <a:r>
              <a:rPr lang="es-CL" sz="1600" dirty="0" smtClean="0">
                <a:solidFill>
                  <a:srgbClr val="000000"/>
                </a:solidFill>
              </a:rPr>
              <a:t>) para lograr la mayor cobertura de </a:t>
            </a:r>
          </a:p>
          <a:p>
            <a:r>
              <a:rPr lang="es-CL" sz="1600" dirty="0" smtClean="0">
                <a:solidFill>
                  <a:srgbClr val="000000"/>
                </a:solidFill>
              </a:rPr>
              <a:t>nuestra </a:t>
            </a:r>
            <a:r>
              <a:rPr lang="es-CL" sz="2000" b="1" dirty="0" smtClean="0">
                <a:solidFill>
                  <a:srgbClr val="000000"/>
                </a:solidFill>
              </a:rPr>
              <a:t>audiencia cautiva</a:t>
            </a:r>
            <a:r>
              <a:rPr lang="es-CL" sz="1600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2000" b="1" dirty="0" smtClean="0">
                <a:solidFill>
                  <a:srgbClr val="000000"/>
                </a:solidFill>
              </a:rPr>
              <a:t>Información</a:t>
            </a:r>
            <a:r>
              <a:rPr lang="es-CL" sz="1600" dirty="0" smtClean="0">
                <a:solidFill>
                  <a:srgbClr val="000000"/>
                </a:solidFill>
              </a:rPr>
              <a:t> en tiempo real sobre comportamiento de pasajeros, potenciada a través de </a:t>
            </a:r>
          </a:p>
          <a:p>
            <a:r>
              <a:rPr lang="es-CL" sz="1600" dirty="0" err="1" smtClean="0">
                <a:solidFill>
                  <a:srgbClr val="000000"/>
                </a:solidFill>
              </a:rPr>
              <a:t>Wifi</a:t>
            </a:r>
            <a:r>
              <a:rPr lang="es-CL" sz="1600" dirty="0" smtClean="0">
                <a:solidFill>
                  <a:srgbClr val="000000"/>
                </a:solidFill>
              </a:rPr>
              <a:t>, EOD y mediciones de audiencia, permite interactuar y generar contenido segmentado.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76" y="4166938"/>
            <a:ext cx="1499345" cy="250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C:\Users\freyest\Downloads\DCAM00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3" t="11296" r="24864" b="73712"/>
          <a:stretch/>
        </p:blipFill>
        <p:spPr bwMode="auto">
          <a:xfrm>
            <a:off x="5592553" y="2727990"/>
            <a:ext cx="984986" cy="6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36 Conector recto"/>
          <p:cNvCxnSpPr/>
          <p:nvPr/>
        </p:nvCxnSpPr>
        <p:spPr>
          <a:xfrm flipV="1">
            <a:off x="7674148" y="3216939"/>
            <a:ext cx="464282" cy="1055861"/>
          </a:xfrm>
          <a:prstGeom prst="line">
            <a:avLst/>
          </a:prstGeom>
          <a:ln w="28575">
            <a:prstDash val="sys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168" name="7167 Conector recto"/>
          <p:cNvCxnSpPr>
            <a:stCxn id="7176" idx="1"/>
          </p:cNvCxnSpPr>
          <p:nvPr/>
        </p:nvCxnSpPr>
        <p:spPr>
          <a:xfrm flipH="1" flipV="1">
            <a:off x="3759438" y="4399362"/>
            <a:ext cx="3165038" cy="1020120"/>
          </a:xfrm>
          <a:prstGeom prst="line">
            <a:avLst/>
          </a:pr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>
            <a:stCxn id="7176" idx="1"/>
            <a:endCxn id="33" idx="2"/>
          </p:cNvCxnSpPr>
          <p:nvPr/>
        </p:nvCxnSpPr>
        <p:spPr>
          <a:xfrm flipH="1" flipV="1">
            <a:off x="6085046" y="3423539"/>
            <a:ext cx="839430" cy="1995943"/>
          </a:xfrm>
          <a:prstGeom prst="line">
            <a:avLst/>
          </a:pr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Resultado de imagen para ceresi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8" t="31955" r="19021" b="36089"/>
          <a:stretch/>
        </p:blipFill>
        <p:spPr bwMode="auto">
          <a:xfrm>
            <a:off x="7717645" y="4499737"/>
            <a:ext cx="897562" cy="30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sultado de imagen para ceresi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8" t="31955" r="19021" b="36089"/>
          <a:stretch/>
        </p:blipFill>
        <p:spPr bwMode="auto">
          <a:xfrm>
            <a:off x="5668967" y="2772504"/>
            <a:ext cx="897562" cy="30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freyest\Desktop\Negocios\Planificación\Internacional\imagenes\wifi-icon-transparentblack-wifi-icon-clip-art-vector-clip-art-online-royalty-free-extietww-304x23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430" y="2664278"/>
            <a:ext cx="660341" cy="5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3707904" y="3382540"/>
            <a:ext cx="6335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FFFF00"/>
                </a:solidFill>
              </a:rPr>
              <a:t>Más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707904" y="3751872"/>
            <a:ext cx="2935419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b="1" dirty="0" smtClean="0">
                <a:solidFill>
                  <a:srgbClr val="FFFF00"/>
                </a:solidFill>
              </a:rPr>
              <a:t>Crecimiento Anual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b="1" dirty="0" smtClean="0">
                <a:solidFill>
                  <a:srgbClr val="FFFF00"/>
                </a:solidFill>
              </a:rPr>
              <a:t>Incorporación Digital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b="1" dirty="0" smtClean="0">
                <a:solidFill>
                  <a:srgbClr val="FFFF00"/>
                </a:solidFill>
              </a:rPr>
              <a:t>Incorporación </a:t>
            </a:r>
            <a:r>
              <a:rPr lang="es-CL" b="1" dirty="0" err="1" smtClean="0">
                <a:solidFill>
                  <a:srgbClr val="FFFF00"/>
                </a:solidFill>
              </a:rPr>
              <a:t>On</a:t>
            </a:r>
            <a:r>
              <a:rPr lang="es-CL" b="1" dirty="0" smtClean="0">
                <a:solidFill>
                  <a:srgbClr val="FFFF00"/>
                </a:solidFill>
              </a:rPr>
              <a:t>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b="1" dirty="0" smtClean="0">
                <a:solidFill>
                  <a:srgbClr val="FFFF00"/>
                </a:solidFill>
              </a:rPr>
              <a:t>Incorporación P63</a:t>
            </a:r>
          </a:p>
          <a:p>
            <a:pPr marL="285750" indent="-285750">
              <a:buFont typeface="Arial" pitchFamily="34" charset="0"/>
              <a:buChar char="•"/>
            </a:pPr>
            <a:endParaRPr lang="es-CL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9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3716" y="116632"/>
            <a:ext cx="7325107" cy="456273"/>
          </a:xfrm>
        </p:spPr>
        <p:txBody>
          <a:bodyPr>
            <a:noAutofit/>
          </a:bodyPr>
          <a:lstStyle/>
          <a:p>
            <a:pPr algn="l"/>
            <a:r>
              <a:rPr lang="es-CL" sz="2800" b="1" dirty="0" smtClean="0"/>
              <a:t>Modelo de Negocios Telecom: Estrategia</a:t>
            </a:r>
            <a:endParaRPr lang="es-CL" sz="2800" b="1" dirty="0"/>
          </a:p>
        </p:txBody>
      </p:sp>
      <p:grpSp>
        <p:nvGrpSpPr>
          <p:cNvPr id="2" name="1 Grupo"/>
          <p:cNvGrpSpPr/>
          <p:nvPr/>
        </p:nvGrpSpPr>
        <p:grpSpPr>
          <a:xfrm>
            <a:off x="3820" y="620688"/>
            <a:ext cx="9144000" cy="4943003"/>
            <a:chOff x="3820" y="620688"/>
            <a:chExt cx="9144000" cy="4943003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1" t="25160" r="27379" b="36607"/>
            <a:stretch/>
          </p:blipFill>
          <p:spPr bwMode="auto">
            <a:xfrm>
              <a:off x="3820" y="620688"/>
              <a:ext cx="9144000" cy="2918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35496" y="3717032"/>
              <a:ext cx="9108504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CL" dirty="0" smtClean="0">
                  <a:solidFill>
                    <a:srgbClr val="000000"/>
                  </a:solidFill>
                </a:rPr>
                <a:t>Asegurar a los pasajeros de METRO contar con conectividad </a:t>
              </a:r>
              <a:r>
                <a:rPr lang="es-CL" sz="2400" b="1" dirty="0" smtClean="0">
                  <a:solidFill>
                    <a:srgbClr val="000000"/>
                  </a:solidFill>
                </a:rPr>
                <a:t>de calidad </a:t>
              </a:r>
              <a:r>
                <a:rPr lang="es-CL" dirty="0" smtClean="0">
                  <a:solidFill>
                    <a:srgbClr val="000000"/>
                  </a:solidFill>
                </a:rPr>
                <a:t>de forma de complementar su </a:t>
              </a:r>
              <a:r>
                <a:rPr lang="es-CL" sz="2400" b="1" dirty="0" smtClean="0">
                  <a:solidFill>
                    <a:srgbClr val="000000"/>
                  </a:solidFill>
                </a:rPr>
                <a:t>experiencia de viaje</a:t>
              </a:r>
              <a:r>
                <a:rPr lang="es-CL" dirty="0" smtClean="0">
                  <a:solidFill>
                    <a:srgbClr val="000000"/>
                  </a:solidFill>
                </a:rPr>
                <a:t>, con </a:t>
              </a:r>
              <a:r>
                <a:rPr lang="es-CL" sz="2400" b="1" dirty="0" smtClean="0">
                  <a:solidFill>
                    <a:srgbClr val="000000"/>
                  </a:solidFill>
                </a:rPr>
                <a:t>todos</a:t>
              </a:r>
              <a:r>
                <a:rPr lang="es-CL" dirty="0" smtClean="0">
                  <a:solidFill>
                    <a:srgbClr val="000000"/>
                  </a:solidFill>
                </a:rPr>
                <a:t> los operadores móviles  promoviendo </a:t>
              </a:r>
              <a:r>
                <a:rPr lang="es-CL" sz="2400" b="1" dirty="0" smtClean="0">
                  <a:solidFill>
                    <a:srgbClr val="000000"/>
                  </a:solidFill>
                </a:rPr>
                <a:t>nuevas</a:t>
              </a:r>
              <a:r>
                <a:rPr lang="es-CL" dirty="0" smtClean="0">
                  <a:solidFill>
                    <a:srgbClr val="000000"/>
                  </a:solidFill>
                </a:rPr>
                <a:t> formas de acceso a contenidos/redes, a través de modelos de negocios que permitan tener una </a:t>
              </a:r>
              <a:r>
                <a:rPr lang="es-CL" sz="2400" b="1" dirty="0" smtClean="0">
                  <a:solidFill>
                    <a:srgbClr val="000000"/>
                  </a:solidFill>
                </a:rPr>
                <a:t>infraestructura eficiente, escalable</a:t>
              </a:r>
              <a:r>
                <a:rPr lang="es-CL" dirty="0" smtClean="0">
                  <a:solidFill>
                    <a:srgbClr val="000000"/>
                  </a:solidFill>
                </a:rPr>
                <a:t>, y que permitan rentabilizar otros negocios de flujo.</a:t>
              </a:r>
            </a:p>
          </p:txBody>
        </p:sp>
      </p:grpSp>
      <p:graphicFrame>
        <p:nvGraphicFramePr>
          <p:cNvPr id="6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6808221"/>
              </p:ext>
            </p:extLst>
          </p:nvPr>
        </p:nvGraphicFramePr>
        <p:xfrm>
          <a:off x="5796136" y="883208"/>
          <a:ext cx="3024336" cy="239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24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3716" y="116632"/>
            <a:ext cx="7325107" cy="456273"/>
          </a:xfrm>
        </p:spPr>
        <p:txBody>
          <a:bodyPr>
            <a:noAutofit/>
          </a:bodyPr>
          <a:lstStyle/>
          <a:p>
            <a:pPr algn="l"/>
            <a:r>
              <a:rPr lang="es-CL" sz="3200" b="1" dirty="0" smtClean="0"/>
              <a:t>Modelo de Negocios Servicios</a:t>
            </a:r>
            <a:endParaRPr lang="es-CL" sz="32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8"/>
          <a:stretch/>
        </p:blipFill>
        <p:spPr bwMode="auto">
          <a:xfrm>
            <a:off x="3419872" y="1052736"/>
            <a:ext cx="5175451" cy="435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5586779"/>
            <a:ext cx="910850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L" dirty="0" smtClean="0">
                <a:solidFill>
                  <a:srgbClr val="000000"/>
                </a:solidFill>
              </a:rPr>
              <a:t>Responde a la estrategia de </a:t>
            </a:r>
            <a:r>
              <a:rPr lang="es-CL" dirty="0" err="1" smtClean="0">
                <a:solidFill>
                  <a:srgbClr val="000000"/>
                </a:solidFill>
              </a:rPr>
              <a:t>Mix</a:t>
            </a:r>
            <a:r>
              <a:rPr lang="es-CL" dirty="0" smtClean="0">
                <a:solidFill>
                  <a:srgbClr val="000000"/>
                </a:solidFill>
              </a:rPr>
              <a:t> Comercial de </a:t>
            </a:r>
            <a:r>
              <a:rPr lang="es-CL" dirty="0" err="1" smtClean="0">
                <a:solidFill>
                  <a:srgbClr val="000000"/>
                </a:solidFill>
              </a:rPr>
              <a:t>Retail</a:t>
            </a:r>
            <a:r>
              <a:rPr lang="es-CL" dirty="0" smtClean="0">
                <a:solidFill>
                  <a:srgbClr val="000000"/>
                </a:solidFill>
              </a:rPr>
              <a:t>, entregando una solución a productos y servicios que no pueden ser ofrecidos por el canal tradicional, potenciando la experiencia de automatismo del P63 y apalancándose en medios de pago.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1290289" y="2721044"/>
            <a:ext cx="2024286" cy="1323439"/>
            <a:chOff x="6763977" y="2153475"/>
            <a:chExt cx="2024286" cy="1323439"/>
          </a:xfrm>
        </p:grpSpPr>
        <p:sp>
          <p:nvSpPr>
            <p:cNvPr id="2" name="1 CuadroTexto"/>
            <p:cNvSpPr txBox="1"/>
            <p:nvPr/>
          </p:nvSpPr>
          <p:spPr>
            <a:xfrm>
              <a:off x="6763977" y="2153475"/>
              <a:ext cx="2024286" cy="132343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s-CL" sz="8000" b="1" dirty="0" smtClean="0">
                  <a:solidFill>
                    <a:srgbClr val="FFFFFF"/>
                  </a:solidFill>
                </a:rPr>
                <a:t>P</a:t>
              </a:r>
              <a:endParaRPr lang="es-CL" sz="80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7610883" y="2333122"/>
              <a:ext cx="606624" cy="923330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es-CL" sz="5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es-CL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8181639" y="2333122"/>
              <a:ext cx="606624" cy="92333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CL" sz="5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s-CL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AutoShape 2" descr="Resultado de imagen para tarjeta bip icon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srgbClr val="000000"/>
              </a:solidFill>
            </a:endParaRPr>
          </a:p>
        </p:txBody>
      </p:sp>
      <p:pic>
        <p:nvPicPr>
          <p:cNvPr id="8196" name="Picture 4" descr="https://cajavecina.gisgeoresearch.com/assets/images/icons/carga_bi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861" y="4074611"/>
            <a:ext cx="1493912" cy="14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n para ICONO COMERCIO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8908" b="5450"/>
          <a:stretch>
            <a:fillRect/>
          </a:stretch>
        </p:blipFill>
        <p:spPr bwMode="auto">
          <a:xfrm>
            <a:off x="1779861" y="1052736"/>
            <a:ext cx="1396639" cy="1449658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9267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3716" y="116632"/>
            <a:ext cx="8014668" cy="456273"/>
          </a:xfrm>
        </p:spPr>
        <p:txBody>
          <a:bodyPr>
            <a:noAutofit/>
          </a:bodyPr>
          <a:lstStyle/>
          <a:p>
            <a:pPr algn="l"/>
            <a:r>
              <a:rPr lang="es-CL" sz="3200" b="1" dirty="0" smtClean="0"/>
              <a:t>Modelo de Negocios Operacionales</a:t>
            </a:r>
            <a:endParaRPr lang="es-CL" sz="3200" b="1" dirty="0"/>
          </a:p>
        </p:txBody>
      </p:sp>
      <p:sp>
        <p:nvSpPr>
          <p:cNvPr id="2" name="AutoShape 2" descr="https://www.metrosantiago.cl/img/banner-intermodal-vespucio.jpg?2012082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srgbClr val="000000"/>
              </a:solidFill>
            </a:endParaRPr>
          </a:p>
        </p:txBody>
      </p:sp>
      <p:pic>
        <p:nvPicPr>
          <p:cNvPr id="11268" name="Picture 4" descr="https://www.metrosantiago.cl/img/banner-intermodal-vespucio.jpg?2012082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b="7044"/>
          <a:stretch/>
        </p:blipFill>
        <p:spPr bwMode="auto">
          <a:xfrm>
            <a:off x="368300" y="2509158"/>
            <a:ext cx="7989735" cy="22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-6139" y="908720"/>
            <a:ext cx="9108504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L" sz="1600" b="1" dirty="0" smtClean="0">
                <a:solidFill>
                  <a:srgbClr val="000000"/>
                </a:solidFill>
              </a:rPr>
              <a:t>Intermodales:</a:t>
            </a:r>
          </a:p>
          <a:p>
            <a:pPr algn="just"/>
            <a:r>
              <a:rPr lang="es-CL" sz="1600" dirty="0" smtClean="0">
                <a:solidFill>
                  <a:srgbClr val="000000"/>
                </a:solidFill>
              </a:rPr>
              <a:t>Operamos infraestructura de transporte, con un estándar definido junto al mandante, de forma eficiente y proyectando la experiencia de viaje de los pasajeros de METRO, en un entorno de mayor tiempo de espera. Se financia a través de la explotación de servicios más rentables y el desarrollo de negocios de flujo complementarios.</a:t>
            </a:r>
          </a:p>
          <a:p>
            <a:pPr marL="285750" indent="-285750" algn="just">
              <a:buFontTx/>
              <a:buChar char="-"/>
            </a:pPr>
            <a:endParaRPr lang="es-CL" sz="1600" dirty="0" smtClean="0">
              <a:solidFill>
                <a:srgbClr val="0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470"/>
          <a:stretch/>
        </p:blipFill>
        <p:spPr bwMode="auto">
          <a:xfrm>
            <a:off x="7276691" y="4869160"/>
            <a:ext cx="1229704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2" b="15902"/>
          <a:stretch/>
        </p:blipFill>
        <p:spPr bwMode="auto">
          <a:xfrm>
            <a:off x="288852" y="4942304"/>
            <a:ext cx="3397060" cy="165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1" r="44477" b="14950"/>
          <a:stretch/>
        </p:blipFill>
        <p:spPr bwMode="auto">
          <a:xfrm>
            <a:off x="3923928" y="4951432"/>
            <a:ext cx="2993117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09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77 Rectángulo"/>
          <p:cNvSpPr/>
          <p:nvPr/>
        </p:nvSpPr>
        <p:spPr>
          <a:xfrm>
            <a:off x="2403475" y="847298"/>
            <a:ext cx="875796" cy="504338"/>
          </a:xfrm>
          <a:prstGeom prst="rect">
            <a:avLst/>
          </a:prstGeom>
          <a:solidFill>
            <a:srgbClr val="C00000">
              <a:alpha val="39000"/>
            </a:srgbClr>
          </a:solidFill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00" dirty="0">
              <a:solidFill>
                <a:srgbClr val="F2F2F2"/>
              </a:solidFill>
            </a:endParaRPr>
          </a:p>
        </p:txBody>
      </p:sp>
      <p:grpSp>
        <p:nvGrpSpPr>
          <p:cNvPr id="2048" name="2047 Grupo"/>
          <p:cNvGrpSpPr/>
          <p:nvPr/>
        </p:nvGrpSpPr>
        <p:grpSpPr>
          <a:xfrm>
            <a:off x="5487212" y="1345661"/>
            <a:ext cx="1462545" cy="665907"/>
            <a:chOff x="566057" y="1973943"/>
            <a:chExt cx="5196114" cy="2365828"/>
          </a:xfrm>
        </p:grpSpPr>
        <p:pic>
          <p:nvPicPr>
            <p:cNvPr id="2050" name="Picture 2" descr="Resultado de imagen para icono tren vector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9340" y="2989942"/>
              <a:ext cx="1188761" cy="1188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19 Forma libre"/>
            <p:cNvSpPr/>
            <p:nvPr/>
          </p:nvSpPr>
          <p:spPr>
            <a:xfrm>
              <a:off x="566057" y="1973943"/>
              <a:ext cx="5196114" cy="2365828"/>
            </a:xfrm>
            <a:custGeom>
              <a:avLst/>
              <a:gdLst>
                <a:gd name="connsiteX0" fmla="*/ 3120572 w 5196114"/>
                <a:gd name="connsiteY0" fmla="*/ 0 h 2365828"/>
                <a:gd name="connsiteX1" fmla="*/ 3120572 w 5196114"/>
                <a:gd name="connsiteY1" fmla="*/ 827314 h 2365828"/>
                <a:gd name="connsiteX2" fmla="*/ 232229 w 5196114"/>
                <a:gd name="connsiteY2" fmla="*/ 827314 h 2365828"/>
                <a:gd name="connsiteX3" fmla="*/ 232229 w 5196114"/>
                <a:gd name="connsiteY3" fmla="*/ 1785257 h 2365828"/>
                <a:gd name="connsiteX4" fmla="*/ 1001486 w 5196114"/>
                <a:gd name="connsiteY4" fmla="*/ 1785257 h 2365828"/>
                <a:gd name="connsiteX5" fmla="*/ 1001486 w 5196114"/>
                <a:gd name="connsiteY5" fmla="*/ 2206171 h 2365828"/>
                <a:gd name="connsiteX6" fmla="*/ 2119086 w 5196114"/>
                <a:gd name="connsiteY6" fmla="*/ 2206171 h 2365828"/>
                <a:gd name="connsiteX7" fmla="*/ 2119086 w 5196114"/>
                <a:gd name="connsiteY7" fmla="*/ 1727200 h 2365828"/>
                <a:gd name="connsiteX8" fmla="*/ 4978400 w 5196114"/>
                <a:gd name="connsiteY8" fmla="*/ 1727200 h 2365828"/>
                <a:gd name="connsiteX9" fmla="*/ 4978400 w 5196114"/>
                <a:gd name="connsiteY9" fmla="*/ 1698171 h 2365828"/>
                <a:gd name="connsiteX10" fmla="*/ 4978400 w 5196114"/>
                <a:gd name="connsiteY10" fmla="*/ 0 h 2365828"/>
                <a:gd name="connsiteX11" fmla="*/ 5196114 w 5196114"/>
                <a:gd name="connsiteY11" fmla="*/ 0 h 2365828"/>
                <a:gd name="connsiteX12" fmla="*/ 5196114 w 5196114"/>
                <a:gd name="connsiteY12" fmla="*/ 2365828 h 2365828"/>
                <a:gd name="connsiteX13" fmla="*/ 0 w 5196114"/>
                <a:gd name="connsiteY13" fmla="*/ 2365828 h 2365828"/>
                <a:gd name="connsiteX14" fmla="*/ 0 w 5196114"/>
                <a:gd name="connsiteY14" fmla="*/ 29028 h 2365828"/>
                <a:gd name="connsiteX15" fmla="*/ 3120572 w 5196114"/>
                <a:gd name="connsiteY15" fmla="*/ 0 h 236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96114" h="2365828">
                  <a:moveTo>
                    <a:pt x="3120572" y="0"/>
                  </a:moveTo>
                  <a:lnTo>
                    <a:pt x="3120572" y="827314"/>
                  </a:lnTo>
                  <a:lnTo>
                    <a:pt x="232229" y="827314"/>
                  </a:lnTo>
                  <a:lnTo>
                    <a:pt x="232229" y="1785257"/>
                  </a:lnTo>
                  <a:lnTo>
                    <a:pt x="1001486" y="1785257"/>
                  </a:lnTo>
                  <a:lnTo>
                    <a:pt x="1001486" y="2206171"/>
                  </a:lnTo>
                  <a:lnTo>
                    <a:pt x="2119086" y="2206171"/>
                  </a:lnTo>
                  <a:lnTo>
                    <a:pt x="2119086" y="1727200"/>
                  </a:lnTo>
                  <a:lnTo>
                    <a:pt x="4978400" y="1727200"/>
                  </a:lnTo>
                  <a:lnTo>
                    <a:pt x="4978400" y="1698171"/>
                  </a:lnTo>
                  <a:lnTo>
                    <a:pt x="4978400" y="0"/>
                  </a:lnTo>
                  <a:lnTo>
                    <a:pt x="5196114" y="0"/>
                  </a:lnTo>
                  <a:lnTo>
                    <a:pt x="5196114" y="2365828"/>
                  </a:lnTo>
                  <a:lnTo>
                    <a:pt x="0" y="2365828"/>
                  </a:lnTo>
                  <a:lnTo>
                    <a:pt x="0" y="29028"/>
                  </a:lnTo>
                  <a:lnTo>
                    <a:pt x="3120572" y="0"/>
                  </a:lnTo>
                  <a:close/>
                </a:path>
              </a:pathLst>
            </a:custGeom>
            <a:solidFill>
              <a:schemeClr val="bg1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2F2F2"/>
                </a:solidFill>
              </a:endParaRPr>
            </a:p>
          </p:txBody>
        </p:sp>
      </p:grpSp>
      <p:sp>
        <p:nvSpPr>
          <p:cNvPr id="2051" name="2050 Rectángulo"/>
          <p:cNvSpPr/>
          <p:nvPr/>
        </p:nvSpPr>
        <p:spPr>
          <a:xfrm>
            <a:off x="6949757" y="1345661"/>
            <a:ext cx="1515370" cy="671216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pic>
        <p:nvPicPr>
          <p:cNvPr id="2052" name="Picture 4" descr="Resultado de imagen para icono aut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336" y="1151393"/>
            <a:ext cx="215503" cy="21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icono autobu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859" y="1023931"/>
            <a:ext cx="328809" cy="32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69 Rectángulo"/>
          <p:cNvSpPr/>
          <p:nvPr/>
        </p:nvSpPr>
        <p:spPr>
          <a:xfrm>
            <a:off x="6899564" y="1331148"/>
            <a:ext cx="1524000" cy="504338"/>
          </a:xfrm>
          <a:prstGeom prst="rect">
            <a:avLst/>
          </a:prstGeom>
          <a:solidFill>
            <a:srgbClr val="C00000">
              <a:alpha val="39000"/>
            </a:srgbClr>
          </a:solidFill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00" dirty="0">
              <a:solidFill>
                <a:srgbClr val="F2F2F2"/>
              </a:solidFill>
            </a:endParaRPr>
          </a:p>
        </p:txBody>
      </p:sp>
      <p:grpSp>
        <p:nvGrpSpPr>
          <p:cNvPr id="47" name="46 Grupo"/>
          <p:cNvGrpSpPr/>
          <p:nvPr/>
        </p:nvGrpSpPr>
        <p:grpSpPr>
          <a:xfrm>
            <a:off x="600832" y="1402774"/>
            <a:ext cx="1462545" cy="665907"/>
            <a:chOff x="566057" y="1973943"/>
            <a:chExt cx="5196114" cy="2365828"/>
          </a:xfrm>
        </p:grpSpPr>
        <p:pic>
          <p:nvPicPr>
            <p:cNvPr id="55" name="Picture 2" descr="Resultado de imagen para icono tren vector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9340" y="2989942"/>
              <a:ext cx="1188761" cy="1188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55 Forma libre"/>
            <p:cNvSpPr/>
            <p:nvPr/>
          </p:nvSpPr>
          <p:spPr>
            <a:xfrm>
              <a:off x="566057" y="1973943"/>
              <a:ext cx="5196114" cy="2365828"/>
            </a:xfrm>
            <a:custGeom>
              <a:avLst/>
              <a:gdLst>
                <a:gd name="connsiteX0" fmla="*/ 3120572 w 5196114"/>
                <a:gd name="connsiteY0" fmla="*/ 0 h 2365828"/>
                <a:gd name="connsiteX1" fmla="*/ 3120572 w 5196114"/>
                <a:gd name="connsiteY1" fmla="*/ 827314 h 2365828"/>
                <a:gd name="connsiteX2" fmla="*/ 232229 w 5196114"/>
                <a:gd name="connsiteY2" fmla="*/ 827314 h 2365828"/>
                <a:gd name="connsiteX3" fmla="*/ 232229 w 5196114"/>
                <a:gd name="connsiteY3" fmla="*/ 1785257 h 2365828"/>
                <a:gd name="connsiteX4" fmla="*/ 1001486 w 5196114"/>
                <a:gd name="connsiteY4" fmla="*/ 1785257 h 2365828"/>
                <a:gd name="connsiteX5" fmla="*/ 1001486 w 5196114"/>
                <a:gd name="connsiteY5" fmla="*/ 2206171 h 2365828"/>
                <a:gd name="connsiteX6" fmla="*/ 2119086 w 5196114"/>
                <a:gd name="connsiteY6" fmla="*/ 2206171 h 2365828"/>
                <a:gd name="connsiteX7" fmla="*/ 2119086 w 5196114"/>
                <a:gd name="connsiteY7" fmla="*/ 1727200 h 2365828"/>
                <a:gd name="connsiteX8" fmla="*/ 4978400 w 5196114"/>
                <a:gd name="connsiteY8" fmla="*/ 1727200 h 2365828"/>
                <a:gd name="connsiteX9" fmla="*/ 4978400 w 5196114"/>
                <a:gd name="connsiteY9" fmla="*/ 1698171 h 2365828"/>
                <a:gd name="connsiteX10" fmla="*/ 4978400 w 5196114"/>
                <a:gd name="connsiteY10" fmla="*/ 0 h 2365828"/>
                <a:gd name="connsiteX11" fmla="*/ 5196114 w 5196114"/>
                <a:gd name="connsiteY11" fmla="*/ 0 h 2365828"/>
                <a:gd name="connsiteX12" fmla="*/ 5196114 w 5196114"/>
                <a:gd name="connsiteY12" fmla="*/ 2365828 h 2365828"/>
                <a:gd name="connsiteX13" fmla="*/ 0 w 5196114"/>
                <a:gd name="connsiteY13" fmla="*/ 2365828 h 2365828"/>
                <a:gd name="connsiteX14" fmla="*/ 0 w 5196114"/>
                <a:gd name="connsiteY14" fmla="*/ 29028 h 2365828"/>
                <a:gd name="connsiteX15" fmla="*/ 3120572 w 5196114"/>
                <a:gd name="connsiteY15" fmla="*/ 0 h 236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96114" h="2365828">
                  <a:moveTo>
                    <a:pt x="3120572" y="0"/>
                  </a:moveTo>
                  <a:lnTo>
                    <a:pt x="3120572" y="827314"/>
                  </a:lnTo>
                  <a:lnTo>
                    <a:pt x="232229" y="827314"/>
                  </a:lnTo>
                  <a:lnTo>
                    <a:pt x="232229" y="1785257"/>
                  </a:lnTo>
                  <a:lnTo>
                    <a:pt x="1001486" y="1785257"/>
                  </a:lnTo>
                  <a:lnTo>
                    <a:pt x="1001486" y="2206171"/>
                  </a:lnTo>
                  <a:lnTo>
                    <a:pt x="2119086" y="2206171"/>
                  </a:lnTo>
                  <a:lnTo>
                    <a:pt x="2119086" y="1727200"/>
                  </a:lnTo>
                  <a:lnTo>
                    <a:pt x="4978400" y="1727200"/>
                  </a:lnTo>
                  <a:lnTo>
                    <a:pt x="4978400" y="1698171"/>
                  </a:lnTo>
                  <a:lnTo>
                    <a:pt x="4978400" y="0"/>
                  </a:lnTo>
                  <a:lnTo>
                    <a:pt x="5196114" y="0"/>
                  </a:lnTo>
                  <a:lnTo>
                    <a:pt x="5196114" y="2365828"/>
                  </a:lnTo>
                  <a:lnTo>
                    <a:pt x="0" y="2365828"/>
                  </a:lnTo>
                  <a:lnTo>
                    <a:pt x="0" y="29028"/>
                  </a:lnTo>
                  <a:lnTo>
                    <a:pt x="3120572" y="0"/>
                  </a:lnTo>
                  <a:close/>
                </a:path>
              </a:pathLst>
            </a:custGeom>
            <a:solidFill>
              <a:schemeClr val="bg1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2F2F2"/>
                </a:solidFill>
              </a:endParaRPr>
            </a:p>
          </p:txBody>
        </p:sp>
      </p:grpSp>
      <p:sp>
        <p:nvSpPr>
          <p:cNvPr id="49" name="48 Rectángulo"/>
          <p:cNvSpPr/>
          <p:nvPr/>
        </p:nvSpPr>
        <p:spPr>
          <a:xfrm>
            <a:off x="2063377" y="1402774"/>
            <a:ext cx="1238568" cy="671216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pic>
        <p:nvPicPr>
          <p:cNvPr id="51" name="Picture 4" descr="Resultado de imagen para icono aut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956" y="1208506"/>
            <a:ext cx="215503" cy="21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Resultado de imagen para icono autobu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479" y="1081044"/>
            <a:ext cx="328809" cy="32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Resultado de imagen para icono metr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517" y="1538310"/>
            <a:ext cx="264737" cy="26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58 Grupo"/>
          <p:cNvGrpSpPr/>
          <p:nvPr/>
        </p:nvGrpSpPr>
        <p:grpSpPr>
          <a:xfrm>
            <a:off x="3138088" y="4648321"/>
            <a:ext cx="1462545" cy="665907"/>
            <a:chOff x="566057" y="1973943"/>
            <a:chExt cx="5196114" cy="2365828"/>
          </a:xfrm>
        </p:grpSpPr>
        <p:pic>
          <p:nvPicPr>
            <p:cNvPr id="67" name="Picture 2" descr="Resultado de imagen para icono tren vector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9340" y="2989942"/>
              <a:ext cx="1188761" cy="1188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67 Forma libre"/>
            <p:cNvSpPr/>
            <p:nvPr/>
          </p:nvSpPr>
          <p:spPr>
            <a:xfrm>
              <a:off x="566057" y="1973943"/>
              <a:ext cx="5196114" cy="2365828"/>
            </a:xfrm>
            <a:custGeom>
              <a:avLst/>
              <a:gdLst>
                <a:gd name="connsiteX0" fmla="*/ 3120572 w 5196114"/>
                <a:gd name="connsiteY0" fmla="*/ 0 h 2365828"/>
                <a:gd name="connsiteX1" fmla="*/ 3120572 w 5196114"/>
                <a:gd name="connsiteY1" fmla="*/ 827314 h 2365828"/>
                <a:gd name="connsiteX2" fmla="*/ 232229 w 5196114"/>
                <a:gd name="connsiteY2" fmla="*/ 827314 h 2365828"/>
                <a:gd name="connsiteX3" fmla="*/ 232229 w 5196114"/>
                <a:gd name="connsiteY3" fmla="*/ 1785257 h 2365828"/>
                <a:gd name="connsiteX4" fmla="*/ 1001486 w 5196114"/>
                <a:gd name="connsiteY4" fmla="*/ 1785257 h 2365828"/>
                <a:gd name="connsiteX5" fmla="*/ 1001486 w 5196114"/>
                <a:gd name="connsiteY5" fmla="*/ 2206171 h 2365828"/>
                <a:gd name="connsiteX6" fmla="*/ 2119086 w 5196114"/>
                <a:gd name="connsiteY6" fmla="*/ 2206171 h 2365828"/>
                <a:gd name="connsiteX7" fmla="*/ 2119086 w 5196114"/>
                <a:gd name="connsiteY7" fmla="*/ 1727200 h 2365828"/>
                <a:gd name="connsiteX8" fmla="*/ 4978400 w 5196114"/>
                <a:gd name="connsiteY8" fmla="*/ 1727200 h 2365828"/>
                <a:gd name="connsiteX9" fmla="*/ 4978400 w 5196114"/>
                <a:gd name="connsiteY9" fmla="*/ 1698171 h 2365828"/>
                <a:gd name="connsiteX10" fmla="*/ 4978400 w 5196114"/>
                <a:gd name="connsiteY10" fmla="*/ 0 h 2365828"/>
                <a:gd name="connsiteX11" fmla="*/ 5196114 w 5196114"/>
                <a:gd name="connsiteY11" fmla="*/ 0 h 2365828"/>
                <a:gd name="connsiteX12" fmla="*/ 5196114 w 5196114"/>
                <a:gd name="connsiteY12" fmla="*/ 2365828 h 2365828"/>
                <a:gd name="connsiteX13" fmla="*/ 0 w 5196114"/>
                <a:gd name="connsiteY13" fmla="*/ 2365828 h 2365828"/>
                <a:gd name="connsiteX14" fmla="*/ 0 w 5196114"/>
                <a:gd name="connsiteY14" fmla="*/ 29028 h 2365828"/>
                <a:gd name="connsiteX15" fmla="*/ 3120572 w 5196114"/>
                <a:gd name="connsiteY15" fmla="*/ 0 h 236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96114" h="2365828">
                  <a:moveTo>
                    <a:pt x="3120572" y="0"/>
                  </a:moveTo>
                  <a:lnTo>
                    <a:pt x="3120572" y="827314"/>
                  </a:lnTo>
                  <a:lnTo>
                    <a:pt x="232229" y="827314"/>
                  </a:lnTo>
                  <a:lnTo>
                    <a:pt x="232229" y="1785257"/>
                  </a:lnTo>
                  <a:lnTo>
                    <a:pt x="1001486" y="1785257"/>
                  </a:lnTo>
                  <a:lnTo>
                    <a:pt x="1001486" y="2206171"/>
                  </a:lnTo>
                  <a:lnTo>
                    <a:pt x="2119086" y="2206171"/>
                  </a:lnTo>
                  <a:lnTo>
                    <a:pt x="2119086" y="1727200"/>
                  </a:lnTo>
                  <a:lnTo>
                    <a:pt x="4978400" y="1727200"/>
                  </a:lnTo>
                  <a:lnTo>
                    <a:pt x="4978400" y="1698171"/>
                  </a:lnTo>
                  <a:lnTo>
                    <a:pt x="4978400" y="0"/>
                  </a:lnTo>
                  <a:lnTo>
                    <a:pt x="5196114" y="0"/>
                  </a:lnTo>
                  <a:lnTo>
                    <a:pt x="5196114" y="2365828"/>
                  </a:lnTo>
                  <a:lnTo>
                    <a:pt x="0" y="2365828"/>
                  </a:lnTo>
                  <a:lnTo>
                    <a:pt x="0" y="29028"/>
                  </a:lnTo>
                  <a:lnTo>
                    <a:pt x="3120572" y="0"/>
                  </a:lnTo>
                  <a:close/>
                </a:path>
              </a:pathLst>
            </a:custGeom>
            <a:solidFill>
              <a:schemeClr val="bg1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>
                <a:solidFill>
                  <a:srgbClr val="F2F2F2"/>
                </a:solidFill>
              </a:endParaRPr>
            </a:p>
          </p:txBody>
        </p:sp>
      </p:grpSp>
      <p:sp>
        <p:nvSpPr>
          <p:cNvPr id="61" name="60 Rectángulo"/>
          <p:cNvSpPr/>
          <p:nvPr/>
        </p:nvSpPr>
        <p:spPr>
          <a:xfrm>
            <a:off x="4600633" y="4653136"/>
            <a:ext cx="1675476" cy="671216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pic>
        <p:nvPicPr>
          <p:cNvPr id="63" name="Picture 4" descr="Resultado de imagen para icono aut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212" y="4454053"/>
            <a:ext cx="215503" cy="21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Resultado de imagen para icono autobu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6735" y="4326591"/>
            <a:ext cx="328809" cy="32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8" descr="Resultado de imagen para icono metr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9773" y="4771157"/>
            <a:ext cx="264737" cy="26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2058 Forma libre"/>
          <p:cNvSpPr/>
          <p:nvPr/>
        </p:nvSpPr>
        <p:spPr>
          <a:xfrm>
            <a:off x="6344957" y="1302327"/>
            <a:ext cx="2102732" cy="69273"/>
          </a:xfrm>
          <a:custGeom>
            <a:avLst/>
            <a:gdLst>
              <a:gd name="connsiteX0" fmla="*/ 0 w 676275"/>
              <a:gd name="connsiteY0" fmla="*/ 0 h 0"/>
              <a:gd name="connsiteX1" fmla="*/ 676275 w 676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6275">
                <a:moveTo>
                  <a:pt x="0" y="0"/>
                </a:moveTo>
                <a:lnTo>
                  <a:pt x="676275" y="0"/>
                </a:lnTo>
              </a:path>
            </a:pathLst>
          </a:custGeom>
          <a:noFill/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cxnSp>
        <p:nvCxnSpPr>
          <p:cNvPr id="2058" name="2057 Conector recto de flecha"/>
          <p:cNvCxnSpPr/>
          <p:nvPr/>
        </p:nvCxnSpPr>
        <p:spPr>
          <a:xfrm>
            <a:off x="7108111" y="1297623"/>
            <a:ext cx="0" cy="351286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74 Forma libre"/>
          <p:cNvSpPr/>
          <p:nvPr/>
        </p:nvSpPr>
        <p:spPr>
          <a:xfrm>
            <a:off x="1458578" y="1424009"/>
            <a:ext cx="1838660" cy="45719"/>
          </a:xfrm>
          <a:custGeom>
            <a:avLst/>
            <a:gdLst>
              <a:gd name="connsiteX0" fmla="*/ 0 w 676275"/>
              <a:gd name="connsiteY0" fmla="*/ 0 h 0"/>
              <a:gd name="connsiteX1" fmla="*/ 676275 w 676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6275">
                <a:moveTo>
                  <a:pt x="0" y="0"/>
                </a:moveTo>
                <a:lnTo>
                  <a:pt x="676275" y="0"/>
                </a:lnTo>
              </a:path>
            </a:pathLst>
          </a:custGeom>
          <a:noFill/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cxnSp>
        <p:nvCxnSpPr>
          <p:cNvPr id="76" name="75 Conector recto de flecha"/>
          <p:cNvCxnSpPr/>
          <p:nvPr/>
        </p:nvCxnSpPr>
        <p:spPr>
          <a:xfrm flipV="1">
            <a:off x="2974639" y="1052469"/>
            <a:ext cx="0" cy="398571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83 Forma libre"/>
          <p:cNvSpPr/>
          <p:nvPr/>
        </p:nvSpPr>
        <p:spPr>
          <a:xfrm>
            <a:off x="4000876" y="4748152"/>
            <a:ext cx="1225550" cy="45719"/>
          </a:xfrm>
          <a:custGeom>
            <a:avLst/>
            <a:gdLst>
              <a:gd name="connsiteX0" fmla="*/ 0 w 676275"/>
              <a:gd name="connsiteY0" fmla="*/ 0 h 0"/>
              <a:gd name="connsiteX1" fmla="*/ 676275 w 676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6275">
                <a:moveTo>
                  <a:pt x="0" y="0"/>
                </a:moveTo>
                <a:lnTo>
                  <a:pt x="676275" y="0"/>
                </a:lnTo>
              </a:path>
            </a:pathLst>
          </a:custGeom>
          <a:noFill/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sp>
        <p:nvSpPr>
          <p:cNvPr id="2066" name="2065 Forma libre"/>
          <p:cNvSpPr/>
          <p:nvPr/>
        </p:nvSpPr>
        <p:spPr>
          <a:xfrm>
            <a:off x="4543802" y="4070851"/>
            <a:ext cx="1738746" cy="1085850"/>
          </a:xfrm>
          <a:custGeom>
            <a:avLst/>
            <a:gdLst>
              <a:gd name="connsiteX0" fmla="*/ 9525 w 1295400"/>
              <a:gd name="connsiteY0" fmla="*/ 1085850 h 1085850"/>
              <a:gd name="connsiteX1" fmla="*/ 1295400 w 1295400"/>
              <a:gd name="connsiteY1" fmla="*/ 1085850 h 1085850"/>
              <a:gd name="connsiteX2" fmla="*/ 1295400 w 1295400"/>
              <a:gd name="connsiteY2" fmla="*/ 0 h 1085850"/>
              <a:gd name="connsiteX3" fmla="*/ 704850 w 1295400"/>
              <a:gd name="connsiteY3" fmla="*/ 0 h 1085850"/>
              <a:gd name="connsiteX4" fmla="*/ 704850 w 1295400"/>
              <a:gd name="connsiteY4" fmla="*/ 876300 h 1085850"/>
              <a:gd name="connsiteX5" fmla="*/ 0 w 1295400"/>
              <a:gd name="connsiteY5" fmla="*/ 876300 h 1085850"/>
              <a:gd name="connsiteX6" fmla="*/ 9525 w 1295400"/>
              <a:gd name="connsiteY6" fmla="*/ 1085850 h 1085850"/>
              <a:gd name="connsiteX0" fmla="*/ 9525 w 1724891"/>
              <a:gd name="connsiteY0" fmla="*/ 1085850 h 1085850"/>
              <a:gd name="connsiteX1" fmla="*/ 1724891 w 1724891"/>
              <a:gd name="connsiteY1" fmla="*/ 1085850 h 1085850"/>
              <a:gd name="connsiteX2" fmla="*/ 1295400 w 1724891"/>
              <a:gd name="connsiteY2" fmla="*/ 0 h 1085850"/>
              <a:gd name="connsiteX3" fmla="*/ 704850 w 1724891"/>
              <a:gd name="connsiteY3" fmla="*/ 0 h 1085850"/>
              <a:gd name="connsiteX4" fmla="*/ 704850 w 1724891"/>
              <a:gd name="connsiteY4" fmla="*/ 876300 h 1085850"/>
              <a:gd name="connsiteX5" fmla="*/ 0 w 1724891"/>
              <a:gd name="connsiteY5" fmla="*/ 876300 h 1085850"/>
              <a:gd name="connsiteX6" fmla="*/ 9525 w 1724891"/>
              <a:gd name="connsiteY6" fmla="*/ 1085850 h 1085850"/>
              <a:gd name="connsiteX0" fmla="*/ 9525 w 1738746"/>
              <a:gd name="connsiteY0" fmla="*/ 1085850 h 1085850"/>
              <a:gd name="connsiteX1" fmla="*/ 1724891 w 1738746"/>
              <a:gd name="connsiteY1" fmla="*/ 1085850 h 1085850"/>
              <a:gd name="connsiteX2" fmla="*/ 1738746 w 1738746"/>
              <a:gd name="connsiteY2" fmla="*/ 0 h 1085850"/>
              <a:gd name="connsiteX3" fmla="*/ 704850 w 1738746"/>
              <a:gd name="connsiteY3" fmla="*/ 0 h 1085850"/>
              <a:gd name="connsiteX4" fmla="*/ 704850 w 1738746"/>
              <a:gd name="connsiteY4" fmla="*/ 876300 h 1085850"/>
              <a:gd name="connsiteX5" fmla="*/ 0 w 1738746"/>
              <a:gd name="connsiteY5" fmla="*/ 876300 h 1085850"/>
              <a:gd name="connsiteX6" fmla="*/ 9525 w 1738746"/>
              <a:gd name="connsiteY6" fmla="*/ 108585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8746" h="1085850">
                <a:moveTo>
                  <a:pt x="9525" y="1085850"/>
                </a:moveTo>
                <a:lnTo>
                  <a:pt x="1724891" y="1085850"/>
                </a:lnTo>
                <a:lnTo>
                  <a:pt x="1738746" y="0"/>
                </a:lnTo>
                <a:lnTo>
                  <a:pt x="704850" y="0"/>
                </a:lnTo>
                <a:lnTo>
                  <a:pt x="704850" y="876300"/>
                </a:lnTo>
                <a:lnTo>
                  <a:pt x="0" y="876300"/>
                </a:lnTo>
                <a:lnTo>
                  <a:pt x="9525" y="1085850"/>
                </a:lnTo>
                <a:close/>
              </a:path>
            </a:pathLst>
          </a:custGeom>
          <a:solidFill>
            <a:srgbClr val="0070C0">
              <a:alpha val="39000"/>
            </a:srgbClr>
          </a:solidFill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00">
              <a:solidFill>
                <a:srgbClr val="F2F2F2"/>
              </a:solidFill>
            </a:endParaRPr>
          </a:p>
        </p:txBody>
      </p:sp>
      <p:sp>
        <p:nvSpPr>
          <p:cNvPr id="83" name="82 Forma libre"/>
          <p:cNvSpPr/>
          <p:nvPr/>
        </p:nvSpPr>
        <p:spPr>
          <a:xfrm flipV="1">
            <a:off x="5226426" y="4695721"/>
            <a:ext cx="1035829" cy="45719"/>
          </a:xfrm>
          <a:custGeom>
            <a:avLst/>
            <a:gdLst>
              <a:gd name="connsiteX0" fmla="*/ 0 w 676275"/>
              <a:gd name="connsiteY0" fmla="*/ 0 h 0"/>
              <a:gd name="connsiteX1" fmla="*/ 676275 w 676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6275">
                <a:moveTo>
                  <a:pt x="0" y="0"/>
                </a:moveTo>
                <a:lnTo>
                  <a:pt x="676275" y="0"/>
                </a:lnTo>
              </a:path>
            </a:pathLst>
          </a:custGeom>
          <a:noFill/>
          <a:ln w="1397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 flipH="1" flipV="1">
            <a:off x="2984500" y="2108200"/>
            <a:ext cx="1559791" cy="870527"/>
          </a:xfrm>
          <a:prstGeom prst="straightConnector1">
            <a:avLst/>
          </a:prstGeom>
          <a:ln>
            <a:solidFill>
              <a:srgbClr val="C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 de flecha"/>
          <p:cNvCxnSpPr/>
          <p:nvPr/>
        </p:nvCxnSpPr>
        <p:spPr>
          <a:xfrm flipV="1">
            <a:off x="4599709" y="2057400"/>
            <a:ext cx="1547091" cy="907473"/>
          </a:xfrm>
          <a:prstGeom prst="straightConnector1">
            <a:avLst/>
          </a:prstGeom>
          <a:ln>
            <a:solidFill>
              <a:srgbClr val="C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 de flecha"/>
          <p:cNvCxnSpPr/>
          <p:nvPr/>
        </p:nvCxnSpPr>
        <p:spPr>
          <a:xfrm>
            <a:off x="4558145" y="2978727"/>
            <a:ext cx="13855" cy="1274618"/>
          </a:xfrm>
          <a:prstGeom prst="straightConnector1">
            <a:avLst/>
          </a:prstGeom>
          <a:ln>
            <a:solidFill>
              <a:srgbClr val="C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Elipse"/>
          <p:cNvSpPr/>
          <p:nvPr/>
        </p:nvSpPr>
        <p:spPr>
          <a:xfrm>
            <a:off x="3797300" y="2104736"/>
            <a:ext cx="1549400" cy="1549400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 dirty="0">
              <a:solidFill>
                <a:srgbClr val="F2F2F2"/>
              </a:solidFill>
            </a:endParaRPr>
          </a:p>
        </p:txBody>
      </p:sp>
      <p:sp>
        <p:nvSpPr>
          <p:cNvPr id="71" name="70 Rectángulo redondeado"/>
          <p:cNvSpPr/>
          <p:nvPr/>
        </p:nvSpPr>
        <p:spPr>
          <a:xfrm>
            <a:off x="497914" y="2196150"/>
            <a:ext cx="2076450" cy="318164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2F2F2"/>
              </a:solidFill>
            </a:endParaRPr>
          </a:p>
        </p:txBody>
      </p:sp>
      <p:sp>
        <p:nvSpPr>
          <p:cNvPr id="73" name="72 CuadroTexto"/>
          <p:cNvSpPr txBox="1"/>
          <p:nvPr/>
        </p:nvSpPr>
        <p:spPr>
          <a:xfrm>
            <a:off x="579822" y="4156918"/>
            <a:ext cx="1823653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Ejemplos:</a:t>
            </a:r>
          </a:p>
          <a:p>
            <a:pPr marL="269875" lvl="1" indent="176213">
              <a:buFont typeface="Arial" pitchFamily="34" charset="0"/>
              <a:buChar char="•"/>
            </a:pP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</a:t>
            </a:r>
            <a:r>
              <a:rPr lang="es-CL" sz="1300" dirty="0" err="1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OSD´s</a:t>
            </a:r>
            <a:endParaRPr lang="es-CL" sz="1300" dirty="0" smtClean="0">
              <a:solidFill>
                <a:srgbClr val="F2F2F2">
                  <a:lumMod val="50000"/>
                </a:srgbClr>
              </a:solidFill>
              <a:cs typeface="Arial" pitchFamily="34" charset="0"/>
            </a:endParaRPr>
          </a:p>
          <a:p>
            <a:pPr marL="269875" lvl="1" indent="176213">
              <a:buFont typeface="Arial" pitchFamily="34" charset="0"/>
              <a:buChar char="•"/>
            </a:pP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Actual cartera </a:t>
            </a:r>
          </a:p>
          <a:p>
            <a:pPr marL="269875" lvl="1" indent="176213">
              <a:buFont typeface="Arial" pitchFamily="34" charset="0"/>
              <a:buChar char="•"/>
            </a:pPr>
            <a:r>
              <a:rPr lang="es-CL" sz="1300" dirty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</a:t>
            </a: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Plazas de Bolsillo</a:t>
            </a:r>
          </a:p>
          <a:p>
            <a:pPr marL="269875" lvl="1" indent="176213">
              <a:buFont typeface="Arial" pitchFamily="34" charset="0"/>
              <a:buChar char="•"/>
            </a:pPr>
            <a:r>
              <a:rPr lang="es-CL" sz="1300" dirty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</a:t>
            </a: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Futura licitación</a:t>
            </a:r>
            <a:endParaRPr lang="es-CL" sz="1300" dirty="0">
              <a:solidFill>
                <a:srgbClr val="F2F2F2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77" name="76 Rectángulo redondeado"/>
          <p:cNvSpPr/>
          <p:nvPr/>
        </p:nvSpPr>
        <p:spPr>
          <a:xfrm>
            <a:off x="6422442" y="2145351"/>
            <a:ext cx="2326022" cy="2897842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2F2F2"/>
              </a:solidFill>
            </a:endParaRPr>
          </a:p>
        </p:txBody>
      </p:sp>
      <p:sp>
        <p:nvSpPr>
          <p:cNvPr id="80" name="79 CuadroTexto"/>
          <p:cNvSpPr txBox="1"/>
          <p:nvPr/>
        </p:nvSpPr>
        <p:spPr>
          <a:xfrm>
            <a:off x="6444208" y="3940894"/>
            <a:ext cx="2207173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 Ejemplos:</a:t>
            </a:r>
          </a:p>
          <a:p>
            <a:pPr marL="269875" lvl="1" indent="187325">
              <a:buFont typeface="Arial" pitchFamily="34" charset="0"/>
              <a:buChar char="•"/>
            </a:pP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Expansión </a:t>
            </a:r>
            <a:r>
              <a:rPr lang="es-CL" sz="1300" dirty="0" err="1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retail</a:t>
            </a:r>
            <a:endParaRPr lang="es-CL" sz="1300" dirty="0" smtClean="0">
              <a:solidFill>
                <a:srgbClr val="F2F2F2">
                  <a:lumMod val="50000"/>
                </a:srgbClr>
              </a:solidFill>
              <a:cs typeface="Arial" pitchFamily="34" charset="0"/>
            </a:endParaRPr>
          </a:p>
          <a:p>
            <a:pPr marL="269875" lvl="1" indent="187325">
              <a:buFont typeface="Arial" pitchFamily="34" charset="0"/>
              <a:buChar char="•"/>
            </a:pP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</a:t>
            </a:r>
            <a:r>
              <a:rPr lang="es-CL" sz="1300" dirty="0" err="1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Subcentro</a:t>
            </a:r>
            <a:endParaRPr lang="es-CL" sz="1300" dirty="0" smtClean="0">
              <a:solidFill>
                <a:srgbClr val="F2F2F2">
                  <a:lumMod val="50000"/>
                </a:srgbClr>
              </a:solidFill>
              <a:cs typeface="Arial" pitchFamily="34" charset="0"/>
            </a:endParaRPr>
          </a:p>
          <a:p>
            <a:pPr marL="269875" lvl="1" indent="187325">
              <a:buFont typeface="Arial" pitchFamily="34" charset="0"/>
              <a:buChar char="•"/>
            </a:pP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Pasillos comerciales</a:t>
            </a:r>
          </a:p>
          <a:p>
            <a:pPr marL="269875" lvl="1" indent="187325">
              <a:buFont typeface="Arial" pitchFamily="34" charset="0"/>
              <a:buChar char="•"/>
            </a:pP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Proyecto Fundamenta</a:t>
            </a:r>
            <a:endParaRPr lang="es-CL" sz="1300" dirty="0">
              <a:solidFill>
                <a:srgbClr val="F2F2F2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82" name="81 Rectángulo redondeado"/>
          <p:cNvSpPr/>
          <p:nvPr/>
        </p:nvSpPr>
        <p:spPr>
          <a:xfrm>
            <a:off x="3045397" y="5373216"/>
            <a:ext cx="3674058" cy="1384994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2F2F2"/>
              </a:solidFill>
            </a:endParaRPr>
          </a:p>
        </p:txBody>
      </p:sp>
      <p:sp>
        <p:nvSpPr>
          <p:cNvPr id="85" name="84 CuadroTexto"/>
          <p:cNvSpPr txBox="1"/>
          <p:nvPr/>
        </p:nvSpPr>
        <p:spPr>
          <a:xfrm>
            <a:off x="3070474" y="5988769"/>
            <a:ext cx="1670619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dirty="0" smtClean="0">
                <a:solidFill>
                  <a:srgbClr val="000000"/>
                </a:solidFill>
                <a:cs typeface="Arial" pitchFamily="34" charset="0"/>
              </a:rPr>
              <a:t>Sin </a:t>
            </a:r>
            <a:r>
              <a:rPr lang="es-CL" sz="1600" dirty="0" smtClean="0">
                <a:solidFill>
                  <a:srgbClr val="000000"/>
                </a:solidFill>
                <a:cs typeface="Arial" pitchFamily="34" charset="0"/>
              </a:rPr>
              <a:t>TERRENO</a:t>
            </a:r>
          </a:p>
          <a:p>
            <a:pPr algn="ctr"/>
            <a:r>
              <a:rPr lang="es-CL" sz="1600" dirty="0" smtClean="0">
                <a:solidFill>
                  <a:srgbClr val="000000"/>
                </a:solidFill>
                <a:cs typeface="Arial" pitchFamily="34" charset="0"/>
              </a:rPr>
              <a:t>Financiamiento: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000000"/>
                </a:solidFill>
                <a:cs typeface="Arial" pitchFamily="34" charset="0"/>
              </a:rPr>
              <a:t>Privado</a:t>
            </a:r>
            <a:endParaRPr lang="es-CL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" name="85 CuadroTexto"/>
          <p:cNvSpPr txBox="1"/>
          <p:nvPr/>
        </p:nvSpPr>
        <p:spPr>
          <a:xfrm>
            <a:off x="4626783" y="5669086"/>
            <a:ext cx="2022238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Ejemplos:  </a:t>
            </a:r>
          </a:p>
          <a:p>
            <a:pPr marL="176213" lvl="1">
              <a:buFont typeface="Arial" pitchFamily="34" charset="0"/>
              <a:buChar char="•"/>
            </a:pP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 Conexión Vivo </a:t>
            </a:r>
            <a:r>
              <a:rPr lang="es-CL" sz="1300" dirty="0" err="1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Corp</a:t>
            </a:r>
            <a:endParaRPr lang="es-CL" sz="1300" dirty="0" smtClean="0">
              <a:solidFill>
                <a:srgbClr val="F2F2F2">
                  <a:lumMod val="50000"/>
                </a:srgbClr>
              </a:solidFill>
              <a:cs typeface="Arial" pitchFamily="34" charset="0"/>
            </a:endParaRPr>
          </a:p>
          <a:p>
            <a:pPr marL="176213" lvl="1">
              <a:buFont typeface="Arial" pitchFamily="34" charset="0"/>
              <a:buChar char="•"/>
            </a:pPr>
            <a:r>
              <a:rPr lang="es-CL" sz="1300" dirty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</a:t>
            </a: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Conexión </a:t>
            </a:r>
            <a:r>
              <a:rPr lang="es-CL" sz="1300" dirty="0" err="1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Mall</a:t>
            </a: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Plaza</a:t>
            </a:r>
          </a:p>
          <a:p>
            <a:pPr marL="176213" lvl="1">
              <a:buFont typeface="Arial" pitchFamily="34" charset="0"/>
              <a:buChar char="•"/>
            </a:pP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 Conexión Compass</a:t>
            </a:r>
          </a:p>
          <a:p>
            <a:pPr marL="176213" lvl="1">
              <a:buFont typeface="Arial" pitchFamily="34" charset="0"/>
              <a:buChar char="•"/>
            </a:pPr>
            <a:r>
              <a:rPr lang="es-CL" sz="1300" dirty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</a:t>
            </a:r>
            <a:r>
              <a:rPr lang="es-CL" sz="1300" dirty="0" smtClean="0">
                <a:solidFill>
                  <a:srgbClr val="F2F2F2">
                    <a:lumMod val="50000"/>
                  </a:srgbClr>
                </a:solidFill>
                <a:cs typeface="Arial" pitchFamily="34" charset="0"/>
              </a:rPr>
              <a:t> Conexión Fundamenta</a:t>
            </a:r>
            <a:endParaRPr lang="es-CL" sz="1300" dirty="0">
              <a:solidFill>
                <a:srgbClr val="F2F2F2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87" name="86 CuadroTexto"/>
          <p:cNvSpPr txBox="1"/>
          <p:nvPr/>
        </p:nvSpPr>
        <p:spPr>
          <a:xfrm>
            <a:off x="3057005" y="5373216"/>
            <a:ext cx="15623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sz="2000" b="1" dirty="0" smtClean="0">
                <a:solidFill>
                  <a:srgbClr val="C00000"/>
                </a:solidFill>
                <a:cs typeface="Arial" pitchFamily="34" charset="0"/>
              </a:rPr>
              <a:t>Desarrollo Conexión</a:t>
            </a:r>
          </a:p>
        </p:txBody>
      </p:sp>
      <p:pic>
        <p:nvPicPr>
          <p:cNvPr id="2056" name="Picture 8" descr="Resultado de imagen para icono metr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897" y="1392297"/>
            <a:ext cx="264737" cy="26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355215" y="603885"/>
            <a:ext cx="1592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 smtClean="0">
                <a:solidFill>
                  <a:srgbClr val="F2F2F2">
                    <a:lumMod val="50000"/>
                  </a:srgbClr>
                </a:solidFill>
              </a:rPr>
              <a:t>TERRENO METRO</a:t>
            </a:r>
            <a:endParaRPr lang="es-CL" sz="1000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13" name="12 Forma libre"/>
          <p:cNvSpPr/>
          <p:nvPr/>
        </p:nvSpPr>
        <p:spPr>
          <a:xfrm flipH="1">
            <a:off x="2360931" y="666749"/>
            <a:ext cx="45719" cy="1419225"/>
          </a:xfrm>
          <a:custGeom>
            <a:avLst/>
            <a:gdLst>
              <a:gd name="connsiteX0" fmla="*/ 0 w 0"/>
              <a:gd name="connsiteY0" fmla="*/ 704850 h 704850"/>
              <a:gd name="connsiteX1" fmla="*/ 0 w 0"/>
              <a:gd name="connsiteY1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04850">
                <a:moveTo>
                  <a:pt x="0" y="70485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sp>
        <p:nvSpPr>
          <p:cNvPr id="88" name="87 CuadroTexto"/>
          <p:cNvSpPr txBox="1"/>
          <p:nvPr/>
        </p:nvSpPr>
        <p:spPr>
          <a:xfrm>
            <a:off x="726439" y="622935"/>
            <a:ext cx="1156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 smtClean="0">
                <a:solidFill>
                  <a:srgbClr val="F2F2F2">
                    <a:lumMod val="50000"/>
                  </a:srgbClr>
                </a:solidFill>
              </a:rPr>
              <a:t>CALLE (BNUP)</a:t>
            </a:r>
            <a:endParaRPr lang="es-CL" sz="1000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89" name="88 CuadroTexto"/>
          <p:cNvSpPr txBox="1"/>
          <p:nvPr/>
        </p:nvSpPr>
        <p:spPr>
          <a:xfrm>
            <a:off x="7339099" y="611681"/>
            <a:ext cx="1592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 smtClean="0">
                <a:solidFill>
                  <a:srgbClr val="F2F2F2">
                    <a:lumMod val="50000"/>
                  </a:srgbClr>
                </a:solidFill>
              </a:rPr>
              <a:t>TERRENO METRO</a:t>
            </a:r>
            <a:endParaRPr lang="es-CL" sz="1000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90" name="89 Forma libre"/>
          <p:cNvSpPr/>
          <p:nvPr/>
        </p:nvSpPr>
        <p:spPr>
          <a:xfrm flipH="1">
            <a:off x="7275541" y="619124"/>
            <a:ext cx="45719" cy="1419225"/>
          </a:xfrm>
          <a:custGeom>
            <a:avLst/>
            <a:gdLst>
              <a:gd name="connsiteX0" fmla="*/ 0 w 0"/>
              <a:gd name="connsiteY0" fmla="*/ 704850 h 704850"/>
              <a:gd name="connsiteX1" fmla="*/ 0 w 0"/>
              <a:gd name="connsiteY1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04850">
                <a:moveTo>
                  <a:pt x="0" y="70485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sp>
        <p:nvSpPr>
          <p:cNvPr id="102" name="101 CuadroTexto"/>
          <p:cNvSpPr txBox="1"/>
          <p:nvPr/>
        </p:nvSpPr>
        <p:spPr>
          <a:xfrm>
            <a:off x="5568314" y="616875"/>
            <a:ext cx="1156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 smtClean="0">
                <a:solidFill>
                  <a:srgbClr val="F2F2F2">
                    <a:lumMod val="50000"/>
                  </a:srgbClr>
                </a:solidFill>
              </a:rPr>
              <a:t>CALLE (BNUP)</a:t>
            </a:r>
            <a:endParaRPr lang="es-CL" sz="1000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105" name="104 CuadroTexto"/>
          <p:cNvSpPr txBox="1"/>
          <p:nvPr/>
        </p:nvSpPr>
        <p:spPr>
          <a:xfrm>
            <a:off x="5288640" y="3717032"/>
            <a:ext cx="91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 smtClean="0">
                <a:solidFill>
                  <a:srgbClr val="002060">
                    <a:lumMod val="50000"/>
                    <a:lumOff val="50000"/>
                  </a:srgbClr>
                </a:solidFill>
              </a:rPr>
              <a:t>TERRENO PRIVADO</a:t>
            </a:r>
            <a:endParaRPr lang="es-CL" sz="1000" dirty="0">
              <a:solidFill>
                <a:srgbClr val="00206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6" name="105 Forma libre"/>
          <p:cNvSpPr/>
          <p:nvPr/>
        </p:nvSpPr>
        <p:spPr>
          <a:xfrm flipH="1">
            <a:off x="5197375" y="3930360"/>
            <a:ext cx="45719" cy="1419225"/>
          </a:xfrm>
          <a:custGeom>
            <a:avLst/>
            <a:gdLst>
              <a:gd name="connsiteX0" fmla="*/ 0 w 0"/>
              <a:gd name="connsiteY0" fmla="*/ 704850 h 704850"/>
              <a:gd name="connsiteX1" fmla="*/ 0 w 0"/>
              <a:gd name="connsiteY1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04850">
                <a:moveTo>
                  <a:pt x="0" y="70485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2F2F2"/>
              </a:solidFill>
            </a:endParaRPr>
          </a:p>
        </p:txBody>
      </p:sp>
      <p:sp>
        <p:nvSpPr>
          <p:cNvPr id="107" name="106 CuadroTexto"/>
          <p:cNvSpPr txBox="1"/>
          <p:nvPr/>
        </p:nvSpPr>
        <p:spPr>
          <a:xfrm>
            <a:off x="3905784" y="4260618"/>
            <a:ext cx="1156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 smtClean="0">
                <a:solidFill>
                  <a:srgbClr val="F2F2F2">
                    <a:lumMod val="50000"/>
                  </a:srgbClr>
                </a:solidFill>
              </a:rPr>
              <a:t>CALLE (BNUP)</a:t>
            </a:r>
            <a:endParaRPr lang="es-CL" sz="1000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2064" name="2063 Forma libre"/>
          <p:cNvSpPr/>
          <p:nvPr/>
        </p:nvSpPr>
        <p:spPr>
          <a:xfrm>
            <a:off x="4809077" y="4756966"/>
            <a:ext cx="662940" cy="0"/>
          </a:xfrm>
          <a:custGeom>
            <a:avLst/>
            <a:gdLst>
              <a:gd name="connsiteX0" fmla="*/ 0 w 662940"/>
              <a:gd name="connsiteY0" fmla="*/ 0 h 0"/>
              <a:gd name="connsiteX1" fmla="*/ 662940 w 66294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2940">
                <a:moveTo>
                  <a:pt x="0" y="0"/>
                </a:moveTo>
                <a:lnTo>
                  <a:pt x="662940" y="0"/>
                </a:lnTo>
              </a:path>
            </a:pathLst>
          </a:custGeom>
          <a:ln w="38100">
            <a:solidFill>
              <a:schemeClr val="bg1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00000"/>
              </a:solidFill>
            </a:endParaRPr>
          </a:p>
        </p:txBody>
      </p:sp>
      <p:sp>
        <p:nvSpPr>
          <p:cNvPr id="112" name="111 CuadroTexto"/>
          <p:cNvSpPr txBox="1"/>
          <p:nvPr/>
        </p:nvSpPr>
        <p:spPr>
          <a:xfrm>
            <a:off x="755576" y="2204864"/>
            <a:ext cx="15623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sz="2000" b="1" dirty="0" smtClean="0">
                <a:solidFill>
                  <a:srgbClr val="C00000"/>
                </a:solidFill>
                <a:cs typeface="Arial" pitchFamily="34" charset="0"/>
              </a:rPr>
              <a:t>Desarrollo Superficial</a:t>
            </a:r>
            <a:endParaRPr lang="es-CL" sz="1500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13" name="112 CuadroTexto"/>
          <p:cNvSpPr txBox="1"/>
          <p:nvPr/>
        </p:nvSpPr>
        <p:spPr>
          <a:xfrm>
            <a:off x="6649021" y="2132856"/>
            <a:ext cx="16673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sz="2000" b="1" dirty="0" smtClean="0">
                <a:solidFill>
                  <a:srgbClr val="C00000"/>
                </a:solidFill>
                <a:cs typeface="Arial" pitchFamily="34" charset="0"/>
              </a:rPr>
              <a:t>Desarrollos Subterráneos</a:t>
            </a:r>
            <a:endParaRPr lang="es-CL" sz="1500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14" name="113 CuadroTexto"/>
          <p:cNvSpPr txBox="1"/>
          <p:nvPr/>
        </p:nvSpPr>
        <p:spPr>
          <a:xfrm>
            <a:off x="3791294" y="2386457"/>
            <a:ext cx="15623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000000"/>
                </a:solidFill>
                <a:cs typeface="Arial" pitchFamily="34" charset="0"/>
              </a:rPr>
              <a:t>VECTORES</a:t>
            </a:r>
          </a:p>
        </p:txBody>
      </p:sp>
      <p:sp>
        <p:nvSpPr>
          <p:cNvPr id="115" name="114 CuadroTexto"/>
          <p:cNvSpPr txBox="1"/>
          <p:nvPr/>
        </p:nvSpPr>
        <p:spPr>
          <a:xfrm>
            <a:off x="3805149" y="2635838"/>
            <a:ext cx="15623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sz="1200" b="1" dirty="0" smtClean="0">
                <a:solidFill>
                  <a:srgbClr val="F2F2F2"/>
                </a:solidFill>
                <a:cs typeface="Arial" pitchFamily="34" charset="0"/>
              </a:rPr>
              <a:t>de</a:t>
            </a:r>
          </a:p>
          <a:p>
            <a:pPr algn="ctr"/>
            <a:r>
              <a:rPr lang="es-CL" b="1" dirty="0" smtClean="0">
                <a:solidFill>
                  <a:srgbClr val="F2F2F2"/>
                </a:solidFill>
                <a:cs typeface="Arial" pitchFamily="34" charset="0"/>
              </a:rPr>
              <a:t>Desarrollo Inmobiliario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9552" y="2780207"/>
            <a:ext cx="191110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 smtClean="0">
                <a:solidFill>
                  <a:srgbClr val="000000"/>
                </a:solidFill>
              </a:rPr>
              <a:t>Terreno:</a:t>
            </a:r>
            <a:r>
              <a:rPr lang="es-CL" sz="1600" dirty="0">
                <a:solidFill>
                  <a:srgbClr val="000000"/>
                </a:solidFill>
              </a:rPr>
              <a:t>	</a:t>
            </a:r>
            <a:endParaRPr lang="es-CL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000000"/>
                </a:solidFill>
              </a:rPr>
              <a:t> Metro</a:t>
            </a:r>
          </a:p>
          <a:p>
            <a:r>
              <a:rPr lang="es-CL" sz="1600" dirty="0" smtClean="0">
                <a:solidFill>
                  <a:srgbClr val="000000"/>
                </a:solidFill>
              </a:rPr>
              <a:t>Financiamiento: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000000"/>
                </a:solidFill>
              </a:rPr>
              <a:t>Metro y Privado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000000"/>
                </a:solidFill>
              </a:rPr>
              <a:t>Sólo Privado</a:t>
            </a:r>
            <a:endParaRPr lang="es-CL" sz="1600" dirty="0">
              <a:solidFill>
                <a:srgbClr val="000000"/>
              </a:solidFill>
            </a:endParaRPr>
          </a:p>
        </p:txBody>
      </p:sp>
      <p:sp>
        <p:nvSpPr>
          <p:cNvPr id="72" name="71 CuadroTexto"/>
          <p:cNvSpPr txBox="1"/>
          <p:nvPr/>
        </p:nvSpPr>
        <p:spPr>
          <a:xfrm>
            <a:off x="6515984" y="2780928"/>
            <a:ext cx="16818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 smtClean="0">
                <a:solidFill>
                  <a:srgbClr val="000000"/>
                </a:solidFill>
              </a:rPr>
              <a:t>Terreno:</a:t>
            </a:r>
            <a:r>
              <a:rPr lang="es-CL" sz="1600" dirty="0">
                <a:solidFill>
                  <a:srgbClr val="000000"/>
                </a:solidFill>
              </a:rPr>
              <a:t>	</a:t>
            </a:r>
            <a:endParaRPr lang="es-CL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000000"/>
                </a:solidFill>
              </a:rPr>
              <a:t> Metro/BNUP</a:t>
            </a:r>
          </a:p>
          <a:p>
            <a:r>
              <a:rPr lang="es-CL" sz="1600" dirty="0" smtClean="0">
                <a:solidFill>
                  <a:srgbClr val="000000"/>
                </a:solidFill>
              </a:rPr>
              <a:t>Financiamiento: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000000"/>
                </a:solidFill>
              </a:rPr>
              <a:t>Privado</a:t>
            </a:r>
            <a:endParaRPr lang="es-CL" sz="1600" dirty="0">
              <a:solidFill>
                <a:srgbClr val="000000"/>
              </a:solidFill>
            </a:endParaRPr>
          </a:p>
        </p:txBody>
      </p:sp>
      <p:sp>
        <p:nvSpPr>
          <p:cNvPr id="62" name="3 Título"/>
          <p:cNvSpPr>
            <a:spLocks noGrp="1"/>
          </p:cNvSpPr>
          <p:nvPr>
            <p:ph type="title"/>
          </p:nvPr>
        </p:nvSpPr>
        <p:spPr>
          <a:xfrm>
            <a:off x="385763" y="116632"/>
            <a:ext cx="6748929" cy="59795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CL" sz="3200" b="1" dirty="0">
                <a:solidFill>
                  <a:schemeClr val="tx1"/>
                </a:solidFill>
              </a:rPr>
              <a:t>Negocio Inmobiliario</a:t>
            </a:r>
          </a:p>
        </p:txBody>
      </p:sp>
    </p:spTree>
    <p:extLst>
      <p:ext uri="{BB962C8B-B14F-4D97-AF65-F5344CB8AC3E}">
        <p14:creationId xmlns:p14="http://schemas.microsoft.com/office/powerpoint/2010/main" val="91671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/>
      <p:bldP spid="77" grpId="0" animBg="1"/>
      <p:bldP spid="80" grpId="0"/>
      <p:bldP spid="82" grpId="0" animBg="1"/>
      <p:bldP spid="85" grpId="0"/>
      <p:bldP spid="86" grpId="0"/>
      <p:bldP spid="87" grpId="0"/>
      <p:bldP spid="112" grpId="0"/>
      <p:bldP spid="113" grpId="0"/>
      <p:bldP spid="2" grpId="0"/>
      <p:bldP spid="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3797300" y="2104736"/>
            <a:ext cx="1549400" cy="1549400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00" dirty="0">
              <a:solidFill>
                <a:srgbClr val="F2F2F2"/>
              </a:solidFill>
            </a:endParaRPr>
          </a:p>
        </p:txBody>
      </p:sp>
      <p:sp>
        <p:nvSpPr>
          <p:cNvPr id="71" name="70 Rectángulo redondeado"/>
          <p:cNvSpPr/>
          <p:nvPr/>
        </p:nvSpPr>
        <p:spPr>
          <a:xfrm>
            <a:off x="529652" y="755278"/>
            <a:ext cx="3169512" cy="3276395"/>
          </a:xfrm>
          <a:prstGeom prst="roundRect">
            <a:avLst/>
          </a:prstGeom>
          <a:noFill/>
          <a:ln w="3175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2F2F2"/>
              </a:solidFill>
            </a:endParaRPr>
          </a:p>
        </p:txBody>
      </p:sp>
      <p:sp>
        <p:nvSpPr>
          <p:cNvPr id="72" name="71 CuadroTexto"/>
          <p:cNvSpPr txBox="1"/>
          <p:nvPr/>
        </p:nvSpPr>
        <p:spPr>
          <a:xfrm>
            <a:off x="1414268" y="844179"/>
            <a:ext cx="13525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000000"/>
                </a:solidFill>
                <a:cs typeface="Arial" pitchFamily="34" charset="0"/>
              </a:rPr>
              <a:t>ARRIBA</a:t>
            </a:r>
            <a:endParaRPr lang="es-CL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7" name="76 Rectángulo redondeado"/>
          <p:cNvSpPr/>
          <p:nvPr/>
        </p:nvSpPr>
        <p:spPr>
          <a:xfrm>
            <a:off x="5500255" y="734291"/>
            <a:ext cx="3449781" cy="3283527"/>
          </a:xfrm>
          <a:prstGeom prst="roundRect">
            <a:avLst/>
          </a:prstGeom>
          <a:noFill/>
          <a:ln w="3175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2F2F2"/>
              </a:solidFill>
            </a:endParaRPr>
          </a:p>
        </p:txBody>
      </p:sp>
      <p:sp>
        <p:nvSpPr>
          <p:cNvPr id="79" name="78 CuadroTexto"/>
          <p:cNvSpPr txBox="1"/>
          <p:nvPr/>
        </p:nvSpPr>
        <p:spPr>
          <a:xfrm>
            <a:off x="6756340" y="821089"/>
            <a:ext cx="13525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000000"/>
                </a:solidFill>
                <a:cs typeface="Arial" pitchFamily="34" charset="0"/>
              </a:rPr>
              <a:t>ABAJO</a:t>
            </a:r>
            <a:endParaRPr lang="es-CL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2" name="81 Rectángulo redondeado"/>
          <p:cNvSpPr/>
          <p:nvPr/>
        </p:nvSpPr>
        <p:spPr>
          <a:xfrm>
            <a:off x="623455" y="4225636"/>
            <a:ext cx="8243454" cy="2521528"/>
          </a:xfrm>
          <a:prstGeom prst="roundRect">
            <a:avLst/>
          </a:prstGeom>
          <a:noFill/>
          <a:ln w="3175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2F2F2"/>
              </a:solidFill>
            </a:endParaRPr>
          </a:p>
        </p:txBody>
      </p:sp>
      <p:sp>
        <p:nvSpPr>
          <p:cNvPr id="112" name="111 CuadroTexto"/>
          <p:cNvSpPr txBox="1"/>
          <p:nvPr/>
        </p:nvSpPr>
        <p:spPr>
          <a:xfrm>
            <a:off x="1163782" y="1139547"/>
            <a:ext cx="211172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sz="1500" b="1" dirty="0" smtClean="0">
                <a:solidFill>
                  <a:srgbClr val="C00000"/>
                </a:solidFill>
                <a:cs typeface="Arial" pitchFamily="34" charset="0"/>
              </a:rPr>
              <a:t>Desarrollo Superficial</a:t>
            </a:r>
          </a:p>
        </p:txBody>
      </p:sp>
      <p:sp>
        <p:nvSpPr>
          <p:cNvPr id="113" name="112 CuadroTexto"/>
          <p:cNvSpPr txBox="1"/>
          <p:nvPr/>
        </p:nvSpPr>
        <p:spPr>
          <a:xfrm>
            <a:off x="6234546" y="1111839"/>
            <a:ext cx="242454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sz="1500" b="1" dirty="0" smtClean="0">
                <a:solidFill>
                  <a:srgbClr val="C00000"/>
                </a:solidFill>
                <a:cs typeface="Arial" pitchFamily="34" charset="0"/>
              </a:rPr>
              <a:t>Desarrollos Subterráneos</a:t>
            </a:r>
          </a:p>
        </p:txBody>
      </p:sp>
      <p:sp>
        <p:nvSpPr>
          <p:cNvPr id="114" name="113 CuadroTexto"/>
          <p:cNvSpPr txBox="1"/>
          <p:nvPr/>
        </p:nvSpPr>
        <p:spPr>
          <a:xfrm>
            <a:off x="3791294" y="2386457"/>
            <a:ext cx="15623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000000"/>
                </a:solidFill>
                <a:cs typeface="Arial" pitchFamily="34" charset="0"/>
              </a:rPr>
              <a:t>VECTORES</a:t>
            </a:r>
          </a:p>
        </p:txBody>
      </p:sp>
      <p:sp>
        <p:nvSpPr>
          <p:cNvPr id="115" name="114 CuadroTexto"/>
          <p:cNvSpPr txBox="1"/>
          <p:nvPr/>
        </p:nvSpPr>
        <p:spPr>
          <a:xfrm>
            <a:off x="3805149" y="2635838"/>
            <a:ext cx="15623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sz="1200" b="1" dirty="0" smtClean="0">
                <a:solidFill>
                  <a:srgbClr val="F2F2F2"/>
                </a:solidFill>
                <a:cs typeface="Arial" pitchFamily="34" charset="0"/>
              </a:rPr>
              <a:t>de</a:t>
            </a:r>
          </a:p>
          <a:p>
            <a:pPr algn="ctr"/>
            <a:r>
              <a:rPr lang="es-CL" b="1" dirty="0" smtClean="0">
                <a:solidFill>
                  <a:srgbClr val="F2F2F2"/>
                </a:solidFill>
                <a:cs typeface="Arial" pitchFamily="34" charset="0"/>
              </a:rPr>
              <a:t>Desarrollo Inmobiliario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67" y="4313732"/>
            <a:ext cx="4134716" cy="236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72" y="4350327"/>
            <a:ext cx="3650005" cy="236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84 CuadroTexto"/>
          <p:cNvSpPr txBox="1"/>
          <p:nvPr/>
        </p:nvSpPr>
        <p:spPr>
          <a:xfrm>
            <a:off x="4192106" y="4275493"/>
            <a:ext cx="13525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000000"/>
                </a:solidFill>
                <a:cs typeface="Arial" pitchFamily="34" charset="0"/>
              </a:rPr>
              <a:t>AL LADO</a:t>
            </a:r>
            <a:endParaRPr lang="es-CL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7" name="86 CuadroTexto"/>
          <p:cNvSpPr txBox="1"/>
          <p:nvPr/>
        </p:nvSpPr>
        <p:spPr>
          <a:xfrm>
            <a:off x="2826341" y="4533916"/>
            <a:ext cx="3920836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L" sz="1500" b="1" dirty="0" smtClean="0">
                <a:solidFill>
                  <a:srgbClr val="C00000"/>
                </a:solidFill>
                <a:cs typeface="Arial" pitchFamily="34" charset="0"/>
              </a:rPr>
              <a:t>Desarrollo Conexión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10433" b="545"/>
          <a:stretch/>
        </p:blipFill>
        <p:spPr bwMode="auto">
          <a:xfrm>
            <a:off x="568036" y="1419658"/>
            <a:ext cx="3108403" cy="273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68035" y="3990112"/>
            <a:ext cx="2078182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s-CL" sz="1000" dirty="0" smtClean="0">
                <a:solidFill>
                  <a:srgbClr val="000000"/>
                </a:solidFill>
              </a:rPr>
              <a:t>OSD LOS LEONES SUR</a:t>
            </a:r>
            <a:endParaRPr lang="es-CL" sz="1000" dirty="0">
              <a:solidFill>
                <a:srgbClr val="000000"/>
              </a:solidFill>
            </a:endParaRPr>
          </a:p>
        </p:txBody>
      </p:sp>
      <p:sp>
        <p:nvSpPr>
          <p:cNvPr id="81" name="80 CuadroTexto"/>
          <p:cNvSpPr txBox="1"/>
          <p:nvPr/>
        </p:nvSpPr>
        <p:spPr>
          <a:xfrm>
            <a:off x="872836" y="6497785"/>
            <a:ext cx="2078182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s-CL" sz="1000" dirty="0" smtClean="0">
                <a:solidFill>
                  <a:srgbClr val="000000"/>
                </a:solidFill>
              </a:rPr>
              <a:t>VIVOCORP – ÑUBLE L-6</a:t>
            </a:r>
            <a:endParaRPr lang="es-CL" sz="1000" dirty="0">
              <a:solidFill>
                <a:srgbClr val="000000"/>
              </a:solidFill>
            </a:endParaRPr>
          </a:p>
        </p:txBody>
      </p:sp>
      <p:pic>
        <p:nvPicPr>
          <p:cNvPr id="21" name="20 Imagen" descr="D:\cristobal\Negocios\Estaciones\Pajaritos\Proyecto de Inversión\2011 eva\INTERIOR CORREGIDO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/>
          <a:stretch/>
        </p:blipFill>
        <p:spPr bwMode="auto">
          <a:xfrm>
            <a:off x="5544656" y="1419658"/>
            <a:ext cx="3405379" cy="21870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3 Título"/>
          <p:cNvSpPr>
            <a:spLocks noGrp="1"/>
          </p:cNvSpPr>
          <p:nvPr>
            <p:ph type="title"/>
          </p:nvPr>
        </p:nvSpPr>
        <p:spPr>
          <a:xfrm>
            <a:off x="385763" y="116632"/>
            <a:ext cx="6748929" cy="59795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CL" sz="3200" b="1" dirty="0">
                <a:solidFill>
                  <a:schemeClr val="tx1"/>
                </a:solidFill>
              </a:rPr>
              <a:t>Negocio Inmobiliario</a:t>
            </a:r>
          </a:p>
        </p:txBody>
      </p:sp>
    </p:spTree>
    <p:extLst>
      <p:ext uri="{BB962C8B-B14F-4D97-AF65-F5344CB8AC3E}">
        <p14:creationId xmlns:p14="http://schemas.microsoft.com/office/powerpoint/2010/main" val="9069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3 CuadroTexto"/>
          <p:cNvSpPr txBox="1"/>
          <p:nvPr/>
        </p:nvSpPr>
        <p:spPr>
          <a:xfrm>
            <a:off x="1763688" y="630002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ln w="12700">
                  <a:solidFill>
                    <a:schemeClr val="tx1"/>
                  </a:solidFill>
                </a:ln>
              </a:rPr>
              <a:t>1986</a:t>
            </a:r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6516216" y="63000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ln w="12700">
                  <a:solidFill>
                    <a:schemeClr val="tx1"/>
                  </a:solidFill>
                </a:ln>
              </a:rPr>
              <a:t>2016</a:t>
            </a:r>
            <a:endParaRPr lang="es-CL" b="1" dirty="0">
              <a:ln w="12700">
                <a:solidFill>
                  <a:schemeClr val="tx1"/>
                </a:solidFill>
              </a:ln>
            </a:endParaRPr>
          </a:p>
        </p:txBody>
      </p:sp>
      <p:cxnSp>
        <p:nvCxnSpPr>
          <p:cNvPr id="7" name="6 Conector recto de flecha"/>
          <p:cNvCxnSpPr>
            <a:stCxn id="4" idx="3"/>
          </p:cNvCxnSpPr>
          <p:nvPr/>
        </p:nvCxnSpPr>
        <p:spPr>
          <a:xfrm>
            <a:off x="2557495" y="6484694"/>
            <a:ext cx="3958721" cy="0"/>
          </a:xfrm>
          <a:prstGeom prst="straightConnector1">
            <a:avLst/>
          </a:prstGeom>
          <a:ln w="57150">
            <a:solidFill>
              <a:srgbClr val="00206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10 Elipse"/>
          <p:cNvSpPr/>
          <p:nvPr/>
        </p:nvSpPr>
        <p:spPr>
          <a:xfrm>
            <a:off x="3851920" y="2564904"/>
            <a:ext cx="648072" cy="504056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Elipse"/>
          <p:cNvSpPr/>
          <p:nvPr/>
        </p:nvSpPr>
        <p:spPr>
          <a:xfrm>
            <a:off x="899592" y="2840568"/>
            <a:ext cx="2736304" cy="2532648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CuadroTexto"/>
          <p:cNvSpPr txBox="1"/>
          <p:nvPr/>
        </p:nvSpPr>
        <p:spPr>
          <a:xfrm>
            <a:off x="3874627" y="2607295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solidFill>
                  <a:srgbClr val="FFFF00"/>
                </a:solidFill>
              </a:rPr>
              <a:t>17</a:t>
            </a:r>
            <a:endParaRPr lang="es-CL" sz="2400" b="1" dirty="0">
              <a:solidFill>
                <a:srgbClr val="FFFF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274377" y="3626745"/>
            <a:ext cx="790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rgbClr val="FFFF00"/>
                </a:solidFill>
              </a:rPr>
              <a:t>21</a:t>
            </a:r>
            <a:endParaRPr lang="es-CL" sz="3200" b="1" dirty="0">
              <a:solidFill>
                <a:srgbClr val="FFFF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-286967" y="4772820"/>
            <a:ext cx="4682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200" b="1" i="1" dirty="0" smtClean="0">
                <a:solidFill>
                  <a:srgbClr val="FFC000"/>
                </a:solidFill>
              </a:rPr>
              <a:t>«Compartir experiencias, </a:t>
            </a:r>
          </a:p>
          <a:p>
            <a:pPr algn="ctr"/>
            <a:r>
              <a:rPr lang="es-CL" sz="2200" b="1" i="1" dirty="0">
                <a:solidFill>
                  <a:srgbClr val="FFC000"/>
                </a:solidFill>
              </a:rPr>
              <a:t>p</a:t>
            </a:r>
            <a:r>
              <a:rPr lang="es-CL" sz="2200" b="1" i="1" dirty="0" smtClean="0">
                <a:solidFill>
                  <a:srgbClr val="FFC000"/>
                </a:solidFill>
              </a:rPr>
              <a:t>romover conocimiento y mejores prácticas» </a:t>
            </a:r>
            <a:endParaRPr lang="es-CL" sz="2200" b="1" i="1" dirty="0">
              <a:solidFill>
                <a:srgbClr val="FFC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572000" y="4820959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200" b="1" i="1" dirty="0" smtClean="0">
                <a:solidFill>
                  <a:srgbClr val="FFC000"/>
                </a:solidFill>
              </a:rPr>
              <a:t>«Promover soluciones de movilidad, </a:t>
            </a:r>
            <a:r>
              <a:rPr lang="es-CL" sz="2200" b="1" i="1" dirty="0" err="1" smtClean="0">
                <a:solidFill>
                  <a:srgbClr val="FFC000"/>
                </a:solidFill>
              </a:rPr>
              <a:t>intermodalidad</a:t>
            </a:r>
            <a:r>
              <a:rPr lang="es-CL" sz="2200" b="1" i="1" dirty="0" smtClean="0">
                <a:solidFill>
                  <a:srgbClr val="FFC000"/>
                </a:solidFill>
              </a:rPr>
              <a:t>, y servicios sustentables» </a:t>
            </a:r>
            <a:endParaRPr lang="es-CL" sz="22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2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053"/>
            <a:ext cx="7839075" cy="648753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Mejoramiento </a:t>
            </a:r>
            <a:r>
              <a:rPr lang="es-CL" dirty="0"/>
              <a:t>Estación </a:t>
            </a:r>
            <a:r>
              <a:rPr lang="es-CL" dirty="0" err="1"/>
              <a:t>Tobalaba</a:t>
            </a:r>
            <a:r>
              <a:rPr lang="es-CL" dirty="0"/>
              <a:t/>
            </a:r>
            <a:br>
              <a:rPr lang="es-CL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6"/>
          </p:nvPr>
        </p:nvSpPr>
        <p:spPr>
          <a:xfrm>
            <a:off x="385763" y="1205400"/>
            <a:ext cx="3438269" cy="4886642"/>
          </a:xfrm>
        </p:spPr>
        <p:txBody>
          <a:bodyPr>
            <a:normAutofit/>
          </a:bodyPr>
          <a:lstStyle/>
          <a:p>
            <a:pPr marL="285750" indent="-285750"/>
            <a:r>
              <a:rPr lang="es-CL" sz="1400" b="1" dirty="0">
                <a:solidFill>
                  <a:srgbClr val="C00000"/>
                </a:solidFill>
                <a:cs typeface="Arial" charset="0"/>
              </a:rPr>
              <a:t>Construcción Trasanden Línea 4</a:t>
            </a:r>
            <a:r>
              <a:rPr lang="es-CL" sz="1400" dirty="0"/>
              <a:t> y nuevo acceso Nor-oriente</a:t>
            </a:r>
            <a:r>
              <a:rPr lang="es-CL" sz="1400" dirty="0" smtClean="0"/>
              <a:t>.</a:t>
            </a:r>
            <a:endParaRPr lang="es-CL" sz="1400" dirty="0"/>
          </a:p>
          <a:p>
            <a:pPr marL="285750" indent="-285750"/>
            <a:r>
              <a:rPr lang="es-ES" sz="1400" dirty="0"/>
              <a:t>El objetivo de este proyecto es dotar a la estación de </a:t>
            </a:r>
            <a:r>
              <a:rPr lang="es-ES" sz="1400" b="1" dirty="0">
                <a:solidFill>
                  <a:srgbClr val="C00000"/>
                </a:solidFill>
                <a:cs typeface="Arial" charset="0"/>
              </a:rPr>
              <a:t>nueva infraestructura </a:t>
            </a:r>
            <a:r>
              <a:rPr lang="es-ES" sz="1400" dirty="0"/>
              <a:t>que permita una evacuación en menores tiempos que los actuales, a la Línea 4 sentido sur-norte</a:t>
            </a:r>
            <a:r>
              <a:rPr lang="es-ES" sz="1400" dirty="0" smtClean="0"/>
              <a:t>.</a:t>
            </a:r>
            <a:endParaRPr lang="es-ES" sz="1400" b="1" dirty="0">
              <a:solidFill>
                <a:srgbClr val="C00000"/>
              </a:solidFill>
              <a:cs typeface="Arial" charset="0"/>
            </a:endParaRPr>
          </a:p>
          <a:p>
            <a:pPr marL="285750" indent="-285750"/>
            <a:r>
              <a:rPr lang="es-CL" sz="1400" b="1" dirty="0">
                <a:solidFill>
                  <a:srgbClr val="C00000"/>
                </a:solidFill>
                <a:cs typeface="Arial" charset="0"/>
              </a:rPr>
              <a:t>Proyecto </a:t>
            </a:r>
            <a:r>
              <a:rPr lang="es-CL" sz="1400" b="1" dirty="0" smtClean="0">
                <a:solidFill>
                  <a:srgbClr val="C00000"/>
                </a:solidFill>
                <a:cs typeface="Arial" charset="0"/>
              </a:rPr>
              <a:t>Publicó </a:t>
            </a:r>
            <a:r>
              <a:rPr lang="es-CL" sz="1400" b="1" dirty="0">
                <a:solidFill>
                  <a:srgbClr val="C00000"/>
                </a:solidFill>
                <a:cs typeface="Arial" charset="0"/>
              </a:rPr>
              <a:t>– Privado </a:t>
            </a:r>
          </a:p>
          <a:p>
            <a:pPr marL="285750" indent="-285750"/>
            <a:r>
              <a:rPr lang="es-CL" sz="1400" b="1" dirty="0" smtClean="0">
                <a:solidFill>
                  <a:srgbClr val="C00000"/>
                </a:solidFill>
                <a:cs typeface="Arial" charset="0"/>
              </a:rPr>
              <a:t>Ejecución</a:t>
            </a:r>
            <a:r>
              <a:rPr lang="es-ES" sz="1400" b="1" dirty="0">
                <a:solidFill>
                  <a:srgbClr val="C00000"/>
                </a:solidFill>
                <a:cs typeface="Arial" charset="0"/>
              </a:rPr>
              <a:t>: </a:t>
            </a:r>
            <a:r>
              <a:rPr lang="es-ES" sz="1400" b="1" dirty="0" smtClean="0">
                <a:solidFill>
                  <a:srgbClr val="C00000"/>
                </a:solidFill>
                <a:cs typeface="Arial" charset="0"/>
              </a:rPr>
              <a:t>2016-2017</a:t>
            </a:r>
            <a:endParaRPr lang="es-CL" sz="1400" b="1" dirty="0">
              <a:cs typeface="Arial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62" y="3366842"/>
            <a:ext cx="4190341" cy="304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6464" y="965468"/>
            <a:ext cx="4207340" cy="224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38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98474" y="996387"/>
            <a:ext cx="8399463" cy="762000"/>
          </a:xfrm>
        </p:spPr>
        <p:txBody>
          <a:bodyPr>
            <a:normAutofit fontScale="90000"/>
          </a:bodyPr>
          <a:lstStyle/>
          <a:p>
            <a:r>
              <a:rPr lang="es-CL" sz="2000" dirty="0" smtClean="0">
                <a:solidFill>
                  <a:schemeClr val="tx1"/>
                </a:solidFill>
              </a:rPr>
              <a:t>Evolución y Proyección de Ingresos Negocios No Tarifarios</a:t>
            </a:r>
            <a:r>
              <a:rPr lang="es-CL" dirty="0" smtClean="0">
                <a:solidFill>
                  <a:schemeClr val="tx1"/>
                </a:solidFill>
              </a:rPr>
              <a:t/>
            </a:r>
            <a:br>
              <a:rPr lang="es-CL" dirty="0" smtClean="0">
                <a:solidFill>
                  <a:schemeClr val="tx1"/>
                </a:solidFill>
              </a:rPr>
            </a:br>
            <a:r>
              <a:rPr lang="es-CL" sz="1600" i="1" dirty="0" smtClean="0">
                <a:solidFill>
                  <a:schemeClr val="tx1"/>
                </a:solidFill>
              </a:rPr>
              <a:t>(cifras </a:t>
            </a:r>
            <a:r>
              <a:rPr lang="es-CL" sz="1600" i="1" dirty="0">
                <a:solidFill>
                  <a:schemeClr val="tx1"/>
                </a:solidFill>
              </a:rPr>
              <a:t>en </a:t>
            </a:r>
            <a:r>
              <a:rPr lang="es-CL" sz="1600" i="1" dirty="0" smtClean="0">
                <a:solidFill>
                  <a:schemeClr val="tx1"/>
                </a:solidFill>
              </a:rPr>
              <a:t>MM$ 2016</a:t>
            </a:r>
            <a:r>
              <a:rPr lang="es-CL" sz="1600" dirty="0">
                <a:solidFill>
                  <a:schemeClr val="tx1"/>
                </a:solidFill>
              </a:rPr>
              <a:t>)</a:t>
            </a:r>
            <a:br>
              <a:rPr lang="es-CL" sz="1600" dirty="0">
                <a:solidFill>
                  <a:schemeClr val="tx1"/>
                </a:solidFill>
              </a:rPr>
            </a:br>
            <a:endParaRPr lang="es-CL" dirty="0">
              <a:solidFill>
                <a:schemeClr val="tx1"/>
              </a:solidFill>
            </a:endParaRPr>
          </a:p>
        </p:txBody>
      </p:sp>
      <p:graphicFrame>
        <p:nvGraphicFramePr>
          <p:cNvPr id="4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257844"/>
              </p:ext>
            </p:extLst>
          </p:nvPr>
        </p:nvGraphicFramePr>
        <p:xfrm>
          <a:off x="1400537" y="1643605"/>
          <a:ext cx="6423949" cy="4768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2 Título"/>
          <p:cNvSpPr txBox="1">
            <a:spLocks/>
          </p:cNvSpPr>
          <p:nvPr/>
        </p:nvSpPr>
        <p:spPr>
          <a:xfrm>
            <a:off x="295274" y="82774"/>
            <a:ext cx="7325107" cy="456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S" sz="3200" b="1" dirty="0" smtClean="0">
                <a:solidFill>
                  <a:srgbClr val="000000"/>
                </a:solidFill>
              </a:rPr>
              <a:t>Donde Queremos Llegar</a:t>
            </a:r>
            <a:endParaRPr lang="es-E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7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33 Imagen" descr="MAPA SOCIOS PRINCIPA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7" t="3114" r="3110" b="2597"/>
          <a:stretch>
            <a:fillRect/>
          </a:stretch>
        </p:blipFill>
        <p:spPr bwMode="auto">
          <a:xfrm>
            <a:off x="109009" y="1207294"/>
            <a:ext cx="6214533" cy="551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Resultado de imagen para tranvia de parl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3" b="35953"/>
          <a:stretch>
            <a:fillRect/>
          </a:stretch>
        </p:blipFill>
        <p:spPr bwMode="auto">
          <a:xfrm>
            <a:off x="2584888" y="6309320"/>
            <a:ext cx="833967" cy="26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37 CuadroTexto"/>
          <p:cNvSpPr txBox="1">
            <a:spLocks noChangeArrowheads="1"/>
          </p:cNvSpPr>
          <p:nvPr/>
        </p:nvSpPr>
        <p:spPr bwMode="auto">
          <a:xfrm>
            <a:off x="6472273" y="3429000"/>
            <a:ext cx="2553071" cy="175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defRPr sz="2600">
                <a:solidFill>
                  <a:schemeClr val="tx1"/>
                </a:solidFill>
                <a:latin typeface="Aller Light" pitchFamily="2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ller Light" pitchFamily="2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ller Light" pitchFamily="2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ller Light" pitchFamily="2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ller Light" pitchFamily="2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ller Light" pitchFamily="2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ller Light" pitchFamily="2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ller Light" pitchFamily="2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ller Light" pitchFamily="2" charset="0"/>
              </a:defRPr>
            </a:lvl9pPr>
          </a:lstStyle>
          <a:p>
            <a:pPr algn="ctr"/>
            <a:r>
              <a:rPr lang="es-CL" sz="2200" b="1" dirty="0" smtClean="0">
                <a:solidFill>
                  <a:srgbClr val="0099FF"/>
                </a:solidFill>
                <a:latin typeface="Calibri" pitchFamily="34" charset="0"/>
              </a:rPr>
              <a:t>38 Socios Principales</a:t>
            </a:r>
          </a:p>
          <a:p>
            <a:pPr algn="ctr"/>
            <a:endParaRPr lang="es-CL" sz="2200" b="1" dirty="0">
              <a:solidFill>
                <a:srgbClr val="0099FF"/>
              </a:solidFill>
              <a:latin typeface="Calibri" pitchFamily="34" charset="0"/>
            </a:endParaRPr>
          </a:p>
          <a:p>
            <a:pPr algn="ctr"/>
            <a:r>
              <a:rPr lang="es-CL" sz="2200" b="1" dirty="0" smtClean="0">
                <a:solidFill>
                  <a:srgbClr val="0099FF"/>
                </a:solidFill>
                <a:latin typeface="Calibri" pitchFamily="34" charset="0"/>
              </a:rPr>
              <a:t>Operadores</a:t>
            </a:r>
          </a:p>
          <a:p>
            <a:pPr algn="ctr"/>
            <a:endParaRPr lang="es-CL" sz="2200" b="1" dirty="0">
              <a:solidFill>
                <a:srgbClr val="0099FF"/>
              </a:solidFill>
              <a:latin typeface="Calibri" pitchFamily="34" charset="0"/>
            </a:endParaRPr>
          </a:p>
          <a:p>
            <a:pPr algn="ctr"/>
            <a:r>
              <a:rPr lang="es-CL" sz="2200" b="1" dirty="0" smtClean="0">
                <a:solidFill>
                  <a:srgbClr val="0099FF"/>
                </a:solidFill>
                <a:latin typeface="Calibri" pitchFamily="34" charset="0"/>
              </a:rPr>
              <a:t>Autoridades</a:t>
            </a:r>
            <a:endParaRPr lang="es-CL" sz="2200" b="1" dirty="0">
              <a:solidFill>
                <a:srgbClr val="0099FF"/>
              </a:solidFill>
              <a:latin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926001" y="6084004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i="1" dirty="0" smtClean="0">
                <a:solidFill>
                  <a:prstClr val="black"/>
                </a:solidFill>
              </a:rPr>
              <a:t>1.142 </a:t>
            </a:r>
            <a:r>
              <a:rPr lang="es-CL" b="1" i="1" dirty="0">
                <a:solidFill>
                  <a:prstClr val="black"/>
                </a:solidFill>
              </a:rPr>
              <a:t>km en Latinoamérica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918080" y="6444044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i="1" dirty="0">
                <a:solidFill>
                  <a:prstClr val="black"/>
                </a:solidFill>
              </a:rPr>
              <a:t>498 km en Península </a:t>
            </a:r>
            <a:r>
              <a:rPr lang="es-CL" b="1" i="1" dirty="0" smtClean="0">
                <a:solidFill>
                  <a:prstClr val="black"/>
                </a:solidFill>
              </a:rPr>
              <a:t>Ibérica</a:t>
            </a:r>
            <a:endParaRPr lang="es-CL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1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14497" r="28896" b="12109"/>
          <a:stretch>
            <a:fillRect/>
          </a:stretch>
        </p:blipFill>
        <p:spPr bwMode="auto">
          <a:xfrm>
            <a:off x="227543" y="1554957"/>
            <a:ext cx="5986991" cy="471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6 CuadroTexto"/>
          <p:cNvSpPr txBox="1">
            <a:spLocks noChangeArrowheads="1"/>
          </p:cNvSpPr>
          <p:nvPr/>
        </p:nvSpPr>
        <p:spPr bwMode="auto">
          <a:xfrm>
            <a:off x="6709185" y="3374032"/>
            <a:ext cx="2284151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defRPr sz="2600">
                <a:solidFill>
                  <a:schemeClr val="tx1"/>
                </a:solidFill>
                <a:latin typeface="Aller Light" pitchFamily="2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ller Light" pitchFamily="2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ller Light" pitchFamily="2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ller Light" pitchFamily="2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ller Light" pitchFamily="2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ller Light" pitchFamily="2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ller Light" pitchFamily="2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ller Light" pitchFamily="2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ller Light" pitchFamily="2" charset="0"/>
              </a:defRPr>
            </a:lvl9pPr>
          </a:lstStyle>
          <a:p>
            <a:pPr algn="r"/>
            <a:r>
              <a:rPr lang="es-CL" sz="2200" b="1" dirty="0">
                <a:solidFill>
                  <a:srgbClr val="0099FF"/>
                </a:solidFill>
                <a:latin typeface="Calibri" pitchFamily="34" charset="0"/>
              </a:rPr>
              <a:t>Socios </a:t>
            </a:r>
            <a:r>
              <a:rPr lang="es-CL" sz="2200" b="1" dirty="0" smtClean="0">
                <a:solidFill>
                  <a:srgbClr val="0099FF"/>
                </a:solidFill>
                <a:latin typeface="Calibri" pitchFamily="34" charset="0"/>
              </a:rPr>
              <a:t>Adherentes</a:t>
            </a:r>
          </a:p>
          <a:p>
            <a:pPr algn="r"/>
            <a:endParaRPr lang="es-CL" sz="2200" b="1" dirty="0">
              <a:solidFill>
                <a:srgbClr val="0099FF"/>
              </a:solidFill>
              <a:latin typeface="Calibri" pitchFamily="34" charset="0"/>
            </a:endParaRPr>
          </a:p>
          <a:p>
            <a:pPr algn="r"/>
            <a:endParaRPr lang="es-CL" sz="2200" b="1" dirty="0">
              <a:solidFill>
                <a:srgbClr val="0099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0872" y="989856"/>
            <a:ext cx="8229600" cy="1143000"/>
          </a:xfrm>
        </p:spPr>
        <p:txBody>
          <a:bodyPr/>
          <a:lstStyle/>
          <a:p>
            <a:r>
              <a:rPr lang="es-CL" dirty="0" smtClean="0"/>
              <a:t>Desafíos</a:t>
            </a:r>
            <a:endParaRPr lang="es-CL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7"/>
            <a:ext cx="4427984" cy="257073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32858"/>
            <a:ext cx="4716016" cy="257073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07504" y="4941168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 smtClean="0"/>
              <a:t>El proceso de urbanización es acelerado y exponencial</a:t>
            </a:r>
          </a:p>
          <a:p>
            <a:pPr algn="ctr"/>
            <a:endParaRPr lang="es-CL" sz="1400" b="1" dirty="0" smtClean="0"/>
          </a:p>
          <a:p>
            <a:pPr algn="ctr"/>
            <a:r>
              <a:rPr lang="es-CL" sz="1400" b="1" dirty="0" smtClean="0"/>
              <a:t>«</a:t>
            </a:r>
            <a:r>
              <a:rPr lang="es-CL" sz="1400" b="1" dirty="0" smtClean="0"/>
              <a:t>NO HAY PIE ATRÁS»</a:t>
            </a:r>
            <a:endParaRPr lang="es-CL" sz="1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4788024" y="4972609"/>
            <a:ext cx="40324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 smtClean="0"/>
              <a:t>Para complejos Sistemas de Transporte, las </a:t>
            </a:r>
            <a:r>
              <a:rPr lang="es-CL" sz="1400" b="1" dirty="0" smtClean="0"/>
              <a:t>ciudades deben contemplar el transporte sobre rieles </a:t>
            </a:r>
            <a:r>
              <a:rPr lang="es-CL" sz="1400" b="1" dirty="0" smtClean="0"/>
              <a:t>por su ventaja competitiva, eficiencia para altos flujos y </a:t>
            </a:r>
            <a:r>
              <a:rPr lang="es-CL" sz="1400" b="1" dirty="0" smtClean="0"/>
              <a:t>elevar los estándares de vida</a:t>
            </a:r>
            <a:endParaRPr lang="es-CL" sz="1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411760" y="6453336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 smtClean="0"/>
              <a:t>Aumento Demanda por Transporte</a:t>
            </a:r>
            <a:endParaRPr lang="es-CL" sz="1400" b="1" dirty="0"/>
          </a:p>
        </p:txBody>
      </p:sp>
      <p:sp>
        <p:nvSpPr>
          <p:cNvPr id="3" name="2 Flecha curvada hacia arriba"/>
          <p:cNvSpPr/>
          <p:nvPr/>
        </p:nvSpPr>
        <p:spPr>
          <a:xfrm>
            <a:off x="2843808" y="5949280"/>
            <a:ext cx="2592288" cy="515496"/>
          </a:xfrm>
          <a:prstGeom prst="curvedUpArrow">
            <a:avLst>
              <a:gd name="adj1" fmla="val 25000"/>
              <a:gd name="adj2" fmla="val 42966"/>
              <a:gd name="adj3" fmla="val 294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1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4752528" cy="5626311"/>
          </a:xfrm>
          <a:prstGeom prst="rect">
            <a:avLst/>
          </a:prstGeom>
        </p:spPr>
      </p:pic>
      <p:sp>
        <p:nvSpPr>
          <p:cNvPr id="4" name="3 Marcador de texto"/>
          <p:cNvSpPr>
            <a:spLocks noGrp="1"/>
          </p:cNvSpPr>
          <p:nvPr>
            <p:ph type="body" idx="13"/>
          </p:nvPr>
        </p:nvSpPr>
        <p:spPr>
          <a:xfrm>
            <a:off x="4656559" y="1916832"/>
            <a:ext cx="5388049" cy="864096"/>
          </a:xfrm>
        </p:spPr>
        <p:txBody>
          <a:bodyPr/>
          <a:lstStyle/>
          <a:p>
            <a:pPr marL="0" indent="0" algn="ctr">
              <a:buNone/>
            </a:pPr>
            <a:r>
              <a:rPr lang="es-CL" sz="1600" dirty="0" smtClean="0"/>
              <a:t>«Las ciudades del mundo están</a:t>
            </a:r>
          </a:p>
          <a:p>
            <a:pPr marL="0" indent="0" algn="ctr">
              <a:buNone/>
            </a:pPr>
            <a:r>
              <a:rPr lang="es-CL" sz="1600" dirty="0" smtClean="0"/>
              <a:t> construyendo Metros»</a:t>
            </a:r>
            <a:endParaRPr lang="es-CL" sz="1600" dirty="0"/>
          </a:p>
        </p:txBody>
      </p:sp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70412"/>
              </p:ext>
            </p:extLst>
          </p:nvPr>
        </p:nvGraphicFramePr>
        <p:xfrm>
          <a:off x="5724128" y="2636912"/>
          <a:ext cx="3240360" cy="36576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246292"/>
                <a:gridCol w="1994068"/>
              </a:tblGrid>
              <a:tr h="422489">
                <a:tc>
                  <a:txBody>
                    <a:bodyPr/>
                    <a:lstStyle/>
                    <a:p>
                      <a:pPr algn="ctr"/>
                      <a:r>
                        <a:rPr lang="es-CL" sz="1400" b="1" dirty="0" smtClean="0">
                          <a:solidFill>
                            <a:schemeClr val="tx1"/>
                          </a:solidFill>
                        </a:rPr>
                        <a:t>País</a:t>
                      </a:r>
                      <a:endParaRPr lang="es-CL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dirty="0" smtClean="0">
                          <a:solidFill>
                            <a:schemeClr val="tx1"/>
                          </a:solidFill>
                        </a:rPr>
                        <a:t>N° de ciudades donde se construye Metros</a:t>
                      </a:r>
                      <a:endParaRPr lang="es-CL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10</a:t>
                      </a:r>
                      <a:endParaRPr lang="es-CL" sz="1000" b="0" dirty="0"/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India</a:t>
                      </a:r>
                      <a:endParaRPr lang="es-CL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6</a:t>
                      </a:r>
                      <a:endParaRPr lang="es-CL" sz="1000" b="0" dirty="0"/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Irán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4</a:t>
                      </a:r>
                      <a:endParaRPr lang="es-CL" sz="1000" b="0" dirty="0"/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Rusia</a:t>
                      </a:r>
                      <a:endParaRPr lang="es-CL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2</a:t>
                      </a:r>
                      <a:endParaRPr lang="es-CL" sz="1000" b="0" dirty="0"/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Taiwán</a:t>
                      </a:r>
                      <a:endParaRPr lang="es-CL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2</a:t>
                      </a:r>
                      <a:endParaRPr lang="es-CL" sz="1000" b="0" dirty="0"/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Vietnam</a:t>
                      </a:r>
                      <a:endParaRPr lang="es-CL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2</a:t>
                      </a:r>
                      <a:endParaRPr lang="es-CL" sz="1000" b="0" dirty="0"/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Indonesia</a:t>
                      </a:r>
                      <a:endParaRPr lang="es-CL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1</a:t>
                      </a:r>
                      <a:endParaRPr lang="es-CL" sz="1000" b="0" dirty="0"/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Qatar</a:t>
                      </a:r>
                      <a:endParaRPr lang="es-CL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1</a:t>
                      </a:r>
                      <a:endParaRPr lang="es-CL" sz="1000" b="0" dirty="0"/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Ecuador</a:t>
                      </a:r>
                      <a:endParaRPr lang="es-CL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1</a:t>
                      </a:r>
                      <a:endParaRPr lang="es-CL" sz="1000" b="0" dirty="0"/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Panamá</a:t>
                      </a:r>
                      <a:endParaRPr lang="es-CL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1</a:t>
                      </a:r>
                      <a:endParaRPr lang="es-CL" sz="1000" b="0" dirty="0"/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Colombia</a:t>
                      </a:r>
                      <a:endParaRPr lang="es-CL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1</a:t>
                      </a:r>
                      <a:endParaRPr lang="es-CL" sz="1000" b="0" dirty="0"/>
                    </a:p>
                  </a:txBody>
                  <a:tcPr/>
                </a:tc>
              </a:tr>
              <a:tr h="198819">
                <a:tc>
                  <a:txBody>
                    <a:bodyPr/>
                    <a:lstStyle/>
                    <a:p>
                      <a:r>
                        <a:rPr lang="es-CL" sz="1000" b="0" dirty="0" smtClean="0"/>
                        <a:t>Chile</a:t>
                      </a:r>
                      <a:endParaRPr lang="es-CL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0" dirty="0" smtClean="0"/>
                        <a:t>2</a:t>
                      </a:r>
                      <a:endParaRPr lang="es-CL" sz="10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ítulo 2"/>
          <p:cNvSpPr txBox="1">
            <a:spLocks/>
          </p:cNvSpPr>
          <p:nvPr/>
        </p:nvSpPr>
        <p:spPr>
          <a:xfrm>
            <a:off x="649442" y="116632"/>
            <a:ext cx="8669867" cy="4484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ller Ligh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1A94BB"/>
                </a:solidFill>
                <a:latin typeface="Aller"/>
                <a:ea typeface="+mn-ea"/>
                <a:cs typeface="Aller"/>
              </a:rPr>
              <a:t>Tendencias</a:t>
            </a:r>
            <a:endParaRPr lang="es-ES" dirty="0">
              <a:solidFill>
                <a:srgbClr val="1A94BB"/>
              </a:solidFill>
              <a:latin typeface="Aller"/>
              <a:ea typeface="+mn-ea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3555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3 Marcador de contenido" descr="mapa_americ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 t="39420" b="3883"/>
          <a:stretch>
            <a:fillRect/>
          </a:stretch>
        </p:blipFill>
        <p:spPr>
          <a:xfrm>
            <a:off x="1691680" y="1088255"/>
            <a:ext cx="5256584" cy="5790037"/>
          </a:xfrm>
          <a:prstGeom prst="rect">
            <a:avLst/>
          </a:prstGeom>
          <a:ln>
            <a:noFill/>
            <a:tailEnd type="arrow"/>
          </a:ln>
        </p:spPr>
      </p:pic>
      <p:sp>
        <p:nvSpPr>
          <p:cNvPr id="2" name="1 CuadroTexto"/>
          <p:cNvSpPr txBox="1"/>
          <p:nvPr/>
        </p:nvSpPr>
        <p:spPr>
          <a:xfrm>
            <a:off x="4049509" y="5260557"/>
            <a:ext cx="98456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dirty="0">
                <a:solidFill>
                  <a:srgbClr val="FFC000"/>
                </a:solidFill>
              </a:rPr>
              <a:t>Chile</a:t>
            </a:r>
          </a:p>
          <a:p>
            <a:pPr algn="ctr"/>
            <a:r>
              <a:rPr lang="es-CL" sz="1100" b="1" dirty="0">
                <a:solidFill>
                  <a:srgbClr val="FFC000"/>
                </a:solidFill>
              </a:rPr>
              <a:t>Proyecto 63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969116" y="3861048"/>
            <a:ext cx="9925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dirty="0">
                <a:solidFill>
                  <a:srgbClr val="FFC000"/>
                </a:solidFill>
              </a:rPr>
              <a:t>Perú</a:t>
            </a:r>
          </a:p>
          <a:p>
            <a:pPr algn="ctr"/>
            <a:r>
              <a:rPr lang="es-CL" sz="1100" b="1" dirty="0">
                <a:solidFill>
                  <a:srgbClr val="FFC000"/>
                </a:solidFill>
              </a:rPr>
              <a:t>Proyecto L2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921027" y="5448703"/>
            <a:ext cx="301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L"/>
            </a:defPPr>
            <a:lvl1pPr algn="ctr">
              <a:defRPr sz="1400" b="1">
                <a:solidFill>
                  <a:srgbClr val="FFC000"/>
                </a:solidFill>
              </a:defRPr>
            </a:lvl1pPr>
          </a:lstStyle>
          <a:p>
            <a:r>
              <a:rPr lang="es-CL" dirty="0"/>
              <a:t>Argentina</a:t>
            </a:r>
          </a:p>
          <a:p>
            <a:r>
              <a:rPr lang="es-CL" dirty="0"/>
              <a:t>Proyectos ext. LE y </a:t>
            </a:r>
            <a:r>
              <a:rPr lang="es-CL" dirty="0" smtClean="0"/>
              <a:t>LH Buenos Aires</a:t>
            </a:r>
            <a:endParaRPr lang="es-CL" dirty="0"/>
          </a:p>
        </p:txBody>
      </p:sp>
      <p:sp>
        <p:nvSpPr>
          <p:cNvPr id="6" name="5 CuadroTexto"/>
          <p:cNvSpPr txBox="1"/>
          <p:nvPr/>
        </p:nvSpPr>
        <p:spPr>
          <a:xfrm>
            <a:off x="3750257" y="3322439"/>
            <a:ext cx="9925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dirty="0">
                <a:solidFill>
                  <a:srgbClr val="FFC000"/>
                </a:solidFill>
              </a:rPr>
              <a:t>Ecuador</a:t>
            </a:r>
          </a:p>
          <a:p>
            <a:pPr algn="ctr"/>
            <a:r>
              <a:rPr lang="es-CL" sz="1100" b="1" dirty="0">
                <a:solidFill>
                  <a:srgbClr val="FFC000"/>
                </a:solidFill>
              </a:rPr>
              <a:t>Proyecto L1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93612" y="2813720"/>
            <a:ext cx="10005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dirty="0">
                <a:solidFill>
                  <a:srgbClr val="FFC000"/>
                </a:solidFill>
              </a:rPr>
              <a:t>Colombia</a:t>
            </a:r>
          </a:p>
          <a:p>
            <a:pPr algn="ctr"/>
            <a:r>
              <a:rPr lang="es-CL" sz="1100" b="1" dirty="0">
                <a:solidFill>
                  <a:srgbClr val="FFC000"/>
                </a:solidFill>
              </a:rPr>
              <a:t>Proyecto L1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822265" y="2345105"/>
            <a:ext cx="9925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dirty="0">
                <a:solidFill>
                  <a:srgbClr val="FFC000"/>
                </a:solidFill>
              </a:rPr>
              <a:t>Panamá</a:t>
            </a:r>
          </a:p>
          <a:p>
            <a:pPr algn="ctr"/>
            <a:r>
              <a:rPr lang="es-CL" sz="1100" b="1" dirty="0">
                <a:solidFill>
                  <a:srgbClr val="FFC000"/>
                </a:solidFill>
              </a:rPr>
              <a:t>Proyecto L2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414839" y="1196752"/>
            <a:ext cx="107112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dirty="0">
                <a:solidFill>
                  <a:srgbClr val="FFC000"/>
                </a:solidFill>
              </a:rPr>
              <a:t>México</a:t>
            </a:r>
          </a:p>
          <a:p>
            <a:pPr algn="ctr"/>
            <a:r>
              <a:rPr lang="es-CL" sz="1100" b="1" dirty="0">
                <a:solidFill>
                  <a:srgbClr val="FFC000"/>
                </a:solidFill>
              </a:rPr>
              <a:t>Proyectos L3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854352" y="3729357"/>
            <a:ext cx="86754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dirty="0">
                <a:solidFill>
                  <a:srgbClr val="FFC000"/>
                </a:solidFill>
              </a:rPr>
              <a:t>Brasil</a:t>
            </a:r>
          </a:p>
          <a:p>
            <a:pPr algn="ctr"/>
            <a:r>
              <a:rPr lang="es-CL" sz="1100" b="1" dirty="0">
                <a:solidFill>
                  <a:srgbClr val="FFC000"/>
                </a:solidFill>
              </a:rPr>
              <a:t>Proyectos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5356" y="1844824"/>
            <a:ext cx="285046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Ciudades Monterrey y Guadalajara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Construcción L3 para ambas ciudades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Inauguración año 2018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930214" y="2564904"/>
            <a:ext cx="237116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Ciudad de Panamá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Construcción L2 y  licitación L3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Inauguración L2 año 2019 </a:t>
            </a:r>
          </a:p>
        </p:txBody>
      </p:sp>
      <p:sp>
        <p:nvSpPr>
          <p:cNvPr id="68" name="67 CuadroTexto"/>
          <p:cNvSpPr txBox="1"/>
          <p:nvPr/>
        </p:nvSpPr>
        <p:spPr>
          <a:xfrm>
            <a:off x="985353" y="4078233"/>
            <a:ext cx="2002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Ciudad de Quito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Proyecto construcción L1</a:t>
            </a:r>
          </a:p>
        </p:txBody>
      </p:sp>
      <p:sp>
        <p:nvSpPr>
          <p:cNvPr id="70" name="69 CuadroTexto"/>
          <p:cNvSpPr txBox="1"/>
          <p:nvPr/>
        </p:nvSpPr>
        <p:spPr>
          <a:xfrm>
            <a:off x="1563147" y="4653136"/>
            <a:ext cx="1492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Ciudad de Lima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Construcción L2</a:t>
            </a:r>
          </a:p>
        </p:txBody>
      </p:sp>
      <p:sp>
        <p:nvSpPr>
          <p:cNvPr id="72" name="71 CuadroTexto"/>
          <p:cNvSpPr txBox="1"/>
          <p:nvPr/>
        </p:nvSpPr>
        <p:spPr>
          <a:xfrm>
            <a:off x="1258210" y="5805264"/>
            <a:ext cx="304121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Ciudad de Santiago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Construcción L3 y L6,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Inauguración año 2017 (L6) y 2018 (L3)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Extensión Línea 2 y 3 (en licitación)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Línea 7 anunciado </a:t>
            </a:r>
          </a:p>
        </p:txBody>
      </p:sp>
      <p:cxnSp>
        <p:nvCxnSpPr>
          <p:cNvPr id="74" name="73 Conector recto de flecha"/>
          <p:cNvCxnSpPr/>
          <p:nvPr/>
        </p:nvCxnSpPr>
        <p:spPr>
          <a:xfrm flipH="1">
            <a:off x="3301376" y="2583632"/>
            <a:ext cx="697396" cy="28135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81 Conector recto de flecha"/>
          <p:cNvCxnSpPr/>
          <p:nvPr/>
        </p:nvCxnSpPr>
        <p:spPr>
          <a:xfrm flipH="1">
            <a:off x="2627784" y="3593830"/>
            <a:ext cx="1224138" cy="61258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 de flecha"/>
          <p:cNvCxnSpPr/>
          <p:nvPr/>
        </p:nvCxnSpPr>
        <p:spPr>
          <a:xfrm flipH="1">
            <a:off x="3059832" y="4080173"/>
            <a:ext cx="1073890" cy="87304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 de flecha"/>
          <p:cNvCxnSpPr/>
          <p:nvPr/>
        </p:nvCxnSpPr>
        <p:spPr>
          <a:xfrm flipH="1">
            <a:off x="2987824" y="5466907"/>
            <a:ext cx="1224138" cy="61258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88 Conector recto de flecha"/>
          <p:cNvCxnSpPr/>
          <p:nvPr/>
        </p:nvCxnSpPr>
        <p:spPr>
          <a:xfrm flipH="1">
            <a:off x="1374204" y="1376209"/>
            <a:ext cx="1224767" cy="46861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90 Conector recto de flecha"/>
          <p:cNvCxnSpPr/>
          <p:nvPr/>
        </p:nvCxnSpPr>
        <p:spPr>
          <a:xfrm flipH="1">
            <a:off x="2733133" y="3052247"/>
            <a:ext cx="1422548" cy="44876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94 CuadroTexto"/>
          <p:cNvSpPr txBox="1"/>
          <p:nvPr/>
        </p:nvSpPr>
        <p:spPr>
          <a:xfrm>
            <a:off x="895711" y="3345522"/>
            <a:ext cx="20201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Ciudad de Bogotá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Proyecto Construcción L1</a:t>
            </a:r>
          </a:p>
        </p:txBody>
      </p:sp>
      <p:sp>
        <p:nvSpPr>
          <p:cNvPr id="96" name="95 CuadroTexto"/>
          <p:cNvSpPr txBox="1"/>
          <p:nvPr/>
        </p:nvSpPr>
        <p:spPr>
          <a:xfrm>
            <a:off x="6549549" y="4612422"/>
            <a:ext cx="2769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Ciudades de Sao Paulo, Salvador de Bahía y Fortaleza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Inauguración  </a:t>
            </a:r>
            <a:r>
              <a:rPr lang="es-CL" sz="1100" i="1" dirty="0" smtClean="0">
                <a:solidFill>
                  <a:prstClr val="black"/>
                </a:solidFill>
              </a:rPr>
              <a:t>2018-2021</a:t>
            </a:r>
            <a:endParaRPr lang="es-CL" sz="1100" i="1" dirty="0">
              <a:solidFill>
                <a:prstClr val="black"/>
              </a:solidFill>
            </a:endParaRPr>
          </a:p>
          <a:p>
            <a:endParaRPr lang="es-CL" sz="1100" i="1" dirty="0">
              <a:solidFill>
                <a:prstClr val="black"/>
              </a:solidFill>
            </a:endParaRPr>
          </a:p>
        </p:txBody>
      </p:sp>
      <p:cxnSp>
        <p:nvCxnSpPr>
          <p:cNvPr id="97" name="96 Conector recto de flecha"/>
          <p:cNvCxnSpPr/>
          <p:nvPr/>
        </p:nvCxnSpPr>
        <p:spPr>
          <a:xfrm>
            <a:off x="6639320" y="4080173"/>
            <a:ext cx="416588" cy="53224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4839738" y="1362713"/>
            <a:ext cx="17995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Santo Domingo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Construcción L2 </a:t>
            </a:r>
          </a:p>
        </p:txBody>
      </p:sp>
      <p:cxnSp>
        <p:nvCxnSpPr>
          <p:cNvPr id="26" name="25 Conector recto de flecha"/>
          <p:cNvCxnSpPr/>
          <p:nvPr/>
        </p:nvCxnSpPr>
        <p:spPr>
          <a:xfrm flipV="1">
            <a:off x="4746369" y="1673806"/>
            <a:ext cx="329687" cy="24419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4073063" y="1840442"/>
            <a:ext cx="14285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dirty="0">
                <a:solidFill>
                  <a:srgbClr val="FFC000"/>
                </a:solidFill>
              </a:rPr>
              <a:t>R. Dominicana</a:t>
            </a:r>
          </a:p>
          <a:p>
            <a:pPr algn="ctr"/>
            <a:r>
              <a:rPr lang="es-CL" sz="1100" b="1" dirty="0">
                <a:solidFill>
                  <a:srgbClr val="FFC000"/>
                </a:solidFill>
              </a:rPr>
              <a:t>Proyecto L2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5501659" y="5962741"/>
            <a:ext cx="27696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5 estaciones a construirse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sz="1100" i="1" dirty="0">
                <a:solidFill>
                  <a:prstClr val="black"/>
                </a:solidFill>
              </a:rPr>
              <a:t>Inauguración  2019,</a:t>
            </a:r>
          </a:p>
          <a:p>
            <a:endParaRPr lang="es-CL" sz="1100" i="1" dirty="0">
              <a:solidFill>
                <a:prstClr val="black"/>
              </a:solidFill>
            </a:endParaRPr>
          </a:p>
        </p:txBody>
      </p:sp>
      <p:sp>
        <p:nvSpPr>
          <p:cNvPr id="29" name="Título 2"/>
          <p:cNvSpPr txBox="1">
            <a:spLocks/>
          </p:cNvSpPr>
          <p:nvPr/>
        </p:nvSpPr>
        <p:spPr>
          <a:xfrm>
            <a:off x="649442" y="116632"/>
            <a:ext cx="8669867" cy="4484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ller Ligh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1A94BB"/>
                </a:solidFill>
                <a:latin typeface="Aller"/>
                <a:ea typeface="+mn-ea"/>
                <a:cs typeface="Aller"/>
              </a:rPr>
              <a:t>Tendencias</a:t>
            </a:r>
            <a:endParaRPr lang="es-ES" dirty="0">
              <a:solidFill>
                <a:srgbClr val="1A94BB"/>
              </a:solidFill>
              <a:latin typeface="Aller"/>
              <a:ea typeface="+mn-ea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05608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340768"/>
            <a:ext cx="3754760" cy="1143000"/>
          </a:xfrm>
        </p:spPr>
        <p:txBody>
          <a:bodyPr/>
          <a:lstStyle/>
          <a:p>
            <a:r>
              <a:rPr lang="es-CL" dirty="0" smtClean="0"/>
              <a:t>«LA PUNTA DEL ICEBERG»</a:t>
            </a:r>
            <a:endParaRPr lang="es-CL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8920"/>
            <a:ext cx="3048000" cy="304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483768" y="2492896"/>
            <a:ext cx="2514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 smtClean="0">
                <a:solidFill>
                  <a:srgbClr val="00B050"/>
                </a:solidFill>
              </a:rPr>
              <a:t>370 </a:t>
            </a:r>
            <a:r>
              <a:rPr lang="es-CL" sz="2800" dirty="0">
                <a:solidFill>
                  <a:srgbClr val="00B050"/>
                </a:solidFill>
              </a:rPr>
              <a:t>km de red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915816" y="3328404"/>
            <a:ext cx="381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 smtClean="0">
                <a:solidFill>
                  <a:srgbClr val="00B0F0"/>
                </a:solidFill>
              </a:rPr>
              <a:t>+ US</a:t>
            </a:r>
            <a:r>
              <a:rPr lang="es-CL" sz="2800" dirty="0">
                <a:solidFill>
                  <a:srgbClr val="00B0F0"/>
                </a:solidFill>
              </a:rPr>
              <a:t>$ </a:t>
            </a:r>
            <a:r>
              <a:rPr lang="es-CL" sz="2800" dirty="0" smtClean="0">
                <a:solidFill>
                  <a:srgbClr val="00B0F0"/>
                </a:solidFill>
              </a:rPr>
              <a:t>30.000 </a:t>
            </a:r>
            <a:r>
              <a:rPr lang="es-CL" sz="2800" dirty="0">
                <a:solidFill>
                  <a:srgbClr val="00B0F0"/>
                </a:solidFill>
              </a:rPr>
              <a:t>millones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914003" y="4365104"/>
            <a:ext cx="4967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b="1" dirty="0">
                <a:solidFill>
                  <a:srgbClr val="1B8F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aun así existe </a:t>
            </a:r>
            <a:r>
              <a:rPr lang="es-CL" sz="2400" b="1" dirty="0" smtClean="0">
                <a:solidFill>
                  <a:srgbClr val="1B8F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estima déficit</a:t>
            </a:r>
            <a:endParaRPr lang="es-CL" sz="2400" b="1" dirty="0">
              <a:solidFill>
                <a:srgbClr val="1B8F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2400" b="1" dirty="0">
                <a:solidFill>
                  <a:srgbClr val="1B8F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nuestra región 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44824"/>
            <a:ext cx="2200582" cy="2210109"/>
          </a:xfrm>
          <a:prstGeom prst="rect">
            <a:avLst/>
          </a:prstGeom>
        </p:spPr>
      </p:pic>
      <p:sp>
        <p:nvSpPr>
          <p:cNvPr id="14" name="Título 2"/>
          <p:cNvSpPr txBox="1">
            <a:spLocks/>
          </p:cNvSpPr>
          <p:nvPr/>
        </p:nvSpPr>
        <p:spPr>
          <a:xfrm>
            <a:off x="649442" y="116632"/>
            <a:ext cx="8669867" cy="4484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17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ller Ligh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1A94BB"/>
                </a:solidFill>
                <a:latin typeface="Aller"/>
                <a:ea typeface="+mn-ea"/>
                <a:cs typeface="Aller"/>
              </a:rPr>
              <a:t>Tendencias</a:t>
            </a:r>
            <a:endParaRPr lang="es-ES" dirty="0">
              <a:solidFill>
                <a:srgbClr val="1A94BB"/>
              </a:solidFill>
              <a:latin typeface="Aller"/>
              <a:ea typeface="+mn-ea"/>
              <a:cs typeface="Aller"/>
            </a:endParaRPr>
          </a:p>
        </p:txBody>
      </p:sp>
      <p:sp>
        <p:nvSpPr>
          <p:cNvPr id="17" name="Título 2"/>
          <p:cNvSpPr txBox="1">
            <a:spLocks/>
          </p:cNvSpPr>
          <p:nvPr/>
        </p:nvSpPr>
        <p:spPr>
          <a:xfrm>
            <a:off x="3741196" y="5981152"/>
            <a:ext cx="4677027" cy="4484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45717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Aller Light"/>
                <a:ea typeface="+mj-ea"/>
                <a:cs typeface="+mj-cs"/>
              </a:defRPr>
            </a:lvl1pPr>
          </a:lstStyle>
          <a:p>
            <a:pPr algn="ctr"/>
            <a:r>
              <a:rPr lang="es-ES" dirty="0" smtClean="0">
                <a:solidFill>
                  <a:srgbClr val="1A94BB"/>
                </a:solidFill>
                <a:latin typeface="Aller"/>
                <a:ea typeface="+mn-ea"/>
                <a:cs typeface="Aller"/>
              </a:rPr>
              <a:t>El Desafío no es técnico !</a:t>
            </a:r>
            <a:endParaRPr lang="es-ES" dirty="0">
              <a:solidFill>
                <a:srgbClr val="1A94BB"/>
              </a:solidFill>
              <a:latin typeface="Aller"/>
              <a:ea typeface="+mn-ea"/>
              <a:cs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0577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2">
  <a:themeElements>
    <a:clrScheme name="Alamys 1 1">
      <a:dk1>
        <a:sysClr val="windowText" lastClr="000000"/>
      </a:dk1>
      <a:lt1>
        <a:sysClr val="window" lastClr="FFFFFF"/>
      </a:lt1>
      <a:dk2>
        <a:srgbClr val="1B8FB6"/>
      </a:dk2>
      <a:lt2>
        <a:srgbClr val="67A81C"/>
      </a:lt2>
      <a:accent1>
        <a:srgbClr val="D11117"/>
      </a:accent1>
      <a:accent2>
        <a:srgbClr val="FB520B"/>
      </a:accent2>
      <a:accent3>
        <a:srgbClr val="808080"/>
      </a:accent3>
      <a:accent4>
        <a:srgbClr val="091F50"/>
      </a:accent4>
      <a:accent5>
        <a:srgbClr val="FFFFFF"/>
      </a:accent5>
      <a:accent6>
        <a:srgbClr val="0B3A7E"/>
      </a:accent6>
      <a:hlink>
        <a:srgbClr val="67CB2B"/>
      </a:hlink>
      <a:folHlink>
        <a:srgbClr val="00B4CC"/>
      </a:folHlink>
    </a:clrScheme>
    <a:fontScheme name="Artículo">
      <a:majorFont>
        <a:latin typeface="Aller Light"/>
        <a:ea typeface=""/>
        <a:cs typeface=""/>
        <a:font script="Jpan" typeface="ＭＳ Ｐ明朝"/>
      </a:majorFont>
      <a:minorFont>
        <a:latin typeface="Aller Light"/>
        <a:ea typeface=""/>
        <a:cs typeface=""/>
        <a:font script="Jpan" typeface="ＭＳ Ｐ明朝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Metro de santiago">
      <a:dk1>
        <a:srgbClr val="000000"/>
      </a:dk1>
      <a:lt1>
        <a:srgbClr val="F2F2F2"/>
      </a:lt1>
      <a:dk2>
        <a:srgbClr val="3C3C3C"/>
      </a:dk2>
      <a:lt2>
        <a:srgbClr val="000000"/>
      </a:lt2>
      <a:accent1>
        <a:srgbClr val="FF0000"/>
      </a:accent1>
      <a:accent2>
        <a:srgbClr val="002060"/>
      </a:accent2>
      <a:accent3>
        <a:srgbClr val="E65A0A"/>
      </a:accent3>
      <a:accent4>
        <a:srgbClr val="00ACA7"/>
      </a:accent4>
      <a:accent5>
        <a:srgbClr val="00B0F0"/>
      </a:accent5>
      <a:accent6>
        <a:srgbClr val="7F7F7F"/>
      </a:accent6>
      <a:hlink>
        <a:srgbClr val="FF0000"/>
      </a:hlink>
      <a:folHlink>
        <a:srgbClr val="FFC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etro">
    <a:dk1>
      <a:srgbClr val="000000"/>
    </a:dk1>
    <a:lt1>
      <a:srgbClr val="F2F2F2"/>
    </a:lt1>
    <a:dk2>
      <a:srgbClr val="3C3C3C"/>
    </a:dk2>
    <a:lt2>
      <a:srgbClr val="000000"/>
    </a:lt2>
    <a:accent1>
      <a:srgbClr val="FF0000"/>
    </a:accent1>
    <a:accent2>
      <a:srgbClr val="002060"/>
    </a:accent2>
    <a:accent3>
      <a:srgbClr val="FFC000"/>
    </a:accent3>
    <a:accent4>
      <a:srgbClr val="00B050"/>
    </a:accent4>
    <a:accent5>
      <a:srgbClr val="00B0F0"/>
    </a:accent5>
    <a:accent6>
      <a:srgbClr val="7F7F7F"/>
    </a:accent6>
    <a:hlink>
      <a:srgbClr val="FF0000"/>
    </a:hlink>
    <a:folHlink>
      <a:srgbClr val="FFC000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1289</Words>
  <Application>Microsoft Office PowerPoint</Application>
  <PresentationFormat>Presentación en pantalla (4:3)</PresentationFormat>
  <Paragraphs>410</Paragraphs>
  <Slides>32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5" baseType="lpstr">
      <vt:lpstr>Tema2</vt:lpstr>
      <vt:lpstr>Tema de Office</vt:lpstr>
      <vt:lpstr>Diapositiva de think-cell</vt:lpstr>
      <vt:lpstr>Financiamiento  de Transporte Público Retos  y Oportunidades  </vt:lpstr>
      <vt:lpstr>ALAMYS</vt:lpstr>
      <vt:lpstr>Presentación de PowerPoint</vt:lpstr>
      <vt:lpstr>Presentación de PowerPoint</vt:lpstr>
      <vt:lpstr>Presentación de PowerPoint</vt:lpstr>
      <vt:lpstr>Desafíos</vt:lpstr>
      <vt:lpstr>Presentación de PowerPoint</vt:lpstr>
      <vt:lpstr>Presentación de PowerPoint</vt:lpstr>
      <vt:lpstr>«LA PUNTA DEL ICEBERG»</vt:lpstr>
      <vt:lpstr>Procesos Construcción y Operación</vt:lpstr>
      <vt:lpstr>Procesos Construcción y Operación</vt:lpstr>
      <vt:lpstr>Presentación de PowerPoint</vt:lpstr>
      <vt:lpstr>Presentación de PowerPoint</vt:lpstr>
      <vt:lpstr>Ingresos Totales sobre Costos de Operación</vt:lpstr>
      <vt:lpstr>Ingresos No Tarifarios: Una Oportunidad !!!</vt:lpstr>
      <vt:lpstr>Presentación de PowerPoint</vt:lpstr>
      <vt:lpstr>Metro en Cifras</vt:lpstr>
      <vt:lpstr>Presentación de PowerPoint</vt:lpstr>
      <vt:lpstr>Que buscamos Rentabilizar</vt:lpstr>
      <vt:lpstr>Líneas de Negocios: Desde una visión de M2 a una visión de flujo/audiencia </vt:lpstr>
      <vt:lpstr>Focos según tipo de negocio</vt:lpstr>
      <vt:lpstr>Modelo de Negocios Retail: Preferencias Pasajeros</vt:lpstr>
      <vt:lpstr>Modelo de Negocios Retail: Estrategia</vt:lpstr>
      <vt:lpstr>Modelo de Negocios Publicitarios: Estrategia</vt:lpstr>
      <vt:lpstr>Modelo de Negocios Telecom: Estrategia</vt:lpstr>
      <vt:lpstr>Modelo de Negocios Servicios</vt:lpstr>
      <vt:lpstr>Modelo de Negocios Operacionales</vt:lpstr>
      <vt:lpstr>Negocio Inmobiliario</vt:lpstr>
      <vt:lpstr>Negocio Inmobiliario</vt:lpstr>
      <vt:lpstr> Mejoramiento Estación Tobalaba </vt:lpstr>
      <vt:lpstr>Evolución y Proyección de Ingresos Negocios No Tarifarios (cifras en MM$ 2016)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Constantin Dellis</dc:creator>
  <cp:lastModifiedBy>Roland Zamora V</cp:lastModifiedBy>
  <cp:revision>26</cp:revision>
  <dcterms:created xsi:type="dcterms:W3CDTF">2017-04-28T19:07:41Z</dcterms:created>
  <dcterms:modified xsi:type="dcterms:W3CDTF">2017-05-04T13:19:57Z</dcterms:modified>
</cp:coreProperties>
</file>