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3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3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51"/>
  </p:notesMasterIdLst>
  <p:handoutMasterIdLst>
    <p:handoutMasterId r:id="rId52"/>
  </p:handoutMasterIdLst>
  <p:sldIdLst>
    <p:sldId id="261" r:id="rId4"/>
    <p:sldId id="412" r:id="rId5"/>
    <p:sldId id="257" r:id="rId6"/>
    <p:sldId id="410" r:id="rId7"/>
    <p:sldId id="414" r:id="rId8"/>
    <p:sldId id="413" r:id="rId9"/>
    <p:sldId id="339" r:id="rId10"/>
    <p:sldId id="374" r:id="rId11"/>
    <p:sldId id="398" r:id="rId12"/>
    <p:sldId id="290" r:id="rId13"/>
    <p:sldId id="291" r:id="rId14"/>
    <p:sldId id="343" r:id="rId15"/>
    <p:sldId id="313" r:id="rId16"/>
    <p:sldId id="371" r:id="rId17"/>
    <p:sldId id="396" r:id="rId18"/>
    <p:sldId id="392" r:id="rId19"/>
    <p:sldId id="399" r:id="rId20"/>
    <p:sldId id="395" r:id="rId21"/>
    <p:sldId id="358" r:id="rId22"/>
    <p:sldId id="359" r:id="rId23"/>
    <p:sldId id="319" r:id="rId24"/>
    <p:sldId id="356" r:id="rId25"/>
    <p:sldId id="357" r:id="rId26"/>
    <p:sldId id="409" r:id="rId27"/>
    <p:sldId id="366" r:id="rId28"/>
    <p:sldId id="403" r:id="rId29"/>
    <p:sldId id="402" r:id="rId30"/>
    <p:sldId id="364" r:id="rId31"/>
    <p:sldId id="365" r:id="rId32"/>
    <p:sldId id="400" r:id="rId33"/>
    <p:sldId id="401" r:id="rId34"/>
    <p:sldId id="352" r:id="rId35"/>
    <p:sldId id="382" r:id="rId36"/>
    <p:sldId id="383" r:id="rId37"/>
    <p:sldId id="384" r:id="rId38"/>
    <p:sldId id="391" r:id="rId39"/>
    <p:sldId id="386" r:id="rId40"/>
    <p:sldId id="387" r:id="rId41"/>
    <p:sldId id="388" r:id="rId42"/>
    <p:sldId id="389" r:id="rId43"/>
    <p:sldId id="390" r:id="rId44"/>
    <p:sldId id="411" r:id="rId45"/>
    <p:sldId id="415" r:id="rId46"/>
    <p:sldId id="416" r:id="rId47"/>
    <p:sldId id="418" r:id="rId48"/>
    <p:sldId id="417" r:id="rId49"/>
    <p:sldId id="372" r:id="rId50"/>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jica, Carlos Hernan" initials="MCH" lastIdx="1" clrIdx="0">
    <p:extLst>
      <p:ext uri="{19B8F6BF-5375-455C-9EA6-DF929625EA0E}">
        <p15:presenceInfo xmlns:p15="http://schemas.microsoft.com/office/powerpoint/2012/main" userId="S-1-5-21-3560232635-1406422398-2702866923-113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D06"/>
    <a:srgbClr val="F84000"/>
    <a:srgbClr val="FC9802"/>
    <a:srgbClr val="3DDE00"/>
    <a:srgbClr val="33C13F"/>
    <a:srgbClr val="F9BED2"/>
    <a:srgbClr val="AF6B92"/>
    <a:srgbClr val="FDE978"/>
    <a:srgbClr val="D2C548"/>
    <a:srgbClr val="9FD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0" autoAdjust="0"/>
    <p:restoredTop sz="90281" autoAdjust="0"/>
  </p:normalViewPr>
  <p:slideViewPr>
    <p:cSldViewPr snapToGrid="0" snapToObjects="1">
      <p:cViewPr varScale="1">
        <p:scale>
          <a:sx n="103" d="100"/>
          <a:sy n="103" d="100"/>
        </p:scale>
        <p:origin x="1518" y="108"/>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snapToObjects="1">
      <p:cViewPr varScale="1">
        <p:scale>
          <a:sx n="53" d="100"/>
          <a:sy n="53"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oleObject" Target="file:///C:\Users\JSC\Desktop\Panam&#225;\Poblaci&#243;n%20V2.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Juliana\Dropbox%20(GSD+)\panama&#769;\Archivos%20de%20Excel%20Soporte%20para%20graficas%20y%20tablas\Graficas%20de%20Pi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Users\Juliana\Dropbox%20(GSD+)\Panama&#769;\comparacio&#769;n%20tarifas%20ciudades%20la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Users\Juliana\Dropbox%20(GSD+)\Panama&#769;\comparacio&#769;n%20tarifas%20ciudades%20lat.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Users\Juliana\Dropbox%20(GSD+)\Panama&#769;\Archivos%20de%20Excel%20Soporte%20para%20graficas%20y%20tablas\Grafica%20que%20pidio%20Carl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Juliana\Documents\WRI%20JC\Grafica%20sy%20tablas%20berlin.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Juliana\Documents\WRI%20JC\Grafica%20sy%20tablas%20berlin.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Juliana\Documents\WRI%20JC\Grafica%20sy%20tablas%20berl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991450982670604E-2"/>
          <c:y val="0.120787037037037"/>
          <c:w val="0.87249428649375904"/>
          <c:h val="0.55540684008421803"/>
        </c:manualLayout>
      </c:layout>
      <c:barChart>
        <c:barDir val="col"/>
        <c:grouping val="stacked"/>
        <c:varyColors val="0"/>
        <c:ser>
          <c:idx val="0"/>
          <c:order val="0"/>
          <c:tx>
            <c:strRef>
              <c:f>Sheet1!$M$2</c:f>
              <c:strCache>
                <c:ptCount val="1"/>
                <c:pt idx="0">
                  <c:v>Recaudo</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Sheet1!$L$3:$L$9</c:f>
              <c:strCache>
                <c:ptCount val="7"/>
                <c:pt idx="0">
                  <c:v>Londres</c:v>
                </c:pt>
                <c:pt idx="1">
                  <c:v>Oslo</c:v>
                </c:pt>
                <c:pt idx="2">
                  <c:v>Estocolmo</c:v>
                </c:pt>
                <c:pt idx="3">
                  <c:v>Berlin</c:v>
                </c:pt>
                <c:pt idx="4">
                  <c:v>Vancouver</c:v>
                </c:pt>
                <c:pt idx="5">
                  <c:v>Roma</c:v>
                </c:pt>
                <c:pt idx="6">
                  <c:v>Paris</c:v>
                </c:pt>
              </c:strCache>
            </c:strRef>
          </c:cat>
          <c:val>
            <c:numRef>
              <c:f>Sheet1!$M$3:$M$9</c:f>
              <c:numCache>
                <c:formatCode>0%</c:formatCode>
                <c:ptCount val="7"/>
                <c:pt idx="0">
                  <c:v>0.602870813397129</c:v>
                </c:pt>
                <c:pt idx="1">
                  <c:v>0.52380952380952395</c:v>
                </c:pt>
                <c:pt idx="2">
                  <c:v>0.55310000000000004</c:v>
                </c:pt>
                <c:pt idx="3">
                  <c:v>0.46236559139785</c:v>
                </c:pt>
                <c:pt idx="4">
                  <c:v>0.39</c:v>
                </c:pt>
                <c:pt idx="5">
                  <c:v>0.36</c:v>
                </c:pt>
                <c:pt idx="6">
                  <c:v>0.30399999999999999</c:v>
                </c:pt>
              </c:numCache>
            </c:numRef>
          </c:val>
          <c:extLst>
            <c:ext xmlns:c16="http://schemas.microsoft.com/office/drawing/2014/chart" uri="{C3380CC4-5D6E-409C-BE32-E72D297353CC}">
              <c16:uniqueId val="{00000000-B2E8-46FE-9F2E-6228F81B0AC1}"/>
            </c:ext>
          </c:extLst>
        </c:ser>
        <c:ser>
          <c:idx val="2"/>
          <c:order val="1"/>
          <c:tx>
            <c:strRef>
              <c:f>Sheet1!$O$2</c:f>
              <c:strCache>
                <c:ptCount val="1"/>
                <c:pt idx="0">
                  <c:v>Otros ingresos</c:v>
                </c:pt>
              </c:strCache>
            </c:strRef>
          </c:tx>
          <c:spPr>
            <a:solidFill>
              <a:srgbClr val="00B050"/>
            </a:solidFill>
            <a:ln>
              <a:noFill/>
            </a:ln>
            <a:effectLst/>
          </c:spPr>
          <c:invertIfNegative val="0"/>
          <c:cat>
            <c:strRef>
              <c:f>Sheet1!$L$3:$L$9</c:f>
              <c:strCache>
                <c:ptCount val="7"/>
                <c:pt idx="0">
                  <c:v>Londres</c:v>
                </c:pt>
                <c:pt idx="1">
                  <c:v>Oslo</c:v>
                </c:pt>
                <c:pt idx="2">
                  <c:v>Estocolmo</c:v>
                </c:pt>
                <c:pt idx="3">
                  <c:v>Berlin</c:v>
                </c:pt>
                <c:pt idx="4">
                  <c:v>Vancouver</c:v>
                </c:pt>
                <c:pt idx="5">
                  <c:v>Roma</c:v>
                </c:pt>
                <c:pt idx="6">
                  <c:v>Paris</c:v>
                </c:pt>
              </c:strCache>
            </c:strRef>
          </c:cat>
          <c:val>
            <c:numRef>
              <c:f>Sheet1!$O$3:$O$9</c:f>
              <c:numCache>
                <c:formatCode>0%</c:formatCode>
                <c:ptCount val="7"/>
                <c:pt idx="0">
                  <c:v>3.2300000000000002E-2</c:v>
                </c:pt>
                <c:pt idx="1">
                  <c:v>0</c:v>
                </c:pt>
                <c:pt idx="2">
                  <c:v>0</c:v>
                </c:pt>
                <c:pt idx="3">
                  <c:v>0</c:v>
                </c:pt>
                <c:pt idx="4">
                  <c:v>3.2000000000000001E-2</c:v>
                </c:pt>
                <c:pt idx="5">
                  <c:v>0</c:v>
                </c:pt>
                <c:pt idx="6">
                  <c:v>0</c:v>
                </c:pt>
              </c:numCache>
            </c:numRef>
          </c:val>
          <c:extLst>
            <c:ext xmlns:c16="http://schemas.microsoft.com/office/drawing/2014/chart" uri="{C3380CC4-5D6E-409C-BE32-E72D297353CC}">
              <c16:uniqueId val="{00000001-B2E8-46FE-9F2E-6228F81B0AC1}"/>
            </c:ext>
          </c:extLst>
        </c:ser>
        <c:ser>
          <c:idx val="1"/>
          <c:order val="2"/>
          <c:tx>
            <c:strRef>
              <c:f>Sheet1!$N$2</c:f>
              <c:strCache>
                <c:ptCount val="1"/>
                <c:pt idx="0">
                  <c:v>Contribuciones públicas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Sheet1!$L$3:$L$9</c:f>
              <c:strCache>
                <c:ptCount val="7"/>
                <c:pt idx="0">
                  <c:v>Londres</c:v>
                </c:pt>
                <c:pt idx="1">
                  <c:v>Oslo</c:v>
                </c:pt>
                <c:pt idx="2">
                  <c:v>Estocolmo</c:v>
                </c:pt>
                <c:pt idx="3">
                  <c:v>Berlin</c:v>
                </c:pt>
                <c:pt idx="4">
                  <c:v>Vancouver</c:v>
                </c:pt>
                <c:pt idx="5">
                  <c:v>Roma</c:v>
                </c:pt>
                <c:pt idx="6">
                  <c:v>Paris</c:v>
                </c:pt>
              </c:strCache>
            </c:strRef>
          </c:cat>
          <c:val>
            <c:numRef>
              <c:f>Sheet1!$N$3:$N$9</c:f>
              <c:numCache>
                <c:formatCode>0%</c:formatCode>
                <c:ptCount val="7"/>
                <c:pt idx="0">
                  <c:v>0.364829186602871</c:v>
                </c:pt>
                <c:pt idx="1">
                  <c:v>0.48</c:v>
                </c:pt>
                <c:pt idx="2">
                  <c:v>0.44690000000000002</c:v>
                </c:pt>
                <c:pt idx="3">
                  <c:v>0.53763440860215095</c:v>
                </c:pt>
                <c:pt idx="4">
                  <c:v>0.57799999999999996</c:v>
                </c:pt>
                <c:pt idx="5">
                  <c:v>0.64</c:v>
                </c:pt>
                <c:pt idx="6">
                  <c:v>0.69799999999999995</c:v>
                </c:pt>
              </c:numCache>
            </c:numRef>
          </c:val>
          <c:extLst>
            <c:ext xmlns:c16="http://schemas.microsoft.com/office/drawing/2014/chart" uri="{C3380CC4-5D6E-409C-BE32-E72D297353CC}">
              <c16:uniqueId val="{00000002-B2E8-46FE-9F2E-6228F81B0AC1}"/>
            </c:ext>
          </c:extLst>
        </c:ser>
        <c:dLbls>
          <c:showLegendKey val="0"/>
          <c:showVal val="0"/>
          <c:showCatName val="0"/>
          <c:showSerName val="0"/>
          <c:showPercent val="0"/>
          <c:showBubbleSize val="0"/>
        </c:dLbls>
        <c:gapWidth val="75"/>
        <c:overlap val="100"/>
        <c:axId val="54819920"/>
        <c:axId val="54822752"/>
      </c:barChart>
      <c:catAx>
        <c:axId val="5481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22752"/>
        <c:crosses val="autoZero"/>
        <c:auto val="1"/>
        <c:lblAlgn val="ctr"/>
        <c:lblOffset val="100"/>
        <c:noMultiLvlLbl val="0"/>
      </c:catAx>
      <c:valAx>
        <c:axId val="54822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19920"/>
        <c:crosses val="autoZero"/>
        <c:crossBetween val="between"/>
        <c:majorUnit val="1"/>
      </c:valAx>
      <c:spPr>
        <a:noFill/>
        <a:ln>
          <a:noFill/>
        </a:ln>
        <a:effectLst/>
      </c:spPr>
    </c:plotArea>
    <c:legend>
      <c:legendPos val="b"/>
      <c:layout>
        <c:manualLayout>
          <c:xMode val="edge"/>
          <c:yMode val="edge"/>
          <c:x val="0.17495811042348899"/>
          <c:y val="0.84060102144433901"/>
          <c:w val="0.69961165051456198"/>
          <c:h val="7.78631953680826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s-CO" sz="1200" b="1" dirty="0"/>
              <a:t>Participación Modal del Transporte Privado</a:t>
            </a:r>
            <a:r>
              <a:rPr lang="es-CO" sz="1200" b="1" baseline="30000" dirty="0"/>
              <a:t>1</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'part modal'!$A$23</c:f>
              <c:strCache>
                <c:ptCount val="1"/>
                <c:pt idx="0">
                  <c:v>Berlin</c:v>
                </c:pt>
              </c:strCache>
            </c:strRef>
          </c:tx>
          <c:spPr>
            <a:ln w="28575" cap="rnd">
              <a:solidFill>
                <a:schemeClr val="accent1"/>
              </a:solidFill>
              <a:round/>
            </a:ln>
            <a:effectLst/>
          </c:spPr>
          <c:marker>
            <c:symbol val="none"/>
          </c:marker>
          <c:cat>
            <c:numRef>
              <c:f>'part modal'!$B$22:$N$22</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cat>
          <c:val>
            <c:numRef>
              <c:f>'part modal'!$B$23:$N$23</c:f>
              <c:numCache>
                <c:formatCode>0</c:formatCode>
                <c:ptCount val="13"/>
                <c:pt idx="0" formatCode="General">
                  <c:v>38</c:v>
                </c:pt>
                <c:pt idx="1">
                  <c:v>36.833333333333343</c:v>
                </c:pt>
                <c:pt idx="2">
                  <c:v>35.666666666666643</c:v>
                </c:pt>
                <c:pt idx="3">
                  <c:v>34.500000000000007</c:v>
                </c:pt>
                <c:pt idx="4">
                  <c:v>33.333333333333343</c:v>
                </c:pt>
                <c:pt idx="5">
                  <c:v>32.166666666666643</c:v>
                </c:pt>
                <c:pt idx="6" formatCode="General">
                  <c:v>31</c:v>
                </c:pt>
                <c:pt idx="7">
                  <c:v>31.5</c:v>
                </c:pt>
                <c:pt idx="8" formatCode="General">
                  <c:v>32</c:v>
                </c:pt>
                <c:pt idx="9" formatCode="General">
                  <c:v>32</c:v>
                </c:pt>
                <c:pt idx="10" formatCode="General">
                  <c:v>30</c:v>
                </c:pt>
                <c:pt idx="11" formatCode="General">
                  <c:v>30</c:v>
                </c:pt>
                <c:pt idx="12" formatCode="General">
                  <c:v>30</c:v>
                </c:pt>
              </c:numCache>
            </c:numRef>
          </c:val>
          <c:smooth val="1"/>
          <c:extLst>
            <c:ext xmlns:c16="http://schemas.microsoft.com/office/drawing/2014/chart" uri="{C3380CC4-5D6E-409C-BE32-E72D297353CC}">
              <c16:uniqueId val="{00000000-9C30-4170-8088-A818B302B698}"/>
            </c:ext>
          </c:extLst>
        </c:ser>
        <c:ser>
          <c:idx val="1"/>
          <c:order val="1"/>
          <c:tx>
            <c:strRef>
              <c:f>'part modal'!$A$24</c:f>
              <c:strCache>
                <c:ptCount val="1"/>
                <c:pt idx="0">
                  <c:v>Vancouver</c:v>
                </c:pt>
              </c:strCache>
            </c:strRef>
          </c:tx>
          <c:spPr>
            <a:ln w="28575" cap="rnd">
              <a:solidFill>
                <a:schemeClr val="accent3"/>
              </a:solidFill>
              <a:round/>
            </a:ln>
            <a:effectLst/>
          </c:spPr>
          <c:marker>
            <c:symbol val="none"/>
          </c:marker>
          <c:cat>
            <c:numRef>
              <c:f>'part modal'!$B$22:$N$22</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cat>
          <c:val>
            <c:numRef>
              <c:f>'part modal'!$B$24:$N$24</c:f>
              <c:numCache>
                <c:formatCode>General</c:formatCode>
                <c:ptCount val="13"/>
                <c:pt idx="4">
                  <c:v>72</c:v>
                </c:pt>
                <c:pt idx="5">
                  <c:v>76</c:v>
                </c:pt>
                <c:pt idx="6" formatCode="0">
                  <c:v>71.400000000000006</c:v>
                </c:pt>
                <c:pt idx="7" formatCode="0">
                  <c:v>66.800000000000011</c:v>
                </c:pt>
                <c:pt idx="8" formatCode="0">
                  <c:v>62.20000000000001</c:v>
                </c:pt>
                <c:pt idx="9" formatCode="0">
                  <c:v>57.600000000000009</c:v>
                </c:pt>
                <c:pt idx="10">
                  <c:v>53</c:v>
                </c:pt>
                <c:pt idx="11">
                  <c:v>51</c:v>
                </c:pt>
                <c:pt idx="12">
                  <c:v>50</c:v>
                </c:pt>
              </c:numCache>
            </c:numRef>
          </c:val>
          <c:smooth val="1"/>
          <c:extLst>
            <c:ext xmlns:c16="http://schemas.microsoft.com/office/drawing/2014/chart" uri="{C3380CC4-5D6E-409C-BE32-E72D297353CC}">
              <c16:uniqueId val="{00000001-9C30-4170-8088-A818B302B698}"/>
            </c:ext>
          </c:extLst>
        </c:ser>
        <c:ser>
          <c:idx val="2"/>
          <c:order val="2"/>
          <c:tx>
            <c:strRef>
              <c:f>'part modal'!$A$26</c:f>
              <c:strCache>
                <c:ptCount val="1"/>
                <c:pt idx="0">
                  <c:v>Paris</c:v>
                </c:pt>
              </c:strCache>
            </c:strRef>
          </c:tx>
          <c:spPr>
            <a:ln w="28575" cap="rnd">
              <a:solidFill>
                <a:srgbClr val="9BBB59">
                  <a:lumMod val="50000"/>
                </a:srgbClr>
              </a:solidFill>
              <a:round/>
            </a:ln>
            <a:effectLst/>
          </c:spPr>
          <c:marker>
            <c:symbol val="none"/>
          </c:marker>
          <c:cat>
            <c:numRef>
              <c:f>'part modal'!$B$22:$N$22</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cat>
          <c:val>
            <c:numRef>
              <c:f>'part modal'!$B$26:$N$26</c:f>
              <c:numCache>
                <c:formatCode>General</c:formatCode>
                <c:ptCount val="13"/>
                <c:pt idx="2">
                  <c:v>46</c:v>
                </c:pt>
                <c:pt idx="3" formatCode="0">
                  <c:v>38.75</c:v>
                </c:pt>
                <c:pt idx="4" formatCode="0">
                  <c:v>31.5</c:v>
                </c:pt>
                <c:pt idx="5" formatCode="0">
                  <c:v>24.25</c:v>
                </c:pt>
                <c:pt idx="6">
                  <c:v>17</c:v>
                </c:pt>
                <c:pt idx="7" formatCode="0">
                  <c:v>16.5</c:v>
                </c:pt>
                <c:pt idx="8">
                  <c:v>16</c:v>
                </c:pt>
                <c:pt idx="9" formatCode="0">
                  <c:v>16</c:v>
                </c:pt>
                <c:pt idx="10" formatCode="0">
                  <c:v>16</c:v>
                </c:pt>
                <c:pt idx="11" formatCode="0">
                  <c:v>16</c:v>
                </c:pt>
                <c:pt idx="12" formatCode="0">
                  <c:v>16</c:v>
                </c:pt>
              </c:numCache>
            </c:numRef>
          </c:val>
          <c:smooth val="1"/>
          <c:extLst>
            <c:ext xmlns:c16="http://schemas.microsoft.com/office/drawing/2014/chart" uri="{C3380CC4-5D6E-409C-BE32-E72D297353CC}">
              <c16:uniqueId val="{00000002-9C30-4170-8088-A818B302B698}"/>
            </c:ext>
          </c:extLst>
        </c:ser>
        <c:ser>
          <c:idx val="4"/>
          <c:order val="4"/>
          <c:tx>
            <c:strRef>
              <c:f>'part modal'!$A$25</c:f>
              <c:strCache>
                <c:ptCount val="1"/>
                <c:pt idx="0">
                  <c:v>Oslo</c:v>
                </c:pt>
              </c:strCache>
            </c:strRef>
          </c:tx>
          <c:spPr>
            <a:ln w="28575" cap="rnd">
              <a:solidFill>
                <a:schemeClr val="accent3">
                  <a:lumMod val="60000"/>
                </a:schemeClr>
              </a:solidFill>
              <a:round/>
            </a:ln>
            <a:effectLst/>
          </c:spPr>
          <c:marker>
            <c:symbol val="none"/>
          </c:marker>
          <c:cat>
            <c:numRef>
              <c:f>'part modal'!$B$22:$N$22</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cat>
          <c:val>
            <c:numRef>
              <c:f>'part modal'!$B$25:$N$25</c:f>
              <c:numCache>
                <c:formatCode>General</c:formatCode>
                <c:ptCount val="13"/>
                <c:pt idx="3">
                  <c:v>46</c:v>
                </c:pt>
                <c:pt idx="4">
                  <c:v>44</c:v>
                </c:pt>
                <c:pt idx="5" formatCode="0">
                  <c:v>41.333333333333343</c:v>
                </c:pt>
                <c:pt idx="6" formatCode="0">
                  <c:v>38.666666666666643</c:v>
                </c:pt>
                <c:pt idx="7">
                  <c:v>36</c:v>
                </c:pt>
                <c:pt idx="8" formatCode="0">
                  <c:v>35.75</c:v>
                </c:pt>
                <c:pt idx="9" formatCode="0">
                  <c:v>35.5</c:v>
                </c:pt>
                <c:pt idx="10" formatCode="0">
                  <c:v>35.25</c:v>
                </c:pt>
                <c:pt idx="11">
                  <c:v>37</c:v>
                </c:pt>
                <c:pt idx="12">
                  <c:v>37</c:v>
                </c:pt>
              </c:numCache>
            </c:numRef>
          </c:val>
          <c:smooth val="0"/>
          <c:extLst>
            <c:ext xmlns:c16="http://schemas.microsoft.com/office/drawing/2014/chart" uri="{C3380CC4-5D6E-409C-BE32-E72D297353CC}">
              <c16:uniqueId val="{00000003-9C30-4170-8088-A818B302B698}"/>
            </c:ext>
          </c:extLst>
        </c:ser>
        <c:dLbls>
          <c:showLegendKey val="0"/>
          <c:showVal val="0"/>
          <c:showCatName val="0"/>
          <c:showSerName val="0"/>
          <c:showPercent val="0"/>
          <c:showBubbleSize val="0"/>
        </c:dLbls>
        <c:marker val="1"/>
        <c:smooth val="0"/>
        <c:axId val="12794928"/>
        <c:axId val="12789920"/>
      </c:lineChart>
      <c:scatterChart>
        <c:scatterStyle val="lineMarker"/>
        <c:varyColors val="0"/>
        <c:ser>
          <c:idx val="3"/>
          <c:order val="3"/>
          <c:tx>
            <c:strRef>
              <c:f>'part modal'!$A$27</c:f>
              <c:strCache>
                <c:ptCount val="1"/>
                <c:pt idx="0">
                  <c:v>Panamá</c:v>
                </c:pt>
              </c:strCache>
            </c:strRef>
          </c:tx>
          <c:spPr>
            <a:ln w="25400" cap="rnd">
              <a:solidFill>
                <a:srgbClr val="C00000"/>
              </a:solidFill>
              <a:round/>
            </a:ln>
            <a:effectLst/>
          </c:spPr>
          <c:marker>
            <c:symbol val="circle"/>
            <c:size val="5"/>
            <c:spPr>
              <a:solidFill>
                <a:srgbClr val="C00000"/>
              </a:solidFill>
              <a:ln w="38100">
                <a:solidFill>
                  <a:srgbClr val="C00000"/>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'part modal'!$B$22:$N$22</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xVal>
          <c:yVal>
            <c:numRef>
              <c:f>'part modal'!$B$27:$N$27</c:f>
              <c:numCache>
                <c:formatCode>General</c:formatCode>
                <c:ptCount val="13"/>
                <c:pt idx="8" formatCode="0">
                  <c:v>24.489795918367331</c:v>
                </c:pt>
                <c:pt idx="12" formatCode="0">
                  <c:v>45.898834364286813</c:v>
                </c:pt>
              </c:numCache>
            </c:numRef>
          </c:yVal>
          <c:smooth val="0"/>
          <c:extLst>
            <c:ext xmlns:c16="http://schemas.microsoft.com/office/drawing/2014/chart" uri="{C3380CC4-5D6E-409C-BE32-E72D297353CC}">
              <c16:uniqueId val="{00000004-9C30-4170-8088-A818B302B698}"/>
            </c:ext>
          </c:extLst>
        </c:ser>
        <c:dLbls>
          <c:showLegendKey val="0"/>
          <c:showVal val="0"/>
          <c:showCatName val="0"/>
          <c:showSerName val="0"/>
          <c:showPercent val="0"/>
          <c:showBubbleSize val="0"/>
        </c:dLbls>
        <c:axId val="12872560"/>
        <c:axId val="13265392"/>
      </c:scatterChart>
      <c:catAx>
        <c:axId val="1279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789920"/>
        <c:crosses val="autoZero"/>
        <c:auto val="1"/>
        <c:lblAlgn val="ctr"/>
        <c:lblOffset val="100"/>
        <c:noMultiLvlLbl val="0"/>
      </c:catAx>
      <c:valAx>
        <c:axId val="12789920"/>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 Participación TP</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794928"/>
        <c:crosses val="autoZero"/>
        <c:crossBetween val="between"/>
      </c:valAx>
      <c:valAx>
        <c:axId val="13265392"/>
        <c:scaling>
          <c:orientation val="minMax"/>
          <c:max val="80"/>
        </c:scaling>
        <c:delete val="1"/>
        <c:axPos val="r"/>
        <c:numFmt formatCode="General" sourceLinked="1"/>
        <c:majorTickMark val="out"/>
        <c:minorTickMark val="none"/>
        <c:tickLblPos val="nextTo"/>
        <c:crossAx val="12872560"/>
        <c:crosses val="max"/>
        <c:crossBetween val="midCat"/>
      </c:valAx>
      <c:valAx>
        <c:axId val="12872560"/>
        <c:scaling>
          <c:orientation val="minMax"/>
          <c:max val="2015"/>
          <c:min val="1998"/>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3265392"/>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s-CO" sz="1200" b="1" dirty="0"/>
              <a:t>Participación Modal del Transporte Público y no motorizado</a:t>
            </a:r>
            <a:r>
              <a:rPr lang="es-CO" sz="1200" b="1" baseline="30000" dirty="0"/>
              <a:t>1</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2550654078947499"/>
          <c:y val="0.226998497103688"/>
          <c:w val="0.69535586829408202"/>
          <c:h val="0.51471155905654598"/>
        </c:manualLayout>
      </c:layout>
      <c:lineChart>
        <c:grouping val="standard"/>
        <c:varyColors val="0"/>
        <c:ser>
          <c:idx val="0"/>
          <c:order val="0"/>
          <c:tx>
            <c:strRef>
              <c:f>'part modal'!$A$37</c:f>
              <c:strCache>
                <c:ptCount val="1"/>
                <c:pt idx="0">
                  <c:v>Berlin</c:v>
                </c:pt>
              </c:strCache>
            </c:strRef>
          </c:tx>
          <c:spPr>
            <a:ln w="28575" cap="rnd">
              <a:solidFill>
                <a:schemeClr val="accent1"/>
              </a:solidFill>
              <a:round/>
            </a:ln>
            <a:effectLst/>
          </c:spPr>
          <c:marker>
            <c:symbol val="none"/>
          </c:marker>
          <c:cat>
            <c:numRef>
              <c:f>'part modal'!$B$36:$N$36</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cat>
          <c:val>
            <c:numRef>
              <c:f>'part modal'!$B$37:$N$37</c:f>
              <c:numCache>
                <c:formatCode>0</c:formatCode>
                <c:ptCount val="13"/>
                <c:pt idx="0" formatCode="General">
                  <c:v>62</c:v>
                </c:pt>
                <c:pt idx="1">
                  <c:v>63.166666666666643</c:v>
                </c:pt>
                <c:pt idx="2">
                  <c:v>64.3333333333333</c:v>
                </c:pt>
                <c:pt idx="3">
                  <c:v>65.5</c:v>
                </c:pt>
                <c:pt idx="4">
                  <c:v>66.666666666666671</c:v>
                </c:pt>
                <c:pt idx="5">
                  <c:v>67.833333333333314</c:v>
                </c:pt>
                <c:pt idx="6" formatCode="General">
                  <c:v>69</c:v>
                </c:pt>
                <c:pt idx="7">
                  <c:v>68.5</c:v>
                </c:pt>
                <c:pt idx="8" formatCode="General">
                  <c:v>68</c:v>
                </c:pt>
                <c:pt idx="9" formatCode="General">
                  <c:v>68</c:v>
                </c:pt>
                <c:pt idx="10" formatCode="General">
                  <c:v>70</c:v>
                </c:pt>
                <c:pt idx="11" formatCode="General">
                  <c:v>70</c:v>
                </c:pt>
                <c:pt idx="12" formatCode="General">
                  <c:v>70</c:v>
                </c:pt>
              </c:numCache>
            </c:numRef>
          </c:val>
          <c:smooth val="1"/>
          <c:extLst>
            <c:ext xmlns:c16="http://schemas.microsoft.com/office/drawing/2014/chart" uri="{C3380CC4-5D6E-409C-BE32-E72D297353CC}">
              <c16:uniqueId val="{00000000-7EF9-4530-A2D9-E1DFC9C8F2A7}"/>
            </c:ext>
          </c:extLst>
        </c:ser>
        <c:ser>
          <c:idx val="1"/>
          <c:order val="1"/>
          <c:tx>
            <c:strRef>
              <c:f>'part modal'!$A$38</c:f>
              <c:strCache>
                <c:ptCount val="1"/>
                <c:pt idx="0">
                  <c:v>Vancouver</c:v>
                </c:pt>
              </c:strCache>
            </c:strRef>
          </c:tx>
          <c:spPr>
            <a:ln w="28575" cap="rnd">
              <a:solidFill>
                <a:schemeClr val="accent3"/>
              </a:solidFill>
              <a:round/>
            </a:ln>
            <a:effectLst/>
          </c:spPr>
          <c:marker>
            <c:symbol val="none"/>
          </c:marker>
          <c:cat>
            <c:numRef>
              <c:f>'part modal'!$B$36:$N$36</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cat>
          <c:val>
            <c:numRef>
              <c:f>'part modal'!$B$38:$N$38</c:f>
              <c:numCache>
                <c:formatCode>General</c:formatCode>
                <c:ptCount val="13"/>
                <c:pt idx="4">
                  <c:v>28</c:v>
                </c:pt>
                <c:pt idx="5">
                  <c:v>24</c:v>
                </c:pt>
                <c:pt idx="6" formatCode="0">
                  <c:v>28.6</c:v>
                </c:pt>
                <c:pt idx="7" formatCode="0">
                  <c:v>33.200000000000003</c:v>
                </c:pt>
                <c:pt idx="8" formatCode="0">
                  <c:v>37.800000000000011</c:v>
                </c:pt>
                <c:pt idx="9" formatCode="0">
                  <c:v>42.400000000000013</c:v>
                </c:pt>
                <c:pt idx="10">
                  <c:v>47</c:v>
                </c:pt>
                <c:pt idx="11">
                  <c:v>49</c:v>
                </c:pt>
                <c:pt idx="12">
                  <c:v>50</c:v>
                </c:pt>
              </c:numCache>
            </c:numRef>
          </c:val>
          <c:smooth val="1"/>
          <c:extLst>
            <c:ext xmlns:c16="http://schemas.microsoft.com/office/drawing/2014/chart" uri="{C3380CC4-5D6E-409C-BE32-E72D297353CC}">
              <c16:uniqueId val="{00000001-7EF9-4530-A2D9-E1DFC9C8F2A7}"/>
            </c:ext>
          </c:extLst>
        </c:ser>
        <c:ser>
          <c:idx val="2"/>
          <c:order val="2"/>
          <c:tx>
            <c:strRef>
              <c:f>'part modal'!$A$40</c:f>
              <c:strCache>
                <c:ptCount val="1"/>
                <c:pt idx="0">
                  <c:v>Paris</c:v>
                </c:pt>
              </c:strCache>
            </c:strRef>
          </c:tx>
          <c:spPr>
            <a:ln w="28575" cap="rnd">
              <a:solidFill>
                <a:srgbClr val="9BBB59">
                  <a:lumMod val="50000"/>
                </a:srgbClr>
              </a:solidFill>
              <a:round/>
            </a:ln>
            <a:effectLst/>
          </c:spPr>
          <c:marker>
            <c:symbol val="none"/>
          </c:marker>
          <c:cat>
            <c:numRef>
              <c:f>'part modal'!$B$36:$N$36</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cat>
          <c:val>
            <c:numRef>
              <c:f>'part modal'!$B$40:$N$40</c:f>
              <c:numCache>
                <c:formatCode>General</c:formatCode>
                <c:ptCount val="13"/>
                <c:pt idx="2">
                  <c:v>54</c:v>
                </c:pt>
                <c:pt idx="3" formatCode="0">
                  <c:v>61.25</c:v>
                </c:pt>
                <c:pt idx="4" formatCode="0">
                  <c:v>68.5</c:v>
                </c:pt>
                <c:pt idx="5" formatCode="0">
                  <c:v>75.75</c:v>
                </c:pt>
                <c:pt idx="6">
                  <c:v>83</c:v>
                </c:pt>
                <c:pt idx="7" formatCode="0">
                  <c:v>83.5</c:v>
                </c:pt>
                <c:pt idx="8">
                  <c:v>84</c:v>
                </c:pt>
                <c:pt idx="9" formatCode="0">
                  <c:v>84</c:v>
                </c:pt>
                <c:pt idx="10" formatCode="0">
                  <c:v>84</c:v>
                </c:pt>
                <c:pt idx="11" formatCode="0">
                  <c:v>84</c:v>
                </c:pt>
                <c:pt idx="12" formatCode="0">
                  <c:v>84</c:v>
                </c:pt>
              </c:numCache>
            </c:numRef>
          </c:val>
          <c:smooth val="1"/>
          <c:extLst>
            <c:ext xmlns:c16="http://schemas.microsoft.com/office/drawing/2014/chart" uri="{C3380CC4-5D6E-409C-BE32-E72D297353CC}">
              <c16:uniqueId val="{00000002-7EF9-4530-A2D9-E1DFC9C8F2A7}"/>
            </c:ext>
          </c:extLst>
        </c:ser>
        <c:ser>
          <c:idx val="4"/>
          <c:order val="4"/>
          <c:tx>
            <c:strRef>
              <c:f>'part modal'!$A$39</c:f>
              <c:strCache>
                <c:ptCount val="1"/>
                <c:pt idx="0">
                  <c:v>Oslo</c:v>
                </c:pt>
              </c:strCache>
            </c:strRef>
          </c:tx>
          <c:spPr>
            <a:ln w="28575" cap="rnd">
              <a:solidFill>
                <a:schemeClr val="accent3">
                  <a:lumMod val="60000"/>
                </a:schemeClr>
              </a:solidFill>
              <a:round/>
            </a:ln>
            <a:effectLst/>
          </c:spPr>
          <c:marker>
            <c:symbol val="none"/>
          </c:marker>
          <c:cat>
            <c:numRef>
              <c:f>'part modal'!$B$36:$N$36</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cat>
          <c:val>
            <c:numRef>
              <c:f>'part modal'!$B$39:$N$39</c:f>
              <c:numCache>
                <c:formatCode>General</c:formatCode>
                <c:ptCount val="13"/>
                <c:pt idx="3">
                  <c:v>54</c:v>
                </c:pt>
                <c:pt idx="4">
                  <c:v>56</c:v>
                </c:pt>
                <c:pt idx="5" formatCode="0">
                  <c:v>58.666666666666643</c:v>
                </c:pt>
                <c:pt idx="6" formatCode="0">
                  <c:v>61.333333333333329</c:v>
                </c:pt>
                <c:pt idx="7">
                  <c:v>64</c:v>
                </c:pt>
                <c:pt idx="8" formatCode="0">
                  <c:v>64.25</c:v>
                </c:pt>
                <c:pt idx="9" formatCode="0">
                  <c:v>64.5</c:v>
                </c:pt>
                <c:pt idx="10" formatCode="0">
                  <c:v>64.75</c:v>
                </c:pt>
                <c:pt idx="11">
                  <c:v>63</c:v>
                </c:pt>
                <c:pt idx="12">
                  <c:v>63</c:v>
                </c:pt>
              </c:numCache>
            </c:numRef>
          </c:val>
          <c:smooth val="1"/>
          <c:extLst>
            <c:ext xmlns:c16="http://schemas.microsoft.com/office/drawing/2014/chart" uri="{C3380CC4-5D6E-409C-BE32-E72D297353CC}">
              <c16:uniqueId val="{00000003-7EF9-4530-A2D9-E1DFC9C8F2A7}"/>
            </c:ext>
          </c:extLst>
        </c:ser>
        <c:dLbls>
          <c:showLegendKey val="0"/>
          <c:showVal val="0"/>
          <c:showCatName val="0"/>
          <c:showSerName val="0"/>
          <c:showPercent val="0"/>
          <c:showBubbleSize val="0"/>
        </c:dLbls>
        <c:marker val="1"/>
        <c:smooth val="0"/>
        <c:axId val="53731472"/>
        <c:axId val="53733792"/>
      </c:lineChart>
      <c:scatterChart>
        <c:scatterStyle val="lineMarker"/>
        <c:varyColors val="0"/>
        <c:ser>
          <c:idx val="3"/>
          <c:order val="3"/>
          <c:tx>
            <c:strRef>
              <c:f>'part modal'!$A$41</c:f>
              <c:strCache>
                <c:ptCount val="1"/>
                <c:pt idx="0">
                  <c:v>Panamá</c:v>
                </c:pt>
              </c:strCache>
            </c:strRef>
          </c:tx>
          <c:spPr>
            <a:ln w="25400" cap="rnd">
              <a:solidFill>
                <a:srgbClr val="C00000"/>
              </a:solidFill>
              <a:round/>
            </a:ln>
            <a:effectLst/>
          </c:spPr>
          <c:marker>
            <c:symbol val="circle"/>
            <c:size val="5"/>
            <c:spPr>
              <a:solidFill>
                <a:srgbClr val="C00000"/>
              </a:solidFill>
              <a:ln w="47625">
                <a:solidFill>
                  <a:srgbClr val="C00000"/>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'part modal'!$B$36:$N$36</c:f>
              <c:numCache>
                <c:formatCode>General</c:formatCode>
                <c:ptCount val="13"/>
                <c:pt idx="0">
                  <c:v>1998</c:v>
                </c:pt>
                <c:pt idx="1">
                  <c:v>2000</c:v>
                </c:pt>
                <c:pt idx="2">
                  <c:v>2002</c:v>
                </c:pt>
                <c:pt idx="3">
                  <c:v>2004</c:v>
                </c:pt>
                <c:pt idx="4">
                  <c:v>2005</c:v>
                </c:pt>
                <c:pt idx="5">
                  <c:v>2006</c:v>
                </c:pt>
                <c:pt idx="6">
                  <c:v>2008</c:v>
                </c:pt>
                <c:pt idx="7">
                  <c:v>2009</c:v>
                </c:pt>
                <c:pt idx="8">
                  <c:v>2010</c:v>
                </c:pt>
                <c:pt idx="9">
                  <c:v>2012</c:v>
                </c:pt>
                <c:pt idx="10">
                  <c:v>2013</c:v>
                </c:pt>
                <c:pt idx="11">
                  <c:v>2014</c:v>
                </c:pt>
                <c:pt idx="12">
                  <c:v>2015</c:v>
                </c:pt>
              </c:numCache>
            </c:numRef>
          </c:xVal>
          <c:yVal>
            <c:numRef>
              <c:f>'part modal'!$B$41:$N$41</c:f>
              <c:numCache>
                <c:formatCode>General</c:formatCode>
                <c:ptCount val="13"/>
                <c:pt idx="8" formatCode="0">
                  <c:v>75.510204081632665</c:v>
                </c:pt>
                <c:pt idx="12" formatCode="0">
                  <c:v>54.101165635713173</c:v>
                </c:pt>
              </c:numCache>
            </c:numRef>
          </c:yVal>
          <c:smooth val="0"/>
          <c:extLst>
            <c:ext xmlns:c16="http://schemas.microsoft.com/office/drawing/2014/chart" uri="{C3380CC4-5D6E-409C-BE32-E72D297353CC}">
              <c16:uniqueId val="{00000004-7EF9-4530-A2D9-E1DFC9C8F2A7}"/>
            </c:ext>
          </c:extLst>
        </c:ser>
        <c:dLbls>
          <c:showLegendKey val="0"/>
          <c:showVal val="0"/>
          <c:showCatName val="0"/>
          <c:showSerName val="0"/>
          <c:showPercent val="0"/>
          <c:showBubbleSize val="0"/>
        </c:dLbls>
        <c:axId val="14367248"/>
        <c:axId val="53933584"/>
      </c:scatterChart>
      <c:catAx>
        <c:axId val="5373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3733792"/>
        <c:crosses val="autoZero"/>
        <c:auto val="1"/>
        <c:lblAlgn val="ctr"/>
        <c:lblOffset val="100"/>
        <c:noMultiLvlLbl val="0"/>
      </c:catAx>
      <c:valAx>
        <c:axId val="53733792"/>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 Participación Transporte Público y no motorizado</a:t>
                </a:r>
              </a:p>
            </c:rich>
          </c:tx>
          <c:layout>
            <c:manualLayout>
              <c:xMode val="edge"/>
              <c:yMode val="edge"/>
              <c:x val="1.3883166542513099E-2"/>
              <c:y val="0.155810971121165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3731472"/>
        <c:crosses val="autoZero"/>
        <c:crossBetween val="between"/>
      </c:valAx>
      <c:valAx>
        <c:axId val="53933584"/>
        <c:scaling>
          <c:orientation val="minMax"/>
          <c:max val="90"/>
        </c:scaling>
        <c:delete val="1"/>
        <c:axPos val="r"/>
        <c:numFmt formatCode="General" sourceLinked="1"/>
        <c:majorTickMark val="out"/>
        <c:minorTickMark val="none"/>
        <c:tickLblPos val="nextTo"/>
        <c:crossAx val="14367248"/>
        <c:crosses val="max"/>
        <c:crossBetween val="midCat"/>
      </c:valAx>
      <c:valAx>
        <c:axId val="14367248"/>
        <c:scaling>
          <c:orientation val="minMax"/>
          <c:max val="2015"/>
          <c:min val="1998"/>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53933584"/>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s-CO" sz="1200" b="1" dirty="0"/>
              <a:t>Motorización y PIB Per Cápita</a:t>
            </a:r>
            <a:r>
              <a:rPr lang="es-CO" sz="1200" b="1" baseline="30000" dirty="0"/>
              <a:t>1</a:t>
            </a:r>
          </a:p>
        </c:rich>
      </c:tx>
      <c:layout>
        <c:manualLayout>
          <c:xMode val="edge"/>
          <c:yMode val="edge"/>
          <c:x val="0.31872420755097902"/>
          <c:y val="2.745098039215690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60261189696421"/>
          <c:y val="0.151511437908497"/>
          <c:w val="0.79588433636060996"/>
          <c:h val="0.60633813236580703"/>
        </c:manualLayout>
      </c:layout>
      <c:scatterChart>
        <c:scatterStyle val="lineMarker"/>
        <c:varyColors val="0"/>
        <c:ser>
          <c:idx val="1"/>
          <c:order val="0"/>
          <c:tx>
            <c:strRef>
              <c:f>'[Población V2.xlsx]Dispersión'!$C$4</c:f>
              <c:strCache>
                <c:ptCount val="1"/>
                <c:pt idx="0">
                  <c:v>2000</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4.9164208456243903E-3"/>
                  <c:y val="7.3529411764705899E-2"/>
                </c:manualLayout>
              </c:layout>
              <c:tx>
                <c:rich>
                  <a:bodyPr/>
                  <a:lstStyle/>
                  <a:p>
                    <a:fld id="{67B35B35-3849-4E81-926A-1931B8DE194A}" type="CELLRANGE">
                      <a:rPr lang="en-US" baseline="0"/>
                      <a:pPr/>
                      <a:t>[CELLRANGE]</a:t>
                    </a:fld>
                    <a:r>
                      <a:rPr lang="en-US" baseline="0"/>
                      <a:t>; </a:t>
                    </a:r>
                    <a:fld id="{6C7344E1-AAB9-4839-9873-CABB1C7372EB}"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D46-436E-AB4C-18032CC039D3}"/>
                </c:ext>
              </c:extLst>
            </c:dLbl>
            <c:dLbl>
              <c:idx val="1"/>
              <c:layout>
                <c:manualLayout>
                  <c:x val="-0.12536873156342199"/>
                  <c:y val="0.102124183006536"/>
                </c:manualLayout>
              </c:layout>
              <c:tx>
                <c:rich>
                  <a:bodyPr/>
                  <a:lstStyle/>
                  <a:p>
                    <a:fld id="{B088B097-CB2A-4B03-8CA4-12BD96D4C1F5}" type="CELLRANGE">
                      <a:rPr lang="en-US" baseline="0"/>
                      <a:pPr/>
                      <a:t>[CELLRANGE]</a:t>
                    </a:fld>
                    <a:r>
                      <a:rPr lang="en-US" baseline="0"/>
                      <a:t>; </a:t>
                    </a:r>
                    <a:fld id="{7AFD5D5F-8803-457F-AAAD-191EE7C49953}"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D46-436E-AB4C-18032CC039D3}"/>
                </c:ext>
              </c:extLst>
            </c:dLbl>
            <c:dLbl>
              <c:idx val="2"/>
              <c:layout>
                <c:manualLayout>
                  <c:x val="-0.13297779123763401"/>
                  <c:y val="1.22550563532499E-2"/>
                </c:manualLayout>
              </c:layout>
              <c:tx>
                <c:rich>
                  <a:bodyPr/>
                  <a:lstStyle/>
                  <a:p>
                    <a:fld id="{10EFC24B-2FAD-4D09-AC4B-A67BCB0D29C4}" type="CELLRANGE">
                      <a:rPr lang="en-US" baseline="0"/>
                      <a:pPr/>
                      <a:t>[CELLRANGE]</a:t>
                    </a:fld>
                    <a:r>
                      <a:rPr lang="en-US" baseline="0"/>
                      <a:t>; </a:t>
                    </a:r>
                    <a:fld id="{322EBC91-2CFB-4AA3-A2F8-5AC5B7FA41ED}"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BD46-436E-AB4C-18032CC039D3}"/>
                </c:ext>
              </c:extLst>
            </c:dLbl>
            <c:dLbl>
              <c:idx val="3"/>
              <c:layout>
                <c:manualLayout>
                  <c:x val="-0.110854027861902"/>
                  <c:y val="-1.63399722093562E-2"/>
                </c:manualLayout>
              </c:layout>
              <c:tx>
                <c:rich>
                  <a:bodyPr/>
                  <a:lstStyle/>
                  <a:p>
                    <a:fld id="{AAD3865E-3AF7-49F6-B818-CDF55CC0587F}" type="CELLRANGE">
                      <a:rPr lang="en-US" baseline="0"/>
                      <a:pPr/>
                      <a:t>[CELLRANGE]</a:t>
                    </a:fld>
                    <a:r>
                      <a:rPr lang="en-US" baseline="0"/>
                      <a:t>; </a:t>
                    </a:r>
                    <a:fld id="{436C6D24-503C-4FFD-82DB-9AFDA2D2FEC6}"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D46-436E-AB4C-18032CC039D3}"/>
                </c:ext>
              </c:extLst>
            </c:dLbl>
            <c:dLbl>
              <c:idx val="4"/>
              <c:tx>
                <c:rich>
                  <a:bodyPr/>
                  <a:lstStyle/>
                  <a:p>
                    <a:fld id="{D94A11C7-40B1-40DD-8704-5186BDCF0394}" type="CELLRANGE">
                      <a:rPr lang="en-US"/>
                      <a:pPr/>
                      <a:t>[CELLRANGE]</a:t>
                    </a:fld>
                    <a:r>
                      <a:rPr lang="en-US" baseline="0"/>
                      <a:t>; </a:t>
                    </a:r>
                    <a:fld id="{B6665C65-CA28-4E8C-9291-D9906FA1F866}"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435-496C-8D72-C8F60F3C357D}"/>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xVal>
            <c:numRef>
              <c:f>'[Población V2.xlsx]Dispersión'!$D$6:$D$10</c:f>
              <c:numCache>
                <c:formatCode>General</c:formatCode>
                <c:ptCount val="5"/>
                <c:pt idx="0">
                  <c:v>521</c:v>
                </c:pt>
                <c:pt idx="1">
                  <c:v>455</c:v>
                </c:pt>
                <c:pt idx="2">
                  <c:v>456</c:v>
                </c:pt>
                <c:pt idx="3">
                  <c:v>412</c:v>
                </c:pt>
                <c:pt idx="4" formatCode="0">
                  <c:v>104.1666666666667</c:v>
                </c:pt>
              </c:numCache>
            </c:numRef>
          </c:xVal>
          <c:yVal>
            <c:numRef>
              <c:f>'[Población V2.xlsx]Dispersión'!$E$6:$E$10</c:f>
              <c:numCache>
                <c:formatCode>_-* #,##0_-;\-* #,##0_-;_-* "-"_-;_-@_-</c:formatCode>
                <c:ptCount val="5"/>
                <c:pt idx="0">
                  <c:v>32.989800000000002</c:v>
                </c:pt>
                <c:pt idx="1">
                  <c:v>35.95444999999998</c:v>
                </c:pt>
                <c:pt idx="2">
                  <c:v>53.385150000000003</c:v>
                </c:pt>
                <c:pt idx="3">
                  <c:v>57.879510000000003</c:v>
                </c:pt>
                <c:pt idx="4">
                  <c:v>5.0418365161427694</c:v>
                </c:pt>
              </c:numCache>
            </c:numRef>
          </c:yVal>
          <c:smooth val="0"/>
          <c:extLst>
            <c:ext xmlns:c15="http://schemas.microsoft.com/office/drawing/2012/chart" uri="{02D57815-91ED-43cb-92C2-25804820EDAC}">
              <c15:datalabelsRange>
                <c15:f>'[Población V2.xlsx]Dispersión'!$C$6:$C$10</c15:f>
                <c15:dlblRangeCache>
                  <c:ptCount val="5"/>
                  <c:pt idx="0">
                    <c:v>Berlin</c:v>
                  </c:pt>
                  <c:pt idx="1">
                    <c:v>Vancouver</c:v>
                  </c:pt>
                  <c:pt idx="2">
                    <c:v>Paris</c:v>
                  </c:pt>
                  <c:pt idx="3">
                    <c:v>Oslo</c:v>
                  </c:pt>
                  <c:pt idx="4">
                    <c:v>Panamá</c:v>
                  </c:pt>
                </c15:dlblRangeCache>
              </c15:datalabelsRange>
            </c:ext>
            <c:ext xmlns:c16="http://schemas.microsoft.com/office/drawing/2014/chart" uri="{C3380CC4-5D6E-409C-BE32-E72D297353CC}">
              <c16:uniqueId val="{00000003-BD46-436E-AB4C-18032CC039D3}"/>
            </c:ext>
          </c:extLst>
        </c:ser>
        <c:ser>
          <c:idx val="0"/>
          <c:order val="1"/>
          <c:tx>
            <c:strRef>
              <c:f>'[Población V2.xlsx]Dispersión'!$C$11</c:f>
              <c:strCache>
                <c:ptCount val="1"/>
                <c:pt idx="0">
                  <c:v>2013</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9.0133340941734704E-17"/>
                  <c:y val="2.04248366013072E-2"/>
                </c:manualLayout>
              </c:layout>
              <c:tx>
                <c:rich>
                  <a:bodyPr/>
                  <a:lstStyle/>
                  <a:p>
                    <a:fld id="{9E3E5921-DDB9-4FBD-8E0B-341460DE7DD1}" type="CELLRANGE">
                      <a:rPr lang="en-US" baseline="0"/>
                      <a:pPr/>
                      <a:t>[CELLRANGE]</a:t>
                    </a:fld>
                    <a:r>
                      <a:rPr lang="en-US" baseline="0"/>
                      <a:t>; </a:t>
                    </a:r>
                    <a:fld id="{EDD832F2-EC69-4608-A21D-2DE26F5D5180}"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D46-436E-AB4C-18032CC039D3}"/>
                </c:ext>
              </c:extLst>
            </c:dLbl>
            <c:dLbl>
              <c:idx val="1"/>
              <c:layout>
                <c:manualLayout>
                  <c:x val="0"/>
                  <c:y val="-6.5359477124182996E-2"/>
                </c:manualLayout>
              </c:layout>
              <c:tx>
                <c:rich>
                  <a:bodyPr/>
                  <a:lstStyle/>
                  <a:p>
                    <a:fld id="{7B8382CC-F1EA-463D-AF87-2A63B19C921E}" type="CELLRANGE">
                      <a:rPr lang="en-US" baseline="0"/>
                      <a:pPr/>
                      <a:t>[CELLRANGE]</a:t>
                    </a:fld>
                    <a:r>
                      <a:rPr lang="en-US" baseline="0"/>
                      <a:t>; </a:t>
                    </a:r>
                    <a:fld id="{5635786A-71D2-4A9B-8E39-5633B0C6B954}"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D46-436E-AB4C-18032CC039D3}"/>
                </c:ext>
              </c:extLst>
            </c:dLbl>
            <c:dLbl>
              <c:idx val="2"/>
              <c:tx>
                <c:rich>
                  <a:bodyPr/>
                  <a:lstStyle/>
                  <a:p>
                    <a:fld id="{72816206-106C-4E4E-BA5C-1382DC22ABF6}" type="CELLRANGE">
                      <a:rPr lang="en-US"/>
                      <a:pPr/>
                      <a:t>[CELLRANGE]</a:t>
                    </a:fld>
                    <a:r>
                      <a:rPr lang="en-US" baseline="0"/>
                      <a:t>; </a:t>
                    </a:r>
                    <a:fld id="{85DBF8BD-5FC1-462C-9971-D2783DB25022}"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435-496C-8D72-C8F60F3C357D}"/>
                </c:ext>
              </c:extLst>
            </c:dLbl>
            <c:dLbl>
              <c:idx val="3"/>
              <c:layout>
                <c:manualLayout>
                  <c:x val="-6.9548354532606604E-2"/>
                  <c:y val="-4.0849776130924803E-2"/>
                </c:manualLayout>
              </c:layout>
              <c:tx>
                <c:rich>
                  <a:bodyPr/>
                  <a:lstStyle/>
                  <a:p>
                    <a:fld id="{B6B1F191-CC5F-403B-B3F5-51EFAAF67429}" type="CELLRANGE">
                      <a:rPr lang="en-US" baseline="0"/>
                      <a:pPr/>
                      <a:t>[CELLRANGE]</a:t>
                    </a:fld>
                    <a:r>
                      <a:rPr lang="en-US" baseline="0"/>
                      <a:t>; </a:t>
                    </a:r>
                    <a:fld id="{BB30ABA6-37CD-4BE0-A53C-27F84340FCB1}"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D46-436E-AB4C-18032CC039D3}"/>
                </c:ext>
              </c:extLst>
            </c:dLbl>
            <c:dLbl>
              <c:idx val="4"/>
              <c:tx>
                <c:rich>
                  <a:bodyPr/>
                  <a:lstStyle/>
                  <a:p>
                    <a:fld id="{F0849755-11A6-4515-ACEC-A2F46FCB8D37}" type="CELLRANGE">
                      <a:rPr lang="en-US"/>
                      <a:pPr/>
                      <a:t>[CELLRANGE]</a:t>
                    </a:fld>
                    <a:r>
                      <a:rPr lang="en-US" baseline="0"/>
                      <a:t>; </a:t>
                    </a:r>
                    <a:fld id="{B21CD82B-D0DC-428E-8B52-87419AD2C2FD}"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435-496C-8D72-C8F60F3C357D}"/>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'[Población V2.xlsx]Dispersión'!$D$13:$D$17</c:f>
              <c:numCache>
                <c:formatCode>General</c:formatCode>
                <c:ptCount val="5"/>
                <c:pt idx="0">
                  <c:v>529</c:v>
                </c:pt>
                <c:pt idx="1">
                  <c:v>605</c:v>
                </c:pt>
                <c:pt idx="2">
                  <c:v>479</c:v>
                </c:pt>
                <c:pt idx="3">
                  <c:v>492</c:v>
                </c:pt>
                <c:pt idx="4" formatCode="0">
                  <c:v>259.80392156862729</c:v>
                </c:pt>
              </c:numCache>
            </c:numRef>
          </c:xVal>
          <c:yVal>
            <c:numRef>
              <c:f>'[Población V2.xlsx]Dispersión'!$E$13:$E$17</c:f>
              <c:numCache>
                <c:formatCode>_-* #,##0_-;\-* #,##0_-;_-* "-"_-;_-@_-</c:formatCode>
                <c:ptCount val="5"/>
                <c:pt idx="0">
                  <c:v>37.700850000000003</c:v>
                </c:pt>
                <c:pt idx="1">
                  <c:v>38.851859999999981</c:v>
                </c:pt>
                <c:pt idx="2">
                  <c:v>59.611069999999998</c:v>
                </c:pt>
                <c:pt idx="3">
                  <c:v>59.901689999999981</c:v>
                </c:pt>
                <c:pt idx="4">
                  <c:v>11.03270596373452</c:v>
                </c:pt>
              </c:numCache>
            </c:numRef>
          </c:yVal>
          <c:smooth val="0"/>
          <c:extLst>
            <c:ext xmlns:c15="http://schemas.microsoft.com/office/drawing/2012/chart" uri="{02D57815-91ED-43cb-92C2-25804820EDAC}">
              <c15:datalabelsRange>
                <c15:f>'[Población V2.xlsx]Dispersión'!$C$13:$C$17</c15:f>
                <c15:dlblRangeCache>
                  <c:ptCount val="5"/>
                  <c:pt idx="0">
                    <c:v>Berlin</c:v>
                  </c:pt>
                  <c:pt idx="1">
                    <c:v>Vancouver</c:v>
                  </c:pt>
                  <c:pt idx="2">
                    <c:v>Paris</c:v>
                  </c:pt>
                  <c:pt idx="3">
                    <c:v>Oslo</c:v>
                  </c:pt>
                  <c:pt idx="4">
                    <c:v>Panamá</c:v>
                  </c:pt>
                </c15:dlblRangeCache>
              </c15:datalabelsRange>
            </c:ext>
            <c:ext xmlns:c16="http://schemas.microsoft.com/office/drawing/2014/chart" uri="{C3380CC4-5D6E-409C-BE32-E72D297353CC}">
              <c16:uniqueId val="{00000002-BD46-436E-AB4C-18032CC039D3}"/>
            </c:ext>
          </c:extLst>
        </c:ser>
        <c:dLbls>
          <c:showLegendKey val="0"/>
          <c:showVal val="0"/>
          <c:showCatName val="0"/>
          <c:showSerName val="0"/>
          <c:showPercent val="0"/>
          <c:showBubbleSize val="0"/>
        </c:dLbls>
        <c:axId val="92595824"/>
        <c:axId val="92591552"/>
      </c:scatterChart>
      <c:valAx>
        <c:axId val="92595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Vehículos por 1000 habitantes</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2591552"/>
        <c:crosses val="autoZero"/>
        <c:crossBetween val="midCat"/>
      </c:valAx>
      <c:valAx>
        <c:axId val="92591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PIB per cápita (USD miles 2010)</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25958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29AAA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314-4C7E-B225-06FB14929EF4}"/>
              </c:ext>
            </c:extLst>
          </c:dPt>
          <c:dPt>
            <c:idx val="1"/>
            <c:bubble3D val="0"/>
            <c:spPr>
              <a:solidFill>
                <a:srgbClr val="58BFC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314-4C7E-B225-06FB14929EF4}"/>
              </c:ext>
            </c:extLst>
          </c:dPt>
          <c:dPt>
            <c:idx val="2"/>
            <c:bubble3D val="0"/>
            <c:spPr>
              <a:solidFill>
                <a:srgbClr val="9FD0A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314-4C7E-B225-06FB14929EF4}"/>
              </c:ext>
            </c:extLst>
          </c:dPt>
          <c:dPt>
            <c:idx val="3"/>
            <c:bubble3D val="0"/>
            <c:spPr>
              <a:solidFill>
                <a:srgbClr val="C3E0B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314-4C7E-B225-06FB14929EF4}"/>
              </c:ext>
            </c:extLst>
          </c:dPt>
          <c:dPt>
            <c:idx val="4"/>
            <c:bubble3D val="0"/>
            <c:spPr>
              <a:solidFill>
                <a:srgbClr val="D1C54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314-4C7E-B225-06FB14929EF4}"/>
              </c:ext>
            </c:extLst>
          </c:dPt>
          <c:dPt>
            <c:idx val="5"/>
            <c:bubble3D val="0"/>
            <c:spPr>
              <a:solidFill>
                <a:srgbClr val="FDE97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314-4C7E-B225-06FB14929EF4}"/>
              </c:ext>
            </c:extLst>
          </c:dPt>
          <c:dLbls>
            <c:delete val="1"/>
          </c:dLbls>
          <c:cat>
            <c:strRef>
              <c:f>Sheet1!$F$28:$F$33</c:f>
              <c:strCache>
                <c:ptCount val="6"/>
                <c:pt idx="0">
                  <c:v>Operaciones de transito (61%)</c:v>
                </c:pt>
                <c:pt idx="1">
                  <c:v>Seguridad (2%)</c:v>
                </c:pt>
                <c:pt idx="2">
                  <c:v>Administración (5%)</c:v>
                </c:pt>
                <c:pt idx="3">
                  <c:v>Vías, Puentes, Bicicletas, Peatonales (3%)</c:v>
                </c:pt>
                <c:pt idx="4">
                  <c:v>Obligaciones de capital (12%)</c:v>
                </c:pt>
                <c:pt idx="5">
                  <c:v>Gastos Financieros (17%)</c:v>
                </c:pt>
              </c:strCache>
            </c:strRef>
          </c:cat>
          <c:val>
            <c:numRef>
              <c:f>Sheet1!$G$28:$G$33</c:f>
              <c:numCache>
                <c:formatCode>"$"#,##0</c:formatCode>
                <c:ptCount val="6"/>
                <c:pt idx="0">
                  <c:v>1353</c:v>
                </c:pt>
                <c:pt idx="1">
                  <c:v>44</c:v>
                </c:pt>
                <c:pt idx="2">
                  <c:v>106</c:v>
                </c:pt>
                <c:pt idx="3">
                  <c:v>61</c:v>
                </c:pt>
                <c:pt idx="4">
                  <c:v>263</c:v>
                </c:pt>
                <c:pt idx="5">
                  <c:v>382</c:v>
                </c:pt>
              </c:numCache>
            </c:numRef>
          </c:val>
          <c:extLst>
            <c:ext xmlns:c16="http://schemas.microsoft.com/office/drawing/2014/chart" uri="{C3380CC4-5D6E-409C-BE32-E72D297353CC}">
              <c16:uniqueId val="{0000000C-5314-4C7E-B225-06FB14929EF4}"/>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29AAA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903-4839-9FF5-4D9EC49C5CE0}"/>
              </c:ext>
            </c:extLst>
          </c:dPt>
          <c:dPt>
            <c:idx val="1"/>
            <c:bubble3D val="0"/>
            <c:spPr>
              <a:solidFill>
                <a:srgbClr val="58BFC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903-4839-9FF5-4D9EC49C5CE0}"/>
              </c:ext>
            </c:extLst>
          </c:dPt>
          <c:dPt>
            <c:idx val="2"/>
            <c:bubble3D val="0"/>
            <c:spPr>
              <a:solidFill>
                <a:srgbClr val="9FD0A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903-4839-9FF5-4D9EC49C5CE0}"/>
              </c:ext>
            </c:extLst>
          </c:dPt>
          <c:dPt>
            <c:idx val="3"/>
            <c:bubble3D val="0"/>
            <c:spPr>
              <a:solidFill>
                <a:srgbClr val="D2C54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903-4839-9FF5-4D9EC49C5CE0}"/>
              </c:ext>
            </c:extLst>
          </c:dPt>
          <c:dPt>
            <c:idx val="4"/>
            <c:bubble3D val="0"/>
            <c:spPr>
              <a:solidFill>
                <a:srgbClr val="FDE97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903-4839-9FF5-4D9EC49C5CE0}"/>
              </c:ext>
            </c:extLst>
          </c:dPt>
          <c:dPt>
            <c:idx val="5"/>
            <c:bubble3D val="0"/>
            <c:spPr>
              <a:solidFill>
                <a:srgbClr val="AF6B9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903-4839-9FF5-4D9EC49C5CE0}"/>
              </c:ext>
            </c:extLst>
          </c:dPt>
          <c:dPt>
            <c:idx val="6"/>
            <c:bubble3D val="0"/>
            <c:spPr>
              <a:solidFill>
                <a:srgbClr val="F9BED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2903-4839-9FF5-4D9EC49C5CE0}"/>
              </c:ext>
            </c:extLst>
          </c:dPt>
          <c:cat>
            <c:strRef>
              <c:f>Hoja1!$M$21:$M$27</c:f>
              <c:strCache>
                <c:ptCount val="7"/>
                <c:pt idx="0">
                  <c:v>Recaudo</c:v>
                </c:pt>
                <c:pt idx="1">
                  <c:v>Impuesto sobre el combustible</c:v>
                </c:pt>
                <c:pt idx="2">
                  <c:v>Impuesto a la propiedad</c:v>
                </c:pt>
                <c:pt idx="3">
                  <c:v>Ingresos por peajes</c:v>
                </c:pt>
                <c:pt idx="4">
                  <c:v>Otros impuestos</c:v>
                </c:pt>
                <c:pt idx="5">
                  <c:v>Bienes raíces e intereses</c:v>
                </c:pt>
                <c:pt idx="6">
                  <c:v>Nuevas fuentes de ingresos</c:v>
                </c:pt>
              </c:strCache>
            </c:strRef>
          </c:cat>
          <c:val>
            <c:numRef>
              <c:f>Hoja1!$N$21:$N$27</c:f>
              <c:numCache>
                <c:formatCode>0%</c:formatCode>
                <c:ptCount val="7"/>
                <c:pt idx="0">
                  <c:v>0.37</c:v>
                </c:pt>
                <c:pt idx="1">
                  <c:v>0.15</c:v>
                </c:pt>
                <c:pt idx="2">
                  <c:v>0.19</c:v>
                </c:pt>
                <c:pt idx="3">
                  <c:v>0.05</c:v>
                </c:pt>
                <c:pt idx="4">
                  <c:v>0.08</c:v>
                </c:pt>
                <c:pt idx="5">
                  <c:v>0.01</c:v>
                </c:pt>
                <c:pt idx="6">
                  <c:v>0.15</c:v>
                </c:pt>
              </c:numCache>
            </c:numRef>
          </c:val>
          <c:extLst>
            <c:ext xmlns:c16="http://schemas.microsoft.com/office/drawing/2014/chart" uri="{C3380CC4-5D6E-409C-BE32-E72D297353CC}">
              <c16:uniqueId val="{0000000E-2903-4839-9FF5-4D9EC49C5CE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sz="1400" noProof="0" dirty="0"/>
              <a:t>Tarifa usuario metro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463983321152597E-2"/>
          <c:y val="0.165039838699718"/>
          <c:w val="0.91882803613750297"/>
          <c:h val="0.72866996346157298"/>
        </c:manualLayout>
      </c:layout>
      <c:barChart>
        <c:barDir val="col"/>
        <c:grouping val="clustered"/>
        <c:varyColors val="0"/>
        <c:ser>
          <c:idx val="0"/>
          <c:order val="0"/>
          <c:tx>
            <c:strRef>
              <c:f>Hoja1!$F$9</c:f>
              <c:strCache>
                <c:ptCount val="1"/>
                <c:pt idx="0">
                  <c:v>Tarifa USD</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AFA3-4882-909F-1DA1CBE8959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Hoja1!$B$10:$B$14</c:f>
              <c:strCache>
                <c:ptCount val="5"/>
                <c:pt idx="0">
                  <c:v>Rio de Janeiro</c:v>
                </c:pt>
                <c:pt idx="1">
                  <c:v>Santiago de Chile</c:v>
                </c:pt>
                <c:pt idx="2">
                  <c:v>Lima (SIT)</c:v>
                </c:pt>
                <c:pt idx="3">
                  <c:v>Buenos Aires</c:v>
                </c:pt>
                <c:pt idx="4">
                  <c:v>Panama</c:v>
                </c:pt>
              </c:strCache>
            </c:strRef>
          </c:cat>
          <c:val>
            <c:numRef>
              <c:f>Hoja1!$F$10:$F$14</c:f>
              <c:numCache>
                <c:formatCode>_-* #,##0.00_-;\-* #,##0.00_-;_-* "-"??_-;_-@_-</c:formatCode>
                <c:ptCount val="5"/>
                <c:pt idx="0">
                  <c:v>1.373801916932907</c:v>
                </c:pt>
                <c:pt idx="1">
                  <c:v>0.93101343101343104</c:v>
                </c:pt>
                <c:pt idx="2">
                  <c:v>0.46296296296296302</c:v>
                </c:pt>
                <c:pt idx="3">
                  <c:v>0.487329434697856</c:v>
                </c:pt>
                <c:pt idx="4">
                  <c:v>0.35</c:v>
                </c:pt>
              </c:numCache>
            </c:numRef>
          </c:val>
          <c:extLst>
            <c:ext xmlns:c16="http://schemas.microsoft.com/office/drawing/2014/chart" uri="{C3380CC4-5D6E-409C-BE32-E72D297353CC}">
              <c16:uniqueId val="{00000000-25EF-4085-A35B-6A923F722400}"/>
            </c:ext>
          </c:extLst>
        </c:ser>
        <c:dLbls>
          <c:showLegendKey val="0"/>
          <c:showVal val="1"/>
          <c:showCatName val="0"/>
          <c:showSerName val="0"/>
          <c:showPercent val="0"/>
          <c:showBubbleSize val="0"/>
        </c:dLbls>
        <c:gapWidth val="150"/>
        <c:overlap val="-25"/>
        <c:axId val="92867376"/>
        <c:axId val="92869696"/>
      </c:barChart>
      <c:catAx>
        <c:axId val="9286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869696"/>
        <c:crosses val="autoZero"/>
        <c:auto val="1"/>
        <c:lblAlgn val="ctr"/>
        <c:lblOffset val="100"/>
        <c:noMultiLvlLbl val="0"/>
      </c:catAx>
      <c:valAx>
        <c:axId val="92869696"/>
        <c:scaling>
          <c:orientation val="minMax"/>
        </c:scaling>
        <c:delete val="1"/>
        <c:axPos val="l"/>
        <c:numFmt formatCode="_-* #,##0.00_-;\-* #,##0.00_-;_-* &quot;-&quot;??_-;_-@_-" sourceLinked="1"/>
        <c:majorTickMark val="none"/>
        <c:minorTickMark val="none"/>
        <c:tickLblPos val="nextTo"/>
        <c:crossAx val="9286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26379867248801E-2"/>
          <c:y val="0.19741949927199401"/>
          <c:w val="0.92674724026550204"/>
          <c:h val="0.69527833949309104"/>
        </c:manualLayout>
      </c:layout>
      <c:barChart>
        <c:barDir val="col"/>
        <c:grouping val="clustered"/>
        <c:varyColors val="0"/>
        <c:ser>
          <c:idx val="0"/>
          <c:order val="0"/>
          <c:tx>
            <c:strRef>
              <c:f>Hoja1!$M$19</c:f>
              <c:strCache>
                <c:ptCount val="1"/>
                <c:pt idx="0">
                  <c:v>Tarifa USD</c:v>
                </c:pt>
              </c:strCache>
            </c:strRef>
          </c:tx>
          <c:spPr>
            <a:solidFill>
              <a:schemeClr val="accent1"/>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293C-4CD7-99CB-010BEA831DA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Hoja1!$I$20:$I$30</c:f>
              <c:strCache>
                <c:ptCount val="11"/>
                <c:pt idx="0">
                  <c:v>Rio de Janeiro</c:v>
                </c:pt>
                <c:pt idx="1">
                  <c:v>Montevideo</c:v>
                </c:pt>
                <c:pt idx="2">
                  <c:v>Santiago de Chile</c:v>
                </c:pt>
                <c:pt idx="3">
                  <c:v>Bogotá (BRT)</c:v>
                </c:pt>
                <c:pt idx="4">
                  <c:v>Bogotá (SITP)</c:v>
                </c:pt>
                <c:pt idx="5">
                  <c:v>Lima (SIT)</c:v>
                </c:pt>
                <c:pt idx="6">
                  <c:v>Asunción</c:v>
                </c:pt>
                <c:pt idx="7">
                  <c:v>Buenos Aires</c:v>
                </c:pt>
                <c:pt idx="8">
                  <c:v>La Paz</c:v>
                </c:pt>
                <c:pt idx="9">
                  <c:v>Quito</c:v>
                </c:pt>
                <c:pt idx="10">
                  <c:v>Panama</c:v>
                </c:pt>
              </c:strCache>
            </c:strRef>
          </c:cat>
          <c:val>
            <c:numRef>
              <c:f>Hoja1!$M$20:$M$30</c:f>
              <c:numCache>
                <c:formatCode>_-* #,##0.00_-;\-* #,##0.00_-;_-* "-"??_-;_-@_-</c:formatCode>
                <c:ptCount val="11"/>
                <c:pt idx="0">
                  <c:v>1.21405750798722</c:v>
                </c:pt>
                <c:pt idx="1">
                  <c:v>0.986262768580486</c:v>
                </c:pt>
                <c:pt idx="2">
                  <c:v>0.97680097680097699</c:v>
                </c:pt>
                <c:pt idx="3">
                  <c:v>0.76628085586605399</c:v>
                </c:pt>
                <c:pt idx="4">
                  <c:v>0.69661895987823097</c:v>
                </c:pt>
                <c:pt idx="5">
                  <c:v>0.46296296296296302</c:v>
                </c:pt>
                <c:pt idx="6">
                  <c:v>0.39419600141910599</c:v>
                </c:pt>
                <c:pt idx="7">
                  <c:v>0.42235217673814202</c:v>
                </c:pt>
                <c:pt idx="8">
                  <c:v>0.28943560057887102</c:v>
                </c:pt>
                <c:pt idx="9">
                  <c:v>0.25</c:v>
                </c:pt>
                <c:pt idx="10">
                  <c:v>0.25</c:v>
                </c:pt>
              </c:numCache>
            </c:numRef>
          </c:val>
          <c:extLst>
            <c:ext xmlns:c16="http://schemas.microsoft.com/office/drawing/2014/chart" uri="{C3380CC4-5D6E-409C-BE32-E72D297353CC}">
              <c16:uniqueId val="{00000002-293C-4CD7-99CB-010BEA831DAF}"/>
            </c:ext>
          </c:extLst>
        </c:ser>
        <c:dLbls>
          <c:showLegendKey val="0"/>
          <c:showVal val="1"/>
          <c:showCatName val="0"/>
          <c:showSerName val="0"/>
          <c:showPercent val="0"/>
          <c:showBubbleSize val="0"/>
        </c:dLbls>
        <c:gapWidth val="75"/>
        <c:axId val="54669408"/>
        <c:axId val="92435696"/>
      </c:barChart>
      <c:catAx>
        <c:axId val="54669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2435696"/>
        <c:crosses val="autoZero"/>
        <c:auto val="1"/>
        <c:lblAlgn val="ctr"/>
        <c:lblOffset val="100"/>
        <c:noMultiLvlLbl val="0"/>
      </c:catAx>
      <c:valAx>
        <c:axId val="92435696"/>
        <c:scaling>
          <c:orientation val="minMax"/>
        </c:scaling>
        <c:delete val="1"/>
        <c:axPos val="l"/>
        <c:numFmt formatCode="_-* #,##0.00_-;\-* #,##0.00_-;_-* &quot;-&quot;??_-;_-@_-" sourceLinked="1"/>
        <c:majorTickMark val="none"/>
        <c:minorTickMark val="none"/>
        <c:tickLblPos val="nextTo"/>
        <c:crossAx val="5466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ES_tradnl"/>
              <a:t>America Latina 	                               Europa</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Hoja1!$B$1</c:f>
              <c:strCache>
                <c:ptCount val="1"/>
                <c:pt idx="0">
                  <c:v>Subsidio</c:v>
                </c:pt>
              </c:strCache>
            </c:strRef>
          </c:tx>
          <c:spPr>
            <a:solidFill>
              <a:srgbClr val="FF0000"/>
            </a:solidFill>
            <a:ln>
              <a:noFill/>
            </a:ln>
            <a:effectLst/>
          </c:spPr>
          <c:invertIfNegative val="0"/>
          <c:cat>
            <c:strRef>
              <c:f>Hoja1!$A$2:$A$25</c:f>
              <c:strCache>
                <c:ptCount val="24"/>
                <c:pt idx="0">
                  <c:v>Belo Horizonte</c:v>
                </c:pt>
                <c:pt idx="1">
                  <c:v>Bogota</c:v>
                </c:pt>
                <c:pt idx="2">
                  <c:v>Buenos Aires</c:v>
                </c:pt>
                <c:pt idx="3">
                  <c:v>Caracas</c:v>
                </c:pt>
                <c:pt idx="4">
                  <c:v>Ciudad de Mexico</c:v>
                </c:pt>
                <c:pt idx="5">
                  <c:v>Curitiba</c:v>
                </c:pt>
                <c:pt idx="6">
                  <c:v>Guadalajara</c:v>
                </c:pt>
                <c:pt idx="7">
                  <c:v>Leon</c:v>
                </c:pt>
                <c:pt idx="8">
                  <c:v>Lima</c:v>
                </c:pt>
                <c:pt idx="9">
                  <c:v>Montevideo</c:v>
                </c:pt>
                <c:pt idx="10">
                  <c:v>Porto Alegre</c:v>
                </c:pt>
                <c:pt idx="11">
                  <c:v>Rio de Janeiro</c:v>
                </c:pt>
                <c:pt idx="12">
                  <c:v>San Jose</c:v>
                </c:pt>
                <c:pt idx="13">
                  <c:v>Santiago</c:v>
                </c:pt>
                <c:pt idx="14">
                  <c:v>Sao Paulo</c:v>
                </c:pt>
                <c:pt idx="15">
                  <c:v>Amsterdam</c:v>
                </c:pt>
                <c:pt idx="16">
                  <c:v>Barcelona</c:v>
                </c:pt>
                <c:pt idx="17">
                  <c:v>Berlin</c:v>
                </c:pt>
                <c:pt idx="18">
                  <c:v>Bruselas</c:v>
                </c:pt>
                <c:pt idx="19">
                  <c:v>Budapest</c:v>
                </c:pt>
                <c:pt idx="20">
                  <c:v>Londres</c:v>
                </c:pt>
                <c:pt idx="21">
                  <c:v>Madrid</c:v>
                </c:pt>
                <c:pt idx="22">
                  <c:v>Paris</c:v>
                </c:pt>
                <c:pt idx="23">
                  <c:v>Viena</c:v>
                </c:pt>
              </c:strCache>
            </c:strRef>
          </c:cat>
          <c:val>
            <c:numRef>
              <c:f>Hoja1!$B$2:$B$25</c:f>
              <c:numCache>
                <c:formatCode>0%</c:formatCode>
                <c:ptCount val="24"/>
                <c:pt idx="0">
                  <c:v>0.03</c:v>
                </c:pt>
                <c:pt idx="1">
                  <c:v>0</c:v>
                </c:pt>
                <c:pt idx="2">
                  <c:v>0.64</c:v>
                </c:pt>
                <c:pt idx="3">
                  <c:v>0</c:v>
                </c:pt>
                <c:pt idx="4">
                  <c:v>0.24</c:v>
                </c:pt>
                <c:pt idx="5">
                  <c:v>0</c:v>
                </c:pt>
                <c:pt idx="6">
                  <c:v>0</c:v>
                </c:pt>
                <c:pt idx="7">
                  <c:v>0</c:v>
                </c:pt>
                <c:pt idx="8">
                  <c:v>0</c:v>
                </c:pt>
                <c:pt idx="9">
                  <c:v>0.1</c:v>
                </c:pt>
                <c:pt idx="10">
                  <c:v>0.04</c:v>
                </c:pt>
                <c:pt idx="11">
                  <c:v>0</c:v>
                </c:pt>
                <c:pt idx="12">
                  <c:v>0</c:v>
                </c:pt>
                <c:pt idx="13">
                  <c:v>0.59</c:v>
                </c:pt>
                <c:pt idx="14">
                  <c:v>0.12</c:v>
                </c:pt>
                <c:pt idx="15">
                  <c:v>0.62</c:v>
                </c:pt>
                <c:pt idx="16">
                  <c:v>0.44</c:v>
                </c:pt>
                <c:pt idx="17">
                  <c:v>0.47</c:v>
                </c:pt>
                <c:pt idx="18">
                  <c:v>0.68</c:v>
                </c:pt>
                <c:pt idx="19">
                  <c:v>0.63</c:v>
                </c:pt>
                <c:pt idx="20">
                  <c:v>0.49</c:v>
                </c:pt>
                <c:pt idx="21">
                  <c:v>0.56000000000000005</c:v>
                </c:pt>
                <c:pt idx="22">
                  <c:v>0.5</c:v>
                </c:pt>
                <c:pt idx="23">
                  <c:v>0.51</c:v>
                </c:pt>
              </c:numCache>
            </c:numRef>
          </c:val>
          <c:extLst>
            <c:ext xmlns:c16="http://schemas.microsoft.com/office/drawing/2014/chart" uri="{C3380CC4-5D6E-409C-BE32-E72D297353CC}">
              <c16:uniqueId val="{00000000-82DA-442B-8685-5A59ADDF03C2}"/>
            </c:ext>
          </c:extLst>
        </c:ser>
        <c:ser>
          <c:idx val="1"/>
          <c:order val="1"/>
          <c:tx>
            <c:strRef>
              <c:f>Hoja1!$C$1</c:f>
              <c:strCache>
                <c:ptCount val="1"/>
                <c:pt idx="0">
                  <c:v>Recaudo</c:v>
                </c:pt>
              </c:strCache>
            </c:strRef>
          </c:tx>
          <c:spPr>
            <a:solidFill>
              <a:schemeClr val="accent1">
                <a:lumMod val="60000"/>
                <a:lumOff val="40000"/>
              </a:schemeClr>
            </a:solidFill>
            <a:ln>
              <a:noFill/>
            </a:ln>
            <a:effectLst/>
          </c:spPr>
          <c:invertIfNegative val="0"/>
          <c:cat>
            <c:strRef>
              <c:f>Hoja1!$A$2:$A$25</c:f>
              <c:strCache>
                <c:ptCount val="24"/>
                <c:pt idx="0">
                  <c:v>Belo Horizonte</c:v>
                </c:pt>
                <c:pt idx="1">
                  <c:v>Bogota</c:v>
                </c:pt>
                <c:pt idx="2">
                  <c:v>Buenos Aires</c:v>
                </c:pt>
                <c:pt idx="3">
                  <c:v>Caracas</c:v>
                </c:pt>
                <c:pt idx="4">
                  <c:v>Ciudad de Mexico</c:v>
                </c:pt>
                <c:pt idx="5">
                  <c:v>Curitiba</c:v>
                </c:pt>
                <c:pt idx="6">
                  <c:v>Guadalajara</c:v>
                </c:pt>
                <c:pt idx="7">
                  <c:v>Leon</c:v>
                </c:pt>
                <c:pt idx="8">
                  <c:v>Lima</c:v>
                </c:pt>
                <c:pt idx="9">
                  <c:v>Montevideo</c:v>
                </c:pt>
                <c:pt idx="10">
                  <c:v>Porto Alegre</c:v>
                </c:pt>
                <c:pt idx="11">
                  <c:v>Rio de Janeiro</c:v>
                </c:pt>
                <c:pt idx="12">
                  <c:v>San Jose</c:v>
                </c:pt>
                <c:pt idx="13">
                  <c:v>Santiago</c:v>
                </c:pt>
                <c:pt idx="14">
                  <c:v>Sao Paulo</c:v>
                </c:pt>
                <c:pt idx="15">
                  <c:v>Amsterdam</c:v>
                </c:pt>
                <c:pt idx="16">
                  <c:v>Barcelona</c:v>
                </c:pt>
                <c:pt idx="17">
                  <c:v>Berlin</c:v>
                </c:pt>
                <c:pt idx="18">
                  <c:v>Bruselas</c:v>
                </c:pt>
                <c:pt idx="19">
                  <c:v>Budapest</c:v>
                </c:pt>
                <c:pt idx="20">
                  <c:v>Londres</c:v>
                </c:pt>
                <c:pt idx="21">
                  <c:v>Madrid</c:v>
                </c:pt>
                <c:pt idx="22">
                  <c:v>Paris</c:v>
                </c:pt>
                <c:pt idx="23">
                  <c:v>Viena</c:v>
                </c:pt>
              </c:strCache>
            </c:strRef>
          </c:cat>
          <c:val>
            <c:numRef>
              <c:f>Hoja1!$C$2:$C$25</c:f>
              <c:numCache>
                <c:formatCode>0%</c:formatCode>
                <c:ptCount val="24"/>
                <c:pt idx="0">
                  <c:v>0.97</c:v>
                </c:pt>
                <c:pt idx="1">
                  <c:v>1</c:v>
                </c:pt>
                <c:pt idx="2">
                  <c:v>0.36</c:v>
                </c:pt>
                <c:pt idx="3">
                  <c:v>1</c:v>
                </c:pt>
                <c:pt idx="4">
                  <c:v>0.76</c:v>
                </c:pt>
                <c:pt idx="5">
                  <c:v>1</c:v>
                </c:pt>
                <c:pt idx="6">
                  <c:v>1</c:v>
                </c:pt>
                <c:pt idx="7">
                  <c:v>1</c:v>
                </c:pt>
                <c:pt idx="8">
                  <c:v>1</c:v>
                </c:pt>
                <c:pt idx="9">
                  <c:v>0.9</c:v>
                </c:pt>
                <c:pt idx="10">
                  <c:v>0.96</c:v>
                </c:pt>
                <c:pt idx="11">
                  <c:v>1</c:v>
                </c:pt>
                <c:pt idx="12">
                  <c:v>1</c:v>
                </c:pt>
                <c:pt idx="13">
                  <c:v>0.41</c:v>
                </c:pt>
                <c:pt idx="14">
                  <c:v>0.88</c:v>
                </c:pt>
                <c:pt idx="15">
                  <c:v>0.38</c:v>
                </c:pt>
                <c:pt idx="16">
                  <c:v>0.56000000000000005</c:v>
                </c:pt>
                <c:pt idx="17">
                  <c:v>0.53</c:v>
                </c:pt>
                <c:pt idx="18">
                  <c:v>0.32</c:v>
                </c:pt>
                <c:pt idx="19">
                  <c:v>0.37</c:v>
                </c:pt>
                <c:pt idx="20">
                  <c:v>0.51</c:v>
                </c:pt>
                <c:pt idx="21">
                  <c:v>0.44</c:v>
                </c:pt>
                <c:pt idx="22">
                  <c:v>0.5</c:v>
                </c:pt>
                <c:pt idx="23">
                  <c:v>0.49</c:v>
                </c:pt>
              </c:numCache>
            </c:numRef>
          </c:val>
          <c:extLst>
            <c:ext xmlns:c16="http://schemas.microsoft.com/office/drawing/2014/chart" uri="{C3380CC4-5D6E-409C-BE32-E72D297353CC}">
              <c16:uniqueId val="{00000001-82DA-442B-8685-5A59ADDF03C2}"/>
            </c:ext>
          </c:extLst>
        </c:ser>
        <c:dLbls>
          <c:showLegendKey val="0"/>
          <c:showVal val="0"/>
          <c:showCatName val="0"/>
          <c:showSerName val="0"/>
          <c:showPercent val="0"/>
          <c:showBubbleSize val="0"/>
        </c:dLbls>
        <c:gapWidth val="150"/>
        <c:overlap val="100"/>
        <c:axId val="93626208"/>
        <c:axId val="15138768"/>
      </c:barChart>
      <c:catAx>
        <c:axId val="9362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138768"/>
        <c:crosses val="autoZero"/>
        <c:auto val="1"/>
        <c:lblAlgn val="ctr"/>
        <c:lblOffset val="100"/>
        <c:noMultiLvlLbl val="0"/>
      </c:catAx>
      <c:valAx>
        <c:axId val="1513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62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ES_tradnl" sz="1400" b="1" dirty="0"/>
              <a:t>Peso</a:t>
            </a:r>
            <a:r>
              <a:rPr lang="es-ES_tradnl" sz="1400" b="1" baseline="0" dirty="0"/>
              <a:t> de fuentes de ingreso en el sistema</a:t>
            </a:r>
            <a:endParaRPr lang="es-ES_tradnl" sz="14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77235339146401"/>
          <c:y val="0.30360932677715002"/>
          <c:w val="0.42882435971704402"/>
          <c:h val="0.55879369422148395"/>
        </c:manualLayout>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9F-4F66-B3B3-5D95428065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9F-4F66-B3B3-5D95428065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9F-4F66-B3B3-5D95428065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9F-4F66-B3B3-5D954280653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Hoja3!$I$23:$I$26</c:f>
              <c:strCache>
                <c:ptCount val="4"/>
                <c:pt idx="0">
                  <c:v>Pasajes</c:v>
                </c:pt>
                <c:pt idx="1">
                  <c:v>Pagos Compensacion</c:v>
                </c:pt>
                <c:pt idx="2">
                  <c:v>Inversiones de programas estatales y distritales</c:v>
                </c:pt>
                <c:pt idx="3">
                  <c:v>Subsidios publicos</c:v>
                </c:pt>
              </c:strCache>
            </c:strRef>
          </c:cat>
          <c:val>
            <c:numRef>
              <c:f>Hoja3!$J$23:$J$26</c:f>
              <c:numCache>
                <c:formatCode>0%</c:formatCode>
                <c:ptCount val="4"/>
                <c:pt idx="0">
                  <c:v>0.43</c:v>
                </c:pt>
                <c:pt idx="1">
                  <c:v>0.18</c:v>
                </c:pt>
                <c:pt idx="2">
                  <c:v>7.0000000000000007E-2</c:v>
                </c:pt>
                <c:pt idx="3">
                  <c:v>0.32</c:v>
                </c:pt>
              </c:numCache>
            </c:numRef>
          </c:val>
          <c:extLst>
            <c:ext xmlns:c16="http://schemas.microsoft.com/office/drawing/2014/chart" uri="{C3380CC4-5D6E-409C-BE32-E72D297353CC}">
              <c16:uniqueId val="{00000008-539F-4F66-B3B3-5D954280653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988008187230105"/>
          <c:y val="0.20846654566792699"/>
          <c:w val="0.35348213559039499"/>
          <c:h val="0.697364865786924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_tradnl" b="1" dirty="0"/>
              <a:t>Partición modal</a:t>
            </a:r>
            <a:r>
              <a:rPr lang="es-ES_tradnl" b="1" baseline="0" dirty="0"/>
              <a:t> Berlín (%)</a:t>
            </a:r>
            <a:endParaRPr lang="es-ES_tradnl"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Hoja1!$J$23</c:f>
              <c:strCache>
                <c:ptCount val="1"/>
                <c:pt idx="0">
                  <c:v>Transporte publico y no motorizado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Hoja1!$K$22:$L$22</c:f>
              <c:numCache>
                <c:formatCode>General</c:formatCode>
                <c:ptCount val="2"/>
                <c:pt idx="0">
                  <c:v>1998</c:v>
                </c:pt>
                <c:pt idx="1">
                  <c:v>2008</c:v>
                </c:pt>
              </c:numCache>
            </c:numRef>
          </c:cat>
          <c:val>
            <c:numRef>
              <c:f>Hoja1!$K$23:$L$23</c:f>
              <c:numCache>
                <c:formatCode>General</c:formatCode>
                <c:ptCount val="2"/>
                <c:pt idx="0">
                  <c:v>62</c:v>
                </c:pt>
                <c:pt idx="1">
                  <c:v>68</c:v>
                </c:pt>
              </c:numCache>
            </c:numRef>
          </c:val>
          <c:extLst>
            <c:ext xmlns:c16="http://schemas.microsoft.com/office/drawing/2014/chart" uri="{C3380CC4-5D6E-409C-BE32-E72D297353CC}">
              <c16:uniqueId val="{00000000-FABD-401D-8672-4C6B3A31D67D}"/>
            </c:ext>
          </c:extLst>
        </c:ser>
        <c:ser>
          <c:idx val="1"/>
          <c:order val="1"/>
          <c:tx>
            <c:strRef>
              <c:f>Hoja1!$J$24</c:f>
              <c:strCache>
                <c:ptCount val="1"/>
                <c:pt idx="0">
                  <c:v>Transporte privado motorizado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Hoja1!$K$22:$L$22</c:f>
              <c:numCache>
                <c:formatCode>General</c:formatCode>
                <c:ptCount val="2"/>
                <c:pt idx="0">
                  <c:v>1998</c:v>
                </c:pt>
                <c:pt idx="1">
                  <c:v>2008</c:v>
                </c:pt>
              </c:numCache>
            </c:numRef>
          </c:cat>
          <c:val>
            <c:numRef>
              <c:f>Hoja1!$K$24:$L$24</c:f>
              <c:numCache>
                <c:formatCode>General</c:formatCode>
                <c:ptCount val="2"/>
                <c:pt idx="0">
                  <c:v>38</c:v>
                </c:pt>
                <c:pt idx="1">
                  <c:v>32</c:v>
                </c:pt>
              </c:numCache>
            </c:numRef>
          </c:val>
          <c:extLst>
            <c:ext xmlns:c16="http://schemas.microsoft.com/office/drawing/2014/chart" uri="{C3380CC4-5D6E-409C-BE32-E72D297353CC}">
              <c16:uniqueId val="{00000001-FABD-401D-8672-4C6B3A31D67D}"/>
            </c:ext>
          </c:extLst>
        </c:ser>
        <c:dLbls>
          <c:showLegendKey val="0"/>
          <c:showVal val="0"/>
          <c:showCatName val="0"/>
          <c:showSerName val="0"/>
          <c:showPercent val="0"/>
          <c:showBubbleSize val="0"/>
        </c:dLbls>
        <c:gapWidth val="150"/>
        <c:axId val="13353104"/>
        <c:axId val="96314880"/>
      </c:barChart>
      <c:catAx>
        <c:axId val="1335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14880"/>
        <c:crosses val="autoZero"/>
        <c:auto val="1"/>
        <c:lblAlgn val="ctr"/>
        <c:lblOffset val="100"/>
        <c:noMultiLvlLbl val="0"/>
      </c:catAx>
      <c:valAx>
        <c:axId val="96314880"/>
        <c:scaling>
          <c:orientation val="minMax"/>
        </c:scaling>
        <c:delete val="1"/>
        <c:axPos val="l"/>
        <c:numFmt formatCode="General" sourceLinked="1"/>
        <c:majorTickMark val="none"/>
        <c:minorTickMark val="none"/>
        <c:tickLblPos val="nextTo"/>
        <c:crossAx val="1335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Subsidios en millones de Euros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Hoja2!$F$7</c:f>
              <c:strCache>
                <c:ptCount val="1"/>
                <c:pt idx="0">
                  <c:v>Subsidios</c:v>
                </c:pt>
              </c:strCache>
            </c:strRef>
          </c:tx>
          <c:spPr>
            <a:solidFill>
              <a:schemeClr val="accent1"/>
            </a:solidFill>
            <a:ln w="317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Hoja2!$E$8:$E$17</c:f>
              <c:numCache>
                <c:formatCode>General</c:formatCode>
                <c:ptCount val="10"/>
                <c:pt idx="0">
                  <c:v>1997</c:v>
                </c:pt>
                <c:pt idx="1">
                  <c:v>1999</c:v>
                </c:pt>
                <c:pt idx="2">
                  <c:v>2001</c:v>
                </c:pt>
                <c:pt idx="3">
                  <c:v>2003</c:v>
                </c:pt>
                <c:pt idx="4">
                  <c:v>2005</c:v>
                </c:pt>
                <c:pt idx="5">
                  <c:v>2007</c:v>
                </c:pt>
                <c:pt idx="6">
                  <c:v>2009</c:v>
                </c:pt>
                <c:pt idx="7">
                  <c:v>2010</c:v>
                </c:pt>
                <c:pt idx="8">
                  <c:v>2011</c:v>
                </c:pt>
                <c:pt idx="9">
                  <c:v>2012</c:v>
                </c:pt>
              </c:numCache>
            </c:numRef>
          </c:cat>
          <c:val>
            <c:numRef>
              <c:f>Hoja2!$F$8:$F$17</c:f>
              <c:numCache>
                <c:formatCode>General</c:formatCode>
                <c:ptCount val="10"/>
                <c:pt idx="0">
                  <c:v>703</c:v>
                </c:pt>
                <c:pt idx="1">
                  <c:v>703</c:v>
                </c:pt>
                <c:pt idx="2">
                  <c:v>652</c:v>
                </c:pt>
                <c:pt idx="3">
                  <c:v>655</c:v>
                </c:pt>
                <c:pt idx="4">
                  <c:v>683</c:v>
                </c:pt>
                <c:pt idx="5">
                  <c:v>578</c:v>
                </c:pt>
                <c:pt idx="6">
                  <c:v>487</c:v>
                </c:pt>
                <c:pt idx="7">
                  <c:v>481</c:v>
                </c:pt>
                <c:pt idx="8">
                  <c:v>506</c:v>
                </c:pt>
                <c:pt idx="9">
                  <c:v>546</c:v>
                </c:pt>
              </c:numCache>
            </c:numRef>
          </c:val>
          <c:extLst>
            <c:ext xmlns:c16="http://schemas.microsoft.com/office/drawing/2014/chart" uri="{C3380CC4-5D6E-409C-BE32-E72D297353CC}">
              <c16:uniqueId val="{00000000-D88B-4C01-8791-5B09432452C5}"/>
            </c:ext>
          </c:extLst>
        </c:ser>
        <c:dLbls>
          <c:showLegendKey val="0"/>
          <c:showVal val="0"/>
          <c:showCatName val="0"/>
          <c:showSerName val="0"/>
          <c:showPercent val="0"/>
          <c:showBubbleSize val="0"/>
        </c:dLbls>
        <c:gapWidth val="150"/>
        <c:axId val="15831568"/>
        <c:axId val="16749888"/>
      </c:barChart>
      <c:catAx>
        <c:axId val="1583156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9888"/>
        <c:crosses val="autoZero"/>
        <c:auto val="1"/>
        <c:lblAlgn val="ctr"/>
        <c:lblOffset val="100"/>
        <c:noMultiLvlLbl val="0"/>
      </c:catAx>
      <c:valAx>
        <c:axId val="16749888"/>
        <c:scaling>
          <c:orientation val="minMax"/>
        </c:scaling>
        <c:delete val="1"/>
        <c:axPos val="l"/>
        <c:numFmt formatCode="General" sourceLinked="0"/>
        <c:majorTickMark val="none"/>
        <c:minorTickMark val="none"/>
        <c:tickLblPos val="nextTo"/>
        <c:crossAx val="1583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A8559-69A3-465C-B778-FDFD6FF1D46E}" type="doc">
      <dgm:prSet loTypeId="urn:microsoft.com/office/officeart/2005/8/layout/process1" loCatId="process" qsTypeId="urn:microsoft.com/office/officeart/2005/8/quickstyle/simple1" qsCatId="simple" csTypeId="urn:microsoft.com/office/officeart/2005/8/colors/accent3_1" csCatId="accent3" phldr="1"/>
      <dgm:spPr/>
    </dgm:pt>
    <dgm:pt modelId="{A07C9028-1195-4959-A32B-D7D1AD1D686B}">
      <dgm:prSet phldrT="[Texto]"/>
      <dgm:spPr/>
      <dgm:t>
        <a:bodyPr/>
        <a:lstStyle/>
        <a:p>
          <a:r>
            <a:rPr lang="es-ES" dirty="0"/>
            <a:t>Estrategias de desarrollo a 30  años</a:t>
          </a:r>
          <a:endParaRPr lang="en-US" dirty="0"/>
        </a:p>
      </dgm:t>
    </dgm:pt>
    <dgm:pt modelId="{C0C43C45-29AD-433F-8D85-4379F05998C7}" type="parTrans" cxnId="{92BE0A15-5899-4938-95AC-7155E8F1EBBE}">
      <dgm:prSet/>
      <dgm:spPr/>
      <dgm:t>
        <a:bodyPr/>
        <a:lstStyle/>
        <a:p>
          <a:endParaRPr lang="en-US"/>
        </a:p>
      </dgm:t>
    </dgm:pt>
    <dgm:pt modelId="{B51E93ED-670C-444F-BC1C-366E797D2D83}" type="sibTrans" cxnId="{92BE0A15-5899-4938-95AC-7155E8F1EBBE}">
      <dgm:prSet/>
      <dgm:spPr/>
      <dgm:t>
        <a:bodyPr/>
        <a:lstStyle/>
        <a:p>
          <a:endParaRPr lang="en-US"/>
        </a:p>
      </dgm:t>
    </dgm:pt>
    <dgm:pt modelId="{B7D7CF28-0BFB-40A3-BCFF-F6AF12585024}">
      <dgm:prSet phldrT="[Texto]"/>
      <dgm:spPr/>
      <dgm:t>
        <a:bodyPr/>
        <a:lstStyle/>
        <a:p>
          <a:r>
            <a:rPr lang="es-ES" dirty="0"/>
            <a:t>Estrategia regional de transporte y prioridades a 10 años</a:t>
          </a:r>
          <a:endParaRPr lang="en-US" dirty="0"/>
        </a:p>
      </dgm:t>
    </dgm:pt>
    <dgm:pt modelId="{033941CD-90DF-4C94-BA1D-ADEC376A5A85}" type="parTrans" cxnId="{82154104-C7A9-4330-AAD5-6DC45F35BECE}">
      <dgm:prSet/>
      <dgm:spPr/>
      <dgm:t>
        <a:bodyPr/>
        <a:lstStyle/>
        <a:p>
          <a:endParaRPr lang="en-US"/>
        </a:p>
      </dgm:t>
    </dgm:pt>
    <dgm:pt modelId="{B088E167-42F0-404B-804F-9FE9B02A67BE}" type="sibTrans" cxnId="{82154104-C7A9-4330-AAD5-6DC45F35BECE}">
      <dgm:prSet/>
      <dgm:spPr/>
      <dgm:t>
        <a:bodyPr/>
        <a:lstStyle/>
        <a:p>
          <a:endParaRPr lang="en-US"/>
        </a:p>
      </dgm:t>
    </dgm:pt>
    <dgm:pt modelId="{A87AC07B-9E40-4896-B6D7-720E57457A9C}">
      <dgm:prSet phldrT="[Texto]"/>
      <dgm:spPr/>
      <dgm:t>
        <a:bodyPr/>
        <a:lstStyle/>
        <a:p>
          <a:r>
            <a:rPr lang="es-ES"/>
            <a:t>Planes de inversión a 10 años</a:t>
          </a:r>
          <a:endParaRPr lang="en-US" dirty="0"/>
        </a:p>
      </dgm:t>
    </dgm:pt>
    <dgm:pt modelId="{A317C4AA-D430-43F8-937C-D05018B66309}" type="parTrans" cxnId="{22D1A284-D076-4C18-B629-CBE0B5AF744C}">
      <dgm:prSet/>
      <dgm:spPr/>
      <dgm:t>
        <a:bodyPr/>
        <a:lstStyle/>
        <a:p>
          <a:endParaRPr lang="en-US"/>
        </a:p>
      </dgm:t>
    </dgm:pt>
    <dgm:pt modelId="{71B81914-89DE-45B5-94A4-F1761CD22811}" type="sibTrans" cxnId="{22D1A284-D076-4C18-B629-CBE0B5AF744C}">
      <dgm:prSet/>
      <dgm:spPr/>
      <dgm:t>
        <a:bodyPr/>
        <a:lstStyle/>
        <a:p>
          <a:endParaRPr lang="en-US"/>
        </a:p>
      </dgm:t>
    </dgm:pt>
    <dgm:pt modelId="{DC55E920-794F-4338-93EE-97981367A8DE}" type="pres">
      <dgm:prSet presAssocID="{503A8559-69A3-465C-B778-FDFD6FF1D46E}" presName="Name0" presStyleCnt="0">
        <dgm:presLayoutVars>
          <dgm:dir/>
          <dgm:resizeHandles val="exact"/>
        </dgm:presLayoutVars>
      </dgm:prSet>
      <dgm:spPr/>
    </dgm:pt>
    <dgm:pt modelId="{8D8B9CA2-945F-4DEF-B80C-25AC42765B77}" type="pres">
      <dgm:prSet presAssocID="{A07C9028-1195-4959-A32B-D7D1AD1D686B}" presName="node" presStyleLbl="node1" presStyleIdx="0" presStyleCnt="3">
        <dgm:presLayoutVars>
          <dgm:bulletEnabled val="1"/>
        </dgm:presLayoutVars>
      </dgm:prSet>
      <dgm:spPr/>
    </dgm:pt>
    <dgm:pt modelId="{7AB34329-BD1C-43AF-8066-0AC20C3FF4A6}" type="pres">
      <dgm:prSet presAssocID="{B51E93ED-670C-444F-BC1C-366E797D2D83}" presName="sibTrans" presStyleLbl="sibTrans2D1" presStyleIdx="0" presStyleCnt="2"/>
      <dgm:spPr/>
    </dgm:pt>
    <dgm:pt modelId="{AF34B59E-D0BE-4B9C-A772-5C479F9F22CB}" type="pres">
      <dgm:prSet presAssocID="{B51E93ED-670C-444F-BC1C-366E797D2D83}" presName="connectorText" presStyleLbl="sibTrans2D1" presStyleIdx="0" presStyleCnt="2"/>
      <dgm:spPr/>
    </dgm:pt>
    <dgm:pt modelId="{287D8E2C-D222-45A3-B677-34CAEF92E5BB}" type="pres">
      <dgm:prSet presAssocID="{B7D7CF28-0BFB-40A3-BCFF-F6AF12585024}" presName="node" presStyleLbl="node1" presStyleIdx="1" presStyleCnt="3">
        <dgm:presLayoutVars>
          <dgm:bulletEnabled val="1"/>
        </dgm:presLayoutVars>
      </dgm:prSet>
      <dgm:spPr/>
    </dgm:pt>
    <dgm:pt modelId="{ABA60CE2-7245-4C26-A457-CDECBC89B10F}" type="pres">
      <dgm:prSet presAssocID="{B088E167-42F0-404B-804F-9FE9B02A67BE}" presName="sibTrans" presStyleLbl="sibTrans2D1" presStyleIdx="1" presStyleCnt="2"/>
      <dgm:spPr/>
    </dgm:pt>
    <dgm:pt modelId="{AF3DAB4A-4824-4F5A-A651-628095BDDFF1}" type="pres">
      <dgm:prSet presAssocID="{B088E167-42F0-404B-804F-9FE9B02A67BE}" presName="connectorText" presStyleLbl="sibTrans2D1" presStyleIdx="1" presStyleCnt="2"/>
      <dgm:spPr/>
    </dgm:pt>
    <dgm:pt modelId="{FB955BD3-B519-4FCD-A235-C6694F561053}" type="pres">
      <dgm:prSet presAssocID="{A87AC07B-9E40-4896-B6D7-720E57457A9C}" presName="node" presStyleLbl="node1" presStyleIdx="2" presStyleCnt="3">
        <dgm:presLayoutVars>
          <dgm:bulletEnabled val="1"/>
        </dgm:presLayoutVars>
      </dgm:prSet>
      <dgm:spPr/>
    </dgm:pt>
  </dgm:ptLst>
  <dgm:cxnLst>
    <dgm:cxn modelId="{8FE5019A-CD4F-4043-ACE2-435B14890E6D}" type="presOf" srcId="{B7D7CF28-0BFB-40A3-BCFF-F6AF12585024}" destId="{287D8E2C-D222-45A3-B677-34CAEF92E5BB}" srcOrd="0" destOrd="0" presId="urn:microsoft.com/office/officeart/2005/8/layout/process1"/>
    <dgm:cxn modelId="{D0936890-8CF3-44FB-B4BB-3770DDA70B65}" type="presOf" srcId="{B51E93ED-670C-444F-BC1C-366E797D2D83}" destId="{7AB34329-BD1C-43AF-8066-0AC20C3FF4A6}" srcOrd="0" destOrd="0" presId="urn:microsoft.com/office/officeart/2005/8/layout/process1"/>
    <dgm:cxn modelId="{22D1A284-D076-4C18-B629-CBE0B5AF744C}" srcId="{503A8559-69A3-465C-B778-FDFD6FF1D46E}" destId="{A87AC07B-9E40-4896-B6D7-720E57457A9C}" srcOrd="2" destOrd="0" parTransId="{A317C4AA-D430-43F8-937C-D05018B66309}" sibTransId="{71B81914-89DE-45B5-94A4-F1761CD22811}"/>
    <dgm:cxn modelId="{16C65C7D-9BE4-49C8-BAEC-428377672AAC}" type="presOf" srcId="{A07C9028-1195-4959-A32B-D7D1AD1D686B}" destId="{8D8B9CA2-945F-4DEF-B80C-25AC42765B77}" srcOrd="0" destOrd="0" presId="urn:microsoft.com/office/officeart/2005/8/layout/process1"/>
    <dgm:cxn modelId="{AEA9E07B-E613-4F6B-AC2A-8483B522DD47}" type="presOf" srcId="{A87AC07B-9E40-4896-B6D7-720E57457A9C}" destId="{FB955BD3-B519-4FCD-A235-C6694F561053}" srcOrd="0" destOrd="0" presId="urn:microsoft.com/office/officeart/2005/8/layout/process1"/>
    <dgm:cxn modelId="{D449F257-16E5-4671-81D7-9616903658E5}" type="presOf" srcId="{B088E167-42F0-404B-804F-9FE9B02A67BE}" destId="{ABA60CE2-7245-4C26-A457-CDECBC89B10F}" srcOrd="0" destOrd="0" presId="urn:microsoft.com/office/officeart/2005/8/layout/process1"/>
    <dgm:cxn modelId="{92BE0A15-5899-4938-95AC-7155E8F1EBBE}" srcId="{503A8559-69A3-465C-B778-FDFD6FF1D46E}" destId="{A07C9028-1195-4959-A32B-D7D1AD1D686B}" srcOrd="0" destOrd="0" parTransId="{C0C43C45-29AD-433F-8D85-4379F05998C7}" sibTransId="{B51E93ED-670C-444F-BC1C-366E797D2D83}"/>
    <dgm:cxn modelId="{D48168CC-D051-4384-9C8D-768CA9B63E7A}" type="presOf" srcId="{B51E93ED-670C-444F-BC1C-366E797D2D83}" destId="{AF34B59E-D0BE-4B9C-A772-5C479F9F22CB}" srcOrd="1" destOrd="0" presId="urn:microsoft.com/office/officeart/2005/8/layout/process1"/>
    <dgm:cxn modelId="{16964EDB-8115-4C82-B2DA-8C47347EA40C}" type="presOf" srcId="{503A8559-69A3-465C-B778-FDFD6FF1D46E}" destId="{DC55E920-794F-4338-93EE-97981367A8DE}" srcOrd="0" destOrd="0" presId="urn:microsoft.com/office/officeart/2005/8/layout/process1"/>
    <dgm:cxn modelId="{82154104-C7A9-4330-AAD5-6DC45F35BECE}" srcId="{503A8559-69A3-465C-B778-FDFD6FF1D46E}" destId="{B7D7CF28-0BFB-40A3-BCFF-F6AF12585024}" srcOrd="1" destOrd="0" parTransId="{033941CD-90DF-4C94-BA1D-ADEC376A5A85}" sibTransId="{B088E167-42F0-404B-804F-9FE9B02A67BE}"/>
    <dgm:cxn modelId="{9BCDDD7F-5510-4C32-896C-7647DD18F0B9}" type="presOf" srcId="{B088E167-42F0-404B-804F-9FE9B02A67BE}" destId="{AF3DAB4A-4824-4F5A-A651-628095BDDFF1}" srcOrd="1" destOrd="0" presId="urn:microsoft.com/office/officeart/2005/8/layout/process1"/>
    <dgm:cxn modelId="{0308B091-96B0-4591-A82C-27F0FAF5AAAF}" type="presParOf" srcId="{DC55E920-794F-4338-93EE-97981367A8DE}" destId="{8D8B9CA2-945F-4DEF-B80C-25AC42765B77}" srcOrd="0" destOrd="0" presId="urn:microsoft.com/office/officeart/2005/8/layout/process1"/>
    <dgm:cxn modelId="{AA5CE00B-28E1-4658-8854-E061CBDBE154}" type="presParOf" srcId="{DC55E920-794F-4338-93EE-97981367A8DE}" destId="{7AB34329-BD1C-43AF-8066-0AC20C3FF4A6}" srcOrd="1" destOrd="0" presId="urn:microsoft.com/office/officeart/2005/8/layout/process1"/>
    <dgm:cxn modelId="{41AFFAFC-F87E-442C-AAF0-38DCC319CE10}" type="presParOf" srcId="{7AB34329-BD1C-43AF-8066-0AC20C3FF4A6}" destId="{AF34B59E-D0BE-4B9C-A772-5C479F9F22CB}" srcOrd="0" destOrd="0" presId="urn:microsoft.com/office/officeart/2005/8/layout/process1"/>
    <dgm:cxn modelId="{D9DAD34D-7305-4BC8-ACE2-94208713BA73}" type="presParOf" srcId="{DC55E920-794F-4338-93EE-97981367A8DE}" destId="{287D8E2C-D222-45A3-B677-34CAEF92E5BB}" srcOrd="2" destOrd="0" presId="urn:microsoft.com/office/officeart/2005/8/layout/process1"/>
    <dgm:cxn modelId="{17A84168-FB09-4139-A4C0-A8FEDE8DDC66}" type="presParOf" srcId="{DC55E920-794F-4338-93EE-97981367A8DE}" destId="{ABA60CE2-7245-4C26-A457-CDECBC89B10F}" srcOrd="3" destOrd="0" presId="urn:microsoft.com/office/officeart/2005/8/layout/process1"/>
    <dgm:cxn modelId="{359F1521-960F-4F5F-9A26-708E4B84A7E9}" type="presParOf" srcId="{ABA60CE2-7245-4C26-A457-CDECBC89B10F}" destId="{AF3DAB4A-4824-4F5A-A651-628095BDDFF1}" srcOrd="0" destOrd="0" presId="urn:microsoft.com/office/officeart/2005/8/layout/process1"/>
    <dgm:cxn modelId="{BD9DFF90-D178-4A5B-B863-F58CC293030C}" type="presParOf" srcId="{DC55E920-794F-4338-93EE-97981367A8DE}" destId="{FB955BD3-B519-4FCD-A235-C6694F56105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A8559-69A3-465C-B778-FDFD6FF1D46E}" type="doc">
      <dgm:prSet loTypeId="urn:microsoft.com/office/officeart/2005/8/layout/process1" loCatId="process" qsTypeId="urn:microsoft.com/office/officeart/2005/8/quickstyle/simple1" qsCatId="simple" csTypeId="urn:microsoft.com/office/officeart/2005/8/colors/accent3_1" csCatId="accent3" phldr="1"/>
      <dgm:spPr/>
    </dgm:pt>
    <dgm:pt modelId="{A07C9028-1195-4959-A32B-D7D1AD1D686B}">
      <dgm:prSet phldrT="[Texto]" custT="1"/>
      <dgm:spPr/>
      <dgm:t>
        <a:bodyPr/>
        <a:lstStyle/>
        <a:p>
          <a:r>
            <a:rPr lang="es-ES" sz="1800" dirty="0"/>
            <a:t>Estrategias de desarrollo a 20  años</a:t>
          </a:r>
          <a:endParaRPr lang="en-US" sz="1800" dirty="0"/>
        </a:p>
      </dgm:t>
    </dgm:pt>
    <dgm:pt modelId="{C0C43C45-29AD-433F-8D85-4379F05998C7}" type="parTrans" cxnId="{92BE0A15-5899-4938-95AC-7155E8F1EBBE}">
      <dgm:prSet/>
      <dgm:spPr/>
      <dgm:t>
        <a:bodyPr/>
        <a:lstStyle/>
        <a:p>
          <a:endParaRPr lang="en-US"/>
        </a:p>
      </dgm:t>
    </dgm:pt>
    <dgm:pt modelId="{B51E93ED-670C-444F-BC1C-366E797D2D83}" type="sibTrans" cxnId="{92BE0A15-5899-4938-95AC-7155E8F1EBBE}">
      <dgm:prSet/>
      <dgm:spPr/>
      <dgm:t>
        <a:bodyPr/>
        <a:lstStyle/>
        <a:p>
          <a:endParaRPr lang="en-US"/>
        </a:p>
      </dgm:t>
    </dgm:pt>
    <dgm:pt modelId="{A87AC07B-9E40-4896-B6D7-720E57457A9C}">
      <dgm:prSet phldrT="[Texto]" custT="1"/>
      <dgm:spPr/>
      <dgm:t>
        <a:bodyPr/>
        <a:lstStyle/>
        <a:p>
          <a:r>
            <a:rPr lang="es-ES" sz="1800" dirty="0"/>
            <a:t>Planes de inversión al año 2025</a:t>
          </a:r>
          <a:endParaRPr lang="en-US" sz="1800" dirty="0"/>
        </a:p>
      </dgm:t>
    </dgm:pt>
    <dgm:pt modelId="{A317C4AA-D430-43F8-937C-D05018B66309}" type="parTrans" cxnId="{22D1A284-D076-4C18-B629-CBE0B5AF744C}">
      <dgm:prSet/>
      <dgm:spPr/>
      <dgm:t>
        <a:bodyPr/>
        <a:lstStyle/>
        <a:p>
          <a:endParaRPr lang="en-US"/>
        </a:p>
      </dgm:t>
    </dgm:pt>
    <dgm:pt modelId="{71B81914-89DE-45B5-94A4-F1761CD22811}" type="sibTrans" cxnId="{22D1A284-D076-4C18-B629-CBE0B5AF744C}">
      <dgm:prSet/>
      <dgm:spPr/>
      <dgm:t>
        <a:bodyPr/>
        <a:lstStyle/>
        <a:p>
          <a:endParaRPr lang="en-US"/>
        </a:p>
      </dgm:t>
    </dgm:pt>
    <dgm:pt modelId="{DC55E920-794F-4338-93EE-97981367A8DE}" type="pres">
      <dgm:prSet presAssocID="{503A8559-69A3-465C-B778-FDFD6FF1D46E}" presName="Name0" presStyleCnt="0">
        <dgm:presLayoutVars>
          <dgm:dir/>
          <dgm:resizeHandles val="exact"/>
        </dgm:presLayoutVars>
      </dgm:prSet>
      <dgm:spPr/>
    </dgm:pt>
    <dgm:pt modelId="{8D8B9CA2-945F-4DEF-B80C-25AC42765B77}" type="pres">
      <dgm:prSet presAssocID="{A07C9028-1195-4959-A32B-D7D1AD1D686B}" presName="node" presStyleLbl="node1" presStyleIdx="0" presStyleCnt="2">
        <dgm:presLayoutVars>
          <dgm:bulletEnabled val="1"/>
        </dgm:presLayoutVars>
      </dgm:prSet>
      <dgm:spPr/>
    </dgm:pt>
    <dgm:pt modelId="{7AB34329-BD1C-43AF-8066-0AC20C3FF4A6}" type="pres">
      <dgm:prSet presAssocID="{B51E93ED-670C-444F-BC1C-366E797D2D83}" presName="sibTrans" presStyleLbl="sibTrans2D1" presStyleIdx="0" presStyleCnt="1"/>
      <dgm:spPr/>
    </dgm:pt>
    <dgm:pt modelId="{AF34B59E-D0BE-4B9C-A772-5C479F9F22CB}" type="pres">
      <dgm:prSet presAssocID="{B51E93ED-670C-444F-BC1C-366E797D2D83}" presName="connectorText" presStyleLbl="sibTrans2D1" presStyleIdx="0" presStyleCnt="1"/>
      <dgm:spPr/>
    </dgm:pt>
    <dgm:pt modelId="{FB955BD3-B519-4FCD-A235-C6694F561053}" type="pres">
      <dgm:prSet presAssocID="{A87AC07B-9E40-4896-B6D7-720E57457A9C}" presName="node" presStyleLbl="node1" presStyleIdx="1" presStyleCnt="2">
        <dgm:presLayoutVars>
          <dgm:bulletEnabled val="1"/>
        </dgm:presLayoutVars>
      </dgm:prSet>
      <dgm:spPr/>
    </dgm:pt>
  </dgm:ptLst>
  <dgm:cxnLst>
    <dgm:cxn modelId="{22D1A284-D076-4C18-B629-CBE0B5AF744C}" srcId="{503A8559-69A3-465C-B778-FDFD6FF1D46E}" destId="{A87AC07B-9E40-4896-B6D7-720E57457A9C}" srcOrd="1" destOrd="0" parTransId="{A317C4AA-D430-43F8-937C-D05018B66309}" sibTransId="{71B81914-89DE-45B5-94A4-F1761CD22811}"/>
    <dgm:cxn modelId="{F9529DB8-4528-49BA-999F-877D0C9A0C7A}" type="presOf" srcId="{B51E93ED-670C-444F-BC1C-366E797D2D83}" destId="{AF34B59E-D0BE-4B9C-A772-5C479F9F22CB}" srcOrd="1" destOrd="0" presId="urn:microsoft.com/office/officeart/2005/8/layout/process1"/>
    <dgm:cxn modelId="{1E2DC167-6C1F-4A11-8AFD-8D1CF46466E5}" type="presOf" srcId="{503A8559-69A3-465C-B778-FDFD6FF1D46E}" destId="{DC55E920-794F-4338-93EE-97981367A8DE}" srcOrd="0" destOrd="0" presId="urn:microsoft.com/office/officeart/2005/8/layout/process1"/>
    <dgm:cxn modelId="{0E568949-C237-451D-BBEF-DE08026FBEE6}" type="presOf" srcId="{A07C9028-1195-4959-A32B-D7D1AD1D686B}" destId="{8D8B9CA2-945F-4DEF-B80C-25AC42765B77}" srcOrd="0" destOrd="0" presId="urn:microsoft.com/office/officeart/2005/8/layout/process1"/>
    <dgm:cxn modelId="{4862B567-02DE-4996-97C9-F9B7339783E7}" type="presOf" srcId="{A87AC07B-9E40-4896-B6D7-720E57457A9C}" destId="{FB955BD3-B519-4FCD-A235-C6694F561053}" srcOrd="0" destOrd="0" presId="urn:microsoft.com/office/officeart/2005/8/layout/process1"/>
    <dgm:cxn modelId="{92BE0A15-5899-4938-95AC-7155E8F1EBBE}" srcId="{503A8559-69A3-465C-B778-FDFD6FF1D46E}" destId="{A07C9028-1195-4959-A32B-D7D1AD1D686B}" srcOrd="0" destOrd="0" parTransId="{C0C43C45-29AD-433F-8D85-4379F05998C7}" sibTransId="{B51E93ED-670C-444F-BC1C-366E797D2D83}"/>
    <dgm:cxn modelId="{D82AAE27-8438-4B80-87E0-59864904B9A5}" type="presOf" srcId="{B51E93ED-670C-444F-BC1C-366E797D2D83}" destId="{7AB34329-BD1C-43AF-8066-0AC20C3FF4A6}" srcOrd="0" destOrd="0" presId="urn:microsoft.com/office/officeart/2005/8/layout/process1"/>
    <dgm:cxn modelId="{14EAC4E5-FE2F-4632-9A62-3CCFB0A1B81D}" type="presParOf" srcId="{DC55E920-794F-4338-93EE-97981367A8DE}" destId="{8D8B9CA2-945F-4DEF-B80C-25AC42765B77}" srcOrd="0" destOrd="0" presId="urn:microsoft.com/office/officeart/2005/8/layout/process1"/>
    <dgm:cxn modelId="{C84430F6-E0E0-4244-B928-1963651B3F8F}" type="presParOf" srcId="{DC55E920-794F-4338-93EE-97981367A8DE}" destId="{7AB34329-BD1C-43AF-8066-0AC20C3FF4A6}" srcOrd="1" destOrd="0" presId="urn:microsoft.com/office/officeart/2005/8/layout/process1"/>
    <dgm:cxn modelId="{16FA4555-9642-4D7F-87BA-7D3E2884190B}" type="presParOf" srcId="{7AB34329-BD1C-43AF-8066-0AC20C3FF4A6}" destId="{AF34B59E-D0BE-4B9C-A772-5C479F9F22CB}" srcOrd="0" destOrd="0" presId="urn:microsoft.com/office/officeart/2005/8/layout/process1"/>
    <dgm:cxn modelId="{9D191673-724B-4FF1-837D-B135EE937691}" type="presParOf" srcId="{DC55E920-794F-4338-93EE-97981367A8DE}" destId="{FB955BD3-B519-4FCD-A235-C6694F56105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B9CA2-945F-4DEF-B80C-25AC42765B77}">
      <dsp:nvSpPr>
        <dsp:cNvPr id="0" name=""/>
        <dsp:cNvSpPr/>
      </dsp:nvSpPr>
      <dsp:spPr>
        <a:xfrm>
          <a:off x="5767" y="0"/>
          <a:ext cx="1723842" cy="98961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Estrategias de desarrollo a 30  años</a:t>
          </a:r>
          <a:endParaRPr lang="en-US" sz="1400" kern="1200" dirty="0"/>
        </a:p>
      </dsp:txBody>
      <dsp:txXfrm>
        <a:off x="34752" y="28985"/>
        <a:ext cx="1665872" cy="931644"/>
      </dsp:txXfrm>
    </dsp:sp>
    <dsp:sp modelId="{7AB34329-BD1C-43AF-8066-0AC20C3FF4A6}">
      <dsp:nvSpPr>
        <dsp:cNvPr id="0" name=""/>
        <dsp:cNvSpPr/>
      </dsp:nvSpPr>
      <dsp:spPr>
        <a:xfrm>
          <a:off x="1901994" y="281050"/>
          <a:ext cx="365454" cy="42751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01994" y="366552"/>
        <a:ext cx="255818" cy="256508"/>
      </dsp:txXfrm>
    </dsp:sp>
    <dsp:sp modelId="{287D8E2C-D222-45A3-B677-34CAEF92E5BB}">
      <dsp:nvSpPr>
        <dsp:cNvPr id="0" name=""/>
        <dsp:cNvSpPr/>
      </dsp:nvSpPr>
      <dsp:spPr>
        <a:xfrm>
          <a:off x="2419146" y="0"/>
          <a:ext cx="1723842" cy="98961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Estrategia regional de transporte y prioridades a 10 años</a:t>
          </a:r>
          <a:endParaRPr lang="en-US" sz="1400" kern="1200" dirty="0"/>
        </a:p>
      </dsp:txBody>
      <dsp:txXfrm>
        <a:off x="2448131" y="28985"/>
        <a:ext cx="1665872" cy="931644"/>
      </dsp:txXfrm>
    </dsp:sp>
    <dsp:sp modelId="{ABA60CE2-7245-4C26-A457-CDECBC89B10F}">
      <dsp:nvSpPr>
        <dsp:cNvPr id="0" name=""/>
        <dsp:cNvSpPr/>
      </dsp:nvSpPr>
      <dsp:spPr>
        <a:xfrm>
          <a:off x="4315373" y="281050"/>
          <a:ext cx="365454" cy="42751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315373" y="366552"/>
        <a:ext cx="255818" cy="256508"/>
      </dsp:txXfrm>
    </dsp:sp>
    <dsp:sp modelId="{FB955BD3-B519-4FCD-A235-C6694F561053}">
      <dsp:nvSpPr>
        <dsp:cNvPr id="0" name=""/>
        <dsp:cNvSpPr/>
      </dsp:nvSpPr>
      <dsp:spPr>
        <a:xfrm>
          <a:off x="4832526" y="0"/>
          <a:ext cx="1723842" cy="98961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t>Planes de inversión a 10 años</a:t>
          </a:r>
          <a:endParaRPr lang="en-US" sz="1400" kern="1200" dirty="0"/>
        </a:p>
      </dsp:txBody>
      <dsp:txXfrm>
        <a:off x="4861511" y="28985"/>
        <a:ext cx="1665872" cy="931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B9CA2-945F-4DEF-B80C-25AC42765B77}">
      <dsp:nvSpPr>
        <dsp:cNvPr id="0" name=""/>
        <dsp:cNvSpPr/>
      </dsp:nvSpPr>
      <dsp:spPr>
        <a:xfrm>
          <a:off x="1281" y="0"/>
          <a:ext cx="2733155" cy="98961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Estrategias de desarrollo a 20  años</a:t>
          </a:r>
          <a:endParaRPr lang="en-US" sz="1800" kern="1200" dirty="0"/>
        </a:p>
      </dsp:txBody>
      <dsp:txXfrm>
        <a:off x="30266" y="28985"/>
        <a:ext cx="2675185" cy="931644"/>
      </dsp:txXfrm>
    </dsp:sp>
    <dsp:sp modelId="{7AB34329-BD1C-43AF-8066-0AC20C3FF4A6}">
      <dsp:nvSpPr>
        <dsp:cNvPr id="0" name=""/>
        <dsp:cNvSpPr/>
      </dsp:nvSpPr>
      <dsp:spPr>
        <a:xfrm>
          <a:off x="3007752" y="155895"/>
          <a:ext cx="579428" cy="67782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07752" y="291459"/>
        <a:ext cx="405600" cy="406694"/>
      </dsp:txXfrm>
    </dsp:sp>
    <dsp:sp modelId="{FB955BD3-B519-4FCD-A235-C6694F561053}">
      <dsp:nvSpPr>
        <dsp:cNvPr id="0" name=""/>
        <dsp:cNvSpPr/>
      </dsp:nvSpPr>
      <dsp:spPr>
        <a:xfrm>
          <a:off x="3827699" y="0"/>
          <a:ext cx="2733155" cy="98961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Planes de inversión al año 2025</a:t>
          </a:r>
          <a:endParaRPr lang="en-US" sz="1800" kern="1200" dirty="0"/>
        </a:p>
      </dsp:txBody>
      <dsp:txXfrm>
        <a:off x="3856684" y="28985"/>
        <a:ext cx="2675185" cy="9316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0.40208</cdr:x>
      <cdr:y>0.40277</cdr:y>
    </cdr:from>
    <cdr:to>
      <cdr:x>0.59792</cdr:x>
      <cdr:y>0.59722</cdr:y>
    </cdr:to>
    <cdr:sp macro="" textlink="">
      <cdr:nvSpPr>
        <cdr:cNvPr id="2" name="TextBox 1">
          <a:extLst xmlns:a="http://schemas.openxmlformats.org/drawingml/2006/main">
            <a:ext uri="{FF2B5EF4-FFF2-40B4-BE49-F238E27FC236}">
              <a16:creationId xmlns:a16="http://schemas.microsoft.com/office/drawing/2014/main" id="{82362300-6BF4-458B-BB5F-B6240FEEB49F}"/>
            </a:ext>
          </a:extLst>
        </cdr:cNvPr>
        <cdr:cNvSpPr txBox="1"/>
      </cdr:nvSpPr>
      <cdr:spPr>
        <a:xfrm xmlns:a="http://schemas.openxmlformats.org/drawingml/2006/main">
          <a:off x="1286236" y="775597"/>
          <a:ext cx="626484" cy="3744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$2.2B</a:t>
          </a:r>
        </a:p>
      </cdr:txBody>
    </cdr:sp>
  </cdr:relSizeAnchor>
</c:userShapes>
</file>

<file path=ppt/drawings/drawing2.xml><?xml version="1.0" encoding="utf-8"?>
<c:userShapes xmlns:c="http://schemas.openxmlformats.org/drawingml/2006/chart">
  <cdr:relSizeAnchor xmlns:cdr="http://schemas.openxmlformats.org/drawingml/2006/chartDrawing">
    <cdr:from>
      <cdr:x>0.39283</cdr:x>
      <cdr:y>0.40466</cdr:y>
    </cdr:from>
    <cdr:to>
      <cdr:x>0.5769</cdr:x>
      <cdr:y>0.58802</cdr:y>
    </cdr:to>
    <cdr:sp macro="" textlink="">
      <cdr:nvSpPr>
        <cdr:cNvPr id="2" name="TextBox 1">
          <a:extLst xmlns:a="http://schemas.openxmlformats.org/drawingml/2006/main">
            <a:ext uri="{FF2B5EF4-FFF2-40B4-BE49-F238E27FC236}">
              <a16:creationId xmlns:a16="http://schemas.microsoft.com/office/drawing/2014/main" id="{82362300-6BF4-458B-BB5F-B6240FEEB49F}"/>
            </a:ext>
          </a:extLst>
        </cdr:cNvPr>
        <cdr:cNvSpPr txBox="1"/>
      </cdr:nvSpPr>
      <cdr:spPr>
        <a:xfrm xmlns:a="http://schemas.openxmlformats.org/drawingml/2006/main">
          <a:off x="1337037" y="826389"/>
          <a:ext cx="626484" cy="3744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$2.2B</a:t>
          </a:r>
        </a:p>
      </cdr:txBody>
    </cdr:sp>
  </cdr:relSizeAnchor>
</c:userShapes>
</file>

<file path=ppt/drawings/drawing3.xml><?xml version="1.0" encoding="utf-8"?>
<c:userShapes xmlns:c="http://schemas.openxmlformats.org/drawingml/2006/chart">
  <cdr:relSizeAnchor xmlns:cdr="http://schemas.openxmlformats.org/drawingml/2006/chartDrawing">
    <cdr:from>
      <cdr:x>0.35285</cdr:x>
      <cdr:y>0.06554</cdr:y>
    </cdr:from>
    <cdr:to>
      <cdr:x>0.6393</cdr:x>
      <cdr:y>0.15232</cdr:y>
    </cdr:to>
    <cdr:sp macro="" textlink="">
      <cdr:nvSpPr>
        <cdr:cNvPr id="2" name="Rectángulo 1"/>
        <cdr:cNvSpPr>
          <a:spLocks xmlns:a="http://schemas.openxmlformats.org/drawingml/2006/main" noChangeArrowheads="1"/>
        </cdr:cNvSpPr>
      </cdr:nvSpPr>
      <cdr:spPr bwMode="auto">
        <a:xfrm xmlns:a="http://schemas.openxmlformats.org/drawingml/2006/main">
          <a:off x="1435361" y="232449"/>
          <a:ext cx="1165255"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spcBef>
              <a:spcPct val="0"/>
            </a:spcBef>
            <a:buFontTx/>
            <a:buNone/>
          </a:pPr>
          <a:r>
            <a:rPr lang="es-ES_tradnl" altLang="en-US" sz="1400" dirty="0">
              <a:solidFill>
                <a:schemeClr val="tx1">
                  <a:lumMod val="75000"/>
                  <a:lumOff val="25000"/>
                </a:schemeClr>
              </a:solidFill>
              <a:latin typeface="+mn-lt"/>
            </a:rPr>
            <a:t>Cifras en USD</a:t>
          </a:r>
        </a:p>
      </cdr:txBody>
    </cdr:sp>
  </cdr:relSizeAnchor>
</c:userShapes>
</file>

<file path=ppt/drawings/drawing4.xml><?xml version="1.0" encoding="utf-8"?>
<c:userShapes xmlns:c="http://schemas.openxmlformats.org/drawingml/2006/chart">
  <cdr:relSizeAnchor xmlns:cdr="http://schemas.openxmlformats.org/drawingml/2006/chartDrawing">
    <cdr:from>
      <cdr:x>0.40908</cdr:x>
      <cdr:y>0.0773</cdr:y>
    </cdr:from>
    <cdr:to>
      <cdr:x>0.65722</cdr:x>
      <cdr:y>0.16407</cdr:y>
    </cdr:to>
    <cdr:sp macro="" textlink="">
      <cdr:nvSpPr>
        <cdr:cNvPr id="2" name="Rectángulo 1"/>
        <cdr:cNvSpPr>
          <a:spLocks xmlns:a="http://schemas.openxmlformats.org/drawingml/2006/main" noChangeArrowheads="1"/>
        </cdr:cNvSpPr>
      </cdr:nvSpPr>
      <cdr:spPr bwMode="auto">
        <a:xfrm xmlns:a="http://schemas.openxmlformats.org/drawingml/2006/main">
          <a:off x="1926972" y="274142"/>
          <a:ext cx="1168910"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ct val="0"/>
            </a:spcBef>
            <a:buFontTx/>
            <a:buNone/>
          </a:pPr>
          <a:r>
            <a:rPr lang="es-ES_tradnl" altLang="en-US" sz="1400" dirty="0">
              <a:solidFill>
                <a:schemeClr val="tx1">
                  <a:lumMod val="75000"/>
                  <a:lumOff val="25000"/>
                </a:schemeClr>
              </a:solidFill>
            </a:rPr>
            <a:t>Cifras en USD</a:t>
          </a:r>
        </a:p>
      </cdr:txBody>
    </cdr:sp>
  </cdr:relSizeAnchor>
  <cdr:relSizeAnchor xmlns:cdr="http://schemas.openxmlformats.org/drawingml/2006/chartDrawing">
    <cdr:from>
      <cdr:x>0.16619</cdr:x>
      <cdr:y>0</cdr:y>
    </cdr:from>
    <cdr:to>
      <cdr:x>1</cdr:x>
      <cdr:y>0.08678</cdr:y>
    </cdr:to>
    <cdr:sp macro="" textlink="">
      <cdr:nvSpPr>
        <cdr:cNvPr id="3" name="Rectángulo 2"/>
        <cdr:cNvSpPr>
          <a:spLocks xmlns:a="http://schemas.openxmlformats.org/drawingml/2006/main" noChangeArrowheads="1"/>
        </cdr:cNvSpPr>
      </cdr:nvSpPr>
      <cdr:spPr bwMode="auto">
        <a:xfrm xmlns:a="http://schemas.openxmlformats.org/drawingml/2006/main">
          <a:off x="872636" y="0"/>
          <a:ext cx="3927678"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ct val="0"/>
            </a:spcBef>
            <a:buFontTx/>
            <a:buNone/>
          </a:pPr>
          <a:r>
            <a:rPr lang="es-ES_tradnl" altLang="en-US" sz="1400" dirty="0">
              <a:solidFill>
                <a:schemeClr val="tx1">
                  <a:lumMod val="75000"/>
                  <a:lumOff val="25000"/>
                </a:schemeClr>
              </a:solidFill>
            </a:rPr>
            <a:t>Tarifa usuario BRT y sistema convencional de buses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3220596-BE79-41C5-B2A2-0E3A5652D199}" type="datetimeFigureOut">
              <a:rPr lang="en-US" smtClean="0"/>
              <a:t>5/3/2017</a:t>
            </a:fld>
            <a:endParaRPr lang="en-US"/>
          </a:p>
        </p:txBody>
      </p:sp>
      <p:sp>
        <p:nvSpPr>
          <p:cNvPr id="4" name="Marcador de pie de página 3"/>
          <p:cNvSpPr>
            <a:spLocks noGrp="1"/>
          </p:cNvSpPr>
          <p:nvPr>
            <p:ph type="ftr" sz="quarter" idx="2"/>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70938" y="8829968"/>
            <a:ext cx="3037840" cy="466433"/>
          </a:xfrm>
          <a:prstGeom prst="rect">
            <a:avLst/>
          </a:prstGeom>
        </p:spPr>
        <p:txBody>
          <a:bodyPr vert="horz" lIns="93177" tIns="46589" rIns="93177" bIns="46589" rtlCol="0" anchor="b"/>
          <a:lstStyle>
            <a:lvl1pPr algn="r">
              <a:defRPr sz="1200"/>
            </a:lvl1pPr>
          </a:lstStyle>
          <a:p>
            <a:fld id="{7AB9E2FA-0216-429A-9986-34D8E2CE724B}" type="slidenum">
              <a:rPr lang="en-US" smtClean="0"/>
              <a:t>‹#›</a:t>
            </a:fld>
            <a:endParaRPr lang="en-US"/>
          </a:p>
        </p:txBody>
      </p:sp>
    </p:spTree>
    <p:extLst>
      <p:ext uri="{BB962C8B-B14F-4D97-AF65-F5344CB8AC3E}">
        <p14:creationId xmlns:p14="http://schemas.microsoft.com/office/powerpoint/2010/main" val="327794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cs typeface="Arial" charset="0"/>
              </a:defRPr>
            </a:lvl1pPr>
          </a:lstStyle>
          <a:p>
            <a:pPr>
              <a:defRPr/>
            </a:pPr>
            <a:endParaRPr lang="es-E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hangingPunct="1">
              <a:defRPr sz="1200">
                <a:cs typeface="Arial" charset="0"/>
              </a:defRPr>
            </a:lvl1pPr>
          </a:lstStyle>
          <a:p>
            <a:pPr>
              <a:defRPr/>
            </a:pPr>
            <a:fld id="{1B7AE195-683B-4579-957D-80FA1F6F7E9D}" type="datetimeFigureOut">
              <a:rPr lang="es-ES"/>
              <a:pPr>
                <a:defRPr/>
              </a:pPr>
              <a:t>03/05/2017</a:t>
            </a:fld>
            <a:endParaRPr lang="es-E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ES" noProof="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cs typeface="Arial" charset="0"/>
              </a:defRPr>
            </a:lvl1pPr>
          </a:lstStyle>
          <a:p>
            <a:pPr>
              <a:defRPr/>
            </a:pPr>
            <a:endParaRPr lang="es-E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6EF1F9FC-C8F3-4B07-A860-6A8F535252CD}" type="slidenum">
              <a:rPr lang="es-ES" altLang="en-US"/>
              <a:pPr>
                <a:defRPr/>
              </a:pPr>
              <a:t>‹#›</a:t>
            </a:fld>
            <a:endParaRPr lang="es-ES" altLang="en-US"/>
          </a:p>
        </p:txBody>
      </p:sp>
    </p:spTree>
    <p:extLst>
      <p:ext uri="{BB962C8B-B14F-4D97-AF65-F5344CB8AC3E}">
        <p14:creationId xmlns:p14="http://schemas.microsoft.com/office/powerpoint/2010/main" val="151669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6EF1F9FC-C8F3-4B07-A860-6A8F535252CD}" type="slidenum">
              <a:rPr lang="es-ES" altLang="en-US" smtClean="0"/>
              <a:pPr>
                <a:defRPr/>
              </a:pPr>
              <a:t>3</a:t>
            </a:fld>
            <a:endParaRPr lang="es-ES" altLang="en-US"/>
          </a:p>
        </p:txBody>
      </p:sp>
    </p:spTree>
    <p:extLst>
      <p:ext uri="{BB962C8B-B14F-4D97-AF65-F5344CB8AC3E}">
        <p14:creationId xmlns:p14="http://schemas.microsoft.com/office/powerpoint/2010/main" val="49867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12</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r>
              <a:rPr lang="es-ES_tradnl" altLang="en-US" b="1" baseline="0" dirty="0"/>
              <a:t>Tipos de ingresos</a:t>
            </a:r>
          </a:p>
          <a:p>
            <a:pPr marL="0" indent="0" eaLnBrk="1" hangingPunct="1">
              <a:spcBef>
                <a:spcPct val="0"/>
              </a:spcBef>
              <a:buFont typeface="Arial" panose="020B0604020202020204" pitchFamily="34" charset="0"/>
              <a:buNone/>
            </a:pPr>
            <a:endParaRPr lang="es-ES_tradnl" altLang="en-US" b="1" baseline="0" dirty="0"/>
          </a:p>
          <a:p>
            <a:pPr marL="171450" indent="-171450" eaLnBrk="1" hangingPunct="1">
              <a:spcBef>
                <a:spcPct val="0"/>
              </a:spcBef>
              <a:buFont typeface="Arial" panose="020B0604020202020204" pitchFamily="34" charset="0"/>
              <a:buChar char="•"/>
            </a:pPr>
            <a:r>
              <a:rPr lang="es-ES_tradnl" dirty="0"/>
              <a:t>Impuestos sobre la propiedad: </a:t>
            </a:r>
            <a:r>
              <a:rPr lang="es-ES_tradnl" dirty="0" err="1"/>
              <a:t>TransLink</a:t>
            </a:r>
            <a:r>
              <a:rPr lang="es-ES_tradnl" dirty="0"/>
              <a:t> evalúa el impuesto sobre la propiedad sobre el valor tasable neto del terreno y las mejoras dentro de los 21 municipios que componen su área de servicio. Según la legislación, esto aumenta en un tres por ciento cada año para mantener el ritmo de la inflación.</a:t>
            </a:r>
          </a:p>
          <a:p>
            <a:pPr marL="171450" indent="-171450" eaLnBrk="1" hangingPunct="1">
              <a:spcBef>
                <a:spcPct val="0"/>
              </a:spcBef>
              <a:buFont typeface="Arial" panose="020B0604020202020204" pitchFamily="34" charset="0"/>
              <a:buChar char="•"/>
            </a:pPr>
            <a:r>
              <a:rPr lang="es-ES_tradnl" dirty="0"/>
              <a:t>Impuestos sobre el combustible: Cuando la gente llena sus autos en la región de servicio de </a:t>
            </a:r>
            <a:r>
              <a:rPr lang="es-ES_tradnl" dirty="0" err="1"/>
              <a:t>TransLink</a:t>
            </a:r>
            <a:r>
              <a:rPr lang="es-ES_tradnl" dirty="0"/>
              <a:t>, 17 centavos de cada litro vendido va a </a:t>
            </a:r>
            <a:r>
              <a:rPr lang="es-ES_tradnl" dirty="0" err="1"/>
              <a:t>TransLink</a:t>
            </a:r>
            <a:r>
              <a:rPr lang="es-ES_tradnl" dirty="0"/>
              <a: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_tradnl" altLang="en-US" baseline="0" dirty="0"/>
              <a:t>Contribución del funcionamiento son liberaciones de gastos o impuestos a los proveedores, que terminan siendo subsidios.</a:t>
            </a:r>
          </a:p>
          <a:p>
            <a:pPr marL="171450" indent="-171450" eaLnBrk="1" hangingPunct="1">
              <a:spcBef>
                <a:spcPct val="0"/>
              </a:spcBef>
              <a:buFont typeface="Arial" panose="020B0604020202020204" pitchFamily="34" charset="0"/>
              <a:buChar char="•"/>
            </a:pPr>
            <a:r>
              <a:rPr lang="es-ES_tradnl" dirty="0"/>
              <a:t>Impuestos de estacionamiento: Cuando alguien paga el estacionamiento en esta región - como en un </a:t>
            </a:r>
            <a:r>
              <a:rPr lang="es-ES_tradnl" dirty="0" err="1"/>
              <a:t>parkade</a:t>
            </a:r>
            <a:r>
              <a:rPr lang="es-ES_tradnl" dirty="0"/>
              <a:t> del centro o un estacionamiento de pago en la universidad - se incluye un impuesto que va a </a:t>
            </a:r>
            <a:r>
              <a:rPr lang="es-ES_tradnl" dirty="0" err="1"/>
              <a:t>TransLink</a:t>
            </a:r>
            <a:r>
              <a:rPr lang="es-ES_tradnl" dirty="0"/>
              <a:t>. </a:t>
            </a:r>
          </a:p>
          <a:p>
            <a:pPr marL="171450" indent="-171450" eaLnBrk="1" hangingPunct="1">
              <a:spcBef>
                <a:spcPct val="0"/>
              </a:spcBef>
              <a:buFont typeface="Arial" panose="020B0604020202020204" pitchFamily="34" charset="0"/>
              <a:buChar char="•"/>
            </a:pPr>
            <a:r>
              <a:rPr lang="es-ES_tradnl" dirty="0"/>
              <a:t>Impuesto de energía: Este es un impuesto que se agrega a la cuenta de hidroelectricidad en Metro Vancouver. Funciona para ser alrededor de $ 1.90 cada mes (el máximo).</a:t>
            </a:r>
            <a:endParaRPr lang="es-ES_tradnl" altLang="en-US" dirty="0"/>
          </a:p>
          <a:p>
            <a:pPr marL="171450" indent="-171450" eaLnBrk="1" hangingPunct="1">
              <a:spcBef>
                <a:spcPct val="0"/>
              </a:spcBef>
              <a:buFont typeface="Arial" panose="020B0604020202020204" pitchFamily="34" charset="0"/>
              <a:buChar char="•"/>
            </a:pPr>
            <a:endParaRPr lang="es-ES_tradnl" altLang="en-US" baseline="0" dirty="0"/>
          </a:p>
        </p:txBody>
      </p:sp>
    </p:spTree>
    <p:extLst>
      <p:ext uri="{BB962C8B-B14F-4D97-AF65-F5344CB8AC3E}">
        <p14:creationId xmlns:p14="http://schemas.microsoft.com/office/powerpoint/2010/main" val="408434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13</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s-ES_tradnl" altLang="en-US" dirty="0"/>
              <a:t>Entre</a:t>
            </a:r>
            <a:r>
              <a:rPr lang="es-ES_tradnl" altLang="en-US" baseline="0" dirty="0"/>
              <a:t> las distintas alternativas de consecución de fondos, el impuesto al carbono y el cobro por congestión son las que mejor se adaptan a los principios para la financiación. Además contribuyen a la visión de largo plazo pues hacen una ciudad más segura, saludable y sostenible económica y ambientalmente.</a:t>
            </a:r>
          </a:p>
          <a:p>
            <a:pPr marL="171450" indent="-171450" eaLnBrk="1" hangingPunct="1">
              <a:spcBef>
                <a:spcPct val="0"/>
              </a:spcBef>
              <a:buFont typeface="Arial" panose="020B0604020202020204" pitchFamily="34" charset="0"/>
              <a:buChar char="•"/>
            </a:pPr>
            <a:r>
              <a:rPr lang="es-ES_tradnl" altLang="en-US" baseline="0" dirty="0"/>
              <a:t>Otras consideraciones de importancia son la aprobación ágil y oportuna de las nuevas fuentes de fondos, la entrega de los recursos de capital a la que se comprometieron las distintas estancias de gobierno, el crecimiento estable de las fuentes existentes de ingresos y la entrada en operación de peajes para los proyectos de infraestructura que los requieran.</a:t>
            </a:r>
          </a:p>
        </p:txBody>
      </p:sp>
    </p:spTree>
    <p:extLst>
      <p:ext uri="{BB962C8B-B14F-4D97-AF65-F5344CB8AC3E}">
        <p14:creationId xmlns:p14="http://schemas.microsoft.com/office/powerpoint/2010/main" val="135697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Noruega</a:t>
            </a:r>
            <a:r>
              <a:rPr lang="en-US" b="1" dirty="0"/>
              <a:t> -</a:t>
            </a:r>
          </a:p>
          <a:p>
            <a:pPr marL="171450" indent="-171450">
              <a:buFont typeface="Arial" panose="020B0604020202020204" pitchFamily="34" charset="0"/>
              <a:buChar char="•"/>
            </a:pPr>
            <a:r>
              <a:rPr lang="en-US" dirty="0" err="1"/>
              <a:t>Población</a:t>
            </a:r>
            <a:r>
              <a:rPr lang="en-US" dirty="0"/>
              <a:t> 5,1 </a:t>
            </a:r>
            <a:r>
              <a:rPr lang="en-US" dirty="0" err="1"/>
              <a:t>millones</a:t>
            </a:r>
            <a:endParaRPr lang="en-US" dirty="0"/>
          </a:p>
          <a:p>
            <a:pPr marL="171450" indent="-171450">
              <a:buFont typeface="Arial" panose="020B0604020202020204" pitchFamily="34" charset="0"/>
              <a:buChar char="•"/>
            </a:pPr>
            <a:r>
              <a:rPr lang="en-US" dirty="0"/>
              <a:t>PIB per capita EU 190</a:t>
            </a:r>
          </a:p>
          <a:p>
            <a:pPr marL="171450" indent="-171450">
              <a:buFont typeface="Arial" panose="020B0604020202020204" pitchFamily="34" charset="0"/>
              <a:buChar char="•"/>
            </a:pPr>
            <a:r>
              <a:rPr lang="en-US" dirty="0" err="1"/>
              <a:t>Tasa</a:t>
            </a:r>
            <a:r>
              <a:rPr lang="en-US" dirty="0"/>
              <a:t> de </a:t>
            </a:r>
            <a:r>
              <a:rPr lang="en-US" dirty="0" err="1"/>
              <a:t>desempleo</a:t>
            </a:r>
            <a:r>
              <a:rPr lang="en-US" baseline="0" dirty="0"/>
              <a:t> </a:t>
            </a:r>
            <a:r>
              <a:rPr lang="en-US" dirty="0"/>
              <a:t>3 %</a:t>
            </a:r>
          </a:p>
          <a:p>
            <a:endParaRPr lang="en-US" b="1" dirty="0"/>
          </a:p>
          <a:p>
            <a:r>
              <a:rPr lang="en-US" b="1" dirty="0"/>
              <a:t>Oslo + </a:t>
            </a:r>
            <a:r>
              <a:rPr lang="en-US" b="1" dirty="0" err="1"/>
              <a:t>Akershus</a:t>
            </a:r>
            <a:endParaRPr lang="en-US" b="1" dirty="0"/>
          </a:p>
          <a:p>
            <a:pPr marL="171450" indent="-171450">
              <a:buFont typeface="Arial" panose="020B0604020202020204" pitchFamily="34" charset="0"/>
              <a:buChar char="•"/>
            </a:pPr>
            <a:r>
              <a:rPr lang="en-US" dirty="0" err="1"/>
              <a:t>Población</a:t>
            </a:r>
            <a:r>
              <a:rPr lang="en-US" dirty="0"/>
              <a:t> 1,2 </a:t>
            </a:r>
            <a:r>
              <a:rPr lang="en-US" dirty="0" err="1"/>
              <a:t>millones</a:t>
            </a:r>
            <a:endParaRPr lang="en-US" dirty="0"/>
          </a:p>
          <a:p>
            <a:pPr marL="171450" indent="-171450">
              <a:buFont typeface="Arial" panose="020B0604020202020204" pitchFamily="34" charset="0"/>
              <a:buChar char="•"/>
            </a:pPr>
            <a:r>
              <a:rPr lang="en-US" dirty="0"/>
              <a:t>2 </a:t>
            </a:r>
            <a:r>
              <a:rPr lang="en-US" dirty="0" err="1"/>
              <a:t>provincias</a:t>
            </a:r>
            <a:endParaRPr lang="en-US" dirty="0"/>
          </a:p>
          <a:p>
            <a:pPr marL="171450" indent="-171450">
              <a:buFont typeface="Arial" panose="020B0604020202020204" pitchFamily="34" charset="0"/>
              <a:buChar char="•"/>
            </a:pPr>
            <a:r>
              <a:rPr lang="en-US" dirty="0"/>
              <a:t>22 + 1 </a:t>
            </a:r>
            <a:r>
              <a:rPr lang="en-US" dirty="0" err="1"/>
              <a:t>municipalidades</a:t>
            </a:r>
            <a:endParaRPr lang="en-US" dirty="0"/>
          </a:p>
          <a:p>
            <a:endParaRPr lang="en-GB" dirty="0"/>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14</a:t>
            </a:fld>
            <a:endParaRPr lang="es-ES" altLang="en-US"/>
          </a:p>
        </p:txBody>
      </p:sp>
    </p:spTree>
    <p:extLst>
      <p:ext uri="{BB962C8B-B14F-4D97-AF65-F5344CB8AC3E}">
        <p14:creationId xmlns:p14="http://schemas.microsoft.com/office/powerpoint/2010/main" val="2732323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15</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dirty="0"/>
          </a:p>
        </p:txBody>
      </p:sp>
    </p:spTree>
    <p:extLst>
      <p:ext uri="{BB962C8B-B14F-4D97-AF65-F5344CB8AC3E}">
        <p14:creationId xmlns:p14="http://schemas.microsoft.com/office/powerpoint/2010/main" val="227197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16</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n-US" dirty="0"/>
              <a:t>Características actuales del cordón de peajes:</a:t>
            </a:r>
          </a:p>
          <a:p>
            <a:pPr marL="171450" indent="-171450" eaLnBrk="1" hangingPunct="1">
              <a:spcBef>
                <a:spcPct val="0"/>
              </a:spcBef>
              <a:buFont typeface="Arial" panose="020B0604020202020204" pitchFamily="34" charset="0"/>
              <a:buChar char="•"/>
            </a:pPr>
            <a:r>
              <a:rPr lang="es-ES_tradnl" altLang="en-US" dirty="0"/>
              <a:t>Utiliza</a:t>
            </a:r>
            <a:r>
              <a:rPr lang="es-ES_tradnl" altLang="en-US" baseline="0" dirty="0"/>
              <a:t> pórticos que permiten el cobro sin que el usuario deba detenerse a pagar.</a:t>
            </a:r>
          </a:p>
          <a:p>
            <a:pPr marL="171450" indent="-171450" eaLnBrk="1" hangingPunct="1">
              <a:spcBef>
                <a:spcPct val="0"/>
              </a:spcBef>
              <a:buFont typeface="Arial" panose="020B0604020202020204" pitchFamily="34" charset="0"/>
              <a:buChar char="•"/>
            </a:pPr>
            <a:r>
              <a:rPr lang="es-ES_tradnl" altLang="en-US" baseline="0" dirty="0"/>
              <a:t>Las autopistas de acceso son hasta de 5 carriles</a:t>
            </a:r>
          </a:p>
          <a:p>
            <a:pPr marL="171450" indent="-171450" eaLnBrk="1" hangingPunct="1">
              <a:spcBef>
                <a:spcPct val="0"/>
              </a:spcBef>
              <a:buFont typeface="Arial" panose="020B0604020202020204" pitchFamily="34" charset="0"/>
              <a:buChar char="•"/>
            </a:pPr>
            <a:r>
              <a:rPr lang="es-ES_tradnl" altLang="en-US" dirty="0"/>
              <a:t>Peajes vigentes</a:t>
            </a:r>
          </a:p>
          <a:p>
            <a:pPr marL="171450" indent="-171450" eaLnBrk="1" hangingPunct="1">
              <a:spcBef>
                <a:spcPct val="0"/>
              </a:spcBef>
              <a:buFont typeface="Arial" panose="020B0604020202020204" pitchFamily="34" charset="0"/>
              <a:buChar char="•"/>
            </a:pPr>
            <a:endParaRPr lang="es-ES_tradnl" altLang="en-US" baseline="0" dirty="0"/>
          </a:p>
          <a:p>
            <a:pPr marL="574675" indent="-285750">
              <a:buSzPct val="70000"/>
              <a:buFont typeface="Wingdings" panose="05000000000000000000" pitchFamily="2" charset="2"/>
              <a:buChar char="q"/>
              <a:tabLst>
                <a:tab pos="223838" algn="l"/>
              </a:tabLst>
            </a:pPr>
            <a:r>
              <a:rPr lang="es-ES" sz="1600" b="1" dirty="0">
                <a:solidFill>
                  <a:schemeClr val="tx2"/>
                </a:solidFill>
              </a:rPr>
              <a:t>PAQUETE 1 </a:t>
            </a:r>
            <a:r>
              <a:rPr lang="es-ES" sz="1600" dirty="0"/>
              <a:t>financió 27 proyectos</a:t>
            </a:r>
          </a:p>
          <a:p>
            <a:pPr marL="1031875" lvl="1" indent="-285750">
              <a:buSzPct val="70000"/>
              <a:buFont typeface="Arial" panose="020B0604020202020204" pitchFamily="34" charset="0"/>
              <a:buChar char="•"/>
              <a:tabLst>
                <a:tab pos="223838" algn="l"/>
              </a:tabLst>
            </a:pPr>
            <a:r>
              <a:rPr lang="es-ES" sz="1600" dirty="0"/>
              <a:t>Carril bus</a:t>
            </a:r>
          </a:p>
          <a:p>
            <a:pPr marL="1031875" lvl="1" indent="-285750">
              <a:buSzPct val="70000"/>
              <a:buFont typeface="Arial" panose="020B0604020202020204" pitchFamily="34" charset="0"/>
              <a:buChar char="•"/>
              <a:tabLst>
                <a:tab pos="223838" algn="l"/>
              </a:tabLst>
            </a:pPr>
            <a:r>
              <a:rPr lang="es-ES" sz="1600" dirty="0"/>
              <a:t>Semaforización priorizada para el transporte público</a:t>
            </a:r>
          </a:p>
          <a:p>
            <a:pPr marL="1031875" lvl="1" indent="-285750">
              <a:buSzPct val="70000"/>
              <a:buFont typeface="Arial" panose="020B0604020202020204" pitchFamily="34" charset="0"/>
              <a:buChar char="•"/>
              <a:tabLst>
                <a:tab pos="223838" algn="l"/>
              </a:tabLst>
            </a:pPr>
            <a:r>
              <a:rPr lang="es-ES" sz="1600" dirty="0"/>
              <a:t>Estaciones y terminales</a:t>
            </a:r>
          </a:p>
          <a:p>
            <a:pPr marL="1031875" lvl="1" indent="-285750">
              <a:buSzPct val="70000"/>
              <a:buFont typeface="Arial" panose="020B0604020202020204" pitchFamily="34" charset="0"/>
              <a:buChar char="•"/>
              <a:tabLst>
                <a:tab pos="223838" algn="l"/>
              </a:tabLst>
            </a:pPr>
            <a:r>
              <a:rPr lang="es-ES" sz="1600" dirty="0"/>
              <a:t>Paradas</a:t>
            </a:r>
          </a:p>
          <a:p>
            <a:pPr marL="171450" indent="-171450" eaLnBrk="1" hangingPunct="1">
              <a:spcBef>
                <a:spcPct val="0"/>
              </a:spcBef>
              <a:buFont typeface="Arial" panose="020B0604020202020204" pitchFamily="34" charset="0"/>
              <a:buChar char="•"/>
            </a:pPr>
            <a:endParaRPr lang="es-ES_tradnl" altLang="en-US" baseline="0" dirty="0"/>
          </a:p>
          <a:p>
            <a:pPr marL="171450" indent="-171450" eaLnBrk="1" hangingPunct="1">
              <a:spcBef>
                <a:spcPct val="0"/>
              </a:spcBef>
              <a:buFont typeface="Arial" panose="020B0604020202020204" pitchFamily="34" charset="0"/>
              <a:buChar char="•"/>
            </a:pPr>
            <a:endParaRPr lang="es-ES_tradnl" altLang="en-US" dirty="0"/>
          </a:p>
        </p:txBody>
      </p:sp>
      <p:pic>
        <p:nvPicPr>
          <p:cNvPr id="2" name="Picture 1"/>
          <p:cNvPicPr>
            <a:picLocks noChangeAspect="1"/>
          </p:cNvPicPr>
          <p:nvPr/>
        </p:nvPicPr>
        <p:blipFill rotWithShape="1">
          <a:blip r:embed="rId3"/>
          <a:srcRect l="13361" t="26208" r="15236" b="13792"/>
          <a:stretch/>
        </p:blipFill>
        <p:spPr>
          <a:xfrm>
            <a:off x="1066495" y="5258137"/>
            <a:ext cx="4877410" cy="2304288"/>
          </a:xfrm>
          <a:prstGeom prst="rect">
            <a:avLst/>
          </a:prstGeom>
        </p:spPr>
      </p:pic>
    </p:spTree>
    <p:extLst>
      <p:ext uri="{BB962C8B-B14F-4D97-AF65-F5344CB8AC3E}">
        <p14:creationId xmlns:p14="http://schemas.microsoft.com/office/powerpoint/2010/main" val="127042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17</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5137" lvl="2" indent="0">
              <a:spcBef>
                <a:spcPts val="0"/>
              </a:spcBef>
              <a:buFont typeface="Arial" panose="020B0604020202020204" pitchFamily="34" charset="0"/>
              <a:buNone/>
            </a:pPr>
            <a:r>
              <a:rPr lang="es-ES" b="1" dirty="0"/>
              <a:t>Características por paquete implementado</a:t>
            </a:r>
          </a:p>
          <a:p>
            <a:pPr marL="625475" lvl="2" indent="-160338">
              <a:spcBef>
                <a:spcPts val="0"/>
              </a:spcBef>
              <a:buFont typeface="Arial" panose="020B0604020202020204" pitchFamily="34" charset="0"/>
              <a:buChar char="•"/>
            </a:pPr>
            <a:r>
              <a:rPr lang="es-ES" dirty="0"/>
              <a:t>Paquete 1 – 20% del recaudo destinado a proyectos de infraestructura de transporte público. (Inicio en 1990)</a:t>
            </a:r>
          </a:p>
          <a:p>
            <a:pPr marL="625475" lvl="2" indent="-160338">
              <a:spcBef>
                <a:spcPts val="0"/>
              </a:spcBef>
              <a:buFont typeface="Arial" panose="020B0604020202020204" pitchFamily="34" charset="0"/>
              <a:buChar char="•"/>
            </a:pPr>
            <a:r>
              <a:rPr lang="es-ES" dirty="0"/>
              <a:t>Paquete 2 – monto fijo del cobro por congestión destinado para infraestructura del transporte público y material rodante</a:t>
            </a:r>
          </a:p>
          <a:p>
            <a:pPr marL="625475" lvl="2" indent="-160338">
              <a:spcBef>
                <a:spcPts val="0"/>
              </a:spcBef>
              <a:buFont typeface="Arial" panose="020B0604020202020204" pitchFamily="34" charset="0"/>
              <a:buChar char="•"/>
            </a:pPr>
            <a:r>
              <a:rPr lang="es-ES" dirty="0"/>
              <a:t>Paquete 3 – 60% del recaudo destinado a transporte público</a:t>
            </a:r>
          </a:p>
          <a:p>
            <a:pPr marL="465137" lvl="2" indent="0">
              <a:spcBef>
                <a:spcPts val="0"/>
              </a:spcBef>
              <a:buFont typeface="Arial" panose="020B0604020202020204" pitchFamily="34" charset="0"/>
              <a:buNone/>
            </a:pPr>
            <a:endParaRPr lang="es-ES" dirty="0"/>
          </a:p>
          <a:p>
            <a:pPr marL="465137" lvl="2" indent="0">
              <a:spcBef>
                <a:spcPts val="0"/>
              </a:spcBef>
              <a:buFont typeface="Arial" panose="020B0604020202020204" pitchFamily="34" charset="0"/>
              <a:buNone/>
            </a:pPr>
            <a:r>
              <a:rPr lang="es-ES" b="1" dirty="0"/>
              <a:t>Lecciones</a:t>
            </a:r>
            <a:r>
              <a:rPr lang="es-ES" b="1" baseline="0" dirty="0"/>
              <a:t> aprendidas</a:t>
            </a:r>
          </a:p>
          <a:p>
            <a:pPr marL="750887" lvl="2" indent="-285750">
              <a:spcBef>
                <a:spcPts val="0"/>
              </a:spcBef>
              <a:buFont typeface="Arial" panose="020B0604020202020204" pitchFamily="34" charset="0"/>
              <a:buChar char="•"/>
            </a:pPr>
            <a:r>
              <a:rPr lang="es-ES" b="0" dirty="0"/>
              <a:t>Se evidenció</a:t>
            </a:r>
            <a:r>
              <a:rPr lang="es-ES" b="0" baseline="0" dirty="0"/>
              <a:t> que la demanda era inelástico y se requerían aumentos significativos del precio para generar cambios en el comportamiento.</a:t>
            </a:r>
          </a:p>
          <a:p>
            <a:pPr marL="750887" lvl="2" indent="-285750">
              <a:spcBef>
                <a:spcPts val="0"/>
              </a:spcBef>
              <a:buFont typeface="Arial" panose="020B0604020202020204" pitchFamily="34" charset="0"/>
              <a:buChar char="•"/>
            </a:pPr>
            <a:r>
              <a:rPr lang="es-ES" b="0" baseline="0" dirty="0"/>
              <a:t>Se requiere voluntad política y participación a nivel nacional y local. </a:t>
            </a:r>
          </a:p>
          <a:p>
            <a:pPr marL="750887" lvl="2" indent="-285750">
              <a:spcBef>
                <a:spcPts val="0"/>
              </a:spcBef>
              <a:buFont typeface="Arial" panose="020B0604020202020204" pitchFamily="34" charset="0"/>
              <a:buChar char="•"/>
            </a:pPr>
            <a:r>
              <a:rPr lang="es-ES" b="0" baseline="0" dirty="0"/>
              <a:t>La intervención del gobierno nacional puede ser necesaria para resolver problemas de carácter local.</a:t>
            </a:r>
          </a:p>
          <a:p>
            <a:pPr marL="750887" lvl="2" indent="-285750">
              <a:spcBef>
                <a:spcPts val="0"/>
              </a:spcBef>
              <a:buFont typeface="Arial" panose="020B0604020202020204" pitchFamily="34" charset="0"/>
              <a:buChar char="•"/>
            </a:pPr>
            <a:r>
              <a:rPr lang="en-US" b="0" dirty="0"/>
              <a:t>La </a:t>
            </a:r>
            <a:r>
              <a:rPr lang="en-US" b="0" dirty="0" err="1"/>
              <a:t>posición</a:t>
            </a:r>
            <a:r>
              <a:rPr lang="en-US" b="0" baseline="0" dirty="0"/>
              <a:t> del cordon de </a:t>
            </a:r>
            <a:r>
              <a:rPr lang="en-US" b="0" baseline="0" dirty="0" err="1"/>
              <a:t>peajes</a:t>
            </a:r>
            <a:r>
              <a:rPr lang="en-US" b="0" baseline="0" dirty="0"/>
              <a:t> </a:t>
            </a:r>
            <a:r>
              <a:rPr lang="en-US" b="0" baseline="0" dirty="0" err="1"/>
              <a:t>es</a:t>
            </a:r>
            <a:r>
              <a:rPr lang="en-US" b="0" baseline="0" dirty="0"/>
              <a:t> fundamental para </a:t>
            </a:r>
            <a:r>
              <a:rPr lang="en-US" b="0" baseline="0" dirty="0" err="1"/>
              <a:t>obtener</a:t>
            </a:r>
            <a:r>
              <a:rPr lang="en-US" b="0" baseline="0" dirty="0"/>
              <a:t> </a:t>
            </a:r>
            <a:r>
              <a:rPr lang="en-US" b="0" baseline="0" dirty="0" err="1"/>
              <a:t>resultados</a:t>
            </a:r>
            <a:r>
              <a:rPr lang="en-US" b="0" baseline="0" dirty="0"/>
              <a:t>.</a:t>
            </a:r>
          </a:p>
          <a:p>
            <a:pPr marL="750887" lvl="2" indent="-285750">
              <a:spcBef>
                <a:spcPts val="0"/>
              </a:spcBef>
              <a:buFont typeface="Arial" panose="020B0604020202020204" pitchFamily="34" charset="0"/>
              <a:buChar char="•"/>
            </a:pPr>
            <a:r>
              <a:rPr lang="en-US" b="0" baseline="0" dirty="0" err="1"/>
              <a:t>Es</a:t>
            </a:r>
            <a:r>
              <a:rPr lang="en-US" b="0" baseline="0" dirty="0"/>
              <a:t> </a:t>
            </a:r>
            <a:r>
              <a:rPr lang="en-US" b="0" baseline="0" dirty="0" err="1"/>
              <a:t>difícil</a:t>
            </a:r>
            <a:r>
              <a:rPr lang="en-US" b="0" baseline="0" dirty="0"/>
              <a:t> </a:t>
            </a:r>
            <a:r>
              <a:rPr lang="en-US" b="0" baseline="0" dirty="0" err="1"/>
              <a:t>modificar</a:t>
            </a:r>
            <a:r>
              <a:rPr lang="en-US" b="0" baseline="0" dirty="0"/>
              <a:t> la </a:t>
            </a:r>
            <a:r>
              <a:rPr lang="en-US" b="0" baseline="0" dirty="0" err="1"/>
              <a:t>tarifa</a:t>
            </a:r>
            <a:r>
              <a:rPr lang="en-US" b="0" baseline="0" dirty="0"/>
              <a:t> del </a:t>
            </a:r>
            <a:r>
              <a:rPr lang="en-US" b="0" baseline="0" dirty="0" err="1"/>
              <a:t>peaje</a:t>
            </a:r>
            <a:r>
              <a:rPr lang="en-US" b="0" baseline="0" dirty="0"/>
              <a:t> </a:t>
            </a:r>
            <a:r>
              <a:rPr lang="en-US" b="0" baseline="0" dirty="0" err="1"/>
              <a:t>una</a:t>
            </a:r>
            <a:r>
              <a:rPr lang="en-US" b="0" baseline="0" dirty="0"/>
              <a:t> </a:t>
            </a:r>
            <a:r>
              <a:rPr lang="en-US" b="0" baseline="0" dirty="0" err="1"/>
              <a:t>vez</a:t>
            </a:r>
            <a:r>
              <a:rPr lang="en-US" b="0" baseline="0" dirty="0"/>
              <a:t> </a:t>
            </a:r>
            <a:r>
              <a:rPr lang="en-US" b="0" baseline="0" dirty="0" err="1"/>
              <a:t>han</a:t>
            </a:r>
            <a:r>
              <a:rPr lang="en-US" b="0" baseline="0" dirty="0"/>
              <a:t> </a:t>
            </a:r>
            <a:r>
              <a:rPr lang="en-US" b="0" baseline="0" dirty="0" err="1"/>
              <a:t>sido</a:t>
            </a:r>
            <a:r>
              <a:rPr lang="en-US" b="0" baseline="0" dirty="0"/>
              <a:t> </a:t>
            </a:r>
            <a:r>
              <a:rPr lang="en-US" b="0" baseline="0" dirty="0" err="1"/>
              <a:t>implementados</a:t>
            </a:r>
            <a:r>
              <a:rPr lang="en-US" b="0" baseline="0" dirty="0"/>
              <a:t>, </a:t>
            </a:r>
            <a:r>
              <a:rPr lang="en-US" b="0" baseline="0" dirty="0" err="1"/>
              <a:t>por</a:t>
            </a:r>
            <a:r>
              <a:rPr lang="en-US" b="0" baseline="0" dirty="0"/>
              <a:t> lo que </a:t>
            </a:r>
            <a:r>
              <a:rPr lang="en-US" b="0" baseline="0" dirty="0" err="1"/>
              <a:t>es</a:t>
            </a:r>
            <a:r>
              <a:rPr lang="en-US" b="0" baseline="0" dirty="0"/>
              <a:t> </a:t>
            </a:r>
            <a:r>
              <a:rPr lang="en-US" b="0" baseline="0" dirty="0" err="1"/>
              <a:t>necesario</a:t>
            </a:r>
            <a:r>
              <a:rPr lang="en-US" b="0" baseline="0" dirty="0"/>
              <a:t> </a:t>
            </a:r>
            <a:r>
              <a:rPr lang="en-US" b="0" baseline="0" dirty="0" err="1"/>
              <a:t>contar</a:t>
            </a:r>
            <a:r>
              <a:rPr lang="en-US" b="0" baseline="0" dirty="0"/>
              <a:t> con un </a:t>
            </a:r>
            <a:r>
              <a:rPr lang="en-US" b="0" baseline="0" dirty="0" err="1"/>
              <a:t>adecuado</a:t>
            </a:r>
            <a:r>
              <a:rPr lang="en-US" b="0" baseline="0" dirty="0"/>
              <a:t> de </a:t>
            </a:r>
            <a:r>
              <a:rPr lang="en-US" b="0" baseline="0" dirty="0" err="1"/>
              <a:t>precios</a:t>
            </a:r>
            <a:r>
              <a:rPr lang="en-US" b="0" baseline="0" dirty="0"/>
              <a:t> antes de </a:t>
            </a:r>
            <a:r>
              <a:rPr lang="en-US" b="0" baseline="0" dirty="0" err="1"/>
              <a:t>iniciar</a:t>
            </a:r>
            <a:r>
              <a:rPr lang="en-US" b="0" baseline="0" dirty="0"/>
              <a:t> </a:t>
            </a:r>
            <a:r>
              <a:rPr lang="en-US" b="0" baseline="0" dirty="0" err="1"/>
              <a:t>operación</a:t>
            </a:r>
            <a:r>
              <a:rPr lang="en-US" b="0" baseline="0" dirty="0"/>
              <a:t>.</a:t>
            </a:r>
            <a:endParaRPr lang="en-US" b="0" dirty="0"/>
          </a:p>
          <a:p>
            <a:pPr marL="750887" lvl="2" indent="-285750">
              <a:spcBef>
                <a:spcPts val="0"/>
              </a:spcBef>
              <a:buFont typeface="Arial" panose="020B0604020202020204" pitchFamily="34" charset="0"/>
              <a:buChar char="•"/>
            </a:pPr>
            <a:r>
              <a:rPr lang="en-US" b="0" dirty="0" err="1"/>
              <a:t>Es</a:t>
            </a:r>
            <a:r>
              <a:rPr lang="en-US" b="0" dirty="0"/>
              <a:t> </a:t>
            </a:r>
            <a:r>
              <a:rPr lang="en-US" b="0" dirty="0" err="1"/>
              <a:t>necesario</a:t>
            </a:r>
            <a:r>
              <a:rPr lang="en-US" b="0" dirty="0"/>
              <a:t> </a:t>
            </a:r>
            <a:r>
              <a:rPr lang="en-US" b="0" dirty="0" err="1"/>
              <a:t>incluir</a:t>
            </a:r>
            <a:r>
              <a:rPr lang="en-US" b="0" dirty="0"/>
              <a:t> </a:t>
            </a:r>
            <a:r>
              <a:rPr lang="en-US" b="0" dirty="0" err="1"/>
              <a:t>medidas</a:t>
            </a:r>
            <a:r>
              <a:rPr lang="en-US" b="0" baseline="0" dirty="0"/>
              <a:t> para </a:t>
            </a:r>
            <a:r>
              <a:rPr lang="en-US" b="0" baseline="0" dirty="0" err="1"/>
              <a:t>facilitar</a:t>
            </a:r>
            <a:r>
              <a:rPr lang="en-US" b="0" baseline="0" dirty="0"/>
              <a:t> el </a:t>
            </a:r>
            <a:r>
              <a:rPr lang="en-US" b="0" baseline="0" dirty="0" err="1"/>
              <a:t>transporte</a:t>
            </a:r>
            <a:r>
              <a:rPr lang="en-US" b="0" baseline="0" dirty="0"/>
              <a:t> </a:t>
            </a:r>
            <a:r>
              <a:rPr lang="en-US" b="0" baseline="0" dirty="0" err="1"/>
              <a:t>como</a:t>
            </a:r>
            <a:r>
              <a:rPr lang="en-US" b="0" baseline="0" dirty="0"/>
              <a:t> son las inversions </a:t>
            </a:r>
            <a:r>
              <a:rPr lang="en-US" b="0" baseline="0" dirty="0" err="1"/>
              <a:t>en</a:t>
            </a:r>
            <a:r>
              <a:rPr lang="en-US" b="0" baseline="0" dirty="0"/>
              <a:t> </a:t>
            </a:r>
            <a:r>
              <a:rPr lang="en-US" b="0" baseline="0" dirty="0" err="1"/>
              <a:t>transporte</a:t>
            </a:r>
            <a:r>
              <a:rPr lang="en-US" b="0" baseline="0" dirty="0"/>
              <a:t> </a:t>
            </a:r>
            <a:r>
              <a:rPr lang="en-US" b="0" baseline="0" dirty="0" err="1"/>
              <a:t>público</a:t>
            </a:r>
            <a:r>
              <a:rPr lang="en-US" b="0" baseline="0" dirty="0"/>
              <a:t> y la </a:t>
            </a:r>
            <a:r>
              <a:rPr lang="en-US" b="0" baseline="0" dirty="0" err="1"/>
              <a:t>construcción</a:t>
            </a:r>
            <a:r>
              <a:rPr lang="en-US" b="0" baseline="0" dirty="0"/>
              <a:t> de </a:t>
            </a:r>
            <a:r>
              <a:rPr lang="en-US" b="0" baseline="0" dirty="0" err="1"/>
              <a:t>espacio</a:t>
            </a:r>
            <a:r>
              <a:rPr lang="en-US" b="0" baseline="0" dirty="0"/>
              <a:t> para park &amp; r</a:t>
            </a:r>
            <a:endParaRPr lang="es-ES" b="0" dirty="0"/>
          </a:p>
          <a:p>
            <a:pPr lvl="2">
              <a:spcBef>
                <a:spcPts val="0"/>
              </a:spcBef>
            </a:pPr>
            <a:endParaRPr lang="es-ES" dirty="0"/>
          </a:p>
          <a:p>
            <a:pPr eaLnBrk="1" hangingPunct="1">
              <a:spcBef>
                <a:spcPts val="0"/>
              </a:spcBef>
            </a:pPr>
            <a:endParaRPr lang="es-ES_tradnl" altLang="en-US" dirty="0"/>
          </a:p>
        </p:txBody>
      </p:sp>
    </p:spTree>
    <p:extLst>
      <p:ext uri="{BB962C8B-B14F-4D97-AF65-F5344CB8AC3E}">
        <p14:creationId xmlns:p14="http://schemas.microsoft.com/office/powerpoint/2010/main" val="166256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18</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200" dirty="0"/>
              <a:t>Si bien los viajes en transporte privado se ha incrementado, existe una dinámica más elevada de crecimiento en los viajes de transporte público.</a:t>
            </a:r>
          </a:p>
          <a:p>
            <a:pPr eaLnBrk="1" hangingPunct="1">
              <a:spcBef>
                <a:spcPct val="0"/>
              </a:spcBef>
            </a:pPr>
            <a:endParaRPr lang="es-ES_tradnl" altLang="en-US" dirty="0"/>
          </a:p>
        </p:txBody>
      </p:sp>
    </p:spTree>
    <p:extLst>
      <p:ext uri="{BB962C8B-B14F-4D97-AF65-F5344CB8AC3E}">
        <p14:creationId xmlns:p14="http://schemas.microsoft.com/office/powerpoint/2010/main" val="3140730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19</a:t>
            </a:fld>
            <a:endParaRPr lang="es-ES" altLang="en-US"/>
          </a:p>
        </p:txBody>
      </p:sp>
    </p:spTree>
    <p:extLst>
      <p:ext uri="{BB962C8B-B14F-4D97-AF65-F5344CB8AC3E}">
        <p14:creationId xmlns:p14="http://schemas.microsoft.com/office/powerpoint/2010/main" val="416903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20</a:t>
            </a:fld>
            <a:endParaRPr lang="es-ES" altLang="en-US"/>
          </a:p>
        </p:txBody>
      </p:sp>
    </p:spTree>
    <p:extLst>
      <p:ext uri="{BB962C8B-B14F-4D97-AF65-F5344CB8AC3E}">
        <p14:creationId xmlns:p14="http://schemas.microsoft.com/office/powerpoint/2010/main" val="9859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Panel de selección independiente </a:t>
            </a:r>
            <a:r>
              <a:rPr lang="es-ES" dirty="0"/>
              <a:t>Conforme a la legislación de </a:t>
            </a:r>
            <a:r>
              <a:rPr lang="es-ES" dirty="0" err="1"/>
              <a:t>TransLink</a:t>
            </a:r>
            <a:r>
              <a:rPr lang="es-ES" dirty="0"/>
              <a:t>, un Panel de Selección independiente se constituye anualmente. Las siguientes entidades deben designar un miembro cada 30 de junio:</a:t>
            </a:r>
          </a:p>
          <a:p>
            <a:r>
              <a:rPr lang="es-ES" dirty="0" err="1"/>
              <a:t>Greater</a:t>
            </a:r>
            <a:r>
              <a:rPr lang="es-ES" dirty="0"/>
              <a:t> Vancouver Gateway </a:t>
            </a:r>
            <a:r>
              <a:rPr lang="es-ES" dirty="0" err="1"/>
              <a:t>Society</a:t>
            </a:r>
            <a:endParaRPr lang="es-ES" dirty="0"/>
          </a:p>
          <a:p>
            <a:r>
              <a:rPr lang="es-ES" dirty="0" err="1"/>
              <a:t>Organization</a:t>
            </a:r>
            <a:r>
              <a:rPr lang="es-ES" dirty="0"/>
              <a:t> of </a:t>
            </a:r>
            <a:r>
              <a:rPr lang="es-ES" dirty="0" err="1"/>
              <a:t>Chartered</a:t>
            </a:r>
            <a:r>
              <a:rPr lang="es-ES" dirty="0"/>
              <a:t> Professional </a:t>
            </a:r>
            <a:r>
              <a:rPr lang="es-ES" dirty="0" err="1"/>
              <a:t>Accountants</a:t>
            </a:r>
            <a:r>
              <a:rPr lang="es-ES" dirty="0"/>
              <a:t> of British Columbia</a:t>
            </a:r>
          </a:p>
          <a:p>
            <a:r>
              <a:rPr lang="es-ES" dirty="0" err="1"/>
              <a:t>Mayors</a:t>
            </a:r>
            <a:r>
              <a:rPr lang="es-ES" dirty="0"/>
              <a:t>’ Council </a:t>
            </a:r>
            <a:r>
              <a:rPr lang="es-ES" dirty="0" err="1"/>
              <a:t>on</a:t>
            </a:r>
            <a:r>
              <a:rPr lang="es-ES" dirty="0"/>
              <a:t> Regional </a:t>
            </a:r>
            <a:r>
              <a:rPr lang="es-ES" dirty="0" err="1"/>
              <a:t>Transportation</a:t>
            </a:r>
            <a:endParaRPr lang="es-ES" dirty="0"/>
          </a:p>
          <a:p>
            <a:r>
              <a:rPr lang="es-ES" dirty="0" err="1"/>
              <a:t>Minister</a:t>
            </a:r>
            <a:r>
              <a:rPr lang="es-ES" dirty="0"/>
              <a:t> </a:t>
            </a:r>
            <a:r>
              <a:rPr lang="es-ES" dirty="0" err="1"/>
              <a:t>Responsible</a:t>
            </a:r>
            <a:r>
              <a:rPr lang="es-ES" dirty="0"/>
              <a:t> </a:t>
            </a:r>
            <a:r>
              <a:rPr lang="es-ES" dirty="0" err="1"/>
              <a:t>for</a:t>
            </a:r>
            <a:r>
              <a:rPr lang="es-ES" dirty="0"/>
              <a:t> </a:t>
            </a:r>
            <a:r>
              <a:rPr lang="es-ES" dirty="0" err="1"/>
              <a:t>TransLink</a:t>
            </a:r>
            <a:endParaRPr lang="es-ES" dirty="0"/>
          </a:p>
          <a:p>
            <a:r>
              <a:rPr lang="es-ES" dirty="0"/>
              <a:t>Vancouver </a:t>
            </a:r>
            <a:r>
              <a:rPr lang="es-ES" dirty="0" err="1"/>
              <a:t>Board</a:t>
            </a:r>
            <a:r>
              <a:rPr lang="es-ES" dirty="0"/>
              <a:t> of </a:t>
            </a:r>
            <a:r>
              <a:rPr lang="es-ES" dirty="0" err="1"/>
              <a:t>Trade</a:t>
            </a:r>
            <a:endParaRPr lang="es-ES" dirty="0"/>
          </a:p>
          <a:p>
            <a:r>
              <a:rPr lang="es-ES" dirty="0"/>
              <a:t>El Panel de Selección recluta candidatos para reemplazar a los directores de </a:t>
            </a:r>
            <a:r>
              <a:rPr lang="es-ES" dirty="0" err="1"/>
              <a:t>TransLink</a:t>
            </a:r>
            <a:r>
              <a:rPr lang="es-ES" dirty="0"/>
              <a:t> cuyos términos están expirando. El Panel de Selección provee la lista de candidatos al Consejo de Alcaldes sobre Transporte Regional. Luego el Concejo de Alcaldes nombra a individuos, de la lista de candidatos, para llenar las vacantes.</a:t>
            </a:r>
          </a:p>
          <a:p>
            <a:endParaRPr lang="es-ES" b="1" dirty="0"/>
          </a:p>
          <a:p>
            <a:r>
              <a:rPr lang="es-ES" b="1" dirty="0"/>
              <a:t>Consejo de Alcaldes </a:t>
            </a:r>
            <a:r>
              <a:rPr lang="es-ES" dirty="0"/>
              <a:t>está integrado por los 21 alcaldes en Metro Vancouver, el Jefe de la Primera Nación de </a:t>
            </a:r>
            <a:r>
              <a:rPr lang="es-ES" dirty="0" err="1"/>
              <a:t>Tsawwassen</a:t>
            </a:r>
            <a:r>
              <a:rPr lang="es-ES" dirty="0"/>
              <a:t>, y el representante electo del Área Electoral de Compensación Ejecutiva de </a:t>
            </a:r>
            <a:r>
              <a:rPr lang="es-ES" dirty="0" err="1"/>
              <a:t>TransLink</a:t>
            </a:r>
            <a:r>
              <a:rPr lang="es-ES" dirty="0"/>
              <a:t>.</a:t>
            </a:r>
          </a:p>
          <a:p>
            <a:r>
              <a:rPr lang="es-ES" dirty="0"/>
              <a:t>Nombra Presidente y Vicepresidente del Consejo de Alcaldes </a:t>
            </a:r>
          </a:p>
          <a:p>
            <a:r>
              <a:rPr lang="es-ES" dirty="0"/>
              <a:t>Nombra a siete miembros de la Junta Directiva de </a:t>
            </a:r>
            <a:r>
              <a:rPr lang="es-ES" dirty="0" err="1"/>
              <a:t>TransLink</a:t>
            </a:r>
            <a:r>
              <a:rPr lang="es-ES" dirty="0"/>
              <a:t>, de una lista de candidatos presentada por el Panel de Selección </a:t>
            </a:r>
          </a:p>
          <a:p>
            <a:r>
              <a:rPr lang="es-ES" dirty="0"/>
              <a:t>Aprueba estrategias de transporte a largo plazo (≥ 30 años) </a:t>
            </a:r>
          </a:p>
          <a:p>
            <a:r>
              <a:rPr lang="es-ES" dirty="0"/>
              <a:t>Aprueba planes de inversión de transporte a 10 años </a:t>
            </a:r>
          </a:p>
          <a:p>
            <a:r>
              <a:rPr lang="es-ES" dirty="0"/>
              <a:t>Aprueba las tarifas a corto plazo por primera vez y los aumentos de tarifas a corto plazo (aumentos en las tarifas a corto plazo (es decir, pases inferiores a 3 días de duración) más allá del dos por ciento al año, con base en las tarifas del 1 de abril de 2008 Aprueba cambios en los procesos de la encuesta de satisfacción del cliente </a:t>
            </a:r>
          </a:p>
          <a:p>
            <a:r>
              <a:rPr lang="es-ES" dirty="0"/>
              <a:t>Aprueba cambios en los procesos de reclamación de clientes </a:t>
            </a:r>
          </a:p>
          <a:p>
            <a:r>
              <a:rPr lang="es-ES" dirty="0"/>
              <a:t>Supervisa la venta de las principales instalaciones y activos </a:t>
            </a:r>
          </a:p>
          <a:p>
            <a:r>
              <a:rPr lang="es-ES" dirty="0"/>
              <a:t>Aprueba variaciones en los niveles de compensación de directores de </a:t>
            </a:r>
            <a:r>
              <a:rPr lang="es-ES" dirty="0" err="1"/>
              <a:t>TransLink</a:t>
            </a:r>
            <a:r>
              <a:rPr lang="es-ES" dirty="0"/>
              <a:t> </a:t>
            </a:r>
          </a:p>
          <a:p>
            <a:r>
              <a:rPr lang="es-ES" dirty="0"/>
              <a:t>Aprueba el Plan de Compensación Ejecutiva de </a:t>
            </a:r>
            <a:r>
              <a:rPr lang="es-ES" dirty="0" err="1"/>
              <a:t>TransLink</a:t>
            </a:r>
            <a:endParaRPr lang="es-ES" dirty="0"/>
          </a:p>
          <a:p>
            <a:endParaRPr lang="es-ES" dirty="0"/>
          </a:p>
          <a:p>
            <a:br>
              <a:rPr lang="es-ES" dirty="0"/>
            </a:br>
            <a:r>
              <a:rPr lang="es-ES" b="1" dirty="0"/>
              <a:t>Junta directiva de </a:t>
            </a:r>
            <a:r>
              <a:rPr lang="es-ES" b="1" dirty="0" err="1"/>
              <a:t>TransLink</a:t>
            </a:r>
            <a:r>
              <a:rPr lang="es-ES" b="1" dirty="0"/>
              <a:t> </a:t>
            </a:r>
            <a:r>
              <a:rPr lang="es-ES" dirty="0"/>
              <a:t>está compuesto por siete personas nombradas por el Consejo de Alcaldes (de una lista de candidatas presentada por el Panel de Selección), el Presidente del Consejo de Alcaldes y el Vicepresidente (a su opción) y hasta dos miembros designados por la provincia. La junta directiva de </a:t>
            </a:r>
            <a:r>
              <a:rPr lang="es-ES" dirty="0" err="1"/>
              <a:t>TransLink</a:t>
            </a:r>
            <a:r>
              <a:rPr lang="es-ES" dirty="0"/>
              <a:t>: </a:t>
            </a:r>
          </a:p>
          <a:p>
            <a:r>
              <a:rPr lang="es-ES" dirty="0"/>
              <a:t>Nombra Presidente y Vicepresidente de </a:t>
            </a:r>
            <a:r>
              <a:rPr lang="es-ES" dirty="0" err="1"/>
              <a:t>TransLink</a:t>
            </a:r>
            <a:r>
              <a:rPr lang="es-ES" dirty="0"/>
              <a:t> </a:t>
            </a:r>
          </a:p>
          <a:p>
            <a:r>
              <a:rPr lang="es-ES" dirty="0"/>
              <a:t>Nombra Director General de </a:t>
            </a:r>
            <a:r>
              <a:rPr lang="es-ES" dirty="0" err="1"/>
              <a:t>TransLink</a:t>
            </a:r>
            <a:r>
              <a:rPr lang="es-ES" dirty="0"/>
              <a:t> Supervisa la gestión de los asuntos de </a:t>
            </a:r>
            <a:r>
              <a:rPr lang="es-ES" dirty="0" err="1"/>
              <a:t>TransLink</a:t>
            </a:r>
            <a:r>
              <a:rPr lang="es-ES" dirty="0"/>
              <a:t> </a:t>
            </a:r>
          </a:p>
          <a:p>
            <a:r>
              <a:rPr lang="es-ES" dirty="0"/>
              <a:t>Presenta estrategias de transporte a largo plazo al Consejo de Alcaldes para su aprobación </a:t>
            </a:r>
          </a:p>
          <a:p>
            <a:r>
              <a:rPr lang="es-ES" dirty="0"/>
              <a:t>Presenta planes de inversión de 10 años para el transporte al Consejo de Alcaldes para su aprobación </a:t>
            </a:r>
          </a:p>
          <a:p>
            <a:r>
              <a:rPr lang="es-ES" dirty="0"/>
              <a:t>Aprueba los presupuestos operativos anuales de </a:t>
            </a:r>
            <a:r>
              <a:rPr lang="es-ES" dirty="0" err="1"/>
              <a:t>TransLink</a:t>
            </a:r>
            <a:r>
              <a:rPr lang="es-ES" dirty="0"/>
              <a:t> </a:t>
            </a:r>
          </a:p>
          <a:p>
            <a:r>
              <a:rPr lang="es-ES" dirty="0"/>
              <a:t>Propone al Consejo de Alcaldes cambios en los procesos de encuesta de satisfacción del cliente y realiza encuestas anualmente </a:t>
            </a:r>
          </a:p>
          <a:p>
            <a:r>
              <a:rPr lang="es-ES" dirty="0"/>
              <a:t>Propone al Consejo de Alcaldes cambios en los procesos de denuncia de clientes e implementa procesos aprobados</a:t>
            </a:r>
          </a:p>
          <a:p>
            <a:r>
              <a:rPr lang="es-ES" dirty="0"/>
              <a:t>Publica informes anuales Celebra asambleas generales anuales públicas Establece filiales y nombra a su Presidente ya sus miembros</a:t>
            </a:r>
          </a:p>
          <a:p>
            <a:endParaRPr lang="es-ES" b="1" dirty="0"/>
          </a:p>
          <a:p>
            <a:r>
              <a:rPr lang="es-ES" b="1" dirty="0"/>
              <a:t>Provincia de BC </a:t>
            </a:r>
            <a:r>
              <a:rPr lang="es-ES" dirty="0"/>
              <a:t>Responsable de la Ley de la Autoridad de Transporte de Columbia Británica de la Costa Sur que establece </a:t>
            </a:r>
            <a:r>
              <a:rPr lang="es-ES" dirty="0" err="1"/>
              <a:t>TransLink</a:t>
            </a:r>
            <a:r>
              <a:rPr lang="es-ES" dirty="0"/>
              <a:t> y su sistema de gobierno </a:t>
            </a:r>
          </a:p>
          <a:p>
            <a:r>
              <a:rPr lang="es-ES" dirty="0"/>
              <a:t>Establece los objetivos ambientales, de transporte y económicos provinciales que </a:t>
            </a:r>
            <a:r>
              <a:rPr lang="es-ES" dirty="0" err="1"/>
              <a:t>TransLink</a:t>
            </a:r>
            <a:r>
              <a:rPr lang="es-ES" dirty="0"/>
              <a:t> debe considerar al desarrollar estrategias de transporte a largo plazo Contribuye con fondos para grandes proyectos de capital Tiene la capacidad de nombrar hasta dos personas a la Junta Directiva de </a:t>
            </a:r>
            <a:r>
              <a:rPr lang="es-ES" dirty="0" err="1"/>
              <a:t>TransLink</a:t>
            </a:r>
            <a:endParaRPr lang="es-ES" dirty="0"/>
          </a:p>
          <a:p>
            <a:endParaRPr lang="es-ES" b="1" dirty="0"/>
          </a:p>
          <a:p>
            <a:r>
              <a:rPr lang="es-ES" b="1" dirty="0"/>
              <a:t>Metro Vancouver </a:t>
            </a:r>
            <a:r>
              <a:rPr lang="es-ES" dirty="0"/>
              <a:t>Responsable de la estrategia de crecimiento regional y los objetivos regionales de calidad del aire que </a:t>
            </a:r>
            <a:r>
              <a:rPr lang="es-ES" dirty="0" err="1"/>
              <a:t>TransLink</a:t>
            </a:r>
            <a:r>
              <a:rPr lang="es-ES" dirty="0"/>
              <a:t> debe considerar al desarrollar estrategias de transporte a largo plazo </a:t>
            </a:r>
          </a:p>
          <a:p>
            <a:r>
              <a:rPr lang="es-ES" dirty="0"/>
              <a:t>Proporciona información a </a:t>
            </a:r>
            <a:r>
              <a:rPr lang="es-ES" dirty="0" err="1"/>
              <a:t>TransLink</a:t>
            </a:r>
            <a:r>
              <a:rPr lang="es-ES" dirty="0"/>
              <a:t> sobre sus estrategias de transporte a largo plazo y planes de inversión de transporte a 10 años </a:t>
            </a:r>
          </a:p>
          <a:p>
            <a:r>
              <a:rPr lang="es-ES" dirty="0"/>
              <a:t>Brinda información al Consejo de Alcaldes sobre el aumento de los límites de préstamos propuestos en planes de inversión de transporte de 10 años</a:t>
            </a:r>
          </a:p>
          <a:p>
            <a:endParaRPr lang="es-ES" dirty="0"/>
          </a:p>
          <a:p>
            <a:r>
              <a:rPr lang="es-ES" dirty="0"/>
              <a:t>Impuestos</a:t>
            </a:r>
            <a:r>
              <a:rPr lang="es-ES" baseline="0" dirty="0"/>
              <a:t> son recogidos por el ministerio de finanzas y distribuidos a </a:t>
            </a:r>
            <a:r>
              <a:rPr lang="es-ES" baseline="0" dirty="0" err="1"/>
              <a:t>translink</a:t>
            </a:r>
            <a:r>
              <a:rPr lang="es-ES" baseline="0" dirty="0"/>
              <a:t> de acuerdo a las normativas de la diapositiva 11.</a:t>
            </a:r>
            <a:endParaRPr lang="es-ES" dirty="0"/>
          </a:p>
          <a:p>
            <a:endParaRPr lang="es-ES" dirty="0"/>
          </a:p>
          <a:p>
            <a:r>
              <a:rPr lang="es-ES" dirty="0"/>
              <a:t>Para transparencia y eficiencia se realiza una auditoria</a:t>
            </a:r>
            <a:r>
              <a:rPr lang="es-ES" baseline="0" dirty="0"/>
              <a:t> de </a:t>
            </a:r>
            <a:r>
              <a:rPr lang="es-ES" baseline="0" dirty="0" err="1"/>
              <a:t>translink</a:t>
            </a:r>
            <a:r>
              <a:rPr lang="es-ES" baseline="0" dirty="0"/>
              <a:t>, la ultima realizada por el ministerio de finanzas en 2012, </a:t>
            </a:r>
            <a:r>
              <a:rPr lang="es-ES" baseline="0" dirty="0" err="1"/>
              <a:t>tambien</a:t>
            </a:r>
            <a:r>
              <a:rPr lang="es-ES" baseline="0" dirty="0"/>
              <a:t> se realizan reportes anuales con las cuentas, gastos, metas y cumplimiento de estas y operación.</a:t>
            </a:r>
          </a:p>
          <a:p>
            <a:endParaRPr lang="es-ES" baseline="0" dirty="0"/>
          </a:p>
          <a:p>
            <a:r>
              <a:rPr lang="es-ES" baseline="0" dirty="0"/>
              <a:t>La organización tiene un rating </a:t>
            </a:r>
            <a:r>
              <a:rPr lang="es-ES" baseline="0" dirty="0" err="1"/>
              <a:t>moodys</a:t>
            </a:r>
            <a:r>
              <a:rPr lang="es-ES" baseline="0" dirty="0"/>
              <a:t> de Aa2</a:t>
            </a:r>
          </a:p>
          <a:p>
            <a:endParaRPr lang="es-ES" baseline="0" dirty="0"/>
          </a:p>
          <a:p>
            <a:endParaRPr lang="es-ES" dirty="0"/>
          </a:p>
          <a:p>
            <a:endParaRPr lang="es-ES" dirty="0"/>
          </a:p>
          <a:p>
            <a:endParaRPr lang="es-ES_tradnl" dirty="0"/>
          </a:p>
        </p:txBody>
      </p:sp>
      <p:sp>
        <p:nvSpPr>
          <p:cNvPr id="4" name="Marcador de número de diapositiva 3"/>
          <p:cNvSpPr>
            <a:spLocks noGrp="1"/>
          </p:cNvSpPr>
          <p:nvPr>
            <p:ph type="sldNum" sz="quarter" idx="10"/>
          </p:nvPr>
        </p:nvSpPr>
        <p:spPr/>
        <p:txBody>
          <a:bodyPr/>
          <a:lstStyle/>
          <a:p>
            <a:pPr>
              <a:defRPr/>
            </a:pPr>
            <a:fld id="{6EF1F9FC-C8F3-4B07-A860-6A8F535252CD}" type="slidenum">
              <a:rPr lang="es-ES" altLang="en-US" smtClean="0"/>
              <a:pPr>
                <a:defRPr/>
              </a:pPr>
              <a:t>26</a:t>
            </a:fld>
            <a:endParaRPr lang="es-ES" altLang="en-US"/>
          </a:p>
        </p:txBody>
      </p:sp>
    </p:spTree>
    <p:extLst>
      <p:ext uri="{BB962C8B-B14F-4D97-AF65-F5344CB8AC3E}">
        <p14:creationId xmlns:p14="http://schemas.microsoft.com/office/powerpoint/2010/main" val="315727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4</a:t>
            </a:fld>
            <a:endParaRPr lang="es-ES" altLang="en-US"/>
          </a:p>
        </p:txBody>
      </p:sp>
    </p:spTree>
    <p:extLst>
      <p:ext uri="{BB962C8B-B14F-4D97-AF65-F5344CB8AC3E}">
        <p14:creationId xmlns:p14="http://schemas.microsoft.com/office/powerpoint/2010/main" val="3475643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28</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p>
        </p:txBody>
      </p:sp>
    </p:spTree>
    <p:extLst>
      <p:ext uri="{BB962C8B-B14F-4D97-AF65-F5344CB8AC3E}">
        <p14:creationId xmlns:p14="http://schemas.microsoft.com/office/powerpoint/2010/main" val="118709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29</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p>
        </p:txBody>
      </p:sp>
    </p:spTree>
    <p:extLst>
      <p:ext uri="{BB962C8B-B14F-4D97-AF65-F5344CB8AC3E}">
        <p14:creationId xmlns:p14="http://schemas.microsoft.com/office/powerpoint/2010/main" val="44118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33</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dirty="0"/>
              <a:t>El STIF es un sindicato compuesto por la Región (</a:t>
            </a:r>
            <a:r>
              <a:rPr lang="es-ES" dirty="0" err="1"/>
              <a:t>Ile</a:t>
            </a:r>
            <a:r>
              <a:rPr lang="es-ES" dirty="0"/>
              <a:t> de Francia), la ciudad de París, los siete departamentos (Condados) de la región y otros socios.</a:t>
            </a:r>
          </a:p>
          <a:p>
            <a:pPr eaLnBrk="1" hangingPunct="1">
              <a:spcBef>
                <a:spcPct val="0"/>
              </a:spcBef>
            </a:pPr>
            <a:r>
              <a:rPr lang="es-ES" dirty="0"/>
              <a:t>Su directiva tiene 29 miembros y la  región es mayoría absoluta con 15 representantes. La ciudad de París tiene cinco y cada uno de los departamentos uno. Uno de los representantes viene de la cooperación establecida por las ciudades y pueblos de la región, y un representante de las empresas privadas que pagan el impuesto al transporte (VT). Un representante de otras partes interesadas como sindicatos, organizaciones de empleadores, instituciones consulares, asociaciones de usuarios y municipalidades que participan que participan en la financiación de los servicios de transporte en la región es parte de la junta pero no tiene poder de voto.</a:t>
            </a:r>
          </a:p>
          <a:p>
            <a:pPr eaLnBrk="1" hangingPunct="1">
              <a:spcBef>
                <a:spcPct val="0"/>
              </a:spcBef>
            </a:pPr>
            <a:br>
              <a:rPr lang="es-ES" dirty="0"/>
            </a:br>
            <a:r>
              <a:rPr lang="es-ES" sz="1200" b="0" i="0" kern="1200" dirty="0">
                <a:solidFill>
                  <a:schemeClr val="tx1"/>
                </a:solidFill>
                <a:effectLst/>
                <a:latin typeface="+mn-lt"/>
                <a:ea typeface="+mn-ea"/>
                <a:cs typeface="+mn-cs"/>
              </a:rPr>
              <a:t>El STIF se encarga de organizar, coordinar, modernizar y financiar el transporte público. Como tal, Formula el plan de movilidad urbana (PDU), determina las rutas, elige y nombra a los operadores, establece las directrices operativas, de gestión y de financiación, y asegura la coherencia de los programas de inversión. También fija la tasa del impuesto de transporte (VT), decide sobre la política de tarifas y supervisa el transporte escolar, el transporte a demanda y el transporte regular de embarcaciones de pasajeros.</a:t>
            </a:r>
          </a:p>
          <a:p>
            <a:pPr eaLnBrk="1" hangingPunct="1">
              <a:spcBef>
                <a:spcPct val="0"/>
              </a:spcBef>
            </a:pPr>
            <a:endParaRPr lang="es-ES" altLang="en-US" sz="1200" b="0" i="0" kern="1200" dirty="0">
              <a:solidFill>
                <a:schemeClr val="tx1"/>
              </a:solidFill>
              <a:effectLst/>
              <a:latin typeface="+mn-lt"/>
              <a:ea typeface="+mn-ea"/>
              <a:cs typeface="+mn-cs"/>
            </a:endParaRPr>
          </a:p>
          <a:p>
            <a:pPr eaLnBrk="1" hangingPunct="1">
              <a:spcBef>
                <a:spcPct val="0"/>
              </a:spcBef>
            </a:pPr>
            <a:r>
              <a:rPr lang="es-ES" sz="1200" b="0" i="0" kern="1200" dirty="0">
                <a:solidFill>
                  <a:schemeClr val="tx1"/>
                </a:solidFill>
                <a:effectLst/>
                <a:latin typeface="+mn-lt"/>
                <a:ea typeface="+mn-ea"/>
                <a:cs typeface="+mn-cs"/>
              </a:rPr>
              <a:t>El STIF es totalmente libre de fijar tarifas. Sin embargo, como parte Se creó en 2001 un comité compuesto por asociaciones de usuarios, representantes electos, sindicatos y empresas que pagan impuestos sobre el transporte.</a:t>
            </a:r>
            <a:endParaRPr lang="es-ES" altLang="en-US" sz="1200" b="0" i="0" kern="1200" dirty="0">
              <a:solidFill>
                <a:schemeClr val="tx1"/>
              </a:solidFill>
              <a:effectLst/>
              <a:latin typeface="+mn-lt"/>
              <a:ea typeface="+mn-ea"/>
              <a:cs typeface="+mn-cs"/>
            </a:endParaRPr>
          </a:p>
          <a:p>
            <a:pPr eaLnBrk="1" hangingPunct="1">
              <a:spcBef>
                <a:spcPct val="0"/>
              </a:spcBef>
            </a:pPr>
            <a:endParaRPr lang="es-ES" altLang="en-U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Desde el año 2000, los operadores han firmado un contrato plurianual con el STIF que especifica el alcance de los servicios Ofrecidos, la calidad a entregar, la cantidad de operadores que se pagan y los mecanismos de participación en los beneficios. El contrato también incluye un sistema de incentivos / sanciones basado en Indicadores de rendimiento, con una responsabilidad potencial total de 28 millones de euros. Los contratos son contratos a precio fijo y Los pagos son efectuados por el STIF a los operadores cada mes</a:t>
            </a:r>
          </a:p>
          <a:p>
            <a:br>
              <a:rPr lang="es-ES" dirty="0"/>
            </a:br>
            <a:endParaRPr lang="es-ES" altLang="en-US" sz="1200" b="0" i="0" kern="1200" dirty="0">
              <a:solidFill>
                <a:schemeClr val="tx1"/>
              </a:solidFill>
              <a:effectLst/>
              <a:latin typeface="+mn-lt"/>
              <a:ea typeface="+mn-ea"/>
              <a:cs typeface="+mn-cs"/>
            </a:endParaRPr>
          </a:p>
          <a:p>
            <a:pPr eaLnBrk="1" hangingPunct="1">
              <a:spcBef>
                <a:spcPct val="0"/>
              </a:spcBef>
            </a:pPr>
            <a:endParaRPr lang="es-ES_tradnl" altLang="en-US" dirty="0"/>
          </a:p>
        </p:txBody>
      </p:sp>
    </p:spTree>
    <p:extLst>
      <p:ext uri="{BB962C8B-B14F-4D97-AF65-F5344CB8AC3E}">
        <p14:creationId xmlns:p14="http://schemas.microsoft.com/office/powerpoint/2010/main" val="198341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34</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b="1" dirty="0"/>
              <a:t>Impuesto de transporte</a:t>
            </a:r>
            <a:br>
              <a:rPr lang="es-ES" dirty="0"/>
            </a:br>
            <a:endParaRPr lang="es-ES" dirty="0"/>
          </a:p>
          <a:p>
            <a:pPr eaLnBrk="1" hangingPunct="1">
              <a:spcBef>
                <a:spcPct val="0"/>
              </a:spcBef>
            </a:pPr>
            <a:r>
              <a:rPr lang="es-ES" sz="1200" b="0" i="0" kern="1200" dirty="0">
                <a:solidFill>
                  <a:schemeClr val="tx1"/>
                </a:solidFill>
                <a:effectLst/>
                <a:latin typeface="+mn-lt"/>
                <a:ea typeface="+mn-ea"/>
                <a:cs typeface="+mn-cs"/>
              </a:rPr>
              <a:t>Las tarifas son decididas por el STIF, dentro de los límites fijados por el gobierno y el porcentaje establecido se aplica a la nómina total. Tres tipos se aplican dentro del área bajo el dominio de STIF: 2.7% en la ciudad de París y </a:t>
            </a:r>
            <a:r>
              <a:rPr lang="es-ES" sz="1200" b="0" i="0" kern="1200" dirty="0" err="1">
                <a:solidFill>
                  <a:schemeClr val="tx1"/>
                </a:solidFill>
                <a:effectLst/>
                <a:latin typeface="+mn-lt"/>
                <a:ea typeface="+mn-ea"/>
                <a:cs typeface="+mn-cs"/>
              </a:rPr>
              <a:t>Hauts</a:t>
            </a:r>
            <a:r>
              <a:rPr lang="es-ES" sz="1200" b="0" i="0" kern="1200" dirty="0">
                <a:solidFill>
                  <a:schemeClr val="tx1"/>
                </a:solidFill>
                <a:effectLst/>
                <a:latin typeface="+mn-lt"/>
                <a:ea typeface="+mn-ea"/>
                <a:cs typeface="+mn-cs"/>
              </a:rPr>
              <a:t> de </a:t>
            </a:r>
            <a:r>
              <a:rPr lang="es-ES" sz="1200" b="0" i="0" kern="1200" dirty="0" err="1">
                <a:solidFill>
                  <a:schemeClr val="tx1"/>
                </a:solidFill>
                <a:effectLst/>
                <a:latin typeface="+mn-lt"/>
                <a:ea typeface="+mn-ea"/>
                <a:cs typeface="+mn-cs"/>
              </a:rPr>
              <a:t>Seine</a:t>
            </a:r>
            <a:r>
              <a:rPr lang="es-ES" sz="1200" b="0" i="0" kern="1200" dirty="0">
                <a:solidFill>
                  <a:schemeClr val="tx1"/>
                </a:solidFill>
                <a:effectLst/>
                <a:latin typeface="+mn-lt"/>
                <a:ea typeface="+mn-ea"/>
                <a:cs typeface="+mn-cs"/>
              </a:rPr>
              <a:t>, 1.8% en </a:t>
            </a:r>
            <a:r>
              <a:rPr lang="es-ES" sz="1200" b="0" i="0" kern="1200" dirty="0" err="1">
                <a:solidFill>
                  <a:schemeClr val="tx1"/>
                </a:solidFill>
                <a:effectLst/>
                <a:latin typeface="+mn-lt"/>
                <a:ea typeface="+mn-ea"/>
                <a:cs typeface="+mn-cs"/>
              </a:rPr>
              <a:t>Seine</a:t>
            </a:r>
            <a:r>
              <a:rPr lang="es-ES" sz="1200" b="0" i="0" kern="1200" dirty="0">
                <a:solidFill>
                  <a:schemeClr val="tx1"/>
                </a:solidFill>
                <a:effectLst/>
                <a:latin typeface="+mn-lt"/>
                <a:ea typeface="+mn-ea"/>
                <a:cs typeface="+mn-cs"/>
              </a:rPr>
              <a:t> Saint Denis, 1.5% en los otros departamentos. </a:t>
            </a:r>
            <a:endParaRPr lang="es-ES_tradnl" altLang="en-US" b="1" dirty="0"/>
          </a:p>
          <a:p>
            <a:pPr eaLnBrk="1" hangingPunct="1">
              <a:spcBef>
                <a:spcPct val="0"/>
              </a:spcBef>
            </a:pPr>
            <a:endParaRPr lang="es-ES_tradnl" altLang="en-US" b="1" dirty="0"/>
          </a:p>
          <a:p>
            <a:pPr eaLnBrk="1" hangingPunct="1">
              <a:spcBef>
                <a:spcPct val="0"/>
              </a:spcBef>
            </a:pPr>
            <a:r>
              <a:rPr lang="es-ES_tradnl" altLang="en-US" b="1" dirty="0"/>
              <a:t>Operación del</a:t>
            </a:r>
            <a:r>
              <a:rPr lang="es-ES_tradnl" altLang="en-US" b="1" baseline="0" dirty="0"/>
              <a:t> pago de empleadores</a:t>
            </a:r>
          </a:p>
          <a:p>
            <a:pPr marL="171450" indent="-171450" eaLnBrk="1" hangingPunct="1">
              <a:spcBef>
                <a:spcPct val="0"/>
              </a:spcBef>
              <a:buFont typeface="Arial" panose="020B0604020202020204" pitchFamily="34" charset="0"/>
              <a:buChar char="•"/>
            </a:pPr>
            <a:r>
              <a:rPr lang="es-ES_tradnl" altLang="en-US" b="0" baseline="0" dirty="0"/>
              <a:t>Los empleados deben remitir copia de su abono. Con este soporte el empleador tiene la obligación de pagar a STIF un 50% del monto del abono </a:t>
            </a:r>
            <a:r>
              <a:rPr lang="es-CO" altLang="en-US" b="0" baseline="0" dirty="0"/>
              <a:t>(Establecido en ley del 4 de Julio de 1982)</a:t>
            </a:r>
            <a:r>
              <a:rPr lang="es-ES_tradnl" altLang="en-US" b="0" baseline="0" dirty="0"/>
              <a:t>.</a:t>
            </a:r>
            <a:endParaRPr lang="es-ES_tradnl" altLang="en-US" b="0" dirty="0"/>
          </a:p>
        </p:txBody>
      </p:sp>
    </p:spTree>
    <p:extLst>
      <p:ext uri="{BB962C8B-B14F-4D97-AF65-F5344CB8AC3E}">
        <p14:creationId xmlns:p14="http://schemas.microsoft.com/office/powerpoint/2010/main" val="3056903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35</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200" b="0" i="0" kern="1200" dirty="0">
                <a:solidFill>
                  <a:schemeClr val="tx1"/>
                </a:solidFill>
                <a:effectLst/>
                <a:latin typeface="+mn-lt"/>
                <a:ea typeface="+mn-ea"/>
                <a:cs typeface="+mn-cs"/>
              </a:rPr>
              <a:t>En la región de París, el 50% Del producto de las multas se destina al STIF, el 25% al Departamentos y el resto a la Región.</a:t>
            </a:r>
          </a:p>
          <a:p>
            <a:pPr eaLnBrk="1" hangingPunct="1">
              <a:spcBef>
                <a:spcPct val="0"/>
              </a:spcBef>
            </a:pPr>
            <a:endParaRPr lang="es-ES_tradnl" altLang="en-US" dirty="0"/>
          </a:p>
          <a:p>
            <a:pPr eaLnBrk="1" hangingPunct="1">
              <a:spcBef>
                <a:spcPct val="0"/>
              </a:spcBef>
            </a:pPr>
            <a:r>
              <a:rPr lang="es-ES_tradnl" altLang="en-US" dirty="0"/>
              <a:t>Para SGP(</a:t>
            </a:r>
            <a:r>
              <a:rPr lang="es-ES_tradnl" altLang="en-US" dirty="0" err="1"/>
              <a:t>greater</a:t>
            </a:r>
            <a:r>
              <a:rPr lang="es-ES_tradnl" altLang="en-US" dirty="0"/>
              <a:t> </a:t>
            </a:r>
            <a:r>
              <a:rPr lang="es-ES_tradnl" altLang="en-US" dirty="0" err="1"/>
              <a:t>páris</a:t>
            </a:r>
            <a:r>
              <a:rPr lang="es-ES_tradnl" altLang="en-US" dirty="0"/>
              <a:t> </a:t>
            </a:r>
            <a:r>
              <a:rPr lang="es-ES_tradnl" altLang="en-US" dirty="0" err="1"/>
              <a:t>transportation</a:t>
            </a:r>
            <a:r>
              <a:rPr lang="es-ES_tradnl" altLang="en-US" dirty="0"/>
              <a:t> </a:t>
            </a:r>
            <a:r>
              <a:rPr lang="es-ES_tradnl" altLang="en-US" dirty="0" err="1"/>
              <a:t>network</a:t>
            </a:r>
            <a:r>
              <a:rPr lang="es-ES_tradnl" altLang="en-US" dirty="0"/>
              <a:t>)</a:t>
            </a:r>
          </a:p>
          <a:p>
            <a:pPr eaLnBrk="1" hangingPunct="1">
              <a:spcBef>
                <a:spcPct val="0"/>
              </a:spcBef>
            </a:pPr>
            <a:endParaRPr lang="es-ES_tradnl" altLang="en-US" dirty="0"/>
          </a:p>
          <a:p>
            <a:pPr eaLnBrk="1" hangingPunct="1">
              <a:spcBef>
                <a:spcPct val="0"/>
              </a:spcBef>
            </a:pPr>
            <a:r>
              <a:rPr lang="es-ES" dirty="0"/>
              <a:t>Tres tipos de impuestos asignados: </a:t>
            </a:r>
          </a:p>
          <a:p>
            <a:pPr marL="228600" indent="-228600" eaLnBrk="1" hangingPunct="1">
              <a:spcBef>
                <a:spcPct val="0"/>
              </a:spcBef>
              <a:buAutoNum type="arabicPeriod"/>
            </a:pPr>
            <a:r>
              <a:rPr lang="es-ES" dirty="0"/>
              <a:t>Parte de la imposición a tanto alzado sobre las empresas de la red (IFER) basada en el material rodante de Transporte en Île-de-France </a:t>
            </a:r>
          </a:p>
          <a:p>
            <a:pPr marL="228600" indent="-228600" eaLnBrk="1" hangingPunct="1">
              <a:spcBef>
                <a:spcPct val="0"/>
              </a:spcBef>
              <a:buAutoNum type="arabicPeriod"/>
            </a:pPr>
            <a:r>
              <a:rPr lang="es-ES" dirty="0"/>
              <a:t>Un impuesto sobre equipos especiales</a:t>
            </a:r>
          </a:p>
          <a:p>
            <a:pPr marL="228600" indent="-228600" eaLnBrk="1" hangingPunct="1">
              <a:spcBef>
                <a:spcPct val="0"/>
              </a:spcBef>
              <a:buAutoNum type="arabicPeriod"/>
            </a:pPr>
            <a:r>
              <a:rPr lang="es-ES" dirty="0"/>
              <a:t>Una parte del impuesto local sobre las oficinas </a:t>
            </a:r>
          </a:p>
          <a:p>
            <a:pPr marL="228600" indent="-228600" eaLnBrk="1" hangingPunct="1">
              <a:spcBef>
                <a:spcPct val="0"/>
              </a:spcBef>
              <a:buAutoNum type="arabicPeriod"/>
            </a:pPr>
            <a:r>
              <a:rPr lang="es-ES" dirty="0"/>
              <a:t>Una subvención gubernamental de 4 000 millones de euros </a:t>
            </a:r>
          </a:p>
          <a:p>
            <a:pPr marL="228600" indent="-228600" eaLnBrk="1" hangingPunct="1">
              <a:spcBef>
                <a:spcPct val="0"/>
              </a:spcBef>
              <a:buAutoNum type="arabicPeriod"/>
            </a:pPr>
            <a:r>
              <a:rPr lang="es-ES" dirty="0"/>
              <a:t>Contribuciones de las autoridades territoriales </a:t>
            </a:r>
          </a:p>
          <a:p>
            <a:pPr marL="228600" indent="-228600" eaLnBrk="1" hangingPunct="1">
              <a:spcBef>
                <a:spcPct val="0"/>
              </a:spcBef>
              <a:buAutoNum type="arabicPeriod"/>
            </a:pPr>
            <a:r>
              <a:rPr lang="es-ES" dirty="0"/>
              <a:t>Tomar prestado, según sea necesario </a:t>
            </a:r>
          </a:p>
          <a:p>
            <a:pPr marL="228600" indent="-228600" eaLnBrk="1" hangingPunct="1">
              <a:spcBef>
                <a:spcPct val="0"/>
              </a:spcBef>
              <a:buAutoNum type="arabicPeriod"/>
            </a:pPr>
            <a:r>
              <a:rPr lang="es-ES" dirty="0"/>
              <a:t>También se considera un impuesto "verde"</a:t>
            </a:r>
            <a:endParaRPr lang="es-ES_tradnl" altLang="en-US" dirty="0"/>
          </a:p>
        </p:txBody>
      </p:sp>
    </p:spTree>
    <p:extLst>
      <p:ext uri="{BB962C8B-B14F-4D97-AF65-F5344CB8AC3E}">
        <p14:creationId xmlns:p14="http://schemas.microsoft.com/office/powerpoint/2010/main" val="325764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37</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p>
        </p:txBody>
      </p:sp>
    </p:spTree>
    <p:extLst>
      <p:ext uri="{BB962C8B-B14F-4D97-AF65-F5344CB8AC3E}">
        <p14:creationId xmlns:p14="http://schemas.microsoft.com/office/powerpoint/2010/main" val="988550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0007" indent="-296033">
              <a:defRPr>
                <a:solidFill>
                  <a:schemeClr val="tx1"/>
                </a:solidFill>
                <a:latin typeface="Calibri" panose="020F0502020204030204" pitchFamily="34" charset="0"/>
                <a:cs typeface="Arial" panose="020B0604020202020204" pitchFamily="34" charset="0"/>
              </a:defRPr>
            </a:lvl2pPr>
            <a:lvl3pPr marL="1185747" indent="-236179">
              <a:defRPr>
                <a:solidFill>
                  <a:schemeClr val="tx1"/>
                </a:solidFill>
                <a:latin typeface="Calibri" panose="020F0502020204030204" pitchFamily="34" charset="0"/>
                <a:cs typeface="Arial" panose="020B0604020202020204" pitchFamily="34" charset="0"/>
              </a:defRPr>
            </a:lvl3pPr>
            <a:lvl4pPr marL="1661340" indent="-236179">
              <a:defRPr>
                <a:solidFill>
                  <a:schemeClr val="tx1"/>
                </a:solidFill>
                <a:latin typeface="Calibri" panose="020F0502020204030204" pitchFamily="34" charset="0"/>
                <a:cs typeface="Arial" panose="020B0604020202020204" pitchFamily="34" charset="0"/>
              </a:defRPr>
            </a:lvl4pPr>
            <a:lvl5pPr marL="2135315" indent="-236179">
              <a:defRPr>
                <a:solidFill>
                  <a:schemeClr val="tx1"/>
                </a:solidFill>
                <a:latin typeface="Calibri" panose="020F0502020204030204" pitchFamily="34" charset="0"/>
                <a:cs typeface="Arial" panose="020B0604020202020204" pitchFamily="34" charset="0"/>
              </a:defRPr>
            </a:lvl5pPr>
            <a:lvl6pPr marL="2601201"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67088"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32975"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98862"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55B7DD-7798-4F4E-8A2A-C055F843E755}" type="slidenum">
              <a:rPr lang="en-US" altLang="en-US"/>
              <a:pPr/>
              <a:t>38</a:t>
            </a:fld>
            <a:endParaRPr lang="en-US" alt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p>
        </p:txBody>
      </p:sp>
    </p:spTree>
    <p:extLst>
      <p:ext uri="{BB962C8B-B14F-4D97-AF65-F5344CB8AC3E}">
        <p14:creationId xmlns:p14="http://schemas.microsoft.com/office/powerpoint/2010/main" val="1722176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0007" indent="-296033">
              <a:defRPr>
                <a:solidFill>
                  <a:schemeClr val="tx1"/>
                </a:solidFill>
                <a:latin typeface="Calibri" panose="020F0502020204030204" pitchFamily="34" charset="0"/>
                <a:cs typeface="Arial" panose="020B0604020202020204" pitchFamily="34" charset="0"/>
              </a:defRPr>
            </a:lvl2pPr>
            <a:lvl3pPr marL="1185747" indent="-236179">
              <a:defRPr>
                <a:solidFill>
                  <a:schemeClr val="tx1"/>
                </a:solidFill>
                <a:latin typeface="Calibri" panose="020F0502020204030204" pitchFamily="34" charset="0"/>
                <a:cs typeface="Arial" panose="020B0604020202020204" pitchFamily="34" charset="0"/>
              </a:defRPr>
            </a:lvl3pPr>
            <a:lvl4pPr marL="1661340" indent="-236179">
              <a:defRPr>
                <a:solidFill>
                  <a:schemeClr val="tx1"/>
                </a:solidFill>
                <a:latin typeface="Calibri" panose="020F0502020204030204" pitchFamily="34" charset="0"/>
                <a:cs typeface="Arial" panose="020B0604020202020204" pitchFamily="34" charset="0"/>
              </a:defRPr>
            </a:lvl4pPr>
            <a:lvl5pPr marL="2135315" indent="-236179">
              <a:defRPr>
                <a:solidFill>
                  <a:schemeClr val="tx1"/>
                </a:solidFill>
                <a:latin typeface="Calibri" panose="020F0502020204030204" pitchFamily="34" charset="0"/>
                <a:cs typeface="Arial" panose="020B0604020202020204" pitchFamily="34" charset="0"/>
              </a:defRPr>
            </a:lvl5pPr>
            <a:lvl6pPr marL="2601201"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67088"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32975"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98862"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131E61-0229-4C80-8E00-37CFA34DE608}" type="slidenum">
              <a:rPr lang="en-US" altLang="en-US"/>
              <a:pPr/>
              <a:t>39</a:t>
            </a:fld>
            <a:endParaRPr lang="en-US" alt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p>
        </p:txBody>
      </p:sp>
    </p:spTree>
    <p:extLst>
      <p:ext uri="{BB962C8B-B14F-4D97-AF65-F5344CB8AC3E}">
        <p14:creationId xmlns:p14="http://schemas.microsoft.com/office/powerpoint/2010/main" val="975620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70007" indent="-296033">
              <a:defRPr>
                <a:solidFill>
                  <a:schemeClr val="tx1"/>
                </a:solidFill>
                <a:latin typeface="Calibri" panose="020F0502020204030204" pitchFamily="34" charset="0"/>
                <a:cs typeface="Arial" panose="020B0604020202020204" pitchFamily="34" charset="0"/>
              </a:defRPr>
            </a:lvl2pPr>
            <a:lvl3pPr marL="1185747" indent="-236179">
              <a:defRPr>
                <a:solidFill>
                  <a:schemeClr val="tx1"/>
                </a:solidFill>
                <a:latin typeface="Calibri" panose="020F0502020204030204" pitchFamily="34" charset="0"/>
                <a:cs typeface="Arial" panose="020B0604020202020204" pitchFamily="34" charset="0"/>
              </a:defRPr>
            </a:lvl3pPr>
            <a:lvl4pPr marL="1661340" indent="-236179">
              <a:defRPr>
                <a:solidFill>
                  <a:schemeClr val="tx1"/>
                </a:solidFill>
                <a:latin typeface="Calibri" panose="020F0502020204030204" pitchFamily="34" charset="0"/>
                <a:cs typeface="Arial" panose="020B0604020202020204" pitchFamily="34" charset="0"/>
              </a:defRPr>
            </a:lvl4pPr>
            <a:lvl5pPr marL="2135315" indent="-236179">
              <a:defRPr>
                <a:solidFill>
                  <a:schemeClr val="tx1"/>
                </a:solidFill>
                <a:latin typeface="Calibri" panose="020F0502020204030204" pitchFamily="34" charset="0"/>
                <a:cs typeface="Arial" panose="020B0604020202020204" pitchFamily="34" charset="0"/>
              </a:defRPr>
            </a:lvl5pPr>
            <a:lvl6pPr marL="2601201"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67088"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32975"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98862" indent="-236179"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A3EBD1-E227-440B-AA4C-CA556F59A515}" type="slidenum">
              <a:rPr lang="en-US" altLang="en-US"/>
              <a:pPr/>
              <a:t>40</a:t>
            </a:fld>
            <a:endParaRPr lang="en-US" alt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p>
        </p:txBody>
      </p:sp>
    </p:spTree>
    <p:extLst>
      <p:ext uri="{BB962C8B-B14F-4D97-AF65-F5344CB8AC3E}">
        <p14:creationId xmlns:p14="http://schemas.microsoft.com/office/powerpoint/2010/main" val="3932948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41</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s-ES_tradnl" altLang="en-US" dirty="0"/>
              <a:t>Entre</a:t>
            </a:r>
            <a:r>
              <a:rPr lang="es-ES_tradnl" altLang="en-US" baseline="0" dirty="0"/>
              <a:t> las distintas alternativas de consecución de fondos, el impuesto al carbono y el cobro por congestión son las que mejor se adaptan a los principios para la financiación. Además contribuyen a la visión de largo plazo pues hacen una ciudad más segura, saludable y sostenible económica y ambientalmente.</a:t>
            </a:r>
          </a:p>
          <a:p>
            <a:pPr marL="171450" indent="-171450" eaLnBrk="1" hangingPunct="1">
              <a:spcBef>
                <a:spcPct val="0"/>
              </a:spcBef>
              <a:buFont typeface="Arial" panose="020B0604020202020204" pitchFamily="34" charset="0"/>
              <a:buChar char="•"/>
            </a:pPr>
            <a:r>
              <a:rPr lang="es-ES_tradnl" altLang="en-US" baseline="0" dirty="0"/>
              <a:t>Otras consideraciones de importancia son la aprobación ágil y oportuna de las nuevas fuentes de fondos, la entrega de los recursos de capital a la que se comprometieron las distintas estancias de gobierno, el crecimiento estable de las fuentes existentes de ingresos y la entrada en operación de peajes para los proyectos de infraestructura que los requieran.</a:t>
            </a:r>
          </a:p>
        </p:txBody>
      </p:sp>
    </p:spTree>
    <p:extLst>
      <p:ext uri="{BB962C8B-B14F-4D97-AF65-F5344CB8AC3E}">
        <p14:creationId xmlns:p14="http://schemas.microsoft.com/office/powerpoint/2010/main" val="253904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1" dirty="0"/>
              <a:t>Definición de integración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sz="1200" dirty="0"/>
              <a:t>Desde la perspectiva del usuario,</a:t>
            </a:r>
            <a:r>
              <a:rPr lang="es-ES" sz="1200" baseline="0" dirty="0"/>
              <a:t> que tan fácil puede moverse entre los diferentes sistemas de transporte público</a:t>
            </a:r>
            <a:endParaRPr lang="es-ES"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sz="1200" dirty="0"/>
              <a:t>Integración implica la oportunidad de utilizar todo el Sistema de transporte público a través de un área local o regional (Por ejemplo, ciudad, conurbación), independientemente de los modos de transporte, tarifas, horarios, sistemas de billetes, etc. [</a:t>
            </a:r>
            <a:r>
              <a:rPr lang="es-ES" sz="1200" baseline="0" dirty="0"/>
              <a:t>2]</a:t>
            </a:r>
            <a:endParaRPr lang="es-ES_tradnl" sz="1200" dirty="0"/>
          </a:p>
          <a:p>
            <a:endParaRPr lang="en-US" dirty="0"/>
          </a:p>
        </p:txBody>
      </p:sp>
      <p:sp>
        <p:nvSpPr>
          <p:cNvPr id="4" name="Marcador de número de diapositiva 3"/>
          <p:cNvSpPr>
            <a:spLocks noGrp="1"/>
          </p:cNvSpPr>
          <p:nvPr>
            <p:ph type="sldNum" sz="quarter" idx="10"/>
          </p:nvPr>
        </p:nvSpPr>
        <p:spPr/>
        <p:txBody>
          <a:bodyPr/>
          <a:lstStyle/>
          <a:p>
            <a:pPr>
              <a:defRPr/>
            </a:pPr>
            <a:fld id="{6EF1F9FC-C8F3-4B07-A860-6A8F535252CD}" type="slidenum">
              <a:rPr lang="es-ES" altLang="en-US" smtClean="0"/>
              <a:pPr>
                <a:defRPr/>
              </a:pPr>
              <a:t>5</a:t>
            </a:fld>
            <a:endParaRPr lang="es-ES" altLang="en-US"/>
          </a:p>
        </p:txBody>
      </p:sp>
    </p:spTree>
    <p:extLst>
      <p:ext uri="{BB962C8B-B14F-4D97-AF65-F5344CB8AC3E}">
        <p14:creationId xmlns:p14="http://schemas.microsoft.com/office/powerpoint/2010/main" val="2610401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42</a:t>
            </a:fld>
            <a:endParaRPr lang="es-ES" altLang="en-US"/>
          </a:p>
        </p:txBody>
      </p:sp>
    </p:spTree>
    <p:extLst>
      <p:ext uri="{BB962C8B-B14F-4D97-AF65-F5344CB8AC3E}">
        <p14:creationId xmlns:p14="http://schemas.microsoft.com/office/powerpoint/2010/main" val="1304722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A83FDD-11DC-431E-9219-CE353A147C18}" type="slidenum">
              <a:rPr lang="en-US" altLang="en-US" smtClean="0"/>
              <a:pPr/>
              <a:t>43</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s-ES_tradnl" sz="1200" dirty="0">
                <a:solidFill>
                  <a:schemeClr val="tx1"/>
                </a:solidFill>
              </a:rPr>
              <a:t>La correlación entre el ingreso y la tasa de motorización, sugiere que Ciudad de Panamá tendrá más vehículos por su dinámica de crecimiento económico. </a:t>
            </a:r>
            <a:endParaRPr lang="es-ES_tradnl" altLang="en-US" dirty="0"/>
          </a:p>
        </p:txBody>
      </p:sp>
    </p:spTree>
    <p:extLst>
      <p:ext uri="{BB962C8B-B14F-4D97-AF65-F5344CB8AC3E}">
        <p14:creationId xmlns:p14="http://schemas.microsoft.com/office/powerpoint/2010/main" val="3464293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A83FDD-11DC-431E-9219-CE353A147C18}" type="slidenum">
              <a:rPr lang="en-US" altLang="en-US" smtClean="0"/>
              <a:pPr/>
              <a:t>44</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s-ES_tradnl" sz="1200" b="1" dirty="0"/>
              <a:t>Características de los sistemas actuales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_tradnl" sz="1200" b="1" dirty="0" err="1"/>
              <a:t>Metrobús</a:t>
            </a:r>
            <a:r>
              <a:rPr lang="es-ES_tradnl" sz="1200" b="1" dirty="0"/>
              <a:t> </a:t>
            </a:r>
            <a:r>
              <a:rPr lang="es-ES_tradnl" sz="1200" dirty="0"/>
              <a:t>Flota de 1.237 buses , 273 buses adicionales en 201</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_tradnl" sz="1200" b="1" dirty="0"/>
              <a:t>Metro - </a:t>
            </a:r>
            <a:r>
              <a:rPr lang="es-ES_tradnl" sz="1200" dirty="0"/>
              <a:t>1 línea - 18 Trenes en hora pico, En expansión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_tradnl" sz="1200" b="1" dirty="0"/>
              <a:t>Transporte Convencional</a:t>
            </a:r>
            <a:r>
              <a:rPr lang="es-ES_tradnl" sz="1200" b="1" baseline="0" dirty="0"/>
              <a:t> - </a:t>
            </a:r>
            <a:r>
              <a:rPr lang="es-ES_tradnl" sz="1200" dirty="0"/>
              <a:t>Diablos rojos, informales</a:t>
            </a:r>
            <a:endParaRPr lang="en-US" sz="1200" b="1"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err="1">
                <a:solidFill>
                  <a:schemeClr val="tx2"/>
                </a:solidFill>
              </a:rPr>
              <a:t>Objetivos</a:t>
            </a:r>
            <a:r>
              <a:rPr lang="en-US" b="1" dirty="0">
                <a:solidFill>
                  <a:schemeClr val="tx2"/>
                </a:solidFill>
              </a:rPr>
              <a:t> del PIMUS</a:t>
            </a:r>
            <a:r>
              <a:rPr lang="en-US" sz="1200" b="1" dirty="0">
                <a:solidFill>
                  <a:schemeClr val="bg1"/>
                </a:solidFill>
              </a:rPr>
              <a:t> SIT</a:t>
            </a:r>
          </a:p>
          <a:p>
            <a:pPr marL="342900" indent="-342900">
              <a:spcBef>
                <a:spcPts val="0"/>
              </a:spcBef>
              <a:spcAft>
                <a:spcPts val="0"/>
              </a:spcAft>
              <a:buFont typeface="Arial" panose="020B0604020202020204" pitchFamily="34" charset="0"/>
              <a:buChar char="•"/>
              <a:defRPr/>
            </a:pPr>
            <a:r>
              <a:rPr lang="es-CO" dirty="0">
                <a:solidFill>
                  <a:schemeClr val="tx1"/>
                </a:solidFill>
              </a:rPr>
              <a:t>Mejoras en el nivel de servicio</a:t>
            </a:r>
          </a:p>
          <a:p>
            <a:pPr marL="800100" lvl="1" indent="-342900">
              <a:spcBef>
                <a:spcPts val="0"/>
              </a:spcBef>
              <a:spcAft>
                <a:spcPts val="0"/>
              </a:spcAft>
              <a:buFont typeface="Arial" panose="020B0604020202020204" pitchFamily="34" charset="0"/>
              <a:buChar char="•"/>
              <a:defRPr/>
            </a:pPr>
            <a:r>
              <a:rPr lang="es-CO" dirty="0">
                <a:solidFill>
                  <a:schemeClr val="tx1"/>
                </a:solidFill>
              </a:rPr>
              <a:t>Reducción del tiempo de viaje</a:t>
            </a:r>
          </a:p>
          <a:p>
            <a:pPr marL="800100" lvl="1" indent="-342900">
              <a:spcBef>
                <a:spcPts val="0"/>
              </a:spcBef>
              <a:spcAft>
                <a:spcPts val="0"/>
              </a:spcAft>
              <a:buFont typeface="Arial" panose="020B0604020202020204" pitchFamily="34" charset="0"/>
              <a:buChar char="•"/>
              <a:defRPr/>
            </a:pPr>
            <a:r>
              <a:rPr lang="es-CO" dirty="0">
                <a:solidFill>
                  <a:schemeClr val="tx1"/>
                </a:solidFill>
              </a:rPr>
              <a:t>Aumento de la confiabilidad</a:t>
            </a:r>
          </a:p>
          <a:p>
            <a:pPr marL="800100" lvl="1" indent="-342900">
              <a:spcBef>
                <a:spcPts val="0"/>
              </a:spcBef>
              <a:spcAft>
                <a:spcPts val="0"/>
              </a:spcAft>
              <a:buFont typeface="Arial" panose="020B0604020202020204" pitchFamily="34" charset="0"/>
              <a:buChar char="•"/>
              <a:defRPr/>
            </a:pPr>
            <a:r>
              <a:rPr lang="es-CO" dirty="0">
                <a:solidFill>
                  <a:schemeClr val="tx1"/>
                </a:solidFill>
              </a:rPr>
              <a:t>Aumento de cobertura</a:t>
            </a:r>
          </a:p>
          <a:p>
            <a:pPr marL="800100" lvl="1" indent="-342900">
              <a:spcBef>
                <a:spcPts val="0"/>
              </a:spcBef>
              <a:spcAft>
                <a:spcPts val="0"/>
              </a:spcAft>
              <a:buFont typeface="Arial" panose="020B0604020202020204" pitchFamily="34" charset="0"/>
              <a:buChar char="•"/>
              <a:defRPr/>
            </a:pPr>
            <a:r>
              <a:rPr lang="es-CO" dirty="0">
                <a:solidFill>
                  <a:schemeClr val="tx1"/>
                </a:solidFill>
              </a:rPr>
              <a:t>Mejora de la seguridad</a:t>
            </a:r>
          </a:p>
          <a:p>
            <a:pPr marL="342900" indent="-342900">
              <a:spcBef>
                <a:spcPts val="0"/>
              </a:spcBef>
              <a:spcAft>
                <a:spcPts val="0"/>
              </a:spcAft>
              <a:buFont typeface="Arial" panose="020B0604020202020204" pitchFamily="34" charset="0"/>
              <a:buChar char="•"/>
              <a:defRPr/>
            </a:pPr>
            <a:r>
              <a:rPr lang="es-CO" dirty="0">
                <a:solidFill>
                  <a:schemeClr val="tx1"/>
                </a:solidFill>
              </a:rPr>
              <a:t>Mejoras en el nivel de organización</a:t>
            </a:r>
          </a:p>
          <a:p>
            <a:pPr marL="800100" lvl="1" indent="-342900">
              <a:spcBef>
                <a:spcPts val="0"/>
              </a:spcBef>
              <a:spcAft>
                <a:spcPts val="0"/>
              </a:spcAft>
              <a:buFont typeface="Arial" panose="020B0604020202020204" pitchFamily="34" charset="0"/>
              <a:buChar char="•"/>
              <a:defRPr/>
            </a:pPr>
            <a:r>
              <a:rPr lang="es-CO" dirty="0">
                <a:solidFill>
                  <a:schemeClr val="tx1"/>
                </a:solidFill>
              </a:rPr>
              <a:t>Eliminación del transporte informal</a:t>
            </a:r>
          </a:p>
          <a:p>
            <a:pPr marL="800100" lvl="1" indent="-342900">
              <a:spcBef>
                <a:spcPts val="0"/>
              </a:spcBef>
              <a:spcAft>
                <a:spcPts val="0"/>
              </a:spcAft>
              <a:buFont typeface="Arial" panose="020B0604020202020204" pitchFamily="34" charset="0"/>
              <a:buChar char="•"/>
              <a:defRPr/>
            </a:pPr>
            <a:r>
              <a:rPr lang="es-CO" dirty="0">
                <a:solidFill>
                  <a:schemeClr val="tx1"/>
                </a:solidFill>
              </a:rPr>
              <a:t>Sistema que emplea tecnologías ITS ,con tarifas de transporte integradas.</a:t>
            </a:r>
          </a:p>
          <a:p>
            <a:pPr marL="342900" lvl="1" indent="-342900">
              <a:spcBef>
                <a:spcPts val="0"/>
              </a:spcBef>
              <a:spcAft>
                <a:spcPts val="0"/>
              </a:spcAft>
              <a:buFont typeface="Arial" panose="020B0604020202020204" pitchFamily="34" charset="0"/>
              <a:buChar char="•"/>
              <a:defRPr/>
            </a:pPr>
            <a:r>
              <a:rPr lang="es-CO" kern="1200" dirty="0">
                <a:solidFill>
                  <a:schemeClr val="tx1"/>
                </a:solidFill>
              </a:rPr>
              <a:t>Creación de la red y el sistema público de bicicletas, promoviendo la cultura ciclista.</a:t>
            </a:r>
            <a:endParaRPr lang="es-CO" dirty="0">
              <a:solidFill>
                <a:schemeClr val="tx1"/>
              </a:solidFill>
            </a:endParaRPr>
          </a:p>
          <a:p>
            <a:pPr marL="342900" indent="-342900">
              <a:spcBef>
                <a:spcPts val="0"/>
              </a:spcBef>
              <a:spcAft>
                <a:spcPts val="0"/>
              </a:spcAft>
              <a:buFont typeface="Arial" panose="020B0604020202020204" pitchFamily="34" charset="0"/>
              <a:buChar char="•"/>
              <a:defRPr/>
            </a:pPr>
            <a:r>
              <a:rPr lang="es-CO" dirty="0">
                <a:solidFill>
                  <a:schemeClr val="tx1"/>
                </a:solidFill>
              </a:rPr>
              <a:t>Aprovechar las zonas con potencial DOT, para el desarrollo de proyectos urbanos.</a:t>
            </a:r>
          </a:p>
          <a:p>
            <a:pPr marL="0" marR="0" lvl="0" indent="0" algn="l" defTabSz="914400" rtl="0" eaLnBrk="1" fontAlgn="base" latinLnBrk="0" hangingPunct="1">
              <a:spcBef>
                <a:spcPct val="0"/>
              </a:spcBef>
              <a:spcAft>
                <a:spcPct val="0"/>
              </a:spcAft>
              <a:buClrTx/>
              <a:buSzTx/>
              <a:buFontTx/>
              <a:buNone/>
              <a:tabLst/>
              <a:defRPr/>
            </a:pPr>
            <a:endParaRPr lang="en-US" b="1" dirty="0">
              <a:solidFill>
                <a:schemeClr val="bg1"/>
              </a:solidFill>
            </a:endParaRPr>
          </a:p>
          <a:p>
            <a:pPr eaLnBrk="1" hangingPunct="1">
              <a:spcBef>
                <a:spcPct val="0"/>
              </a:spcBef>
            </a:pPr>
            <a:endParaRPr lang="es-ES_tradnl" altLang="en-US" dirty="0"/>
          </a:p>
        </p:txBody>
      </p:sp>
    </p:spTree>
    <p:extLst>
      <p:ext uri="{BB962C8B-B14F-4D97-AF65-F5344CB8AC3E}">
        <p14:creationId xmlns:p14="http://schemas.microsoft.com/office/powerpoint/2010/main" val="2598399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A83FDD-11DC-431E-9219-CE353A147C18}" type="slidenum">
              <a:rPr lang="en-US" altLang="en-US" smtClean="0"/>
              <a:pPr/>
              <a:t>45</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a:p>
        </p:txBody>
      </p:sp>
    </p:spTree>
    <p:extLst>
      <p:ext uri="{BB962C8B-B14F-4D97-AF65-F5344CB8AC3E}">
        <p14:creationId xmlns:p14="http://schemas.microsoft.com/office/powerpoint/2010/main" val="2303262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46</a:t>
            </a:fld>
            <a:endParaRPr lang="es-ES" altLang="en-US"/>
          </a:p>
        </p:txBody>
      </p:sp>
    </p:spTree>
    <p:extLst>
      <p:ext uri="{BB962C8B-B14F-4D97-AF65-F5344CB8AC3E}">
        <p14:creationId xmlns:p14="http://schemas.microsoft.com/office/powerpoint/2010/main" val="3886886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SzPct val="70000"/>
              <a:buFont typeface="Wingdings" panose="05000000000000000000" pitchFamily="2" charset="2"/>
              <a:buNone/>
            </a:pPr>
            <a:r>
              <a:rPr lang="es-ES_tradnl" sz="1600" b="1" dirty="0">
                <a:latin typeface="+mn-lt"/>
              </a:rPr>
              <a:t>Existen otros instrumentos que permiten financiar el transporte público</a:t>
            </a:r>
            <a:endParaRPr lang="es-ES" sz="1600" dirty="0"/>
          </a:p>
          <a:p>
            <a:pPr marL="285750" indent="-285750">
              <a:buSzPct val="70000"/>
              <a:buFont typeface="Wingdings" panose="05000000000000000000" pitchFamily="2" charset="2"/>
              <a:buChar char="q"/>
            </a:pPr>
            <a:r>
              <a:rPr lang="es-ES" b="1" dirty="0">
                <a:solidFill>
                  <a:schemeClr val="accent3">
                    <a:lumMod val="50000"/>
                  </a:schemeClr>
                </a:solidFill>
              </a:rPr>
              <a:t>Captura de valor en </a:t>
            </a:r>
            <a:r>
              <a:rPr lang="es-ES" b="1" dirty="0" err="1">
                <a:solidFill>
                  <a:schemeClr val="accent3">
                    <a:lumMod val="50000"/>
                  </a:schemeClr>
                </a:solidFill>
              </a:rPr>
              <a:t>Tokyo</a:t>
            </a:r>
            <a:r>
              <a:rPr lang="es-ES" b="1" dirty="0">
                <a:solidFill>
                  <a:schemeClr val="accent3">
                    <a:lumMod val="50000"/>
                  </a:schemeClr>
                </a:solidFill>
              </a:rPr>
              <a:t> </a:t>
            </a:r>
            <a:r>
              <a:rPr lang="es-ES" b="1" dirty="0"/>
              <a:t>– </a:t>
            </a:r>
            <a:r>
              <a:rPr lang="es-ES" dirty="0"/>
              <a:t>proyectos conjuntos de desarrollo inmobiliario.</a:t>
            </a:r>
          </a:p>
          <a:p>
            <a:pPr marL="812800" lvl="2" indent="-101600">
              <a:buSzPct val="70000"/>
              <a:buFont typeface="Wingdings" panose="05000000000000000000" pitchFamily="2" charset="2"/>
              <a:buChar char="§"/>
            </a:pPr>
            <a:r>
              <a:rPr lang="es-ES_tradnl" dirty="0"/>
              <a:t>Operadores privados para modos férreos que realizan urbanizaciones en zonas donde se desarrollarán las líneas</a:t>
            </a:r>
          </a:p>
          <a:p>
            <a:pPr marL="812800" lvl="2" indent="-101600">
              <a:buSzPct val="70000"/>
              <a:buFont typeface="Wingdings" panose="05000000000000000000" pitchFamily="2" charset="2"/>
              <a:buChar char="§"/>
            </a:pPr>
            <a:endParaRPr lang="es-ES_tradnl" sz="1600" dirty="0"/>
          </a:p>
          <a:p>
            <a:pPr marL="812800" lvl="2" indent="-101600">
              <a:buSzPct val="70000"/>
              <a:buFont typeface="Wingdings" panose="05000000000000000000" pitchFamily="2" charset="2"/>
              <a:buChar char="§"/>
            </a:pPr>
            <a:endParaRPr lang="es-ES_tradnl" sz="1600" dirty="0"/>
          </a:p>
          <a:p>
            <a:endParaRPr lang="en-US" dirty="0"/>
          </a:p>
        </p:txBody>
      </p:sp>
      <p:sp>
        <p:nvSpPr>
          <p:cNvPr id="4" name="Marcador de número de diapositiva 3"/>
          <p:cNvSpPr>
            <a:spLocks noGrp="1"/>
          </p:cNvSpPr>
          <p:nvPr>
            <p:ph type="sldNum" sz="quarter" idx="10"/>
          </p:nvPr>
        </p:nvSpPr>
        <p:spPr/>
        <p:txBody>
          <a:bodyPr/>
          <a:lstStyle/>
          <a:p>
            <a:pPr>
              <a:defRPr/>
            </a:pPr>
            <a:fld id="{6EF1F9FC-C8F3-4B07-A860-6A8F535252CD}" type="slidenum">
              <a:rPr lang="es-ES" altLang="en-US" smtClean="0"/>
              <a:pPr>
                <a:defRPr/>
              </a:pPr>
              <a:t>47</a:t>
            </a:fld>
            <a:endParaRPr lang="es-ES" altLang="en-US"/>
          </a:p>
        </p:txBody>
      </p:sp>
    </p:spTree>
    <p:extLst>
      <p:ext uri="{BB962C8B-B14F-4D97-AF65-F5344CB8AC3E}">
        <p14:creationId xmlns:p14="http://schemas.microsoft.com/office/powerpoint/2010/main" val="116099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s-CO" dirty="0"/>
              <a:t>Proyectos</a:t>
            </a:r>
          </a:p>
          <a:p>
            <a:pPr marL="800100" lvl="1" indent="-342900">
              <a:spcAft>
                <a:spcPts val="400"/>
              </a:spcAft>
              <a:buFont typeface="Arial" panose="020B0604020202020204" pitchFamily="34" charset="0"/>
              <a:buChar char="•"/>
              <a:defRPr/>
            </a:pPr>
            <a:r>
              <a:rPr lang="es-CO" sz="1400" dirty="0"/>
              <a:t>Línea 2, en ejecución. Incluye 21 kilómetros de vía elevada y contará con 16 estaciones. Su entrega se proyecta para el primer trimestre de 2019.</a:t>
            </a:r>
          </a:p>
          <a:p>
            <a:pPr marL="800100" lvl="1" indent="-342900">
              <a:spcAft>
                <a:spcPts val="400"/>
              </a:spcAft>
              <a:buFont typeface="Arial" panose="020B0604020202020204" pitchFamily="34" charset="0"/>
              <a:buChar char="•"/>
              <a:defRPr/>
            </a:pPr>
            <a:r>
              <a:rPr lang="es-CO" sz="1400" dirty="0"/>
              <a:t>Línea 3, beneficiará a habitantes de la provincia de Panamá Oeste. Su longitud será de 34 km.</a:t>
            </a:r>
          </a:p>
          <a:p>
            <a:endParaRPr lang="en-GB" dirty="0"/>
          </a:p>
        </p:txBody>
      </p:sp>
    </p:spTree>
    <p:extLst>
      <p:ext uri="{BB962C8B-B14F-4D97-AF65-F5344CB8AC3E}">
        <p14:creationId xmlns:p14="http://schemas.microsoft.com/office/powerpoint/2010/main" val="29022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7</a:t>
            </a:fld>
            <a:endParaRPr lang="es-ES" altLang="en-US"/>
          </a:p>
        </p:txBody>
      </p:sp>
    </p:spTree>
    <p:extLst>
      <p:ext uri="{BB962C8B-B14F-4D97-AF65-F5344CB8AC3E}">
        <p14:creationId xmlns:p14="http://schemas.microsoft.com/office/powerpoint/2010/main" val="101657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La</a:t>
            </a:r>
            <a:r>
              <a:rPr lang="en-GB" baseline="0" dirty="0"/>
              <a:t> </a:t>
            </a:r>
            <a:r>
              <a:rPr lang="en-GB" baseline="0" dirty="0" err="1"/>
              <a:t>participación</a:t>
            </a:r>
            <a:r>
              <a:rPr lang="en-GB" baseline="0" dirty="0"/>
              <a:t> de </a:t>
            </a:r>
            <a:r>
              <a:rPr lang="en-GB" baseline="0" dirty="0" err="1"/>
              <a:t>fuentes</a:t>
            </a:r>
            <a:r>
              <a:rPr lang="en-GB" baseline="0" dirty="0"/>
              <a:t> de </a:t>
            </a:r>
            <a:r>
              <a:rPr lang="en-GB" baseline="0" dirty="0" err="1"/>
              <a:t>finanación</a:t>
            </a:r>
            <a:r>
              <a:rPr lang="en-GB" baseline="0" dirty="0"/>
              <a:t> </a:t>
            </a:r>
            <a:r>
              <a:rPr lang="en-GB" baseline="0" dirty="0" err="1"/>
              <a:t>varía</a:t>
            </a:r>
            <a:r>
              <a:rPr lang="en-GB" baseline="0" dirty="0"/>
              <a:t> entre </a:t>
            </a:r>
            <a:r>
              <a:rPr lang="en-GB" baseline="0" dirty="0" err="1"/>
              <a:t>ciudades</a:t>
            </a:r>
            <a:r>
              <a:rPr lang="en-GB" baseline="0" dirty="0"/>
              <a:t>. </a:t>
            </a:r>
          </a:p>
          <a:p>
            <a:pPr marL="171450" indent="-171450">
              <a:buFont typeface="Arial" panose="020B0604020202020204" pitchFamily="34" charset="0"/>
              <a:buChar char="•"/>
            </a:pPr>
            <a:r>
              <a:rPr lang="en-GB" baseline="0" dirty="0" err="1"/>
              <a:t>Algunas</a:t>
            </a:r>
            <a:r>
              <a:rPr lang="en-GB" baseline="0" dirty="0"/>
              <a:t> </a:t>
            </a:r>
            <a:r>
              <a:rPr lang="en-GB" baseline="0" dirty="0" err="1"/>
              <a:t>ciudades</a:t>
            </a:r>
            <a:r>
              <a:rPr lang="en-GB" baseline="0" dirty="0"/>
              <a:t> </a:t>
            </a:r>
            <a:r>
              <a:rPr lang="en-GB" baseline="0" dirty="0" err="1"/>
              <a:t>como</a:t>
            </a:r>
            <a:r>
              <a:rPr lang="en-GB" baseline="0" dirty="0"/>
              <a:t> </a:t>
            </a:r>
            <a:r>
              <a:rPr lang="en-GB" baseline="0" dirty="0" err="1"/>
              <a:t>Londres</a:t>
            </a:r>
            <a:r>
              <a:rPr lang="en-GB" baseline="0" dirty="0"/>
              <a:t>, Oslo, </a:t>
            </a:r>
            <a:r>
              <a:rPr lang="en-GB" baseline="0" dirty="0" err="1"/>
              <a:t>Estocolmo</a:t>
            </a:r>
            <a:r>
              <a:rPr lang="en-GB" baseline="0" dirty="0"/>
              <a:t>, </a:t>
            </a:r>
            <a:r>
              <a:rPr lang="en-GB" baseline="0" dirty="0" err="1"/>
              <a:t>Berlín</a:t>
            </a:r>
            <a:r>
              <a:rPr lang="en-GB" baseline="0" dirty="0"/>
              <a:t> y Vancouver </a:t>
            </a:r>
            <a:r>
              <a:rPr lang="en-GB" baseline="0" dirty="0" err="1"/>
              <a:t>llevan</a:t>
            </a:r>
            <a:r>
              <a:rPr lang="en-GB" baseline="0" dirty="0"/>
              <a:t> </a:t>
            </a:r>
            <a:r>
              <a:rPr lang="en-GB" baseline="0" dirty="0" err="1"/>
              <a:t>muchos</a:t>
            </a:r>
            <a:r>
              <a:rPr lang="en-GB" baseline="0" dirty="0"/>
              <a:t> </a:t>
            </a:r>
            <a:r>
              <a:rPr lang="en-GB" baseline="0" dirty="0" err="1"/>
              <a:t>años</a:t>
            </a:r>
            <a:r>
              <a:rPr lang="en-GB" baseline="0" dirty="0"/>
              <a:t> </a:t>
            </a:r>
            <a:r>
              <a:rPr lang="en-GB" baseline="0" dirty="0" err="1"/>
              <a:t>trabajando</a:t>
            </a:r>
            <a:r>
              <a:rPr lang="en-GB" baseline="0" dirty="0"/>
              <a:t> </a:t>
            </a:r>
            <a:r>
              <a:rPr lang="en-GB" baseline="0" dirty="0" err="1"/>
              <a:t>en</a:t>
            </a:r>
            <a:r>
              <a:rPr lang="en-GB" baseline="0" dirty="0"/>
              <a:t> la </a:t>
            </a:r>
            <a:r>
              <a:rPr lang="en-GB" baseline="0" dirty="0" err="1"/>
              <a:t>integración</a:t>
            </a:r>
            <a:r>
              <a:rPr lang="en-GB" baseline="0" dirty="0"/>
              <a:t> y </a:t>
            </a:r>
            <a:r>
              <a:rPr lang="en-GB" baseline="0" dirty="0" err="1"/>
              <a:t>mejora</a:t>
            </a:r>
            <a:r>
              <a:rPr lang="en-GB" baseline="0" dirty="0"/>
              <a:t> del </a:t>
            </a:r>
            <a:r>
              <a:rPr lang="en-GB" baseline="0" dirty="0" err="1"/>
              <a:t>servicio</a:t>
            </a:r>
            <a:r>
              <a:rPr lang="en-GB" baseline="0" dirty="0"/>
              <a:t> de </a:t>
            </a:r>
            <a:r>
              <a:rPr lang="en-GB" baseline="0" dirty="0" err="1"/>
              <a:t>transporte</a:t>
            </a:r>
            <a:r>
              <a:rPr lang="en-GB" baseline="0" dirty="0"/>
              <a:t> </a:t>
            </a:r>
            <a:r>
              <a:rPr lang="en-GB" baseline="0" dirty="0" err="1"/>
              <a:t>público</a:t>
            </a:r>
            <a:r>
              <a:rPr lang="en-GB" baseline="0" dirty="0"/>
              <a:t>. Como parte de </a:t>
            </a:r>
            <a:r>
              <a:rPr lang="en-GB" baseline="0" dirty="0" err="1"/>
              <a:t>esta</a:t>
            </a:r>
            <a:r>
              <a:rPr lang="en-GB" baseline="0" dirty="0"/>
              <a:t> </a:t>
            </a:r>
            <a:r>
              <a:rPr lang="en-GB" baseline="0" dirty="0" err="1"/>
              <a:t>estrategia</a:t>
            </a:r>
            <a:r>
              <a:rPr lang="en-GB" baseline="0" dirty="0"/>
              <a:t>, se </a:t>
            </a:r>
            <a:r>
              <a:rPr lang="en-GB" baseline="0" dirty="0" err="1"/>
              <a:t>trata</a:t>
            </a:r>
            <a:r>
              <a:rPr lang="en-GB" baseline="0" dirty="0"/>
              <a:t> de </a:t>
            </a:r>
            <a:r>
              <a:rPr lang="en-GB" baseline="0" dirty="0" err="1"/>
              <a:t>buscar</a:t>
            </a:r>
            <a:r>
              <a:rPr lang="en-GB" baseline="0" dirty="0"/>
              <a:t> un balance entre </a:t>
            </a:r>
            <a:r>
              <a:rPr lang="en-GB" baseline="0" dirty="0" err="1"/>
              <a:t>los</a:t>
            </a:r>
            <a:r>
              <a:rPr lang="en-GB" baseline="0" dirty="0"/>
              <a:t> </a:t>
            </a:r>
            <a:r>
              <a:rPr lang="en-GB" baseline="0" dirty="0" err="1"/>
              <a:t>ingresos</a:t>
            </a:r>
            <a:r>
              <a:rPr lang="en-GB" baseline="0" dirty="0"/>
              <a:t> del Sistema (</a:t>
            </a:r>
            <a:r>
              <a:rPr lang="en-GB" baseline="0" dirty="0" err="1"/>
              <a:t>recaudo</a:t>
            </a:r>
            <a:r>
              <a:rPr lang="en-GB" baseline="0" dirty="0"/>
              <a:t>, </a:t>
            </a:r>
            <a:r>
              <a:rPr lang="en-GB" baseline="0" dirty="0" err="1"/>
              <a:t>explotación</a:t>
            </a:r>
            <a:r>
              <a:rPr lang="en-GB" baseline="0" dirty="0"/>
              <a:t> </a:t>
            </a:r>
            <a:r>
              <a:rPr lang="en-GB" baseline="0" dirty="0" err="1"/>
              <a:t>comercial</a:t>
            </a:r>
            <a:r>
              <a:rPr lang="en-GB" baseline="0" dirty="0"/>
              <a:t>) y </a:t>
            </a:r>
            <a:r>
              <a:rPr lang="en-GB" baseline="0" dirty="0" err="1"/>
              <a:t>los</a:t>
            </a:r>
            <a:r>
              <a:rPr lang="en-GB" baseline="0" dirty="0"/>
              <a:t> </a:t>
            </a:r>
            <a:r>
              <a:rPr lang="es-CO" baseline="0" noProof="0" dirty="0"/>
              <a:t>subsidios</a:t>
            </a:r>
            <a:r>
              <a:rPr lang="en-GB" baseline="0" dirty="0"/>
              <a:t>. </a:t>
            </a:r>
            <a:r>
              <a:rPr lang="en-GB" baseline="0" dirty="0" err="1"/>
              <a:t>Más</a:t>
            </a:r>
            <a:r>
              <a:rPr lang="en-GB" baseline="0" dirty="0"/>
              <a:t> </a:t>
            </a:r>
            <a:r>
              <a:rPr lang="en-GB" baseline="0" dirty="0" err="1"/>
              <a:t>aún</a:t>
            </a:r>
            <a:r>
              <a:rPr lang="en-GB" baseline="0" dirty="0"/>
              <a:t> </a:t>
            </a:r>
            <a:r>
              <a:rPr lang="en-GB" baseline="0" dirty="0" err="1"/>
              <a:t>estas</a:t>
            </a:r>
            <a:r>
              <a:rPr lang="en-GB" baseline="0" dirty="0"/>
              <a:t> </a:t>
            </a:r>
            <a:r>
              <a:rPr lang="en-GB" baseline="0" dirty="0" err="1"/>
              <a:t>ciudades</a:t>
            </a:r>
            <a:r>
              <a:rPr lang="en-GB" baseline="0" dirty="0"/>
              <a:t> </a:t>
            </a:r>
            <a:r>
              <a:rPr lang="en-GB" baseline="0" dirty="0" err="1"/>
              <a:t>han</a:t>
            </a:r>
            <a:r>
              <a:rPr lang="en-GB" baseline="0" dirty="0"/>
              <a:t> </a:t>
            </a:r>
            <a:r>
              <a:rPr lang="en-GB" baseline="0" dirty="0" err="1"/>
              <a:t>implementado</a:t>
            </a:r>
            <a:r>
              <a:rPr lang="en-GB" baseline="0" dirty="0"/>
              <a:t> </a:t>
            </a:r>
            <a:r>
              <a:rPr lang="en-GB" baseline="0" dirty="0" err="1"/>
              <a:t>fuentes</a:t>
            </a:r>
            <a:r>
              <a:rPr lang="en-GB" baseline="0" dirty="0"/>
              <a:t> </a:t>
            </a:r>
            <a:r>
              <a:rPr lang="en-GB" baseline="0" dirty="0" err="1"/>
              <a:t>alternativas</a:t>
            </a:r>
            <a:r>
              <a:rPr lang="en-GB" baseline="0" dirty="0"/>
              <a:t> de </a:t>
            </a:r>
            <a:r>
              <a:rPr lang="en-GB" baseline="0" dirty="0" err="1"/>
              <a:t>financiación</a:t>
            </a:r>
            <a:r>
              <a:rPr lang="en-GB" baseline="0" dirty="0"/>
              <a:t> del </a:t>
            </a:r>
            <a:r>
              <a:rPr lang="en-GB" baseline="0" dirty="0" err="1"/>
              <a:t>transporte</a:t>
            </a:r>
            <a:r>
              <a:rPr lang="en-GB" baseline="0" dirty="0"/>
              <a:t> </a:t>
            </a:r>
            <a:r>
              <a:rPr lang="en-GB" baseline="0" dirty="0" err="1"/>
              <a:t>público</a:t>
            </a:r>
            <a:r>
              <a:rPr lang="en-GB" baseline="0" dirty="0"/>
              <a:t>, </a:t>
            </a:r>
            <a:r>
              <a:rPr lang="en-GB" baseline="0" dirty="0" err="1"/>
              <a:t>somo</a:t>
            </a:r>
            <a:r>
              <a:rPr lang="en-GB" baseline="0" dirty="0"/>
              <a:t> son </a:t>
            </a:r>
            <a:r>
              <a:rPr lang="en-GB" baseline="0" dirty="0" err="1"/>
              <a:t>los</a:t>
            </a:r>
            <a:r>
              <a:rPr lang="en-GB" baseline="0" dirty="0"/>
              <a:t> </a:t>
            </a:r>
            <a:r>
              <a:rPr lang="en-GB" baseline="0" dirty="0" err="1"/>
              <a:t>sistemas</a:t>
            </a:r>
            <a:r>
              <a:rPr lang="en-GB" baseline="0" dirty="0"/>
              <a:t> de </a:t>
            </a:r>
            <a:r>
              <a:rPr lang="en-GB" baseline="0" dirty="0" err="1"/>
              <a:t>cobros</a:t>
            </a:r>
            <a:r>
              <a:rPr lang="en-GB" baseline="0" dirty="0"/>
              <a:t> </a:t>
            </a:r>
            <a:r>
              <a:rPr lang="en-GB" baseline="0" dirty="0" err="1"/>
              <a:t>por</a:t>
            </a:r>
            <a:r>
              <a:rPr lang="en-GB" baseline="0" dirty="0"/>
              <a:t> congestion que </a:t>
            </a:r>
            <a:r>
              <a:rPr lang="en-GB" baseline="0" dirty="0" err="1"/>
              <a:t>funcionan</a:t>
            </a:r>
            <a:r>
              <a:rPr lang="en-GB" baseline="0" dirty="0"/>
              <a:t> </a:t>
            </a:r>
            <a:r>
              <a:rPr lang="en-GB" baseline="0" dirty="0" err="1"/>
              <a:t>en</a:t>
            </a:r>
            <a:r>
              <a:rPr lang="en-GB" baseline="0" dirty="0"/>
              <a:t> </a:t>
            </a:r>
            <a:r>
              <a:rPr lang="en-GB" baseline="0" dirty="0" err="1"/>
              <a:t>Londres</a:t>
            </a:r>
            <a:r>
              <a:rPr lang="en-GB" baseline="0" dirty="0"/>
              <a:t> u Oslo. Los </a:t>
            </a:r>
            <a:r>
              <a:rPr lang="en-GB" baseline="0" dirty="0" err="1"/>
              <a:t>ingresos</a:t>
            </a:r>
            <a:r>
              <a:rPr lang="en-GB" baseline="0" dirty="0"/>
              <a:t> del Sistema </a:t>
            </a:r>
            <a:r>
              <a:rPr lang="en-GB" baseline="0" dirty="0" err="1"/>
              <a:t>por</a:t>
            </a:r>
            <a:r>
              <a:rPr lang="en-GB" baseline="0" dirty="0"/>
              <a:t> </a:t>
            </a:r>
            <a:r>
              <a:rPr lang="en-GB" baseline="0" dirty="0" err="1"/>
              <a:t>recaudo</a:t>
            </a:r>
            <a:r>
              <a:rPr lang="en-GB" baseline="0" dirty="0"/>
              <a:t> o </a:t>
            </a:r>
            <a:r>
              <a:rPr lang="en-GB" baseline="0" dirty="0" err="1"/>
              <a:t>fuentes</a:t>
            </a:r>
            <a:r>
              <a:rPr lang="en-GB" baseline="0" dirty="0"/>
              <a:t> </a:t>
            </a:r>
            <a:r>
              <a:rPr lang="en-GB" baseline="0" dirty="0" err="1"/>
              <a:t>alaternativas</a:t>
            </a:r>
            <a:r>
              <a:rPr lang="en-GB" baseline="0" dirty="0"/>
              <a:t> se </a:t>
            </a:r>
            <a:r>
              <a:rPr lang="en-GB" baseline="0" dirty="0" err="1"/>
              <a:t>encuentran</a:t>
            </a:r>
            <a:r>
              <a:rPr lang="en-GB" baseline="0" dirty="0"/>
              <a:t> </a:t>
            </a:r>
            <a:r>
              <a:rPr lang="en-GB" baseline="0" dirty="0" err="1"/>
              <a:t>por</a:t>
            </a:r>
            <a:r>
              <a:rPr lang="en-GB" baseline="0" dirty="0"/>
              <a:t> </a:t>
            </a:r>
            <a:r>
              <a:rPr lang="en-GB" baseline="0" dirty="0" err="1"/>
              <a:t>encima</a:t>
            </a:r>
            <a:r>
              <a:rPr lang="en-GB" baseline="0" dirty="0"/>
              <a:t> del 40%, </a:t>
            </a:r>
            <a:r>
              <a:rPr lang="en-GB" baseline="0" dirty="0" err="1"/>
              <a:t>como</a:t>
            </a:r>
            <a:r>
              <a:rPr lang="en-GB" baseline="0" dirty="0"/>
              <a:t> parte de la </a:t>
            </a:r>
            <a:r>
              <a:rPr lang="en-GB" baseline="0" dirty="0" err="1"/>
              <a:t>estrategia</a:t>
            </a:r>
            <a:r>
              <a:rPr lang="en-GB" baseline="0" dirty="0"/>
              <a:t> que </a:t>
            </a:r>
            <a:r>
              <a:rPr lang="en-GB" baseline="0" dirty="0" err="1"/>
              <a:t>tienen</a:t>
            </a:r>
            <a:r>
              <a:rPr lang="en-GB" baseline="0" dirty="0"/>
              <a:t> para </a:t>
            </a:r>
            <a:r>
              <a:rPr lang="en-GB" baseline="0" dirty="0" err="1"/>
              <a:t>diversificar</a:t>
            </a:r>
            <a:r>
              <a:rPr lang="en-GB" baseline="0" dirty="0"/>
              <a:t> las </a:t>
            </a:r>
            <a:r>
              <a:rPr lang="en-GB" baseline="0" dirty="0" err="1"/>
              <a:t>fuentes</a:t>
            </a:r>
            <a:r>
              <a:rPr lang="en-GB" baseline="0" dirty="0"/>
              <a:t> de </a:t>
            </a:r>
            <a:r>
              <a:rPr lang="en-GB" baseline="0" dirty="0" err="1"/>
              <a:t>ingresos</a:t>
            </a:r>
            <a:r>
              <a:rPr lang="en-GB" baseline="0" dirty="0"/>
              <a:t>.</a:t>
            </a:r>
          </a:p>
          <a:p>
            <a:pPr marL="171450" indent="-171450">
              <a:buFont typeface="Arial" panose="020B0604020202020204" pitchFamily="34" charset="0"/>
              <a:buChar char="•"/>
            </a:pPr>
            <a:r>
              <a:rPr lang="en-GB" baseline="0" dirty="0" err="1"/>
              <a:t>Estas</a:t>
            </a:r>
            <a:r>
              <a:rPr lang="en-GB" baseline="0" dirty="0"/>
              <a:t> </a:t>
            </a:r>
            <a:r>
              <a:rPr lang="en-GB" baseline="0" dirty="0" err="1"/>
              <a:t>ciudades</a:t>
            </a:r>
            <a:r>
              <a:rPr lang="en-GB" baseline="0" dirty="0"/>
              <a:t> </a:t>
            </a:r>
            <a:r>
              <a:rPr lang="en-GB" baseline="0" dirty="0" err="1"/>
              <a:t>han</a:t>
            </a:r>
            <a:r>
              <a:rPr lang="en-GB" baseline="0" dirty="0"/>
              <a:t> </a:t>
            </a:r>
            <a:r>
              <a:rPr lang="en-GB" baseline="0" dirty="0" err="1"/>
              <a:t>sido</a:t>
            </a:r>
            <a:r>
              <a:rPr lang="en-GB" baseline="0" dirty="0"/>
              <a:t> </a:t>
            </a:r>
            <a:r>
              <a:rPr lang="en-GB" baseline="0" dirty="0" err="1"/>
              <a:t>exitosas</a:t>
            </a:r>
            <a:r>
              <a:rPr lang="en-GB" baseline="0" dirty="0"/>
              <a:t> </a:t>
            </a:r>
            <a:r>
              <a:rPr lang="en-GB" baseline="0" dirty="0" err="1"/>
              <a:t>en</a:t>
            </a:r>
            <a:r>
              <a:rPr lang="en-GB" baseline="0" dirty="0"/>
              <a:t> </a:t>
            </a:r>
            <a:r>
              <a:rPr lang="en-GB" baseline="0" dirty="0" err="1"/>
              <a:t>revertir</a:t>
            </a:r>
            <a:r>
              <a:rPr lang="en-GB" baseline="0" dirty="0"/>
              <a:t> las </a:t>
            </a:r>
            <a:r>
              <a:rPr lang="en-GB" baseline="0" dirty="0" err="1"/>
              <a:t>tendencias</a:t>
            </a:r>
            <a:r>
              <a:rPr lang="en-GB" baseline="0" dirty="0"/>
              <a:t> </a:t>
            </a:r>
            <a:r>
              <a:rPr lang="en-GB" baseline="0" dirty="0" err="1"/>
              <a:t>incremento</a:t>
            </a:r>
            <a:r>
              <a:rPr lang="en-GB" baseline="0" dirty="0"/>
              <a:t> de la </a:t>
            </a:r>
            <a:r>
              <a:rPr lang="en-GB" baseline="0" dirty="0" err="1"/>
              <a:t>tasa</a:t>
            </a:r>
            <a:r>
              <a:rPr lang="en-GB" baseline="0" dirty="0"/>
              <a:t> de </a:t>
            </a:r>
            <a:r>
              <a:rPr lang="en-GB" baseline="0" dirty="0" err="1"/>
              <a:t>motorización</a:t>
            </a:r>
            <a:r>
              <a:rPr lang="en-GB" baseline="0" dirty="0"/>
              <a:t> y </a:t>
            </a:r>
            <a:r>
              <a:rPr lang="en-GB" baseline="0" dirty="0" err="1"/>
              <a:t>viajes</a:t>
            </a:r>
            <a:r>
              <a:rPr lang="en-GB" baseline="0" dirty="0"/>
              <a:t> </a:t>
            </a:r>
            <a:r>
              <a:rPr lang="en-GB" baseline="0" dirty="0" err="1"/>
              <a:t>en</a:t>
            </a:r>
            <a:r>
              <a:rPr lang="en-GB" baseline="0" dirty="0"/>
              <a:t> </a:t>
            </a:r>
            <a:r>
              <a:rPr lang="en-GB" baseline="0" dirty="0" err="1"/>
              <a:t>transporte</a:t>
            </a:r>
            <a:r>
              <a:rPr lang="en-GB" baseline="0" dirty="0"/>
              <a:t> </a:t>
            </a:r>
            <a:r>
              <a:rPr lang="en-GB" baseline="0" dirty="0" err="1"/>
              <a:t>privado</a:t>
            </a:r>
            <a:r>
              <a:rPr lang="en-GB" baseline="0" dirty="0"/>
              <a:t>, </a:t>
            </a:r>
            <a:r>
              <a:rPr lang="en-GB" baseline="0" dirty="0" err="1"/>
              <a:t>por</a:t>
            </a:r>
            <a:r>
              <a:rPr lang="en-GB" baseline="0" dirty="0"/>
              <a:t> </a:t>
            </a:r>
            <a:r>
              <a:rPr lang="en-GB" baseline="0" dirty="0" err="1"/>
              <a:t>una</a:t>
            </a:r>
            <a:r>
              <a:rPr lang="en-GB" baseline="0" dirty="0"/>
              <a:t> </a:t>
            </a:r>
            <a:r>
              <a:rPr lang="en-GB" baseline="0" dirty="0" err="1"/>
              <a:t>donde</a:t>
            </a:r>
            <a:r>
              <a:rPr lang="en-GB" baseline="0" dirty="0"/>
              <a:t> </a:t>
            </a:r>
            <a:r>
              <a:rPr lang="en-GB" baseline="0" dirty="0" err="1"/>
              <a:t>aumenta</a:t>
            </a:r>
            <a:r>
              <a:rPr lang="en-GB" baseline="0" dirty="0"/>
              <a:t> el </a:t>
            </a:r>
            <a:r>
              <a:rPr lang="en-GB" baseline="0" dirty="0" err="1"/>
              <a:t>uso</a:t>
            </a:r>
            <a:r>
              <a:rPr lang="en-GB" baseline="0" dirty="0"/>
              <a:t> de </a:t>
            </a:r>
            <a:r>
              <a:rPr lang="en-GB" baseline="0" dirty="0" err="1"/>
              <a:t>transporte</a:t>
            </a:r>
            <a:r>
              <a:rPr lang="en-GB" baseline="0" dirty="0"/>
              <a:t> </a:t>
            </a:r>
            <a:r>
              <a:rPr lang="en-GB" baseline="0" dirty="0" err="1"/>
              <a:t>público</a:t>
            </a:r>
            <a:r>
              <a:rPr lang="en-GB" baseline="0" dirty="0"/>
              <a:t>. </a:t>
            </a:r>
            <a:r>
              <a:rPr lang="en-GB" baseline="0" dirty="0" err="1"/>
              <a:t>Ejemplo</a:t>
            </a:r>
            <a:r>
              <a:rPr lang="en-GB" baseline="0" dirty="0"/>
              <a:t> de </a:t>
            </a:r>
            <a:r>
              <a:rPr lang="en-GB" baseline="0" dirty="0" err="1"/>
              <a:t>ellos</a:t>
            </a:r>
            <a:r>
              <a:rPr lang="en-GB" baseline="0" dirty="0"/>
              <a:t> son:</a:t>
            </a:r>
          </a:p>
          <a:p>
            <a:pPr marL="171450" indent="-171450">
              <a:buFont typeface="Arial" panose="020B0604020202020204" pitchFamily="34" charset="0"/>
              <a:buChar char="•"/>
            </a:pPr>
            <a:r>
              <a:rPr lang="en-GB" baseline="0" dirty="0" err="1"/>
              <a:t>En</a:t>
            </a:r>
            <a:r>
              <a:rPr lang="en-GB" baseline="0" dirty="0"/>
              <a:t> </a:t>
            </a:r>
            <a:r>
              <a:rPr lang="en-GB" baseline="0" dirty="0" err="1"/>
              <a:t>otras</a:t>
            </a:r>
            <a:r>
              <a:rPr lang="en-GB" baseline="0" dirty="0"/>
              <a:t> </a:t>
            </a:r>
            <a:r>
              <a:rPr lang="en-GB" baseline="0" dirty="0" err="1"/>
              <a:t>ciudades</a:t>
            </a:r>
            <a:r>
              <a:rPr lang="en-GB" baseline="0" dirty="0"/>
              <a:t> </a:t>
            </a:r>
            <a:r>
              <a:rPr lang="en-GB" baseline="0" dirty="0" err="1"/>
              <a:t>como</a:t>
            </a:r>
            <a:r>
              <a:rPr lang="en-GB" baseline="0" dirty="0"/>
              <a:t> Roma y </a:t>
            </a:r>
            <a:r>
              <a:rPr lang="en-GB" baseline="0" dirty="0" err="1"/>
              <a:t>París</a:t>
            </a:r>
            <a:r>
              <a:rPr lang="en-GB" baseline="0" dirty="0"/>
              <a:t> el </a:t>
            </a:r>
            <a:r>
              <a:rPr lang="en-GB" baseline="0" dirty="0" err="1"/>
              <a:t>modelo</a:t>
            </a:r>
            <a:r>
              <a:rPr lang="en-GB" baseline="0" dirty="0"/>
              <a:t> de </a:t>
            </a:r>
            <a:r>
              <a:rPr lang="en-GB" baseline="0" dirty="0" err="1"/>
              <a:t>financiación</a:t>
            </a:r>
            <a:r>
              <a:rPr lang="en-GB" baseline="0" dirty="0"/>
              <a:t> </a:t>
            </a:r>
            <a:r>
              <a:rPr lang="en-GB" baseline="0" dirty="0" err="1"/>
              <a:t>cuenta</a:t>
            </a:r>
            <a:r>
              <a:rPr lang="en-GB" baseline="0" dirty="0"/>
              <a:t> con </a:t>
            </a:r>
            <a:r>
              <a:rPr lang="en-GB" baseline="0" dirty="0" err="1"/>
              <a:t>una</a:t>
            </a:r>
            <a:r>
              <a:rPr lang="en-GB" baseline="0" dirty="0"/>
              <a:t> mayor </a:t>
            </a:r>
            <a:r>
              <a:rPr lang="en-GB" baseline="0" dirty="0" err="1"/>
              <a:t>aportación</a:t>
            </a:r>
            <a:r>
              <a:rPr lang="en-GB" baseline="0" dirty="0"/>
              <a:t> de </a:t>
            </a:r>
            <a:r>
              <a:rPr lang="en-GB" baseline="0" dirty="0" err="1"/>
              <a:t>subsidios</a:t>
            </a:r>
            <a:r>
              <a:rPr lang="en-GB" baseline="0" dirty="0"/>
              <a:t>.</a:t>
            </a:r>
          </a:p>
          <a:p>
            <a:pPr marL="171450" indent="-171450">
              <a:buFont typeface="Arial" panose="020B0604020202020204" pitchFamily="34" charset="0"/>
              <a:buChar char="•"/>
            </a:pPr>
            <a:r>
              <a:rPr lang="en-GB" baseline="0" dirty="0"/>
              <a:t>A </a:t>
            </a:r>
            <a:r>
              <a:rPr lang="en-GB" baseline="0" dirty="0" err="1"/>
              <a:t>continuación</a:t>
            </a:r>
            <a:r>
              <a:rPr lang="en-GB" baseline="0" dirty="0"/>
              <a:t> </a:t>
            </a:r>
            <a:r>
              <a:rPr lang="en-GB" baseline="0" dirty="0" err="1"/>
              <a:t>mostraremos</a:t>
            </a:r>
            <a:r>
              <a:rPr lang="en-GB" baseline="0" dirty="0"/>
              <a:t> las </a:t>
            </a:r>
            <a:r>
              <a:rPr lang="en-GB" baseline="0" dirty="0" err="1"/>
              <a:t>características</a:t>
            </a:r>
            <a:r>
              <a:rPr lang="en-GB" baseline="0" dirty="0"/>
              <a:t> de </a:t>
            </a:r>
            <a:r>
              <a:rPr lang="en-GB" baseline="0" dirty="0" err="1"/>
              <a:t>diferentes</a:t>
            </a:r>
            <a:r>
              <a:rPr lang="en-GB" baseline="0" dirty="0"/>
              <a:t> </a:t>
            </a:r>
            <a:r>
              <a:rPr lang="en-GB" baseline="0" dirty="0" err="1"/>
              <a:t>modelos</a:t>
            </a:r>
            <a:r>
              <a:rPr lang="en-GB" baseline="0" dirty="0"/>
              <a:t> de </a:t>
            </a:r>
            <a:r>
              <a:rPr lang="en-GB" baseline="0" dirty="0" err="1"/>
              <a:t>finanación</a:t>
            </a:r>
            <a:r>
              <a:rPr lang="en-GB" baseline="0" dirty="0"/>
              <a:t> </a:t>
            </a:r>
            <a:r>
              <a:rPr lang="en-GB" baseline="0" dirty="0" err="1"/>
              <a:t>tomando</a:t>
            </a:r>
            <a:r>
              <a:rPr lang="en-GB" baseline="0" dirty="0"/>
              <a:t> </a:t>
            </a:r>
            <a:r>
              <a:rPr lang="en-GB" baseline="0" dirty="0" err="1"/>
              <a:t>ejemplos</a:t>
            </a:r>
            <a:r>
              <a:rPr lang="en-GB" baseline="0" dirty="0"/>
              <a:t> de Vancouver </a:t>
            </a:r>
            <a:r>
              <a:rPr lang="en-GB" baseline="0" dirty="0" err="1"/>
              <a:t>en</a:t>
            </a:r>
            <a:r>
              <a:rPr lang="en-GB" baseline="0" dirty="0"/>
              <a:t> </a:t>
            </a:r>
            <a:r>
              <a:rPr lang="en-GB" baseline="0" dirty="0" err="1"/>
              <a:t>Canadá</a:t>
            </a:r>
            <a:r>
              <a:rPr lang="en-GB" baseline="0" dirty="0"/>
              <a:t> y de </a:t>
            </a:r>
            <a:r>
              <a:rPr lang="en-GB" baseline="0" dirty="0" err="1"/>
              <a:t>algunas</a:t>
            </a:r>
            <a:r>
              <a:rPr lang="en-GB" baseline="0" dirty="0"/>
              <a:t> </a:t>
            </a:r>
            <a:r>
              <a:rPr lang="en-GB" baseline="0" dirty="0" err="1"/>
              <a:t>ciudades</a:t>
            </a:r>
            <a:r>
              <a:rPr lang="en-GB" baseline="0" dirty="0"/>
              <a:t> de Europa.</a:t>
            </a:r>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8</a:t>
            </a:fld>
            <a:endParaRPr lang="es-ES" altLang="en-US"/>
          </a:p>
        </p:txBody>
      </p:sp>
    </p:spTree>
    <p:extLst>
      <p:ext uri="{BB962C8B-B14F-4D97-AF65-F5344CB8AC3E}">
        <p14:creationId xmlns:p14="http://schemas.microsoft.com/office/powerpoint/2010/main" val="94763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Vancouver</a:t>
            </a:r>
          </a:p>
          <a:p>
            <a:pPr marL="171450" indent="-171450">
              <a:buFont typeface="Arial" panose="020B0604020202020204" pitchFamily="34" charset="0"/>
              <a:buChar char="•"/>
            </a:pPr>
            <a:r>
              <a:rPr lang="en-US" dirty="0" err="1"/>
              <a:t>Población</a:t>
            </a:r>
            <a:r>
              <a:rPr lang="en-US" dirty="0"/>
              <a:t> 5,1 </a:t>
            </a:r>
            <a:r>
              <a:rPr lang="en-US" dirty="0" err="1"/>
              <a:t>millones</a:t>
            </a:r>
            <a:endParaRPr lang="en-US" dirty="0"/>
          </a:p>
          <a:p>
            <a:pPr marL="171450" indent="-171450">
              <a:buFont typeface="Arial" panose="020B0604020202020204" pitchFamily="34" charset="0"/>
              <a:buChar char="•"/>
            </a:pPr>
            <a:r>
              <a:rPr lang="en-US" dirty="0"/>
              <a:t>PIB per capita EU 190%</a:t>
            </a:r>
          </a:p>
          <a:p>
            <a:pPr marL="171450" indent="-171450">
              <a:buFont typeface="Arial" panose="020B0604020202020204" pitchFamily="34" charset="0"/>
              <a:buChar char="•"/>
            </a:pPr>
            <a:r>
              <a:rPr lang="en-US" dirty="0" err="1"/>
              <a:t>Tasa</a:t>
            </a:r>
            <a:r>
              <a:rPr lang="en-US" dirty="0"/>
              <a:t> de </a:t>
            </a:r>
            <a:r>
              <a:rPr lang="en-US" dirty="0" err="1"/>
              <a:t>desempleo</a:t>
            </a:r>
            <a:r>
              <a:rPr lang="en-US" baseline="0" dirty="0"/>
              <a:t> </a:t>
            </a:r>
            <a:r>
              <a:rPr lang="en-US" dirty="0"/>
              <a:t>3 %</a:t>
            </a:r>
          </a:p>
          <a:p>
            <a:endParaRPr lang="en-US" b="1" dirty="0"/>
          </a:p>
          <a:p>
            <a:pPr marL="171450" indent="-171450" eaLnBrk="1" hangingPunct="1">
              <a:spcBef>
                <a:spcPct val="0"/>
              </a:spcBef>
              <a:buFont typeface="Arial" panose="020B0604020202020204" pitchFamily="34" charset="0"/>
              <a:buChar char="•"/>
            </a:pPr>
            <a:r>
              <a:rPr lang="es-ES_tradnl" altLang="en-US" dirty="0"/>
              <a:t>Vancouver es reconocida por su elevado estándar de vida, que incluye un sistema de transporte integrado muy funcional. Sin embargo, la ciudad también reconoce que mantener este estándar requiere planeación para enfrentar los retos a futuro, incluido el crecimiento de su área metropolitana en 1 millón de habitantes en los próximo 30 años.</a:t>
            </a:r>
          </a:p>
          <a:p>
            <a:pPr marL="171450" indent="-171450" eaLnBrk="1" hangingPunct="1">
              <a:spcBef>
                <a:spcPct val="0"/>
              </a:spcBef>
              <a:buFont typeface="Arial" panose="020B0604020202020204" pitchFamily="34" charset="0"/>
              <a:buChar char="•"/>
            </a:pPr>
            <a:r>
              <a:rPr lang="es-ES_tradnl" altLang="en-US" dirty="0"/>
              <a:t>Desde hace más de 20 años Vancouver adelanta labores de planeación urbana y regional, haciendo énfasis en el desarrollo del sistema de transporte. El plan de inversiones en transporte se construye sobre las directrices de dos hojas de ruta. Primero, la estrategia regional de crecimiento, que establece las políticas de uso del suelo. Segundo, la estrategia regional de transporte, que define una visión del sistema a largo plazo (30 años) y acciones prioritarias a realizar durante los próximos 10 años.</a:t>
            </a:r>
          </a:p>
          <a:p>
            <a:pPr marL="171450" indent="-171450" eaLnBrk="1" hangingPunct="1">
              <a:spcBef>
                <a:spcPct val="0"/>
              </a:spcBef>
              <a:buFont typeface="Arial" panose="020B0604020202020204" pitchFamily="34" charset="0"/>
              <a:buChar char="•"/>
            </a:pPr>
            <a:r>
              <a:rPr lang="es-ES_tradnl" altLang="en-US" dirty="0"/>
              <a:t>La visión de largo plazo consiste en mantener la posición de la ciudad como uno de los mejores lugares para vivir del mundo mediante, la satisfacción de las necesidades de desplazamiento de sus habitantes.</a:t>
            </a:r>
          </a:p>
          <a:p>
            <a:pPr marL="171450" indent="-171450" eaLnBrk="1" hangingPunct="1">
              <a:spcBef>
                <a:spcPct val="0"/>
              </a:spcBef>
              <a:buFont typeface="Arial" panose="020B0604020202020204" pitchFamily="34" charset="0"/>
              <a:buChar char="•"/>
            </a:pPr>
            <a:r>
              <a:rPr lang="es-ES_tradnl" altLang="en-US" dirty="0"/>
              <a:t>Los objetivos están dirigidos a materializar la visión mediante indicadores que permitan medir el desempeño. De esta forma se logra ahorrar en tiempos de desplazamiento, reducir la congestión y brindar más y mejores alternativas de transporte.</a:t>
            </a:r>
          </a:p>
          <a:p>
            <a:pPr marL="171450" indent="-171450" eaLnBrk="1" hangingPunct="1">
              <a:spcBef>
                <a:spcPct val="0"/>
              </a:spcBef>
              <a:buFont typeface="Arial" panose="020B0604020202020204" pitchFamily="34" charset="0"/>
              <a:buChar char="•"/>
            </a:pPr>
            <a:r>
              <a:rPr lang="es-ES_tradnl" altLang="en-US" dirty="0"/>
              <a:t>Todos los proyectos propuestos en el plan de inversiones fueron escogidos y priorizados según su capacidad de a aportar al cumplimiento de los objetivos principales.</a:t>
            </a:r>
          </a:p>
          <a:p>
            <a:pPr marL="171450" indent="-171450" eaLnBrk="1" hangingPunct="1">
              <a:spcBef>
                <a:spcPct val="0"/>
              </a:spcBef>
              <a:buFont typeface="Arial" panose="020B0604020202020204" pitchFamily="34" charset="0"/>
              <a:buChar char="•"/>
            </a:pPr>
            <a:r>
              <a:rPr lang="es-ES_tradnl" altLang="en-US" dirty="0"/>
              <a:t>La estrategia define la forma en que las acciones y proyectos serán adelantados. Invertir siguiendo un enfoque basado en desempeño, donde evalúan los proyectos frente a determinados objetivos y se priorizan aquellos que más contribuyan a alcanzarlos.</a:t>
            </a:r>
          </a:p>
          <a:p>
            <a:pPr marL="171450" indent="-171450" eaLnBrk="1" hangingPunct="1">
              <a:spcBef>
                <a:spcPct val="0"/>
              </a:spcBef>
              <a:buFont typeface="Arial" panose="020B0604020202020204" pitchFamily="34" charset="0"/>
              <a:buChar char="•"/>
            </a:pPr>
            <a:r>
              <a:rPr lang="es-ES_tradnl" altLang="en-US" dirty="0"/>
              <a:t>Administrar de forma que se haga el mejor uso de la información, tecnología y paquetes de incentivos disponibles.</a:t>
            </a:r>
          </a:p>
          <a:p>
            <a:pPr marL="171450" indent="-171450" eaLnBrk="1" hangingPunct="1">
              <a:spcBef>
                <a:spcPct val="0"/>
              </a:spcBef>
              <a:buFont typeface="Arial" panose="020B0604020202020204" pitchFamily="34" charset="0"/>
              <a:buChar char="•"/>
            </a:pPr>
            <a:r>
              <a:rPr lang="es-ES_tradnl" altLang="en-US" dirty="0"/>
              <a:t>Coordinar las intervenciones entre entidades y organizaciones de forma tal que la ubicación de las viviendas y los lugares de trabajo no obligue a la gente a recorrer grandes distancias para realizar sus labores diarias, y  que las inversiones en transporte sean las apropiadas para este contexto de uso del suelo.   </a:t>
            </a:r>
          </a:p>
          <a:p>
            <a:pPr marL="171450" indent="-171450">
              <a:buFont typeface="Arial" panose="020B0604020202020204" pitchFamily="34" charset="0"/>
              <a:buChar char="•"/>
            </a:pPr>
            <a:endParaRPr lang="en-US" dirty="0"/>
          </a:p>
          <a:p>
            <a:endParaRPr lang="en-GB" dirty="0"/>
          </a:p>
        </p:txBody>
      </p:sp>
      <p:sp>
        <p:nvSpPr>
          <p:cNvPr id="4" name="Slide Number Placeholder 3"/>
          <p:cNvSpPr>
            <a:spLocks noGrp="1"/>
          </p:cNvSpPr>
          <p:nvPr>
            <p:ph type="sldNum" sz="quarter" idx="10"/>
          </p:nvPr>
        </p:nvSpPr>
        <p:spPr/>
        <p:txBody>
          <a:bodyPr/>
          <a:lstStyle/>
          <a:p>
            <a:pPr>
              <a:defRPr/>
            </a:pPr>
            <a:fld id="{6EF1F9FC-C8F3-4B07-A860-6A8F535252CD}" type="slidenum">
              <a:rPr lang="es-ES" altLang="en-US" smtClean="0"/>
              <a:pPr>
                <a:defRPr/>
              </a:pPr>
              <a:t>9</a:t>
            </a:fld>
            <a:endParaRPr lang="es-ES" altLang="en-US"/>
          </a:p>
        </p:txBody>
      </p:sp>
    </p:spTree>
    <p:extLst>
      <p:ext uri="{BB962C8B-B14F-4D97-AF65-F5344CB8AC3E}">
        <p14:creationId xmlns:p14="http://schemas.microsoft.com/office/powerpoint/2010/main" val="197530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10</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baseline="0" dirty="0"/>
          </a:p>
          <a:p>
            <a:pPr marL="171450" indent="-171450" eaLnBrk="1" hangingPunct="1">
              <a:spcBef>
                <a:spcPct val="0"/>
              </a:spcBef>
              <a:buFont typeface="Arial" panose="020B0604020202020204" pitchFamily="34" charset="0"/>
              <a:buChar char="•"/>
            </a:pPr>
            <a:r>
              <a:rPr lang="es-ES_tradnl" altLang="en-US" dirty="0"/>
              <a:t>El plan de inversión a 10 años define un portafolio de proyectos dividido en la</a:t>
            </a:r>
            <a:r>
              <a:rPr lang="es-ES_tradnl" altLang="en-US" baseline="0" dirty="0"/>
              <a:t> áreas de transito</a:t>
            </a:r>
            <a:r>
              <a:rPr lang="es-ES_tradnl" altLang="en-US" dirty="0"/>
              <a:t>, carreteras, ciclismo, peatonal, y administración del sistema.</a:t>
            </a:r>
          </a:p>
          <a:p>
            <a:pPr marL="171450" indent="-171450" eaLnBrk="1" hangingPunct="1">
              <a:spcBef>
                <a:spcPct val="0"/>
              </a:spcBef>
              <a:buFont typeface="Arial" panose="020B0604020202020204" pitchFamily="34" charset="0"/>
              <a:buChar char="•"/>
            </a:pPr>
            <a:r>
              <a:rPr lang="es-ES_tradnl" altLang="en-US" baseline="0" dirty="0"/>
              <a:t>Contiene proyectos como la introducción de 11 rutas de alta frecuencia (B-</a:t>
            </a:r>
            <a:r>
              <a:rPr lang="es-ES_tradnl" altLang="en-US" baseline="0" dirty="0" err="1"/>
              <a:t>lines</a:t>
            </a:r>
            <a:r>
              <a:rPr lang="es-ES_tradnl" altLang="en-US" baseline="0" dirty="0"/>
              <a:t>); expandir y mejorar las rutas existentes con 425mil horas de servicio anuales; renovar la flota, las estaciones y los equipamientos del servicio de trenes rápidos; construir un puente que conecte las localidades (</a:t>
            </a:r>
            <a:r>
              <a:rPr lang="es-ES_tradnl" altLang="en-US" baseline="0" dirty="0" err="1"/>
              <a:t>municipalities</a:t>
            </a:r>
            <a:r>
              <a:rPr lang="es-ES_tradnl" altLang="en-US" baseline="0" dirty="0"/>
              <a:t>) de rápido crecimiento, Surrey y New Westminster, con el resto de la ciudad; hacer mantenimiento de la red de carreteras existente; construir de una red de </a:t>
            </a:r>
            <a:r>
              <a:rPr lang="es-ES_tradnl" altLang="en-US" baseline="0" dirty="0" err="1"/>
              <a:t>bicicarriles</a:t>
            </a:r>
            <a:r>
              <a:rPr lang="es-ES_tradnl" altLang="en-US" baseline="0" dirty="0"/>
              <a:t> que conecte que conecte las distintas localidades y expandirlos sistemas de administración de la demanda.</a:t>
            </a:r>
          </a:p>
          <a:p>
            <a:pPr marL="171450" indent="-171450" eaLnBrk="1" hangingPunct="1">
              <a:spcBef>
                <a:spcPct val="0"/>
              </a:spcBef>
              <a:buFont typeface="Arial" panose="020B0604020202020204" pitchFamily="34" charset="0"/>
              <a:buChar char="•"/>
            </a:pPr>
            <a:r>
              <a:rPr lang="es-ES_tradnl" altLang="en-US" baseline="0" dirty="0"/>
              <a:t>Cada proyecto tiene un costo y un cronograma de ejecución estimados. En total, se estiman inversiones de capital en el orden de $7.5 billones de dólares durante los siguientes 10 años y la necesidad de un aumento en el presupuesto de </a:t>
            </a:r>
            <a:r>
              <a:rPr lang="es-ES_tradnl" altLang="en-US" baseline="0" dirty="0" err="1"/>
              <a:t>Transitlink</a:t>
            </a:r>
            <a:r>
              <a:rPr lang="es-ES_tradnl" altLang="en-US" baseline="0" dirty="0"/>
              <a:t> (el operador de transporte), pasando de $1,4 billones a $2.2 billones anuales. </a:t>
            </a:r>
          </a:p>
        </p:txBody>
      </p:sp>
    </p:spTree>
    <p:extLst>
      <p:ext uri="{BB962C8B-B14F-4D97-AF65-F5344CB8AC3E}">
        <p14:creationId xmlns:p14="http://schemas.microsoft.com/office/powerpoint/2010/main" val="170370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3C33C9-1AC6-4999-9AEC-C72CFC540EFD}" type="slidenum">
              <a:rPr lang="en-US" altLang="en-US" smtClean="0"/>
              <a:pPr/>
              <a:t>11</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s-ES_tradnl" altLang="en-US" baseline="0" dirty="0"/>
              <a:t>La tarifa de los pasajeros actualmente cubre el 42% de los costos operacionales (sin costos de capital) de </a:t>
            </a:r>
            <a:r>
              <a:rPr lang="es-ES_tradnl" altLang="en-US" baseline="0" dirty="0" err="1"/>
              <a:t>Translink</a:t>
            </a:r>
            <a:r>
              <a:rPr lang="es-ES_tradnl" altLang="en-US" baseline="0" dirty="0"/>
              <a:t>, seguida de los impuestos al combustible y los impuestos a la propiedad. El crecimiento de estas fuentes de ingreso esta regulado por ley.</a:t>
            </a:r>
          </a:p>
          <a:p>
            <a:pPr marL="171450" indent="-171450" eaLnBrk="1" hangingPunct="1">
              <a:spcBef>
                <a:spcPct val="0"/>
              </a:spcBef>
              <a:buFont typeface="Arial" panose="020B0604020202020204" pitchFamily="34" charset="0"/>
              <a:buChar char="•"/>
            </a:pPr>
            <a:r>
              <a:rPr lang="es-ES_tradnl" altLang="en-US" baseline="0" dirty="0"/>
              <a:t>Se proveen mayores costos para el sistema de transporte público porque más personas elijen el servicio para movilizarse y por el crecimiento poblacional. Por lo tanto, se requieren fuentes adicionales de fondos para hacer frente a la demanda adicional.</a:t>
            </a:r>
          </a:p>
          <a:p>
            <a:pPr marL="171450" indent="-171450" eaLnBrk="1" hangingPunct="1">
              <a:spcBef>
                <a:spcPct val="0"/>
              </a:spcBef>
              <a:buFont typeface="Arial" panose="020B0604020202020204" pitchFamily="34" charset="0"/>
              <a:buChar char="•"/>
            </a:pPr>
            <a:r>
              <a:rPr lang="es-ES_tradnl" altLang="en-US" baseline="0" dirty="0"/>
              <a:t>Autoridades locales, estatales y </a:t>
            </a:r>
            <a:r>
              <a:rPr lang="es-ES_tradnl" altLang="en-US" baseline="0" dirty="0" err="1"/>
              <a:t>Transitlink</a:t>
            </a:r>
            <a:r>
              <a:rPr lang="es-ES_tradnl" altLang="en-US" baseline="0" dirty="0"/>
              <a:t> evaluaron alternativas de financiación y eligieron 5 como las más promisorias: Impuesto al carbono, cobro al registro de vehículos, impuesto regional a las ventas, valorizaciones de propiedad (</a:t>
            </a:r>
            <a:r>
              <a:rPr lang="es-ES_tradnl" altLang="en-US" baseline="0" dirty="0" err="1"/>
              <a:t>land</a:t>
            </a:r>
            <a:r>
              <a:rPr lang="es-ES_tradnl" altLang="en-US" baseline="0" dirty="0"/>
              <a:t> </a:t>
            </a:r>
            <a:r>
              <a:rPr lang="es-ES_tradnl" altLang="en-US" baseline="0" dirty="0" err="1"/>
              <a:t>value</a:t>
            </a:r>
            <a:r>
              <a:rPr lang="es-ES_tradnl" altLang="en-US" baseline="0" dirty="0"/>
              <a:t> capture) y cobro por congestión.</a:t>
            </a:r>
          </a:p>
          <a:p>
            <a:pPr marL="171450" indent="-171450" eaLnBrk="1" hangingPunct="1">
              <a:spcBef>
                <a:spcPct val="0"/>
              </a:spcBef>
              <a:buFont typeface="Arial" panose="020B0604020202020204" pitchFamily="34" charset="0"/>
              <a:buChar char="•"/>
            </a:pPr>
            <a:r>
              <a:rPr lang="es-ES_tradnl" altLang="en-US" baseline="0" dirty="0"/>
              <a:t>Se definió un cronograma para la entrada en vigencia de las nuevas fuentes de fondos. El impuesto al carbono y el cobro por congestión serán las más importantes, mientras las otras fuentes de fondos serán complementarias. A corto plazo, redirigir el recaudo del impuesto al carbono hacia el sector transporte, generando aprox. 250 millones de dólares al año. A largo plazo, se implementarán cobros por congestión basado en tiempo y distancia. Se espera generar $250 millones al año.</a:t>
            </a:r>
          </a:p>
          <a:p>
            <a:pPr marL="171450" indent="-171450" eaLnBrk="1" hangingPunct="1">
              <a:spcBef>
                <a:spcPct val="0"/>
              </a:spcBef>
              <a:buFont typeface="Arial" panose="020B0604020202020204" pitchFamily="34" charset="0"/>
              <a:buChar char="•"/>
            </a:pPr>
            <a:endParaRPr lang="es-ES_tradnl" altLang="en-US" baseline="0" dirty="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_tradnl" altLang="en-US" baseline="0" dirty="0"/>
          </a:p>
        </p:txBody>
      </p:sp>
    </p:spTree>
    <p:extLst>
      <p:ext uri="{BB962C8B-B14F-4D97-AF65-F5344CB8AC3E}">
        <p14:creationId xmlns:p14="http://schemas.microsoft.com/office/powerpoint/2010/main" val="20593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6E4128-EF1A-4FDD-BECB-AEA1FF0CF44F}"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25C09C-A439-4B2D-9D38-D2D5A316AE8B}" type="slidenum">
              <a:rPr lang="en-US" altLang="en-US"/>
              <a:pPr>
                <a:defRPr/>
              </a:pPr>
              <a:t>‹#›</a:t>
            </a:fld>
            <a:endParaRPr lang="en-US" altLang="en-US"/>
          </a:p>
        </p:txBody>
      </p:sp>
    </p:spTree>
    <p:extLst>
      <p:ext uri="{BB962C8B-B14F-4D97-AF65-F5344CB8AC3E}">
        <p14:creationId xmlns:p14="http://schemas.microsoft.com/office/powerpoint/2010/main" val="379368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94677451-6825-4B34-A7E2-BE0EC9E188BC}"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09D9D7-4A02-41CC-850C-C205F36D6B1A}" type="slidenum">
              <a:rPr lang="en-US" altLang="en-US"/>
              <a:pPr>
                <a:defRPr/>
              </a:pPr>
              <a:t>‹#›</a:t>
            </a:fld>
            <a:endParaRPr lang="en-US" altLang="en-US"/>
          </a:p>
        </p:txBody>
      </p:sp>
    </p:spTree>
    <p:extLst>
      <p:ext uri="{BB962C8B-B14F-4D97-AF65-F5344CB8AC3E}">
        <p14:creationId xmlns:p14="http://schemas.microsoft.com/office/powerpoint/2010/main" val="155859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0F4A6F92-3BAA-43B9-B98E-084BA5800FBE}"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C8AD66-0291-4FE1-B4BD-0EDCF645E5DE}" type="slidenum">
              <a:rPr lang="en-US" altLang="en-US"/>
              <a:pPr>
                <a:defRPr/>
              </a:pPr>
              <a:t>‹#›</a:t>
            </a:fld>
            <a:endParaRPr lang="en-US" altLang="en-US"/>
          </a:p>
        </p:txBody>
      </p:sp>
    </p:spTree>
    <p:extLst>
      <p:ext uri="{BB962C8B-B14F-4D97-AF65-F5344CB8AC3E}">
        <p14:creationId xmlns:p14="http://schemas.microsoft.com/office/powerpoint/2010/main" val="334103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932A0FF1-B907-471D-9A1A-ACD69365B277}"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EA9D8E-DECE-4C0B-ADF3-8956C4D39D44}" type="slidenum">
              <a:rPr lang="en-US" altLang="en-US"/>
              <a:pPr>
                <a:defRPr/>
              </a:pPr>
              <a:t>‹#›</a:t>
            </a:fld>
            <a:endParaRPr lang="en-US" altLang="en-US"/>
          </a:p>
        </p:txBody>
      </p:sp>
    </p:spTree>
    <p:extLst>
      <p:ext uri="{BB962C8B-B14F-4D97-AF65-F5344CB8AC3E}">
        <p14:creationId xmlns:p14="http://schemas.microsoft.com/office/powerpoint/2010/main" val="423955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lvl1pPr>
              <a:defRPr/>
            </a:lvl1pPr>
          </a:lstStyle>
          <a:p>
            <a:pPr>
              <a:defRPr/>
            </a:pPr>
            <a:fld id="{EDA97A59-1511-4534-A43A-D4B3B7D6E486}"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851CBA-542F-4B9B-89B0-2E9A50781117}" type="slidenum">
              <a:rPr lang="en-US" altLang="en-US"/>
              <a:pPr>
                <a:defRPr/>
              </a:pPr>
              <a:t>‹#›</a:t>
            </a:fld>
            <a:endParaRPr lang="en-US" altLang="en-US"/>
          </a:p>
        </p:txBody>
      </p:sp>
    </p:spTree>
    <p:extLst>
      <p:ext uri="{BB962C8B-B14F-4D97-AF65-F5344CB8AC3E}">
        <p14:creationId xmlns:p14="http://schemas.microsoft.com/office/powerpoint/2010/main" val="241460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3"/>
          <p:cNvSpPr>
            <a:spLocks noGrp="1"/>
          </p:cNvSpPr>
          <p:nvPr>
            <p:ph type="dt" sz="half" idx="10"/>
          </p:nvPr>
        </p:nvSpPr>
        <p:spPr/>
        <p:txBody>
          <a:bodyPr/>
          <a:lstStyle>
            <a:lvl1pPr>
              <a:defRPr/>
            </a:lvl1pPr>
          </a:lstStyle>
          <a:p>
            <a:pPr>
              <a:defRPr/>
            </a:pPr>
            <a:fld id="{8DFD1391-C258-4720-B92F-AA00C125EE51}" type="datetimeFigureOut">
              <a:rPr lang="en-US"/>
              <a:pPr>
                <a:defRPr/>
              </a:pPr>
              <a:t>5/3/2017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7A33BD-05FA-458F-8551-7BD3EC9DD81C}" type="slidenum">
              <a:rPr lang="en-US" altLang="en-US"/>
              <a:pPr>
                <a:defRPr/>
              </a:pPr>
              <a:t>‹#›</a:t>
            </a:fld>
            <a:endParaRPr lang="en-US" altLang="en-US"/>
          </a:p>
        </p:txBody>
      </p:sp>
    </p:spTree>
    <p:extLst>
      <p:ext uri="{BB962C8B-B14F-4D97-AF65-F5344CB8AC3E}">
        <p14:creationId xmlns:p14="http://schemas.microsoft.com/office/powerpoint/2010/main" val="359975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3"/>
          <p:cNvSpPr>
            <a:spLocks noGrp="1"/>
          </p:cNvSpPr>
          <p:nvPr>
            <p:ph type="dt" sz="half" idx="10"/>
          </p:nvPr>
        </p:nvSpPr>
        <p:spPr/>
        <p:txBody>
          <a:bodyPr/>
          <a:lstStyle>
            <a:lvl1pPr>
              <a:defRPr/>
            </a:lvl1pPr>
          </a:lstStyle>
          <a:p>
            <a:pPr>
              <a:defRPr/>
            </a:pPr>
            <a:fld id="{AEA826F8-AE9D-4917-86A0-A8CFE9746FF6}" type="datetimeFigureOut">
              <a:rPr lang="en-US"/>
              <a:pPr>
                <a:defRPr/>
              </a:pPr>
              <a:t>5/3/2017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65FE86-F715-4704-9680-C6B500FBC214}" type="slidenum">
              <a:rPr lang="en-US" altLang="en-US"/>
              <a:pPr>
                <a:defRPr/>
              </a:pPr>
              <a:t>‹#›</a:t>
            </a:fld>
            <a:endParaRPr lang="en-US" altLang="en-US"/>
          </a:p>
        </p:txBody>
      </p:sp>
    </p:spTree>
    <p:extLst>
      <p:ext uri="{BB962C8B-B14F-4D97-AF65-F5344CB8AC3E}">
        <p14:creationId xmlns:p14="http://schemas.microsoft.com/office/powerpoint/2010/main" val="264819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7C3149-EC25-42C8-80F1-7DB861ABDF8F}" type="datetimeFigureOut">
              <a:rPr lang="en-US"/>
              <a:pPr>
                <a:defRPr/>
              </a:pPr>
              <a:t>5/3/2017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FE13F3-94DB-4D4F-8212-924571CE528C}" type="slidenum">
              <a:rPr lang="en-US" altLang="en-US"/>
              <a:pPr>
                <a:defRPr/>
              </a:pPr>
              <a:t>‹#›</a:t>
            </a:fld>
            <a:endParaRPr lang="en-US" altLang="en-US"/>
          </a:p>
        </p:txBody>
      </p:sp>
    </p:spTree>
    <p:extLst>
      <p:ext uri="{BB962C8B-B14F-4D97-AF65-F5344CB8AC3E}">
        <p14:creationId xmlns:p14="http://schemas.microsoft.com/office/powerpoint/2010/main" val="181217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6FC548-6878-4EB1-8A93-83A2E37643F5}"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31390D-B8BC-40A9-BB1C-B62C2F2BAE17}" type="slidenum">
              <a:rPr lang="en-US" altLang="en-US"/>
              <a:pPr>
                <a:defRPr/>
              </a:pPr>
              <a:t>‹#›</a:t>
            </a:fld>
            <a:endParaRPr lang="en-US" altLang="en-US"/>
          </a:p>
        </p:txBody>
      </p:sp>
    </p:spTree>
    <p:extLst>
      <p:ext uri="{BB962C8B-B14F-4D97-AF65-F5344CB8AC3E}">
        <p14:creationId xmlns:p14="http://schemas.microsoft.com/office/powerpoint/2010/main" val="382428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fld id="{B7533F09-8DD0-4318-9F51-57A4F291DA46}" type="datetimeFigureOut">
              <a:rPr lang="en-US"/>
              <a:pPr>
                <a:defRPr/>
              </a:pPr>
              <a:t>5/3/2017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BF55E-141C-4057-B527-ADD03F5545AA}" type="slidenum">
              <a:rPr lang="en-US" altLang="en-US"/>
              <a:pPr>
                <a:defRPr/>
              </a:pPr>
              <a:t>‹#›</a:t>
            </a:fld>
            <a:endParaRPr lang="en-US" altLang="en-US"/>
          </a:p>
        </p:txBody>
      </p:sp>
    </p:spTree>
    <p:extLst>
      <p:ext uri="{BB962C8B-B14F-4D97-AF65-F5344CB8AC3E}">
        <p14:creationId xmlns:p14="http://schemas.microsoft.com/office/powerpoint/2010/main" val="406752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fld id="{FC187A50-7A80-4264-91B3-B2649F3260A7}" type="datetimeFigureOut">
              <a:rPr lang="en-US"/>
              <a:pPr>
                <a:defRPr/>
              </a:pPr>
              <a:t>5/3/2017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1891E8-305B-493B-8DF3-06893E80E17B}" type="slidenum">
              <a:rPr lang="en-US" altLang="en-US"/>
              <a:pPr>
                <a:defRPr/>
              </a:pPr>
              <a:t>‹#›</a:t>
            </a:fld>
            <a:endParaRPr lang="en-US" altLang="en-US"/>
          </a:p>
        </p:txBody>
      </p:sp>
    </p:spTree>
    <p:extLst>
      <p:ext uri="{BB962C8B-B14F-4D97-AF65-F5344CB8AC3E}">
        <p14:creationId xmlns:p14="http://schemas.microsoft.com/office/powerpoint/2010/main" val="241912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n-US"/>
              <a:t>Click to edit Master text styles</a:t>
            </a:r>
          </a:p>
          <a:p>
            <a:pPr lvl="1"/>
            <a:r>
              <a:rPr lang="es-ES_tradnl" altLang="en-US"/>
              <a:t>Second level</a:t>
            </a:r>
          </a:p>
          <a:p>
            <a:pPr lvl="2"/>
            <a:r>
              <a:rPr lang="es-ES_tradnl" altLang="en-US"/>
              <a:t>Third level</a:t>
            </a:r>
          </a:p>
          <a:p>
            <a:pPr lvl="3"/>
            <a:r>
              <a:rPr lang="es-ES_tradnl" altLang="en-US"/>
              <a:t>Fourth level</a:t>
            </a:r>
          </a:p>
          <a:p>
            <a:pPr lvl="4"/>
            <a:r>
              <a:rPr lang="es-ES_tradnl"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24A3889-74C1-43C6-87BD-99284438D0F0}"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BB8631C-7797-484D-BD63-09C94CB7FD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ti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t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IDE PPT 4-3-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344488" y="1865313"/>
            <a:ext cx="3919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ES" sz="2000">
                <a:solidFill>
                  <a:schemeClr val="bg1"/>
                </a:solidFill>
                <a:latin typeface="Arial Black" panose="020B0A04020102020204" pitchFamily="34" charset="0"/>
              </a:rPr>
              <a:t>BANCO INTERAMERICANO</a:t>
            </a:r>
          </a:p>
          <a:p>
            <a:pPr eaLnBrk="1" hangingPunct="1">
              <a:spcBef>
                <a:spcPct val="0"/>
              </a:spcBef>
              <a:buFontTx/>
              <a:buNone/>
            </a:pPr>
            <a:r>
              <a:rPr lang="en-US" altLang="es-ES" sz="2000">
                <a:solidFill>
                  <a:schemeClr val="bg1"/>
                </a:solidFill>
                <a:latin typeface="Arial Black" panose="020B0A04020102020204" pitchFamily="34" charset="0"/>
              </a:rPr>
              <a:t>DE DESARROLLO</a:t>
            </a:r>
          </a:p>
        </p:txBody>
      </p:sp>
      <p:sp>
        <p:nvSpPr>
          <p:cNvPr id="4" name="Rectangle 2"/>
          <p:cNvSpPr>
            <a:spLocks noGrp="1" noChangeArrowheads="1"/>
          </p:cNvSpPr>
          <p:nvPr>
            <p:ph type="ctrTitle"/>
          </p:nvPr>
        </p:nvSpPr>
        <p:spPr>
          <a:xfrm>
            <a:off x="425450" y="2693988"/>
            <a:ext cx="4267200" cy="762000"/>
          </a:xfrm>
        </p:spPr>
        <p:txBody>
          <a:bodyPr/>
          <a:lstStyle/>
          <a:p>
            <a:pPr algn="just" eaLnBrk="1" hangingPunct="1">
              <a:defRPr/>
            </a:pPr>
            <a:r>
              <a:rPr lang="es-CO" sz="1900" b="1" dirty="0">
                <a:solidFill>
                  <a:schemeClr val="bg1"/>
                </a:solidFill>
                <a:latin typeface="+mn-lt"/>
                <a:cs typeface="Arial" charset="0"/>
              </a:rPr>
              <a:t>RETOS FINANCIEROS EN LOS SISTEMAS INTEGRADOS DE TRANSPORTE PÚBLICO</a:t>
            </a:r>
            <a:endParaRPr lang="es-GT" sz="1900" b="1" dirty="0">
              <a:solidFill>
                <a:schemeClr val="bg1"/>
              </a:solidFill>
              <a:latin typeface="+mn-lt"/>
              <a:cs typeface="Arial" charset="0"/>
            </a:endParaRPr>
          </a:p>
        </p:txBody>
      </p:sp>
      <p:sp>
        <p:nvSpPr>
          <p:cNvPr id="7" name="Rectangle 11"/>
          <p:cNvSpPr>
            <a:spLocks noChangeArrowheads="1"/>
          </p:cNvSpPr>
          <p:nvPr/>
        </p:nvSpPr>
        <p:spPr bwMode="auto">
          <a:xfrm>
            <a:off x="425450" y="6019800"/>
            <a:ext cx="5219700" cy="384175"/>
          </a:xfrm>
          <a:prstGeom prst="rect">
            <a:avLst/>
          </a:prstGeom>
          <a:noFill/>
          <a:ln w="9525" algn="ctr">
            <a:noFill/>
            <a:miter lim="800000"/>
            <a:headEnd/>
            <a:tailEnd/>
          </a:ln>
        </p:spPr>
        <p:txBody>
          <a:bodyPr>
            <a:spAutoFit/>
          </a:bodyPr>
          <a:lstStyle/>
          <a:p>
            <a:pPr marL="342900" indent="-342900" eaLnBrk="1" hangingPunct="1">
              <a:tabLst>
                <a:tab pos="288925" algn="l"/>
              </a:tabLst>
              <a:defRPr/>
            </a:pPr>
            <a:r>
              <a:rPr lang="es-CO" sz="1900" dirty="0">
                <a:solidFill>
                  <a:schemeClr val="bg1"/>
                </a:solidFill>
                <a:latin typeface="+mn-lt"/>
                <a:cs typeface="Arial" charset="0"/>
              </a:rPr>
              <a:t>Panamá, 4 y 5 de mayo de 2017</a:t>
            </a:r>
            <a:endParaRPr lang="es-ES_tradnl" sz="1900" dirty="0">
              <a:solidFill>
                <a:schemeClr val="bg1"/>
              </a:solidFill>
              <a:latin typeface="+mn-lt"/>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ector recto 24"/>
          <p:cNvCxnSpPr/>
          <p:nvPr/>
        </p:nvCxnSpPr>
        <p:spPr>
          <a:xfrm flipH="1">
            <a:off x="3846938" y="2261228"/>
            <a:ext cx="720000" cy="499494"/>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Conector recto 27"/>
          <p:cNvCxnSpPr/>
          <p:nvPr/>
        </p:nvCxnSpPr>
        <p:spPr>
          <a:xfrm>
            <a:off x="4566938" y="2261228"/>
            <a:ext cx="720000" cy="499494"/>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10</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331787"/>
            <a:ext cx="8229600" cy="487363"/>
          </a:xfrm>
        </p:spPr>
        <p:txBody>
          <a:bodyPr/>
          <a:lstStyle/>
          <a:p>
            <a:pPr eaLnBrk="1" hangingPunct="1">
              <a:defRPr/>
            </a:pPr>
            <a:r>
              <a:rPr lang="es-ES_tradnl" sz="2600" b="1" dirty="0">
                <a:latin typeface="+mn-lt"/>
              </a:rPr>
              <a:t>Vancouver definió una marco estratégico para el transporte en 2014</a:t>
            </a:r>
          </a:p>
        </p:txBody>
      </p:sp>
      <p:sp>
        <p:nvSpPr>
          <p:cNvPr id="5" name="Rectangle 2"/>
          <p:cNvSpPr txBox="1">
            <a:spLocks noChangeArrowheads="1"/>
          </p:cNvSpPr>
          <p:nvPr/>
        </p:nvSpPr>
        <p:spPr bwMode="auto">
          <a:xfrm>
            <a:off x="719136" y="3402593"/>
            <a:ext cx="3700464" cy="358775"/>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algn="just">
              <a:defRPr/>
            </a:pPr>
            <a:r>
              <a:rPr lang="es-ES_tradnl" sz="1800" b="1" dirty="0">
                <a:solidFill>
                  <a:srgbClr val="0070C0"/>
                </a:solidFill>
              </a:rPr>
              <a:t>Principales Objetivos</a:t>
            </a:r>
          </a:p>
          <a:p>
            <a:pPr algn="just">
              <a:defRPr/>
            </a:pPr>
            <a:endParaRPr lang="es-ES_tradnl" sz="400" dirty="0">
              <a:solidFill>
                <a:schemeClr val="tx1"/>
              </a:solidFill>
            </a:endParaRPr>
          </a:p>
          <a:p>
            <a:pPr marL="185738" indent="-185738" algn="just">
              <a:buSzPct val="100000"/>
              <a:buFont typeface="Arial" panose="020B0604020202020204" pitchFamily="34" charset="0"/>
              <a:buChar char="•"/>
              <a:defRPr/>
            </a:pPr>
            <a:r>
              <a:rPr lang="es-ES_tradnl" sz="1600" dirty="0">
                <a:solidFill>
                  <a:schemeClr val="tx1"/>
                </a:solidFill>
              </a:rPr>
              <a:t>Reducir la distancia diaria de viajes de las personas en 1/3</a:t>
            </a:r>
          </a:p>
          <a:p>
            <a:pPr marL="185738" indent="-185738" algn="just">
              <a:buSzPct val="100000"/>
              <a:buFont typeface="Arial" panose="020B0604020202020204" pitchFamily="34" charset="0"/>
              <a:buChar char="•"/>
              <a:defRPr/>
            </a:pPr>
            <a:endParaRPr lang="es-ES_tradnl" sz="1600" dirty="0">
              <a:solidFill>
                <a:schemeClr val="tx1"/>
              </a:solidFill>
            </a:endParaRPr>
          </a:p>
          <a:p>
            <a:pPr marL="185738" indent="-185738" algn="just">
              <a:buSzPct val="100000"/>
              <a:buFont typeface="Arial" panose="020B0604020202020204" pitchFamily="34" charset="0"/>
              <a:buChar char="•"/>
              <a:defRPr/>
            </a:pPr>
            <a:r>
              <a:rPr lang="es-ES_tradnl" sz="1600" dirty="0">
                <a:solidFill>
                  <a:schemeClr val="tx1"/>
                </a:solidFill>
              </a:rPr>
              <a:t>Hacer posible que el 50% de los viajes de la ciudad se realizarán en modos no-motorizados y transporte público</a:t>
            </a:r>
          </a:p>
          <a:p>
            <a:pPr marL="185738" indent="-185738" algn="just">
              <a:defRPr/>
            </a:pPr>
            <a:endParaRPr lang="es-ES_tradnl" sz="1600" b="1" dirty="0">
              <a:solidFill>
                <a:srgbClr val="C00000"/>
              </a:solidFill>
            </a:endParaRPr>
          </a:p>
          <a:p>
            <a:pPr marL="342900" indent="-342900" algn="just">
              <a:buFont typeface="Wingdings" pitchFamily="2" charset="2"/>
              <a:buChar char="Ø"/>
              <a:defRPr/>
            </a:pPr>
            <a:endParaRPr lang="es-ES" sz="1600" b="1" dirty="0"/>
          </a:p>
          <a:p>
            <a:pPr algn="just">
              <a:defRPr/>
            </a:pPr>
            <a:endParaRPr lang="en-US" sz="1600" b="1" dirty="0"/>
          </a:p>
          <a:p>
            <a:pPr algn="just">
              <a:defRPr/>
            </a:pPr>
            <a:endParaRPr lang="es-ES" sz="1800" b="1" dirty="0"/>
          </a:p>
          <a:p>
            <a:pPr algn="just">
              <a:defRPr/>
            </a:pPr>
            <a:endParaRPr lang="es-ES" sz="1800" b="1" dirty="0"/>
          </a:p>
          <a:p>
            <a:pPr algn="just">
              <a:defRPr/>
            </a:pPr>
            <a:endParaRPr lang="es-ES_tradnl" sz="1800" b="1" dirty="0">
              <a:solidFill>
                <a:srgbClr val="C00000"/>
              </a:solidFill>
              <a:latin typeface="+mn-lt"/>
            </a:endParaRPr>
          </a:p>
        </p:txBody>
      </p:sp>
      <p:sp>
        <p:nvSpPr>
          <p:cNvPr id="6" name="Rectangle 2"/>
          <p:cNvSpPr txBox="1">
            <a:spLocks noChangeArrowheads="1"/>
          </p:cNvSpPr>
          <p:nvPr/>
        </p:nvSpPr>
        <p:spPr bwMode="auto">
          <a:xfrm>
            <a:off x="4572000" y="3414128"/>
            <a:ext cx="4300538" cy="358775"/>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a:defRPr/>
            </a:pPr>
            <a:r>
              <a:rPr lang="es-ES_tradnl" sz="1800" b="1" dirty="0">
                <a:solidFill>
                  <a:schemeClr val="accent2">
                    <a:lumMod val="75000"/>
                  </a:schemeClr>
                </a:solidFill>
              </a:rPr>
              <a:t>Estrategias Clave</a:t>
            </a:r>
          </a:p>
          <a:p>
            <a:pPr marL="285750" indent="-200025">
              <a:buSzPct val="100000"/>
              <a:buFont typeface="Arial" panose="020B0604020202020204" pitchFamily="34" charset="0"/>
              <a:buChar char="•"/>
              <a:defRPr/>
            </a:pPr>
            <a:endParaRPr lang="es-ES_tradnl" sz="400" dirty="0">
              <a:solidFill>
                <a:schemeClr val="tx1"/>
              </a:solidFill>
            </a:endParaRPr>
          </a:p>
          <a:p>
            <a:pPr marL="185738" indent="-100013">
              <a:buSzPct val="100000"/>
              <a:buFont typeface="Arial" panose="020B0604020202020204" pitchFamily="34" charset="0"/>
              <a:buChar char="•"/>
              <a:defRPr/>
            </a:pPr>
            <a:r>
              <a:rPr lang="es-ES_tradnl" sz="1600" dirty="0">
                <a:solidFill>
                  <a:schemeClr val="tx1"/>
                </a:solidFill>
              </a:rPr>
              <a:t>Desarrollar inversiones estratégicas para mantener y expandir el sistema de transporte. </a:t>
            </a:r>
          </a:p>
          <a:p>
            <a:pPr marL="185738" indent="-100013">
              <a:buSzPct val="100000"/>
              <a:buFont typeface="Arial" panose="020B0604020202020204" pitchFamily="34" charset="0"/>
              <a:buChar char="•"/>
              <a:defRPr/>
            </a:pPr>
            <a:endParaRPr lang="es-ES_tradnl" sz="1000" dirty="0">
              <a:solidFill>
                <a:schemeClr val="tx1"/>
              </a:solidFill>
            </a:endParaRPr>
          </a:p>
          <a:p>
            <a:pPr marL="185738" indent="-100013">
              <a:buSzPct val="100000"/>
              <a:buFont typeface="Arial" panose="020B0604020202020204" pitchFamily="34" charset="0"/>
              <a:buChar char="•"/>
              <a:defRPr/>
            </a:pPr>
            <a:r>
              <a:rPr lang="es-ES_tradnl" sz="1600" dirty="0">
                <a:solidFill>
                  <a:schemeClr val="tx1"/>
                </a:solidFill>
              </a:rPr>
              <a:t>Alinear planes de uso del suelo con las inversiones en transporte</a:t>
            </a:r>
          </a:p>
          <a:p>
            <a:pPr marL="185738" indent="-100013">
              <a:buSzPct val="100000"/>
              <a:buFont typeface="Arial" panose="020B0604020202020204" pitchFamily="34" charset="0"/>
              <a:buChar char="•"/>
              <a:defRPr/>
            </a:pPr>
            <a:endParaRPr lang="es-ES_tradnl" sz="1600" dirty="0">
              <a:solidFill>
                <a:schemeClr val="tx1"/>
              </a:solidFill>
            </a:endParaRPr>
          </a:p>
          <a:p>
            <a:pPr marL="185738" indent="-100013">
              <a:buSzPct val="100000"/>
              <a:buFont typeface="Arial" panose="020B0604020202020204" pitchFamily="34" charset="0"/>
              <a:buChar char="•"/>
              <a:defRPr/>
            </a:pPr>
            <a:r>
              <a:rPr lang="es-ES_tradnl" sz="1600" dirty="0">
                <a:solidFill>
                  <a:schemeClr val="tx1"/>
                </a:solidFill>
              </a:rPr>
              <a:t>Gestionar el sistema de transporte centrado en el usuario y más eficiente</a:t>
            </a:r>
          </a:p>
          <a:p>
            <a:pPr marL="185738" indent="-100013">
              <a:buSzPct val="100000"/>
              <a:buFont typeface="Arial" panose="020B0604020202020204" pitchFamily="34" charset="0"/>
              <a:buChar char="•"/>
              <a:defRPr/>
            </a:pPr>
            <a:endParaRPr lang="es-ES_tradnl" sz="1000" dirty="0">
              <a:solidFill>
                <a:schemeClr val="tx1"/>
              </a:solidFill>
            </a:endParaRPr>
          </a:p>
          <a:p>
            <a:pPr marL="185738" indent="-100013">
              <a:buSzPct val="100000"/>
              <a:buFont typeface="Arial" panose="020B0604020202020204" pitchFamily="34" charset="0"/>
              <a:buChar char="•"/>
              <a:defRPr/>
            </a:pPr>
            <a:r>
              <a:rPr lang="es-ES_tradnl" sz="1600" dirty="0">
                <a:solidFill>
                  <a:schemeClr val="tx1"/>
                </a:solidFill>
              </a:rPr>
              <a:t>Mantener una coordinación con los actores de la ciudad. </a:t>
            </a:r>
          </a:p>
          <a:p>
            <a:pPr>
              <a:defRPr/>
            </a:pPr>
            <a:endParaRPr lang="es-ES_tradnl" sz="1600" dirty="0">
              <a:solidFill>
                <a:schemeClr val="tx1"/>
              </a:solidFill>
            </a:endParaRPr>
          </a:p>
          <a:p>
            <a:pPr marL="342900" indent="-342900">
              <a:buFont typeface="Wingdings" pitchFamily="2" charset="2"/>
              <a:buChar char="Ø"/>
              <a:defRPr/>
            </a:pPr>
            <a:endParaRPr lang="es-ES" sz="1800" b="1" dirty="0">
              <a:solidFill>
                <a:schemeClr val="accent2">
                  <a:lumMod val="75000"/>
                </a:schemeClr>
              </a:solidFill>
            </a:endParaRPr>
          </a:p>
          <a:p>
            <a:pPr>
              <a:defRPr/>
            </a:pPr>
            <a:endParaRPr lang="en-US" sz="1800" b="1" dirty="0">
              <a:solidFill>
                <a:schemeClr val="accent2">
                  <a:lumMod val="75000"/>
                </a:schemeClr>
              </a:solidFill>
            </a:endParaRPr>
          </a:p>
          <a:p>
            <a:pPr>
              <a:defRPr/>
            </a:pPr>
            <a:endParaRPr lang="es-ES" sz="1800" b="1" dirty="0">
              <a:solidFill>
                <a:schemeClr val="accent2">
                  <a:lumMod val="75000"/>
                </a:schemeClr>
              </a:solidFill>
            </a:endParaRPr>
          </a:p>
          <a:p>
            <a:pPr>
              <a:defRPr/>
            </a:pPr>
            <a:endParaRPr lang="es-ES" sz="1800" b="1" dirty="0">
              <a:solidFill>
                <a:schemeClr val="accent2">
                  <a:lumMod val="75000"/>
                </a:schemeClr>
              </a:solidFill>
            </a:endParaRPr>
          </a:p>
          <a:p>
            <a:pPr>
              <a:defRPr/>
            </a:pPr>
            <a:endParaRPr lang="es-ES_tradnl" sz="1800" b="1" dirty="0">
              <a:solidFill>
                <a:schemeClr val="accent2">
                  <a:lumMod val="75000"/>
                </a:schemeClr>
              </a:solidFill>
              <a:latin typeface="+mn-lt"/>
            </a:endParaRPr>
          </a:p>
        </p:txBody>
      </p:sp>
      <p:graphicFrame>
        <p:nvGraphicFramePr>
          <p:cNvPr id="20" name="Diagrama 19"/>
          <p:cNvGraphicFramePr/>
          <p:nvPr>
            <p:extLst>
              <p:ext uri="{D42A27DB-BD31-4B8C-83A1-F6EECF244321}">
                <p14:modId xmlns:p14="http://schemas.microsoft.com/office/powerpoint/2010/main" val="1189457889"/>
              </p:ext>
            </p:extLst>
          </p:nvPr>
        </p:nvGraphicFramePr>
        <p:xfrm>
          <a:off x="1288401" y="1443067"/>
          <a:ext cx="6562136" cy="98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2569368" y="2871932"/>
            <a:ext cx="4194803" cy="338554"/>
          </a:xfrm>
          <a:prstGeom prst="rect">
            <a:avLst/>
          </a:prstGeom>
        </p:spPr>
        <p:txBody>
          <a:bodyPr wrap="none">
            <a:spAutoFit/>
          </a:bodyPr>
          <a:lstStyle/>
          <a:p>
            <a:r>
              <a:rPr lang="es-ES_tradnl" sz="1600" i="1" dirty="0"/>
              <a:t>Hacia una movilidad costo-eficiente y asequible</a:t>
            </a:r>
            <a:endParaRPr lang="en-US" sz="1600" i="1" dirty="0"/>
          </a:p>
        </p:txBody>
      </p:sp>
    </p:spTree>
    <p:extLst>
      <p:ext uri="{BB962C8B-B14F-4D97-AF65-F5344CB8AC3E}">
        <p14:creationId xmlns:p14="http://schemas.microsoft.com/office/powerpoint/2010/main" val="373751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11</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331787"/>
            <a:ext cx="8229600" cy="487363"/>
          </a:xfrm>
        </p:spPr>
        <p:txBody>
          <a:bodyPr/>
          <a:lstStyle/>
          <a:p>
            <a:pPr eaLnBrk="1" hangingPunct="1">
              <a:defRPr/>
            </a:pPr>
            <a:r>
              <a:rPr lang="es-ES_tradnl" sz="2600" b="1" dirty="0">
                <a:latin typeface="+mn-lt"/>
              </a:rPr>
              <a:t>El marco </a:t>
            </a:r>
            <a:r>
              <a:rPr lang="es-ES_tradnl" sz="2600" b="1" dirty="0" err="1">
                <a:latin typeface="+mn-lt"/>
              </a:rPr>
              <a:t>estrat</a:t>
            </a:r>
            <a:r>
              <a:rPr lang="es-ES" sz="2600" b="1" dirty="0" err="1">
                <a:latin typeface="+mn-lt"/>
              </a:rPr>
              <a:t>égico</a:t>
            </a:r>
            <a:r>
              <a:rPr lang="es-ES" sz="2600" b="1" dirty="0">
                <a:latin typeface="+mn-lt"/>
              </a:rPr>
              <a:t> obliga a definir las fuentes de financiación de las iniciativas</a:t>
            </a:r>
            <a:endParaRPr lang="es-ES_tradnl" sz="2600" b="1" dirty="0">
              <a:latin typeface="+mn-lt"/>
            </a:endParaRPr>
          </a:p>
        </p:txBody>
      </p:sp>
      <p:sp>
        <p:nvSpPr>
          <p:cNvPr id="7" name="Rectangle 2"/>
          <p:cNvSpPr txBox="1">
            <a:spLocks noChangeArrowheads="1"/>
          </p:cNvSpPr>
          <p:nvPr/>
        </p:nvSpPr>
        <p:spPr bwMode="auto">
          <a:xfrm>
            <a:off x="661986" y="1400173"/>
            <a:ext cx="8024814" cy="358775"/>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85725">
              <a:buSzPct val="100000"/>
              <a:defRPr/>
            </a:pPr>
            <a:r>
              <a:rPr lang="es-ES_tradnl" sz="1600" dirty="0" err="1">
                <a:solidFill>
                  <a:schemeClr val="tx1"/>
                </a:solidFill>
              </a:rPr>
              <a:t>Translink</a:t>
            </a:r>
            <a:r>
              <a:rPr lang="es-ES_tradnl" sz="1600" dirty="0">
                <a:solidFill>
                  <a:schemeClr val="tx1"/>
                </a:solidFill>
              </a:rPr>
              <a:t> (agencia metro) es responsable de planeación, financiación y operación del sistema. Tiene también autoridad para definir fuentes de ingreso y hacerlas efectivas </a:t>
            </a:r>
          </a:p>
          <a:p>
            <a:pPr marL="85725">
              <a:buSzPct val="100000"/>
              <a:defRPr/>
            </a:pPr>
            <a:endParaRPr lang="es-ES_tradnl" sz="1600" dirty="0">
              <a:solidFill>
                <a:schemeClr val="tx1"/>
              </a:solidFill>
            </a:endParaRPr>
          </a:p>
          <a:p>
            <a:pPr marL="85725">
              <a:buSzPct val="100000"/>
              <a:defRPr/>
            </a:pPr>
            <a:r>
              <a:rPr lang="es-ES_tradnl" sz="1600" i="1" dirty="0">
                <a:solidFill>
                  <a:schemeClr val="accent1"/>
                </a:solidFill>
              </a:rPr>
              <a:t>¿Cuáles son las fuentes de fondeo?</a:t>
            </a:r>
          </a:p>
          <a:p>
            <a:pPr>
              <a:defRPr/>
            </a:pPr>
            <a:endParaRPr lang="es-ES_tradnl" sz="1600" dirty="0">
              <a:solidFill>
                <a:schemeClr val="tx1"/>
              </a:solidFill>
            </a:endParaRPr>
          </a:p>
          <a:p>
            <a:pPr>
              <a:defRPr/>
            </a:pPr>
            <a:endParaRPr lang="es-ES" sz="1800" b="1" dirty="0">
              <a:solidFill>
                <a:schemeClr val="accent2">
                  <a:lumMod val="75000"/>
                </a:schemeClr>
              </a:solidFill>
            </a:endParaRPr>
          </a:p>
          <a:p>
            <a:pPr>
              <a:defRPr/>
            </a:pPr>
            <a:endParaRPr lang="en-US" sz="1800" b="1" dirty="0">
              <a:solidFill>
                <a:schemeClr val="accent2">
                  <a:lumMod val="75000"/>
                </a:schemeClr>
              </a:solidFill>
            </a:endParaRPr>
          </a:p>
          <a:p>
            <a:pPr>
              <a:defRPr/>
            </a:pPr>
            <a:endParaRPr lang="es-ES" sz="1800" b="1" dirty="0">
              <a:solidFill>
                <a:schemeClr val="accent2">
                  <a:lumMod val="75000"/>
                </a:schemeClr>
              </a:solidFill>
            </a:endParaRPr>
          </a:p>
          <a:p>
            <a:pPr>
              <a:defRPr/>
            </a:pPr>
            <a:endParaRPr lang="es-ES" sz="1800" b="1" dirty="0">
              <a:solidFill>
                <a:schemeClr val="accent2">
                  <a:lumMod val="75000"/>
                </a:schemeClr>
              </a:solidFill>
            </a:endParaRPr>
          </a:p>
          <a:p>
            <a:pPr>
              <a:defRPr/>
            </a:pPr>
            <a:endParaRPr lang="es-ES_tradnl" sz="1800" b="1" dirty="0">
              <a:solidFill>
                <a:schemeClr val="accent2">
                  <a:lumMod val="75000"/>
                </a:schemeClr>
              </a:solidFill>
              <a:latin typeface="+mn-lt"/>
            </a:endParaRPr>
          </a:p>
        </p:txBody>
      </p:sp>
      <p:sp>
        <p:nvSpPr>
          <p:cNvPr id="2" name="Elipse 1"/>
          <p:cNvSpPr/>
          <p:nvPr/>
        </p:nvSpPr>
        <p:spPr>
          <a:xfrm>
            <a:off x="1014409" y="2678908"/>
            <a:ext cx="228600" cy="242887"/>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a:t>
            </a:r>
            <a:endParaRPr lang="en-US" dirty="0"/>
          </a:p>
        </p:txBody>
      </p:sp>
      <p:sp>
        <p:nvSpPr>
          <p:cNvPr id="3" name="Rectángulo 2"/>
          <p:cNvSpPr/>
          <p:nvPr/>
        </p:nvSpPr>
        <p:spPr>
          <a:xfrm>
            <a:off x="1343025" y="2563853"/>
            <a:ext cx="7343775" cy="584775"/>
          </a:xfrm>
          <a:prstGeom prst="rect">
            <a:avLst/>
          </a:prstGeom>
        </p:spPr>
        <p:txBody>
          <a:bodyPr wrap="square">
            <a:spAutoFit/>
          </a:bodyPr>
          <a:lstStyle/>
          <a:p>
            <a:r>
              <a:rPr lang="es-ES_tradnl" sz="1600" dirty="0">
                <a:solidFill>
                  <a:schemeClr val="tx1"/>
                </a:solidFill>
              </a:rPr>
              <a:t>Recaudo, ajustado con base en revisiones anuales de tarifa y proyecciones de pasajeros movilizados</a:t>
            </a:r>
            <a:endParaRPr lang="en-US" sz="1600" dirty="0"/>
          </a:p>
        </p:txBody>
      </p:sp>
      <p:sp>
        <p:nvSpPr>
          <p:cNvPr id="10" name="Elipse 9"/>
          <p:cNvSpPr/>
          <p:nvPr/>
        </p:nvSpPr>
        <p:spPr>
          <a:xfrm>
            <a:off x="1014409" y="3319947"/>
            <a:ext cx="228600" cy="242887"/>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a:t>
            </a:r>
            <a:endParaRPr lang="en-US" dirty="0"/>
          </a:p>
        </p:txBody>
      </p:sp>
      <p:sp>
        <p:nvSpPr>
          <p:cNvPr id="11" name="Rectángulo 10"/>
          <p:cNvSpPr/>
          <p:nvPr/>
        </p:nvSpPr>
        <p:spPr>
          <a:xfrm>
            <a:off x="1343026" y="3277083"/>
            <a:ext cx="1522094" cy="584775"/>
          </a:xfrm>
          <a:prstGeom prst="rect">
            <a:avLst/>
          </a:prstGeom>
        </p:spPr>
        <p:txBody>
          <a:bodyPr wrap="square">
            <a:spAutoFit/>
          </a:bodyPr>
          <a:lstStyle/>
          <a:p>
            <a:r>
              <a:rPr lang="es-ES_tradnl" sz="1600" dirty="0">
                <a:solidFill>
                  <a:schemeClr val="tx1"/>
                </a:solidFill>
              </a:rPr>
              <a:t>Contribuciones</a:t>
            </a:r>
          </a:p>
          <a:p>
            <a:r>
              <a:rPr lang="es-ES_tradnl" sz="1600" dirty="0" err="1"/>
              <a:t>Gob</a:t>
            </a:r>
            <a:r>
              <a:rPr lang="es-ES_tradnl" sz="1600" dirty="0"/>
              <a:t> Nacional</a:t>
            </a:r>
            <a:endParaRPr lang="en-US" sz="1600" dirty="0"/>
          </a:p>
        </p:txBody>
      </p:sp>
      <p:sp>
        <p:nvSpPr>
          <p:cNvPr id="12" name="Rectángulo 11"/>
          <p:cNvSpPr/>
          <p:nvPr/>
        </p:nvSpPr>
        <p:spPr>
          <a:xfrm>
            <a:off x="2952751" y="3255652"/>
            <a:ext cx="5810250" cy="830997"/>
          </a:xfrm>
          <a:prstGeom prst="rect">
            <a:avLst/>
          </a:prstGeom>
        </p:spPr>
        <p:txBody>
          <a:bodyPr wrap="square">
            <a:spAutoFit/>
          </a:bodyPr>
          <a:lstStyle/>
          <a:p>
            <a:pPr marL="285750" indent="-285750">
              <a:buFont typeface="Arial" panose="020B0604020202020204" pitchFamily="34" charset="0"/>
              <a:buChar char="•"/>
            </a:pPr>
            <a:r>
              <a:rPr lang="es-ES_tradnl" sz="1600" dirty="0">
                <a:solidFill>
                  <a:schemeClr val="tx1"/>
                </a:solidFill>
              </a:rPr>
              <a:t>Impuestos a los combustibles (diésel y gasolina) para los diferentes sistemas de transporte (10c/L)</a:t>
            </a:r>
          </a:p>
          <a:p>
            <a:pPr marL="185738" indent="-185738">
              <a:buFont typeface="+mj-lt"/>
              <a:buAutoNum type="arabicPeriod"/>
            </a:pPr>
            <a:endParaRPr lang="en-US" sz="1600" dirty="0"/>
          </a:p>
        </p:txBody>
      </p:sp>
      <p:sp>
        <p:nvSpPr>
          <p:cNvPr id="13" name="Elipse 12"/>
          <p:cNvSpPr/>
          <p:nvPr/>
        </p:nvSpPr>
        <p:spPr>
          <a:xfrm>
            <a:off x="1014409" y="4153640"/>
            <a:ext cx="228600" cy="242887"/>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a:t>
            </a:r>
            <a:endParaRPr lang="en-US" dirty="0"/>
          </a:p>
        </p:txBody>
      </p:sp>
      <p:sp>
        <p:nvSpPr>
          <p:cNvPr id="14" name="Rectángulo 13"/>
          <p:cNvSpPr/>
          <p:nvPr/>
        </p:nvSpPr>
        <p:spPr>
          <a:xfrm>
            <a:off x="1343026" y="4048549"/>
            <a:ext cx="1522094" cy="584775"/>
          </a:xfrm>
          <a:prstGeom prst="rect">
            <a:avLst/>
          </a:prstGeom>
        </p:spPr>
        <p:txBody>
          <a:bodyPr wrap="square">
            <a:spAutoFit/>
          </a:bodyPr>
          <a:lstStyle/>
          <a:p>
            <a:r>
              <a:rPr lang="es-ES_tradnl" sz="1600" dirty="0"/>
              <a:t>Contribucione</a:t>
            </a:r>
            <a:r>
              <a:rPr lang="es-ES_tradnl" sz="1600" dirty="0">
                <a:solidFill>
                  <a:schemeClr val="tx1"/>
                </a:solidFill>
              </a:rPr>
              <a:t>s</a:t>
            </a:r>
          </a:p>
          <a:p>
            <a:r>
              <a:rPr lang="es-ES_tradnl" sz="1600" dirty="0"/>
              <a:t>Municipales</a:t>
            </a:r>
            <a:r>
              <a:rPr lang="es-ES_tradnl" sz="1600" baseline="30000" dirty="0"/>
              <a:t>1</a:t>
            </a:r>
            <a:endParaRPr lang="en-US" sz="1600" baseline="30000" dirty="0"/>
          </a:p>
        </p:txBody>
      </p:sp>
      <p:sp>
        <p:nvSpPr>
          <p:cNvPr id="15" name="Rectángulo 14"/>
          <p:cNvSpPr/>
          <p:nvPr/>
        </p:nvSpPr>
        <p:spPr>
          <a:xfrm>
            <a:off x="2952751" y="4019992"/>
            <a:ext cx="5810250" cy="2062103"/>
          </a:xfrm>
          <a:prstGeom prst="rect">
            <a:avLst/>
          </a:prstGeom>
        </p:spPr>
        <p:txBody>
          <a:bodyPr wrap="square">
            <a:spAutoFit/>
          </a:bodyPr>
          <a:lstStyle/>
          <a:p>
            <a:pPr marL="285750" indent="-285750">
              <a:buFont typeface="Arial" panose="020B0604020202020204" pitchFamily="34" charset="0"/>
              <a:buChar char="•"/>
              <a:tabLst>
                <a:tab pos="271463" algn="l"/>
              </a:tabLst>
            </a:pPr>
            <a:r>
              <a:rPr lang="es-ES_tradnl" sz="1600" dirty="0"/>
              <a:t>Impuestos a la propiedad e impuesto a los combustibles (17c/L)</a:t>
            </a:r>
            <a:endParaRPr lang="es-ES_tradnl" sz="1600" dirty="0">
              <a:solidFill>
                <a:schemeClr val="tx1"/>
              </a:solidFill>
            </a:endParaRPr>
          </a:p>
          <a:p>
            <a:pPr marL="285750" indent="-285750">
              <a:buFont typeface="Arial" panose="020B0604020202020204" pitchFamily="34" charset="0"/>
              <a:buChar char="•"/>
              <a:tabLst>
                <a:tab pos="271463" algn="l"/>
              </a:tabLst>
            </a:pPr>
            <a:r>
              <a:rPr lang="es-ES_tradnl" sz="1600" dirty="0"/>
              <a:t>Peajes en infraestructura nueva como puentes, carreteras regional integradas </a:t>
            </a:r>
          </a:p>
          <a:p>
            <a:pPr marL="285750" indent="-285750">
              <a:buFont typeface="Arial" panose="020B0604020202020204" pitchFamily="34" charset="0"/>
              <a:buChar char="•"/>
              <a:tabLst>
                <a:tab pos="271463" algn="l"/>
              </a:tabLst>
            </a:pPr>
            <a:r>
              <a:rPr lang="es-ES_tradnl" sz="1600" i="1" dirty="0"/>
              <a:t>BC </a:t>
            </a:r>
            <a:r>
              <a:rPr lang="es-ES_tradnl" sz="1600" i="1" dirty="0" err="1"/>
              <a:t>Carbon</a:t>
            </a:r>
            <a:r>
              <a:rPr lang="es-ES_tradnl" sz="1600" i="1" dirty="0"/>
              <a:t> </a:t>
            </a:r>
            <a:r>
              <a:rPr lang="es-ES_tradnl" sz="1600" i="1" dirty="0" err="1"/>
              <a:t>Tax</a:t>
            </a:r>
            <a:r>
              <a:rPr lang="es-ES_tradnl" sz="1600" dirty="0"/>
              <a:t> como impuesto local sobre las emisiones de hidrocarburos. (7c/L)</a:t>
            </a:r>
          </a:p>
          <a:p>
            <a:pPr marL="285750" indent="-285750">
              <a:buFont typeface="Arial" panose="020B0604020202020204" pitchFamily="34" charset="0"/>
              <a:buChar char="•"/>
              <a:tabLst>
                <a:tab pos="271463" algn="l"/>
              </a:tabLst>
            </a:pPr>
            <a:r>
              <a:rPr lang="es-ES_tradnl" sz="1600" i="1" dirty="0">
                <a:solidFill>
                  <a:srgbClr val="0070C0"/>
                </a:solidFill>
              </a:rPr>
              <a:t>NEW</a:t>
            </a:r>
            <a:r>
              <a:rPr lang="es-ES_tradnl" sz="1600" dirty="0">
                <a:solidFill>
                  <a:schemeClr val="tx1"/>
                </a:solidFill>
              </a:rPr>
              <a:t> – Cobros por congestión</a:t>
            </a:r>
            <a:r>
              <a:rPr lang="es-ES_tradnl" sz="1600" i="1" dirty="0">
                <a:solidFill>
                  <a:schemeClr val="tx1"/>
                </a:solidFill>
              </a:rPr>
              <a:t> </a:t>
            </a:r>
            <a:r>
              <a:rPr lang="es-ES_tradnl" sz="1600" dirty="0"/>
              <a:t>como mecanismo efectivo para disminuir la congestión. (TBD)</a:t>
            </a:r>
            <a:endParaRPr lang="es-ES_tradnl" sz="1600" dirty="0">
              <a:solidFill>
                <a:schemeClr val="tx1"/>
              </a:solidFill>
            </a:endParaRPr>
          </a:p>
          <a:p>
            <a:pPr marL="185738" indent="-185738">
              <a:buFont typeface="+mj-lt"/>
              <a:buAutoNum type="arabicPeriod"/>
            </a:pPr>
            <a:endParaRPr lang="en-US" sz="1600" dirty="0"/>
          </a:p>
        </p:txBody>
      </p:sp>
      <p:sp>
        <p:nvSpPr>
          <p:cNvPr id="16" name="Rectángulo 15"/>
          <p:cNvSpPr>
            <a:spLocks noChangeArrowheads="1"/>
          </p:cNvSpPr>
          <p:nvPr/>
        </p:nvSpPr>
        <p:spPr bwMode="auto">
          <a:xfrm>
            <a:off x="304800" y="6538912"/>
            <a:ext cx="58521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900" dirty="0"/>
              <a:t>1. Fuente: South </a:t>
            </a:r>
            <a:r>
              <a:rPr lang="es-ES_tradnl" altLang="en-US" sz="900" dirty="0" err="1"/>
              <a:t>coast</a:t>
            </a:r>
            <a:r>
              <a:rPr lang="es-ES_tradnl" altLang="en-US" sz="900" dirty="0"/>
              <a:t> </a:t>
            </a:r>
            <a:r>
              <a:rPr lang="es-ES_tradnl" altLang="en-US" sz="900" dirty="0" err="1"/>
              <a:t>british</a:t>
            </a:r>
            <a:r>
              <a:rPr lang="es-ES_tradnl" altLang="en-US" sz="900" dirty="0"/>
              <a:t> </a:t>
            </a:r>
            <a:r>
              <a:rPr lang="es-ES_tradnl" altLang="en-US" sz="900" dirty="0" err="1"/>
              <a:t>columbia</a:t>
            </a:r>
            <a:r>
              <a:rPr lang="es-ES_tradnl" altLang="en-US" sz="900" dirty="0"/>
              <a:t> </a:t>
            </a:r>
            <a:r>
              <a:rPr lang="es-ES_tradnl" altLang="en-US" sz="900" dirty="0" err="1"/>
              <a:t>transportation</a:t>
            </a:r>
            <a:r>
              <a:rPr lang="es-ES_tradnl" altLang="en-US" sz="900" dirty="0"/>
              <a:t> </a:t>
            </a:r>
            <a:r>
              <a:rPr lang="es-ES_tradnl" altLang="en-US" sz="900" dirty="0" err="1"/>
              <a:t>authority</a:t>
            </a:r>
            <a:r>
              <a:rPr lang="es-ES_tradnl" altLang="en-US" sz="900" dirty="0"/>
              <a:t> </a:t>
            </a:r>
            <a:r>
              <a:rPr lang="es-ES_tradnl" sz="900" dirty="0" err="1"/>
              <a:t>bylaw</a:t>
            </a:r>
            <a:r>
              <a:rPr lang="es-ES_tradnl" sz="900" dirty="0"/>
              <a:t> </a:t>
            </a:r>
            <a:r>
              <a:rPr lang="es-ES_tradnl" sz="900" dirty="0" err="1"/>
              <a:t>number</a:t>
            </a:r>
            <a:r>
              <a:rPr lang="es-ES_tradnl" sz="900" dirty="0"/>
              <a:t> 98-2015</a:t>
            </a:r>
            <a:endParaRPr lang="es-ES_tradnl" altLang="en-US" sz="900" dirty="0"/>
          </a:p>
        </p:txBody>
      </p:sp>
    </p:spTree>
    <p:extLst>
      <p:ext uri="{BB962C8B-B14F-4D97-AF65-F5344CB8AC3E}">
        <p14:creationId xmlns:p14="http://schemas.microsoft.com/office/powerpoint/2010/main" val="19987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553200" y="5924549"/>
            <a:ext cx="2590800" cy="933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2" name="Slide Number Placeholder 5"/>
          <p:cNvSpPr>
            <a:spLocks noGrp="1"/>
          </p:cNvSpPr>
          <p:nvPr>
            <p:ph type="sldNum" sz="quarter" idx="12"/>
          </p:nvPr>
        </p:nvSpPr>
        <p:spPr bwMode="auto">
          <a:xfrm>
            <a:off x="6315171" y="629350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12</a:t>
            </a:fld>
            <a:endParaRPr lang="en-US" altLang="en-US" sz="1200" dirty="0">
              <a:solidFill>
                <a:srgbClr val="898989"/>
              </a:solidFill>
            </a:endParaRPr>
          </a:p>
          <a:p>
            <a:pPr>
              <a:spcBef>
                <a:spcPct val="0"/>
              </a:spcBef>
              <a:buFontTx/>
              <a:buNone/>
            </a:pPr>
            <a:endParaRPr lang="en-US" altLang="en-US" sz="1200" dirty="0">
              <a:solidFill>
                <a:srgbClr val="898989"/>
              </a:solidFill>
            </a:endParaRPr>
          </a:p>
        </p:txBody>
      </p:sp>
      <p:sp>
        <p:nvSpPr>
          <p:cNvPr id="7172" name="Rectangle 2"/>
          <p:cNvSpPr>
            <a:spLocks noGrp="1" noChangeArrowheads="1"/>
          </p:cNvSpPr>
          <p:nvPr>
            <p:ph type="title"/>
          </p:nvPr>
        </p:nvSpPr>
        <p:spPr>
          <a:xfrm>
            <a:off x="304800" y="331787"/>
            <a:ext cx="8229600" cy="487363"/>
          </a:xfrm>
        </p:spPr>
        <p:txBody>
          <a:bodyPr/>
          <a:lstStyle/>
          <a:p>
            <a:pPr eaLnBrk="1" hangingPunct="1">
              <a:defRPr/>
            </a:pPr>
            <a:r>
              <a:rPr lang="es-ES" sz="2600" b="1" dirty="0">
                <a:latin typeface="+mn-lt"/>
              </a:rPr>
              <a:t>La ciudad es consistente en la estimación de sus costos futuros y en la proyección de fuentes de ingreso</a:t>
            </a:r>
            <a:endParaRPr lang="es-ES_tradnl" sz="2600" b="1" dirty="0">
              <a:latin typeface="+mn-lt"/>
            </a:endParaRPr>
          </a:p>
        </p:txBody>
      </p:sp>
      <p:sp>
        <p:nvSpPr>
          <p:cNvPr id="25" name="Rectangle 2"/>
          <p:cNvSpPr txBox="1">
            <a:spLocks noChangeArrowheads="1"/>
          </p:cNvSpPr>
          <p:nvPr/>
        </p:nvSpPr>
        <p:spPr bwMode="auto">
          <a:xfrm>
            <a:off x="435768" y="1402556"/>
            <a:ext cx="3700464" cy="358775"/>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285750" indent="-285750" algn="just">
              <a:buFont typeface="Wingdings" panose="05000000000000000000" pitchFamily="2" charset="2"/>
              <a:buChar char="q"/>
              <a:defRPr/>
            </a:pPr>
            <a:r>
              <a:rPr lang="es-ES_tradnl" sz="1800" b="1" dirty="0">
                <a:solidFill>
                  <a:srgbClr val="009999"/>
                </a:solidFill>
              </a:rPr>
              <a:t>Costos Operacionales</a:t>
            </a:r>
            <a:endParaRPr lang="es-ES" sz="1800" b="1" dirty="0">
              <a:solidFill>
                <a:srgbClr val="009999"/>
              </a:solidFill>
            </a:endParaRPr>
          </a:p>
          <a:p>
            <a:pPr algn="just">
              <a:defRPr/>
            </a:pPr>
            <a:endParaRPr lang="es-ES_tradnl" sz="1800" b="1" dirty="0">
              <a:solidFill>
                <a:srgbClr val="009999"/>
              </a:solidFill>
              <a:latin typeface="+mn-lt"/>
            </a:endParaRPr>
          </a:p>
        </p:txBody>
      </p:sp>
      <p:sp>
        <p:nvSpPr>
          <p:cNvPr id="26" name="Rectangle 2"/>
          <p:cNvSpPr txBox="1">
            <a:spLocks noChangeArrowheads="1"/>
          </p:cNvSpPr>
          <p:nvPr/>
        </p:nvSpPr>
        <p:spPr bwMode="auto">
          <a:xfrm>
            <a:off x="3710609" y="1402556"/>
            <a:ext cx="3794759" cy="358775"/>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285750" indent="-285750" algn="just">
              <a:buFont typeface="Wingdings" panose="05000000000000000000" pitchFamily="2" charset="2"/>
              <a:buChar char="q"/>
              <a:defRPr/>
            </a:pPr>
            <a:r>
              <a:rPr lang="es-ES" sz="1800" b="1" dirty="0">
                <a:solidFill>
                  <a:srgbClr val="009999"/>
                </a:solidFill>
              </a:rPr>
              <a:t>Ingresos</a:t>
            </a:r>
          </a:p>
          <a:p>
            <a:pPr algn="just">
              <a:defRPr/>
            </a:pPr>
            <a:endParaRPr lang="es-ES_tradnl" sz="1800" b="1" dirty="0">
              <a:solidFill>
                <a:srgbClr val="009999"/>
              </a:solidFill>
              <a:latin typeface="+mn-lt"/>
            </a:endParaRPr>
          </a:p>
        </p:txBody>
      </p:sp>
      <p:graphicFrame>
        <p:nvGraphicFramePr>
          <p:cNvPr id="13" name="Chart 12">
            <a:extLst>
              <a:ext uri="{FF2B5EF4-FFF2-40B4-BE49-F238E27FC236}">
                <a16:creationId xmlns:a16="http://schemas.microsoft.com/office/drawing/2014/main" id="{50DDD5F7-7426-4AB3-BBB9-59CCCAF2DFBF}"/>
              </a:ext>
            </a:extLst>
          </p:cNvPr>
          <p:cNvGraphicFramePr>
            <a:graphicFrameLocks/>
          </p:cNvGraphicFramePr>
          <p:nvPr>
            <p:extLst/>
          </p:nvPr>
        </p:nvGraphicFramePr>
        <p:xfrm>
          <a:off x="686521" y="2021518"/>
          <a:ext cx="3198958" cy="1925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19471190"/>
              </p:ext>
            </p:extLst>
          </p:nvPr>
        </p:nvGraphicFramePr>
        <p:xfrm>
          <a:off x="865003" y="4201813"/>
          <a:ext cx="2302739" cy="1445357"/>
        </p:xfrm>
        <a:graphic>
          <a:graphicData uri="http://schemas.openxmlformats.org/drawingml/2006/table">
            <a:tbl>
              <a:tblPr>
                <a:tableStyleId>{3B4B98B0-60AC-42C2-AFA5-B58CD77FA1E5}</a:tableStyleId>
              </a:tblPr>
              <a:tblGrid>
                <a:gridCol w="224622">
                  <a:extLst>
                    <a:ext uri="{9D8B030D-6E8A-4147-A177-3AD203B41FA5}">
                      <a16:colId xmlns:a16="http://schemas.microsoft.com/office/drawing/2014/main" val="20000"/>
                    </a:ext>
                  </a:extLst>
                </a:gridCol>
                <a:gridCol w="1739833">
                  <a:extLst>
                    <a:ext uri="{9D8B030D-6E8A-4147-A177-3AD203B41FA5}">
                      <a16:colId xmlns:a16="http://schemas.microsoft.com/office/drawing/2014/main" val="275689965"/>
                    </a:ext>
                  </a:extLst>
                </a:gridCol>
                <a:gridCol w="338284">
                  <a:extLst>
                    <a:ext uri="{9D8B030D-6E8A-4147-A177-3AD203B41FA5}">
                      <a16:colId xmlns:a16="http://schemas.microsoft.com/office/drawing/2014/main" val="20002"/>
                    </a:ext>
                  </a:extLst>
                </a:gridCol>
              </a:tblGrid>
              <a:tr h="178532">
                <a:tc>
                  <a:txBody>
                    <a:bodyPr/>
                    <a:lstStyle/>
                    <a:p>
                      <a:pPr algn="l" fontAlgn="b"/>
                      <a:endParaRPr lang="es-ES_tradnl" sz="10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l" fontAlgn="b"/>
                      <a:r>
                        <a:rPr lang="es-ES_tradnl" sz="1000" u="none" strike="noStrike" noProof="0" dirty="0">
                          <a:effectLst/>
                        </a:rPr>
                        <a:t>En el año 10</a:t>
                      </a:r>
                      <a:endParaRPr lang="es-ES_tradnl" sz="10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_tradnl" sz="10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1995328"/>
                  </a:ext>
                </a:extLst>
              </a:tr>
              <a:tr h="190500">
                <a:tc>
                  <a:txBody>
                    <a:bodyPr/>
                    <a:lstStyle/>
                    <a:p>
                      <a:pPr algn="r" rtl="0" fontAlgn="b"/>
                      <a:endParaRPr lang="es-ES_tradnl" sz="1000" b="0" i="0" u="none" strike="noStrike" dirty="0">
                        <a:solidFill>
                          <a:srgbClr val="000000"/>
                        </a:solidFill>
                        <a:effectLst/>
                        <a:latin typeface="Calibri" charset="0"/>
                      </a:endParaRPr>
                    </a:p>
                  </a:txBody>
                  <a:tcPr marL="12700" marR="12700" marT="12700" marB="0" anchor="b">
                    <a:solidFill>
                      <a:srgbClr val="29AAA1"/>
                    </a:solidFill>
                  </a:tcPr>
                </a:tc>
                <a:tc>
                  <a:txBody>
                    <a:bodyPr/>
                    <a:lstStyle/>
                    <a:p>
                      <a:pPr algn="l" fontAlgn="ctr"/>
                      <a:r>
                        <a:rPr lang="es-CO" sz="1000" u="none" strike="noStrike" dirty="0">
                          <a:effectLst/>
                        </a:rPr>
                        <a:t>Operaciones de tránsito</a:t>
                      </a:r>
                      <a:endParaRPr lang="es-CO"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1000" b="0" i="0" u="none" strike="noStrike" dirty="0">
                          <a:solidFill>
                            <a:srgbClr val="000000"/>
                          </a:solidFill>
                          <a:effectLst/>
                          <a:latin typeface="Calibri" panose="020F0502020204030204" pitchFamily="34" charset="0"/>
                        </a:rPr>
                        <a:t>61%</a:t>
                      </a:r>
                    </a:p>
                  </a:txBody>
                  <a:tcPr marL="9525" marR="9525" marT="9525" marB="0" anchor="ctr"/>
                </a:tc>
                <a:extLst>
                  <a:ext uri="{0D108BD9-81ED-4DB2-BD59-A6C34878D82A}">
                    <a16:rowId xmlns:a16="http://schemas.microsoft.com/office/drawing/2014/main" val="1466530416"/>
                  </a:ext>
                </a:extLst>
              </a:tr>
              <a:tr h="190500">
                <a:tc>
                  <a:txBody>
                    <a:bodyPr/>
                    <a:lstStyle/>
                    <a:p>
                      <a:pPr algn="r" rtl="0" fontAlgn="b"/>
                      <a:endParaRPr lang="es-ES_tradnl" sz="1000" b="0" i="0" u="none" strike="noStrike" dirty="0">
                        <a:solidFill>
                          <a:srgbClr val="000000"/>
                        </a:solidFill>
                        <a:effectLst/>
                        <a:latin typeface="Calibri" charset="0"/>
                      </a:endParaRPr>
                    </a:p>
                  </a:txBody>
                  <a:tcPr marL="12700" marR="12700" marT="12700" marB="0" anchor="b">
                    <a:solidFill>
                      <a:srgbClr val="58BFC1"/>
                    </a:solidFill>
                  </a:tcPr>
                </a:tc>
                <a:tc>
                  <a:txBody>
                    <a:bodyPr/>
                    <a:lstStyle/>
                    <a:p>
                      <a:pPr algn="l" fontAlgn="ctr"/>
                      <a:r>
                        <a:rPr lang="es-CO" sz="1000" u="none" strike="noStrike" dirty="0">
                          <a:effectLst/>
                        </a:rPr>
                        <a:t>Seguridad </a:t>
                      </a:r>
                      <a:endParaRPr lang="es-CO"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10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806022717"/>
                  </a:ext>
                </a:extLst>
              </a:tr>
              <a:tr h="190500">
                <a:tc>
                  <a:txBody>
                    <a:bodyPr/>
                    <a:lstStyle/>
                    <a:p>
                      <a:pPr algn="r" rtl="0" fontAlgn="b"/>
                      <a:endParaRPr lang="es-ES_tradnl" sz="1000" b="0" i="0" u="none" strike="noStrike" dirty="0">
                        <a:solidFill>
                          <a:srgbClr val="000000"/>
                        </a:solidFill>
                        <a:effectLst/>
                        <a:latin typeface="Calibri" charset="0"/>
                      </a:endParaRPr>
                    </a:p>
                  </a:txBody>
                  <a:tcPr marL="12700" marR="12700" marT="12700" marB="0" anchor="b">
                    <a:solidFill>
                      <a:srgbClr val="9FD0A2"/>
                    </a:solidFill>
                  </a:tcPr>
                </a:tc>
                <a:tc>
                  <a:txBody>
                    <a:bodyPr/>
                    <a:lstStyle/>
                    <a:p>
                      <a:pPr algn="l" fontAlgn="ctr"/>
                      <a:r>
                        <a:rPr lang="es-CO" sz="1000" u="none" strike="noStrike" dirty="0">
                          <a:effectLst/>
                        </a:rPr>
                        <a:t>Administración</a:t>
                      </a:r>
                      <a:endParaRPr lang="es-CO"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10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734620474"/>
                  </a:ext>
                </a:extLst>
              </a:tr>
              <a:tr h="190500">
                <a:tc>
                  <a:txBody>
                    <a:bodyPr/>
                    <a:lstStyle/>
                    <a:p>
                      <a:pPr algn="r" rtl="0" fontAlgn="b"/>
                      <a:endParaRPr lang="es-ES_tradnl" sz="1000" b="0" i="0" u="none" strike="noStrike" dirty="0">
                        <a:solidFill>
                          <a:srgbClr val="000000"/>
                        </a:solidFill>
                        <a:effectLst/>
                        <a:latin typeface="Calibri" charset="0"/>
                      </a:endParaRPr>
                    </a:p>
                  </a:txBody>
                  <a:tcPr marL="12700" marR="12700" marT="12700" marB="0" anchor="b">
                    <a:solidFill>
                      <a:srgbClr val="C3E0B8"/>
                    </a:solidFill>
                  </a:tcPr>
                </a:tc>
                <a:tc>
                  <a:txBody>
                    <a:bodyPr/>
                    <a:lstStyle/>
                    <a:p>
                      <a:pPr algn="l" fontAlgn="ctr"/>
                      <a:r>
                        <a:rPr lang="es-ES" sz="1000" u="none" strike="noStrike" dirty="0">
                          <a:effectLst/>
                        </a:rPr>
                        <a:t>Vías, Puentes, Bicicletas, Peatonales</a:t>
                      </a:r>
                      <a:endParaRPr lang="es-E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116228196"/>
                  </a:ext>
                </a:extLst>
              </a:tr>
              <a:tr h="190500">
                <a:tc>
                  <a:txBody>
                    <a:bodyPr/>
                    <a:lstStyle/>
                    <a:p>
                      <a:pPr algn="r" rtl="0" fontAlgn="b"/>
                      <a:endParaRPr lang="es-ES_tradnl" sz="1000" b="0" i="0" u="none" strike="noStrike" dirty="0">
                        <a:solidFill>
                          <a:srgbClr val="000000"/>
                        </a:solidFill>
                        <a:effectLst/>
                        <a:latin typeface="Calibri" charset="0"/>
                      </a:endParaRPr>
                    </a:p>
                  </a:txBody>
                  <a:tcPr marL="12700" marR="12700" marT="12700" marB="0" anchor="b">
                    <a:solidFill>
                      <a:srgbClr val="D1C549"/>
                    </a:solidFill>
                  </a:tcPr>
                </a:tc>
                <a:tc>
                  <a:txBody>
                    <a:bodyPr/>
                    <a:lstStyle/>
                    <a:p>
                      <a:pPr algn="l" fontAlgn="ctr"/>
                      <a:r>
                        <a:rPr lang="es-CO" sz="1000" u="none" strike="noStrike" dirty="0">
                          <a:effectLst/>
                        </a:rPr>
                        <a:t>Obligaciones de capital </a:t>
                      </a:r>
                      <a:endParaRPr lang="es-CO"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1000" b="0" i="0" u="none" strike="noStrike" dirty="0">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2468004091"/>
                  </a:ext>
                </a:extLst>
              </a:tr>
              <a:tr h="190500">
                <a:tc>
                  <a:txBody>
                    <a:bodyPr/>
                    <a:lstStyle/>
                    <a:p>
                      <a:pPr algn="r" rtl="0" fontAlgn="b"/>
                      <a:endParaRPr lang="es-ES_tradnl" sz="1000" b="0" i="0" u="none" strike="noStrike" dirty="0">
                        <a:solidFill>
                          <a:srgbClr val="000000"/>
                        </a:solidFill>
                        <a:effectLst/>
                        <a:latin typeface="Calibri" charset="0"/>
                      </a:endParaRPr>
                    </a:p>
                  </a:txBody>
                  <a:tcPr marL="12700" marR="12700" marT="12700" marB="0" anchor="b">
                    <a:solidFill>
                      <a:srgbClr val="FDE978"/>
                    </a:solidFill>
                  </a:tcPr>
                </a:tc>
                <a:tc>
                  <a:txBody>
                    <a:bodyPr/>
                    <a:lstStyle/>
                    <a:p>
                      <a:pPr algn="l" fontAlgn="ctr"/>
                      <a:r>
                        <a:rPr lang="es-CO" sz="1000" u="none" strike="noStrike" dirty="0">
                          <a:effectLst/>
                        </a:rPr>
                        <a:t>Gastos Financieros</a:t>
                      </a:r>
                      <a:endParaRPr lang="es-CO"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1000" b="0" i="0" u="none" strike="noStrike" dirty="0">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75629352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52069679"/>
              </p:ext>
            </p:extLst>
          </p:nvPr>
        </p:nvGraphicFramePr>
        <p:xfrm>
          <a:off x="3885479" y="4201813"/>
          <a:ext cx="2254064" cy="1280720"/>
        </p:xfrm>
        <a:graphic>
          <a:graphicData uri="http://schemas.openxmlformats.org/drawingml/2006/table">
            <a:tbl>
              <a:tblPr>
                <a:tableStyleId>{3B4B98B0-60AC-42C2-AFA5-B58CD77FA1E5}</a:tableStyleId>
              </a:tblPr>
              <a:tblGrid>
                <a:gridCol w="189469">
                  <a:extLst>
                    <a:ext uri="{9D8B030D-6E8A-4147-A177-3AD203B41FA5}">
                      <a16:colId xmlns:a16="http://schemas.microsoft.com/office/drawing/2014/main" val="20000"/>
                    </a:ext>
                  </a:extLst>
                </a:gridCol>
                <a:gridCol w="1659403">
                  <a:extLst>
                    <a:ext uri="{9D8B030D-6E8A-4147-A177-3AD203B41FA5}">
                      <a16:colId xmlns:a16="http://schemas.microsoft.com/office/drawing/2014/main" val="984133191"/>
                    </a:ext>
                  </a:extLst>
                </a:gridCol>
                <a:gridCol w="405192">
                  <a:extLst>
                    <a:ext uri="{9D8B030D-6E8A-4147-A177-3AD203B41FA5}">
                      <a16:colId xmlns:a16="http://schemas.microsoft.com/office/drawing/2014/main" val="20002"/>
                    </a:ext>
                  </a:extLst>
                </a:gridCol>
              </a:tblGrid>
              <a:tr h="181535">
                <a:tc>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900" u="none" strike="noStrike" dirty="0">
                          <a:effectLst/>
                        </a:rPr>
                        <a:t>Actual</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3245745"/>
                  </a:ext>
                </a:extLst>
              </a:tr>
              <a:tr h="190500">
                <a:tc>
                  <a:txBody>
                    <a:bodyPr/>
                    <a:lstStyle/>
                    <a:p>
                      <a:pPr algn="l" fontAlgn="ctr"/>
                      <a:endParaRPr lang="es-CO" sz="900" b="0" i="0" u="none" strike="noStrike" dirty="0">
                        <a:solidFill>
                          <a:srgbClr val="000000"/>
                        </a:solidFill>
                        <a:effectLst/>
                        <a:latin typeface="Calibri" panose="020F0502020204030204" pitchFamily="34" charset="0"/>
                      </a:endParaRPr>
                    </a:p>
                  </a:txBody>
                  <a:tcPr marL="9525" marR="9525" marT="9525" marB="0" anchor="ctr">
                    <a:solidFill>
                      <a:srgbClr val="29AAA1"/>
                    </a:solidFill>
                  </a:tcPr>
                </a:tc>
                <a:tc>
                  <a:txBody>
                    <a:bodyPr/>
                    <a:lstStyle/>
                    <a:p>
                      <a:pPr algn="l" fontAlgn="ctr"/>
                      <a:r>
                        <a:rPr lang="es-CO" sz="900" u="none" strike="noStrike" dirty="0">
                          <a:effectLst/>
                        </a:rPr>
                        <a:t>Recaudo</a:t>
                      </a: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900" b="0" i="0" u="none" strike="noStrike" dirty="0">
                          <a:solidFill>
                            <a:srgbClr val="000000"/>
                          </a:solidFill>
                          <a:effectLst/>
                          <a:latin typeface="Calibri" panose="020F0502020204030204" pitchFamily="34" charset="0"/>
                        </a:rPr>
                        <a:t>39%</a:t>
                      </a:r>
                    </a:p>
                  </a:txBody>
                  <a:tcPr marL="9525" marR="9525" marT="9525" marB="0" anchor="ctr"/>
                </a:tc>
                <a:extLst>
                  <a:ext uri="{0D108BD9-81ED-4DB2-BD59-A6C34878D82A}">
                    <a16:rowId xmlns:a16="http://schemas.microsoft.com/office/drawing/2014/main" val="3614315382"/>
                  </a:ext>
                </a:extLst>
              </a:tr>
              <a:tr h="190500">
                <a:tc>
                  <a:txBody>
                    <a:bodyPr/>
                    <a:lstStyle/>
                    <a:p>
                      <a:pPr algn="l" fontAlgn="ctr"/>
                      <a:endParaRPr lang="es-ES" sz="900" b="0" i="0" u="none" strike="noStrike" dirty="0">
                        <a:solidFill>
                          <a:srgbClr val="000000"/>
                        </a:solidFill>
                        <a:effectLst/>
                        <a:latin typeface="Calibri" panose="020F0502020204030204" pitchFamily="34" charset="0"/>
                      </a:endParaRPr>
                    </a:p>
                  </a:txBody>
                  <a:tcPr marL="9525" marR="9525" marT="9525" marB="0" anchor="ctr">
                    <a:solidFill>
                      <a:srgbClr val="58BFC1"/>
                    </a:solidFill>
                  </a:tcPr>
                </a:tc>
                <a:tc>
                  <a:txBody>
                    <a:bodyPr/>
                    <a:lstStyle/>
                    <a:p>
                      <a:pPr algn="l" fontAlgn="ctr"/>
                      <a:r>
                        <a:rPr lang="es-ES" sz="900" u="none" strike="noStrike" dirty="0">
                          <a:effectLst/>
                        </a:rPr>
                        <a:t>Impuesto sobre el combustible</a:t>
                      </a:r>
                      <a:endParaRPr lang="es-E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S" sz="900" b="0" i="0" u="none" strike="noStrike" dirty="0">
                          <a:solidFill>
                            <a:srgbClr val="000000"/>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val="3640419389"/>
                  </a:ext>
                </a:extLst>
              </a:tr>
              <a:tr h="190500">
                <a:tc>
                  <a:txBody>
                    <a:bodyPr/>
                    <a:lstStyle/>
                    <a:p>
                      <a:pPr algn="l" fontAlgn="ctr"/>
                      <a:endParaRPr lang="es-ES" sz="900" b="0" i="0" u="none" strike="noStrike" dirty="0">
                        <a:solidFill>
                          <a:srgbClr val="000000"/>
                        </a:solidFill>
                        <a:effectLst/>
                        <a:latin typeface="Calibri" panose="020F0502020204030204" pitchFamily="34" charset="0"/>
                      </a:endParaRPr>
                    </a:p>
                  </a:txBody>
                  <a:tcPr marL="9525" marR="9525" marT="9525" marB="0" anchor="ctr">
                    <a:solidFill>
                      <a:srgbClr val="9FD0A2"/>
                    </a:solidFill>
                  </a:tcPr>
                </a:tc>
                <a:tc>
                  <a:txBody>
                    <a:bodyPr/>
                    <a:lstStyle/>
                    <a:p>
                      <a:pPr algn="l" fontAlgn="ctr"/>
                      <a:r>
                        <a:rPr lang="es-ES" sz="900" u="none" strike="noStrike" dirty="0">
                          <a:effectLst/>
                        </a:rPr>
                        <a:t>Impuesto a la propiedad</a:t>
                      </a:r>
                      <a:endParaRPr lang="es-E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S" sz="900" b="0" i="0" u="none" strike="noStrike" dirty="0">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563958736"/>
                  </a:ext>
                </a:extLst>
              </a:tr>
              <a:tr h="190500">
                <a:tc>
                  <a:txBody>
                    <a:bodyPr/>
                    <a:lstStyle/>
                    <a:p>
                      <a:pPr algn="l" fontAlgn="ctr"/>
                      <a:endParaRPr lang="es-CO" sz="900" b="0" i="0" u="none" strike="noStrike" dirty="0">
                        <a:solidFill>
                          <a:srgbClr val="000000"/>
                        </a:solidFill>
                        <a:effectLst/>
                        <a:latin typeface="Calibri" panose="020F0502020204030204" pitchFamily="34" charset="0"/>
                      </a:endParaRPr>
                    </a:p>
                  </a:txBody>
                  <a:tcPr marL="9525" marR="9525" marT="9525" marB="0" anchor="ctr">
                    <a:solidFill>
                      <a:srgbClr val="D1C549"/>
                    </a:solidFill>
                  </a:tcPr>
                </a:tc>
                <a:tc>
                  <a:txBody>
                    <a:bodyPr/>
                    <a:lstStyle/>
                    <a:p>
                      <a:pPr algn="l" fontAlgn="ctr"/>
                      <a:r>
                        <a:rPr lang="es-CO" sz="900" u="none" strike="noStrike" dirty="0">
                          <a:effectLst/>
                        </a:rPr>
                        <a:t>Ingresos por peajes</a:t>
                      </a: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9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789684946"/>
                  </a:ext>
                </a:extLst>
              </a:tr>
              <a:tr h="0">
                <a:tc>
                  <a:txBody>
                    <a:bodyPr/>
                    <a:lstStyle/>
                    <a:p>
                      <a:pPr algn="l" fontAlgn="ctr"/>
                      <a:endParaRPr lang="es-CO" sz="900" b="0" i="0" u="none" strike="noStrike" dirty="0">
                        <a:solidFill>
                          <a:srgbClr val="000000"/>
                        </a:solidFill>
                        <a:effectLst/>
                        <a:latin typeface="Calibri" panose="020F0502020204030204" pitchFamily="34" charset="0"/>
                      </a:endParaRPr>
                    </a:p>
                  </a:txBody>
                  <a:tcPr marL="9525" marR="9525" marT="9525" marB="0" anchor="ctr">
                    <a:solidFill>
                      <a:srgbClr val="FDE978"/>
                    </a:solidFill>
                  </a:tcPr>
                </a:tc>
                <a:tc>
                  <a:txBody>
                    <a:bodyPr/>
                    <a:lstStyle/>
                    <a:p>
                      <a:pPr algn="l" fontAlgn="ctr"/>
                      <a:r>
                        <a:rPr lang="es-CO" sz="900" u="none" strike="noStrike" dirty="0">
                          <a:effectLst/>
                        </a:rPr>
                        <a:t>Otros ingresos</a:t>
                      </a: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9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12790939"/>
                  </a:ext>
                </a:extLst>
              </a:tr>
              <a:tr h="190500">
                <a:tc>
                  <a:txBody>
                    <a:bodyPr/>
                    <a:lstStyle/>
                    <a:p>
                      <a:pPr algn="l" fontAlgn="ctr"/>
                      <a:endParaRPr lang="es-CO" sz="900" b="0" i="0" u="none" strike="noStrike" dirty="0">
                        <a:solidFill>
                          <a:srgbClr val="000000"/>
                        </a:solidFill>
                        <a:effectLst/>
                        <a:latin typeface="Calibri" panose="020F0502020204030204" pitchFamily="34" charset="0"/>
                      </a:endParaRPr>
                    </a:p>
                  </a:txBody>
                  <a:tcPr marL="9525" marR="9525" marT="9525" marB="0" anchor="ctr">
                    <a:solidFill>
                      <a:srgbClr val="AF6B91"/>
                    </a:solidFill>
                  </a:tcPr>
                </a:tc>
                <a:tc>
                  <a:txBody>
                    <a:bodyPr/>
                    <a:lstStyle/>
                    <a:p>
                      <a:pPr algn="l" fontAlgn="ctr"/>
                      <a:r>
                        <a:rPr lang="es-CO" sz="900" u="none" strike="noStrike" dirty="0">
                          <a:effectLst/>
                        </a:rPr>
                        <a:t>Bienes raíces e intereses</a:t>
                      </a: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907409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87748110"/>
              </p:ext>
            </p:extLst>
          </p:nvPr>
        </p:nvGraphicFramePr>
        <p:xfrm>
          <a:off x="6553201" y="4201813"/>
          <a:ext cx="2378528" cy="1524000"/>
        </p:xfrm>
        <a:graphic>
          <a:graphicData uri="http://schemas.openxmlformats.org/drawingml/2006/table">
            <a:tbl>
              <a:tblPr>
                <a:tableStyleId>{3B4B98B0-60AC-42C2-AFA5-B58CD77FA1E5}</a:tableStyleId>
              </a:tblPr>
              <a:tblGrid>
                <a:gridCol w="170005">
                  <a:extLst>
                    <a:ext uri="{9D8B030D-6E8A-4147-A177-3AD203B41FA5}">
                      <a16:colId xmlns:a16="http://schemas.microsoft.com/office/drawing/2014/main" val="20000"/>
                    </a:ext>
                  </a:extLst>
                </a:gridCol>
                <a:gridCol w="1925584">
                  <a:extLst>
                    <a:ext uri="{9D8B030D-6E8A-4147-A177-3AD203B41FA5}">
                      <a16:colId xmlns:a16="http://schemas.microsoft.com/office/drawing/2014/main" val="1540617148"/>
                    </a:ext>
                  </a:extLst>
                </a:gridCol>
                <a:gridCol w="282939">
                  <a:extLst>
                    <a:ext uri="{9D8B030D-6E8A-4147-A177-3AD203B41FA5}">
                      <a16:colId xmlns:a16="http://schemas.microsoft.com/office/drawing/2014/main" val="20002"/>
                    </a:ext>
                  </a:extLst>
                </a:gridCol>
              </a:tblGrid>
              <a:tr h="190500">
                <a:tc>
                  <a:txBody>
                    <a:bodyPr/>
                    <a:lstStyle/>
                    <a:p>
                      <a:pPr algn="l" fontAlgn="b"/>
                      <a:endParaRPr lang="es-ES_tradnl" sz="9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l" fontAlgn="b"/>
                      <a:r>
                        <a:rPr lang="es-ES_tradnl" sz="900" u="none" strike="noStrike" noProof="0" dirty="0">
                          <a:effectLst/>
                        </a:rPr>
                        <a:t>En el año 10</a:t>
                      </a:r>
                      <a:endParaRPr lang="es-ES_tradnl" sz="900" b="0" i="0" u="none" strike="noStrike" noProof="0"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S_tradnl" sz="9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8365846"/>
                  </a:ext>
                </a:extLst>
              </a:tr>
              <a:tr h="190500">
                <a:tc>
                  <a:txBody>
                    <a:bodyPr/>
                    <a:lstStyle/>
                    <a:p>
                      <a:pPr algn="l" fontAlgn="ctr"/>
                      <a:endParaRPr lang="es-CO" sz="900" b="0" i="0" u="none" strike="noStrike" dirty="0">
                        <a:solidFill>
                          <a:srgbClr val="000000"/>
                        </a:solidFill>
                        <a:effectLst/>
                        <a:latin typeface="Calibri" panose="020F0502020204030204" pitchFamily="34" charset="0"/>
                      </a:endParaRPr>
                    </a:p>
                  </a:txBody>
                  <a:tcPr marL="9525" marR="9525" marT="9525" marB="0" anchor="ctr">
                    <a:solidFill>
                      <a:srgbClr val="29AAA1"/>
                    </a:solidFill>
                  </a:tcPr>
                </a:tc>
                <a:tc>
                  <a:txBody>
                    <a:bodyPr/>
                    <a:lstStyle/>
                    <a:p>
                      <a:pPr algn="l" fontAlgn="ctr"/>
                      <a:r>
                        <a:rPr lang="es-CO" sz="900" u="none" strike="noStrike" dirty="0">
                          <a:effectLst/>
                        </a:rPr>
                        <a:t>Recaudo</a:t>
                      </a: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900" b="0" i="0" u="none" strike="noStrike" dirty="0">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952895689"/>
                  </a:ext>
                </a:extLst>
              </a:tr>
              <a:tr h="190500">
                <a:tc>
                  <a:txBody>
                    <a:bodyPr/>
                    <a:lstStyle/>
                    <a:p>
                      <a:pPr algn="l" fontAlgn="ctr"/>
                      <a:endParaRPr lang="es-ES" sz="900" b="0" i="0" u="none" strike="noStrike" dirty="0">
                        <a:solidFill>
                          <a:srgbClr val="000000"/>
                        </a:solidFill>
                        <a:effectLst/>
                        <a:latin typeface="Calibri" panose="020F0502020204030204" pitchFamily="34" charset="0"/>
                      </a:endParaRPr>
                    </a:p>
                  </a:txBody>
                  <a:tcPr marL="9525" marR="9525" marT="9525" marB="0" anchor="ctr">
                    <a:solidFill>
                      <a:srgbClr val="58BFC1"/>
                    </a:solidFill>
                  </a:tcPr>
                </a:tc>
                <a:tc>
                  <a:txBody>
                    <a:bodyPr/>
                    <a:lstStyle/>
                    <a:p>
                      <a:pPr algn="l" fontAlgn="ctr"/>
                      <a:r>
                        <a:rPr lang="es-ES" sz="900" u="none" strike="noStrike" dirty="0">
                          <a:effectLst/>
                        </a:rPr>
                        <a:t>Impuesto sobre el combustible</a:t>
                      </a:r>
                      <a:endParaRPr lang="es-E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S" sz="900" b="0" i="0" u="none" strike="noStrike" dirty="0">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1924807469"/>
                  </a:ext>
                </a:extLst>
              </a:tr>
              <a:tr h="190500">
                <a:tc>
                  <a:txBody>
                    <a:bodyPr/>
                    <a:lstStyle/>
                    <a:p>
                      <a:pPr algn="l" fontAlgn="ctr"/>
                      <a:endParaRPr lang="es-ES" sz="900" b="0" i="0" u="none" strike="noStrike" dirty="0">
                        <a:solidFill>
                          <a:srgbClr val="000000"/>
                        </a:solidFill>
                        <a:effectLst/>
                        <a:latin typeface="Calibri" panose="020F0502020204030204" pitchFamily="34" charset="0"/>
                      </a:endParaRPr>
                    </a:p>
                  </a:txBody>
                  <a:tcPr marL="9525" marR="9525" marT="9525" marB="0" anchor="ctr">
                    <a:solidFill>
                      <a:srgbClr val="9FD0A2"/>
                    </a:solidFill>
                  </a:tcPr>
                </a:tc>
                <a:tc>
                  <a:txBody>
                    <a:bodyPr/>
                    <a:lstStyle/>
                    <a:p>
                      <a:pPr algn="l" fontAlgn="ctr"/>
                      <a:r>
                        <a:rPr lang="es-ES" sz="900" u="none" strike="noStrike" dirty="0">
                          <a:effectLst/>
                        </a:rPr>
                        <a:t>Impuesto a la propiedad</a:t>
                      </a:r>
                      <a:endParaRPr lang="es-E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S" sz="900" b="0" i="0" u="none" strike="noStrike" dirty="0">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860810627"/>
                  </a:ext>
                </a:extLst>
              </a:tr>
              <a:tr h="190500">
                <a:tc>
                  <a:txBody>
                    <a:bodyPr/>
                    <a:lstStyle/>
                    <a:p>
                      <a:pPr algn="l" fontAlgn="ctr"/>
                      <a:endParaRPr lang="es-CO" sz="900" b="0" i="0" u="none" strike="noStrike" dirty="0">
                        <a:solidFill>
                          <a:srgbClr val="000000"/>
                        </a:solidFill>
                        <a:effectLst/>
                        <a:latin typeface="Calibri" panose="020F0502020204030204" pitchFamily="34" charset="0"/>
                      </a:endParaRPr>
                    </a:p>
                  </a:txBody>
                  <a:tcPr marL="9525" marR="9525" marT="9525" marB="0" anchor="ctr">
                    <a:solidFill>
                      <a:srgbClr val="D1C549"/>
                    </a:solidFill>
                  </a:tcPr>
                </a:tc>
                <a:tc>
                  <a:txBody>
                    <a:bodyPr/>
                    <a:lstStyle/>
                    <a:p>
                      <a:pPr algn="l" fontAlgn="ctr"/>
                      <a:r>
                        <a:rPr lang="es-CO" sz="900" u="none" strike="noStrike" dirty="0">
                          <a:effectLst/>
                        </a:rPr>
                        <a:t>Ingresos por peajes</a:t>
                      </a: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9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206288829"/>
                  </a:ext>
                </a:extLst>
              </a:tr>
              <a:tr h="190500">
                <a:tc>
                  <a:txBody>
                    <a:bodyPr/>
                    <a:lstStyle/>
                    <a:p>
                      <a:pPr algn="l" fontAlgn="ctr"/>
                      <a:endParaRPr lang="es-CO" sz="900" b="0" i="0" u="none" strike="noStrike" dirty="0">
                        <a:solidFill>
                          <a:srgbClr val="000000"/>
                        </a:solidFill>
                        <a:effectLst/>
                        <a:latin typeface="Calibri" panose="020F0502020204030204" pitchFamily="34" charset="0"/>
                      </a:endParaRPr>
                    </a:p>
                  </a:txBody>
                  <a:tcPr marL="9525" marR="9525" marT="9525" marB="0" anchor="ctr">
                    <a:solidFill>
                      <a:srgbClr val="FDE978"/>
                    </a:solidFill>
                  </a:tcPr>
                </a:tc>
                <a:tc>
                  <a:txBody>
                    <a:bodyPr/>
                    <a:lstStyle/>
                    <a:p>
                      <a:pPr algn="l" fontAlgn="ctr"/>
                      <a:r>
                        <a:rPr lang="es-CO" sz="900" u="none" strike="noStrike" dirty="0">
                          <a:effectLst/>
                        </a:rPr>
                        <a:t>Otros ingresos</a:t>
                      </a: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9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3999822431"/>
                  </a:ext>
                </a:extLst>
              </a:tr>
              <a:tr h="190500">
                <a:tc>
                  <a:txBody>
                    <a:bodyPr/>
                    <a:lstStyle/>
                    <a:p>
                      <a:pPr algn="l" fontAlgn="ctr"/>
                      <a:endParaRPr lang="es-CO" sz="900" b="0" i="0" u="none" strike="noStrike" dirty="0">
                        <a:solidFill>
                          <a:srgbClr val="000000"/>
                        </a:solidFill>
                        <a:effectLst/>
                        <a:latin typeface="Calibri" panose="020F0502020204030204" pitchFamily="34" charset="0"/>
                      </a:endParaRPr>
                    </a:p>
                  </a:txBody>
                  <a:tcPr marL="9525" marR="9525" marT="9525" marB="0" anchor="ctr">
                    <a:solidFill>
                      <a:srgbClr val="AF6B91"/>
                    </a:solidFill>
                  </a:tcPr>
                </a:tc>
                <a:tc>
                  <a:txBody>
                    <a:bodyPr/>
                    <a:lstStyle/>
                    <a:p>
                      <a:pPr algn="l" fontAlgn="ctr"/>
                      <a:r>
                        <a:rPr lang="es-CO" sz="900" u="none" strike="noStrike" dirty="0">
                          <a:effectLst/>
                        </a:rPr>
                        <a:t>Bienes raíces e intereses</a:t>
                      </a: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195351154"/>
                  </a:ext>
                </a:extLst>
              </a:tr>
              <a:tr h="190500">
                <a:tc>
                  <a:txBody>
                    <a:bodyPr/>
                    <a:lstStyle/>
                    <a:p>
                      <a:pPr algn="l" fontAlgn="ctr"/>
                      <a:endParaRPr lang="es-ES" sz="900" b="0" i="0" u="none" strike="noStrike" dirty="0">
                        <a:solidFill>
                          <a:srgbClr val="000000"/>
                        </a:solidFill>
                        <a:effectLst/>
                        <a:latin typeface="Calibri" panose="020F0502020204030204" pitchFamily="34" charset="0"/>
                      </a:endParaRPr>
                    </a:p>
                  </a:txBody>
                  <a:tcPr marL="9525" marR="9525" marT="9525" marB="0" anchor="ctr">
                    <a:solidFill>
                      <a:srgbClr val="F8BDD2"/>
                    </a:solidFill>
                  </a:tcPr>
                </a:tc>
                <a:tc>
                  <a:txBody>
                    <a:bodyPr/>
                    <a:lstStyle/>
                    <a:p>
                      <a:pPr algn="l" fontAlgn="ctr"/>
                      <a:r>
                        <a:rPr lang="es-ES" sz="900" u="none" strike="noStrike" dirty="0">
                          <a:effectLst/>
                        </a:rPr>
                        <a:t>Nuevas fuentes de ingresos</a:t>
                      </a:r>
                      <a:endParaRPr lang="es-E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S" sz="900" b="0" i="0" u="none" strike="noStrike" dirty="0">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2092247704"/>
                  </a:ext>
                </a:extLst>
              </a:tr>
            </a:tbl>
          </a:graphicData>
        </a:graphic>
      </p:graphicFrame>
      <p:sp>
        <p:nvSpPr>
          <p:cNvPr id="12" name="Rectángulo 11"/>
          <p:cNvSpPr>
            <a:spLocks noChangeArrowheads="1"/>
          </p:cNvSpPr>
          <p:nvPr/>
        </p:nvSpPr>
        <p:spPr bwMode="auto">
          <a:xfrm>
            <a:off x="686521" y="1671687"/>
            <a:ext cx="15906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1200" dirty="0"/>
              <a:t>Cifras en CAD millones</a:t>
            </a:r>
          </a:p>
        </p:txBody>
      </p:sp>
      <p:sp>
        <p:nvSpPr>
          <p:cNvPr id="16" name="Rectángulo 15"/>
          <p:cNvSpPr>
            <a:spLocks noChangeArrowheads="1"/>
          </p:cNvSpPr>
          <p:nvPr/>
        </p:nvSpPr>
        <p:spPr bwMode="auto">
          <a:xfrm>
            <a:off x="3885479" y="1671686"/>
            <a:ext cx="15906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1200" dirty="0"/>
              <a:t>Cifras en CAD millones</a:t>
            </a:r>
          </a:p>
        </p:txBody>
      </p:sp>
      <p:sp>
        <p:nvSpPr>
          <p:cNvPr id="15" name="CuadroTexto 14"/>
          <p:cNvSpPr txBox="1"/>
          <p:nvPr/>
        </p:nvSpPr>
        <p:spPr>
          <a:xfrm>
            <a:off x="299793" y="6518682"/>
            <a:ext cx="4381000" cy="369332"/>
          </a:xfrm>
          <a:prstGeom prst="rect">
            <a:avLst/>
          </a:prstGeom>
          <a:noFill/>
        </p:spPr>
        <p:txBody>
          <a:bodyPr wrap="square" rtlCol="0">
            <a:spAutoFit/>
          </a:bodyPr>
          <a:lstStyle/>
          <a:p>
            <a:r>
              <a:rPr lang="es-CO" sz="900" dirty="0"/>
              <a:t>Fuente: Vancouver 10 </a:t>
            </a:r>
            <a:r>
              <a:rPr lang="es-CO" sz="900" dirty="0" err="1"/>
              <a:t>year</a:t>
            </a:r>
            <a:r>
              <a:rPr lang="es-CO" sz="900" dirty="0"/>
              <a:t> </a:t>
            </a:r>
            <a:r>
              <a:rPr lang="es-CO" sz="900" dirty="0" err="1"/>
              <a:t>Vision</a:t>
            </a:r>
            <a:r>
              <a:rPr lang="es-CO" sz="900" dirty="0"/>
              <a:t> Metro </a:t>
            </a:r>
            <a:r>
              <a:rPr lang="es-CO" sz="900" dirty="0" err="1"/>
              <a:t>transit</a:t>
            </a:r>
            <a:r>
              <a:rPr lang="es-CO" sz="900" dirty="0"/>
              <a:t> and </a:t>
            </a:r>
            <a:r>
              <a:rPr lang="es-CO" sz="900" dirty="0" err="1"/>
              <a:t>transportation</a:t>
            </a:r>
            <a:endParaRPr lang="es-CO" sz="900" dirty="0"/>
          </a:p>
          <a:p>
            <a:endParaRPr lang="es-CO" sz="900" dirty="0"/>
          </a:p>
        </p:txBody>
      </p:sp>
      <p:graphicFrame>
        <p:nvGraphicFramePr>
          <p:cNvPr id="17" name="Gráfico 16"/>
          <p:cNvGraphicFramePr>
            <a:graphicFrameLocks/>
          </p:cNvGraphicFramePr>
          <p:nvPr>
            <p:extLst>
              <p:ext uri="{D42A27DB-BD31-4B8C-83A1-F6EECF244321}">
                <p14:modId xmlns:p14="http://schemas.microsoft.com/office/powerpoint/2010/main" val="363563270"/>
              </p:ext>
            </p:extLst>
          </p:nvPr>
        </p:nvGraphicFramePr>
        <p:xfrm>
          <a:off x="4680793" y="1958423"/>
          <a:ext cx="3403600" cy="2042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13</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800008" y="404782"/>
            <a:ext cx="7734392" cy="487363"/>
          </a:xfrm>
        </p:spPr>
        <p:txBody>
          <a:bodyPr/>
          <a:lstStyle/>
          <a:p>
            <a:pPr eaLnBrk="1" hangingPunct="1">
              <a:defRPr/>
            </a:pPr>
            <a:r>
              <a:rPr lang="es-ES" sz="2600" b="1" dirty="0">
                <a:latin typeface="+mn-lt"/>
              </a:rPr>
              <a:t>Principios que utiliza Vancouver para garantizar la sostenibilidad del transporte público</a:t>
            </a:r>
            <a:endParaRPr lang="es-ES_tradnl" sz="2600" b="1" dirty="0">
              <a:latin typeface="+mn-lt"/>
            </a:endParaRPr>
          </a:p>
        </p:txBody>
      </p:sp>
      <p:sp>
        <p:nvSpPr>
          <p:cNvPr id="7" name="Rectangle 2"/>
          <p:cNvSpPr txBox="1">
            <a:spLocks noChangeArrowheads="1"/>
          </p:cNvSpPr>
          <p:nvPr/>
        </p:nvSpPr>
        <p:spPr bwMode="auto">
          <a:xfrm>
            <a:off x="917902" y="1400078"/>
            <a:ext cx="7446844" cy="5124900"/>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428625" indent="-342900">
              <a:buSzPct val="100000"/>
              <a:buFont typeface="+mj-lt"/>
              <a:buAutoNum type="arabicParenR"/>
              <a:defRPr/>
            </a:pPr>
            <a:endParaRPr lang="es-ES_tradnl" sz="1800" b="1" dirty="0">
              <a:solidFill>
                <a:schemeClr val="tx1"/>
              </a:solidFill>
            </a:endParaRPr>
          </a:p>
          <a:p>
            <a:pPr marL="428625" indent="-342900">
              <a:buSzPct val="100000"/>
              <a:buFont typeface="+mj-lt"/>
              <a:buAutoNum type="arabicParenR"/>
              <a:defRPr/>
            </a:pPr>
            <a:r>
              <a:rPr lang="es-ES_tradnl" sz="1800" b="1" dirty="0">
                <a:solidFill>
                  <a:schemeClr val="tx1"/>
                </a:solidFill>
              </a:rPr>
              <a:t>Integración de la planeación de transporte con la planeación financiera:</a:t>
            </a:r>
            <a:r>
              <a:rPr lang="es-ES_tradnl" sz="1800" dirty="0">
                <a:solidFill>
                  <a:schemeClr val="tx1"/>
                </a:solidFill>
              </a:rPr>
              <a:t> La ciudad cuenta con un modelo robusto para la estimación de las inversiones y de los costos operacionales futuros.</a:t>
            </a:r>
          </a:p>
          <a:p>
            <a:pPr marL="428625" indent="-342900">
              <a:buSzPct val="100000"/>
              <a:buFont typeface="+mj-lt"/>
              <a:buAutoNum type="arabicParenR"/>
              <a:defRPr/>
            </a:pPr>
            <a:endParaRPr lang="es-ES_tradnl" sz="1800" dirty="0">
              <a:solidFill>
                <a:schemeClr val="tx1"/>
              </a:solidFill>
            </a:endParaRPr>
          </a:p>
          <a:p>
            <a:pPr marL="428625" indent="-342900">
              <a:buSzPct val="100000"/>
              <a:buFont typeface="+mj-lt"/>
              <a:buAutoNum type="arabicParenR"/>
              <a:defRPr/>
            </a:pPr>
            <a:r>
              <a:rPr lang="es-ES_tradnl" sz="1800" b="1" dirty="0">
                <a:solidFill>
                  <a:schemeClr val="tx1"/>
                </a:solidFill>
              </a:rPr>
              <a:t>Autoridad de transporte regional, integrada y empoderada: </a:t>
            </a:r>
            <a:r>
              <a:rPr lang="es-ES_tradnl" sz="1800" dirty="0" err="1">
                <a:solidFill>
                  <a:schemeClr val="tx1"/>
                </a:solidFill>
              </a:rPr>
              <a:t>Translink</a:t>
            </a:r>
            <a:r>
              <a:rPr lang="es-ES_tradnl" sz="1800" dirty="0">
                <a:solidFill>
                  <a:schemeClr val="tx1"/>
                </a:solidFill>
              </a:rPr>
              <a:t> no solo tiene a su cargo la planificación, implementación y operación del sistema, sino que tiene la capacidad de generar las fuentes de financiación confiables, adaptables y eficientes en su recolección</a:t>
            </a:r>
          </a:p>
          <a:p>
            <a:pPr marL="428625" indent="-342900">
              <a:buSzPct val="100000"/>
              <a:buFont typeface="+mj-lt"/>
              <a:buAutoNum type="arabicParenR"/>
              <a:defRPr/>
            </a:pPr>
            <a:endParaRPr lang="es-ES_tradnl" sz="1800" b="1" dirty="0">
              <a:solidFill>
                <a:schemeClr val="tx1"/>
              </a:solidFill>
            </a:endParaRPr>
          </a:p>
          <a:p>
            <a:pPr marL="428625" indent="-342900">
              <a:buSzPct val="100000"/>
              <a:buFont typeface="+mj-lt"/>
              <a:buAutoNum type="arabicParenR"/>
              <a:defRPr/>
            </a:pPr>
            <a:r>
              <a:rPr lang="es-ES_tradnl" sz="1800" b="1" dirty="0">
                <a:solidFill>
                  <a:schemeClr val="tx1"/>
                </a:solidFill>
              </a:rPr>
              <a:t>Consistencia entre las fuentes de ingreso y los objetivos sectoriales</a:t>
            </a:r>
            <a:r>
              <a:rPr lang="es-ES_tradnl" sz="1800" dirty="0">
                <a:solidFill>
                  <a:schemeClr val="tx1"/>
                </a:solidFill>
              </a:rPr>
              <a:t>: Las fuentes de ingreso han sido diseñadas para incluir señales de precio dirigidos a cumplir los objetivos de desarrollo.</a:t>
            </a:r>
          </a:p>
          <a:p>
            <a:pPr marL="85725">
              <a:buSzPct val="100000"/>
              <a:defRPr/>
            </a:pPr>
            <a:endParaRPr lang="es-ES_tradnl" sz="1400" dirty="0">
              <a:solidFill>
                <a:schemeClr val="tx1"/>
              </a:solidFill>
            </a:endParaRPr>
          </a:p>
          <a:p>
            <a:pPr marL="428625" indent="-342900">
              <a:buSzPct val="100000"/>
              <a:buFont typeface="+mj-lt"/>
              <a:buAutoNum type="arabicParenR"/>
              <a:defRPr/>
            </a:pPr>
            <a:endParaRPr lang="es-ES_tradnl" sz="1400" dirty="0">
              <a:solidFill>
                <a:schemeClr val="tx1"/>
              </a:solidFill>
            </a:endParaRPr>
          </a:p>
          <a:p>
            <a:endParaRPr lang="en-US" sz="1400" dirty="0"/>
          </a:p>
          <a:p>
            <a:pPr marL="428625" indent="-342900">
              <a:buSzPct val="100000"/>
              <a:buFont typeface="+mj-lt"/>
              <a:buAutoNum type="arabicParenR" startAt="4"/>
              <a:defRPr/>
            </a:pPr>
            <a:endParaRPr lang="es-ES_tradnl" sz="1400" dirty="0">
              <a:solidFill>
                <a:schemeClr val="tx1"/>
              </a:solidFill>
            </a:endParaRPr>
          </a:p>
          <a:p>
            <a:pPr marL="85725">
              <a:buSzPct val="100000"/>
              <a:defRPr/>
            </a:pPr>
            <a:r>
              <a:rPr lang="es-ES_tradnl" sz="1400" dirty="0">
                <a:solidFill>
                  <a:schemeClr val="tx1"/>
                </a:solidFill>
              </a:rPr>
              <a:t>	</a:t>
            </a:r>
            <a:endParaRPr lang="es-ES" sz="1600" b="1" dirty="0">
              <a:solidFill>
                <a:schemeClr val="accent2">
                  <a:lumMod val="75000"/>
                </a:schemeClr>
              </a:solidFill>
            </a:endParaRPr>
          </a:p>
          <a:p>
            <a:pPr>
              <a:defRPr/>
            </a:pPr>
            <a:endParaRPr lang="es-ES_tradnl" sz="1600" b="1" dirty="0">
              <a:solidFill>
                <a:schemeClr val="accent2">
                  <a:lumMod val="75000"/>
                </a:schemeClr>
              </a:solidFill>
              <a:latin typeface="+mn-lt"/>
            </a:endParaRPr>
          </a:p>
        </p:txBody>
      </p:sp>
    </p:spTree>
    <p:extLst>
      <p:ext uri="{BB962C8B-B14F-4D97-AF65-F5344CB8AC3E}">
        <p14:creationId xmlns:p14="http://schemas.microsoft.com/office/powerpoint/2010/main" val="150550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618" y="325753"/>
            <a:ext cx="8229600" cy="1143000"/>
          </a:xfrm>
        </p:spPr>
        <p:txBody>
          <a:bodyPr/>
          <a:lstStyle/>
          <a:p>
            <a:r>
              <a:rPr lang="es-ES" sz="4800" b="1" cap="small" dirty="0"/>
              <a:t>Oslo y Akershus</a:t>
            </a:r>
            <a:endParaRPr lang="en-US" cap="small" dirty="0"/>
          </a:p>
        </p:txBody>
      </p:sp>
      <p:sp>
        <p:nvSpPr>
          <p:cNvPr id="3" name="Rectángulo 2"/>
          <p:cNvSpPr/>
          <p:nvPr/>
        </p:nvSpPr>
        <p:spPr>
          <a:xfrm>
            <a:off x="2001176" y="1267126"/>
            <a:ext cx="5252484" cy="646331"/>
          </a:xfrm>
          <a:prstGeom prst="rect">
            <a:avLst/>
          </a:prstGeom>
        </p:spPr>
        <p:txBody>
          <a:bodyPr wrap="square">
            <a:spAutoFit/>
          </a:bodyPr>
          <a:lstStyle/>
          <a:p>
            <a:pPr marL="85725" algn="ctr">
              <a:buSzPct val="100000"/>
              <a:defRPr/>
            </a:pPr>
            <a:r>
              <a:rPr lang="es-ES_tradnl" dirty="0"/>
              <a:t>Impacto de esquemas de incentivos en el uso del transporte público</a:t>
            </a:r>
          </a:p>
        </p:txBody>
      </p:sp>
      <p:sp>
        <p:nvSpPr>
          <p:cNvPr id="19" name="Rectángulo 2"/>
          <p:cNvSpPr/>
          <p:nvPr/>
        </p:nvSpPr>
        <p:spPr>
          <a:xfrm>
            <a:off x="4149452" y="2629049"/>
            <a:ext cx="2741771" cy="1261884"/>
          </a:xfrm>
          <a:prstGeom prst="rect">
            <a:avLst/>
          </a:prstGeom>
        </p:spPr>
        <p:txBody>
          <a:bodyPr wrap="square">
            <a:spAutoFit/>
          </a:bodyPr>
          <a:lstStyle/>
          <a:p>
            <a:pPr marL="287338" indent="-201613">
              <a:buSzPct val="100000"/>
              <a:buFont typeface="Arial" panose="020B0604020202020204" pitchFamily="34" charset="0"/>
              <a:buChar char="•"/>
              <a:defRPr/>
            </a:pPr>
            <a:r>
              <a:rPr lang="es-ES_tradnl" b="1" dirty="0"/>
              <a:t>Población</a:t>
            </a:r>
          </a:p>
          <a:p>
            <a:pPr marL="287338" indent="-201613">
              <a:buSzPct val="100000"/>
              <a:buFont typeface="Arial" panose="020B0604020202020204" pitchFamily="34" charset="0"/>
              <a:buChar char="•"/>
              <a:defRPr/>
            </a:pPr>
            <a:endParaRPr lang="es-ES_tradnl" sz="1000" dirty="0"/>
          </a:p>
          <a:p>
            <a:pPr marL="287338" indent="-201613">
              <a:buSzPct val="100000"/>
              <a:buFont typeface="Arial" panose="020B0604020202020204" pitchFamily="34" charset="0"/>
              <a:buChar char="•"/>
              <a:defRPr/>
            </a:pPr>
            <a:r>
              <a:rPr lang="es-ES_tradnl" b="1" dirty="0"/>
              <a:t>Viajes TP</a:t>
            </a:r>
            <a:endParaRPr lang="es-ES_tradnl" sz="400" dirty="0"/>
          </a:p>
          <a:p>
            <a:pPr marL="287338" indent="-201613">
              <a:buSzPct val="100000"/>
              <a:buFont typeface="Arial" panose="020B0604020202020204" pitchFamily="34" charset="0"/>
              <a:buChar char="•"/>
              <a:defRPr/>
            </a:pPr>
            <a:endParaRPr lang="es-ES_tradnl" sz="1200" dirty="0"/>
          </a:p>
          <a:p>
            <a:pPr marL="287338" indent="-201613">
              <a:buSzPct val="100000"/>
              <a:buFont typeface="Arial" panose="020B0604020202020204" pitchFamily="34" charset="0"/>
              <a:buChar char="•"/>
              <a:defRPr/>
            </a:pPr>
            <a:r>
              <a:rPr lang="es-ES_tradnl" b="1" dirty="0"/>
              <a:t>Sistemas TP</a:t>
            </a:r>
          </a:p>
        </p:txBody>
      </p:sp>
      <p:sp>
        <p:nvSpPr>
          <p:cNvPr id="20" name="Rectángulo 2"/>
          <p:cNvSpPr/>
          <p:nvPr/>
        </p:nvSpPr>
        <p:spPr>
          <a:xfrm>
            <a:off x="6141425" y="2592259"/>
            <a:ext cx="2194307" cy="369332"/>
          </a:xfrm>
          <a:prstGeom prst="rect">
            <a:avLst/>
          </a:prstGeom>
        </p:spPr>
        <p:txBody>
          <a:bodyPr wrap="square">
            <a:spAutoFit/>
          </a:bodyPr>
          <a:lstStyle/>
          <a:p>
            <a:pPr marL="85725">
              <a:buSzPct val="100000"/>
              <a:defRPr/>
            </a:pPr>
            <a:r>
              <a:rPr lang="es-ES_tradnl" dirty="0"/>
              <a:t>1.2 millones</a:t>
            </a:r>
          </a:p>
        </p:txBody>
      </p:sp>
      <p:sp>
        <p:nvSpPr>
          <p:cNvPr id="22" name="Rectángulo 2"/>
          <p:cNvSpPr/>
          <p:nvPr/>
        </p:nvSpPr>
        <p:spPr>
          <a:xfrm>
            <a:off x="6141425" y="3068964"/>
            <a:ext cx="2194307" cy="369332"/>
          </a:xfrm>
          <a:prstGeom prst="rect">
            <a:avLst/>
          </a:prstGeom>
        </p:spPr>
        <p:txBody>
          <a:bodyPr wrap="square">
            <a:spAutoFit/>
          </a:bodyPr>
          <a:lstStyle/>
          <a:p>
            <a:pPr marL="85725">
              <a:buSzPct val="100000"/>
              <a:defRPr/>
            </a:pPr>
            <a:r>
              <a:rPr lang="es-ES_tradnl" dirty="0"/>
              <a:t>700 mil diarios</a:t>
            </a:r>
          </a:p>
        </p:txBody>
      </p:sp>
      <p:pic>
        <p:nvPicPr>
          <p:cNvPr id="23" name="Picture 22"/>
          <p:cNvPicPr>
            <a:picLocks noChangeAspect="1"/>
          </p:cNvPicPr>
          <p:nvPr/>
        </p:nvPicPr>
        <p:blipFill rotWithShape="1">
          <a:blip r:embed="rId3"/>
          <a:srcRect l="8461" t="28618" r="83667" b="58255"/>
          <a:stretch/>
        </p:blipFill>
        <p:spPr>
          <a:xfrm>
            <a:off x="7672338" y="3966230"/>
            <a:ext cx="860613" cy="806824"/>
          </a:xfrm>
          <a:prstGeom prst="rect">
            <a:avLst/>
          </a:prstGeom>
        </p:spPr>
      </p:pic>
      <p:pic>
        <p:nvPicPr>
          <p:cNvPr id="25" name="Picture 24"/>
          <p:cNvPicPr>
            <a:picLocks noChangeAspect="1"/>
          </p:cNvPicPr>
          <p:nvPr/>
        </p:nvPicPr>
        <p:blipFill rotWithShape="1">
          <a:blip r:embed="rId3"/>
          <a:srcRect l="12724" t="41830" r="79240" b="44669"/>
          <a:stretch/>
        </p:blipFill>
        <p:spPr>
          <a:xfrm>
            <a:off x="4523089" y="4002088"/>
            <a:ext cx="878542" cy="829794"/>
          </a:xfrm>
          <a:prstGeom prst="rect">
            <a:avLst/>
          </a:prstGeom>
        </p:spPr>
      </p:pic>
      <p:grpSp>
        <p:nvGrpSpPr>
          <p:cNvPr id="30" name="Group 29"/>
          <p:cNvGrpSpPr/>
          <p:nvPr/>
        </p:nvGrpSpPr>
        <p:grpSpPr>
          <a:xfrm>
            <a:off x="5578314" y="3966230"/>
            <a:ext cx="824753" cy="860612"/>
            <a:chOff x="10416987" y="4919125"/>
            <a:chExt cx="824753" cy="860612"/>
          </a:xfrm>
        </p:grpSpPr>
        <p:pic>
          <p:nvPicPr>
            <p:cNvPr id="26" name="Picture 25"/>
            <p:cNvPicPr>
              <a:picLocks noChangeAspect="1"/>
            </p:cNvPicPr>
            <p:nvPr/>
          </p:nvPicPr>
          <p:blipFill rotWithShape="1">
            <a:blip r:embed="rId3"/>
            <a:srcRect l="21197" t="41416" r="71259" b="44582"/>
            <a:stretch/>
          </p:blipFill>
          <p:spPr>
            <a:xfrm>
              <a:off x="10416987" y="4919125"/>
              <a:ext cx="824753" cy="860612"/>
            </a:xfrm>
            <a:prstGeom prst="rect">
              <a:avLst/>
            </a:prstGeom>
          </p:spPr>
        </p:pic>
        <p:sp>
          <p:nvSpPr>
            <p:cNvPr id="28" name="Flowchart: Connector 27"/>
            <p:cNvSpPr/>
            <p:nvPr/>
          </p:nvSpPr>
          <p:spPr>
            <a:xfrm>
              <a:off x="10508775" y="5056645"/>
              <a:ext cx="625171" cy="622102"/>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4">
              <a:duotone>
                <a:schemeClr val="accent3">
                  <a:shade val="45000"/>
                  <a:satMod val="135000"/>
                </a:schemeClr>
                <a:prstClr val="white"/>
              </a:duotone>
            </a:blip>
            <a:stretch>
              <a:fillRect/>
            </a:stretch>
          </p:blipFill>
          <p:spPr>
            <a:xfrm>
              <a:off x="10625316" y="5142326"/>
              <a:ext cx="399205" cy="399205"/>
            </a:xfrm>
            <a:prstGeom prst="rect">
              <a:avLst/>
            </a:prstGeom>
          </p:spPr>
        </p:pic>
      </p:grpSp>
      <p:pic>
        <p:nvPicPr>
          <p:cNvPr id="31" name="Picture 30"/>
          <p:cNvPicPr>
            <a:picLocks noChangeAspect="1"/>
          </p:cNvPicPr>
          <p:nvPr/>
        </p:nvPicPr>
        <p:blipFill rotWithShape="1">
          <a:blip r:embed="rId3"/>
          <a:srcRect l="16989" t="27839" r="75467" b="58742"/>
          <a:stretch/>
        </p:blipFill>
        <p:spPr>
          <a:xfrm>
            <a:off x="6589468" y="3966230"/>
            <a:ext cx="824753" cy="824754"/>
          </a:xfrm>
          <a:prstGeom prst="rect">
            <a:avLst/>
          </a:prstGeom>
        </p:spPr>
      </p:pic>
      <p:sp>
        <p:nvSpPr>
          <p:cNvPr id="33" name="Rectángulo 2"/>
          <p:cNvSpPr/>
          <p:nvPr/>
        </p:nvSpPr>
        <p:spPr>
          <a:xfrm>
            <a:off x="5313277" y="4773054"/>
            <a:ext cx="1354826" cy="584775"/>
          </a:xfrm>
          <a:prstGeom prst="rect">
            <a:avLst/>
          </a:prstGeom>
        </p:spPr>
        <p:txBody>
          <a:bodyPr wrap="square">
            <a:spAutoFit/>
          </a:bodyPr>
          <a:lstStyle/>
          <a:p>
            <a:pPr marL="85725" algn="ctr">
              <a:buSzPct val="100000"/>
              <a:defRPr/>
            </a:pPr>
            <a:r>
              <a:rPr lang="es-ES_tradnl" sz="1600" dirty="0"/>
              <a:t>6 líneas</a:t>
            </a:r>
          </a:p>
          <a:p>
            <a:pPr marL="85725" algn="ctr">
              <a:buSzPct val="100000"/>
              <a:defRPr/>
            </a:pPr>
            <a:r>
              <a:rPr lang="es-ES_tradnl" sz="1600" dirty="0"/>
              <a:t>80 km</a:t>
            </a:r>
          </a:p>
        </p:txBody>
      </p:sp>
      <p:sp>
        <p:nvSpPr>
          <p:cNvPr id="34" name="Rectángulo 2"/>
          <p:cNvSpPr/>
          <p:nvPr/>
        </p:nvSpPr>
        <p:spPr>
          <a:xfrm>
            <a:off x="6367209" y="4817500"/>
            <a:ext cx="1354826" cy="584775"/>
          </a:xfrm>
          <a:prstGeom prst="rect">
            <a:avLst/>
          </a:prstGeom>
        </p:spPr>
        <p:txBody>
          <a:bodyPr wrap="square">
            <a:spAutoFit/>
          </a:bodyPr>
          <a:lstStyle/>
          <a:p>
            <a:pPr marL="85725" algn="ctr">
              <a:buSzPct val="100000"/>
              <a:defRPr/>
            </a:pPr>
            <a:r>
              <a:rPr lang="es-ES_tradnl" sz="1600" dirty="0"/>
              <a:t>6 líneas</a:t>
            </a:r>
          </a:p>
          <a:p>
            <a:pPr marL="85725" algn="ctr">
              <a:buSzPct val="100000"/>
              <a:defRPr/>
            </a:pPr>
            <a:r>
              <a:rPr lang="es-ES_tradnl" sz="1600" dirty="0"/>
              <a:t>39 km</a:t>
            </a:r>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902" y="2268672"/>
            <a:ext cx="2554609" cy="3841517"/>
          </a:xfrm>
          <a:prstGeom prst="roundRect">
            <a:avLst>
              <a:gd name="adj" fmla="val 8594"/>
            </a:avLst>
          </a:prstGeom>
          <a:solidFill>
            <a:srgbClr val="FFFFFF">
              <a:shade val="85000"/>
            </a:srgbClr>
          </a:solidFill>
          <a:ln>
            <a:noFill/>
          </a:ln>
          <a:effectLst/>
        </p:spPr>
      </p:pic>
      <p:sp>
        <p:nvSpPr>
          <p:cNvPr id="38" name="Rectángulo 2"/>
          <p:cNvSpPr/>
          <p:nvPr/>
        </p:nvSpPr>
        <p:spPr>
          <a:xfrm>
            <a:off x="4248336" y="4817500"/>
            <a:ext cx="1354826" cy="584775"/>
          </a:xfrm>
          <a:prstGeom prst="rect">
            <a:avLst/>
          </a:prstGeom>
        </p:spPr>
        <p:txBody>
          <a:bodyPr wrap="square">
            <a:spAutoFit/>
          </a:bodyPr>
          <a:lstStyle/>
          <a:p>
            <a:pPr marL="85725" algn="ctr">
              <a:buSzPct val="100000"/>
              <a:defRPr/>
            </a:pPr>
            <a:r>
              <a:rPr lang="es-ES_tradnl" sz="1600" dirty="0"/>
              <a:t>Flota de 260 buses</a:t>
            </a:r>
          </a:p>
        </p:txBody>
      </p:sp>
      <p:sp>
        <p:nvSpPr>
          <p:cNvPr id="39" name="Rectángulo 2"/>
          <p:cNvSpPr/>
          <p:nvPr/>
        </p:nvSpPr>
        <p:spPr>
          <a:xfrm>
            <a:off x="7387392" y="4815415"/>
            <a:ext cx="1354826" cy="584775"/>
          </a:xfrm>
          <a:prstGeom prst="rect">
            <a:avLst/>
          </a:prstGeom>
        </p:spPr>
        <p:txBody>
          <a:bodyPr wrap="square">
            <a:spAutoFit/>
          </a:bodyPr>
          <a:lstStyle/>
          <a:p>
            <a:pPr marL="85725" algn="ctr">
              <a:buSzPct val="100000"/>
              <a:defRPr/>
            </a:pPr>
            <a:r>
              <a:rPr lang="es-ES_tradnl" sz="1600" dirty="0"/>
              <a:t>+100 conexiones</a:t>
            </a:r>
          </a:p>
        </p:txBody>
      </p:sp>
      <p:sp>
        <p:nvSpPr>
          <p:cNvPr id="21" name="CuadroTexto 20"/>
          <p:cNvSpPr txBox="1"/>
          <p:nvPr/>
        </p:nvSpPr>
        <p:spPr>
          <a:xfrm>
            <a:off x="827834" y="6089621"/>
            <a:ext cx="2904744" cy="369332"/>
          </a:xfrm>
          <a:prstGeom prst="rect">
            <a:avLst/>
          </a:prstGeom>
          <a:noFill/>
        </p:spPr>
        <p:txBody>
          <a:bodyPr wrap="square" rtlCol="0">
            <a:spAutoFit/>
          </a:bodyPr>
          <a:lstStyle/>
          <a:p>
            <a:pPr algn="ctr"/>
            <a:r>
              <a:rPr lang="es-CO" sz="900" dirty="0"/>
              <a:t>Fuente: Elaboración propia - </a:t>
            </a:r>
            <a:r>
              <a:rPr lang="es-CO" sz="900" dirty="0" err="1"/>
              <a:t>Googlemaps</a:t>
            </a:r>
            <a:endParaRPr lang="es-CO" sz="900" dirty="0"/>
          </a:p>
          <a:p>
            <a:pPr algn="ctr"/>
            <a:endParaRPr lang="es-CO" sz="900" dirty="0"/>
          </a:p>
        </p:txBody>
      </p:sp>
    </p:spTree>
    <p:extLst>
      <p:ext uri="{BB962C8B-B14F-4D97-AF65-F5344CB8AC3E}">
        <p14:creationId xmlns:p14="http://schemas.microsoft.com/office/powerpoint/2010/main" val="631354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946519" y="5969933"/>
            <a:ext cx="2197481" cy="7515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15</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709610" y="372978"/>
            <a:ext cx="7801391" cy="487363"/>
          </a:xfrm>
        </p:spPr>
        <p:txBody>
          <a:bodyPr/>
          <a:lstStyle/>
          <a:p>
            <a:pPr eaLnBrk="1" hangingPunct="1">
              <a:defRPr/>
            </a:pPr>
            <a:r>
              <a:rPr lang="es-ES_tradnl" sz="2600" b="1" dirty="0">
                <a:latin typeface="+mn-lt"/>
              </a:rPr>
              <a:t>Diversificación de fuentes de financiación del transporte público</a:t>
            </a:r>
          </a:p>
        </p:txBody>
      </p:sp>
      <p:sp>
        <p:nvSpPr>
          <p:cNvPr id="9" name="Rectángulo redondeado 8"/>
          <p:cNvSpPr/>
          <p:nvPr/>
        </p:nvSpPr>
        <p:spPr>
          <a:xfrm>
            <a:off x="973253" y="2363024"/>
            <a:ext cx="7274106" cy="3511386"/>
          </a:xfrm>
          <a:prstGeom prst="roundRect">
            <a:avLst>
              <a:gd name="adj" fmla="val 4430"/>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Rectángulo redondeado 9"/>
          <p:cNvSpPr/>
          <p:nvPr/>
        </p:nvSpPr>
        <p:spPr>
          <a:xfrm>
            <a:off x="1834111" y="2445434"/>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Recaudo</a:t>
            </a:r>
          </a:p>
        </p:txBody>
      </p:sp>
      <p:sp>
        <p:nvSpPr>
          <p:cNvPr id="11" name="Rectángulo redondeado 10"/>
          <p:cNvSpPr/>
          <p:nvPr/>
        </p:nvSpPr>
        <p:spPr>
          <a:xfrm>
            <a:off x="1981067" y="2942261"/>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€380m</a:t>
            </a:r>
          </a:p>
        </p:txBody>
      </p:sp>
      <p:sp>
        <p:nvSpPr>
          <p:cNvPr id="12" name="CuadroTexto 11"/>
          <p:cNvSpPr txBox="1"/>
          <p:nvPr/>
        </p:nvSpPr>
        <p:spPr>
          <a:xfrm>
            <a:off x="2018693" y="3256562"/>
            <a:ext cx="783772" cy="369332"/>
          </a:xfrm>
          <a:prstGeom prst="rect">
            <a:avLst/>
          </a:prstGeom>
          <a:noFill/>
          <a:effectLst/>
        </p:spPr>
        <p:txBody>
          <a:bodyPr wrap="square" rtlCol="0">
            <a:spAutoFit/>
          </a:bodyPr>
          <a:lstStyle/>
          <a:p>
            <a:pPr algn="ctr"/>
            <a:r>
              <a:rPr lang="es-ES_tradnl" b="1" dirty="0">
                <a:solidFill>
                  <a:srgbClr val="0B506F"/>
                </a:solidFill>
              </a:rPr>
              <a:t>54%</a:t>
            </a:r>
          </a:p>
        </p:txBody>
      </p:sp>
      <p:sp>
        <p:nvSpPr>
          <p:cNvPr id="30" name="Rectángulo redondeado 29"/>
          <p:cNvSpPr/>
          <p:nvPr/>
        </p:nvSpPr>
        <p:spPr>
          <a:xfrm>
            <a:off x="3307471" y="2445434"/>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Contribuciones publicas*</a:t>
            </a:r>
          </a:p>
        </p:txBody>
      </p:sp>
      <p:sp>
        <p:nvSpPr>
          <p:cNvPr id="31" name="Rectángulo redondeado 30"/>
          <p:cNvSpPr/>
          <p:nvPr/>
        </p:nvSpPr>
        <p:spPr>
          <a:xfrm>
            <a:off x="3454427" y="2945957"/>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€236 m</a:t>
            </a:r>
          </a:p>
        </p:txBody>
      </p:sp>
      <p:sp>
        <p:nvSpPr>
          <p:cNvPr id="32" name="CuadroTexto 31"/>
          <p:cNvSpPr txBox="1"/>
          <p:nvPr/>
        </p:nvSpPr>
        <p:spPr>
          <a:xfrm>
            <a:off x="3508095" y="3260258"/>
            <a:ext cx="783772" cy="369332"/>
          </a:xfrm>
          <a:prstGeom prst="rect">
            <a:avLst/>
          </a:prstGeom>
          <a:noFill/>
          <a:effectLst/>
        </p:spPr>
        <p:txBody>
          <a:bodyPr wrap="square" rtlCol="0">
            <a:spAutoFit/>
          </a:bodyPr>
          <a:lstStyle/>
          <a:p>
            <a:pPr algn="ctr"/>
            <a:r>
              <a:rPr lang="es-ES_tradnl" b="1" dirty="0">
                <a:solidFill>
                  <a:srgbClr val="0B506F"/>
                </a:solidFill>
              </a:rPr>
              <a:t>33%</a:t>
            </a:r>
          </a:p>
        </p:txBody>
      </p:sp>
      <p:sp>
        <p:nvSpPr>
          <p:cNvPr id="33" name="Rectángulo redondeado 32"/>
          <p:cNvSpPr/>
          <p:nvPr/>
        </p:nvSpPr>
        <p:spPr>
          <a:xfrm>
            <a:off x="4750004" y="2445434"/>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Cordón peajes</a:t>
            </a:r>
          </a:p>
          <a:p>
            <a:pPr algn="ctr"/>
            <a:r>
              <a:rPr lang="es-ES_tradnl" sz="1000" i="1" dirty="0" err="1">
                <a:solidFill>
                  <a:schemeClr val="tx1"/>
                </a:solidFill>
              </a:rPr>
              <a:t>Oslopakke</a:t>
            </a:r>
            <a:endParaRPr lang="es-ES_tradnl" sz="1000" i="1" dirty="0">
              <a:solidFill>
                <a:schemeClr val="tx1"/>
              </a:solidFill>
            </a:endParaRPr>
          </a:p>
        </p:txBody>
      </p:sp>
      <p:sp>
        <p:nvSpPr>
          <p:cNvPr id="34" name="Rectángulo redondeado 33"/>
          <p:cNvSpPr/>
          <p:nvPr/>
        </p:nvSpPr>
        <p:spPr>
          <a:xfrm>
            <a:off x="4896960" y="2949116"/>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€ 72 m</a:t>
            </a:r>
          </a:p>
        </p:txBody>
      </p:sp>
      <p:sp>
        <p:nvSpPr>
          <p:cNvPr id="35" name="CuadroTexto 34"/>
          <p:cNvSpPr txBox="1"/>
          <p:nvPr/>
        </p:nvSpPr>
        <p:spPr>
          <a:xfrm>
            <a:off x="4920336" y="3266482"/>
            <a:ext cx="783772" cy="369332"/>
          </a:xfrm>
          <a:prstGeom prst="rect">
            <a:avLst/>
          </a:prstGeom>
          <a:noFill/>
          <a:effectLst/>
        </p:spPr>
        <p:txBody>
          <a:bodyPr wrap="square" rtlCol="0">
            <a:spAutoFit/>
          </a:bodyPr>
          <a:lstStyle/>
          <a:p>
            <a:pPr algn="ctr"/>
            <a:r>
              <a:rPr lang="es-ES_tradnl" b="1" dirty="0">
                <a:solidFill>
                  <a:srgbClr val="0B506F"/>
                </a:solidFill>
              </a:rPr>
              <a:t>10%</a:t>
            </a:r>
          </a:p>
        </p:txBody>
      </p:sp>
      <p:sp>
        <p:nvSpPr>
          <p:cNvPr id="39" name="Rectángulo redondeado 38"/>
          <p:cNvSpPr/>
          <p:nvPr/>
        </p:nvSpPr>
        <p:spPr>
          <a:xfrm>
            <a:off x="6192537" y="2445434"/>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50" dirty="0">
                <a:solidFill>
                  <a:schemeClr val="tx1"/>
                </a:solidFill>
              </a:rPr>
              <a:t>Otros ingresos</a:t>
            </a:r>
          </a:p>
        </p:txBody>
      </p:sp>
      <p:sp>
        <p:nvSpPr>
          <p:cNvPr id="40" name="Rectángulo redondeado 39"/>
          <p:cNvSpPr/>
          <p:nvPr/>
        </p:nvSpPr>
        <p:spPr>
          <a:xfrm>
            <a:off x="6339493" y="2949116"/>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€19m</a:t>
            </a:r>
          </a:p>
        </p:txBody>
      </p:sp>
      <p:sp>
        <p:nvSpPr>
          <p:cNvPr id="41" name="CuadroTexto 40"/>
          <p:cNvSpPr txBox="1"/>
          <p:nvPr/>
        </p:nvSpPr>
        <p:spPr>
          <a:xfrm>
            <a:off x="6406240" y="3263417"/>
            <a:ext cx="783772" cy="369332"/>
          </a:xfrm>
          <a:prstGeom prst="rect">
            <a:avLst/>
          </a:prstGeom>
          <a:noFill/>
          <a:effectLst/>
        </p:spPr>
        <p:txBody>
          <a:bodyPr wrap="square" rtlCol="0">
            <a:spAutoFit/>
          </a:bodyPr>
          <a:lstStyle/>
          <a:p>
            <a:pPr algn="ctr"/>
            <a:r>
              <a:rPr lang="es-ES_tradnl" b="1" dirty="0">
                <a:solidFill>
                  <a:srgbClr val="0B506F"/>
                </a:solidFill>
              </a:rPr>
              <a:t>3%</a:t>
            </a:r>
          </a:p>
        </p:txBody>
      </p:sp>
      <p:cxnSp>
        <p:nvCxnSpPr>
          <p:cNvPr id="22" name="Conector angular 21"/>
          <p:cNvCxnSpPr>
            <a:stCxn id="10" idx="2"/>
            <a:endCxn id="65" idx="0"/>
          </p:cNvCxnSpPr>
          <p:nvPr/>
        </p:nvCxnSpPr>
        <p:spPr>
          <a:xfrm rot="16200000" flipH="1">
            <a:off x="3358969" y="2643038"/>
            <a:ext cx="255311" cy="2227340"/>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8" name="Conector angular 47"/>
          <p:cNvCxnSpPr>
            <a:stCxn id="30" idx="2"/>
            <a:endCxn id="65" idx="0"/>
          </p:cNvCxnSpPr>
          <p:nvPr/>
        </p:nvCxnSpPr>
        <p:spPr>
          <a:xfrm rot="16200000" flipH="1">
            <a:off x="4095649" y="3379718"/>
            <a:ext cx="255311" cy="753980"/>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0" name="Conector angular 49"/>
          <p:cNvCxnSpPr>
            <a:stCxn id="33" idx="2"/>
            <a:endCxn id="65" idx="0"/>
          </p:cNvCxnSpPr>
          <p:nvPr/>
        </p:nvCxnSpPr>
        <p:spPr>
          <a:xfrm rot="5400000">
            <a:off x="4816916" y="3412432"/>
            <a:ext cx="255311" cy="688553"/>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2" name="Conector angular 51"/>
          <p:cNvCxnSpPr>
            <a:stCxn id="39" idx="2"/>
            <a:endCxn id="65" idx="0"/>
          </p:cNvCxnSpPr>
          <p:nvPr/>
        </p:nvCxnSpPr>
        <p:spPr>
          <a:xfrm rot="5400000">
            <a:off x="5538182" y="2691165"/>
            <a:ext cx="255311" cy="2131086"/>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5" name="Rectángulo redondeado 64"/>
          <p:cNvSpPr/>
          <p:nvPr/>
        </p:nvSpPr>
        <p:spPr>
          <a:xfrm>
            <a:off x="3925520" y="3884364"/>
            <a:ext cx="1349548" cy="387011"/>
          </a:xfrm>
          <a:prstGeom prst="roundRect">
            <a:avLst/>
          </a:prstGeom>
          <a:gradFill>
            <a:gsLst>
              <a:gs pos="100000">
                <a:schemeClr val="bg1"/>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a:solidFill>
                  <a:srgbClr val="0B506F"/>
                </a:solidFill>
              </a:rPr>
              <a:t>€710 m</a:t>
            </a:r>
          </a:p>
        </p:txBody>
      </p:sp>
      <p:cxnSp>
        <p:nvCxnSpPr>
          <p:cNvPr id="87" name="Conector angular 86"/>
          <p:cNvCxnSpPr>
            <a:endCxn id="7191" idx="0"/>
          </p:cNvCxnSpPr>
          <p:nvPr/>
        </p:nvCxnSpPr>
        <p:spPr>
          <a:xfrm rot="5400000">
            <a:off x="4504435" y="4407830"/>
            <a:ext cx="187682" cy="4039"/>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191" name="Rectángulo redondeado 7190"/>
          <p:cNvSpPr/>
          <p:nvPr/>
        </p:nvSpPr>
        <p:spPr>
          <a:xfrm>
            <a:off x="2618920" y="4503690"/>
            <a:ext cx="3954672" cy="1180974"/>
          </a:xfrm>
          <a:prstGeom prst="roundRect">
            <a:avLst/>
          </a:prstGeom>
          <a:gradFill>
            <a:gsLst>
              <a:gs pos="100000">
                <a:schemeClr val="bg1"/>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charset="0"/>
              <a:buChar char="•"/>
            </a:pPr>
            <a:r>
              <a:rPr lang="es-ES_tradnl" sz="1200" b="1" dirty="0">
                <a:solidFill>
                  <a:schemeClr val="tx1"/>
                </a:solidFill>
              </a:rPr>
              <a:t>Bus</a:t>
            </a:r>
            <a:endParaRPr lang="es-ES_tradnl" sz="1200" dirty="0">
              <a:solidFill>
                <a:schemeClr val="tx1"/>
              </a:solidFill>
            </a:endParaRPr>
          </a:p>
          <a:p>
            <a:pPr marL="285750" indent="-285750">
              <a:buFont typeface="Arial" charset="0"/>
              <a:buChar char="•"/>
            </a:pPr>
            <a:endParaRPr lang="es-ES_tradnl" sz="600" dirty="0">
              <a:solidFill>
                <a:schemeClr val="tx1"/>
              </a:solidFill>
            </a:endParaRPr>
          </a:p>
          <a:p>
            <a:pPr marL="285750" indent="-285750">
              <a:buFont typeface="Arial" charset="0"/>
              <a:buChar char="•"/>
            </a:pPr>
            <a:r>
              <a:rPr lang="es-ES_tradnl" sz="1200" b="1" dirty="0">
                <a:solidFill>
                  <a:schemeClr val="tx1"/>
                </a:solidFill>
              </a:rPr>
              <a:t>Metro (T-Bane)</a:t>
            </a:r>
            <a:endParaRPr lang="es-ES_tradnl" sz="1200" dirty="0">
              <a:solidFill>
                <a:schemeClr val="tx1"/>
              </a:solidFill>
            </a:endParaRPr>
          </a:p>
          <a:p>
            <a:pPr marL="285750" indent="-285750">
              <a:buFont typeface="Arial" charset="0"/>
              <a:buChar char="•"/>
            </a:pPr>
            <a:endParaRPr lang="es-ES_tradnl" sz="600" dirty="0">
              <a:solidFill>
                <a:schemeClr val="tx1"/>
              </a:solidFill>
            </a:endParaRPr>
          </a:p>
          <a:p>
            <a:pPr marL="285750" indent="-285750">
              <a:buFont typeface="Arial" charset="0"/>
              <a:buChar char="•"/>
            </a:pPr>
            <a:r>
              <a:rPr lang="es-ES_tradnl" sz="1200" b="1" dirty="0" err="1">
                <a:solidFill>
                  <a:schemeClr val="tx1"/>
                </a:solidFill>
              </a:rPr>
              <a:t>Tram</a:t>
            </a:r>
            <a:r>
              <a:rPr lang="es-ES_tradnl" sz="1200" b="1" dirty="0">
                <a:solidFill>
                  <a:schemeClr val="tx1"/>
                </a:solidFill>
              </a:rPr>
              <a:t> (</a:t>
            </a:r>
            <a:r>
              <a:rPr lang="es-ES_tradnl" sz="1200" b="1" dirty="0" err="1">
                <a:solidFill>
                  <a:schemeClr val="tx1"/>
                </a:solidFill>
              </a:rPr>
              <a:t>Trikke</a:t>
            </a:r>
            <a:r>
              <a:rPr lang="es-ES_tradnl" sz="1200" b="1" dirty="0">
                <a:solidFill>
                  <a:schemeClr val="tx1"/>
                </a:solidFill>
              </a:rPr>
              <a:t>)</a:t>
            </a:r>
            <a:endParaRPr lang="es-ES_tradnl" sz="1200" dirty="0">
              <a:solidFill>
                <a:schemeClr val="tx1"/>
              </a:solidFill>
            </a:endParaRPr>
          </a:p>
          <a:p>
            <a:pPr marL="285750" indent="-285750">
              <a:buFont typeface="Arial" charset="0"/>
              <a:buChar char="•"/>
            </a:pPr>
            <a:endParaRPr lang="es-ES_tradnl" sz="600" dirty="0">
              <a:solidFill>
                <a:schemeClr val="tx1"/>
              </a:solidFill>
            </a:endParaRPr>
          </a:p>
          <a:p>
            <a:pPr marL="285750" indent="-285750">
              <a:buFont typeface="Arial" charset="0"/>
              <a:buChar char="•"/>
            </a:pPr>
            <a:r>
              <a:rPr lang="es-ES_tradnl" sz="1200" b="1" dirty="0">
                <a:solidFill>
                  <a:schemeClr val="tx1"/>
                </a:solidFill>
              </a:rPr>
              <a:t>Otros costos</a:t>
            </a:r>
          </a:p>
          <a:p>
            <a:pPr marL="285750" indent="-285750">
              <a:buFont typeface="Arial" charset="0"/>
              <a:buChar char="•"/>
            </a:pPr>
            <a:endParaRPr lang="es-ES_tradnl" sz="1200" b="1" dirty="0">
              <a:solidFill>
                <a:schemeClr val="tx1"/>
              </a:solidFill>
            </a:endParaRPr>
          </a:p>
        </p:txBody>
      </p:sp>
      <p:sp>
        <p:nvSpPr>
          <p:cNvPr id="99" name="CuadroTexto 98"/>
          <p:cNvSpPr txBox="1"/>
          <p:nvPr/>
        </p:nvSpPr>
        <p:spPr>
          <a:xfrm>
            <a:off x="5419292" y="4580788"/>
            <a:ext cx="783772" cy="307777"/>
          </a:xfrm>
          <a:prstGeom prst="rect">
            <a:avLst/>
          </a:prstGeom>
          <a:noFill/>
          <a:effectLst/>
        </p:spPr>
        <p:txBody>
          <a:bodyPr wrap="square" rtlCol="0">
            <a:spAutoFit/>
          </a:bodyPr>
          <a:lstStyle/>
          <a:p>
            <a:r>
              <a:rPr lang="es-ES_tradnl" sz="1400" b="1" dirty="0">
                <a:solidFill>
                  <a:srgbClr val="0B506F"/>
                </a:solidFill>
              </a:rPr>
              <a:t>39%</a:t>
            </a:r>
          </a:p>
        </p:txBody>
      </p:sp>
      <p:sp>
        <p:nvSpPr>
          <p:cNvPr id="100" name="CuadroTexto 99"/>
          <p:cNvSpPr txBox="1"/>
          <p:nvPr/>
        </p:nvSpPr>
        <p:spPr>
          <a:xfrm>
            <a:off x="5416070" y="4840711"/>
            <a:ext cx="783772" cy="307777"/>
          </a:xfrm>
          <a:prstGeom prst="rect">
            <a:avLst/>
          </a:prstGeom>
          <a:noFill/>
          <a:effectLst/>
        </p:spPr>
        <p:txBody>
          <a:bodyPr wrap="square" rtlCol="0">
            <a:spAutoFit/>
          </a:bodyPr>
          <a:lstStyle/>
          <a:p>
            <a:r>
              <a:rPr lang="es-ES_tradnl" sz="1400" b="1" dirty="0">
                <a:solidFill>
                  <a:srgbClr val="0B506F"/>
                </a:solidFill>
              </a:rPr>
              <a:t>21%</a:t>
            </a:r>
          </a:p>
        </p:txBody>
      </p:sp>
      <p:sp>
        <p:nvSpPr>
          <p:cNvPr id="101" name="CuadroTexto 100"/>
          <p:cNvSpPr txBox="1"/>
          <p:nvPr/>
        </p:nvSpPr>
        <p:spPr>
          <a:xfrm>
            <a:off x="5416070" y="5100634"/>
            <a:ext cx="783772" cy="307777"/>
          </a:xfrm>
          <a:prstGeom prst="rect">
            <a:avLst/>
          </a:prstGeom>
          <a:noFill/>
          <a:effectLst/>
        </p:spPr>
        <p:txBody>
          <a:bodyPr wrap="square" rtlCol="0">
            <a:spAutoFit/>
          </a:bodyPr>
          <a:lstStyle/>
          <a:p>
            <a:r>
              <a:rPr lang="es-ES_tradnl" sz="1400" b="1" dirty="0">
                <a:solidFill>
                  <a:srgbClr val="0B506F"/>
                </a:solidFill>
              </a:rPr>
              <a:t>11%</a:t>
            </a:r>
          </a:p>
        </p:txBody>
      </p:sp>
      <p:sp>
        <p:nvSpPr>
          <p:cNvPr id="102" name="CuadroTexto 101"/>
          <p:cNvSpPr txBox="1"/>
          <p:nvPr/>
        </p:nvSpPr>
        <p:spPr>
          <a:xfrm>
            <a:off x="5416070" y="5376886"/>
            <a:ext cx="783772" cy="307777"/>
          </a:xfrm>
          <a:prstGeom prst="rect">
            <a:avLst/>
          </a:prstGeom>
          <a:noFill/>
          <a:effectLst/>
        </p:spPr>
        <p:txBody>
          <a:bodyPr wrap="square" rtlCol="0">
            <a:spAutoFit/>
          </a:bodyPr>
          <a:lstStyle/>
          <a:p>
            <a:r>
              <a:rPr lang="es-ES_tradnl" sz="1400" b="1" dirty="0">
                <a:solidFill>
                  <a:srgbClr val="0B506F"/>
                </a:solidFill>
              </a:rPr>
              <a:t>29%</a:t>
            </a:r>
          </a:p>
        </p:txBody>
      </p:sp>
      <p:sp>
        <p:nvSpPr>
          <p:cNvPr id="3" name="Rectángulo 2"/>
          <p:cNvSpPr/>
          <p:nvPr/>
        </p:nvSpPr>
        <p:spPr>
          <a:xfrm>
            <a:off x="888038" y="1313394"/>
            <a:ext cx="7444536" cy="954107"/>
          </a:xfrm>
          <a:prstGeom prst="rect">
            <a:avLst/>
          </a:prstGeom>
        </p:spPr>
        <p:txBody>
          <a:bodyPr wrap="square">
            <a:spAutoFit/>
          </a:bodyPr>
          <a:lstStyle/>
          <a:p>
            <a:pPr marL="285750" indent="-285750">
              <a:buFont typeface="Arial" panose="020B0604020202020204" pitchFamily="34" charset="0"/>
              <a:buChar char="•"/>
            </a:pPr>
            <a:r>
              <a:rPr lang="es-ES_tradnl" sz="1600" dirty="0"/>
              <a:t>El recaudo y fuentes alternativas (diferentes a subsidios) representan el 64% de los ingresos del sistema.</a:t>
            </a:r>
          </a:p>
          <a:p>
            <a:pPr marL="285750" indent="-285750">
              <a:buFont typeface="Arial" panose="020B0604020202020204" pitchFamily="34" charset="0"/>
              <a:buChar char="•"/>
            </a:pPr>
            <a:endParaRPr lang="es-ES_tradnl" sz="400" dirty="0"/>
          </a:p>
          <a:p>
            <a:endParaRPr lang="es-ES_tradnl" sz="400" dirty="0"/>
          </a:p>
          <a:p>
            <a:pPr algn="ctr"/>
            <a:r>
              <a:rPr lang="es-ES_tradnl" sz="1600" b="1" dirty="0"/>
              <a:t>Costos e ingresos del transporte público en Oslo y Akershus</a:t>
            </a:r>
            <a:r>
              <a:rPr lang="es-ES_tradnl" sz="1600" b="1" baseline="30000" dirty="0"/>
              <a:t>1</a:t>
            </a:r>
            <a:endParaRPr lang="en-US" sz="1600" b="1" baseline="30000" dirty="0"/>
          </a:p>
        </p:txBody>
      </p:sp>
      <p:sp>
        <p:nvSpPr>
          <p:cNvPr id="36" name="CuadroTexto 35"/>
          <p:cNvSpPr txBox="1"/>
          <p:nvPr/>
        </p:nvSpPr>
        <p:spPr>
          <a:xfrm>
            <a:off x="-242663" y="6627756"/>
            <a:ext cx="5923395" cy="369332"/>
          </a:xfrm>
          <a:prstGeom prst="rect">
            <a:avLst/>
          </a:prstGeom>
          <a:noFill/>
        </p:spPr>
        <p:txBody>
          <a:bodyPr wrap="square" rtlCol="0">
            <a:spAutoFit/>
          </a:bodyPr>
          <a:lstStyle/>
          <a:p>
            <a:pPr algn="ctr"/>
            <a:r>
              <a:rPr lang="es-CO" sz="900" dirty="0"/>
              <a:t>1. Fuentes:     Elaboración propia con datos de </a:t>
            </a:r>
            <a:r>
              <a:rPr lang="es-CO" sz="900" dirty="0" err="1"/>
              <a:t>Ruter</a:t>
            </a:r>
            <a:r>
              <a:rPr lang="es-CO" sz="900" dirty="0"/>
              <a:t> AS – Informe anual 2014;  </a:t>
            </a:r>
            <a:r>
              <a:rPr lang="es-CO" sz="900" dirty="0" err="1"/>
              <a:t>Funding</a:t>
            </a:r>
            <a:r>
              <a:rPr lang="es-CO" sz="900" dirty="0"/>
              <a:t>  </a:t>
            </a:r>
            <a:r>
              <a:rPr lang="es-CO" sz="900" dirty="0" err="1"/>
              <a:t>urban</a:t>
            </a:r>
            <a:r>
              <a:rPr lang="es-CO" sz="900" dirty="0"/>
              <a:t> </a:t>
            </a:r>
            <a:r>
              <a:rPr lang="es-CO" sz="900" dirty="0" err="1"/>
              <a:t>public</a:t>
            </a:r>
            <a:r>
              <a:rPr lang="es-CO" sz="900" dirty="0"/>
              <a:t> </a:t>
            </a:r>
            <a:r>
              <a:rPr lang="es-CO" sz="900" dirty="0" err="1"/>
              <a:t>transport</a:t>
            </a:r>
            <a:r>
              <a:rPr lang="es-CO" sz="900" dirty="0"/>
              <a:t> 2013</a:t>
            </a:r>
          </a:p>
          <a:p>
            <a:pPr algn="ctr"/>
            <a:endParaRPr lang="es-CO" sz="900" dirty="0"/>
          </a:p>
        </p:txBody>
      </p:sp>
      <p:sp>
        <p:nvSpPr>
          <p:cNvPr id="2" name="TextBox 1"/>
          <p:cNvSpPr txBox="1"/>
          <p:nvPr/>
        </p:nvSpPr>
        <p:spPr>
          <a:xfrm>
            <a:off x="1102930" y="5847886"/>
            <a:ext cx="7537748" cy="861774"/>
          </a:xfrm>
          <a:prstGeom prst="rect">
            <a:avLst/>
          </a:prstGeom>
          <a:noFill/>
        </p:spPr>
        <p:txBody>
          <a:bodyPr wrap="square" rtlCol="0">
            <a:spAutoFit/>
          </a:bodyPr>
          <a:lstStyle/>
          <a:p>
            <a:r>
              <a:rPr lang="es-ES" sz="2000" b="1" dirty="0"/>
              <a:t>*</a:t>
            </a:r>
            <a:r>
              <a:rPr lang="es-ES" sz="1400" b="1" dirty="0"/>
              <a:t>Acuerdo firmado entre autoridades locales y la agencia operadora de transporte (</a:t>
            </a:r>
            <a:r>
              <a:rPr lang="es-ES" sz="1400" b="1" dirty="0" err="1"/>
              <a:t>Ruters</a:t>
            </a:r>
            <a:r>
              <a:rPr lang="es-ES" sz="1400" b="1" dirty="0"/>
              <a:t>) garantizando el monto de contribuciones futuras</a:t>
            </a:r>
            <a:endParaRPr lang="es-ES_tradnl" sz="2000" b="1" dirty="0"/>
          </a:p>
          <a:p>
            <a:endParaRPr lang="en-US" sz="1600" dirty="0"/>
          </a:p>
        </p:txBody>
      </p:sp>
    </p:spTree>
    <p:extLst>
      <p:ext uri="{BB962C8B-B14F-4D97-AF65-F5344CB8AC3E}">
        <p14:creationId xmlns:p14="http://schemas.microsoft.com/office/powerpoint/2010/main" val="259778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16</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331787"/>
            <a:ext cx="8229600" cy="487363"/>
          </a:xfrm>
        </p:spPr>
        <p:txBody>
          <a:bodyPr/>
          <a:lstStyle/>
          <a:p>
            <a:pPr eaLnBrk="1" hangingPunct="1">
              <a:defRPr/>
            </a:pPr>
            <a:r>
              <a:rPr lang="es-ES_tradnl" sz="2600" b="1" dirty="0">
                <a:latin typeface="+mn-lt"/>
              </a:rPr>
              <a:t>Los peajes urbanos han sido implementados en Oslo como fuente alternativa de financiación</a:t>
            </a:r>
          </a:p>
        </p:txBody>
      </p:sp>
      <p:pic>
        <p:nvPicPr>
          <p:cNvPr id="8" name="Imagen 4"/>
          <p:cNvPicPr>
            <a:picLocks noChangeAspect="1"/>
          </p:cNvPicPr>
          <p:nvPr/>
        </p:nvPicPr>
        <p:blipFill>
          <a:blip r:embed="rId3">
            <a:clrChange>
              <a:clrFrom>
                <a:srgbClr val="F6E770"/>
              </a:clrFrom>
              <a:clrTo>
                <a:srgbClr val="F6E770">
                  <a:alpha val="0"/>
                </a:srgbClr>
              </a:clrTo>
            </a:clrChange>
          </a:blip>
          <a:stretch>
            <a:fillRect/>
          </a:stretch>
        </p:blipFill>
        <p:spPr>
          <a:xfrm>
            <a:off x="5099358" y="1805980"/>
            <a:ext cx="3594699" cy="3491233"/>
          </a:xfrm>
          <a:prstGeom prst="rect">
            <a:avLst/>
          </a:prstGeom>
        </p:spPr>
      </p:pic>
      <p:sp>
        <p:nvSpPr>
          <p:cNvPr id="9" name="Rectángulo 5"/>
          <p:cNvSpPr/>
          <p:nvPr/>
        </p:nvSpPr>
        <p:spPr>
          <a:xfrm>
            <a:off x="5858890" y="1498203"/>
            <a:ext cx="2167003" cy="307777"/>
          </a:xfrm>
          <a:prstGeom prst="rect">
            <a:avLst/>
          </a:prstGeom>
        </p:spPr>
        <p:txBody>
          <a:bodyPr wrap="none">
            <a:spAutoFit/>
          </a:bodyPr>
          <a:lstStyle/>
          <a:p>
            <a:r>
              <a:rPr lang="es-ES" sz="1400" b="1" dirty="0"/>
              <a:t>Cordón de peajes de Oslo</a:t>
            </a:r>
            <a:r>
              <a:rPr lang="es-ES" sz="1400" b="1" baseline="30000" dirty="0"/>
              <a:t>1</a:t>
            </a:r>
            <a:endParaRPr lang="en-US" sz="1400" b="1" baseline="30000" dirty="0"/>
          </a:p>
        </p:txBody>
      </p:sp>
      <p:sp>
        <p:nvSpPr>
          <p:cNvPr id="10" name="Rectángulo 5"/>
          <p:cNvSpPr/>
          <p:nvPr/>
        </p:nvSpPr>
        <p:spPr>
          <a:xfrm>
            <a:off x="6713969" y="4669130"/>
            <a:ext cx="1970567" cy="617733"/>
          </a:xfrm>
          <a:prstGeom prst="rect">
            <a:avLst/>
          </a:prstGeom>
          <a:solidFill>
            <a:schemeClr val="bg1"/>
          </a:solidFill>
        </p:spPr>
        <p:txBody>
          <a:bodyPr wrap="square">
            <a:spAutoFit/>
          </a:bodyPr>
          <a:lstStyle/>
          <a:p>
            <a:pPr>
              <a:lnSpc>
                <a:spcPct val="150000"/>
              </a:lnSpc>
            </a:pPr>
            <a:r>
              <a:rPr lang="es-ES" sz="1200" b="1" dirty="0"/>
              <a:t>Borde la ciudad</a:t>
            </a:r>
          </a:p>
          <a:p>
            <a:pPr>
              <a:lnSpc>
                <a:spcPct val="150000"/>
              </a:lnSpc>
            </a:pPr>
            <a:r>
              <a:rPr lang="es-ES" sz="1200" b="1" dirty="0"/>
              <a:t>Cordón de peajes</a:t>
            </a:r>
            <a:endParaRPr lang="en-US" sz="1200" b="1" dirty="0"/>
          </a:p>
        </p:txBody>
      </p:sp>
      <p:sp>
        <p:nvSpPr>
          <p:cNvPr id="13" name="CuadroTexto 12"/>
          <p:cNvSpPr txBox="1"/>
          <p:nvPr/>
        </p:nvSpPr>
        <p:spPr>
          <a:xfrm>
            <a:off x="304800" y="6560753"/>
            <a:ext cx="4794558" cy="230832"/>
          </a:xfrm>
          <a:prstGeom prst="rect">
            <a:avLst/>
          </a:prstGeom>
          <a:noFill/>
        </p:spPr>
        <p:txBody>
          <a:bodyPr wrap="square" rtlCol="0">
            <a:spAutoFit/>
          </a:bodyPr>
          <a:lstStyle/>
          <a:p>
            <a:r>
              <a:rPr lang="es-CO" sz="900" dirty="0"/>
              <a:t>1. Fuentes: </a:t>
            </a:r>
            <a:r>
              <a:rPr lang="es-CO" sz="900" dirty="0" err="1"/>
              <a:t>Ruter</a:t>
            </a:r>
            <a:r>
              <a:rPr lang="es-CO" sz="900" dirty="0"/>
              <a:t> AS – </a:t>
            </a:r>
            <a:r>
              <a:rPr lang="es-CO" sz="900" dirty="0" err="1"/>
              <a:t>Financing</a:t>
            </a:r>
            <a:r>
              <a:rPr lang="es-CO" sz="900" dirty="0"/>
              <a:t> </a:t>
            </a:r>
            <a:r>
              <a:rPr lang="es-CO" sz="900" dirty="0" err="1"/>
              <a:t>Public</a:t>
            </a:r>
            <a:r>
              <a:rPr lang="es-CO" sz="900" dirty="0"/>
              <a:t> </a:t>
            </a:r>
            <a:r>
              <a:rPr lang="es-CO" sz="900" dirty="0" err="1"/>
              <a:t>Transport</a:t>
            </a:r>
            <a:r>
              <a:rPr lang="es-CO" sz="900" dirty="0"/>
              <a:t> </a:t>
            </a:r>
            <a:r>
              <a:rPr lang="es-CO" sz="900" dirty="0" err="1"/>
              <a:t>Oslo’sl</a:t>
            </a:r>
            <a:r>
              <a:rPr lang="es-CO" sz="900" dirty="0"/>
              <a:t> </a:t>
            </a:r>
            <a:r>
              <a:rPr lang="es-CO" sz="900" dirty="0" err="1"/>
              <a:t>ong</a:t>
            </a:r>
            <a:r>
              <a:rPr lang="es-CO" sz="900" dirty="0"/>
              <a:t> </a:t>
            </a:r>
            <a:r>
              <a:rPr lang="es-CO" sz="900" dirty="0" err="1"/>
              <a:t>term</a:t>
            </a:r>
            <a:r>
              <a:rPr lang="es-CO" sz="900" dirty="0"/>
              <a:t> </a:t>
            </a:r>
            <a:r>
              <a:rPr lang="es-CO" sz="900" dirty="0" err="1"/>
              <a:t>funding</a:t>
            </a:r>
            <a:r>
              <a:rPr lang="es-CO" sz="900" dirty="0"/>
              <a:t> </a:t>
            </a:r>
            <a:r>
              <a:rPr lang="es-CO" sz="900" dirty="0" err="1"/>
              <a:t>commitment</a:t>
            </a:r>
            <a:r>
              <a:rPr lang="es-CO" sz="900" dirty="0"/>
              <a:t> </a:t>
            </a:r>
          </a:p>
        </p:txBody>
      </p:sp>
      <p:sp>
        <p:nvSpPr>
          <p:cNvPr id="12" name="Rectángulo 2"/>
          <p:cNvSpPr/>
          <p:nvPr/>
        </p:nvSpPr>
        <p:spPr>
          <a:xfrm>
            <a:off x="162115" y="1404097"/>
            <a:ext cx="3829699" cy="4985980"/>
          </a:xfrm>
          <a:prstGeom prst="rect">
            <a:avLst/>
          </a:prstGeom>
        </p:spPr>
        <p:txBody>
          <a:bodyPr wrap="square">
            <a:spAutoFit/>
          </a:bodyPr>
          <a:lstStyle/>
          <a:p>
            <a:pPr marL="285750" indent="-285750">
              <a:buSzPct val="70000"/>
              <a:buFont typeface="Wingdings" panose="05000000000000000000" pitchFamily="2" charset="2"/>
              <a:buChar char="q"/>
            </a:pPr>
            <a:endParaRPr lang="es-ES" sz="1600" dirty="0">
              <a:solidFill>
                <a:schemeClr val="tx2"/>
              </a:solidFill>
            </a:endParaRPr>
          </a:p>
          <a:p>
            <a:pPr>
              <a:buSzPct val="70000"/>
            </a:pPr>
            <a:endParaRPr lang="es-ES" sz="1000" dirty="0">
              <a:solidFill>
                <a:schemeClr val="tx2"/>
              </a:solidFill>
            </a:endParaRPr>
          </a:p>
          <a:p>
            <a:pPr marL="574675" indent="-285750">
              <a:buSzPct val="70000"/>
              <a:buFont typeface="Wingdings" panose="05000000000000000000" pitchFamily="2" charset="2"/>
              <a:buChar char="q"/>
              <a:tabLst>
                <a:tab pos="223838" algn="l"/>
              </a:tabLst>
            </a:pPr>
            <a:r>
              <a:rPr lang="es-ES" sz="1600" b="1" dirty="0">
                <a:solidFill>
                  <a:schemeClr val="tx2"/>
                </a:solidFill>
              </a:rPr>
              <a:t>Origen: </a:t>
            </a:r>
            <a:r>
              <a:rPr lang="es-ES" sz="1600" dirty="0"/>
              <a:t>Cubrir necesidades de financiación (1990) ante la proyecciones de crecimiento (30% en 20 años) </a:t>
            </a:r>
          </a:p>
          <a:p>
            <a:pPr marL="574675" indent="-285750">
              <a:buSzPct val="70000"/>
              <a:buFont typeface="Wingdings" panose="05000000000000000000" pitchFamily="2" charset="2"/>
              <a:buChar char="q"/>
              <a:tabLst>
                <a:tab pos="223838" algn="l"/>
              </a:tabLst>
            </a:pPr>
            <a:endParaRPr lang="es-ES" sz="1600" dirty="0"/>
          </a:p>
          <a:p>
            <a:pPr marL="574675" indent="-285750">
              <a:buSzPct val="70000"/>
              <a:buFont typeface="Wingdings" panose="05000000000000000000" pitchFamily="2" charset="2"/>
              <a:buChar char="q"/>
              <a:tabLst>
                <a:tab pos="223838" algn="l"/>
              </a:tabLst>
            </a:pPr>
            <a:r>
              <a:rPr lang="es-ES" sz="1600" b="1" dirty="0">
                <a:solidFill>
                  <a:schemeClr val="tx2"/>
                </a:solidFill>
              </a:rPr>
              <a:t>Tipo de intervención: </a:t>
            </a:r>
            <a:r>
              <a:rPr lang="es-ES" sz="1600" dirty="0"/>
              <a:t>Cobros de peajes en todas las vías de acceso a la ciudad </a:t>
            </a:r>
          </a:p>
          <a:p>
            <a:pPr marL="288925">
              <a:buSzPct val="70000"/>
              <a:tabLst>
                <a:tab pos="223838" algn="l"/>
              </a:tabLst>
            </a:pPr>
            <a:endParaRPr lang="es-ES" sz="1600" dirty="0"/>
          </a:p>
          <a:p>
            <a:pPr marL="574675" indent="-285750">
              <a:buSzPct val="70000"/>
              <a:buFont typeface="Wingdings" panose="05000000000000000000" pitchFamily="2" charset="2"/>
              <a:buChar char="q"/>
              <a:tabLst>
                <a:tab pos="223838" algn="l"/>
              </a:tabLst>
            </a:pPr>
            <a:r>
              <a:rPr lang="es-ES" sz="1600" b="1" dirty="0">
                <a:solidFill>
                  <a:schemeClr val="tx2"/>
                </a:solidFill>
              </a:rPr>
              <a:t>Enfoque: </a:t>
            </a:r>
            <a:r>
              <a:rPr lang="es-ES" sz="1600" dirty="0"/>
              <a:t>Inicialmente, el objetivo del programa era financiación de infraestructura. Con el tiempo se reenfocó a complementar fuentes de fondeo para TP </a:t>
            </a:r>
          </a:p>
          <a:p>
            <a:pPr marL="574675" indent="-285750">
              <a:buSzPct val="70000"/>
              <a:buFont typeface="Wingdings" panose="05000000000000000000" pitchFamily="2" charset="2"/>
              <a:buChar char="q"/>
              <a:tabLst>
                <a:tab pos="223838" algn="l"/>
              </a:tabLst>
            </a:pPr>
            <a:endParaRPr lang="es-ES" sz="1600" dirty="0"/>
          </a:p>
          <a:p>
            <a:pPr marL="574675" indent="-285750">
              <a:buSzPct val="70000"/>
              <a:buFont typeface="Wingdings" panose="05000000000000000000" pitchFamily="2" charset="2"/>
              <a:buChar char="q"/>
              <a:tabLst>
                <a:tab pos="223838" algn="l"/>
              </a:tabLst>
            </a:pPr>
            <a:endParaRPr lang="es-ES" sz="1600" dirty="0"/>
          </a:p>
          <a:p>
            <a:pPr marL="288925">
              <a:buSzPct val="70000"/>
              <a:tabLst>
                <a:tab pos="223838" algn="l"/>
              </a:tabLst>
            </a:pPr>
            <a:endParaRPr lang="es-ES" sz="1600" b="1" dirty="0">
              <a:solidFill>
                <a:schemeClr val="tx2"/>
              </a:solidFill>
            </a:endParaRPr>
          </a:p>
          <a:p>
            <a:pPr marL="1031875" lvl="1" indent="-285750">
              <a:buSzPct val="70000"/>
              <a:buFont typeface="Wingdings" panose="05000000000000000000" pitchFamily="2" charset="2"/>
              <a:buChar char="q"/>
              <a:tabLst>
                <a:tab pos="223838" algn="l"/>
              </a:tabLst>
            </a:pPr>
            <a:endParaRPr lang="es-ES" sz="1600" dirty="0"/>
          </a:p>
          <a:p>
            <a:pPr marL="288925">
              <a:buSzPct val="70000"/>
              <a:tabLst>
                <a:tab pos="223838" algn="l"/>
              </a:tabLst>
            </a:pPr>
            <a:endParaRPr lang="es-ES" sz="400" dirty="0"/>
          </a:p>
        </p:txBody>
      </p:sp>
    </p:spTree>
    <p:extLst>
      <p:ext uri="{BB962C8B-B14F-4D97-AF65-F5344CB8AC3E}">
        <p14:creationId xmlns:p14="http://schemas.microsoft.com/office/powerpoint/2010/main" val="221912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17</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1141591" y="389857"/>
            <a:ext cx="6962775" cy="487363"/>
          </a:xfrm>
        </p:spPr>
        <p:txBody>
          <a:bodyPr/>
          <a:lstStyle/>
          <a:p>
            <a:pPr eaLnBrk="1" hangingPunct="1">
              <a:defRPr/>
            </a:pPr>
            <a:r>
              <a:rPr lang="es-ES_tradnl" sz="2600" b="1" dirty="0">
                <a:latin typeface="+mn-lt"/>
              </a:rPr>
              <a:t>El cordón de peajes se ha implementado en tres etapas, con enfoques diferentes</a:t>
            </a:r>
          </a:p>
        </p:txBody>
      </p:sp>
      <p:sp>
        <p:nvSpPr>
          <p:cNvPr id="7" name="CuadroTexto 6"/>
          <p:cNvSpPr txBox="1"/>
          <p:nvPr/>
        </p:nvSpPr>
        <p:spPr>
          <a:xfrm>
            <a:off x="259701" y="6429936"/>
            <a:ext cx="7856224" cy="369332"/>
          </a:xfrm>
          <a:prstGeom prst="rect">
            <a:avLst/>
          </a:prstGeom>
          <a:noFill/>
        </p:spPr>
        <p:txBody>
          <a:bodyPr wrap="square" rtlCol="0">
            <a:spAutoFit/>
          </a:bodyPr>
          <a:lstStyle/>
          <a:p>
            <a:r>
              <a:rPr lang="es-CO" sz="900" dirty="0"/>
              <a:t>1. Fuentes: </a:t>
            </a:r>
            <a:r>
              <a:rPr lang="es-CO" sz="900" dirty="0" err="1"/>
              <a:t>Ruter</a:t>
            </a:r>
            <a:r>
              <a:rPr lang="es-CO" sz="900" dirty="0"/>
              <a:t> AS – </a:t>
            </a:r>
            <a:r>
              <a:rPr lang="es-CO" sz="900" dirty="0" err="1"/>
              <a:t>Financing</a:t>
            </a:r>
            <a:r>
              <a:rPr lang="es-CO" sz="900" dirty="0"/>
              <a:t> </a:t>
            </a:r>
            <a:r>
              <a:rPr lang="es-CO" sz="900" dirty="0" err="1"/>
              <a:t>Public</a:t>
            </a:r>
            <a:r>
              <a:rPr lang="es-CO" sz="900" dirty="0"/>
              <a:t> </a:t>
            </a:r>
            <a:r>
              <a:rPr lang="es-CO" sz="900" dirty="0" err="1"/>
              <a:t>Transport</a:t>
            </a:r>
            <a:r>
              <a:rPr lang="es-CO" sz="900" dirty="0"/>
              <a:t> </a:t>
            </a:r>
            <a:r>
              <a:rPr lang="es-CO" sz="900" dirty="0" err="1"/>
              <a:t>Oslo’sl</a:t>
            </a:r>
            <a:r>
              <a:rPr lang="es-CO" sz="900" dirty="0"/>
              <a:t> </a:t>
            </a:r>
            <a:r>
              <a:rPr lang="es-CO" sz="900" dirty="0" err="1"/>
              <a:t>ong</a:t>
            </a:r>
            <a:r>
              <a:rPr lang="es-CO" sz="900" dirty="0"/>
              <a:t> </a:t>
            </a:r>
            <a:r>
              <a:rPr lang="es-CO" sz="900" dirty="0" err="1"/>
              <a:t>term</a:t>
            </a:r>
            <a:r>
              <a:rPr lang="es-CO" sz="900" dirty="0"/>
              <a:t> </a:t>
            </a:r>
            <a:r>
              <a:rPr lang="es-CO" sz="900" dirty="0" err="1"/>
              <a:t>funding</a:t>
            </a:r>
            <a:r>
              <a:rPr lang="es-CO" sz="900" dirty="0"/>
              <a:t> </a:t>
            </a:r>
            <a:r>
              <a:rPr lang="es-CO" sz="900" dirty="0" err="1"/>
              <a:t>commitment</a:t>
            </a:r>
            <a:endParaRPr lang="es-CO" sz="900" dirty="0"/>
          </a:p>
          <a:p>
            <a:pPr algn="ctr"/>
            <a:endParaRPr lang="es-CO" sz="900" dirty="0"/>
          </a:p>
        </p:txBody>
      </p:sp>
      <p:sp>
        <p:nvSpPr>
          <p:cNvPr id="8" name="Rectángulo 5"/>
          <p:cNvSpPr/>
          <p:nvPr/>
        </p:nvSpPr>
        <p:spPr>
          <a:xfrm>
            <a:off x="3440928" y="1303295"/>
            <a:ext cx="2364109" cy="400110"/>
          </a:xfrm>
          <a:prstGeom prst="rect">
            <a:avLst/>
          </a:prstGeom>
        </p:spPr>
        <p:txBody>
          <a:bodyPr wrap="none">
            <a:spAutoFit/>
          </a:bodyPr>
          <a:lstStyle/>
          <a:p>
            <a:pPr algn="ctr"/>
            <a:r>
              <a:rPr lang="es-ES" sz="2000" b="1" dirty="0"/>
              <a:t>Etapas del programa</a:t>
            </a:r>
            <a:endParaRPr lang="en-US" sz="2000" b="1" baseline="30000" dirty="0"/>
          </a:p>
        </p:txBody>
      </p:sp>
      <p:sp>
        <p:nvSpPr>
          <p:cNvPr id="10" name="Rectángulo 2"/>
          <p:cNvSpPr/>
          <p:nvPr/>
        </p:nvSpPr>
        <p:spPr>
          <a:xfrm>
            <a:off x="248913" y="4456243"/>
            <a:ext cx="8646174" cy="2816156"/>
          </a:xfrm>
          <a:prstGeom prst="rect">
            <a:avLst/>
          </a:prstGeom>
        </p:spPr>
        <p:txBody>
          <a:bodyPr wrap="square">
            <a:spAutoFit/>
          </a:bodyPr>
          <a:lstStyle/>
          <a:p>
            <a:pPr>
              <a:buSzPct val="70000"/>
            </a:pPr>
            <a:endParaRPr lang="es-ES" sz="1100" dirty="0">
              <a:solidFill>
                <a:schemeClr val="tx2"/>
              </a:solidFill>
            </a:endParaRPr>
          </a:p>
          <a:p>
            <a:pPr marL="574675" indent="-285750">
              <a:buSzPct val="70000"/>
              <a:buFont typeface="Wingdings" panose="05000000000000000000" pitchFamily="2" charset="2"/>
              <a:buChar char="q"/>
              <a:tabLst>
                <a:tab pos="223838" algn="l"/>
              </a:tabLst>
            </a:pPr>
            <a:r>
              <a:rPr lang="es-ES" sz="2000" b="1" dirty="0">
                <a:solidFill>
                  <a:schemeClr val="tx2"/>
                </a:solidFill>
              </a:rPr>
              <a:t>Funcionamiento: </a:t>
            </a:r>
            <a:r>
              <a:rPr lang="es-ES" sz="2000" dirty="0"/>
              <a:t>Las ciudades de Oslo y Akershus forman una compañía para administrar y distribuir el recaudo (</a:t>
            </a:r>
            <a:r>
              <a:rPr lang="es-ES" sz="2000" dirty="0" err="1"/>
              <a:t>Fjellinjen</a:t>
            </a:r>
            <a:r>
              <a:rPr lang="es-ES" sz="2000" dirty="0"/>
              <a:t>) </a:t>
            </a:r>
            <a:r>
              <a:rPr lang="es-ES" sz="2000" dirty="0"/>
              <a:t>~ 2 Billones NOK/año</a:t>
            </a:r>
            <a:endParaRPr lang="es-ES" sz="2000" dirty="0"/>
          </a:p>
          <a:p>
            <a:pPr marL="574675" indent="-285750">
              <a:buSzPct val="70000"/>
              <a:buFont typeface="Wingdings" panose="05000000000000000000" pitchFamily="2" charset="2"/>
              <a:buChar char="q"/>
              <a:tabLst>
                <a:tab pos="223838" algn="l"/>
              </a:tabLst>
            </a:pPr>
            <a:r>
              <a:rPr lang="es-ES" sz="2000" b="1" dirty="0">
                <a:solidFill>
                  <a:schemeClr val="tx2"/>
                </a:solidFill>
              </a:rPr>
              <a:t>Tecnología:  </a:t>
            </a:r>
            <a:r>
              <a:rPr lang="es-ES" sz="2000" dirty="0"/>
              <a:t>Desde 2009 los peajes se han modernizado para hacer cobros automáticos (</a:t>
            </a:r>
            <a:r>
              <a:rPr lang="es-ES" sz="2000" dirty="0" err="1"/>
              <a:t>transponder</a:t>
            </a:r>
            <a:r>
              <a:rPr lang="es-ES" sz="2000" dirty="0"/>
              <a:t>). Tarifa: ~33 NOK/viaje</a:t>
            </a:r>
          </a:p>
          <a:p>
            <a:pPr marL="574675" indent="-285750">
              <a:buSzPct val="70000"/>
              <a:buFont typeface="Wingdings" panose="05000000000000000000" pitchFamily="2" charset="2"/>
              <a:buChar char="q"/>
              <a:tabLst>
                <a:tab pos="223838" algn="l"/>
              </a:tabLst>
            </a:pPr>
            <a:r>
              <a:rPr lang="es-ES" sz="2000" b="1" dirty="0">
                <a:solidFill>
                  <a:schemeClr val="tx2"/>
                </a:solidFill>
              </a:rPr>
              <a:t>Aceptación: </a:t>
            </a:r>
            <a:r>
              <a:rPr lang="es-ES" sz="2000" dirty="0"/>
              <a:t>75% de la ciudadanía (2014)</a:t>
            </a:r>
          </a:p>
          <a:p>
            <a:pPr marL="574675" indent="-285750">
              <a:buSzPct val="70000"/>
              <a:buFont typeface="Wingdings" panose="05000000000000000000" pitchFamily="2" charset="2"/>
              <a:buChar char="q"/>
              <a:tabLst>
                <a:tab pos="223838" algn="l"/>
              </a:tabLst>
            </a:pPr>
            <a:endParaRPr lang="es-ES" sz="2000" dirty="0"/>
          </a:p>
          <a:p>
            <a:pPr marL="288925">
              <a:buSzPct val="70000"/>
              <a:tabLst>
                <a:tab pos="223838" algn="l"/>
              </a:tabLst>
            </a:pPr>
            <a:endParaRPr lang="es-ES" sz="2000" b="1" dirty="0">
              <a:solidFill>
                <a:schemeClr val="tx2"/>
              </a:solidFill>
            </a:endParaRPr>
          </a:p>
          <a:p>
            <a:pPr marL="1031875" lvl="1" indent="-285750">
              <a:buSzPct val="70000"/>
              <a:buFont typeface="Wingdings" panose="05000000000000000000" pitchFamily="2" charset="2"/>
              <a:buChar char="q"/>
              <a:tabLst>
                <a:tab pos="223838" algn="l"/>
              </a:tabLst>
            </a:pPr>
            <a:endParaRPr lang="es-ES" sz="2000" dirty="0"/>
          </a:p>
          <a:p>
            <a:pPr marL="288925">
              <a:buSzPct val="70000"/>
              <a:tabLst>
                <a:tab pos="223838" algn="l"/>
              </a:tabLst>
            </a:pPr>
            <a:endParaRPr lang="es-ES" sz="600" dirty="0"/>
          </a:p>
        </p:txBody>
      </p:sp>
      <p:graphicFrame>
        <p:nvGraphicFramePr>
          <p:cNvPr id="2" name="Table 1"/>
          <p:cNvGraphicFramePr>
            <a:graphicFrameLocks noGrp="1"/>
          </p:cNvGraphicFramePr>
          <p:nvPr>
            <p:extLst>
              <p:ext uri="{D42A27DB-BD31-4B8C-83A1-F6EECF244321}">
                <p14:modId xmlns:p14="http://schemas.microsoft.com/office/powerpoint/2010/main" val="4287901079"/>
              </p:ext>
            </p:extLst>
          </p:nvPr>
        </p:nvGraphicFramePr>
        <p:xfrm>
          <a:off x="333375" y="1932821"/>
          <a:ext cx="8267700" cy="2525295"/>
        </p:xfrm>
        <a:graphic>
          <a:graphicData uri="http://schemas.openxmlformats.org/drawingml/2006/table">
            <a:tbl>
              <a:tblPr>
                <a:tableStyleId>{5C22544A-7EE6-4342-B048-85BDC9FD1C3A}</a:tableStyleId>
              </a:tblPr>
              <a:tblGrid>
                <a:gridCol w="678944">
                  <a:extLst>
                    <a:ext uri="{9D8B030D-6E8A-4147-A177-3AD203B41FA5}">
                      <a16:colId xmlns:a16="http://schemas.microsoft.com/office/drawing/2014/main" val="4074456849"/>
                    </a:ext>
                  </a:extLst>
                </a:gridCol>
                <a:gridCol w="371298">
                  <a:extLst>
                    <a:ext uri="{9D8B030D-6E8A-4147-A177-3AD203B41FA5}">
                      <a16:colId xmlns:a16="http://schemas.microsoft.com/office/drawing/2014/main" val="260142425"/>
                    </a:ext>
                  </a:extLst>
                </a:gridCol>
                <a:gridCol w="5369608">
                  <a:extLst>
                    <a:ext uri="{9D8B030D-6E8A-4147-A177-3AD203B41FA5}">
                      <a16:colId xmlns:a16="http://schemas.microsoft.com/office/drawing/2014/main" val="3074833572"/>
                    </a:ext>
                  </a:extLst>
                </a:gridCol>
                <a:gridCol w="1847850">
                  <a:extLst>
                    <a:ext uri="{9D8B030D-6E8A-4147-A177-3AD203B41FA5}">
                      <a16:colId xmlns:a16="http://schemas.microsoft.com/office/drawing/2014/main" val="2477051477"/>
                    </a:ext>
                  </a:extLst>
                </a:gridCol>
              </a:tblGrid>
              <a:tr h="409038">
                <a:tc>
                  <a:txBody>
                    <a:bodyPr/>
                    <a:lstStyle/>
                    <a:p>
                      <a:pPr algn="ctr" fontAlgn="b"/>
                      <a:r>
                        <a:rPr lang="en-US" sz="1800" b="1" u="none" strike="noStrike" dirty="0" err="1">
                          <a:effectLst/>
                        </a:rPr>
                        <a:t>Año</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n-US" sz="1800" b="1" u="none" strike="noStrike" dirty="0">
                          <a:effectLst/>
                        </a:rPr>
                        <a:t>No.</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n-US" sz="1800" b="1" u="none" strike="noStrike" dirty="0" err="1">
                          <a:effectLst/>
                        </a:rPr>
                        <a:t>Uso</a:t>
                      </a:r>
                      <a:r>
                        <a:rPr lang="en-US" sz="1800" b="1" u="none" strike="noStrike" dirty="0">
                          <a:effectLst/>
                        </a:rPr>
                        <a:t> de </a:t>
                      </a:r>
                      <a:r>
                        <a:rPr lang="en-US" sz="1800" b="1" u="none" strike="noStrike" dirty="0" err="1">
                          <a:effectLst/>
                        </a:rPr>
                        <a:t>los</a:t>
                      </a:r>
                      <a:r>
                        <a:rPr lang="en-US" sz="1800" b="1" u="none" strike="noStrike" dirty="0">
                          <a:effectLst/>
                        </a:rPr>
                        <a:t> </a:t>
                      </a:r>
                      <a:r>
                        <a:rPr lang="en-US" sz="1800" b="1" u="none" strike="noStrike" dirty="0" err="1">
                          <a:effectLst/>
                        </a:rPr>
                        <a:t>fondos</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n-US" sz="1800" b="1" u="none" strike="noStrike" dirty="0">
                          <a:effectLst/>
                        </a:rPr>
                        <a:t>Valor </a:t>
                      </a:r>
                      <a:r>
                        <a:rPr lang="en-US" sz="1800" b="1" u="none" strike="noStrike" dirty="0" err="1">
                          <a:effectLst/>
                        </a:rPr>
                        <a:t>inversiones</a:t>
                      </a:r>
                      <a:r>
                        <a:rPr lang="en-US" sz="1800" b="1" u="none" strike="noStrike" baseline="0" dirty="0">
                          <a:effectLst/>
                        </a:rPr>
                        <a:t> </a:t>
                      </a:r>
                    </a:p>
                    <a:p>
                      <a:pPr algn="ctr" fontAlgn="b"/>
                      <a:r>
                        <a:rPr lang="en-US" sz="1800" b="1" u="none" strike="noStrike" baseline="0" dirty="0">
                          <a:effectLst/>
                        </a:rPr>
                        <a:t>1 USD ~ 9 NOK</a:t>
                      </a:r>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602270214"/>
                  </a:ext>
                </a:extLst>
              </a:tr>
              <a:tr h="850800">
                <a:tc>
                  <a:txBody>
                    <a:bodyPr/>
                    <a:lstStyle/>
                    <a:p>
                      <a:pPr algn="ctr" fontAlgn="b"/>
                      <a:r>
                        <a:rPr lang="en-US" sz="1800" u="none" strike="noStrike" dirty="0">
                          <a:effectLst/>
                        </a:rPr>
                        <a:t>1990</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800" u="none" strike="noStrike" dirty="0">
                          <a:effectLst/>
                        </a:rPr>
                        <a:t>Construcción de vías y el túnel central de Oslo. 10% para infraestructura de TP</a:t>
                      </a:r>
                      <a:endParaRPr lang="es-E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1800" u="none" strike="noStrike" dirty="0">
                          <a:effectLst/>
                        </a:rPr>
                        <a:t>NOK 11 </a:t>
                      </a:r>
                      <a:r>
                        <a:rPr lang="en-US" sz="1800" u="none" strike="noStrike" dirty="0" err="1">
                          <a:effectLst/>
                        </a:rPr>
                        <a:t>Billones</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656452349"/>
                  </a:ext>
                </a:extLst>
              </a:tr>
              <a:tr h="409038">
                <a:tc>
                  <a:txBody>
                    <a:bodyPr/>
                    <a:lstStyle/>
                    <a:p>
                      <a:pPr algn="ctr" fontAlgn="b"/>
                      <a:r>
                        <a:rPr lang="en-US" sz="1800" u="none" strike="noStrike" dirty="0">
                          <a:effectLst/>
                        </a:rPr>
                        <a:t>2001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800" u="none" strike="noStrike" dirty="0">
                          <a:effectLst/>
                        </a:rPr>
                        <a:t>Inversiones en vías férreas y para amortizar nuevo material rodante </a:t>
                      </a:r>
                      <a:endParaRPr lang="es-E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1800" u="none" strike="noStrike" dirty="0">
                          <a:effectLst/>
                        </a:rPr>
                        <a:t>NOK 16 </a:t>
                      </a:r>
                      <a:r>
                        <a:rPr lang="en-US" sz="1800" u="none" strike="noStrike" dirty="0" err="1">
                          <a:effectLst/>
                        </a:rPr>
                        <a:t>Billones</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95265103"/>
                  </a:ext>
                </a:extLst>
              </a:tr>
              <a:tr h="556292">
                <a:tc>
                  <a:txBody>
                    <a:bodyPr/>
                    <a:lstStyle/>
                    <a:p>
                      <a:pPr algn="ctr" fontAlgn="b"/>
                      <a:r>
                        <a:rPr lang="en-US" sz="1800" u="none" strike="noStrike" dirty="0">
                          <a:effectLst/>
                        </a:rPr>
                        <a:t>2008</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es-ES" sz="1800" u="none" strike="noStrike" dirty="0">
                          <a:effectLst/>
                        </a:rPr>
                        <a:t>Infraestructura regional y gastos operativos del TP. Enfoque dirigido a</a:t>
                      </a:r>
                      <a:r>
                        <a:rPr lang="es-ES" sz="1800" u="none" strike="noStrike" baseline="0" dirty="0">
                          <a:effectLst/>
                        </a:rPr>
                        <a:t> movilidad </a:t>
                      </a:r>
                      <a:r>
                        <a:rPr lang="es-ES" sz="1800" u="none" strike="noStrike" baseline="0" dirty="0" err="1">
                          <a:effectLst/>
                        </a:rPr>
                        <a:t>sostenibile</a:t>
                      </a:r>
                      <a:endParaRPr lang="es-E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1800" u="none" strike="noStrike" dirty="0">
                          <a:effectLst/>
                        </a:rPr>
                        <a:t>NOK 53 </a:t>
                      </a:r>
                      <a:r>
                        <a:rPr lang="en-US" sz="1800" u="none" strike="noStrike" dirty="0" err="1">
                          <a:effectLst/>
                        </a:rPr>
                        <a:t>Billones</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436543262"/>
                  </a:ext>
                </a:extLst>
              </a:tr>
            </a:tbl>
          </a:graphicData>
        </a:graphic>
      </p:graphicFrame>
    </p:spTree>
    <p:extLst>
      <p:ext uri="{BB962C8B-B14F-4D97-AF65-F5344CB8AC3E}">
        <p14:creationId xmlns:p14="http://schemas.microsoft.com/office/powerpoint/2010/main" val="113931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18</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331787"/>
            <a:ext cx="8229600" cy="487363"/>
          </a:xfrm>
        </p:spPr>
        <p:txBody>
          <a:bodyPr/>
          <a:lstStyle/>
          <a:p>
            <a:pPr eaLnBrk="1" hangingPunct="1">
              <a:defRPr/>
            </a:pPr>
            <a:r>
              <a:rPr lang="es-ES_tradnl" sz="2400" b="1" dirty="0">
                <a:latin typeface="+mn-lt"/>
              </a:rPr>
              <a:t>Ha aumentado el uso de transporte público y el uso del auto privado no está creciendo al mismo ritmo</a:t>
            </a:r>
          </a:p>
        </p:txBody>
      </p:sp>
      <p:sp>
        <p:nvSpPr>
          <p:cNvPr id="3" name="Rectángulo 2"/>
          <p:cNvSpPr/>
          <p:nvPr/>
        </p:nvSpPr>
        <p:spPr>
          <a:xfrm>
            <a:off x="512898" y="1356700"/>
            <a:ext cx="7813403" cy="307777"/>
          </a:xfrm>
          <a:prstGeom prst="rect">
            <a:avLst/>
          </a:prstGeom>
        </p:spPr>
        <p:txBody>
          <a:bodyPr wrap="square">
            <a:spAutoFit/>
          </a:bodyPr>
          <a:lstStyle/>
          <a:p>
            <a:pPr algn="ctr">
              <a:buSzPct val="70000"/>
            </a:pPr>
            <a:r>
              <a:rPr lang="es-ES" sz="1400" b="1" dirty="0"/>
              <a:t>Índice de crecimiento normalizado – Oslo y Akershus. Año 2007 =100</a:t>
            </a:r>
            <a:r>
              <a:rPr lang="es-ES" sz="1400" b="1" baseline="30000" dirty="0"/>
              <a:t>1</a:t>
            </a:r>
          </a:p>
        </p:txBody>
      </p:sp>
      <p:sp>
        <p:nvSpPr>
          <p:cNvPr id="7" name="CuadroTexto 6"/>
          <p:cNvSpPr txBox="1"/>
          <p:nvPr/>
        </p:nvSpPr>
        <p:spPr>
          <a:xfrm>
            <a:off x="186113" y="6538912"/>
            <a:ext cx="6010419" cy="369332"/>
          </a:xfrm>
          <a:prstGeom prst="rect">
            <a:avLst/>
          </a:prstGeom>
          <a:noFill/>
        </p:spPr>
        <p:txBody>
          <a:bodyPr wrap="square" rtlCol="0">
            <a:spAutoFit/>
          </a:bodyPr>
          <a:lstStyle/>
          <a:p>
            <a:r>
              <a:rPr lang="es-CO" sz="900" dirty="0"/>
              <a:t>1. Fuentes: </a:t>
            </a:r>
            <a:r>
              <a:rPr lang="es-CO" sz="900" dirty="0" err="1"/>
              <a:t>Ruter</a:t>
            </a:r>
            <a:r>
              <a:rPr lang="es-CO" sz="900" dirty="0"/>
              <a:t> AS – </a:t>
            </a:r>
            <a:r>
              <a:rPr lang="es-CO" sz="900" dirty="0" err="1"/>
              <a:t>Financing</a:t>
            </a:r>
            <a:r>
              <a:rPr lang="es-CO" sz="900" dirty="0"/>
              <a:t> </a:t>
            </a:r>
            <a:r>
              <a:rPr lang="es-CO" sz="900" dirty="0" err="1"/>
              <a:t>Public</a:t>
            </a:r>
            <a:r>
              <a:rPr lang="es-CO" sz="900" dirty="0"/>
              <a:t> </a:t>
            </a:r>
            <a:r>
              <a:rPr lang="es-CO" sz="900" dirty="0" err="1"/>
              <a:t>Transport</a:t>
            </a:r>
            <a:r>
              <a:rPr lang="es-CO" sz="900" dirty="0"/>
              <a:t> </a:t>
            </a:r>
            <a:r>
              <a:rPr lang="es-CO" sz="900" dirty="0" err="1"/>
              <a:t>Oslo’sl</a:t>
            </a:r>
            <a:r>
              <a:rPr lang="es-CO" sz="900" dirty="0"/>
              <a:t> </a:t>
            </a:r>
            <a:r>
              <a:rPr lang="es-CO" sz="900" dirty="0" err="1"/>
              <a:t>ong</a:t>
            </a:r>
            <a:r>
              <a:rPr lang="es-CO" sz="900" dirty="0"/>
              <a:t> </a:t>
            </a:r>
            <a:r>
              <a:rPr lang="es-CO" sz="900" dirty="0" err="1"/>
              <a:t>term</a:t>
            </a:r>
            <a:r>
              <a:rPr lang="es-CO" sz="900" dirty="0"/>
              <a:t> </a:t>
            </a:r>
            <a:r>
              <a:rPr lang="es-CO" sz="900" dirty="0" err="1"/>
              <a:t>funding</a:t>
            </a:r>
            <a:r>
              <a:rPr lang="es-CO" sz="900" dirty="0"/>
              <a:t> </a:t>
            </a:r>
            <a:r>
              <a:rPr lang="es-CO" sz="900" dirty="0" err="1"/>
              <a:t>commitment</a:t>
            </a:r>
            <a:endParaRPr lang="es-CO" sz="900" dirty="0"/>
          </a:p>
          <a:p>
            <a:endParaRPr lang="es-CO" sz="9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13" y="1719322"/>
            <a:ext cx="8875042" cy="3974263"/>
          </a:xfrm>
          <a:prstGeom prst="rect">
            <a:avLst/>
          </a:prstGeom>
        </p:spPr>
      </p:pic>
      <p:sp>
        <p:nvSpPr>
          <p:cNvPr id="8" name="Rectángulo 2"/>
          <p:cNvSpPr/>
          <p:nvPr/>
        </p:nvSpPr>
        <p:spPr>
          <a:xfrm>
            <a:off x="186113" y="5762810"/>
            <a:ext cx="8646174" cy="492443"/>
          </a:xfrm>
          <a:prstGeom prst="rect">
            <a:avLst/>
          </a:prstGeom>
        </p:spPr>
        <p:txBody>
          <a:bodyPr wrap="square">
            <a:spAutoFit/>
          </a:bodyPr>
          <a:lstStyle/>
          <a:p>
            <a:pPr marL="574675" indent="-285750">
              <a:buSzPct val="70000"/>
              <a:buFont typeface="Wingdings" panose="05000000000000000000" pitchFamily="2" charset="2"/>
              <a:buChar char="q"/>
              <a:tabLst>
                <a:tab pos="223838" algn="l"/>
              </a:tabLst>
            </a:pPr>
            <a:r>
              <a:rPr lang="es-ES" sz="2000" b="1" dirty="0">
                <a:solidFill>
                  <a:schemeClr val="tx2"/>
                </a:solidFill>
              </a:rPr>
              <a:t>Satisfacción con el TP: </a:t>
            </a:r>
            <a:r>
              <a:rPr lang="es-ES" sz="2000" dirty="0"/>
              <a:t>Aumentó de 44% a 69% entre 2001 y 2014 </a:t>
            </a:r>
          </a:p>
          <a:p>
            <a:pPr marL="288925">
              <a:buSzPct val="70000"/>
              <a:tabLst>
                <a:tab pos="223838" algn="l"/>
              </a:tabLst>
            </a:pPr>
            <a:endParaRPr lang="es-ES" sz="600" dirty="0"/>
          </a:p>
        </p:txBody>
      </p:sp>
    </p:spTree>
    <p:extLst>
      <p:ext uri="{BB962C8B-B14F-4D97-AF65-F5344CB8AC3E}">
        <p14:creationId xmlns:p14="http://schemas.microsoft.com/office/powerpoint/2010/main" val="359577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3358" y="1981259"/>
            <a:ext cx="6426679" cy="2244275"/>
          </a:xfrm>
        </p:spPr>
        <p:txBody>
          <a:bodyPr/>
          <a:lstStyle/>
          <a:p>
            <a:r>
              <a:rPr lang="es-ES_tradnl" sz="3200" cap="small" dirty="0"/>
              <a:t>reflexiones sobre los retos en la financiación del transporte público</a:t>
            </a:r>
          </a:p>
        </p:txBody>
      </p:sp>
      <p:sp>
        <p:nvSpPr>
          <p:cNvPr id="4"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19</a:t>
            </a:fld>
            <a:endParaRPr lang="en-US" altLang="en-US" sz="1200">
              <a:solidFill>
                <a:srgbClr val="898989"/>
              </a:solidFill>
            </a:endParaRPr>
          </a:p>
          <a:p>
            <a:pPr>
              <a:spcBef>
                <a:spcPct val="0"/>
              </a:spcBef>
              <a:buFontTx/>
              <a:buNone/>
            </a:pPr>
            <a:endParaRPr lang="en-US" altLang="en-US" sz="1200">
              <a:solidFill>
                <a:srgbClr val="898989"/>
              </a:solidFill>
            </a:endParaRPr>
          </a:p>
        </p:txBody>
      </p:sp>
    </p:spTree>
    <p:extLst>
      <p:ext uri="{BB962C8B-B14F-4D97-AF65-F5344CB8AC3E}">
        <p14:creationId xmlns:p14="http://schemas.microsoft.com/office/powerpoint/2010/main" val="316061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9125" y="581589"/>
            <a:ext cx="6297930" cy="1337130"/>
          </a:xfrm>
          <a:prstGeom prst="rect">
            <a:avLst/>
          </a:prstGeom>
        </p:spPr>
      </p:pic>
      <p:pic>
        <p:nvPicPr>
          <p:cNvPr id="5" name="Picture 4"/>
          <p:cNvPicPr>
            <a:picLocks noChangeAspect="1"/>
          </p:cNvPicPr>
          <p:nvPr/>
        </p:nvPicPr>
        <p:blipFill rotWithShape="1">
          <a:blip r:embed="rId3"/>
          <a:srcRect r="27250"/>
          <a:stretch/>
        </p:blipFill>
        <p:spPr>
          <a:xfrm>
            <a:off x="2217420" y="2119352"/>
            <a:ext cx="6652260" cy="1343227"/>
          </a:xfrm>
          <a:prstGeom prst="rect">
            <a:avLst/>
          </a:prstGeom>
        </p:spPr>
      </p:pic>
      <p:pic>
        <p:nvPicPr>
          <p:cNvPr id="7" name="Picture 6"/>
          <p:cNvPicPr>
            <a:picLocks noChangeAspect="1"/>
          </p:cNvPicPr>
          <p:nvPr/>
        </p:nvPicPr>
        <p:blipFill rotWithShape="1">
          <a:blip r:embed="rId4"/>
          <a:srcRect t="168" b="42942"/>
          <a:stretch/>
        </p:blipFill>
        <p:spPr>
          <a:xfrm>
            <a:off x="2234565" y="5015940"/>
            <a:ext cx="3067050" cy="1544321"/>
          </a:xfrm>
          <a:prstGeom prst="rect">
            <a:avLst/>
          </a:prstGeom>
        </p:spPr>
      </p:pic>
      <p:pic>
        <p:nvPicPr>
          <p:cNvPr id="8" name="Picture 7"/>
          <p:cNvPicPr>
            <a:picLocks noChangeAspect="1"/>
          </p:cNvPicPr>
          <p:nvPr/>
        </p:nvPicPr>
        <p:blipFill>
          <a:blip r:embed="rId5"/>
          <a:stretch>
            <a:fillRect/>
          </a:stretch>
        </p:blipFill>
        <p:spPr>
          <a:xfrm>
            <a:off x="0" y="3663212"/>
            <a:ext cx="9144000" cy="1152095"/>
          </a:xfrm>
          <a:prstGeom prst="rect">
            <a:avLst/>
          </a:prstGeom>
        </p:spPr>
      </p:pic>
    </p:spTree>
    <p:extLst>
      <p:ext uri="{BB962C8B-B14F-4D97-AF65-F5344CB8AC3E}">
        <p14:creationId xmlns:p14="http://schemas.microsoft.com/office/powerpoint/2010/main" val="421705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7875"/>
          </a:xfrm>
        </p:spPr>
        <p:txBody>
          <a:bodyPr/>
          <a:lstStyle/>
          <a:p>
            <a:r>
              <a:rPr lang="es-ES_tradnl" sz="2400" b="1" dirty="0"/>
              <a:t>Algunas reflexiones</a:t>
            </a:r>
          </a:p>
        </p:txBody>
      </p:sp>
      <p:sp>
        <p:nvSpPr>
          <p:cNvPr id="3" name="Marcador de contenido 2"/>
          <p:cNvSpPr>
            <a:spLocks noGrp="1"/>
          </p:cNvSpPr>
          <p:nvPr>
            <p:ph idx="1"/>
          </p:nvPr>
        </p:nvSpPr>
        <p:spPr>
          <a:xfrm>
            <a:off x="653143" y="1441450"/>
            <a:ext cx="7821386" cy="4525963"/>
          </a:xfrm>
        </p:spPr>
        <p:txBody>
          <a:bodyPr/>
          <a:lstStyle/>
          <a:p>
            <a:pPr algn="just">
              <a:spcAft>
                <a:spcPts val="1000"/>
              </a:spcAft>
              <a:buSzPct val="80000"/>
              <a:buFont typeface="Wingdings" panose="05000000000000000000" pitchFamily="2" charset="2"/>
              <a:buChar char="q"/>
            </a:pPr>
            <a:r>
              <a:rPr lang="es-ES" altLang="en-US" sz="1800" dirty="0"/>
              <a:t>Ciudad de Panamá tiene un plan ambicioso para expandir su red de transporte. Considerando los mayores costos operativos que implica un sistema integrado</a:t>
            </a:r>
            <a:r>
              <a:rPr lang="es-ES" altLang="en-US" sz="1800" b="1" dirty="0"/>
              <a:t>: </a:t>
            </a:r>
            <a:r>
              <a:rPr lang="es-ES_tradnl" altLang="en-US" sz="1800" b="1" dirty="0"/>
              <a:t>¿qué fuentes están proyectadas para fondear la operación del TP en el mediano y largo plazo? </a:t>
            </a:r>
            <a:endParaRPr lang="es-ES" altLang="en-US" sz="1400" b="1" dirty="0"/>
          </a:p>
          <a:p>
            <a:pPr algn="just">
              <a:spcAft>
                <a:spcPts val="1000"/>
              </a:spcAft>
              <a:buSzPct val="80000"/>
              <a:buFont typeface="Wingdings" panose="05000000000000000000" pitchFamily="2" charset="2"/>
              <a:buChar char="q"/>
            </a:pPr>
            <a:r>
              <a:rPr lang="es-ES" altLang="en-US" sz="1800" dirty="0"/>
              <a:t>Los ciclos económicos y políticos pueden poner en riesgo el fondeo de la operación del TP en el mediano plazo: </a:t>
            </a:r>
            <a:r>
              <a:rPr lang="es-ES" altLang="en-US" sz="1800" b="1" dirty="0"/>
              <a:t>¿qué instrumentos se pueden implementar en Panamá para garantizar los recursos, o al menos, para aumentar la confianza de futuros inversionistas en el sistema?</a:t>
            </a:r>
          </a:p>
          <a:p>
            <a:pPr algn="just">
              <a:spcAft>
                <a:spcPts val="1000"/>
              </a:spcAft>
              <a:buSzPct val="80000"/>
              <a:buFont typeface="Wingdings" panose="05000000000000000000" pitchFamily="2" charset="2"/>
              <a:buChar char="q"/>
            </a:pPr>
            <a:r>
              <a:rPr lang="es-ES" altLang="en-US" sz="1800" dirty="0"/>
              <a:t>El sistema integrado va a cubrir varios municipios del Área Metro y la interacción entre buses y metro va a crecer</a:t>
            </a:r>
            <a:r>
              <a:rPr lang="es-ES" altLang="en-US" sz="1800" b="1" dirty="0"/>
              <a:t>. ¿qué tipo de organización va a administrar el sistema y qué responsabilidades y atribuciones debería contener?</a:t>
            </a:r>
          </a:p>
        </p:txBody>
      </p:sp>
      <p:sp>
        <p:nvSpPr>
          <p:cNvPr id="4"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20</a:t>
            </a:fld>
            <a:endParaRPr lang="en-US" altLang="en-US" sz="1200">
              <a:solidFill>
                <a:srgbClr val="898989"/>
              </a:solidFill>
            </a:endParaRPr>
          </a:p>
          <a:p>
            <a:pPr>
              <a:spcBef>
                <a:spcPct val="0"/>
              </a:spcBef>
              <a:buFontTx/>
              <a:buNone/>
            </a:pPr>
            <a:endParaRPr lang="en-US" altLang="en-US" sz="1200">
              <a:solidFill>
                <a:srgbClr val="898989"/>
              </a:solidFill>
            </a:endParaRPr>
          </a:p>
        </p:txBody>
      </p:sp>
    </p:spTree>
    <p:extLst>
      <p:ext uri="{BB962C8B-B14F-4D97-AF65-F5344CB8AC3E}">
        <p14:creationId xmlns:p14="http://schemas.microsoft.com/office/powerpoint/2010/main" val="2035222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LIDE PPT 4-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p:cNvSpPr txBox="1">
            <a:spLocks noChangeArrowheads="1"/>
          </p:cNvSpPr>
          <p:nvPr/>
        </p:nvSpPr>
        <p:spPr bwMode="auto">
          <a:xfrm>
            <a:off x="344488" y="3132138"/>
            <a:ext cx="3546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solidFill>
                <a:latin typeface="Arial Black" panose="020B0A04020102020204" pitchFamily="34" charset="0"/>
                <a:ea typeface="Arial Black" panose="020B0A04020102020204" pitchFamily="34" charset="0"/>
                <a:cs typeface="Arial Black" panose="020B0A04020102020204" pitchFamily="34" charset="0"/>
              </a:rPr>
              <a:t>¡MUCHAS GRACIAS!</a:t>
            </a:r>
          </a:p>
        </p:txBody>
      </p:sp>
    </p:spTree>
    <p:extLst>
      <p:ext uri="{BB962C8B-B14F-4D97-AF65-F5344CB8AC3E}">
        <p14:creationId xmlns:p14="http://schemas.microsoft.com/office/powerpoint/2010/main" val="3251368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5838" y="1468071"/>
            <a:ext cx="7099383" cy="3662541"/>
          </a:xfrm>
          <a:prstGeom prst="rect">
            <a:avLst/>
          </a:prstGeom>
          <a:noFill/>
        </p:spPr>
        <p:txBody>
          <a:bodyPr wrap="square" rtlCol="0">
            <a:spAutoFit/>
          </a:bodyPr>
          <a:lstStyle/>
          <a:p>
            <a:r>
              <a:rPr lang="es-ES" sz="3600" b="1" dirty="0"/>
              <a:t>Anexo – </a:t>
            </a:r>
          </a:p>
          <a:p>
            <a:endParaRPr lang="es-ES" sz="3600" b="1" dirty="0"/>
          </a:p>
          <a:p>
            <a:pPr marL="690563" indent="-290513">
              <a:buFont typeface="Courier New" panose="02070309020205020404" pitchFamily="49" charset="0"/>
              <a:buChar char="o"/>
            </a:pPr>
            <a:r>
              <a:rPr lang="es-ES" sz="3200" b="1" dirty="0"/>
              <a:t>Referencias de tarifas de usuario</a:t>
            </a:r>
          </a:p>
          <a:p>
            <a:pPr marL="690563" indent="-290513">
              <a:buFont typeface="Courier New" panose="02070309020205020404" pitchFamily="49" charset="0"/>
              <a:buChar char="o"/>
            </a:pPr>
            <a:endParaRPr lang="es-ES" sz="3200" b="1" dirty="0"/>
          </a:p>
          <a:p>
            <a:pPr marL="690563" indent="-290513">
              <a:buFont typeface="Courier New" panose="02070309020205020404" pitchFamily="49" charset="0"/>
              <a:buChar char="o"/>
            </a:pPr>
            <a:r>
              <a:rPr lang="es-ES" sz="3200" b="1" dirty="0"/>
              <a:t>Participación del recaudo sobre ingresos de los sistemas de transporte público</a:t>
            </a:r>
            <a:endParaRPr lang="en-US" sz="3600" b="1" dirty="0"/>
          </a:p>
        </p:txBody>
      </p:sp>
    </p:spTree>
    <p:extLst>
      <p:ext uri="{BB962C8B-B14F-4D97-AF65-F5344CB8AC3E}">
        <p14:creationId xmlns:p14="http://schemas.microsoft.com/office/powerpoint/2010/main" val="3808194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410" y="385474"/>
            <a:ext cx="7617665" cy="1143000"/>
          </a:xfrm>
        </p:spPr>
        <p:txBody>
          <a:bodyPr/>
          <a:lstStyle/>
          <a:p>
            <a:r>
              <a:rPr lang="es-ES_tradnl" sz="2400" b="1" dirty="0">
                <a:latin typeface="+mn-lt"/>
              </a:rPr>
              <a:t>Tarifas de usuario para distintos sistemas de transporte público en América Latina</a:t>
            </a:r>
          </a:p>
        </p:txBody>
      </p:sp>
      <p:graphicFrame>
        <p:nvGraphicFramePr>
          <p:cNvPr id="5" name="Gráfico 4">
            <a:extLst>
              <a:ext uri="{FF2B5EF4-FFF2-40B4-BE49-F238E27FC236}">
                <a16:creationId xmlns:a16="http://schemas.microsoft.com/office/drawing/2014/main" id="{91416AD5-B12A-495B-8384-24A104C27445}"/>
              </a:ext>
            </a:extLst>
          </p:cNvPr>
          <p:cNvGraphicFramePr>
            <a:graphicFrameLocks/>
          </p:cNvGraphicFramePr>
          <p:nvPr>
            <p:extLst>
              <p:ext uri="{D42A27DB-BD31-4B8C-83A1-F6EECF244321}">
                <p14:modId xmlns:p14="http://schemas.microsoft.com/office/powerpoint/2010/main" val="3603712595"/>
              </p:ext>
            </p:extLst>
          </p:nvPr>
        </p:nvGraphicFramePr>
        <p:xfrm>
          <a:off x="130020" y="1774759"/>
          <a:ext cx="4067907" cy="354667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a:spLocks noChangeArrowheads="1"/>
          </p:cNvSpPr>
          <p:nvPr/>
        </p:nvSpPr>
        <p:spPr bwMode="auto">
          <a:xfrm>
            <a:off x="371476" y="6149641"/>
            <a:ext cx="5925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1200" dirty="0"/>
              <a:t>Fuente: Tarifas de usuario publicadas por los diferentes sistemas, expresada en USD con tasa de cambio a 26/04/17</a:t>
            </a:r>
          </a:p>
        </p:txBody>
      </p:sp>
      <p:graphicFrame>
        <p:nvGraphicFramePr>
          <p:cNvPr id="7" name="Gráfico 6"/>
          <p:cNvGraphicFramePr>
            <a:graphicFrameLocks/>
          </p:cNvGraphicFramePr>
          <p:nvPr>
            <p:extLst>
              <p:ext uri="{D42A27DB-BD31-4B8C-83A1-F6EECF244321}">
                <p14:modId xmlns:p14="http://schemas.microsoft.com/office/powerpoint/2010/main" val="3029048474"/>
              </p:ext>
            </p:extLst>
          </p:nvPr>
        </p:nvGraphicFramePr>
        <p:xfrm>
          <a:off x="4197928" y="1774760"/>
          <a:ext cx="4710546" cy="3546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584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700" b="1" dirty="0"/>
              <a:t>Participación del recaudo sobre ingresos de los sistemas de transporte público</a:t>
            </a:r>
            <a:br>
              <a:rPr lang="en-US" sz="2700" b="1" dirty="0"/>
            </a:br>
            <a:endParaRPr lang="en-GB" sz="2700" b="1" dirty="0"/>
          </a:p>
        </p:txBody>
      </p:sp>
      <p:graphicFrame>
        <p:nvGraphicFramePr>
          <p:cNvPr id="4" name="Gráfico 3"/>
          <p:cNvGraphicFramePr>
            <a:graphicFrameLocks/>
          </p:cNvGraphicFramePr>
          <p:nvPr>
            <p:extLst>
              <p:ext uri="{D42A27DB-BD31-4B8C-83A1-F6EECF244321}">
                <p14:modId xmlns:p14="http://schemas.microsoft.com/office/powerpoint/2010/main" val="1803834110"/>
              </p:ext>
            </p:extLst>
          </p:nvPr>
        </p:nvGraphicFramePr>
        <p:xfrm>
          <a:off x="673742" y="1415951"/>
          <a:ext cx="7796513" cy="4342161"/>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3591875" y="6126163"/>
            <a:ext cx="1960245" cy="369332"/>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t>Fuente: CAF 2010</a:t>
            </a:r>
          </a:p>
        </p:txBody>
      </p:sp>
    </p:spTree>
    <p:extLst>
      <p:ext uri="{BB962C8B-B14F-4D97-AF65-F5344CB8AC3E}">
        <p14:creationId xmlns:p14="http://schemas.microsoft.com/office/powerpoint/2010/main" val="2175362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5838" y="2828925"/>
            <a:ext cx="5386387" cy="707886"/>
          </a:xfrm>
          <a:prstGeom prst="rect">
            <a:avLst/>
          </a:prstGeom>
          <a:noFill/>
        </p:spPr>
        <p:txBody>
          <a:bodyPr wrap="square" rtlCol="0">
            <a:spAutoFit/>
          </a:bodyPr>
          <a:lstStyle/>
          <a:p>
            <a:r>
              <a:rPr lang="es-ES" sz="4000" b="1" dirty="0"/>
              <a:t>Anexo –  Vancouver</a:t>
            </a:r>
            <a:endParaRPr lang="en-US" sz="4000" b="1" dirty="0"/>
          </a:p>
        </p:txBody>
      </p:sp>
    </p:spTree>
    <p:extLst>
      <p:ext uri="{BB962C8B-B14F-4D97-AF65-F5344CB8AC3E}">
        <p14:creationId xmlns:p14="http://schemas.microsoft.com/office/powerpoint/2010/main" val="71613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ángulo 66"/>
          <p:cNvSpPr/>
          <p:nvPr/>
        </p:nvSpPr>
        <p:spPr>
          <a:xfrm rot="16200000">
            <a:off x="146036" y="1865610"/>
            <a:ext cx="1085750" cy="44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accent6"/>
                </a:solidFill>
              </a:rPr>
              <a:t>Public State Authority</a:t>
            </a:r>
          </a:p>
        </p:txBody>
      </p:sp>
      <p:sp>
        <p:nvSpPr>
          <p:cNvPr id="45" name="Rectángulo redondeado 44"/>
          <p:cNvSpPr/>
          <p:nvPr/>
        </p:nvSpPr>
        <p:spPr>
          <a:xfrm>
            <a:off x="1658600" y="4976997"/>
            <a:ext cx="1065975" cy="351000"/>
          </a:xfrm>
          <a:prstGeom prst="roundRect">
            <a:avLst/>
          </a:prstGeom>
          <a:solidFill>
            <a:srgbClr val="479CAD"/>
          </a:solidFill>
          <a:ln w="3492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Buses</a:t>
            </a:r>
          </a:p>
        </p:txBody>
      </p:sp>
      <p:sp>
        <p:nvSpPr>
          <p:cNvPr id="46" name="Rectángulo redondeado 45"/>
          <p:cNvSpPr/>
          <p:nvPr/>
        </p:nvSpPr>
        <p:spPr>
          <a:xfrm>
            <a:off x="2771094" y="4976997"/>
            <a:ext cx="1065976" cy="351000"/>
          </a:xfrm>
          <a:prstGeom prst="roundRect">
            <a:avLst/>
          </a:prstGeom>
          <a:solidFill>
            <a:srgbClr val="479CAD"/>
          </a:solidFill>
          <a:ln w="3492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err="1"/>
              <a:t>Seabus</a:t>
            </a:r>
            <a:endParaRPr lang="en-US" sz="800" dirty="0"/>
          </a:p>
        </p:txBody>
      </p:sp>
      <p:sp>
        <p:nvSpPr>
          <p:cNvPr id="69" name="Rectángulo 68"/>
          <p:cNvSpPr/>
          <p:nvPr/>
        </p:nvSpPr>
        <p:spPr>
          <a:xfrm rot="16200000">
            <a:off x="282388" y="4185621"/>
            <a:ext cx="832293" cy="44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rgbClr val="479CAD"/>
                </a:solidFill>
              </a:rPr>
              <a:t>Private Operators</a:t>
            </a:r>
          </a:p>
        </p:txBody>
      </p:sp>
      <p:sp>
        <p:nvSpPr>
          <p:cNvPr id="36" name="Rectángulo redondeado 35"/>
          <p:cNvSpPr/>
          <p:nvPr/>
        </p:nvSpPr>
        <p:spPr>
          <a:xfrm>
            <a:off x="4205983" y="1224458"/>
            <a:ext cx="1190934" cy="351000"/>
          </a:xfrm>
          <a:prstGeom prst="roundRect">
            <a:avLst/>
          </a:prstGeom>
          <a:solidFill>
            <a:schemeClr val="accent6"/>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_tradnl" sz="900" b="1" dirty="0"/>
              <a:t>Ministerio </a:t>
            </a:r>
            <a:r>
              <a:rPr lang="es-ES_tradnl" sz="900" b="1"/>
              <a:t>de transporte</a:t>
            </a:r>
            <a:endParaRPr lang="es-ES_tradnl" sz="900" b="1" dirty="0"/>
          </a:p>
        </p:txBody>
      </p:sp>
      <p:cxnSp>
        <p:nvCxnSpPr>
          <p:cNvPr id="47" name="Conector angular 46"/>
          <p:cNvCxnSpPr>
            <a:stCxn id="32" idx="2"/>
            <a:endCxn id="68" idx="0"/>
          </p:cNvCxnSpPr>
          <p:nvPr/>
        </p:nvCxnSpPr>
        <p:spPr>
          <a:xfrm rot="5400000">
            <a:off x="2936685" y="2214841"/>
            <a:ext cx="1661935" cy="2056352"/>
          </a:xfrm>
          <a:prstGeom prst="bentConnector3">
            <a:avLst>
              <a:gd name="adj1" fmla="val 50000"/>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redondeado 19"/>
          <p:cNvSpPr/>
          <p:nvPr/>
        </p:nvSpPr>
        <p:spPr>
          <a:xfrm>
            <a:off x="4011273" y="4976997"/>
            <a:ext cx="1065976" cy="351000"/>
          </a:xfrm>
          <a:prstGeom prst="roundRect">
            <a:avLst/>
          </a:prstGeom>
          <a:solidFill>
            <a:srgbClr val="479CAD"/>
          </a:solidFill>
          <a:ln w="3492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err="1"/>
              <a:t>Skytrain</a:t>
            </a:r>
            <a:endParaRPr lang="en-US" sz="800" dirty="0"/>
          </a:p>
        </p:txBody>
      </p:sp>
      <p:sp>
        <p:nvSpPr>
          <p:cNvPr id="21" name="Rectángulo redondeado 20"/>
          <p:cNvSpPr/>
          <p:nvPr/>
        </p:nvSpPr>
        <p:spPr>
          <a:xfrm>
            <a:off x="5077720" y="4976997"/>
            <a:ext cx="1065033" cy="351000"/>
          </a:xfrm>
          <a:prstGeom prst="roundRect">
            <a:avLst/>
          </a:prstGeom>
          <a:solidFill>
            <a:srgbClr val="479CAD"/>
          </a:solidFill>
          <a:ln w="3492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West Coast Express</a:t>
            </a:r>
          </a:p>
        </p:txBody>
      </p:sp>
      <p:sp>
        <p:nvSpPr>
          <p:cNvPr id="68" name="Rectángulo redondeado 67"/>
          <p:cNvSpPr/>
          <p:nvPr/>
        </p:nvSpPr>
        <p:spPr>
          <a:xfrm>
            <a:off x="2206488" y="4073985"/>
            <a:ext cx="1065975" cy="351000"/>
          </a:xfrm>
          <a:prstGeom prst="roundRect">
            <a:avLst/>
          </a:prstGeom>
          <a:solidFill>
            <a:srgbClr val="479CAD"/>
          </a:solidFill>
          <a:ln w="3492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CMBC</a:t>
            </a:r>
          </a:p>
        </p:txBody>
      </p:sp>
      <p:cxnSp>
        <p:nvCxnSpPr>
          <p:cNvPr id="87" name="Conector recto de flecha 86"/>
          <p:cNvCxnSpPr>
            <a:cxnSpLocks/>
            <a:stCxn id="68" idx="2"/>
            <a:endCxn id="46" idx="0"/>
          </p:cNvCxnSpPr>
          <p:nvPr/>
        </p:nvCxnSpPr>
        <p:spPr>
          <a:xfrm>
            <a:off x="2739476" y="4424985"/>
            <a:ext cx="564606" cy="55201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angular 103"/>
          <p:cNvCxnSpPr>
            <a:stCxn id="32" idx="2"/>
            <a:endCxn id="68" idx="0"/>
          </p:cNvCxnSpPr>
          <p:nvPr/>
        </p:nvCxnSpPr>
        <p:spPr>
          <a:xfrm rot="5400000">
            <a:off x="2936685" y="2214841"/>
            <a:ext cx="1661935" cy="2056352"/>
          </a:xfrm>
          <a:prstGeom prst="bentConnector3">
            <a:avLst>
              <a:gd name="adj1" fmla="val 50000"/>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ángulo redondeado 55"/>
          <p:cNvSpPr/>
          <p:nvPr/>
        </p:nvSpPr>
        <p:spPr>
          <a:xfrm>
            <a:off x="4205983" y="2086866"/>
            <a:ext cx="1179690" cy="325184"/>
          </a:xfrm>
          <a:prstGeom prst="roundRect">
            <a:avLst/>
          </a:prstGeom>
          <a:solidFill>
            <a:schemeClr val="accent6"/>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err="1">
                <a:solidFill>
                  <a:schemeClr val="bg1"/>
                </a:solidFill>
              </a:rPr>
              <a:t>Translink</a:t>
            </a:r>
            <a:endParaRPr lang="es-CO" sz="900" dirty="0">
              <a:solidFill>
                <a:schemeClr val="bg1"/>
              </a:solidFill>
            </a:endParaRPr>
          </a:p>
        </p:txBody>
      </p:sp>
      <p:cxnSp>
        <p:nvCxnSpPr>
          <p:cNvPr id="66" name="Conector recto de flecha 86"/>
          <p:cNvCxnSpPr>
            <a:cxnSpLocks/>
            <a:stCxn id="68" idx="2"/>
            <a:endCxn id="45" idx="0"/>
          </p:cNvCxnSpPr>
          <p:nvPr/>
        </p:nvCxnSpPr>
        <p:spPr>
          <a:xfrm flipH="1">
            <a:off x="2191588" y="4424985"/>
            <a:ext cx="547888" cy="55201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36" idx="2"/>
            <a:endCxn id="32" idx="0"/>
          </p:cNvCxnSpPr>
          <p:nvPr/>
        </p:nvCxnSpPr>
        <p:spPr>
          <a:xfrm flipH="1">
            <a:off x="4795828" y="1575458"/>
            <a:ext cx="5622" cy="51140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ángulo redondeado 37"/>
          <p:cNvSpPr/>
          <p:nvPr/>
        </p:nvSpPr>
        <p:spPr>
          <a:xfrm>
            <a:off x="4306818" y="4073985"/>
            <a:ext cx="1065975" cy="351000"/>
          </a:xfrm>
          <a:prstGeom prst="roundRect">
            <a:avLst/>
          </a:prstGeom>
          <a:solidFill>
            <a:srgbClr val="479CAD"/>
          </a:solidFill>
          <a:ln w="3492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a:t>BCRTC</a:t>
            </a:r>
          </a:p>
        </p:txBody>
      </p:sp>
      <p:sp>
        <p:nvSpPr>
          <p:cNvPr id="48" name="Rectángulo redondeado 47"/>
          <p:cNvSpPr/>
          <p:nvPr/>
        </p:nvSpPr>
        <p:spPr>
          <a:xfrm>
            <a:off x="6825500" y="2649221"/>
            <a:ext cx="1065975" cy="351000"/>
          </a:xfrm>
          <a:prstGeom prst="roundRect">
            <a:avLst/>
          </a:prstGeom>
          <a:solidFill>
            <a:schemeClr val="accent6"/>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a:solidFill>
                  <a:schemeClr val="bg1"/>
                </a:solidFill>
              </a:rPr>
              <a:t>WCE</a:t>
            </a:r>
          </a:p>
        </p:txBody>
      </p:sp>
      <p:sp>
        <p:nvSpPr>
          <p:cNvPr id="50" name="Rectángulo redondeado 49"/>
          <p:cNvSpPr/>
          <p:nvPr/>
        </p:nvSpPr>
        <p:spPr>
          <a:xfrm>
            <a:off x="6826445" y="4958616"/>
            <a:ext cx="1065033" cy="351000"/>
          </a:xfrm>
          <a:prstGeom prst="roundRect">
            <a:avLst/>
          </a:prstGeom>
          <a:solidFill>
            <a:srgbClr val="479CAD"/>
          </a:solidFill>
          <a:ln w="3492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dirty="0" err="1"/>
              <a:t>Trenes</a:t>
            </a:r>
            <a:endParaRPr lang="en-US" sz="800" dirty="0"/>
          </a:p>
        </p:txBody>
      </p:sp>
      <p:sp>
        <p:nvSpPr>
          <p:cNvPr id="65" name="Rectángulo redondeado 64"/>
          <p:cNvSpPr/>
          <p:nvPr/>
        </p:nvSpPr>
        <p:spPr>
          <a:xfrm>
            <a:off x="6825501" y="4073985"/>
            <a:ext cx="1065975" cy="351000"/>
          </a:xfrm>
          <a:prstGeom prst="roundRect">
            <a:avLst/>
          </a:prstGeom>
          <a:solidFill>
            <a:srgbClr val="479CAD"/>
          </a:solidFill>
          <a:ln w="3492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_tradnl" sz="800" dirty="0" err="1"/>
              <a:t>InTransit</a:t>
            </a:r>
            <a:r>
              <a:rPr lang="es-ES_tradnl" sz="800" dirty="0"/>
              <a:t> BC</a:t>
            </a:r>
            <a:endParaRPr lang="en-US" sz="788" dirty="0">
              <a:solidFill>
                <a:schemeClr val="bg1"/>
              </a:solidFill>
            </a:endParaRPr>
          </a:p>
        </p:txBody>
      </p:sp>
      <p:cxnSp>
        <p:nvCxnSpPr>
          <p:cNvPr id="108" name="Conector angular 107"/>
          <p:cNvCxnSpPr>
            <a:stCxn id="32" idx="2"/>
            <a:endCxn id="38" idx="0"/>
          </p:cNvCxnSpPr>
          <p:nvPr/>
        </p:nvCxnSpPr>
        <p:spPr>
          <a:xfrm rot="16200000" flipH="1">
            <a:off x="3986850" y="3221028"/>
            <a:ext cx="1661935" cy="43978"/>
          </a:xfrm>
          <a:prstGeom prst="bentConnector3">
            <a:avLst>
              <a:gd name="adj1" fmla="val 50000"/>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ector angular 110"/>
          <p:cNvCxnSpPr>
            <a:stCxn id="32" idx="2"/>
            <a:endCxn id="48" idx="0"/>
          </p:cNvCxnSpPr>
          <p:nvPr/>
        </p:nvCxnSpPr>
        <p:spPr>
          <a:xfrm rot="16200000" flipH="1">
            <a:off x="5958573" y="1249305"/>
            <a:ext cx="237171" cy="2562660"/>
          </a:xfrm>
          <a:prstGeom prst="bentConnector3">
            <a:avLst>
              <a:gd name="adj1" fmla="val 50000"/>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ector recto de flecha 115"/>
          <p:cNvCxnSpPr>
            <a:cxnSpLocks/>
            <a:stCxn id="38" idx="2"/>
            <a:endCxn id="20" idx="0"/>
          </p:cNvCxnSpPr>
          <p:nvPr/>
        </p:nvCxnSpPr>
        <p:spPr>
          <a:xfrm flipH="1">
            <a:off x="4544261" y="4424985"/>
            <a:ext cx="295545" cy="55201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ector recto de flecha 86"/>
          <p:cNvCxnSpPr>
            <a:cxnSpLocks/>
            <a:stCxn id="38" idx="2"/>
            <a:endCxn id="21" idx="0"/>
          </p:cNvCxnSpPr>
          <p:nvPr/>
        </p:nvCxnSpPr>
        <p:spPr>
          <a:xfrm>
            <a:off x="4839806" y="4424985"/>
            <a:ext cx="770431" cy="55201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ector recto de flecha 86"/>
          <p:cNvCxnSpPr>
            <a:cxnSpLocks/>
            <a:stCxn id="48" idx="2"/>
            <a:endCxn id="65" idx="0"/>
          </p:cNvCxnSpPr>
          <p:nvPr/>
        </p:nvCxnSpPr>
        <p:spPr>
          <a:xfrm>
            <a:off x="7358488" y="3000221"/>
            <a:ext cx="1" cy="107376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ector recto de flecha 86"/>
          <p:cNvCxnSpPr>
            <a:cxnSpLocks/>
            <a:stCxn id="65" idx="2"/>
            <a:endCxn id="50" idx="0"/>
          </p:cNvCxnSpPr>
          <p:nvPr/>
        </p:nvCxnSpPr>
        <p:spPr>
          <a:xfrm>
            <a:off x="7358489" y="4424985"/>
            <a:ext cx="473" cy="533631"/>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ángulo redondeado 25"/>
          <p:cNvSpPr/>
          <p:nvPr/>
        </p:nvSpPr>
        <p:spPr>
          <a:xfrm>
            <a:off x="5956389" y="1224458"/>
            <a:ext cx="1190934" cy="351000"/>
          </a:xfrm>
          <a:prstGeom prst="roundRect">
            <a:avLst/>
          </a:prstGeom>
          <a:solidFill>
            <a:schemeClr val="accent6"/>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_tradnl" sz="900" b="1" dirty="0"/>
              <a:t>Ministerio de Finanzas</a:t>
            </a:r>
          </a:p>
        </p:txBody>
      </p:sp>
      <p:sp>
        <p:nvSpPr>
          <p:cNvPr id="37" name="Rectángulo redondeado 36"/>
          <p:cNvSpPr/>
          <p:nvPr/>
        </p:nvSpPr>
        <p:spPr>
          <a:xfrm>
            <a:off x="4181859" y="421952"/>
            <a:ext cx="1190934" cy="351000"/>
          </a:xfrm>
          <a:prstGeom prst="roundRect">
            <a:avLst/>
          </a:prstGeom>
          <a:solidFill>
            <a:schemeClr val="accent6"/>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_tradnl" sz="900" b="1"/>
              <a:t>Provincia de BC</a:t>
            </a:r>
            <a:endParaRPr lang="es-ES_tradnl" sz="900" b="1" dirty="0"/>
          </a:p>
        </p:txBody>
      </p:sp>
      <p:cxnSp>
        <p:nvCxnSpPr>
          <p:cNvPr id="39" name="Conector recto de flecha 38"/>
          <p:cNvCxnSpPr>
            <a:stCxn id="37" idx="2"/>
            <a:endCxn id="36" idx="0"/>
          </p:cNvCxnSpPr>
          <p:nvPr/>
        </p:nvCxnSpPr>
        <p:spPr>
          <a:xfrm>
            <a:off x="4777326" y="772952"/>
            <a:ext cx="24124" cy="45150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37" idx="2"/>
            <a:endCxn id="26" idx="0"/>
          </p:cNvCxnSpPr>
          <p:nvPr/>
        </p:nvCxnSpPr>
        <p:spPr>
          <a:xfrm rot="16200000" flipH="1">
            <a:off x="5438838" y="111440"/>
            <a:ext cx="451506" cy="1774530"/>
          </a:xfrm>
          <a:prstGeom prst="bentConnector3">
            <a:avLst>
              <a:gd name="adj1" fmla="val 50000"/>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814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633"/>
          </a:xfrm>
        </p:spPr>
        <p:txBody>
          <a:bodyPr/>
          <a:lstStyle/>
          <a:p>
            <a:r>
              <a:rPr lang="es-CO" sz="2700" dirty="0"/>
              <a:t>Impuestos sobre combustibles y el BC carbón </a:t>
            </a:r>
            <a:r>
              <a:rPr lang="es-CO" sz="2700" dirty="0" err="1"/>
              <a:t>tax</a:t>
            </a:r>
            <a:endParaRPr lang="en-GB" sz="2700" dirty="0"/>
          </a:p>
        </p:txBody>
      </p:sp>
      <p:graphicFrame>
        <p:nvGraphicFramePr>
          <p:cNvPr id="4" name="Tabla 1"/>
          <p:cNvGraphicFramePr>
            <a:graphicFrameLocks noGrp="1"/>
          </p:cNvGraphicFramePr>
          <p:nvPr>
            <p:extLst>
              <p:ext uri="{D42A27DB-BD31-4B8C-83A1-F6EECF244321}">
                <p14:modId xmlns:p14="http://schemas.microsoft.com/office/powerpoint/2010/main" val="3373075117"/>
              </p:ext>
            </p:extLst>
          </p:nvPr>
        </p:nvGraphicFramePr>
        <p:xfrm>
          <a:off x="1276106" y="1202992"/>
          <a:ext cx="6819024" cy="4685192"/>
        </p:xfrm>
        <a:graphic>
          <a:graphicData uri="http://schemas.openxmlformats.org/drawingml/2006/table">
            <a:tbl>
              <a:tblPr>
                <a:tableStyleId>{B301B821-A1FF-4177-AEE7-76D212191A09}</a:tableStyleId>
              </a:tblPr>
              <a:tblGrid>
                <a:gridCol w="1232818">
                  <a:extLst>
                    <a:ext uri="{9D8B030D-6E8A-4147-A177-3AD203B41FA5}">
                      <a16:colId xmlns:a16="http://schemas.microsoft.com/office/drawing/2014/main" val="20000"/>
                    </a:ext>
                  </a:extLst>
                </a:gridCol>
                <a:gridCol w="529726">
                  <a:extLst>
                    <a:ext uri="{9D8B030D-6E8A-4147-A177-3AD203B41FA5}">
                      <a16:colId xmlns:a16="http://schemas.microsoft.com/office/drawing/2014/main" val="20001"/>
                    </a:ext>
                  </a:extLst>
                </a:gridCol>
                <a:gridCol w="1589179">
                  <a:extLst>
                    <a:ext uri="{9D8B030D-6E8A-4147-A177-3AD203B41FA5}">
                      <a16:colId xmlns:a16="http://schemas.microsoft.com/office/drawing/2014/main" val="20002"/>
                    </a:ext>
                  </a:extLst>
                </a:gridCol>
                <a:gridCol w="1049821">
                  <a:extLst>
                    <a:ext uri="{9D8B030D-6E8A-4147-A177-3AD203B41FA5}">
                      <a16:colId xmlns:a16="http://schemas.microsoft.com/office/drawing/2014/main" val="20003"/>
                    </a:ext>
                  </a:extLst>
                </a:gridCol>
                <a:gridCol w="308205">
                  <a:extLst>
                    <a:ext uri="{9D8B030D-6E8A-4147-A177-3AD203B41FA5}">
                      <a16:colId xmlns:a16="http://schemas.microsoft.com/office/drawing/2014/main" val="20004"/>
                    </a:ext>
                  </a:extLst>
                </a:gridCol>
                <a:gridCol w="1155767">
                  <a:extLst>
                    <a:ext uri="{9D8B030D-6E8A-4147-A177-3AD203B41FA5}">
                      <a16:colId xmlns:a16="http://schemas.microsoft.com/office/drawing/2014/main" val="20005"/>
                    </a:ext>
                  </a:extLst>
                </a:gridCol>
                <a:gridCol w="953508">
                  <a:extLst>
                    <a:ext uri="{9D8B030D-6E8A-4147-A177-3AD203B41FA5}">
                      <a16:colId xmlns:a16="http://schemas.microsoft.com/office/drawing/2014/main" val="20006"/>
                    </a:ext>
                  </a:extLst>
                </a:gridCol>
              </a:tblGrid>
              <a:tr h="414689">
                <a:tc gridSpan="7">
                  <a:txBody>
                    <a:bodyPr/>
                    <a:lstStyle/>
                    <a:p>
                      <a:pPr algn="ctr" fontAlgn="t"/>
                      <a:r>
                        <a:rPr lang="es-ES_tradnl" sz="1400" u="none" strike="noStrike" dirty="0" err="1">
                          <a:effectLst/>
                        </a:rPr>
                        <a:t>Province</a:t>
                      </a:r>
                      <a:r>
                        <a:rPr lang="es-ES_tradnl" sz="1400" u="none" strike="noStrike" dirty="0">
                          <a:effectLst/>
                        </a:rPr>
                        <a:t>-Wide Motor Fuel and </a:t>
                      </a:r>
                      <a:r>
                        <a:rPr lang="es-ES_tradnl" sz="1400" u="none" strike="noStrike" dirty="0" err="1">
                          <a:effectLst/>
                        </a:rPr>
                        <a:t>Carbon</a:t>
                      </a:r>
                      <a:r>
                        <a:rPr lang="es-ES_tradnl" sz="1400" u="none" strike="noStrike" dirty="0">
                          <a:effectLst/>
                        </a:rPr>
                        <a:t> </a:t>
                      </a:r>
                      <a:r>
                        <a:rPr lang="es-ES_tradnl" sz="1400" u="none" strike="noStrike" dirty="0" err="1">
                          <a:effectLst/>
                        </a:rPr>
                        <a:t>Tax</a:t>
                      </a:r>
                      <a:r>
                        <a:rPr lang="es-ES_tradnl" sz="1400" u="none" strike="noStrike" dirty="0">
                          <a:effectLst/>
                        </a:rPr>
                        <a:t> </a:t>
                      </a:r>
                      <a:r>
                        <a:rPr lang="es-ES_tradnl" sz="1400" u="none" strike="noStrike" dirty="0" err="1">
                          <a:effectLst/>
                        </a:rPr>
                        <a:t>Rates</a:t>
                      </a:r>
                      <a:r>
                        <a:rPr lang="es-ES_tradnl" sz="1400" u="none" strike="noStrike" dirty="0">
                          <a:effectLst/>
                        </a:rPr>
                        <a:t> per Litre</a:t>
                      </a:r>
                      <a:br>
                        <a:rPr lang="es-ES_tradnl" sz="1400" u="none" strike="noStrike" dirty="0">
                          <a:effectLst/>
                        </a:rPr>
                      </a:br>
                      <a:r>
                        <a:rPr lang="es-ES_tradnl" sz="1400" u="none" strike="noStrike" dirty="0">
                          <a:effectLst/>
                        </a:rPr>
                        <a:t>(</a:t>
                      </a:r>
                      <a:r>
                        <a:rPr lang="es-ES_tradnl" sz="1400" u="none" strike="noStrike" dirty="0" err="1">
                          <a:effectLst/>
                        </a:rPr>
                        <a:t>excluding</a:t>
                      </a:r>
                      <a:r>
                        <a:rPr lang="es-ES_tradnl" sz="1400" u="none" strike="noStrike" dirty="0">
                          <a:effectLst/>
                        </a:rPr>
                        <a:t> </a:t>
                      </a:r>
                      <a:r>
                        <a:rPr lang="es-ES_tradnl" sz="1400" u="none" strike="noStrike" dirty="0" err="1">
                          <a:effectLst/>
                        </a:rPr>
                        <a:t>clear</a:t>
                      </a:r>
                      <a:r>
                        <a:rPr lang="es-ES_tradnl" sz="1400" u="none" strike="noStrike" dirty="0">
                          <a:effectLst/>
                        </a:rPr>
                        <a:t> </a:t>
                      </a:r>
                      <a:r>
                        <a:rPr lang="es-ES_tradnl" sz="1400" u="none" strike="noStrike" dirty="0" err="1">
                          <a:effectLst/>
                        </a:rPr>
                        <a:t>gasoline</a:t>
                      </a:r>
                      <a:r>
                        <a:rPr lang="es-ES_tradnl" sz="1400" u="none" strike="noStrike" dirty="0">
                          <a:effectLst/>
                        </a:rPr>
                        <a:t> and </a:t>
                      </a:r>
                      <a:r>
                        <a:rPr lang="es-ES_tradnl" sz="1400" u="none" strike="noStrike" dirty="0" err="1">
                          <a:effectLst/>
                        </a:rPr>
                        <a:t>clear</a:t>
                      </a:r>
                      <a:r>
                        <a:rPr lang="es-ES_tradnl" sz="1400" u="none" strike="noStrike" dirty="0">
                          <a:effectLst/>
                        </a:rPr>
                        <a:t> </a:t>
                      </a:r>
                      <a:r>
                        <a:rPr lang="es-ES_tradnl" sz="1400" u="none" strike="noStrike" dirty="0" err="1">
                          <a:effectLst/>
                        </a:rPr>
                        <a:t>diesel</a:t>
                      </a:r>
                      <a:r>
                        <a:rPr lang="es-ES_tradnl" sz="1400" u="none" strike="noStrike" dirty="0">
                          <a:effectLst/>
                        </a:rPr>
                        <a:t>)</a:t>
                      </a:r>
                      <a:endParaRPr lang="es-ES_tradnl" sz="1200" b="0" i="0" u="none" strike="noStrike" dirty="0">
                        <a:solidFill>
                          <a:srgbClr val="000000"/>
                        </a:solidFill>
                        <a:effectLst/>
                        <a:latin typeface="Times New Roman" charset="0"/>
                      </a:endParaRPr>
                    </a:p>
                  </a:txBody>
                  <a:tcPr marL="10828" marR="10828" marT="10828" marB="0">
                    <a:solidFill>
                      <a:schemeClr val="bg1">
                        <a:lumMod val="95000"/>
                      </a:schemeClr>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194435">
                <a:tc>
                  <a:txBody>
                    <a:bodyPr/>
                    <a:lstStyle/>
                    <a:p>
                      <a:pPr algn="l"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solidFill>
                      <a:schemeClr val="bg1">
                        <a:lumMod val="95000"/>
                      </a:schemeClr>
                    </a:solidFill>
                  </a:tcPr>
                </a:tc>
                <a:tc gridSpan="2">
                  <a:txBody>
                    <a:bodyPr/>
                    <a:lstStyle/>
                    <a:p>
                      <a:pPr algn="l" fontAlgn="t"/>
                      <a:r>
                        <a:rPr lang="es-ES_tradnl" sz="1200" u="none" strike="noStrike">
                          <a:effectLst/>
                        </a:rPr>
                        <a:t>Applicable Act</a:t>
                      </a:r>
                      <a:endParaRPr lang="es-ES_tradnl" sz="1200" b="0" i="0" u="none" strike="noStrike">
                        <a:solidFill>
                          <a:srgbClr val="000000"/>
                        </a:solidFill>
                        <a:effectLst/>
                        <a:latin typeface="Times New Roman" charset="0"/>
                      </a:endParaRPr>
                    </a:p>
                  </a:txBody>
                  <a:tcPr marL="10828" marR="10828" marT="10828" marB="0">
                    <a:solidFill>
                      <a:schemeClr val="bg1">
                        <a:lumMod val="95000"/>
                      </a:schemeClr>
                    </a:solidFill>
                  </a:tcPr>
                </a:tc>
                <a:tc hMerge="1">
                  <a:txBody>
                    <a:bodyPr/>
                    <a:lstStyle/>
                    <a:p>
                      <a:endParaRPr lang="es-ES_tradnl"/>
                    </a:p>
                  </a:txBody>
                  <a:tcPr/>
                </a:tc>
                <a:tc>
                  <a:txBody>
                    <a:bodyPr/>
                    <a:lstStyle/>
                    <a:p>
                      <a:pPr algn="l"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solidFill>
                      <a:schemeClr val="bg1">
                        <a:lumMod val="95000"/>
                      </a:schemeClr>
                    </a:solidFill>
                  </a:tcPr>
                </a:tc>
                <a:tc gridSpan="3">
                  <a:txBody>
                    <a:bodyPr/>
                    <a:lstStyle/>
                    <a:p>
                      <a:pPr algn="l" fontAlgn="t"/>
                      <a:r>
                        <a:rPr lang="es-ES_tradnl" sz="1200" u="none" strike="noStrike" dirty="0" err="1">
                          <a:effectLst/>
                        </a:rPr>
                        <a:t>Applicable</a:t>
                      </a:r>
                      <a:r>
                        <a:rPr lang="es-ES_tradnl" sz="1200" u="none" strike="noStrike" dirty="0">
                          <a:effectLst/>
                        </a:rPr>
                        <a:t> </a:t>
                      </a:r>
                      <a:r>
                        <a:rPr lang="es-ES_tradnl" sz="1200" u="none" strike="noStrike" dirty="0" err="1">
                          <a:effectLst/>
                        </a:rPr>
                        <a:t>Tax</a:t>
                      </a:r>
                      <a:r>
                        <a:rPr lang="es-ES_tradnl" sz="1200" u="none" strike="noStrike" dirty="0">
                          <a:effectLst/>
                        </a:rPr>
                        <a:t> </a:t>
                      </a:r>
                      <a:r>
                        <a:rPr lang="es-ES_tradnl" sz="1200" u="none" strike="noStrike" dirty="0" err="1">
                          <a:effectLst/>
                        </a:rPr>
                        <a:t>Rate</a:t>
                      </a:r>
                      <a:endParaRPr lang="es-ES_tradnl" sz="1200" b="0" i="0" u="none" strike="noStrike" dirty="0">
                        <a:solidFill>
                          <a:srgbClr val="000000"/>
                        </a:solidFill>
                        <a:effectLst/>
                        <a:latin typeface="Times New Roman" charset="0"/>
                      </a:endParaRPr>
                    </a:p>
                  </a:txBody>
                  <a:tcPr marL="10828" marR="10828" marT="10828" marB="0">
                    <a:solidFill>
                      <a:schemeClr val="bg1">
                        <a:lumMod val="95000"/>
                      </a:schemeClr>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1"/>
                  </a:ext>
                </a:extLst>
              </a:tr>
              <a:tr h="414689">
                <a:tc gridSpan="2">
                  <a:txBody>
                    <a:bodyPr/>
                    <a:lstStyle/>
                    <a:p>
                      <a:pPr algn="l" fontAlgn="ctr"/>
                      <a:r>
                        <a:rPr lang="es-ES_tradnl" sz="1400" u="none" strike="noStrike">
                          <a:effectLst/>
                        </a:rPr>
                        <a:t>Motor Fuel Tax Act</a:t>
                      </a:r>
                      <a:endParaRPr lang="es-ES_tradnl" sz="1200" b="0" i="0" u="none" strike="noStrike">
                        <a:solidFill>
                          <a:srgbClr val="000000"/>
                        </a:solidFill>
                        <a:effectLst/>
                        <a:latin typeface="Times New Roman" charset="0"/>
                      </a:endParaRPr>
                    </a:p>
                  </a:txBody>
                  <a:tcPr marL="10828" marR="10828" marT="10828" marB="0" anchor="ctr">
                    <a:solidFill>
                      <a:schemeClr val="bg1">
                        <a:lumMod val="95000"/>
                      </a:schemeClr>
                    </a:solidFill>
                  </a:tcPr>
                </a:tc>
                <a:tc hMerge="1">
                  <a:txBody>
                    <a:bodyPr/>
                    <a:lstStyle/>
                    <a:p>
                      <a:endParaRPr lang="es-ES_tradnl"/>
                    </a:p>
                  </a:txBody>
                  <a:tcPr/>
                </a:tc>
                <a:tc>
                  <a:txBody>
                    <a:bodyPr/>
                    <a:lstStyle/>
                    <a:p>
                      <a:pPr algn="ctr" fontAlgn="ctr"/>
                      <a:r>
                        <a:rPr lang="es-ES_tradnl" sz="1400" u="none" strike="noStrike" dirty="0" err="1">
                          <a:effectLst/>
                        </a:rPr>
                        <a:t>Carbon</a:t>
                      </a:r>
                      <a:r>
                        <a:rPr lang="es-ES_tradnl" sz="1400" u="none" strike="noStrike" dirty="0">
                          <a:effectLst/>
                        </a:rPr>
                        <a:t> </a:t>
                      </a:r>
                      <a:r>
                        <a:rPr lang="es-ES_tradnl" sz="1400" u="none" strike="noStrike" dirty="0" err="1">
                          <a:effectLst/>
                        </a:rPr>
                        <a:t>Tax</a:t>
                      </a:r>
                      <a:r>
                        <a:rPr lang="es-ES_tradnl" sz="1400" u="none" strike="noStrike" dirty="0">
                          <a:effectLst/>
                        </a:rPr>
                        <a:t> </a:t>
                      </a:r>
                      <a:r>
                        <a:rPr lang="es-ES_tradnl" sz="1400" u="none" strike="noStrike" dirty="0" err="1">
                          <a:effectLst/>
                        </a:rPr>
                        <a:t>Act</a:t>
                      </a:r>
                      <a:endParaRPr lang="es-ES_tradnl" sz="1200" b="0" i="0" u="none" strike="noStrike" dirty="0">
                        <a:solidFill>
                          <a:srgbClr val="000000"/>
                        </a:solidFill>
                        <a:effectLst/>
                        <a:latin typeface="Times New Roman" charset="0"/>
                      </a:endParaRPr>
                    </a:p>
                  </a:txBody>
                  <a:tcPr marL="10828" marR="10828" marT="10828" marB="0" anchor="ctr">
                    <a:solidFill>
                      <a:schemeClr val="bg1">
                        <a:lumMod val="95000"/>
                      </a:schemeClr>
                    </a:solidFill>
                  </a:tcPr>
                </a:tc>
                <a:tc>
                  <a:txBody>
                    <a:bodyPr/>
                    <a:lstStyle/>
                    <a:p>
                      <a:pPr algn="ctr" fontAlgn="t"/>
                      <a:r>
                        <a:rPr lang="es-ES_tradnl" sz="1400" u="none" strike="noStrike" dirty="0">
                          <a:effectLst/>
                        </a:rPr>
                        <a:t>Motor Fuel</a:t>
                      </a:r>
                      <a:br>
                        <a:rPr lang="es-ES_tradnl" sz="1400" u="none" strike="noStrike" dirty="0">
                          <a:effectLst/>
                        </a:rPr>
                      </a:br>
                      <a:r>
                        <a:rPr lang="es-ES_tradnl" sz="1400" u="none" strike="noStrike" dirty="0" err="1">
                          <a:effectLst/>
                        </a:rPr>
                        <a:t>Tax</a:t>
                      </a:r>
                      <a:r>
                        <a:rPr lang="es-ES_tradnl" sz="1400" u="none" strike="noStrike" dirty="0">
                          <a:effectLst/>
                        </a:rPr>
                        <a:t> </a:t>
                      </a:r>
                      <a:r>
                        <a:rPr lang="es-ES_tradnl" sz="1400" u="none" strike="noStrike" dirty="0" err="1">
                          <a:effectLst/>
                        </a:rPr>
                        <a:t>Rate</a:t>
                      </a:r>
                      <a:endParaRPr lang="es-ES_tradnl" sz="1200" b="0" i="0" u="none" strike="noStrike" dirty="0">
                        <a:solidFill>
                          <a:srgbClr val="000000"/>
                        </a:solidFill>
                        <a:effectLst/>
                        <a:latin typeface="Times New Roman" charset="0"/>
                      </a:endParaRPr>
                    </a:p>
                  </a:txBody>
                  <a:tcPr marL="10828" marR="10828" marT="10828" marB="0">
                    <a:solidFill>
                      <a:schemeClr val="bg1">
                        <a:lumMod val="95000"/>
                      </a:schemeClr>
                    </a:solidFill>
                  </a:tcPr>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solidFill>
                      <a:schemeClr val="bg1">
                        <a:lumMod val="95000"/>
                      </a:schemeClr>
                    </a:solidFill>
                  </a:tcPr>
                </a:tc>
                <a:tc>
                  <a:txBody>
                    <a:bodyPr/>
                    <a:lstStyle/>
                    <a:p>
                      <a:pPr algn="ctr" fontAlgn="t"/>
                      <a:r>
                        <a:rPr lang="es-ES_tradnl" sz="1400" u="none" strike="noStrike">
                          <a:effectLst/>
                        </a:rPr>
                        <a:t>Carbon</a:t>
                      </a:r>
                      <a:br>
                        <a:rPr lang="es-ES_tradnl" sz="1400" u="none" strike="noStrike">
                          <a:effectLst/>
                        </a:rPr>
                      </a:br>
                      <a:r>
                        <a:rPr lang="es-ES_tradnl" sz="1400" u="none" strike="noStrike">
                          <a:effectLst/>
                        </a:rPr>
                        <a:t>Tax Rate</a:t>
                      </a:r>
                      <a:endParaRPr lang="es-ES_tradnl" sz="1200" b="0" i="0" u="none" strike="noStrike">
                        <a:solidFill>
                          <a:srgbClr val="000000"/>
                        </a:solidFill>
                        <a:effectLst/>
                        <a:latin typeface="Times New Roman" charset="0"/>
                      </a:endParaRPr>
                    </a:p>
                  </a:txBody>
                  <a:tcPr marL="10828" marR="10828" marT="10828" marB="0">
                    <a:solidFill>
                      <a:schemeClr val="bg1">
                        <a:lumMod val="95000"/>
                      </a:schemeClr>
                    </a:solidFill>
                  </a:tcPr>
                </a:tc>
                <a:tc>
                  <a:txBody>
                    <a:bodyPr/>
                    <a:lstStyle/>
                    <a:p>
                      <a:pPr algn="ctr" fontAlgn="t"/>
                      <a:r>
                        <a:rPr lang="es-ES_tradnl" sz="1400" u="none" strike="noStrike" dirty="0">
                          <a:effectLst/>
                        </a:rPr>
                        <a:t>Total Provincial </a:t>
                      </a:r>
                      <a:r>
                        <a:rPr lang="es-ES_tradnl" sz="1400" u="none" strike="noStrike" dirty="0" err="1">
                          <a:effectLst/>
                        </a:rPr>
                        <a:t>Tax</a:t>
                      </a:r>
                      <a:endParaRPr lang="es-ES_tradnl" sz="1200" b="0" i="0" u="none" strike="noStrike" dirty="0">
                        <a:solidFill>
                          <a:srgbClr val="000000"/>
                        </a:solidFill>
                        <a:effectLst/>
                        <a:latin typeface="Times New Roman" charset="0"/>
                      </a:endParaRPr>
                    </a:p>
                  </a:txBody>
                  <a:tcPr marL="10828" marR="10828" marT="10828" marB="0">
                    <a:solidFill>
                      <a:schemeClr val="bg1">
                        <a:lumMod val="95000"/>
                      </a:schemeClr>
                    </a:solidFill>
                  </a:tcPr>
                </a:tc>
                <a:extLst>
                  <a:ext uri="{0D108BD9-81ED-4DB2-BD59-A6C34878D82A}">
                    <a16:rowId xmlns:a16="http://schemas.microsoft.com/office/drawing/2014/main" val="10002"/>
                  </a:ext>
                </a:extLst>
              </a:tr>
              <a:tr h="194435">
                <a:tc gridSpan="2">
                  <a:txBody>
                    <a:bodyPr/>
                    <a:lstStyle/>
                    <a:p>
                      <a:pPr algn="l" fontAlgn="t"/>
                      <a:r>
                        <a:rPr lang="es-ES_tradnl" sz="1200" u="none" strike="noStrike">
                          <a:effectLst/>
                        </a:rPr>
                        <a:t>Coloured (marked) Gasoline</a:t>
                      </a:r>
                      <a:r>
                        <a:rPr lang="es-ES_tradnl" sz="1000" u="none" strike="noStrike">
                          <a:effectLst/>
                        </a:rPr>
                        <a:t>1</a:t>
                      </a:r>
                      <a:endParaRPr lang="es-ES_tradnl" sz="1200" b="0" i="0" u="none" strike="noStrike">
                        <a:solidFill>
                          <a:srgbClr val="000000"/>
                        </a:solidFill>
                        <a:effectLst/>
                        <a:latin typeface="Times New Roman" charset="0"/>
                      </a:endParaRPr>
                    </a:p>
                  </a:txBody>
                  <a:tcPr marL="10828" marR="10828" marT="10828" marB="0"/>
                </a:tc>
                <a:tc hMerge="1">
                  <a:txBody>
                    <a:bodyPr/>
                    <a:lstStyle/>
                    <a:p>
                      <a:endParaRPr lang="es-ES_tradnl"/>
                    </a:p>
                  </a:txBody>
                  <a:tcPr/>
                </a:tc>
                <a:tc>
                  <a:txBody>
                    <a:bodyPr/>
                    <a:lstStyle/>
                    <a:p>
                      <a:pPr algn="ctr" fontAlgn="t"/>
                      <a:r>
                        <a:rPr lang="es-ES_tradnl" sz="1200" u="none" strike="noStrike">
                          <a:effectLst/>
                        </a:rPr>
                        <a:t>Gasoline</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3.00¢</a:t>
                      </a:r>
                      <a:r>
                        <a:rPr lang="es-ES_tradnl" sz="1000" u="none" strike="noStrike" dirty="0">
                          <a:effectLst/>
                        </a:rPr>
                        <a:t>2</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6.67¢</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9.67¢</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03"/>
                  </a:ext>
                </a:extLst>
              </a:tr>
              <a:tr h="374643">
                <a:tc gridSpan="2">
                  <a:txBody>
                    <a:bodyPr/>
                    <a:lstStyle/>
                    <a:p>
                      <a:pPr algn="l" fontAlgn="t"/>
                      <a:r>
                        <a:rPr lang="es-ES_tradnl" sz="1200" u="none" strike="noStrike">
                          <a:effectLst/>
                        </a:rPr>
                        <a:t>Coloured (marked) Diesel</a:t>
                      </a:r>
                      <a:r>
                        <a:rPr lang="es-ES_tradnl" sz="1000" u="none" strike="noStrike">
                          <a:effectLst/>
                        </a:rPr>
                        <a:t>1</a:t>
                      </a:r>
                      <a:endParaRPr lang="es-ES_tradnl" sz="1200" b="0" i="0" u="none" strike="noStrike">
                        <a:solidFill>
                          <a:srgbClr val="000000"/>
                        </a:solidFill>
                        <a:effectLst/>
                        <a:latin typeface="Times New Roman" charset="0"/>
                      </a:endParaRPr>
                    </a:p>
                  </a:txBody>
                  <a:tcPr marL="10828" marR="10828" marT="10828" marB="0"/>
                </a:tc>
                <a:tc hMerge="1">
                  <a:txBody>
                    <a:bodyPr/>
                    <a:lstStyle/>
                    <a:p>
                      <a:endParaRPr lang="es-ES_tradnl"/>
                    </a:p>
                  </a:txBody>
                  <a:tcPr/>
                </a:tc>
                <a:tc>
                  <a:txBody>
                    <a:bodyPr/>
                    <a:lstStyle/>
                    <a:p>
                      <a:pPr algn="ctr" fontAlgn="t"/>
                      <a:r>
                        <a:rPr lang="es-ES_tradnl" sz="1200" u="none" strike="noStrike">
                          <a:effectLst/>
                        </a:rPr>
                        <a:t>Light Fuel Oil –</a:t>
                      </a:r>
                      <a:br>
                        <a:rPr lang="es-ES_tradnl" sz="1200" u="none" strike="noStrike">
                          <a:effectLst/>
                        </a:rPr>
                      </a:br>
                      <a:r>
                        <a:rPr lang="es-ES_tradnl" sz="1200" u="none" strike="noStrike">
                          <a:effectLst/>
                        </a:rPr>
                        <a:t>Diesel</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3.00¢</a:t>
                      </a:r>
                      <a:r>
                        <a:rPr lang="es-ES_tradnl" sz="1000" u="none" strike="noStrike">
                          <a:effectLst/>
                        </a:rPr>
                        <a:t>2</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7.67¢</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10.67¢</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04"/>
                  </a:ext>
                </a:extLst>
              </a:tr>
              <a:tr h="374643">
                <a:tc gridSpan="2">
                  <a:txBody>
                    <a:bodyPr/>
                    <a:lstStyle/>
                    <a:p>
                      <a:pPr algn="l" fontAlgn="t"/>
                      <a:r>
                        <a:rPr lang="es-ES_tradnl" sz="1200" u="none" strike="noStrike">
                          <a:effectLst/>
                        </a:rPr>
                        <a:t>Locomotive Fuel</a:t>
                      </a:r>
                      <a:endParaRPr lang="es-ES_tradnl" sz="1200" b="0" i="0" u="none" strike="noStrike">
                        <a:solidFill>
                          <a:srgbClr val="000000"/>
                        </a:solidFill>
                        <a:effectLst/>
                        <a:latin typeface="Times New Roman" charset="0"/>
                      </a:endParaRPr>
                    </a:p>
                  </a:txBody>
                  <a:tcPr marL="10828" marR="10828" marT="10828" marB="0"/>
                </a:tc>
                <a:tc hMerge="1">
                  <a:txBody>
                    <a:bodyPr/>
                    <a:lstStyle/>
                    <a:p>
                      <a:endParaRPr lang="es-ES_tradnl"/>
                    </a:p>
                  </a:txBody>
                  <a:tcPr/>
                </a:tc>
                <a:tc>
                  <a:txBody>
                    <a:bodyPr/>
                    <a:lstStyle/>
                    <a:p>
                      <a:pPr algn="ctr" fontAlgn="t"/>
                      <a:r>
                        <a:rPr lang="es-ES_tradnl" sz="1200" u="none" strike="noStrike">
                          <a:effectLst/>
                        </a:rPr>
                        <a:t>Light Fuel Oil –</a:t>
                      </a:r>
                      <a:br>
                        <a:rPr lang="es-ES_tradnl" sz="1200" u="none" strike="noStrike">
                          <a:effectLst/>
                        </a:rPr>
                      </a:br>
                      <a:r>
                        <a:rPr lang="es-ES_tradnl" sz="1200" u="none" strike="noStrike">
                          <a:effectLst/>
                        </a:rPr>
                        <a:t>Locomotive Diesel</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3.00¢</a:t>
                      </a:r>
                      <a:r>
                        <a:rPr lang="es-ES_tradnl" sz="1000" u="none" strike="noStrike">
                          <a:effectLst/>
                        </a:rPr>
                        <a:t>2</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7.67¢</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10.67¢</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05"/>
                  </a:ext>
                </a:extLst>
              </a:tr>
              <a:tr h="374643">
                <a:tc>
                  <a:txBody>
                    <a:bodyPr/>
                    <a:lstStyle/>
                    <a:p>
                      <a:pPr algn="l" fontAlgn="t"/>
                      <a:r>
                        <a:rPr lang="es-ES_tradnl" sz="1200" u="none" strike="noStrike">
                          <a:effectLst/>
                        </a:rPr>
                        <a:t>Marine Diesel</a:t>
                      </a:r>
                      <a:br>
                        <a:rPr lang="es-ES_tradnl" sz="1200" u="none" strike="noStrike">
                          <a:effectLst/>
                        </a:rPr>
                      </a:br>
                      <a:r>
                        <a:rPr lang="es-ES_tradnl" sz="1200" u="none" strike="noStrike">
                          <a:effectLst/>
                        </a:rPr>
                        <a:t>Fuel</a:t>
                      </a:r>
                      <a:endParaRPr lang="es-ES_tradnl" sz="1200" b="0" i="0" u="none" strike="noStrike">
                        <a:solidFill>
                          <a:srgbClr val="000000"/>
                        </a:solidFill>
                        <a:effectLst/>
                        <a:latin typeface="Times New Roman" charset="0"/>
                      </a:endParaRPr>
                    </a:p>
                  </a:txBody>
                  <a:tcPr marL="10828" marR="10828" marT="10828" marB="0"/>
                </a:tc>
                <a:tc>
                  <a:txBody>
                    <a:bodyPr/>
                    <a:lstStyle/>
                    <a:p>
                      <a:pPr algn="l"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Light Fuel Oil –</a:t>
                      </a:r>
                      <a:br>
                        <a:rPr lang="es-ES_tradnl" sz="1200" u="none" strike="noStrike">
                          <a:effectLst/>
                        </a:rPr>
                      </a:br>
                      <a:r>
                        <a:rPr lang="es-ES_tradnl" sz="1200" u="none" strike="noStrike">
                          <a:effectLst/>
                        </a:rPr>
                        <a:t>Diesel</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3.00¢</a:t>
                      </a:r>
                      <a:r>
                        <a:rPr lang="es-ES_tradnl" sz="1000" u="none" strike="noStrike">
                          <a:effectLst/>
                        </a:rPr>
                        <a:t>2</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7.67¢</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10.67¢</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06"/>
                  </a:ext>
                </a:extLst>
              </a:tr>
              <a:tr h="374643">
                <a:tc>
                  <a:txBody>
                    <a:bodyPr/>
                    <a:lstStyle/>
                    <a:p>
                      <a:pPr algn="l" fontAlgn="t"/>
                      <a:r>
                        <a:rPr lang="es-ES_tradnl" sz="1200" u="none" strike="noStrike">
                          <a:effectLst/>
                        </a:rPr>
                        <a:t>Marine Gas Oil</a:t>
                      </a:r>
                      <a:endParaRPr lang="es-ES_tradnl" sz="1200" b="0" i="0" u="none" strike="noStrike">
                        <a:solidFill>
                          <a:srgbClr val="000000"/>
                        </a:solidFill>
                        <a:effectLst/>
                        <a:latin typeface="Times New Roman" charset="0"/>
                      </a:endParaRPr>
                    </a:p>
                  </a:txBody>
                  <a:tcPr marL="10828" marR="10828" marT="10828" marB="0"/>
                </a:tc>
                <a:tc>
                  <a:txBody>
                    <a:bodyPr/>
                    <a:lstStyle/>
                    <a:p>
                      <a:pPr algn="l"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Light Fuel Oil –</a:t>
                      </a:r>
                      <a:br>
                        <a:rPr lang="es-ES_tradnl" sz="1200" u="none" strike="noStrike">
                          <a:effectLst/>
                        </a:rPr>
                      </a:br>
                      <a:r>
                        <a:rPr lang="es-ES_tradnl" sz="1200" u="none" strike="noStrike">
                          <a:effectLst/>
                        </a:rPr>
                        <a:t>Diesel</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Exempt</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7.67¢</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7.67¢</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07"/>
                  </a:ext>
                </a:extLst>
              </a:tr>
              <a:tr h="194435">
                <a:tc gridSpan="2">
                  <a:txBody>
                    <a:bodyPr/>
                    <a:lstStyle/>
                    <a:p>
                      <a:pPr algn="l" fontAlgn="t"/>
                      <a:r>
                        <a:rPr lang="es-ES_tradnl" sz="1200" u="none" strike="noStrike">
                          <a:effectLst/>
                        </a:rPr>
                        <a:t>Marine Bunker Fuel</a:t>
                      </a:r>
                      <a:endParaRPr lang="es-ES_tradnl" sz="1200" b="0" i="0" u="none" strike="noStrike">
                        <a:solidFill>
                          <a:srgbClr val="000000"/>
                        </a:solidFill>
                        <a:effectLst/>
                        <a:latin typeface="Times New Roman" charset="0"/>
                      </a:endParaRPr>
                    </a:p>
                  </a:txBody>
                  <a:tcPr marL="10828" marR="10828" marT="10828" marB="0"/>
                </a:tc>
                <a:tc hMerge="1">
                  <a:txBody>
                    <a:bodyPr/>
                    <a:lstStyle/>
                    <a:p>
                      <a:endParaRPr lang="es-ES_tradnl"/>
                    </a:p>
                  </a:txBody>
                  <a:tcPr/>
                </a:tc>
                <a:tc>
                  <a:txBody>
                    <a:bodyPr/>
                    <a:lstStyle/>
                    <a:p>
                      <a:pPr algn="ctr" fontAlgn="t"/>
                      <a:r>
                        <a:rPr lang="es-ES_tradnl" sz="1200" u="none" strike="noStrike">
                          <a:effectLst/>
                        </a:rPr>
                        <a:t>Heavy Fuel Oil</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Exempt</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9.45¢</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9.45¢</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08"/>
                  </a:ext>
                </a:extLst>
              </a:tr>
              <a:tr h="374643">
                <a:tc>
                  <a:txBody>
                    <a:bodyPr/>
                    <a:lstStyle/>
                    <a:p>
                      <a:pPr algn="l" fontAlgn="t"/>
                      <a:r>
                        <a:rPr lang="es-ES_tradnl" sz="1200" u="none" strike="noStrike">
                          <a:effectLst/>
                        </a:rPr>
                        <a:t>Aviation Fuel</a:t>
                      </a:r>
                      <a:endParaRPr lang="es-ES_tradnl" sz="1200" b="0" i="0" u="none" strike="noStrike">
                        <a:solidFill>
                          <a:srgbClr val="000000"/>
                        </a:solidFill>
                        <a:effectLst/>
                        <a:latin typeface="Times New Roman" charset="0"/>
                      </a:endParaRPr>
                    </a:p>
                  </a:txBody>
                  <a:tcPr marL="10828" marR="10828" marT="10828" marB="0"/>
                </a:tc>
                <a:tc>
                  <a:txBody>
                    <a:bodyPr/>
                    <a:lstStyle/>
                    <a:p>
                      <a:pPr algn="l"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Aviation Fuel</a:t>
                      </a:r>
                      <a:br>
                        <a:rPr lang="es-ES_tradnl" sz="1200" u="none" strike="noStrike">
                          <a:effectLst/>
                        </a:rPr>
                      </a:br>
                      <a:r>
                        <a:rPr lang="es-ES_tradnl" sz="1200" u="none" strike="noStrike">
                          <a:effectLst/>
                        </a:rPr>
                        <a:t>(non-jet)</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2.00¢</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7.38¢</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9.38¢</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09"/>
                  </a:ext>
                </a:extLst>
              </a:tr>
              <a:tr h="194435">
                <a:tc>
                  <a:txBody>
                    <a:bodyPr/>
                    <a:lstStyle/>
                    <a:p>
                      <a:pPr algn="l" fontAlgn="t"/>
                      <a:r>
                        <a:rPr lang="es-ES_tradnl" sz="1200" u="none" strike="noStrike">
                          <a:effectLst/>
                        </a:rPr>
                        <a:t>Jet Fuel</a:t>
                      </a:r>
                      <a:r>
                        <a:rPr lang="es-ES_tradnl" sz="1000" u="none" strike="noStrike">
                          <a:effectLst/>
                        </a:rPr>
                        <a:t>3</a:t>
                      </a:r>
                      <a:endParaRPr lang="es-ES_tradnl" sz="1200" b="0" i="0" u="none" strike="noStrike">
                        <a:solidFill>
                          <a:srgbClr val="000000"/>
                        </a:solidFill>
                        <a:effectLst/>
                        <a:latin typeface="Times New Roman" charset="0"/>
                      </a:endParaRPr>
                    </a:p>
                  </a:txBody>
                  <a:tcPr marL="10828" marR="10828" marT="10828" marB="0"/>
                </a:tc>
                <a:tc>
                  <a:txBody>
                    <a:bodyPr/>
                    <a:lstStyle/>
                    <a:p>
                      <a:pPr algn="l"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Jet Fuel</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2.00¢</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7.83¢</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9.83¢</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10"/>
                  </a:ext>
                </a:extLst>
              </a:tr>
              <a:tr h="194435">
                <a:tc gridSpan="2">
                  <a:txBody>
                    <a:bodyPr/>
                    <a:lstStyle/>
                    <a:p>
                      <a:pPr algn="l" fontAlgn="t"/>
                      <a:r>
                        <a:rPr lang="es-ES_tradnl" sz="1200" u="none" strike="noStrike">
                          <a:effectLst/>
                        </a:rPr>
                        <a:t>Propane (for all uses)</a:t>
                      </a:r>
                      <a:endParaRPr lang="es-ES_tradnl" sz="1200" b="0" i="0" u="none" strike="noStrike">
                        <a:solidFill>
                          <a:srgbClr val="000000"/>
                        </a:solidFill>
                        <a:effectLst/>
                        <a:latin typeface="Times New Roman" charset="0"/>
                      </a:endParaRPr>
                    </a:p>
                  </a:txBody>
                  <a:tcPr marL="10828" marR="10828" marT="10828" marB="0"/>
                </a:tc>
                <a:tc hMerge="1">
                  <a:txBody>
                    <a:bodyPr/>
                    <a:lstStyle/>
                    <a:p>
                      <a:endParaRPr lang="es-ES_tradnl"/>
                    </a:p>
                  </a:txBody>
                  <a:tcPr/>
                </a:tc>
                <a:tc>
                  <a:txBody>
                    <a:bodyPr/>
                    <a:lstStyle/>
                    <a:p>
                      <a:pPr algn="ctr" fontAlgn="t"/>
                      <a:r>
                        <a:rPr lang="es-ES_tradnl" sz="1200" u="none" strike="noStrike">
                          <a:effectLst/>
                        </a:rPr>
                        <a:t>Propane</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2.70¢</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4.62¢</a:t>
                      </a:r>
                      <a:endParaRPr lang="es-ES_tradnl" sz="1200" b="0" i="0" u="none" strike="noStrike" dirty="0">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7.32¢</a:t>
                      </a:r>
                      <a:endParaRPr lang="es-ES_tradnl" sz="1200" b="0" i="0" u="none" strike="noStrike">
                        <a:solidFill>
                          <a:srgbClr val="000000"/>
                        </a:solidFill>
                        <a:effectLst/>
                        <a:latin typeface="Times New Roman" charset="0"/>
                      </a:endParaRPr>
                    </a:p>
                  </a:txBody>
                  <a:tcPr marL="10828" marR="10828" marT="10828" marB="0"/>
                </a:tc>
                <a:extLst>
                  <a:ext uri="{0D108BD9-81ED-4DB2-BD59-A6C34878D82A}">
                    <a16:rowId xmlns:a16="http://schemas.microsoft.com/office/drawing/2014/main" val="10011"/>
                  </a:ext>
                </a:extLst>
              </a:tr>
              <a:tr h="554851">
                <a:tc>
                  <a:txBody>
                    <a:bodyPr/>
                    <a:lstStyle/>
                    <a:p>
                      <a:pPr algn="l" fontAlgn="t"/>
                      <a:r>
                        <a:rPr lang="es-ES_tradnl" sz="1200" u="none" strike="noStrike">
                          <a:effectLst/>
                        </a:rPr>
                        <a:t>Natural Gas</a:t>
                      </a:r>
                      <a:endParaRPr lang="es-ES_tradnl" sz="1200" b="0" i="0" u="none" strike="noStrike">
                        <a:solidFill>
                          <a:srgbClr val="000000"/>
                        </a:solidFill>
                        <a:effectLst/>
                        <a:latin typeface="Times New Roman" charset="0"/>
                      </a:endParaRPr>
                    </a:p>
                  </a:txBody>
                  <a:tcPr marL="10828" marR="10828" marT="10828" marB="0"/>
                </a:tc>
                <a:tc>
                  <a:txBody>
                    <a:bodyPr/>
                    <a:lstStyle/>
                    <a:p>
                      <a:pPr algn="l" fontAlgn="t"/>
                      <a:r>
                        <a:rPr lang="es-ES_tradnl" sz="1200" u="none" strike="noStrike">
                          <a:effectLst/>
                        </a:rPr>
                        <a:t> </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a:effectLst/>
                        </a:rPr>
                        <a:t>Natural Gas</a:t>
                      </a:r>
                      <a:endParaRPr lang="es-ES_tradnl" sz="1200" b="0" i="0" u="none" strike="noStrike">
                        <a:solidFill>
                          <a:srgbClr val="000000"/>
                        </a:solidFill>
                        <a:effectLst/>
                        <a:latin typeface="Times New Roman" charset="0"/>
                      </a:endParaRPr>
                    </a:p>
                  </a:txBody>
                  <a:tcPr marL="10828" marR="10828" marT="10828" marB="0"/>
                </a:tc>
                <a:tc gridSpan="2">
                  <a:txBody>
                    <a:bodyPr/>
                    <a:lstStyle/>
                    <a:p>
                      <a:pPr algn="ctr" fontAlgn="t"/>
                      <a:r>
                        <a:rPr lang="es-ES_tradnl" sz="1200" u="none" strike="noStrike">
                          <a:effectLst/>
                        </a:rPr>
                        <a:t>See Natural Gas section below</a:t>
                      </a:r>
                      <a:endParaRPr lang="es-ES_tradnl" sz="1200" b="0" i="0" u="none" strike="noStrike">
                        <a:solidFill>
                          <a:srgbClr val="000000"/>
                        </a:solidFill>
                        <a:effectLst/>
                        <a:latin typeface="Times New Roman" charset="0"/>
                      </a:endParaRPr>
                    </a:p>
                  </a:txBody>
                  <a:tcPr marL="10828" marR="10828" marT="10828" marB="0"/>
                </a:tc>
                <a:tc hMerge="1">
                  <a:txBody>
                    <a:bodyPr/>
                    <a:lstStyle/>
                    <a:p>
                      <a:endParaRPr lang="es-ES_tradnl"/>
                    </a:p>
                  </a:txBody>
                  <a:tcPr/>
                </a:tc>
                <a:tc>
                  <a:txBody>
                    <a:bodyPr/>
                    <a:lstStyle/>
                    <a:p>
                      <a:pPr algn="ctr" fontAlgn="t"/>
                      <a:r>
                        <a:rPr lang="es-ES_tradnl" sz="1200" u="none" strike="noStrike">
                          <a:effectLst/>
                        </a:rPr>
                        <a:t>5.70¢ per cubic metre or $1.4898</a:t>
                      </a:r>
                      <a:br>
                        <a:rPr lang="es-ES_tradnl" sz="1200" u="none" strike="noStrike">
                          <a:effectLst/>
                        </a:rPr>
                      </a:br>
                      <a:r>
                        <a:rPr lang="es-ES_tradnl" sz="1200" u="none" strike="noStrike">
                          <a:effectLst/>
                        </a:rPr>
                        <a:t>per gigajoule</a:t>
                      </a:r>
                      <a:endParaRPr lang="es-ES_tradnl" sz="1200" b="0" i="0" u="none" strike="noStrike">
                        <a:solidFill>
                          <a:srgbClr val="000000"/>
                        </a:solidFill>
                        <a:effectLst/>
                        <a:latin typeface="Times New Roman" charset="0"/>
                      </a:endParaRPr>
                    </a:p>
                  </a:txBody>
                  <a:tcPr marL="10828" marR="10828" marT="10828" marB="0"/>
                </a:tc>
                <a:tc>
                  <a:txBody>
                    <a:bodyPr/>
                    <a:lstStyle/>
                    <a:p>
                      <a:pPr algn="ctr" fontAlgn="t"/>
                      <a:r>
                        <a:rPr lang="es-ES_tradnl" sz="1200" u="none" strike="noStrike" dirty="0">
                          <a:effectLst/>
                        </a:rPr>
                        <a:t> </a:t>
                      </a:r>
                      <a:endParaRPr lang="es-ES_tradnl" sz="1200" b="0" i="0" u="none" strike="noStrike" dirty="0">
                        <a:solidFill>
                          <a:srgbClr val="000000"/>
                        </a:solidFill>
                        <a:effectLst/>
                        <a:latin typeface="Times New Roman" charset="0"/>
                      </a:endParaRPr>
                    </a:p>
                  </a:txBody>
                  <a:tcPr marL="10828" marR="10828" marT="10828"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6524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28</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331787"/>
            <a:ext cx="8229600" cy="487363"/>
          </a:xfrm>
        </p:spPr>
        <p:txBody>
          <a:bodyPr/>
          <a:lstStyle/>
          <a:p>
            <a:pPr eaLnBrk="1" hangingPunct="1">
              <a:defRPr/>
            </a:pPr>
            <a:r>
              <a:rPr lang="es-ES" sz="2600" b="1" dirty="0">
                <a:latin typeface="+mn-lt"/>
              </a:rPr>
              <a:t>El marco regulatorio presenta las siguientes medidas para fondeo durante la duración del plan</a:t>
            </a:r>
            <a:endParaRPr lang="es-ES_tradnl" sz="2600" b="1" dirty="0">
              <a:latin typeface="+mn-lt"/>
            </a:endParaRPr>
          </a:p>
        </p:txBody>
      </p:sp>
      <p:graphicFrame>
        <p:nvGraphicFramePr>
          <p:cNvPr id="7" name="Tabla 6"/>
          <p:cNvGraphicFramePr>
            <a:graphicFrameLocks noGrp="1"/>
          </p:cNvGraphicFramePr>
          <p:nvPr>
            <p:extLst/>
          </p:nvPr>
        </p:nvGraphicFramePr>
        <p:xfrm>
          <a:off x="442913" y="1754981"/>
          <a:ext cx="8091487" cy="4216400"/>
        </p:xfrm>
        <a:graphic>
          <a:graphicData uri="http://schemas.openxmlformats.org/drawingml/2006/table">
            <a:tbl>
              <a:tblPr/>
              <a:tblGrid>
                <a:gridCol w="5657241">
                  <a:extLst>
                    <a:ext uri="{9D8B030D-6E8A-4147-A177-3AD203B41FA5}">
                      <a16:colId xmlns:a16="http://schemas.microsoft.com/office/drawing/2014/main" val="20000"/>
                    </a:ext>
                  </a:extLst>
                </a:gridCol>
                <a:gridCol w="2434246">
                  <a:extLst>
                    <a:ext uri="{9D8B030D-6E8A-4147-A177-3AD203B41FA5}">
                      <a16:colId xmlns:a16="http://schemas.microsoft.com/office/drawing/2014/main" val="20001"/>
                    </a:ext>
                  </a:extLst>
                </a:gridCol>
              </a:tblGrid>
              <a:tr h="444500">
                <a:tc>
                  <a:txBody>
                    <a:bodyPr/>
                    <a:lstStyle/>
                    <a:p>
                      <a:pPr algn="l" fontAlgn="b"/>
                      <a:r>
                        <a:rPr lang="es-ES_tradnl" sz="1600" b="1" i="0" u="none" strike="noStrike" noProof="0" dirty="0">
                          <a:solidFill>
                            <a:srgbClr val="00B050"/>
                          </a:solidFill>
                          <a:effectLst/>
                          <a:latin typeface="Calibri" charset="0"/>
                        </a:rPr>
                        <a:t>Financiación a corto plazo</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s-ES_tradnl" sz="1400" b="1" i="0" u="none" strike="noStrike" noProof="0" dirty="0">
                          <a:solidFill>
                            <a:srgbClr val="000000"/>
                          </a:solidFill>
                          <a:effectLst/>
                          <a:latin typeface="Calibri" charset="0"/>
                        </a:rPr>
                        <a:t>Tasa para generar $50 millones  anualmente</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203200">
                <a:tc>
                  <a:txBody>
                    <a:bodyPr/>
                    <a:lstStyle/>
                    <a:p>
                      <a:pPr algn="l" fontAlgn="b"/>
                      <a:endParaRPr lang="es-ES_tradnl" sz="1200" b="0" i="0" u="none" strike="noStrike" noProof="0" dirty="0">
                        <a:solidFill>
                          <a:srgbClr val="000000"/>
                        </a:solidFill>
                        <a:effectLst/>
                        <a:latin typeface="Calibri" charset="0"/>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s-ES_tradnl" sz="1200" b="0" i="0" u="none" strike="noStrike" noProof="0" dirty="0">
                        <a:solidFill>
                          <a:srgbClr val="000000"/>
                        </a:solidFill>
                        <a:effectLst/>
                        <a:latin typeface="Calibri" charset="0"/>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241300">
                <a:tc>
                  <a:txBody>
                    <a:bodyPr/>
                    <a:lstStyle/>
                    <a:p>
                      <a:pPr algn="just" fontAlgn="ctr"/>
                      <a:r>
                        <a:rPr lang="es-ES_tradnl" sz="1400" b="1" i="0" u="none" strike="noStrike" noProof="0" dirty="0">
                          <a:solidFill>
                            <a:srgbClr val="000000"/>
                          </a:solidFill>
                          <a:effectLst/>
                          <a:latin typeface="Calibri" charset="0"/>
                        </a:rPr>
                        <a:t>Cuota de inscripción de vehículos</a:t>
                      </a:r>
                    </a:p>
                  </a:txBody>
                  <a:tcPr marL="12700" marR="12700" marT="12700" marB="0" anchor="ctr">
                    <a:lnL>
                      <a:noFill/>
                    </a:lnL>
                    <a:lnR>
                      <a:noFill/>
                    </a:lnR>
                    <a:lnT>
                      <a:noFill/>
                    </a:lnT>
                    <a:lnB>
                      <a:noFill/>
                    </a:lnB>
                  </a:tcPr>
                </a:tc>
                <a:tc>
                  <a:txBody>
                    <a:bodyPr/>
                    <a:lstStyle/>
                    <a:p>
                      <a:pPr algn="l" fontAlgn="b"/>
                      <a:endParaRPr lang="es-ES_tradnl" sz="1200" b="0" i="0" u="none" strike="noStrike" noProof="0" dirty="0">
                        <a:solidFill>
                          <a:srgbClr val="000000"/>
                        </a:solidFill>
                        <a:effectLst/>
                        <a:latin typeface="Calibri" charset="0"/>
                      </a:endParaRP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219200">
                <a:tc>
                  <a:txBody>
                    <a:bodyPr/>
                    <a:lstStyle/>
                    <a:p>
                      <a:pPr algn="just" fontAlgn="ctr"/>
                      <a:r>
                        <a:rPr lang="es-ES_tradnl" sz="1200" b="0" i="0" u="none" strike="noStrike" noProof="0" dirty="0">
                          <a:solidFill>
                            <a:srgbClr val="000000"/>
                          </a:solidFill>
                          <a:effectLst/>
                          <a:latin typeface="Calibri" charset="0"/>
                        </a:rPr>
                        <a:t>Una cuota anual aplicada a todos los vehículos de motor, con tarifas que varían según las emisiones de los vehículos o el tamaño del motor lo cual fomenta la compra de vehículos eficientes y de baja contaminación. Ya autorizado bajo la legislación de </a:t>
                      </a:r>
                      <a:r>
                        <a:rPr lang="es-ES_tradnl" sz="1200" b="0" i="0" u="none" strike="noStrike" noProof="0" dirty="0" err="1">
                          <a:solidFill>
                            <a:srgbClr val="000000"/>
                          </a:solidFill>
                          <a:effectLst/>
                          <a:latin typeface="Calibri" charset="0"/>
                        </a:rPr>
                        <a:t>TransLink</a:t>
                      </a:r>
                      <a:r>
                        <a:rPr lang="es-ES_tradnl" sz="1200" b="0" i="0" u="none" strike="noStrike" noProof="0" dirty="0">
                          <a:solidFill>
                            <a:srgbClr val="000000"/>
                          </a:solidFill>
                          <a:effectLst/>
                          <a:latin typeface="Calibri" charset="0"/>
                        </a:rPr>
                        <a:t>, pero aplicación requeriría un acuerdo de recogida y ejecución con la Provincia.</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ES_tradnl" sz="1200" b="0" i="0" u="none" strike="noStrike" noProof="0" dirty="0">
                          <a:solidFill>
                            <a:srgbClr val="000000"/>
                          </a:solidFill>
                          <a:effectLst/>
                          <a:latin typeface="Calibri" charset="0"/>
                        </a:rPr>
                        <a:t>$18 a $53 por vehículo, dependiendo de emisiones y tamaño de motor</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300">
                <a:tc>
                  <a:txBody>
                    <a:bodyPr/>
                    <a:lstStyle/>
                    <a:p>
                      <a:pPr algn="just" fontAlgn="ctr"/>
                      <a:r>
                        <a:rPr lang="es-ES_tradnl" sz="1400" b="1" i="0" u="none" strike="noStrike" noProof="0" dirty="0">
                          <a:solidFill>
                            <a:srgbClr val="000000"/>
                          </a:solidFill>
                          <a:effectLst/>
                          <a:latin typeface="Calibri" charset="0"/>
                        </a:rPr>
                        <a:t>Impuesto Regional de Venta</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S_tradnl" sz="1200" b="0" i="0" u="none" strike="noStrike" noProof="0" dirty="0">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609600">
                <a:tc>
                  <a:txBody>
                    <a:bodyPr/>
                    <a:lstStyle/>
                    <a:p>
                      <a:pPr algn="just" fontAlgn="ctr"/>
                      <a:r>
                        <a:rPr lang="es-ES_tradnl" sz="1200" b="0" i="0" u="none" strike="noStrike" noProof="0" dirty="0">
                          <a:solidFill>
                            <a:srgbClr val="000000"/>
                          </a:solidFill>
                          <a:effectLst/>
                          <a:latin typeface="Calibri" charset="0"/>
                        </a:rPr>
                        <a:t>Un impuesto regional sobre las ventas permite recaudar ingresos de una amplia parte de la población, incluyendo los no residentes.</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ES_tradnl" sz="1200" b="0" i="0" u="none" strike="noStrike" noProof="0" dirty="0">
                          <a:solidFill>
                            <a:srgbClr val="000000"/>
                          </a:solidFill>
                          <a:effectLst/>
                          <a:latin typeface="Calibri" charset="0"/>
                        </a:rPr>
                        <a:t>0.10%</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1300">
                <a:tc>
                  <a:txBody>
                    <a:bodyPr/>
                    <a:lstStyle/>
                    <a:p>
                      <a:pPr algn="just" fontAlgn="ctr"/>
                      <a:r>
                        <a:rPr lang="es-ES_tradnl" sz="1400" b="1" i="0" u="none" strike="noStrike" noProof="0" dirty="0">
                          <a:solidFill>
                            <a:srgbClr val="212121"/>
                          </a:solidFill>
                          <a:effectLst/>
                          <a:latin typeface="Calibri" charset="0"/>
                        </a:rPr>
                        <a:t>Impuestos regionales sobre el carbono</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S_tradnl" sz="1200" b="0" i="0" u="none" strike="noStrike" noProof="0" dirty="0">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016000">
                <a:tc>
                  <a:txBody>
                    <a:bodyPr/>
                    <a:lstStyle/>
                    <a:p>
                      <a:pPr algn="just" fontAlgn="ctr"/>
                      <a:r>
                        <a:rPr lang="es-ES_tradnl" sz="1200" b="0" i="0" u="none" strike="noStrike" noProof="0" dirty="0">
                          <a:solidFill>
                            <a:srgbClr val="212121"/>
                          </a:solidFill>
                          <a:effectLst/>
                          <a:latin typeface="Calibri" charset="0"/>
                        </a:rPr>
                        <a:t>Ya sea la reasignación de nuevos ingresos incrementales de impuestos sobre el carbono generados dentro de Vancouver basado en una extensión del impuesto actual sobre el carbono o la aplicación de un nuevo impuesto regional con todos sus ingresos asignados a </a:t>
                      </a:r>
                      <a:r>
                        <a:rPr lang="es-ES_tradnl" sz="1200" b="0" i="0" u="none" strike="noStrike" noProof="0" dirty="0" err="1">
                          <a:solidFill>
                            <a:srgbClr val="212121"/>
                          </a:solidFill>
                          <a:effectLst/>
                          <a:latin typeface="Calibri" charset="0"/>
                        </a:rPr>
                        <a:t>TransLink</a:t>
                      </a:r>
                      <a:r>
                        <a:rPr lang="es-ES_tradnl" sz="1200" b="0" i="0" u="none" strike="noStrike" noProof="0" dirty="0">
                          <a:solidFill>
                            <a:srgbClr val="212121"/>
                          </a:solidFill>
                          <a:effectLst/>
                          <a:latin typeface="Calibri" charset="0"/>
                        </a:rPr>
                        <a:t>.</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s-ES_tradnl" sz="1200" b="0" i="0" u="none" strike="noStrike" noProof="0" dirty="0">
                          <a:solidFill>
                            <a:srgbClr val="000000"/>
                          </a:solidFill>
                          <a:effectLst/>
                          <a:latin typeface="Calibri" charset="0"/>
                        </a:rPr>
                        <a:t>$2.80 por tonelada</a:t>
                      </a:r>
                    </a:p>
                  </a:txBody>
                  <a:tcPr marL="12700" marR="12700" marT="1270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3748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29</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331787"/>
            <a:ext cx="8229600" cy="487363"/>
          </a:xfrm>
        </p:spPr>
        <p:txBody>
          <a:bodyPr/>
          <a:lstStyle/>
          <a:p>
            <a:pPr eaLnBrk="1" hangingPunct="1">
              <a:defRPr/>
            </a:pPr>
            <a:r>
              <a:rPr lang="es-ES" sz="2600" b="1" dirty="0">
                <a:latin typeface="+mn-lt"/>
              </a:rPr>
              <a:t>El marco regulatorio presenta las siguientes medidas para fondeo durante la duración del plan</a:t>
            </a:r>
            <a:endParaRPr lang="es-ES_tradnl" sz="2600" b="1" dirty="0">
              <a:latin typeface="+mn-lt"/>
            </a:endParaRPr>
          </a:p>
        </p:txBody>
      </p:sp>
      <p:graphicFrame>
        <p:nvGraphicFramePr>
          <p:cNvPr id="4" name="Tabla 3"/>
          <p:cNvGraphicFramePr>
            <a:graphicFrameLocks noGrp="1"/>
          </p:cNvGraphicFramePr>
          <p:nvPr>
            <p:extLst/>
          </p:nvPr>
        </p:nvGraphicFramePr>
        <p:xfrm>
          <a:off x="304800" y="1862931"/>
          <a:ext cx="8229600" cy="4000500"/>
        </p:xfrm>
        <a:graphic>
          <a:graphicData uri="http://schemas.openxmlformats.org/drawingml/2006/table">
            <a:tbl>
              <a:tblPr/>
              <a:tblGrid>
                <a:gridCol w="5753804">
                  <a:extLst>
                    <a:ext uri="{9D8B030D-6E8A-4147-A177-3AD203B41FA5}">
                      <a16:colId xmlns:a16="http://schemas.microsoft.com/office/drawing/2014/main" val="20000"/>
                    </a:ext>
                  </a:extLst>
                </a:gridCol>
                <a:gridCol w="2475796">
                  <a:extLst>
                    <a:ext uri="{9D8B030D-6E8A-4147-A177-3AD203B41FA5}">
                      <a16:colId xmlns:a16="http://schemas.microsoft.com/office/drawing/2014/main" val="20001"/>
                    </a:ext>
                  </a:extLst>
                </a:gridCol>
              </a:tblGrid>
              <a:tr h="266700">
                <a:tc>
                  <a:txBody>
                    <a:bodyPr/>
                    <a:lstStyle/>
                    <a:p>
                      <a:pPr algn="l" fontAlgn="b"/>
                      <a:r>
                        <a:rPr lang="es-ES_tradnl" sz="1600" b="1" i="0" u="none" strike="noStrike" noProof="0" dirty="0">
                          <a:solidFill>
                            <a:srgbClr val="00B050"/>
                          </a:solidFill>
                          <a:effectLst/>
                          <a:latin typeface="Calibri" charset="0"/>
                        </a:rPr>
                        <a:t>Financiación a largo plazo</a:t>
                      </a:r>
                    </a:p>
                  </a:txBody>
                  <a:tcPr marL="12700" marR="12700" marT="1270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s-ES_tradnl" sz="1600" b="1" i="0" u="none" strike="noStrike" noProof="0" dirty="0">
                          <a:solidFill>
                            <a:srgbClr val="00B050"/>
                          </a:solidFill>
                          <a:effectLst/>
                          <a:latin typeface="Calibri" charset="0"/>
                        </a:rPr>
                        <a:t> </a:t>
                      </a:r>
                    </a:p>
                  </a:txBody>
                  <a:tcPr marL="12700" marR="12700" marT="1270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203200">
                <a:tc>
                  <a:txBody>
                    <a:bodyPr/>
                    <a:lstStyle/>
                    <a:p>
                      <a:pPr algn="l" fontAlgn="b"/>
                      <a:endParaRPr lang="es-ES_tradnl" sz="1200" b="0" i="0" u="none" strike="noStrike" noProof="0" dirty="0">
                        <a:solidFill>
                          <a:srgbClr val="000000"/>
                        </a:solidFill>
                        <a:effectLst/>
                        <a:latin typeface="Calibri" charset="0"/>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s-ES_tradnl" sz="1200" b="0" i="0" u="none" strike="noStrike" noProof="0" dirty="0">
                        <a:solidFill>
                          <a:srgbClr val="000000"/>
                        </a:solidFill>
                        <a:effectLst/>
                        <a:latin typeface="Calibri" charset="0"/>
                      </a:endParaRPr>
                    </a:p>
                  </a:txBody>
                  <a:tcPr marL="12700" marR="12700" marT="12700" marB="0" anchor="b">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10001"/>
                  </a:ext>
                </a:extLst>
              </a:tr>
              <a:tr h="241300">
                <a:tc>
                  <a:txBody>
                    <a:bodyPr/>
                    <a:lstStyle/>
                    <a:p>
                      <a:pPr algn="just" fontAlgn="ctr"/>
                      <a:r>
                        <a:rPr lang="es-ES_tradnl" sz="1400" b="1" i="0" u="none" strike="noStrike" noProof="0" dirty="0">
                          <a:solidFill>
                            <a:srgbClr val="000000"/>
                          </a:solidFill>
                          <a:effectLst/>
                          <a:latin typeface="Calibri" charset="0"/>
                        </a:rPr>
                        <a:t>Captura de Valor de la Tierra </a:t>
                      </a:r>
                    </a:p>
                  </a:txBody>
                  <a:tcPr marL="12700" marR="12700" marT="12700" marB="0" anchor="ctr">
                    <a:lnL>
                      <a:noFill/>
                    </a:lnL>
                    <a:lnR>
                      <a:noFill/>
                    </a:lnR>
                    <a:lnT>
                      <a:noFill/>
                    </a:lnT>
                    <a:lnB>
                      <a:noFill/>
                    </a:lnB>
                  </a:tcPr>
                </a:tc>
                <a:tc>
                  <a:txBody>
                    <a:bodyPr/>
                    <a:lstStyle/>
                    <a:p>
                      <a:pPr algn="l" fontAlgn="b"/>
                      <a:endParaRPr lang="es-ES_tradnl" sz="1200" b="0" i="0" u="none" strike="noStrike" noProof="0" dirty="0">
                        <a:solidFill>
                          <a:srgbClr val="000000"/>
                        </a:solidFill>
                        <a:effectLst/>
                        <a:latin typeface="Calibri" charset="0"/>
                      </a:endParaRP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828800">
                <a:tc>
                  <a:txBody>
                    <a:bodyPr/>
                    <a:lstStyle/>
                    <a:p>
                      <a:pPr algn="just" fontAlgn="ctr"/>
                      <a:r>
                        <a:rPr lang="es-ES_tradnl" sz="1200" b="0" i="0" u="none" strike="noStrike" noProof="0" dirty="0">
                          <a:solidFill>
                            <a:srgbClr val="000000"/>
                          </a:solidFill>
                          <a:effectLst/>
                          <a:latin typeface="Calibri" charset="0"/>
                        </a:rPr>
                        <a:t>Las inversiones en infraestructura de transporte resultan en un mejor acceso y valor de la tierra para las propiedades servidas por dicha infraestructura. Existen varios mecanismos diferentes que podrían emplearse para permitir que </a:t>
                      </a:r>
                      <a:r>
                        <a:rPr lang="es-ES_tradnl" sz="1200" b="0" i="0" u="none" strike="noStrike" noProof="0" dirty="0" err="1">
                          <a:solidFill>
                            <a:srgbClr val="000000"/>
                          </a:solidFill>
                          <a:effectLst/>
                          <a:latin typeface="Calibri" charset="0"/>
                        </a:rPr>
                        <a:t>TransLink</a:t>
                      </a:r>
                      <a:r>
                        <a:rPr lang="es-ES_tradnl" sz="1200" b="0" i="0" u="none" strike="noStrike" noProof="0" dirty="0">
                          <a:solidFill>
                            <a:srgbClr val="000000"/>
                          </a:solidFill>
                          <a:effectLst/>
                          <a:latin typeface="Calibri" charset="0"/>
                        </a:rPr>
                        <a:t> capte parte del valor, incluyendo: costos de desarrollo, beneficios, impuestos y financiamiento por incremento de impuestos. Se requiere un mayor desarrollo de alternativas y consultas públicas para determinar el nivel de apoyo para cualquiera de estas opciones de captura del valor de la tierra.</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ES_tradnl" sz="1200" b="0" i="0" u="none" strike="noStrike" noProof="0" dirty="0">
                          <a:solidFill>
                            <a:srgbClr val="000000"/>
                          </a:solidFill>
                          <a:effectLst/>
                          <a:latin typeface="Calibri" charset="0"/>
                        </a:rPr>
                        <a:t>Varia dependiendo del mecanismo utilizado</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300">
                <a:tc>
                  <a:txBody>
                    <a:bodyPr/>
                    <a:lstStyle/>
                    <a:p>
                      <a:pPr algn="just" fontAlgn="ctr"/>
                      <a:r>
                        <a:rPr lang="es-ES_tradnl" sz="1400" b="1" i="0" u="none" strike="noStrike" noProof="0" dirty="0">
                          <a:solidFill>
                            <a:srgbClr val="000000"/>
                          </a:solidFill>
                          <a:effectLst/>
                          <a:latin typeface="Calibri" charset="0"/>
                        </a:rPr>
                        <a:t>Cobros en carretera</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S_tradnl" sz="1200" b="0" i="0" u="none" strike="noStrike" noProof="0" dirty="0">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219200">
                <a:tc>
                  <a:txBody>
                    <a:bodyPr/>
                    <a:lstStyle/>
                    <a:p>
                      <a:pPr algn="just" fontAlgn="ctr"/>
                      <a:r>
                        <a:rPr lang="es-ES_tradnl" sz="1200" b="0" i="0" u="none" strike="noStrike" noProof="0" dirty="0">
                          <a:solidFill>
                            <a:srgbClr val="000000"/>
                          </a:solidFill>
                          <a:effectLst/>
                          <a:latin typeface="Calibri" charset="0"/>
                        </a:rPr>
                        <a:t>Existen varios enfoques diferentes para la fijación de cobros en carretera incluyendo: peajes en cruces de agua principales, cordones de área alrededor de centros regionales y cobro por red de transporte. Se requiere un mayor desarrollo de políticas para informar el debate sobre estas opciones de fijación de cobros en carretera.</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ES_tradnl" sz="1200" b="0" i="0" u="none" strike="noStrike" noProof="0" dirty="0">
                          <a:solidFill>
                            <a:srgbClr val="000000"/>
                          </a:solidFill>
                          <a:effectLst/>
                          <a:latin typeface="Calibri" charset="0"/>
                        </a:rPr>
                        <a:t>Varia dependiendo de la alternativa</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9082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SLIDE PPT 4-3-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775" y="1628775"/>
            <a:ext cx="3961039" cy="4585871"/>
          </a:xfrm>
          <a:prstGeom prst="rect">
            <a:avLst/>
          </a:prstGeom>
          <a:noFill/>
        </p:spPr>
        <p:txBody>
          <a:bodyPr wrap="square">
            <a:spAutoFit/>
          </a:bodyPr>
          <a:lstStyle/>
          <a:p>
            <a:pPr eaLnBrk="1" fontAlgn="auto" hangingPunct="1">
              <a:spcBef>
                <a:spcPts val="0"/>
              </a:spcBef>
              <a:spcAft>
                <a:spcPts val="600"/>
              </a:spcAft>
              <a:defRPr/>
            </a:pPr>
            <a:r>
              <a:rPr lang="en-US" sz="2000" dirty="0">
                <a:solidFill>
                  <a:schemeClr val="bg1"/>
                </a:solidFill>
                <a:latin typeface="Arial Black"/>
                <a:cs typeface="Arial Black"/>
              </a:rPr>
              <a:t>CONTENIDO</a:t>
            </a:r>
          </a:p>
          <a:p>
            <a:pPr eaLnBrk="1" fontAlgn="auto" hangingPunct="1">
              <a:spcBef>
                <a:spcPts val="0"/>
              </a:spcBef>
              <a:spcAft>
                <a:spcPts val="600"/>
              </a:spcAft>
              <a:defRPr/>
            </a:pPr>
            <a:endParaRPr lang="en-US" sz="2000" dirty="0">
              <a:solidFill>
                <a:schemeClr val="bg1"/>
              </a:solidFill>
              <a:latin typeface="Arial Black"/>
              <a:cs typeface="Arial Black"/>
            </a:endParaRPr>
          </a:p>
          <a:p>
            <a:pPr marL="342900" indent="-342900" eaLnBrk="1" fontAlgn="auto" hangingPunct="1">
              <a:spcBef>
                <a:spcPts val="0"/>
              </a:spcBef>
              <a:spcAft>
                <a:spcPts val="2000"/>
              </a:spcAft>
              <a:buFontTx/>
              <a:buAutoNum type="arabicPeriod"/>
              <a:defRPr/>
            </a:pPr>
            <a:r>
              <a:rPr lang="en-US" sz="2000" b="1" dirty="0" err="1">
                <a:solidFill>
                  <a:schemeClr val="bg1"/>
                </a:solidFill>
                <a:latin typeface="Arial"/>
                <a:cs typeface="Arial"/>
              </a:rPr>
              <a:t>Contexto</a:t>
            </a:r>
            <a:r>
              <a:rPr lang="en-US" sz="2000" b="1" dirty="0">
                <a:solidFill>
                  <a:schemeClr val="bg1"/>
                </a:solidFill>
                <a:latin typeface="Arial"/>
                <a:cs typeface="Arial"/>
              </a:rPr>
              <a:t> de </a:t>
            </a:r>
            <a:r>
              <a:rPr lang="en-US" sz="2000" b="1" dirty="0" err="1">
                <a:solidFill>
                  <a:schemeClr val="bg1"/>
                </a:solidFill>
                <a:latin typeface="Arial"/>
                <a:cs typeface="Arial"/>
              </a:rPr>
              <a:t>sistemas</a:t>
            </a:r>
            <a:r>
              <a:rPr lang="en-US" sz="2000" b="1" dirty="0">
                <a:solidFill>
                  <a:schemeClr val="bg1"/>
                </a:solidFill>
                <a:latin typeface="Arial"/>
                <a:cs typeface="Arial"/>
              </a:rPr>
              <a:t> </a:t>
            </a:r>
            <a:r>
              <a:rPr lang="en-US" sz="2000" b="1" dirty="0" err="1">
                <a:solidFill>
                  <a:schemeClr val="bg1"/>
                </a:solidFill>
                <a:latin typeface="Arial"/>
                <a:cs typeface="Arial"/>
              </a:rPr>
              <a:t>integrados</a:t>
            </a:r>
            <a:r>
              <a:rPr lang="en-US" sz="2000" b="1" dirty="0">
                <a:solidFill>
                  <a:schemeClr val="bg1"/>
                </a:solidFill>
                <a:latin typeface="Arial"/>
                <a:cs typeface="Arial"/>
              </a:rPr>
              <a:t> de </a:t>
            </a:r>
            <a:r>
              <a:rPr lang="en-US" sz="2000" b="1" dirty="0" err="1">
                <a:solidFill>
                  <a:schemeClr val="bg1"/>
                </a:solidFill>
                <a:latin typeface="Arial"/>
                <a:cs typeface="Arial"/>
              </a:rPr>
              <a:t>transporte</a:t>
            </a:r>
            <a:r>
              <a:rPr lang="en-US" sz="2000" b="1" dirty="0">
                <a:solidFill>
                  <a:schemeClr val="bg1"/>
                </a:solidFill>
                <a:latin typeface="Arial"/>
                <a:cs typeface="Arial"/>
              </a:rPr>
              <a:t> </a:t>
            </a:r>
            <a:r>
              <a:rPr lang="en-US" sz="2000" b="1" dirty="0" err="1">
                <a:solidFill>
                  <a:schemeClr val="bg1"/>
                </a:solidFill>
                <a:latin typeface="Arial"/>
                <a:cs typeface="Arial"/>
              </a:rPr>
              <a:t>público</a:t>
            </a:r>
            <a:r>
              <a:rPr lang="en-US" sz="2000" b="1" dirty="0">
                <a:solidFill>
                  <a:schemeClr val="bg1"/>
                </a:solidFill>
                <a:latin typeface="Arial"/>
                <a:cs typeface="Arial"/>
              </a:rPr>
              <a:t> y </a:t>
            </a:r>
            <a:r>
              <a:rPr lang="en-US" sz="2000" b="1" dirty="0" err="1">
                <a:solidFill>
                  <a:schemeClr val="bg1"/>
                </a:solidFill>
                <a:latin typeface="Arial"/>
                <a:cs typeface="Arial"/>
              </a:rPr>
              <a:t>sus</a:t>
            </a:r>
            <a:r>
              <a:rPr lang="en-US" sz="2000" b="1" dirty="0">
                <a:solidFill>
                  <a:schemeClr val="bg1"/>
                </a:solidFill>
                <a:latin typeface="Arial"/>
                <a:cs typeface="Arial"/>
              </a:rPr>
              <a:t> </a:t>
            </a:r>
            <a:r>
              <a:rPr lang="en-US" sz="2000" b="1" dirty="0" err="1">
                <a:solidFill>
                  <a:schemeClr val="bg1"/>
                </a:solidFill>
                <a:latin typeface="Arial"/>
                <a:cs typeface="Arial"/>
              </a:rPr>
              <a:t>retos</a:t>
            </a:r>
            <a:r>
              <a:rPr lang="en-US" sz="2000" b="1" dirty="0">
                <a:solidFill>
                  <a:schemeClr val="bg1"/>
                </a:solidFill>
                <a:latin typeface="Arial"/>
                <a:cs typeface="Arial"/>
              </a:rPr>
              <a:t> </a:t>
            </a:r>
            <a:r>
              <a:rPr lang="en-US" sz="2000" b="1" dirty="0" err="1">
                <a:solidFill>
                  <a:schemeClr val="bg1"/>
                </a:solidFill>
                <a:latin typeface="Arial"/>
                <a:cs typeface="Arial"/>
              </a:rPr>
              <a:t>financieros</a:t>
            </a:r>
            <a:endParaRPr lang="en-US" sz="2000" b="1" dirty="0">
              <a:solidFill>
                <a:schemeClr val="bg1"/>
              </a:solidFill>
              <a:latin typeface="Arial"/>
              <a:cs typeface="Arial"/>
            </a:endParaRPr>
          </a:p>
          <a:p>
            <a:pPr marL="342900" indent="-342900" eaLnBrk="1" fontAlgn="auto" hangingPunct="1">
              <a:spcBef>
                <a:spcPts val="0"/>
              </a:spcBef>
              <a:spcAft>
                <a:spcPts val="2000"/>
              </a:spcAft>
              <a:buFontTx/>
              <a:buAutoNum type="arabicPeriod"/>
              <a:defRPr/>
            </a:pPr>
            <a:r>
              <a:rPr lang="es-ES" sz="2000" b="1" dirty="0">
                <a:solidFill>
                  <a:schemeClr val="bg1"/>
                </a:solidFill>
                <a:latin typeface="Arial"/>
                <a:cs typeface="Arial"/>
              </a:rPr>
              <a:t>Casos de estudio </a:t>
            </a:r>
          </a:p>
          <a:p>
            <a:pPr marL="342900" indent="-342900" eaLnBrk="1" fontAlgn="auto" hangingPunct="1">
              <a:spcBef>
                <a:spcPts val="0"/>
              </a:spcBef>
              <a:spcAft>
                <a:spcPts val="2000"/>
              </a:spcAft>
              <a:buFontTx/>
              <a:buAutoNum type="arabicPeriod"/>
              <a:defRPr/>
            </a:pPr>
            <a:r>
              <a:rPr lang="es-ES" sz="2000" b="1" dirty="0">
                <a:solidFill>
                  <a:schemeClr val="bg1"/>
                </a:solidFill>
                <a:latin typeface="Arial"/>
                <a:cs typeface="Arial"/>
              </a:rPr>
              <a:t>Conclusiones y recomendaciones</a:t>
            </a:r>
            <a:endParaRPr lang="en-US" sz="2000" b="1" dirty="0">
              <a:solidFill>
                <a:schemeClr val="bg1"/>
              </a:solidFill>
              <a:latin typeface="Arial"/>
              <a:cs typeface="Arial"/>
            </a:endParaRPr>
          </a:p>
          <a:p>
            <a:pPr marL="342900" indent="-342900" eaLnBrk="1" fontAlgn="auto" hangingPunct="1">
              <a:spcBef>
                <a:spcPts val="0"/>
              </a:spcBef>
              <a:spcAft>
                <a:spcPts val="600"/>
              </a:spcAft>
              <a:buFontTx/>
              <a:buAutoNum type="arabicPeriod"/>
              <a:defRPr/>
            </a:pPr>
            <a:endParaRPr lang="en-US" sz="1400" dirty="0">
              <a:solidFill>
                <a:schemeClr val="bg1"/>
              </a:solidFill>
              <a:latin typeface="Arial"/>
              <a:cs typeface="Arial"/>
            </a:endParaRPr>
          </a:p>
          <a:p>
            <a:pPr marL="342900" indent="-342900" eaLnBrk="1" fontAlgn="auto" hangingPunct="1">
              <a:spcBef>
                <a:spcPts val="0"/>
              </a:spcBef>
              <a:spcAft>
                <a:spcPts val="600"/>
              </a:spcAft>
              <a:buFontTx/>
              <a:buAutoNum type="arabicPeriod"/>
              <a:defRPr/>
            </a:pPr>
            <a:endParaRPr lang="en-US" sz="1400" dirty="0">
              <a:solidFill>
                <a:schemeClr val="bg1"/>
              </a:solidFill>
              <a:latin typeface="Arial"/>
              <a:cs typeface="Arial"/>
            </a:endParaRPr>
          </a:p>
          <a:p>
            <a:pPr marL="342900" indent="-342900" eaLnBrk="1" fontAlgn="auto" hangingPunct="1">
              <a:spcBef>
                <a:spcPts val="0"/>
              </a:spcBef>
              <a:spcAft>
                <a:spcPts val="600"/>
              </a:spcAft>
              <a:buFontTx/>
              <a:buAutoNum type="arabicPeriod"/>
              <a:defRPr/>
            </a:pPr>
            <a:endParaRPr lang="en-US" sz="1400" dirty="0">
              <a:solidFill>
                <a:schemeClr val="bg1">
                  <a:lumMod val="65000"/>
                </a:schemeClr>
              </a:solidFill>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5838" y="2828925"/>
            <a:ext cx="5386387" cy="707886"/>
          </a:xfrm>
          <a:prstGeom prst="rect">
            <a:avLst/>
          </a:prstGeom>
          <a:noFill/>
        </p:spPr>
        <p:txBody>
          <a:bodyPr wrap="square" rtlCol="0">
            <a:spAutoFit/>
          </a:bodyPr>
          <a:lstStyle/>
          <a:p>
            <a:r>
              <a:rPr lang="es-ES" sz="4000" b="1" dirty="0"/>
              <a:t>Anexo - OSLO</a:t>
            </a:r>
            <a:endParaRPr lang="en-US" sz="4000" b="1" dirty="0"/>
          </a:p>
        </p:txBody>
      </p:sp>
    </p:spTree>
    <p:extLst>
      <p:ext uri="{BB962C8B-B14F-4D97-AF65-F5344CB8AC3E}">
        <p14:creationId xmlns:p14="http://schemas.microsoft.com/office/powerpoint/2010/main" val="3318799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2700" b="1" dirty="0"/>
              <a:t>Oslo – Mejora en los indicadores de satisfacción de usuario</a:t>
            </a:r>
            <a:endParaRPr lang="en-GB" sz="2700" b="1" dirty="0"/>
          </a:p>
        </p:txBody>
      </p:sp>
      <p:pic>
        <p:nvPicPr>
          <p:cNvPr id="4" name="Picture 3"/>
          <p:cNvPicPr>
            <a:picLocks noChangeAspect="1"/>
          </p:cNvPicPr>
          <p:nvPr/>
        </p:nvPicPr>
        <p:blipFill rotWithShape="1">
          <a:blip r:embed="rId2"/>
          <a:srcRect l="17167" t="27735" r="34627" b="15234"/>
          <a:stretch/>
        </p:blipFill>
        <p:spPr>
          <a:xfrm>
            <a:off x="585787" y="1246067"/>
            <a:ext cx="8286751" cy="5511917"/>
          </a:xfrm>
          <a:prstGeom prst="rect">
            <a:avLst/>
          </a:prstGeom>
        </p:spPr>
      </p:pic>
    </p:spTree>
    <p:extLst>
      <p:ext uri="{BB962C8B-B14F-4D97-AF65-F5344CB8AC3E}">
        <p14:creationId xmlns:p14="http://schemas.microsoft.com/office/powerpoint/2010/main" val="3473728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5838" y="2828925"/>
            <a:ext cx="5386387" cy="646331"/>
          </a:xfrm>
          <a:prstGeom prst="rect">
            <a:avLst/>
          </a:prstGeom>
          <a:noFill/>
        </p:spPr>
        <p:txBody>
          <a:bodyPr wrap="square" rtlCol="0">
            <a:spAutoFit/>
          </a:bodyPr>
          <a:lstStyle/>
          <a:p>
            <a:r>
              <a:rPr lang="es-ES" sz="3600" b="1" dirty="0"/>
              <a:t>Anexo – París</a:t>
            </a:r>
            <a:endParaRPr lang="en-US" sz="3600" b="1" dirty="0"/>
          </a:p>
        </p:txBody>
      </p:sp>
    </p:spTree>
    <p:extLst>
      <p:ext uri="{BB962C8B-B14F-4D97-AF65-F5344CB8AC3E}">
        <p14:creationId xmlns:p14="http://schemas.microsoft.com/office/powerpoint/2010/main" val="1497189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946519" y="5969933"/>
            <a:ext cx="2197481" cy="7515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33</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445968" y="357307"/>
            <a:ext cx="8229600" cy="487363"/>
          </a:xfrm>
        </p:spPr>
        <p:txBody>
          <a:bodyPr/>
          <a:lstStyle/>
          <a:p>
            <a:pPr eaLnBrk="1" hangingPunct="1">
              <a:defRPr/>
            </a:pPr>
            <a:r>
              <a:rPr lang="es-ES_tradnl" sz="2600" b="1" dirty="0">
                <a:latin typeface="+mn-lt"/>
              </a:rPr>
              <a:t>Paris - Diversificación de fuentes de financiación del transporte público</a:t>
            </a:r>
          </a:p>
        </p:txBody>
      </p:sp>
      <p:sp>
        <p:nvSpPr>
          <p:cNvPr id="9" name="Rectángulo redondeado 8"/>
          <p:cNvSpPr/>
          <p:nvPr/>
        </p:nvSpPr>
        <p:spPr>
          <a:xfrm>
            <a:off x="973253" y="2648293"/>
            <a:ext cx="7274106" cy="3511386"/>
          </a:xfrm>
          <a:prstGeom prst="roundRect">
            <a:avLst>
              <a:gd name="adj" fmla="val 4430"/>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Rectángulo redondeado 9"/>
          <p:cNvSpPr/>
          <p:nvPr/>
        </p:nvSpPr>
        <p:spPr>
          <a:xfrm>
            <a:off x="1176387" y="2730703"/>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Impuesto de transporte</a:t>
            </a:r>
          </a:p>
        </p:txBody>
      </p:sp>
      <p:sp>
        <p:nvSpPr>
          <p:cNvPr id="11" name="Rectángulo redondeado 10"/>
          <p:cNvSpPr/>
          <p:nvPr/>
        </p:nvSpPr>
        <p:spPr>
          <a:xfrm>
            <a:off x="1323343" y="3227530"/>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€3,235m</a:t>
            </a:r>
          </a:p>
        </p:txBody>
      </p:sp>
      <p:sp>
        <p:nvSpPr>
          <p:cNvPr id="12" name="CuadroTexto 11"/>
          <p:cNvSpPr txBox="1"/>
          <p:nvPr/>
        </p:nvSpPr>
        <p:spPr>
          <a:xfrm>
            <a:off x="1377011" y="3541831"/>
            <a:ext cx="783772" cy="369332"/>
          </a:xfrm>
          <a:prstGeom prst="rect">
            <a:avLst/>
          </a:prstGeom>
          <a:noFill/>
          <a:effectLst/>
        </p:spPr>
        <p:txBody>
          <a:bodyPr wrap="square" rtlCol="0">
            <a:spAutoFit/>
          </a:bodyPr>
          <a:lstStyle/>
          <a:p>
            <a:r>
              <a:rPr lang="es-ES_tradnl" b="1" dirty="0">
                <a:solidFill>
                  <a:srgbClr val="0B506F"/>
                </a:solidFill>
              </a:rPr>
              <a:t>37.6%</a:t>
            </a:r>
          </a:p>
        </p:txBody>
      </p:sp>
      <p:sp>
        <p:nvSpPr>
          <p:cNvPr id="24" name="Rectángulo redondeado 23"/>
          <p:cNvSpPr/>
          <p:nvPr/>
        </p:nvSpPr>
        <p:spPr>
          <a:xfrm>
            <a:off x="2618920" y="2737558"/>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Ingresos por pasajeros</a:t>
            </a:r>
          </a:p>
        </p:txBody>
      </p:sp>
      <p:sp>
        <p:nvSpPr>
          <p:cNvPr id="25" name="Rectángulo redondeado 24"/>
          <p:cNvSpPr/>
          <p:nvPr/>
        </p:nvSpPr>
        <p:spPr>
          <a:xfrm>
            <a:off x="2765876" y="3234385"/>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€2,165m</a:t>
            </a:r>
          </a:p>
        </p:txBody>
      </p:sp>
      <p:sp>
        <p:nvSpPr>
          <p:cNvPr id="26" name="CuadroTexto 25"/>
          <p:cNvSpPr txBox="1"/>
          <p:nvPr/>
        </p:nvSpPr>
        <p:spPr>
          <a:xfrm>
            <a:off x="2819544" y="3548686"/>
            <a:ext cx="783772" cy="369332"/>
          </a:xfrm>
          <a:prstGeom prst="rect">
            <a:avLst/>
          </a:prstGeom>
          <a:noFill/>
          <a:effectLst/>
        </p:spPr>
        <p:txBody>
          <a:bodyPr wrap="square" rtlCol="0">
            <a:spAutoFit/>
          </a:bodyPr>
          <a:lstStyle/>
          <a:p>
            <a:r>
              <a:rPr lang="es-ES_tradnl" b="1" dirty="0">
                <a:solidFill>
                  <a:srgbClr val="0B506F"/>
                </a:solidFill>
              </a:rPr>
              <a:t>30.4%</a:t>
            </a:r>
          </a:p>
        </p:txBody>
      </p:sp>
      <p:sp>
        <p:nvSpPr>
          <p:cNvPr id="30" name="Rectángulo redondeado 29"/>
          <p:cNvSpPr/>
          <p:nvPr/>
        </p:nvSpPr>
        <p:spPr>
          <a:xfrm>
            <a:off x="4061453" y="2734399"/>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Contribuciones publicas</a:t>
            </a:r>
          </a:p>
        </p:txBody>
      </p:sp>
      <p:sp>
        <p:nvSpPr>
          <p:cNvPr id="31" name="Rectángulo redondeado 30"/>
          <p:cNvSpPr/>
          <p:nvPr/>
        </p:nvSpPr>
        <p:spPr>
          <a:xfrm>
            <a:off x="4208409" y="3231226"/>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€1,707m</a:t>
            </a:r>
          </a:p>
        </p:txBody>
      </p:sp>
      <p:sp>
        <p:nvSpPr>
          <p:cNvPr id="32" name="CuadroTexto 31"/>
          <p:cNvSpPr txBox="1"/>
          <p:nvPr/>
        </p:nvSpPr>
        <p:spPr>
          <a:xfrm>
            <a:off x="4262077" y="3545527"/>
            <a:ext cx="783772" cy="369332"/>
          </a:xfrm>
          <a:prstGeom prst="rect">
            <a:avLst/>
          </a:prstGeom>
          <a:noFill/>
          <a:effectLst/>
        </p:spPr>
        <p:txBody>
          <a:bodyPr wrap="square" rtlCol="0">
            <a:spAutoFit/>
          </a:bodyPr>
          <a:lstStyle/>
          <a:p>
            <a:r>
              <a:rPr lang="es-ES_tradnl" b="1" dirty="0">
                <a:solidFill>
                  <a:srgbClr val="0B506F"/>
                </a:solidFill>
              </a:rPr>
              <a:t>19.8%</a:t>
            </a:r>
          </a:p>
        </p:txBody>
      </p:sp>
      <p:sp>
        <p:nvSpPr>
          <p:cNvPr id="33" name="Rectángulo redondeado 32"/>
          <p:cNvSpPr/>
          <p:nvPr/>
        </p:nvSpPr>
        <p:spPr>
          <a:xfrm>
            <a:off x="5503986" y="2737558"/>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Empleadores</a:t>
            </a:r>
          </a:p>
        </p:txBody>
      </p:sp>
      <p:sp>
        <p:nvSpPr>
          <p:cNvPr id="34" name="Rectángulo redondeado 33"/>
          <p:cNvSpPr/>
          <p:nvPr/>
        </p:nvSpPr>
        <p:spPr>
          <a:xfrm>
            <a:off x="5650942" y="3234385"/>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€811m</a:t>
            </a:r>
          </a:p>
        </p:txBody>
      </p:sp>
      <p:sp>
        <p:nvSpPr>
          <p:cNvPr id="35" name="CuadroTexto 34"/>
          <p:cNvSpPr txBox="1"/>
          <p:nvPr/>
        </p:nvSpPr>
        <p:spPr>
          <a:xfrm>
            <a:off x="5754528" y="3551751"/>
            <a:ext cx="783772" cy="369332"/>
          </a:xfrm>
          <a:prstGeom prst="rect">
            <a:avLst/>
          </a:prstGeom>
          <a:noFill/>
          <a:effectLst/>
        </p:spPr>
        <p:txBody>
          <a:bodyPr wrap="square" rtlCol="0">
            <a:spAutoFit/>
          </a:bodyPr>
          <a:lstStyle/>
          <a:p>
            <a:r>
              <a:rPr lang="es-ES_tradnl" b="1" dirty="0">
                <a:solidFill>
                  <a:srgbClr val="0B506F"/>
                </a:solidFill>
              </a:rPr>
              <a:t>9.4%</a:t>
            </a:r>
          </a:p>
        </p:txBody>
      </p:sp>
      <p:sp>
        <p:nvSpPr>
          <p:cNvPr id="39" name="Rectángulo redondeado 38"/>
          <p:cNvSpPr/>
          <p:nvPr/>
        </p:nvSpPr>
        <p:spPr>
          <a:xfrm>
            <a:off x="6946519" y="2737558"/>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50" dirty="0">
                <a:solidFill>
                  <a:schemeClr val="tx1"/>
                </a:solidFill>
              </a:rPr>
              <a:t>Otros ingresos</a:t>
            </a:r>
          </a:p>
        </p:txBody>
      </p:sp>
      <p:sp>
        <p:nvSpPr>
          <p:cNvPr id="40" name="Rectángulo redondeado 39"/>
          <p:cNvSpPr/>
          <p:nvPr/>
        </p:nvSpPr>
        <p:spPr>
          <a:xfrm>
            <a:off x="7093475" y="3234385"/>
            <a:ext cx="783772" cy="189963"/>
          </a:xfrm>
          <a:prstGeom prst="roundRect">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€240m</a:t>
            </a:r>
          </a:p>
        </p:txBody>
      </p:sp>
      <p:sp>
        <p:nvSpPr>
          <p:cNvPr id="41" name="CuadroTexto 40"/>
          <p:cNvSpPr txBox="1"/>
          <p:nvPr/>
        </p:nvSpPr>
        <p:spPr>
          <a:xfrm>
            <a:off x="7240432" y="3548686"/>
            <a:ext cx="783772" cy="369332"/>
          </a:xfrm>
          <a:prstGeom prst="rect">
            <a:avLst/>
          </a:prstGeom>
          <a:noFill/>
          <a:effectLst/>
        </p:spPr>
        <p:txBody>
          <a:bodyPr wrap="square" rtlCol="0">
            <a:spAutoFit/>
          </a:bodyPr>
          <a:lstStyle/>
          <a:p>
            <a:r>
              <a:rPr lang="es-ES_tradnl" b="1" dirty="0">
                <a:solidFill>
                  <a:srgbClr val="0B506F"/>
                </a:solidFill>
              </a:rPr>
              <a:t>2.8%</a:t>
            </a:r>
          </a:p>
        </p:txBody>
      </p:sp>
      <p:cxnSp>
        <p:nvCxnSpPr>
          <p:cNvPr id="22" name="Conector angular 21"/>
          <p:cNvCxnSpPr>
            <a:stCxn id="10" idx="2"/>
            <a:endCxn id="65" idx="0"/>
          </p:cNvCxnSpPr>
          <p:nvPr/>
        </p:nvCxnSpPr>
        <p:spPr>
          <a:xfrm rot="16200000" flipH="1">
            <a:off x="3030107" y="2599445"/>
            <a:ext cx="255311" cy="2885064"/>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6" name="Conector angular 45"/>
          <p:cNvCxnSpPr>
            <a:stCxn id="24" idx="2"/>
            <a:endCxn id="65" idx="0"/>
          </p:cNvCxnSpPr>
          <p:nvPr/>
        </p:nvCxnSpPr>
        <p:spPr>
          <a:xfrm rot="16200000" flipH="1">
            <a:off x="3754800" y="3324139"/>
            <a:ext cx="248456" cy="1442531"/>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8" name="Conector angular 47"/>
          <p:cNvCxnSpPr>
            <a:stCxn id="30" idx="2"/>
            <a:endCxn id="65" idx="0"/>
          </p:cNvCxnSpPr>
          <p:nvPr/>
        </p:nvCxnSpPr>
        <p:spPr>
          <a:xfrm rot="5400000">
            <a:off x="4474488" y="4043824"/>
            <a:ext cx="251615" cy="2"/>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0" name="Conector angular 49"/>
          <p:cNvCxnSpPr>
            <a:stCxn id="33" idx="2"/>
            <a:endCxn id="65" idx="0"/>
          </p:cNvCxnSpPr>
          <p:nvPr/>
        </p:nvCxnSpPr>
        <p:spPr>
          <a:xfrm rot="5400000">
            <a:off x="5197334" y="3324138"/>
            <a:ext cx="248456" cy="1442535"/>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2" name="Conector angular 51"/>
          <p:cNvCxnSpPr>
            <a:stCxn id="39" idx="2"/>
            <a:endCxn id="65" idx="0"/>
          </p:cNvCxnSpPr>
          <p:nvPr/>
        </p:nvCxnSpPr>
        <p:spPr>
          <a:xfrm rot="5400000">
            <a:off x="5918600" y="2602871"/>
            <a:ext cx="248456" cy="2885068"/>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5" name="Rectángulo redondeado 64"/>
          <p:cNvSpPr/>
          <p:nvPr/>
        </p:nvSpPr>
        <p:spPr>
          <a:xfrm>
            <a:off x="3925520" y="4169633"/>
            <a:ext cx="1349548" cy="496961"/>
          </a:xfrm>
          <a:prstGeom prst="roundRect">
            <a:avLst/>
          </a:prstGeom>
          <a:gradFill>
            <a:gsLst>
              <a:gs pos="100000">
                <a:schemeClr val="bg1"/>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b="1" dirty="0">
                <a:solidFill>
                  <a:srgbClr val="0B506F"/>
                </a:solidFill>
              </a:rPr>
              <a:t>€8,608m</a:t>
            </a:r>
          </a:p>
        </p:txBody>
      </p:sp>
      <p:cxnSp>
        <p:nvCxnSpPr>
          <p:cNvPr id="87" name="Conector angular 86"/>
          <p:cNvCxnSpPr>
            <a:endCxn id="7191" idx="0"/>
          </p:cNvCxnSpPr>
          <p:nvPr/>
        </p:nvCxnSpPr>
        <p:spPr>
          <a:xfrm rot="5400000">
            <a:off x="4504435" y="4693099"/>
            <a:ext cx="187682" cy="4039"/>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191" name="Rectángulo redondeado 7190"/>
          <p:cNvSpPr/>
          <p:nvPr/>
        </p:nvSpPr>
        <p:spPr>
          <a:xfrm>
            <a:off x="2618920" y="4788959"/>
            <a:ext cx="3954672" cy="1180974"/>
          </a:xfrm>
          <a:prstGeom prst="roundRect">
            <a:avLst/>
          </a:prstGeom>
          <a:gradFill>
            <a:gsLst>
              <a:gs pos="100000">
                <a:schemeClr val="bg1"/>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charset="0"/>
              <a:buChar char="•"/>
            </a:pPr>
            <a:r>
              <a:rPr lang="es-ES_tradnl" sz="1200" b="1" dirty="0">
                <a:solidFill>
                  <a:schemeClr val="tx1"/>
                </a:solidFill>
              </a:rPr>
              <a:t>RATP</a:t>
            </a:r>
            <a:r>
              <a:rPr lang="es-ES_tradnl" sz="1200" dirty="0">
                <a:solidFill>
                  <a:schemeClr val="tx1"/>
                </a:solidFill>
              </a:rPr>
              <a:t> (Metros, buses, </a:t>
            </a:r>
            <a:r>
              <a:rPr lang="es-ES_tradnl" sz="1200" dirty="0" err="1">
                <a:solidFill>
                  <a:schemeClr val="tx1"/>
                </a:solidFill>
              </a:rPr>
              <a:t>trams</a:t>
            </a:r>
            <a:r>
              <a:rPr lang="es-ES_tradnl" sz="1200" dirty="0">
                <a:solidFill>
                  <a:schemeClr val="tx1"/>
                </a:solidFill>
              </a:rPr>
              <a:t>, y RER)</a:t>
            </a:r>
          </a:p>
          <a:p>
            <a:pPr marL="285750" indent="-285750">
              <a:buFont typeface="Arial" charset="0"/>
              <a:buChar char="•"/>
            </a:pPr>
            <a:endParaRPr lang="es-ES_tradnl" sz="600" dirty="0">
              <a:solidFill>
                <a:schemeClr val="tx1"/>
              </a:solidFill>
            </a:endParaRPr>
          </a:p>
          <a:p>
            <a:pPr marL="285750" indent="-285750">
              <a:buFont typeface="Arial" charset="0"/>
              <a:buChar char="•"/>
            </a:pPr>
            <a:r>
              <a:rPr lang="es-ES_tradnl" sz="1200" b="1" dirty="0">
                <a:solidFill>
                  <a:schemeClr val="tx1"/>
                </a:solidFill>
              </a:rPr>
              <a:t>SNFC</a:t>
            </a:r>
            <a:r>
              <a:rPr lang="es-ES_tradnl" sz="1200" dirty="0">
                <a:solidFill>
                  <a:schemeClr val="tx1"/>
                </a:solidFill>
              </a:rPr>
              <a:t> (RER, trenes y </a:t>
            </a:r>
            <a:r>
              <a:rPr lang="es-ES_tradnl" sz="1200" dirty="0" err="1">
                <a:solidFill>
                  <a:schemeClr val="tx1"/>
                </a:solidFill>
              </a:rPr>
              <a:t>trams</a:t>
            </a:r>
            <a:r>
              <a:rPr lang="es-ES_tradnl" sz="1200" dirty="0">
                <a:solidFill>
                  <a:schemeClr val="tx1"/>
                </a:solidFill>
              </a:rPr>
              <a:t>)</a:t>
            </a:r>
          </a:p>
          <a:p>
            <a:pPr marL="285750" indent="-285750">
              <a:buFont typeface="Arial" charset="0"/>
              <a:buChar char="•"/>
            </a:pPr>
            <a:endParaRPr lang="es-ES_tradnl" sz="600" dirty="0">
              <a:solidFill>
                <a:schemeClr val="tx1"/>
              </a:solidFill>
            </a:endParaRPr>
          </a:p>
          <a:p>
            <a:pPr marL="285750" indent="-285750">
              <a:buFont typeface="Arial" charset="0"/>
              <a:buChar char="•"/>
            </a:pPr>
            <a:r>
              <a:rPr lang="es-ES_tradnl" sz="1200" b="1" dirty="0">
                <a:solidFill>
                  <a:schemeClr val="tx1"/>
                </a:solidFill>
              </a:rPr>
              <a:t>OPTILE</a:t>
            </a:r>
            <a:r>
              <a:rPr lang="es-ES_tradnl" sz="1200" dirty="0">
                <a:solidFill>
                  <a:schemeClr val="tx1"/>
                </a:solidFill>
              </a:rPr>
              <a:t> (Buses, transporte escolar)</a:t>
            </a:r>
          </a:p>
          <a:p>
            <a:pPr marL="285750" indent="-285750">
              <a:buFont typeface="Arial" charset="0"/>
              <a:buChar char="•"/>
            </a:pPr>
            <a:endParaRPr lang="es-ES_tradnl" sz="600" dirty="0">
              <a:solidFill>
                <a:schemeClr val="tx1"/>
              </a:solidFill>
            </a:endParaRPr>
          </a:p>
          <a:p>
            <a:pPr marL="285750" indent="-285750">
              <a:buFont typeface="Arial" charset="0"/>
              <a:buChar char="•"/>
            </a:pPr>
            <a:r>
              <a:rPr lang="es-ES_tradnl" sz="1200" b="1" dirty="0">
                <a:solidFill>
                  <a:schemeClr val="tx1"/>
                </a:solidFill>
              </a:rPr>
              <a:t>Otros</a:t>
            </a:r>
          </a:p>
          <a:p>
            <a:pPr marL="285750" indent="-285750">
              <a:buFont typeface="Arial" charset="0"/>
              <a:buChar char="•"/>
            </a:pPr>
            <a:endParaRPr lang="es-ES_tradnl" sz="1200" b="1" dirty="0">
              <a:solidFill>
                <a:schemeClr val="tx1"/>
              </a:solidFill>
            </a:endParaRPr>
          </a:p>
        </p:txBody>
      </p:sp>
      <p:sp>
        <p:nvSpPr>
          <p:cNvPr id="99" name="CuadroTexto 98"/>
          <p:cNvSpPr txBox="1"/>
          <p:nvPr/>
        </p:nvSpPr>
        <p:spPr>
          <a:xfrm>
            <a:off x="5419292" y="4866057"/>
            <a:ext cx="783772" cy="307777"/>
          </a:xfrm>
          <a:prstGeom prst="rect">
            <a:avLst/>
          </a:prstGeom>
          <a:noFill/>
          <a:effectLst/>
        </p:spPr>
        <p:txBody>
          <a:bodyPr wrap="square" rtlCol="0">
            <a:spAutoFit/>
          </a:bodyPr>
          <a:lstStyle/>
          <a:p>
            <a:r>
              <a:rPr lang="es-ES_tradnl" sz="1400" b="1" dirty="0">
                <a:solidFill>
                  <a:srgbClr val="0B506F"/>
                </a:solidFill>
              </a:rPr>
              <a:t>52%</a:t>
            </a:r>
          </a:p>
        </p:txBody>
      </p:sp>
      <p:sp>
        <p:nvSpPr>
          <p:cNvPr id="100" name="CuadroTexto 99"/>
          <p:cNvSpPr txBox="1"/>
          <p:nvPr/>
        </p:nvSpPr>
        <p:spPr>
          <a:xfrm>
            <a:off x="5416070" y="5125980"/>
            <a:ext cx="783772" cy="307777"/>
          </a:xfrm>
          <a:prstGeom prst="rect">
            <a:avLst/>
          </a:prstGeom>
          <a:noFill/>
          <a:effectLst/>
        </p:spPr>
        <p:txBody>
          <a:bodyPr wrap="square" rtlCol="0">
            <a:spAutoFit/>
          </a:bodyPr>
          <a:lstStyle/>
          <a:p>
            <a:r>
              <a:rPr lang="es-ES_tradnl" sz="1400" b="1" dirty="0">
                <a:solidFill>
                  <a:srgbClr val="0B506F"/>
                </a:solidFill>
              </a:rPr>
              <a:t>33%</a:t>
            </a:r>
          </a:p>
        </p:txBody>
      </p:sp>
      <p:sp>
        <p:nvSpPr>
          <p:cNvPr id="101" name="CuadroTexto 100"/>
          <p:cNvSpPr txBox="1"/>
          <p:nvPr/>
        </p:nvSpPr>
        <p:spPr>
          <a:xfrm>
            <a:off x="5416070" y="5385903"/>
            <a:ext cx="783772" cy="307777"/>
          </a:xfrm>
          <a:prstGeom prst="rect">
            <a:avLst/>
          </a:prstGeom>
          <a:noFill/>
          <a:effectLst/>
        </p:spPr>
        <p:txBody>
          <a:bodyPr wrap="square" rtlCol="0">
            <a:spAutoFit/>
          </a:bodyPr>
          <a:lstStyle/>
          <a:p>
            <a:r>
              <a:rPr lang="es-ES_tradnl" sz="1400" b="1" dirty="0">
                <a:solidFill>
                  <a:srgbClr val="0B506F"/>
                </a:solidFill>
              </a:rPr>
              <a:t>11%</a:t>
            </a:r>
          </a:p>
        </p:txBody>
      </p:sp>
      <p:sp>
        <p:nvSpPr>
          <p:cNvPr id="102" name="CuadroTexto 101"/>
          <p:cNvSpPr txBox="1"/>
          <p:nvPr/>
        </p:nvSpPr>
        <p:spPr>
          <a:xfrm>
            <a:off x="5416070" y="5662155"/>
            <a:ext cx="783772" cy="307777"/>
          </a:xfrm>
          <a:prstGeom prst="rect">
            <a:avLst/>
          </a:prstGeom>
          <a:noFill/>
          <a:effectLst/>
        </p:spPr>
        <p:txBody>
          <a:bodyPr wrap="square" rtlCol="0">
            <a:spAutoFit/>
          </a:bodyPr>
          <a:lstStyle/>
          <a:p>
            <a:r>
              <a:rPr lang="es-ES_tradnl" sz="1400" b="1" dirty="0">
                <a:solidFill>
                  <a:srgbClr val="0B506F"/>
                </a:solidFill>
              </a:rPr>
              <a:t>4%</a:t>
            </a:r>
          </a:p>
        </p:txBody>
      </p:sp>
      <p:sp>
        <p:nvSpPr>
          <p:cNvPr id="3" name="Rectángulo 2"/>
          <p:cNvSpPr/>
          <p:nvPr/>
        </p:nvSpPr>
        <p:spPr>
          <a:xfrm>
            <a:off x="748497" y="1251294"/>
            <a:ext cx="7444536" cy="1200329"/>
          </a:xfrm>
          <a:prstGeom prst="rect">
            <a:avLst/>
          </a:prstGeom>
        </p:spPr>
        <p:txBody>
          <a:bodyPr wrap="square">
            <a:spAutoFit/>
          </a:bodyPr>
          <a:lstStyle/>
          <a:p>
            <a:pPr marL="285750" indent="-285750">
              <a:buFont typeface="Arial" panose="020B0604020202020204" pitchFamily="34" charset="0"/>
              <a:buChar char="•"/>
            </a:pPr>
            <a:r>
              <a:rPr lang="es-ES_tradnl" sz="1600" dirty="0"/>
              <a:t>La principal fuente de financiación es un impuesto que cubren los empleadores con destinación específica para el transporte</a:t>
            </a:r>
          </a:p>
          <a:p>
            <a:pPr marL="285750" indent="-285750">
              <a:buFont typeface="Arial" panose="020B0604020202020204" pitchFamily="34" charset="0"/>
              <a:buChar char="•"/>
            </a:pPr>
            <a:endParaRPr lang="es-ES_tradnl" sz="400" dirty="0"/>
          </a:p>
          <a:p>
            <a:pPr marL="285750" indent="-285750">
              <a:buFont typeface="Arial" panose="020B0604020202020204" pitchFamily="34" charset="0"/>
              <a:buChar char="•"/>
            </a:pPr>
            <a:endParaRPr lang="es-ES_tradnl" sz="400" dirty="0"/>
          </a:p>
          <a:p>
            <a:pPr marL="285750" indent="-285750">
              <a:buFont typeface="Arial" panose="020B0604020202020204" pitchFamily="34" charset="0"/>
              <a:buChar char="•"/>
            </a:pPr>
            <a:r>
              <a:rPr lang="es-ES_tradnl" sz="1600" dirty="0"/>
              <a:t>El área metropolitana ha tenido dificultades porque tiene una de las participaciones del recaudo sobre el total de ingresos más bajos de Europa</a:t>
            </a:r>
            <a:endParaRPr lang="en-US" sz="1600" dirty="0"/>
          </a:p>
        </p:txBody>
      </p:sp>
    </p:spTree>
    <p:extLst>
      <p:ext uri="{BB962C8B-B14F-4D97-AF65-F5344CB8AC3E}">
        <p14:creationId xmlns:p14="http://schemas.microsoft.com/office/powerpoint/2010/main" val="3035625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redondeado 20"/>
          <p:cNvSpPr/>
          <p:nvPr/>
        </p:nvSpPr>
        <p:spPr>
          <a:xfrm>
            <a:off x="448009" y="4178518"/>
            <a:ext cx="1260000" cy="1368000"/>
          </a:xfrm>
          <a:prstGeom prst="roundRect">
            <a:avLst>
              <a:gd name="adj" fmla="val 11294"/>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 name="Rectángulo redondeado 19"/>
          <p:cNvSpPr/>
          <p:nvPr/>
        </p:nvSpPr>
        <p:spPr>
          <a:xfrm>
            <a:off x="403044" y="1800867"/>
            <a:ext cx="1260000" cy="1368000"/>
          </a:xfrm>
          <a:prstGeom prst="roundRect">
            <a:avLst>
              <a:gd name="adj" fmla="val 11294"/>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34</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575468"/>
            <a:ext cx="8229600" cy="487363"/>
          </a:xfrm>
        </p:spPr>
        <p:txBody>
          <a:bodyPr/>
          <a:lstStyle/>
          <a:p>
            <a:pPr eaLnBrk="1" hangingPunct="1">
              <a:defRPr/>
            </a:pPr>
            <a:r>
              <a:rPr lang="es-ES_tradnl" sz="2600" b="1" dirty="0">
                <a:latin typeface="+mn-lt"/>
              </a:rPr>
              <a:t>Impuesto sobre el salario de los empleados con destinación específica para el transporte público</a:t>
            </a:r>
          </a:p>
        </p:txBody>
      </p:sp>
      <p:sp>
        <p:nvSpPr>
          <p:cNvPr id="11" name="Rectángulo redondeado 10"/>
          <p:cNvSpPr/>
          <p:nvPr/>
        </p:nvSpPr>
        <p:spPr>
          <a:xfrm>
            <a:off x="471301" y="1878744"/>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Impuesto de transporte</a:t>
            </a:r>
          </a:p>
        </p:txBody>
      </p:sp>
      <p:sp>
        <p:nvSpPr>
          <p:cNvPr id="12" name="Rectángulo redondeado 11"/>
          <p:cNvSpPr/>
          <p:nvPr/>
        </p:nvSpPr>
        <p:spPr>
          <a:xfrm>
            <a:off x="618257" y="2375571"/>
            <a:ext cx="783772" cy="189963"/>
          </a:xfrm>
          <a:prstGeom prst="roundRect">
            <a:avLst/>
          </a:prstGeom>
          <a:gradFill>
            <a:gsLst>
              <a:gs pos="100000">
                <a:srgbClr val="0B506F"/>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€3,235m</a:t>
            </a:r>
          </a:p>
        </p:txBody>
      </p:sp>
      <p:sp>
        <p:nvSpPr>
          <p:cNvPr id="13" name="CuadroTexto 12"/>
          <p:cNvSpPr txBox="1"/>
          <p:nvPr/>
        </p:nvSpPr>
        <p:spPr>
          <a:xfrm>
            <a:off x="671925" y="2689872"/>
            <a:ext cx="783772" cy="369332"/>
          </a:xfrm>
          <a:prstGeom prst="rect">
            <a:avLst/>
          </a:prstGeom>
          <a:noFill/>
        </p:spPr>
        <p:txBody>
          <a:bodyPr wrap="square" rtlCol="0">
            <a:spAutoFit/>
          </a:bodyPr>
          <a:lstStyle/>
          <a:p>
            <a:r>
              <a:rPr lang="es-ES_tradnl" b="1" dirty="0">
                <a:solidFill>
                  <a:srgbClr val="0B506F"/>
                </a:solidFill>
              </a:rPr>
              <a:t>37.6%</a:t>
            </a:r>
          </a:p>
        </p:txBody>
      </p:sp>
      <p:sp>
        <p:nvSpPr>
          <p:cNvPr id="14" name="Rectangle 2"/>
          <p:cNvSpPr txBox="1">
            <a:spLocks noChangeArrowheads="1"/>
          </p:cNvSpPr>
          <p:nvPr/>
        </p:nvSpPr>
        <p:spPr bwMode="auto">
          <a:xfrm>
            <a:off x="1733548" y="1667517"/>
            <a:ext cx="6953252" cy="2447284"/>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428625" indent="-342900">
              <a:buSzPct val="80000"/>
              <a:buFont typeface="Wingdings" panose="05000000000000000000" pitchFamily="2" charset="2"/>
              <a:buChar char="q"/>
              <a:defRPr/>
            </a:pPr>
            <a:r>
              <a:rPr lang="es-ES_tradnl" sz="1600" dirty="0">
                <a:solidFill>
                  <a:schemeClr val="tx1"/>
                </a:solidFill>
              </a:rPr>
              <a:t>Contribuciones de empleadores del salario de los empleados</a:t>
            </a:r>
          </a:p>
          <a:p>
            <a:pPr marL="428625" indent="-342900">
              <a:buSzPct val="80000"/>
              <a:buFont typeface="Wingdings" panose="05000000000000000000" pitchFamily="2" charset="2"/>
              <a:buChar char="q"/>
              <a:defRPr/>
            </a:pPr>
            <a:endParaRPr lang="es-ES_tradnl" sz="1200" dirty="0">
              <a:solidFill>
                <a:schemeClr val="tx1"/>
              </a:solidFill>
            </a:endParaRPr>
          </a:p>
          <a:p>
            <a:pPr marL="428625" indent="-342900">
              <a:buSzPct val="80000"/>
              <a:buFont typeface="Wingdings" panose="05000000000000000000" pitchFamily="2" charset="2"/>
              <a:buChar char="q"/>
              <a:defRPr/>
            </a:pPr>
            <a:r>
              <a:rPr lang="es-ES_tradnl" sz="1600" dirty="0">
                <a:solidFill>
                  <a:schemeClr val="tx1"/>
                </a:solidFill>
              </a:rPr>
              <a:t>Creado para Paris y gradualmente se ha extendido a otras regiones</a:t>
            </a:r>
          </a:p>
          <a:p>
            <a:pPr marL="719138" lvl="1" indent="-176213">
              <a:buSzPct val="100000"/>
              <a:buFont typeface="Calibri" panose="020F0502020204030204" pitchFamily="34" charset="0"/>
              <a:buChar char="−"/>
              <a:defRPr/>
            </a:pPr>
            <a:r>
              <a:rPr lang="es-ES_tradnl" sz="1600" dirty="0">
                <a:solidFill>
                  <a:schemeClr val="tx1"/>
                </a:solidFill>
              </a:rPr>
              <a:t>Implementado en 1971 en Paris y vecinos (1.7% inicialmente)</a:t>
            </a:r>
          </a:p>
          <a:p>
            <a:pPr marL="885825" lvl="1" indent="-342900">
              <a:buSzPct val="100000"/>
              <a:buFont typeface="Wingdings" charset="2"/>
              <a:buChar char="§"/>
              <a:defRPr/>
            </a:pPr>
            <a:endParaRPr lang="es-ES_tradnl" sz="1200" b="1" dirty="0">
              <a:solidFill>
                <a:schemeClr val="tx1"/>
              </a:solidFill>
            </a:endParaRPr>
          </a:p>
          <a:p>
            <a:pPr marL="428625" lvl="1" indent="-342900">
              <a:buSzPct val="80000"/>
              <a:buFont typeface="Wingdings" panose="05000000000000000000" pitchFamily="2" charset="2"/>
              <a:buChar char="q"/>
              <a:defRPr/>
            </a:pPr>
            <a:r>
              <a:rPr lang="es-ES_tradnl" sz="1600" dirty="0">
                <a:solidFill>
                  <a:schemeClr val="tx1"/>
                </a:solidFill>
                <a:latin typeface="+mj-lt"/>
                <a:ea typeface="+mj-ea"/>
                <a:cs typeface="+mj-cs"/>
              </a:rPr>
              <a:t>Implementación</a:t>
            </a:r>
          </a:p>
          <a:p>
            <a:pPr marL="800100" indent="-180975">
              <a:buSzPct val="100000"/>
              <a:buFont typeface="Calibri" panose="020F0502020204030204" pitchFamily="34" charset="0"/>
              <a:buChar char="−"/>
              <a:defRPr/>
            </a:pPr>
            <a:r>
              <a:rPr lang="es-ES_tradnl" sz="1600" dirty="0">
                <a:solidFill>
                  <a:schemeClr val="tx1"/>
                </a:solidFill>
              </a:rPr>
              <a:t>Pagado por empleadores con mas de nueve empleados</a:t>
            </a:r>
          </a:p>
          <a:p>
            <a:pPr marL="800100" indent="-180975">
              <a:buSzPct val="100000"/>
              <a:buFont typeface="Calibri" panose="020F0502020204030204" pitchFamily="34" charset="0"/>
              <a:buChar char="−"/>
              <a:defRPr/>
            </a:pPr>
            <a:r>
              <a:rPr lang="es-ES_tradnl" sz="1600" dirty="0">
                <a:solidFill>
                  <a:schemeClr val="tx1"/>
                </a:solidFill>
              </a:rPr>
              <a:t>Impuesto se expresa como porcentaje del salario</a:t>
            </a:r>
          </a:p>
          <a:p>
            <a:pPr marL="800100" indent="-180975">
              <a:buSzPct val="100000"/>
              <a:buFont typeface="Calibri" panose="020F0502020204030204" pitchFamily="34" charset="0"/>
              <a:buChar char="−"/>
              <a:defRPr/>
            </a:pPr>
            <a:r>
              <a:rPr lang="es-ES_tradnl" sz="1600" dirty="0">
                <a:solidFill>
                  <a:schemeClr val="tx1"/>
                </a:solidFill>
              </a:rPr>
              <a:t>Dentro de Paris varia entre el 1.5% y 2.85%</a:t>
            </a:r>
            <a:endParaRPr lang="es-ES_tradnl" sz="1800" b="1" dirty="0">
              <a:solidFill>
                <a:schemeClr val="accent2">
                  <a:lumMod val="75000"/>
                </a:schemeClr>
              </a:solidFill>
            </a:endParaRPr>
          </a:p>
          <a:p>
            <a:pPr>
              <a:defRPr/>
            </a:pPr>
            <a:endParaRPr lang="es-ES_tradnl" sz="1800" b="1" dirty="0">
              <a:solidFill>
                <a:schemeClr val="accent2">
                  <a:lumMod val="75000"/>
                </a:schemeClr>
              </a:solidFill>
              <a:latin typeface="+mn-lt"/>
            </a:endParaRPr>
          </a:p>
        </p:txBody>
      </p:sp>
      <p:sp>
        <p:nvSpPr>
          <p:cNvPr id="16" name="Rectángulo redondeado 15"/>
          <p:cNvSpPr/>
          <p:nvPr/>
        </p:nvSpPr>
        <p:spPr>
          <a:xfrm>
            <a:off x="539167" y="4262004"/>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Empleadores</a:t>
            </a:r>
          </a:p>
        </p:txBody>
      </p:sp>
      <p:sp>
        <p:nvSpPr>
          <p:cNvPr id="17" name="Rectángulo redondeado 16"/>
          <p:cNvSpPr/>
          <p:nvPr/>
        </p:nvSpPr>
        <p:spPr>
          <a:xfrm>
            <a:off x="686123" y="4758831"/>
            <a:ext cx="783772" cy="189963"/>
          </a:xfrm>
          <a:prstGeom prst="roundRect">
            <a:avLst/>
          </a:prstGeom>
          <a:gradFill>
            <a:gsLst>
              <a:gs pos="100000">
                <a:srgbClr val="0B506F"/>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€811m</a:t>
            </a:r>
          </a:p>
        </p:txBody>
      </p:sp>
      <p:sp>
        <p:nvSpPr>
          <p:cNvPr id="18" name="CuadroTexto 17"/>
          <p:cNvSpPr txBox="1"/>
          <p:nvPr/>
        </p:nvSpPr>
        <p:spPr>
          <a:xfrm>
            <a:off x="789709" y="5076197"/>
            <a:ext cx="783772" cy="369332"/>
          </a:xfrm>
          <a:prstGeom prst="rect">
            <a:avLst/>
          </a:prstGeom>
          <a:noFill/>
        </p:spPr>
        <p:txBody>
          <a:bodyPr wrap="square" rtlCol="0">
            <a:spAutoFit/>
          </a:bodyPr>
          <a:lstStyle/>
          <a:p>
            <a:r>
              <a:rPr lang="es-ES_tradnl" b="1" dirty="0">
                <a:solidFill>
                  <a:srgbClr val="0B506F"/>
                </a:solidFill>
              </a:rPr>
              <a:t>9.4%</a:t>
            </a:r>
          </a:p>
        </p:txBody>
      </p:sp>
      <p:sp>
        <p:nvSpPr>
          <p:cNvPr id="19" name="Rectangle 2"/>
          <p:cNvSpPr txBox="1">
            <a:spLocks noChangeArrowheads="1"/>
          </p:cNvSpPr>
          <p:nvPr/>
        </p:nvSpPr>
        <p:spPr bwMode="auto">
          <a:xfrm>
            <a:off x="1733548" y="4150521"/>
            <a:ext cx="6953252" cy="2205829"/>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371475" indent="-285750">
              <a:buSzPct val="80000"/>
              <a:buFont typeface="Wingdings" panose="05000000000000000000" pitchFamily="2" charset="2"/>
              <a:buChar char="q"/>
              <a:defRPr/>
            </a:pPr>
            <a:r>
              <a:rPr lang="es-ES_tradnl" sz="1600" dirty="0">
                <a:solidFill>
                  <a:schemeClr val="tx1"/>
                </a:solidFill>
              </a:rPr>
              <a:t>Las empresas deben pagar  hasta el 50 % de su pasaje de transporte público mensual de los trabajadores, directamente  a STIF.</a:t>
            </a:r>
          </a:p>
          <a:p>
            <a:pPr marL="371475" indent="-285750">
              <a:buSzPct val="80000"/>
              <a:buFont typeface="Wingdings" panose="05000000000000000000" pitchFamily="2" charset="2"/>
              <a:buChar char="q"/>
              <a:defRPr/>
            </a:pPr>
            <a:endParaRPr lang="es-ES_tradnl" sz="1200" dirty="0">
              <a:solidFill>
                <a:schemeClr val="tx1"/>
              </a:solidFill>
            </a:endParaRPr>
          </a:p>
          <a:p>
            <a:pPr marL="371475" indent="-285750">
              <a:buSzPct val="80000"/>
              <a:buFont typeface="Wingdings" panose="05000000000000000000" pitchFamily="2" charset="2"/>
              <a:buChar char="q"/>
              <a:defRPr/>
            </a:pPr>
            <a:r>
              <a:rPr lang="es-ES_tradnl" sz="1600" dirty="0">
                <a:solidFill>
                  <a:schemeClr val="tx1"/>
                </a:solidFill>
              </a:rPr>
              <a:t>Aplica para todos los trabajadores que tienen una "</a:t>
            </a:r>
            <a:r>
              <a:rPr lang="es-ES_tradnl" sz="1600" dirty="0" err="1">
                <a:solidFill>
                  <a:schemeClr val="tx1"/>
                </a:solidFill>
              </a:rPr>
              <a:t>abonnement</a:t>
            </a:r>
            <a:r>
              <a:rPr lang="es-ES_tradnl" sz="1600" dirty="0">
                <a:solidFill>
                  <a:schemeClr val="tx1"/>
                </a:solidFill>
              </a:rPr>
              <a:t>" (pase mensual) al autobús, metro, tren, RER o tranvía. </a:t>
            </a:r>
          </a:p>
          <a:p>
            <a:pPr marL="85725">
              <a:buSzPct val="80000"/>
              <a:defRPr/>
            </a:pPr>
            <a:endParaRPr lang="es-ES_tradnl" sz="1200" dirty="0">
              <a:solidFill>
                <a:schemeClr val="tx1"/>
              </a:solidFill>
            </a:endParaRPr>
          </a:p>
        </p:txBody>
      </p:sp>
    </p:spTree>
    <p:extLst>
      <p:ext uri="{BB962C8B-B14F-4D97-AF65-F5344CB8AC3E}">
        <p14:creationId xmlns:p14="http://schemas.microsoft.com/office/powerpoint/2010/main" val="117019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7" grpId="0" animBg="1"/>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redondeado 26"/>
          <p:cNvSpPr/>
          <p:nvPr/>
        </p:nvSpPr>
        <p:spPr>
          <a:xfrm>
            <a:off x="441144" y="2124717"/>
            <a:ext cx="1260000" cy="1368000"/>
          </a:xfrm>
          <a:prstGeom prst="roundRect">
            <a:avLst>
              <a:gd name="adj" fmla="val 11294"/>
            </a:avLst>
          </a:prstGeom>
          <a:gradFill>
            <a:gsLst>
              <a:gs pos="100000">
                <a:srgbClr val="0B506F"/>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35</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575468"/>
            <a:ext cx="8229600" cy="487363"/>
          </a:xfrm>
        </p:spPr>
        <p:txBody>
          <a:bodyPr/>
          <a:lstStyle/>
          <a:p>
            <a:pPr eaLnBrk="1" hangingPunct="1">
              <a:defRPr/>
            </a:pPr>
            <a:r>
              <a:rPr lang="es-ES_tradnl" sz="2600" b="1" dirty="0">
                <a:latin typeface="+mn-lt"/>
              </a:rPr>
              <a:t>Existen impuestos de contribución pública que aportan cerca del 20% de los recursos del sistema</a:t>
            </a:r>
          </a:p>
        </p:txBody>
      </p:sp>
      <p:sp>
        <p:nvSpPr>
          <p:cNvPr id="13" name="Rectangle 2"/>
          <p:cNvSpPr txBox="1">
            <a:spLocks noChangeArrowheads="1"/>
          </p:cNvSpPr>
          <p:nvPr/>
        </p:nvSpPr>
        <p:spPr bwMode="auto">
          <a:xfrm>
            <a:off x="1796394" y="1625216"/>
            <a:ext cx="4575660" cy="72664"/>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85725">
              <a:buSzPct val="100000"/>
              <a:defRPr/>
            </a:pPr>
            <a:r>
              <a:rPr lang="es-ES_tradnl" sz="1600" i="1" dirty="0">
                <a:solidFill>
                  <a:schemeClr val="accent1"/>
                </a:solidFill>
              </a:rPr>
              <a:t>¿Cuáles son las fuentes de fondeo?</a:t>
            </a:r>
          </a:p>
          <a:p>
            <a:pPr>
              <a:defRPr/>
            </a:pPr>
            <a:endParaRPr lang="es-ES_tradnl" sz="1600" dirty="0">
              <a:solidFill>
                <a:schemeClr val="tx1"/>
              </a:solidFill>
            </a:endParaRPr>
          </a:p>
          <a:p>
            <a:pPr>
              <a:defRPr/>
            </a:pPr>
            <a:endParaRPr lang="es-ES" sz="1800" b="1" dirty="0">
              <a:solidFill>
                <a:schemeClr val="accent2">
                  <a:lumMod val="75000"/>
                </a:schemeClr>
              </a:solidFill>
            </a:endParaRPr>
          </a:p>
          <a:p>
            <a:pPr>
              <a:defRPr/>
            </a:pPr>
            <a:endParaRPr lang="en-US" sz="1800" b="1" dirty="0">
              <a:solidFill>
                <a:schemeClr val="accent2">
                  <a:lumMod val="75000"/>
                </a:schemeClr>
              </a:solidFill>
            </a:endParaRPr>
          </a:p>
          <a:p>
            <a:pPr>
              <a:defRPr/>
            </a:pPr>
            <a:endParaRPr lang="es-ES" sz="1800" b="1" dirty="0">
              <a:solidFill>
                <a:schemeClr val="accent2">
                  <a:lumMod val="75000"/>
                </a:schemeClr>
              </a:solidFill>
            </a:endParaRPr>
          </a:p>
          <a:p>
            <a:pPr>
              <a:defRPr/>
            </a:pPr>
            <a:endParaRPr lang="es-ES" sz="1800" b="1" dirty="0">
              <a:solidFill>
                <a:schemeClr val="accent2">
                  <a:lumMod val="75000"/>
                </a:schemeClr>
              </a:solidFill>
            </a:endParaRPr>
          </a:p>
          <a:p>
            <a:pPr>
              <a:defRPr/>
            </a:pPr>
            <a:endParaRPr lang="es-ES_tradnl" sz="1800" b="1" dirty="0">
              <a:solidFill>
                <a:schemeClr val="accent2">
                  <a:lumMod val="75000"/>
                </a:schemeClr>
              </a:solidFill>
              <a:latin typeface="+mn-lt"/>
            </a:endParaRPr>
          </a:p>
        </p:txBody>
      </p:sp>
      <p:sp>
        <p:nvSpPr>
          <p:cNvPr id="16" name="Rectángulo 15"/>
          <p:cNvSpPr/>
          <p:nvPr/>
        </p:nvSpPr>
        <p:spPr>
          <a:xfrm>
            <a:off x="2099329" y="2060578"/>
            <a:ext cx="6587471" cy="1887696"/>
          </a:xfrm>
          <a:prstGeom prst="rect">
            <a:avLst/>
          </a:prstGeom>
        </p:spPr>
        <p:txBody>
          <a:bodyPr wrap="square">
            <a:spAutoFit/>
          </a:bodyPr>
          <a:lstStyle/>
          <a:p>
            <a:pPr marL="285750" indent="-285750">
              <a:spcAft>
                <a:spcPts val="800"/>
              </a:spcAft>
              <a:buSzPct val="80000"/>
              <a:buFont typeface="Wingdings" panose="05000000000000000000" pitchFamily="2" charset="2"/>
              <a:buChar char="q"/>
            </a:pPr>
            <a:r>
              <a:rPr lang="es-ES_tradnl" dirty="0"/>
              <a:t>Contribuciones estatales €1,184m</a:t>
            </a:r>
          </a:p>
          <a:p>
            <a:pPr marL="285750" indent="-285750">
              <a:spcAft>
                <a:spcPts val="800"/>
              </a:spcAft>
              <a:buSzPct val="80000"/>
              <a:buFont typeface="Wingdings" panose="05000000000000000000" pitchFamily="2" charset="2"/>
              <a:buChar char="q"/>
            </a:pPr>
            <a:r>
              <a:rPr lang="es-ES_tradnl" dirty="0"/>
              <a:t>Subsidios  transporte escolar €128m</a:t>
            </a:r>
          </a:p>
          <a:p>
            <a:pPr marL="285750" indent="-285750">
              <a:spcAft>
                <a:spcPts val="800"/>
              </a:spcAft>
              <a:buSzPct val="80000"/>
              <a:buFont typeface="Wingdings" panose="05000000000000000000" pitchFamily="2" charset="2"/>
              <a:buChar char="q"/>
            </a:pPr>
            <a:r>
              <a:rPr lang="es-ES_tradnl" dirty="0"/>
              <a:t>Pagos compensatorios €57m</a:t>
            </a:r>
          </a:p>
          <a:p>
            <a:pPr marL="285750" indent="-285750">
              <a:spcAft>
                <a:spcPts val="800"/>
              </a:spcAft>
              <a:buSzPct val="80000"/>
              <a:buFont typeface="Wingdings" panose="05000000000000000000" pitchFamily="2" charset="2"/>
              <a:buChar char="q"/>
            </a:pPr>
            <a:r>
              <a:rPr lang="es-ES_tradnl" dirty="0"/>
              <a:t>Gasto de la región en temas sociales €143m</a:t>
            </a:r>
          </a:p>
          <a:p>
            <a:pPr marL="285750" indent="-285750">
              <a:spcAft>
                <a:spcPts val="800"/>
              </a:spcAft>
              <a:buSzPct val="80000"/>
              <a:buFont typeface="Wingdings" panose="05000000000000000000" pitchFamily="2" charset="2"/>
              <a:buChar char="q"/>
            </a:pPr>
            <a:r>
              <a:rPr lang="es-ES_tradnl" dirty="0"/>
              <a:t>Gasto de los departamentos en temas sociales €195m</a:t>
            </a:r>
          </a:p>
        </p:txBody>
      </p:sp>
      <p:sp>
        <p:nvSpPr>
          <p:cNvPr id="24" name="Rectángulo redondeado 23"/>
          <p:cNvSpPr/>
          <p:nvPr/>
        </p:nvSpPr>
        <p:spPr>
          <a:xfrm>
            <a:off x="514732" y="2184448"/>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Contribuciones publicas</a:t>
            </a:r>
          </a:p>
        </p:txBody>
      </p:sp>
      <p:sp>
        <p:nvSpPr>
          <p:cNvPr id="25" name="Rectángulo redondeado 24"/>
          <p:cNvSpPr/>
          <p:nvPr/>
        </p:nvSpPr>
        <p:spPr>
          <a:xfrm>
            <a:off x="661688" y="2681275"/>
            <a:ext cx="783772" cy="189963"/>
          </a:xfrm>
          <a:prstGeom prst="roundRect">
            <a:avLst/>
          </a:prstGeom>
          <a:gradFill>
            <a:gsLst>
              <a:gs pos="100000">
                <a:srgbClr val="0B506F"/>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€1,707m</a:t>
            </a:r>
          </a:p>
        </p:txBody>
      </p:sp>
      <p:sp>
        <p:nvSpPr>
          <p:cNvPr id="26" name="CuadroTexto 25"/>
          <p:cNvSpPr txBox="1"/>
          <p:nvPr/>
        </p:nvSpPr>
        <p:spPr>
          <a:xfrm>
            <a:off x="715356" y="2995576"/>
            <a:ext cx="783772" cy="369332"/>
          </a:xfrm>
          <a:prstGeom prst="rect">
            <a:avLst/>
          </a:prstGeom>
          <a:noFill/>
        </p:spPr>
        <p:txBody>
          <a:bodyPr wrap="square" rtlCol="0">
            <a:spAutoFit/>
          </a:bodyPr>
          <a:lstStyle/>
          <a:p>
            <a:r>
              <a:rPr lang="es-ES_tradnl" b="1" dirty="0">
                <a:solidFill>
                  <a:srgbClr val="0B506F"/>
                </a:solidFill>
              </a:rPr>
              <a:t>19.8%</a:t>
            </a:r>
          </a:p>
        </p:txBody>
      </p:sp>
      <p:sp>
        <p:nvSpPr>
          <p:cNvPr id="28" name="Rectángulo redondeado 27"/>
          <p:cNvSpPr/>
          <p:nvPr/>
        </p:nvSpPr>
        <p:spPr>
          <a:xfrm>
            <a:off x="495954" y="4372617"/>
            <a:ext cx="1260000" cy="1368000"/>
          </a:xfrm>
          <a:prstGeom prst="roundRect">
            <a:avLst>
              <a:gd name="adj" fmla="val 11294"/>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9" name="Rectángulo redondeado 28"/>
          <p:cNvSpPr/>
          <p:nvPr/>
        </p:nvSpPr>
        <p:spPr>
          <a:xfrm>
            <a:off x="588592" y="4432348"/>
            <a:ext cx="1077685" cy="1183619"/>
          </a:xfrm>
          <a:prstGeom prst="roundRect">
            <a:avLst/>
          </a:prstGeom>
          <a:gradFill>
            <a:gsLst>
              <a:gs pos="100000">
                <a:schemeClr val="bg1"/>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s-ES_tradnl" sz="1000" dirty="0">
                <a:solidFill>
                  <a:schemeClr val="tx1"/>
                </a:solidFill>
              </a:rPr>
              <a:t>Contribuciones adicionales para financiar proyectos</a:t>
            </a:r>
          </a:p>
        </p:txBody>
      </p:sp>
      <p:sp>
        <p:nvSpPr>
          <p:cNvPr id="30" name="Rectángulo redondeado 29"/>
          <p:cNvSpPr/>
          <p:nvPr/>
        </p:nvSpPr>
        <p:spPr>
          <a:xfrm>
            <a:off x="735548" y="5247713"/>
            <a:ext cx="783772" cy="189963"/>
          </a:xfrm>
          <a:prstGeom prst="roundRect">
            <a:avLst/>
          </a:prstGeom>
          <a:gradFill>
            <a:gsLst>
              <a:gs pos="100000">
                <a:srgbClr val="0B506F"/>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a:t>€500m</a:t>
            </a:r>
          </a:p>
        </p:txBody>
      </p:sp>
      <p:sp>
        <p:nvSpPr>
          <p:cNvPr id="33" name="Rectángulo 32"/>
          <p:cNvSpPr/>
          <p:nvPr/>
        </p:nvSpPr>
        <p:spPr>
          <a:xfrm>
            <a:off x="2099329" y="4498790"/>
            <a:ext cx="6587471" cy="748923"/>
          </a:xfrm>
          <a:prstGeom prst="rect">
            <a:avLst/>
          </a:prstGeom>
        </p:spPr>
        <p:txBody>
          <a:bodyPr wrap="square">
            <a:spAutoFit/>
          </a:bodyPr>
          <a:lstStyle/>
          <a:p>
            <a:pPr marL="285750" indent="-285750">
              <a:spcAft>
                <a:spcPts val="800"/>
              </a:spcAft>
              <a:buSzPct val="80000"/>
              <a:buFont typeface="Wingdings" panose="05000000000000000000" pitchFamily="2" charset="2"/>
              <a:buChar char="q"/>
            </a:pPr>
            <a:r>
              <a:rPr lang="es-ES_tradnl" dirty="0"/>
              <a:t>Impuesto al espacio de oficinas</a:t>
            </a:r>
          </a:p>
          <a:p>
            <a:pPr marL="285750" indent="-285750">
              <a:spcAft>
                <a:spcPts val="800"/>
              </a:spcAft>
              <a:buSzPct val="80000"/>
              <a:buFont typeface="Wingdings" panose="05000000000000000000" pitchFamily="2" charset="2"/>
              <a:buChar char="q"/>
            </a:pPr>
            <a:r>
              <a:rPr lang="es-ES_tradnl" dirty="0"/>
              <a:t>Impuesto sobre la propiedad</a:t>
            </a:r>
          </a:p>
        </p:txBody>
      </p:sp>
    </p:spTree>
    <p:extLst>
      <p:ext uri="{BB962C8B-B14F-4D97-AF65-F5344CB8AC3E}">
        <p14:creationId xmlns:p14="http://schemas.microsoft.com/office/powerpoint/2010/main" val="519984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5838" y="2828925"/>
            <a:ext cx="5386387" cy="523220"/>
          </a:xfrm>
          <a:prstGeom prst="rect">
            <a:avLst/>
          </a:prstGeom>
          <a:noFill/>
        </p:spPr>
        <p:txBody>
          <a:bodyPr wrap="square" rtlCol="0">
            <a:spAutoFit/>
          </a:bodyPr>
          <a:lstStyle/>
          <a:p>
            <a:r>
              <a:rPr lang="es-ES" sz="2800" b="1" dirty="0"/>
              <a:t>Anexo – Berlín</a:t>
            </a:r>
            <a:endParaRPr lang="en-US" sz="2800" b="1" dirty="0"/>
          </a:p>
        </p:txBody>
      </p:sp>
    </p:spTree>
    <p:extLst>
      <p:ext uri="{BB962C8B-B14F-4D97-AF65-F5344CB8AC3E}">
        <p14:creationId xmlns:p14="http://schemas.microsoft.com/office/powerpoint/2010/main" val="1030069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ector recto 24"/>
          <p:cNvCxnSpPr/>
          <p:nvPr/>
        </p:nvCxnSpPr>
        <p:spPr>
          <a:xfrm flipH="1">
            <a:off x="3844407" y="2239086"/>
            <a:ext cx="720000" cy="499494"/>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Conector recto 27"/>
          <p:cNvCxnSpPr/>
          <p:nvPr/>
        </p:nvCxnSpPr>
        <p:spPr>
          <a:xfrm>
            <a:off x="4564407" y="2239086"/>
            <a:ext cx="720000" cy="499494"/>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37</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331787"/>
            <a:ext cx="8229600" cy="487363"/>
          </a:xfrm>
        </p:spPr>
        <p:txBody>
          <a:bodyPr/>
          <a:lstStyle/>
          <a:p>
            <a:pPr eaLnBrk="1" hangingPunct="1">
              <a:defRPr/>
            </a:pPr>
            <a:r>
              <a:rPr lang="es-ES_tradnl" sz="2600" b="1" dirty="0">
                <a:latin typeface="+mn-lt"/>
              </a:rPr>
              <a:t>Berlín definió una marco estratégico para el transporte</a:t>
            </a:r>
          </a:p>
        </p:txBody>
      </p:sp>
      <p:sp>
        <p:nvSpPr>
          <p:cNvPr id="5" name="Rectangle 2"/>
          <p:cNvSpPr txBox="1">
            <a:spLocks noChangeArrowheads="1"/>
          </p:cNvSpPr>
          <p:nvPr/>
        </p:nvSpPr>
        <p:spPr bwMode="auto">
          <a:xfrm>
            <a:off x="719136" y="3402594"/>
            <a:ext cx="3700464" cy="1460352"/>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algn="just">
              <a:defRPr/>
            </a:pPr>
            <a:r>
              <a:rPr lang="es-ES_tradnl" sz="1800" b="1" dirty="0">
                <a:solidFill>
                  <a:srgbClr val="0070C0"/>
                </a:solidFill>
              </a:rPr>
              <a:t>Objetivos específicos</a:t>
            </a:r>
          </a:p>
          <a:p>
            <a:pPr algn="just">
              <a:defRPr/>
            </a:pPr>
            <a:endParaRPr lang="es-ES_tradnl" sz="400" dirty="0">
              <a:solidFill>
                <a:schemeClr val="tx1"/>
              </a:solidFill>
            </a:endParaRPr>
          </a:p>
          <a:p>
            <a:pPr marL="185738" indent="-185738" algn="just">
              <a:buSzPct val="100000"/>
              <a:buFont typeface="Arial" panose="020B0604020202020204" pitchFamily="34" charset="0"/>
              <a:buChar char="•"/>
              <a:defRPr/>
            </a:pPr>
            <a:r>
              <a:rPr lang="es-ES_tradnl" sz="1600" dirty="0">
                <a:solidFill>
                  <a:schemeClr val="tx1"/>
                </a:solidFill>
              </a:rPr>
              <a:t>75% de los viajes por toda la ciudad y  el 80% en el centro de la ciudad mediante transporte público, en bicicleta o a pie.</a:t>
            </a:r>
          </a:p>
          <a:p>
            <a:pPr marL="185738" indent="-185738" algn="just">
              <a:buSzPct val="100000"/>
              <a:buFont typeface="Arial" panose="020B0604020202020204" pitchFamily="34" charset="0"/>
              <a:buChar char="•"/>
              <a:defRPr/>
            </a:pPr>
            <a:endParaRPr lang="es-ES_tradnl" sz="1600" dirty="0">
              <a:solidFill>
                <a:schemeClr val="tx1"/>
              </a:solidFill>
            </a:endParaRPr>
          </a:p>
          <a:p>
            <a:pPr marL="185738" indent="-185738" algn="just">
              <a:buSzPct val="100000"/>
              <a:buFont typeface="Arial" panose="020B0604020202020204" pitchFamily="34" charset="0"/>
              <a:buChar char="•"/>
              <a:defRPr/>
            </a:pPr>
            <a:r>
              <a:rPr lang="es-ES_tradnl" sz="1600" dirty="0">
                <a:solidFill>
                  <a:schemeClr val="tx1"/>
                </a:solidFill>
              </a:rPr>
              <a:t>Reducción de 2,6 millones de toneladas en 2006 a 1,6 millones de toneladas en 2025.</a:t>
            </a:r>
          </a:p>
          <a:p>
            <a:pPr marL="185738" indent="-185738" algn="just">
              <a:buSzPct val="100000"/>
              <a:buFont typeface="Arial" panose="020B0604020202020204" pitchFamily="34" charset="0"/>
              <a:buChar char="•"/>
              <a:defRPr/>
            </a:pPr>
            <a:endParaRPr lang="es-ES_tradnl" sz="1600" dirty="0">
              <a:solidFill>
                <a:schemeClr val="tx1"/>
              </a:solidFill>
            </a:endParaRPr>
          </a:p>
          <a:p>
            <a:pPr marL="185738" indent="-185738" algn="just">
              <a:buSzPct val="100000"/>
              <a:buFont typeface="Arial" panose="020B0604020202020204" pitchFamily="34" charset="0"/>
              <a:buChar char="•"/>
              <a:defRPr/>
            </a:pPr>
            <a:r>
              <a:rPr lang="es-ES_tradnl" sz="1600" dirty="0">
                <a:solidFill>
                  <a:schemeClr val="tx1"/>
                </a:solidFill>
              </a:rPr>
              <a:t>Reducción del tráfico automovilístico a una cuota modal del 25%.</a:t>
            </a:r>
          </a:p>
          <a:p>
            <a:pPr marL="342900" indent="-342900" algn="just">
              <a:buFont typeface="Wingdings" pitchFamily="2" charset="2"/>
              <a:buChar char="Ø"/>
              <a:defRPr/>
            </a:pPr>
            <a:endParaRPr lang="es-ES" sz="1600" b="1" dirty="0"/>
          </a:p>
          <a:p>
            <a:pPr algn="just">
              <a:defRPr/>
            </a:pPr>
            <a:endParaRPr lang="en-US" sz="1600" b="1" dirty="0"/>
          </a:p>
          <a:p>
            <a:pPr algn="just">
              <a:defRPr/>
            </a:pPr>
            <a:endParaRPr lang="es-ES" sz="1800" b="1" dirty="0"/>
          </a:p>
          <a:p>
            <a:pPr algn="just">
              <a:defRPr/>
            </a:pPr>
            <a:endParaRPr lang="es-ES" sz="1800" b="1" dirty="0"/>
          </a:p>
          <a:p>
            <a:pPr algn="just">
              <a:defRPr/>
            </a:pPr>
            <a:endParaRPr lang="es-ES_tradnl" sz="1800" b="1" dirty="0">
              <a:solidFill>
                <a:srgbClr val="C00000"/>
              </a:solidFill>
              <a:latin typeface="+mn-lt"/>
            </a:endParaRPr>
          </a:p>
        </p:txBody>
      </p:sp>
      <p:sp>
        <p:nvSpPr>
          <p:cNvPr id="6" name="Rectangle 2"/>
          <p:cNvSpPr txBox="1">
            <a:spLocks noChangeArrowheads="1"/>
          </p:cNvSpPr>
          <p:nvPr/>
        </p:nvSpPr>
        <p:spPr bwMode="auto">
          <a:xfrm>
            <a:off x="4843462" y="3576043"/>
            <a:ext cx="4300538" cy="2942222"/>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a:defRPr/>
            </a:pPr>
            <a:r>
              <a:rPr lang="es-ES_tradnl" sz="1800" b="1" dirty="0">
                <a:solidFill>
                  <a:schemeClr val="accent2">
                    <a:lumMod val="75000"/>
                  </a:schemeClr>
                </a:solidFill>
              </a:rPr>
              <a:t>Estrategias Clave</a:t>
            </a:r>
          </a:p>
          <a:p>
            <a:pPr marL="285750" indent="-200025">
              <a:buSzPct val="100000"/>
              <a:buFont typeface="Arial" panose="020B0604020202020204" pitchFamily="34" charset="0"/>
              <a:buChar char="•"/>
              <a:defRPr/>
            </a:pPr>
            <a:endParaRPr lang="es-ES_tradnl" sz="400" dirty="0">
              <a:solidFill>
                <a:schemeClr val="tx1"/>
              </a:solidFill>
            </a:endParaRPr>
          </a:p>
          <a:p>
            <a:pPr marL="185738" indent="-100013">
              <a:buSzPct val="100000"/>
              <a:buFont typeface="Arial" panose="020B0604020202020204" pitchFamily="34" charset="0"/>
              <a:buChar char="•"/>
              <a:defRPr/>
            </a:pPr>
            <a:r>
              <a:rPr lang="es-ES_tradnl" sz="1600" dirty="0">
                <a:solidFill>
                  <a:schemeClr val="tx1"/>
                </a:solidFill>
              </a:rPr>
              <a:t>Promover transporte publico, caminar y ciclismo</a:t>
            </a:r>
            <a:endParaRPr lang="es-ES_tradnl" sz="1000" dirty="0">
              <a:solidFill>
                <a:schemeClr val="tx1"/>
              </a:solidFill>
            </a:endParaRPr>
          </a:p>
          <a:p>
            <a:pPr marL="185738" indent="-100013">
              <a:buSzPct val="100000"/>
              <a:buFont typeface="Arial" panose="020B0604020202020204" pitchFamily="34" charset="0"/>
              <a:buChar char="•"/>
              <a:defRPr/>
            </a:pPr>
            <a:r>
              <a:rPr lang="es-ES_tradnl" sz="1600" dirty="0">
                <a:solidFill>
                  <a:schemeClr val="tx1"/>
                </a:solidFill>
              </a:rPr>
              <a:t>Mejorar calidad de vida y ambiente.</a:t>
            </a:r>
            <a:endParaRPr lang="es-ES_tradnl" sz="1000" dirty="0">
              <a:solidFill>
                <a:schemeClr val="tx1"/>
              </a:solidFill>
            </a:endParaRPr>
          </a:p>
          <a:p>
            <a:pPr marL="185738" indent="-100013">
              <a:buSzPct val="100000"/>
              <a:buFont typeface="Arial" panose="020B0604020202020204" pitchFamily="34" charset="0"/>
              <a:buChar char="•"/>
              <a:defRPr/>
            </a:pPr>
            <a:r>
              <a:rPr lang="es-ES_tradnl" sz="1600" dirty="0">
                <a:solidFill>
                  <a:schemeClr val="tx1"/>
                </a:solidFill>
              </a:rPr>
              <a:t>Apoyar el transporte comercial</a:t>
            </a:r>
          </a:p>
          <a:p>
            <a:pPr marL="185738" indent="-100013">
              <a:buSzPct val="100000"/>
              <a:buFont typeface="Arial" panose="020B0604020202020204" pitchFamily="34" charset="0"/>
              <a:buChar char="•"/>
              <a:defRPr/>
            </a:pPr>
            <a:r>
              <a:rPr lang="es-ES_tradnl" sz="1600" dirty="0">
                <a:solidFill>
                  <a:schemeClr val="tx1"/>
                </a:solidFill>
              </a:rPr>
              <a:t>Manejar trafico y movilidad con mayor detalle.</a:t>
            </a:r>
          </a:p>
          <a:p>
            <a:pPr marL="185738" indent="-100013">
              <a:buSzPct val="100000"/>
              <a:buFont typeface="Arial" panose="020B0604020202020204" pitchFamily="34" charset="0"/>
              <a:buChar char="•"/>
              <a:defRPr/>
            </a:pPr>
            <a:r>
              <a:rPr lang="es-ES_tradnl" sz="1600" dirty="0">
                <a:solidFill>
                  <a:schemeClr val="tx1"/>
                </a:solidFill>
              </a:rPr>
              <a:t>Intermodalidad.</a:t>
            </a:r>
          </a:p>
          <a:p>
            <a:pPr marL="185738" indent="-185738" algn="just">
              <a:buSzPct val="100000"/>
              <a:buFont typeface="Arial" panose="020B0604020202020204" pitchFamily="34" charset="0"/>
              <a:buChar char="•"/>
              <a:defRPr/>
            </a:pPr>
            <a:r>
              <a:rPr lang="es-ES_tradnl" sz="1600" dirty="0">
                <a:solidFill>
                  <a:schemeClr val="tx1"/>
                </a:solidFill>
              </a:rPr>
              <a:t>Volver atractivo el centro de la ciudad.</a:t>
            </a:r>
          </a:p>
          <a:p>
            <a:pPr marL="185738" indent="-185738" algn="just">
              <a:buSzPct val="100000"/>
              <a:buFont typeface="Arial" panose="020B0604020202020204" pitchFamily="34" charset="0"/>
              <a:buChar char="•"/>
              <a:defRPr/>
            </a:pPr>
            <a:r>
              <a:rPr lang="es-ES_tradnl" sz="1600" dirty="0">
                <a:solidFill>
                  <a:schemeClr val="tx1"/>
                </a:solidFill>
              </a:rPr>
              <a:t>Conectividad con zona metropolitana.</a:t>
            </a:r>
            <a:endParaRPr lang="es-ES_tradnl" sz="1600" b="1" dirty="0">
              <a:solidFill>
                <a:srgbClr val="C00000"/>
              </a:solidFill>
            </a:endParaRPr>
          </a:p>
          <a:p>
            <a:pPr marL="185738" indent="-185738" algn="just">
              <a:buSzPct val="100000"/>
              <a:buFont typeface="Arial" panose="020B0604020202020204" pitchFamily="34" charset="0"/>
              <a:buChar char="•"/>
              <a:defRPr/>
            </a:pPr>
            <a:r>
              <a:rPr lang="es-ES_tradnl" sz="1600" dirty="0">
                <a:solidFill>
                  <a:schemeClr val="tx1"/>
                </a:solidFill>
              </a:rPr>
              <a:t>Movilidad sostenible.</a:t>
            </a:r>
            <a:endParaRPr lang="es-ES_tradnl" sz="1600" b="1" dirty="0">
              <a:solidFill>
                <a:srgbClr val="C00000"/>
              </a:solidFill>
            </a:endParaRPr>
          </a:p>
          <a:p>
            <a:pPr>
              <a:defRPr/>
            </a:pPr>
            <a:endParaRPr lang="es-ES_tradnl" sz="1600" dirty="0">
              <a:solidFill>
                <a:schemeClr val="tx1"/>
              </a:solidFill>
            </a:endParaRPr>
          </a:p>
          <a:p>
            <a:pPr marL="342900" indent="-342900">
              <a:buFont typeface="Wingdings" pitchFamily="2" charset="2"/>
              <a:buChar char="Ø"/>
              <a:defRPr/>
            </a:pPr>
            <a:endParaRPr lang="es-ES" sz="1800" b="1" dirty="0">
              <a:solidFill>
                <a:schemeClr val="accent2">
                  <a:lumMod val="75000"/>
                </a:schemeClr>
              </a:solidFill>
            </a:endParaRPr>
          </a:p>
          <a:p>
            <a:pPr>
              <a:defRPr/>
            </a:pPr>
            <a:endParaRPr lang="en-US" sz="1800" b="1" dirty="0">
              <a:solidFill>
                <a:schemeClr val="accent2">
                  <a:lumMod val="75000"/>
                </a:schemeClr>
              </a:solidFill>
            </a:endParaRPr>
          </a:p>
          <a:p>
            <a:pPr>
              <a:defRPr/>
            </a:pPr>
            <a:endParaRPr lang="es-ES" sz="1800" b="1" dirty="0">
              <a:solidFill>
                <a:schemeClr val="accent2">
                  <a:lumMod val="75000"/>
                </a:schemeClr>
              </a:solidFill>
            </a:endParaRPr>
          </a:p>
          <a:p>
            <a:pPr>
              <a:defRPr/>
            </a:pPr>
            <a:endParaRPr lang="es-ES" sz="1800" b="1" dirty="0">
              <a:solidFill>
                <a:schemeClr val="accent2">
                  <a:lumMod val="75000"/>
                </a:schemeClr>
              </a:solidFill>
            </a:endParaRPr>
          </a:p>
          <a:p>
            <a:pPr>
              <a:defRPr/>
            </a:pPr>
            <a:endParaRPr lang="es-ES_tradnl" sz="1800" b="1" dirty="0">
              <a:solidFill>
                <a:schemeClr val="accent2">
                  <a:lumMod val="75000"/>
                </a:schemeClr>
              </a:solidFill>
              <a:latin typeface="+mn-lt"/>
            </a:endParaRPr>
          </a:p>
        </p:txBody>
      </p:sp>
      <p:graphicFrame>
        <p:nvGraphicFramePr>
          <p:cNvPr id="20" name="Diagrama 19"/>
          <p:cNvGraphicFramePr/>
          <p:nvPr>
            <p:extLst/>
          </p:nvPr>
        </p:nvGraphicFramePr>
        <p:xfrm>
          <a:off x="1285870" y="1309715"/>
          <a:ext cx="6562136" cy="98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2569368" y="2871932"/>
            <a:ext cx="4194803" cy="338554"/>
          </a:xfrm>
          <a:prstGeom prst="rect">
            <a:avLst/>
          </a:prstGeom>
        </p:spPr>
        <p:txBody>
          <a:bodyPr wrap="none">
            <a:spAutoFit/>
          </a:bodyPr>
          <a:lstStyle/>
          <a:p>
            <a:r>
              <a:rPr lang="es-ES_tradnl" sz="1600" i="1" dirty="0"/>
              <a:t>Hacia una movilidad costo-eficiente y asequible</a:t>
            </a:r>
            <a:endParaRPr lang="en-US" sz="1600" i="1" dirty="0"/>
          </a:p>
        </p:txBody>
      </p:sp>
    </p:spTree>
    <p:extLst>
      <p:ext uri="{BB962C8B-B14F-4D97-AF65-F5344CB8AC3E}">
        <p14:creationId xmlns:p14="http://schemas.microsoft.com/office/powerpoint/2010/main" val="2892074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464415-5478-4425-98C7-2048C505681D}" type="slidenum">
              <a:rPr lang="en-US" altLang="en-US" sz="1200">
                <a:solidFill>
                  <a:srgbClr val="898989"/>
                </a:solidFill>
              </a:rPr>
              <a:pPr>
                <a:spcBef>
                  <a:spcPct val="0"/>
                </a:spcBef>
                <a:buFontTx/>
                <a:buNone/>
              </a:pPr>
              <a:t>38</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463550"/>
            <a:ext cx="8229600" cy="487363"/>
          </a:xfrm>
        </p:spPr>
        <p:txBody>
          <a:bodyPr/>
          <a:lstStyle/>
          <a:p>
            <a:pPr eaLnBrk="1" hangingPunct="1">
              <a:defRPr/>
            </a:pPr>
            <a:r>
              <a:rPr lang="es-ES" sz="2400" b="1" dirty="0">
                <a:latin typeface="+mn-lt"/>
              </a:rPr>
              <a:t>Además de la tarifa la financiación del sistema proviene de varias fuentes</a:t>
            </a:r>
            <a:endParaRPr lang="es-ES_tradnl" sz="2400" b="1" dirty="0">
              <a:latin typeface="+mn-lt"/>
            </a:endParaRPr>
          </a:p>
        </p:txBody>
      </p:sp>
      <p:sp>
        <p:nvSpPr>
          <p:cNvPr id="23555" name="Título 3"/>
          <p:cNvSpPr txBox="1">
            <a:spLocks/>
          </p:cNvSpPr>
          <p:nvPr/>
        </p:nvSpPr>
        <p:spPr bwMode="auto">
          <a:xfrm>
            <a:off x="415925" y="1681522"/>
            <a:ext cx="3898900" cy="397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spcAft>
                <a:spcPts val="1000"/>
              </a:spcAft>
            </a:pPr>
            <a:r>
              <a:rPr lang="es-CO" altLang="en-US" sz="1600" dirty="0"/>
              <a:t>Recaudo</a:t>
            </a:r>
          </a:p>
          <a:p>
            <a:pPr defTabSz="914400" eaLnBrk="1" hangingPunct="1">
              <a:spcBef>
                <a:spcPct val="0"/>
              </a:spcBef>
              <a:spcAft>
                <a:spcPts val="1000"/>
              </a:spcAft>
            </a:pPr>
            <a:r>
              <a:rPr lang="es-ES_tradnl" altLang="en-US" sz="1600" dirty="0"/>
              <a:t>Subsidios.</a:t>
            </a:r>
          </a:p>
          <a:p>
            <a:pPr lvl="1" defTabSz="914400" eaLnBrk="1" hangingPunct="1">
              <a:spcBef>
                <a:spcPct val="0"/>
              </a:spcBef>
              <a:spcAft>
                <a:spcPts val="1000"/>
              </a:spcAft>
            </a:pPr>
            <a:r>
              <a:rPr lang="es-ES_tradnl" altLang="en-US" sz="1400" dirty="0"/>
              <a:t>Pagos compensatorios, cubren a personas en discapacidad, estudiantes y adultos mayores.</a:t>
            </a:r>
          </a:p>
          <a:p>
            <a:pPr lvl="1" defTabSz="914400" eaLnBrk="1" hangingPunct="1">
              <a:spcBef>
                <a:spcPct val="0"/>
              </a:spcBef>
              <a:spcAft>
                <a:spcPts val="1000"/>
              </a:spcAft>
            </a:pPr>
            <a:r>
              <a:rPr lang="es-ES_tradnl" altLang="en-US" sz="1400" dirty="0"/>
              <a:t>Subsidios a todos los usuarios</a:t>
            </a:r>
          </a:p>
          <a:p>
            <a:pPr lvl="1" defTabSz="914400" eaLnBrk="1" hangingPunct="1">
              <a:spcBef>
                <a:spcPct val="0"/>
              </a:spcBef>
              <a:spcAft>
                <a:spcPts val="1000"/>
              </a:spcAft>
            </a:pPr>
            <a:r>
              <a:rPr lang="es-ES_tradnl" altLang="en-US" sz="1400" dirty="0"/>
              <a:t>Subsidios cruzados  entre compañías municipales de servicios, en particular proveedores de energía</a:t>
            </a:r>
          </a:p>
          <a:p>
            <a:pPr defTabSz="914400" eaLnBrk="1" hangingPunct="1">
              <a:spcBef>
                <a:spcPct val="0"/>
              </a:spcBef>
              <a:spcAft>
                <a:spcPts val="1000"/>
              </a:spcAft>
            </a:pPr>
            <a:endParaRPr lang="es-ES_tradnl" altLang="en-US" sz="1600" dirty="0"/>
          </a:p>
          <a:p>
            <a:pPr defTabSz="914400" eaLnBrk="1" hangingPunct="1">
              <a:spcBef>
                <a:spcPct val="0"/>
              </a:spcBef>
              <a:spcAft>
                <a:spcPts val="1000"/>
              </a:spcAft>
            </a:pPr>
            <a:r>
              <a:rPr lang="es-ES_tradnl" altLang="en-US" sz="1600" dirty="0"/>
              <a:t>Ingresos por venta de tiquetes.</a:t>
            </a:r>
          </a:p>
          <a:p>
            <a:pPr defTabSz="914400" eaLnBrk="1" hangingPunct="1">
              <a:spcBef>
                <a:spcPct val="0"/>
              </a:spcBef>
              <a:spcAft>
                <a:spcPts val="1000"/>
              </a:spcAft>
            </a:pPr>
            <a:r>
              <a:rPr lang="es-ES_tradnl" altLang="en-US" sz="1600" dirty="0"/>
              <a:t>Ingresos por publicidad y ventas en estaciones.</a:t>
            </a:r>
          </a:p>
        </p:txBody>
      </p:sp>
      <p:graphicFrame>
        <p:nvGraphicFramePr>
          <p:cNvPr id="7" name="Gráfico 6"/>
          <p:cNvGraphicFramePr>
            <a:graphicFrameLocks/>
          </p:cNvGraphicFramePr>
          <p:nvPr>
            <p:extLst/>
          </p:nvPr>
        </p:nvGraphicFramePr>
        <p:xfrm>
          <a:off x="4192172" y="1568031"/>
          <a:ext cx="4779957" cy="3668191"/>
        </p:xfrm>
        <a:graphic>
          <a:graphicData uri="http://schemas.openxmlformats.org/drawingml/2006/chart">
            <c:chart xmlns:c="http://schemas.openxmlformats.org/drawingml/2006/chart" xmlns:r="http://schemas.openxmlformats.org/officeDocument/2006/relationships" r:id="rId3"/>
          </a:graphicData>
        </a:graphic>
      </p:graphicFrame>
      <p:sp>
        <p:nvSpPr>
          <p:cNvPr id="23557" name="Rectángulo 1"/>
          <p:cNvSpPr>
            <a:spLocks noChangeArrowheads="1"/>
          </p:cNvSpPr>
          <p:nvPr/>
        </p:nvSpPr>
        <p:spPr bwMode="auto">
          <a:xfrm>
            <a:off x="5162550" y="510815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1400" dirty="0"/>
              <a:t>Fuente: </a:t>
            </a:r>
            <a:r>
              <a:rPr lang="es-ES_tradnl" altLang="en-US" sz="1400" dirty="0" err="1"/>
              <a:t>Borrman</a:t>
            </a:r>
            <a:r>
              <a:rPr lang="es-ES_tradnl" altLang="en-US" sz="1400" dirty="0"/>
              <a:t> &amp; </a:t>
            </a:r>
            <a:r>
              <a:rPr lang="es-ES_tradnl" altLang="en-US" sz="1400" dirty="0" err="1"/>
              <a:t>Peistrup</a:t>
            </a:r>
            <a:r>
              <a:rPr lang="es-ES_tradnl" altLang="en-US" sz="1400" dirty="0"/>
              <a:t> (2006) </a:t>
            </a:r>
          </a:p>
        </p:txBody>
      </p:sp>
    </p:spTree>
    <p:extLst>
      <p:ext uri="{BB962C8B-B14F-4D97-AF65-F5344CB8AC3E}">
        <p14:creationId xmlns:p14="http://schemas.microsoft.com/office/powerpoint/2010/main" val="3119048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C56E93-7182-4B6D-B57F-6E0D0C828B98}" type="slidenum">
              <a:rPr lang="en-US" altLang="en-US" sz="1200">
                <a:solidFill>
                  <a:srgbClr val="898989"/>
                </a:solidFill>
              </a:rPr>
              <a:pPr>
                <a:spcBef>
                  <a:spcPct val="0"/>
                </a:spcBef>
                <a:buFontTx/>
                <a:buNone/>
              </a:pPr>
              <a:t>39</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334963"/>
            <a:ext cx="8229600" cy="487362"/>
          </a:xfrm>
        </p:spPr>
        <p:txBody>
          <a:bodyPr/>
          <a:lstStyle/>
          <a:p>
            <a:pPr eaLnBrk="1" hangingPunct="1">
              <a:defRPr/>
            </a:pPr>
            <a:r>
              <a:rPr lang="es-ES" sz="2400" b="1" dirty="0">
                <a:latin typeface="+mn-lt"/>
              </a:rPr>
              <a:t>Berlín utilizo las siguientes estrategias en la búsqueda de una intermodalidad sostenible</a:t>
            </a:r>
            <a:endParaRPr lang="es-ES_tradnl" sz="2400" b="1" dirty="0">
              <a:latin typeface="+mn-lt"/>
            </a:endParaRPr>
          </a:p>
        </p:txBody>
      </p:sp>
      <p:sp>
        <p:nvSpPr>
          <p:cNvPr id="17411" name="Título 3"/>
          <p:cNvSpPr txBox="1">
            <a:spLocks/>
          </p:cNvSpPr>
          <p:nvPr/>
        </p:nvSpPr>
        <p:spPr bwMode="auto">
          <a:xfrm>
            <a:off x="169863" y="1593830"/>
            <a:ext cx="470852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r>
              <a:rPr lang="es-CO" altLang="en-US" sz="1600" b="1" dirty="0">
                <a:solidFill>
                  <a:srgbClr val="0B506F"/>
                </a:solidFill>
              </a:rPr>
              <a:t>Restricción transporte privado:</a:t>
            </a:r>
          </a:p>
          <a:p>
            <a:pPr defTabSz="914400" eaLnBrk="1" hangingPunct="1">
              <a:spcBef>
                <a:spcPct val="0"/>
              </a:spcBef>
              <a:buFontTx/>
              <a:buNone/>
            </a:pPr>
            <a:endParaRPr lang="es-CO" altLang="en-US" sz="600" b="1" dirty="0">
              <a:solidFill>
                <a:srgbClr val="0B506F"/>
              </a:solidFill>
            </a:endParaRPr>
          </a:p>
          <a:p>
            <a:pPr marL="185738" indent="-185738" defTabSz="914400" eaLnBrk="1" hangingPunct="1">
              <a:spcBef>
                <a:spcPct val="0"/>
              </a:spcBef>
            </a:pPr>
            <a:r>
              <a:rPr lang="es-ES" altLang="en-US" sz="1600" dirty="0"/>
              <a:t>Implementación de zonas peatonales libres de automóviles.</a:t>
            </a:r>
          </a:p>
          <a:p>
            <a:pPr marL="185738" indent="-185738" defTabSz="914400" eaLnBrk="1" hangingPunct="1">
              <a:spcBef>
                <a:spcPct val="0"/>
              </a:spcBef>
            </a:pPr>
            <a:r>
              <a:rPr lang="es-ES" altLang="en-US" sz="1600" dirty="0"/>
              <a:t>Aumento de los gastos de aparcamiento y la reducción de la oferta de estacionamiento.</a:t>
            </a:r>
          </a:p>
          <a:p>
            <a:pPr marL="185738" indent="-185738" defTabSz="914400" eaLnBrk="1" hangingPunct="1">
              <a:spcBef>
                <a:spcPct val="0"/>
              </a:spcBef>
            </a:pPr>
            <a:r>
              <a:rPr lang="es-ES" altLang="en-US" sz="1600" dirty="0"/>
              <a:t>Políticas fiscales federales han contribuido a que el uso del automóvil sea más caro.</a:t>
            </a:r>
          </a:p>
        </p:txBody>
      </p:sp>
      <p:sp>
        <p:nvSpPr>
          <p:cNvPr id="7" name="Título 3"/>
          <p:cNvSpPr txBox="1">
            <a:spLocks/>
          </p:cNvSpPr>
          <p:nvPr/>
        </p:nvSpPr>
        <p:spPr>
          <a:xfrm>
            <a:off x="169863" y="4194870"/>
            <a:ext cx="4708525" cy="2154436"/>
          </a:xfrm>
          <a:prstGeom prst="rect">
            <a:avLst/>
          </a:prstGeom>
        </p:spPr>
        <p:txBody>
          <a:bodyPr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1600" b="1" dirty="0">
                <a:solidFill>
                  <a:srgbClr val="0B506F"/>
                </a:solidFill>
              </a:rPr>
              <a:t>Promocion transporte publico:</a:t>
            </a:r>
          </a:p>
          <a:p>
            <a:pPr algn="l">
              <a:defRPr/>
            </a:pPr>
            <a:endParaRPr lang="es-CO" sz="600" b="1" dirty="0">
              <a:solidFill>
                <a:srgbClr val="0B506F"/>
              </a:solidFill>
            </a:endParaRPr>
          </a:p>
          <a:p>
            <a:pPr marL="342900" indent="-342900" algn="l">
              <a:buFont typeface="Arial" charset="0"/>
              <a:buChar char="•"/>
              <a:defRPr/>
            </a:pPr>
            <a:r>
              <a:rPr lang="es-ES_tradnl" sz="1600" dirty="0"/>
              <a:t>Información electrónica en tiempo real.</a:t>
            </a:r>
          </a:p>
          <a:p>
            <a:pPr marL="342900" indent="-342900" algn="l">
              <a:buFont typeface="Arial" charset="0"/>
              <a:buChar char="•"/>
              <a:defRPr/>
            </a:pPr>
            <a:r>
              <a:rPr lang="es-ES_tradnl" sz="1600" dirty="0"/>
              <a:t>Integración del transporte público con el ciclismo.</a:t>
            </a:r>
          </a:p>
          <a:p>
            <a:pPr marL="342900" indent="-342900" algn="l">
              <a:buFont typeface="Arial" charset="0"/>
              <a:buChar char="•"/>
              <a:defRPr/>
            </a:pPr>
            <a:r>
              <a:rPr lang="es-ES_tradnl" sz="1600" dirty="0"/>
              <a:t>Boletos electrónicos que se pueden comprar a través de teléfonos móviles.</a:t>
            </a:r>
          </a:p>
          <a:p>
            <a:pPr marL="342900" indent="-342900" algn="l">
              <a:buFont typeface="Arial" charset="0"/>
              <a:buChar char="•"/>
              <a:defRPr/>
            </a:pPr>
            <a:r>
              <a:rPr lang="es-ES_tradnl" sz="1600" dirty="0"/>
              <a:t>Accesibilidad: 80% de la población debe estar a 300m de acceso a transporte publico; 96% a 500m). </a:t>
            </a:r>
          </a:p>
        </p:txBody>
      </p:sp>
      <p:graphicFrame>
        <p:nvGraphicFramePr>
          <p:cNvPr id="8" name="Gráfico 7"/>
          <p:cNvGraphicFramePr>
            <a:graphicFrameLocks/>
          </p:cNvGraphicFramePr>
          <p:nvPr>
            <p:extLst/>
          </p:nvPr>
        </p:nvGraphicFramePr>
        <p:xfrm>
          <a:off x="4878342" y="2177075"/>
          <a:ext cx="4162958" cy="3217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05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607" y="2258004"/>
            <a:ext cx="2974441" cy="3960207"/>
          </a:xfrm>
          <a:prstGeom prst="roundRect">
            <a:avLst>
              <a:gd name="adj" fmla="val 8594"/>
            </a:avLst>
          </a:prstGeom>
          <a:solidFill>
            <a:srgbClr val="FFFFFF">
              <a:shade val="85000"/>
            </a:srgbClr>
          </a:solidFill>
          <a:ln>
            <a:noFill/>
          </a:ln>
          <a:effectLst/>
        </p:spPr>
      </p:pic>
      <p:sp>
        <p:nvSpPr>
          <p:cNvPr id="7" name="Rectángulo 6"/>
          <p:cNvSpPr/>
          <p:nvPr/>
        </p:nvSpPr>
        <p:spPr>
          <a:xfrm>
            <a:off x="4925836" y="5003681"/>
            <a:ext cx="4218163" cy="1854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94051" y="84918"/>
            <a:ext cx="8540151" cy="1143000"/>
          </a:xfrm>
        </p:spPr>
        <p:txBody>
          <a:bodyPr/>
          <a:lstStyle/>
          <a:p>
            <a:r>
              <a:rPr lang="es-ES" sz="2400" b="1" dirty="0"/>
              <a:t>Casi todas las ciudades de países OECD tienen sistemas integrados y algunas en ALC están iniciando la transformación </a:t>
            </a:r>
            <a:endParaRPr lang="en-US" sz="2400" b="1" dirty="0"/>
          </a:p>
        </p:txBody>
      </p:sp>
      <p:sp>
        <p:nvSpPr>
          <p:cNvPr id="4" name="TextBox 3"/>
          <p:cNvSpPr txBox="1"/>
          <p:nvPr/>
        </p:nvSpPr>
        <p:spPr>
          <a:xfrm>
            <a:off x="946818" y="1417638"/>
            <a:ext cx="7049703" cy="523220"/>
          </a:xfrm>
          <a:prstGeom prst="rect">
            <a:avLst/>
          </a:prstGeom>
          <a:noFill/>
        </p:spPr>
        <p:txBody>
          <a:bodyPr wrap="square" rtlCol="0">
            <a:spAutoFit/>
          </a:bodyPr>
          <a:lstStyle/>
          <a:p>
            <a:pPr algn="ctr"/>
            <a:r>
              <a:rPr lang="es-CO" sz="1400" b="1" dirty="0"/>
              <a:t>Índice de integración y recaudo electrónico por país basado en ciudades de 1.5 millones de habitantes o más</a:t>
            </a:r>
            <a:r>
              <a:rPr lang="es-CO" sz="1400" b="1" baseline="30000" dirty="0"/>
              <a:t>1</a:t>
            </a:r>
            <a:endParaRPr lang="en-GB" sz="1400" b="1" baseline="30000" dirty="0"/>
          </a:p>
        </p:txBody>
      </p:sp>
      <p:sp>
        <p:nvSpPr>
          <p:cNvPr id="6" name="CuadroTexto 5"/>
          <p:cNvSpPr txBox="1"/>
          <p:nvPr/>
        </p:nvSpPr>
        <p:spPr>
          <a:xfrm>
            <a:off x="310552" y="6421740"/>
            <a:ext cx="3460636" cy="369332"/>
          </a:xfrm>
          <a:prstGeom prst="rect">
            <a:avLst/>
          </a:prstGeom>
          <a:noFill/>
        </p:spPr>
        <p:txBody>
          <a:bodyPr wrap="square" rtlCol="0">
            <a:spAutoFit/>
          </a:bodyPr>
          <a:lstStyle/>
          <a:p>
            <a:r>
              <a:rPr lang="es-CO" sz="900" dirty="0"/>
              <a:t>1. Fuentes: Elaboración propia con datos de páginas de empresas operadoras de transporte público y proyectos previos</a:t>
            </a:r>
          </a:p>
        </p:txBody>
      </p:sp>
      <p:sp>
        <p:nvSpPr>
          <p:cNvPr id="3" name="CuadroTexto 2"/>
          <p:cNvSpPr txBox="1"/>
          <p:nvPr/>
        </p:nvSpPr>
        <p:spPr>
          <a:xfrm>
            <a:off x="193904" y="1897842"/>
            <a:ext cx="1956217" cy="323165"/>
          </a:xfrm>
          <a:prstGeom prst="rect">
            <a:avLst/>
          </a:prstGeom>
          <a:noFill/>
        </p:spPr>
        <p:txBody>
          <a:bodyPr wrap="square" rtlCol="0">
            <a:spAutoFit/>
          </a:bodyPr>
          <a:lstStyle/>
          <a:p>
            <a:pPr algn="ctr"/>
            <a:r>
              <a:rPr lang="es-ES" sz="1500" b="1" i="1" dirty="0"/>
              <a:t>América</a:t>
            </a:r>
            <a:endParaRPr lang="en-US" sz="1500" b="1" i="1" dirty="0"/>
          </a:p>
        </p:txBody>
      </p:sp>
      <p:sp>
        <p:nvSpPr>
          <p:cNvPr id="9" name="CuadroTexto 8"/>
          <p:cNvSpPr txBox="1"/>
          <p:nvPr/>
        </p:nvSpPr>
        <p:spPr>
          <a:xfrm>
            <a:off x="4448143" y="1974611"/>
            <a:ext cx="1956217" cy="323165"/>
          </a:xfrm>
          <a:prstGeom prst="rect">
            <a:avLst/>
          </a:prstGeom>
          <a:noFill/>
        </p:spPr>
        <p:txBody>
          <a:bodyPr wrap="square" rtlCol="0">
            <a:spAutoFit/>
          </a:bodyPr>
          <a:lstStyle/>
          <a:p>
            <a:pPr algn="ctr"/>
            <a:r>
              <a:rPr lang="es-ES" sz="1500" b="1" i="1" dirty="0"/>
              <a:t>Europa</a:t>
            </a:r>
            <a:endParaRPr lang="en-US" sz="1500" b="1" i="1" dirty="0"/>
          </a:p>
        </p:txBody>
      </p:sp>
      <p:pic>
        <p:nvPicPr>
          <p:cNvPr id="8" name="Imagen 7"/>
          <p:cNvPicPr>
            <a:picLocks noChangeAspect="1"/>
          </p:cNvPicPr>
          <p:nvPr/>
        </p:nvPicPr>
        <p:blipFill>
          <a:blip r:embed="rId4"/>
          <a:stretch>
            <a:fillRect/>
          </a:stretch>
        </p:blipFill>
        <p:spPr>
          <a:xfrm>
            <a:off x="4862864" y="2297775"/>
            <a:ext cx="3717256" cy="2988033"/>
          </a:xfrm>
          <a:prstGeom prst="roundRect">
            <a:avLst>
              <a:gd name="adj" fmla="val 8594"/>
            </a:avLst>
          </a:prstGeom>
          <a:solidFill>
            <a:srgbClr val="FFFFFF">
              <a:shade val="85000"/>
            </a:srgbClr>
          </a:solidFill>
          <a:ln>
            <a:noFill/>
          </a:ln>
          <a:effectLst/>
        </p:spPr>
      </p:pic>
      <p:graphicFrame>
        <p:nvGraphicFramePr>
          <p:cNvPr id="12" name="Table 2"/>
          <p:cNvGraphicFramePr>
            <a:graphicFrameLocks noGrp="1"/>
          </p:cNvGraphicFramePr>
          <p:nvPr>
            <p:extLst>
              <p:ext uri="{D42A27DB-BD31-4B8C-83A1-F6EECF244321}">
                <p14:modId xmlns:p14="http://schemas.microsoft.com/office/powerpoint/2010/main" val="3813527543"/>
              </p:ext>
            </p:extLst>
          </p:nvPr>
        </p:nvGraphicFramePr>
        <p:xfrm>
          <a:off x="6721492" y="5642725"/>
          <a:ext cx="1885957" cy="906633"/>
        </p:xfrm>
        <a:graphic>
          <a:graphicData uri="http://schemas.openxmlformats.org/drawingml/2006/table">
            <a:tbl>
              <a:tblPr>
                <a:tableStyleId>{3B4B98B0-60AC-42C2-AFA5-B58CD77FA1E5}</a:tableStyleId>
              </a:tblPr>
              <a:tblGrid>
                <a:gridCol w="250222">
                  <a:extLst>
                    <a:ext uri="{9D8B030D-6E8A-4147-A177-3AD203B41FA5}">
                      <a16:colId xmlns:a16="http://schemas.microsoft.com/office/drawing/2014/main" val="20000"/>
                    </a:ext>
                  </a:extLst>
                </a:gridCol>
                <a:gridCol w="1635735">
                  <a:extLst>
                    <a:ext uri="{9D8B030D-6E8A-4147-A177-3AD203B41FA5}">
                      <a16:colId xmlns:a16="http://schemas.microsoft.com/office/drawing/2014/main" val="275689965"/>
                    </a:ext>
                  </a:extLst>
                </a:gridCol>
              </a:tblGrid>
              <a:tr h="228453">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rgbClr val="33C13F"/>
                    </a:solidFill>
                  </a:tcPr>
                </a:tc>
                <a:tc>
                  <a:txBody>
                    <a:bodyPr/>
                    <a:lstStyle/>
                    <a:p>
                      <a:pPr algn="l" fontAlgn="ctr"/>
                      <a:r>
                        <a:rPr lang="es-ES_tradnl" sz="1400" u="none" strike="noStrike" noProof="0" dirty="0">
                          <a:effectLst/>
                        </a:rPr>
                        <a:t>Total</a:t>
                      </a:r>
                      <a:endParaRPr lang="es-ES_tradnl" sz="1400" b="0" i="0" u="none" strike="noStrike" noProof="0"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466530416"/>
                  </a:ext>
                </a:extLst>
              </a:tr>
              <a:tr h="190500">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solidFill>
                      <a:srgbClr val="3DDE00"/>
                    </a:solidFill>
                  </a:tcPr>
                </a:tc>
                <a:tc>
                  <a:txBody>
                    <a:bodyPr/>
                    <a:lstStyle/>
                    <a:p>
                      <a:pPr algn="l" fontAlgn="ctr"/>
                      <a:r>
                        <a:rPr lang="es-ES_tradnl" sz="1400" u="none" strike="noStrike" noProof="0" dirty="0">
                          <a:effectLst/>
                        </a:rPr>
                        <a:t>Avanzada</a:t>
                      </a:r>
                      <a:endParaRPr lang="es-ES_tradnl" sz="1400" b="0" i="0" u="none" strike="noStrike" noProof="0"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806022717"/>
                  </a:ext>
                </a:extLst>
              </a:tr>
              <a:tr h="190500">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solidFill>
                      <a:srgbClr val="FC9802"/>
                    </a:solidFill>
                  </a:tcPr>
                </a:tc>
                <a:tc>
                  <a:txBody>
                    <a:bodyPr/>
                    <a:lstStyle/>
                    <a:p>
                      <a:pPr algn="l" fontAlgn="ctr"/>
                      <a:r>
                        <a:rPr lang="es-ES_tradnl" sz="1400" u="none" strike="noStrike" noProof="0" dirty="0">
                          <a:effectLst/>
                        </a:rPr>
                        <a:t>Parcial</a:t>
                      </a:r>
                      <a:r>
                        <a:rPr lang="es-ES_tradnl" sz="1400" u="none" strike="noStrike" baseline="0" noProof="0" dirty="0">
                          <a:effectLst/>
                        </a:rPr>
                        <a:t> o </a:t>
                      </a:r>
                      <a:r>
                        <a:rPr lang="es-ES_tradnl" sz="1400" u="none" strike="noStrike" noProof="0" dirty="0">
                          <a:effectLst/>
                        </a:rPr>
                        <a:t>Limitada</a:t>
                      </a:r>
                      <a:endParaRPr lang="es-ES_tradnl" sz="1400" b="0" i="0" u="none" strike="noStrike" noProof="0"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734620474"/>
                  </a:ext>
                </a:extLst>
              </a:tr>
              <a:tr h="190500">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solidFill>
                      <a:srgbClr val="F84000"/>
                    </a:solidFill>
                  </a:tcPr>
                </a:tc>
                <a:tc>
                  <a:txBody>
                    <a:bodyPr/>
                    <a:lstStyle/>
                    <a:p>
                      <a:pPr algn="l" fontAlgn="ctr"/>
                      <a:r>
                        <a:rPr lang="es-ES_tradnl" sz="1400" b="0" i="0" u="none" strike="noStrike" noProof="0" dirty="0">
                          <a:solidFill>
                            <a:srgbClr val="000000"/>
                          </a:solidFill>
                          <a:effectLst/>
                          <a:latin typeface="Calibri" panose="020F0502020204030204" pitchFamily="34" charset="0"/>
                        </a:rPr>
                        <a:t>Mínima o nula</a:t>
                      </a:r>
                    </a:p>
                  </a:txBody>
                  <a:tcPr marL="9525" marR="9525" marT="9525" marB="0" anchor="ctr">
                    <a:lnR w="12700"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3116228196"/>
                  </a:ext>
                </a:extLst>
              </a:tr>
            </a:tbl>
          </a:graphicData>
        </a:graphic>
      </p:graphicFrame>
    </p:spTree>
    <p:extLst>
      <p:ext uri="{BB962C8B-B14F-4D97-AF65-F5344CB8AC3E}">
        <p14:creationId xmlns:p14="http://schemas.microsoft.com/office/powerpoint/2010/main" val="1481839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E2869E-D357-4028-B255-FD1661DDE2B0}" type="slidenum">
              <a:rPr lang="en-US" altLang="en-US" sz="1200">
                <a:solidFill>
                  <a:srgbClr val="898989"/>
                </a:solidFill>
              </a:rPr>
              <a:pPr>
                <a:spcBef>
                  <a:spcPct val="0"/>
                </a:spcBef>
                <a:buFontTx/>
                <a:buNone/>
              </a:pPr>
              <a:t>40</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304800" y="828675"/>
            <a:ext cx="8229600" cy="487363"/>
          </a:xfrm>
        </p:spPr>
        <p:txBody>
          <a:bodyPr/>
          <a:lstStyle/>
          <a:p>
            <a:pPr eaLnBrk="1" hangingPunct="1">
              <a:defRPr/>
            </a:pPr>
            <a:r>
              <a:rPr lang="es-ES" sz="2400" b="1" dirty="0">
                <a:latin typeface="+mn-lt"/>
              </a:rPr>
              <a:t>Por restricciones de presupuesto los subsidios han disminuido y la ciudad ha tenido que tomar acciones para contrarrestarlo</a:t>
            </a:r>
            <a:br>
              <a:rPr lang="es-ES" sz="2400" b="1" dirty="0">
                <a:latin typeface="+mn-lt"/>
              </a:rPr>
            </a:br>
            <a:endParaRPr lang="es-ES_tradnl" sz="2400" b="1" dirty="0">
              <a:latin typeface="+mn-lt"/>
            </a:endParaRPr>
          </a:p>
        </p:txBody>
      </p:sp>
      <p:sp>
        <p:nvSpPr>
          <p:cNvPr id="19459" name="Título 3"/>
          <p:cNvSpPr txBox="1">
            <a:spLocks/>
          </p:cNvSpPr>
          <p:nvPr/>
        </p:nvSpPr>
        <p:spPr bwMode="auto">
          <a:xfrm>
            <a:off x="165100" y="2370643"/>
            <a:ext cx="40941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pPr>
            <a:r>
              <a:rPr lang="es-ES" altLang="en-US" sz="1600" dirty="0"/>
              <a:t>Reestructuración organizacional </a:t>
            </a:r>
          </a:p>
          <a:p>
            <a:pPr defTabSz="914400" eaLnBrk="1" hangingPunct="1">
              <a:spcBef>
                <a:spcPct val="0"/>
              </a:spcBef>
            </a:pPr>
            <a:r>
              <a:rPr lang="es-ES" altLang="en-US" sz="1600" dirty="0"/>
              <a:t>Tercerización de procesos</a:t>
            </a:r>
          </a:p>
          <a:p>
            <a:pPr defTabSz="914400" eaLnBrk="1" hangingPunct="1">
              <a:spcBef>
                <a:spcPct val="0"/>
              </a:spcBef>
            </a:pPr>
            <a:r>
              <a:rPr lang="es-ES" altLang="en-US" sz="1600" dirty="0"/>
              <a:t>Acuerdos de cooperación con otros organismos para compartir empleados, material rodante e instalaciones </a:t>
            </a:r>
          </a:p>
          <a:p>
            <a:pPr defTabSz="914400" eaLnBrk="1" hangingPunct="1">
              <a:spcBef>
                <a:spcPct val="0"/>
              </a:spcBef>
            </a:pPr>
            <a:r>
              <a:rPr lang="es-ES" altLang="en-US" sz="1600" dirty="0"/>
              <a:t>Reducción de rutas infrautilizadas y traslado de recursos a los servicios más rentables </a:t>
            </a:r>
          </a:p>
          <a:p>
            <a:pPr defTabSz="914400" eaLnBrk="1" hangingPunct="1">
              <a:spcBef>
                <a:spcPct val="0"/>
              </a:spcBef>
            </a:pPr>
            <a:r>
              <a:rPr lang="es-ES_tradnl" altLang="en-US" sz="1600" dirty="0"/>
              <a:t>De 1996 a 2012, el costo promedio por pasajero aumento en un 10%, mientras que el ingreso promedio por pasajero aumento 26%.</a:t>
            </a:r>
          </a:p>
        </p:txBody>
      </p:sp>
      <p:graphicFrame>
        <p:nvGraphicFramePr>
          <p:cNvPr id="6" name="Gráfico 5"/>
          <p:cNvGraphicFramePr>
            <a:graphicFrameLocks/>
          </p:cNvGraphicFramePr>
          <p:nvPr>
            <p:extLst/>
          </p:nvPr>
        </p:nvGraphicFramePr>
        <p:xfrm>
          <a:off x="4113943" y="2372960"/>
          <a:ext cx="4878513" cy="2927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3701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41</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800008" y="404782"/>
            <a:ext cx="7734392" cy="487363"/>
          </a:xfrm>
        </p:spPr>
        <p:txBody>
          <a:bodyPr/>
          <a:lstStyle/>
          <a:p>
            <a:pPr eaLnBrk="1" hangingPunct="1">
              <a:defRPr/>
            </a:pPr>
            <a:r>
              <a:rPr lang="es-ES" sz="2600" b="1" dirty="0">
                <a:latin typeface="+mn-lt"/>
              </a:rPr>
              <a:t>Principios que utiliza Vancouver para definir la financiación de transporte público</a:t>
            </a:r>
            <a:endParaRPr lang="es-ES_tradnl" sz="2600" b="1" dirty="0">
              <a:latin typeface="+mn-lt"/>
            </a:endParaRPr>
          </a:p>
        </p:txBody>
      </p:sp>
      <p:sp>
        <p:nvSpPr>
          <p:cNvPr id="7" name="Rectangle 2"/>
          <p:cNvSpPr txBox="1">
            <a:spLocks noChangeArrowheads="1"/>
          </p:cNvSpPr>
          <p:nvPr/>
        </p:nvSpPr>
        <p:spPr bwMode="auto">
          <a:xfrm>
            <a:off x="917902" y="1400078"/>
            <a:ext cx="7446844" cy="358775"/>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428625" indent="-342900">
              <a:buSzPct val="100000"/>
              <a:buFont typeface="+mj-lt"/>
              <a:buAutoNum type="arabicParenR"/>
              <a:defRPr/>
            </a:pPr>
            <a:r>
              <a:rPr lang="es-ES_tradnl" sz="1600" dirty="0">
                <a:solidFill>
                  <a:schemeClr val="tx1"/>
                </a:solidFill>
              </a:rPr>
              <a:t>La ciudad cuenta con un modelo robusto para la estimación de las inversiones y de los costos operacionales futuros.</a:t>
            </a:r>
          </a:p>
          <a:p>
            <a:pPr marL="428625" indent="-342900">
              <a:buSzPct val="100000"/>
              <a:buFont typeface="+mj-lt"/>
              <a:buAutoNum type="arabicParenR"/>
              <a:defRPr/>
            </a:pPr>
            <a:endParaRPr lang="es-ES_tradnl" sz="1600" dirty="0">
              <a:solidFill>
                <a:schemeClr val="tx1"/>
              </a:solidFill>
            </a:endParaRPr>
          </a:p>
          <a:p>
            <a:pPr marL="428625" indent="-342900">
              <a:buSzPct val="100000"/>
              <a:buFont typeface="+mj-lt"/>
              <a:buAutoNum type="arabicParenR"/>
              <a:defRPr/>
            </a:pPr>
            <a:r>
              <a:rPr lang="es-ES_tradnl" sz="1600" dirty="0">
                <a:solidFill>
                  <a:schemeClr val="tx1"/>
                </a:solidFill>
              </a:rPr>
              <a:t>Las fuentes de ingreso han sido diseñadas para incluir señales de precio para alinear el comportamiento de los usuarios a los objetivos de transporte.</a:t>
            </a:r>
          </a:p>
          <a:p>
            <a:pPr marL="428625" indent="-342900">
              <a:buSzPct val="100000"/>
              <a:buFont typeface="+mj-lt"/>
              <a:buAutoNum type="arabicParenR"/>
              <a:defRPr/>
            </a:pPr>
            <a:endParaRPr lang="es-ES_tradnl" sz="1600" dirty="0">
              <a:solidFill>
                <a:schemeClr val="tx1"/>
              </a:solidFill>
            </a:endParaRPr>
          </a:p>
          <a:p>
            <a:pPr marL="428625" indent="-342900">
              <a:buSzPct val="100000"/>
              <a:buFont typeface="+mj-lt"/>
              <a:buAutoNum type="arabicParenR"/>
              <a:defRPr/>
            </a:pPr>
            <a:r>
              <a:rPr lang="es-ES_tradnl" sz="1600" dirty="0">
                <a:solidFill>
                  <a:schemeClr val="tx1"/>
                </a:solidFill>
              </a:rPr>
              <a:t>Las fuentes de financiación se caracterizan por ser:</a:t>
            </a:r>
          </a:p>
          <a:p>
            <a:pPr marL="1069975" indent="-173038">
              <a:buFont typeface="Arial" panose="020B0604020202020204" pitchFamily="34" charset="0"/>
              <a:buChar char="•"/>
            </a:pPr>
            <a:r>
              <a:rPr lang="es-ES" sz="1600" dirty="0">
                <a:solidFill>
                  <a:schemeClr val="tx1"/>
                </a:solidFill>
              </a:rPr>
              <a:t>Confiables</a:t>
            </a:r>
          </a:p>
          <a:p>
            <a:pPr marL="1069975" indent="-173038">
              <a:buFont typeface="Arial" panose="020B0604020202020204" pitchFamily="34" charset="0"/>
              <a:buChar char="•"/>
            </a:pPr>
            <a:r>
              <a:rPr lang="es-ES" sz="1600" dirty="0">
                <a:solidFill>
                  <a:schemeClr val="tx1"/>
                </a:solidFill>
              </a:rPr>
              <a:t>Predecibles</a:t>
            </a:r>
          </a:p>
          <a:p>
            <a:pPr marL="1069975" indent="-173038">
              <a:buFont typeface="Arial" panose="020B0604020202020204" pitchFamily="34" charset="0"/>
              <a:buChar char="•"/>
            </a:pPr>
            <a:r>
              <a:rPr lang="es-ES" sz="1600" dirty="0">
                <a:solidFill>
                  <a:schemeClr val="tx1"/>
                </a:solidFill>
              </a:rPr>
              <a:t>Adaptables al cambio de condiciones</a:t>
            </a:r>
          </a:p>
          <a:p>
            <a:pPr marL="1069975" indent="-173038">
              <a:buFont typeface="Arial" panose="020B0604020202020204" pitchFamily="34" charset="0"/>
              <a:buChar char="•"/>
            </a:pPr>
            <a:r>
              <a:rPr lang="es-ES" sz="1600" dirty="0">
                <a:solidFill>
                  <a:schemeClr val="tx1"/>
                </a:solidFill>
              </a:rPr>
              <a:t>Eficientes en el proceso de recolección</a:t>
            </a:r>
            <a:endParaRPr lang="en-US" sz="1600" dirty="0">
              <a:solidFill>
                <a:schemeClr val="tx1"/>
              </a:solidFill>
            </a:endParaRPr>
          </a:p>
          <a:p>
            <a:pPr marL="428625" indent="-342900">
              <a:buSzPct val="100000"/>
              <a:buFont typeface="+mj-lt"/>
              <a:buAutoNum type="arabicParenR"/>
              <a:defRPr/>
            </a:pPr>
            <a:endParaRPr lang="es-ES_tradnl" sz="1600" dirty="0">
              <a:solidFill>
                <a:schemeClr val="tx1"/>
              </a:solidFill>
            </a:endParaRPr>
          </a:p>
          <a:p>
            <a:pPr marL="428625" indent="-342900">
              <a:buSzPct val="100000"/>
              <a:buFont typeface="+mj-lt"/>
              <a:buAutoNum type="arabicParenR" startAt="4"/>
              <a:defRPr/>
            </a:pPr>
            <a:r>
              <a:rPr lang="es-ES_tradnl" sz="1600" dirty="0">
                <a:solidFill>
                  <a:schemeClr val="tx1"/>
                </a:solidFill>
              </a:rPr>
              <a:t>Las proyecciones de fuentes de ingreso tienen en cuenta  que:</a:t>
            </a:r>
          </a:p>
          <a:p>
            <a:pPr marL="1069975" indent="-173038">
              <a:buFont typeface="Arial" panose="020B0604020202020204" pitchFamily="34" charset="0"/>
              <a:buChar char="•"/>
            </a:pPr>
            <a:r>
              <a:rPr lang="es-ES" sz="1600" dirty="0">
                <a:solidFill>
                  <a:schemeClr val="tx1"/>
                </a:solidFill>
              </a:rPr>
              <a:t>La reducción de algunas fuentes (ej. impuestos sobre combustibles) en concordancia con los objetivos del Plan estratégico.</a:t>
            </a:r>
          </a:p>
          <a:p>
            <a:pPr marL="1069975" indent="-173038">
              <a:buFont typeface="Arial" panose="020B0604020202020204" pitchFamily="34" charset="0"/>
              <a:buChar char="•"/>
            </a:pPr>
            <a:r>
              <a:rPr lang="es-ES" sz="1600" dirty="0">
                <a:solidFill>
                  <a:schemeClr val="tx1"/>
                </a:solidFill>
              </a:rPr>
              <a:t>No incrementar los impuestos de sobre la propiedad.</a:t>
            </a:r>
          </a:p>
          <a:p>
            <a:pPr marL="185738" indent="-185738">
              <a:buFont typeface="Arial" panose="020B0604020202020204" pitchFamily="34" charset="0"/>
              <a:buChar char="•"/>
            </a:pPr>
            <a:endParaRPr lang="en-US" sz="1600" dirty="0"/>
          </a:p>
          <a:p>
            <a:pPr marL="428625" indent="-342900">
              <a:buSzPct val="100000"/>
              <a:buFont typeface="+mj-lt"/>
              <a:buAutoNum type="arabicParenR" startAt="4"/>
              <a:defRPr/>
            </a:pPr>
            <a:endParaRPr lang="es-ES_tradnl" sz="1600" dirty="0">
              <a:solidFill>
                <a:schemeClr val="tx1"/>
              </a:solidFill>
            </a:endParaRPr>
          </a:p>
          <a:p>
            <a:pPr marL="85725">
              <a:buSzPct val="100000"/>
              <a:defRPr/>
            </a:pPr>
            <a:r>
              <a:rPr lang="es-ES_tradnl" sz="1600" dirty="0">
                <a:solidFill>
                  <a:schemeClr val="tx1"/>
                </a:solidFill>
              </a:rPr>
              <a:t>	</a:t>
            </a:r>
            <a:endParaRPr lang="es-ES" sz="1800" b="1" dirty="0">
              <a:solidFill>
                <a:schemeClr val="accent2">
                  <a:lumMod val="75000"/>
                </a:schemeClr>
              </a:solidFill>
            </a:endParaRPr>
          </a:p>
          <a:p>
            <a:pPr>
              <a:defRPr/>
            </a:pPr>
            <a:endParaRPr lang="es-ES_tradnl" sz="1800" b="1" dirty="0">
              <a:solidFill>
                <a:schemeClr val="accent2">
                  <a:lumMod val="75000"/>
                </a:schemeClr>
              </a:solidFill>
              <a:latin typeface="+mn-lt"/>
            </a:endParaRPr>
          </a:p>
        </p:txBody>
      </p:sp>
    </p:spTree>
    <p:extLst>
      <p:ext uri="{BB962C8B-B14F-4D97-AF65-F5344CB8AC3E}">
        <p14:creationId xmlns:p14="http://schemas.microsoft.com/office/powerpoint/2010/main" val="4135197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239262" y="5003681"/>
            <a:ext cx="4904738" cy="1854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r="7613"/>
          <a:stretch/>
        </p:blipFill>
        <p:spPr>
          <a:xfrm>
            <a:off x="4564127" y="1762949"/>
            <a:ext cx="3456511" cy="3240732"/>
          </a:xfrm>
          <a:prstGeom prst="rect">
            <a:avLst/>
          </a:prstGeom>
        </p:spPr>
      </p:pic>
      <p:sp>
        <p:nvSpPr>
          <p:cNvPr id="2" name="Título 1"/>
          <p:cNvSpPr>
            <a:spLocks noGrp="1"/>
          </p:cNvSpPr>
          <p:nvPr>
            <p:ph type="title"/>
          </p:nvPr>
        </p:nvSpPr>
        <p:spPr>
          <a:xfrm>
            <a:off x="310551" y="274638"/>
            <a:ext cx="8540151" cy="1143000"/>
          </a:xfrm>
        </p:spPr>
        <p:txBody>
          <a:bodyPr/>
          <a:lstStyle/>
          <a:p>
            <a:r>
              <a:rPr lang="es-ES" sz="2400" b="1" dirty="0"/>
              <a:t>Casi todas las ciudades de países OECD tienen sistemas integrados, y algunas en ALC están iniciando la transformación </a:t>
            </a:r>
            <a:endParaRPr lang="en-US" sz="2400" b="1" dirty="0"/>
          </a:p>
        </p:txBody>
      </p:sp>
      <p:sp>
        <p:nvSpPr>
          <p:cNvPr id="4" name="TextBox 3"/>
          <p:cNvSpPr txBox="1"/>
          <p:nvPr/>
        </p:nvSpPr>
        <p:spPr>
          <a:xfrm>
            <a:off x="737937" y="1417638"/>
            <a:ext cx="7892716" cy="307777"/>
          </a:xfrm>
          <a:prstGeom prst="rect">
            <a:avLst/>
          </a:prstGeom>
          <a:noFill/>
        </p:spPr>
        <p:txBody>
          <a:bodyPr wrap="square" rtlCol="0">
            <a:spAutoFit/>
          </a:bodyPr>
          <a:lstStyle/>
          <a:p>
            <a:r>
              <a:rPr lang="es-CO" sz="1400" b="1" dirty="0"/>
              <a:t>Índice de integración y recaudo electrónico por país basado en ciudades de 1.5 millones de han o más</a:t>
            </a:r>
            <a:r>
              <a:rPr lang="es-CO" sz="1400" b="1" baseline="30000" dirty="0"/>
              <a:t>1</a:t>
            </a:r>
            <a:endParaRPr lang="en-GB" sz="1400" b="1" baseline="30000" dirty="0"/>
          </a:p>
        </p:txBody>
      </p:sp>
      <p:sp>
        <p:nvSpPr>
          <p:cNvPr id="6" name="CuadroTexto 5"/>
          <p:cNvSpPr txBox="1"/>
          <p:nvPr/>
        </p:nvSpPr>
        <p:spPr>
          <a:xfrm>
            <a:off x="310552" y="6421740"/>
            <a:ext cx="3460636" cy="369332"/>
          </a:xfrm>
          <a:prstGeom prst="rect">
            <a:avLst/>
          </a:prstGeom>
          <a:noFill/>
        </p:spPr>
        <p:txBody>
          <a:bodyPr wrap="square" rtlCol="0">
            <a:spAutoFit/>
          </a:bodyPr>
          <a:lstStyle/>
          <a:p>
            <a:r>
              <a:rPr lang="es-CO" sz="900" dirty="0"/>
              <a:t>1. Fuentes: Elaboración propia con datos de páginas de empresas operadoras de transporte público y proyectos previos</a:t>
            </a:r>
          </a:p>
        </p:txBody>
      </p:sp>
      <p:graphicFrame>
        <p:nvGraphicFramePr>
          <p:cNvPr id="11" name="Table 2"/>
          <p:cNvGraphicFramePr>
            <a:graphicFrameLocks noGrp="1"/>
          </p:cNvGraphicFramePr>
          <p:nvPr>
            <p:extLst/>
          </p:nvPr>
        </p:nvGraphicFramePr>
        <p:xfrm>
          <a:off x="5306467" y="5444608"/>
          <a:ext cx="2714171" cy="1132693"/>
        </p:xfrm>
        <a:graphic>
          <a:graphicData uri="http://schemas.openxmlformats.org/drawingml/2006/table">
            <a:tbl>
              <a:tblPr>
                <a:tableStyleId>{3B4B98B0-60AC-42C2-AFA5-B58CD77FA1E5}</a:tableStyleId>
              </a:tblPr>
              <a:tblGrid>
                <a:gridCol w="246742">
                  <a:extLst>
                    <a:ext uri="{9D8B030D-6E8A-4147-A177-3AD203B41FA5}">
                      <a16:colId xmlns:a16="http://schemas.microsoft.com/office/drawing/2014/main" val="20000"/>
                    </a:ext>
                  </a:extLst>
                </a:gridCol>
                <a:gridCol w="2467429">
                  <a:extLst>
                    <a:ext uri="{9D8B030D-6E8A-4147-A177-3AD203B41FA5}">
                      <a16:colId xmlns:a16="http://schemas.microsoft.com/office/drawing/2014/main" val="275689965"/>
                    </a:ext>
                  </a:extLst>
                </a:gridCol>
              </a:tblGrid>
              <a:tr h="228453">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rgbClr val="33C13F"/>
                    </a:solidFill>
                  </a:tcPr>
                </a:tc>
                <a:tc>
                  <a:txBody>
                    <a:bodyPr/>
                    <a:lstStyle/>
                    <a:p>
                      <a:pPr algn="l" fontAlgn="ctr"/>
                      <a:r>
                        <a:rPr lang="es-ES_tradnl" sz="1400" u="none" strike="noStrike" noProof="0" dirty="0">
                          <a:effectLst/>
                        </a:rPr>
                        <a:t>Integración total</a:t>
                      </a:r>
                      <a:endParaRPr lang="es-ES_tradnl" sz="1400" b="0" i="0" u="none" strike="noStrike" noProof="0"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466530416"/>
                  </a:ext>
                </a:extLst>
              </a:tr>
              <a:tr h="190500">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solidFill>
                      <a:srgbClr val="3DDE00"/>
                    </a:solidFill>
                  </a:tcPr>
                </a:tc>
                <a:tc>
                  <a:txBody>
                    <a:bodyPr/>
                    <a:lstStyle/>
                    <a:p>
                      <a:pPr algn="l" fontAlgn="ctr"/>
                      <a:r>
                        <a:rPr lang="es-ES_tradnl" sz="1400" u="none" strike="noStrike" noProof="0" dirty="0">
                          <a:effectLst/>
                        </a:rPr>
                        <a:t>Integración parcial</a:t>
                      </a:r>
                      <a:endParaRPr lang="es-ES_tradnl" sz="1400" b="0" i="0" u="none" strike="noStrike" noProof="0"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806022717"/>
                  </a:ext>
                </a:extLst>
              </a:tr>
              <a:tr h="190500">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solidFill>
                      <a:srgbClr val="FC9802"/>
                    </a:solidFill>
                  </a:tcPr>
                </a:tc>
                <a:tc>
                  <a:txBody>
                    <a:bodyPr/>
                    <a:lstStyle/>
                    <a:p>
                      <a:pPr algn="l" fontAlgn="ctr"/>
                      <a:r>
                        <a:rPr lang="es-ES_tradnl" sz="1400" u="none" strike="noStrike" noProof="0" dirty="0">
                          <a:effectLst/>
                        </a:rPr>
                        <a:t>En proceso pero con deficiencias</a:t>
                      </a:r>
                      <a:endParaRPr lang="es-ES_tradnl" sz="1400" b="0" i="0" u="none" strike="noStrike" noProof="0"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734620474"/>
                  </a:ext>
                </a:extLst>
              </a:tr>
              <a:tr h="190500">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solidFill>
                      <a:srgbClr val="F84000"/>
                    </a:solidFill>
                  </a:tcPr>
                </a:tc>
                <a:tc>
                  <a:txBody>
                    <a:bodyPr/>
                    <a:lstStyle/>
                    <a:p>
                      <a:pPr algn="l" fontAlgn="ctr"/>
                      <a:r>
                        <a:rPr lang="es-ES_tradnl" sz="1400" b="0" i="0" u="none" strike="noStrike" noProof="0" dirty="0">
                          <a:solidFill>
                            <a:srgbClr val="000000"/>
                          </a:solidFill>
                          <a:effectLst/>
                          <a:latin typeface="Calibri" panose="020F0502020204030204" pitchFamily="34" charset="0"/>
                        </a:rPr>
                        <a:t>Deficiencias</a:t>
                      </a:r>
                      <a:r>
                        <a:rPr lang="es-ES_tradnl" sz="1400" b="0" i="0" u="none" strike="noStrike" baseline="0" noProof="0" dirty="0">
                          <a:solidFill>
                            <a:srgbClr val="000000"/>
                          </a:solidFill>
                          <a:effectLst/>
                          <a:latin typeface="Calibri" panose="020F0502020204030204" pitchFamily="34" charset="0"/>
                        </a:rPr>
                        <a:t> grandes</a:t>
                      </a:r>
                      <a:endParaRPr lang="es-ES_tradnl" sz="1400" b="0" i="0" u="none" strike="noStrike" noProof="0"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3116228196"/>
                  </a:ext>
                </a:extLst>
              </a:tr>
              <a:tr h="190500">
                <a:tc>
                  <a:txBody>
                    <a:bodyPr/>
                    <a:lstStyle/>
                    <a:p>
                      <a:pPr algn="r" rtl="0" fontAlgn="b"/>
                      <a:endParaRPr lang="es-ES_tradnl" sz="1400" b="0" i="0" u="none" strike="noStrike" noProof="0" dirty="0">
                        <a:solidFill>
                          <a:srgbClr val="000000"/>
                        </a:solidFill>
                        <a:effectLst/>
                        <a:latin typeface="Calibri" charset="0"/>
                      </a:endParaRPr>
                    </a:p>
                  </a:txBody>
                  <a:tcPr marL="12700" marR="12700" marT="12700" marB="0" anchor="b">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rgbClr val="D31D06"/>
                    </a:solidFill>
                  </a:tcPr>
                </a:tc>
                <a:tc>
                  <a:txBody>
                    <a:bodyPr/>
                    <a:lstStyle/>
                    <a:p>
                      <a:pPr algn="l" fontAlgn="ctr"/>
                      <a:r>
                        <a:rPr lang="es-ES_tradnl" sz="1400" u="none" strike="noStrike" noProof="0" dirty="0">
                          <a:effectLst/>
                        </a:rPr>
                        <a:t>Integración nula</a:t>
                      </a:r>
                      <a:endParaRPr lang="es-ES_tradnl" sz="1400" b="0" i="0" u="none" strike="noStrike" noProof="0"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8004091"/>
                  </a:ext>
                </a:extLst>
              </a:tr>
            </a:tbl>
          </a:graphicData>
        </a:graphic>
      </p:graphicFrame>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56" y="2130578"/>
            <a:ext cx="3242131" cy="4386412"/>
          </a:xfrm>
          <a:prstGeom prst="rect">
            <a:avLst/>
          </a:prstGeom>
        </p:spPr>
      </p:pic>
      <p:sp>
        <p:nvSpPr>
          <p:cNvPr id="3" name="CuadroTexto 2"/>
          <p:cNvSpPr txBox="1"/>
          <p:nvPr/>
        </p:nvSpPr>
        <p:spPr>
          <a:xfrm>
            <a:off x="193904" y="2128953"/>
            <a:ext cx="1956217" cy="323165"/>
          </a:xfrm>
          <a:prstGeom prst="rect">
            <a:avLst/>
          </a:prstGeom>
          <a:noFill/>
        </p:spPr>
        <p:txBody>
          <a:bodyPr wrap="square" rtlCol="0">
            <a:spAutoFit/>
          </a:bodyPr>
          <a:lstStyle/>
          <a:p>
            <a:pPr algn="ctr"/>
            <a:r>
              <a:rPr lang="es-ES" sz="1500" b="1" i="1" dirty="0"/>
              <a:t>América</a:t>
            </a:r>
            <a:endParaRPr lang="en-US" sz="1500" b="1" i="1" dirty="0"/>
          </a:p>
        </p:txBody>
      </p:sp>
      <p:sp>
        <p:nvSpPr>
          <p:cNvPr id="9" name="CuadroTexto 8"/>
          <p:cNvSpPr txBox="1"/>
          <p:nvPr/>
        </p:nvSpPr>
        <p:spPr>
          <a:xfrm>
            <a:off x="4239262" y="2205722"/>
            <a:ext cx="1956217" cy="323165"/>
          </a:xfrm>
          <a:prstGeom prst="rect">
            <a:avLst/>
          </a:prstGeom>
          <a:noFill/>
        </p:spPr>
        <p:txBody>
          <a:bodyPr wrap="square" rtlCol="0">
            <a:spAutoFit/>
          </a:bodyPr>
          <a:lstStyle/>
          <a:p>
            <a:pPr algn="ctr"/>
            <a:r>
              <a:rPr lang="es-ES" sz="1500" b="1" i="1" dirty="0"/>
              <a:t>Europa</a:t>
            </a:r>
            <a:endParaRPr lang="en-US" sz="1500" b="1" i="1" dirty="0"/>
          </a:p>
        </p:txBody>
      </p:sp>
    </p:spTree>
    <p:extLst>
      <p:ext uri="{BB962C8B-B14F-4D97-AF65-F5344CB8AC3E}">
        <p14:creationId xmlns:p14="http://schemas.microsoft.com/office/powerpoint/2010/main" val="3190864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B2C168-A503-4E06-B565-C676EA5392E2}" type="slidenum">
              <a:rPr lang="en-US" altLang="en-US" sz="1200" smtClean="0">
                <a:solidFill>
                  <a:srgbClr val="898989"/>
                </a:solidFill>
              </a:rPr>
              <a:pPr>
                <a:spcBef>
                  <a:spcPct val="0"/>
                </a:spcBef>
                <a:buFontTx/>
                <a:buNone/>
              </a:pPr>
              <a:t>43</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419100" y="434508"/>
            <a:ext cx="8229600" cy="487363"/>
          </a:xfrm>
        </p:spPr>
        <p:txBody>
          <a:bodyPr/>
          <a:lstStyle/>
          <a:p>
            <a:pPr eaLnBrk="1" hangingPunct="1">
              <a:defRPr/>
            </a:pPr>
            <a:r>
              <a:rPr lang="es-ES" sz="2700" b="1" dirty="0">
                <a:latin typeface="+mn-lt"/>
              </a:rPr>
              <a:t>¿Cuáles son las perspectivas de Ciudad de Panamá para transporte privado?</a:t>
            </a:r>
            <a:endParaRPr lang="es-ES_tradnl" sz="2700" b="1" dirty="0">
              <a:latin typeface="+mn-lt"/>
            </a:endParaRPr>
          </a:p>
        </p:txBody>
      </p:sp>
      <p:sp>
        <p:nvSpPr>
          <p:cNvPr id="8" name="Rectangle 2"/>
          <p:cNvSpPr txBox="1">
            <a:spLocks noChangeArrowheads="1"/>
          </p:cNvSpPr>
          <p:nvPr/>
        </p:nvSpPr>
        <p:spPr bwMode="auto">
          <a:xfrm>
            <a:off x="457200" y="838200"/>
            <a:ext cx="8305800" cy="2057400"/>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1714500" lvl="3" indent="-342900" algn="just">
              <a:buFont typeface="Wingdings" pitchFamily="2" charset="2"/>
              <a:buChar char="§"/>
              <a:defRPr/>
            </a:pPr>
            <a:endParaRPr lang="es-ES" sz="2000" dirty="0">
              <a:cs typeface="Arial" charset="0"/>
            </a:endParaRPr>
          </a:p>
          <a:p>
            <a:pPr algn="just">
              <a:defRPr/>
            </a:pPr>
            <a:endParaRPr lang="es-ES_tradnl" sz="2000" dirty="0">
              <a:solidFill>
                <a:srgbClr val="C00000"/>
              </a:solidFill>
              <a:latin typeface="+mn-lt"/>
            </a:endParaRPr>
          </a:p>
        </p:txBody>
      </p:sp>
      <p:sp>
        <p:nvSpPr>
          <p:cNvPr id="5" name="Rectangle 2"/>
          <p:cNvSpPr txBox="1">
            <a:spLocks noChangeArrowheads="1"/>
          </p:cNvSpPr>
          <p:nvPr/>
        </p:nvSpPr>
        <p:spPr bwMode="auto">
          <a:xfrm>
            <a:off x="457201" y="1849194"/>
            <a:ext cx="2627194" cy="1806784"/>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342900" indent="-342900">
              <a:spcAft>
                <a:spcPts val="400"/>
              </a:spcAft>
              <a:buFont typeface="Arial" panose="020B0604020202020204" pitchFamily="34" charset="0"/>
              <a:buChar char="•"/>
              <a:defRPr/>
            </a:pPr>
            <a:r>
              <a:rPr lang="es-ES_tradnl" sz="1600" dirty="0">
                <a:solidFill>
                  <a:schemeClr val="tx1"/>
                </a:solidFill>
              </a:rPr>
              <a:t>Ciudad de Panamá tendrá más vehículos por su dinámica de crecimiento económico. </a:t>
            </a:r>
          </a:p>
          <a:p>
            <a:pPr marL="342900" indent="-342900">
              <a:spcAft>
                <a:spcPts val="400"/>
              </a:spcAft>
              <a:buFont typeface="Arial" panose="020B0604020202020204" pitchFamily="34" charset="0"/>
              <a:buChar char="•"/>
              <a:defRPr/>
            </a:pPr>
            <a:endParaRPr lang="es-ES_tradnl" sz="1050" dirty="0">
              <a:solidFill>
                <a:schemeClr val="tx1"/>
              </a:solidFill>
            </a:endParaRPr>
          </a:p>
          <a:p>
            <a:pPr marL="342900" indent="-342900">
              <a:spcAft>
                <a:spcPts val="400"/>
              </a:spcAft>
              <a:buFont typeface="Arial" panose="020B0604020202020204" pitchFamily="34" charset="0"/>
              <a:buChar char="•"/>
              <a:defRPr/>
            </a:pPr>
            <a:r>
              <a:rPr lang="es-ES_tradnl" sz="1600" dirty="0">
                <a:solidFill>
                  <a:schemeClr val="tx1"/>
                </a:solidFill>
              </a:rPr>
              <a:t>La congestión y los tiempos de viaje incrementarán.</a:t>
            </a:r>
          </a:p>
          <a:p>
            <a:pPr marL="342900" indent="-342900">
              <a:spcAft>
                <a:spcPts val="400"/>
              </a:spcAft>
              <a:buFont typeface="Arial" panose="020B0604020202020204" pitchFamily="34" charset="0"/>
              <a:buChar char="•"/>
              <a:defRPr/>
            </a:pPr>
            <a:endParaRPr lang="es-ES_tradnl" sz="1000" dirty="0">
              <a:solidFill>
                <a:schemeClr val="tx1"/>
              </a:solidFill>
            </a:endParaRPr>
          </a:p>
          <a:p>
            <a:pPr marL="342900" indent="-342900">
              <a:spcAft>
                <a:spcPts val="400"/>
              </a:spcAft>
              <a:buFont typeface="Arial" panose="020B0604020202020204" pitchFamily="34" charset="0"/>
              <a:buChar char="•"/>
              <a:defRPr/>
            </a:pPr>
            <a:r>
              <a:rPr lang="es-ES_tradnl" sz="1600" dirty="0">
                <a:solidFill>
                  <a:schemeClr val="tx1"/>
                </a:solidFill>
              </a:rPr>
              <a:t>La densificación será mayor, poniendo presión sobre los corredores viales existentes.</a:t>
            </a:r>
          </a:p>
        </p:txBody>
      </p:sp>
      <p:sp>
        <p:nvSpPr>
          <p:cNvPr id="3" name="CuadroTexto 2"/>
          <p:cNvSpPr txBox="1"/>
          <p:nvPr/>
        </p:nvSpPr>
        <p:spPr>
          <a:xfrm>
            <a:off x="159656" y="6403468"/>
            <a:ext cx="5860144" cy="507831"/>
          </a:xfrm>
          <a:prstGeom prst="rect">
            <a:avLst/>
          </a:prstGeom>
          <a:noFill/>
        </p:spPr>
        <p:txBody>
          <a:bodyPr wrap="square" rtlCol="0">
            <a:spAutoFit/>
          </a:bodyPr>
          <a:lstStyle/>
          <a:p>
            <a:r>
              <a:rPr lang="es-CO" sz="900" dirty="0"/>
              <a:t>1 ,Fuentes: Elaboración propia con datos EPOMM Modal Split Tool, para Berlín, Vancouver, Paris y Oslo. Observatorio de Movilidad de CAF para Panamá.</a:t>
            </a:r>
          </a:p>
          <a:p>
            <a:endParaRPr lang="es-CO" sz="900" dirty="0"/>
          </a:p>
        </p:txBody>
      </p:sp>
      <p:graphicFrame>
        <p:nvGraphicFramePr>
          <p:cNvPr id="12" name="Gráfico 11">
            <a:extLst>
              <a:ext uri="{FF2B5EF4-FFF2-40B4-BE49-F238E27FC236}">
                <a16:creationId xmlns:a16="http://schemas.microsoft.com/office/drawing/2014/main" id="{68AD4099-8079-40FF-ADAC-26F9C204D0CD}"/>
              </a:ext>
            </a:extLst>
          </p:cNvPr>
          <p:cNvGraphicFramePr>
            <a:graphicFrameLocks/>
          </p:cNvGraphicFramePr>
          <p:nvPr>
            <p:extLst/>
          </p:nvPr>
        </p:nvGraphicFramePr>
        <p:xfrm>
          <a:off x="3608832" y="1325562"/>
          <a:ext cx="5077968" cy="4185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5877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B2C168-A503-4E06-B565-C676EA5392E2}" type="slidenum">
              <a:rPr lang="en-US" altLang="en-US" sz="1200" smtClean="0">
                <a:solidFill>
                  <a:srgbClr val="898989"/>
                </a:solidFill>
              </a:rPr>
              <a:pPr>
                <a:spcBef>
                  <a:spcPct val="0"/>
                </a:spcBef>
                <a:buFontTx/>
                <a:buNone/>
              </a:pPr>
              <a:t>44</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419100" y="280416"/>
            <a:ext cx="8229600" cy="926592"/>
          </a:xfrm>
        </p:spPr>
        <p:txBody>
          <a:bodyPr/>
          <a:lstStyle/>
          <a:p>
            <a:pPr eaLnBrk="1" hangingPunct="1">
              <a:defRPr/>
            </a:pPr>
            <a:r>
              <a:rPr lang="es-ES" sz="2700" b="1" dirty="0">
                <a:latin typeface="+mn-lt"/>
              </a:rPr>
              <a:t>¿Cuáles son las perspectivas de Ciudad de Panamá para la integración de transporte público?</a:t>
            </a:r>
            <a:endParaRPr lang="es-ES_tradnl" sz="2700" b="1" dirty="0">
              <a:latin typeface="+mn-lt"/>
            </a:endParaRPr>
          </a:p>
        </p:txBody>
      </p:sp>
      <p:sp>
        <p:nvSpPr>
          <p:cNvPr id="5" name="Rectangle 2"/>
          <p:cNvSpPr txBox="1">
            <a:spLocks noChangeArrowheads="1"/>
          </p:cNvSpPr>
          <p:nvPr/>
        </p:nvSpPr>
        <p:spPr bwMode="auto">
          <a:xfrm>
            <a:off x="404448" y="1716726"/>
            <a:ext cx="3239504" cy="4062281"/>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a:spcAft>
                <a:spcPts val="400"/>
              </a:spcAft>
              <a:defRPr/>
            </a:pPr>
            <a:endParaRPr lang="es-ES_tradnl" sz="1600" dirty="0">
              <a:solidFill>
                <a:schemeClr val="tx1"/>
              </a:solidFill>
            </a:endParaRPr>
          </a:p>
          <a:p>
            <a:pPr marL="342900" indent="-342900">
              <a:spcAft>
                <a:spcPts val="400"/>
              </a:spcAft>
              <a:buFont typeface="Arial" panose="020B0604020202020204" pitchFamily="34" charset="0"/>
              <a:buChar char="•"/>
              <a:defRPr/>
            </a:pPr>
            <a:r>
              <a:rPr lang="es-ES_tradnl" sz="1600" dirty="0">
                <a:solidFill>
                  <a:schemeClr val="tx1"/>
                </a:solidFill>
              </a:rPr>
              <a:t>Necesidad de modificar el escenario tendencial, tal como han hecho otras ciudades.</a:t>
            </a:r>
          </a:p>
          <a:p>
            <a:pPr>
              <a:spcAft>
                <a:spcPts val="400"/>
              </a:spcAft>
              <a:defRPr/>
            </a:pPr>
            <a:endParaRPr lang="es-ES_tradnl" sz="1600" dirty="0">
              <a:solidFill>
                <a:schemeClr val="tx1"/>
              </a:solidFill>
            </a:endParaRPr>
          </a:p>
          <a:p>
            <a:pPr marL="342900" indent="-342900">
              <a:spcAft>
                <a:spcPts val="400"/>
              </a:spcAft>
              <a:buFont typeface="Arial" panose="020B0604020202020204" pitchFamily="34" charset="0"/>
              <a:buChar char="•"/>
              <a:defRPr/>
            </a:pPr>
            <a:r>
              <a:rPr lang="es-ES_tradnl" sz="1600" dirty="0">
                <a:solidFill>
                  <a:schemeClr val="tx1"/>
                </a:solidFill>
              </a:rPr>
              <a:t>El PIMUS contribuye al impulso del transporte público con iniciativas de:</a:t>
            </a:r>
          </a:p>
          <a:p>
            <a:pPr marL="342900" indent="-342900">
              <a:spcAft>
                <a:spcPts val="400"/>
              </a:spcAft>
              <a:buFont typeface="Arial" panose="020B0604020202020204" pitchFamily="34" charset="0"/>
              <a:buChar char="•"/>
              <a:defRPr/>
            </a:pPr>
            <a:endParaRPr lang="es-ES_tradnl" sz="1600" dirty="0">
              <a:solidFill>
                <a:schemeClr val="tx1"/>
              </a:solidFill>
            </a:endParaRPr>
          </a:p>
          <a:p>
            <a:pPr marL="342900" indent="-342900">
              <a:spcAft>
                <a:spcPts val="400"/>
              </a:spcAft>
              <a:buFont typeface="Arial" panose="020B0604020202020204" pitchFamily="34" charset="0"/>
              <a:buChar char="•"/>
              <a:defRPr/>
            </a:pPr>
            <a:endParaRPr lang="es-ES_tradnl" sz="1600" dirty="0">
              <a:solidFill>
                <a:schemeClr val="tx1"/>
              </a:solidFill>
            </a:endParaRPr>
          </a:p>
        </p:txBody>
      </p:sp>
      <p:sp>
        <p:nvSpPr>
          <p:cNvPr id="9" name="CuadroTexto 8"/>
          <p:cNvSpPr txBox="1"/>
          <p:nvPr/>
        </p:nvSpPr>
        <p:spPr>
          <a:xfrm>
            <a:off x="221568" y="6376060"/>
            <a:ext cx="6148752" cy="507831"/>
          </a:xfrm>
          <a:prstGeom prst="rect">
            <a:avLst/>
          </a:prstGeom>
          <a:noFill/>
        </p:spPr>
        <p:txBody>
          <a:bodyPr wrap="square" rtlCol="0">
            <a:spAutoFit/>
          </a:bodyPr>
          <a:lstStyle/>
          <a:p>
            <a:r>
              <a:rPr lang="es-CO" sz="900" dirty="0"/>
              <a:t>1. Fuentes: Elaboración propia con datos de EPOMM Modal Split Tool, para Berlín, Vancouver, Paris y Oslo. Observatorio de Movilidad de CAF para Panamá.</a:t>
            </a:r>
          </a:p>
          <a:p>
            <a:endParaRPr lang="es-CO" sz="900" dirty="0"/>
          </a:p>
        </p:txBody>
      </p:sp>
      <p:graphicFrame>
        <p:nvGraphicFramePr>
          <p:cNvPr id="10" name="Gráfico 9">
            <a:extLst>
              <a:ext uri="{FF2B5EF4-FFF2-40B4-BE49-F238E27FC236}">
                <a16:creationId xmlns:a16="http://schemas.microsoft.com/office/drawing/2014/main" id="{818841E9-307E-4183-AE74-D2245409205A}"/>
              </a:ext>
            </a:extLst>
          </p:cNvPr>
          <p:cNvGraphicFramePr>
            <a:graphicFrameLocks/>
          </p:cNvGraphicFramePr>
          <p:nvPr>
            <p:extLst/>
          </p:nvPr>
        </p:nvGraphicFramePr>
        <p:xfrm>
          <a:off x="4299046" y="1741130"/>
          <a:ext cx="4644778" cy="3745269"/>
        </p:xfrm>
        <a:graphic>
          <a:graphicData uri="http://schemas.openxmlformats.org/drawingml/2006/chart">
            <c:chart xmlns:c="http://schemas.openxmlformats.org/drawingml/2006/chart" xmlns:r="http://schemas.openxmlformats.org/officeDocument/2006/relationships" r:id="rId3"/>
          </a:graphicData>
        </a:graphic>
      </p:graphicFrame>
      <p:sp>
        <p:nvSpPr>
          <p:cNvPr id="2" name="Down Arrow 1"/>
          <p:cNvSpPr/>
          <p:nvPr/>
        </p:nvSpPr>
        <p:spPr>
          <a:xfrm flipV="1">
            <a:off x="874294" y="4279032"/>
            <a:ext cx="240632" cy="352926"/>
          </a:xfrm>
          <a:prstGeom prst="downArrow">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173640" y="4154904"/>
            <a:ext cx="2679032" cy="954107"/>
          </a:xfrm>
          <a:prstGeom prst="rect">
            <a:avLst/>
          </a:prstGeom>
          <a:noFill/>
        </p:spPr>
        <p:txBody>
          <a:bodyPr wrap="square" rtlCol="0">
            <a:spAutoFit/>
          </a:bodyPr>
          <a:lstStyle/>
          <a:p>
            <a:pPr marL="112713" indent="-112713">
              <a:buFont typeface="Arial" panose="020B0604020202020204" pitchFamily="34" charset="0"/>
              <a:buChar char="•"/>
            </a:pPr>
            <a:r>
              <a:rPr lang="es-CO" sz="1400" dirty="0"/>
              <a:t>Mejora del nivel de servicio</a:t>
            </a:r>
          </a:p>
          <a:p>
            <a:pPr marL="112713" indent="-112713">
              <a:buFont typeface="Arial" panose="020B0604020202020204" pitchFamily="34" charset="0"/>
              <a:buChar char="•"/>
            </a:pPr>
            <a:r>
              <a:rPr lang="es-CO" sz="1400" dirty="0"/>
              <a:t>Mejora de organización</a:t>
            </a:r>
          </a:p>
          <a:p>
            <a:pPr marL="112713" indent="-112713">
              <a:buFont typeface="Arial" panose="020B0604020202020204" pitchFamily="34" charset="0"/>
              <a:buChar char="•"/>
            </a:pPr>
            <a:r>
              <a:rPr lang="es-CO" sz="1400" dirty="0"/>
              <a:t>Modo no motorizado</a:t>
            </a:r>
          </a:p>
          <a:p>
            <a:pPr marL="112713" indent="-112713">
              <a:buFont typeface="Arial" panose="020B0604020202020204" pitchFamily="34" charset="0"/>
              <a:buChar char="•"/>
            </a:pPr>
            <a:r>
              <a:rPr lang="es-CO" sz="1400" dirty="0"/>
              <a:t>Potencial </a:t>
            </a:r>
            <a:r>
              <a:rPr lang="es-CO" sz="1400" dirty="0" err="1"/>
              <a:t>DOTs</a:t>
            </a:r>
            <a:endParaRPr lang="en-GB" sz="1400" dirty="0"/>
          </a:p>
        </p:txBody>
      </p:sp>
    </p:spTree>
    <p:extLst>
      <p:ext uri="{BB962C8B-B14F-4D97-AF65-F5344CB8AC3E}">
        <p14:creationId xmlns:p14="http://schemas.microsoft.com/office/powerpoint/2010/main" val="294064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B2C168-A503-4E06-B565-C676EA5392E2}" type="slidenum">
              <a:rPr lang="en-US" altLang="en-US" sz="1200" smtClean="0">
                <a:solidFill>
                  <a:srgbClr val="898989"/>
                </a:solidFill>
              </a:rPr>
              <a:pPr>
                <a:spcBef>
                  <a:spcPct val="0"/>
                </a:spcBef>
                <a:buFontTx/>
                <a:buNone/>
              </a:pPr>
              <a:t>45</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419100" y="434508"/>
            <a:ext cx="8229600" cy="487363"/>
          </a:xfrm>
        </p:spPr>
        <p:txBody>
          <a:bodyPr/>
          <a:lstStyle/>
          <a:p>
            <a:pPr eaLnBrk="1" hangingPunct="1">
              <a:defRPr/>
            </a:pPr>
            <a:r>
              <a:rPr lang="es-ES" sz="2700" b="1" dirty="0">
                <a:latin typeface="+mn-lt"/>
              </a:rPr>
              <a:t>¿Puede el sistema integrado mitigar el crecimiento del parque automotor? </a:t>
            </a:r>
            <a:endParaRPr lang="es-ES_tradnl" sz="2700" b="1" dirty="0">
              <a:solidFill>
                <a:srgbClr val="00B0F0"/>
              </a:solidFill>
              <a:latin typeface="+mn-lt"/>
            </a:endParaRPr>
          </a:p>
        </p:txBody>
      </p:sp>
      <p:sp>
        <p:nvSpPr>
          <p:cNvPr id="8" name="Rectangle 2"/>
          <p:cNvSpPr txBox="1">
            <a:spLocks noChangeArrowheads="1"/>
          </p:cNvSpPr>
          <p:nvPr/>
        </p:nvSpPr>
        <p:spPr bwMode="auto">
          <a:xfrm>
            <a:off x="457200" y="838200"/>
            <a:ext cx="8305800" cy="2057400"/>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1714500" lvl="3" indent="-342900" algn="just">
              <a:buFont typeface="Wingdings" pitchFamily="2" charset="2"/>
              <a:buChar char="§"/>
              <a:defRPr/>
            </a:pPr>
            <a:endParaRPr lang="es-ES" sz="2000" dirty="0">
              <a:cs typeface="Arial" charset="0"/>
            </a:endParaRPr>
          </a:p>
          <a:p>
            <a:pPr algn="just">
              <a:defRPr/>
            </a:pPr>
            <a:endParaRPr lang="es-ES_tradnl" sz="2000" dirty="0">
              <a:solidFill>
                <a:srgbClr val="C00000"/>
              </a:solidFill>
              <a:latin typeface="+mn-lt"/>
            </a:endParaRPr>
          </a:p>
        </p:txBody>
      </p:sp>
      <p:graphicFrame>
        <p:nvGraphicFramePr>
          <p:cNvPr id="9" name="Gráfico 2">
            <a:extLst>
              <a:ext uri="{FF2B5EF4-FFF2-40B4-BE49-F238E27FC236}">
                <a16:creationId xmlns:a16="http://schemas.microsoft.com/office/drawing/2014/main" id="{8114BE7A-34DA-4954-AB76-E736AAFA540E}"/>
              </a:ext>
            </a:extLst>
          </p:cNvPr>
          <p:cNvGraphicFramePr>
            <a:graphicFrameLocks/>
          </p:cNvGraphicFramePr>
          <p:nvPr>
            <p:extLst/>
          </p:nvPr>
        </p:nvGraphicFramePr>
        <p:xfrm>
          <a:off x="3852672" y="1692230"/>
          <a:ext cx="4953000" cy="32385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txBox="1">
            <a:spLocks noChangeArrowheads="1"/>
          </p:cNvSpPr>
          <p:nvPr/>
        </p:nvSpPr>
        <p:spPr bwMode="auto">
          <a:xfrm>
            <a:off x="457201" y="1849194"/>
            <a:ext cx="2815388" cy="1806784"/>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342900" indent="-342900">
              <a:spcAft>
                <a:spcPts val="400"/>
              </a:spcAft>
              <a:buFont typeface="Arial" panose="020B0604020202020204" pitchFamily="34" charset="0"/>
              <a:buChar char="•"/>
              <a:defRPr/>
            </a:pPr>
            <a:r>
              <a:rPr lang="es-ES_tradnl" sz="1600" dirty="0">
                <a:solidFill>
                  <a:schemeClr val="tx1"/>
                </a:solidFill>
              </a:rPr>
              <a:t>Ciudad de Panamá tendrá más vehículos por su dinámica de crecimiento económico. </a:t>
            </a:r>
          </a:p>
          <a:p>
            <a:pPr marL="342900" indent="-342900">
              <a:spcAft>
                <a:spcPts val="400"/>
              </a:spcAft>
              <a:buFont typeface="Arial" panose="020B0604020202020204" pitchFamily="34" charset="0"/>
              <a:buChar char="•"/>
              <a:defRPr/>
            </a:pPr>
            <a:endParaRPr lang="es-ES_tradnl" sz="1600" dirty="0">
              <a:solidFill>
                <a:schemeClr val="tx1"/>
              </a:solidFill>
            </a:endParaRPr>
          </a:p>
          <a:p>
            <a:pPr marL="342900" indent="-342900">
              <a:spcAft>
                <a:spcPts val="400"/>
              </a:spcAft>
              <a:buFont typeface="Arial" panose="020B0604020202020204" pitchFamily="34" charset="0"/>
              <a:buChar char="•"/>
              <a:defRPr/>
            </a:pPr>
            <a:r>
              <a:rPr lang="es-ES_tradnl" sz="1600" dirty="0">
                <a:solidFill>
                  <a:schemeClr val="tx1"/>
                </a:solidFill>
              </a:rPr>
              <a:t>El PIMUS contribuye al impulso del transporte público con iniciativas de:</a:t>
            </a:r>
          </a:p>
          <a:p>
            <a:pPr marL="342900" indent="-342900">
              <a:spcAft>
                <a:spcPts val="400"/>
              </a:spcAft>
              <a:buFont typeface="Arial" panose="020B0604020202020204" pitchFamily="34" charset="0"/>
              <a:buChar char="•"/>
              <a:defRPr/>
            </a:pPr>
            <a:endParaRPr lang="es-ES_tradnl" sz="1600" dirty="0">
              <a:solidFill>
                <a:schemeClr val="tx1"/>
              </a:solidFill>
            </a:endParaRPr>
          </a:p>
          <a:p>
            <a:pPr marL="342900" indent="-342900">
              <a:spcAft>
                <a:spcPts val="400"/>
              </a:spcAft>
              <a:buFont typeface="Arial" panose="020B0604020202020204" pitchFamily="34" charset="0"/>
              <a:buChar char="•"/>
              <a:defRPr/>
            </a:pPr>
            <a:endParaRPr lang="es-ES_tradnl" sz="1050" dirty="0">
              <a:solidFill>
                <a:schemeClr val="tx1"/>
              </a:solidFill>
            </a:endParaRPr>
          </a:p>
        </p:txBody>
      </p:sp>
      <p:sp>
        <p:nvSpPr>
          <p:cNvPr id="4" name="Rectángulo 3"/>
          <p:cNvSpPr/>
          <p:nvPr/>
        </p:nvSpPr>
        <p:spPr>
          <a:xfrm>
            <a:off x="304800" y="6269458"/>
            <a:ext cx="6549987" cy="507831"/>
          </a:xfrm>
          <a:prstGeom prst="rect">
            <a:avLst/>
          </a:prstGeom>
        </p:spPr>
        <p:txBody>
          <a:bodyPr wrap="square">
            <a:spAutoFit/>
          </a:bodyPr>
          <a:lstStyle/>
          <a:p>
            <a:r>
              <a:rPr lang="es-ES" sz="900" dirty="0"/>
              <a:t>1. Fuente: Elaboración propia con datos de OECD con excepción Panamá - PIB per cápita Panamá Banco Mundial - Tasa de motorización Plan Nacional Para el Decenio de Acción para la Seguridad Vial 2011-202. </a:t>
            </a:r>
            <a:r>
              <a:rPr lang="es-CO" sz="900" dirty="0"/>
              <a:t>* Información para 2016 con excepción de Berlín (2015) y Ciudad de Panamá (2010).</a:t>
            </a:r>
          </a:p>
        </p:txBody>
      </p:sp>
      <p:sp>
        <p:nvSpPr>
          <p:cNvPr id="11" name="TextBox 10"/>
          <p:cNvSpPr txBox="1"/>
          <p:nvPr/>
        </p:nvSpPr>
        <p:spPr>
          <a:xfrm>
            <a:off x="1173640" y="4040599"/>
            <a:ext cx="2679032" cy="954107"/>
          </a:xfrm>
          <a:prstGeom prst="rect">
            <a:avLst/>
          </a:prstGeom>
          <a:noFill/>
        </p:spPr>
        <p:txBody>
          <a:bodyPr wrap="square" rtlCol="0">
            <a:spAutoFit/>
          </a:bodyPr>
          <a:lstStyle/>
          <a:p>
            <a:pPr marL="112713" indent="-112713">
              <a:buFont typeface="Arial" panose="020B0604020202020204" pitchFamily="34" charset="0"/>
              <a:buChar char="•"/>
            </a:pPr>
            <a:r>
              <a:rPr lang="es-CO" sz="1400" dirty="0"/>
              <a:t>Mejora del nivel de servicio</a:t>
            </a:r>
          </a:p>
          <a:p>
            <a:pPr marL="112713" indent="-112713">
              <a:buFont typeface="Arial" panose="020B0604020202020204" pitchFamily="34" charset="0"/>
              <a:buChar char="•"/>
            </a:pPr>
            <a:r>
              <a:rPr lang="es-CO" sz="1400" dirty="0"/>
              <a:t>Mejora de organización</a:t>
            </a:r>
          </a:p>
          <a:p>
            <a:pPr marL="112713" indent="-112713">
              <a:buFont typeface="Arial" panose="020B0604020202020204" pitchFamily="34" charset="0"/>
              <a:buChar char="•"/>
            </a:pPr>
            <a:r>
              <a:rPr lang="es-CO" sz="1400" dirty="0"/>
              <a:t>Modo no motorizado</a:t>
            </a:r>
          </a:p>
          <a:p>
            <a:pPr marL="112713" indent="-112713">
              <a:buFont typeface="Arial" panose="020B0604020202020204" pitchFamily="34" charset="0"/>
              <a:buChar char="•"/>
            </a:pPr>
            <a:r>
              <a:rPr lang="es-CO" sz="1400" dirty="0"/>
              <a:t>Potencial </a:t>
            </a:r>
            <a:r>
              <a:rPr lang="es-CO" sz="1400" dirty="0" err="1"/>
              <a:t>DOTs</a:t>
            </a:r>
            <a:endParaRPr lang="en-GB" sz="1400" dirty="0"/>
          </a:p>
        </p:txBody>
      </p:sp>
      <p:sp>
        <p:nvSpPr>
          <p:cNvPr id="12" name="Down Arrow 1"/>
          <p:cNvSpPr/>
          <p:nvPr/>
        </p:nvSpPr>
        <p:spPr>
          <a:xfrm flipV="1">
            <a:off x="812411" y="4191500"/>
            <a:ext cx="299346" cy="601147"/>
          </a:xfrm>
          <a:prstGeom prst="downArrow">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5829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2330" y="2595691"/>
            <a:ext cx="6176513" cy="1143000"/>
          </a:xfrm>
        </p:spPr>
        <p:txBody>
          <a:bodyPr/>
          <a:lstStyle/>
          <a:p>
            <a:r>
              <a:rPr lang="es-ES_tradnl" sz="2400" b="1" dirty="0">
                <a:latin typeface="+mn-lt"/>
              </a:rPr>
              <a:t>Estos retos de planificación financiera y gestión de recursos han sido resueltos en otras ciudades del mundo…</a:t>
            </a:r>
          </a:p>
        </p:txBody>
      </p:sp>
    </p:spTree>
    <p:extLst>
      <p:ext uri="{BB962C8B-B14F-4D97-AF65-F5344CB8AC3E}">
        <p14:creationId xmlns:p14="http://schemas.microsoft.com/office/powerpoint/2010/main" val="2350431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7875"/>
          </a:xfrm>
        </p:spPr>
        <p:txBody>
          <a:bodyPr/>
          <a:lstStyle/>
          <a:p>
            <a:r>
              <a:rPr lang="es-ES_tradnl" sz="2400" b="1" dirty="0"/>
              <a:t>Conclusiones (2)</a:t>
            </a:r>
          </a:p>
        </p:txBody>
      </p:sp>
      <p:sp>
        <p:nvSpPr>
          <p:cNvPr id="3" name="Marcador de contenido 2"/>
          <p:cNvSpPr>
            <a:spLocks noGrp="1"/>
          </p:cNvSpPr>
          <p:nvPr>
            <p:ph idx="1"/>
          </p:nvPr>
        </p:nvSpPr>
        <p:spPr>
          <a:xfrm>
            <a:off x="595991" y="1179286"/>
            <a:ext cx="8090809" cy="2151743"/>
          </a:xfrm>
        </p:spPr>
        <p:txBody>
          <a:bodyPr/>
          <a:lstStyle/>
          <a:p>
            <a:pPr>
              <a:spcAft>
                <a:spcPts val="0"/>
              </a:spcAft>
              <a:buSzPct val="80000"/>
              <a:buFont typeface="Wingdings" panose="05000000000000000000" pitchFamily="2" charset="2"/>
              <a:buChar char="q"/>
            </a:pPr>
            <a:r>
              <a:rPr lang="es-ES_tradnl" sz="1600" dirty="0"/>
              <a:t>Las autoridades deben evaluar fuentes alternativas de ingreso viables desde la perspectiva normativa, social y técnica. En este caso se pueden adaptar aquellas implementadas en otras ciudades que puedan ser aplicadas en el contexto local, como son:</a:t>
            </a:r>
          </a:p>
          <a:p>
            <a:pPr>
              <a:spcAft>
                <a:spcPts val="0"/>
              </a:spcAft>
              <a:buSzPct val="80000"/>
              <a:buFont typeface="Wingdings" panose="05000000000000000000" pitchFamily="2" charset="2"/>
              <a:buChar char="q"/>
            </a:pPr>
            <a:endParaRPr lang="es-ES_tradnl" sz="1000" dirty="0"/>
          </a:p>
          <a:p>
            <a:pPr marL="1158875" lvl="1" indent="-179388">
              <a:buSzPct val="80000"/>
              <a:buFont typeface="Arial" panose="020B0604020202020204" pitchFamily="34" charset="0"/>
              <a:buChar char="•"/>
            </a:pPr>
            <a:r>
              <a:rPr lang="es-ES_tradnl" sz="1600" dirty="0"/>
              <a:t>Impuestos de destinación específica</a:t>
            </a:r>
          </a:p>
          <a:p>
            <a:pPr marL="1158875" lvl="1" indent="-179388">
              <a:buSzPct val="80000"/>
              <a:buFont typeface="Arial" panose="020B0604020202020204" pitchFamily="34" charset="0"/>
              <a:buChar char="•"/>
            </a:pPr>
            <a:r>
              <a:rPr lang="es-ES_tradnl" sz="1600" dirty="0"/>
              <a:t>Cobros por congestión</a:t>
            </a:r>
          </a:p>
          <a:p>
            <a:pPr marL="1158875" lvl="1" indent="-179388">
              <a:buSzPct val="80000"/>
              <a:buFont typeface="Arial" panose="020B0604020202020204" pitchFamily="34" charset="0"/>
              <a:buChar char="•"/>
            </a:pPr>
            <a:r>
              <a:rPr lang="es-ES_tradnl" sz="1600" dirty="0"/>
              <a:t>Participación de tarifas de estacionamiento</a:t>
            </a:r>
          </a:p>
          <a:p>
            <a:pPr marL="1158875" lvl="1" indent="-179388">
              <a:buSzPct val="80000"/>
              <a:buFont typeface="Arial" panose="020B0604020202020204" pitchFamily="34" charset="0"/>
              <a:buChar char="•"/>
            </a:pPr>
            <a:r>
              <a:rPr lang="es-ES_tradnl" sz="1600" dirty="0"/>
              <a:t>Mecanismos de captura de valor</a:t>
            </a:r>
          </a:p>
        </p:txBody>
      </p:sp>
      <p:sp>
        <p:nvSpPr>
          <p:cNvPr id="4"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293704-15D1-44B4-82C5-EDDEC2E13B72}" type="slidenum">
              <a:rPr lang="en-US" altLang="en-US" sz="1200" smtClean="0">
                <a:solidFill>
                  <a:srgbClr val="898989"/>
                </a:solidFill>
              </a:rPr>
              <a:pPr>
                <a:spcBef>
                  <a:spcPct val="0"/>
                </a:spcBef>
                <a:buFontTx/>
                <a:buNone/>
              </a:pPr>
              <a:t>47</a:t>
            </a:fld>
            <a:endParaRPr lang="en-US" altLang="en-US" sz="1200">
              <a:solidFill>
                <a:srgbClr val="898989"/>
              </a:solidFill>
            </a:endParaRPr>
          </a:p>
          <a:p>
            <a:pPr>
              <a:spcBef>
                <a:spcPct val="0"/>
              </a:spcBef>
              <a:buFontTx/>
              <a:buNone/>
            </a:pPr>
            <a:endParaRPr lang="en-US" altLang="en-US" sz="1200">
              <a:solidFill>
                <a:srgbClr val="898989"/>
              </a:solidFill>
            </a:endParaRPr>
          </a:p>
        </p:txBody>
      </p:sp>
    </p:spTree>
    <p:extLst>
      <p:ext uri="{BB962C8B-B14F-4D97-AF65-F5344CB8AC3E}">
        <p14:creationId xmlns:p14="http://schemas.microsoft.com/office/powerpoint/2010/main" val="218488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27"/>
          <p:cNvSpPr/>
          <p:nvPr/>
        </p:nvSpPr>
        <p:spPr>
          <a:xfrm>
            <a:off x="462723" y="4879264"/>
            <a:ext cx="8477250" cy="1224000"/>
          </a:xfrm>
          <a:prstGeom prst="round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ángulo redondeado 26"/>
          <p:cNvSpPr/>
          <p:nvPr/>
        </p:nvSpPr>
        <p:spPr>
          <a:xfrm>
            <a:off x="462723" y="2172647"/>
            <a:ext cx="8477250" cy="1224000"/>
          </a:xfrm>
          <a:prstGeom prst="round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ángulo redondeado 4"/>
          <p:cNvSpPr/>
          <p:nvPr/>
        </p:nvSpPr>
        <p:spPr>
          <a:xfrm>
            <a:off x="419100" y="3523875"/>
            <a:ext cx="8477250" cy="1224000"/>
          </a:xfrm>
          <a:prstGeom prst="round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ector 22"/>
          <p:cNvSpPr/>
          <p:nvPr/>
        </p:nvSpPr>
        <p:spPr>
          <a:xfrm>
            <a:off x="5818592" y="3594278"/>
            <a:ext cx="1080000" cy="1080000"/>
          </a:xfrm>
          <a:prstGeom prst="flowChartConnector">
            <a:avLst/>
          </a:prstGeom>
          <a:blipFill>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onector 25"/>
          <p:cNvSpPr/>
          <p:nvPr/>
        </p:nvSpPr>
        <p:spPr>
          <a:xfrm>
            <a:off x="7231915" y="3618450"/>
            <a:ext cx="1080000" cy="1080000"/>
          </a:xfrm>
          <a:prstGeom prst="flowChartConnector">
            <a:avLst/>
          </a:prstGeom>
          <a:blipFill>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ector 28"/>
          <p:cNvSpPr/>
          <p:nvPr/>
        </p:nvSpPr>
        <p:spPr>
          <a:xfrm>
            <a:off x="5818592" y="4981850"/>
            <a:ext cx="1080000" cy="1080000"/>
          </a:xfrm>
          <a:prstGeom prst="flowChartConnector">
            <a:avLst/>
          </a:prstGeom>
          <a:blipFill>
            <a:blip r:embed="rId5"/>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onector 29"/>
          <p:cNvSpPr/>
          <p:nvPr/>
        </p:nvSpPr>
        <p:spPr>
          <a:xfrm>
            <a:off x="7231915" y="4968657"/>
            <a:ext cx="1080000" cy="1080000"/>
          </a:xfrm>
          <a:prstGeom prst="flowChartConnector">
            <a:avLst/>
          </a:prstGeom>
          <a:blipFill>
            <a:blip r:embed="rId6"/>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Imagen 30"/>
          <p:cNvPicPr>
            <a:picLocks noChangeAspect="1"/>
          </p:cNvPicPr>
          <p:nvPr/>
        </p:nvPicPr>
        <p:blipFill>
          <a:blip r:embed="rId7">
            <a:clrChange>
              <a:clrFrom>
                <a:srgbClr val="000000"/>
              </a:clrFrom>
              <a:clrTo>
                <a:srgbClr val="000000">
                  <a:alpha val="0"/>
                </a:srgbClr>
              </a:clrTo>
            </a:clrChange>
          </a:blip>
          <a:stretch>
            <a:fillRect/>
          </a:stretch>
        </p:blipFill>
        <p:spPr>
          <a:xfrm>
            <a:off x="6455010" y="2248847"/>
            <a:ext cx="1080000" cy="1080000"/>
          </a:xfrm>
          <a:prstGeom prst="rect">
            <a:avLst/>
          </a:prstGeom>
          <a:ln>
            <a:noFill/>
          </a:ln>
        </p:spPr>
      </p:pic>
      <p:sp>
        <p:nvSpPr>
          <p:cNvPr id="2" name="Título 1"/>
          <p:cNvSpPr>
            <a:spLocks noGrp="1"/>
          </p:cNvSpPr>
          <p:nvPr>
            <p:ph type="title"/>
          </p:nvPr>
        </p:nvSpPr>
        <p:spPr>
          <a:xfrm>
            <a:off x="419100" y="241468"/>
            <a:ext cx="8477250" cy="1143000"/>
          </a:xfrm>
        </p:spPr>
        <p:txBody>
          <a:bodyPr/>
          <a:lstStyle/>
          <a:p>
            <a:r>
              <a:rPr lang="es-ES" sz="2700" b="1" dirty="0"/>
              <a:t>Un sistema integrado de transporte exitoso beneficia al usuario, mejorando la calidad de su viaje</a:t>
            </a:r>
            <a:endParaRPr lang="es-ES_tradnl" sz="2700" b="1" dirty="0">
              <a:solidFill>
                <a:srgbClr val="FF0000"/>
              </a:solidFill>
            </a:endParaRPr>
          </a:p>
        </p:txBody>
      </p:sp>
      <p:sp>
        <p:nvSpPr>
          <p:cNvPr id="3" name="Marcador de contenido 2"/>
          <p:cNvSpPr>
            <a:spLocks noGrp="1"/>
          </p:cNvSpPr>
          <p:nvPr>
            <p:ph idx="1"/>
          </p:nvPr>
        </p:nvSpPr>
        <p:spPr>
          <a:xfrm>
            <a:off x="462723" y="1645103"/>
            <a:ext cx="6174400" cy="344953"/>
          </a:xfrm>
        </p:spPr>
        <p:txBody>
          <a:bodyPr/>
          <a:lstStyle/>
          <a:p>
            <a:pPr marL="0" indent="0">
              <a:buNone/>
            </a:pPr>
            <a:r>
              <a:rPr lang="es-ES" sz="1600" dirty="0"/>
              <a:t>Para ello requiere la coordinación entre…</a:t>
            </a:r>
            <a:endParaRPr lang="es-ES_tradnl" sz="1600" dirty="0"/>
          </a:p>
        </p:txBody>
      </p:sp>
      <p:grpSp>
        <p:nvGrpSpPr>
          <p:cNvPr id="7" name="Grupo 6"/>
          <p:cNvGrpSpPr/>
          <p:nvPr/>
        </p:nvGrpSpPr>
        <p:grpSpPr>
          <a:xfrm>
            <a:off x="634780" y="2564354"/>
            <a:ext cx="1692000" cy="432000"/>
            <a:chOff x="816429" y="2231150"/>
            <a:chExt cx="2023308" cy="432000"/>
          </a:xfrm>
          <a:solidFill>
            <a:schemeClr val="accent1">
              <a:lumMod val="75000"/>
            </a:schemeClr>
          </a:solidFill>
        </p:grpSpPr>
        <p:sp>
          <p:nvSpPr>
            <p:cNvPr id="4" name="Rectángulo redondeado 3"/>
            <p:cNvSpPr/>
            <p:nvPr/>
          </p:nvSpPr>
          <p:spPr>
            <a:xfrm>
              <a:off x="816429" y="2231150"/>
              <a:ext cx="2023308" cy="432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CuadroTexto 7"/>
            <p:cNvSpPr txBox="1"/>
            <p:nvPr/>
          </p:nvSpPr>
          <p:spPr>
            <a:xfrm>
              <a:off x="1050858" y="2266232"/>
              <a:ext cx="1542197" cy="338554"/>
            </a:xfrm>
            <a:prstGeom prst="rect">
              <a:avLst/>
            </a:prstGeom>
            <a:grpFill/>
          </p:spPr>
          <p:txBody>
            <a:bodyPr wrap="square" rtlCol="0">
              <a:spAutoFit/>
            </a:bodyPr>
            <a:lstStyle/>
            <a:p>
              <a:pPr algn="ctr"/>
              <a:r>
                <a:rPr lang="es-ES" sz="1600" b="1" dirty="0">
                  <a:solidFill>
                    <a:schemeClr val="bg1"/>
                  </a:solidFill>
                </a:rPr>
                <a:t>Planeación</a:t>
              </a:r>
              <a:endParaRPr lang="en-US" sz="1600" b="1" dirty="0">
                <a:solidFill>
                  <a:schemeClr val="bg1"/>
                </a:solidFill>
              </a:endParaRPr>
            </a:p>
          </p:txBody>
        </p:sp>
      </p:grpSp>
      <p:grpSp>
        <p:nvGrpSpPr>
          <p:cNvPr id="6" name="Grupo 5"/>
          <p:cNvGrpSpPr/>
          <p:nvPr/>
        </p:nvGrpSpPr>
        <p:grpSpPr>
          <a:xfrm>
            <a:off x="691187" y="3943937"/>
            <a:ext cx="1692000" cy="432000"/>
            <a:chOff x="3646071" y="2231150"/>
            <a:chExt cx="2023308" cy="432000"/>
          </a:xfrm>
          <a:solidFill>
            <a:schemeClr val="accent1">
              <a:lumMod val="75000"/>
            </a:schemeClr>
          </a:solidFill>
        </p:grpSpPr>
        <p:sp>
          <p:nvSpPr>
            <p:cNvPr id="24" name="Rectángulo redondeado 23"/>
            <p:cNvSpPr/>
            <p:nvPr/>
          </p:nvSpPr>
          <p:spPr>
            <a:xfrm>
              <a:off x="3646071" y="2231150"/>
              <a:ext cx="2023308" cy="432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uadroTexto 8"/>
            <p:cNvSpPr txBox="1"/>
            <p:nvPr/>
          </p:nvSpPr>
          <p:spPr>
            <a:xfrm>
              <a:off x="3743703" y="2266232"/>
              <a:ext cx="1812379" cy="338554"/>
            </a:xfrm>
            <a:prstGeom prst="rect">
              <a:avLst/>
            </a:prstGeom>
            <a:grpFill/>
          </p:spPr>
          <p:txBody>
            <a:bodyPr wrap="square" rtlCol="0">
              <a:spAutoFit/>
            </a:bodyPr>
            <a:lstStyle/>
            <a:p>
              <a:pPr algn="ctr"/>
              <a:r>
                <a:rPr lang="es-ES" sz="1600" b="1" dirty="0">
                  <a:solidFill>
                    <a:schemeClr val="bg1"/>
                  </a:solidFill>
                </a:rPr>
                <a:t>Infraestructura</a:t>
              </a:r>
              <a:endParaRPr lang="en-US" sz="1600" b="1" dirty="0">
                <a:solidFill>
                  <a:schemeClr val="bg1"/>
                </a:solidFill>
              </a:endParaRPr>
            </a:p>
          </p:txBody>
        </p:sp>
      </p:grpSp>
      <p:grpSp>
        <p:nvGrpSpPr>
          <p:cNvPr id="14" name="Grupo 13"/>
          <p:cNvGrpSpPr/>
          <p:nvPr/>
        </p:nvGrpSpPr>
        <p:grpSpPr>
          <a:xfrm>
            <a:off x="634780" y="5305850"/>
            <a:ext cx="1692000" cy="432000"/>
            <a:chOff x="6475713" y="2231150"/>
            <a:chExt cx="2023308" cy="432000"/>
          </a:xfrm>
          <a:solidFill>
            <a:schemeClr val="accent1">
              <a:lumMod val="75000"/>
            </a:schemeClr>
          </a:solidFill>
        </p:grpSpPr>
        <p:sp>
          <p:nvSpPr>
            <p:cNvPr id="25" name="Rectángulo redondeado 24"/>
            <p:cNvSpPr/>
            <p:nvPr/>
          </p:nvSpPr>
          <p:spPr>
            <a:xfrm>
              <a:off x="6475713" y="2231150"/>
              <a:ext cx="2023308" cy="432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CuadroTexto 9"/>
            <p:cNvSpPr txBox="1"/>
            <p:nvPr/>
          </p:nvSpPr>
          <p:spPr>
            <a:xfrm>
              <a:off x="6712611" y="2266232"/>
              <a:ext cx="1542197" cy="338554"/>
            </a:xfrm>
            <a:prstGeom prst="rect">
              <a:avLst/>
            </a:prstGeom>
            <a:grpFill/>
          </p:spPr>
          <p:txBody>
            <a:bodyPr wrap="square" rtlCol="0">
              <a:spAutoFit/>
            </a:bodyPr>
            <a:lstStyle/>
            <a:p>
              <a:pPr algn="ctr"/>
              <a:r>
                <a:rPr lang="es-ES" sz="1600" b="1" dirty="0">
                  <a:solidFill>
                    <a:schemeClr val="bg1"/>
                  </a:solidFill>
                </a:rPr>
                <a:t>Operación</a:t>
              </a:r>
              <a:endParaRPr lang="en-US" sz="1600" b="1" dirty="0">
                <a:solidFill>
                  <a:schemeClr val="bg1"/>
                </a:solidFill>
              </a:endParaRPr>
            </a:p>
          </p:txBody>
        </p:sp>
      </p:grpSp>
      <p:sp>
        <p:nvSpPr>
          <p:cNvPr id="11" name="Marcador de contenido 2"/>
          <p:cNvSpPr txBox="1">
            <a:spLocks/>
          </p:cNvSpPr>
          <p:nvPr/>
        </p:nvSpPr>
        <p:spPr bwMode="auto">
          <a:xfrm>
            <a:off x="2429841" y="2435029"/>
            <a:ext cx="2654106" cy="15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r>
              <a:rPr lang="es-ES" sz="1400" b="1" dirty="0"/>
              <a:t>Coordinación de esfuerzo entre las instituciones a nivel de políticas, redes y servicios</a:t>
            </a:r>
            <a:endParaRPr lang="es-ES_tradnl" sz="1400" b="1" dirty="0"/>
          </a:p>
        </p:txBody>
      </p:sp>
      <p:sp>
        <p:nvSpPr>
          <p:cNvPr id="12" name="Marcador de contenido 2"/>
          <p:cNvSpPr txBox="1">
            <a:spLocks/>
          </p:cNvSpPr>
          <p:nvPr/>
        </p:nvSpPr>
        <p:spPr bwMode="auto">
          <a:xfrm>
            <a:off x="2429841" y="3901175"/>
            <a:ext cx="3295443" cy="50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s-ES" sz="1400" b="1" dirty="0"/>
              <a:t>Conexión física entre modos</a:t>
            </a:r>
          </a:p>
          <a:p>
            <a:pPr marL="171450" indent="-171450"/>
            <a:r>
              <a:rPr lang="es-ES" sz="1400" b="1" dirty="0"/>
              <a:t>Integración tarifaria y de información</a:t>
            </a:r>
          </a:p>
        </p:txBody>
      </p:sp>
      <p:sp>
        <p:nvSpPr>
          <p:cNvPr id="13" name="Marcador de contenido 2"/>
          <p:cNvSpPr txBox="1">
            <a:spLocks/>
          </p:cNvSpPr>
          <p:nvPr/>
        </p:nvSpPr>
        <p:spPr bwMode="auto">
          <a:xfrm>
            <a:off x="2408425" y="5202795"/>
            <a:ext cx="3295443" cy="4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s-ES" sz="1400" b="1" dirty="0"/>
              <a:t>Coordinación de servicios entre modos para que exista complementariedad</a:t>
            </a:r>
            <a:endParaRPr lang="es-ES_tradnl" sz="1400" b="1" dirty="0"/>
          </a:p>
        </p:txBody>
      </p:sp>
    </p:spTree>
    <p:extLst>
      <p:ext uri="{BB962C8B-B14F-4D97-AF65-F5344CB8AC3E}">
        <p14:creationId xmlns:p14="http://schemas.microsoft.com/office/powerpoint/2010/main" val="94480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B2C168-A503-4E06-B565-C676EA5392E2}" type="slidenum">
              <a:rPr lang="en-US" altLang="en-US" sz="1200" smtClean="0">
                <a:solidFill>
                  <a:srgbClr val="898989"/>
                </a:solidFill>
              </a:rPr>
              <a:pPr>
                <a:spcBef>
                  <a:spcPct val="0"/>
                </a:spcBef>
                <a:buFontTx/>
                <a:buNone/>
              </a:pPr>
              <a:t>6</a:t>
            </a:fld>
            <a:endParaRPr lang="en-US" altLang="en-US" sz="1200">
              <a:solidFill>
                <a:srgbClr val="898989"/>
              </a:solidFill>
            </a:endParaRPr>
          </a:p>
          <a:p>
            <a:pPr>
              <a:spcBef>
                <a:spcPct val="0"/>
              </a:spcBef>
              <a:buFontTx/>
              <a:buNone/>
            </a:pPr>
            <a:endParaRPr lang="en-US" altLang="en-US" sz="1200">
              <a:solidFill>
                <a:srgbClr val="898989"/>
              </a:solidFill>
            </a:endParaRPr>
          </a:p>
        </p:txBody>
      </p:sp>
      <p:sp>
        <p:nvSpPr>
          <p:cNvPr id="7172" name="Rectangle 2"/>
          <p:cNvSpPr>
            <a:spLocks noGrp="1" noChangeArrowheads="1"/>
          </p:cNvSpPr>
          <p:nvPr>
            <p:ph type="title"/>
          </p:nvPr>
        </p:nvSpPr>
        <p:spPr>
          <a:xfrm>
            <a:off x="962928" y="525899"/>
            <a:ext cx="7456170" cy="487363"/>
          </a:xfrm>
        </p:spPr>
        <p:txBody>
          <a:bodyPr/>
          <a:lstStyle/>
          <a:p>
            <a:pPr eaLnBrk="1" hangingPunct="1">
              <a:defRPr/>
            </a:pPr>
            <a:r>
              <a:rPr lang="es-ES" sz="2700" b="1" dirty="0">
                <a:latin typeface="+mn-lt"/>
              </a:rPr>
              <a:t>El PIMUS plantea la consolidación de un sistema integrado para Ciudad de Panamá:</a:t>
            </a:r>
            <a:endParaRPr lang="es-ES_tradnl" sz="2700" b="1" dirty="0">
              <a:latin typeface="+mn-lt"/>
            </a:endParaRPr>
          </a:p>
        </p:txBody>
      </p:sp>
      <p:sp>
        <p:nvSpPr>
          <p:cNvPr id="10" name="Rectangle 2"/>
          <p:cNvSpPr txBox="1">
            <a:spLocks noChangeArrowheads="1"/>
          </p:cNvSpPr>
          <p:nvPr/>
        </p:nvSpPr>
        <p:spPr bwMode="auto">
          <a:xfrm>
            <a:off x="554385" y="1665079"/>
            <a:ext cx="3023004" cy="2334208"/>
          </a:xfrm>
          <a:prstGeom prst="rect">
            <a:avLst/>
          </a:prstGeom>
          <a:noFill/>
          <a:ln w="9525">
            <a:noFill/>
            <a:miter lim="800000"/>
            <a:headEnd/>
            <a:tailEnd/>
          </a:ln>
        </p:spPr>
        <p:txBody>
          <a:bodyPr/>
          <a:lstStyle>
            <a:lvl1pPr algn="l" rtl="0" eaLnBrk="0" fontAlgn="base" hangingPunct="0">
              <a:spcBef>
                <a:spcPct val="0"/>
              </a:spcBef>
              <a:spcAft>
                <a:spcPct val="0"/>
              </a:spcAft>
              <a:defRPr sz="2100">
                <a:solidFill>
                  <a:srgbClr val="0399CD"/>
                </a:solidFill>
                <a:latin typeface="+mj-lt"/>
                <a:ea typeface="+mj-ea"/>
                <a:cs typeface="+mj-cs"/>
              </a:defRPr>
            </a:lvl1pPr>
            <a:lvl2pPr algn="l" rtl="0" eaLnBrk="0" fontAlgn="base" hangingPunct="0">
              <a:spcBef>
                <a:spcPct val="0"/>
              </a:spcBef>
              <a:spcAft>
                <a:spcPct val="0"/>
              </a:spcAft>
              <a:defRPr sz="2100">
                <a:solidFill>
                  <a:srgbClr val="0399CD"/>
                </a:solidFill>
                <a:latin typeface="Calibri" pitchFamily="34" charset="0"/>
              </a:defRPr>
            </a:lvl2pPr>
            <a:lvl3pPr algn="l" rtl="0" eaLnBrk="0" fontAlgn="base" hangingPunct="0">
              <a:spcBef>
                <a:spcPct val="0"/>
              </a:spcBef>
              <a:spcAft>
                <a:spcPct val="0"/>
              </a:spcAft>
              <a:defRPr sz="2100">
                <a:solidFill>
                  <a:srgbClr val="0399CD"/>
                </a:solidFill>
                <a:latin typeface="Calibri" pitchFamily="34" charset="0"/>
              </a:defRPr>
            </a:lvl3pPr>
            <a:lvl4pPr algn="l" rtl="0" eaLnBrk="0" fontAlgn="base" hangingPunct="0">
              <a:spcBef>
                <a:spcPct val="0"/>
              </a:spcBef>
              <a:spcAft>
                <a:spcPct val="0"/>
              </a:spcAft>
              <a:defRPr sz="2100">
                <a:solidFill>
                  <a:srgbClr val="0399CD"/>
                </a:solidFill>
                <a:latin typeface="Calibri" pitchFamily="34" charset="0"/>
              </a:defRPr>
            </a:lvl4pPr>
            <a:lvl5pPr algn="l" rtl="0" eaLnBrk="0" fontAlgn="base" hangingPunct="0">
              <a:spcBef>
                <a:spcPct val="0"/>
              </a:spcBef>
              <a:spcAft>
                <a:spcPct val="0"/>
              </a:spcAft>
              <a:defRPr sz="2100">
                <a:solidFill>
                  <a:srgbClr val="0399CD"/>
                </a:solidFill>
                <a:latin typeface="Calibri" pitchFamily="34" charset="0"/>
              </a:defRPr>
            </a:lvl5pPr>
            <a:lvl6pPr marL="457200" algn="l" rtl="0" fontAlgn="base">
              <a:spcBef>
                <a:spcPct val="0"/>
              </a:spcBef>
              <a:spcAft>
                <a:spcPct val="0"/>
              </a:spcAft>
              <a:defRPr sz="2100">
                <a:solidFill>
                  <a:srgbClr val="0399CD"/>
                </a:solidFill>
                <a:latin typeface="Calibri" pitchFamily="34" charset="0"/>
              </a:defRPr>
            </a:lvl6pPr>
            <a:lvl7pPr marL="914400" algn="l" rtl="0" fontAlgn="base">
              <a:spcBef>
                <a:spcPct val="0"/>
              </a:spcBef>
              <a:spcAft>
                <a:spcPct val="0"/>
              </a:spcAft>
              <a:defRPr sz="2100">
                <a:solidFill>
                  <a:srgbClr val="0399CD"/>
                </a:solidFill>
                <a:latin typeface="Calibri" pitchFamily="34" charset="0"/>
              </a:defRPr>
            </a:lvl7pPr>
            <a:lvl8pPr marL="1371600" algn="l" rtl="0" fontAlgn="base">
              <a:spcBef>
                <a:spcPct val="0"/>
              </a:spcBef>
              <a:spcAft>
                <a:spcPct val="0"/>
              </a:spcAft>
              <a:defRPr sz="2100">
                <a:solidFill>
                  <a:srgbClr val="0399CD"/>
                </a:solidFill>
                <a:latin typeface="Calibri" pitchFamily="34" charset="0"/>
              </a:defRPr>
            </a:lvl8pPr>
            <a:lvl9pPr marL="1828800" algn="l" rtl="0" fontAlgn="base">
              <a:spcBef>
                <a:spcPct val="0"/>
              </a:spcBef>
              <a:spcAft>
                <a:spcPct val="0"/>
              </a:spcAft>
              <a:defRPr sz="2100">
                <a:solidFill>
                  <a:srgbClr val="0399CD"/>
                </a:solidFill>
                <a:latin typeface="Calibri" pitchFamily="34" charset="0"/>
              </a:defRPr>
            </a:lvl9pPr>
          </a:lstStyle>
          <a:p>
            <a:pPr marL="342900" indent="-342900">
              <a:spcAft>
                <a:spcPts val="400"/>
              </a:spcAft>
              <a:buFont typeface="Arial" panose="020B0604020202020204" pitchFamily="34" charset="0"/>
              <a:buChar char="•"/>
              <a:defRPr/>
            </a:pPr>
            <a:r>
              <a:rPr lang="es-CO" sz="1600" b="1" dirty="0">
                <a:solidFill>
                  <a:schemeClr val="tx1"/>
                </a:solidFill>
              </a:rPr>
              <a:t>Red de transporte a 2025</a:t>
            </a:r>
          </a:p>
          <a:p>
            <a:pPr marL="342900" indent="-342900">
              <a:spcAft>
                <a:spcPts val="400"/>
              </a:spcAft>
              <a:buFont typeface="Arial" panose="020B0604020202020204" pitchFamily="34" charset="0"/>
              <a:buChar char="•"/>
              <a:defRPr/>
            </a:pPr>
            <a:endParaRPr lang="es-CO" sz="1600" dirty="0">
              <a:solidFill>
                <a:schemeClr val="tx1"/>
              </a:solidFill>
            </a:endParaRPr>
          </a:p>
          <a:p>
            <a:pPr marL="342900" indent="-342900">
              <a:spcAft>
                <a:spcPts val="400"/>
              </a:spcAft>
              <a:buFont typeface="Arial" panose="020B0604020202020204" pitchFamily="34" charset="0"/>
              <a:buChar char="•"/>
              <a:defRPr/>
            </a:pPr>
            <a:endParaRPr lang="es-CO" sz="1600" dirty="0">
              <a:solidFill>
                <a:schemeClr val="tx1"/>
              </a:solidFill>
            </a:endParaRPr>
          </a:p>
          <a:p>
            <a:pPr marL="342900" indent="-342900">
              <a:spcAft>
                <a:spcPts val="400"/>
              </a:spcAft>
              <a:buFont typeface="Arial" panose="020B0604020202020204" pitchFamily="34" charset="0"/>
              <a:buChar char="•"/>
              <a:defRPr/>
            </a:pPr>
            <a:endParaRPr lang="es-CO" sz="1600" dirty="0">
              <a:solidFill>
                <a:schemeClr val="tx1"/>
              </a:solidFill>
            </a:endParaRPr>
          </a:p>
          <a:p>
            <a:pPr marL="342900" indent="-342900">
              <a:spcAft>
                <a:spcPts val="400"/>
              </a:spcAft>
              <a:buFont typeface="Arial" panose="020B0604020202020204" pitchFamily="34" charset="0"/>
              <a:buChar char="•"/>
              <a:defRPr/>
            </a:pPr>
            <a:endParaRPr lang="es-CO" sz="1600" dirty="0">
              <a:solidFill>
                <a:schemeClr val="tx1"/>
              </a:solidFill>
            </a:endParaRPr>
          </a:p>
          <a:p>
            <a:pPr marL="342900" indent="-342900">
              <a:spcAft>
                <a:spcPts val="400"/>
              </a:spcAft>
              <a:buFont typeface="Arial" panose="020B0604020202020204" pitchFamily="34" charset="0"/>
              <a:buChar char="•"/>
              <a:defRPr/>
            </a:pPr>
            <a:endParaRPr lang="es-CO" sz="1600" dirty="0">
              <a:solidFill>
                <a:schemeClr val="tx1"/>
              </a:solidFill>
            </a:endParaRPr>
          </a:p>
          <a:p>
            <a:pPr marL="342900" indent="-342900">
              <a:spcAft>
                <a:spcPts val="400"/>
              </a:spcAft>
              <a:buFont typeface="Arial" panose="020B0604020202020204" pitchFamily="34" charset="0"/>
              <a:buChar char="•"/>
              <a:defRPr/>
            </a:pPr>
            <a:endParaRPr lang="es-CO" sz="1600" dirty="0">
              <a:solidFill>
                <a:schemeClr val="tx1"/>
              </a:solidFill>
            </a:endParaRPr>
          </a:p>
          <a:p>
            <a:pPr marL="342900" indent="-342900">
              <a:spcAft>
                <a:spcPts val="400"/>
              </a:spcAft>
              <a:buFont typeface="Arial" panose="020B0604020202020204" pitchFamily="34" charset="0"/>
              <a:buChar char="•"/>
              <a:defRPr/>
            </a:pPr>
            <a:endParaRPr lang="es-CO" sz="1600" dirty="0">
              <a:solidFill>
                <a:schemeClr val="tx1"/>
              </a:solidFill>
            </a:endParaRPr>
          </a:p>
          <a:p>
            <a:pPr marL="342900" indent="-342900">
              <a:spcAft>
                <a:spcPts val="400"/>
              </a:spcAft>
              <a:buFont typeface="Arial" panose="020B0604020202020204" pitchFamily="34" charset="0"/>
              <a:buChar char="•"/>
              <a:defRPr/>
            </a:pPr>
            <a:endParaRPr lang="es-CO" sz="1600" dirty="0">
              <a:solidFill>
                <a:schemeClr val="tx1"/>
              </a:solidFill>
            </a:endParaRPr>
          </a:p>
          <a:p>
            <a:pPr marL="342900" indent="-342900">
              <a:spcAft>
                <a:spcPts val="400"/>
              </a:spcAft>
              <a:buFont typeface="Arial" panose="020B0604020202020204" pitchFamily="34" charset="0"/>
              <a:buChar char="•"/>
              <a:defRPr/>
            </a:pPr>
            <a:r>
              <a:rPr lang="es-CO" sz="1600" b="1" dirty="0">
                <a:solidFill>
                  <a:schemeClr val="tx1"/>
                </a:solidFill>
              </a:rPr>
              <a:t>Sistema de recaudo unificado con tarifa integrada</a:t>
            </a:r>
          </a:p>
          <a:p>
            <a:pPr>
              <a:spcAft>
                <a:spcPts val="400"/>
              </a:spcAft>
              <a:defRPr/>
            </a:pPr>
            <a:endParaRPr lang="es-CO" sz="1600" b="1" dirty="0">
              <a:solidFill>
                <a:schemeClr val="tx1"/>
              </a:solidFill>
            </a:endParaRPr>
          </a:p>
          <a:p>
            <a:pPr marL="342900" indent="-342900">
              <a:spcAft>
                <a:spcPts val="400"/>
              </a:spcAft>
              <a:buFont typeface="Arial" panose="020B0604020202020204" pitchFamily="34" charset="0"/>
              <a:buChar char="•"/>
              <a:defRPr/>
            </a:pPr>
            <a:endParaRPr lang="es-CO" sz="1600" dirty="0">
              <a:solidFill>
                <a:schemeClr val="tx1"/>
              </a:solidFill>
            </a:endParaRPr>
          </a:p>
          <a:p>
            <a:pPr>
              <a:spcAft>
                <a:spcPts val="400"/>
              </a:spcAft>
              <a:defRPr/>
            </a:pPr>
            <a:endParaRPr lang="es-CO" sz="1600" dirty="0">
              <a:solidFill>
                <a:schemeClr val="tx1"/>
              </a:solidFill>
            </a:endParaRPr>
          </a:p>
        </p:txBody>
      </p:sp>
      <p:sp>
        <p:nvSpPr>
          <p:cNvPr id="17" name="CuadroTexto 16"/>
          <p:cNvSpPr txBox="1"/>
          <p:nvPr/>
        </p:nvSpPr>
        <p:spPr>
          <a:xfrm>
            <a:off x="5100828" y="5328716"/>
            <a:ext cx="2904744" cy="415498"/>
          </a:xfrm>
          <a:prstGeom prst="rect">
            <a:avLst/>
          </a:prstGeom>
          <a:noFill/>
        </p:spPr>
        <p:txBody>
          <a:bodyPr wrap="square" rtlCol="0">
            <a:spAutoFit/>
          </a:bodyPr>
          <a:lstStyle/>
          <a:p>
            <a:pPr algn="ctr"/>
            <a:r>
              <a:rPr lang="es-CO" sz="1050" dirty="0"/>
              <a:t>Fuente: PIMUS</a:t>
            </a:r>
          </a:p>
          <a:p>
            <a:pPr algn="ctr"/>
            <a:endParaRPr lang="es-CO" sz="1050" dirty="0"/>
          </a:p>
        </p:txBody>
      </p:sp>
      <p:pic>
        <p:nvPicPr>
          <p:cNvPr id="20" name="Picture 2"/>
          <p:cNvPicPr>
            <a:picLocks noChangeAspect="1" noChangeArrowheads="1"/>
          </p:cNvPicPr>
          <p:nvPr/>
        </p:nvPicPr>
        <p:blipFill rotWithShape="1">
          <a:blip r:embed="rId3" cstate="screen"/>
          <a:srcRect l="5259" t="9853" r="15402" b="14785"/>
          <a:stretch/>
        </p:blipFill>
        <p:spPr bwMode="auto">
          <a:xfrm>
            <a:off x="4161028" y="2325311"/>
            <a:ext cx="4784344" cy="3015345"/>
          </a:xfrm>
          <a:prstGeom prst="rect">
            <a:avLst/>
          </a:prstGeom>
          <a:noFill/>
          <a:ln w="9525">
            <a:noFill/>
            <a:miter lim="800000"/>
            <a:headEnd/>
            <a:tailEnd/>
          </a:ln>
          <a:effectLst/>
        </p:spPr>
      </p:pic>
      <p:sp>
        <p:nvSpPr>
          <p:cNvPr id="3" name="Rectangle 2"/>
          <p:cNvSpPr/>
          <p:nvPr/>
        </p:nvSpPr>
        <p:spPr>
          <a:xfrm>
            <a:off x="4891319" y="1818867"/>
            <a:ext cx="3548920" cy="307777"/>
          </a:xfrm>
          <a:prstGeom prst="rect">
            <a:avLst/>
          </a:prstGeom>
        </p:spPr>
        <p:txBody>
          <a:bodyPr wrap="none">
            <a:spAutoFit/>
          </a:bodyPr>
          <a:lstStyle/>
          <a:p>
            <a:r>
              <a:rPr lang="es-CO" sz="1400" b="1" dirty="0"/>
              <a:t>Expansión de la red de transporte de Panamá</a:t>
            </a:r>
            <a:endParaRPr lang="en-GB" sz="1400" b="1" dirty="0"/>
          </a:p>
        </p:txBody>
      </p:sp>
      <p:grpSp>
        <p:nvGrpSpPr>
          <p:cNvPr id="15" name="Group 29"/>
          <p:cNvGrpSpPr/>
          <p:nvPr/>
        </p:nvGrpSpPr>
        <p:grpSpPr>
          <a:xfrm>
            <a:off x="962928" y="2199906"/>
            <a:ext cx="824753" cy="860612"/>
            <a:chOff x="10416987" y="4919125"/>
            <a:chExt cx="824753" cy="860612"/>
          </a:xfrm>
        </p:grpSpPr>
        <p:pic>
          <p:nvPicPr>
            <p:cNvPr id="16" name="Picture 25"/>
            <p:cNvPicPr>
              <a:picLocks noChangeAspect="1"/>
            </p:cNvPicPr>
            <p:nvPr/>
          </p:nvPicPr>
          <p:blipFill rotWithShape="1">
            <a:blip r:embed="rId4"/>
            <a:srcRect l="21197" t="41416" r="71259" b="44582"/>
            <a:stretch/>
          </p:blipFill>
          <p:spPr>
            <a:xfrm>
              <a:off x="10416987" y="4919125"/>
              <a:ext cx="824753" cy="860612"/>
            </a:xfrm>
            <a:prstGeom prst="rect">
              <a:avLst/>
            </a:prstGeom>
          </p:spPr>
        </p:pic>
        <p:sp>
          <p:nvSpPr>
            <p:cNvPr id="18" name="Flowchart: Connector 27"/>
            <p:cNvSpPr/>
            <p:nvPr/>
          </p:nvSpPr>
          <p:spPr>
            <a:xfrm>
              <a:off x="10508775" y="5056645"/>
              <a:ext cx="625171" cy="622102"/>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Picture 28"/>
            <p:cNvPicPr>
              <a:picLocks noChangeAspect="1"/>
            </p:cNvPicPr>
            <p:nvPr/>
          </p:nvPicPr>
          <p:blipFill>
            <a:blip r:embed="rId5">
              <a:duotone>
                <a:schemeClr val="accent3">
                  <a:shade val="45000"/>
                  <a:satMod val="135000"/>
                </a:schemeClr>
                <a:prstClr val="white"/>
              </a:duotone>
            </a:blip>
            <a:stretch>
              <a:fillRect/>
            </a:stretch>
          </p:blipFill>
          <p:spPr>
            <a:xfrm>
              <a:off x="10625316" y="5142326"/>
              <a:ext cx="399205" cy="399205"/>
            </a:xfrm>
            <a:prstGeom prst="rect">
              <a:avLst/>
            </a:prstGeom>
          </p:spPr>
        </p:pic>
      </p:grpSp>
      <p:sp>
        <p:nvSpPr>
          <p:cNvPr id="4" name="Rectangle 3"/>
          <p:cNvSpPr/>
          <p:nvPr/>
        </p:nvSpPr>
        <p:spPr>
          <a:xfrm>
            <a:off x="1678479" y="2325311"/>
            <a:ext cx="1875028" cy="584775"/>
          </a:xfrm>
          <a:prstGeom prst="rect">
            <a:avLst/>
          </a:prstGeom>
        </p:spPr>
        <p:txBody>
          <a:bodyPr wrap="square">
            <a:spAutoFit/>
          </a:bodyPr>
          <a:lstStyle/>
          <a:p>
            <a:pPr marL="85725">
              <a:buSzPct val="100000"/>
              <a:defRPr/>
            </a:pPr>
            <a:r>
              <a:rPr lang="es-ES_tradnl" sz="1600" dirty="0"/>
              <a:t>Línea 2  - 21 km</a:t>
            </a:r>
          </a:p>
          <a:p>
            <a:pPr marL="85725">
              <a:buSzPct val="100000"/>
              <a:defRPr/>
            </a:pPr>
            <a:r>
              <a:rPr lang="es-ES_tradnl" sz="1600" dirty="0"/>
              <a:t>Línea 3 – 34 km</a:t>
            </a:r>
            <a:endParaRPr lang="en-GB" sz="1600" dirty="0"/>
          </a:p>
        </p:txBody>
      </p:sp>
      <p:pic>
        <p:nvPicPr>
          <p:cNvPr id="21" name="Picture 24"/>
          <p:cNvPicPr>
            <a:picLocks noChangeAspect="1"/>
          </p:cNvPicPr>
          <p:nvPr/>
        </p:nvPicPr>
        <p:blipFill rotWithShape="1">
          <a:blip r:embed="rId4"/>
          <a:srcRect l="12724" t="41830" r="79240" b="44669"/>
          <a:stretch/>
        </p:blipFill>
        <p:spPr>
          <a:xfrm>
            <a:off x="962928" y="3185923"/>
            <a:ext cx="878542" cy="829794"/>
          </a:xfrm>
          <a:prstGeom prst="rect">
            <a:avLst/>
          </a:prstGeom>
        </p:spPr>
      </p:pic>
      <p:sp>
        <p:nvSpPr>
          <p:cNvPr id="5" name="Rectangle 4"/>
          <p:cNvSpPr/>
          <p:nvPr/>
        </p:nvSpPr>
        <p:spPr>
          <a:xfrm>
            <a:off x="1774319" y="3293137"/>
            <a:ext cx="2157663" cy="830997"/>
          </a:xfrm>
          <a:prstGeom prst="rect">
            <a:avLst/>
          </a:prstGeom>
        </p:spPr>
        <p:txBody>
          <a:bodyPr wrap="square">
            <a:spAutoFit/>
          </a:bodyPr>
          <a:lstStyle/>
          <a:p>
            <a:pPr>
              <a:spcAft>
                <a:spcPts val="400"/>
              </a:spcAft>
              <a:defRPr/>
            </a:pPr>
            <a:r>
              <a:rPr lang="es-CO" sz="1600" dirty="0" err="1"/>
              <a:t>Metrobús</a:t>
            </a:r>
            <a:r>
              <a:rPr lang="es-CO" sz="1600" dirty="0"/>
              <a:t> implementado en todas las zonas.</a:t>
            </a:r>
          </a:p>
        </p:txBody>
      </p:sp>
    </p:spTree>
    <p:extLst>
      <p:ext uri="{BB962C8B-B14F-4D97-AF65-F5344CB8AC3E}">
        <p14:creationId xmlns:p14="http://schemas.microsoft.com/office/powerpoint/2010/main" val="33256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0732"/>
            <a:ext cx="8229600" cy="1143000"/>
          </a:xfrm>
        </p:spPr>
        <p:txBody>
          <a:bodyPr/>
          <a:lstStyle/>
          <a:p>
            <a:r>
              <a:rPr lang="es-ES_tradnl" sz="2700" b="1" dirty="0"/>
              <a:t>La integración del transporte público puede traducirse en beneficios, pero también retos</a:t>
            </a:r>
          </a:p>
        </p:txBody>
      </p:sp>
      <p:sp>
        <p:nvSpPr>
          <p:cNvPr id="3" name="Marcador de contenido 2"/>
          <p:cNvSpPr>
            <a:spLocks noGrp="1"/>
          </p:cNvSpPr>
          <p:nvPr>
            <p:ph idx="1"/>
          </p:nvPr>
        </p:nvSpPr>
        <p:spPr>
          <a:xfrm>
            <a:off x="666750" y="2306612"/>
            <a:ext cx="3657600" cy="2990849"/>
          </a:xfrm>
        </p:spPr>
        <p:txBody>
          <a:bodyPr/>
          <a:lstStyle/>
          <a:p>
            <a:pPr marL="171450" indent="-171450">
              <a:spcAft>
                <a:spcPts val="300"/>
              </a:spcAft>
            </a:pPr>
            <a:r>
              <a:rPr lang="es-ES" sz="1600" dirty="0"/>
              <a:t>Aumento en la satisfacción de usuarios</a:t>
            </a:r>
          </a:p>
          <a:p>
            <a:pPr marL="171450" indent="-171450">
              <a:spcAft>
                <a:spcPts val="300"/>
              </a:spcAft>
            </a:pPr>
            <a:r>
              <a:rPr lang="es-ES" sz="1600" dirty="0"/>
              <a:t>Reducción de los costos de transacciones y administración</a:t>
            </a:r>
          </a:p>
          <a:p>
            <a:pPr marL="171450" indent="-171450">
              <a:spcAft>
                <a:spcPts val="300"/>
              </a:spcAft>
            </a:pPr>
            <a:r>
              <a:rPr lang="es-ES" sz="1600" dirty="0"/>
              <a:t>Beneficios sociales</a:t>
            </a:r>
          </a:p>
          <a:p>
            <a:pPr marL="171450" indent="-171450">
              <a:spcAft>
                <a:spcPts val="300"/>
              </a:spcAft>
            </a:pPr>
            <a:r>
              <a:rPr lang="es-ES" sz="1600" dirty="0"/>
              <a:t>Aumento en el uso de transporte público </a:t>
            </a:r>
          </a:p>
          <a:p>
            <a:pPr marL="171450" indent="-171450">
              <a:spcAft>
                <a:spcPts val="300"/>
              </a:spcAft>
            </a:pPr>
            <a:r>
              <a:rPr lang="es-ES" sz="1600" dirty="0"/>
              <a:t>Datos sobre el comportamiento de viajes</a:t>
            </a:r>
          </a:p>
          <a:p>
            <a:pPr marL="171450" indent="-171450">
              <a:spcAft>
                <a:spcPts val="300"/>
              </a:spcAft>
            </a:pPr>
            <a:r>
              <a:rPr lang="es-ES" sz="1600" dirty="0"/>
              <a:t>Mayor contribución a la habitabilidad  e identidad de la ciudad </a:t>
            </a:r>
          </a:p>
          <a:p>
            <a:pPr>
              <a:spcAft>
                <a:spcPts val="300"/>
              </a:spcAft>
            </a:pPr>
            <a:endParaRPr lang="es-ES" sz="1600" dirty="0"/>
          </a:p>
        </p:txBody>
      </p:sp>
      <p:sp>
        <p:nvSpPr>
          <p:cNvPr id="4" name="Marcador de contenido 2"/>
          <p:cNvSpPr txBox="1">
            <a:spLocks/>
          </p:cNvSpPr>
          <p:nvPr/>
        </p:nvSpPr>
        <p:spPr bwMode="auto">
          <a:xfrm>
            <a:off x="4822547" y="2222948"/>
            <a:ext cx="3641557" cy="29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s-ES" sz="1600" b="1" dirty="0">
                <a:solidFill>
                  <a:schemeClr val="accent1"/>
                </a:solidFill>
              </a:rPr>
              <a:t>Planeación y operación</a:t>
            </a:r>
          </a:p>
          <a:p>
            <a:pPr marL="171450" indent="-171450">
              <a:spcAft>
                <a:spcPts val="300"/>
              </a:spcAft>
            </a:pPr>
            <a:r>
              <a:rPr lang="es-ES" sz="1600" dirty="0"/>
              <a:t>Coordinar las entidades responsables del servicio</a:t>
            </a:r>
          </a:p>
          <a:p>
            <a:pPr marL="171450" indent="-171450">
              <a:spcAft>
                <a:spcPts val="300"/>
              </a:spcAft>
            </a:pPr>
            <a:r>
              <a:rPr lang="es-ES" sz="1600" dirty="0"/>
              <a:t>Definir un modelo de servicio y de atención al usuario homogéneo entre los sistemas</a:t>
            </a:r>
          </a:p>
          <a:p>
            <a:pPr marL="0" indent="0">
              <a:spcAft>
                <a:spcPts val="300"/>
              </a:spcAft>
              <a:buNone/>
            </a:pPr>
            <a:r>
              <a:rPr lang="es-ES" sz="1600" b="1" dirty="0">
                <a:solidFill>
                  <a:schemeClr val="accent1"/>
                </a:solidFill>
              </a:rPr>
              <a:t>Financiación</a:t>
            </a:r>
          </a:p>
          <a:p>
            <a:pPr marL="171450" indent="-171450">
              <a:spcAft>
                <a:spcPts val="300"/>
              </a:spcAft>
            </a:pPr>
            <a:r>
              <a:rPr lang="es-ES" sz="1600" dirty="0"/>
              <a:t>Estimar los recursos requeridos para la financiación de los sistemas</a:t>
            </a:r>
          </a:p>
          <a:p>
            <a:pPr marL="171450" indent="-171450">
              <a:spcAft>
                <a:spcPts val="300"/>
              </a:spcAft>
            </a:pPr>
            <a:r>
              <a:rPr lang="es-ES" sz="1600" dirty="0"/>
              <a:t>Aumento de inversiones y de costos de operación</a:t>
            </a:r>
            <a:endParaRPr lang="es-ES" sz="1600" b="1" dirty="0"/>
          </a:p>
          <a:p>
            <a:pPr marL="171450" indent="-171450">
              <a:spcAft>
                <a:spcPts val="300"/>
              </a:spcAft>
            </a:pPr>
            <a:endParaRPr lang="es-ES" sz="1600" dirty="0"/>
          </a:p>
        </p:txBody>
      </p:sp>
      <p:grpSp>
        <p:nvGrpSpPr>
          <p:cNvPr id="5" name="Grupo 4"/>
          <p:cNvGrpSpPr/>
          <p:nvPr/>
        </p:nvGrpSpPr>
        <p:grpSpPr>
          <a:xfrm>
            <a:off x="1676400" y="1634172"/>
            <a:ext cx="1692000" cy="432000"/>
            <a:chOff x="816429" y="2231150"/>
            <a:chExt cx="2023308" cy="432000"/>
          </a:xfrm>
          <a:solidFill>
            <a:schemeClr val="tx2"/>
          </a:solidFill>
        </p:grpSpPr>
        <p:sp>
          <p:nvSpPr>
            <p:cNvPr id="6" name="Rectángulo redondeado 5"/>
            <p:cNvSpPr/>
            <p:nvPr/>
          </p:nvSpPr>
          <p:spPr>
            <a:xfrm>
              <a:off x="816429" y="2231150"/>
              <a:ext cx="2023308" cy="432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CuadroTexto 6"/>
            <p:cNvSpPr txBox="1"/>
            <p:nvPr/>
          </p:nvSpPr>
          <p:spPr>
            <a:xfrm>
              <a:off x="1050858" y="2266232"/>
              <a:ext cx="1542197" cy="338554"/>
            </a:xfrm>
            <a:prstGeom prst="rect">
              <a:avLst/>
            </a:prstGeom>
            <a:grpFill/>
          </p:spPr>
          <p:txBody>
            <a:bodyPr wrap="square" rtlCol="0">
              <a:spAutoFit/>
            </a:bodyPr>
            <a:lstStyle/>
            <a:p>
              <a:pPr algn="ctr"/>
              <a:r>
                <a:rPr lang="es-ES" sz="1600" b="1" dirty="0">
                  <a:solidFill>
                    <a:schemeClr val="bg1"/>
                  </a:solidFill>
                </a:rPr>
                <a:t>Ventajas</a:t>
              </a:r>
              <a:endParaRPr lang="en-US" sz="1600" b="1" dirty="0">
                <a:solidFill>
                  <a:schemeClr val="bg1"/>
                </a:solidFill>
              </a:endParaRPr>
            </a:p>
          </p:txBody>
        </p:sp>
      </p:grpSp>
      <p:grpSp>
        <p:nvGrpSpPr>
          <p:cNvPr id="8" name="Grupo 7"/>
          <p:cNvGrpSpPr/>
          <p:nvPr/>
        </p:nvGrpSpPr>
        <p:grpSpPr>
          <a:xfrm>
            <a:off x="5802450" y="1634172"/>
            <a:ext cx="1692000" cy="432000"/>
            <a:chOff x="816429" y="2231150"/>
            <a:chExt cx="2023308" cy="432000"/>
          </a:xfrm>
          <a:solidFill>
            <a:schemeClr val="tx2"/>
          </a:solidFill>
        </p:grpSpPr>
        <p:sp>
          <p:nvSpPr>
            <p:cNvPr id="9" name="Rectángulo redondeado 8"/>
            <p:cNvSpPr/>
            <p:nvPr/>
          </p:nvSpPr>
          <p:spPr>
            <a:xfrm>
              <a:off x="816429" y="2231150"/>
              <a:ext cx="2023308" cy="432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CuadroTexto 9"/>
            <p:cNvSpPr txBox="1"/>
            <p:nvPr/>
          </p:nvSpPr>
          <p:spPr>
            <a:xfrm>
              <a:off x="1050858" y="2266232"/>
              <a:ext cx="1542197" cy="338554"/>
            </a:xfrm>
            <a:prstGeom prst="rect">
              <a:avLst/>
            </a:prstGeom>
            <a:grpFill/>
          </p:spPr>
          <p:txBody>
            <a:bodyPr wrap="square" rtlCol="0">
              <a:spAutoFit/>
            </a:bodyPr>
            <a:lstStyle/>
            <a:p>
              <a:pPr algn="ctr"/>
              <a:r>
                <a:rPr lang="es-ES" sz="1600" b="1" dirty="0">
                  <a:solidFill>
                    <a:schemeClr val="bg1"/>
                  </a:solidFill>
                </a:rPr>
                <a:t>Retos</a:t>
              </a:r>
              <a:endParaRPr lang="en-US" sz="1600" b="1" dirty="0">
                <a:solidFill>
                  <a:schemeClr val="bg1"/>
                </a:solidFill>
              </a:endParaRPr>
            </a:p>
          </p:txBody>
        </p:sp>
      </p:grpSp>
    </p:spTree>
    <p:extLst>
      <p:ext uri="{BB962C8B-B14F-4D97-AF65-F5344CB8AC3E}">
        <p14:creationId xmlns:p14="http://schemas.microsoft.com/office/powerpoint/2010/main" val="214166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856485481"/>
              </p:ext>
            </p:extLst>
          </p:nvPr>
        </p:nvGraphicFramePr>
        <p:xfrm>
          <a:off x="1291392" y="2186235"/>
          <a:ext cx="6666933" cy="37382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121316" cy="1143000"/>
          </a:xfrm>
        </p:spPr>
        <p:txBody>
          <a:bodyPr/>
          <a:lstStyle/>
          <a:p>
            <a:r>
              <a:rPr lang="en-GB" sz="2700" b="1" dirty="0" err="1">
                <a:latin typeface="+mn-lt"/>
              </a:rPr>
              <a:t>Participación</a:t>
            </a:r>
            <a:r>
              <a:rPr lang="en-GB" sz="2700" b="1" dirty="0">
                <a:latin typeface="+mn-lt"/>
              </a:rPr>
              <a:t> de </a:t>
            </a:r>
            <a:r>
              <a:rPr lang="en-GB" sz="2700" b="1" dirty="0" err="1">
                <a:latin typeface="+mn-lt"/>
              </a:rPr>
              <a:t>fuentes</a:t>
            </a:r>
            <a:r>
              <a:rPr lang="en-GB" sz="2700" b="1" dirty="0">
                <a:latin typeface="+mn-lt"/>
              </a:rPr>
              <a:t> de </a:t>
            </a:r>
            <a:r>
              <a:rPr lang="en-GB" sz="2700" b="1" dirty="0" err="1">
                <a:latin typeface="+mn-lt"/>
              </a:rPr>
              <a:t>financiacón</a:t>
            </a:r>
            <a:r>
              <a:rPr lang="en-GB" sz="2700" b="1" dirty="0">
                <a:latin typeface="+mn-lt"/>
              </a:rPr>
              <a:t> </a:t>
            </a:r>
            <a:r>
              <a:rPr lang="en-GB" sz="2700" b="1" dirty="0" err="1">
                <a:latin typeface="+mn-lt"/>
              </a:rPr>
              <a:t>en</a:t>
            </a:r>
            <a:r>
              <a:rPr lang="en-GB" sz="2700" b="1" dirty="0">
                <a:latin typeface="+mn-lt"/>
              </a:rPr>
              <a:t> </a:t>
            </a:r>
            <a:r>
              <a:rPr lang="en-GB" sz="2700" b="1" dirty="0" err="1">
                <a:latin typeface="+mn-lt"/>
              </a:rPr>
              <a:t>diferentes</a:t>
            </a:r>
            <a:r>
              <a:rPr lang="en-GB" sz="2700" b="1" dirty="0">
                <a:latin typeface="+mn-lt"/>
              </a:rPr>
              <a:t> </a:t>
            </a:r>
            <a:r>
              <a:rPr lang="en-GB" sz="2700" b="1" dirty="0" err="1">
                <a:latin typeface="+mn-lt"/>
              </a:rPr>
              <a:t>ciudades</a:t>
            </a:r>
            <a:endParaRPr lang="en-GB" sz="2700" b="1" dirty="0">
              <a:latin typeface="+mn-lt"/>
            </a:endParaRPr>
          </a:p>
        </p:txBody>
      </p:sp>
      <p:sp>
        <p:nvSpPr>
          <p:cNvPr id="7" name="Rectángulo 2"/>
          <p:cNvSpPr/>
          <p:nvPr/>
        </p:nvSpPr>
        <p:spPr>
          <a:xfrm>
            <a:off x="664994" y="1554226"/>
            <a:ext cx="7705725" cy="738664"/>
          </a:xfrm>
          <a:prstGeom prst="rect">
            <a:avLst/>
          </a:prstGeom>
        </p:spPr>
        <p:txBody>
          <a:bodyPr wrap="square">
            <a:spAutoFit/>
          </a:bodyPr>
          <a:lstStyle/>
          <a:p>
            <a:pPr algn="just"/>
            <a:r>
              <a:rPr lang="es-ES" sz="1400" dirty="0"/>
              <a:t>La sostenibilidad financiera de un sistema de transporte público depende de la  diversidad y continuidad de las fuentes de financiación en el mediano y largo plazo. Esta es una buena práctica que han adoptado algunas ciudades.</a:t>
            </a:r>
            <a:endParaRPr lang="es-ES_tradnl" sz="1400" dirty="0"/>
          </a:p>
        </p:txBody>
      </p:sp>
      <p:sp>
        <p:nvSpPr>
          <p:cNvPr id="10" name="Rectangle 9"/>
          <p:cNvSpPr/>
          <p:nvPr/>
        </p:nvSpPr>
        <p:spPr>
          <a:xfrm>
            <a:off x="2435603" y="2258416"/>
            <a:ext cx="5097486" cy="292388"/>
          </a:xfrm>
          <a:prstGeom prst="rect">
            <a:avLst/>
          </a:prstGeom>
        </p:spPr>
        <p:txBody>
          <a:bodyPr wrap="none">
            <a:spAutoFit/>
          </a:bodyPr>
          <a:lstStyle/>
          <a:p>
            <a:r>
              <a:rPr lang="es-ES" sz="1300" b="1" dirty="0"/>
              <a:t>Participación por fuente de financiación en costos operacionales 2015</a:t>
            </a:r>
            <a:r>
              <a:rPr lang="es-ES" sz="1300" b="1" baseline="30000" dirty="0"/>
              <a:t>1</a:t>
            </a:r>
            <a:endParaRPr lang="en-GB" sz="1300" b="1" baseline="30000" dirty="0"/>
          </a:p>
        </p:txBody>
      </p:sp>
      <p:sp>
        <p:nvSpPr>
          <p:cNvPr id="11" name="Rectangle 10"/>
          <p:cNvSpPr/>
          <p:nvPr/>
        </p:nvSpPr>
        <p:spPr>
          <a:xfrm>
            <a:off x="137160" y="6425675"/>
            <a:ext cx="6446520" cy="230832"/>
          </a:xfrm>
          <a:prstGeom prst="rect">
            <a:avLst/>
          </a:prstGeom>
        </p:spPr>
        <p:txBody>
          <a:bodyPr wrap="square">
            <a:spAutoFit/>
          </a:bodyPr>
          <a:lstStyle/>
          <a:p>
            <a:r>
              <a:rPr lang="es-ES" sz="900" dirty="0"/>
              <a:t>1. Fuentes: Elaboración propia con datos de Informes anuales de ingresos y costos de transporte de cada ciudad</a:t>
            </a:r>
            <a:endParaRPr lang="en-GB" sz="900" dirty="0"/>
          </a:p>
        </p:txBody>
      </p:sp>
    </p:spTree>
    <p:extLst>
      <p:ext uri="{BB962C8B-B14F-4D97-AF65-F5344CB8AC3E}">
        <p14:creationId xmlns:p14="http://schemas.microsoft.com/office/powerpoint/2010/main" val="423216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2"/>
          <p:cNvSpPr/>
          <p:nvPr/>
        </p:nvSpPr>
        <p:spPr>
          <a:xfrm>
            <a:off x="4149452" y="2629049"/>
            <a:ext cx="2741771" cy="1261884"/>
          </a:xfrm>
          <a:prstGeom prst="rect">
            <a:avLst/>
          </a:prstGeom>
        </p:spPr>
        <p:txBody>
          <a:bodyPr wrap="square">
            <a:spAutoFit/>
          </a:bodyPr>
          <a:lstStyle/>
          <a:p>
            <a:pPr marL="287338" indent="-201613">
              <a:buSzPct val="100000"/>
              <a:buFont typeface="Arial" panose="020B0604020202020204" pitchFamily="34" charset="0"/>
              <a:buChar char="•"/>
              <a:defRPr/>
            </a:pPr>
            <a:r>
              <a:rPr lang="es-ES_tradnl" b="1" dirty="0"/>
              <a:t>Población</a:t>
            </a:r>
          </a:p>
          <a:p>
            <a:pPr marL="287338" indent="-201613">
              <a:buSzPct val="100000"/>
              <a:buFont typeface="Arial" panose="020B0604020202020204" pitchFamily="34" charset="0"/>
              <a:buChar char="•"/>
              <a:defRPr/>
            </a:pPr>
            <a:endParaRPr lang="es-ES_tradnl" sz="1000" dirty="0"/>
          </a:p>
          <a:p>
            <a:pPr marL="287338" indent="-201613">
              <a:buSzPct val="100000"/>
              <a:buFont typeface="Arial" panose="020B0604020202020204" pitchFamily="34" charset="0"/>
              <a:buChar char="•"/>
              <a:defRPr/>
            </a:pPr>
            <a:r>
              <a:rPr lang="es-ES_tradnl" b="1" dirty="0"/>
              <a:t>Viajes TP</a:t>
            </a:r>
            <a:endParaRPr lang="es-ES_tradnl" sz="400" dirty="0"/>
          </a:p>
          <a:p>
            <a:pPr marL="287338" indent="-201613">
              <a:buSzPct val="100000"/>
              <a:buFont typeface="Arial" panose="020B0604020202020204" pitchFamily="34" charset="0"/>
              <a:buChar char="•"/>
              <a:defRPr/>
            </a:pPr>
            <a:endParaRPr lang="es-ES_tradnl" sz="1200" dirty="0"/>
          </a:p>
          <a:p>
            <a:pPr marL="287338" indent="-201613">
              <a:buSzPct val="100000"/>
              <a:buFont typeface="Arial" panose="020B0604020202020204" pitchFamily="34" charset="0"/>
              <a:buChar char="•"/>
              <a:defRPr/>
            </a:pPr>
            <a:r>
              <a:rPr lang="es-ES_tradnl" b="1" dirty="0"/>
              <a:t>Sistemas TP</a:t>
            </a:r>
          </a:p>
        </p:txBody>
      </p:sp>
      <p:sp>
        <p:nvSpPr>
          <p:cNvPr id="20" name="Rectángulo 2"/>
          <p:cNvSpPr/>
          <p:nvPr/>
        </p:nvSpPr>
        <p:spPr>
          <a:xfrm>
            <a:off x="6141425" y="2592259"/>
            <a:ext cx="2194307" cy="369332"/>
          </a:xfrm>
          <a:prstGeom prst="rect">
            <a:avLst/>
          </a:prstGeom>
        </p:spPr>
        <p:txBody>
          <a:bodyPr wrap="square">
            <a:spAutoFit/>
          </a:bodyPr>
          <a:lstStyle/>
          <a:p>
            <a:pPr marL="85725">
              <a:buSzPct val="100000"/>
              <a:defRPr/>
            </a:pPr>
            <a:r>
              <a:rPr lang="es-ES_tradnl" dirty="0"/>
              <a:t>2.3 millones</a:t>
            </a:r>
          </a:p>
        </p:txBody>
      </p:sp>
      <p:sp>
        <p:nvSpPr>
          <p:cNvPr id="22" name="Rectángulo 2"/>
          <p:cNvSpPr/>
          <p:nvPr/>
        </p:nvSpPr>
        <p:spPr>
          <a:xfrm>
            <a:off x="6141425" y="3068964"/>
            <a:ext cx="2391526" cy="369332"/>
          </a:xfrm>
          <a:prstGeom prst="rect">
            <a:avLst/>
          </a:prstGeom>
        </p:spPr>
        <p:txBody>
          <a:bodyPr wrap="square">
            <a:spAutoFit/>
          </a:bodyPr>
          <a:lstStyle/>
          <a:p>
            <a:pPr marL="85725">
              <a:buSzPct val="100000"/>
              <a:defRPr/>
            </a:pPr>
            <a:r>
              <a:rPr lang="es-ES_tradnl" dirty="0"/>
              <a:t>1.2 millones diarios </a:t>
            </a:r>
          </a:p>
        </p:txBody>
      </p:sp>
      <p:pic>
        <p:nvPicPr>
          <p:cNvPr id="23" name="Picture 22"/>
          <p:cNvPicPr>
            <a:picLocks noChangeAspect="1"/>
          </p:cNvPicPr>
          <p:nvPr/>
        </p:nvPicPr>
        <p:blipFill rotWithShape="1">
          <a:blip r:embed="rId3"/>
          <a:srcRect l="8461" t="28618" r="83667" b="58255"/>
          <a:stretch/>
        </p:blipFill>
        <p:spPr>
          <a:xfrm>
            <a:off x="7677547" y="4029334"/>
            <a:ext cx="860613" cy="806824"/>
          </a:xfrm>
          <a:prstGeom prst="rect">
            <a:avLst/>
          </a:prstGeom>
        </p:spPr>
      </p:pic>
      <p:pic>
        <p:nvPicPr>
          <p:cNvPr id="25" name="Picture 24"/>
          <p:cNvPicPr>
            <a:picLocks noChangeAspect="1"/>
          </p:cNvPicPr>
          <p:nvPr/>
        </p:nvPicPr>
        <p:blipFill rotWithShape="1">
          <a:blip r:embed="rId3"/>
          <a:srcRect l="12724" t="41830" r="79240" b="44669"/>
          <a:stretch/>
        </p:blipFill>
        <p:spPr>
          <a:xfrm>
            <a:off x="4479365" y="4016357"/>
            <a:ext cx="878542" cy="829794"/>
          </a:xfrm>
          <a:prstGeom prst="rect">
            <a:avLst/>
          </a:prstGeom>
        </p:spPr>
      </p:pic>
      <p:grpSp>
        <p:nvGrpSpPr>
          <p:cNvPr id="30" name="Group 29"/>
          <p:cNvGrpSpPr/>
          <p:nvPr/>
        </p:nvGrpSpPr>
        <p:grpSpPr>
          <a:xfrm>
            <a:off x="5743857" y="3980499"/>
            <a:ext cx="824753" cy="860612"/>
            <a:chOff x="10416987" y="4919125"/>
            <a:chExt cx="824753" cy="860612"/>
          </a:xfrm>
        </p:grpSpPr>
        <p:pic>
          <p:nvPicPr>
            <p:cNvPr id="26" name="Picture 25"/>
            <p:cNvPicPr>
              <a:picLocks noChangeAspect="1"/>
            </p:cNvPicPr>
            <p:nvPr/>
          </p:nvPicPr>
          <p:blipFill rotWithShape="1">
            <a:blip r:embed="rId3"/>
            <a:srcRect l="21197" t="41416" r="71259" b="44582"/>
            <a:stretch/>
          </p:blipFill>
          <p:spPr>
            <a:xfrm>
              <a:off x="10416987" y="4919125"/>
              <a:ext cx="824753" cy="860612"/>
            </a:xfrm>
            <a:prstGeom prst="rect">
              <a:avLst/>
            </a:prstGeom>
          </p:spPr>
        </p:pic>
        <p:sp>
          <p:nvSpPr>
            <p:cNvPr id="28" name="Flowchart: Connector 27"/>
            <p:cNvSpPr/>
            <p:nvPr/>
          </p:nvSpPr>
          <p:spPr>
            <a:xfrm>
              <a:off x="10508775" y="5056645"/>
              <a:ext cx="625171" cy="622102"/>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4">
              <a:duotone>
                <a:schemeClr val="accent3">
                  <a:shade val="45000"/>
                  <a:satMod val="135000"/>
                </a:schemeClr>
                <a:prstClr val="white"/>
              </a:duotone>
            </a:blip>
            <a:stretch>
              <a:fillRect/>
            </a:stretch>
          </p:blipFill>
          <p:spPr>
            <a:xfrm>
              <a:off x="10625316" y="5142326"/>
              <a:ext cx="399205" cy="399205"/>
            </a:xfrm>
            <a:prstGeom prst="rect">
              <a:avLst/>
            </a:prstGeom>
          </p:spPr>
        </p:pic>
      </p:grpSp>
      <p:sp>
        <p:nvSpPr>
          <p:cNvPr id="33" name="Rectángulo 2"/>
          <p:cNvSpPr/>
          <p:nvPr/>
        </p:nvSpPr>
        <p:spPr>
          <a:xfrm>
            <a:off x="5478820" y="4787323"/>
            <a:ext cx="1354826" cy="830997"/>
          </a:xfrm>
          <a:prstGeom prst="rect">
            <a:avLst/>
          </a:prstGeom>
        </p:spPr>
        <p:txBody>
          <a:bodyPr wrap="square">
            <a:spAutoFit/>
          </a:bodyPr>
          <a:lstStyle/>
          <a:p>
            <a:pPr marL="85725" algn="ctr">
              <a:buSzPct val="100000"/>
              <a:defRPr/>
            </a:pPr>
            <a:r>
              <a:rPr lang="es-ES_tradnl" sz="1600" dirty="0" err="1"/>
              <a:t>Skytrain</a:t>
            </a:r>
            <a:endParaRPr lang="es-ES_tradnl" sz="1600" dirty="0"/>
          </a:p>
          <a:p>
            <a:pPr marL="85725" algn="ctr">
              <a:buSzPct val="100000"/>
              <a:defRPr/>
            </a:pPr>
            <a:r>
              <a:rPr lang="es-ES_tradnl" sz="1600" dirty="0"/>
              <a:t>3 líneas</a:t>
            </a:r>
          </a:p>
          <a:p>
            <a:pPr marL="85725" algn="ctr">
              <a:buSzPct val="100000"/>
              <a:defRPr/>
            </a:pPr>
            <a:r>
              <a:rPr lang="es-ES_tradnl" sz="1600" dirty="0"/>
              <a:t>80 km</a:t>
            </a:r>
          </a:p>
        </p:txBody>
      </p:sp>
      <p:sp>
        <p:nvSpPr>
          <p:cNvPr id="38" name="Rectángulo 2"/>
          <p:cNvSpPr/>
          <p:nvPr/>
        </p:nvSpPr>
        <p:spPr>
          <a:xfrm>
            <a:off x="4204612" y="4831769"/>
            <a:ext cx="1354826" cy="584775"/>
          </a:xfrm>
          <a:prstGeom prst="rect">
            <a:avLst/>
          </a:prstGeom>
        </p:spPr>
        <p:txBody>
          <a:bodyPr wrap="square">
            <a:spAutoFit/>
          </a:bodyPr>
          <a:lstStyle/>
          <a:p>
            <a:pPr marL="85725" algn="ctr">
              <a:buSzPct val="100000"/>
              <a:defRPr/>
            </a:pPr>
            <a:r>
              <a:rPr lang="es-ES_tradnl" sz="1600" dirty="0"/>
              <a:t>Flota de más de 1.400</a:t>
            </a:r>
          </a:p>
        </p:txBody>
      </p:sp>
      <p:sp>
        <p:nvSpPr>
          <p:cNvPr id="39" name="Rectángulo 2"/>
          <p:cNvSpPr/>
          <p:nvPr/>
        </p:nvSpPr>
        <p:spPr>
          <a:xfrm>
            <a:off x="7392601" y="4878519"/>
            <a:ext cx="1354826" cy="338554"/>
          </a:xfrm>
          <a:prstGeom prst="rect">
            <a:avLst/>
          </a:prstGeom>
        </p:spPr>
        <p:txBody>
          <a:bodyPr wrap="square">
            <a:spAutoFit/>
          </a:bodyPr>
          <a:lstStyle/>
          <a:p>
            <a:pPr marL="85725" algn="ctr">
              <a:buSzPct val="100000"/>
              <a:defRPr/>
            </a:pPr>
            <a:r>
              <a:rPr lang="es-ES_tradnl" sz="1600" dirty="0"/>
              <a:t>3 </a:t>
            </a:r>
            <a:r>
              <a:rPr lang="es-ES_tradnl" sz="1600" dirty="0" err="1"/>
              <a:t>ferries</a:t>
            </a:r>
            <a:endParaRPr lang="es-ES_tradnl" sz="1600" dirty="0"/>
          </a:p>
        </p:txBody>
      </p:sp>
      <p:sp>
        <p:nvSpPr>
          <p:cNvPr id="21" name="Título 1"/>
          <p:cNvSpPr>
            <a:spLocks noGrp="1"/>
          </p:cNvSpPr>
          <p:nvPr>
            <p:ph type="title"/>
          </p:nvPr>
        </p:nvSpPr>
        <p:spPr>
          <a:xfrm>
            <a:off x="546636" y="522692"/>
            <a:ext cx="8229600" cy="1143000"/>
          </a:xfrm>
        </p:spPr>
        <p:txBody>
          <a:bodyPr/>
          <a:lstStyle/>
          <a:p>
            <a:r>
              <a:rPr lang="es-ES" sz="4800" b="1" cap="small" dirty="0"/>
              <a:t>V</a:t>
            </a:r>
            <a:r>
              <a:rPr lang="es-ES" cap="small" dirty="0"/>
              <a:t>ancouver</a:t>
            </a:r>
            <a:endParaRPr lang="en-US" cap="small" dirty="0"/>
          </a:p>
        </p:txBody>
      </p:sp>
      <p:sp>
        <p:nvSpPr>
          <p:cNvPr id="24" name="Rectángulo 2"/>
          <p:cNvSpPr/>
          <p:nvPr/>
        </p:nvSpPr>
        <p:spPr>
          <a:xfrm>
            <a:off x="827226" y="1554003"/>
            <a:ext cx="7705725" cy="646331"/>
          </a:xfrm>
          <a:prstGeom prst="rect">
            <a:avLst/>
          </a:prstGeom>
        </p:spPr>
        <p:txBody>
          <a:bodyPr wrap="square">
            <a:spAutoFit/>
          </a:bodyPr>
          <a:lstStyle/>
          <a:p>
            <a:pPr algn="ctr"/>
            <a:r>
              <a:rPr lang="es-ES" dirty="0"/>
              <a:t>Es referencia en el proceso de planificación y definición anticipada de fuentes de financiación para cubrir costos operacionales del transporte publico.</a:t>
            </a:r>
            <a:endParaRPr lang="es-ES_tradnl"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36" y="2776431"/>
            <a:ext cx="3376797" cy="2154598"/>
          </a:xfrm>
          <a:prstGeom prst="roundRect">
            <a:avLst>
              <a:gd name="adj" fmla="val 8594"/>
            </a:avLst>
          </a:prstGeom>
          <a:solidFill>
            <a:srgbClr val="FFFFFF">
              <a:shade val="85000"/>
            </a:srgbClr>
          </a:solidFill>
          <a:ln>
            <a:noFill/>
          </a:ln>
          <a:effectLst/>
        </p:spPr>
      </p:pic>
      <p:pic>
        <p:nvPicPr>
          <p:cNvPr id="27" name="Picture 26"/>
          <p:cNvPicPr>
            <a:picLocks noChangeAspect="1"/>
          </p:cNvPicPr>
          <p:nvPr/>
        </p:nvPicPr>
        <p:blipFill rotWithShape="1">
          <a:blip r:embed="rId3"/>
          <a:srcRect l="16989" t="27839" r="75467" b="58742"/>
          <a:stretch/>
        </p:blipFill>
        <p:spPr>
          <a:xfrm>
            <a:off x="6686306" y="3998428"/>
            <a:ext cx="824753" cy="824754"/>
          </a:xfrm>
          <a:prstGeom prst="rect">
            <a:avLst/>
          </a:prstGeom>
        </p:spPr>
      </p:pic>
      <p:sp>
        <p:nvSpPr>
          <p:cNvPr id="32" name="Rectángulo 2"/>
          <p:cNvSpPr/>
          <p:nvPr/>
        </p:nvSpPr>
        <p:spPr>
          <a:xfrm>
            <a:off x="6428189" y="4849698"/>
            <a:ext cx="1354826" cy="338554"/>
          </a:xfrm>
          <a:prstGeom prst="rect">
            <a:avLst/>
          </a:prstGeom>
        </p:spPr>
        <p:txBody>
          <a:bodyPr wrap="square">
            <a:spAutoFit/>
          </a:bodyPr>
          <a:lstStyle/>
          <a:p>
            <a:pPr marL="85725" algn="ctr">
              <a:buSzPct val="100000"/>
              <a:defRPr/>
            </a:pPr>
            <a:r>
              <a:rPr lang="es-ES_tradnl" sz="1600" dirty="0"/>
              <a:t>Tren</a:t>
            </a:r>
          </a:p>
        </p:txBody>
      </p:sp>
      <p:sp>
        <p:nvSpPr>
          <p:cNvPr id="31" name="CuadroTexto 30"/>
          <p:cNvSpPr txBox="1"/>
          <p:nvPr/>
        </p:nvSpPr>
        <p:spPr>
          <a:xfrm>
            <a:off x="740913" y="4931029"/>
            <a:ext cx="2904744" cy="369332"/>
          </a:xfrm>
          <a:prstGeom prst="rect">
            <a:avLst/>
          </a:prstGeom>
          <a:noFill/>
        </p:spPr>
        <p:txBody>
          <a:bodyPr wrap="square" rtlCol="0">
            <a:spAutoFit/>
          </a:bodyPr>
          <a:lstStyle/>
          <a:p>
            <a:pPr algn="ctr"/>
            <a:r>
              <a:rPr lang="es-CO" sz="900" dirty="0"/>
              <a:t>Fuente: Elaboración propia - </a:t>
            </a:r>
            <a:r>
              <a:rPr lang="es-CO" sz="900" dirty="0" err="1"/>
              <a:t>Googlemaps</a:t>
            </a:r>
            <a:endParaRPr lang="es-CO" sz="900" dirty="0"/>
          </a:p>
          <a:p>
            <a:pPr algn="ctr"/>
            <a:endParaRPr lang="es-CO" sz="900" dirty="0"/>
          </a:p>
        </p:txBody>
      </p:sp>
    </p:spTree>
    <p:extLst>
      <p:ext uri="{BB962C8B-B14F-4D97-AF65-F5344CB8AC3E}">
        <p14:creationId xmlns:p14="http://schemas.microsoft.com/office/powerpoint/2010/main" val="2667778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16568C9FBB4C94DA1C552133E227C12" ma:contentTypeVersion="1" ma:contentTypeDescription="Crear nuevo documento." ma:contentTypeScope="" ma:versionID="86c4ca5abb6b60f1086e44e76f99e696">
  <xsd:schema xmlns:xsd="http://www.w3.org/2001/XMLSchema" xmlns:xs="http://www.w3.org/2001/XMLSchema" xmlns:p="http://schemas.microsoft.com/office/2006/metadata/properties" xmlns:ns1="http://schemas.microsoft.com/sharepoint/v3" targetNamespace="http://schemas.microsoft.com/office/2006/metadata/properties" ma:root="true" ma:fieldsID="0fa58ab6bdef439119b64b6b50b7ca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3B8D8CE-9ECF-492F-B6E3-CE3D4A47E3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605651-D65F-4955-8690-B9DD4697B0D4}">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6730</TotalTime>
  <Words>6186</Words>
  <Application>Microsoft Office PowerPoint</Application>
  <PresentationFormat>On-screen Show (4:3)</PresentationFormat>
  <Paragraphs>852</Paragraphs>
  <Slides>47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Black</vt:lpstr>
      <vt:lpstr>Calibri</vt:lpstr>
      <vt:lpstr>Courier New</vt:lpstr>
      <vt:lpstr>Times New Roman</vt:lpstr>
      <vt:lpstr>Wingdings</vt:lpstr>
      <vt:lpstr>Office Theme</vt:lpstr>
      <vt:lpstr>RETOS FINANCIEROS EN LOS SISTEMAS INTEGRADOS DE TRANSPORTE PÚBLICO</vt:lpstr>
      <vt:lpstr>PowerPoint Presentation</vt:lpstr>
      <vt:lpstr>PowerPoint Presentation</vt:lpstr>
      <vt:lpstr>Casi todas las ciudades de países OECD tienen sistemas integrados y algunas en ALC están iniciando la transformación </vt:lpstr>
      <vt:lpstr>Un sistema integrado de transporte exitoso beneficia al usuario, mejorando la calidad de su viaje</vt:lpstr>
      <vt:lpstr>El PIMUS plantea la consolidación de un sistema integrado para Ciudad de Panamá:</vt:lpstr>
      <vt:lpstr>La integración del transporte público puede traducirse en beneficios, pero también retos</vt:lpstr>
      <vt:lpstr>Participación de fuentes de financiacón en diferentes ciudades</vt:lpstr>
      <vt:lpstr>Vancouver</vt:lpstr>
      <vt:lpstr>Vancouver definió una marco estratégico para el transporte en 2014</vt:lpstr>
      <vt:lpstr>El marco estratégico obliga a definir las fuentes de financiación de las iniciativas</vt:lpstr>
      <vt:lpstr>La ciudad es consistente en la estimación de sus costos futuros y en la proyección de fuentes de ingreso</vt:lpstr>
      <vt:lpstr>Principios que utiliza Vancouver para garantizar la sostenibilidad del transporte público</vt:lpstr>
      <vt:lpstr>Oslo y Akershus</vt:lpstr>
      <vt:lpstr>Diversificación de fuentes de financiación del transporte público</vt:lpstr>
      <vt:lpstr>Los peajes urbanos han sido implementados en Oslo como fuente alternativa de financiación</vt:lpstr>
      <vt:lpstr>El cordón de peajes se ha implementado en tres etapas, con enfoques diferentes</vt:lpstr>
      <vt:lpstr>Ha aumentado el uso de transporte público y el uso del auto privado no está creciendo al mismo ritmo</vt:lpstr>
      <vt:lpstr>reflexiones sobre los retos en la financiación del transporte público</vt:lpstr>
      <vt:lpstr>Algunas reflexiones</vt:lpstr>
      <vt:lpstr>PowerPoint Presentation</vt:lpstr>
      <vt:lpstr>PowerPoint Presentation</vt:lpstr>
      <vt:lpstr>Tarifas de usuario para distintos sistemas de transporte público en América Latina</vt:lpstr>
      <vt:lpstr>Participación del recaudo sobre ingresos de los sistemas de transporte público </vt:lpstr>
      <vt:lpstr>PowerPoint Presentation</vt:lpstr>
      <vt:lpstr>PowerPoint Presentation</vt:lpstr>
      <vt:lpstr>Impuestos sobre combustibles y el BC carbón tax</vt:lpstr>
      <vt:lpstr>El marco regulatorio presenta las siguientes medidas para fondeo durante la duración del plan</vt:lpstr>
      <vt:lpstr>El marco regulatorio presenta las siguientes medidas para fondeo durante la duración del plan</vt:lpstr>
      <vt:lpstr>PowerPoint Presentation</vt:lpstr>
      <vt:lpstr>Oslo – Mejora en los indicadores de satisfacción de usuario</vt:lpstr>
      <vt:lpstr>PowerPoint Presentation</vt:lpstr>
      <vt:lpstr>Paris - Diversificación de fuentes de financiación del transporte público</vt:lpstr>
      <vt:lpstr>Impuesto sobre el salario de los empleados con destinación específica para el transporte público</vt:lpstr>
      <vt:lpstr>Existen impuestos de contribución pública que aportan cerca del 20% de los recursos del sistema</vt:lpstr>
      <vt:lpstr>PowerPoint Presentation</vt:lpstr>
      <vt:lpstr>Berlín definió una marco estratégico para el transporte</vt:lpstr>
      <vt:lpstr>Además de la tarifa la financiación del sistema proviene de varias fuentes</vt:lpstr>
      <vt:lpstr>Berlín utilizo las siguientes estrategias en la búsqueda de una intermodalidad sostenible</vt:lpstr>
      <vt:lpstr>Por restricciones de presupuesto los subsidios han disminuido y la ciudad ha tenido que tomar acciones para contrarrestarlo </vt:lpstr>
      <vt:lpstr>Principios que utiliza Vancouver para definir la financiación de transporte público</vt:lpstr>
      <vt:lpstr>Casi todas las ciudades de países OECD tienen sistemas integrados, y algunas en ALC están iniciando la transformación </vt:lpstr>
      <vt:lpstr>¿Cuáles son las perspectivas de Ciudad de Panamá para transporte privado?</vt:lpstr>
      <vt:lpstr>¿Cuáles son las perspectivas de Ciudad de Panamá para la integración de transporte público?</vt:lpstr>
      <vt:lpstr>¿Puede el sistema integrado mitigar el crecimiento del parque automotor? </vt:lpstr>
      <vt:lpstr>Estos retos de planificación financiera y gestión de recursos han sido resueltos en otras ciudades del mundo…</vt:lpstr>
      <vt:lpstr>Conclusiones (2)</vt:lpstr>
    </vt:vector>
  </TitlesOfParts>
  <Company>jwt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nialvarez</dc:creator>
  <cp:lastModifiedBy>Mojica, Carlos Hernan</cp:lastModifiedBy>
  <cp:revision>342</cp:revision>
  <cp:lastPrinted>2017-04-28T15:12:36Z</cp:lastPrinted>
  <dcterms:created xsi:type="dcterms:W3CDTF">2015-01-06T18:54:59Z</dcterms:created>
  <dcterms:modified xsi:type="dcterms:W3CDTF">2017-05-04T12:49:16Z</dcterms:modified>
</cp:coreProperties>
</file>