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89" r:id="rId3"/>
    <p:sldId id="290" r:id="rId4"/>
    <p:sldId id="291" r:id="rId5"/>
    <p:sldId id="292" r:id="rId6"/>
    <p:sldId id="293" r:id="rId7"/>
    <p:sldId id="294" r:id="rId8"/>
    <p:sldId id="295" r:id="rId9"/>
    <p:sldId id="296" r:id="rId10"/>
    <p:sldId id="297" r:id="rId11"/>
    <p:sldId id="298" r:id="rId12"/>
    <p:sldId id="299" r:id="rId13"/>
    <p:sldId id="268" r:id="rId14"/>
    <p:sldId id="269" r:id="rId15"/>
    <p:sldId id="270" r:id="rId16"/>
    <p:sldId id="271" r:id="rId17"/>
    <p:sldId id="272" r:id="rId18"/>
    <p:sldId id="280" r:id="rId19"/>
    <p:sldId id="285" r:id="rId20"/>
    <p:sldId id="281" r:id="rId21"/>
    <p:sldId id="273" r:id="rId22"/>
    <p:sldId id="282" r:id="rId23"/>
    <p:sldId id="283" r:id="rId24"/>
    <p:sldId id="284" r:id="rId25"/>
    <p:sldId id="277" r:id="rId26"/>
    <p:sldId id="286" r:id="rId27"/>
    <p:sldId id="287" r:id="rId28"/>
    <p:sldId id="275" r:id="rId29"/>
    <p:sldId id="274" r:id="rId30"/>
    <p:sldId id="276" r:id="rId31"/>
    <p:sldId id="288" r:id="rId32"/>
    <p:sldId id="300" r:id="rId33"/>
    <p:sldId id="278" r:id="rId34"/>
    <p:sldId id="26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31"/>
    <p:restoredTop sz="94631"/>
  </p:normalViewPr>
  <p:slideViewPr>
    <p:cSldViewPr snapToGrid="0" snapToObjects="1">
      <p:cViewPr varScale="1">
        <p:scale>
          <a:sx n="87" d="100"/>
          <a:sy n="87" d="100"/>
        </p:scale>
        <p:origin x="216" y="4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andresgomez-lobs/Dropbox/Panama/ingresos%20egresos%20resultados%202009%20-%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ES_tradnl"/>
              <a:t>Costos y su financiamiento</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S_tradnl"/>
        </a:p>
      </c:txPr>
    </c:title>
    <c:autoTitleDeleted val="0"/>
    <c:plotArea>
      <c:layout/>
      <c:barChart>
        <c:barDir val="col"/>
        <c:grouping val="stacked"/>
        <c:varyColors val="0"/>
        <c:ser>
          <c:idx val="0"/>
          <c:order val="0"/>
          <c:tx>
            <c:strRef>
              <c:f>resultado!$AG$6</c:f>
              <c:strCache>
                <c:ptCount val="1"/>
                <c:pt idx="0">
                  <c:v>Ingresos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S_tradn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resultado!$L$7:$L$14</c:f>
              <c:numCache>
                <c:formatCode>General</c:formatCode>
                <c:ptCount val="8"/>
                <c:pt idx="0">
                  <c:v>2009.0</c:v>
                </c:pt>
                <c:pt idx="1">
                  <c:v>2010.0</c:v>
                </c:pt>
                <c:pt idx="2">
                  <c:v>2011.0</c:v>
                </c:pt>
                <c:pt idx="3">
                  <c:v>2012.0</c:v>
                </c:pt>
                <c:pt idx="4">
                  <c:v>2013.0</c:v>
                </c:pt>
                <c:pt idx="5">
                  <c:v>2014.0</c:v>
                </c:pt>
                <c:pt idx="6">
                  <c:v>2015.0</c:v>
                </c:pt>
                <c:pt idx="7">
                  <c:v>2016.0</c:v>
                </c:pt>
              </c:numCache>
            </c:numRef>
          </c:cat>
          <c:val>
            <c:numRef>
              <c:f>resultado!$AG$7:$AG$14</c:f>
              <c:numCache>
                <c:formatCode>"$"\ #,##0</c:formatCode>
                <c:ptCount val="8"/>
                <c:pt idx="0">
                  <c:v>692.0409145825319</c:v>
                </c:pt>
                <c:pt idx="1">
                  <c:v>817.112802412013</c:v>
                </c:pt>
                <c:pt idx="2">
                  <c:v>907.9081961368915</c:v>
                </c:pt>
                <c:pt idx="3">
                  <c:v>933.2304670857355</c:v>
                </c:pt>
                <c:pt idx="4">
                  <c:v>932.4577923057532</c:v>
                </c:pt>
                <c:pt idx="5">
                  <c:v>906.9974146294617</c:v>
                </c:pt>
                <c:pt idx="6">
                  <c:v>880.6473702252431</c:v>
                </c:pt>
                <c:pt idx="7">
                  <c:v>843.8675856155974</c:v>
                </c:pt>
              </c:numCache>
            </c:numRef>
          </c:val>
        </c:ser>
        <c:ser>
          <c:idx val="1"/>
          <c:order val="1"/>
          <c:tx>
            <c:strRef>
              <c:f>resultado!$AH$6</c:f>
              <c:strCache>
                <c:ptCount val="1"/>
                <c:pt idx="0">
                  <c:v>subsidio</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S_tradn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resultado!$L$7:$L$14</c:f>
              <c:numCache>
                <c:formatCode>General</c:formatCode>
                <c:ptCount val="8"/>
                <c:pt idx="0">
                  <c:v>2009.0</c:v>
                </c:pt>
                <c:pt idx="1">
                  <c:v>2010.0</c:v>
                </c:pt>
                <c:pt idx="2">
                  <c:v>2011.0</c:v>
                </c:pt>
                <c:pt idx="3">
                  <c:v>2012.0</c:v>
                </c:pt>
                <c:pt idx="4">
                  <c:v>2013.0</c:v>
                </c:pt>
                <c:pt idx="5">
                  <c:v>2014.0</c:v>
                </c:pt>
                <c:pt idx="6">
                  <c:v>2015.0</c:v>
                </c:pt>
                <c:pt idx="7">
                  <c:v>2016.0</c:v>
                </c:pt>
              </c:numCache>
            </c:numRef>
          </c:cat>
          <c:val>
            <c:numRef>
              <c:f>resultado!$AH$7:$AH$14</c:f>
              <c:numCache>
                <c:formatCode>"$"\ #,##0</c:formatCode>
                <c:ptCount val="8"/>
                <c:pt idx="0">
                  <c:v>669.6534138649512</c:v>
                </c:pt>
                <c:pt idx="1">
                  <c:v>646.847033495784</c:v>
                </c:pt>
                <c:pt idx="2">
                  <c:v>620.4083944035566</c:v>
                </c:pt>
                <c:pt idx="3">
                  <c:v>574.551081740457</c:v>
                </c:pt>
                <c:pt idx="4">
                  <c:v>617.9676894318059</c:v>
                </c:pt>
                <c:pt idx="5">
                  <c:v>726.0316269443314</c:v>
                </c:pt>
                <c:pt idx="6">
                  <c:v>642.8760336228162</c:v>
                </c:pt>
                <c:pt idx="7">
                  <c:v>672.7049067131698</c:v>
                </c:pt>
              </c:numCache>
            </c:numRef>
          </c:val>
        </c:ser>
        <c:dLbls>
          <c:dLblPos val="ctr"/>
          <c:showLegendKey val="0"/>
          <c:showVal val="1"/>
          <c:showCatName val="0"/>
          <c:showSerName val="0"/>
          <c:showPercent val="0"/>
          <c:showBubbleSize val="0"/>
        </c:dLbls>
        <c:gapWidth val="150"/>
        <c:overlap val="100"/>
        <c:axId val="927114192"/>
        <c:axId val="927119136"/>
      </c:barChart>
      <c:catAx>
        <c:axId val="92711419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S_tradnl"/>
          </a:p>
        </c:txPr>
        <c:crossAx val="927119136"/>
        <c:crosses val="autoZero"/>
        <c:auto val="1"/>
        <c:lblAlgn val="ctr"/>
        <c:lblOffset val="100"/>
        <c:noMultiLvlLbl val="0"/>
      </c:catAx>
      <c:valAx>
        <c:axId val="92711913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s-ES_tradnl"/>
                  <a:t>Millones de USD (DIciemvre 2016)</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s-ES_tradnl"/>
            </a:p>
          </c:txPr>
        </c:title>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S_tradnl"/>
          </a:p>
        </c:txPr>
        <c:crossAx val="9271141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S_tradnl"/>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_trad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87F7D-BFFB-5A40-B003-B4B5DB8F1E03}" type="datetimeFigureOut">
              <a:rPr lang="es-ES_tradnl" smtClean="0"/>
              <a:t>4/5/17</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FBFE9-263F-EB4A-A4FE-3540B4578B7C}" type="slidenum">
              <a:rPr lang="es-ES_tradnl" smtClean="0"/>
              <a:t>‹Nr.›</a:t>
            </a:fld>
            <a:endParaRPr lang="es-ES_tradnl"/>
          </a:p>
        </p:txBody>
      </p:sp>
    </p:spTree>
    <p:extLst>
      <p:ext uri="{BB962C8B-B14F-4D97-AF65-F5344CB8AC3E}">
        <p14:creationId xmlns:p14="http://schemas.microsoft.com/office/powerpoint/2010/main" val="1902866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baseline="0" dirty="0" smtClean="0"/>
              <a:t>También mencionar que la congestión creciente en ciudades de nuestro continente hacen que los costos de transporte suban en el tiempo, si se quiere mantener el mismo estándar de servicio</a:t>
            </a:r>
            <a:endParaRPr lang="es-ES_tradnl" dirty="0"/>
          </a:p>
        </p:txBody>
      </p:sp>
      <p:sp>
        <p:nvSpPr>
          <p:cNvPr id="4" name="Marcador de número de diapositiva 3"/>
          <p:cNvSpPr>
            <a:spLocks noGrp="1"/>
          </p:cNvSpPr>
          <p:nvPr>
            <p:ph type="sldNum" sz="quarter" idx="10"/>
          </p:nvPr>
        </p:nvSpPr>
        <p:spPr/>
        <p:txBody>
          <a:bodyPr/>
          <a:lstStyle/>
          <a:p>
            <a:fld id="{932FBFE9-263F-EB4A-A4FE-3540B4578B7C}" type="slidenum">
              <a:rPr lang="es-ES_tradnl" smtClean="0"/>
              <a:t>3</a:t>
            </a:fld>
            <a:endParaRPr lang="es-ES_tradnl"/>
          </a:p>
        </p:txBody>
      </p:sp>
    </p:spTree>
    <p:extLst>
      <p:ext uri="{BB962C8B-B14F-4D97-AF65-F5344CB8AC3E}">
        <p14:creationId xmlns:p14="http://schemas.microsoft.com/office/powerpoint/2010/main" val="348643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Cuando lo paga el Estado, al final lo están pagando los ciudadanos</a:t>
            </a:r>
            <a:r>
              <a:rPr lang="es-ES_tradnl" baseline="0" dirty="0" smtClean="0"/>
              <a:t>. Sin embargo, dependiendo de la fuente de financiamiento, quienes pagan podrían no ser los mismos que usan los servicios de transporte público). </a:t>
            </a:r>
          </a:p>
        </p:txBody>
      </p:sp>
      <p:sp>
        <p:nvSpPr>
          <p:cNvPr id="4" name="Marcador de número de diapositiva 3"/>
          <p:cNvSpPr>
            <a:spLocks noGrp="1"/>
          </p:cNvSpPr>
          <p:nvPr>
            <p:ph type="sldNum" sz="quarter" idx="10"/>
          </p:nvPr>
        </p:nvSpPr>
        <p:spPr/>
        <p:txBody>
          <a:bodyPr/>
          <a:lstStyle/>
          <a:p>
            <a:fld id="{932FBFE9-263F-EB4A-A4FE-3540B4578B7C}" type="slidenum">
              <a:rPr lang="es-ES_tradnl" smtClean="0"/>
              <a:t>4</a:t>
            </a:fld>
            <a:endParaRPr lang="es-ES_tradnl"/>
          </a:p>
        </p:txBody>
      </p:sp>
    </p:spTree>
    <p:extLst>
      <p:ext uri="{BB962C8B-B14F-4D97-AF65-F5344CB8AC3E}">
        <p14:creationId xmlns:p14="http://schemas.microsoft.com/office/powerpoint/2010/main" val="644812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_tradnl" smtClean="0"/>
              <a:t>Clic para editar título</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smtClean="0"/>
              <a:t>Arrastre la imagen al marcador de posición o haga clic en el icono para agregarla</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smtClean="0"/>
              <a:t>Haga clic para modificar el estilo de texto del patrón</a:t>
            </a:r>
          </a:p>
        </p:txBody>
      </p:sp>
      <p:sp>
        <p:nvSpPr>
          <p:cNvPr id="3" name="Date Placeholder 2"/>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_tradnl" smtClean="0"/>
              <a:t>Clic para editar título</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_tradnl" smtClean="0"/>
              <a:t>Clic para editar título</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smtClean="0"/>
              <a:t>Haga clic para modificar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_tradnl" smtClean="0"/>
              <a:t>Clic para editar título</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_tradnl" smtClean="0"/>
              <a:t>Clic para editar título</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_tradnl" smtClean="0"/>
              <a:t>Haga clic para modificar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_tradnl" smtClean="0"/>
              <a:t>Clic para editar título</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_tradnl" smtClean="0"/>
              <a:t>Haga clic para modificar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ncho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nchor="ct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_tradnl" smtClean="0"/>
              <a:t>Clic para editar título</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_tradnl" smtClean="0"/>
              <a:t>Clic para editar título</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_tradnl" smtClean="0"/>
              <a:t>Clic para editar título</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5/4/17</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Documento_de_Microsoft_Word1.docx"/><Relationship Id="rId5"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file://localhost/Users/cdebittencourt/Desktop/cuadroLey.jpg" TargetMode="External"/></Relationships>
</file>

<file path=ppt/slides/_rels/slide31.xml.rels><?xml version="1.0" encoding="UTF-8" standalone="yes"?>
<Relationships xmlns="http://schemas.openxmlformats.org/package/2006/relationships"><Relationship Id="rId11" Type="http://schemas.openxmlformats.org/officeDocument/2006/relationships/image" Target="file://localhost/Users/cdebittencourt/Desktop/TEscolar.jpg" TargetMode="External"/><Relationship Id="rId12" Type="http://schemas.openxmlformats.org/officeDocument/2006/relationships/image" Target="../media/image38.jpeg"/><Relationship Id="rId13" Type="http://schemas.openxmlformats.org/officeDocument/2006/relationships/image" Target="file://localhost/Users/cdebittencourt/Desktop/Paradero%20Copiapo%CC%81.JPG" TargetMode="External"/><Relationship Id="rId14" Type="http://schemas.openxmlformats.org/officeDocument/2006/relationships/image" Target="../media/image39.jpeg"/><Relationship Id="rId15" Type="http://schemas.openxmlformats.org/officeDocument/2006/relationships/image" Target="file://localhost/Users/cdebittencourt/Desktop/TNE_METRO.jpg" TargetMode="External"/><Relationship Id="rId16" Type="http://schemas.openxmlformats.org/officeDocument/2006/relationships/image" Target="../media/image40.jpeg"/><Relationship Id="rId17"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file://localhost/Users/cdebittencourt/Desktop/rural.jpg" TargetMode="External"/><Relationship Id="rId4" Type="http://schemas.openxmlformats.org/officeDocument/2006/relationships/image" Target="../media/image33.jpeg"/><Relationship Id="rId5" Type="http://schemas.openxmlformats.org/officeDocument/2006/relationships/image" Target="file://localhost/Users/cdebittencourt/Desktop/Collamo.jpg" TargetMode="External"/><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file://localhost/Users/cdebittencourt/Desktop/buses.jpg" TargetMode="External"/><Relationship Id="rId9" Type="http://schemas.openxmlformats.org/officeDocument/2006/relationships/image" Target="../media/image36.jpeg"/><Relationship Id="rId10"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4212" y="314743"/>
            <a:ext cx="8001000" cy="2971801"/>
          </a:xfrm>
        </p:spPr>
        <p:txBody>
          <a:bodyPr/>
          <a:lstStyle/>
          <a:p>
            <a:r>
              <a:rPr lang="es-ES_tradnl" dirty="0" smtClean="0"/>
              <a:t>Subsidios al Transporte público: experiencia </a:t>
            </a:r>
            <a:r>
              <a:rPr lang="es-ES_tradnl" smtClean="0"/>
              <a:t>de Santiago </a:t>
            </a:r>
            <a:r>
              <a:rPr lang="es-ES_tradnl" dirty="0" smtClean="0"/>
              <a:t>de chile</a:t>
            </a:r>
            <a:endParaRPr lang="es-ES_tradnl" dirty="0"/>
          </a:p>
        </p:txBody>
      </p:sp>
      <p:sp>
        <p:nvSpPr>
          <p:cNvPr id="3" name="Subtítulo 2"/>
          <p:cNvSpPr>
            <a:spLocks noGrp="1"/>
          </p:cNvSpPr>
          <p:nvPr>
            <p:ph type="subTitle" idx="1"/>
          </p:nvPr>
        </p:nvSpPr>
        <p:spPr>
          <a:xfrm>
            <a:off x="684212" y="3843867"/>
            <a:ext cx="6445458" cy="2490672"/>
          </a:xfrm>
        </p:spPr>
        <p:txBody>
          <a:bodyPr>
            <a:normAutofit lnSpcReduction="10000"/>
          </a:bodyPr>
          <a:lstStyle/>
          <a:p>
            <a:r>
              <a:rPr lang="es-ES_tradnl" dirty="0" smtClean="0"/>
              <a:t>Andrés Gómez-Lobo</a:t>
            </a:r>
          </a:p>
          <a:p>
            <a:r>
              <a:rPr lang="es-ES_tradnl" dirty="0" smtClean="0"/>
              <a:t>Universidad de Chile</a:t>
            </a:r>
          </a:p>
          <a:p>
            <a:r>
              <a:rPr lang="es-ES_tradnl" dirty="0" smtClean="0"/>
              <a:t>Ex Ministro de Transportes y Telecomunicaciones de Chile</a:t>
            </a:r>
          </a:p>
          <a:p>
            <a:endParaRPr lang="es-ES_tradnl" dirty="0"/>
          </a:p>
          <a:p>
            <a:r>
              <a:rPr lang="es-ES_tradnl" dirty="0" smtClean="0"/>
              <a:t>Ciudad de Panamá, 4-5 de mayo 2017</a:t>
            </a:r>
            <a:endParaRPr lang="es-ES_tradnl" dirty="0"/>
          </a:p>
        </p:txBody>
      </p:sp>
    </p:spTree>
    <p:extLst>
      <p:ext uri="{BB962C8B-B14F-4D97-AF65-F5344CB8AC3E}">
        <p14:creationId xmlns:p14="http://schemas.microsoft.com/office/powerpoint/2010/main" val="1692641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¿cómo transferir los recursos?</a:t>
            </a:r>
            <a:endParaRPr lang="es-ES_tradnl" dirty="0"/>
          </a:p>
        </p:txBody>
      </p:sp>
      <p:sp>
        <p:nvSpPr>
          <p:cNvPr id="3" name="Marcador de contenido 2"/>
          <p:cNvSpPr>
            <a:spLocks noGrp="1"/>
          </p:cNvSpPr>
          <p:nvPr>
            <p:ph idx="1"/>
          </p:nvPr>
        </p:nvSpPr>
        <p:spPr/>
        <p:txBody>
          <a:bodyPr/>
          <a:lstStyle/>
          <a:p>
            <a:r>
              <a:rPr lang="es-ES_tradnl" dirty="0" smtClean="0"/>
              <a:t>¿Al operador? Argentina es un ejemplo. Poco transparente y riesgo de captura de los recursos. No incentiva la eficiencia</a:t>
            </a:r>
          </a:p>
          <a:p>
            <a:endParaRPr lang="es-ES_tradnl" dirty="0"/>
          </a:p>
          <a:p>
            <a:r>
              <a:rPr lang="es-ES_tradnl" dirty="0" smtClean="0"/>
              <a:t>Al usuario: ¿cómo? Ejemplo de Chile</a:t>
            </a:r>
            <a:endParaRPr lang="es-ES_tradnl" dirty="0"/>
          </a:p>
        </p:txBody>
      </p:sp>
    </p:spTree>
    <p:extLst>
      <p:ext uri="{BB962C8B-B14F-4D97-AF65-F5344CB8AC3E}">
        <p14:creationId xmlns:p14="http://schemas.microsoft.com/office/powerpoint/2010/main" val="798335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Economía política de las tarifas y subsidios</a:t>
            </a:r>
            <a:endParaRPr lang="es-ES_tradnl" dirty="0"/>
          </a:p>
        </p:txBody>
      </p:sp>
      <p:sp>
        <p:nvSpPr>
          <p:cNvPr id="3" name="Marcador de contenido 2"/>
          <p:cNvSpPr>
            <a:spLocks noGrp="1"/>
          </p:cNvSpPr>
          <p:nvPr>
            <p:ph idx="1"/>
          </p:nvPr>
        </p:nvSpPr>
        <p:spPr/>
        <p:txBody>
          <a:bodyPr/>
          <a:lstStyle/>
          <a:p>
            <a:r>
              <a:rPr lang="es-ES_tradnl" dirty="0" smtClean="0"/>
              <a:t>Políticamente difícil subir tarifas</a:t>
            </a:r>
          </a:p>
          <a:p>
            <a:r>
              <a:rPr lang="es-ES_tradnl" dirty="0" smtClean="0"/>
              <a:t>Alternativas:</a:t>
            </a:r>
          </a:p>
          <a:p>
            <a:pPr lvl="1"/>
            <a:r>
              <a:rPr lang="es-ES_tradnl" dirty="0" smtClean="0"/>
              <a:t>Blindaje institucional: caso de Chile con panel de expertos vinculante para la autoridad, uso no solo en transporte sino que en agua y saneamiento y otros servicios públicos </a:t>
            </a:r>
          </a:p>
          <a:p>
            <a:pPr lvl="1"/>
            <a:r>
              <a:rPr lang="es-ES_tradnl" dirty="0" smtClean="0"/>
              <a:t>Ciclos de inversión y nuevos servicios: introducir nuevos servicios de mayor calidad a una tarifa más alta (usado históricamente en varios países de la región)</a:t>
            </a:r>
          </a:p>
          <a:p>
            <a:pPr lvl="1"/>
            <a:endParaRPr lang="es-ES_tradnl" dirty="0"/>
          </a:p>
        </p:txBody>
      </p:sp>
    </p:spTree>
    <p:extLst>
      <p:ext uri="{BB962C8B-B14F-4D97-AF65-F5344CB8AC3E}">
        <p14:creationId xmlns:p14="http://schemas.microsoft.com/office/powerpoint/2010/main" val="151359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Experiencia de chile</a:t>
            </a:r>
            <a:endParaRPr lang="es-ES_tradnl" dirty="0"/>
          </a:p>
        </p:txBody>
      </p:sp>
      <p:sp>
        <p:nvSpPr>
          <p:cNvPr id="3" name="Marcador de contenido 2"/>
          <p:cNvSpPr>
            <a:spLocks noGrp="1"/>
          </p:cNvSpPr>
          <p:nvPr>
            <p:ph idx="1"/>
          </p:nvPr>
        </p:nvSpPr>
        <p:spPr/>
        <p:txBody>
          <a:bodyPr/>
          <a:lstStyle/>
          <a:p>
            <a:r>
              <a:rPr lang="es-ES_tradnl" dirty="0" smtClean="0"/>
              <a:t>Aspectos conceptuales</a:t>
            </a:r>
          </a:p>
          <a:p>
            <a:endParaRPr lang="es-ES_tradnl" dirty="0" smtClean="0"/>
          </a:p>
          <a:p>
            <a:r>
              <a:rPr lang="es-ES_tradnl" b="1" dirty="0" smtClean="0"/>
              <a:t>Experiencia de Santiago de Chile</a:t>
            </a:r>
            <a:endParaRPr lang="es-ES_tradnl" b="1" dirty="0"/>
          </a:p>
        </p:txBody>
      </p:sp>
    </p:spTree>
    <p:extLst>
      <p:ext uri="{BB962C8B-B14F-4D97-AF65-F5344CB8AC3E}">
        <p14:creationId xmlns:p14="http://schemas.microsoft.com/office/powerpoint/2010/main" val="1625323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Un poco de historia: antes del año 2007</a:t>
            </a:r>
            <a:endParaRPr lang="es-ES_tradnl" dirty="0"/>
          </a:p>
        </p:txBody>
      </p:sp>
      <p:sp>
        <p:nvSpPr>
          <p:cNvPr id="3" name="Marcador de contenido 2"/>
          <p:cNvSpPr>
            <a:spLocks noGrp="1"/>
          </p:cNvSpPr>
          <p:nvPr>
            <p:ph idx="1"/>
          </p:nvPr>
        </p:nvSpPr>
        <p:spPr/>
        <p:txBody>
          <a:bodyPr/>
          <a:lstStyle/>
          <a:p>
            <a:r>
              <a:rPr lang="es-ES_tradnl" dirty="0" smtClean="0"/>
              <a:t>Antes del año 2007, el sistema de transporte público funcionaba como en la mayoría de las ciudades de nuestra región (y como sigue funcionando en Chile aparte de Santiago)</a:t>
            </a:r>
          </a:p>
          <a:p>
            <a:pPr lvl="1"/>
            <a:r>
              <a:rPr lang="es-ES_tradnl" dirty="0" smtClean="0"/>
              <a:t>Atomización de la propiedad</a:t>
            </a:r>
          </a:p>
          <a:p>
            <a:pPr lvl="1"/>
            <a:r>
              <a:rPr lang="es-ES_tradnl" dirty="0" smtClean="0"/>
              <a:t>Organización en torno a líneas</a:t>
            </a:r>
          </a:p>
          <a:p>
            <a:pPr lvl="1"/>
            <a:r>
              <a:rPr lang="es-ES_tradnl" dirty="0" smtClean="0"/>
              <a:t>Material rodante de mala calidad</a:t>
            </a:r>
          </a:p>
          <a:p>
            <a:pPr lvl="1"/>
            <a:r>
              <a:rPr lang="es-ES_tradnl" dirty="0" smtClean="0"/>
              <a:t>Sin integración modal o tarifaria</a:t>
            </a:r>
          </a:p>
          <a:p>
            <a:pPr lvl="1"/>
            <a:r>
              <a:rPr lang="es-ES_tradnl" dirty="0" smtClean="0"/>
              <a:t>Competencia por pasajeros y accidentes</a:t>
            </a:r>
          </a:p>
          <a:p>
            <a:pPr lvl="1"/>
            <a:r>
              <a:rPr lang="es-ES_tradnl" dirty="0" smtClean="0"/>
              <a:t>Poca tecnología (gestión de flota, </a:t>
            </a:r>
            <a:r>
              <a:rPr lang="es-ES_tradnl" dirty="0" err="1" smtClean="0"/>
              <a:t>gps</a:t>
            </a:r>
            <a:r>
              <a:rPr lang="es-ES_tradnl" dirty="0" smtClean="0"/>
              <a:t>, etc.)</a:t>
            </a:r>
            <a:endParaRPr lang="es-ES_tradnl" dirty="0"/>
          </a:p>
        </p:txBody>
      </p:sp>
      <p:pic>
        <p:nvPicPr>
          <p:cNvPr id="4" name="Imagen 3"/>
          <p:cNvPicPr>
            <a:picLocks noChangeAspect="1"/>
          </p:cNvPicPr>
          <p:nvPr/>
        </p:nvPicPr>
        <p:blipFill>
          <a:blip r:embed="rId2"/>
          <a:stretch>
            <a:fillRect/>
          </a:stretch>
        </p:blipFill>
        <p:spPr>
          <a:xfrm>
            <a:off x="8495034" y="1465262"/>
            <a:ext cx="3289300" cy="2463800"/>
          </a:xfrm>
          <a:prstGeom prst="rect">
            <a:avLst/>
          </a:prstGeom>
        </p:spPr>
      </p:pic>
      <p:pic>
        <p:nvPicPr>
          <p:cNvPr id="5" name="Imagen 4"/>
          <p:cNvPicPr>
            <a:picLocks noChangeAspect="1"/>
          </p:cNvPicPr>
          <p:nvPr/>
        </p:nvPicPr>
        <p:blipFill>
          <a:blip r:embed="rId3"/>
          <a:stretch>
            <a:fillRect/>
          </a:stretch>
        </p:blipFill>
        <p:spPr>
          <a:xfrm>
            <a:off x="8501222" y="4040716"/>
            <a:ext cx="3283112" cy="2675736"/>
          </a:xfrm>
          <a:prstGeom prst="rect">
            <a:avLst/>
          </a:prstGeom>
        </p:spPr>
      </p:pic>
    </p:spTree>
    <p:extLst>
      <p:ext uri="{BB962C8B-B14F-4D97-AF65-F5344CB8AC3E}">
        <p14:creationId xmlns:p14="http://schemas.microsoft.com/office/powerpoint/2010/main" val="809296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La reforma </a:t>
            </a:r>
            <a:endParaRPr lang="es-ES_tradnl" dirty="0"/>
          </a:p>
        </p:txBody>
      </p:sp>
      <p:sp>
        <p:nvSpPr>
          <p:cNvPr id="3" name="Marcador de contenido 2"/>
          <p:cNvSpPr>
            <a:spLocks noGrp="1"/>
          </p:cNvSpPr>
          <p:nvPr>
            <p:ph idx="1"/>
          </p:nvPr>
        </p:nvSpPr>
        <p:spPr/>
        <p:txBody>
          <a:bodyPr/>
          <a:lstStyle/>
          <a:p>
            <a:r>
              <a:rPr lang="es-ES_tradnl" dirty="0" smtClean="0"/>
              <a:t>Reforma profunda y generalizada del sistema (</a:t>
            </a:r>
            <a:r>
              <a:rPr lang="es-ES_tradnl" dirty="0" err="1" smtClean="0"/>
              <a:t>Transantiago</a:t>
            </a:r>
            <a:r>
              <a:rPr lang="es-ES_tradnl" dirty="0" smtClean="0"/>
              <a:t>)</a:t>
            </a:r>
          </a:p>
          <a:p>
            <a:pPr lvl="1"/>
            <a:r>
              <a:rPr lang="es-ES_tradnl" dirty="0" smtClean="0"/>
              <a:t>Sistema tronco-</a:t>
            </a:r>
            <a:r>
              <a:rPr lang="es-ES_tradnl" dirty="0" err="1" smtClean="0"/>
              <a:t>alimentardor</a:t>
            </a:r>
            <a:r>
              <a:rPr lang="es-ES_tradnl" dirty="0" smtClean="0"/>
              <a:t> (licitación 2003 de contratos de vías)</a:t>
            </a:r>
          </a:p>
          <a:p>
            <a:pPr lvl="2"/>
            <a:r>
              <a:rPr lang="es-ES_tradnl" dirty="0" smtClean="0"/>
              <a:t>Formalización de operadores</a:t>
            </a:r>
          </a:p>
          <a:p>
            <a:pPr lvl="2"/>
            <a:r>
              <a:rPr lang="es-ES_tradnl" dirty="0" smtClean="0"/>
              <a:t>Formalización de conductores</a:t>
            </a:r>
          </a:p>
          <a:p>
            <a:pPr lvl="2"/>
            <a:r>
              <a:rPr lang="es-ES_tradnl" dirty="0" smtClean="0"/>
              <a:t>9 contratos licitados originalmente</a:t>
            </a:r>
          </a:p>
          <a:p>
            <a:pPr lvl="1"/>
            <a:r>
              <a:rPr lang="es-ES_tradnl" dirty="0" smtClean="0"/>
              <a:t>Integración tarifaria con Metro (empresa pública)</a:t>
            </a:r>
          </a:p>
          <a:p>
            <a:pPr lvl="1"/>
            <a:r>
              <a:rPr lang="es-ES_tradnl" dirty="0" smtClean="0"/>
              <a:t>Pago con tarjeta de pre-pago</a:t>
            </a:r>
          </a:p>
          <a:p>
            <a:pPr lvl="1"/>
            <a:r>
              <a:rPr lang="es-ES_tradnl" dirty="0" smtClean="0"/>
              <a:t>Administrador Financiero (AFT; licitado el 2005)</a:t>
            </a:r>
          </a:p>
          <a:p>
            <a:pPr lvl="1"/>
            <a:r>
              <a:rPr lang="es-ES_tradnl" dirty="0" smtClean="0"/>
              <a:t>Sistema auto-financiado</a:t>
            </a:r>
          </a:p>
        </p:txBody>
      </p:sp>
    </p:spTree>
    <p:extLst>
      <p:ext uri="{BB962C8B-B14F-4D97-AF65-F5344CB8AC3E}">
        <p14:creationId xmlns:p14="http://schemas.microsoft.com/office/powerpoint/2010/main" val="1296874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Febrero 2007: la crisis</a:t>
            </a:r>
            <a:endParaRPr lang="es-ES_tradnl" dirty="0"/>
          </a:p>
        </p:txBody>
      </p:sp>
      <p:sp>
        <p:nvSpPr>
          <p:cNvPr id="3" name="Marcador de contenido 2"/>
          <p:cNvSpPr>
            <a:spLocks noGrp="1"/>
          </p:cNvSpPr>
          <p:nvPr>
            <p:ph idx="1"/>
          </p:nvPr>
        </p:nvSpPr>
        <p:spPr>
          <a:xfrm>
            <a:off x="684212" y="685800"/>
            <a:ext cx="6433167" cy="3615267"/>
          </a:xfrm>
        </p:spPr>
        <p:txBody>
          <a:bodyPr/>
          <a:lstStyle/>
          <a:p>
            <a:r>
              <a:rPr lang="es-ES_tradnl" dirty="0" smtClean="0"/>
              <a:t>La reforma generó una crisis profunda:</a:t>
            </a:r>
          </a:p>
          <a:p>
            <a:pPr lvl="1"/>
            <a:r>
              <a:rPr lang="es-ES_tradnl" dirty="0" smtClean="0"/>
              <a:t>Insuficiencia de flota (de 8.000 buses se pasó a 4.500 buses; por necesidad de autofinanciamiento)</a:t>
            </a:r>
          </a:p>
          <a:p>
            <a:pPr lvl="1"/>
            <a:r>
              <a:rPr lang="es-ES_tradnl" dirty="0" smtClean="0"/>
              <a:t>Aumento significativo de trasbordos</a:t>
            </a:r>
          </a:p>
          <a:p>
            <a:pPr lvl="1"/>
            <a:r>
              <a:rPr lang="es-ES_tradnl" dirty="0" smtClean="0"/>
              <a:t>Contratos mal diseñados (no incentivaban operación)</a:t>
            </a:r>
          </a:p>
          <a:p>
            <a:pPr lvl="1"/>
            <a:r>
              <a:rPr lang="es-ES_tradnl" dirty="0" smtClean="0"/>
              <a:t>Falta de infraestructura</a:t>
            </a:r>
          </a:p>
        </p:txBody>
      </p:sp>
      <p:pic>
        <p:nvPicPr>
          <p:cNvPr id="4" name="Imagen 3"/>
          <p:cNvPicPr>
            <a:picLocks noChangeAspect="1"/>
          </p:cNvPicPr>
          <p:nvPr/>
        </p:nvPicPr>
        <p:blipFill>
          <a:blip r:embed="rId2"/>
          <a:stretch>
            <a:fillRect/>
          </a:stretch>
        </p:blipFill>
        <p:spPr>
          <a:xfrm>
            <a:off x="6874184" y="1034725"/>
            <a:ext cx="4633031" cy="3382767"/>
          </a:xfrm>
          <a:prstGeom prst="rect">
            <a:avLst/>
          </a:prstGeom>
        </p:spPr>
      </p:pic>
    </p:spTree>
    <p:extLst>
      <p:ext uri="{BB962C8B-B14F-4D97-AF65-F5344CB8AC3E}">
        <p14:creationId xmlns:p14="http://schemas.microsoft.com/office/powerpoint/2010/main" val="129306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Saliendo de la crisis: 2007-2010</a:t>
            </a:r>
            <a:endParaRPr lang="es-ES_tradnl" dirty="0"/>
          </a:p>
        </p:txBody>
      </p:sp>
      <p:sp>
        <p:nvSpPr>
          <p:cNvPr id="3" name="Marcador de contenido 2"/>
          <p:cNvSpPr>
            <a:spLocks noGrp="1"/>
          </p:cNvSpPr>
          <p:nvPr>
            <p:ph idx="1"/>
          </p:nvPr>
        </p:nvSpPr>
        <p:spPr/>
        <p:txBody>
          <a:bodyPr/>
          <a:lstStyle/>
          <a:p>
            <a:r>
              <a:rPr lang="es-ES_tradnl" dirty="0" smtClean="0"/>
              <a:t>Se requirió un aumento importante de flota (actualmente </a:t>
            </a:r>
            <a:r>
              <a:rPr lang="es-ES_tradnl" dirty="0" smtClean="0"/>
              <a:t>6.646, </a:t>
            </a:r>
            <a:r>
              <a:rPr lang="es-ES_tradnl" dirty="0" smtClean="0"/>
              <a:t>aún insuficiente)</a:t>
            </a:r>
          </a:p>
          <a:p>
            <a:r>
              <a:rPr lang="es-ES_tradnl" dirty="0" smtClean="0"/>
              <a:t>Cambio en los contratos (2007, 2009, 2012)</a:t>
            </a:r>
          </a:p>
          <a:p>
            <a:r>
              <a:rPr lang="es-ES_tradnl" dirty="0" smtClean="0"/>
              <a:t>Cambio en la malla de recorridos</a:t>
            </a:r>
          </a:p>
          <a:p>
            <a:r>
              <a:rPr lang="es-ES_tradnl" dirty="0" smtClean="0"/>
              <a:t>Tarifa congelada (hasta 2010)</a:t>
            </a:r>
          </a:p>
          <a:p>
            <a:r>
              <a:rPr lang="es-ES_tradnl" dirty="0" smtClean="0"/>
              <a:t>¿Cómo financiar los mayores costos?</a:t>
            </a:r>
            <a:endParaRPr lang="es-ES_tradnl" dirty="0"/>
          </a:p>
        </p:txBody>
      </p:sp>
    </p:spTree>
    <p:extLst>
      <p:ext uri="{BB962C8B-B14F-4D97-AF65-F5344CB8AC3E}">
        <p14:creationId xmlns:p14="http://schemas.microsoft.com/office/powerpoint/2010/main" val="143377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Ley nacional de subsidio al transporte público: ley 20.378</a:t>
            </a:r>
            <a:endParaRPr lang="es-ES_tradnl" dirty="0"/>
          </a:p>
        </p:txBody>
      </p:sp>
      <p:sp>
        <p:nvSpPr>
          <p:cNvPr id="3" name="Marcador de contenido 2"/>
          <p:cNvSpPr>
            <a:spLocks noGrp="1"/>
          </p:cNvSpPr>
          <p:nvPr>
            <p:ph idx="1"/>
          </p:nvPr>
        </p:nvSpPr>
        <p:spPr/>
        <p:txBody>
          <a:bodyPr/>
          <a:lstStyle/>
          <a:p>
            <a:r>
              <a:rPr lang="es-ES_tradnl" dirty="0" smtClean="0"/>
              <a:t>Aprobada en agosto 2009</a:t>
            </a:r>
          </a:p>
          <a:p>
            <a:r>
              <a:rPr lang="es-ES_tradnl" dirty="0" smtClean="0"/>
              <a:t>Creó un subsidio permanente y otro transitorio</a:t>
            </a:r>
          </a:p>
          <a:p>
            <a:r>
              <a:rPr lang="es-ES_tradnl" dirty="0" smtClean="0"/>
              <a:t>Creó la figura del panel de expertos independiente que fija la tarifa del sistema</a:t>
            </a:r>
          </a:p>
          <a:p>
            <a:r>
              <a:rPr lang="es-ES_tradnl" dirty="0" smtClean="0"/>
              <a:t>Fondos “espejos” para regiones</a:t>
            </a:r>
          </a:p>
          <a:p>
            <a:r>
              <a:rPr lang="es-ES_tradnl" dirty="0" smtClean="0"/>
              <a:t>Modificada el 2013 y 2015: aumento de subsidios</a:t>
            </a:r>
          </a:p>
          <a:p>
            <a:endParaRPr lang="es-ES_tradnl" dirty="0"/>
          </a:p>
        </p:txBody>
      </p:sp>
    </p:spTree>
    <p:extLst>
      <p:ext uri="{BB962C8B-B14F-4D97-AF65-F5344CB8AC3E}">
        <p14:creationId xmlns:p14="http://schemas.microsoft.com/office/powerpoint/2010/main" val="269387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366623"/>
            <a:ext cx="8534400" cy="1507067"/>
          </a:xfrm>
        </p:spPr>
        <p:txBody>
          <a:bodyPr/>
          <a:lstStyle/>
          <a:p>
            <a:r>
              <a:rPr lang="es-ES" dirty="0" smtClean="0"/>
              <a:t>Santiago Hoy</a:t>
            </a:r>
            <a:endParaRPr lang="es-ES" dirty="0"/>
          </a:p>
        </p:txBody>
      </p:sp>
      <p:sp>
        <p:nvSpPr>
          <p:cNvPr id="5" name="4 Marcador de contenido"/>
          <p:cNvSpPr txBox="1">
            <a:spLocks/>
          </p:cNvSpPr>
          <p:nvPr/>
        </p:nvSpPr>
        <p:spPr>
          <a:xfrm>
            <a:off x="5359698" y="532660"/>
            <a:ext cx="4242757" cy="453751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endParaRPr lang="en-US" dirty="0" smtClean="0"/>
          </a:p>
          <a:p>
            <a:r>
              <a:rPr lang="es-CL" dirty="0" smtClean="0"/>
              <a:t>7 Millones de Habitantes Aprox. </a:t>
            </a:r>
          </a:p>
          <a:p>
            <a:r>
              <a:rPr lang="es-CL" dirty="0" smtClean="0"/>
              <a:t>US$ 14,000 Ingreso per capita</a:t>
            </a:r>
          </a:p>
          <a:p>
            <a:r>
              <a:rPr lang="es-CL" dirty="0" smtClean="0"/>
              <a:t>680 km2 (Area Urbana )</a:t>
            </a:r>
          </a:p>
          <a:p>
            <a:r>
              <a:rPr lang="es-CL" dirty="0" smtClean="0"/>
              <a:t>34 comunas</a:t>
            </a:r>
          </a:p>
          <a:p>
            <a:r>
              <a:rPr lang="es-CL" dirty="0" smtClean="0"/>
              <a:t>2.6 viajes diarios por habitante</a:t>
            </a:r>
          </a:p>
          <a:p>
            <a:r>
              <a:rPr lang="es-CL" dirty="0" smtClean="0"/>
              <a:t>1.3 millones de vehículos privados </a:t>
            </a:r>
          </a:p>
          <a:p>
            <a:pPr algn="ctr"/>
            <a:r>
              <a:rPr lang="es-CL" dirty="0" smtClean="0"/>
              <a:t>0.2 vehiculos/hab.</a:t>
            </a:r>
          </a:p>
          <a:p>
            <a:pPr marL="461204" lvl="1" indent="0">
              <a:buFont typeface="Wingdings 3" panose="05040102010807070707" pitchFamily="18" charset="2"/>
              <a:buNone/>
            </a:pPr>
            <a:endParaRPr lang="en-US" dirty="0"/>
          </a:p>
        </p:txBody>
      </p:sp>
      <p:pic>
        <p:nvPicPr>
          <p:cNvPr id="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6230" y="215036"/>
            <a:ext cx="2737887" cy="2098584"/>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23 Rectángulo"/>
          <p:cNvSpPr/>
          <p:nvPr/>
        </p:nvSpPr>
        <p:spPr>
          <a:xfrm>
            <a:off x="2325102" y="830009"/>
            <a:ext cx="511477" cy="593883"/>
          </a:xfrm>
          <a:prstGeom prst="rect">
            <a:avLst/>
          </a:prstGeom>
          <a:noFill/>
          <a:ln w="28575">
            <a:solidFill>
              <a:srgbClr val="EF4144"/>
            </a:solidFill>
          </a:ln>
        </p:spPr>
        <p:style>
          <a:lnRef idx="1">
            <a:schemeClr val="accent1"/>
          </a:lnRef>
          <a:fillRef idx="3">
            <a:schemeClr val="accent1"/>
          </a:fillRef>
          <a:effectRef idx="2">
            <a:schemeClr val="accent1"/>
          </a:effectRef>
          <a:fontRef idx="minor">
            <a:schemeClr val="lt1"/>
          </a:fontRef>
        </p:style>
        <p:txBody>
          <a:bodyPr lIns="92270" tIns="46138" rIns="92270" bIns="46138" rtlCol="0" anchor="ctr"/>
          <a:lstStyle/>
          <a:p>
            <a:pPr algn="ctr"/>
            <a:endParaRPr lang="en-US">
              <a:solidFill>
                <a:prstClr val="white"/>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229" y="2389430"/>
            <a:ext cx="3429341" cy="338437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1 Flecha curvada hacia la izquierda"/>
          <p:cNvSpPr/>
          <p:nvPr/>
        </p:nvSpPr>
        <p:spPr>
          <a:xfrm rot="20138373">
            <a:off x="3495603" y="285200"/>
            <a:ext cx="1316718" cy="3427622"/>
          </a:xfrm>
          <a:prstGeom prst="curved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2270" tIns="46138" rIns="92270" bIns="46138" rtlCol="0" anchor="ctr"/>
          <a:lstStyle/>
          <a:p>
            <a:pPr algn="ctr"/>
            <a:endParaRPr lang="es-CL">
              <a:solidFill>
                <a:srgbClr val="FF0000"/>
              </a:solidFill>
            </a:endParaRPr>
          </a:p>
        </p:txBody>
      </p:sp>
    </p:spTree>
    <p:extLst>
      <p:ext uri="{BB962C8B-B14F-4D97-AF65-F5344CB8AC3E}">
        <p14:creationId xmlns:p14="http://schemas.microsoft.com/office/powerpoint/2010/main" val="2792665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172244"/>
            <a:ext cx="8534400" cy="1507067"/>
          </a:xfrm>
        </p:spPr>
        <p:txBody>
          <a:bodyPr/>
          <a:lstStyle/>
          <a:p>
            <a:r>
              <a:rPr lang="es-ES" dirty="0" smtClean="0"/>
              <a:t>EL sistema hoy</a:t>
            </a:r>
            <a:endParaRPr lang="es-ES" dirty="0"/>
          </a:p>
        </p:txBody>
      </p:sp>
      <p:pic>
        <p:nvPicPr>
          <p:cNvPr id="4" name="Picture 2" descr="http://192.168.2.100/archivos/logocolorMTT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3156" y="351929"/>
            <a:ext cx="1511300" cy="137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38" y="3512919"/>
            <a:ext cx="2132012" cy="136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39 Imagen" descr="estrutura dt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9345" y="2149256"/>
            <a:ext cx="7306281" cy="4311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2 Rectángulo"/>
          <p:cNvSpPr>
            <a:spLocks noChangeArrowheads="1"/>
          </p:cNvSpPr>
          <p:nvPr/>
        </p:nvSpPr>
        <p:spPr bwMode="auto">
          <a:xfrm>
            <a:off x="276278" y="568107"/>
            <a:ext cx="4365625" cy="2784475"/>
          </a:xfrm>
          <a:prstGeom prst="rect">
            <a:avLst/>
          </a:prstGeom>
          <a:noFill/>
          <a:ln w="9525">
            <a:noFill/>
            <a:miter lim="800000"/>
            <a:headEnd/>
            <a:tailEnd/>
          </a:ln>
        </p:spPr>
        <p:txBody>
          <a:bodyPr lIns="90414" tIns="45209" rIns="90414" bIns="45209">
            <a:spAutoFit/>
          </a:bodyPr>
          <a:lstStyle/>
          <a:p>
            <a:pPr marL="173038" indent="-171450" defTabSz="909638" eaLnBrk="1" hangingPunct="1">
              <a:spcAft>
                <a:spcPts val="600"/>
              </a:spcAft>
              <a:buFont typeface="Arial" charset="0"/>
              <a:buChar char="•"/>
              <a:tabLst>
                <a:tab pos="171450" algn="l"/>
              </a:tabLst>
            </a:pPr>
            <a:r>
              <a:rPr lang="es-CL" sz="1400" b="1" dirty="0">
                <a:solidFill>
                  <a:srgbClr val="595959"/>
                </a:solidFill>
                <a:cs typeface="Verdana" charset="0"/>
              </a:rPr>
              <a:t>El Sistema Integrado:</a:t>
            </a:r>
          </a:p>
          <a:p>
            <a:pPr marL="625475" lvl="1" indent="-171450" defTabSz="909638" eaLnBrk="1" hangingPunct="1">
              <a:spcAft>
                <a:spcPts val="600"/>
              </a:spcAft>
              <a:buFont typeface="Arial" charset="0"/>
              <a:buChar char="•"/>
              <a:tabLst>
                <a:tab pos="171450" algn="l"/>
              </a:tabLst>
            </a:pPr>
            <a:r>
              <a:rPr lang="es-CL" sz="1400" dirty="0">
                <a:solidFill>
                  <a:srgbClr val="595959"/>
                </a:solidFill>
                <a:cs typeface="Verdana" charset="0"/>
              </a:rPr>
              <a:t>7 empresas operadoras de buses</a:t>
            </a:r>
          </a:p>
          <a:p>
            <a:pPr marL="625475" lvl="1" indent="-171450" defTabSz="909638" eaLnBrk="1" hangingPunct="1">
              <a:spcAft>
                <a:spcPts val="600"/>
              </a:spcAft>
              <a:buFont typeface="Arial" charset="0"/>
              <a:buChar char="•"/>
              <a:tabLst>
                <a:tab pos="171450" algn="l"/>
              </a:tabLst>
            </a:pPr>
            <a:r>
              <a:rPr lang="es-CL" sz="1400" dirty="0">
                <a:solidFill>
                  <a:srgbClr val="595959"/>
                </a:solidFill>
                <a:cs typeface="Verdana" charset="0"/>
              </a:rPr>
              <a:t>Metro</a:t>
            </a:r>
          </a:p>
          <a:p>
            <a:pPr marL="625475" lvl="1" indent="-171450" defTabSz="909638" eaLnBrk="1" hangingPunct="1">
              <a:spcAft>
                <a:spcPts val="600"/>
              </a:spcAft>
              <a:buFont typeface="Arial" charset="0"/>
              <a:buChar char="•"/>
              <a:tabLst>
                <a:tab pos="171450" algn="l"/>
              </a:tabLst>
            </a:pPr>
            <a:r>
              <a:rPr lang="es-CL" sz="1400" dirty="0">
                <a:solidFill>
                  <a:srgbClr val="595959"/>
                </a:solidFill>
                <a:cs typeface="Verdana" charset="0"/>
              </a:rPr>
              <a:t>1 Línea de tren suburbano (2016)</a:t>
            </a:r>
          </a:p>
          <a:p>
            <a:pPr marL="625475" lvl="1" indent="-171450" defTabSz="909638" eaLnBrk="1" hangingPunct="1">
              <a:spcAft>
                <a:spcPts val="600"/>
              </a:spcAft>
              <a:buFont typeface="Arial" charset="0"/>
              <a:buChar char="•"/>
              <a:tabLst>
                <a:tab pos="171450" algn="l"/>
              </a:tabLst>
            </a:pPr>
            <a:r>
              <a:rPr lang="es-CL" sz="1400" dirty="0">
                <a:solidFill>
                  <a:srgbClr val="595959"/>
                </a:solidFill>
                <a:cs typeface="Verdana" charset="0"/>
              </a:rPr>
              <a:t>Servicios Tecnológicos, de Recaudo y Administración Financiera</a:t>
            </a:r>
          </a:p>
          <a:p>
            <a:pPr marL="173038" indent="-171450" defTabSz="909638" eaLnBrk="1" hangingPunct="1">
              <a:spcAft>
                <a:spcPts val="600"/>
              </a:spcAft>
              <a:buFont typeface="Arial" charset="0"/>
              <a:buChar char="•"/>
              <a:tabLst>
                <a:tab pos="171450" algn="l"/>
              </a:tabLst>
            </a:pPr>
            <a:r>
              <a:rPr lang="es-CL" sz="1400" b="1" dirty="0">
                <a:solidFill>
                  <a:srgbClr val="595959"/>
                </a:solidFill>
                <a:cs typeface="Verdana" charset="0"/>
              </a:rPr>
              <a:t>Reguladas por MTT a través de DTPM</a:t>
            </a:r>
            <a:endParaRPr lang="es-CL" sz="1400" dirty="0">
              <a:solidFill>
                <a:srgbClr val="595959"/>
              </a:solidFill>
              <a:cs typeface="Verdana" charset="0"/>
            </a:endParaRPr>
          </a:p>
          <a:p>
            <a:pPr marL="173038" indent="-171450" defTabSz="909638" eaLnBrk="1" hangingPunct="1">
              <a:spcAft>
                <a:spcPts val="600"/>
              </a:spcAft>
              <a:buFont typeface="Arial" charset="0"/>
              <a:buChar char="•"/>
              <a:tabLst>
                <a:tab pos="171450" algn="l"/>
              </a:tabLst>
            </a:pPr>
            <a:r>
              <a:rPr lang="es-CL" sz="1400" b="1" dirty="0">
                <a:solidFill>
                  <a:srgbClr val="595959"/>
                </a:solidFill>
                <a:cs typeface="Verdana" charset="0"/>
              </a:rPr>
              <a:t>Integración Tarifaria</a:t>
            </a:r>
            <a:r>
              <a:rPr lang="es-CL" sz="1400" dirty="0">
                <a:solidFill>
                  <a:srgbClr val="595959"/>
                </a:solidFill>
                <a:cs typeface="Verdana" charset="0"/>
              </a:rPr>
              <a:t>, con medio único de pago (tarjeta inteligente sin contacto)</a:t>
            </a:r>
          </a:p>
          <a:p>
            <a:pPr marL="173038" indent="-171450" defTabSz="909638" eaLnBrk="1" hangingPunct="1">
              <a:spcAft>
                <a:spcPts val="1200"/>
              </a:spcAft>
              <a:buFont typeface="Arial" charset="0"/>
              <a:buChar char="•"/>
              <a:tabLst>
                <a:tab pos="171450" algn="l"/>
              </a:tabLst>
            </a:pPr>
            <a:endParaRPr lang="es-CL" sz="1400" dirty="0">
              <a:solidFill>
                <a:srgbClr val="000000"/>
              </a:solidFill>
              <a:cs typeface="Verdana" charset="0"/>
            </a:endParaRPr>
          </a:p>
        </p:txBody>
      </p:sp>
      <p:pic>
        <p:nvPicPr>
          <p:cNvPr id="9" name="Imagen 9" descr="Cosa.png"/>
          <p:cNvPicPr>
            <a:picLocks noChangeAspect="1"/>
          </p:cNvPicPr>
          <p:nvPr/>
        </p:nvPicPr>
        <p:blipFill>
          <a:blip r:embed="rId5" cstate="print">
            <a:duotone>
              <a:prstClr val="black"/>
              <a:srgbClr val="C00000">
                <a:tint val="45000"/>
                <a:satMod val="400000"/>
              </a:srgbClr>
            </a:duotone>
            <a:lum bright="-30000"/>
            <a:extLst/>
          </a:blip>
          <a:stretch>
            <a:fillRect/>
          </a:stretch>
        </p:blipFill>
        <p:spPr bwMode="auto">
          <a:xfrm rot="10800000">
            <a:off x="8344616" y="1726704"/>
            <a:ext cx="1630306" cy="460250"/>
          </a:xfrm>
          <a:prstGeom prst="rect">
            <a:avLst/>
          </a:prstGeom>
        </p:spPr>
      </p:pic>
    </p:spTree>
    <p:extLst>
      <p:ext uri="{BB962C8B-B14F-4D97-AF65-F5344CB8AC3E}">
        <p14:creationId xmlns:p14="http://schemas.microsoft.com/office/powerpoint/2010/main" val="1721843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Experiencia de chile</a:t>
            </a:r>
            <a:endParaRPr lang="es-ES_tradnl" dirty="0"/>
          </a:p>
        </p:txBody>
      </p:sp>
      <p:sp>
        <p:nvSpPr>
          <p:cNvPr id="3" name="Marcador de contenido 2"/>
          <p:cNvSpPr>
            <a:spLocks noGrp="1"/>
          </p:cNvSpPr>
          <p:nvPr>
            <p:ph idx="1"/>
          </p:nvPr>
        </p:nvSpPr>
        <p:spPr/>
        <p:txBody>
          <a:bodyPr/>
          <a:lstStyle/>
          <a:p>
            <a:r>
              <a:rPr lang="es-ES_tradnl" b="1" dirty="0" smtClean="0"/>
              <a:t>Aspectos conceptuales</a:t>
            </a:r>
          </a:p>
          <a:p>
            <a:endParaRPr lang="es-ES_tradnl" dirty="0"/>
          </a:p>
          <a:p>
            <a:r>
              <a:rPr lang="es-ES_tradnl" dirty="0" smtClean="0"/>
              <a:t>Experiencia de Santiago de Chile</a:t>
            </a:r>
            <a:endParaRPr lang="es-ES_tradnl" dirty="0"/>
          </a:p>
        </p:txBody>
      </p:sp>
    </p:spTree>
    <p:extLst>
      <p:ext uri="{BB962C8B-B14F-4D97-AF65-F5344CB8AC3E}">
        <p14:creationId xmlns:p14="http://schemas.microsoft.com/office/powerpoint/2010/main" val="2123641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Característica de los viajes</a:t>
            </a:r>
            <a:endParaRPr lang="es-ES"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09" y="699546"/>
            <a:ext cx="7131050" cy="322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22 Rectángulo"/>
          <p:cNvSpPr/>
          <p:nvPr/>
        </p:nvSpPr>
        <p:spPr>
          <a:xfrm>
            <a:off x="2651121" y="1367883"/>
            <a:ext cx="5926138" cy="719138"/>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lIns="91431" tIns="45716" rIns="91431" bIns="45716" anchor="ctr"/>
          <a:lstStyle/>
          <a:p>
            <a:pPr algn="ctr" eaLnBrk="1" hangingPunct="1"/>
            <a:endParaRPr lang="es-CL">
              <a:solidFill>
                <a:srgbClr val="FFFFFF"/>
              </a:solidFill>
              <a:latin typeface="Calibri" charset="0"/>
              <a:ea typeface="ヒラギノ角ゴ Pro W3" charset="0"/>
              <a:cs typeface="ヒラギノ角ゴ Pro W3" charset="0"/>
            </a:endParaRPr>
          </a:p>
        </p:txBody>
      </p:sp>
      <p:sp>
        <p:nvSpPr>
          <p:cNvPr id="6" name="23 CuadroTexto"/>
          <p:cNvSpPr txBox="1">
            <a:spLocks noChangeArrowheads="1"/>
          </p:cNvSpPr>
          <p:nvPr/>
        </p:nvSpPr>
        <p:spPr bwMode="auto">
          <a:xfrm>
            <a:off x="8794536" y="1490121"/>
            <a:ext cx="10572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2400" b="1" dirty="0">
                <a:solidFill>
                  <a:srgbClr val="C00000"/>
                </a:solidFill>
                <a:latin typeface="Arial" charset="0"/>
                <a:ea typeface="ヒラギノ角ゴ Pro W3" charset="0"/>
                <a:cs typeface="Arial" charset="0"/>
              </a:rPr>
              <a:t>40,7%</a:t>
            </a:r>
          </a:p>
        </p:txBody>
      </p:sp>
      <p:pic>
        <p:nvPicPr>
          <p:cNvPr id="7" name="24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7659" y="3768183"/>
            <a:ext cx="2268537"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3 Marcador de texto"/>
          <p:cNvSpPr txBox="1">
            <a:spLocks/>
          </p:cNvSpPr>
          <p:nvPr/>
        </p:nvSpPr>
        <p:spPr>
          <a:xfrm>
            <a:off x="1730371" y="124871"/>
            <a:ext cx="7442200" cy="358775"/>
          </a:xfrm>
          <a:prstGeom prst="rect">
            <a:avLst/>
          </a:prstGeom>
        </p:spPr>
        <p:txBody>
          <a:bodyPr lIns="90516" tIns="45258" rIns="90516" bIns="45258"/>
          <a:lstStyle/>
          <a:p>
            <a:pPr defTabSz="905165">
              <a:spcBef>
                <a:spcPct val="20000"/>
              </a:spcBef>
              <a:defRPr/>
            </a:pPr>
            <a:r>
              <a:rPr lang="es-CL" sz="1600" dirty="0">
                <a:solidFill>
                  <a:srgbClr val="7F7F7F"/>
                </a:solidFill>
                <a:latin typeface="+mn-lt"/>
                <a:ea typeface="+mn-ea"/>
                <a:cs typeface="+mn-cs"/>
              </a:rPr>
              <a:t>ENCUESTA ORIGEN DESTINO DE VIAJES | 2012</a:t>
            </a:r>
          </a:p>
        </p:txBody>
      </p:sp>
      <p:cxnSp>
        <p:nvCxnSpPr>
          <p:cNvPr id="9" name="12 Conector recto de flecha"/>
          <p:cNvCxnSpPr>
            <a:stCxn id="6" idx="2"/>
          </p:cNvCxnSpPr>
          <p:nvPr/>
        </p:nvCxnSpPr>
        <p:spPr>
          <a:xfrm flipH="1">
            <a:off x="9172571" y="1950496"/>
            <a:ext cx="150603" cy="1650347"/>
          </a:xfrm>
          <a:prstGeom prst="straightConnector1">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632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27 Grupo"/>
          <p:cNvGrpSpPr>
            <a:grpSpLocks/>
          </p:cNvGrpSpPr>
          <p:nvPr/>
        </p:nvGrpSpPr>
        <p:grpSpPr bwMode="auto">
          <a:xfrm>
            <a:off x="1258582" y="1911269"/>
            <a:ext cx="2686230" cy="1220787"/>
            <a:chOff x="186826" y="2708920"/>
            <a:chExt cx="2728990" cy="1224830"/>
          </a:xfrm>
        </p:grpSpPr>
        <p:sp>
          <p:nvSpPr>
            <p:cNvPr id="7" name="10 CuadroTexto"/>
            <p:cNvSpPr txBox="1">
              <a:spLocks noChangeArrowheads="1"/>
            </p:cNvSpPr>
            <p:nvPr/>
          </p:nvSpPr>
          <p:spPr bwMode="auto">
            <a:xfrm>
              <a:off x="1115616" y="2852936"/>
              <a:ext cx="1800200" cy="1080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70" tIns="46138" rIns="92270" bIns="46138">
              <a:spAutoFit/>
            </a:bodyPr>
            <a:lstStyle>
              <a:lvl1pPr defTabSz="450850">
                <a:defRPr sz="3200">
                  <a:solidFill>
                    <a:schemeClr val="tx1"/>
                  </a:solidFill>
                  <a:latin typeface="Calibri" charset="0"/>
                  <a:ea typeface="MS PGothic" charset="0"/>
                  <a:cs typeface="ＭＳ Ｐゴシック" charset="0"/>
                </a:defRPr>
              </a:lvl1pPr>
              <a:lvl2pPr marL="742950" indent="-285750" defTabSz="450850">
                <a:defRPr sz="2800">
                  <a:solidFill>
                    <a:schemeClr val="tx1"/>
                  </a:solidFill>
                  <a:latin typeface="Calibri" charset="0"/>
                  <a:ea typeface="MS PGothic" charset="0"/>
                </a:defRPr>
              </a:lvl2pPr>
              <a:lvl3pPr marL="1143000" indent="-228600" defTabSz="450850">
                <a:defRPr sz="2400">
                  <a:solidFill>
                    <a:schemeClr val="tx1"/>
                  </a:solidFill>
                  <a:latin typeface="Calibri" charset="0"/>
                  <a:ea typeface="MS PGothic" charset="0"/>
                </a:defRPr>
              </a:lvl3pPr>
              <a:lvl4pPr marL="1600200" indent="-228600" defTabSz="450850">
                <a:defRPr sz="2000">
                  <a:solidFill>
                    <a:schemeClr val="tx1"/>
                  </a:solidFill>
                  <a:latin typeface="Calibri" charset="0"/>
                  <a:ea typeface="MS PGothic" charset="0"/>
                </a:defRPr>
              </a:lvl4pPr>
              <a:lvl5pPr marL="2057400" indent="-228600" defTabSz="450850">
                <a:defRPr sz="2000">
                  <a:solidFill>
                    <a:schemeClr val="tx1"/>
                  </a:solidFill>
                  <a:latin typeface="Calibri" charset="0"/>
                  <a:ea typeface="MS PGothic" charset="0"/>
                </a:defRPr>
              </a:lvl5pPr>
              <a:lvl6pPr marL="2514600" indent="-228600" defTabSz="450850"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0850"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0850"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0850"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600" b="1">
                  <a:solidFill>
                    <a:srgbClr val="000000"/>
                  </a:solidFill>
                  <a:latin typeface="Arial" charset="0"/>
                  <a:ea typeface="ヒラギノ角ゴ Pro W3" charset="0"/>
                  <a:cs typeface="Arial" charset="0"/>
                </a:rPr>
                <a:t>Directorio de Transporte Público Metropolitano</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26" y="2708920"/>
              <a:ext cx="962973" cy="1211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0" name="34 Grupo"/>
          <p:cNvGrpSpPr>
            <a:grpSpLocks/>
          </p:cNvGrpSpPr>
          <p:nvPr/>
        </p:nvGrpSpPr>
        <p:grpSpPr bwMode="auto">
          <a:xfrm>
            <a:off x="999592" y="3888014"/>
            <a:ext cx="4177952" cy="1848217"/>
            <a:chOff x="235256" y="5024315"/>
            <a:chExt cx="3544656" cy="1513484"/>
          </a:xfrm>
        </p:grpSpPr>
        <p:grpSp>
          <p:nvGrpSpPr>
            <p:cNvPr id="21" name="27 Grupo"/>
            <p:cNvGrpSpPr>
              <a:grpSpLocks/>
            </p:cNvGrpSpPr>
            <p:nvPr/>
          </p:nvGrpSpPr>
          <p:grpSpPr bwMode="auto">
            <a:xfrm>
              <a:off x="235256" y="5292368"/>
              <a:ext cx="3544656" cy="1245431"/>
              <a:chOff x="231580" y="5278892"/>
              <a:chExt cx="3489271" cy="1242260"/>
            </a:xfrm>
          </p:grpSpPr>
          <p:sp>
            <p:nvSpPr>
              <p:cNvPr id="23" name="17 Elipse"/>
              <p:cNvSpPr/>
              <p:nvPr/>
            </p:nvSpPr>
            <p:spPr>
              <a:xfrm>
                <a:off x="231580" y="5418434"/>
                <a:ext cx="973084" cy="944054"/>
              </a:xfrm>
              <a:prstGeom prst="ellipse">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lIns="91347" tIns="45677" rIns="91347" bIns="45677" anchor="ctr"/>
              <a:lstStyle/>
              <a:p>
                <a:pPr algn="ctr" defTabSz="451931" eaLnBrk="1" hangingPunct="1">
                  <a:defRPr/>
                </a:pPr>
                <a:r>
                  <a:rPr lang="es-CL" sz="1200" dirty="0" smtClean="0">
                    <a:solidFill>
                      <a:prstClr val="white"/>
                    </a:solidFill>
                  </a:rPr>
                  <a:t>6.646</a:t>
                </a:r>
                <a:endParaRPr lang="es-CL" sz="1200" dirty="0">
                  <a:solidFill>
                    <a:prstClr val="white"/>
                  </a:solidFill>
                </a:endParaRPr>
              </a:p>
              <a:p>
                <a:pPr algn="ctr" defTabSz="451931" eaLnBrk="1" hangingPunct="1">
                  <a:defRPr/>
                </a:pPr>
                <a:r>
                  <a:rPr lang="es-CL" sz="1200" dirty="0">
                    <a:solidFill>
                      <a:prstClr val="white"/>
                    </a:solidFill>
                  </a:rPr>
                  <a:t> buses urbanos</a:t>
                </a:r>
              </a:p>
            </p:txBody>
          </p:sp>
          <p:sp>
            <p:nvSpPr>
              <p:cNvPr id="24" name="18 Elipse"/>
              <p:cNvSpPr/>
              <p:nvPr/>
            </p:nvSpPr>
            <p:spPr>
              <a:xfrm>
                <a:off x="1483410" y="5607244"/>
                <a:ext cx="915938" cy="913908"/>
              </a:xfrm>
              <a:prstGeom prst="ellipse">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lIns="91347" tIns="45677" rIns="91347" bIns="45677" anchor="ctr"/>
              <a:lstStyle/>
              <a:p>
                <a:pPr algn="ctr" defTabSz="451931" eaLnBrk="1" hangingPunct="1">
                  <a:defRPr/>
                </a:pPr>
                <a:r>
                  <a:rPr lang="es-CL" sz="1200" dirty="0">
                    <a:solidFill>
                      <a:prstClr val="white"/>
                    </a:solidFill>
                  </a:rPr>
                  <a:t>104 km de </a:t>
                </a:r>
              </a:p>
              <a:p>
                <a:pPr algn="ctr" defTabSz="451931" eaLnBrk="1" hangingPunct="1">
                  <a:defRPr/>
                </a:pPr>
                <a:r>
                  <a:rPr lang="es-CL" sz="1200" dirty="0">
                    <a:solidFill>
                      <a:prstClr val="white"/>
                    </a:solidFill>
                  </a:rPr>
                  <a:t>Metro</a:t>
                </a:r>
              </a:p>
            </p:txBody>
          </p:sp>
          <p:sp>
            <p:nvSpPr>
              <p:cNvPr id="25" name="19 Elipse"/>
              <p:cNvSpPr/>
              <p:nvPr/>
            </p:nvSpPr>
            <p:spPr>
              <a:xfrm>
                <a:off x="2736655" y="5431127"/>
                <a:ext cx="984196" cy="1045599"/>
              </a:xfrm>
              <a:prstGeom prst="ellipse">
                <a:avLst/>
              </a:prstGeom>
              <a:solidFill>
                <a:srgbClr val="FF0000">
                  <a:alpha val="39000"/>
                </a:srgbClr>
              </a:solidFill>
              <a:ln>
                <a:solidFill>
                  <a:srgbClr val="C00000">
                    <a:alpha val="0"/>
                  </a:srgbClr>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lIns="91347" tIns="45677" rIns="91347" bIns="45677" anchor="ctr"/>
              <a:lstStyle/>
              <a:p>
                <a:pPr algn="ctr" defTabSz="451931" eaLnBrk="1" hangingPunct="1">
                  <a:defRPr/>
                </a:pPr>
                <a:r>
                  <a:rPr lang="es-CL" sz="1200" dirty="0">
                    <a:solidFill>
                      <a:prstClr val="white"/>
                    </a:solidFill>
                  </a:rPr>
                  <a:t>1 tren sub</a:t>
                </a:r>
              </a:p>
              <a:p>
                <a:pPr algn="ctr" defTabSz="451931" eaLnBrk="1" hangingPunct="1">
                  <a:defRPr/>
                </a:pPr>
                <a:r>
                  <a:rPr lang="es-CL" sz="1200" dirty="0">
                    <a:solidFill>
                      <a:prstClr val="white"/>
                    </a:solidFill>
                  </a:rPr>
                  <a:t>urbano </a:t>
                </a:r>
              </a:p>
            </p:txBody>
          </p:sp>
          <p:sp>
            <p:nvSpPr>
              <p:cNvPr id="26" name="2 Rectángulo"/>
              <p:cNvSpPr>
                <a:spLocks noChangeArrowheads="1"/>
              </p:cNvSpPr>
              <p:nvPr/>
            </p:nvSpPr>
            <p:spPr bwMode="auto">
              <a:xfrm>
                <a:off x="1044178" y="5278892"/>
                <a:ext cx="2016224" cy="337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24" tIns="45213" rIns="90424" bIns="45213">
                <a:spAutoFit/>
              </a:bodyPr>
              <a:lstStyle/>
              <a:p>
                <a:pPr marL="0" lvl="1" algn="ctr" defTabSz="909638" eaLnBrk="1" hangingPunct="1">
                  <a:spcAft>
                    <a:spcPts val="600"/>
                  </a:spcAft>
                </a:pPr>
                <a:r>
                  <a:rPr lang="es-CL" sz="1600">
                    <a:solidFill>
                      <a:srgbClr val="000000"/>
                    </a:solidFill>
                    <a:latin typeface="Calibri" charset="0"/>
                    <a:cs typeface="Arial" charset="0"/>
                  </a:rPr>
                  <a:t>Sistema integrado</a:t>
                </a:r>
              </a:p>
            </p:txBody>
          </p:sp>
        </p:grpSp>
        <p:pic>
          <p:nvPicPr>
            <p:cNvPr id="22" name="Imagen 9" descr="Cosa.png"/>
            <p:cNvPicPr>
              <a:picLocks noChangeAspect="1"/>
            </p:cNvPicPr>
            <p:nvPr/>
          </p:nvPicPr>
          <p:blipFill>
            <a:blip r:embed="rId3" cstate="print">
              <a:duotone>
                <a:prstClr val="black"/>
                <a:srgbClr val="C00000">
                  <a:tint val="45000"/>
                  <a:satMod val="400000"/>
                </a:srgbClr>
              </a:duotone>
              <a:lum bright="-30000"/>
              <a:extLst/>
            </a:blip>
            <a:stretch>
              <a:fillRect/>
            </a:stretch>
          </p:blipFill>
          <p:spPr bwMode="auto">
            <a:xfrm>
              <a:off x="251520" y="5024315"/>
              <a:ext cx="3384376" cy="461425"/>
            </a:xfrm>
            <a:prstGeom prst="rect">
              <a:avLst/>
            </a:prstGeom>
          </p:spPr>
        </p:pic>
      </p:grpSp>
      <p:sp>
        <p:nvSpPr>
          <p:cNvPr id="2" name="Título 1"/>
          <p:cNvSpPr>
            <a:spLocks noGrp="1"/>
          </p:cNvSpPr>
          <p:nvPr>
            <p:ph type="title"/>
          </p:nvPr>
        </p:nvSpPr>
        <p:spPr>
          <a:xfrm>
            <a:off x="702843" y="5436119"/>
            <a:ext cx="8534400" cy="1507067"/>
          </a:xfrm>
        </p:spPr>
        <p:txBody>
          <a:bodyPr/>
          <a:lstStyle/>
          <a:p>
            <a:r>
              <a:rPr lang="es-ES_tradnl" dirty="0" smtClean="0"/>
              <a:t>El sistema hoy: gobernanza</a:t>
            </a:r>
            <a:endParaRPr lang="es-ES_tradnl" dirty="0"/>
          </a:p>
        </p:txBody>
      </p:sp>
      <p:pic>
        <p:nvPicPr>
          <p:cNvPr id="4" name="Picture 2" descr="http://192.168.2.100/archivos/logocolorMTTo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925" y="187244"/>
            <a:ext cx="1112837"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33 Grupo"/>
          <p:cNvGrpSpPr>
            <a:grpSpLocks/>
          </p:cNvGrpSpPr>
          <p:nvPr/>
        </p:nvGrpSpPr>
        <p:grpSpPr bwMode="auto">
          <a:xfrm>
            <a:off x="6708650" y="2054144"/>
            <a:ext cx="2838450" cy="935037"/>
            <a:chOff x="5724128" y="2996952"/>
            <a:chExt cx="2882381" cy="936829"/>
          </a:xfrm>
        </p:grpSpPr>
        <p:sp>
          <p:nvSpPr>
            <p:cNvPr id="9" name="11 CuadroTexto"/>
            <p:cNvSpPr txBox="1">
              <a:spLocks noChangeArrowheads="1"/>
            </p:cNvSpPr>
            <p:nvPr/>
          </p:nvSpPr>
          <p:spPr bwMode="auto">
            <a:xfrm>
              <a:off x="5724128" y="3068960"/>
              <a:ext cx="1933100" cy="864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70" tIns="46138" rIns="92270" bIns="46138">
              <a:spAutoFit/>
            </a:bodyPr>
            <a:lstStyle>
              <a:lvl1pPr defTabSz="450850">
                <a:defRPr sz="3200">
                  <a:solidFill>
                    <a:schemeClr val="tx1"/>
                  </a:solidFill>
                  <a:latin typeface="Calibri" charset="0"/>
                  <a:ea typeface="MS PGothic" charset="0"/>
                  <a:cs typeface="ＭＳ Ｐゴシック" charset="0"/>
                </a:defRPr>
              </a:lvl1pPr>
              <a:lvl2pPr marL="742950" indent="-285750" defTabSz="450850">
                <a:defRPr sz="2800">
                  <a:solidFill>
                    <a:schemeClr val="tx1"/>
                  </a:solidFill>
                  <a:latin typeface="Calibri" charset="0"/>
                  <a:ea typeface="MS PGothic" charset="0"/>
                </a:defRPr>
              </a:lvl2pPr>
              <a:lvl3pPr marL="1143000" indent="-228600" defTabSz="450850">
                <a:defRPr sz="2400">
                  <a:solidFill>
                    <a:schemeClr val="tx1"/>
                  </a:solidFill>
                  <a:latin typeface="Calibri" charset="0"/>
                  <a:ea typeface="MS PGothic" charset="0"/>
                </a:defRPr>
              </a:lvl3pPr>
              <a:lvl4pPr marL="1600200" indent="-228600" defTabSz="450850">
                <a:defRPr sz="2000">
                  <a:solidFill>
                    <a:schemeClr val="tx1"/>
                  </a:solidFill>
                  <a:latin typeface="Calibri" charset="0"/>
                  <a:ea typeface="MS PGothic" charset="0"/>
                </a:defRPr>
              </a:lvl4pPr>
              <a:lvl5pPr marL="2057400" indent="-228600" defTabSz="450850">
                <a:defRPr sz="2000">
                  <a:solidFill>
                    <a:schemeClr val="tx1"/>
                  </a:solidFill>
                  <a:latin typeface="Calibri" charset="0"/>
                  <a:ea typeface="MS PGothic" charset="0"/>
                </a:defRPr>
              </a:lvl5pPr>
              <a:lvl6pPr marL="2514600" indent="-228600" defTabSz="450850"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0850"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0850"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0850" eaLnBrk="0" fontAlgn="base" hangingPunct="0">
                <a:spcAft>
                  <a:spcPct val="0"/>
                </a:spcAft>
                <a:buFont typeface="Arial" charset="0"/>
                <a:buChar char="»"/>
                <a:defRPr sz="2000">
                  <a:solidFill>
                    <a:schemeClr val="tx1"/>
                  </a:solidFill>
                  <a:latin typeface="Calibri" charset="0"/>
                  <a:ea typeface="MS PGothic" charset="0"/>
                </a:defRPr>
              </a:lvl9pPr>
            </a:lstStyle>
            <a:p>
              <a:pPr algn="r" eaLnBrk="1" hangingPunct="1"/>
              <a:r>
                <a:rPr lang="es-CL" sz="1600" b="1">
                  <a:solidFill>
                    <a:srgbClr val="000000"/>
                  </a:solidFill>
                  <a:latin typeface="Arial" charset="0"/>
                  <a:ea typeface="ヒラギノ角ゴ Pro W3" charset="0"/>
                  <a:cs typeface="Arial" charset="0"/>
                </a:rPr>
                <a:t>Autoridad Regional</a:t>
              </a:r>
            </a:p>
            <a:p>
              <a:pPr algn="r" eaLnBrk="1" hangingPunct="1"/>
              <a:r>
                <a:rPr lang="es-CL" sz="1600" b="1">
                  <a:solidFill>
                    <a:srgbClr val="000000"/>
                  </a:solidFill>
                  <a:latin typeface="Arial" charset="0"/>
                  <a:ea typeface="ヒラギノ角ゴ Pro W3" charset="0"/>
                  <a:cs typeface="Arial" charset="0"/>
                </a:rPr>
                <a:t>(Seremi</a:t>
              </a:r>
              <a:r>
                <a:rPr lang="es-CL" sz="1800" b="1">
                  <a:solidFill>
                    <a:srgbClr val="000000"/>
                  </a:solidFill>
                  <a:latin typeface="Arial" charset="0"/>
                  <a:ea typeface="ヒラギノ角ゴ Pro W3" charset="0"/>
                  <a:cs typeface="Arial" charset="0"/>
                </a:rPr>
                <a:t>)</a:t>
              </a:r>
            </a:p>
          </p:txBody>
        </p:sp>
        <p:grpSp>
          <p:nvGrpSpPr>
            <p:cNvPr id="10" name="20 Grupo"/>
            <p:cNvGrpSpPr>
              <a:grpSpLocks/>
            </p:cNvGrpSpPr>
            <p:nvPr/>
          </p:nvGrpSpPr>
          <p:grpSpPr bwMode="auto">
            <a:xfrm>
              <a:off x="7668344" y="2996952"/>
              <a:ext cx="938165" cy="846662"/>
              <a:chOff x="5951210" y="3375916"/>
              <a:chExt cx="1059145" cy="962736"/>
            </a:xfrm>
          </p:grpSpPr>
          <p:pic>
            <p:nvPicPr>
              <p:cNvPr id="11" name="Picture 2" descr="http://192.168.2.100/archivos/logocolorMTTo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210" y="3375916"/>
                <a:ext cx="1059145" cy="96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12 CuadroTexto"/>
              <p:cNvSpPr txBox="1">
                <a:spLocks noChangeArrowheads="1"/>
              </p:cNvSpPr>
              <p:nvPr/>
            </p:nvSpPr>
            <p:spPr bwMode="auto">
              <a:xfrm>
                <a:off x="6330711" y="4068342"/>
                <a:ext cx="640146" cy="19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0850">
                  <a:defRPr sz="3200">
                    <a:solidFill>
                      <a:schemeClr val="tx1"/>
                    </a:solidFill>
                    <a:latin typeface="Calibri" charset="0"/>
                    <a:ea typeface="MS PGothic" charset="0"/>
                    <a:cs typeface="ＭＳ Ｐゴシック" charset="0"/>
                  </a:defRPr>
                </a:lvl1pPr>
                <a:lvl2pPr marL="742950" indent="-285750" defTabSz="450850">
                  <a:defRPr sz="2800">
                    <a:solidFill>
                      <a:schemeClr val="tx1"/>
                    </a:solidFill>
                    <a:latin typeface="Calibri" charset="0"/>
                    <a:ea typeface="MS PGothic" charset="0"/>
                  </a:defRPr>
                </a:lvl2pPr>
                <a:lvl3pPr marL="1143000" indent="-228600" defTabSz="450850">
                  <a:defRPr sz="2400">
                    <a:solidFill>
                      <a:schemeClr val="tx1"/>
                    </a:solidFill>
                    <a:latin typeface="Calibri" charset="0"/>
                    <a:ea typeface="MS PGothic" charset="0"/>
                  </a:defRPr>
                </a:lvl3pPr>
                <a:lvl4pPr marL="1600200" indent="-228600" defTabSz="450850">
                  <a:defRPr sz="2000">
                    <a:solidFill>
                      <a:schemeClr val="tx1"/>
                    </a:solidFill>
                    <a:latin typeface="Calibri" charset="0"/>
                    <a:ea typeface="MS PGothic" charset="0"/>
                  </a:defRPr>
                </a:lvl4pPr>
                <a:lvl5pPr marL="2057400" indent="-228600" defTabSz="450850">
                  <a:defRPr sz="2000">
                    <a:solidFill>
                      <a:schemeClr val="tx1"/>
                    </a:solidFill>
                    <a:latin typeface="Calibri" charset="0"/>
                    <a:ea typeface="MS PGothic" charset="0"/>
                  </a:defRPr>
                </a:lvl5pPr>
                <a:lvl6pPr marL="2514600" indent="-228600" defTabSz="450850"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0850"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0850"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0850"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500" b="1">
                    <a:solidFill>
                      <a:srgbClr val="FFFFFF"/>
                    </a:solidFill>
                    <a:latin typeface="Arial" charset="0"/>
                    <a:ea typeface="ヒラギノ角ゴ Pro W3" charset="0"/>
                    <a:cs typeface="Arial" charset="0"/>
                  </a:rPr>
                  <a:t>Seremitt RM</a:t>
                </a:r>
              </a:p>
            </p:txBody>
          </p:sp>
        </p:grpSp>
      </p:grpSp>
      <p:sp>
        <p:nvSpPr>
          <p:cNvPr id="13" name="21 CuadroTexto"/>
          <p:cNvSpPr txBox="1">
            <a:spLocks noChangeArrowheads="1"/>
          </p:cNvSpPr>
          <p:nvPr/>
        </p:nvSpPr>
        <p:spPr bwMode="auto">
          <a:xfrm>
            <a:off x="5598987" y="269794"/>
            <a:ext cx="2492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8" tIns="45672" rIns="91338" bIns="45672">
            <a:spAutoFit/>
          </a:bodyPr>
          <a:lstStyle>
            <a:lvl1pPr defTabSz="450850">
              <a:defRPr sz="3200">
                <a:solidFill>
                  <a:schemeClr val="tx1"/>
                </a:solidFill>
                <a:latin typeface="Calibri" charset="0"/>
                <a:ea typeface="MS PGothic" charset="0"/>
                <a:cs typeface="ＭＳ Ｐゴシック" charset="0"/>
              </a:defRPr>
            </a:lvl1pPr>
            <a:lvl2pPr marL="742950" indent="-285750" defTabSz="450850">
              <a:defRPr sz="2800">
                <a:solidFill>
                  <a:schemeClr val="tx1"/>
                </a:solidFill>
                <a:latin typeface="Calibri" charset="0"/>
                <a:ea typeface="MS PGothic" charset="0"/>
              </a:defRPr>
            </a:lvl2pPr>
            <a:lvl3pPr marL="1143000" indent="-228600" defTabSz="450850">
              <a:defRPr sz="2400">
                <a:solidFill>
                  <a:schemeClr val="tx1"/>
                </a:solidFill>
                <a:latin typeface="Calibri" charset="0"/>
                <a:ea typeface="MS PGothic" charset="0"/>
              </a:defRPr>
            </a:lvl3pPr>
            <a:lvl4pPr marL="1600200" indent="-228600" defTabSz="450850">
              <a:defRPr sz="2000">
                <a:solidFill>
                  <a:schemeClr val="tx1"/>
                </a:solidFill>
                <a:latin typeface="Calibri" charset="0"/>
                <a:ea typeface="MS PGothic" charset="0"/>
              </a:defRPr>
            </a:lvl4pPr>
            <a:lvl5pPr marL="2057400" indent="-228600" defTabSz="450850">
              <a:defRPr sz="2000">
                <a:solidFill>
                  <a:schemeClr val="tx1"/>
                </a:solidFill>
                <a:latin typeface="Calibri" charset="0"/>
                <a:ea typeface="MS PGothic" charset="0"/>
              </a:defRPr>
            </a:lvl5pPr>
            <a:lvl6pPr marL="2514600" indent="-228600" defTabSz="450850"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0850"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0850"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0850"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800" b="1">
                <a:solidFill>
                  <a:srgbClr val="000000"/>
                </a:solidFill>
                <a:latin typeface="Arial" charset="0"/>
                <a:ea typeface="ヒラギノ角ゴ Pro W3" charset="0"/>
                <a:cs typeface="Arial" charset="0"/>
              </a:rPr>
              <a:t>Ministerio de Transportes y Telecomunicaciones</a:t>
            </a:r>
          </a:p>
        </p:txBody>
      </p:sp>
      <p:sp>
        <p:nvSpPr>
          <p:cNvPr id="14" name="4 Marcador de contenido"/>
          <p:cNvSpPr txBox="1">
            <a:spLocks/>
          </p:cNvSpPr>
          <p:nvPr/>
        </p:nvSpPr>
        <p:spPr>
          <a:xfrm>
            <a:off x="1358775" y="3066438"/>
            <a:ext cx="3932237" cy="1103312"/>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r>
              <a:rPr lang="es-CL" sz="1400" dirty="0" smtClean="0">
                <a:latin typeface="Calibri" charset="0"/>
                <a:ea typeface="MS PGothic" charset="0"/>
              </a:rPr>
              <a:t>Secretaría Ejecutiva a cargo de la administración, regulación y supervisión de la operación, así como de velar por la sustentabilidad del sistema integrado</a:t>
            </a:r>
            <a:endParaRPr lang="es-CL" sz="1400" dirty="0">
              <a:latin typeface="Calibri" charset="0"/>
              <a:ea typeface="MS PGothic" charset="0"/>
            </a:endParaRPr>
          </a:p>
        </p:txBody>
      </p:sp>
      <p:sp>
        <p:nvSpPr>
          <p:cNvPr id="15" name="4 Marcador de contenido"/>
          <p:cNvSpPr txBox="1">
            <a:spLocks/>
          </p:cNvSpPr>
          <p:nvPr/>
        </p:nvSpPr>
        <p:spPr bwMode="auto">
          <a:xfrm>
            <a:off x="4370262" y="1263569"/>
            <a:ext cx="31892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14" tIns="45209" rIns="90414" bIns="45209"/>
          <a:lstStyle>
            <a:lvl1pPr defTabSz="450850">
              <a:defRPr sz="3200">
                <a:solidFill>
                  <a:schemeClr val="tx1"/>
                </a:solidFill>
                <a:latin typeface="Calibri" charset="0"/>
                <a:ea typeface="MS PGothic" charset="0"/>
                <a:cs typeface="ＭＳ Ｐゴシック" charset="0"/>
              </a:defRPr>
            </a:lvl1pPr>
            <a:lvl2pPr marL="742950" indent="-285750" defTabSz="450850">
              <a:defRPr sz="2800">
                <a:solidFill>
                  <a:schemeClr val="tx1"/>
                </a:solidFill>
                <a:latin typeface="Calibri" charset="0"/>
                <a:ea typeface="MS PGothic" charset="0"/>
              </a:defRPr>
            </a:lvl2pPr>
            <a:lvl3pPr marL="1143000" indent="-228600" defTabSz="450850">
              <a:defRPr sz="2400">
                <a:solidFill>
                  <a:schemeClr val="tx1"/>
                </a:solidFill>
                <a:latin typeface="Calibri" charset="0"/>
                <a:ea typeface="MS PGothic" charset="0"/>
              </a:defRPr>
            </a:lvl3pPr>
            <a:lvl4pPr marL="1600200" indent="-228600" defTabSz="450850">
              <a:defRPr sz="2000">
                <a:solidFill>
                  <a:schemeClr val="tx1"/>
                </a:solidFill>
                <a:latin typeface="Calibri" charset="0"/>
                <a:ea typeface="MS PGothic" charset="0"/>
              </a:defRPr>
            </a:lvl4pPr>
            <a:lvl5pPr marL="2057400" indent="-228600" defTabSz="450850">
              <a:defRPr sz="2000">
                <a:solidFill>
                  <a:schemeClr val="tx1"/>
                </a:solidFill>
                <a:latin typeface="Calibri" charset="0"/>
                <a:ea typeface="MS PGothic" charset="0"/>
              </a:defRPr>
            </a:lvl5pPr>
            <a:lvl6pPr marL="2514600" indent="-228600" defTabSz="450850"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0850"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0850"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0850" eaLnBrk="0" fontAlgn="base" hangingPunct="0">
              <a:spcAft>
                <a:spcPct val="0"/>
              </a:spcAft>
              <a:buFont typeface="Arial" charset="0"/>
              <a:buChar char="»"/>
              <a:defRPr sz="2000">
                <a:solidFill>
                  <a:schemeClr val="tx1"/>
                </a:solidFill>
                <a:latin typeface="Calibri" charset="0"/>
                <a:ea typeface="MS PGothic" charset="0"/>
              </a:defRPr>
            </a:lvl9pPr>
          </a:lstStyle>
          <a:p>
            <a:pPr>
              <a:spcBef>
                <a:spcPct val="20000"/>
              </a:spcBef>
            </a:pPr>
            <a:r>
              <a:rPr lang="es-CL" sz="1400">
                <a:solidFill>
                  <a:srgbClr val="000000"/>
                </a:solidFill>
              </a:rPr>
              <a:t>Establece  políticas, planes  y normas a nivel nacional</a:t>
            </a:r>
          </a:p>
        </p:txBody>
      </p:sp>
      <p:sp>
        <p:nvSpPr>
          <p:cNvPr id="16" name="4 Marcador de contenido"/>
          <p:cNvSpPr txBox="1">
            <a:spLocks/>
          </p:cNvSpPr>
          <p:nvPr/>
        </p:nvSpPr>
        <p:spPr bwMode="auto">
          <a:xfrm>
            <a:off x="6708650" y="2987594"/>
            <a:ext cx="2906712"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14" tIns="45209" rIns="90414" bIns="45209"/>
          <a:lstStyle>
            <a:lvl1pPr defTabSz="450850">
              <a:defRPr sz="3200">
                <a:solidFill>
                  <a:schemeClr val="tx1"/>
                </a:solidFill>
                <a:latin typeface="Calibri" charset="0"/>
                <a:ea typeface="MS PGothic" charset="0"/>
                <a:cs typeface="ＭＳ Ｐゴシック" charset="0"/>
              </a:defRPr>
            </a:lvl1pPr>
            <a:lvl2pPr marL="742950" indent="-285750" defTabSz="450850">
              <a:defRPr sz="2800">
                <a:solidFill>
                  <a:schemeClr val="tx1"/>
                </a:solidFill>
                <a:latin typeface="Calibri" charset="0"/>
                <a:ea typeface="MS PGothic" charset="0"/>
              </a:defRPr>
            </a:lvl2pPr>
            <a:lvl3pPr marL="1143000" indent="-228600" defTabSz="450850">
              <a:defRPr sz="2400">
                <a:solidFill>
                  <a:schemeClr val="tx1"/>
                </a:solidFill>
                <a:latin typeface="Calibri" charset="0"/>
                <a:ea typeface="MS PGothic" charset="0"/>
              </a:defRPr>
            </a:lvl3pPr>
            <a:lvl4pPr marL="1600200" indent="-228600" defTabSz="450850">
              <a:defRPr sz="2000">
                <a:solidFill>
                  <a:schemeClr val="tx1"/>
                </a:solidFill>
                <a:latin typeface="Calibri" charset="0"/>
                <a:ea typeface="MS PGothic" charset="0"/>
              </a:defRPr>
            </a:lvl4pPr>
            <a:lvl5pPr marL="2057400" indent="-228600" defTabSz="450850">
              <a:defRPr sz="2000">
                <a:solidFill>
                  <a:schemeClr val="tx1"/>
                </a:solidFill>
                <a:latin typeface="Calibri" charset="0"/>
                <a:ea typeface="MS PGothic" charset="0"/>
              </a:defRPr>
            </a:lvl5pPr>
            <a:lvl6pPr marL="2514600" indent="-228600" defTabSz="450850"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0850"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0850"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0850" eaLnBrk="0" fontAlgn="base" hangingPunct="0">
              <a:spcAft>
                <a:spcPct val="0"/>
              </a:spcAft>
              <a:buFont typeface="Arial" charset="0"/>
              <a:buChar char="»"/>
              <a:defRPr sz="2000">
                <a:solidFill>
                  <a:schemeClr val="tx1"/>
                </a:solidFill>
                <a:latin typeface="Calibri" charset="0"/>
                <a:ea typeface="MS PGothic" charset="0"/>
              </a:defRPr>
            </a:lvl9pPr>
          </a:lstStyle>
          <a:p>
            <a:pPr algn="r">
              <a:spcBef>
                <a:spcPct val="20000"/>
              </a:spcBef>
            </a:pPr>
            <a:r>
              <a:rPr lang="es-CL" sz="1400">
                <a:solidFill>
                  <a:srgbClr val="000000"/>
                </a:solidFill>
              </a:rPr>
              <a:t>Implementación de políticas y normas a nivel regional</a:t>
            </a:r>
          </a:p>
        </p:txBody>
      </p:sp>
      <p:pic>
        <p:nvPicPr>
          <p:cNvPr id="19" name="Imagen 9" descr="Cosa.png"/>
          <p:cNvPicPr>
            <a:picLocks noChangeAspect="1"/>
          </p:cNvPicPr>
          <p:nvPr/>
        </p:nvPicPr>
        <p:blipFill>
          <a:blip r:embed="rId3" cstate="print">
            <a:duotone>
              <a:prstClr val="black"/>
              <a:srgbClr val="C00000">
                <a:tint val="45000"/>
                <a:satMod val="400000"/>
              </a:srgbClr>
            </a:duotone>
            <a:lum bright="-30000"/>
            <a:extLst/>
          </a:blip>
          <a:stretch>
            <a:fillRect/>
          </a:stretch>
        </p:blipFill>
        <p:spPr bwMode="auto">
          <a:xfrm>
            <a:off x="3046856" y="1665777"/>
            <a:ext cx="4820811" cy="460250"/>
          </a:xfrm>
          <a:prstGeom prst="rect">
            <a:avLst/>
          </a:prstGeom>
        </p:spPr>
      </p:pic>
      <p:grpSp>
        <p:nvGrpSpPr>
          <p:cNvPr id="27" name="33 Grupo"/>
          <p:cNvGrpSpPr>
            <a:grpSpLocks/>
          </p:cNvGrpSpPr>
          <p:nvPr/>
        </p:nvGrpSpPr>
        <p:grpSpPr bwMode="auto">
          <a:xfrm>
            <a:off x="5729932" y="3419388"/>
            <a:ext cx="4675093" cy="2226125"/>
            <a:chOff x="5038145" y="4581128"/>
            <a:chExt cx="4104982" cy="1934606"/>
          </a:xfrm>
        </p:grpSpPr>
        <p:sp>
          <p:nvSpPr>
            <p:cNvPr id="28" name="2 Rectángulo"/>
            <p:cNvSpPr>
              <a:spLocks noChangeArrowheads="1"/>
            </p:cNvSpPr>
            <p:nvPr/>
          </p:nvSpPr>
          <p:spPr bwMode="auto">
            <a:xfrm>
              <a:off x="6084168" y="5157192"/>
              <a:ext cx="2048228" cy="338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7" tIns="45670" rIns="91337" bIns="45670">
              <a:spAutoFit/>
            </a:bodyPr>
            <a:lstStyle/>
            <a:p>
              <a:pPr marL="0" lvl="1" algn="ctr" defTabSz="909638" eaLnBrk="1" hangingPunct="1">
                <a:spcAft>
                  <a:spcPts val="600"/>
                </a:spcAft>
              </a:pPr>
              <a:r>
                <a:rPr lang="es-CL" sz="1600">
                  <a:solidFill>
                    <a:srgbClr val="000000"/>
                  </a:solidFill>
                  <a:latin typeface="Calibri" charset="0"/>
                  <a:cs typeface="Arial" charset="0"/>
                </a:rPr>
                <a:t>Sistema NO integrado</a:t>
              </a:r>
            </a:p>
          </p:txBody>
        </p:sp>
        <p:sp>
          <p:nvSpPr>
            <p:cNvPr id="29" name="13 Elipse"/>
            <p:cNvSpPr/>
            <p:nvPr/>
          </p:nvSpPr>
          <p:spPr>
            <a:xfrm>
              <a:off x="5038145" y="5031381"/>
              <a:ext cx="891704" cy="916789"/>
            </a:xfrm>
            <a:prstGeom prst="ellipse">
              <a:avLst/>
            </a:prstGeom>
            <a:effectLst/>
          </p:spPr>
          <p:style>
            <a:lnRef idx="3">
              <a:schemeClr val="lt1"/>
            </a:lnRef>
            <a:fillRef idx="1">
              <a:schemeClr val="accent1"/>
            </a:fillRef>
            <a:effectRef idx="1">
              <a:schemeClr val="accent1"/>
            </a:effectRef>
            <a:fontRef idx="minor">
              <a:schemeClr val="lt1"/>
            </a:fontRef>
          </p:style>
          <p:txBody>
            <a:bodyPr lIns="92270" tIns="46138" rIns="92270" bIns="46138" anchor="ctr"/>
            <a:lstStyle/>
            <a:p>
              <a:pPr algn="ctr" defTabSz="451931" eaLnBrk="1" hangingPunct="1">
                <a:defRPr/>
              </a:pPr>
              <a:r>
                <a:rPr lang="es-CL" sz="1200" dirty="0" smtClean="0">
                  <a:solidFill>
                    <a:prstClr val="white"/>
                  </a:solidFill>
                </a:rPr>
                <a:t>44.288</a:t>
              </a:r>
              <a:endParaRPr lang="es-CL" sz="1200" dirty="0">
                <a:solidFill>
                  <a:prstClr val="white"/>
                </a:solidFill>
              </a:endParaRPr>
            </a:p>
            <a:p>
              <a:pPr algn="ctr" defTabSz="451931" eaLnBrk="1" hangingPunct="1">
                <a:defRPr/>
              </a:pPr>
              <a:r>
                <a:rPr lang="es-CL" sz="1200" dirty="0">
                  <a:solidFill>
                    <a:prstClr val="white"/>
                  </a:solidFill>
                </a:rPr>
                <a:t>Taxis</a:t>
              </a:r>
            </a:p>
          </p:txBody>
        </p:sp>
        <p:sp>
          <p:nvSpPr>
            <p:cNvPr id="30" name="14 Elipse"/>
            <p:cNvSpPr/>
            <p:nvPr/>
          </p:nvSpPr>
          <p:spPr>
            <a:xfrm>
              <a:off x="5820308" y="5598943"/>
              <a:ext cx="1194883" cy="916789"/>
            </a:xfrm>
            <a:prstGeom prst="ellipse">
              <a:avLst/>
            </a:prstGeom>
            <a:effectLst/>
          </p:spPr>
          <p:style>
            <a:lnRef idx="3">
              <a:schemeClr val="lt1"/>
            </a:lnRef>
            <a:fillRef idx="1">
              <a:schemeClr val="accent1"/>
            </a:fillRef>
            <a:effectRef idx="1">
              <a:schemeClr val="accent1"/>
            </a:effectRef>
            <a:fontRef idx="minor">
              <a:schemeClr val="lt1"/>
            </a:fontRef>
          </p:style>
          <p:txBody>
            <a:bodyPr lIns="92270" tIns="46138" rIns="92270" bIns="46138" anchor="ctr"/>
            <a:lstStyle/>
            <a:p>
              <a:pPr algn="ctr" defTabSz="451931" eaLnBrk="1" hangingPunct="1">
                <a:defRPr/>
              </a:pPr>
              <a:r>
                <a:rPr lang="es-CL" sz="1200" dirty="0" smtClean="0">
                  <a:solidFill>
                    <a:prstClr val="white"/>
                  </a:solidFill>
                </a:rPr>
                <a:t>58.801</a:t>
              </a:r>
              <a:endParaRPr lang="es-CL" sz="1200" dirty="0">
                <a:solidFill>
                  <a:prstClr val="white"/>
                </a:solidFill>
              </a:endParaRPr>
            </a:p>
            <a:p>
              <a:pPr algn="ctr" defTabSz="451931" eaLnBrk="1" hangingPunct="1">
                <a:defRPr/>
              </a:pPr>
              <a:r>
                <a:rPr lang="es-CL" sz="1200" dirty="0">
                  <a:solidFill>
                    <a:prstClr val="white"/>
                  </a:solidFill>
                </a:rPr>
                <a:t>Taxis </a:t>
              </a:r>
              <a:r>
                <a:rPr lang="es-CL" sz="1200" dirty="0" smtClean="0">
                  <a:solidFill>
                    <a:prstClr val="white"/>
                  </a:solidFill>
                </a:rPr>
                <a:t>colectivos</a:t>
              </a:r>
              <a:endParaRPr lang="es-CL" sz="1200" dirty="0">
                <a:solidFill>
                  <a:prstClr val="white"/>
                </a:solidFill>
              </a:endParaRPr>
            </a:p>
          </p:txBody>
        </p:sp>
        <p:sp>
          <p:nvSpPr>
            <p:cNvPr id="31" name="15 Elipse"/>
            <p:cNvSpPr/>
            <p:nvPr/>
          </p:nvSpPr>
          <p:spPr>
            <a:xfrm>
              <a:off x="8104532" y="5066888"/>
              <a:ext cx="1038595" cy="916789"/>
            </a:xfrm>
            <a:prstGeom prst="ellipse">
              <a:avLst/>
            </a:prstGeom>
            <a:effectLst/>
          </p:spPr>
          <p:style>
            <a:lnRef idx="3">
              <a:schemeClr val="lt1"/>
            </a:lnRef>
            <a:fillRef idx="1">
              <a:schemeClr val="accent1"/>
            </a:fillRef>
            <a:effectRef idx="1">
              <a:schemeClr val="accent1"/>
            </a:effectRef>
            <a:fontRef idx="minor">
              <a:schemeClr val="lt1"/>
            </a:fontRef>
          </p:style>
          <p:txBody>
            <a:bodyPr lIns="92270" tIns="46138" rIns="92270" bIns="46138" anchor="ctr"/>
            <a:lstStyle/>
            <a:p>
              <a:pPr algn="ctr" defTabSz="451931" eaLnBrk="1" hangingPunct="1">
                <a:defRPr/>
              </a:pPr>
              <a:r>
                <a:rPr lang="es-CL" sz="1200" dirty="0" smtClean="0">
                  <a:solidFill>
                    <a:prstClr val="white"/>
                  </a:solidFill>
                </a:rPr>
                <a:t>10.615</a:t>
              </a:r>
              <a:endParaRPr lang="es-CL" sz="1200" dirty="0">
                <a:solidFill>
                  <a:prstClr val="white"/>
                </a:solidFill>
              </a:endParaRPr>
            </a:p>
            <a:p>
              <a:pPr algn="ctr" defTabSz="451931" eaLnBrk="1" hangingPunct="1">
                <a:defRPr/>
              </a:pPr>
              <a:r>
                <a:rPr lang="es-CL" sz="1200" dirty="0">
                  <a:solidFill>
                    <a:prstClr val="white"/>
                  </a:solidFill>
                </a:rPr>
                <a:t>Buses </a:t>
              </a:r>
              <a:r>
                <a:rPr lang="es-CL" sz="1200" dirty="0" smtClean="0">
                  <a:solidFill>
                    <a:prstClr val="white"/>
                  </a:solidFill>
                </a:rPr>
                <a:t>urbanos</a:t>
              </a:r>
              <a:endParaRPr lang="es-CL" sz="1200" dirty="0">
                <a:solidFill>
                  <a:prstClr val="white"/>
                </a:solidFill>
              </a:endParaRPr>
            </a:p>
          </p:txBody>
        </p:sp>
        <p:sp>
          <p:nvSpPr>
            <p:cNvPr id="32" name="16 Elipse"/>
            <p:cNvSpPr/>
            <p:nvPr/>
          </p:nvSpPr>
          <p:spPr>
            <a:xfrm>
              <a:off x="7103770" y="5598945"/>
              <a:ext cx="1044890" cy="916789"/>
            </a:xfrm>
            <a:prstGeom prst="ellipse">
              <a:avLst/>
            </a:prstGeom>
            <a:effectLst/>
          </p:spPr>
          <p:style>
            <a:lnRef idx="3">
              <a:schemeClr val="lt1"/>
            </a:lnRef>
            <a:fillRef idx="1">
              <a:schemeClr val="accent1"/>
            </a:fillRef>
            <a:effectRef idx="1">
              <a:schemeClr val="accent1"/>
            </a:effectRef>
            <a:fontRef idx="minor">
              <a:schemeClr val="lt1"/>
            </a:fontRef>
          </p:style>
          <p:txBody>
            <a:bodyPr lIns="92270" tIns="46138" rIns="92270" bIns="46138" anchor="ctr"/>
            <a:lstStyle/>
            <a:p>
              <a:pPr algn="ctr" defTabSz="451931" eaLnBrk="1" hangingPunct="1">
                <a:defRPr/>
              </a:pPr>
              <a:r>
                <a:rPr lang="es-CL" sz="1200" dirty="0" smtClean="0">
                  <a:solidFill>
                    <a:prstClr val="white"/>
                  </a:solidFill>
                </a:rPr>
                <a:t>12.453</a:t>
              </a:r>
              <a:endParaRPr lang="es-CL" sz="1200" dirty="0">
                <a:solidFill>
                  <a:prstClr val="white"/>
                </a:solidFill>
              </a:endParaRPr>
            </a:p>
            <a:p>
              <a:pPr algn="ctr" defTabSz="451931" eaLnBrk="1" hangingPunct="1">
                <a:defRPr/>
              </a:pPr>
              <a:r>
                <a:rPr lang="es-CL" sz="1200" dirty="0" smtClean="0">
                  <a:solidFill>
                    <a:prstClr val="white"/>
                  </a:solidFill>
                </a:rPr>
                <a:t>Buses </a:t>
              </a:r>
              <a:r>
                <a:rPr lang="es-CL" sz="1200" dirty="0">
                  <a:solidFill>
                    <a:prstClr val="white"/>
                  </a:solidFill>
                </a:rPr>
                <a:t>rurales</a:t>
              </a:r>
            </a:p>
          </p:txBody>
        </p:sp>
        <p:pic>
          <p:nvPicPr>
            <p:cNvPr id="33" name="Imagen 9" descr="Cosa.png"/>
            <p:cNvPicPr>
              <a:picLocks noChangeAspect="1"/>
            </p:cNvPicPr>
            <p:nvPr/>
          </p:nvPicPr>
          <p:blipFill>
            <a:blip r:embed="rId3" cstate="print">
              <a:duotone>
                <a:prstClr val="black"/>
                <a:srgbClr val="C00000">
                  <a:tint val="45000"/>
                  <a:satMod val="400000"/>
                </a:srgbClr>
              </a:duotone>
              <a:lum bright="-30000"/>
              <a:extLst/>
            </a:blip>
            <a:stretch>
              <a:fillRect/>
            </a:stretch>
          </p:blipFill>
          <p:spPr bwMode="auto">
            <a:xfrm>
              <a:off x="5364088" y="4581128"/>
              <a:ext cx="3384376" cy="461425"/>
            </a:xfrm>
            <a:prstGeom prst="rect">
              <a:avLst/>
            </a:prstGeom>
          </p:spPr>
        </p:pic>
      </p:grpSp>
    </p:spTree>
    <p:extLst>
      <p:ext uri="{BB962C8B-B14F-4D97-AF65-F5344CB8AC3E}">
        <p14:creationId xmlns:p14="http://schemas.microsoft.com/office/powerpoint/2010/main" val="1861434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199139"/>
            <a:ext cx="8534400" cy="1507067"/>
          </a:xfrm>
        </p:spPr>
        <p:txBody>
          <a:bodyPr/>
          <a:lstStyle/>
          <a:p>
            <a:r>
              <a:rPr lang="es-ES" dirty="0" smtClean="0"/>
              <a:t>El sistema de buses hoy</a:t>
            </a:r>
            <a:endParaRPr lang="es-ES" dirty="0"/>
          </a:p>
        </p:txBody>
      </p:sp>
      <p:grpSp>
        <p:nvGrpSpPr>
          <p:cNvPr id="32" name="42 Grupo"/>
          <p:cNvGrpSpPr>
            <a:grpSpLocks/>
          </p:cNvGrpSpPr>
          <p:nvPr/>
        </p:nvGrpSpPr>
        <p:grpSpPr bwMode="auto">
          <a:xfrm>
            <a:off x="1034995" y="666132"/>
            <a:ext cx="8936037" cy="1293813"/>
            <a:chOff x="-257125" y="1988840"/>
            <a:chExt cx="8357081" cy="1295992"/>
          </a:xfrm>
        </p:grpSpPr>
        <p:sp>
          <p:nvSpPr>
            <p:cNvPr id="33" name="CuadroTexto 15"/>
            <p:cNvSpPr txBox="1">
              <a:spLocks noChangeArrowheads="1"/>
            </p:cNvSpPr>
            <p:nvPr/>
          </p:nvSpPr>
          <p:spPr bwMode="auto">
            <a:xfrm>
              <a:off x="2627784" y="1988840"/>
              <a:ext cx="482453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4800" b="1" dirty="0" smtClean="0">
                  <a:solidFill>
                    <a:srgbClr val="C00000"/>
                  </a:solidFill>
                  <a:latin typeface="Arial" charset="0"/>
                  <a:ea typeface="ヒラギノ角ゴ Pro W3" charset="0"/>
                  <a:cs typeface="Arial" charset="0"/>
                </a:rPr>
                <a:t>2.928.639</a:t>
              </a:r>
              <a:endParaRPr lang="es-ES" sz="4800" b="1" dirty="0">
                <a:solidFill>
                  <a:srgbClr val="C00000"/>
                </a:solidFill>
                <a:latin typeface="Arial" charset="0"/>
                <a:ea typeface="ヒラギノ角ゴ Pro W3" charset="0"/>
                <a:cs typeface="Arial" charset="0"/>
              </a:endParaRPr>
            </a:p>
          </p:txBody>
        </p:sp>
        <p:sp>
          <p:nvSpPr>
            <p:cNvPr id="34" name="40 Rectángulo"/>
            <p:cNvSpPr>
              <a:spLocks noChangeArrowheads="1"/>
            </p:cNvSpPr>
            <p:nvPr/>
          </p:nvSpPr>
          <p:spPr bwMode="auto">
            <a:xfrm>
              <a:off x="5580112" y="2204864"/>
              <a:ext cx="2519844" cy="107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s-CL" sz="1600">
                  <a:solidFill>
                    <a:srgbClr val="C00000"/>
                  </a:solidFill>
                  <a:cs typeface="Arial" charset="0"/>
                </a:rPr>
                <a:t>transacciones en buses</a:t>
              </a:r>
            </a:p>
            <a:p>
              <a:pPr eaLnBrk="1" hangingPunct="1"/>
              <a:r>
                <a:rPr lang="es-CL" sz="1600" dirty="0">
                  <a:solidFill>
                    <a:srgbClr val="C00000"/>
                  </a:solidFill>
                  <a:cs typeface="Arial" charset="0"/>
                </a:rPr>
                <a:t>en día laboral (promedio)</a:t>
              </a:r>
              <a:endParaRPr lang="es-ES" sz="1600" baseline="30000" dirty="0">
                <a:solidFill>
                  <a:srgbClr val="C00000"/>
                </a:solidFill>
                <a:cs typeface="Arial" charset="0"/>
              </a:endParaRPr>
            </a:p>
          </p:txBody>
        </p:sp>
        <p:pic>
          <p:nvPicPr>
            <p:cNvPr id="3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276872"/>
              <a:ext cx="514250" cy="37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514" y="2276872"/>
              <a:ext cx="514250" cy="37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301" y="2276872"/>
              <a:ext cx="514250" cy="37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88" y="2276872"/>
              <a:ext cx="514250" cy="37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25" y="2276872"/>
              <a:ext cx="514250" cy="37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0" name="43 Grupo"/>
          <p:cNvGrpSpPr>
            <a:grpSpLocks/>
          </p:cNvGrpSpPr>
          <p:nvPr/>
        </p:nvGrpSpPr>
        <p:grpSpPr bwMode="auto">
          <a:xfrm>
            <a:off x="1039757" y="1456707"/>
            <a:ext cx="8931275" cy="828675"/>
            <a:chOff x="-252536" y="2780928"/>
            <a:chExt cx="9073008" cy="830997"/>
          </a:xfrm>
        </p:grpSpPr>
        <p:sp>
          <p:nvSpPr>
            <p:cNvPr id="41" name="CuadroTexto 8"/>
            <p:cNvSpPr txBox="1">
              <a:spLocks noChangeArrowheads="1"/>
            </p:cNvSpPr>
            <p:nvPr/>
          </p:nvSpPr>
          <p:spPr bwMode="auto">
            <a:xfrm>
              <a:off x="3707904" y="2780928"/>
              <a:ext cx="417646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4800" b="1" dirty="0" smtClean="0">
                  <a:solidFill>
                    <a:srgbClr val="C00000"/>
                  </a:solidFill>
                  <a:latin typeface="Arial" charset="0"/>
                  <a:ea typeface="ヒラギノ角ゴ Pro W3" charset="0"/>
                  <a:cs typeface="Arial" charset="0"/>
                </a:rPr>
                <a:t>6.646</a:t>
              </a:r>
              <a:endParaRPr lang="es-ES" sz="1600" dirty="0">
                <a:solidFill>
                  <a:srgbClr val="C00000"/>
                </a:solidFill>
                <a:latin typeface="Arial" charset="0"/>
                <a:ea typeface="ヒラギノ角ゴ Pro W3" charset="0"/>
                <a:cs typeface="Arial" charset="0"/>
              </a:endParaRPr>
            </a:p>
          </p:txBody>
        </p:sp>
        <p:sp>
          <p:nvSpPr>
            <p:cNvPr id="42" name="46 Rectángulo"/>
            <p:cNvSpPr>
              <a:spLocks noChangeArrowheads="1"/>
            </p:cNvSpPr>
            <p:nvPr/>
          </p:nvSpPr>
          <p:spPr bwMode="auto">
            <a:xfrm>
              <a:off x="5580112" y="3068960"/>
              <a:ext cx="324036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s-ES" sz="1600">
                  <a:solidFill>
                    <a:srgbClr val="C00000"/>
                  </a:solidFill>
                  <a:cs typeface="Arial" charset="0"/>
                </a:rPr>
                <a:t>buses</a:t>
              </a:r>
              <a:endParaRPr lang="es-ES" sz="1600" baseline="30000">
                <a:solidFill>
                  <a:srgbClr val="C00000"/>
                </a:solidFill>
                <a:cs typeface="Arial" charset="0"/>
              </a:endParaRPr>
            </a:p>
          </p:txBody>
        </p:sp>
        <p:pic>
          <p:nvPicPr>
            <p:cNvPr id="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996953"/>
              <a:ext cx="1296541" cy="439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824" y="2996953"/>
              <a:ext cx="1296541" cy="439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7"/>
            <p:cNvPicPr>
              <a:picLocks noChangeAspect="1" noChangeArrowheads="1"/>
            </p:cNvPicPr>
            <p:nvPr/>
          </p:nvPicPr>
          <p:blipFill>
            <a:blip r:embed="rId3">
              <a:extLst>
                <a:ext uri="{28A0092B-C50C-407E-A947-70E740481C1C}">
                  <a14:useLocalDpi xmlns:a14="http://schemas.microsoft.com/office/drawing/2010/main" val="0"/>
                </a:ext>
              </a:extLst>
            </a:blip>
            <a:srcRect l="23422" t="-16393" b="-2"/>
            <a:stretch>
              <a:fillRect/>
            </a:stretch>
          </p:blipFill>
          <p:spPr bwMode="auto">
            <a:xfrm>
              <a:off x="-252536" y="2924944"/>
              <a:ext cx="992872" cy="51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6" name="44 Grupo"/>
          <p:cNvGrpSpPr>
            <a:grpSpLocks/>
          </p:cNvGrpSpPr>
          <p:nvPr/>
        </p:nvGrpSpPr>
        <p:grpSpPr bwMode="auto">
          <a:xfrm>
            <a:off x="968319" y="4434857"/>
            <a:ext cx="9002713" cy="830263"/>
            <a:chOff x="-324544" y="3573016"/>
            <a:chExt cx="9145016" cy="833118"/>
          </a:xfrm>
        </p:grpSpPr>
        <p:sp>
          <p:nvSpPr>
            <p:cNvPr id="47" name="CuadroTexto 6"/>
            <p:cNvSpPr txBox="1">
              <a:spLocks noChangeArrowheads="1"/>
            </p:cNvSpPr>
            <p:nvPr/>
          </p:nvSpPr>
          <p:spPr bwMode="auto">
            <a:xfrm>
              <a:off x="3379377" y="3573016"/>
              <a:ext cx="2104280" cy="833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4800" b="1" dirty="0">
                  <a:solidFill>
                    <a:srgbClr val="C00000"/>
                  </a:solidFill>
                  <a:latin typeface="Arial" charset="0"/>
                  <a:ea typeface="ヒラギノ角ゴ Pro W3" charset="0"/>
                  <a:cs typeface="Arial" charset="0"/>
                </a:rPr>
                <a:t>23.800</a:t>
              </a:r>
              <a:endParaRPr lang="es-ES" sz="2400" baseline="30000" dirty="0">
                <a:solidFill>
                  <a:srgbClr val="C00000"/>
                </a:solidFill>
                <a:latin typeface="Arial" charset="0"/>
                <a:ea typeface="ヒラギノ角ゴ Pro W3" charset="0"/>
                <a:cs typeface="Arial" charset="0"/>
              </a:endParaRPr>
            </a:p>
          </p:txBody>
        </p:sp>
        <p:sp>
          <p:nvSpPr>
            <p:cNvPr id="48" name="39 Rectángulo"/>
            <p:cNvSpPr>
              <a:spLocks noChangeArrowheads="1"/>
            </p:cNvSpPr>
            <p:nvPr/>
          </p:nvSpPr>
          <p:spPr bwMode="auto">
            <a:xfrm>
              <a:off x="5580112" y="3861048"/>
              <a:ext cx="324036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s-ES" sz="1600">
                  <a:solidFill>
                    <a:srgbClr val="C00000"/>
                  </a:solidFill>
                  <a:cs typeface="Arial" charset="0"/>
                </a:rPr>
                <a:t>personas | fuerza de trabajo</a:t>
              </a:r>
              <a:endParaRPr lang="es-ES" sz="1600" baseline="30000">
                <a:solidFill>
                  <a:srgbClr val="C00000"/>
                </a:solidFill>
                <a:cs typeface="Arial" charset="0"/>
              </a:endParaRPr>
            </a:p>
          </p:txBody>
        </p:sp>
        <p:pic>
          <p:nvPicPr>
            <p:cNvPr id="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789040"/>
              <a:ext cx="862583" cy="457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104" y="3789040"/>
              <a:ext cx="862583" cy="457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084" y="3789040"/>
              <a:ext cx="862583" cy="457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6"/>
            <p:cNvPicPr>
              <a:picLocks noChangeAspect="1" noChangeArrowheads="1"/>
            </p:cNvPicPr>
            <p:nvPr/>
          </p:nvPicPr>
          <p:blipFill>
            <a:blip r:embed="rId4">
              <a:extLst>
                <a:ext uri="{28A0092B-C50C-407E-A947-70E740481C1C}">
                  <a14:useLocalDpi xmlns:a14="http://schemas.microsoft.com/office/drawing/2010/main" val="0"/>
                </a:ext>
              </a:extLst>
            </a:blip>
            <a:srcRect l="25044" r="-25044"/>
            <a:stretch>
              <a:fillRect/>
            </a:stretch>
          </p:blipFill>
          <p:spPr bwMode="auto">
            <a:xfrm>
              <a:off x="-324544" y="3789040"/>
              <a:ext cx="862583" cy="457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3" name="66 Grupo"/>
          <p:cNvGrpSpPr>
            <a:grpSpLocks/>
          </p:cNvGrpSpPr>
          <p:nvPr/>
        </p:nvGrpSpPr>
        <p:grpSpPr bwMode="auto">
          <a:xfrm>
            <a:off x="1039757" y="2964832"/>
            <a:ext cx="8221663" cy="828675"/>
            <a:chOff x="-252536" y="4365104"/>
            <a:chExt cx="8352928" cy="830997"/>
          </a:xfrm>
        </p:grpSpPr>
        <p:grpSp>
          <p:nvGrpSpPr>
            <p:cNvPr id="54" name="Agrupar 11"/>
            <p:cNvGrpSpPr>
              <a:grpSpLocks/>
            </p:cNvGrpSpPr>
            <p:nvPr/>
          </p:nvGrpSpPr>
          <p:grpSpPr bwMode="auto">
            <a:xfrm>
              <a:off x="3195520" y="4365104"/>
              <a:ext cx="4904872" cy="830997"/>
              <a:chOff x="-365083" y="3345131"/>
              <a:chExt cx="4904872" cy="830997"/>
            </a:xfrm>
          </p:grpSpPr>
          <p:sp>
            <p:nvSpPr>
              <p:cNvPr id="59" name="CuadroTexto 9"/>
              <p:cNvSpPr txBox="1">
                <a:spLocks noChangeArrowheads="1"/>
              </p:cNvSpPr>
              <p:nvPr/>
            </p:nvSpPr>
            <p:spPr bwMode="auto">
              <a:xfrm>
                <a:off x="-365083" y="3345131"/>
                <a:ext cx="209656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algn="r" eaLnBrk="1" hangingPunct="1"/>
                <a:r>
                  <a:rPr lang="es-ES" sz="4800" b="1" dirty="0" smtClean="0">
                    <a:solidFill>
                      <a:srgbClr val="C00000"/>
                    </a:solidFill>
                    <a:latin typeface="Arial" charset="0"/>
                    <a:ea typeface="ヒラギノ角ゴ Pro W3" charset="0"/>
                    <a:cs typeface="Arial" charset="0"/>
                  </a:rPr>
                  <a:t>11.339</a:t>
                </a:r>
                <a:endParaRPr lang="es-ES" sz="4800" b="1" dirty="0">
                  <a:solidFill>
                    <a:srgbClr val="C00000"/>
                  </a:solidFill>
                  <a:latin typeface="Arial" charset="0"/>
                  <a:ea typeface="ヒラギノ角ゴ Pro W3" charset="0"/>
                  <a:cs typeface="Arial" charset="0"/>
                </a:endParaRPr>
              </a:p>
            </p:txBody>
          </p:sp>
          <p:sp>
            <p:nvSpPr>
              <p:cNvPr id="60" name="CuadroTexto 10"/>
              <p:cNvSpPr txBox="1">
                <a:spLocks noChangeArrowheads="1"/>
              </p:cNvSpPr>
              <p:nvPr/>
            </p:nvSpPr>
            <p:spPr bwMode="auto">
              <a:xfrm>
                <a:off x="2019509" y="3561155"/>
                <a:ext cx="25202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1600">
                    <a:solidFill>
                      <a:srgbClr val="C00000"/>
                    </a:solidFill>
                    <a:latin typeface="Arial" charset="0"/>
                    <a:ea typeface="ヒラギノ角ゴ Pro W3" charset="0"/>
                    <a:cs typeface="Arial" charset="0"/>
                  </a:rPr>
                  <a:t>paraderos</a:t>
                </a:r>
              </a:p>
            </p:txBody>
          </p:sp>
        </p:grpSp>
        <p:pic>
          <p:nvPicPr>
            <p:cNvPr id="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581128"/>
              <a:ext cx="80962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608" y="4581128"/>
              <a:ext cx="80962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448" y="4581128"/>
              <a:ext cx="80962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4581128"/>
              <a:ext cx="80962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1" name="67 Grupo"/>
          <p:cNvGrpSpPr>
            <a:grpSpLocks/>
          </p:cNvGrpSpPr>
          <p:nvPr/>
        </p:nvGrpSpPr>
        <p:grpSpPr bwMode="auto">
          <a:xfrm>
            <a:off x="1111195" y="3755407"/>
            <a:ext cx="8788400" cy="871538"/>
            <a:chOff x="-180528" y="5157192"/>
            <a:chExt cx="8928992" cy="874300"/>
          </a:xfrm>
        </p:grpSpPr>
        <p:grpSp>
          <p:nvGrpSpPr>
            <p:cNvPr id="62" name="Agrupar 12"/>
            <p:cNvGrpSpPr>
              <a:grpSpLocks/>
            </p:cNvGrpSpPr>
            <p:nvPr/>
          </p:nvGrpSpPr>
          <p:grpSpPr bwMode="auto">
            <a:xfrm>
              <a:off x="3500589" y="5157192"/>
              <a:ext cx="5247875" cy="874300"/>
              <a:chOff x="-73032" y="3230639"/>
              <a:chExt cx="5247875" cy="874300"/>
            </a:xfrm>
          </p:grpSpPr>
          <p:sp>
            <p:nvSpPr>
              <p:cNvPr id="69" name="CuadroTexto 13"/>
              <p:cNvSpPr txBox="1">
                <a:spLocks noChangeArrowheads="1"/>
              </p:cNvSpPr>
              <p:nvPr/>
            </p:nvSpPr>
            <p:spPr bwMode="auto">
              <a:xfrm>
                <a:off x="-73032" y="3230639"/>
                <a:ext cx="17914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algn="r" eaLnBrk="1" hangingPunct="1"/>
                <a:r>
                  <a:rPr lang="es-ES" sz="4800" b="1" dirty="0" smtClean="0">
                    <a:solidFill>
                      <a:srgbClr val="C00000"/>
                    </a:solidFill>
                    <a:latin typeface="Arial" charset="0"/>
                    <a:ea typeface="ヒラギノ角ゴ Pro W3" charset="0"/>
                    <a:cs typeface="Arial" charset="0"/>
                  </a:rPr>
                  <a:t>2.821</a:t>
                </a:r>
                <a:endParaRPr lang="es-ES" sz="4800" b="1" dirty="0">
                  <a:solidFill>
                    <a:srgbClr val="C00000"/>
                  </a:solidFill>
                  <a:latin typeface="Arial" charset="0"/>
                  <a:ea typeface="ヒラギノ角ゴ Pro W3" charset="0"/>
                  <a:cs typeface="Arial" charset="0"/>
                </a:endParaRPr>
              </a:p>
            </p:txBody>
          </p:sp>
          <p:sp>
            <p:nvSpPr>
              <p:cNvPr id="70" name="CuadroTexto 14"/>
              <p:cNvSpPr txBox="1">
                <a:spLocks noChangeArrowheads="1"/>
              </p:cNvSpPr>
              <p:nvPr/>
            </p:nvSpPr>
            <p:spPr bwMode="auto">
              <a:xfrm>
                <a:off x="2006491" y="3518671"/>
                <a:ext cx="3168352" cy="58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Ins="0">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1600">
                    <a:solidFill>
                      <a:srgbClr val="C00000"/>
                    </a:solidFill>
                    <a:latin typeface="Arial" charset="0"/>
                    <a:ea typeface="ヒラギノ角ゴ Pro W3" charset="0"/>
                    <a:cs typeface="Arial" charset="0"/>
                  </a:rPr>
                  <a:t>Km de vías con servicios de buses</a:t>
                </a:r>
              </a:p>
            </p:txBody>
          </p:sp>
        </p:grpSp>
        <p:pic>
          <p:nvPicPr>
            <p:cNvPr id="6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030116" y="5330924"/>
              <a:ext cx="295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410848" y="5330924"/>
              <a:ext cx="295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791579" y="5330924"/>
              <a:ext cx="295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6228" y="5330924"/>
              <a:ext cx="295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53041" y="5330924"/>
              <a:ext cx="295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172310" y="5330924"/>
              <a:ext cx="295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1" name="43 Grupo"/>
          <p:cNvGrpSpPr>
            <a:grpSpLocks/>
          </p:cNvGrpSpPr>
          <p:nvPr/>
        </p:nvGrpSpPr>
        <p:grpSpPr bwMode="auto">
          <a:xfrm>
            <a:off x="1039757" y="2175845"/>
            <a:ext cx="8931275" cy="828675"/>
            <a:chOff x="-252536" y="2780928"/>
            <a:chExt cx="9073008" cy="830997"/>
          </a:xfrm>
        </p:grpSpPr>
        <p:sp>
          <p:nvSpPr>
            <p:cNvPr id="72" name="CuadroTexto 8"/>
            <p:cNvSpPr txBox="1">
              <a:spLocks noChangeArrowheads="1"/>
            </p:cNvSpPr>
            <p:nvPr/>
          </p:nvSpPr>
          <p:spPr bwMode="auto">
            <a:xfrm>
              <a:off x="4067944" y="2780928"/>
              <a:ext cx="122413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algn="r" eaLnBrk="1" hangingPunct="1"/>
              <a:r>
                <a:rPr lang="es-ES" sz="4800" b="1" dirty="0" smtClean="0">
                  <a:solidFill>
                    <a:srgbClr val="C00000"/>
                  </a:solidFill>
                  <a:latin typeface="Arial" charset="0"/>
                  <a:ea typeface="ヒラギノ角ゴ Pro W3" charset="0"/>
                  <a:cs typeface="Arial" charset="0"/>
                </a:rPr>
                <a:t>378</a:t>
              </a:r>
              <a:endParaRPr lang="es-ES" sz="1600" dirty="0">
                <a:solidFill>
                  <a:srgbClr val="C00000"/>
                </a:solidFill>
                <a:latin typeface="Arial" charset="0"/>
                <a:ea typeface="ヒラギノ角ゴ Pro W3" charset="0"/>
                <a:cs typeface="Arial" charset="0"/>
              </a:endParaRPr>
            </a:p>
          </p:txBody>
        </p:sp>
        <p:sp>
          <p:nvSpPr>
            <p:cNvPr id="73" name="66 Rectángulo"/>
            <p:cNvSpPr>
              <a:spLocks noChangeArrowheads="1"/>
            </p:cNvSpPr>
            <p:nvPr/>
          </p:nvSpPr>
          <p:spPr bwMode="auto">
            <a:xfrm>
              <a:off x="5580112" y="3018438"/>
              <a:ext cx="324036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s-ES" sz="1600">
                  <a:solidFill>
                    <a:srgbClr val="C00000"/>
                  </a:solidFill>
                  <a:cs typeface="Arial" charset="0"/>
                </a:rPr>
                <a:t>recorridos</a:t>
              </a:r>
              <a:endParaRPr lang="es-ES" sz="1600" baseline="30000">
                <a:solidFill>
                  <a:srgbClr val="C00000"/>
                </a:solidFill>
                <a:cs typeface="Arial" charset="0"/>
              </a:endParaRPr>
            </a:p>
          </p:txBody>
        </p:sp>
        <p:pic>
          <p:nvPicPr>
            <p:cNvPr id="7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996953"/>
              <a:ext cx="1296541" cy="439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824" y="2996953"/>
              <a:ext cx="1296541" cy="439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Picture 7"/>
            <p:cNvPicPr>
              <a:picLocks noChangeAspect="1" noChangeArrowheads="1"/>
            </p:cNvPicPr>
            <p:nvPr/>
          </p:nvPicPr>
          <p:blipFill>
            <a:blip r:embed="rId3">
              <a:extLst>
                <a:ext uri="{28A0092B-C50C-407E-A947-70E740481C1C}">
                  <a14:useLocalDpi xmlns:a14="http://schemas.microsoft.com/office/drawing/2010/main" val="0"/>
                </a:ext>
              </a:extLst>
            </a:blip>
            <a:srcRect l="23422" t="-16393" b="-2"/>
            <a:stretch>
              <a:fillRect/>
            </a:stretch>
          </p:blipFill>
          <p:spPr bwMode="auto">
            <a:xfrm>
              <a:off x="-252536" y="2924944"/>
              <a:ext cx="992872" cy="51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709769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310795"/>
            <a:ext cx="8534400" cy="1507067"/>
          </a:xfrm>
        </p:spPr>
        <p:txBody>
          <a:bodyPr/>
          <a:lstStyle/>
          <a:p>
            <a:r>
              <a:rPr lang="es-ES" dirty="0" smtClean="0"/>
              <a:t>El metro hoy</a:t>
            </a:r>
            <a:endParaRPr lang="es-ES" dirty="0"/>
          </a:p>
        </p:txBody>
      </p:sp>
      <p:grpSp>
        <p:nvGrpSpPr>
          <p:cNvPr id="4" name="Agrupar 7"/>
          <p:cNvGrpSpPr>
            <a:grpSpLocks/>
          </p:cNvGrpSpPr>
          <p:nvPr/>
        </p:nvGrpSpPr>
        <p:grpSpPr bwMode="auto">
          <a:xfrm>
            <a:off x="5813267" y="257029"/>
            <a:ext cx="2632075" cy="828675"/>
            <a:chOff x="1124190" y="905035"/>
            <a:chExt cx="2674352" cy="830997"/>
          </a:xfrm>
        </p:grpSpPr>
        <p:sp>
          <p:nvSpPr>
            <p:cNvPr id="5" name="CuadroTexto 5"/>
            <p:cNvSpPr txBox="1">
              <a:spLocks noChangeArrowheads="1"/>
            </p:cNvSpPr>
            <p:nvPr/>
          </p:nvSpPr>
          <p:spPr bwMode="auto">
            <a:xfrm>
              <a:off x="1124190" y="905035"/>
              <a:ext cx="54092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4800" b="1">
                  <a:solidFill>
                    <a:srgbClr val="C00000"/>
                  </a:solidFill>
                  <a:latin typeface="Arial" charset="0"/>
                  <a:ea typeface="ヒラギノ角ゴ Pro W3" charset="0"/>
                  <a:cs typeface="Arial" charset="0"/>
                </a:rPr>
                <a:t>5</a:t>
              </a:r>
            </a:p>
          </p:txBody>
        </p:sp>
        <p:sp>
          <p:nvSpPr>
            <p:cNvPr id="6" name="CuadroTexto 6"/>
            <p:cNvSpPr txBox="1">
              <a:spLocks noChangeArrowheads="1"/>
            </p:cNvSpPr>
            <p:nvPr/>
          </p:nvSpPr>
          <p:spPr bwMode="auto">
            <a:xfrm>
              <a:off x="1737657" y="1120478"/>
              <a:ext cx="20608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2000">
                  <a:solidFill>
                    <a:srgbClr val="C00000"/>
                  </a:solidFill>
                  <a:latin typeface="Arial" charset="0"/>
                  <a:ea typeface="ヒラギノ角ゴ Pro W3" charset="0"/>
                  <a:cs typeface="Arial" charset="0"/>
                </a:rPr>
                <a:t>Líneas de metro</a:t>
              </a:r>
            </a:p>
          </p:txBody>
        </p:sp>
      </p:grpSp>
      <p:grpSp>
        <p:nvGrpSpPr>
          <p:cNvPr id="7" name="Agrupar 11"/>
          <p:cNvGrpSpPr>
            <a:grpSpLocks/>
          </p:cNvGrpSpPr>
          <p:nvPr/>
        </p:nvGrpSpPr>
        <p:grpSpPr bwMode="auto">
          <a:xfrm>
            <a:off x="5211604" y="1046016"/>
            <a:ext cx="2644775" cy="830263"/>
            <a:chOff x="6121392" y="925324"/>
            <a:chExt cx="2687042" cy="830997"/>
          </a:xfrm>
        </p:grpSpPr>
        <p:sp>
          <p:nvSpPr>
            <p:cNvPr id="8" name="CuadroTexto 9"/>
            <p:cNvSpPr txBox="1">
              <a:spLocks noChangeArrowheads="1"/>
            </p:cNvSpPr>
            <p:nvPr/>
          </p:nvSpPr>
          <p:spPr bwMode="auto">
            <a:xfrm>
              <a:off x="6121392" y="925324"/>
              <a:ext cx="143274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4800" b="1">
                  <a:solidFill>
                    <a:srgbClr val="C00000"/>
                  </a:solidFill>
                  <a:latin typeface="Arial" charset="0"/>
                  <a:ea typeface="ヒラギノ角ゴ Pro W3" charset="0"/>
                  <a:cs typeface="Arial" charset="0"/>
                </a:rPr>
                <a:t>108</a:t>
              </a:r>
            </a:p>
          </p:txBody>
        </p:sp>
        <p:sp>
          <p:nvSpPr>
            <p:cNvPr id="9" name="CuadroTexto 10"/>
            <p:cNvSpPr txBox="1">
              <a:spLocks noChangeArrowheads="1"/>
            </p:cNvSpPr>
            <p:nvPr/>
          </p:nvSpPr>
          <p:spPr bwMode="auto">
            <a:xfrm>
              <a:off x="7345762" y="1140767"/>
              <a:ext cx="1462672" cy="40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2000">
                  <a:solidFill>
                    <a:srgbClr val="C00000"/>
                  </a:solidFill>
                  <a:latin typeface="Arial" charset="0"/>
                  <a:ea typeface="ヒラギノ角ゴ Pro W3" charset="0"/>
                  <a:cs typeface="Arial" charset="0"/>
                </a:rPr>
                <a:t>Estaciones</a:t>
              </a:r>
            </a:p>
          </p:txBody>
        </p:sp>
      </p:grpSp>
      <p:grpSp>
        <p:nvGrpSpPr>
          <p:cNvPr id="10" name="Agrupar 12"/>
          <p:cNvGrpSpPr>
            <a:grpSpLocks/>
          </p:cNvGrpSpPr>
          <p:nvPr/>
        </p:nvGrpSpPr>
        <p:grpSpPr bwMode="auto">
          <a:xfrm>
            <a:off x="5211603" y="1908029"/>
            <a:ext cx="2573202" cy="828675"/>
            <a:chOff x="6121392" y="925324"/>
            <a:chExt cx="2613375" cy="830997"/>
          </a:xfrm>
        </p:grpSpPr>
        <p:sp>
          <p:nvSpPr>
            <p:cNvPr id="11" name="CuadroTexto 13"/>
            <p:cNvSpPr txBox="1">
              <a:spLocks noChangeArrowheads="1"/>
            </p:cNvSpPr>
            <p:nvPr/>
          </p:nvSpPr>
          <p:spPr bwMode="auto">
            <a:xfrm>
              <a:off x="6121392" y="925324"/>
              <a:ext cx="143274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4800" b="1">
                  <a:solidFill>
                    <a:srgbClr val="C00000"/>
                  </a:solidFill>
                  <a:latin typeface="Arial" charset="0"/>
                  <a:ea typeface="ヒラギノ角ゴ Pro W3" charset="0"/>
                  <a:cs typeface="Arial" charset="0"/>
                </a:rPr>
                <a:t>104</a:t>
              </a:r>
            </a:p>
          </p:txBody>
        </p:sp>
        <p:sp>
          <p:nvSpPr>
            <p:cNvPr id="12" name="CuadroTexto 14"/>
            <p:cNvSpPr txBox="1">
              <a:spLocks noChangeArrowheads="1"/>
            </p:cNvSpPr>
            <p:nvPr/>
          </p:nvSpPr>
          <p:spPr bwMode="auto">
            <a:xfrm>
              <a:off x="7345528" y="1140767"/>
              <a:ext cx="1389239" cy="40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2000" dirty="0">
                  <a:solidFill>
                    <a:srgbClr val="C00000"/>
                  </a:solidFill>
                  <a:latin typeface="Arial" charset="0"/>
                  <a:ea typeface="ヒラギノ角ゴ Pro W3" charset="0"/>
                  <a:cs typeface="Arial" charset="0"/>
                </a:rPr>
                <a:t>Km de </a:t>
              </a:r>
              <a:r>
                <a:rPr lang="es-ES" sz="2000" dirty="0" smtClean="0">
                  <a:solidFill>
                    <a:srgbClr val="C00000"/>
                  </a:solidFill>
                  <a:latin typeface="Arial" charset="0"/>
                  <a:ea typeface="ヒラギノ角ゴ Pro W3" charset="0"/>
                  <a:cs typeface="Arial" charset="0"/>
                </a:rPr>
                <a:t>red</a:t>
              </a:r>
              <a:endParaRPr lang="es-ES" sz="2000" dirty="0">
                <a:solidFill>
                  <a:srgbClr val="C00000"/>
                </a:solidFill>
                <a:latin typeface="Arial" charset="0"/>
                <a:ea typeface="ヒラギノ角ゴ Pro W3" charset="0"/>
                <a:cs typeface="Arial" charset="0"/>
              </a:endParaRPr>
            </a:p>
          </p:txBody>
        </p:sp>
      </p:grpSp>
      <p:grpSp>
        <p:nvGrpSpPr>
          <p:cNvPr id="13" name="27 Grupo"/>
          <p:cNvGrpSpPr>
            <a:grpSpLocks/>
          </p:cNvGrpSpPr>
          <p:nvPr/>
        </p:nvGrpSpPr>
        <p:grpSpPr bwMode="auto">
          <a:xfrm>
            <a:off x="863442" y="2914504"/>
            <a:ext cx="9313862" cy="2619375"/>
            <a:chOff x="-7704856" y="3933057"/>
            <a:chExt cx="9461188" cy="2627177"/>
          </a:xfrm>
        </p:grpSpPr>
        <p:sp>
          <p:nvSpPr>
            <p:cNvPr id="14" name="CuadroTexto 4"/>
            <p:cNvSpPr txBox="1">
              <a:spLocks noChangeArrowheads="1"/>
            </p:cNvSpPr>
            <p:nvPr/>
          </p:nvSpPr>
          <p:spPr bwMode="auto">
            <a:xfrm>
              <a:off x="-7704856" y="5949280"/>
              <a:ext cx="5472608" cy="610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lnSpc>
                  <a:spcPct val="70000"/>
                </a:lnSpc>
              </a:pPr>
              <a:r>
                <a:rPr lang="es-ES" sz="1600" dirty="0">
                  <a:solidFill>
                    <a:srgbClr val="C00000"/>
                  </a:solidFill>
                  <a:latin typeface="Arial" charset="0"/>
                  <a:ea typeface="ヒラギノ角ゴ Pro W3" charset="0"/>
                  <a:cs typeface="Arial" charset="0"/>
                </a:rPr>
                <a:t>En 2012 Metro se hace responsable de la red de comercialización y carga del medio de acceso (tarjeta </a:t>
              </a:r>
              <a:r>
                <a:rPr lang="es-ES" sz="1600" i="1" dirty="0">
                  <a:solidFill>
                    <a:srgbClr val="C00000"/>
                  </a:solidFill>
                  <a:latin typeface="Arial" charset="0"/>
                  <a:ea typeface="ヒラギノ角ゴ Pro W3" charset="0"/>
                  <a:cs typeface="Arial" charset="0"/>
                </a:rPr>
                <a:t>bip!</a:t>
              </a:r>
              <a:r>
                <a:rPr lang="es-ES" sz="1600" dirty="0">
                  <a:solidFill>
                    <a:srgbClr val="C00000"/>
                  </a:solidFill>
                  <a:latin typeface="Arial" charset="0"/>
                  <a:ea typeface="ヒラギノ角ゴ Pro W3" charset="0"/>
                  <a:cs typeface="Arial" charset="0"/>
                </a:rPr>
                <a:t>)</a:t>
              </a:r>
            </a:p>
          </p:txBody>
        </p:sp>
        <p:grpSp>
          <p:nvGrpSpPr>
            <p:cNvPr id="15" name="21 Grupo"/>
            <p:cNvGrpSpPr>
              <a:grpSpLocks/>
            </p:cNvGrpSpPr>
            <p:nvPr/>
          </p:nvGrpSpPr>
          <p:grpSpPr bwMode="auto">
            <a:xfrm>
              <a:off x="-7704856" y="3933057"/>
              <a:ext cx="9461188" cy="1958015"/>
              <a:chOff x="-19473177" y="9093934"/>
              <a:chExt cx="15768650" cy="3263361"/>
            </a:xfrm>
          </p:grpSpPr>
          <p:pic>
            <p:nvPicPr>
              <p:cNvPr id="16" name="Imagen 3" descr="Redbi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73177" y="11014149"/>
                <a:ext cx="3532213" cy="1343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CuadroTexto 5"/>
              <p:cNvSpPr txBox="1">
                <a:spLocks noChangeArrowheads="1"/>
              </p:cNvSpPr>
              <p:nvPr/>
            </p:nvSpPr>
            <p:spPr bwMode="auto">
              <a:xfrm>
                <a:off x="-6511734" y="9093934"/>
                <a:ext cx="2807207" cy="45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algn="ctr" eaLnBrk="1" hangingPunct="1">
                  <a:lnSpc>
                    <a:spcPct val="70000"/>
                  </a:lnSpc>
                </a:pPr>
                <a:endParaRPr lang="es-ES" sz="1600">
                  <a:solidFill>
                    <a:srgbClr val="C00000"/>
                  </a:solidFill>
                  <a:latin typeface="Arial" charset="0"/>
                  <a:ea typeface="ヒラギノ角ゴ Pro W3" charset="0"/>
                  <a:cs typeface="Arial" charset="0"/>
                </a:endParaRPr>
              </a:p>
            </p:txBody>
          </p:sp>
        </p:grpSp>
      </p:grpSp>
      <p:grpSp>
        <p:nvGrpSpPr>
          <p:cNvPr id="18" name="Agrupar 12"/>
          <p:cNvGrpSpPr>
            <a:grpSpLocks/>
          </p:cNvGrpSpPr>
          <p:nvPr/>
        </p:nvGrpSpPr>
        <p:grpSpPr bwMode="auto">
          <a:xfrm>
            <a:off x="3730467" y="2770041"/>
            <a:ext cx="5664200" cy="923925"/>
            <a:chOff x="4616641" y="925324"/>
            <a:chExt cx="5753560" cy="925136"/>
          </a:xfrm>
        </p:grpSpPr>
        <p:sp>
          <p:nvSpPr>
            <p:cNvPr id="19" name="CuadroTexto 13"/>
            <p:cNvSpPr txBox="1">
              <a:spLocks noChangeArrowheads="1"/>
            </p:cNvSpPr>
            <p:nvPr/>
          </p:nvSpPr>
          <p:spPr bwMode="auto">
            <a:xfrm>
              <a:off x="4616641" y="925324"/>
              <a:ext cx="308892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4800" b="1" dirty="0" smtClean="0">
                  <a:solidFill>
                    <a:srgbClr val="C00000"/>
                  </a:solidFill>
                  <a:latin typeface="Arial" charset="0"/>
                  <a:ea typeface="ヒラギノ角ゴ Pro W3" charset="0"/>
                  <a:cs typeface="Arial" charset="0"/>
                </a:rPr>
                <a:t>2.271.993</a:t>
              </a:r>
              <a:endParaRPr lang="es-ES" sz="4800" b="1" dirty="0">
                <a:solidFill>
                  <a:srgbClr val="C00000"/>
                </a:solidFill>
                <a:latin typeface="Arial" charset="0"/>
                <a:ea typeface="ヒラギノ角ゴ Pro W3" charset="0"/>
                <a:cs typeface="Arial" charset="0"/>
              </a:endParaRPr>
            </a:p>
          </p:txBody>
        </p:sp>
        <p:sp>
          <p:nvSpPr>
            <p:cNvPr id="20" name="CuadroTexto 14"/>
            <p:cNvSpPr txBox="1">
              <a:spLocks noChangeArrowheads="1"/>
            </p:cNvSpPr>
            <p:nvPr/>
          </p:nvSpPr>
          <p:spPr bwMode="auto">
            <a:xfrm>
              <a:off x="7274196" y="1140767"/>
              <a:ext cx="3096005" cy="709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algn="ctr" eaLnBrk="1" hangingPunct="1"/>
              <a:r>
                <a:rPr lang="es-CL" sz="2000" dirty="0">
                  <a:solidFill>
                    <a:srgbClr val="C00000"/>
                  </a:solidFill>
                  <a:latin typeface="Arial" charset="0"/>
                  <a:ea typeface="ヒラギノ角ゴ Pro W3" charset="0"/>
                  <a:cs typeface="Arial" charset="0"/>
                </a:rPr>
                <a:t>transacciones en metro</a:t>
              </a:r>
            </a:p>
            <a:p>
              <a:pPr algn="ctr" eaLnBrk="1" hangingPunct="1"/>
              <a:r>
                <a:rPr lang="es-CL" sz="2000" dirty="0">
                  <a:solidFill>
                    <a:srgbClr val="C00000"/>
                  </a:solidFill>
                  <a:latin typeface="Arial" charset="0"/>
                  <a:ea typeface="ヒラギノ角ゴ Pro W3" charset="0"/>
                  <a:cs typeface="Arial" charset="0"/>
                </a:rPr>
                <a:t>en día laboral (promedio)</a:t>
              </a:r>
              <a:endParaRPr lang="es-ES" sz="1400" baseline="30000" dirty="0">
                <a:solidFill>
                  <a:srgbClr val="C00000"/>
                </a:solidFill>
                <a:latin typeface="Arial" charset="0"/>
                <a:ea typeface="ヒラギノ角ゴ Pro W3" charset="0"/>
                <a:cs typeface="Arial" charset="0"/>
              </a:endParaRPr>
            </a:p>
          </p:txBody>
        </p:sp>
      </p:grpSp>
      <p:grpSp>
        <p:nvGrpSpPr>
          <p:cNvPr id="21" name="Agrupar 12"/>
          <p:cNvGrpSpPr>
            <a:grpSpLocks/>
          </p:cNvGrpSpPr>
          <p:nvPr/>
        </p:nvGrpSpPr>
        <p:grpSpPr bwMode="auto">
          <a:xfrm>
            <a:off x="3060548" y="4024166"/>
            <a:ext cx="3964009" cy="828675"/>
            <a:chOff x="6409424" y="925324"/>
            <a:chExt cx="2976566" cy="830997"/>
          </a:xfrm>
        </p:grpSpPr>
        <p:sp>
          <p:nvSpPr>
            <p:cNvPr id="22" name="CuadroTexto 13"/>
            <p:cNvSpPr txBox="1">
              <a:spLocks noChangeArrowheads="1"/>
            </p:cNvSpPr>
            <p:nvPr/>
          </p:nvSpPr>
          <p:spPr bwMode="auto">
            <a:xfrm>
              <a:off x="6409424" y="925324"/>
              <a:ext cx="13656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4800" b="1" dirty="0" smtClean="0">
                  <a:solidFill>
                    <a:srgbClr val="C00000"/>
                  </a:solidFill>
                  <a:latin typeface="Arial" charset="0"/>
                  <a:ea typeface="ヒラギノ角ゴ Pro W3" charset="0"/>
                  <a:cs typeface="Arial" charset="0"/>
                </a:rPr>
                <a:t>2.966</a:t>
              </a:r>
              <a:endParaRPr lang="es-ES" sz="4800" b="1" dirty="0">
                <a:solidFill>
                  <a:srgbClr val="C00000"/>
                </a:solidFill>
                <a:latin typeface="Arial" charset="0"/>
                <a:ea typeface="ヒラギノ角ゴ Pro W3" charset="0"/>
                <a:cs typeface="Arial" charset="0"/>
              </a:endParaRPr>
            </a:p>
          </p:txBody>
        </p:sp>
        <p:sp>
          <p:nvSpPr>
            <p:cNvPr id="23" name="CuadroTexto 14"/>
            <p:cNvSpPr txBox="1">
              <a:spLocks noChangeArrowheads="1"/>
            </p:cNvSpPr>
            <p:nvPr/>
          </p:nvSpPr>
          <p:spPr bwMode="auto">
            <a:xfrm>
              <a:off x="7656304" y="1140767"/>
              <a:ext cx="17296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ES" sz="2000" dirty="0">
                  <a:solidFill>
                    <a:srgbClr val="C00000"/>
                  </a:solidFill>
                  <a:latin typeface="Arial" charset="0"/>
                  <a:ea typeface="ヒラギノ角ゴ Pro W3" charset="0"/>
                  <a:cs typeface="Arial" charset="0"/>
                </a:rPr>
                <a:t>Puntos de recarga</a:t>
              </a:r>
            </a:p>
          </p:txBody>
        </p:sp>
      </p:grpSp>
      <p:pic>
        <p:nvPicPr>
          <p:cNvPr id="25" name="Imagen 3" descr="extensionanden.png"/>
          <p:cNvPicPr>
            <a:picLocks noChangeAspect="1"/>
          </p:cNvPicPr>
          <p:nvPr/>
        </p:nvPicPr>
        <p:blipFill>
          <a:blip r:embed="rId3">
            <a:extLst>
              <a:ext uri="{28A0092B-C50C-407E-A947-70E740481C1C}">
                <a14:useLocalDpi xmlns:a14="http://schemas.microsoft.com/office/drawing/2010/main" val="0"/>
              </a:ext>
            </a:extLst>
          </a:blip>
          <a:srcRect l="7367" t="24716" r="22592" b="20705"/>
          <a:stretch>
            <a:fillRect/>
          </a:stretch>
        </p:blipFill>
        <p:spPr bwMode="auto">
          <a:xfrm>
            <a:off x="474504" y="512616"/>
            <a:ext cx="45720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04" y="512616"/>
            <a:ext cx="1417638"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4 Marcador de número de diapositiva"/>
          <p:cNvSpPr>
            <a:spLocks noGrp="1"/>
          </p:cNvSpPr>
          <p:nvPr>
            <p:ph type="sldNum" sz="quarter" idx="4294967295"/>
          </p:nvPr>
        </p:nvSpPr>
        <p:spPr bwMode="auto">
          <a:xfrm>
            <a:off x="6322854" y="5710091"/>
            <a:ext cx="210026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fld id="{F80395ED-354C-4948-B757-6E096C2488D3}" type="slidenum">
              <a:rPr lang="es-CL" sz="1200">
                <a:solidFill>
                  <a:srgbClr val="898989"/>
                </a:solidFill>
                <a:latin typeface="Arial" charset="0"/>
                <a:ea typeface="ヒラギノ角ゴ Pro W3" charset="0"/>
                <a:cs typeface="Arial" charset="0"/>
              </a:rPr>
              <a:pPr/>
              <a:t>23</a:t>
            </a:fld>
            <a:endParaRPr lang="es-CL" sz="1200">
              <a:solidFill>
                <a:srgbClr val="898989"/>
              </a:solidFill>
              <a:latin typeface="Arial" charset="0"/>
              <a:ea typeface="ヒラギノ角ゴ Pro W3" charset="0"/>
              <a:cs typeface="Arial" charset="0"/>
            </a:endParaRPr>
          </a:p>
        </p:txBody>
      </p:sp>
      <p:sp>
        <p:nvSpPr>
          <p:cNvPr id="28" name="CuadroTexto 27"/>
          <p:cNvSpPr txBox="1"/>
          <p:nvPr/>
        </p:nvSpPr>
        <p:spPr>
          <a:xfrm>
            <a:off x="8598424" y="1065252"/>
            <a:ext cx="2651929" cy="1754326"/>
          </a:xfrm>
          <a:prstGeom prst="rect">
            <a:avLst/>
          </a:prstGeom>
          <a:solidFill>
            <a:schemeClr val="tx1"/>
          </a:solidFill>
        </p:spPr>
        <p:txBody>
          <a:bodyPr wrap="square" rtlCol="0">
            <a:spAutoFit/>
          </a:bodyPr>
          <a:lstStyle/>
          <a:p>
            <a:pPr algn="ctr"/>
            <a:r>
              <a:rPr lang="es-ES" dirty="0" smtClean="0">
                <a:solidFill>
                  <a:srgbClr val="000000"/>
                </a:solidFill>
              </a:rPr>
              <a:t>46 kilómetros adicionales en construcción </a:t>
            </a:r>
          </a:p>
          <a:p>
            <a:pPr algn="ctr"/>
            <a:r>
              <a:rPr lang="es-ES" dirty="0" smtClean="0">
                <a:solidFill>
                  <a:srgbClr val="000000"/>
                </a:solidFill>
              </a:rPr>
              <a:t>Línea 6 (2017)</a:t>
            </a:r>
          </a:p>
          <a:p>
            <a:pPr algn="ctr"/>
            <a:r>
              <a:rPr lang="es-ES" dirty="0" smtClean="0">
                <a:solidFill>
                  <a:srgbClr val="000000"/>
                </a:solidFill>
              </a:rPr>
              <a:t>Línea 3 (2018)</a:t>
            </a:r>
          </a:p>
          <a:p>
            <a:pPr algn="ctr"/>
            <a:r>
              <a:rPr lang="es-ES" dirty="0" smtClean="0">
                <a:solidFill>
                  <a:srgbClr val="000000"/>
                </a:solidFill>
              </a:rPr>
              <a:t>Extensión L3 y L2</a:t>
            </a:r>
            <a:endParaRPr lang="es-ES" dirty="0">
              <a:solidFill>
                <a:srgbClr val="000000"/>
              </a:solidFill>
            </a:endParaRPr>
          </a:p>
        </p:txBody>
      </p:sp>
    </p:spTree>
    <p:extLst>
      <p:ext uri="{BB962C8B-B14F-4D97-AF65-F5344CB8AC3E}">
        <p14:creationId xmlns:p14="http://schemas.microsoft.com/office/powerpoint/2010/main" val="1246766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123428"/>
            <a:ext cx="8534400" cy="1507067"/>
          </a:xfrm>
        </p:spPr>
        <p:txBody>
          <a:bodyPr/>
          <a:lstStyle/>
          <a:p>
            <a:r>
              <a:rPr lang="es-ES" dirty="0" smtClean="0"/>
              <a:t>Forma de pago y fuentes de ingresos</a:t>
            </a:r>
            <a:endParaRPr lang="es-ES" dirty="0"/>
          </a:p>
        </p:txBody>
      </p:sp>
      <p:sp>
        <p:nvSpPr>
          <p:cNvPr id="3" name="CuadroTexto 2"/>
          <p:cNvSpPr txBox="1"/>
          <p:nvPr/>
        </p:nvSpPr>
        <p:spPr>
          <a:xfrm>
            <a:off x="1099930" y="1317333"/>
            <a:ext cx="2199861" cy="646331"/>
          </a:xfrm>
          <a:prstGeom prst="rect">
            <a:avLst/>
          </a:prstGeom>
          <a:solidFill>
            <a:schemeClr val="accent1"/>
          </a:solidFill>
        </p:spPr>
        <p:txBody>
          <a:bodyPr wrap="square" rtlCol="0">
            <a:spAutoFit/>
          </a:bodyPr>
          <a:lstStyle/>
          <a:p>
            <a:pPr algn="ctr"/>
            <a:r>
              <a:rPr lang="es-ES_tradnl" dirty="0" smtClean="0"/>
              <a:t>Tarifa a público </a:t>
            </a:r>
            <a:r>
              <a:rPr lang="es-ES_tradnl" dirty="0"/>
              <a:t>X</a:t>
            </a:r>
            <a:r>
              <a:rPr lang="es-ES_tradnl" dirty="0" smtClean="0"/>
              <a:t> viajes</a:t>
            </a:r>
            <a:endParaRPr lang="es-ES_tradnl" dirty="0"/>
          </a:p>
        </p:txBody>
      </p:sp>
      <p:sp>
        <p:nvSpPr>
          <p:cNvPr id="4" name="CuadroTexto 3"/>
          <p:cNvSpPr txBox="1"/>
          <p:nvPr/>
        </p:nvSpPr>
        <p:spPr>
          <a:xfrm>
            <a:off x="1099930" y="2700652"/>
            <a:ext cx="2199861" cy="1754326"/>
          </a:xfrm>
          <a:prstGeom prst="rect">
            <a:avLst/>
          </a:prstGeom>
          <a:solidFill>
            <a:schemeClr val="accent1"/>
          </a:solidFill>
        </p:spPr>
        <p:txBody>
          <a:bodyPr wrap="square" rtlCol="0">
            <a:spAutoFit/>
          </a:bodyPr>
          <a:lstStyle/>
          <a:p>
            <a:pPr algn="ctr"/>
            <a:r>
              <a:rPr lang="es-ES_tradnl" dirty="0" smtClean="0"/>
              <a:t>Subsidio estatal (Fondos Generales de la Nación, Presupuesto Anual, Ley 20.378)</a:t>
            </a:r>
            <a:endParaRPr lang="es-ES_tradnl" dirty="0"/>
          </a:p>
        </p:txBody>
      </p:sp>
      <p:sp>
        <p:nvSpPr>
          <p:cNvPr id="7" name="CuadroTexto 6"/>
          <p:cNvSpPr txBox="1"/>
          <p:nvPr/>
        </p:nvSpPr>
        <p:spPr>
          <a:xfrm>
            <a:off x="4259301" y="1708752"/>
            <a:ext cx="2199861" cy="1754326"/>
          </a:xfrm>
          <a:prstGeom prst="rect">
            <a:avLst/>
          </a:prstGeom>
          <a:solidFill>
            <a:schemeClr val="accent1"/>
          </a:solidFill>
        </p:spPr>
        <p:txBody>
          <a:bodyPr wrap="square" rtlCol="0">
            <a:spAutoFit/>
          </a:bodyPr>
          <a:lstStyle/>
          <a:p>
            <a:pPr algn="ctr"/>
            <a:r>
              <a:rPr lang="es-ES_tradnl" dirty="0" smtClean="0"/>
              <a:t>Ingresos Totales administrados por el Administrador Financiero del </a:t>
            </a:r>
            <a:r>
              <a:rPr lang="es-ES_tradnl" dirty="0" err="1" smtClean="0"/>
              <a:t>Transantiago</a:t>
            </a:r>
            <a:r>
              <a:rPr lang="es-ES_tradnl" dirty="0" smtClean="0"/>
              <a:t> (AFT)</a:t>
            </a:r>
            <a:endParaRPr lang="es-ES_tradnl" dirty="0"/>
          </a:p>
        </p:txBody>
      </p:sp>
      <p:cxnSp>
        <p:nvCxnSpPr>
          <p:cNvPr id="9" name="Conector recto de flecha 8"/>
          <p:cNvCxnSpPr>
            <a:stCxn id="3" idx="3"/>
          </p:cNvCxnSpPr>
          <p:nvPr/>
        </p:nvCxnSpPr>
        <p:spPr>
          <a:xfrm>
            <a:off x="3299791" y="1640499"/>
            <a:ext cx="959510" cy="877163"/>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3299791" y="2841320"/>
            <a:ext cx="959510" cy="792284"/>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6459162" y="3355098"/>
            <a:ext cx="1594592" cy="837639"/>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6451263" y="2729178"/>
            <a:ext cx="1602491" cy="517792"/>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6462986" y="2284928"/>
            <a:ext cx="1590768" cy="9984"/>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a:endCxn id="21" idx="1"/>
          </p:cNvCxnSpPr>
          <p:nvPr/>
        </p:nvCxnSpPr>
        <p:spPr>
          <a:xfrm flipV="1">
            <a:off x="6459162" y="1314920"/>
            <a:ext cx="1524254" cy="670832"/>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7983416" y="1130254"/>
            <a:ext cx="3622430" cy="369332"/>
          </a:xfrm>
          <a:prstGeom prst="rect">
            <a:avLst/>
          </a:prstGeom>
          <a:solidFill>
            <a:schemeClr val="accent1"/>
          </a:solidFill>
        </p:spPr>
        <p:txBody>
          <a:bodyPr wrap="square" rtlCol="0">
            <a:spAutoFit/>
          </a:bodyPr>
          <a:lstStyle/>
          <a:p>
            <a:pPr algn="ctr"/>
            <a:r>
              <a:rPr lang="es-ES_tradnl" dirty="0" smtClean="0"/>
              <a:t>Operadores de vías (buses)</a:t>
            </a:r>
            <a:endParaRPr lang="es-ES_tradnl" dirty="0"/>
          </a:p>
        </p:txBody>
      </p:sp>
      <p:sp>
        <p:nvSpPr>
          <p:cNvPr id="23" name="CuadroTexto 22"/>
          <p:cNvSpPr txBox="1"/>
          <p:nvPr/>
        </p:nvSpPr>
        <p:spPr>
          <a:xfrm>
            <a:off x="8053754" y="2092825"/>
            <a:ext cx="3622430" cy="369332"/>
          </a:xfrm>
          <a:prstGeom prst="rect">
            <a:avLst/>
          </a:prstGeom>
          <a:solidFill>
            <a:schemeClr val="accent1"/>
          </a:solidFill>
        </p:spPr>
        <p:txBody>
          <a:bodyPr wrap="square" rtlCol="0">
            <a:spAutoFit/>
          </a:bodyPr>
          <a:lstStyle/>
          <a:p>
            <a:pPr algn="ctr"/>
            <a:r>
              <a:rPr lang="es-ES_tradnl" dirty="0" smtClean="0"/>
              <a:t>Metro</a:t>
            </a:r>
            <a:endParaRPr lang="es-ES_tradnl" dirty="0"/>
          </a:p>
        </p:txBody>
      </p:sp>
      <p:sp>
        <p:nvSpPr>
          <p:cNvPr id="24" name="CuadroTexto 23"/>
          <p:cNvSpPr txBox="1"/>
          <p:nvPr/>
        </p:nvSpPr>
        <p:spPr>
          <a:xfrm>
            <a:off x="8053754" y="3056685"/>
            <a:ext cx="3622430" cy="369332"/>
          </a:xfrm>
          <a:prstGeom prst="rect">
            <a:avLst/>
          </a:prstGeom>
          <a:solidFill>
            <a:schemeClr val="accent1"/>
          </a:solidFill>
        </p:spPr>
        <p:txBody>
          <a:bodyPr wrap="square" rtlCol="0">
            <a:spAutoFit/>
          </a:bodyPr>
          <a:lstStyle/>
          <a:p>
            <a:pPr algn="ctr"/>
            <a:r>
              <a:rPr lang="es-ES_tradnl" dirty="0" smtClean="0"/>
              <a:t>Servicios complementarios</a:t>
            </a:r>
            <a:endParaRPr lang="es-ES_tradnl" dirty="0"/>
          </a:p>
        </p:txBody>
      </p:sp>
      <p:sp>
        <p:nvSpPr>
          <p:cNvPr id="25" name="CuadroTexto 24"/>
          <p:cNvSpPr txBox="1"/>
          <p:nvPr/>
        </p:nvSpPr>
        <p:spPr>
          <a:xfrm>
            <a:off x="8042672" y="4024644"/>
            <a:ext cx="1769544" cy="369332"/>
          </a:xfrm>
          <a:prstGeom prst="rect">
            <a:avLst/>
          </a:prstGeom>
          <a:solidFill>
            <a:schemeClr val="accent1"/>
          </a:solidFill>
        </p:spPr>
        <p:txBody>
          <a:bodyPr wrap="square" rtlCol="0">
            <a:spAutoFit/>
          </a:bodyPr>
          <a:lstStyle/>
          <a:p>
            <a:pPr algn="ctr"/>
            <a:r>
              <a:rPr lang="es-ES_tradnl" smtClean="0"/>
              <a:t>AFT</a:t>
            </a:r>
            <a:endParaRPr lang="es-ES_tradnl" dirty="0"/>
          </a:p>
        </p:txBody>
      </p:sp>
      <p:cxnSp>
        <p:nvCxnSpPr>
          <p:cNvPr id="27" name="Conector recto 26"/>
          <p:cNvCxnSpPr/>
          <p:nvPr/>
        </p:nvCxnSpPr>
        <p:spPr>
          <a:xfrm flipH="1">
            <a:off x="3692769" y="281354"/>
            <a:ext cx="17585" cy="4842074"/>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H="1">
            <a:off x="7063161" y="310659"/>
            <a:ext cx="17585" cy="4842074"/>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29" name="CuadroTexto 28"/>
          <p:cNvSpPr txBox="1"/>
          <p:nvPr/>
        </p:nvSpPr>
        <p:spPr>
          <a:xfrm>
            <a:off x="1275780" y="310659"/>
            <a:ext cx="1690169" cy="461665"/>
          </a:xfrm>
          <a:prstGeom prst="rect">
            <a:avLst/>
          </a:prstGeom>
          <a:noFill/>
        </p:spPr>
        <p:txBody>
          <a:bodyPr wrap="square" rtlCol="0">
            <a:spAutoFit/>
          </a:bodyPr>
          <a:lstStyle/>
          <a:p>
            <a:pPr algn="ctr"/>
            <a:r>
              <a:rPr lang="es-ES_tradnl" sz="2400" b="1" u="sng" dirty="0" smtClean="0">
                <a:solidFill>
                  <a:schemeClr val="bg1"/>
                </a:solidFill>
              </a:rPr>
              <a:t>Ingresos</a:t>
            </a:r>
            <a:endParaRPr lang="es-ES_tradnl" sz="2400" b="1" u="sng" dirty="0">
              <a:solidFill>
                <a:schemeClr val="bg1"/>
              </a:solidFill>
            </a:endParaRPr>
          </a:p>
        </p:txBody>
      </p:sp>
      <p:sp>
        <p:nvSpPr>
          <p:cNvPr id="30" name="CuadroTexto 29"/>
          <p:cNvSpPr txBox="1"/>
          <p:nvPr/>
        </p:nvSpPr>
        <p:spPr>
          <a:xfrm>
            <a:off x="8743377" y="322379"/>
            <a:ext cx="1690169" cy="461665"/>
          </a:xfrm>
          <a:prstGeom prst="rect">
            <a:avLst/>
          </a:prstGeom>
          <a:noFill/>
        </p:spPr>
        <p:txBody>
          <a:bodyPr wrap="square" rtlCol="0">
            <a:spAutoFit/>
          </a:bodyPr>
          <a:lstStyle/>
          <a:p>
            <a:pPr algn="ctr"/>
            <a:r>
              <a:rPr lang="es-ES_tradnl" sz="2400" b="1" u="sng" dirty="0">
                <a:solidFill>
                  <a:schemeClr val="bg1"/>
                </a:solidFill>
              </a:rPr>
              <a:t>E</a:t>
            </a:r>
            <a:r>
              <a:rPr lang="es-ES_tradnl" sz="2400" b="1" u="sng" dirty="0" smtClean="0">
                <a:solidFill>
                  <a:schemeClr val="bg1"/>
                </a:solidFill>
              </a:rPr>
              <a:t>gresos</a:t>
            </a:r>
            <a:endParaRPr lang="es-ES_tradnl" sz="2400" b="1" u="sng" dirty="0">
              <a:solidFill>
                <a:schemeClr val="bg1"/>
              </a:solidFill>
            </a:endParaRPr>
          </a:p>
        </p:txBody>
      </p:sp>
    </p:spTree>
    <p:extLst>
      <p:ext uri="{BB962C8B-B14F-4D97-AF65-F5344CB8AC3E}">
        <p14:creationId xmlns:p14="http://schemas.microsoft.com/office/powerpoint/2010/main" val="1347377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0256" y="5603892"/>
            <a:ext cx="8534400" cy="1507067"/>
          </a:xfrm>
        </p:spPr>
        <p:txBody>
          <a:bodyPr/>
          <a:lstStyle/>
          <a:p>
            <a:r>
              <a:rPr lang="es-ES_tradnl" dirty="0" smtClean="0"/>
              <a:t>Tarifas a público</a:t>
            </a:r>
            <a:endParaRPr lang="es-ES_tradnl" dirty="0"/>
          </a:p>
        </p:txBody>
      </p:sp>
      <p:pic>
        <p:nvPicPr>
          <p:cNvPr id="4" name="Picture 60" descr="http://www.transantiago.cl/imagenes/uploads/20160213234102-pun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881" y="601256"/>
            <a:ext cx="4027488" cy="138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58 Imagen" descr="baj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3944" y="3480981"/>
            <a:ext cx="4040187" cy="179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60 Imagen" descr="vall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3944" y="2044294"/>
            <a:ext cx="4040187" cy="14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4 Marcador de número de diapositiva"/>
          <p:cNvSpPr>
            <a:spLocks noGrp="1"/>
          </p:cNvSpPr>
          <p:nvPr>
            <p:ph type="sldNum" sz="quarter" idx="4294967295"/>
          </p:nvPr>
        </p:nvSpPr>
        <p:spPr bwMode="auto">
          <a:xfrm>
            <a:off x="6966385" y="5796152"/>
            <a:ext cx="2101850" cy="3635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fld id="{09C58E23-B46A-6D4A-BFD9-5ECC0B29660A}" type="slidenum">
              <a:rPr lang="es-CL" sz="1200">
                <a:solidFill>
                  <a:srgbClr val="898989"/>
                </a:solidFill>
                <a:latin typeface="Arial" charset="0"/>
                <a:ea typeface="ヒラギノ角ゴ Pro W3" charset="0"/>
                <a:cs typeface="Arial" charset="0"/>
              </a:rPr>
              <a:pPr/>
              <a:t>25</a:t>
            </a:fld>
            <a:endParaRPr lang="es-CL" sz="1200">
              <a:solidFill>
                <a:srgbClr val="898989"/>
              </a:solidFill>
              <a:latin typeface="Arial" charset="0"/>
              <a:ea typeface="ヒラギノ角ゴ Pro W3" charset="0"/>
              <a:cs typeface="Arial" charset="0"/>
            </a:endParaRPr>
          </a:p>
        </p:txBody>
      </p:sp>
      <p:sp>
        <p:nvSpPr>
          <p:cNvPr id="18" name="54 Rectángulo"/>
          <p:cNvSpPr/>
          <p:nvPr/>
        </p:nvSpPr>
        <p:spPr>
          <a:xfrm>
            <a:off x="6897894" y="2547531"/>
            <a:ext cx="2084387" cy="430213"/>
          </a:xfrm>
          <a:prstGeom prst="rect">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txBody>
          <a:bodyPr lIns="90516" tIns="45258" rIns="90516" bIns="45258" anchor="ctr"/>
          <a:lstStyle/>
          <a:p>
            <a:pPr algn="ctr" eaLnBrk="1" hangingPunct="1"/>
            <a:endParaRPr lang="es-CL">
              <a:latin typeface="Calibri" charset="0"/>
              <a:ea typeface="ヒラギノ角ゴ Pro W3" charset="0"/>
              <a:cs typeface="ヒラギノ角ゴ Pro W3" charset="0"/>
            </a:endParaRPr>
          </a:p>
        </p:txBody>
      </p:sp>
      <p:grpSp>
        <p:nvGrpSpPr>
          <p:cNvPr id="19" name="66 Grupo"/>
          <p:cNvGrpSpPr>
            <a:grpSpLocks/>
          </p:cNvGrpSpPr>
          <p:nvPr/>
        </p:nvGrpSpPr>
        <p:grpSpPr bwMode="auto">
          <a:xfrm>
            <a:off x="835460" y="146240"/>
            <a:ext cx="4748212" cy="5418137"/>
            <a:chOff x="323528" y="1124744"/>
            <a:chExt cx="4824536" cy="5431536"/>
          </a:xfrm>
        </p:grpSpPr>
        <p:pic>
          <p:nvPicPr>
            <p:cNvPr id="20" name="Imagen 3" descr="MapaBlanco.png"/>
            <p:cNvPicPr>
              <a:picLocks noChangeAspect="1"/>
            </p:cNvPicPr>
            <p:nvPr/>
          </p:nvPicPr>
          <p:blipFill>
            <a:blip r:embed="rId5">
              <a:lum bright="10000" contrast="-40000"/>
              <a:grayscl/>
              <a:extLst>
                <a:ext uri="{28A0092B-C50C-407E-A947-70E740481C1C}">
                  <a14:useLocalDpi xmlns:a14="http://schemas.microsoft.com/office/drawing/2010/main" val="0"/>
                </a:ext>
              </a:extLst>
            </a:blip>
            <a:srcRect/>
            <a:stretch>
              <a:fillRect/>
            </a:stretch>
          </p:blipFill>
          <p:spPr bwMode="auto">
            <a:xfrm>
              <a:off x="323528" y="1124744"/>
              <a:ext cx="4197096" cy="543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3" descr="C:\Users\paloma.bugedo\Documents\00_Biblioteca\Metro\Líneas Metro\lineas_metr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936" y="1603399"/>
              <a:ext cx="3655516" cy="42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 name="34 Grupo"/>
            <p:cNvGrpSpPr>
              <a:grpSpLocks/>
            </p:cNvGrpSpPr>
            <p:nvPr/>
          </p:nvGrpSpPr>
          <p:grpSpPr bwMode="auto">
            <a:xfrm>
              <a:off x="2555776" y="1628800"/>
              <a:ext cx="1404144" cy="3780408"/>
              <a:chOff x="2555776" y="1628800"/>
              <a:chExt cx="1404144" cy="3780408"/>
            </a:xfrm>
          </p:grpSpPr>
          <p:sp>
            <p:nvSpPr>
              <p:cNvPr id="53" name="12 Elipse"/>
              <p:cNvSpPr/>
              <p:nvPr/>
            </p:nvSpPr>
            <p:spPr>
              <a:xfrm>
                <a:off x="2555945" y="5300645"/>
                <a:ext cx="108072" cy="108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sp>
            <p:nvSpPr>
              <p:cNvPr id="54" name="22 Elipse"/>
              <p:cNvSpPr/>
              <p:nvPr/>
            </p:nvSpPr>
            <p:spPr>
              <a:xfrm>
                <a:off x="3851198" y="1629225"/>
                <a:ext cx="108073" cy="108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grpSp>
        <p:grpSp>
          <p:nvGrpSpPr>
            <p:cNvPr id="23" name="42 Grupo"/>
            <p:cNvGrpSpPr>
              <a:grpSpLocks/>
            </p:cNvGrpSpPr>
            <p:nvPr/>
          </p:nvGrpSpPr>
          <p:grpSpPr bwMode="auto">
            <a:xfrm>
              <a:off x="2483768" y="5013176"/>
              <a:ext cx="2232248" cy="472118"/>
              <a:chOff x="2483768" y="5013176"/>
              <a:chExt cx="2232248" cy="472118"/>
            </a:xfrm>
          </p:grpSpPr>
          <p:cxnSp>
            <p:nvCxnSpPr>
              <p:cNvPr id="49" name="15 Conector recto de flecha"/>
              <p:cNvCxnSpPr>
                <a:stCxn id="53" idx="6"/>
                <a:endCxn id="50" idx="2"/>
              </p:cNvCxnSpPr>
              <p:nvPr/>
            </p:nvCxnSpPr>
            <p:spPr>
              <a:xfrm flipV="1">
                <a:off x="2664017" y="5187654"/>
                <a:ext cx="572622" cy="1671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0" name="13 Elipse"/>
              <p:cNvSpPr/>
              <p:nvPr/>
            </p:nvSpPr>
            <p:spPr>
              <a:xfrm>
                <a:off x="3236638" y="5133545"/>
                <a:ext cx="108072" cy="108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sp>
            <p:nvSpPr>
              <p:cNvPr id="51" name="35 CuadroTexto"/>
              <p:cNvSpPr txBox="1">
                <a:spLocks noChangeArrowheads="1"/>
              </p:cNvSpPr>
              <p:nvPr/>
            </p:nvSpPr>
            <p:spPr bwMode="auto">
              <a:xfrm>
                <a:off x="3419872" y="5085184"/>
                <a:ext cx="12961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000">
                    <a:solidFill>
                      <a:srgbClr val="C00000"/>
                    </a:solidFill>
                    <a:latin typeface="Arial" charset="0"/>
                    <a:ea typeface="ヒラギノ角ゴ Pro W3" charset="0"/>
                    <a:cs typeface="Arial" charset="0"/>
                  </a:rPr>
                  <a:t>(M) HOSPITAL SÓTERO DEL RÍO</a:t>
                </a:r>
              </a:p>
            </p:txBody>
          </p:sp>
          <p:sp>
            <p:nvSpPr>
              <p:cNvPr id="52" name="39 CuadroTexto"/>
              <p:cNvSpPr txBox="1">
                <a:spLocks noChangeArrowheads="1"/>
              </p:cNvSpPr>
              <p:nvPr/>
            </p:nvSpPr>
            <p:spPr bwMode="auto">
              <a:xfrm>
                <a:off x="2483768" y="5013176"/>
                <a:ext cx="720080" cy="40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000" b="1">
                    <a:latin typeface="Arial" charset="0"/>
                    <a:ea typeface="ヒラギノ角ゴ Pro W3" charset="0"/>
                    <a:cs typeface="Arial" charset="0"/>
                  </a:rPr>
                  <a:t>TRAMO 1</a:t>
                </a:r>
              </a:p>
            </p:txBody>
          </p:sp>
        </p:grpSp>
        <p:grpSp>
          <p:nvGrpSpPr>
            <p:cNvPr id="24" name="43 Grupo"/>
            <p:cNvGrpSpPr>
              <a:grpSpLocks/>
            </p:cNvGrpSpPr>
            <p:nvPr/>
          </p:nvGrpSpPr>
          <p:grpSpPr bwMode="auto">
            <a:xfrm>
              <a:off x="2771800" y="2348880"/>
              <a:ext cx="2376264" cy="2785452"/>
              <a:chOff x="2771800" y="2348880"/>
              <a:chExt cx="2376264" cy="2785452"/>
            </a:xfrm>
          </p:grpSpPr>
          <p:cxnSp>
            <p:nvCxnSpPr>
              <p:cNvPr id="39" name="17 Conector recto de flecha"/>
              <p:cNvCxnSpPr>
                <a:stCxn id="50" idx="0"/>
                <a:endCxn id="42" idx="5"/>
              </p:cNvCxnSpPr>
              <p:nvPr/>
            </p:nvCxnSpPr>
            <p:spPr>
              <a:xfrm flipH="1" flipV="1">
                <a:off x="3114049" y="4390350"/>
                <a:ext cx="177432" cy="743195"/>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0" name="32 Forma libre"/>
              <p:cNvSpPr/>
              <p:nvPr/>
            </p:nvSpPr>
            <p:spPr>
              <a:xfrm>
                <a:off x="3096306" y="2705030"/>
                <a:ext cx="341960" cy="1599383"/>
              </a:xfrm>
              <a:custGeom>
                <a:avLst/>
                <a:gdLst>
                  <a:gd name="connsiteX0" fmla="*/ 0 w 342900"/>
                  <a:gd name="connsiteY0" fmla="*/ 1600200 h 1600200"/>
                  <a:gd name="connsiteX1" fmla="*/ 114300 w 342900"/>
                  <a:gd name="connsiteY1" fmla="*/ 1476375 h 1600200"/>
                  <a:gd name="connsiteX2" fmla="*/ 123825 w 342900"/>
                  <a:gd name="connsiteY2" fmla="*/ 1343025 h 1600200"/>
                  <a:gd name="connsiteX3" fmla="*/ 161925 w 342900"/>
                  <a:gd name="connsiteY3" fmla="*/ 1257300 h 1600200"/>
                  <a:gd name="connsiteX4" fmla="*/ 238125 w 342900"/>
                  <a:gd name="connsiteY4" fmla="*/ 962025 h 1600200"/>
                  <a:gd name="connsiteX5" fmla="*/ 295275 w 342900"/>
                  <a:gd name="connsiteY5" fmla="*/ 733425 h 1600200"/>
                  <a:gd name="connsiteX6" fmla="*/ 342900 w 342900"/>
                  <a:gd name="connsiteY6" fmla="*/ 523875 h 1600200"/>
                  <a:gd name="connsiteX7" fmla="*/ 323850 w 342900"/>
                  <a:gd name="connsiteY7" fmla="*/ 333375 h 1600200"/>
                  <a:gd name="connsiteX8" fmla="*/ 323850 w 342900"/>
                  <a:gd name="connsiteY8" fmla="*/ 257175 h 1600200"/>
                  <a:gd name="connsiteX9" fmla="*/ 276225 w 342900"/>
                  <a:gd name="connsiteY9" fmla="*/ 209550 h 1600200"/>
                  <a:gd name="connsiteX10" fmla="*/ 180975 w 342900"/>
                  <a:gd name="connsiteY10" fmla="*/ 171450 h 1600200"/>
                  <a:gd name="connsiteX11" fmla="*/ 9525 w 342900"/>
                  <a:gd name="connsiteY11" fmla="*/ 0 h 1600200"/>
                  <a:gd name="connsiteX0" fmla="*/ 0 w 342900"/>
                  <a:gd name="connsiteY0" fmla="*/ 1600200 h 1600200"/>
                  <a:gd name="connsiteX1" fmla="*/ 108223 w 342900"/>
                  <a:gd name="connsiteY1" fmla="*/ 1443980 h 1600200"/>
                  <a:gd name="connsiteX2" fmla="*/ 123825 w 342900"/>
                  <a:gd name="connsiteY2" fmla="*/ 1343025 h 1600200"/>
                  <a:gd name="connsiteX3" fmla="*/ 161925 w 342900"/>
                  <a:gd name="connsiteY3" fmla="*/ 1257300 h 1600200"/>
                  <a:gd name="connsiteX4" fmla="*/ 238125 w 342900"/>
                  <a:gd name="connsiteY4" fmla="*/ 962025 h 1600200"/>
                  <a:gd name="connsiteX5" fmla="*/ 295275 w 342900"/>
                  <a:gd name="connsiteY5" fmla="*/ 733425 h 1600200"/>
                  <a:gd name="connsiteX6" fmla="*/ 342900 w 342900"/>
                  <a:gd name="connsiteY6" fmla="*/ 523875 h 1600200"/>
                  <a:gd name="connsiteX7" fmla="*/ 323850 w 342900"/>
                  <a:gd name="connsiteY7" fmla="*/ 333375 h 1600200"/>
                  <a:gd name="connsiteX8" fmla="*/ 323850 w 342900"/>
                  <a:gd name="connsiteY8" fmla="*/ 257175 h 1600200"/>
                  <a:gd name="connsiteX9" fmla="*/ 276225 w 342900"/>
                  <a:gd name="connsiteY9" fmla="*/ 209550 h 1600200"/>
                  <a:gd name="connsiteX10" fmla="*/ 180975 w 342900"/>
                  <a:gd name="connsiteY10" fmla="*/ 171450 h 1600200"/>
                  <a:gd name="connsiteX11" fmla="*/ 9525 w 342900"/>
                  <a:gd name="connsiteY11" fmla="*/ 0 h 1600200"/>
                  <a:gd name="connsiteX0" fmla="*/ 0 w 342900"/>
                  <a:gd name="connsiteY0" fmla="*/ 1600200 h 1600200"/>
                  <a:gd name="connsiteX1" fmla="*/ 108223 w 342900"/>
                  <a:gd name="connsiteY1" fmla="*/ 1443980 h 1600200"/>
                  <a:gd name="connsiteX2" fmla="*/ 108223 w 342900"/>
                  <a:gd name="connsiteY2" fmla="*/ 1299964 h 1600200"/>
                  <a:gd name="connsiteX3" fmla="*/ 161925 w 342900"/>
                  <a:gd name="connsiteY3" fmla="*/ 1257300 h 1600200"/>
                  <a:gd name="connsiteX4" fmla="*/ 238125 w 342900"/>
                  <a:gd name="connsiteY4" fmla="*/ 962025 h 1600200"/>
                  <a:gd name="connsiteX5" fmla="*/ 295275 w 342900"/>
                  <a:gd name="connsiteY5" fmla="*/ 733425 h 1600200"/>
                  <a:gd name="connsiteX6" fmla="*/ 342900 w 342900"/>
                  <a:gd name="connsiteY6" fmla="*/ 523875 h 1600200"/>
                  <a:gd name="connsiteX7" fmla="*/ 323850 w 342900"/>
                  <a:gd name="connsiteY7" fmla="*/ 333375 h 1600200"/>
                  <a:gd name="connsiteX8" fmla="*/ 323850 w 342900"/>
                  <a:gd name="connsiteY8" fmla="*/ 257175 h 1600200"/>
                  <a:gd name="connsiteX9" fmla="*/ 276225 w 342900"/>
                  <a:gd name="connsiteY9" fmla="*/ 209550 h 1600200"/>
                  <a:gd name="connsiteX10" fmla="*/ 180975 w 342900"/>
                  <a:gd name="connsiteY10" fmla="*/ 171450 h 1600200"/>
                  <a:gd name="connsiteX11" fmla="*/ 9525 w 342900"/>
                  <a:gd name="connsiteY11" fmla="*/ 0 h 1600200"/>
                  <a:gd name="connsiteX0" fmla="*/ 0 w 342900"/>
                  <a:gd name="connsiteY0" fmla="*/ 1600200 h 1600200"/>
                  <a:gd name="connsiteX1" fmla="*/ 108223 w 342900"/>
                  <a:gd name="connsiteY1" fmla="*/ 1443980 h 1600200"/>
                  <a:gd name="connsiteX2" fmla="*/ 108223 w 342900"/>
                  <a:gd name="connsiteY2" fmla="*/ 1299964 h 1600200"/>
                  <a:gd name="connsiteX3" fmla="*/ 180231 w 342900"/>
                  <a:gd name="connsiteY3" fmla="*/ 1155948 h 1600200"/>
                  <a:gd name="connsiteX4" fmla="*/ 238125 w 342900"/>
                  <a:gd name="connsiteY4" fmla="*/ 962025 h 1600200"/>
                  <a:gd name="connsiteX5" fmla="*/ 295275 w 342900"/>
                  <a:gd name="connsiteY5" fmla="*/ 733425 h 1600200"/>
                  <a:gd name="connsiteX6" fmla="*/ 342900 w 342900"/>
                  <a:gd name="connsiteY6" fmla="*/ 523875 h 1600200"/>
                  <a:gd name="connsiteX7" fmla="*/ 323850 w 342900"/>
                  <a:gd name="connsiteY7" fmla="*/ 333375 h 1600200"/>
                  <a:gd name="connsiteX8" fmla="*/ 323850 w 342900"/>
                  <a:gd name="connsiteY8" fmla="*/ 257175 h 1600200"/>
                  <a:gd name="connsiteX9" fmla="*/ 276225 w 342900"/>
                  <a:gd name="connsiteY9" fmla="*/ 209550 h 1600200"/>
                  <a:gd name="connsiteX10" fmla="*/ 180975 w 342900"/>
                  <a:gd name="connsiteY10" fmla="*/ 171450 h 1600200"/>
                  <a:gd name="connsiteX11" fmla="*/ 9525 w 342900"/>
                  <a:gd name="connsiteY11"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 h="1600200">
                    <a:moveTo>
                      <a:pt x="0" y="1600200"/>
                    </a:moveTo>
                    <a:lnTo>
                      <a:pt x="108223" y="1443980"/>
                    </a:lnTo>
                    <a:lnTo>
                      <a:pt x="108223" y="1299964"/>
                    </a:lnTo>
                    <a:lnTo>
                      <a:pt x="180231" y="1155948"/>
                    </a:lnTo>
                    <a:lnTo>
                      <a:pt x="238125" y="962025"/>
                    </a:lnTo>
                    <a:lnTo>
                      <a:pt x="295275" y="733425"/>
                    </a:lnTo>
                    <a:lnTo>
                      <a:pt x="342900" y="523875"/>
                    </a:lnTo>
                    <a:lnTo>
                      <a:pt x="323850" y="333375"/>
                    </a:lnTo>
                    <a:lnTo>
                      <a:pt x="323850" y="257175"/>
                    </a:lnTo>
                    <a:lnTo>
                      <a:pt x="276225" y="209550"/>
                    </a:lnTo>
                    <a:lnTo>
                      <a:pt x="180975" y="171450"/>
                    </a:lnTo>
                    <a:lnTo>
                      <a:pt x="9525" y="0"/>
                    </a:lnTo>
                  </a:path>
                </a:pathLst>
              </a:cu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L"/>
              </a:p>
            </p:txBody>
          </p:sp>
          <p:sp>
            <p:nvSpPr>
              <p:cNvPr id="41" name="33 Forma libre"/>
              <p:cNvSpPr/>
              <p:nvPr/>
            </p:nvSpPr>
            <p:spPr>
              <a:xfrm>
                <a:off x="3067271" y="2523607"/>
                <a:ext cx="343573" cy="105034"/>
              </a:xfrm>
              <a:custGeom>
                <a:avLst/>
                <a:gdLst>
                  <a:gd name="connsiteX0" fmla="*/ 0 w 342900"/>
                  <a:gd name="connsiteY0" fmla="*/ 104775 h 104775"/>
                  <a:gd name="connsiteX1" fmla="*/ 142875 w 342900"/>
                  <a:gd name="connsiteY1" fmla="*/ 76200 h 104775"/>
                  <a:gd name="connsiteX2" fmla="*/ 276225 w 342900"/>
                  <a:gd name="connsiteY2" fmla="*/ 38100 h 104775"/>
                  <a:gd name="connsiteX3" fmla="*/ 342900 w 342900"/>
                  <a:gd name="connsiteY3" fmla="*/ 0 h 104775"/>
                </a:gdLst>
                <a:ahLst/>
                <a:cxnLst>
                  <a:cxn ang="0">
                    <a:pos x="connsiteX0" y="connsiteY0"/>
                  </a:cxn>
                  <a:cxn ang="0">
                    <a:pos x="connsiteX1" y="connsiteY1"/>
                  </a:cxn>
                  <a:cxn ang="0">
                    <a:pos x="connsiteX2" y="connsiteY2"/>
                  </a:cxn>
                  <a:cxn ang="0">
                    <a:pos x="connsiteX3" y="connsiteY3"/>
                  </a:cxn>
                </a:cxnLst>
                <a:rect l="l" t="t" r="r" b="b"/>
                <a:pathLst>
                  <a:path w="342900" h="104775">
                    <a:moveTo>
                      <a:pt x="0" y="104775"/>
                    </a:moveTo>
                    <a:lnTo>
                      <a:pt x="142875" y="76200"/>
                    </a:lnTo>
                    <a:lnTo>
                      <a:pt x="276225" y="38100"/>
                    </a:lnTo>
                    <a:lnTo>
                      <a:pt x="342900" y="0"/>
                    </a:lnTo>
                  </a:path>
                </a:pathLst>
              </a:cu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L"/>
              </a:p>
            </p:txBody>
          </p:sp>
          <p:sp>
            <p:nvSpPr>
              <p:cNvPr id="42" name="16 Elipse"/>
              <p:cNvSpPr/>
              <p:nvPr/>
            </p:nvSpPr>
            <p:spPr>
              <a:xfrm>
                <a:off x="3022107" y="4298047"/>
                <a:ext cx="108073" cy="108217"/>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sp>
            <p:nvSpPr>
              <p:cNvPr id="43" name="20 Elipse"/>
              <p:cNvSpPr/>
              <p:nvPr/>
            </p:nvSpPr>
            <p:spPr>
              <a:xfrm>
                <a:off x="2980168" y="2595222"/>
                <a:ext cx="108073" cy="108217"/>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sp>
            <p:nvSpPr>
              <p:cNvPr id="44" name="21 Elipse"/>
              <p:cNvSpPr/>
              <p:nvPr/>
            </p:nvSpPr>
            <p:spPr>
              <a:xfrm>
                <a:off x="3420523" y="2436079"/>
                <a:ext cx="108072" cy="108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sp>
            <p:nvSpPr>
              <p:cNvPr id="45" name="36 CuadroTexto"/>
              <p:cNvSpPr txBox="1">
                <a:spLocks noChangeArrowheads="1"/>
              </p:cNvSpPr>
              <p:nvPr/>
            </p:nvSpPr>
            <p:spPr bwMode="auto">
              <a:xfrm>
                <a:off x="3088407" y="4221088"/>
                <a:ext cx="1296144" cy="40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000">
                    <a:solidFill>
                      <a:srgbClr val="C00000"/>
                    </a:solidFill>
                    <a:latin typeface="Arial" charset="0"/>
                    <a:ea typeface="ヒラギノ角ゴ Pro W3" charset="0"/>
                    <a:cs typeface="Arial" charset="0"/>
                  </a:rPr>
                  <a:t>(M) VICENTE VALDÉS</a:t>
                </a:r>
              </a:p>
            </p:txBody>
          </p:sp>
          <p:sp>
            <p:nvSpPr>
              <p:cNvPr id="46" name="37 CuadroTexto"/>
              <p:cNvSpPr txBox="1">
                <a:spLocks noChangeArrowheads="1"/>
              </p:cNvSpPr>
              <p:nvPr/>
            </p:nvSpPr>
            <p:spPr bwMode="auto">
              <a:xfrm>
                <a:off x="3059832" y="2564904"/>
                <a:ext cx="129614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000">
                    <a:solidFill>
                      <a:srgbClr val="C00000"/>
                    </a:solidFill>
                    <a:latin typeface="Arial" charset="0"/>
                    <a:ea typeface="ヒラギノ角ゴ Pro W3" charset="0"/>
                    <a:cs typeface="Arial" charset="0"/>
                  </a:rPr>
                  <a:t>(M) TOBALABA</a:t>
                </a:r>
              </a:p>
            </p:txBody>
          </p:sp>
          <p:sp>
            <p:nvSpPr>
              <p:cNvPr id="47" name="38 CuadroTexto"/>
              <p:cNvSpPr txBox="1">
                <a:spLocks noChangeArrowheads="1"/>
              </p:cNvSpPr>
              <p:nvPr/>
            </p:nvSpPr>
            <p:spPr bwMode="auto">
              <a:xfrm>
                <a:off x="3491880" y="2348880"/>
                <a:ext cx="165618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000">
                    <a:solidFill>
                      <a:srgbClr val="C00000"/>
                    </a:solidFill>
                    <a:latin typeface="Arial" charset="0"/>
                    <a:ea typeface="ヒラギノ角ゴ Pro W3" charset="0"/>
                    <a:cs typeface="Arial" charset="0"/>
                  </a:rPr>
                  <a:t>(M) ESCUELA MILITAR</a:t>
                </a:r>
              </a:p>
            </p:txBody>
          </p:sp>
          <p:sp>
            <p:nvSpPr>
              <p:cNvPr id="48" name="40 CuadroTexto"/>
              <p:cNvSpPr txBox="1">
                <a:spLocks noChangeArrowheads="1"/>
              </p:cNvSpPr>
              <p:nvPr/>
            </p:nvSpPr>
            <p:spPr bwMode="auto">
              <a:xfrm>
                <a:off x="2771800" y="3212976"/>
                <a:ext cx="129614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000" b="1">
                    <a:latin typeface="Arial" charset="0"/>
                    <a:ea typeface="ヒラギノ角ゴ Pro W3" charset="0"/>
                    <a:cs typeface="Arial" charset="0"/>
                  </a:rPr>
                  <a:t>TRAMO 2</a:t>
                </a:r>
              </a:p>
            </p:txBody>
          </p:sp>
        </p:grpSp>
        <p:grpSp>
          <p:nvGrpSpPr>
            <p:cNvPr id="25" name="44 Grupo"/>
            <p:cNvGrpSpPr>
              <a:grpSpLocks/>
            </p:cNvGrpSpPr>
            <p:nvPr/>
          </p:nvGrpSpPr>
          <p:grpSpPr bwMode="auto">
            <a:xfrm>
              <a:off x="3131840" y="1736800"/>
              <a:ext cx="1296144" cy="715144"/>
              <a:chOff x="3131840" y="1736800"/>
              <a:chExt cx="1296144" cy="715144"/>
            </a:xfrm>
          </p:grpSpPr>
          <p:cxnSp>
            <p:nvCxnSpPr>
              <p:cNvPr id="37" name="29 Conector recto de flecha"/>
              <p:cNvCxnSpPr>
                <a:stCxn id="44" idx="7"/>
                <a:endCxn id="54" idx="4"/>
              </p:cNvCxnSpPr>
              <p:nvPr/>
            </p:nvCxnSpPr>
            <p:spPr>
              <a:xfrm flipV="1">
                <a:off x="3512463" y="1737443"/>
                <a:ext cx="393576" cy="71455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41 CuadroTexto"/>
              <p:cNvSpPr txBox="1">
                <a:spLocks noChangeArrowheads="1"/>
              </p:cNvSpPr>
              <p:nvPr/>
            </p:nvSpPr>
            <p:spPr bwMode="auto">
              <a:xfrm>
                <a:off x="3131840" y="1916832"/>
                <a:ext cx="129614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000" b="1">
                    <a:latin typeface="Arial" charset="0"/>
                    <a:ea typeface="ヒラギノ角ゴ Pro W3" charset="0"/>
                    <a:cs typeface="Arial" charset="0"/>
                  </a:rPr>
                  <a:t>TRAMO 3</a:t>
                </a:r>
              </a:p>
            </p:txBody>
          </p:sp>
        </p:grpSp>
        <p:sp>
          <p:nvSpPr>
            <p:cNvPr id="26" name="55 Elipse"/>
            <p:cNvSpPr/>
            <p:nvPr/>
          </p:nvSpPr>
          <p:spPr>
            <a:xfrm>
              <a:off x="1547808" y="2708212"/>
              <a:ext cx="108073" cy="108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sp>
          <p:nvSpPr>
            <p:cNvPr id="27" name="56 Elipse"/>
            <p:cNvSpPr/>
            <p:nvPr/>
          </p:nvSpPr>
          <p:spPr>
            <a:xfrm>
              <a:off x="2159142" y="3032863"/>
              <a:ext cx="108072" cy="108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cxnSp>
          <p:nvCxnSpPr>
            <p:cNvPr id="28" name="57 Conector recto de flecha"/>
            <p:cNvCxnSpPr>
              <a:stCxn id="26" idx="4"/>
              <a:endCxn id="29" idx="1"/>
            </p:cNvCxnSpPr>
            <p:nvPr/>
          </p:nvCxnSpPr>
          <p:spPr>
            <a:xfrm flipH="1">
              <a:off x="1573616" y="2816429"/>
              <a:ext cx="27422" cy="41218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9" name="62 Elipse"/>
            <p:cNvSpPr/>
            <p:nvPr/>
          </p:nvSpPr>
          <p:spPr>
            <a:xfrm>
              <a:off x="1557486" y="3212695"/>
              <a:ext cx="108073" cy="108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cxnSp>
          <p:nvCxnSpPr>
            <p:cNvPr id="30" name="64 Conector recto de flecha"/>
            <p:cNvCxnSpPr>
              <a:stCxn id="29" idx="6"/>
              <a:endCxn id="27" idx="3"/>
            </p:cNvCxnSpPr>
            <p:nvPr/>
          </p:nvCxnSpPr>
          <p:spPr>
            <a:xfrm flipV="1">
              <a:off x="1665559" y="3125166"/>
              <a:ext cx="509714" cy="141637"/>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1" name="67 Elipse"/>
            <p:cNvSpPr/>
            <p:nvPr/>
          </p:nvSpPr>
          <p:spPr>
            <a:xfrm>
              <a:off x="1042934" y="2781418"/>
              <a:ext cx="424223" cy="423319"/>
            </a:xfrm>
            <a:prstGeom prst="ellipse">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s-CL" sz="1200" b="1" dirty="0"/>
                <a:t>$660</a:t>
              </a:r>
            </a:p>
          </p:txBody>
        </p:sp>
        <p:sp>
          <p:nvSpPr>
            <p:cNvPr id="32" name="68 Elipse"/>
            <p:cNvSpPr/>
            <p:nvPr/>
          </p:nvSpPr>
          <p:spPr>
            <a:xfrm>
              <a:off x="3564080" y="2781418"/>
              <a:ext cx="424224" cy="423319"/>
            </a:xfrm>
            <a:prstGeom prst="ellipse">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s-CL" sz="1200" b="1" dirty="0"/>
                <a:t>$660</a:t>
              </a:r>
            </a:p>
          </p:txBody>
        </p:sp>
        <p:sp>
          <p:nvSpPr>
            <p:cNvPr id="33" name="51 Elipse"/>
            <p:cNvSpPr/>
            <p:nvPr/>
          </p:nvSpPr>
          <p:spPr>
            <a:xfrm>
              <a:off x="1799439" y="2348550"/>
              <a:ext cx="108073" cy="108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sp>
          <p:nvSpPr>
            <p:cNvPr id="34" name="52 Elipse"/>
            <p:cNvSpPr/>
            <p:nvPr/>
          </p:nvSpPr>
          <p:spPr>
            <a:xfrm>
              <a:off x="2736603" y="2276936"/>
              <a:ext cx="106459" cy="1082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s-CL">
                <a:solidFill>
                  <a:srgbClr val="FFFFFF"/>
                </a:solidFill>
                <a:latin typeface="Calibri" charset="0"/>
                <a:ea typeface="ヒラギノ角ゴ Pro W3" charset="0"/>
                <a:cs typeface="ヒラギノ角ゴ Pro W3" charset="0"/>
              </a:endParaRPr>
            </a:p>
          </p:txBody>
        </p:sp>
        <p:cxnSp>
          <p:nvCxnSpPr>
            <p:cNvPr id="35" name="53 Conector recto de flecha"/>
            <p:cNvCxnSpPr>
              <a:stCxn id="34" idx="2"/>
              <a:endCxn id="33" idx="6"/>
            </p:cNvCxnSpPr>
            <p:nvPr/>
          </p:nvCxnSpPr>
          <p:spPr>
            <a:xfrm flipH="1">
              <a:off x="1907512" y="2331045"/>
              <a:ext cx="829091" cy="7161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6" name="61 Elipse"/>
            <p:cNvSpPr/>
            <p:nvPr/>
          </p:nvSpPr>
          <p:spPr>
            <a:xfrm>
              <a:off x="1988162" y="1844068"/>
              <a:ext cx="424223" cy="424910"/>
            </a:xfrm>
            <a:prstGeom prst="ellipse">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r>
                <a:rPr lang="es-CL" sz="1200" b="1" dirty="0"/>
                <a:t>$640</a:t>
              </a:r>
            </a:p>
          </p:txBody>
        </p:sp>
      </p:grpSp>
      <p:sp>
        <p:nvSpPr>
          <p:cNvPr id="55" name="65 Rectángulo"/>
          <p:cNvSpPr/>
          <p:nvPr/>
        </p:nvSpPr>
        <p:spPr>
          <a:xfrm>
            <a:off x="6907419" y="2977744"/>
            <a:ext cx="2084387" cy="430212"/>
          </a:xfrm>
          <a:prstGeom prst="rect">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txBody>
          <a:bodyPr lIns="90516" tIns="45258" rIns="90516" bIns="45258" anchor="ctr"/>
          <a:lstStyle/>
          <a:p>
            <a:pPr algn="ctr" eaLnBrk="1" hangingPunct="1"/>
            <a:endParaRPr lang="es-CL">
              <a:latin typeface="Calibri" charset="0"/>
              <a:ea typeface="ヒラギノ角ゴ Pro W3" charset="0"/>
              <a:cs typeface="ヒラギノ角ゴ Pro W3" charset="0"/>
            </a:endParaRPr>
          </a:p>
        </p:txBody>
      </p:sp>
      <p:sp>
        <p:nvSpPr>
          <p:cNvPr id="56" name="Rectangle 1"/>
          <p:cNvSpPr>
            <a:spLocks noChangeArrowheads="1"/>
          </p:cNvSpPr>
          <p:nvPr/>
        </p:nvSpPr>
        <p:spPr bwMode="auto">
          <a:xfrm>
            <a:off x="516372" y="5391340"/>
            <a:ext cx="90011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16" tIns="45258" rIns="90516" bIns="45258" anchor="ctr">
            <a:spAutoFit/>
          </a:bodyPr>
          <a:lstStyle/>
          <a:p>
            <a:pPr defTabSz="904875" eaLnBrk="1" hangingPunct="1"/>
            <a:r>
              <a:rPr lang="es-ES_tradnl" altLang="ja-JP" sz="1200" dirty="0">
                <a:latin typeface="Calibri" charset="0"/>
                <a:cs typeface="Times New Roman" charset="0"/>
              </a:rPr>
              <a:t>Las reglas tarifarias vigentes permiten al usuario, pagando una sola tarifa, realizar un viaje con un máximo de tres etapas (pudiendo sólo una de ellas ser realizada en Metro). Lo anterior considera algunas restricciones: (i) que entre el inicio de la primera etapa y la tercera no hayan pasado más de dos horas, y (ii) que el viaje se realice sin repetir recorridos y siempre en una misma dirección.</a:t>
            </a:r>
            <a:endParaRPr lang="es-CL" altLang="ja-JP" dirty="0">
              <a:cs typeface="Times New Roman" charset="0"/>
            </a:endParaRPr>
          </a:p>
        </p:txBody>
      </p:sp>
      <p:sp>
        <p:nvSpPr>
          <p:cNvPr id="57" name="69 CuadroTexto"/>
          <p:cNvSpPr txBox="1">
            <a:spLocks noChangeArrowheads="1"/>
          </p:cNvSpPr>
          <p:nvPr/>
        </p:nvSpPr>
        <p:spPr bwMode="auto">
          <a:xfrm>
            <a:off x="764022" y="2302065"/>
            <a:ext cx="1630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16" tIns="45258" rIns="90516" bIns="45258">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algn="r" eaLnBrk="1" hangingPunct="1"/>
            <a:r>
              <a:rPr lang="es-CL" sz="1000">
                <a:solidFill>
                  <a:srgbClr val="C00000"/>
                </a:solidFill>
                <a:latin typeface="Arial" charset="0"/>
                <a:ea typeface="ヒラギノ角ゴ Pro W3" charset="0"/>
                <a:cs typeface="Arial" charset="0"/>
              </a:rPr>
              <a:t>(M) LAS REJAS</a:t>
            </a:r>
          </a:p>
        </p:txBody>
      </p:sp>
      <p:sp>
        <p:nvSpPr>
          <p:cNvPr id="58" name="71 CuadroTexto"/>
          <p:cNvSpPr txBox="1">
            <a:spLocks noChangeArrowheads="1"/>
          </p:cNvSpPr>
          <p:nvPr/>
        </p:nvSpPr>
        <p:spPr bwMode="auto">
          <a:xfrm>
            <a:off x="2253097" y="2198877"/>
            <a:ext cx="163036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16" tIns="45258" rIns="90516" bIns="45258">
            <a:spAutoFit/>
          </a:bodyPr>
          <a:lstStyle>
            <a:lvl1pPr>
              <a:defRPr sz="3200">
                <a:solidFill>
                  <a:schemeClr val="tx1"/>
                </a:solidFill>
                <a:latin typeface="Calibri" charset="0"/>
                <a:ea typeface="MS PGothic" charset="0"/>
                <a:cs typeface="ＭＳ Ｐゴシック" charset="0"/>
              </a:defRPr>
            </a:lvl1pPr>
            <a:lvl2pPr marL="742950" indent="-285750">
              <a:defRPr sz="2800">
                <a:solidFill>
                  <a:schemeClr val="tx1"/>
                </a:solidFill>
                <a:latin typeface="Calibri" charset="0"/>
                <a:ea typeface="MS PGothic" charset="0"/>
              </a:defRPr>
            </a:lvl2pPr>
            <a:lvl3pPr marL="1143000" indent="-228600">
              <a:defRPr sz="2400">
                <a:solidFill>
                  <a:schemeClr val="tx1"/>
                </a:solidFill>
                <a:latin typeface="Calibri" charset="0"/>
                <a:ea typeface="MS PGothic" charset="0"/>
              </a:defRPr>
            </a:lvl3pPr>
            <a:lvl4pPr marL="1600200" indent="-228600">
              <a:defRPr sz="2000">
                <a:solidFill>
                  <a:schemeClr val="tx1"/>
                </a:solidFill>
                <a:latin typeface="Calibri" charset="0"/>
                <a:ea typeface="MS PGothic" charset="0"/>
              </a:defRPr>
            </a:lvl4pPr>
            <a:lvl5pPr marL="2057400" indent="-228600">
              <a:defRPr sz="2000">
                <a:solidFill>
                  <a:schemeClr val="tx1"/>
                </a:solidFill>
                <a:latin typeface="Calibri" charset="0"/>
                <a:ea typeface="MS PGothic" charset="0"/>
              </a:defRPr>
            </a:lvl5pPr>
            <a:lvl6pPr marL="2514600" indent="-228600" defTabSz="452438" eaLnBrk="0" fontAlgn="base" hangingPunct="0">
              <a:spcAft>
                <a:spcPct val="0"/>
              </a:spcAft>
              <a:buFont typeface="Arial" charset="0"/>
              <a:buChar char="»"/>
              <a:defRPr sz="2000">
                <a:solidFill>
                  <a:schemeClr val="tx1"/>
                </a:solidFill>
                <a:latin typeface="Calibri" charset="0"/>
                <a:ea typeface="MS PGothic" charset="0"/>
              </a:defRPr>
            </a:lvl6pPr>
            <a:lvl7pPr marL="2971800" indent="-228600" defTabSz="452438" eaLnBrk="0" fontAlgn="base" hangingPunct="0">
              <a:spcAft>
                <a:spcPct val="0"/>
              </a:spcAft>
              <a:buFont typeface="Arial" charset="0"/>
              <a:buChar char="»"/>
              <a:defRPr sz="2000">
                <a:solidFill>
                  <a:schemeClr val="tx1"/>
                </a:solidFill>
                <a:latin typeface="Calibri" charset="0"/>
                <a:ea typeface="MS PGothic" charset="0"/>
              </a:defRPr>
            </a:lvl7pPr>
            <a:lvl8pPr marL="3429000" indent="-228600" defTabSz="452438" eaLnBrk="0" fontAlgn="base" hangingPunct="0">
              <a:spcAft>
                <a:spcPct val="0"/>
              </a:spcAft>
              <a:buFont typeface="Arial" charset="0"/>
              <a:buChar char="»"/>
              <a:defRPr sz="2000">
                <a:solidFill>
                  <a:schemeClr val="tx1"/>
                </a:solidFill>
                <a:latin typeface="Calibri" charset="0"/>
                <a:ea typeface="MS PGothic" charset="0"/>
              </a:defRPr>
            </a:lvl8pPr>
            <a:lvl9pPr marL="3886200" indent="-228600" defTabSz="452438" eaLnBrk="0" fontAlgn="base" hangingPunct="0">
              <a:spcAft>
                <a:spcPct val="0"/>
              </a:spcAft>
              <a:buFont typeface="Arial" charset="0"/>
              <a:buChar char="»"/>
              <a:defRPr sz="2000">
                <a:solidFill>
                  <a:schemeClr val="tx1"/>
                </a:solidFill>
                <a:latin typeface="Calibri" charset="0"/>
                <a:ea typeface="MS PGothic" charset="0"/>
              </a:defRPr>
            </a:lvl9pPr>
          </a:lstStyle>
          <a:p>
            <a:pPr eaLnBrk="1" hangingPunct="1"/>
            <a:r>
              <a:rPr lang="es-CL" sz="1000">
                <a:solidFill>
                  <a:srgbClr val="C00000"/>
                </a:solidFill>
                <a:latin typeface="Arial" charset="0"/>
                <a:ea typeface="ヒラギノ角ゴ Pro W3" charset="0"/>
                <a:cs typeface="Arial" charset="0"/>
              </a:rPr>
              <a:t>(M) LA MONEDA</a:t>
            </a:r>
          </a:p>
        </p:txBody>
      </p:sp>
    </p:spTree>
    <p:extLst>
      <p:ext uri="{BB962C8B-B14F-4D97-AF65-F5344CB8AC3E}">
        <p14:creationId xmlns:p14="http://schemas.microsoft.com/office/powerpoint/2010/main" val="54218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190718"/>
            <a:ext cx="8534400" cy="1507067"/>
          </a:xfrm>
        </p:spPr>
        <p:txBody>
          <a:bodyPr/>
          <a:lstStyle/>
          <a:p>
            <a:r>
              <a:rPr lang="es-ES_tradnl" dirty="0" smtClean="0"/>
              <a:t>Pago a operadores de vías</a:t>
            </a:r>
            <a:endParaRPr lang="es-ES_tradnl" dirty="0"/>
          </a:p>
        </p:txBody>
      </p:sp>
      <p:sp>
        <p:nvSpPr>
          <p:cNvPr id="4" name="17 CuadroTexto"/>
          <p:cNvSpPr txBox="1">
            <a:spLocks noChangeArrowheads="1"/>
          </p:cNvSpPr>
          <p:nvPr/>
        </p:nvSpPr>
        <p:spPr bwMode="auto">
          <a:xfrm>
            <a:off x="1325068" y="312742"/>
            <a:ext cx="8280400" cy="504825"/>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spcBef>
                <a:spcPct val="20000"/>
              </a:spcBef>
              <a:buFont typeface="Arial" charset="0"/>
              <a:buChar char="•"/>
              <a:defRPr sz="3200">
                <a:solidFill>
                  <a:schemeClr val="tx1"/>
                </a:solidFill>
                <a:latin typeface="Calibri" charset="0"/>
                <a:ea typeface="MS PGothic"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s-CL" altLang="es-CL" sz="2000">
                <a:solidFill>
                  <a:schemeClr val="bg1"/>
                </a:solidFill>
                <a:latin typeface="Calibri Light" charset="0"/>
                <a:ea typeface="ヒラギノ角ゴ Pro W3" charset="-128"/>
                <a:cs typeface="Arial" charset="0"/>
              </a:rPr>
              <a:t>Ingreso del concesionario por servicios “efectivamente prestados”</a:t>
            </a:r>
          </a:p>
        </p:txBody>
      </p:sp>
      <p:sp>
        <p:nvSpPr>
          <p:cNvPr id="5" name="19 CuadroTexto"/>
          <p:cNvSpPr txBox="1">
            <a:spLocks noChangeArrowheads="1"/>
          </p:cNvSpPr>
          <p:nvPr/>
        </p:nvSpPr>
        <p:spPr bwMode="auto">
          <a:xfrm>
            <a:off x="1386980" y="2581279"/>
            <a:ext cx="8218488" cy="504825"/>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spcBef>
                <a:spcPct val="20000"/>
              </a:spcBef>
              <a:buFont typeface="Arial" charset="0"/>
              <a:buChar char="•"/>
              <a:defRPr sz="3200">
                <a:solidFill>
                  <a:schemeClr val="tx1"/>
                </a:solidFill>
                <a:latin typeface="Calibri" charset="0"/>
                <a:ea typeface="MS PGothic"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s-CL" altLang="es-CL" sz="2000">
                <a:solidFill>
                  <a:schemeClr val="bg1"/>
                </a:solidFill>
                <a:latin typeface="Calibri Light" charset="0"/>
                <a:ea typeface="ヒラギノ角ゴ Pro W3" charset="-128"/>
                <a:cs typeface="Arial" charset="0"/>
              </a:rPr>
              <a:t>Indices de desempeño con foco en la experiencia de viaje del usuario</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755" y="1470029"/>
            <a:ext cx="8081963"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9 CuadroTexto"/>
          <p:cNvSpPr txBox="1">
            <a:spLocks noChangeArrowheads="1"/>
          </p:cNvSpPr>
          <p:nvPr/>
        </p:nvSpPr>
        <p:spPr bwMode="auto">
          <a:xfrm>
            <a:off x="1364755" y="925517"/>
            <a:ext cx="8240713" cy="368300"/>
          </a:xfrm>
          <a:prstGeom prst="rect">
            <a:avLst/>
          </a:prstGeom>
          <a:solidFill>
            <a:srgbClr val="D9D9D9"/>
          </a:solidFill>
          <a:ln w="9525">
            <a:solidFill>
              <a:srgbClr val="98B954"/>
            </a:solidFill>
            <a:miter lim="800000"/>
            <a:headEnd/>
            <a:tailEnd/>
          </a:ln>
          <a:effectLst>
            <a:outerShdw blurRad="40000" dist="20000" dir="5400000" rotWithShape="0">
              <a:srgbClr val="000000">
                <a:alpha val="37999"/>
              </a:srgbClr>
            </a:outerShdw>
          </a:effectLst>
        </p:spPr>
        <p:txBody>
          <a:bodyPr>
            <a:spAutoFit/>
          </a:bodyPr>
          <a:lstStyle/>
          <a:p>
            <a:pPr eaLnBrk="1" hangingPunct="1">
              <a:defRPr/>
            </a:pPr>
            <a:r>
              <a:rPr lang="es-CL" i="1">
                <a:solidFill>
                  <a:prstClr val="black"/>
                </a:solidFill>
                <a:latin typeface="Calibri Light" pitchFamily="34" charset="0"/>
                <a:ea typeface="+mn-ea"/>
              </a:rPr>
              <a:t>Servicios efectivamente prestados = Pasajeros transportados y kilómetros recorridos</a:t>
            </a:r>
          </a:p>
        </p:txBody>
      </p:sp>
      <p:sp>
        <p:nvSpPr>
          <p:cNvPr id="8" name="27 Cerrar llave"/>
          <p:cNvSpPr/>
          <p:nvPr/>
        </p:nvSpPr>
        <p:spPr>
          <a:xfrm rot="5400000">
            <a:off x="2372818" y="1465267"/>
            <a:ext cx="180975" cy="1044575"/>
          </a:xfrm>
          <a:prstGeom prst="rightBrace">
            <a:avLst/>
          </a:prstGeom>
          <a:ln>
            <a:solidFill>
              <a:srgbClr val="40404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s-CL">
              <a:solidFill>
                <a:prstClr val="black"/>
              </a:solidFill>
            </a:endParaRPr>
          </a:p>
        </p:txBody>
      </p:sp>
      <p:sp>
        <p:nvSpPr>
          <p:cNvPr id="9" name="28 CuadroTexto"/>
          <p:cNvSpPr txBox="1">
            <a:spLocks noChangeArrowheads="1"/>
          </p:cNvSpPr>
          <p:nvPr/>
        </p:nvSpPr>
        <p:spPr bwMode="auto">
          <a:xfrm>
            <a:off x="1936255" y="2103442"/>
            <a:ext cx="10493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s-CL" altLang="es-CL" sz="1400">
                <a:solidFill>
                  <a:srgbClr val="000000"/>
                </a:solidFill>
                <a:latin typeface="Verdana" charset="0"/>
                <a:ea typeface="ヒラギノ角ゴ Pro W3" charset="-128"/>
                <a:cs typeface="Arial" charset="0"/>
              </a:rPr>
              <a:t>TXS~</a:t>
            </a:r>
            <a:r>
              <a:rPr lang="es-CL" altLang="es-CL" sz="1400">
                <a:solidFill>
                  <a:srgbClr val="000000"/>
                </a:solidFill>
                <a:latin typeface="Arial" charset="0"/>
                <a:ea typeface="ヒラギノ角ゴ Pro W3" charset="-128"/>
                <a:cs typeface="Arial" charset="0"/>
              </a:rPr>
              <a:t>70%</a:t>
            </a:r>
          </a:p>
        </p:txBody>
      </p:sp>
      <p:sp>
        <p:nvSpPr>
          <p:cNvPr id="10" name="29 Cerrar llave"/>
          <p:cNvSpPr/>
          <p:nvPr/>
        </p:nvSpPr>
        <p:spPr>
          <a:xfrm rot="5400000">
            <a:off x="4935042" y="92080"/>
            <a:ext cx="206375" cy="3816350"/>
          </a:xfrm>
          <a:prstGeom prst="rightBrace">
            <a:avLst/>
          </a:prstGeom>
          <a:ln>
            <a:solidFill>
              <a:srgbClr val="40404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s-CL">
              <a:solidFill>
                <a:prstClr val="black"/>
              </a:solidFill>
            </a:endParaRPr>
          </a:p>
        </p:txBody>
      </p:sp>
      <p:sp>
        <p:nvSpPr>
          <p:cNvPr id="11" name="30 CuadroTexto"/>
          <p:cNvSpPr txBox="1">
            <a:spLocks noChangeArrowheads="1"/>
          </p:cNvSpPr>
          <p:nvPr/>
        </p:nvSpPr>
        <p:spPr bwMode="auto">
          <a:xfrm>
            <a:off x="4492130" y="2103442"/>
            <a:ext cx="10906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s-CL" altLang="es-CL" sz="1400">
                <a:solidFill>
                  <a:srgbClr val="000000"/>
                </a:solidFill>
                <a:latin typeface="Verdana" charset="0"/>
                <a:ea typeface="ヒラギノ角ゴ Pro W3" charset="-128"/>
                <a:cs typeface="Arial" charset="0"/>
              </a:rPr>
              <a:t>KMS~</a:t>
            </a:r>
            <a:r>
              <a:rPr lang="es-CL" altLang="es-CL" sz="1400">
                <a:solidFill>
                  <a:srgbClr val="000000"/>
                </a:solidFill>
                <a:latin typeface="Arial" charset="0"/>
                <a:ea typeface="ヒラギノ角ゴ Pro W3" charset="-128"/>
                <a:cs typeface="Arial" charset="0"/>
              </a:rPr>
              <a:t>30%</a:t>
            </a:r>
          </a:p>
        </p:txBody>
      </p:sp>
      <p:sp>
        <p:nvSpPr>
          <p:cNvPr id="12" name="22 CuadroTexto"/>
          <p:cNvSpPr txBox="1">
            <a:spLocks noChangeArrowheads="1"/>
          </p:cNvSpPr>
          <p:nvPr/>
        </p:nvSpPr>
        <p:spPr bwMode="auto">
          <a:xfrm>
            <a:off x="1404443" y="3157542"/>
            <a:ext cx="2914650" cy="647700"/>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MS PGothic"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s-CL" altLang="es-CL" sz="1600" b="1">
                <a:solidFill>
                  <a:srgbClr val="000000"/>
                </a:solidFill>
                <a:latin typeface="Calibri Light" charset="0"/>
                <a:ea typeface="ヒラギノ角ゴ Pro W3" charset="-128"/>
                <a:cs typeface="Arial" charset="0"/>
              </a:rPr>
              <a:t>Cumplimiento de la Oferta Programada</a:t>
            </a:r>
          </a:p>
        </p:txBody>
      </p:sp>
      <p:sp>
        <p:nvSpPr>
          <p:cNvPr id="13" name="23 CuadroTexto"/>
          <p:cNvSpPr txBox="1"/>
          <p:nvPr/>
        </p:nvSpPr>
        <p:spPr>
          <a:xfrm>
            <a:off x="1396505" y="3878267"/>
            <a:ext cx="2914650" cy="684212"/>
          </a:xfrm>
          <a:prstGeom prst="rect">
            <a:avLst/>
          </a:prstGeom>
          <a:solidFill>
            <a:schemeClr val="accent3">
              <a:lumMod val="60000"/>
              <a:lumOff val="40000"/>
            </a:schemeClr>
          </a:solidFill>
        </p:spPr>
        <p:txBody>
          <a:bodyPr anchor="ctr"/>
          <a:lstStyle/>
          <a:p>
            <a:pPr algn="ctr" eaLnBrk="1" hangingPunct="1">
              <a:defRPr/>
            </a:pPr>
            <a:r>
              <a:rPr lang="es-CL" sz="1600" b="1" dirty="0">
                <a:solidFill>
                  <a:prstClr val="black"/>
                </a:solidFill>
                <a:latin typeface="Calibri Light" pitchFamily="34" charset="0"/>
                <a:ea typeface="Verdana" pitchFamily="34" charset="0"/>
                <a:cs typeface="Verdana" pitchFamily="34" charset="0"/>
              </a:rPr>
              <a:t>ICF </a:t>
            </a:r>
          </a:p>
          <a:p>
            <a:pPr algn="ctr" eaLnBrk="1" hangingPunct="1">
              <a:defRPr/>
            </a:pPr>
            <a:r>
              <a:rPr lang="es-CL" sz="1600" dirty="0">
                <a:solidFill>
                  <a:prstClr val="black"/>
                </a:solidFill>
                <a:latin typeface="Calibri Light" pitchFamily="34" charset="0"/>
                <a:ea typeface="Verdana" pitchFamily="34" charset="0"/>
                <a:cs typeface="Verdana" pitchFamily="34" charset="0"/>
              </a:rPr>
              <a:t>Frecuencia</a:t>
            </a:r>
          </a:p>
        </p:txBody>
      </p:sp>
      <p:sp>
        <p:nvSpPr>
          <p:cNvPr id="14" name="24 CuadroTexto"/>
          <p:cNvSpPr txBox="1"/>
          <p:nvPr/>
        </p:nvSpPr>
        <p:spPr>
          <a:xfrm>
            <a:off x="1396505" y="4633917"/>
            <a:ext cx="2914650" cy="681037"/>
          </a:xfrm>
          <a:prstGeom prst="rect">
            <a:avLst/>
          </a:prstGeom>
          <a:solidFill>
            <a:schemeClr val="accent3">
              <a:lumMod val="60000"/>
              <a:lumOff val="40000"/>
            </a:schemeClr>
          </a:solidFill>
        </p:spPr>
        <p:txBody>
          <a:bodyPr anchor="ctr"/>
          <a:lstStyle/>
          <a:p>
            <a:pPr algn="ctr" eaLnBrk="1" hangingPunct="1">
              <a:defRPr/>
            </a:pPr>
            <a:r>
              <a:rPr lang="es-CL" sz="1600" b="1" dirty="0">
                <a:solidFill>
                  <a:prstClr val="black"/>
                </a:solidFill>
                <a:latin typeface="Calibri Light" pitchFamily="34" charset="0"/>
                <a:ea typeface="Verdana" pitchFamily="34" charset="0"/>
                <a:cs typeface="Verdana" pitchFamily="34" charset="0"/>
              </a:rPr>
              <a:t>ICR </a:t>
            </a:r>
          </a:p>
          <a:p>
            <a:pPr algn="ctr" eaLnBrk="1" hangingPunct="1">
              <a:defRPr/>
            </a:pPr>
            <a:r>
              <a:rPr lang="es-CL" sz="1600" dirty="0">
                <a:solidFill>
                  <a:prstClr val="black"/>
                </a:solidFill>
                <a:latin typeface="Calibri Light" pitchFamily="34" charset="0"/>
                <a:ea typeface="Verdana" pitchFamily="34" charset="0"/>
                <a:cs typeface="Verdana" pitchFamily="34" charset="0"/>
              </a:rPr>
              <a:t>Regularidad</a:t>
            </a:r>
          </a:p>
        </p:txBody>
      </p:sp>
      <p:sp>
        <p:nvSpPr>
          <p:cNvPr id="15" name="25 CuadroTexto"/>
          <p:cNvSpPr txBox="1">
            <a:spLocks noChangeArrowheads="1"/>
          </p:cNvSpPr>
          <p:nvPr/>
        </p:nvSpPr>
        <p:spPr bwMode="auto">
          <a:xfrm>
            <a:off x="4393705" y="3157542"/>
            <a:ext cx="2578100" cy="647700"/>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MS PGothic"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s-CL" altLang="es-CL" sz="1600" b="1">
                <a:solidFill>
                  <a:srgbClr val="000000"/>
                </a:solidFill>
                <a:latin typeface="Calibri Light" charset="0"/>
                <a:ea typeface="ヒラギノ角ゴ Pro W3" charset="-128"/>
                <a:cs typeface="Arial" charset="0"/>
              </a:rPr>
              <a:t>Calidad entregada</a:t>
            </a:r>
          </a:p>
          <a:p>
            <a:pPr algn="ctr" eaLnBrk="1" hangingPunct="1">
              <a:spcBef>
                <a:spcPct val="0"/>
              </a:spcBef>
              <a:buFontTx/>
              <a:buNone/>
            </a:pPr>
            <a:r>
              <a:rPr lang="es-CL" altLang="es-CL" sz="1600" b="1">
                <a:solidFill>
                  <a:srgbClr val="000000"/>
                </a:solidFill>
                <a:latin typeface="Calibri Light" charset="0"/>
                <a:ea typeface="ヒラギノ角ゴ Pro W3" charset="-128"/>
                <a:cs typeface="Arial" charset="0"/>
              </a:rPr>
              <a:t>en ruta</a:t>
            </a:r>
          </a:p>
        </p:txBody>
      </p:sp>
      <p:sp>
        <p:nvSpPr>
          <p:cNvPr id="16" name="26 CuadroTexto"/>
          <p:cNvSpPr txBox="1"/>
          <p:nvPr/>
        </p:nvSpPr>
        <p:spPr>
          <a:xfrm>
            <a:off x="4385768" y="3878267"/>
            <a:ext cx="2576512" cy="684212"/>
          </a:xfrm>
          <a:prstGeom prst="rect">
            <a:avLst/>
          </a:prstGeom>
          <a:solidFill>
            <a:schemeClr val="accent3">
              <a:lumMod val="60000"/>
              <a:lumOff val="40000"/>
            </a:schemeClr>
          </a:solidFill>
        </p:spPr>
        <p:txBody>
          <a:bodyPr anchor="ctr"/>
          <a:lstStyle/>
          <a:p>
            <a:pPr algn="ctr" eaLnBrk="1" hangingPunct="1"/>
            <a:r>
              <a:rPr lang="es-CL" altLang="x-none" sz="1600" b="1">
                <a:solidFill>
                  <a:srgbClr val="000000"/>
                </a:solidFill>
                <a:latin typeface="Calibri Light" charset="0"/>
              </a:rPr>
              <a:t>ICA</a:t>
            </a:r>
          </a:p>
          <a:p>
            <a:pPr algn="ctr" eaLnBrk="1" hangingPunct="1"/>
            <a:r>
              <a:rPr lang="es-CL" altLang="x-none" sz="1600">
                <a:solidFill>
                  <a:srgbClr val="000000"/>
                </a:solidFill>
                <a:latin typeface="Calibri Light" charset="0"/>
              </a:rPr>
              <a:t>Calidad de atención</a:t>
            </a:r>
          </a:p>
        </p:txBody>
      </p:sp>
      <p:sp>
        <p:nvSpPr>
          <p:cNvPr id="17" name="27 CuadroTexto"/>
          <p:cNvSpPr txBox="1"/>
          <p:nvPr/>
        </p:nvSpPr>
        <p:spPr>
          <a:xfrm>
            <a:off x="4385768" y="4633917"/>
            <a:ext cx="2576512" cy="681037"/>
          </a:xfrm>
          <a:prstGeom prst="rect">
            <a:avLst/>
          </a:prstGeom>
          <a:solidFill>
            <a:schemeClr val="accent3">
              <a:lumMod val="60000"/>
              <a:lumOff val="40000"/>
            </a:schemeClr>
          </a:solidFill>
        </p:spPr>
        <p:txBody>
          <a:bodyPr anchor="ctr"/>
          <a:lstStyle/>
          <a:p>
            <a:pPr algn="ctr" eaLnBrk="1" hangingPunct="1">
              <a:defRPr/>
            </a:pPr>
            <a:r>
              <a:rPr lang="es-CL" sz="1600" b="1" dirty="0">
                <a:solidFill>
                  <a:prstClr val="black"/>
                </a:solidFill>
                <a:latin typeface="Calibri Light" pitchFamily="34" charset="0"/>
                <a:ea typeface="Verdana" pitchFamily="34" charset="0"/>
                <a:cs typeface="Verdana" pitchFamily="34" charset="0"/>
              </a:rPr>
              <a:t>ICV</a:t>
            </a:r>
          </a:p>
          <a:p>
            <a:pPr algn="ctr" eaLnBrk="1" hangingPunct="1">
              <a:defRPr/>
            </a:pPr>
            <a:r>
              <a:rPr lang="es-CL" sz="1600" dirty="0">
                <a:solidFill>
                  <a:prstClr val="black"/>
                </a:solidFill>
                <a:latin typeface="Calibri Light" pitchFamily="34" charset="0"/>
                <a:ea typeface="Verdana" pitchFamily="34" charset="0"/>
                <a:cs typeface="Verdana" pitchFamily="34" charset="0"/>
              </a:rPr>
              <a:t>Calidad de los vehículos</a:t>
            </a:r>
          </a:p>
        </p:txBody>
      </p:sp>
      <p:sp>
        <p:nvSpPr>
          <p:cNvPr id="18" name="28 CuadroTexto"/>
          <p:cNvSpPr txBox="1">
            <a:spLocks noChangeArrowheads="1"/>
          </p:cNvSpPr>
          <p:nvPr/>
        </p:nvSpPr>
        <p:spPr bwMode="auto">
          <a:xfrm>
            <a:off x="7060705" y="3157542"/>
            <a:ext cx="2544763" cy="647700"/>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MS PGothic"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2438"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s-CL" altLang="es-CL" sz="1600" b="1">
                <a:solidFill>
                  <a:srgbClr val="000000"/>
                </a:solidFill>
                <a:latin typeface="Calibri Light" charset="0"/>
                <a:ea typeface="ヒラギノ角ゴ Pro W3" charset="-128"/>
                <a:cs typeface="Arial" charset="0"/>
              </a:rPr>
              <a:t>Capacidad de transporte</a:t>
            </a:r>
          </a:p>
        </p:txBody>
      </p:sp>
      <p:sp>
        <p:nvSpPr>
          <p:cNvPr id="19" name="29 CuadroTexto"/>
          <p:cNvSpPr txBox="1"/>
          <p:nvPr/>
        </p:nvSpPr>
        <p:spPr>
          <a:xfrm>
            <a:off x="7060705" y="3878267"/>
            <a:ext cx="2544763" cy="684212"/>
          </a:xfrm>
          <a:prstGeom prst="rect">
            <a:avLst/>
          </a:prstGeom>
          <a:solidFill>
            <a:schemeClr val="accent3">
              <a:lumMod val="60000"/>
              <a:lumOff val="40000"/>
            </a:schemeClr>
          </a:solidFill>
        </p:spPr>
        <p:txBody>
          <a:bodyPr anchor="ctr"/>
          <a:lstStyle/>
          <a:p>
            <a:pPr algn="ctr" eaLnBrk="1" hangingPunct="1">
              <a:defRPr/>
            </a:pPr>
            <a:r>
              <a:rPr lang="es-CL" sz="1600" b="1" dirty="0">
                <a:solidFill>
                  <a:prstClr val="black"/>
                </a:solidFill>
                <a:latin typeface="Calibri Light" pitchFamily="34" charset="0"/>
                <a:ea typeface="Verdana" pitchFamily="34" charset="0"/>
                <a:cs typeface="Verdana" pitchFamily="34" charset="0"/>
              </a:rPr>
              <a:t>ICT</a:t>
            </a:r>
          </a:p>
          <a:p>
            <a:pPr algn="ctr" eaLnBrk="1" hangingPunct="1">
              <a:defRPr/>
            </a:pPr>
            <a:r>
              <a:rPr lang="es-CL" sz="1600" dirty="0">
                <a:solidFill>
                  <a:prstClr val="black"/>
                </a:solidFill>
                <a:latin typeface="Calibri Light" pitchFamily="34" charset="0"/>
                <a:ea typeface="Verdana" pitchFamily="34" charset="0"/>
                <a:cs typeface="Verdana" pitchFamily="34" charset="0"/>
              </a:rPr>
              <a:t>Capacidad por UN</a:t>
            </a:r>
          </a:p>
        </p:txBody>
      </p:sp>
      <p:sp>
        <p:nvSpPr>
          <p:cNvPr id="20" name="30 CuadroTexto"/>
          <p:cNvSpPr txBox="1"/>
          <p:nvPr/>
        </p:nvSpPr>
        <p:spPr>
          <a:xfrm>
            <a:off x="7060705" y="4633917"/>
            <a:ext cx="2544763" cy="681037"/>
          </a:xfrm>
          <a:prstGeom prst="rect">
            <a:avLst/>
          </a:prstGeom>
          <a:solidFill>
            <a:schemeClr val="accent3">
              <a:lumMod val="60000"/>
              <a:lumOff val="40000"/>
            </a:schemeClr>
          </a:solidFill>
        </p:spPr>
        <p:txBody>
          <a:bodyPr anchor="ctr"/>
          <a:lstStyle/>
          <a:p>
            <a:pPr algn="ctr" eaLnBrk="1" hangingPunct="1">
              <a:defRPr/>
            </a:pPr>
            <a:r>
              <a:rPr lang="es-CL" sz="1600" b="1" dirty="0">
                <a:solidFill>
                  <a:prstClr val="black"/>
                </a:solidFill>
                <a:latin typeface="Calibri Light" pitchFamily="34" charset="0"/>
                <a:ea typeface="Verdana" pitchFamily="34" charset="0"/>
                <a:cs typeface="Verdana" pitchFamily="34" charset="0"/>
              </a:rPr>
              <a:t>ADET </a:t>
            </a:r>
          </a:p>
          <a:p>
            <a:pPr algn="ctr" eaLnBrk="1" hangingPunct="1">
              <a:defRPr/>
            </a:pPr>
            <a:r>
              <a:rPr lang="es-CL" sz="1600" dirty="0">
                <a:solidFill>
                  <a:prstClr val="black"/>
                </a:solidFill>
                <a:latin typeface="Calibri Light" pitchFamily="34" charset="0"/>
                <a:ea typeface="Verdana" pitchFamily="34" charset="0"/>
                <a:cs typeface="Verdana" pitchFamily="34" charset="0"/>
              </a:rPr>
              <a:t>Disponibilidad efectiva de transporte</a:t>
            </a:r>
          </a:p>
        </p:txBody>
      </p:sp>
    </p:spTree>
    <p:extLst>
      <p:ext uri="{BB962C8B-B14F-4D97-AF65-F5344CB8AC3E}">
        <p14:creationId xmlns:p14="http://schemas.microsoft.com/office/powerpoint/2010/main" val="1859668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Pago a Metro</a:t>
            </a:r>
            <a:endParaRPr lang="es-ES_tradnl" dirty="0"/>
          </a:p>
        </p:txBody>
      </p:sp>
      <p:sp>
        <p:nvSpPr>
          <p:cNvPr id="7" name="CuadroTexto 6"/>
          <p:cNvSpPr txBox="1"/>
          <p:nvPr/>
        </p:nvSpPr>
        <p:spPr>
          <a:xfrm>
            <a:off x="2952914" y="3313074"/>
            <a:ext cx="5622788" cy="1200329"/>
          </a:xfrm>
          <a:prstGeom prst="rect">
            <a:avLst/>
          </a:prstGeom>
          <a:noFill/>
        </p:spPr>
        <p:txBody>
          <a:bodyPr wrap="square" rtlCol="0">
            <a:spAutoFit/>
          </a:bodyPr>
          <a:lstStyle/>
          <a:p>
            <a:pPr algn="ctr"/>
            <a:r>
              <a:rPr lang="es-ES_tradnl" dirty="0" smtClean="0"/>
              <a:t>Tanto para metro como para operadores de vías, el PPT se ajusta mensualmente según un indexador de precio de insumos. Cada operador tiene un PPT distinto</a:t>
            </a:r>
            <a:endParaRPr lang="es-ES_tradnl" dirty="0"/>
          </a:p>
        </p:txBody>
      </p:sp>
      <p:graphicFrame>
        <p:nvGraphicFramePr>
          <p:cNvPr id="10" name="Objeto 9"/>
          <p:cNvGraphicFramePr>
            <a:graphicFrameLocks noChangeAspect="1"/>
          </p:cNvGraphicFramePr>
          <p:nvPr>
            <p:extLst>
              <p:ext uri="{D42A27DB-BD31-4B8C-83A1-F6EECF244321}">
                <p14:modId xmlns:p14="http://schemas.microsoft.com/office/powerpoint/2010/main" val="2861664190"/>
              </p:ext>
            </p:extLst>
          </p:nvPr>
        </p:nvGraphicFramePr>
        <p:xfrm>
          <a:off x="2913004" y="2193738"/>
          <a:ext cx="5613400" cy="711200"/>
        </p:xfrm>
        <a:graphic>
          <a:graphicData uri="http://schemas.openxmlformats.org/presentationml/2006/ole">
            <mc:AlternateContent xmlns:mc="http://schemas.openxmlformats.org/markup-compatibility/2006">
              <mc:Choice xmlns:v="urn:schemas-microsoft-com:vml" Requires="v">
                <p:oleObj spid="_x0000_s1036" name="Documento" r:id="rId4" imgW="5613400" imgH="711200" progId="Word.Document.12">
                  <p:embed/>
                </p:oleObj>
              </mc:Choice>
              <mc:Fallback>
                <p:oleObj name="Documento" r:id="rId4" imgW="5613400" imgH="711200" progId="Word.Document.12">
                  <p:embed/>
                  <p:pic>
                    <p:nvPicPr>
                      <p:cNvPr id="0" name=""/>
                      <p:cNvPicPr/>
                      <p:nvPr/>
                    </p:nvPicPr>
                    <p:blipFill>
                      <a:blip r:embed="rId5"/>
                      <a:stretch>
                        <a:fillRect/>
                      </a:stretch>
                    </p:blipFill>
                    <p:spPr>
                      <a:xfrm>
                        <a:off x="2913004" y="2193738"/>
                        <a:ext cx="5613400" cy="711200"/>
                      </a:xfrm>
                      <a:prstGeom prst="rect">
                        <a:avLst/>
                      </a:prstGeom>
                    </p:spPr>
                  </p:pic>
                </p:oleObj>
              </mc:Fallback>
            </mc:AlternateContent>
          </a:graphicData>
        </a:graphic>
      </p:graphicFrame>
    </p:spTree>
    <p:extLst>
      <p:ext uri="{BB962C8B-B14F-4D97-AF65-F5344CB8AC3E}">
        <p14:creationId xmlns:p14="http://schemas.microsoft.com/office/powerpoint/2010/main" val="683150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El panel de expertos y determinación de tarifas</a:t>
            </a:r>
            <a:endParaRPr lang="es-ES_tradnl" dirty="0"/>
          </a:p>
        </p:txBody>
      </p:sp>
      <p:sp>
        <p:nvSpPr>
          <p:cNvPr id="3" name="Marcador de contenido 2"/>
          <p:cNvSpPr>
            <a:spLocks noGrp="1"/>
          </p:cNvSpPr>
          <p:nvPr>
            <p:ph idx="1"/>
          </p:nvPr>
        </p:nvSpPr>
        <p:spPr/>
        <p:txBody>
          <a:bodyPr>
            <a:normAutofit fontScale="92500" lnSpcReduction="20000"/>
          </a:bodyPr>
          <a:lstStyle/>
          <a:p>
            <a:r>
              <a:rPr lang="es-ES_tradnl" dirty="0" smtClean="0"/>
              <a:t>Tres miembros elegidos por el Ministro de Transportes y Telecomunicaciones (2 de ternas preparadas por el Sistema de Alta Dirección Pública y uno por los decanos de las facultades de ingeniería y economía) </a:t>
            </a:r>
          </a:p>
          <a:p>
            <a:r>
              <a:rPr lang="es-ES_tradnl" dirty="0" smtClean="0"/>
              <a:t>Cargo dura 6 años</a:t>
            </a:r>
          </a:p>
          <a:p>
            <a:r>
              <a:rPr lang="es-ES_tradnl" dirty="0" smtClean="0"/>
              <a:t>Resoluciones son vinculantes para la autoridad</a:t>
            </a:r>
          </a:p>
          <a:p>
            <a:r>
              <a:rPr lang="es-ES_tradnl" dirty="0" smtClean="0"/>
              <a:t>Dos responsabilidades principales:</a:t>
            </a:r>
          </a:p>
          <a:p>
            <a:pPr lvl="1"/>
            <a:r>
              <a:rPr lang="es-ES_tradnl" dirty="0" smtClean="0"/>
              <a:t>Ajustar nivel de tarifas según un polinomio de costos de insumos del sistema (electricidad, combustible, mano de obra, IPC, tipo de cambio, etc.)</a:t>
            </a:r>
          </a:p>
          <a:p>
            <a:pPr lvl="1"/>
            <a:r>
              <a:rPr lang="es-ES_tradnl" dirty="0" smtClean="0"/>
              <a:t>Asegurar que recaudación más subsidio alcanza a cubrir costos anuales, de lo contrario determinan alza de tarifas </a:t>
            </a:r>
            <a:endParaRPr lang="es-ES_tradnl" dirty="0"/>
          </a:p>
        </p:txBody>
      </p:sp>
    </p:spTree>
    <p:extLst>
      <p:ext uri="{BB962C8B-B14F-4D97-AF65-F5344CB8AC3E}">
        <p14:creationId xmlns:p14="http://schemas.microsoft.com/office/powerpoint/2010/main" val="1107546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282462"/>
            <a:ext cx="8534400" cy="1507067"/>
          </a:xfrm>
        </p:spPr>
        <p:txBody>
          <a:bodyPr/>
          <a:lstStyle/>
          <a:p>
            <a:r>
              <a:rPr lang="es-ES_tradnl" dirty="0" smtClean="0"/>
              <a:t>Evolución de ingresos, costos y subsidios (Millones de USD)</a:t>
            </a:r>
            <a:endParaRPr lang="es-ES_tradnl" dirty="0"/>
          </a:p>
        </p:txBody>
      </p:sp>
      <p:graphicFrame>
        <p:nvGraphicFramePr>
          <p:cNvPr id="4" name="Gráfico 3"/>
          <p:cNvGraphicFramePr>
            <a:graphicFrameLocks/>
          </p:cNvGraphicFramePr>
          <p:nvPr>
            <p:extLst>
              <p:ext uri="{D42A27DB-BD31-4B8C-83A1-F6EECF244321}">
                <p14:modId xmlns:p14="http://schemas.microsoft.com/office/powerpoint/2010/main" val="1614786896"/>
              </p:ext>
            </p:extLst>
          </p:nvPr>
        </p:nvGraphicFramePr>
        <p:xfrm>
          <a:off x="1245704" y="131970"/>
          <a:ext cx="7196345" cy="52616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0123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ipse 12"/>
          <p:cNvSpPr/>
          <p:nvPr/>
        </p:nvSpPr>
        <p:spPr>
          <a:xfrm>
            <a:off x="2470486" y="2418800"/>
            <a:ext cx="2053390" cy="13475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5" name="Conector recto de flecha 4"/>
          <p:cNvCxnSpPr/>
          <p:nvPr/>
        </p:nvCxnSpPr>
        <p:spPr>
          <a:xfrm flipH="1" flipV="1">
            <a:off x="1915291" y="250396"/>
            <a:ext cx="39756" cy="3962398"/>
          </a:xfrm>
          <a:prstGeom prst="straightConnector1">
            <a:avLst/>
          </a:prstGeom>
          <a:ln w="5715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p:cNvCxnSpPr/>
          <p:nvPr/>
        </p:nvCxnSpPr>
        <p:spPr>
          <a:xfrm>
            <a:off x="1955047" y="4212794"/>
            <a:ext cx="6453809" cy="0"/>
          </a:xfrm>
          <a:prstGeom prst="straightConnector1">
            <a:avLst/>
          </a:prstGeom>
          <a:ln w="5715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291899" y="410815"/>
            <a:ext cx="1643270" cy="646331"/>
          </a:xfrm>
          <a:prstGeom prst="rect">
            <a:avLst/>
          </a:prstGeom>
          <a:noFill/>
        </p:spPr>
        <p:txBody>
          <a:bodyPr wrap="square" rtlCol="0">
            <a:spAutoFit/>
          </a:bodyPr>
          <a:lstStyle/>
          <a:p>
            <a:r>
              <a:rPr lang="es-ES_tradnl" dirty="0" smtClean="0"/>
              <a:t>Calidad y formalidad</a:t>
            </a:r>
            <a:endParaRPr lang="es-ES_tradnl" dirty="0"/>
          </a:p>
        </p:txBody>
      </p:sp>
      <p:sp>
        <p:nvSpPr>
          <p:cNvPr id="10" name="CuadroTexto 9"/>
          <p:cNvSpPr txBox="1"/>
          <p:nvPr/>
        </p:nvSpPr>
        <p:spPr>
          <a:xfrm>
            <a:off x="7322177" y="4464587"/>
            <a:ext cx="931665" cy="369332"/>
          </a:xfrm>
          <a:prstGeom prst="rect">
            <a:avLst/>
          </a:prstGeom>
          <a:noFill/>
        </p:spPr>
        <p:txBody>
          <a:bodyPr wrap="none" rtlCol="0">
            <a:spAutoFit/>
          </a:bodyPr>
          <a:lstStyle/>
          <a:p>
            <a:r>
              <a:rPr lang="es-ES_tradnl" smtClean="0"/>
              <a:t>Costos</a:t>
            </a:r>
            <a:endParaRPr lang="es-ES_tradnl"/>
          </a:p>
        </p:txBody>
      </p:sp>
      <p:sp>
        <p:nvSpPr>
          <p:cNvPr id="12" name="CuadroTexto 11"/>
          <p:cNvSpPr txBox="1"/>
          <p:nvPr/>
        </p:nvSpPr>
        <p:spPr>
          <a:xfrm>
            <a:off x="2823413" y="2630904"/>
            <a:ext cx="1347537" cy="923330"/>
          </a:xfrm>
          <a:prstGeom prst="rect">
            <a:avLst/>
          </a:prstGeom>
          <a:noFill/>
        </p:spPr>
        <p:txBody>
          <a:bodyPr wrap="square" rtlCol="0">
            <a:spAutoFit/>
          </a:bodyPr>
          <a:lstStyle/>
          <a:p>
            <a:pPr algn="ctr"/>
            <a:r>
              <a:rPr lang="es-ES_tradnl" dirty="0" smtClean="0"/>
              <a:t>Equilibrio de bajo nivel</a:t>
            </a:r>
            <a:endParaRPr lang="es-ES_tradnl" dirty="0"/>
          </a:p>
        </p:txBody>
      </p:sp>
      <p:sp>
        <p:nvSpPr>
          <p:cNvPr id="14" name="Elipse 13"/>
          <p:cNvSpPr/>
          <p:nvPr/>
        </p:nvSpPr>
        <p:spPr>
          <a:xfrm>
            <a:off x="5911519" y="533852"/>
            <a:ext cx="2053390" cy="13475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6264446" y="745956"/>
            <a:ext cx="1347537" cy="923330"/>
          </a:xfrm>
          <a:prstGeom prst="rect">
            <a:avLst/>
          </a:prstGeom>
          <a:noFill/>
        </p:spPr>
        <p:txBody>
          <a:bodyPr wrap="square" rtlCol="0">
            <a:spAutoFit/>
          </a:bodyPr>
          <a:lstStyle/>
          <a:p>
            <a:pPr algn="ctr"/>
            <a:r>
              <a:rPr lang="es-ES_tradnl" dirty="0" smtClean="0"/>
              <a:t>Equilibrio de alto nivel</a:t>
            </a:r>
            <a:endParaRPr lang="es-ES_tradnl" dirty="0"/>
          </a:p>
        </p:txBody>
      </p:sp>
      <p:cxnSp>
        <p:nvCxnSpPr>
          <p:cNvPr id="17" name="Conector recto de flecha 16"/>
          <p:cNvCxnSpPr/>
          <p:nvPr/>
        </p:nvCxnSpPr>
        <p:spPr>
          <a:xfrm flipV="1">
            <a:off x="4523876" y="1669286"/>
            <a:ext cx="1267327" cy="749514"/>
          </a:xfrm>
          <a:prstGeom prst="straightConnector1">
            <a:avLst/>
          </a:prstGeom>
          <a:ln w="762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ítulo 19"/>
          <p:cNvSpPr>
            <a:spLocks noGrp="1"/>
          </p:cNvSpPr>
          <p:nvPr>
            <p:ph type="title"/>
          </p:nvPr>
        </p:nvSpPr>
        <p:spPr/>
        <p:txBody>
          <a:bodyPr/>
          <a:lstStyle/>
          <a:p>
            <a:r>
              <a:rPr lang="es-ES_tradnl" dirty="0" smtClean="0"/>
              <a:t>Proceso de modernización</a:t>
            </a:r>
            <a:endParaRPr lang="es-ES_tradnl" dirty="0"/>
          </a:p>
        </p:txBody>
      </p:sp>
      <p:sp>
        <p:nvSpPr>
          <p:cNvPr id="22" name="CuadroTexto 21"/>
          <p:cNvSpPr txBox="1"/>
          <p:nvPr/>
        </p:nvSpPr>
        <p:spPr>
          <a:xfrm>
            <a:off x="9218612" y="410815"/>
            <a:ext cx="2604420" cy="2862322"/>
          </a:xfrm>
          <a:prstGeom prst="rect">
            <a:avLst/>
          </a:prstGeom>
          <a:noFill/>
        </p:spPr>
        <p:txBody>
          <a:bodyPr wrap="square" rtlCol="0">
            <a:spAutoFit/>
          </a:bodyPr>
          <a:lstStyle/>
          <a:p>
            <a:pPr marL="285750" indent="-285750">
              <a:buFont typeface="Arial" charset="0"/>
              <a:buChar char="•"/>
            </a:pPr>
            <a:r>
              <a:rPr lang="es-ES_tradnl" dirty="0" smtClean="0"/>
              <a:t>Formalización conductores</a:t>
            </a:r>
          </a:p>
          <a:p>
            <a:pPr marL="285750" indent="-285750">
              <a:buFont typeface="Arial" charset="0"/>
              <a:buChar char="•"/>
            </a:pPr>
            <a:r>
              <a:rPr lang="es-ES_tradnl" dirty="0" smtClean="0"/>
              <a:t>Empresas formales</a:t>
            </a:r>
          </a:p>
          <a:p>
            <a:pPr marL="285750" indent="-285750">
              <a:buFont typeface="Arial" charset="0"/>
              <a:buChar char="•"/>
            </a:pPr>
            <a:r>
              <a:rPr lang="es-ES_tradnl" dirty="0" smtClean="0"/>
              <a:t>Mejor material rodante</a:t>
            </a:r>
          </a:p>
          <a:p>
            <a:pPr marL="285750" indent="-285750">
              <a:buFont typeface="Arial" charset="0"/>
              <a:buChar char="•"/>
            </a:pPr>
            <a:r>
              <a:rPr lang="es-ES_tradnl" dirty="0" smtClean="0"/>
              <a:t>Tecnología (prepago electrónico, gestión de flota, GPS, etc.)</a:t>
            </a:r>
            <a:endParaRPr lang="es-ES_tradnl" dirty="0"/>
          </a:p>
        </p:txBody>
      </p:sp>
    </p:spTree>
    <p:extLst>
      <p:ext uri="{BB962C8B-B14F-4D97-AF65-F5344CB8AC3E}">
        <p14:creationId xmlns:p14="http://schemas.microsoft.com/office/powerpoint/2010/main" val="783014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323897"/>
            <a:ext cx="8534400" cy="1507067"/>
          </a:xfrm>
        </p:spPr>
        <p:txBody>
          <a:bodyPr/>
          <a:lstStyle/>
          <a:p>
            <a:r>
              <a:rPr lang="es-ES_tradnl" dirty="0" smtClean="0"/>
              <a:t>Subsidio en regiones: los fondos “espejo”</a:t>
            </a:r>
            <a:endParaRPr lang="es-ES_tradnl" dirty="0"/>
          </a:p>
        </p:txBody>
      </p:sp>
      <p:grpSp>
        <p:nvGrpSpPr>
          <p:cNvPr id="5" name="Grupo 10"/>
          <p:cNvGrpSpPr/>
          <p:nvPr/>
        </p:nvGrpSpPr>
        <p:grpSpPr>
          <a:xfrm>
            <a:off x="1342493" y="404619"/>
            <a:ext cx="8602931" cy="4919278"/>
            <a:chOff x="265861" y="1770027"/>
            <a:chExt cx="8602931" cy="4919278"/>
          </a:xfrm>
        </p:grpSpPr>
        <p:pic>
          <p:nvPicPr>
            <p:cNvPr id="6" name="cuadroLey.jpg" descr="/Users/cdebittencourt/Desktop/cuadroLey.jpg"/>
            <p:cNvPicPr>
              <a:picLocks noChangeAspect="1"/>
            </p:cNvPicPr>
            <p:nvPr/>
          </p:nvPicPr>
          <p:blipFill>
            <a:blip r:embed="rId2" r:link="rId3">
              <a:extLst>
                <a:ext uri="{28A0092B-C50C-407E-A947-70E740481C1C}">
                  <a14:useLocalDpi xmlns:a14="http://schemas.microsoft.com/office/drawing/2010/main"/>
                </a:ext>
              </a:extLst>
            </a:blip>
            <a:stretch>
              <a:fillRect/>
            </a:stretch>
          </p:blipFill>
          <p:spPr>
            <a:xfrm>
              <a:off x="265861" y="1770027"/>
              <a:ext cx="7439958" cy="4919278"/>
            </a:xfrm>
            <a:prstGeom prst="rect">
              <a:avLst/>
            </a:prstGeom>
          </p:spPr>
        </p:pic>
        <p:cxnSp>
          <p:nvCxnSpPr>
            <p:cNvPr id="7" name="Conector recto 6"/>
            <p:cNvCxnSpPr/>
            <p:nvPr/>
          </p:nvCxnSpPr>
          <p:spPr>
            <a:xfrm flipV="1">
              <a:off x="5939161" y="2805344"/>
              <a:ext cx="2201662" cy="8878"/>
            </a:xfrm>
            <a:prstGeom prst="line">
              <a:avLst/>
            </a:prstGeom>
            <a:ln>
              <a:solidFill>
                <a:srgbClr val="FF0000"/>
              </a:solidFill>
            </a:ln>
            <a:effectLst/>
          </p:spPr>
          <p:style>
            <a:lnRef idx="3">
              <a:schemeClr val="accent2"/>
            </a:lnRef>
            <a:fillRef idx="0">
              <a:schemeClr val="accent2"/>
            </a:fillRef>
            <a:effectRef idx="2">
              <a:schemeClr val="accent2"/>
            </a:effectRef>
            <a:fontRef idx="minor">
              <a:schemeClr val="tx1"/>
            </a:fontRef>
          </p:style>
        </p:cxnSp>
        <p:sp>
          <p:nvSpPr>
            <p:cNvPr id="8" name="Rectángulo 7"/>
            <p:cNvSpPr/>
            <p:nvPr/>
          </p:nvSpPr>
          <p:spPr>
            <a:xfrm>
              <a:off x="7395099" y="2991775"/>
              <a:ext cx="1473693" cy="719091"/>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400" dirty="0" smtClean="0"/>
                <a:t>Aporte Especial MM$ </a:t>
              </a:r>
            </a:p>
            <a:p>
              <a:pPr algn="ctr"/>
              <a:r>
                <a:rPr lang="es-CL" sz="2000" b="1" dirty="0" smtClean="0"/>
                <a:t>120.000</a:t>
              </a:r>
              <a:endParaRPr lang="es-CL" sz="2000" b="1" dirty="0"/>
            </a:p>
          </p:txBody>
        </p:sp>
        <p:cxnSp>
          <p:nvCxnSpPr>
            <p:cNvPr id="9" name="Conector recto 8"/>
            <p:cNvCxnSpPr>
              <a:endCxn id="9" idx="0"/>
            </p:cNvCxnSpPr>
            <p:nvPr/>
          </p:nvCxnSpPr>
          <p:spPr>
            <a:xfrm>
              <a:off x="8131946" y="2814222"/>
              <a:ext cx="0" cy="177553"/>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3537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5254248"/>
            <a:ext cx="8534400" cy="1507067"/>
          </a:xfrm>
        </p:spPr>
        <p:txBody>
          <a:bodyPr/>
          <a:lstStyle/>
          <a:p>
            <a:r>
              <a:rPr lang="es-ES_tradnl" dirty="0" smtClean="0"/>
              <a:t>Programas regiones</a:t>
            </a:r>
            <a:endParaRPr lang="es-ES_tradnl" dirty="0"/>
          </a:p>
        </p:txBody>
      </p:sp>
      <p:pic>
        <p:nvPicPr>
          <p:cNvPr id="4" name="Imagen 3"/>
          <p:cNvPicPr>
            <a:picLocks noChangeAspect="1"/>
          </p:cNvPicPr>
          <p:nvPr/>
        </p:nvPicPr>
        <p:blipFill rotWithShape="1">
          <a:blip r:embed="rId2" r:link="rId3" cstate="screen">
            <a:extLst>
              <a:ext uri="{28A0092B-C50C-407E-A947-70E740481C1C}">
                <a14:useLocalDpi xmlns:a14="http://schemas.microsoft.com/office/drawing/2010/main"/>
              </a:ext>
            </a:extLst>
          </a:blip>
          <a:srcRect/>
          <a:stretch/>
        </p:blipFill>
        <p:spPr>
          <a:xfrm>
            <a:off x="1074145" y="3128254"/>
            <a:ext cx="1552008" cy="1304874"/>
          </a:xfrm>
          <a:prstGeom prst="rect">
            <a:avLst/>
          </a:prstGeom>
        </p:spPr>
      </p:pic>
      <p:pic>
        <p:nvPicPr>
          <p:cNvPr id="5" name="Imagen 4"/>
          <p:cNvPicPr>
            <a:picLocks noChangeAspect="1"/>
          </p:cNvPicPr>
          <p:nvPr/>
        </p:nvPicPr>
        <p:blipFill rotWithShape="1">
          <a:blip r:embed="rId4" r:link="rId5" cstate="screen">
            <a:extLst>
              <a:ext uri="{28A0092B-C50C-407E-A947-70E740481C1C}">
                <a14:useLocalDpi xmlns:a14="http://schemas.microsoft.com/office/drawing/2010/main"/>
              </a:ext>
            </a:extLst>
          </a:blip>
          <a:srcRect/>
          <a:stretch/>
        </p:blipFill>
        <p:spPr>
          <a:xfrm>
            <a:off x="7817624" y="856169"/>
            <a:ext cx="1693714" cy="1308258"/>
          </a:xfrm>
          <a:prstGeom prst="rect">
            <a:avLst/>
          </a:prstGeom>
        </p:spPr>
      </p:pic>
      <p:pic>
        <p:nvPicPr>
          <p:cNvPr id="6" name="Imagen 5" descr="rebaja tarifa zona reulad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0447" y="835747"/>
            <a:ext cx="1558009" cy="1317068"/>
          </a:xfrm>
          <a:prstGeom prst="rect">
            <a:avLst/>
          </a:prstGeom>
        </p:spPr>
      </p:pic>
      <p:pic>
        <p:nvPicPr>
          <p:cNvPr id="7" name="buses.jpg" descr="/Users/cdebittencourt/Desktop/buses.jpg"/>
          <p:cNvPicPr>
            <a:picLocks noChangeAspect="1"/>
          </p:cNvPicPr>
          <p:nvPr/>
        </p:nvPicPr>
        <p:blipFill rotWithShape="1">
          <a:blip r:embed="rId7" r:link="rId8" cstate="screen">
            <a:extLst>
              <a:ext uri="{28A0092B-C50C-407E-A947-70E740481C1C}">
                <a14:useLocalDpi xmlns:a14="http://schemas.microsoft.com/office/drawing/2010/main"/>
              </a:ext>
            </a:extLst>
          </a:blip>
          <a:srcRect/>
          <a:stretch/>
        </p:blipFill>
        <p:spPr>
          <a:xfrm>
            <a:off x="7819887" y="3127570"/>
            <a:ext cx="1697781" cy="1312207"/>
          </a:xfrm>
          <a:prstGeom prst="rect">
            <a:avLst/>
          </a:prstGeom>
        </p:spPr>
      </p:pic>
      <p:pic>
        <p:nvPicPr>
          <p:cNvPr id="8" name="Imagen 7" descr="zona aislada.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34197" y="3127570"/>
            <a:ext cx="1555506" cy="1312207"/>
          </a:xfrm>
          <a:prstGeom prst="rect">
            <a:avLst/>
          </a:prstGeom>
        </p:spPr>
      </p:pic>
      <p:pic>
        <p:nvPicPr>
          <p:cNvPr id="9" name="Imagen 8"/>
          <p:cNvPicPr>
            <a:picLocks noChangeAspect="1"/>
          </p:cNvPicPr>
          <p:nvPr/>
        </p:nvPicPr>
        <p:blipFill rotWithShape="1">
          <a:blip r:embed="rId10" r:link="rId11" cstate="screen">
            <a:extLst>
              <a:ext uri="{28A0092B-C50C-407E-A947-70E740481C1C}">
                <a14:useLocalDpi xmlns:a14="http://schemas.microsoft.com/office/drawing/2010/main"/>
              </a:ext>
            </a:extLst>
          </a:blip>
          <a:srcRect/>
          <a:stretch/>
        </p:blipFill>
        <p:spPr>
          <a:xfrm>
            <a:off x="2754434" y="3129786"/>
            <a:ext cx="1552238" cy="1309991"/>
          </a:xfrm>
          <a:prstGeom prst="rect">
            <a:avLst/>
          </a:prstGeom>
        </p:spPr>
      </p:pic>
      <p:pic>
        <p:nvPicPr>
          <p:cNvPr id="10" name="Paradero Copiapó.JPG" descr="/Users/cdebittencourt/Desktop/Paradero Copiapó.JPG"/>
          <p:cNvPicPr>
            <a:picLocks noChangeAspect="1"/>
          </p:cNvPicPr>
          <p:nvPr/>
        </p:nvPicPr>
        <p:blipFill rotWithShape="1">
          <a:blip r:embed="rId12" r:link="rId13" cstate="screen">
            <a:extLst>
              <a:ext uri="{28A0092B-C50C-407E-A947-70E740481C1C}">
                <a14:useLocalDpi xmlns:a14="http://schemas.microsoft.com/office/drawing/2010/main"/>
              </a:ext>
            </a:extLst>
          </a:blip>
          <a:srcRect/>
          <a:stretch/>
        </p:blipFill>
        <p:spPr>
          <a:xfrm>
            <a:off x="4440617" y="3127573"/>
            <a:ext cx="1555745" cy="1312205"/>
          </a:xfrm>
          <a:prstGeom prst="rect">
            <a:avLst/>
          </a:prstGeom>
        </p:spPr>
      </p:pic>
      <p:pic>
        <p:nvPicPr>
          <p:cNvPr id="11" name="TNE_METRO.jpg" descr="/Users/cdebittencourt/Desktop/TNE_METRO.jpg"/>
          <p:cNvPicPr>
            <a:picLocks noChangeAspect="1"/>
          </p:cNvPicPr>
          <p:nvPr/>
        </p:nvPicPr>
        <p:blipFill rotWithShape="1">
          <a:blip r:embed="rId14" r:link="rId15" cstate="screen">
            <a:extLst>
              <a:ext uri="{28A0092B-C50C-407E-A947-70E740481C1C}">
                <a14:useLocalDpi xmlns:a14="http://schemas.microsoft.com/office/drawing/2010/main"/>
              </a:ext>
            </a:extLst>
          </a:blip>
          <a:srcRect/>
          <a:stretch/>
        </p:blipFill>
        <p:spPr>
          <a:xfrm>
            <a:off x="6083781" y="835746"/>
            <a:ext cx="1558012" cy="1312207"/>
          </a:xfrm>
          <a:prstGeom prst="rect">
            <a:avLst/>
          </a:prstGeom>
        </p:spPr>
      </p:pic>
      <p:pic>
        <p:nvPicPr>
          <p:cNvPr id="12" name="Imagen 11" descr="rebaja de tarifa no regulado.jp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728982" y="838110"/>
            <a:ext cx="1558010" cy="1320556"/>
          </a:xfrm>
          <a:prstGeom prst="rect">
            <a:avLst/>
          </a:prstGeom>
        </p:spPr>
      </p:pic>
      <p:pic>
        <p:nvPicPr>
          <p:cNvPr id="13" name="Imagen 12" descr="zona extrema.JP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407514" y="845005"/>
            <a:ext cx="1555745" cy="1307810"/>
          </a:xfrm>
          <a:prstGeom prst="rect">
            <a:avLst/>
          </a:prstGeom>
        </p:spPr>
      </p:pic>
      <p:sp>
        <p:nvSpPr>
          <p:cNvPr id="14" name="CuadroTexto 13"/>
          <p:cNvSpPr txBox="1"/>
          <p:nvPr/>
        </p:nvSpPr>
        <p:spPr>
          <a:xfrm>
            <a:off x="1086690" y="2254079"/>
            <a:ext cx="1442683" cy="773289"/>
          </a:xfrm>
          <a:prstGeom prst="rect">
            <a:avLst/>
          </a:prstGeom>
          <a:noFill/>
        </p:spPr>
        <p:txBody>
          <a:bodyPr wrap="square" lIns="0" tIns="0" rIns="0" bIns="0" rtlCol="0">
            <a:spAutoFit/>
          </a:bodyPr>
          <a:lstStyle/>
          <a:p>
            <a:pPr algn="ctr">
              <a:lnSpc>
                <a:spcPts val="1500"/>
              </a:lnSpc>
            </a:pPr>
            <a:r>
              <a:rPr lang="es-CL" sz="1400" dirty="0">
                <a:solidFill>
                  <a:schemeClr val="tx1">
                    <a:lumMod val="50000"/>
                    <a:lumOff val="50000"/>
                  </a:schemeClr>
                </a:solidFill>
                <a:latin typeface="Arial"/>
                <a:cs typeface="Arial"/>
              </a:rPr>
              <a:t>Subsidio a la oferta en zonas reguladas</a:t>
            </a:r>
            <a:endParaRPr lang="es-CL" sz="1400" dirty="0">
              <a:solidFill>
                <a:schemeClr val="tx1">
                  <a:lumMod val="50000"/>
                  <a:lumOff val="50000"/>
                </a:schemeClr>
              </a:solidFill>
              <a:latin typeface="Arial"/>
              <a:ea typeface="Times New Roman" panose="02020603050405020304" pitchFamily="18" charset="0"/>
              <a:cs typeface="Arial"/>
            </a:endParaRPr>
          </a:p>
          <a:p>
            <a:pPr algn="ctr">
              <a:lnSpc>
                <a:spcPts val="1500"/>
              </a:lnSpc>
            </a:pPr>
            <a:endParaRPr lang="es-ES" sz="1400" dirty="0">
              <a:solidFill>
                <a:schemeClr val="tx1">
                  <a:lumMod val="50000"/>
                  <a:lumOff val="50000"/>
                </a:schemeClr>
              </a:solidFill>
            </a:endParaRPr>
          </a:p>
        </p:txBody>
      </p:sp>
      <p:sp>
        <p:nvSpPr>
          <p:cNvPr id="15" name="CuadroTexto 14"/>
          <p:cNvSpPr txBox="1"/>
          <p:nvPr/>
        </p:nvSpPr>
        <p:spPr>
          <a:xfrm>
            <a:off x="2785503" y="2254079"/>
            <a:ext cx="1471081" cy="580928"/>
          </a:xfrm>
          <a:prstGeom prst="rect">
            <a:avLst/>
          </a:prstGeom>
          <a:noFill/>
        </p:spPr>
        <p:txBody>
          <a:bodyPr wrap="square" lIns="0" tIns="0" rIns="0" bIns="0" rtlCol="0">
            <a:spAutoFit/>
          </a:bodyPr>
          <a:lstStyle/>
          <a:p>
            <a:pPr algn="ctr">
              <a:lnSpc>
                <a:spcPts val="1500"/>
              </a:lnSpc>
            </a:pPr>
            <a:r>
              <a:rPr lang="es-CL" sz="1400" dirty="0">
                <a:solidFill>
                  <a:schemeClr val="tx1">
                    <a:lumMod val="50000"/>
                    <a:lumOff val="50000"/>
                  </a:schemeClr>
                </a:solidFill>
                <a:latin typeface="Arial"/>
                <a:cs typeface="Arial"/>
              </a:rPr>
              <a:t>Subsidio a la oferta en zonas no reguladas</a:t>
            </a:r>
            <a:endParaRPr lang="es-CL" sz="1400" dirty="0">
              <a:solidFill>
                <a:schemeClr val="tx1">
                  <a:lumMod val="50000"/>
                  <a:lumOff val="50000"/>
                </a:schemeClr>
              </a:solidFill>
              <a:latin typeface="Arial"/>
              <a:ea typeface="Times New Roman" panose="02020603050405020304" pitchFamily="18" charset="0"/>
              <a:cs typeface="Arial"/>
            </a:endParaRPr>
          </a:p>
        </p:txBody>
      </p:sp>
      <p:sp>
        <p:nvSpPr>
          <p:cNvPr id="16" name="CuadroTexto 15"/>
          <p:cNvSpPr txBox="1"/>
          <p:nvPr/>
        </p:nvSpPr>
        <p:spPr>
          <a:xfrm>
            <a:off x="4421765" y="2254079"/>
            <a:ext cx="1541494" cy="597193"/>
          </a:xfrm>
          <a:prstGeom prst="rect">
            <a:avLst/>
          </a:prstGeom>
          <a:noFill/>
        </p:spPr>
        <p:txBody>
          <a:bodyPr wrap="square" lIns="0" tIns="0" rIns="0" bIns="0" rtlCol="0">
            <a:spAutoFit/>
          </a:bodyPr>
          <a:lstStyle/>
          <a:p>
            <a:pPr algn="ctr">
              <a:lnSpc>
                <a:spcPts val="1500"/>
              </a:lnSpc>
            </a:pPr>
            <a:r>
              <a:rPr lang="es-CL" sz="1400" dirty="0">
                <a:solidFill>
                  <a:schemeClr val="tx1">
                    <a:lumMod val="50000"/>
                    <a:lumOff val="50000"/>
                  </a:schemeClr>
                </a:solidFill>
                <a:latin typeface="Arial"/>
                <a:cs typeface="Arial"/>
              </a:rPr>
              <a:t>Subsidio al transporte en zonas extremas</a:t>
            </a:r>
            <a:endParaRPr lang="es-CL" sz="1400" dirty="0">
              <a:solidFill>
                <a:schemeClr val="tx1">
                  <a:lumMod val="50000"/>
                  <a:lumOff val="50000"/>
                </a:schemeClr>
              </a:solidFill>
              <a:latin typeface="Arial"/>
              <a:ea typeface="Times New Roman" panose="02020603050405020304" pitchFamily="18" charset="0"/>
              <a:cs typeface="Arial"/>
            </a:endParaRPr>
          </a:p>
        </p:txBody>
      </p:sp>
      <p:sp>
        <p:nvSpPr>
          <p:cNvPr id="17" name="CuadroTexto 16"/>
          <p:cNvSpPr txBox="1"/>
          <p:nvPr/>
        </p:nvSpPr>
        <p:spPr>
          <a:xfrm>
            <a:off x="6134197" y="4536644"/>
            <a:ext cx="1555506" cy="769441"/>
          </a:xfrm>
          <a:prstGeom prst="rect">
            <a:avLst/>
          </a:prstGeom>
          <a:noFill/>
        </p:spPr>
        <p:txBody>
          <a:bodyPr wrap="square" lIns="0" tIns="0" rIns="0" bIns="0" rtlCol="0">
            <a:spAutoFit/>
          </a:bodyPr>
          <a:lstStyle/>
          <a:p>
            <a:pPr algn="ctr">
              <a:lnSpc>
                <a:spcPts val="1500"/>
              </a:lnSpc>
            </a:pPr>
            <a:r>
              <a:rPr lang="es-CL" sz="1400" dirty="0">
                <a:solidFill>
                  <a:schemeClr val="tx1">
                    <a:lumMod val="50000"/>
                    <a:lumOff val="50000"/>
                  </a:schemeClr>
                </a:solidFill>
                <a:latin typeface="Arial"/>
                <a:cs typeface="Arial"/>
              </a:rPr>
              <a:t>Subsidio al transporte en zonas </a:t>
            </a:r>
            <a:r>
              <a:rPr lang="es-CL" sz="1400" dirty="0" smtClean="0">
                <a:solidFill>
                  <a:schemeClr val="tx1">
                    <a:lumMod val="50000"/>
                    <a:lumOff val="50000"/>
                  </a:schemeClr>
                </a:solidFill>
                <a:latin typeface="Arial"/>
                <a:cs typeface="Arial"/>
              </a:rPr>
              <a:t>aisladas (CTA)</a:t>
            </a:r>
            <a:endParaRPr lang="es-CL" sz="1400" dirty="0">
              <a:solidFill>
                <a:schemeClr val="tx1">
                  <a:lumMod val="50000"/>
                  <a:lumOff val="50000"/>
                </a:schemeClr>
              </a:solidFill>
              <a:latin typeface="Arial"/>
              <a:ea typeface="Times New Roman" panose="02020603050405020304" pitchFamily="18" charset="0"/>
              <a:cs typeface="Arial"/>
            </a:endParaRPr>
          </a:p>
        </p:txBody>
      </p:sp>
      <p:sp>
        <p:nvSpPr>
          <p:cNvPr id="18" name="CuadroTexto 17"/>
          <p:cNvSpPr txBox="1"/>
          <p:nvPr/>
        </p:nvSpPr>
        <p:spPr>
          <a:xfrm>
            <a:off x="1020409" y="4527317"/>
            <a:ext cx="1634254" cy="1154162"/>
          </a:xfrm>
          <a:prstGeom prst="rect">
            <a:avLst/>
          </a:prstGeom>
          <a:noFill/>
        </p:spPr>
        <p:txBody>
          <a:bodyPr wrap="square" lIns="0" tIns="0" rIns="0" bIns="0" rtlCol="0">
            <a:spAutoFit/>
          </a:bodyPr>
          <a:lstStyle/>
          <a:p>
            <a:pPr algn="ctr">
              <a:lnSpc>
                <a:spcPts val="1500"/>
              </a:lnSpc>
            </a:pPr>
            <a:r>
              <a:rPr lang="es-CL" sz="1400" dirty="0">
                <a:solidFill>
                  <a:schemeClr val="tx1">
                    <a:lumMod val="50000"/>
                    <a:lumOff val="50000"/>
                  </a:schemeClr>
                </a:solidFill>
                <a:latin typeface="Arial"/>
                <a:cs typeface="Arial"/>
              </a:rPr>
              <a:t>Subsidio al transporte público para la conectividad de zonas </a:t>
            </a:r>
            <a:r>
              <a:rPr lang="es-CL" sz="1400" dirty="0" smtClean="0">
                <a:solidFill>
                  <a:schemeClr val="tx1">
                    <a:lumMod val="50000"/>
                    <a:lumOff val="50000"/>
                  </a:schemeClr>
                </a:solidFill>
                <a:latin typeface="Arial"/>
                <a:cs typeface="Arial"/>
              </a:rPr>
              <a:t>rurales (CTR)</a:t>
            </a:r>
            <a:endParaRPr lang="es-CL" sz="1400" dirty="0">
              <a:solidFill>
                <a:schemeClr val="tx1">
                  <a:lumMod val="50000"/>
                  <a:lumOff val="50000"/>
                </a:schemeClr>
              </a:solidFill>
              <a:latin typeface="Arial"/>
              <a:ea typeface="Times New Roman" panose="02020603050405020304" pitchFamily="18" charset="0"/>
              <a:cs typeface="Arial"/>
            </a:endParaRPr>
          </a:p>
          <a:p>
            <a:pPr algn="ctr">
              <a:lnSpc>
                <a:spcPts val="1500"/>
              </a:lnSpc>
            </a:pPr>
            <a:endParaRPr lang="es-ES" sz="1400" dirty="0">
              <a:solidFill>
                <a:schemeClr val="tx1">
                  <a:lumMod val="50000"/>
                  <a:lumOff val="50000"/>
                </a:schemeClr>
              </a:solidFill>
            </a:endParaRPr>
          </a:p>
        </p:txBody>
      </p:sp>
      <p:sp>
        <p:nvSpPr>
          <p:cNvPr id="19" name="CuadroTexto 18"/>
          <p:cNvSpPr txBox="1"/>
          <p:nvPr/>
        </p:nvSpPr>
        <p:spPr>
          <a:xfrm>
            <a:off x="2761232" y="4527317"/>
            <a:ext cx="1538641" cy="577081"/>
          </a:xfrm>
          <a:prstGeom prst="rect">
            <a:avLst/>
          </a:prstGeom>
          <a:noFill/>
        </p:spPr>
        <p:txBody>
          <a:bodyPr wrap="square" lIns="0" tIns="0" rIns="0" bIns="0" rtlCol="0">
            <a:spAutoFit/>
          </a:bodyPr>
          <a:lstStyle/>
          <a:p>
            <a:pPr algn="ctr">
              <a:lnSpc>
                <a:spcPts val="1500"/>
              </a:lnSpc>
            </a:pPr>
            <a:r>
              <a:rPr lang="es-CL" sz="1400" dirty="0">
                <a:solidFill>
                  <a:schemeClr val="tx1">
                    <a:lumMod val="50000"/>
                    <a:lumOff val="50000"/>
                  </a:schemeClr>
                </a:solidFill>
                <a:latin typeface="Arial"/>
                <a:cs typeface="Arial"/>
              </a:rPr>
              <a:t>Subsidio al transporte </a:t>
            </a:r>
            <a:r>
              <a:rPr lang="es-CL" sz="1400" dirty="0" smtClean="0">
                <a:solidFill>
                  <a:schemeClr val="tx1">
                    <a:lumMod val="50000"/>
                    <a:lumOff val="50000"/>
                  </a:schemeClr>
                </a:solidFill>
                <a:latin typeface="Arial"/>
                <a:cs typeface="Arial"/>
              </a:rPr>
              <a:t>escolar (CTE)</a:t>
            </a:r>
            <a:endParaRPr lang="es-CL" sz="1400" dirty="0">
              <a:solidFill>
                <a:schemeClr val="tx1">
                  <a:lumMod val="50000"/>
                  <a:lumOff val="50000"/>
                </a:schemeClr>
              </a:solidFill>
              <a:latin typeface="Arial"/>
              <a:ea typeface="Times New Roman" panose="02020603050405020304" pitchFamily="18" charset="0"/>
              <a:cs typeface="Arial"/>
            </a:endParaRPr>
          </a:p>
        </p:txBody>
      </p:sp>
      <p:sp>
        <p:nvSpPr>
          <p:cNvPr id="20" name="CuadroTexto 19"/>
          <p:cNvSpPr txBox="1"/>
          <p:nvPr/>
        </p:nvSpPr>
        <p:spPr>
          <a:xfrm>
            <a:off x="4406442" y="4527317"/>
            <a:ext cx="1541494" cy="965649"/>
          </a:xfrm>
          <a:prstGeom prst="rect">
            <a:avLst/>
          </a:prstGeom>
          <a:noFill/>
        </p:spPr>
        <p:txBody>
          <a:bodyPr wrap="square" lIns="0" tIns="0" rIns="0" bIns="0" rtlCol="0">
            <a:spAutoFit/>
          </a:bodyPr>
          <a:lstStyle/>
          <a:p>
            <a:pPr algn="ctr">
              <a:lnSpc>
                <a:spcPts val="1500"/>
              </a:lnSpc>
            </a:pPr>
            <a:r>
              <a:rPr lang="es-CL" sz="1400" dirty="0">
                <a:solidFill>
                  <a:schemeClr val="tx1">
                    <a:lumMod val="50000"/>
                    <a:lumOff val="50000"/>
                  </a:schemeClr>
                </a:solidFill>
                <a:latin typeface="Arial"/>
                <a:cs typeface="Arial"/>
              </a:rPr>
              <a:t>Programa de iniciativas de inversión de obras públicas menores</a:t>
            </a:r>
            <a:endParaRPr lang="es-CL" sz="1400" dirty="0">
              <a:solidFill>
                <a:schemeClr val="tx1">
                  <a:lumMod val="50000"/>
                  <a:lumOff val="50000"/>
                </a:schemeClr>
              </a:solidFill>
              <a:latin typeface="Arial"/>
              <a:ea typeface="Times New Roman" panose="02020603050405020304" pitchFamily="18" charset="0"/>
              <a:cs typeface="Arial"/>
            </a:endParaRPr>
          </a:p>
          <a:p>
            <a:pPr algn="ctr">
              <a:lnSpc>
                <a:spcPts val="1500"/>
              </a:lnSpc>
            </a:pPr>
            <a:endParaRPr lang="es-ES" sz="1400" dirty="0">
              <a:solidFill>
                <a:schemeClr val="tx1">
                  <a:lumMod val="50000"/>
                  <a:lumOff val="50000"/>
                </a:schemeClr>
              </a:solidFill>
            </a:endParaRPr>
          </a:p>
        </p:txBody>
      </p:sp>
      <p:sp>
        <p:nvSpPr>
          <p:cNvPr id="21" name="CuadroTexto 20"/>
          <p:cNvSpPr txBox="1"/>
          <p:nvPr/>
        </p:nvSpPr>
        <p:spPr>
          <a:xfrm>
            <a:off x="6168375" y="2235491"/>
            <a:ext cx="1400645" cy="769441"/>
          </a:xfrm>
          <a:prstGeom prst="rect">
            <a:avLst/>
          </a:prstGeom>
          <a:noFill/>
        </p:spPr>
        <p:txBody>
          <a:bodyPr wrap="square" lIns="0" tIns="0" rIns="0" bIns="0" rtlCol="0">
            <a:spAutoFit/>
          </a:bodyPr>
          <a:lstStyle/>
          <a:p>
            <a:pPr algn="ctr">
              <a:lnSpc>
                <a:spcPts val="1500"/>
              </a:lnSpc>
            </a:pPr>
            <a:r>
              <a:rPr lang="es-CL" sz="1400" dirty="0">
                <a:solidFill>
                  <a:schemeClr val="tx1">
                    <a:lumMod val="50000"/>
                    <a:lumOff val="50000"/>
                  </a:schemeClr>
                </a:solidFill>
                <a:latin typeface="Arial"/>
                <a:cs typeface="Arial"/>
              </a:rPr>
              <a:t>Programa Tarjeta </a:t>
            </a:r>
            <a:r>
              <a:rPr lang="es-CL" sz="1400" dirty="0" smtClean="0">
                <a:solidFill>
                  <a:schemeClr val="tx1">
                    <a:lumMod val="50000"/>
                    <a:lumOff val="50000"/>
                  </a:schemeClr>
                </a:solidFill>
                <a:latin typeface="Arial"/>
                <a:cs typeface="Arial"/>
              </a:rPr>
              <a:t> </a:t>
            </a:r>
            <a:r>
              <a:rPr lang="es-CL" sz="1400" dirty="0">
                <a:solidFill>
                  <a:schemeClr val="tx1">
                    <a:lumMod val="50000"/>
                    <a:lumOff val="50000"/>
                  </a:schemeClr>
                </a:solidFill>
                <a:latin typeface="Arial"/>
                <a:cs typeface="Arial"/>
              </a:rPr>
              <a:t>Estudiantil Extendida</a:t>
            </a:r>
            <a:endParaRPr lang="es-CL" sz="1400" dirty="0">
              <a:solidFill>
                <a:schemeClr val="tx1">
                  <a:lumMod val="50000"/>
                  <a:lumOff val="50000"/>
                </a:schemeClr>
              </a:solidFill>
              <a:latin typeface="Arial"/>
              <a:ea typeface="Times New Roman" panose="02020603050405020304" pitchFamily="18" charset="0"/>
              <a:cs typeface="Arial"/>
            </a:endParaRPr>
          </a:p>
          <a:p>
            <a:pPr algn="ctr">
              <a:lnSpc>
                <a:spcPts val="1500"/>
              </a:lnSpc>
            </a:pPr>
            <a:endParaRPr lang="es-ES" sz="1400" dirty="0">
              <a:solidFill>
                <a:schemeClr val="tx1">
                  <a:lumMod val="50000"/>
                  <a:lumOff val="50000"/>
                </a:schemeClr>
              </a:solidFill>
            </a:endParaRPr>
          </a:p>
        </p:txBody>
      </p:sp>
      <p:sp>
        <p:nvSpPr>
          <p:cNvPr id="22" name="Rectángulo 21"/>
          <p:cNvSpPr/>
          <p:nvPr/>
        </p:nvSpPr>
        <p:spPr>
          <a:xfrm>
            <a:off x="1050447" y="845006"/>
            <a:ext cx="1558010" cy="13122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Rectángulo 22"/>
          <p:cNvSpPr/>
          <p:nvPr/>
        </p:nvSpPr>
        <p:spPr>
          <a:xfrm>
            <a:off x="2728981" y="845006"/>
            <a:ext cx="1558010"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 name="Rectángulo 23"/>
          <p:cNvSpPr/>
          <p:nvPr/>
        </p:nvSpPr>
        <p:spPr>
          <a:xfrm>
            <a:off x="4407514" y="845006"/>
            <a:ext cx="1558010"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 name="Rectángulo 24"/>
          <p:cNvSpPr/>
          <p:nvPr/>
        </p:nvSpPr>
        <p:spPr>
          <a:xfrm>
            <a:off x="6131693" y="3127571"/>
            <a:ext cx="1558010"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6" name="Rectángulo 25"/>
          <p:cNvSpPr/>
          <p:nvPr/>
        </p:nvSpPr>
        <p:spPr>
          <a:xfrm>
            <a:off x="1068742" y="3127573"/>
            <a:ext cx="1558010"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7" name="Rectángulo 26"/>
          <p:cNvSpPr/>
          <p:nvPr/>
        </p:nvSpPr>
        <p:spPr>
          <a:xfrm>
            <a:off x="2747276" y="3127573"/>
            <a:ext cx="1558010"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 name="Rectángulo 27"/>
          <p:cNvSpPr/>
          <p:nvPr/>
        </p:nvSpPr>
        <p:spPr>
          <a:xfrm>
            <a:off x="4440617" y="3127573"/>
            <a:ext cx="1558010"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9" name="Rectángulo 28"/>
          <p:cNvSpPr/>
          <p:nvPr/>
        </p:nvSpPr>
        <p:spPr>
          <a:xfrm>
            <a:off x="6083783" y="835747"/>
            <a:ext cx="1558010"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0" name="Content Placeholder 4"/>
          <p:cNvSpPr txBox="1">
            <a:spLocks/>
          </p:cNvSpPr>
          <p:nvPr/>
        </p:nvSpPr>
        <p:spPr>
          <a:xfrm>
            <a:off x="867592" y="205967"/>
            <a:ext cx="7894349" cy="537002"/>
          </a:xfrm>
          <a:prstGeom prst="rect">
            <a:avLst/>
          </a:prstGeom>
        </p:spPr>
        <p:txBody>
          <a:bodyPr vert="horz" lIns="91440" tIns="45720" rIns="91440" bIns="45720" rtlCol="0" anchor="t" anchorCtr="0"/>
          <a:lstStyle>
            <a:defPPr>
              <a:defRPr lang="es-E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s-ES_tradnl" sz="2025" b="1" dirty="0">
                <a:solidFill>
                  <a:prstClr val="black">
                    <a:lumMod val="50000"/>
                    <a:lumOff val="50000"/>
                  </a:prstClr>
                </a:solidFill>
                <a:latin typeface="Arial"/>
                <a:ea typeface="ヒラギノ角ゴ Pro W3" charset="-128"/>
                <a:cs typeface="Arial"/>
              </a:rPr>
              <a:t>Más de 10 Programas </a:t>
            </a:r>
          </a:p>
        </p:txBody>
      </p:sp>
      <p:sp>
        <p:nvSpPr>
          <p:cNvPr id="31" name="CuadroTexto 30"/>
          <p:cNvSpPr txBox="1"/>
          <p:nvPr/>
        </p:nvSpPr>
        <p:spPr>
          <a:xfrm>
            <a:off x="7855651" y="2255913"/>
            <a:ext cx="1697781" cy="384721"/>
          </a:xfrm>
          <a:prstGeom prst="rect">
            <a:avLst/>
          </a:prstGeom>
          <a:noFill/>
        </p:spPr>
        <p:txBody>
          <a:bodyPr wrap="square" lIns="0" tIns="0" rIns="0" bIns="0" rtlCol="0">
            <a:spAutoFit/>
          </a:bodyPr>
          <a:lstStyle/>
          <a:p>
            <a:pPr algn="ctr">
              <a:lnSpc>
                <a:spcPts val="1500"/>
              </a:lnSpc>
            </a:pPr>
            <a:r>
              <a:rPr lang="es-CL" sz="1400" dirty="0">
                <a:solidFill>
                  <a:schemeClr val="tx1">
                    <a:lumMod val="50000"/>
                    <a:lumOff val="50000"/>
                  </a:schemeClr>
                </a:solidFill>
                <a:latin typeface="Arial"/>
                <a:cs typeface="Arial"/>
              </a:rPr>
              <a:t>Programa </a:t>
            </a:r>
            <a:r>
              <a:rPr lang="es-CL" sz="1400" dirty="0" smtClean="0">
                <a:solidFill>
                  <a:schemeClr val="tx1">
                    <a:lumMod val="50000"/>
                    <a:lumOff val="50000"/>
                  </a:schemeClr>
                </a:solidFill>
                <a:latin typeface="Arial"/>
                <a:cs typeface="Arial"/>
              </a:rPr>
              <a:t>Subsidio Transporte Regional</a:t>
            </a:r>
            <a:endParaRPr lang="es-ES" sz="1400" dirty="0">
              <a:solidFill>
                <a:schemeClr val="tx1">
                  <a:lumMod val="50000"/>
                  <a:lumOff val="50000"/>
                </a:schemeClr>
              </a:solidFill>
            </a:endParaRPr>
          </a:p>
        </p:txBody>
      </p:sp>
      <p:sp>
        <p:nvSpPr>
          <p:cNvPr id="32" name="Rectángulo 31"/>
          <p:cNvSpPr/>
          <p:nvPr/>
        </p:nvSpPr>
        <p:spPr>
          <a:xfrm>
            <a:off x="7819888" y="856169"/>
            <a:ext cx="1697780"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3" name="CuadroTexto 32"/>
          <p:cNvSpPr txBox="1"/>
          <p:nvPr/>
        </p:nvSpPr>
        <p:spPr>
          <a:xfrm>
            <a:off x="7886728" y="4527316"/>
            <a:ext cx="1555506" cy="577081"/>
          </a:xfrm>
          <a:prstGeom prst="rect">
            <a:avLst/>
          </a:prstGeom>
          <a:noFill/>
        </p:spPr>
        <p:txBody>
          <a:bodyPr wrap="square" lIns="0" tIns="0" rIns="0" bIns="0" rtlCol="0">
            <a:spAutoFit/>
          </a:bodyPr>
          <a:lstStyle/>
          <a:p>
            <a:pPr algn="ctr">
              <a:lnSpc>
                <a:spcPts val="1500"/>
              </a:lnSpc>
            </a:pPr>
            <a:r>
              <a:rPr lang="es-CL" sz="1400" dirty="0" smtClean="0">
                <a:solidFill>
                  <a:schemeClr val="tx1">
                    <a:lumMod val="50000"/>
                    <a:lumOff val="50000"/>
                  </a:schemeClr>
                </a:solidFill>
                <a:latin typeface="Arial"/>
                <a:cs typeface="Arial"/>
              </a:rPr>
              <a:t>Programa de modernización de flota </a:t>
            </a:r>
            <a:endParaRPr lang="es-CL" sz="1400" dirty="0">
              <a:solidFill>
                <a:schemeClr val="tx1">
                  <a:lumMod val="50000"/>
                  <a:lumOff val="50000"/>
                </a:schemeClr>
              </a:solidFill>
              <a:latin typeface="Arial"/>
              <a:ea typeface="Times New Roman" panose="02020603050405020304" pitchFamily="18" charset="0"/>
              <a:cs typeface="Arial"/>
            </a:endParaRPr>
          </a:p>
        </p:txBody>
      </p:sp>
      <p:sp>
        <p:nvSpPr>
          <p:cNvPr id="34" name="Rectángulo 33"/>
          <p:cNvSpPr/>
          <p:nvPr/>
        </p:nvSpPr>
        <p:spPr>
          <a:xfrm>
            <a:off x="1052521" y="835745"/>
            <a:ext cx="1555935"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5" name="Rectángulo 34"/>
          <p:cNvSpPr/>
          <p:nvPr/>
        </p:nvSpPr>
        <p:spPr>
          <a:xfrm>
            <a:off x="7819887" y="3127569"/>
            <a:ext cx="1697780" cy="1312207"/>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2973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Evasión</a:t>
            </a:r>
            <a:endParaRPr lang="es-ES_tradnl" dirty="0"/>
          </a:p>
        </p:txBody>
      </p:sp>
      <p:sp>
        <p:nvSpPr>
          <p:cNvPr id="3" name="Marcador de contenido 2"/>
          <p:cNvSpPr>
            <a:spLocks noGrp="1"/>
          </p:cNvSpPr>
          <p:nvPr>
            <p:ph idx="1"/>
          </p:nvPr>
        </p:nvSpPr>
        <p:spPr/>
        <p:txBody>
          <a:bodyPr/>
          <a:lstStyle/>
          <a:p>
            <a:r>
              <a:rPr lang="es-ES_tradnl" dirty="0" smtClean="0"/>
              <a:t>Problema muy critico en Santiago (34% en buses)</a:t>
            </a:r>
          </a:p>
          <a:p>
            <a:r>
              <a:rPr lang="es-ES_tradnl" dirty="0" smtClean="0"/>
              <a:t>Tiene un impacto en las finanzas del sistema, pero no explica sino una fracción menor del subsidio (25% a lo más)</a:t>
            </a:r>
          </a:p>
          <a:p>
            <a:r>
              <a:rPr lang="es-ES_tradnl" dirty="0" smtClean="0"/>
              <a:t>Es un desafío que hay que enfrentar en múltiples dimensiones:</a:t>
            </a:r>
          </a:p>
          <a:p>
            <a:pPr lvl="1"/>
            <a:r>
              <a:rPr lang="es-ES_tradnl" dirty="0" smtClean="0"/>
              <a:t>Legislativo</a:t>
            </a:r>
          </a:p>
          <a:p>
            <a:pPr lvl="1"/>
            <a:r>
              <a:rPr lang="es-ES_tradnl" dirty="0" smtClean="0"/>
              <a:t>Infraestructura (torniquetes, zonas pagas)</a:t>
            </a:r>
          </a:p>
          <a:p>
            <a:pPr lvl="1"/>
            <a:r>
              <a:rPr lang="es-ES_tradnl" dirty="0" smtClean="0"/>
              <a:t>Incentivos y contratos</a:t>
            </a:r>
            <a:endParaRPr lang="es-ES_tradnl" dirty="0"/>
          </a:p>
        </p:txBody>
      </p:sp>
    </p:spTree>
    <p:extLst>
      <p:ext uri="{BB962C8B-B14F-4D97-AF65-F5344CB8AC3E}">
        <p14:creationId xmlns:p14="http://schemas.microsoft.com/office/powerpoint/2010/main" val="1260716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conclusiones</a:t>
            </a:r>
            <a:endParaRPr lang="es-ES_tradnl" dirty="0"/>
          </a:p>
        </p:txBody>
      </p:sp>
      <p:sp>
        <p:nvSpPr>
          <p:cNvPr id="3" name="Marcador de contenido 2"/>
          <p:cNvSpPr>
            <a:spLocks noGrp="1"/>
          </p:cNvSpPr>
          <p:nvPr>
            <p:ph idx="1"/>
          </p:nvPr>
        </p:nvSpPr>
        <p:spPr>
          <a:xfrm>
            <a:off x="684211" y="270933"/>
            <a:ext cx="10085389" cy="4453467"/>
          </a:xfrm>
        </p:spPr>
        <p:txBody>
          <a:bodyPr>
            <a:normAutofit/>
          </a:bodyPr>
          <a:lstStyle/>
          <a:p>
            <a:r>
              <a:rPr lang="es-ES_tradnl" dirty="0" smtClean="0"/>
              <a:t>Ley Nacional de subsidio que formaliza el apoyo financiero al sistema</a:t>
            </a:r>
          </a:p>
          <a:p>
            <a:r>
              <a:rPr lang="es-ES_tradnl" dirty="0" smtClean="0"/>
              <a:t>Financiamiento proviene de fondos generales de la Nación a través de la ley anual de presupuesto</a:t>
            </a:r>
          </a:p>
          <a:p>
            <a:r>
              <a:rPr lang="es-ES_tradnl" dirty="0" smtClean="0"/>
              <a:t>Nivel de tarifas a público son determinadas por panel de expertos (vinculante para la autoridad)</a:t>
            </a:r>
          </a:p>
          <a:p>
            <a:r>
              <a:rPr lang="es-ES_tradnl" dirty="0" smtClean="0"/>
              <a:t>Pago a operadores no depende del monto del subsidio. Subsidio solo opera para no subir tarifa a público</a:t>
            </a:r>
          </a:p>
          <a:p>
            <a:r>
              <a:rPr lang="es-ES_tradnl" dirty="0" smtClean="0"/>
              <a:t>Fondo espejo para financiar subsidios y proyectos fuera de Santiago</a:t>
            </a:r>
          </a:p>
        </p:txBody>
      </p:sp>
    </p:spTree>
    <p:extLst>
      <p:ext uri="{BB962C8B-B14F-4D97-AF65-F5344CB8AC3E}">
        <p14:creationId xmlns:p14="http://schemas.microsoft.com/office/powerpoint/2010/main" val="727895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14229" y="2207958"/>
            <a:ext cx="8534400" cy="1507067"/>
          </a:xfrm>
        </p:spPr>
        <p:txBody>
          <a:bodyPr/>
          <a:lstStyle/>
          <a:p>
            <a:r>
              <a:rPr lang="es-ES_tradnl" smtClean="0"/>
              <a:t>Muchas gracias</a:t>
            </a:r>
            <a:endParaRPr lang="es-ES_tradnl"/>
          </a:p>
        </p:txBody>
      </p:sp>
    </p:spTree>
    <p:extLst>
      <p:ext uri="{BB962C8B-B14F-4D97-AF65-F5344CB8AC3E}">
        <p14:creationId xmlns:p14="http://schemas.microsoft.com/office/powerpoint/2010/main" val="1749908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¿quién paga este mayor costo?</a:t>
            </a:r>
            <a:endParaRPr lang="es-ES_tradnl" dirty="0"/>
          </a:p>
        </p:txBody>
      </p:sp>
      <p:sp>
        <p:nvSpPr>
          <p:cNvPr id="3" name="Marcador de contenido 2"/>
          <p:cNvSpPr>
            <a:spLocks noGrp="1"/>
          </p:cNvSpPr>
          <p:nvPr>
            <p:ph idx="1"/>
          </p:nvPr>
        </p:nvSpPr>
        <p:spPr/>
        <p:txBody>
          <a:bodyPr/>
          <a:lstStyle/>
          <a:p>
            <a:r>
              <a:rPr lang="es-ES_tradnl" dirty="0" smtClean="0"/>
              <a:t>Usuarios a través de tarifas</a:t>
            </a:r>
          </a:p>
          <a:p>
            <a:r>
              <a:rPr lang="es-ES_tradnl" dirty="0" smtClean="0"/>
              <a:t>Estado a través de subsidios (al final lo pagan los ciudadanos igualmente)</a:t>
            </a:r>
          </a:p>
          <a:p>
            <a:endParaRPr lang="es-ES_tradnl" dirty="0"/>
          </a:p>
          <a:p>
            <a:r>
              <a:rPr lang="es-ES_tradnl" dirty="0" smtClean="0"/>
              <a:t>Reducir necesidad de financiamiento mediante esquemas que incentive la eficiencia y reducción de costos. Esto se puede lograr mediante licitaciones competitivas a operadores privados</a:t>
            </a:r>
            <a:r>
              <a:rPr lang="es-ES_tradnl" dirty="0"/>
              <a:t>.</a:t>
            </a:r>
          </a:p>
        </p:txBody>
      </p:sp>
    </p:spTree>
    <p:extLst>
      <p:ext uri="{BB962C8B-B14F-4D97-AF65-F5344CB8AC3E}">
        <p14:creationId xmlns:p14="http://schemas.microsoft.com/office/powerpoint/2010/main" val="1321596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Existen buenos argumentos para subsidiar el transporte publico </a:t>
            </a:r>
            <a:endParaRPr lang="es-ES_tradnl" dirty="0"/>
          </a:p>
        </p:txBody>
      </p:sp>
      <p:sp>
        <p:nvSpPr>
          <p:cNvPr id="3" name="Marcador de contenido 2"/>
          <p:cNvSpPr>
            <a:spLocks noGrp="1"/>
          </p:cNvSpPr>
          <p:nvPr>
            <p:ph idx="1"/>
          </p:nvPr>
        </p:nvSpPr>
        <p:spPr/>
        <p:txBody>
          <a:bodyPr/>
          <a:lstStyle/>
          <a:p>
            <a:r>
              <a:rPr lang="es-ES_tradnl" dirty="0" smtClean="0"/>
              <a:t>Consideraciones sociales o distributivas</a:t>
            </a:r>
          </a:p>
          <a:p>
            <a:r>
              <a:rPr lang="es-ES_tradnl" dirty="0" smtClean="0"/>
              <a:t>Consideraciones de eficiencia económica:</a:t>
            </a:r>
          </a:p>
          <a:p>
            <a:pPr lvl="1"/>
            <a:r>
              <a:rPr lang="es-ES_tradnl" dirty="0" smtClean="0"/>
              <a:t>Automóvil privado esta siendo “subsidiado” (argumento de segundo mejor)</a:t>
            </a:r>
          </a:p>
          <a:p>
            <a:pPr lvl="1"/>
            <a:r>
              <a:rPr lang="es-ES_tradnl" dirty="0" smtClean="0"/>
              <a:t>Externalidad positiva (Efecto </a:t>
            </a:r>
            <a:r>
              <a:rPr lang="es-ES_tradnl" dirty="0" err="1" smtClean="0"/>
              <a:t>Mohring</a:t>
            </a:r>
            <a:r>
              <a:rPr lang="es-ES_tradnl" dirty="0" smtClean="0"/>
              <a:t>)</a:t>
            </a:r>
          </a:p>
          <a:p>
            <a:r>
              <a:rPr lang="es-ES_tradnl" dirty="0" smtClean="0"/>
              <a:t>Los argumentos de eficiencia implican focalizar los subsidios en aquellos grupos con mayores posibilidades de usar transporte privado, no necesariamente los más pobres</a:t>
            </a:r>
          </a:p>
          <a:p>
            <a:pPr lvl="1"/>
            <a:endParaRPr lang="es-ES_tradnl" dirty="0"/>
          </a:p>
        </p:txBody>
      </p:sp>
    </p:spTree>
    <p:extLst>
      <p:ext uri="{BB962C8B-B14F-4D97-AF65-F5344CB8AC3E}">
        <p14:creationId xmlns:p14="http://schemas.microsoft.com/office/powerpoint/2010/main" val="116673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Algunos ejemplos mundiales</a:t>
            </a:r>
            <a:endParaRPr lang="es-ES_tradnl" dirty="0"/>
          </a:p>
        </p:txBody>
      </p:sp>
      <p:sp>
        <p:nvSpPr>
          <p:cNvPr id="3" name="Marcador de contenido 2"/>
          <p:cNvSpPr>
            <a:spLocks noGrp="1"/>
          </p:cNvSpPr>
          <p:nvPr>
            <p:ph idx="1"/>
          </p:nvPr>
        </p:nvSpPr>
        <p:spPr/>
        <p:txBody>
          <a:bodyPr/>
          <a:lstStyle/>
          <a:p>
            <a:endParaRPr lang="es-ES_tradnl" dirty="0"/>
          </a:p>
        </p:txBody>
      </p:sp>
      <p:pic>
        <p:nvPicPr>
          <p:cNvPr id="4" name="Imagen 3"/>
          <p:cNvPicPr/>
          <p:nvPr/>
        </p:nvPicPr>
        <p:blipFill>
          <a:blip r:embed="rId2" cstate="print"/>
          <a:srcRect/>
          <a:stretch>
            <a:fillRect/>
          </a:stretch>
        </p:blipFill>
        <p:spPr bwMode="auto">
          <a:xfrm>
            <a:off x="684212" y="474786"/>
            <a:ext cx="8670803" cy="4224850"/>
          </a:xfrm>
          <a:prstGeom prst="rect">
            <a:avLst/>
          </a:prstGeom>
          <a:noFill/>
          <a:ln w="9525">
            <a:noFill/>
            <a:miter lim="800000"/>
            <a:headEnd/>
            <a:tailEnd/>
          </a:ln>
        </p:spPr>
      </p:pic>
      <p:sp>
        <p:nvSpPr>
          <p:cNvPr id="5" name="CuadroTexto 4"/>
          <p:cNvSpPr txBox="1"/>
          <p:nvPr/>
        </p:nvSpPr>
        <p:spPr>
          <a:xfrm>
            <a:off x="9519394" y="2350222"/>
            <a:ext cx="1811714" cy="646331"/>
          </a:xfrm>
          <a:prstGeom prst="rect">
            <a:avLst/>
          </a:prstGeom>
          <a:noFill/>
        </p:spPr>
        <p:txBody>
          <a:bodyPr wrap="none" rtlCol="0">
            <a:spAutoFit/>
          </a:bodyPr>
          <a:lstStyle/>
          <a:p>
            <a:r>
              <a:rPr lang="es-ES_tradnl" dirty="0" smtClean="0"/>
              <a:t>Fuente: </a:t>
            </a:r>
          </a:p>
          <a:p>
            <a:r>
              <a:rPr lang="es-ES_tradnl" dirty="0" err="1" smtClean="0"/>
              <a:t>Embarq</a:t>
            </a:r>
            <a:r>
              <a:rPr lang="es-ES_tradnl" dirty="0" smtClean="0"/>
              <a:t> (2014)</a:t>
            </a:r>
            <a:endParaRPr lang="es-ES_tradnl" dirty="0"/>
          </a:p>
        </p:txBody>
      </p:sp>
    </p:spTree>
    <p:extLst>
      <p:ext uri="{BB962C8B-B14F-4D97-AF65-F5344CB8AC3E}">
        <p14:creationId xmlns:p14="http://schemas.microsoft.com/office/powerpoint/2010/main" val="629207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¿Cuál sería el subsidio óptimo?</a:t>
            </a:r>
            <a:endParaRPr lang="es-ES_tradnl" dirty="0"/>
          </a:p>
        </p:txBody>
      </p:sp>
      <p:sp>
        <p:nvSpPr>
          <p:cNvPr id="3" name="Marcador de contenido 2"/>
          <p:cNvSpPr>
            <a:spLocks noGrp="1"/>
          </p:cNvSpPr>
          <p:nvPr>
            <p:ph idx="1"/>
          </p:nvPr>
        </p:nvSpPr>
        <p:spPr/>
        <p:txBody>
          <a:bodyPr/>
          <a:lstStyle/>
          <a:p>
            <a:r>
              <a:rPr lang="es-ES_tradnl" dirty="0" smtClean="0"/>
              <a:t>Es un asunto empírico, pero la literatura (</a:t>
            </a:r>
            <a:r>
              <a:rPr lang="es-ES_tradnl" dirty="0" err="1" smtClean="0"/>
              <a:t>Parry</a:t>
            </a:r>
            <a:r>
              <a:rPr lang="es-ES_tradnl" dirty="0" smtClean="0"/>
              <a:t> y Small, AER, junio 2009) sugieren que puede ser alto</a:t>
            </a:r>
          </a:p>
          <a:p>
            <a:r>
              <a:rPr lang="es-ES_tradnl" dirty="0" smtClean="0"/>
              <a:t>La estructura tarifaria también importa (¿tarifa plana? ¿por distancia? ¿por grupo socioeconómico, jubilados o estudiantes?</a:t>
            </a:r>
          </a:p>
          <a:p>
            <a:r>
              <a:rPr lang="es-ES_tradnl" dirty="0" smtClean="0"/>
              <a:t>No se puede decir nada en general sin un estudio específico para la ciudad en cuestión</a:t>
            </a:r>
          </a:p>
          <a:p>
            <a:r>
              <a:rPr lang="es-ES_tradnl" dirty="0" smtClean="0"/>
              <a:t>Pero hay que tener cuidado con los subsidios cruzados (un grupo de usuarios financia tarifa rebajada de otro grupo de usuarios)</a:t>
            </a:r>
            <a:endParaRPr lang="es-ES_tradnl" dirty="0"/>
          </a:p>
        </p:txBody>
      </p:sp>
    </p:spTree>
    <p:extLst>
      <p:ext uri="{BB962C8B-B14F-4D97-AF65-F5344CB8AC3E}">
        <p14:creationId xmlns:p14="http://schemas.microsoft.com/office/powerpoint/2010/main" val="884840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¿cómo financiar los subsidios al transporte público?</a:t>
            </a:r>
            <a:endParaRPr lang="es-ES_tradnl" dirty="0"/>
          </a:p>
        </p:txBody>
      </p:sp>
      <p:sp>
        <p:nvSpPr>
          <p:cNvPr id="3" name="Marcador de contenido 2"/>
          <p:cNvSpPr>
            <a:spLocks noGrp="1"/>
          </p:cNvSpPr>
          <p:nvPr>
            <p:ph idx="1"/>
          </p:nvPr>
        </p:nvSpPr>
        <p:spPr/>
        <p:txBody>
          <a:bodyPr/>
          <a:lstStyle/>
          <a:p>
            <a:r>
              <a:rPr lang="es-ES_tradnl" dirty="0" smtClean="0"/>
              <a:t>Subsidio cruzado: no recomendable</a:t>
            </a:r>
          </a:p>
          <a:p>
            <a:r>
              <a:rPr lang="es-ES_tradnl" dirty="0" smtClean="0"/>
              <a:t>Impuestos generales de la nación: problema del “espejo”</a:t>
            </a:r>
          </a:p>
          <a:p>
            <a:r>
              <a:rPr lang="es-ES_tradnl" dirty="0" smtClean="0"/>
              <a:t>Impuestos específicos: óptimo seria a los “males”</a:t>
            </a:r>
          </a:p>
          <a:p>
            <a:r>
              <a:rPr lang="es-ES_tradnl" dirty="0" smtClean="0"/>
              <a:t>Impuestos locales: muy utilizado en países desarrollados</a:t>
            </a:r>
          </a:p>
          <a:p>
            <a:r>
              <a:rPr lang="es-ES_tradnl" dirty="0" smtClean="0"/>
              <a:t>Impuesto al trabajo: se usa en algunos países (Brasil, Francia) pero tiene problemas (pagan los trabajadores formales y no necesariamente los usuarios)</a:t>
            </a:r>
            <a:endParaRPr lang="es-ES_tradnl" dirty="0"/>
          </a:p>
        </p:txBody>
      </p:sp>
    </p:spTree>
    <p:extLst>
      <p:ext uri="{BB962C8B-B14F-4D97-AF65-F5344CB8AC3E}">
        <p14:creationId xmlns:p14="http://schemas.microsoft.com/office/powerpoint/2010/main" val="18636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Relación con otras políticas de transporte?</a:t>
            </a:r>
            <a:endParaRPr lang="es-ES_tradnl" dirty="0"/>
          </a:p>
        </p:txBody>
      </p:sp>
      <p:sp>
        <p:nvSpPr>
          <p:cNvPr id="3" name="Marcador de contenido 2"/>
          <p:cNvSpPr>
            <a:spLocks noGrp="1"/>
          </p:cNvSpPr>
          <p:nvPr>
            <p:ph idx="1"/>
          </p:nvPr>
        </p:nvSpPr>
        <p:spPr/>
        <p:txBody>
          <a:bodyPr/>
          <a:lstStyle/>
          <a:p>
            <a:r>
              <a:rPr lang="es-ES_tradnl" dirty="0" smtClean="0"/>
              <a:t>Impuesto a los combustibles</a:t>
            </a:r>
          </a:p>
          <a:p>
            <a:r>
              <a:rPr lang="es-ES_tradnl" dirty="0" smtClean="0"/>
              <a:t>Tarificación vial</a:t>
            </a:r>
          </a:p>
          <a:p>
            <a:r>
              <a:rPr lang="es-ES_tradnl" dirty="0" smtClean="0"/>
              <a:t>Cobro estacionamientos </a:t>
            </a:r>
          </a:p>
          <a:p>
            <a:endParaRPr lang="es-ES_tradnl" dirty="0"/>
          </a:p>
          <a:p>
            <a:r>
              <a:rPr lang="es-ES_tradnl" dirty="0" smtClean="0"/>
              <a:t>No solo generan ingresos para financiar subsidios, sino que reducen el monto óptimo del subsidio requerido</a:t>
            </a:r>
            <a:endParaRPr lang="es-ES_tradnl" dirty="0"/>
          </a:p>
        </p:txBody>
      </p:sp>
    </p:spTree>
    <p:extLst>
      <p:ext uri="{BB962C8B-B14F-4D97-AF65-F5344CB8AC3E}">
        <p14:creationId xmlns:p14="http://schemas.microsoft.com/office/powerpoint/2010/main" val="1190254567"/>
      </p:ext>
    </p:extLst>
  </p:cSld>
  <p:clrMapOvr>
    <a:masterClrMapping/>
  </p:clrMapOvr>
</p:sld>
</file>

<file path=ppt/theme/theme1.xml><?xml version="1.0" encoding="utf-8"?>
<a:theme xmlns:a="http://schemas.openxmlformats.org/drawingml/2006/main" name="Segmento">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306</TotalTime>
  <Words>1788</Words>
  <Application>Microsoft Macintosh PowerPoint</Application>
  <PresentationFormat>Panorámica</PresentationFormat>
  <Paragraphs>268</Paragraphs>
  <Slides>34</Slides>
  <Notes>2</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34</vt:i4>
      </vt:variant>
    </vt:vector>
  </HeadingPairs>
  <TitlesOfParts>
    <vt:vector size="47" baseType="lpstr">
      <vt:lpstr>Arial</vt:lpstr>
      <vt:lpstr>Calibri</vt:lpstr>
      <vt:lpstr>Calibri Light</vt:lpstr>
      <vt:lpstr>Century Gothic</vt:lpstr>
      <vt:lpstr>MS PGothic</vt:lpstr>
      <vt:lpstr>ＭＳ Ｐゴシック</vt:lpstr>
      <vt:lpstr>Times New Roman</vt:lpstr>
      <vt:lpstr>Verdana</vt:lpstr>
      <vt:lpstr>Wingdings 3</vt:lpstr>
      <vt:lpstr>ヒラギノ角ゴ Pro W3</vt:lpstr>
      <vt:lpstr>メイリオ</vt:lpstr>
      <vt:lpstr>Segmento</vt:lpstr>
      <vt:lpstr>Documento</vt:lpstr>
      <vt:lpstr>Subsidios al Transporte público: experiencia de Santiago de chile</vt:lpstr>
      <vt:lpstr>Experiencia de chile</vt:lpstr>
      <vt:lpstr>Proceso de modernización</vt:lpstr>
      <vt:lpstr>¿quién paga este mayor costo?</vt:lpstr>
      <vt:lpstr>Existen buenos argumentos para subsidiar el transporte publico </vt:lpstr>
      <vt:lpstr>Algunos ejemplos mundiales</vt:lpstr>
      <vt:lpstr>¿Cuál sería el subsidio óptimo?</vt:lpstr>
      <vt:lpstr>¿cómo financiar los subsidios al transporte público?</vt:lpstr>
      <vt:lpstr>Relación con otras políticas de transporte?</vt:lpstr>
      <vt:lpstr>¿cómo transferir los recursos?</vt:lpstr>
      <vt:lpstr>Economía política de las tarifas y subsidios</vt:lpstr>
      <vt:lpstr>Experiencia de chile</vt:lpstr>
      <vt:lpstr>Un poco de historia: antes del año 2007</vt:lpstr>
      <vt:lpstr>La reforma </vt:lpstr>
      <vt:lpstr>Febrero 2007: la crisis</vt:lpstr>
      <vt:lpstr>Saliendo de la crisis: 2007-2010</vt:lpstr>
      <vt:lpstr>Ley nacional de subsidio al transporte público: ley 20.378</vt:lpstr>
      <vt:lpstr>Santiago Hoy</vt:lpstr>
      <vt:lpstr>EL sistema hoy</vt:lpstr>
      <vt:lpstr>Característica de los viajes</vt:lpstr>
      <vt:lpstr>El sistema hoy: gobernanza</vt:lpstr>
      <vt:lpstr>El sistema de buses hoy</vt:lpstr>
      <vt:lpstr>El metro hoy</vt:lpstr>
      <vt:lpstr>Forma de pago y fuentes de ingresos</vt:lpstr>
      <vt:lpstr>Tarifas a público</vt:lpstr>
      <vt:lpstr>Pago a operadores de vías</vt:lpstr>
      <vt:lpstr>Pago a Metro</vt:lpstr>
      <vt:lpstr>El panel de expertos y determinación de tarifas</vt:lpstr>
      <vt:lpstr>Evolución de ingresos, costos y subsidios (Millones de USD)</vt:lpstr>
      <vt:lpstr>Subsidio en regiones: los fondos “espejo”</vt:lpstr>
      <vt:lpstr>Programas regiones</vt:lpstr>
      <vt:lpstr>Evasión</vt:lpstr>
      <vt:lpstr>conclusiones</vt:lpstr>
      <vt:lpstr>Muchas gracias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Subsidios al Transporte público: aspectos conceptuales</dc:title>
  <dc:creator>Andres Gomez-Lobo</dc:creator>
  <cp:lastModifiedBy>Andres Gomez-Lobo</cp:lastModifiedBy>
  <cp:revision>39</cp:revision>
  <dcterms:created xsi:type="dcterms:W3CDTF">2017-04-12T09:33:37Z</dcterms:created>
  <dcterms:modified xsi:type="dcterms:W3CDTF">2017-05-04T13:23:28Z</dcterms:modified>
</cp:coreProperties>
</file>