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3"/>
  </p:notesMasterIdLst>
  <p:sldIdLst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407" r:id="rId14"/>
    <p:sldId id="372" r:id="rId15"/>
    <p:sldId id="369" r:id="rId16"/>
    <p:sldId id="371" r:id="rId17"/>
    <p:sldId id="373" r:id="rId18"/>
    <p:sldId id="404" r:id="rId19"/>
    <p:sldId id="401" r:id="rId20"/>
    <p:sldId id="376" r:id="rId21"/>
    <p:sldId id="377" r:id="rId22"/>
    <p:sldId id="379" r:id="rId23"/>
    <p:sldId id="414" r:id="rId24"/>
    <p:sldId id="415" r:id="rId25"/>
    <p:sldId id="408" r:id="rId26"/>
    <p:sldId id="403" r:id="rId27"/>
    <p:sldId id="383" r:id="rId28"/>
    <p:sldId id="409" r:id="rId29"/>
    <p:sldId id="405" r:id="rId30"/>
    <p:sldId id="380" r:id="rId31"/>
    <p:sldId id="406" r:id="rId32"/>
    <p:sldId id="394" r:id="rId33"/>
    <p:sldId id="395" r:id="rId34"/>
    <p:sldId id="400" r:id="rId35"/>
    <p:sldId id="410" r:id="rId36"/>
    <p:sldId id="411" r:id="rId37"/>
    <p:sldId id="402" r:id="rId38"/>
    <p:sldId id="396" r:id="rId39"/>
    <p:sldId id="412" r:id="rId40"/>
    <p:sldId id="413" r:id="rId41"/>
    <p:sldId id="393" r:id="rId4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">
          <p15:clr>
            <a:srgbClr val="A4A3A4"/>
          </p15:clr>
        </p15:guide>
        <p15:guide id="2" orient="horz" pos="1619">
          <p15:clr>
            <a:srgbClr val="A4A3A4"/>
          </p15:clr>
        </p15:guide>
        <p15:guide id="3" orient="horz" pos="2981">
          <p15:clr>
            <a:srgbClr val="A4A3A4"/>
          </p15:clr>
        </p15:guide>
        <p15:guide id="4" orient="horz" pos="942">
          <p15:clr>
            <a:srgbClr val="A4A3A4"/>
          </p15:clr>
        </p15:guide>
        <p15:guide id="5" orient="horz" pos="2307">
          <p15:clr>
            <a:srgbClr val="A4A3A4"/>
          </p15:clr>
        </p15:guide>
        <p15:guide id="6" pos="5603">
          <p15:clr>
            <a:srgbClr val="A4A3A4"/>
          </p15:clr>
        </p15:guide>
        <p15:guide id="7" pos="2879">
          <p15:clr>
            <a:srgbClr val="A4A3A4"/>
          </p15:clr>
        </p15:guide>
        <p15:guide id="8" pos="2202">
          <p15:clr>
            <a:srgbClr val="A4A3A4"/>
          </p15:clr>
        </p15:guide>
        <p15:guide id="9" pos="838">
          <p15:clr>
            <a:srgbClr val="A4A3A4"/>
          </p15:clr>
        </p15:guide>
        <p15:guide id="10" pos="155">
          <p15:clr>
            <a:srgbClr val="A4A3A4"/>
          </p15:clr>
        </p15:guide>
        <p15:guide id="11" pos="3559">
          <p15:clr>
            <a:srgbClr val="A4A3A4"/>
          </p15:clr>
        </p15:guide>
        <p15:guide id="12" pos="4242">
          <p15:clr>
            <a:srgbClr val="A4A3A4"/>
          </p15:clr>
        </p15:guide>
        <p15:guide id="13" pos="4924">
          <p15:clr>
            <a:srgbClr val="A4A3A4"/>
          </p15:clr>
        </p15:guide>
        <p15:guide id="14" pos="151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F31"/>
    <a:srgbClr val="4AAA42"/>
    <a:srgbClr val="005688"/>
    <a:srgbClr val="00436B"/>
    <a:srgbClr val="4FBB49"/>
    <a:srgbClr val="0088DB"/>
    <a:srgbClr val="00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5" autoAdjust="0"/>
    <p:restoredTop sz="93813" autoAdjust="0"/>
  </p:normalViewPr>
  <p:slideViewPr>
    <p:cSldViewPr snapToGrid="0" snapToObjects="1" showGuides="1">
      <p:cViewPr>
        <p:scale>
          <a:sx n="100" d="100"/>
          <a:sy n="100" d="100"/>
        </p:scale>
        <p:origin x="-270" y="-72"/>
      </p:cViewPr>
      <p:guideLst>
        <p:guide orient="horz" pos="259"/>
        <p:guide orient="horz" pos="1619"/>
        <p:guide orient="horz" pos="2981"/>
        <p:guide orient="horz" pos="942"/>
        <p:guide orient="horz" pos="2307"/>
        <p:guide pos="5603"/>
        <p:guide pos="2879"/>
        <p:guide pos="2202"/>
        <p:guide pos="838"/>
        <p:guide pos="155"/>
        <p:guide pos="3559"/>
        <p:guide pos="4242"/>
        <p:guide pos="4924"/>
        <p:guide pos="1519"/>
      </p:guideLst>
    </p:cSldViewPr>
  </p:slideViewPr>
  <p:outlineViewPr>
    <p:cViewPr>
      <p:scale>
        <a:sx n="33" d="100"/>
        <a:sy n="33" d="100"/>
      </p:scale>
      <p:origin x="0" y="42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scorcia\Desktop\Datos%20para%20presentacion%20Panam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scorcia\Desktop\Datos%20para%20presentacion%20Panam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19524356841017"/>
          <c:y val="0.16170560422666852"/>
          <c:w val="0.869493155984984"/>
          <c:h val="0.612623486515759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Farebox recovery ratio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Sheet1!$A$14:$A$21</c:f>
              <c:strCache>
                <c:ptCount val="8"/>
                <c:pt idx="0">
                  <c:v>Hong Kong</c:v>
                </c:pt>
                <c:pt idx="1">
                  <c:v>Tokio</c:v>
                </c:pt>
                <c:pt idx="2">
                  <c:v>Londres</c:v>
                </c:pt>
                <c:pt idx="3">
                  <c:v>Washington</c:v>
                </c:pt>
                <c:pt idx="4">
                  <c:v>Chicago</c:v>
                </c:pt>
                <c:pt idx="5">
                  <c:v>Paris</c:v>
                </c:pt>
                <c:pt idx="6">
                  <c:v>NYC</c:v>
                </c:pt>
                <c:pt idx="7">
                  <c:v>Miami</c:v>
                </c:pt>
              </c:strCache>
            </c:strRef>
          </c:cat>
          <c:val>
            <c:numRef>
              <c:f>Sheet1!$B$14:$B$21</c:f>
              <c:numCache>
                <c:formatCode>0%</c:formatCode>
                <c:ptCount val="8"/>
                <c:pt idx="0">
                  <c:v>1.89</c:v>
                </c:pt>
                <c:pt idx="1">
                  <c:v>1.7</c:v>
                </c:pt>
                <c:pt idx="2">
                  <c:v>0.91</c:v>
                </c:pt>
                <c:pt idx="3">
                  <c:v>0.62</c:v>
                </c:pt>
                <c:pt idx="4">
                  <c:v>0.5</c:v>
                </c:pt>
                <c:pt idx="5">
                  <c:v>0.4</c:v>
                </c:pt>
                <c:pt idx="6">
                  <c:v>0.36</c:v>
                </c:pt>
                <c:pt idx="7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912256"/>
        <c:axId val="72914048"/>
      </c:barChart>
      <c:catAx>
        <c:axId val="72912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b="0"/>
            </a:pPr>
            <a:endParaRPr lang="en-US"/>
          </a:p>
        </c:txPr>
        <c:crossAx val="72914048"/>
        <c:crosses val="autoZero"/>
        <c:auto val="1"/>
        <c:lblAlgn val="ctr"/>
        <c:lblOffset val="100"/>
        <c:noMultiLvlLbl val="0"/>
      </c:catAx>
      <c:valAx>
        <c:axId val="729140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72912256"/>
        <c:crosses val="autoZero"/>
        <c:crossBetween val="between"/>
        <c:majorUnit val="0.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'Costo 50 tarifas para bajo ingr'!$B$2:$B$30</c:f>
              <c:strCache>
                <c:ptCount val="29"/>
                <c:pt idx="0">
                  <c:v>Barranquilla</c:v>
                </c:pt>
                <c:pt idx="1">
                  <c:v>Belo Horizonte</c:v>
                </c:pt>
                <c:pt idx="2">
                  <c:v>Bogota</c:v>
                </c:pt>
                <c:pt idx="3">
                  <c:v>Brasilia</c:v>
                </c:pt>
                <c:pt idx="4">
                  <c:v>Buenos Aires</c:v>
                </c:pt>
                <c:pt idx="5">
                  <c:v>Cali</c:v>
                </c:pt>
                <c:pt idx="6">
                  <c:v>Caracas</c:v>
                </c:pt>
                <c:pt idx="7">
                  <c:v>Ciudad de México</c:v>
                </c:pt>
                <c:pt idx="8">
                  <c:v>Curitiba</c:v>
                </c:pt>
                <c:pt idx="9">
                  <c:v>Florianópolis</c:v>
                </c:pt>
                <c:pt idx="10">
                  <c:v>Guadalajara</c:v>
                </c:pt>
                <c:pt idx="11">
                  <c:v>León</c:v>
                </c:pt>
                <c:pt idx="12">
                  <c:v>Lima</c:v>
                </c:pt>
                <c:pt idx="13">
                  <c:v>Manaos</c:v>
                </c:pt>
                <c:pt idx="14">
                  <c:v>Medellín</c:v>
                </c:pt>
                <c:pt idx="15">
                  <c:v>Montería</c:v>
                </c:pt>
                <c:pt idx="16">
                  <c:v>Montevideo</c:v>
                </c:pt>
                <c:pt idx="17">
                  <c:v>Ciudad de Panamá</c:v>
                </c:pt>
                <c:pt idx="18">
                  <c:v>Pereira</c:v>
                </c:pt>
                <c:pt idx="19">
                  <c:v>Porto Alegre</c:v>
                </c:pt>
                <c:pt idx="20">
                  <c:v>Quito</c:v>
                </c:pt>
                <c:pt idx="21">
                  <c:v>Recife</c:v>
                </c:pt>
                <c:pt idx="22">
                  <c:v>Río de Janeiro</c:v>
                </c:pt>
                <c:pt idx="23">
                  <c:v>Rosario</c:v>
                </c:pt>
                <c:pt idx="24">
                  <c:v>Salvador</c:v>
                </c:pt>
                <c:pt idx="25">
                  <c:v>San José</c:v>
                </c:pt>
                <c:pt idx="26">
                  <c:v>Santa Cruz</c:v>
                </c:pt>
                <c:pt idx="27">
                  <c:v>Santiago</c:v>
                </c:pt>
                <c:pt idx="28">
                  <c:v>Sao Paulo</c:v>
                </c:pt>
              </c:strCache>
            </c:strRef>
          </c:cat>
          <c:val>
            <c:numRef>
              <c:f>'Costo 50 tarifas para bajo ingr'!$C$2:$C$30</c:f>
              <c:numCache>
                <c:formatCode>0.0%</c:formatCode>
                <c:ptCount val="29"/>
                <c:pt idx="0">
                  <c:v>0.13800000000000001</c:v>
                </c:pt>
                <c:pt idx="1">
                  <c:v>0.19699999999999998</c:v>
                </c:pt>
                <c:pt idx="2">
                  <c:v>0.122</c:v>
                </c:pt>
                <c:pt idx="3">
                  <c:v>0.13800000000000001</c:v>
                </c:pt>
                <c:pt idx="4">
                  <c:v>3.4000000000000002E-2</c:v>
                </c:pt>
                <c:pt idx="5">
                  <c:v>0.13</c:v>
                </c:pt>
                <c:pt idx="6">
                  <c:v>0.06</c:v>
                </c:pt>
                <c:pt idx="7">
                  <c:v>0.124</c:v>
                </c:pt>
                <c:pt idx="8">
                  <c:v>0.18600000000000003</c:v>
                </c:pt>
                <c:pt idx="9">
                  <c:v>0.19</c:v>
                </c:pt>
                <c:pt idx="10">
                  <c:v>0.248</c:v>
                </c:pt>
                <c:pt idx="11">
                  <c:v>0.20899999999999999</c:v>
                </c:pt>
                <c:pt idx="12">
                  <c:v>0.1</c:v>
                </c:pt>
                <c:pt idx="13">
                  <c:v>0.19</c:v>
                </c:pt>
                <c:pt idx="14">
                  <c:v>0.14699999999999999</c:v>
                </c:pt>
                <c:pt idx="15">
                  <c:v>0.122</c:v>
                </c:pt>
                <c:pt idx="16">
                  <c:v>0.124</c:v>
                </c:pt>
                <c:pt idx="17">
                  <c:v>2.5000000000000001E-2</c:v>
                </c:pt>
                <c:pt idx="18">
                  <c:v>0.14599999999999999</c:v>
                </c:pt>
                <c:pt idx="19">
                  <c:v>0.20399999999999999</c:v>
                </c:pt>
                <c:pt idx="20">
                  <c:v>3.5000000000000003E-2</c:v>
                </c:pt>
                <c:pt idx="21">
                  <c:v>0.14800000000000002</c:v>
                </c:pt>
                <c:pt idx="22">
                  <c:v>0.20699999999999999</c:v>
                </c:pt>
                <c:pt idx="23">
                  <c:v>5.7000000000000002E-2</c:v>
                </c:pt>
                <c:pt idx="24">
                  <c:v>0.193</c:v>
                </c:pt>
                <c:pt idx="25">
                  <c:v>2.4E-2</c:v>
                </c:pt>
                <c:pt idx="26">
                  <c:v>5.2000000000000005E-2</c:v>
                </c:pt>
                <c:pt idx="27">
                  <c:v>0.129</c:v>
                </c:pt>
                <c:pt idx="28">
                  <c:v>0.20699999999999999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984896"/>
        <c:axId val="75986432"/>
      </c:barChart>
      <c:lineChart>
        <c:grouping val="standard"/>
        <c:varyColors val="0"/>
        <c:ser>
          <c:idx val="1"/>
          <c:order val="1"/>
          <c:marker>
            <c:symbol val="none"/>
          </c:marker>
          <c:val>
            <c:numRef>
              <c:f>'Costo 50 tarifas para bajo ingr'!$D$2:$D$30</c:f>
              <c:numCache>
                <c:formatCode>0%</c:formatCode>
                <c:ptCount val="29"/>
                <c:pt idx="0">
                  <c:v>0.06</c:v>
                </c:pt>
                <c:pt idx="1">
                  <c:v>0.06</c:v>
                </c:pt>
                <c:pt idx="2">
                  <c:v>0.06</c:v>
                </c:pt>
                <c:pt idx="3">
                  <c:v>0.06</c:v>
                </c:pt>
                <c:pt idx="4">
                  <c:v>0.06</c:v>
                </c:pt>
                <c:pt idx="5">
                  <c:v>0.06</c:v>
                </c:pt>
                <c:pt idx="6">
                  <c:v>0.06</c:v>
                </c:pt>
                <c:pt idx="7">
                  <c:v>0.06</c:v>
                </c:pt>
                <c:pt idx="8">
                  <c:v>0.06</c:v>
                </c:pt>
                <c:pt idx="9">
                  <c:v>0.06</c:v>
                </c:pt>
                <c:pt idx="10">
                  <c:v>0.06</c:v>
                </c:pt>
                <c:pt idx="11">
                  <c:v>0.06</c:v>
                </c:pt>
                <c:pt idx="12">
                  <c:v>0.06</c:v>
                </c:pt>
                <c:pt idx="13">
                  <c:v>0.06</c:v>
                </c:pt>
                <c:pt idx="14">
                  <c:v>0.06</c:v>
                </c:pt>
                <c:pt idx="15">
                  <c:v>0.06</c:v>
                </c:pt>
                <c:pt idx="16">
                  <c:v>0.06</c:v>
                </c:pt>
                <c:pt idx="17">
                  <c:v>0.06</c:v>
                </c:pt>
                <c:pt idx="18">
                  <c:v>0.06</c:v>
                </c:pt>
                <c:pt idx="19">
                  <c:v>0.06</c:v>
                </c:pt>
                <c:pt idx="20">
                  <c:v>0.06</c:v>
                </c:pt>
                <c:pt idx="21">
                  <c:v>0.06</c:v>
                </c:pt>
                <c:pt idx="22">
                  <c:v>0.06</c:v>
                </c:pt>
                <c:pt idx="23">
                  <c:v>0.06</c:v>
                </c:pt>
                <c:pt idx="24">
                  <c:v>0.06</c:v>
                </c:pt>
                <c:pt idx="25">
                  <c:v>0.06</c:v>
                </c:pt>
                <c:pt idx="26">
                  <c:v>0.06</c:v>
                </c:pt>
                <c:pt idx="27">
                  <c:v>0.06</c:v>
                </c:pt>
                <c:pt idx="28">
                  <c:v>0.06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984896"/>
        <c:axId val="75986432"/>
      </c:lineChart>
      <c:catAx>
        <c:axId val="759848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5986432"/>
        <c:crosses val="autoZero"/>
        <c:auto val="1"/>
        <c:lblAlgn val="ctr"/>
        <c:lblOffset val="100"/>
        <c:noMultiLvlLbl val="0"/>
      </c:catAx>
      <c:valAx>
        <c:axId val="75986432"/>
        <c:scaling>
          <c:orientation val="minMax"/>
          <c:max val="0.2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75984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'Comparacion costo viajes modos'!$C$1</c:f>
              <c:strCache>
                <c:ptCount val="1"/>
                <c:pt idx="0">
                  <c:v>Automóvil</c:v>
                </c:pt>
              </c:strCache>
            </c:strRef>
          </c:tx>
          <c:invertIfNegative val="0"/>
          <c:cat>
            <c:strRef>
              <c:f>'Comparacion costo viajes modos'!$B$2:$B$30</c:f>
              <c:strCache>
                <c:ptCount val="29"/>
                <c:pt idx="0">
                  <c:v>Barranquilla</c:v>
                </c:pt>
                <c:pt idx="1">
                  <c:v>Belo Horizonte</c:v>
                </c:pt>
                <c:pt idx="2">
                  <c:v>Bogota</c:v>
                </c:pt>
                <c:pt idx="3">
                  <c:v>Brasilia</c:v>
                </c:pt>
                <c:pt idx="4">
                  <c:v>Buenos Aires</c:v>
                </c:pt>
                <c:pt idx="5">
                  <c:v>Cali</c:v>
                </c:pt>
                <c:pt idx="6">
                  <c:v>Caracas</c:v>
                </c:pt>
                <c:pt idx="7">
                  <c:v>Ciudad de México</c:v>
                </c:pt>
                <c:pt idx="8">
                  <c:v>Curitiba</c:v>
                </c:pt>
                <c:pt idx="9">
                  <c:v>Florianópolis</c:v>
                </c:pt>
                <c:pt idx="10">
                  <c:v>Guadalajara</c:v>
                </c:pt>
                <c:pt idx="11">
                  <c:v>León</c:v>
                </c:pt>
                <c:pt idx="12">
                  <c:v>Lima</c:v>
                </c:pt>
                <c:pt idx="13">
                  <c:v>Manaos</c:v>
                </c:pt>
                <c:pt idx="14">
                  <c:v>Medellín</c:v>
                </c:pt>
                <c:pt idx="15">
                  <c:v>Montería</c:v>
                </c:pt>
                <c:pt idx="16">
                  <c:v>Montevideo</c:v>
                </c:pt>
                <c:pt idx="17">
                  <c:v>Ciudad de Panamá</c:v>
                </c:pt>
                <c:pt idx="18">
                  <c:v>Pereira</c:v>
                </c:pt>
                <c:pt idx="19">
                  <c:v>Porto Alegre</c:v>
                </c:pt>
                <c:pt idx="20">
                  <c:v>Quito</c:v>
                </c:pt>
                <c:pt idx="21">
                  <c:v>Recife</c:v>
                </c:pt>
                <c:pt idx="22">
                  <c:v>Río de Janeiro</c:v>
                </c:pt>
                <c:pt idx="23">
                  <c:v>Rosario</c:v>
                </c:pt>
                <c:pt idx="24">
                  <c:v>Salvador</c:v>
                </c:pt>
                <c:pt idx="25">
                  <c:v>San José</c:v>
                </c:pt>
                <c:pt idx="26">
                  <c:v>Santa Cruz</c:v>
                </c:pt>
                <c:pt idx="27">
                  <c:v>Santiago</c:v>
                </c:pt>
                <c:pt idx="28">
                  <c:v>Sao Paulo</c:v>
                </c:pt>
              </c:strCache>
            </c:strRef>
          </c:cat>
          <c:val>
            <c:numRef>
              <c:f>'Comparacion costo viajes modos'!$C$2:$C$30</c:f>
              <c:numCache>
                <c:formatCode>General</c:formatCode>
                <c:ptCount val="29"/>
                <c:pt idx="0">
                  <c:v>0.68</c:v>
                </c:pt>
                <c:pt idx="1">
                  <c:v>1.07</c:v>
                </c:pt>
                <c:pt idx="2">
                  <c:v>0.68</c:v>
                </c:pt>
                <c:pt idx="3">
                  <c:v>1.17</c:v>
                </c:pt>
                <c:pt idx="4">
                  <c:v>1.02</c:v>
                </c:pt>
                <c:pt idx="5">
                  <c:v>0.68</c:v>
                </c:pt>
                <c:pt idx="6">
                  <c:v>0.01</c:v>
                </c:pt>
                <c:pt idx="7">
                  <c:v>0.62</c:v>
                </c:pt>
                <c:pt idx="8">
                  <c:v>1.06</c:v>
                </c:pt>
                <c:pt idx="9">
                  <c:v>1.1100000000000001</c:v>
                </c:pt>
                <c:pt idx="10">
                  <c:v>0.62</c:v>
                </c:pt>
                <c:pt idx="11">
                  <c:v>0.62</c:v>
                </c:pt>
                <c:pt idx="12">
                  <c:v>0.57999999999999996</c:v>
                </c:pt>
                <c:pt idx="13">
                  <c:v>1.21</c:v>
                </c:pt>
                <c:pt idx="14">
                  <c:v>0.68</c:v>
                </c:pt>
                <c:pt idx="15">
                  <c:v>0.71</c:v>
                </c:pt>
                <c:pt idx="16">
                  <c:v>1.21</c:v>
                </c:pt>
                <c:pt idx="17" formatCode="0.0">
                  <c:v>0.53</c:v>
                </c:pt>
                <c:pt idx="18">
                  <c:v>0.69</c:v>
                </c:pt>
                <c:pt idx="19">
                  <c:v>1.1000000000000001</c:v>
                </c:pt>
                <c:pt idx="20">
                  <c:v>0.42</c:v>
                </c:pt>
                <c:pt idx="21">
                  <c:v>1.04</c:v>
                </c:pt>
                <c:pt idx="22">
                  <c:v>1.17</c:v>
                </c:pt>
                <c:pt idx="23">
                  <c:v>0.97</c:v>
                </c:pt>
                <c:pt idx="24">
                  <c:v>1.17</c:v>
                </c:pt>
                <c:pt idx="25">
                  <c:v>0.8</c:v>
                </c:pt>
                <c:pt idx="26">
                  <c:v>0.38</c:v>
                </c:pt>
                <c:pt idx="27">
                  <c:v>0.6</c:v>
                </c:pt>
                <c:pt idx="28">
                  <c:v>1.06</c:v>
                </c:pt>
              </c:numCache>
            </c:numRef>
          </c:val>
        </c:ser>
        <c:ser>
          <c:idx val="1"/>
          <c:order val="1"/>
          <c:tx>
            <c:strRef>
              <c:f>'Comparacion costo viajes modos'!$D$1</c:f>
              <c:strCache>
                <c:ptCount val="1"/>
                <c:pt idx="0">
                  <c:v>Motocicleta</c:v>
                </c:pt>
              </c:strCache>
            </c:strRef>
          </c:tx>
          <c:invertIfNegative val="0"/>
          <c:cat>
            <c:strRef>
              <c:f>'Comparacion costo viajes modos'!$B$2:$B$30</c:f>
              <c:strCache>
                <c:ptCount val="29"/>
                <c:pt idx="0">
                  <c:v>Barranquilla</c:v>
                </c:pt>
                <c:pt idx="1">
                  <c:v>Belo Horizonte</c:v>
                </c:pt>
                <c:pt idx="2">
                  <c:v>Bogota</c:v>
                </c:pt>
                <c:pt idx="3">
                  <c:v>Brasilia</c:v>
                </c:pt>
                <c:pt idx="4">
                  <c:v>Buenos Aires</c:v>
                </c:pt>
                <c:pt idx="5">
                  <c:v>Cali</c:v>
                </c:pt>
                <c:pt idx="6">
                  <c:v>Caracas</c:v>
                </c:pt>
                <c:pt idx="7">
                  <c:v>Ciudad de México</c:v>
                </c:pt>
                <c:pt idx="8">
                  <c:v>Curitiba</c:v>
                </c:pt>
                <c:pt idx="9">
                  <c:v>Florianópolis</c:v>
                </c:pt>
                <c:pt idx="10">
                  <c:v>Guadalajara</c:v>
                </c:pt>
                <c:pt idx="11">
                  <c:v>León</c:v>
                </c:pt>
                <c:pt idx="12">
                  <c:v>Lima</c:v>
                </c:pt>
                <c:pt idx="13">
                  <c:v>Manaos</c:v>
                </c:pt>
                <c:pt idx="14">
                  <c:v>Medellín</c:v>
                </c:pt>
                <c:pt idx="15">
                  <c:v>Montería</c:v>
                </c:pt>
                <c:pt idx="16">
                  <c:v>Montevideo</c:v>
                </c:pt>
                <c:pt idx="17">
                  <c:v>Ciudad de Panamá</c:v>
                </c:pt>
                <c:pt idx="18">
                  <c:v>Pereira</c:v>
                </c:pt>
                <c:pt idx="19">
                  <c:v>Porto Alegre</c:v>
                </c:pt>
                <c:pt idx="20">
                  <c:v>Quito</c:v>
                </c:pt>
                <c:pt idx="21">
                  <c:v>Recife</c:v>
                </c:pt>
                <c:pt idx="22">
                  <c:v>Río de Janeiro</c:v>
                </c:pt>
                <c:pt idx="23">
                  <c:v>Rosario</c:v>
                </c:pt>
                <c:pt idx="24">
                  <c:v>Salvador</c:v>
                </c:pt>
                <c:pt idx="25">
                  <c:v>San José</c:v>
                </c:pt>
                <c:pt idx="26">
                  <c:v>Santa Cruz</c:v>
                </c:pt>
                <c:pt idx="27">
                  <c:v>Santiago</c:v>
                </c:pt>
                <c:pt idx="28">
                  <c:v>Sao Paulo</c:v>
                </c:pt>
              </c:strCache>
            </c:strRef>
          </c:cat>
          <c:val>
            <c:numRef>
              <c:f>'Comparacion costo viajes modos'!$D$2:$D$30</c:f>
              <c:numCache>
                <c:formatCode>General</c:formatCode>
                <c:ptCount val="29"/>
                <c:pt idx="0">
                  <c:v>0.26</c:v>
                </c:pt>
                <c:pt idx="1">
                  <c:v>0.31</c:v>
                </c:pt>
                <c:pt idx="2">
                  <c:v>0.26</c:v>
                </c:pt>
                <c:pt idx="3">
                  <c:v>0.33</c:v>
                </c:pt>
                <c:pt idx="4">
                  <c:v>0.31</c:v>
                </c:pt>
                <c:pt idx="5">
                  <c:v>0.26</c:v>
                </c:pt>
                <c:pt idx="6">
                  <c:v>0.01</c:v>
                </c:pt>
                <c:pt idx="7">
                  <c:v>0.28000000000000003</c:v>
                </c:pt>
                <c:pt idx="8">
                  <c:v>0.3</c:v>
                </c:pt>
                <c:pt idx="9">
                  <c:v>0.32</c:v>
                </c:pt>
                <c:pt idx="10">
                  <c:v>0.28000000000000003</c:v>
                </c:pt>
                <c:pt idx="11">
                  <c:v>0.28000000000000003</c:v>
                </c:pt>
                <c:pt idx="12">
                  <c:v>0.17</c:v>
                </c:pt>
                <c:pt idx="13">
                  <c:v>0.34</c:v>
                </c:pt>
                <c:pt idx="14">
                  <c:v>0.26</c:v>
                </c:pt>
                <c:pt idx="15">
                  <c:v>0.27</c:v>
                </c:pt>
                <c:pt idx="16">
                  <c:v>0.49</c:v>
                </c:pt>
                <c:pt idx="17" formatCode="0.0">
                  <c:v>0.21</c:v>
                </c:pt>
                <c:pt idx="18">
                  <c:v>0.26</c:v>
                </c:pt>
                <c:pt idx="19">
                  <c:v>0.31</c:v>
                </c:pt>
                <c:pt idx="20">
                  <c:v>0.37</c:v>
                </c:pt>
                <c:pt idx="21">
                  <c:v>0.3</c:v>
                </c:pt>
                <c:pt idx="22">
                  <c:v>0.33</c:v>
                </c:pt>
                <c:pt idx="23">
                  <c:v>0.25</c:v>
                </c:pt>
                <c:pt idx="24">
                  <c:v>0.33</c:v>
                </c:pt>
                <c:pt idx="25">
                  <c:v>0.22</c:v>
                </c:pt>
                <c:pt idx="26">
                  <c:v>0.24</c:v>
                </c:pt>
                <c:pt idx="27">
                  <c:v>0.36</c:v>
                </c:pt>
                <c:pt idx="28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043776"/>
        <c:axId val="76045312"/>
      </c:barChart>
      <c:lineChart>
        <c:grouping val="standard"/>
        <c:varyColors val="0"/>
        <c:ser>
          <c:idx val="2"/>
          <c:order val="2"/>
          <c:tx>
            <c:strRef>
              <c:f>'Comparacion costo viajes modos'!$E$1</c:f>
              <c:strCache>
                <c:ptCount val="1"/>
                <c:pt idx="0">
                  <c:v>Autobus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'Comparacion costo viajes modos'!$B$2:$B$30</c:f>
              <c:strCache>
                <c:ptCount val="29"/>
                <c:pt idx="0">
                  <c:v>Barranquilla</c:v>
                </c:pt>
                <c:pt idx="1">
                  <c:v>Belo Horizonte</c:v>
                </c:pt>
                <c:pt idx="2">
                  <c:v>Bogota</c:v>
                </c:pt>
                <c:pt idx="3">
                  <c:v>Brasilia</c:v>
                </c:pt>
                <c:pt idx="4">
                  <c:v>Buenos Aires</c:v>
                </c:pt>
                <c:pt idx="5">
                  <c:v>Cali</c:v>
                </c:pt>
                <c:pt idx="6">
                  <c:v>Caracas</c:v>
                </c:pt>
                <c:pt idx="7">
                  <c:v>Ciudad de México</c:v>
                </c:pt>
                <c:pt idx="8">
                  <c:v>Curitiba</c:v>
                </c:pt>
                <c:pt idx="9">
                  <c:v>Florianópolis</c:v>
                </c:pt>
                <c:pt idx="10">
                  <c:v>Guadalajara</c:v>
                </c:pt>
                <c:pt idx="11">
                  <c:v>León</c:v>
                </c:pt>
                <c:pt idx="12">
                  <c:v>Lima</c:v>
                </c:pt>
                <c:pt idx="13">
                  <c:v>Manaos</c:v>
                </c:pt>
                <c:pt idx="14">
                  <c:v>Medellín</c:v>
                </c:pt>
                <c:pt idx="15">
                  <c:v>Montería</c:v>
                </c:pt>
                <c:pt idx="16">
                  <c:v>Montevideo</c:v>
                </c:pt>
                <c:pt idx="17">
                  <c:v>Ciudad de Panamá</c:v>
                </c:pt>
                <c:pt idx="18">
                  <c:v>Pereira</c:v>
                </c:pt>
                <c:pt idx="19">
                  <c:v>Porto Alegre</c:v>
                </c:pt>
                <c:pt idx="20">
                  <c:v>Quito</c:v>
                </c:pt>
                <c:pt idx="21">
                  <c:v>Recife</c:v>
                </c:pt>
                <c:pt idx="22">
                  <c:v>Río de Janeiro</c:v>
                </c:pt>
                <c:pt idx="23">
                  <c:v>Rosario</c:v>
                </c:pt>
                <c:pt idx="24">
                  <c:v>Salvador</c:v>
                </c:pt>
                <c:pt idx="25">
                  <c:v>San José</c:v>
                </c:pt>
                <c:pt idx="26">
                  <c:v>Santa Cruz</c:v>
                </c:pt>
                <c:pt idx="27">
                  <c:v>Santiago</c:v>
                </c:pt>
                <c:pt idx="28">
                  <c:v>Sao Paulo</c:v>
                </c:pt>
              </c:strCache>
            </c:strRef>
          </c:cat>
          <c:val>
            <c:numRef>
              <c:f>'Comparacion costo viajes modos'!$E$2:$E$30</c:f>
              <c:numCache>
                <c:formatCode>General</c:formatCode>
                <c:ptCount val="29"/>
                <c:pt idx="0">
                  <c:v>0.71</c:v>
                </c:pt>
                <c:pt idx="1">
                  <c:v>1.07</c:v>
                </c:pt>
                <c:pt idx="2">
                  <c:v>0.63</c:v>
                </c:pt>
                <c:pt idx="3">
                  <c:v>0.75</c:v>
                </c:pt>
                <c:pt idx="4">
                  <c:v>0.35</c:v>
                </c:pt>
                <c:pt idx="5">
                  <c:v>0.67</c:v>
                </c:pt>
                <c:pt idx="6">
                  <c:v>0.95</c:v>
                </c:pt>
                <c:pt idx="7">
                  <c:v>0.37</c:v>
                </c:pt>
                <c:pt idx="8">
                  <c:v>1.02</c:v>
                </c:pt>
                <c:pt idx="9">
                  <c:v>1.04</c:v>
                </c:pt>
                <c:pt idx="10">
                  <c:v>0.75</c:v>
                </c:pt>
                <c:pt idx="11">
                  <c:v>0.6</c:v>
                </c:pt>
                <c:pt idx="12">
                  <c:v>0.5</c:v>
                </c:pt>
                <c:pt idx="13">
                  <c:v>1.04</c:v>
                </c:pt>
                <c:pt idx="14">
                  <c:v>0.76</c:v>
                </c:pt>
                <c:pt idx="15">
                  <c:v>0.63</c:v>
                </c:pt>
                <c:pt idx="16">
                  <c:v>0.92</c:v>
                </c:pt>
                <c:pt idx="17">
                  <c:v>0.25</c:v>
                </c:pt>
                <c:pt idx="18">
                  <c:v>0.75</c:v>
                </c:pt>
                <c:pt idx="19">
                  <c:v>1.1100000000000001</c:v>
                </c:pt>
                <c:pt idx="20">
                  <c:v>0.25</c:v>
                </c:pt>
                <c:pt idx="21">
                  <c:v>0.81</c:v>
                </c:pt>
                <c:pt idx="22">
                  <c:v>1.1299999999999999</c:v>
                </c:pt>
                <c:pt idx="23">
                  <c:v>0.57999999999999996</c:v>
                </c:pt>
                <c:pt idx="24">
                  <c:v>1.05</c:v>
                </c:pt>
                <c:pt idx="25">
                  <c:v>0.25</c:v>
                </c:pt>
                <c:pt idx="26">
                  <c:v>0.25</c:v>
                </c:pt>
                <c:pt idx="27">
                  <c:v>1.01</c:v>
                </c:pt>
                <c:pt idx="28">
                  <c:v>1.1299999999999999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043776"/>
        <c:axId val="76045312"/>
      </c:lineChart>
      <c:catAx>
        <c:axId val="76043776"/>
        <c:scaling>
          <c:orientation val="minMax"/>
        </c:scaling>
        <c:delete val="0"/>
        <c:axPos val="b"/>
        <c:majorTickMark val="out"/>
        <c:minorTickMark val="none"/>
        <c:tickLblPos val="nextTo"/>
        <c:crossAx val="76045312"/>
        <c:crosses val="autoZero"/>
        <c:auto val="1"/>
        <c:lblAlgn val="ctr"/>
        <c:lblOffset val="100"/>
        <c:noMultiLvlLbl val="0"/>
      </c:catAx>
      <c:valAx>
        <c:axId val="76045312"/>
        <c:scaling>
          <c:orientation val="minMax"/>
          <c:max val="1.2"/>
        </c:scaling>
        <c:delete val="0"/>
        <c:axPos val="l"/>
        <c:majorGridlines/>
        <c:title>
          <c:tx>
            <c:rich>
              <a:bodyPr rot="-5400000" vert="horz" anchor="b" anchorCtr="0"/>
              <a:lstStyle/>
              <a:p>
                <a:pPr>
                  <a:defRPr/>
                </a:pPr>
                <a:r>
                  <a:rPr lang="es-VE" dirty="0" smtClean="0"/>
                  <a:t>USD/ por viaje</a:t>
                </a:r>
                <a:endParaRPr lang="es-VE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6043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Hoja1!$B$14</c:f>
              <c:strCache>
                <c:ptCount val="1"/>
                <c:pt idx="0">
                  <c:v>Transporte Público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908212560386472E-2"/>
                  <c:y val="7.8546894815502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32367149758454E-2"/>
                  <c:y val="1.5709378963100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9.6618357487922701E-3"/>
                  <c:y val="-3.9273447407751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323671497584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4492753623188494E-2"/>
                  <c:y val="7.20004884917572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Hoja1!$A$15:$A$19</c:f>
              <c:strCache>
                <c:ptCount val="5"/>
                <c:pt idx="0">
                  <c:v>Berlin</c:v>
                </c:pt>
                <c:pt idx="1">
                  <c:v>Londres</c:v>
                </c:pt>
                <c:pt idx="2">
                  <c:v>Madrid</c:v>
                </c:pt>
                <c:pt idx="3">
                  <c:v>Paris</c:v>
                </c:pt>
                <c:pt idx="4">
                  <c:v>Sao Paulo</c:v>
                </c:pt>
              </c:strCache>
            </c:strRef>
          </c:cat>
          <c:val>
            <c:numRef>
              <c:f>Hoja1!$B$15:$B$19</c:f>
              <c:numCache>
                <c:formatCode>_-[$$-409]* #,##0.00_ ;_-[$$-409]* \-#,##0.00\ ;_-[$$-409]* "-"??_ ;_-@_ </c:formatCode>
                <c:ptCount val="5"/>
                <c:pt idx="0">
                  <c:v>4.2</c:v>
                </c:pt>
                <c:pt idx="1">
                  <c:v>7.5</c:v>
                </c:pt>
                <c:pt idx="2">
                  <c:v>2.8</c:v>
                </c:pt>
                <c:pt idx="3">
                  <c:v>3.1</c:v>
                </c:pt>
                <c:pt idx="4">
                  <c:v>2.7</c:v>
                </c:pt>
              </c:numCache>
            </c:numRef>
          </c:val>
        </c:ser>
        <c:ser>
          <c:idx val="1"/>
          <c:order val="1"/>
          <c:tx>
            <c:strRef>
              <c:f>Hoja1!$C$14</c:f>
              <c:strCache>
                <c:ptCount val="1"/>
                <c:pt idx="0">
                  <c:v>Auto (Combustible y dos horas de estacionamiento)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Hoja1!$A$15:$A$19</c:f>
              <c:strCache>
                <c:ptCount val="5"/>
                <c:pt idx="0">
                  <c:v>Berlin</c:v>
                </c:pt>
                <c:pt idx="1">
                  <c:v>Londres</c:v>
                </c:pt>
                <c:pt idx="2">
                  <c:v>Madrid</c:v>
                </c:pt>
                <c:pt idx="3">
                  <c:v>Paris</c:v>
                </c:pt>
                <c:pt idx="4">
                  <c:v>Sao Paulo</c:v>
                </c:pt>
              </c:strCache>
            </c:strRef>
          </c:cat>
          <c:val>
            <c:numRef>
              <c:f>Hoja1!$C$15:$C$19</c:f>
              <c:numCache>
                <c:formatCode>_-[$$-409]* #,##0.00_ ;_-[$$-409]* \-#,##0.00\ ;_-[$$-409]* "-"??_ ;_-@_ </c:formatCode>
                <c:ptCount val="5"/>
                <c:pt idx="0">
                  <c:v>7.6</c:v>
                </c:pt>
                <c:pt idx="1">
                  <c:v>9.1</c:v>
                </c:pt>
                <c:pt idx="2">
                  <c:v>9.9</c:v>
                </c:pt>
                <c:pt idx="3">
                  <c:v>11.6</c:v>
                </c:pt>
                <c:pt idx="4">
                  <c:v>5.3</c:v>
                </c:pt>
              </c:numCache>
            </c:numRef>
          </c:val>
        </c:ser>
        <c:ser>
          <c:idx val="2"/>
          <c:order val="2"/>
          <c:tx>
            <c:strRef>
              <c:f>Hoja1!$D$14</c:f>
              <c:strCache>
                <c:ptCount val="1"/>
                <c:pt idx="0">
                  <c:v>Auto (Combustible y estacionamiento diario)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8311080680132372E-3"/>
                  <c:y val="7.0692205333952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Hoja1!$A$15:$A$19</c:f>
              <c:strCache>
                <c:ptCount val="5"/>
                <c:pt idx="0">
                  <c:v>Berlin</c:v>
                </c:pt>
                <c:pt idx="1">
                  <c:v>Londres</c:v>
                </c:pt>
                <c:pt idx="2">
                  <c:v>Madrid</c:v>
                </c:pt>
                <c:pt idx="3">
                  <c:v>Paris</c:v>
                </c:pt>
                <c:pt idx="4">
                  <c:v>Sao Paulo</c:v>
                </c:pt>
              </c:strCache>
            </c:strRef>
          </c:cat>
          <c:val>
            <c:numRef>
              <c:f>Hoja1!$D$15:$D$19</c:f>
              <c:numCache>
                <c:formatCode>_-[$$-409]* #,##0.00_ ;_-[$$-409]* \-#,##0.00\ ;_-[$$-409]* "-"??_ ;_-@_ </c:formatCode>
                <c:ptCount val="5"/>
                <c:pt idx="0">
                  <c:v>47.2</c:v>
                </c:pt>
                <c:pt idx="1">
                  <c:v>35.6</c:v>
                </c:pt>
                <c:pt idx="2">
                  <c:v>40.700000000000003</c:v>
                </c:pt>
                <c:pt idx="3">
                  <c:v>43.1</c:v>
                </c:pt>
                <c:pt idx="4">
                  <c:v>11.6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086272"/>
        <c:axId val="75191040"/>
      </c:barChart>
      <c:catAx>
        <c:axId val="76086272"/>
        <c:scaling>
          <c:orientation val="minMax"/>
        </c:scaling>
        <c:delete val="0"/>
        <c:axPos val="b"/>
        <c:majorTickMark val="out"/>
        <c:minorTickMark val="none"/>
        <c:tickLblPos val="nextTo"/>
        <c:crossAx val="75191040"/>
        <c:crosses val="autoZero"/>
        <c:auto val="1"/>
        <c:lblAlgn val="ctr"/>
        <c:lblOffset val="100"/>
        <c:noMultiLvlLbl val="0"/>
      </c:catAx>
      <c:valAx>
        <c:axId val="751910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</a:schemeClr>
              </a:solidFill>
            </a:ln>
          </c:spPr>
        </c:majorGridlines>
        <c:numFmt formatCode="_ [$$-409]* #,##0_ ;_ [$$-409]* \-#,##0_ ;_ [$$-409]* &quot;-&quot;_ ;_ @_ " sourceLinked="0"/>
        <c:majorTickMark val="out"/>
        <c:minorTickMark val="none"/>
        <c:tickLblPos val="nextTo"/>
        <c:crossAx val="760862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E8F980-77C5-4A03-B5C1-5E43CB77A318}" type="doc">
      <dgm:prSet loTypeId="urn:microsoft.com/office/officeart/2005/8/layout/cycle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DE5EAB0-387F-4F9F-AD1F-9D479DFCD043}">
      <dgm:prSet phldrT="[Text]" custT="1"/>
      <dgm:spPr/>
      <dgm:t>
        <a:bodyPr/>
        <a:lstStyle/>
        <a:p>
          <a:r>
            <a:rPr lang="es-VE" sz="1200" noProof="0" dirty="0" smtClean="0"/>
            <a:t>1. Definición Calidad del Servicio que se quiere dar</a:t>
          </a:r>
          <a:endParaRPr lang="es-VE" sz="1200" noProof="0" dirty="0"/>
        </a:p>
      </dgm:t>
    </dgm:pt>
    <dgm:pt modelId="{A13324F0-CB75-4F24-A78B-DA7905F651C3}" type="parTrans" cxnId="{F5049C20-D9D4-4C47-8E2A-5D2345F860AB}">
      <dgm:prSet/>
      <dgm:spPr/>
      <dgm:t>
        <a:bodyPr/>
        <a:lstStyle/>
        <a:p>
          <a:endParaRPr lang="en-US" sz="1600"/>
        </a:p>
      </dgm:t>
    </dgm:pt>
    <dgm:pt modelId="{D9729A9D-FBA3-497F-A735-6AEC0D17287C}" type="sibTrans" cxnId="{F5049C20-D9D4-4C47-8E2A-5D2345F860AB}">
      <dgm:prSet/>
      <dgm:spPr/>
      <dgm:t>
        <a:bodyPr/>
        <a:lstStyle/>
        <a:p>
          <a:endParaRPr lang="en-US" sz="1600"/>
        </a:p>
      </dgm:t>
    </dgm:pt>
    <dgm:pt modelId="{DBB44814-22BF-4F9D-8FE6-3D03A37AC447}">
      <dgm:prSet phldrT="[Text]" custT="1"/>
      <dgm:spPr/>
      <dgm:t>
        <a:bodyPr/>
        <a:lstStyle/>
        <a:p>
          <a:r>
            <a:rPr lang="es-VE" sz="1200" noProof="0" dirty="0" smtClean="0"/>
            <a:t>2. Definir Plan de Servicios</a:t>
          </a:r>
          <a:endParaRPr lang="es-VE" sz="1200" noProof="0" dirty="0"/>
        </a:p>
      </dgm:t>
    </dgm:pt>
    <dgm:pt modelId="{D7E9EED2-E654-426D-8F30-30F948FB1F3A}" type="parTrans" cxnId="{6432C44B-9DBE-4798-9E37-DB8C77CC14E3}">
      <dgm:prSet/>
      <dgm:spPr/>
      <dgm:t>
        <a:bodyPr/>
        <a:lstStyle/>
        <a:p>
          <a:endParaRPr lang="en-US" sz="1600"/>
        </a:p>
      </dgm:t>
    </dgm:pt>
    <dgm:pt modelId="{20782A9A-AD86-49C1-A762-BF8DB8DB597B}" type="sibTrans" cxnId="{6432C44B-9DBE-4798-9E37-DB8C77CC14E3}">
      <dgm:prSet/>
      <dgm:spPr/>
      <dgm:t>
        <a:bodyPr/>
        <a:lstStyle/>
        <a:p>
          <a:endParaRPr lang="en-US" sz="1600"/>
        </a:p>
      </dgm:t>
    </dgm:pt>
    <dgm:pt modelId="{5CBBBA82-1F7B-4268-A564-6811DE8A7A23}">
      <dgm:prSet phldrT="[Text]" custT="1"/>
      <dgm:spPr/>
      <dgm:t>
        <a:bodyPr/>
        <a:lstStyle/>
        <a:p>
          <a:r>
            <a:rPr lang="es-VE" sz="1200" noProof="0" dirty="0" smtClean="0"/>
            <a:t>3. Estimación de Costos Operativos</a:t>
          </a:r>
        </a:p>
      </dgm:t>
    </dgm:pt>
    <dgm:pt modelId="{CDB743C0-0911-47EA-A8E3-E6A709B4CC95}" type="parTrans" cxnId="{6AC23343-1B77-4EE2-965E-129D4AAE727B}">
      <dgm:prSet/>
      <dgm:spPr/>
      <dgm:t>
        <a:bodyPr/>
        <a:lstStyle/>
        <a:p>
          <a:endParaRPr lang="en-US" sz="1600"/>
        </a:p>
      </dgm:t>
    </dgm:pt>
    <dgm:pt modelId="{10C4E84E-12CF-4906-8BFF-4655607D1055}" type="sibTrans" cxnId="{6AC23343-1B77-4EE2-965E-129D4AAE727B}">
      <dgm:prSet/>
      <dgm:spPr/>
      <dgm:t>
        <a:bodyPr/>
        <a:lstStyle/>
        <a:p>
          <a:endParaRPr lang="en-US" sz="1600"/>
        </a:p>
      </dgm:t>
    </dgm:pt>
    <dgm:pt modelId="{32F59A85-7358-4ACF-B1C3-7280C257D7C5}">
      <dgm:prSet phldrT="[Text]" custT="1"/>
      <dgm:spPr/>
      <dgm:t>
        <a:bodyPr/>
        <a:lstStyle/>
        <a:p>
          <a:r>
            <a:rPr lang="es-VE" sz="1200" noProof="0" dirty="0" smtClean="0"/>
            <a:t>4. Definición estrategia financiamiento y política tarifaria</a:t>
          </a:r>
        </a:p>
      </dgm:t>
    </dgm:pt>
    <dgm:pt modelId="{EB57D22D-1951-4076-8395-70FDD0BF440B}" type="parTrans" cxnId="{D317889A-B0BD-42FC-BEEA-E871B06619B6}">
      <dgm:prSet/>
      <dgm:spPr/>
      <dgm:t>
        <a:bodyPr/>
        <a:lstStyle/>
        <a:p>
          <a:endParaRPr lang="es-VE"/>
        </a:p>
      </dgm:t>
    </dgm:pt>
    <dgm:pt modelId="{7B38F99E-77A0-42D4-B921-6E1E521C43B3}" type="sibTrans" cxnId="{D317889A-B0BD-42FC-BEEA-E871B06619B6}">
      <dgm:prSet/>
      <dgm:spPr/>
      <dgm:t>
        <a:bodyPr/>
        <a:lstStyle/>
        <a:p>
          <a:endParaRPr lang="es-VE"/>
        </a:p>
      </dgm:t>
    </dgm:pt>
    <dgm:pt modelId="{1394EA52-E75F-4C43-9EDB-28EF1364DC3C}" type="pres">
      <dgm:prSet presAssocID="{D3E8F980-77C5-4A03-B5C1-5E43CB77A3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C91894-2B12-4D0B-8665-F5A0C1C7726B}" type="pres">
      <dgm:prSet presAssocID="{6DE5EAB0-387F-4F9F-AD1F-9D479DFCD043}" presName="node" presStyleLbl="node1" presStyleIdx="0" presStyleCnt="4" custScaleY="97082" custRadScaleRad="97949" custRadScaleInc="13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1643B-0023-4C4B-ABA2-58FC8DD61920}" type="pres">
      <dgm:prSet presAssocID="{6DE5EAB0-387F-4F9F-AD1F-9D479DFCD043}" presName="spNode" presStyleCnt="0"/>
      <dgm:spPr/>
      <dgm:t>
        <a:bodyPr/>
        <a:lstStyle/>
        <a:p>
          <a:endParaRPr lang="en-US"/>
        </a:p>
      </dgm:t>
    </dgm:pt>
    <dgm:pt modelId="{20C2C87D-5B3F-4DCB-949D-522E95F2AD66}" type="pres">
      <dgm:prSet presAssocID="{D9729A9D-FBA3-497F-A735-6AEC0D17287C}" presName="sibTrans" presStyleLbl="sibTrans1D1" presStyleIdx="0" presStyleCnt="4"/>
      <dgm:spPr/>
      <dgm:t>
        <a:bodyPr/>
        <a:lstStyle/>
        <a:p>
          <a:endParaRPr lang="en-US"/>
        </a:p>
      </dgm:t>
    </dgm:pt>
    <dgm:pt modelId="{DEA8E65B-A993-4E98-92B6-454B6711A6CF}" type="pres">
      <dgm:prSet presAssocID="{DBB44814-22BF-4F9D-8FE6-3D03A37AC447}" presName="node" presStyleLbl="node1" presStyleIdx="1" presStyleCnt="4" custScaleY="74161" custRadScaleRad="94651" custRadScaleInc="-157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1FB75-0523-4755-A3AA-63055DC10126}" type="pres">
      <dgm:prSet presAssocID="{DBB44814-22BF-4F9D-8FE6-3D03A37AC447}" presName="spNode" presStyleCnt="0"/>
      <dgm:spPr/>
      <dgm:t>
        <a:bodyPr/>
        <a:lstStyle/>
        <a:p>
          <a:endParaRPr lang="en-US"/>
        </a:p>
      </dgm:t>
    </dgm:pt>
    <dgm:pt modelId="{EC42651B-A72C-4915-AA50-27DBFE84410D}" type="pres">
      <dgm:prSet presAssocID="{20782A9A-AD86-49C1-A762-BF8DB8DB597B}" presName="sibTrans" presStyleLbl="sibTrans1D1" presStyleIdx="1" presStyleCnt="4"/>
      <dgm:spPr/>
      <dgm:t>
        <a:bodyPr/>
        <a:lstStyle/>
        <a:p>
          <a:endParaRPr lang="en-US"/>
        </a:p>
      </dgm:t>
    </dgm:pt>
    <dgm:pt modelId="{B66F294D-F551-47DD-A300-63C3FC1548FB}" type="pres">
      <dgm:prSet presAssocID="{5CBBBA82-1F7B-4268-A564-6811DE8A7A23}" presName="node" presStyleLbl="node1" presStyleIdx="2" presStyleCnt="4" custRadScaleRad="82901" custRadScaleInc="-177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BFE067-B47B-44EC-A951-AC3484F0E81F}" type="pres">
      <dgm:prSet presAssocID="{5CBBBA82-1F7B-4268-A564-6811DE8A7A23}" presName="spNode" presStyleCnt="0"/>
      <dgm:spPr/>
      <dgm:t>
        <a:bodyPr/>
        <a:lstStyle/>
        <a:p>
          <a:endParaRPr lang="en-US"/>
        </a:p>
      </dgm:t>
    </dgm:pt>
    <dgm:pt modelId="{673817E2-0928-48E0-812F-891F33771874}" type="pres">
      <dgm:prSet presAssocID="{10C4E84E-12CF-4906-8BFF-4655607D1055}" presName="sibTrans" presStyleLbl="sibTrans1D1" presStyleIdx="2" presStyleCnt="4"/>
      <dgm:spPr/>
      <dgm:t>
        <a:bodyPr/>
        <a:lstStyle/>
        <a:p>
          <a:endParaRPr lang="en-US"/>
        </a:p>
      </dgm:t>
    </dgm:pt>
    <dgm:pt modelId="{33FE12B5-AEE1-4701-90C7-835F3B752A9F}" type="pres">
      <dgm:prSet presAssocID="{32F59A85-7358-4ACF-B1C3-7280C257D7C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AEE2EDF-EA61-410C-A22F-3DE2A35D7668}" type="pres">
      <dgm:prSet presAssocID="{32F59A85-7358-4ACF-B1C3-7280C257D7C5}" presName="spNode" presStyleCnt="0"/>
      <dgm:spPr/>
    </dgm:pt>
    <dgm:pt modelId="{E078A0C4-B12F-4C30-91E1-45AF34C8C694}" type="pres">
      <dgm:prSet presAssocID="{7B38F99E-77A0-42D4-B921-6E1E521C43B3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6432C44B-9DBE-4798-9E37-DB8C77CC14E3}" srcId="{D3E8F980-77C5-4A03-B5C1-5E43CB77A318}" destId="{DBB44814-22BF-4F9D-8FE6-3D03A37AC447}" srcOrd="1" destOrd="0" parTransId="{D7E9EED2-E654-426D-8F30-30F948FB1F3A}" sibTransId="{20782A9A-AD86-49C1-A762-BF8DB8DB597B}"/>
    <dgm:cxn modelId="{6AC23343-1B77-4EE2-965E-129D4AAE727B}" srcId="{D3E8F980-77C5-4A03-B5C1-5E43CB77A318}" destId="{5CBBBA82-1F7B-4268-A564-6811DE8A7A23}" srcOrd="2" destOrd="0" parTransId="{CDB743C0-0911-47EA-A8E3-E6A709B4CC95}" sibTransId="{10C4E84E-12CF-4906-8BFF-4655607D1055}"/>
    <dgm:cxn modelId="{AF660396-EF0E-4AE5-9BAA-414A0DF2AE2F}" type="presOf" srcId="{6DE5EAB0-387F-4F9F-AD1F-9D479DFCD043}" destId="{60C91894-2B12-4D0B-8665-F5A0C1C7726B}" srcOrd="0" destOrd="0" presId="urn:microsoft.com/office/officeart/2005/8/layout/cycle5"/>
    <dgm:cxn modelId="{974791E2-8F72-4CAC-9CB2-463F56ECAD56}" type="presOf" srcId="{20782A9A-AD86-49C1-A762-BF8DB8DB597B}" destId="{EC42651B-A72C-4915-AA50-27DBFE84410D}" srcOrd="0" destOrd="0" presId="urn:microsoft.com/office/officeart/2005/8/layout/cycle5"/>
    <dgm:cxn modelId="{98485651-52D6-45D8-8BB6-8D7ED38ADAAB}" type="presOf" srcId="{DBB44814-22BF-4F9D-8FE6-3D03A37AC447}" destId="{DEA8E65B-A993-4E98-92B6-454B6711A6CF}" srcOrd="0" destOrd="0" presId="urn:microsoft.com/office/officeart/2005/8/layout/cycle5"/>
    <dgm:cxn modelId="{F5049C20-D9D4-4C47-8E2A-5D2345F860AB}" srcId="{D3E8F980-77C5-4A03-B5C1-5E43CB77A318}" destId="{6DE5EAB0-387F-4F9F-AD1F-9D479DFCD043}" srcOrd="0" destOrd="0" parTransId="{A13324F0-CB75-4F24-A78B-DA7905F651C3}" sibTransId="{D9729A9D-FBA3-497F-A735-6AEC0D17287C}"/>
    <dgm:cxn modelId="{B423F866-3ECC-4990-8579-D391BB4F9DE7}" type="presOf" srcId="{D9729A9D-FBA3-497F-A735-6AEC0D17287C}" destId="{20C2C87D-5B3F-4DCB-949D-522E95F2AD66}" srcOrd="0" destOrd="0" presId="urn:microsoft.com/office/officeart/2005/8/layout/cycle5"/>
    <dgm:cxn modelId="{95050401-37FA-4234-80EE-707C5A619CD9}" type="presOf" srcId="{7B38F99E-77A0-42D4-B921-6E1E521C43B3}" destId="{E078A0C4-B12F-4C30-91E1-45AF34C8C694}" srcOrd="0" destOrd="0" presId="urn:microsoft.com/office/officeart/2005/8/layout/cycle5"/>
    <dgm:cxn modelId="{1C46D636-4D14-4556-9205-A1EBC88536FD}" type="presOf" srcId="{5CBBBA82-1F7B-4268-A564-6811DE8A7A23}" destId="{B66F294D-F551-47DD-A300-63C3FC1548FB}" srcOrd="0" destOrd="0" presId="urn:microsoft.com/office/officeart/2005/8/layout/cycle5"/>
    <dgm:cxn modelId="{74721B4E-A083-4B40-AD75-5557939CBCEA}" type="presOf" srcId="{32F59A85-7358-4ACF-B1C3-7280C257D7C5}" destId="{33FE12B5-AEE1-4701-90C7-835F3B752A9F}" srcOrd="0" destOrd="0" presId="urn:microsoft.com/office/officeart/2005/8/layout/cycle5"/>
    <dgm:cxn modelId="{D317889A-B0BD-42FC-BEEA-E871B06619B6}" srcId="{D3E8F980-77C5-4A03-B5C1-5E43CB77A318}" destId="{32F59A85-7358-4ACF-B1C3-7280C257D7C5}" srcOrd="3" destOrd="0" parTransId="{EB57D22D-1951-4076-8395-70FDD0BF440B}" sibTransId="{7B38F99E-77A0-42D4-B921-6E1E521C43B3}"/>
    <dgm:cxn modelId="{DE3CC679-0820-4E6E-87E5-DC39E73974D8}" type="presOf" srcId="{10C4E84E-12CF-4906-8BFF-4655607D1055}" destId="{673817E2-0928-48E0-812F-891F33771874}" srcOrd="0" destOrd="0" presId="urn:microsoft.com/office/officeart/2005/8/layout/cycle5"/>
    <dgm:cxn modelId="{1711B744-EA2E-4968-B00A-B8D4AA05574B}" type="presOf" srcId="{D3E8F980-77C5-4A03-B5C1-5E43CB77A318}" destId="{1394EA52-E75F-4C43-9EDB-28EF1364DC3C}" srcOrd="0" destOrd="0" presId="urn:microsoft.com/office/officeart/2005/8/layout/cycle5"/>
    <dgm:cxn modelId="{0A2EF1C8-A00D-429E-BFFD-F93F58DE7153}" type="presParOf" srcId="{1394EA52-E75F-4C43-9EDB-28EF1364DC3C}" destId="{60C91894-2B12-4D0B-8665-F5A0C1C7726B}" srcOrd="0" destOrd="0" presId="urn:microsoft.com/office/officeart/2005/8/layout/cycle5"/>
    <dgm:cxn modelId="{5C263822-CB00-41B5-B6FE-1E9C305F0165}" type="presParOf" srcId="{1394EA52-E75F-4C43-9EDB-28EF1364DC3C}" destId="{90C1643B-0023-4C4B-ABA2-58FC8DD61920}" srcOrd="1" destOrd="0" presId="urn:microsoft.com/office/officeart/2005/8/layout/cycle5"/>
    <dgm:cxn modelId="{C1EE3779-4778-4A42-9DFD-CF8C9CDFFA96}" type="presParOf" srcId="{1394EA52-E75F-4C43-9EDB-28EF1364DC3C}" destId="{20C2C87D-5B3F-4DCB-949D-522E95F2AD66}" srcOrd="2" destOrd="0" presId="urn:microsoft.com/office/officeart/2005/8/layout/cycle5"/>
    <dgm:cxn modelId="{0E85FFE2-4ADF-4410-BABA-941DA046FC08}" type="presParOf" srcId="{1394EA52-E75F-4C43-9EDB-28EF1364DC3C}" destId="{DEA8E65B-A993-4E98-92B6-454B6711A6CF}" srcOrd="3" destOrd="0" presId="urn:microsoft.com/office/officeart/2005/8/layout/cycle5"/>
    <dgm:cxn modelId="{64D20A06-3487-4DC4-8A13-1496ADF1C2B2}" type="presParOf" srcId="{1394EA52-E75F-4C43-9EDB-28EF1364DC3C}" destId="{7CD1FB75-0523-4755-A3AA-63055DC10126}" srcOrd="4" destOrd="0" presId="urn:microsoft.com/office/officeart/2005/8/layout/cycle5"/>
    <dgm:cxn modelId="{411649F4-2B15-4A0A-919B-F710C8BBCFC4}" type="presParOf" srcId="{1394EA52-E75F-4C43-9EDB-28EF1364DC3C}" destId="{EC42651B-A72C-4915-AA50-27DBFE84410D}" srcOrd="5" destOrd="0" presId="urn:microsoft.com/office/officeart/2005/8/layout/cycle5"/>
    <dgm:cxn modelId="{0786FF75-9373-4E2D-A325-39A39C767081}" type="presParOf" srcId="{1394EA52-E75F-4C43-9EDB-28EF1364DC3C}" destId="{B66F294D-F551-47DD-A300-63C3FC1548FB}" srcOrd="6" destOrd="0" presId="urn:microsoft.com/office/officeart/2005/8/layout/cycle5"/>
    <dgm:cxn modelId="{A665151F-9718-4C4E-AB76-E2BF5A0490FC}" type="presParOf" srcId="{1394EA52-E75F-4C43-9EDB-28EF1364DC3C}" destId="{F3BFE067-B47B-44EC-A951-AC3484F0E81F}" srcOrd="7" destOrd="0" presId="urn:microsoft.com/office/officeart/2005/8/layout/cycle5"/>
    <dgm:cxn modelId="{7ECEB112-B893-4496-8EAC-E77F929E56B2}" type="presParOf" srcId="{1394EA52-E75F-4C43-9EDB-28EF1364DC3C}" destId="{673817E2-0928-48E0-812F-891F33771874}" srcOrd="8" destOrd="0" presId="urn:microsoft.com/office/officeart/2005/8/layout/cycle5"/>
    <dgm:cxn modelId="{55BAF3D0-F11F-4AD2-B7DA-18F76D8F8705}" type="presParOf" srcId="{1394EA52-E75F-4C43-9EDB-28EF1364DC3C}" destId="{33FE12B5-AEE1-4701-90C7-835F3B752A9F}" srcOrd="9" destOrd="0" presId="urn:microsoft.com/office/officeart/2005/8/layout/cycle5"/>
    <dgm:cxn modelId="{7E4BC3C9-26FE-4AE4-A415-2B832B2D68BF}" type="presParOf" srcId="{1394EA52-E75F-4C43-9EDB-28EF1364DC3C}" destId="{3AEE2EDF-EA61-410C-A22F-3DE2A35D7668}" srcOrd="10" destOrd="0" presId="urn:microsoft.com/office/officeart/2005/8/layout/cycle5"/>
    <dgm:cxn modelId="{69EA2F2E-6462-453F-BC92-5C5591C0EF2F}" type="presParOf" srcId="{1394EA52-E75F-4C43-9EDB-28EF1364DC3C}" destId="{E078A0C4-B12F-4C30-91E1-45AF34C8C69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91894-2B12-4D0B-8665-F5A0C1C7726B}">
      <dsp:nvSpPr>
        <dsp:cNvPr id="0" name=""/>
        <dsp:cNvSpPr/>
      </dsp:nvSpPr>
      <dsp:spPr>
        <a:xfrm>
          <a:off x="1421278" y="595838"/>
          <a:ext cx="1233413" cy="7783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noProof="0" dirty="0" smtClean="0"/>
            <a:t>1. Definición Calidad del Servicio que se quiere dar</a:t>
          </a:r>
          <a:endParaRPr lang="es-VE" sz="1200" kern="1200" noProof="0" dirty="0"/>
        </a:p>
      </dsp:txBody>
      <dsp:txXfrm>
        <a:off x="1459273" y="633833"/>
        <a:ext cx="1157423" cy="702334"/>
      </dsp:txXfrm>
    </dsp:sp>
    <dsp:sp modelId="{20C2C87D-5B3F-4DCB-949D-522E95F2AD66}">
      <dsp:nvSpPr>
        <dsp:cNvPr id="0" name=""/>
        <dsp:cNvSpPr/>
      </dsp:nvSpPr>
      <dsp:spPr>
        <a:xfrm>
          <a:off x="535241" y="930071"/>
          <a:ext cx="2651629" cy="2651629"/>
        </a:xfrm>
        <a:custGeom>
          <a:avLst/>
          <a:gdLst/>
          <a:ahLst/>
          <a:cxnLst/>
          <a:rect l="0" t="0" r="0" b="0"/>
          <a:pathLst>
            <a:path>
              <a:moveTo>
                <a:pt x="2246678" y="371983"/>
              </a:moveTo>
              <a:arcTo wR="1325814" hR="1325814" stAng="18839554" swAng="133765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8E65B-A993-4E98-92B6-454B6711A6CF}">
      <dsp:nvSpPr>
        <dsp:cNvPr id="0" name=""/>
        <dsp:cNvSpPr/>
      </dsp:nvSpPr>
      <dsp:spPr>
        <a:xfrm>
          <a:off x="2577029" y="1879546"/>
          <a:ext cx="1233413" cy="594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noProof="0" dirty="0" smtClean="0"/>
            <a:t>2. Definir Plan de Servicios</a:t>
          </a:r>
          <a:endParaRPr lang="es-VE" sz="1200" kern="1200" noProof="0" dirty="0"/>
        </a:p>
      </dsp:txBody>
      <dsp:txXfrm>
        <a:off x="2606053" y="1908570"/>
        <a:ext cx="1175365" cy="536514"/>
      </dsp:txXfrm>
    </dsp:sp>
    <dsp:sp modelId="{EC42651B-A72C-4915-AA50-27DBFE84410D}">
      <dsp:nvSpPr>
        <dsp:cNvPr id="0" name=""/>
        <dsp:cNvSpPr/>
      </dsp:nvSpPr>
      <dsp:spPr>
        <a:xfrm>
          <a:off x="620719" y="669605"/>
          <a:ext cx="2651629" cy="2651629"/>
        </a:xfrm>
        <a:custGeom>
          <a:avLst/>
          <a:gdLst/>
          <a:ahLst/>
          <a:cxnLst/>
          <a:rect l="0" t="0" r="0" b="0"/>
          <a:pathLst>
            <a:path>
              <a:moveTo>
                <a:pt x="2493350" y="1954022"/>
              </a:moveTo>
              <a:arcTo wR="1325814" hR="1325814" stAng="1696983" swAng="131719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F294D-F551-47DD-A300-63C3FC1548FB}">
      <dsp:nvSpPr>
        <dsp:cNvPr id="0" name=""/>
        <dsp:cNvSpPr/>
      </dsp:nvSpPr>
      <dsp:spPr>
        <a:xfrm>
          <a:off x="1428316" y="2973669"/>
          <a:ext cx="1233413" cy="8017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noProof="0" dirty="0" smtClean="0"/>
            <a:t>3. Estimación de Costos Operativos</a:t>
          </a:r>
        </a:p>
      </dsp:txBody>
      <dsp:txXfrm>
        <a:off x="1467453" y="3012806"/>
        <a:ext cx="1155139" cy="723444"/>
      </dsp:txXfrm>
    </dsp:sp>
    <dsp:sp modelId="{673817E2-0928-48E0-812F-891F33771874}">
      <dsp:nvSpPr>
        <dsp:cNvPr id="0" name=""/>
        <dsp:cNvSpPr/>
      </dsp:nvSpPr>
      <dsp:spPr>
        <a:xfrm>
          <a:off x="478839" y="654163"/>
          <a:ext cx="2651629" cy="2651629"/>
        </a:xfrm>
        <a:custGeom>
          <a:avLst/>
          <a:gdLst/>
          <a:ahLst/>
          <a:cxnLst/>
          <a:rect l="0" t="0" r="0" b="0"/>
          <a:pathLst>
            <a:path>
              <a:moveTo>
                <a:pt x="773344" y="2531036"/>
              </a:moveTo>
              <a:arcTo wR="1325814" hR="1325814" stAng="6877594" swAng="151894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12B5-AEE1-4701-90C7-835F3B752A9F}">
      <dsp:nvSpPr>
        <dsp:cNvPr id="0" name=""/>
        <dsp:cNvSpPr/>
      </dsp:nvSpPr>
      <dsp:spPr>
        <a:xfrm>
          <a:off x="578" y="1879292"/>
          <a:ext cx="1233413" cy="8017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200" kern="1200" noProof="0" dirty="0" smtClean="0"/>
            <a:t>4. Definición estrategia financiamiento y política tarifaria</a:t>
          </a:r>
        </a:p>
      </dsp:txBody>
      <dsp:txXfrm>
        <a:off x="39715" y="1918429"/>
        <a:ext cx="1155139" cy="723444"/>
      </dsp:txXfrm>
    </dsp:sp>
    <dsp:sp modelId="{E078A0C4-B12F-4C30-91E1-45AF34C8C694}">
      <dsp:nvSpPr>
        <dsp:cNvPr id="0" name=""/>
        <dsp:cNvSpPr/>
      </dsp:nvSpPr>
      <dsp:spPr>
        <a:xfrm>
          <a:off x="605826" y="988816"/>
          <a:ext cx="2651629" cy="2651629"/>
        </a:xfrm>
        <a:custGeom>
          <a:avLst/>
          <a:gdLst/>
          <a:ahLst/>
          <a:cxnLst/>
          <a:rect l="0" t="0" r="0" b="0"/>
          <a:pathLst>
            <a:path>
              <a:moveTo>
                <a:pt x="160948" y="692670"/>
              </a:moveTo>
              <a:arcTo wR="1325814" hR="1325814" stAng="12511534" swAng="176866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5C4F7-5B25-6841-AA46-EDBDBB9900C1}" type="datetimeFigureOut">
              <a:rPr lang="en-US" smtClean="0"/>
              <a:pPr/>
              <a:t>5/5/2017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B47F6-3A8C-BB4D-9E18-8DA9850ED4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3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B47F6-3A8C-BB4D-9E18-8DA9850ED4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3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810499" y="3662362"/>
            <a:ext cx="550613" cy="550613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5664200" y="3815479"/>
            <a:ext cx="124883" cy="1248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177758" y="164175"/>
            <a:ext cx="2721225" cy="3498187"/>
            <a:chOff x="5089275" y="699163"/>
            <a:chExt cx="2721225" cy="349818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194175" y="955425"/>
              <a:ext cx="540000" cy="540000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730500" y="1495425"/>
              <a:ext cx="540000" cy="540000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</a:t>
              </a:r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942175" y="2284209"/>
              <a:ext cx="540000" cy="540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145616" y="2997479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609292" y="955425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270499" y="2866078"/>
              <a:ext cx="245672" cy="245672"/>
            </a:xfrm>
            <a:prstGeom prst="rect">
              <a:avLst/>
            </a:prstGeom>
            <a:solidFill>
              <a:srgbClr val="4AAA42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089275" y="2572209"/>
              <a:ext cx="252000" cy="252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>
              <a:spLocks/>
            </p:cNvSpPr>
            <p:nvPr userDrawn="1"/>
          </p:nvSpPr>
          <p:spPr>
            <a:xfrm>
              <a:off x="7016913" y="1783425"/>
              <a:ext cx="252000" cy="2520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>
              <a:spLocks/>
            </p:cNvSpPr>
            <p:nvPr userDrawn="1"/>
          </p:nvSpPr>
          <p:spPr>
            <a:xfrm>
              <a:off x="6482175" y="3119415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654175" y="1495425"/>
              <a:ext cx="540000" cy="540000"/>
            </a:xfrm>
            <a:prstGeom prst="rect">
              <a:avLst/>
            </a:prstGeom>
            <a:solidFill>
              <a:srgbClr val="0075B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6734175" y="2571750"/>
              <a:ext cx="540000" cy="540000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7F31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7270500" y="2031750"/>
              <a:ext cx="540000" cy="540000"/>
            </a:xfrm>
            <a:prstGeom prst="rect">
              <a:avLst/>
            </a:prstGeom>
            <a:solidFill>
              <a:srgbClr val="4FBB4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6485391" y="2035425"/>
              <a:ext cx="248784" cy="248784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5940629" y="951163"/>
              <a:ext cx="253546" cy="253546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7F3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5405391" y="1253769"/>
              <a:ext cx="248784" cy="248784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685616" y="2446867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5398434" y="3950092"/>
              <a:ext cx="247258" cy="247258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>
              <a:spLocks/>
            </p:cNvSpPr>
            <p:nvPr userDrawn="1"/>
          </p:nvSpPr>
          <p:spPr>
            <a:xfrm>
              <a:off x="5654175" y="1783217"/>
              <a:ext cx="253546" cy="25354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360508" y="3371415"/>
              <a:ext cx="124883" cy="124883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5415416" y="2035425"/>
              <a:ext cx="248784" cy="248784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6746913" y="701879"/>
              <a:ext cx="249284" cy="249284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>
              <a:spLocks/>
            </p:cNvSpPr>
            <p:nvPr userDrawn="1"/>
          </p:nvSpPr>
          <p:spPr>
            <a:xfrm>
              <a:off x="5688629" y="699163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Captura de pantalla 2013-06-06 a la(s) 17.27.07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68" y="1547966"/>
            <a:ext cx="4214091" cy="1566247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0" y="4815840"/>
            <a:ext cx="9144000" cy="3276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0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57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3233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49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17754"/>
            <a:ext cx="9144000" cy="5150092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innerShdw blurRad="993775" dist="749300" dir="5400000">
              <a:prstClr val="black">
                <a:alpha val="3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26357" y="411164"/>
            <a:ext cx="6488112" cy="378346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2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0" y="261257"/>
            <a:ext cx="2411414" cy="4209824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1"/>
          </p:nvPr>
        </p:nvSpPr>
        <p:spPr>
          <a:xfrm>
            <a:off x="2411414" y="411162"/>
            <a:ext cx="6483350" cy="400843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411164"/>
            <a:ext cx="2158999" cy="400843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005688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942088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0" y="261257"/>
            <a:ext cx="9144000" cy="1001486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411164"/>
            <a:ext cx="4318001" cy="7862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2" y="1495425"/>
            <a:ext cx="4318001" cy="3025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0413" y="-346"/>
            <a:ext cx="4324350" cy="473268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6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 userDrawn="1"/>
        </p:nvSpPr>
        <p:spPr>
          <a:xfrm>
            <a:off x="0" y="261257"/>
            <a:ext cx="9144000" cy="696686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411164"/>
            <a:ext cx="8642352" cy="474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2" y="1495425"/>
            <a:ext cx="4318001" cy="3025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4570414" y="1495425"/>
            <a:ext cx="4324350" cy="302577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 typeface="Arial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8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411164"/>
            <a:ext cx="8642352" cy="474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005688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2" y="1495425"/>
            <a:ext cx="4318001" cy="30257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5000" b="1" spc="-300">
                <a:solidFill>
                  <a:srgbClr val="4FBB49"/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Clic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0413" y="1495425"/>
            <a:ext cx="4324352" cy="269920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</p:txBody>
      </p:sp>
      <p:sp>
        <p:nvSpPr>
          <p:cNvPr id="2" name="Right Bracket 1"/>
          <p:cNvSpPr/>
          <p:nvPr userDrawn="1"/>
        </p:nvSpPr>
        <p:spPr>
          <a:xfrm>
            <a:off x="4339771" y="2571750"/>
            <a:ext cx="72571" cy="1949450"/>
          </a:xfrm>
          <a:prstGeom prst="rightBracke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12342" y="4064000"/>
            <a:ext cx="158071" cy="0"/>
          </a:xfrm>
          <a:prstGeom prst="line">
            <a:avLst/>
          </a:prstGeom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683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F logos-06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19" y="4953595"/>
            <a:ext cx="1357529" cy="121526"/>
          </a:xfrm>
          <a:prstGeom prst="rect">
            <a:avLst/>
          </a:prstGeom>
        </p:spPr>
      </p:pic>
      <p:pic>
        <p:nvPicPr>
          <p:cNvPr id="2" name="Picture 1" descr="CAF logos-09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44" y="4768037"/>
            <a:ext cx="1332365" cy="37740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3651004"/>
            <a:ext cx="9144000" cy="109555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3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3" y="76200"/>
            <a:ext cx="31623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18 Grupo"/>
          <p:cNvGrpSpPr>
            <a:grpSpLocks/>
          </p:cNvGrpSpPr>
          <p:nvPr/>
        </p:nvGrpSpPr>
        <p:grpSpPr bwMode="auto">
          <a:xfrm>
            <a:off x="227945" y="3438526"/>
            <a:ext cx="8735081" cy="1323847"/>
            <a:chOff x="-2264537" y="5015400"/>
            <a:chExt cx="9333008" cy="1586695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264537" y="5015400"/>
              <a:ext cx="4702146" cy="1556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33948" y="5015400"/>
              <a:ext cx="2534523" cy="1586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37609" y="5015400"/>
              <a:ext cx="3563888" cy="1586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Placeholder 4"/>
          <p:cNvSpPr txBox="1">
            <a:spLocks/>
          </p:cNvSpPr>
          <p:nvPr/>
        </p:nvSpPr>
        <p:spPr>
          <a:xfrm>
            <a:off x="153324" y="1045047"/>
            <a:ext cx="5674982" cy="1197821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138" indent="-719138">
              <a:lnSpc>
                <a:spcPct val="80000"/>
              </a:lnSpc>
            </a:pPr>
            <a:r>
              <a:rPr lang="es-ES" sz="2800" dirty="0" smtClean="0">
                <a:solidFill>
                  <a:schemeClr val="accent2"/>
                </a:solidFill>
                <a:effectLst/>
              </a:rPr>
              <a:t>Política Tarifaria del Transporte Público</a:t>
            </a:r>
            <a:endParaRPr lang="en-US" sz="2800" dirty="0">
              <a:solidFill>
                <a:schemeClr val="accent2"/>
              </a:solidFill>
              <a:effectLst/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>
          <a:xfrm>
            <a:off x="27919" y="2152658"/>
            <a:ext cx="8469099" cy="146702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s-VE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VE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VE" sz="1600" b="1" dirty="0" smtClean="0">
                <a:solidFill>
                  <a:srgbClr val="00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Harvey Scorcia – Especialista en Transporte Urbano </a:t>
            </a:r>
            <a:br>
              <a:rPr lang="es-VE" sz="1600" b="1" dirty="0" smtClean="0">
                <a:solidFill>
                  <a:srgbClr val="00568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VE" sz="1600" b="1" dirty="0" smtClean="0">
                <a:solidFill>
                  <a:srgbClr val="00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CAF  - banco de desarrollo de América Latina</a:t>
            </a:r>
          </a:p>
          <a:p>
            <a:pPr>
              <a:buFont typeface="Arial" charset="0"/>
              <a:buNone/>
              <a:defRPr/>
            </a:pPr>
            <a:r>
              <a:rPr lang="es-VE" sz="1600" b="1" dirty="0" smtClean="0">
                <a:solidFill>
                  <a:srgbClr val="0056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VE" sz="1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Financiamiento de Transporte Público. 4 y 5 de mayo 2017. Ciudad de Panamá, Panamá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0" y="188266"/>
            <a:ext cx="773544" cy="481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9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58325" y="1061157"/>
            <a:ext cx="17307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VE" sz="1200" dirty="0" smtClean="0"/>
              <a:t>Transporte Público Praga</a:t>
            </a:r>
            <a:endParaRPr lang="es-VE" sz="1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A. Estructura Tarifaria</a:t>
            </a:r>
            <a:endParaRPr lang="es-VE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0" y="1199657"/>
            <a:ext cx="4454761" cy="336752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s-VE" sz="1800" b="1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No todos los viajes tienen que valer lo mismo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Las tarifas pueden varias por: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Tipo de tiquete </a:t>
            </a:r>
            <a:r>
              <a:rPr lang="es-VE" sz="1800" dirty="0" smtClean="0">
                <a:solidFill>
                  <a:schemeClr val="bg1">
                    <a:lumMod val="65000"/>
                  </a:schemeClr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(pases por días, por semana, por mes)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Tipo de usuario</a:t>
            </a:r>
            <a:r>
              <a:rPr lang="es-VE" sz="1800" dirty="0" smtClean="0">
                <a:solidFill>
                  <a:schemeClr val="bg1">
                    <a:lumMod val="65000"/>
                  </a:schemeClr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 (estudiantes, jubilados)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Distancia </a:t>
            </a:r>
            <a:r>
              <a:rPr lang="es-VE" sz="1800" dirty="0" smtClean="0">
                <a:solidFill>
                  <a:schemeClr val="bg1">
                    <a:lumMod val="65000"/>
                  </a:schemeClr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(por zonas o pares OD)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Hora de viaje </a:t>
            </a:r>
            <a:r>
              <a:rPr lang="es-VE" sz="1800" dirty="0" smtClean="0">
                <a:solidFill>
                  <a:schemeClr val="bg1">
                    <a:lumMod val="65000"/>
                  </a:schemeClr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(horas pico vs valle)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Costo de transferencias</a:t>
            </a:r>
          </a:p>
          <a:p>
            <a:pPr marL="285750" indent="-285750">
              <a:buFont typeface="Arial" pitchFamily="34" charset="0"/>
              <a:buChar char="•"/>
            </a:pPr>
            <a:endParaRPr lang="es-VE" sz="2300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VE" sz="1800" dirty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VE" sz="1800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87" y="1295073"/>
            <a:ext cx="4210358" cy="31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6287" y="968312"/>
            <a:ext cx="4210358" cy="369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3336" y="1317912"/>
            <a:ext cx="4436829" cy="33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816287" y="1018074"/>
            <a:ext cx="421035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1200" dirty="0" smtClean="0"/>
              <a:t>Tarifas en Washington, DC</a:t>
            </a:r>
            <a:endParaRPr lang="es-VE" sz="1200" dirty="0"/>
          </a:p>
        </p:txBody>
      </p:sp>
      <p:pic>
        <p:nvPicPr>
          <p:cNvPr id="12" name="Picture 28" descr="Description: C:\Users\harveys\Desktop\tarifas2014-integraciones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324" y="1018074"/>
            <a:ext cx="4452731" cy="252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283" y="3477676"/>
            <a:ext cx="888812" cy="119049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13 CuadroTexto"/>
          <p:cNvSpPr txBox="1"/>
          <p:nvPr/>
        </p:nvSpPr>
        <p:spPr>
          <a:xfrm>
            <a:off x="4795018" y="4761604"/>
            <a:ext cx="1394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800" dirty="0" smtClean="0"/>
              <a:t>Fuente: Tomadas de internet</a:t>
            </a:r>
          </a:p>
        </p:txBody>
      </p:sp>
    </p:spTree>
    <p:extLst>
      <p:ext uri="{BB962C8B-B14F-4D97-AF65-F5344CB8AC3E}">
        <p14:creationId xmlns:p14="http://schemas.microsoft.com/office/powerpoint/2010/main" val="291622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B. Tarificación/Precios</a:t>
            </a:r>
            <a:endParaRPr lang="es-VE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0" y="1199657"/>
            <a:ext cx="4041294" cy="3367520"/>
          </a:xfrm>
        </p:spPr>
        <p:txBody>
          <a:bodyPr/>
          <a:lstStyle/>
          <a:p>
            <a:endParaRPr lang="es-VE" sz="1800" dirty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¿</a:t>
            </a: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Cuánto vale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viajar en el </a:t>
            </a: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sistema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Si se crea una compleja estructura tarifaria hay que definir los precios por cada categoría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En el otro extremo podría definirse tarifa gratis… </a:t>
            </a:r>
            <a:endParaRPr lang="es-VE" sz="1800" dirty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endParaRPr lang="es-VE" sz="1800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508" y="941030"/>
            <a:ext cx="1620563" cy="378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302038" y="4459455"/>
            <a:ext cx="11015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800" dirty="0" smtClean="0"/>
              <a:t>Fuente: Blog Pedestre</a:t>
            </a:r>
          </a:p>
        </p:txBody>
      </p:sp>
    </p:spTree>
    <p:extLst>
      <p:ext uri="{BB962C8B-B14F-4D97-AF65-F5344CB8AC3E}">
        <p14:creationId xmlns:p14="http://schemas.microsoft.com/office/powerpoint/2010/main" val="25751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/>
              <a:t>C</a:t>
            </a:r>
            <a:r>
              <a:rPr lang="es-VE" sz="2400" dirty="0" smtClean="0"/>
              <a:t>. Método/medios de Pago</a:t>
            </a:r>
            <a:endParaRPr lang="es-VE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0" y="1199657"/>
            <a:ext cx="3008375" cy="336752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s-VE" sz="1800" b="1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endParaRPr lang="es-VE" sz="1800" b="1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Efectivo o </a:t>
            </a:r>
            <a:r>
              <a:rPr lang="es-VE" sz="1800" dirty="0" err="1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Tokens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Tarjeta (</a:t>
            </a:r>
            <a:r>
              <a:rPr lang="es-VE" sz="1800" dirty="0" err="1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Swipe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 </a:t>
            </a:r>
            <a:r>
              <a:rPr lang="es-VE" sz="1800" dirty="0" err="1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Cards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Tarjetas inteligentes (Smart </a:t>
            </a:r>
            <a:r>
              <a:rPr lang="es-VE" sz="1800" dirty="0" err="1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Cards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Tarjeta de Crédito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Teléfono Inteligente…</a:t>
            </a:r>
          </a:p>
          <a:p>
            <a:pPr marL="285750" indent="-285750">
              <a:buFont typeface="Arial" pitchFamily="34" charset="0"/>
              <a:buChar char="•"/>
            </a:pPr>
            <a:endParaRPr lang="es-VE" sz="1800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27" y="1905648"/>
            <a:ext cx="1652228" cy="162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829" y="1942610"/>
            <a:ext cx="2587924" cy="158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693" y="1883793"/>
            <a:ext cx="3354480" cy="1649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398" y="1802141"/>
            <a:ext cx="3551731" cy="203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0398" y="1802141"/>
            <a:ext cx="3790951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6229" y="1104022"/>
            <a:ext cx="1920067" cy="338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1637" y="3597032"/>
            <a:ext cx="826232" cy="815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4320398" y="4546160"/>
            <a:ext cx="1394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800" dirty="0" smtClean="0"/>
              <a:t>Fuente: Tomadas de internet</a:t>
            </a:r>
          </a:p>
        </p:txBody>
      </p:sp>
    </p:spTree>
    <p:extLst>
      <p:ext uri="{BB962C8B-B14F-4D97-AF65-F5344CB8AC3E}">
        <p14:creationId xmlns:p14="http://schemas.microsoft.com/office/powerpoint/2010/main" val="30442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/>
              <a:t>D</a:t>
            </a:r>
            <a:r>
              <a:rPr lang="es-VE" sz="2400" dirty="0" smtClean="0"/>
              <a:t>. Forma de Pago </a:t>
            </a:r>
            <a:endParaRPr lang="es-VE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0" y="1199657"/>
            <a:ext cx="4764863" cy="336752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Localización del pago </a:t>
            </a:r>
            <a:r>
              <a:rPr lang="es-VE" sz="1800" dirty="0">
                <a:solidFill>
                  <a:schemeClr val="bg1">
                    <a:lumMod val="65000"/>
                  </a:schemeClr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(descuento de nómina, tiendas/</a:t>
            </a:r>
            <a:r>
              <a:rPr lang="es-VE" sz="1800" dirty="0" err="1">
                <a:solidFill>
                  <a:schemeClr val="bg1">
                    <a:lumMod val="65000"/>
                  </a:schemeClr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kioskos</a:t>
            </a:r>
            <a:r>
              <a:rPr lang="es-VE" sz="1800" dirty="0">
                <a:solidFill>
                  <a:schemeClr val="bg1">
                    <a:lumMod val="65000"/>
                  </a:schemeClr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, oficina de tiquete en estaciones, máquinas de tiquetes en la estación, máquina en el vehículo)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Momento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de validación </a:t>
            </a:r>
            <a:r>
              <a:rPr lang="es-VE" sz="1800" dirty="0" smtClean="0">
                <a:solidFill>
                  <a:schemeClr val="bg1">
                    <a:lumMod val="65000"/>
                  </a:schemeClr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(afuera del vehículo en estación, al entrar al vehículo, durante el viaje, al terminar el viaje)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Control del pago </a:t>
            </a:r>
            <a:r>
              <a:rPr lang="es-VE" sz="1800" dirty="0" smtClean="0">
                <a:solidFill>
                  <a:schemeClr val="bg1">
                    <a:lumMod val="65000"/>
                  </a:schemeClr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 (conductor, torniquete, chequeo aleatorio)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039" y="1447137"/>
            <a:ext cx="3496197" cy="249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302039" y="4067684"/>
            <a:ext cx="9460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800" dirty="0" smtClean="0"/>
              <a:t>Fuente: Wikipedia</a:t>
            </a:r>
          </a:p>
        </p:txBody>
      </p:sp>
    </p:spTree>
    <p:extLst>
      <p:ext uri="{BB962C8B-B14F-4D97-AF65-F5344CB8AC3E}">
        <p14:creationId xmlns:p14="http://schemas.microsoft.com/office/powerpoint/2010/main" val="39370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478515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1082904" y="1964647"/>
            <a:ext cx="7465873" cy="111250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138" indent="-719138">
              <a:lnSpc>
                <a:spcPct val="80000"/>
              </a:lnSpc>
            </a:pPr>
            <a:r>
              <a:rPr lang="es-ES" dirty="0" smtClean="0"/>
              <a:t>III. Impactos de los cambios en la política </a:t>
            </a:r>
            <a:r>
              <a:rPr lang="es-VE" dirty="0" smtClean="0"/>
              <a:t>tarifaria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6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Efectos de los cambios en la Política Tarifaria</a:t>
            </a:r>
            <a:endParaRPr lang="es-VE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0" y="1199657"/>
            <a:ext cx="4286999" cy="3367520"/>
          </a:xfrm>
        </p:spPr>
        <p:txBody>
          <a:bodyPr/>
          <a:lstStyle/>
          <a:p>
            <a:r>
              <a:rPr lang="es-VE" sz="1800" b="1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Complejidad </a:t>
            </a:r>
            <a:r>
              <a:rPr lang="es-VE" sz="1800" b="1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de efectos (sistema </a:t>
            </a:r>
            <a:r>
              <a:rPr lang="es-VE" sz="1800" b="1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dinámico)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con distintas dimensiones interrelacionadas:</a:t>
            </a:r>
          </a:p>
          <a:p>
            <a:pPr marL="342900" indent="-342900">
              <a:buFont typeface="+mj-lt"/>
              <a:buAutoNum type="alphaLcPeriod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Financieros</a:t>
            </a:r>
            <a:endParaRPr lang="es-VE" sz="1800" dirty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Sociales</a:t>
            </a:r>
          </a:p>
          <a:p>
            <a:pPr marL="342900" indent="-342900">
              <a:buFont typeface="+mj-lt"/>
              <a:buAutoNum type="alphaLcPeriod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Ambientales</a:t>
            </a:r>
          </a:p>
          <a:p>
            <a:pPr marL="342900" indent="-342900">
              <a:buFont typeface="+mj-lt"/>
              <a:buAutoNum type="alphaLcPeriod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Otros</a:t>
            </a:r>
          </a:p>
          <a:p>
            <a:endParaRPr lang="es-VE" sz="1800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221" y="1482530"/>
            <a:ext cx="2945624" cy="3215865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465171" y="1032854"/>
            <a:ext cx="31146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dirty="0" smtClean="0"/>
              <a:t>Complejidad del Transporte –</a:t>
            </a:r>
          </a:p>
          <a:p>
            <a:pPr algn="ctr"/>
            <a:r>
              <a:rPr lang="es-VE" dirty="0" smtClean="0"/>
              <a:t>Sistemas Dinámicos</a:t>
            </a:r>
            <a:endParaRPr lang="es-VE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688128" y="4482951"/>
            <a:ext cx="94609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800" dirty="0" smtClean="0"/>
              <a:t>Fuente: Wikipedia</a:t>
            </a:r>
          </a:p>
        </p:txBody>
      </p:sp>
    </p:spTree>
    <p:extLst>
      <p:ext uri="{BB962C8B-B14F-4D97-AF65-F5344CB8AC3E}">
        <p14:creationId xmlns:p14="http://schemas.microsoft.com/office/powerpoint/2010/main" val="83040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a. Financieros</a:t>
            </a:r>
            <a:endParaRPr lang="es-VE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0" y="1199657"/>
            <a:ext cx="4510421" cy="336752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Es una de las dimensiones más reconocidas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La mayoría de cambios se introducen en respuesta a déficits/crisis de los sistemas</a:t>
            </a:r>
            <a:endParaRPr lang="es-VE" sz="1800" dirty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Los cambios en la política tarifaria influencia la cantidad de pasajeros (demanda) y por ende los ingresos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accent2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¿Qué porcentaje de los costos operativos deben ser cubiertos con tarifa?</a:t>
            </a:r>
            <a:endParaRPr lang="es-VE" sz="1800" dirty="0">
              <a:solidFill>
                <a:schemeClr val="accent2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</p:txBody>
      </p:sp>
      <p:graphicFrame>
        <p:nvGraphicFramePr>
          <p:cNvPr id="5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876615"/>
              </p:ext>
            </p:extLst>
          </p:nvPr>
        </p:nvGraphicFramePr>
        <p:xfrm>
          <a:off x="4993417" y="1753245"/>
          <a:ext cx="3291842" cy="2601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088832" y="1199657"/>
            <a:ext cx="2727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400" dirty="0" smtClean="0"/>
              <a:t>Porcentaje de Costos </a:t>
            </a:r>
            <a:r>
              <a:rPr lang="es-VE" sz="1400" dirty="0"/>
              <a:t>O</a:t>
            </a:r>
            <a:r>
              <a:rPr lang="es-VE" sz="1400" dirty="0" smtClean="0"/>
              <a:t>peración de Metros Pagados con Recaudo</a:t>
            </a:r>
            <a:endParaRPr lang="es-VE" sz="1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4993418" y="4355405"/>
            <a:ext cx="3291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800" dirty="0" smtClean="0"/>
              <a:t>Fuente: Ciudades  EEUU Base de datos FTA; Hong Kong Página web MTR; Tokio Metro Página web; Londres Página web </a:t>
            </a:r>
            <a:r>
              <a:rPr lang="es-VE" sz="800" dirty="0" err="1" smtClean="0"/>
              <a:t>TfL</a:t>
            </a:r>
            <a:endParaRPr lang="es-VE" sz="800" dirty="0"/>
          </a:p>
        </p:txBody>
      </p:sp>
    </p:spTree>
    <p:extLst>
      <p:ext uri="{BB962C8B-B14F-4D97-AF65-F5344CB8AC3E}">
        <p14:creationId xmlns:p14="http://schemas.microsoft.com/office/powerpoint/2010/main" val="170129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b. Sociales</a:t>
            </a:r>
            <a:endParaRPr lang="es-VE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0" y="1199657"/>
            <a:ext cx="4112706" cy="336752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s-VE" sz="1800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Equidad </a:t>
            </a: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y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Asequibilidad: La razón por la cuál cualquier alza genera temor es por limitar la capacidad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para hacer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 viajes (accesibilidad),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especialmente la de los más pobres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accent2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¿Qué propósito y qué impacto tienes los viajes adicionales (o que se dejan de hacer) por hacer cambios en la política tarifaria?</a:t>
            </a:r>
          </a:p>
          <a:p>
            <a:pPr marL="285750" indent="-285750">
              <a:buFont typeface="Arial" pitchFamily="34" charset="0"/>
              <a:buChar char="•"/>
            </a:pPr>
            <a:endParaRPr lang="es-VE" sz="1800" b="1" dirty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078618"/>
              </p:ext>
            </p:extLst>
          </p:nvPr>
        </p:nvGraphicFramePr>
        <p:xfrm>
          <a:off x="4317671" y="1515107"/>
          <a:ext cx="4779034" cy="3176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9 CuadroTexto"/>
          <p:cNvSpPr txBox="1"/>
          <p:nvPr/>
        </p:nvSpPr>
        <p:spPr>
          <a:xfrm>
            <a:off x="4365116" y="1055886"/>
            <a:ext cx="468414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1400" dirty="0" smtClean="0"/>
              <a:t>Porcentaje de transporte en el presupuesto de persona con ingreso mínimo (Peso de pagar 50 viajes mensuales)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442602" y="4540842"/>
            <a:ext cx="21852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800" dirty="0" smtClean="0"/>
              <a:t>Fuente: CAF: Observatorio de Movilidad Urbana</a:t>
            </a:r>
            <a:endParaRPr lang="es-VE" sz="800" dirty="0"/>
          </a:p>
        </p:txBody>
      </p:sp>
    </p:spTree>
    <p:extLst>
      <p:ext uri="{BB962C8B-B14F-4D97-AF65-F5344CB8AC3E}">
        <p14:creationId xmlns:p14="http://schemas.microsoft.com/office/powerpoint/2010/main" val="13279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c. Ambientales</a:t>
            </a:r>
            <a:endParaRPr lang="es-VE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0" y="1199657"/>
            <a:ext cx="4367298" cy="336752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Cambios en la demanda como resultado de cambios en la política tarifaria podrían tener un efecto ambiental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Puede haber reducción/aumento en emisiones de gases contaminantes locales y gases de efecto invernadero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accent2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¿Hay demanda inducida?, ¿de qué modo vienen (o a dónde se van) los viajes nuevos?</a:t>
            </a:r>
            <a:endParaRPr lang="es-VE" sz="1800" dirty="0">
              <a:solidFill>
                <a:schemeClr val="accent2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VE" sz="1800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3074" y="1733841"/>
            <a:ext cx="4228522" cy="202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0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478515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1082904" y="1964647"/>
            <a:ext cx="7465873" cy="111250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138" indent="-719138">
              <a:lnSpc>
                <a:spcPct val="80000"/>
              </a:lnSpc>
            </a:pPr>
            <a:r>
              <a:rPr lang="es-ES" dirty="0" smtClean="0"/>
              <a:t>IV. ¿</a:t>
            </a:r>
            <a:r>
              <a:rPr lang="es-VE" dirty="0" smtClean="0"/>
              <a:t>Cómo definir la política tarifaria?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 txBox="1">
            <a:spLocks/>
          </p:cNvSpPr>
          <p:nvPr/>
        </p:nvSpPr>
        <p:spPr>
          <a:xfrm>
            <a:off x="549504" y="316823"/>
            <a:ext cx="7032395" cy="503576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138" indent="-719138">
              <a:lnSpc>
                <a:spcPct val="80000"/>
              </a:lnSpc>
            </a:pPr>
            <a:r>
              <a:rPr lang="es-ES" dirty="0" smtClean="0"/>
              <a:t>Contenido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52412" y="551957"/>
            <a:ext cx="7045535" cy="3367520"/>
          </a:xfrm>
          <a:prstGeom prst="rect">
            <a:avLst/>
          </a:prstGeo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s-VE" sz="1800" dirty="0">
              <a:solidFill>
                <a:schemeClr val="bg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>
              <a:buFont typeface="+mj-lt"/>
              <a:buAutoNum type="romanUcPeriod"/>
            </a:pPr>
            <a:endParaRPr lang="es-VE" sz="1800" dirty="0" smtClean="0">
              <a:solidFill>
                <a:schemeClr val="bg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0" indent="0">
              <a:buNone/>
            </a:pPr>
            <a:endParaRPr lang="es-VE" sz="1800" dirty="0" smtClean="0">
              <a:solidFill>
                <a:schemeClr val="bg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s-VE" sz="1800" dirty="0" smtClean="0">
                <a:solidFill>
                  <a:schemeClr val="bg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Contexto y definición de política tarifaria </a:t>
            </a:r>
          </a:p>
          <a:p>
            <a:pPr marL="400050" indent="-400050">
              <a:buFont typeface="+mj-lt"/>
              <a:buAutoNum type="romanUcPeriod"/>
            </a:pPr>
            <a:r>
              <a:rPr lang="es-VE" sz="1800" dirty="0" smtClean="0">
                <a:solidFill>
                  <a:schemeClr val="bg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Parámetros de la política tarifaria del transporte público</a:t>
            </a:r>
          </a:p>
          <a:p>
            <a:pPr marL="400050" indent="-400050">
              <a:buFont typeface="+mj-lt"/>
              <a:buAutoNum type="romanUcPeriod"/>
            </a:pPr>
            <a:r>
              <a:rPr lang="es-VE" sz="1800" dirty="0" smtClean="0">
                <a:solidFill>
                  <a:schemeClr val="bg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Impactos de la política tarifaria</a:t>
            </a:r>
          </a:p>
          <a:p>
            <a:pPr marL="400050" indent="-400050">
              <a:buFont typeface="+mj-lt"/>
              <a:buAutoNum type="romanUcPeriod"/>
            </a:pPr>
            <a:r>
              <a:rPr lang="es-VE" sz="1800" dirty="0" smtClean="0">
                <a:solidFill>
                  <a:schemeClr val="bg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¿Cómo definir la política tarifaria?</a:t>
            </a:r>
          </a:p>
          <a:p>
            <a:pPr marL="400050" indent="-400050">
              <a:buFont typeface="+mj-lt"/>
              <a:buAutoNum type="romanUcPeriod"/>
            </a:pPr>
            <a:r>
              <a:rPr lang="es-VE" sz="1800" dirty="0" smtClean="0">
                <a:solidFill>
                  <a:schemeClr val="bg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Reflexiones finales</a:t>
            </a:r>
          </a:p>
          <a:p>
            <a:pPr marL="400050" indent="-400050">
              <a:buFont typeface="+mj-lt"/>
              <a:buAutoNum type="romanUcPeriod"/>
            </a:pPr>
            <a:endParaRPr lang="es-VE" sz="1800" dirty="0" smtClean="0">
              <a:solidFill>
                <a:schemeClr val="bg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400050" indent="-400050">
              <a:buFont typeface="+mj-lt"/>
              <a:buAutoNum type="romanUcPeriod"/>
            </a:pPr>
            <a:endParaRPr lang="es-VE" sz="1800" dirty="0">
              <a:solidFill>
                <a:schemeClr val="bg1"/>
              </a:solidFill>
              <a:latin typeface="Myriad Pro Light" pitchFamily="34" charset="0"/>
            </a:endParaRPr>
          </a:p>
          <a:p>
            <a:pPr>
              <a:buFont typeface="Arial" pitchFamily="34" charset="0"/>
              <a:buChar char="•"/>
            </a:pPr>
            <a:endParaRPr lang="es-ES" sz="1800" dirty="0">
              <a:solidFill>
                <a:schemeClr val="bg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478515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69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478515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1082904" y="1964647"/>
            <a:ext cx="7465873" cy="111250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138" indent="-719138">
              <a:lnSpc>
                <a:spcPct val="80000"/>
              </a:lnSpc>
            </a:pPr>
            <a:r>
              <a:rPr lang="es-VE" dirty="0" smtClean="0"/>
              <a:t>Caso no ideal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4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No hay que esperar a que haya una </a:t>
            </a:r>
            <a:r>
              <a:rPr lang="es-VE" sz="2400" dirty="0" smtClean="0">
                <a:solidFill>
                  <a:schemeClr val="bg1"/>
                </a:solidFill>
              </a:rPr>
              <a:t>crisis</a:t>
            </a:r>
            <a:r>
              <a:rPr lang="es-VE" sz="2400" baseline="30000" dirty="0">
                <a:solidFill>
                  <a:schemeClr val="bg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1</a:t>
            </a:r>
            <a:endParaRPr lang="es-VE" sz="2400" dirty="0">
              <a:solidFill>
                <a:schemeClr val="bg1"/>
              </a:solidFill>
            </a:endParaRP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0" y="1199657"/>
            <a:ext cx="8295242" cy="336752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La </a:t>
            </a: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tarifa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en Ciudad </a:t>
            </a: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de México estuvo congelada 4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años (2013 a 2017). </a:t>
            </a: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En el mismo período el precio del diésel subió en un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50%</a:t>
            </a:r>
            <a:endParaRPr lang="es-VE" sz="1800" dirty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En Quito y Guayaquil, donde hasta 2015 la fijación de la tarifa era responsabilidad del gobierno nacional, el costo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del </a:t>
            </a: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pasaje fue de 25 centavos de dólar durante 14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años</a:t>
            </a:r>
            <a:endParaRPr lang="es-VE" sz="1800" dirty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En Bogotá,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las </a:t>
            </a: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tarifas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se disminuyeron en </a:t>
            </a: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2012, sin contemplar un incremento de los aportes públicos al Fondo de Estabilización de la Tarifa. La ostensible baja en la calidad del servicio no fue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casual</a:t>
            </a:r>
            <a:endParaRPr lang="es-VE" sz="1800" dirty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El </a:t>
            </a: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congelamiento de la tarifa por cinco años en Cali obligó a compensar a los operadores con un aumento de 6 años en sus contratos de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concesión</a:t>
            </a:r>
            <a:endParaRPr lang="es-VE" sz="1800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83853" y="4584049"/>
            <a:ext cx="47836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800" dirty="0" smtClean="0"/>
              <a:t>1. Fuente: Tomado </a:t>
            </a:r>
            <a:r>
              <a:rPr lang="es-VE" sz="800" dirty="0"/>
              <a:t>Blog Pedestre. La trampa de la tarifa: no esperemos un Mercedes por el precio de un Tsuru</a:t>
            </a:r>
            <a:endParaRPr lang="es-VE" sz="800" dirty="0" smtClean="0"/>
          </a:p>
        </p:txBody>
      </p:sp>
    </p:spTree>
    <p:extLst>
      <p:ext uri="{BB962C8B-B14F-4D97-AF65-F5344CB8AC3E}">
        <p14:creationId xmlns:p14="http://schemas.microsoft.com/office/powerpoint/2010/main" val="76642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478515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1082904" y="1964647"/>
            <a:ext cx="7465873" cy="111250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138" indent="-719138">
              <a:lnSpc>
                <a:spcPct val="80000"/>
              </a:lnSpc>
            </a:pPr>
            <a:r>
              <a:rPr lang="es-VE" dirty="0" smtClean="0"/>
              <a:t>Caso ideal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8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2" y="315752"/>
            <a:ext cx="8642352" cy="614551"/>
          </a:xfrm>
        </p:spPr>
        <p:txBody>
          <a:bodyPr/>
          <a:lstStyle/>
          <a:p>
            <a:r>
              <a:rPr lang="es-VE" sz="2400" dirty="0" smtClean="0"/>
              <a:t>Tarificación </a:t>
            </a:r>
            <a:r>
              <a:rPr lang="es-VE" sz="2400" dirty="0"/>
              <a:t>de todos los modos de transporte </a:t>
            </a:r>
            <a:r>
              <a:rPr lang="es-VE" sz="2400" dirty="0" smtClean="0"/>
              <a:t>hecha </a:t>
            </a:r>
            <a:r>
              <a:rPr lang="es-VE" sz="2400" dirty="0"/>
              <a:t>de manera </a:t>
            </a:r>
            <a:r>
              <a:rPr lang="es-VE" sz="2400" dirty="0" smtClean="0"/>
              <a:t>coordinada</a:t>
            </a:r>
            <a:endParaRPr lang="es-VE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0" y="1199657"/>
            <a:ext cx="8382707" cy="336752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s-VE" sz="1800" b="1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VE" sz="1800" b="1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</p:txBody>
      </p:sp>
      <p:graphicFrame>
        <p:nvGraphicFramePr>
          <p:cNvPr id="10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137864"/>
              </p:ext>
            </p:extLst>
          </p:nvPr>
        </p:nvGraphicFramePr>
        <p:xfrm>
          <a:off x="144353" y="1566863"/>
          <a:ext cx="8832669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645921" y="1069217"/>
            <a:ext cx="458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400" dirty="0" smtClean="0"/>
              <a:t>Comparación del costo (“</a:t>
            </a:r>
            <a:r>
              <a:rPr lang="es-VE" sz="1400" i="1" dirty="0" err="1" smtClean="0"/>
              <a:t>out</a:t>
            </a:r>
            <a:r>
              <a:rPr lang="es-VE" sz="1400" i="1" dirty="0" smtClean="0"/>
              <a:t> of </a:t>
            </a:r>
            <a:r>
              <a:rPr lang="es-VE" sz="1400" i="1" dirty="0" err="1" smtClean="0"/>
              <a:t>pocket</a:t>
            </a:r>
            <a:r>
              <a:rPr lang="es-VE" sz="1400" dirty="0" smtClean="0"/>
              <a:t>”) de viajar 7 km en distintos modos en ciudades de Latinoamérica </a:t>
            </a:r>
            <a:endParaRPr lang="es-VE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65869" y="4367213"/>
            <a:ext cx="7544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sz="1400" dirty="0" smtClean="0"/>
              <a:t>*Asumiendo para viaje </a:t>
            </a:r>
            <a:r>
              <a:rPr lang="es-VE" sz="1400" dirty="0"/>
              <a:t>e</a:t>
            </a:r>
            <a:r>
              <a:rPr lang="es-VE" sz="1400" dirty="0" smtClean="0"/>
              <a:t>n auto y moto costo del combustible y estacionamiento gratis</a:t>
            </a:r>
            <a:endParaRPr lang="es-VE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65869" y="4159018"/>
            <a:ext cx="21852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800" dirty="0" smtClean="0"/>
              <a:t>Fuente: CAF: Observatorio de Movilidad Urbana</a:t>
            </a:r>
            <a:endParaRPr lang="es-VE" sz="800" dirty="0"/>
          </a:p>
        </p:txBody>
      </p:sp>
    </p:spTree>
    <p:extLst>
      <p:ext uri="{BB962C8B-B14F-4D97-AF65-F5344CB8AC3E}">
        <p14:creationId xmlns:p14="http://schemas.microsoft.com/office/powerpoint/2010/main" val="11492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243123"/>
              </p:ext>
            </p:extLst>
          </p:nvPr>
        </p:nvGraphicFramePr>
        <p:xfrm>
          <a:off x="1847684" y="1520876"/>
          <a:ext cx="5257800" cy="323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2178658" y="1009350"/>
            <a:ext cx="458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1400" dirty="0" smtClean="0"/>
              <a:t>Comparación del costo (“</a:t>
            </a:r>
            <a:r>
              <a:rPr lang="es-VE" sz="1400" i="1" dirty="0" err="1" smtClean="0"/>
              <a:t>out</a:t>
            </a:r>
            <a:r>
              <a:rPr lang="es-VE" sz="1400" i="1" dirty="0" smtClean="0"/>
              <a:t> of </a:t>
            </a:r>
            <a:r>
              <a:rPr lang="es-VE" sz="1400" i="1" dirty="0" err="1" smtClean="0"/>
              <a:t>pocket</a:t>
            </a:r>
            <a:r>
              <a:rPr lang="es-VE" sz="1400" dirty="0" smtClean="0"/>
              <a:t>”) en dólares de viajar 10 km en distintos modos en Ciudades Europeas y Sao Paulo</a:t>
            </a:r>
            <a:endParaRPr lang="es-VE" sz="1400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2" y="315752"/>
            <a:ext cx="8642352" cy="614551"/>
          </a:xfrm>
        </p:spPr>
        <p:txBody>
          <a:bodyPr/>
          <a:lstStyle/>
          <a:p>
            <a:r>
              <a:rPr lang="es-VE" sz="2400" dirty="0" smtClean="0"/>
              <a:t>Tarificación </a:t>
            </a:r>
            <a:r>
              <a:rPr lang="es-VE" sz="2400" dirty="0"/>
              <a:t>de todos los modos de transporte </a:t>
            </a:r>
            <a:r>
              <a:rPr lang="es-VE" sz="2400" dirty="0" smtClean="0"/>
              <a:t>hecha de </a:t>
            </a:r>
            <a:r>
              <a:rPr lang="es-VE" sz="2400" dirty="0"/>
              <a:t>manera </a:t>
            </a:r>
            <a:r>
              <a:rPr lang="es-VE" sz="2400" dirty="0" smtClean="0"/>
              <a:t>coordinada</a:t>
            </a:r>
            <a:endParaRPr lang="es-VE" sz="2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374637" y="4493458"/>
            <a:ext cx="13644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800" dirty="0" smtClean="0"/>
              <a:t>Fuente: Reporte ANTP Brasil</a:t>
            </a:r>
          </a:p>
        </p:txBody>
      </p:sp>
    </p:spTree>
    <p:extLst>
      <p:ext uri="{BB962C8B-B14F-4D97-AF65-F5344CB8AC3E}">
        <p14:creationId xmlns:p14="http://schemas.microsoft.com/office/powerpoint/2010/main" val="39840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478515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1082904" y="1964647"/>
            <a:ext cx="7465873" cy="111250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138" indent="-719138">
              <a:lnSpc>
                <a:spcPct val="80000"/>
              </a:lnSpc>
            </a:pPr>
            <a:r>
              <a:rPr lang="es-VE" dirty="0" smtClean="0"/>
              <a:t>Un proceso sugerido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Si se quiere hacer una revisión profunda</a:t>
            </a:r>
            <a:endParaRPr lang="es-VE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0" y="1199657"/>
            <a:ext cx="5114720" cy="336752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Qué </a:t>
            </a:r>
            <a:r>
              <a:rPr lang="es-VE" sz="1800" b="1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calidad de servicio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se quiere ofrecer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Dimensiones calidad de servicio: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Cobertura geográfica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Horas de operación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Frecuencias mínimas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Niveles de ocupación máximos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Confiabilidad de los servicios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Record de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seguridad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Confort</a:t>
            </a:r>
            <a:endParaRPr lang="es-VE" sz="1800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833" y="1040630"/>
            <a:ext cx="2856848" cy="335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914833" y="4540842"/>
            <a:ext cx="12827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800" dirty="0" smtClean="0"/>
              <a:t>Fuente: Página web MBTA</a:t>
            </a:r>
            <a:endParaRPr lang="es-VE" sz="800" dirty="0"/>
          </a:p>
        </p:txBody>
      </p:sp>
    </p:spTree>
    <p:extLst>
      <p:ext uri="{BB962C8B-B14F-4D97-AF65-F5344CB8AC3E}">
        <p14:creationId xmlns:p14="http://schemas.microsoft.com/office/powerpoint/2010/main" val="76270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77473"/>
            <a:ext cx="9144001" cy="376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252412" y="334964"/>
            <a:ext cx="8642352" cy="474207"/>
          </a:xfrm>
        </p:spPr>
        <p:txBody>
          <a:bodyPr/>
          <a:lstStyle/>
          <a:p>
            <a:r>
              <a:rPr lang="es-VE" sz="2400" dirty="0"/>
              <a:t>Si se quiere hacer una revisión </a:t>
            </a:r>
            <a:r>
              <a:rPr lang="es-VE" sz="2400" dirty="0" smtClean="0"/>
              <a:t>profunda…Cambio en Plan de Servicios</a:t>
            </a:r>
            <a:endParaRPr lang="es-VE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2" y="1924216"/>
            <a:ext cx="4868228" cy="2623931"/>
          </a:xfrm>
          <a:solidFill>
            <a:schemeClr val="bg1">
              <a:alpha val="59000"/>
            </a:schemeClr>
          </a:solidFill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Qué </a:t>
            </a:r>
            <a:r>
              <a:rPr lang="es-VE" sz="1800" b="1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calidad de servicio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se quiere ofrecer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La calidad de servicio influencia cuántos </a:t>
            </a:r>
            <a:r>
              <a:rPr lang="es-VE" sz="1800" u="sng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usuarios no cautivos</a:t>
            </a: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 se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atraen</a:t>
            </a:r>
            <a:endParaRPr lang="es-VE" sz="1800" dirty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Hay que buscar balance entre recursos disponibles* y calidad del servicio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Es crítico tener actualizada y desagregada la tarifa técnica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Todo es un proceso iterativo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073380"/>
              </p:ext>
            </p:extLst>
          </p:nvPr>
        </p:nvGraphicFramePr>
        <p:xfrm>
          <a:off x="5213737" y="771525"/>
          <a:ext cx="3886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372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478515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1082904" y="1964647"/>
            <a:ext cx="7465873" cy="111250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138" indent="-719138">
              <a:lnSpc>
                <a:spcPct val="80000"/>
              </a:lnSpc>
            </a:pPr>
            <a:r>
              <a:rPr lang="es-VE" dirty="0" smtClean="0"/>
              <a:t>Cinco pasos si sólo se revisa Política Tarifaria del Transporte Público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441542" y="4206887"/>
            <a:ext cx="525656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800" dirty="0" smtClean="0">
                <a:solidFill>
                  <a:schemeClr val="bg1"/>
                </a:solidFill>
              </a:rPr>
              <a:t>Esta sección está  basada  en TCRP </a:t>
            </a:r>
            <a:r>
              <a:rPr lang="es-VE" sz="800" dirty="0" err="1" smtClean="0">
                <a:solidFill>
                  <a:schemeClr val="bg1"/>
                </a:solidFill>
              </a:rPr>
              <a:t>Report</a:t>
            </a:r>
            <a:r>
              <a:rPr lang="es-VE" sz="800" dirty="0" smtClean="0">
                <a:solidFill>
                  <a:schemeClr val="bg1"/>
                </a:solidFill>
              </a:rPr>
              <a:t>  10 – </a:t>
            </a:r>
            <a:r>
              <a:rPr lang="es-VE" sz="800" dirty="0" err="1" smtClean="0">
                <a:solidFill>
                  <a:schemeClr val="bg1"/>
                </a:solidFill>
              </a:rPr>
              <a:t>Fare</a:t>
            </a:r>
            <a:r>
              <a:rPr lang="es-VE" sz="800" dirty="0" smtClean="0">
                <a:solidFill>
                  <a:schemeClr val="bg1"/>
                </a:solidFill>
              </a:rPr>
              <a:t> </a:t>
            </a:r>
            <a:r>
              <a:rPr lang="es-VE" sz="800" dirty="0" err="1" smtClean="0">
                <a:solidFill>
                  <a:schemeClr val="bg1"/>
                </a:solidFill>
              </a:rPr>
              <a:t>Policies</a:t>
            </a:r>
            <a:r>
              <a:rPr lang="es-VE" sz="800" dirty="0" smtClean="0">
                <a:solidFill>
                  <a:schemeClr val="bg1"/>
                </a:solidFill>
              </a:rPr>
              <a:t>, </a:t>
            </a:r>
            <a:r>
              <a:rPr lang="es-VE" sz="800" dirty="0" err="1" smtClean="0">
                <a:solidFill>
                  <a:schemeClr val="bg1"/>
                </a:solidFill>
              </a:rPr>
              <a:t>Structures</a:t>
            </a:r>
            <a:r>
              <a:rPr lang="es-VE" sz="800" dirty="0" smtClean="0">
                <a:solidFill>
                  <a:schemeClr val="bg1"/>
                </a:solidFill>
              </a:rPr>
              <a:t>, and </a:t>
            </a:r>
            <a:r>
              <a:rPr lang="es-VE" sz="800" dirty="0" err="1" smtClean="0">
                <a:solidFill>
                  <a:schemeClr val="bg1"/>
                </a:solidFill>
              </a:rPr>
              <a:t>Techology</a:t>
            </a:r>
            <a:r>
              <a:rPr lang="es-VE" sz="800" dirty="0" smtClean="0">
                <a:solidFill>
                  <a:schemeClr val="bg1"/>
                </a:solidFill>
              </a:rPr>
              <a:t>. </a:t>
            </a:r>
            <a:r>
              <a:rPr lang="es-VE" sz="800" dirty="0" err="1" smtClean="0">
                <a:solidFill>
                  <a:schemeClr val="bg1"/>
                </a:solidFill>
              </a:rPr>
              <a:t>Transport</a:t>
            </a:r>
            <a:r>
              <a:rPr lang="es-VE" sz="800" dirty="0" smtClean="0">
                <a:solidFill>
                  <a:schemeClr val="bg1"/>
                </a:solidFill>
              </a:rPr>
              <a:t> </a:t>
            </a:r>
            <a:r>
              <a:rPr lang="es-VE" sz="800" dirty="0" err="1" smtClean="0">
                <a:solidFill>
                  <a:schemeClr val="bg1"/>
                </a:solidFill>
              </a:rPr>
              <a:t>Research</a:t>
            </a:r>
            <a:r>
              <a:rPr lang="es-VE" sz="800" dirty="0" smtClean="0">
                <a:solidFill>
                  <a:schemeClr val="bg1"/>
                </a:solidFill>
              </a:rPr>
              <a:t> </a:t>
            </a:r>
            <a:r>
              <a:rPr lang="es-VE" sz="800" dirty="0" err="1" smtClean="0">
                <a:solidFill>
                  <a:schemeClr val="bg1"/>
                </a:solidFill>
              </a:rPr>
              <a:t>Board</a:t>
            </a:r>
            <a:r>
              <a:rPr lang="es-VE" sz="800" dirty="0" smtClean="0">
                <a:solidFill>
                  <a:schemeClr val="bg1"/>
                </a:solidFill>
              </a:rPr>
              <a:t>, 1996</a:t>
            </a:r>
            <a:endParaRPr lang="es-V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1. Definir y Priorizar</a:t>
            </a:r>
            <a:endParaRPr lang="es-VE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150665" y="966441"/>
            <a:ext cx="16303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1. Definir y Priorizar Objetivos de Política</a:t>
            </a:r>
            <a:endParaRPr lang="es-VE" sz="1000" dirty="0"/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0" y="1199657"/>
            <a:ext cx="4286999" cy="3367520"/>
          </a:xfrm>
        </p:spPr>
        <p:txBody>
          <a:bodyPr/>
          <a:lstStyle/>
          <a:p>
            <a:r>
              <a:rPr lang="es-VE" sz="1800" b="1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¿Qué objetivos se están buscando?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¿Aumentar el uso del transporte del público?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¿Resolver algún déficit financiero?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¿Promover el acceso a los grupos vulnerables?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Bajar usuarios del auto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Mejorar la calidad del aire*</a:t>
            </a:r>
          </a:p>
          <a:p>
            <a:pPr marL="285750" indent="-285750">
              <a:buFont typeface="Arial" pitchFamily="34" charset="0"/>
              <a:buChar char="•"/>
            </a:pPr>
            <a:endParaRPr lang="es-VE" sz="1800" dirty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VE" sz="1800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478515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1082904" y="1964647"/>
            <a:ext cx="7032395" cy="111250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138" indent="-719138">
              <a:lnSpc>
                <a:spcPct val="80000"/>
              </a:lnSpc>
            </a:pPr>
            <a:r>
              <a:rPr lang="es-ES" dirty="0" smtClean="0"/>
              <a:t>I. Contexto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/>
              <a:t>2</a:t>
            </a:r>
            <a:r>
              <a:rPr lang="es-VE" sz="2400" dirty="0" smtClean="0"/>
              <a:t>. Definir Marco de Evaluación</a:t>
            </a:r>
            <a:endParaRPr lang="es-VE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150665" y="966441"/>
            <a:ext cx="16303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1. Definir y Priorizar Objetivos de Política</a:t>
            </a:r>
            <a:endParaRPr lang="es-VE" sz="1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152806" y="1529233"/>
            <a:ext cx="16303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/>
              <a:t>2</a:t>
            </a:r>
            <a:r>
              <a:rPr lang="es-VE" sz="1000" dirty="0" smtClean="0"/>
              <a:t>. Desarrollar un marco de evaluación</a:t>
            </a:r>
            <a:endParaRPr lang="es-VE" sz="1000" dirty="0"/>
          </a:p>
        </p:txBody>
      </p:sp>
      <p:cxnSp>
        <p:nvCxnSpPr>
          <p:cNvPr id="15" name="14 Conector recto de flecha"/>
          <p:cNvCxnSpPr>
            <a:stCxn id="3" idx="2"/>
            <a:endCxn id="7" idx="0"/>
          </p:cNvCxnSpPr>
          <p:nvPr/>
        </p:nvCxnSpPr>
        <p:spPr>
          <a:xfrm>
            <a:off x="6965861" y="1366551"/>
            <a:ext cx="2141" cy="162682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0" name="3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693632"/>
              </p:ext>
            </p:extLst>
          </p:nvPr>
        </p:nvGraphicFramePr>
        <p:xfrm>
          <a:off x="618171" y="1143912"/>
          <a:ext cx="4168514" cy="3518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9504"/>
                <a:gridCol w="959010"/>
              </a:tblGrid>
              <a:tr h="281851"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VARIABLE</a:t>
                      </a:r>
                      <a:endParaRPr lang="es-V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PESO</a:t>
                      </a:r>
                      <a:endParaRPr lang="es-VE" sz="1200" dirty="0"/>
                    </a:p>
                  </a:txBody>
                  <a:tcPr/>
                </a:tc>
              </a:tr>
              <a:tr h="281851"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Max.</a:t>
                      </a:r>
                      <a:r>
                        <a:rPr lang="es-VE" sz="1200" baseline="0" dirty="0" smtClean="0"/>
                        <a:t> ingresos min. pérdidas de demanda</a:t>
                      </a:r>
                      <a:endParaRPr lang="es-V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40</a:t>
                      </a:r>
                      <a:endParaRPr lang="es-VE" sz="1200" dirty="0"/>
                    </a:p>
                  </a:txBody>
                  <a:tcPr/>
                </a:tc>
              </a:tr>
              <a:tr h="28185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VE" sz="1200" dirty="0" smtClean="0"/>
                        <a:t>Efecto en viajes de los grupo vulnerables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15</a:t>
                      </a:r>
                      <a:endParaRPr lang="es-VE" sz="1200" dirty="0"/>
                    </a:p>
                  </a:txBody>
                  <a:tcPr/>
                </a:tc>
              </a:tr>
              <a:tr h="281851"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Aceptación del público</a:t>
                      </a:r>
                      <a:endParaRPr lang="es-V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10</a:t>
                      </a:r>
                      <a:endParaRPr lang="es-VE" sz="1200" dirty="0"/>
                    </a:p>
                  </a:txBody>
                  <a:tcPr/>
                </a:tc>
              </a:tr>
              <a:tr h="281851"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Costos de</a:t>
                      </a:r>
                      <a:r>
                        <a:rPr lang="es-VE" sz="1200" baseline="0" dirty="0" smtClean="0"/>
                        <a:t> implementación</a:t>
                      </a:r>
                      <a:endParaRPr lang="es-V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5</a:t>
                      </a:r>
                      <a:endParaRPr lang="es-VE" sz="1200" dirty="0"/>
                    </a:p>
                  </a:txBody>
                  <a:tcPr/>
                </a:tc>
              </a:tr>
              <a:tr h="281851"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Efectos</a:t>
                      </a:r>
                      <a:r>
                        <a:rPr lang="es-VE" sz="1200" baseline="0" dirty="0" smtClean="0"/>
                        <a:t> ambientales</a:t>
                      </a:r>
                      <a:endParaRPr lang="es-V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5</a:t>
                      </a:r>
                      <a:endParaRPr lang="es-VE" sz="1200" dirty="0"/>
                    </a:p>
                  </a:txBody>
                  <a:tcPr/>
                </a:tc>
              </a:tr>
              <a:tr h="281851"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Evita evasión tarifaria</a:t>
                      </a:r>
                      <a:endParaRPr lang="es-V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5</a:t>
                      </a:r>
                      <a:endParaRPr lang="es-VE" sz="1200" dirty="0"/>
                    </a:p>
                  </a:txBody>
                  <a:tcPr/>
                </a:tc>
              </a:tr>
              <a:tr h="281851"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Simplicidad para los usuarios</a:t>
                      </a:r>
                      <a:endParaRPr lang="es-V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5</a:t>
                      </a:r>
                      <a:endParaRPr lang="es-VE" sz="1200" dirty="0"/>
                    </a:p>
                  </a:txBody>
                  <a:tcPr/>
                </a:tc>
              </a:tr>
              <a:tr h="281851"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Reversibilidad</a:t>
                      </a:r>
                      <a:endParaRPr lang="es-V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5</a:t>
                      </a:r>
                      <a:endParaRPr lang="es-VE" sz="1200" dirty="0"/>
                    </a:p>
                  </a:txBody>
                  <a:tcPr/>
                </a:tc>
              </a:tr>
              <a:tr h="376387"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Facilidad</a:t>
                      </a:r>
                      <a:r>
                        <a:rPr lang="es-VE" sz="1200" baseline="0" dirty="0" smtClean="0"/>
                        <a:t> de implementación</a:t>
                      </a:r>
                      <a:endParaRPr lang="es-V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5</a:t>
                      </a:r>
                      <a:endParaRPr lang="es-VE" sz="1200" dirty="0"/>
                    </a:p>
                  </a:txBody>
                  <a:tcPr/>
                </a:tc>
              </a:tr>
              <a:tr h="605046"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Información a gerencia (contabilidad, control operacional, mercadotecnia y planificación)</a:t>
                      </a:r>
                      <a:endParaRPr lang="es-V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VE" sz="1200" dirty="0" smtClean="0"/>
                        <a:t>5</a:t>
                      </a:r>
                      <a:endParaRPr lang="es-VE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3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3. Evaluar distintas estrategias tarifarias</a:t>
            </a:r>
            <a:endParaRPr lang="es-VE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150665" y="966441"/>
            <a:ext cx="16303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1. Definir y Priorizar Objetivos de Política</a:t>
            </a:r>
            <a:endParaRPr lang="es-VE" sz="1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152806" y="1529233"/>
            <a:ext cx="16303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/>
              <a:t>2</a:t>
            </a:r>
            <a:r>
              <a:rPr lang="es-VE" sz="1000" dirty="0" smtClean="0"/>
              <a:t>. Desarrollar un marco de evaluación</a:t>
            </a:r>
            <a:endParaRPr lang="es-VE" sz="1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152806" y="2083797"/>
            <a:ext cx="163039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3. Evaluar distintas estrategias tarifarias (estructura, tarifa, medios de pago)</a:t>
            </a:r>
            <a:endParaRPr lang="es-VE" sz="1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078818" y="2978110"/>
            <a:ext cx="1782792" cy="2462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Cambios demanda e ingresos</a:t>
            </a:r>
            <a:endParaRPr lang="es-VE" sz="1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072239" y="2976967"/>
            <a:ext cx="1804359" cy="2462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Cambios operativos y costos</a:t>
            </a:r>
            <a:endParaRPr lang="es-VE" sz="1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078818" y="3372263"/>
            <a:ext cx="1782792" cy="2462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Efectos sociales, ambientales</a:t>
            </a:r>
            <a:endParaRPr lang="es-VE" sz="1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72239" y="3372263"/>
            <a:ext cx="1804359" cy="2462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Costo de introducir cambios</a:t>
            </a:r>
            <a:endParaRPr lang="es-VE" sz="1000" dirty="0"/>
          </a:p>
        </p:txBody>
      </p:sp>
      <p:sp>
        <p:nvSpPr>
          <p:cNvPr id="4" name="3 Rectángulo"/>
          <p:cNvSpPr/>
          <p:nvPr/>
        </p:nvSpPr>
        <p:spPr>
          <a:xfrm>
            <a:off x="4986070" y="2916584"/>
            <a:ext cx="4028540" cy="75964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15" name="14 Conector recto de flecha"/>
          <p:cNvCxnSpPr>
            <a:stCxn id="3" idx="2"/>
            <a:endCxn id="7" idx="0"/>
          </p:cNvCxnSpPr>
          <p:nvPr/>
        </p:nvCxnSpPr>
        <p:spPr>
          <a:xfrm>
            <a:off x="6965861" y="1366551"/>
            <a:ext cx="2141" cy="162682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7" idx="2"/>
            <a:endCxn id="8" idx="0"/>
          </p:cNvCxnSpPr>
          <p:nvPr/>
        </p:nvCxnSpPr>
        <p:spPr>
          <a:xfrm>
            <a:off x="6968002" y="1929343"/>
            <a:ext cx="0" cy="154454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8" idx="2"/>
          </p:cNvCxnSpPr>
          <p:nvPr/>
        </p:nvCxnSpPr>
        <p:spPr>
          <a:xfrm flipH="1">
            <a:off x="6965861" y="2791683"/>
            <a:ext cx="2141" cy="124901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9" idx="3"/>
            <a:endCxn id="10" idx="1"/>
          </p:cNvCxnSpPr>
          <p:nvPr/>
        </p:nvCxnSpPr>
        <p:spPr>
          <a:xfrm flipV="1">
            <a:off x="6861610" y="3100078"/>
            <a:ext cx="210629" cy="1143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10" idx="2"/>
            <a:endCxn id="12" idx="0"/>
          </p:cNvCxnSpPr>
          <p:nvPr/>
        </p:nvCxnSpPr>
        <p:spPr>
          <a:xfrm>
            <a:off x="7974419" y="3223188"/>
            <a:ext cx="0" cy="149075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12" idx="1"/>
            <a:endCxn id="11" idx="3"/>
          </p:cNvCxnSpPr>
          <p:nvPr/>
        </p:nvCxnSpPr>
        <p:spPr>
          <a:xfrm flipH="1">
            <a:off x="6861610" y="3495374"/>
            <a:ext cx="210629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0" y="1199657"/>
            <a:ext cx="4286999" cy="3367520"/>
          </a:xfrm>
        </p:spPr>
        <p:txBody>
          <a:bodyPr/>
          <a:lstStyle/>
          <a:p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Hay que evaluar los impactos en las áreas: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Financieras y Operacionales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Sociales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Ambientales</a:t>
            </a:r>
          </a:p>
          <a:p>
            <a:pPr marL="285750" indent="-285750">
              <a:buFont typeface="Arial" pitchFamily="34" charset="0"/>
              <a:buChar char="•"/>
            </a:pPr>
            <a:endParaRPr lang="es-VE" sz="1800" dirty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VE" sz="1800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3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Impactos Financieros y operacionales</a:t>
            </a:r>
            <a:endParaRPr lang="es-VE" sz="2400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0" y="1199657"/>
            <a:ext cx="4526324" cy="3367520"/>
          </a:xfrm>
        </p:spPr>
        <p:txBody>
          <a:bodyPr/>
          <a:lstStyle/>
          <a:p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Estimar: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Cambios en la demanda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¿Hay capacidad para nueva demanda?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¿Se requieren cambios </a:t>
            </a: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operacionales?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¿Los cambios impactarían tiempos de viaje y calidad del servicio?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Cambios en costos operacionales (incluyendo costo del recaudo)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Cambio en ingresos por recaudo</a:t>
            </a:r>
          </a:p>
          <a:p>
            <a:pPr marL="285750" indent="-285750">
              <a:buFont typeface="Arial" pitchFamily="34" charset="0"/>
              <a:buChar char="•"/>
            </a:pPr>
            <a:endParaRPr lang="es-VE" sz="1800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VE" sz="1800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VE" sz="1800" dirty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VE" sz="1800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734" y="1789041"/>
            <a:ext cx="4195131" cy="221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6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Impactos Sociales</a:t>
            </a:r>
            <a:endParaRPr lang="es-VE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150665" y="966441"/>
            <a:ext cx="16303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1. Definir y Priorizar Objetivos de Política</a:t>
            </a:r>
            <a:endParaRPr lang="es-VE" sz="1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152806" y="1529233"/>
            <a:ext cx="16303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/>
              <a:t>2</a:t>
            </a:r>
            <a:r>
              <a:rPr lang="es-VE" sz="1000" dirty="0" smtClean="0"/>
              <a:t>. Desarrollar un marco de evaluación</a:t>
            </a:r>
            <a:endParaRPr lang="es-VE" sz="1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152806" y="2083797"/>
            <a:ext cx="163039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3. Evaluar distintas estrategias tarifarias (estructura, tarifa, medios de pago)</a:t>
            </a:r>
            <a:endParaRPr lang="es-VE" sz="1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078818" y="2978110"/>
            <a:ext cx="1782792" cy="2462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Cambios demanda e ingresos</a:t>
            </a:r>
            <a:endParaRPr lang="es-VE" sz="1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072239" y="2976967"/>
            <a:ext cx="1804359" cy="2462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Cambios operativos y costos</a:t>
            </a:r>
            <a:endParaRPr lang="es-VE" sz="1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078818" y="3372263"/>
            <a:ext cx="1782792" cy="2462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Efectos sociales, ambientales</a:t>
            </a:r>
            <a:endParaRPr lang="es-VE" sz="1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72239" y="3372263"/>
            <a:ext cx="1804359" cy="2462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Costo de introducir cambios</a:t>
            </a:r>
            <a:endParaRPr lang="es-VE" sz="1000" dirty="0"/>
          </a:p>
        </p:txBody>
      </p:sp>
      <p:sp>
        <p:nvSpPr>
          <p:cNvPr id="4" name="3 Rectángulo"/>
          <p:cNvSpPr/>
          <p:nvPr/>
        </p:nvSpPr>
        <p:spPr>
          <a:xfrm>
            <a:off x="4986070" y="2916584"/>
            <a:ext cx="4028540" cy="75964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15" name="14 Conector recto de flecha"/>
          <p:cNvCxnSpPr>
            <a:stCxn id="3" idx="2"/>
            <a:endCxn id="7" idx="0"/>
          </p:cNvCxnSpPr>
          <p:nvPr/>
        </p:nvCxnSpPr>
        <p:spPr>
          <a:xfrm>
            <a:off x="6965861" y="1366551"/>
            <a:ext cx="2141" cy="162682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7" idx="2"/>
            <a:endCxn id="8" idx="0"/>
          </p:cNvCxnSpPr>
          <p:nvPr/>
        </p:nvCxnSpPr>
        <p:spPr>
          <a:xfrm>
            <a:off x="6968002" y="1929343"/>
            <a:ext cx="0" cy="154454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8" idx="2"/>
          </p:cNvCxnSpPr>
          <p:nvPr/>
        </p:nvCxnSpPr>
        <p:spPr>
          <a:xfrm flipH="1">
            <a:off x="6965861" y="2791683"/>
            <a:ext cx="2141" cy="124901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9" idx="3"/>
            <a:endCxn id="10" idx="1"/>
          </p:cNvCxnSpPr>
          <p:nvPr/>
        </p:nvCxnSpPr>
        <p:spPr>
          <a:xfrm flipV="1">
            <a:off x="6861610" y="3100078"/>
            <a:ext cx="210629" cy="1143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10" idx="2"/>
            <a:endCxn id="12" idx="0"/>
          </p:cNvCxnSpPr>
          <p:nvPr/>
        </p:nvCxnSpPr>
        <p:spPr>
          <a:xfrm>
            <a:off x="7974419" y="3223188"/>
            <a:ext cx="0" cy="149075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12" idx="1"/>
            <a:endCxn id="11" idx="3"/>
          </p:cNvCxnSpPr>
          <p:nvPr/>
        </p:nvCxnSpPr>
        <p:spPr>
          <a:xfrm flipH="1">
            <a:off x="6861610" y="3495374"/>
            <a:ext cx="210629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0" y="1199657"/>
            <a:ext cx="4286999" cy="3367520"/>
          </a:xfrm>
        </p:spPr>
        <p:txBody>
          <a:bodyPr/>
          <a:lstStyle/>
          <a:p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Estimar: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Efecto en la asequibilidad (especialmente grupos vulnerables)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Si se gana demanda es </a:t>
            </a: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importante saber ¿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cuál </a:t>
            </a: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es el propósito de los nuevos viajes realizados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Si se pierde demanda es importante saber qué pasa con esos viajes: ¿se mudan a otro modo?,  ¿qué tipos de viaje se pierden?</a:t>
            </a:r>
          </a:p>
          <a:p>
            <a:pPr marL="285750" indent="-285750">
              <a:buFont typeface="Arial" pitchFamily="34" charset="0"/>
              <a:buChar char="•"/>
            </a:pPr>
            <a:endParaRPr lang="es-VE" sz="1800" b="1" dirty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VE" sz="1800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VE" sz="1800" dirty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VE" sz="1800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9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Impactos Ambientales</a:t>
            </a:r>
            <a:endParaRPr lang="es-VE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0" y="1199657"/>
            <a:ext cx="4478616" cy="336752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Existe </a:t>
            </a:r>
            <a:r>
              <a:rPr lang="es-VE" sz="1800" u="sng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la posibilidad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de influir en la elección modal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Las </a:t>
            </a: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mejoras ambientales se consiguen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si: hay demanda </a:t>
            </a: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desplazada de otros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modos como el auto y la moto – no de caminar y bicicleta-</a:t>
            </a:r>
            <a:endParaRPr lang="es-VE" sz="1800" dirty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Puede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haber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más emisiones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si hay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demanda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inducida (es decir, que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requiera </a:t>
            </a: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oferta adicional de flota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contaminante)</a:t>
            </a:r>
            <a:endParaRPr lang="es-VE" sz="1800" dirty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027" y="1254142"/>
            <a:ext cx="4198289" cy="340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027" y="627588"/>
            <a:ext cx="2731977" cy="55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885149" y="1885847"/>
            <a:ext cx="3922422" cy="42556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CuadroTexto"/>
          <p:cNvSpPr txBox="1"/>
          <p:nvPr/>
        </p:nvSpPr>
        <p:spPr>
          <a:xfrm>
            <a:off x="4911027" y="4756286"/>
            <a:ext cx="10903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800" dirty="0" smtClean="0"/>
              <a:t>Fuente: </a:t>
            </a:r>
            <a:r>
              <a:rPr lang="es-VE" sz="800" dirty="0" err="1" smtClean="0"/>
              <a:t>The</a:t>
            </a:r>
            <a:r>
              <a:rPr lang="es-VE" sz="800" dirty="0" smtClean="0"/>
              <a:t> </a:t>
            </a:r>
            <a:r>
              <a:rPr lang="es-VE" sz="800" dirty="0" err="1" smtClean="0"/>
              <a:t>Guardian</a:t>
            </a:r>
            <a:endParaRPr lang="es-VE" sz="800" dirty="0"/>
          </a:p>
        </p:txBody>
      </p:sp>
    </p:spTree>
    <p:extLst>
      <p:ext uri="{BB962C8B-B14F-4D97-AF65-F5344CB8AC3E}">
        <p14:creationId xmlns:p14="http://schemas.microsoft.com/office/powerpoint/2010/main" val="362806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3. Evaluar distintas estrategias tarifarias</a:t>
            </a:r>
            <a:endParaRPr lang="es-VE" sz="2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150665" y="966441"/>
            <a:ext cx="16303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1. Definir y Priorizar Objetivos de Política</a:t>
            </a:r>
            <a:endParaRPr lang="es-VE" sz="10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152806" y="1529233"/>
            <a:ext cx="16303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/>
              <a:t>2</a:t>
            </a:r>
            <a:r>
              <a:rPr lang="es-VE" sz="1000" dirty="0" smtClean="0"/>
              <a:t>. Desarrollar un marco de evaluación</a:t>
            </a:r>
            <a:endParaRPr lang="es-VE" sz="1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152806" y="2083797"/>
            <a:ext cx="163039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3. Evaluar distintas estrategias tarifarias (estructura, tarifa, medios de pago)</a:t>
            </a:r>
            <a:endParaRPr lang="es-VE" sz="1000" dirty="0"/>
          </a:p>
        </p:txBody>
      </p:sp>
      <p:sp>
        <p:nvSpPr>
          <p:cNvPr id="9" name="8 CuadroTexto"/>
          <p:cNvSpPr txBox="1"/>
          <p:nvPr/>
        </p:nvSpPr>
        <p:spPr>
          <a:xfrm>
            <a:off x="5078818" y="2978110"/>
            <a:ext cx="1782792" cy="2462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Cambios demanda e ingresos</a:t>
            </a:r>
            <a:endParaRPr lang="es-VE" sz="10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072239" y="2976967"/>
            <a:ext cx="1804359" cy="2462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Cambios en costos operativos</a:t>
            </a:r>
            <a:endParaRPr lang="es-VE" sz="10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078818" y="3372263"/>
            <a:ext cx="1782792" cy="2462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Revisión de efectos sociales</a:t>
            </a:r>
            <a:endParaRPr lang="es-VE" sz="1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72239" y="3372263"/>
            <a:ext cx="1804359" cy="2462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Costo de introducir cambios</a:t>
            </a:r>
            <a:endParaRPr lang="es-VE" sz="10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152806" y="3796996"/>
            <a:ext cx="16303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4. Evaluar Sistema Tarifario en general</a:t>
            </a:r>
            <a:endParaRPr lang="es-VE" sz="10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152806" y="4334042"/>
            <a:ext cx="16303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VE" sz="1000" dirty="0" smtClean="0"/>
              <a:t>5. Seleccionar Estructura Tarifaria </a:t>
            </a:r>
            <a:endParaRPr lang="es-VE" sz="1000" dirty="0"/>
          </a:p>
        </p:txBody>
      </p:sp>
      <p:sp>
        <p:nvSpPr>
          <p:cNvPr id="4" name="3 Rectángulo"/>
          <p:cNvSpPr/>
          <p:nvPr/>
        </p:nvSpPr>
        <p:spPr>
          <a:xfrm>
            <a:off x="4986070" y="2916584"/>
            <a:ext cx="4028540" cy="75964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15" name="14 Conector recto de flecha"/>
          <p:cNvCxnSpPr>
            <a:stCxn id="3" idx="2"/>
            <a:endCxn id="7" idx="0"/>
          </p:cNvCxnSpPr>
          <p:nvPr/>
        </p:nvCxnSpPr>
        <p:spPr>
          <a:xfrm>
            <a:off x="6965861" y="1366551"/>
            <a:ext cx="2141" cy="162682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stCxn id="7" idx="2"/>
            <a:endCxn id="8" idx="0"/>
          </p:cNvCxnSpPr>
          <p:nvPr/>
        </p:nvCxnSpPr>
        <p:spPr>
          <a:xfrm>
            <a:off x="6968002" y="1929343"/>
            <a:ext cx="0" cy="154454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stCxn id="8" idx="2"/>
          </p:cNvCxnSpPr>
          <p:nvPr/>
        </p:nvCxnSpPr>
        <p:spPr>
          <a:xfrm flipH="1">
            <a:off x="6965861" y="2791683"/>
            <a:ext cx="2141" cy="124901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9" idx="3"/>
            <a:endCxn id="10" idx="1"/>
          </p:cNvCxnSpPr>
          <p:nvPr/>
        </p:nvCxnSpPr>
        <p:spPr>
          <a:xfrm flipV="1">
            <a:off x="6861610" y="3100078"/>
            <a:ext cx="210629" cy="1143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stCxn id="10" idx="2"/>
            <a:endCxn id="12" idx="0"/>
          </p:cNvCxnSpPr>
          <p:nvPr/>
        </p:nvCxnSpPr>
        <p:spPr>
          <a:xfrm>
            <a:off x="7974419" y="3223188"/>
            <a:ext cx="0" cy="149075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12" idx="1"/>
            <a:endCxn id="11" idx="3"/>
          </p:cNvCxnSpPr>
          <p:nvPr/>
        </p:nvCxnSpPr>
        <p:spPr>
          <a:xfrm flipH="1">
            <a:off x="6861610" y="3495374"/>
            <a:ext cx="210629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flipH="1">
            <a:off x="6963720" y="3668009"/>
            <a:ext cx="2141" cy="124901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6966931" y="4209990"/>
            <a:ext cx="0" cy="154454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5 Conector recto"/>
          <p:cNvCxnSpPr>
            <a:stCxn id="13" idx="1"/>
          </p:cNvCxnSpPr>
          <p:nvPr/>
        </p:nvCxnSpPr>
        <p:spPr>
          <a:xfrm flipH="1">
            <a:off x="4452730" y="3997051"/>
            <a:ext cx="170007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 flipV="1">
            <a:off x="4452730" y="2437740"/>
            <a:ext cx="0" cy="15593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>
            <a:endCxn id="8" idx="1"/>
          </p:cNvCxnSpPr>
          <p:nvPr/>
        </p:nvCxnSpPr>
        <p:spPr>
          <a:xfrm>
            <a:off x="4452730" y="2437740"/>
            <a:ext cx="1700076" cy="0"/>
          </a:xfrm>
          <a:prstGeom prst="straightConnector1">
            <a:avLst/>
          </a:prstGeom>
          <a:ln>
            <a:tailEnd type="arrow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0" y="1199657"/>
            <a:ext cx="4200320" cy="336752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endParaRPr lang="es-VE" sz="1800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s-VE" sz="1800" dirty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Se evalúan los resultados a la luz del marco de evaluación propuestos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Si no se cumplen los objetivos se puede plantear otras estrategias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Si sí se cumplen los objetivos se elige esa política tarifaria</a:t>
            </a:r>
            <a:endParaRPr lang="es-VE" sz="1800" dirty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4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478515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1082904" y="1964647"/>
            <a:ext cx="7465873" cy="111250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138" indent="-719138">
              <a:lnSpc>
                <a:spcPct val="80000"/>
              </a:lnSpc>
            </a:pPr>
            <a:r>
              <a:rPr lang="es-ES" dirty="0" smtClean="0"/>
              <a:t>V. Reflexiones finales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Algunas Reflexiones Finales</a:t>
            </a:r>
            <a:endParaRPr lang="es-VE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1" y="1199657"/>
            <a:ext cx="8451642" cy="336752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La política tarifaria tiene muchas aristas interrelacionadas: hay </a:t>
            </a:r>
            <a:r>
              <a:rPr lang="es-VE" sz="1800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que definir el problema que queremos solucionar y los objetivos que se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buscan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Existen diversas alternativas distintas a la tarifa plana que vale la pena examinar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La política tarifaria tiene varias dimensiones que van más allá de la tarifa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Idealmente la política tarifaria debería ser definida para todos los modos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No se debe esperar a tiempos de crisis por temas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presupuestarios </a:t>
            </a: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o por elevados costos de tarifa para introducir cambios</a:t>
            </a:r>
          </a:p>
          <a:p>
            <a:pPr marL="342900" indent="-342900">
              <a:buFont typeface="+mj-lt"/>
              <a:buAutoNum type="arabicPeriod"/>
            </a:pPr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Es necesario monitorear la evolución de la tarifa técnica para ver si es necesario introducir cambios a la política tarifaria</a:t>
            </a:r>
          </a:p>
        </p:txBody>
      </p:sp>
    </p:spTree>
    <p:extLst>
      <p:ext uri="{BB962C8B-B14F-4D97-AF65-F5344CB8AC3E}">
        <p14:creationId xmlns:p14="http://schemas.microsoft.com/office/powerpoint/2010/main" val="253775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aptura de pantalla 2013-06-06 a la(s) 12.22.20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47323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8313" y="317933"/>
            <a:ext cx="7285969" cy="48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3200" b="1" spc="-150" dirty="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Detrás de todo lo </a:t>
            </a:r>
            <a:r>
              <a:rPr lang="es-ES" sz="3200" b="1" spc="-150" smtClean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que hacemos estás tú.</a:t>
            </a:r>
            <a:endParaRPr lang="en-US" sz="3200" b="1" spc="-15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16" name="Group 19"/>
          <p:cNvGrpSpPr/>
          <p:nvPr/>
        </p:nvGrpSpPr>
        <p:grpSpPr>
          <a:xfrm rot="5400000">
            <a:off x="6276929" y="2298767"/>
            <a:ext cx="1449992" cy="2378186"/>
            <a:chOff x="6360508" y="1118112"/>
            <a:chExt cx="1449992" cy="2378186"/>
          </a:xfrm>
        </p:grpSpPr>
        <p:sp>
          <p:nvSpPr>
            <p:cNvPr id="18" name="Rectangle 21"/>
            <p:cNvSpPr/>
            <p:nvPr/>
          </p:nvSpPr>
          <p:spPr>
            <a:xfrm>
              <a:off x="6730500" y="1495425"/>
              <a:ext cx="540000" cy="540000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</a:t>
              </a:r>
              <a:endParaRPr lang="en-US" dirty="0"/>
            </a:p>
          </p:txBody>
        </p:sp>
        <p:sp>
          <p:nvSpPr>
            <p:cNvPr id="19" name="Rectangle 23"/>
            <p:cNvSpPr/>
            <p:nvPr/>
          </p:nvSpPr>
          <p:spPr>
            <a:xfrm>
              <a:off x="7145616" y="2997479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4"/>
            <p:cNvSpPr/>
            <p:nvPr/>
          </p:nvSpPr>
          <p:spPr>
            <a:xfrm>
              <a:off x="6984454" y="1118112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5"/>
            <p:cNvSpPr/>
            <p:nvPr/>
          </p:nvSpPr>
          <p:spPr>
            <a:xfrm>
              <a:off x="7270499" y="2866078"/>
              <a:ext cx="245672" cy="245672"/>
            </a:xfrm>
            <a:prstGeom prst="rect">
              <a:avLst/>
            </a:prstGeom>
            <a:solidFill>
              <a:srgbClr val="4AAA42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7"/>
            <p:cNvSpPr>
              <a:spLocks/>
            </p:cNvSpPr>
            <p:nvPr/>
          </p:nvSpPr>
          <p:spPr>
            <a:xfrm>
              <a:off x="7016913" y="1783425"/>
              <a:ext cx="252000" cy="2520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28"/>
            <p:cNvSpPr>
              <a:spLocks/>
            </p:cNvSpPr>
            <p:nvPr/>
          </p:nvSpPr>
          <p:spPr>
            <a:xfrm>
              <a:off x="6482175" y="3119415"/>
              <a:ext cx="252000" cy="25200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1"/>
            <p:cNvSpPr/>
            <p:nvPr/>
          </p:nvSpPr>
          <p:spPr>
            <a:xfrm>
              <a:off x="7270500" y="2031750"/>
              <a:ext cx="540000" cy="540000"/>
            </a:xfrm>
            <a:prstGeom prst="rect">
              <a:avLst/>
            </a:prstGeom>
            <a:solidFill>
              <a:srgbClr val="4FBB49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2"/>
            <p:cNvSpPr/>
            <p:nvPr/>
          </p:nvSpPr>
          <p:spPr>
            <a:xfrm>
              <a:off x="6485391" y="2035425"/>
              <a:ext cx="248784" cy="248784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5"/>
            <p:cNvSpPr/>
            <p:nvPr/>
          </p:nvSpPr>
          <p:spPr>
            <a:xfrm>
              <a:off x="7685616" y="2446867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8"/>
            <p:cNvSpPr/>
            <p:nvPr/>
          </p:nvSpPr>
          <p:spPr>
            <a:xfrm>
              <a:off x="6360508" y="3371415"/>
              <a:ext cx="124883" cy="124883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40"/>
            <p:cNvSpPr/>
            <p:nvPr/>
          </p:nvSpPr>
          <p:spPr>
            <a:xfrm>
              <a:off x="6730500" y="1242995"/>
              <a:ext cx="249284" cy="249284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3813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157" y="0"/>
            <a:ext cx="6429601" cy="473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1091157" y="3197337"/>
            <a:ext cx="3926116" cy="115248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VE" sz="1800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“Si sólo tuviera una hora para salvar al mundo, me gastaría 55 minutos definiendo el problema y sólo 5 minutos encontrando la solución”</a:t>
            </a:r>
          </a:p>
        </p:txBody>
      </p:sp>
    </p:spTree>
    <p:extLst>
      <p:ext uri="{BB962C8B-B14F-4D97-AF65-F5344CB8AC3E}">
        <p14:creationId xmlns:p14="http://schemas.microsoft.com/office/powerpoint/2010/main" val="24212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¿Cuál es el problema a resolver?</a:t>
            </a:r>
            <a:endParaRPr lang="es-VE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29" y="1046694"/>
            <a:ext cx="4101175" cy="365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1189" y="931245"/>
            <a:ext cx="2120319" cy="3769455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722" y="1085379"/>
            <a:ext cx="2682478" cy="357663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182" y="1030341"/>
            <a:ext cx="4526006" cy="363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95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Reflexión: ¿Qué preguntas queremos responder?</a:t>
            </a:r>
            <a:endParaRPr lang="es-VE" sz="24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938088"/>
            <a:ext cx="9144000" cy="37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252412" y="1260061"/>
            <a:ext cx="4880307" cy="3148057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s-VE" sz="1800" b="1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¿Cómo definir la tarifa del Metro y el </a:t>
            </a:r>
            <a:r>
              <a:rPr lang="es-VE" sz="1800" b="1" dirty="0" err="1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Metrobus</a:t>
            </a:r>
            <a:r>
              <a:rPr lang="es-VE" sz="1800" b="1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b="1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¿Cómo establecer las tarifas del transporte público de la ciudad?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b="1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¿Cómo establecer la </a:t>
            </a:r>
            <a:r>
              <a:rPr lang="es-VE" sz="1800" b="1" u="sng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política tarifaria</a:t>
            </a:r>
            <a:r>
              <a:rPr lang="es-VE" sz="1800" b="1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 del transporte público en la ciudad?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b="1" dirty="0" smtClean="0">
                <a:solidFill>
                  <a:schemeClr val="accent2">
                    <a:lumMod val="75000"/>
                  </a:schemeClr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¿Cómo establecer la </a:t>
            </a:r>
            <a:r>
              <a:rPr lang="es-VE" sz="1800" b="1" u="sng" dirty="0" smtClean="0">
                <a:solidFill>
                  <a:schemeClr val="accent2">
                    <a:lumMod val="75000"/>
                  </a:schemeClr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política tarifaria</a:t>
            </a:r>
            <a:r>
              <a:rPr lang="es-VE" sz="1800" b="1" dirty="0" smtClean="0">
                <a:solidFill>
                  <a:schemeClr val="accent2">
                    <a:lumMod val="75000"/>
                  </a:schemeClr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 de todos los modos de transporte?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VE" sz="1800" b="1" dirty="0" smtClean="0">
                <a:solidFill>
                  <a:srgbClr val="C05350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¿Qué objetivo se debe buscar al establecer la </a:t>
            </a:r>
            <a:r>
              <a:rPr lang="es-VE" sz="1800" b="1" u="sng" dirty="0" smtClean="0">
                <a:solidFill>
                  <a:srgbClr val="C05350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política tarifaria</a:t>
            </a:r>
            <a:r>
              <a:rPr lang="es-VE" sz="1800" b="1" dirty="0" smtClean="0">
                <a:solidFill>
                  <a:srgbClr val="C05350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?</a:t>
            </a:r>
          </a:p>
          <a:p>
            <a:endParaRPr lang="es-VE" sz="1800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0562"/>
            <a:ext cx="9144000" cy="378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8069" y="1784381"/>
            <a:ext cx="7925431" cy="2156603"/>
          </a:xfrm>
          <a:solidFill>
            <a:schemeClr val="bg1">
              <a:alpha val="52000"/>
            </a:schemeClr>
          </a:solidFill>
        </p:spPr>
        <p:txBody>
          <a:bodyPr/>
          <a:lstStyle/>
          <a:p>
            <a:r>
              <a:rPr lang="es-VE" sz="1800" b="1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La política tarifaria es definida como los principios, objetivos, y restricciones que influencian la gestión del transporte público en lo relacionado con la definición, y el recaudo de las tarifas.</a:t>
            </a:r>
          </a:p>
          <a:p>
            <a:endParaRPr lang="es-VE" sz="1800" b="1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r>
              <a:rPr lang="es-VE" sz="1800" b="1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La política tarifaria tiene que ver con todos aspectos relacionados con el desarrollo de su estructura</a:t>
            </a:r>
            <a:r>
              <a:rPr lang="es-VE" sz="1800" b="1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;</a:t>
            </a:r>
            <a:r>
              <a:rPr lang="es-VE" sz="1800" b="1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 su tarificación; y la definición de los métodos de pago, control y recarga.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¿Qué es política tarifaria del transporte público?</a:t>
            </a:r>
            <a:endParaRPr lang="es-VE" sz="2400" dirty="0"/>
          </a:p>
        </p:txBody>
      </p:sp>
    </p:spTree>
    <p:extLst>
      <p:ext uri="{BB962C8B-B14F-4D97-AF65-F5344CB8AC3E}">
        <p14:creationId xmlns:p14="http://schemas.microsoft.com/office/powerpoint/2010/main" val="9775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8138" y="-478515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4"/>
          <p:cNvSpPr txBox="1">
            <a:spLocks/>
          </p:cNvSpPr>
          <p:nvPr/>
        </p:nvSpPr>
        <p:spPr>
          <a:xfrm>
            <a:off x="1082904" y="1964647"/>
            <a:ext cx="7465873" cy="1112507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138" indent="-719138">
              <a:lnSpc>
                <a:spcPct val="80000"/>
              </a:lnSpc>
            </a:pPr>
            <a:r>
              <a:rPr lang="es-ES" dirty="0" smtClean="0"/>
              <a:t>II. Parámetros de la política </a:t>
            </a:r>
            <a:r>
              <a:rPr lang="es-VE" dirty="0" smtClean="0"/>
              <a:t>tarifaria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9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3411"/>
            <a:ext cx="9136809" cy="374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7188" y="-23812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10" y="1458437"/>
            <a:ext cx="3577718" cy="2069767"/>
          </a:xfrm>
          <a:solidFill>
            <a:schemeClr val="bg1">
              <a:alpha val="25000"/>
            </a:schemeClr>
          </a:solidFill>
        </p:spPr>
        <p:txBody>
          <a:bodyPr/>
          <a:lstStyle/>
          <a:p>
            <a:endParaRPr lang="es-VE" sz="1800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s-VE" sz="1800" b="1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Estructura tarifaria</a:t>
            </a:r>
          </a:p>
          <a:p>
            <a:pPr marL="342900" indent="-342900">
              <a:buFont typeface="+mj-lt"/>
              <a:buAutoNum type="alphaUcPeriod"/>
            </a:pPr>
            <a:r>
              <a:rPr lang="es-VE" sz="1800" b="1" dirty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Tarificación/Precios</a:t>
            </a:r>
            <a:endParaRPr lang="es-VE" sz="1800" dirty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  <a:p>
            <a:pPr marL="342900" indent="-342900">
              <a:buFont typeface="+mj-lt"/>
              <a:buAutoNum type="alphaUcPeriod"/>
            </a:pPr>
            <a:r>
              <a:rPr lang="es-VE" sz="1800" b="1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Métodos/medios de pago</a:t>
            </a:r>
          </a:p>
          <a:p>
            <a:pPr marL="342900" indent="-342900">
              <a:buFont typeface="+mj-lt"/>
              <a:buAutoNum type="alphaUcPeriod"/>
            </a:pPr>
            <a:r>
              <a:rPr lang="es-VE" sz="1800" b="1" dirty="0" smtClean="0">
                <a:solidFill>
                  <a:schemeClr val="tx1"/>
                </a:solidFill>
                <a:latin typeface="Myriad Pro Light" pitchFamily="34" charset="0"/>
                <a:ea typeface="Myriad Pro Light" pitchFamily="34" charset="0"/>
                <a:cs typeface="Myriad Pro Light" pitchFamily="34" charset="0"/>
              </a:rPr>
              <a:t>Forma de pago</a:t>
            </a:r>
            <a:endParaRPr lang="es-VE" sz="1800" dirty="0" smtClean="0">
              <a:solidFill>
                <a:schemeClr val="tx1"/>
              </a:solidFill>
              <a:latin typeface="Myriad Pro Light" pitchFamily="34" charset="0"/>
              <a:ea typeface="Myriad Pro Light" pitchFamily="34" charset="0"/>
              <a:cs typeface="Myriad Pro Light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VE" sz="2400" dirty="0" smtClean="0"/>
              <a:t>Parámetros Involucrados en la Política Tarifaria</a:t>
            </a:r>
            <a:endParaRPr lang="es-VE" sz="2400" dirty="0"/>
          </a:p>
        </p:txBody>
      </p:sp>
    </p:spTree>
    <p:extLst>
      <p:ext uri="{BB962C8B-B14F-4D97-AF65-F5344CB8AC3E}">
        <p14:creationId xmlns:p14="http://schemas.microsoft.com/office/powerpoint/2010/main" val="31116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8C9B1B621ADFC4E947B632DA6458B15" ma:contentTypeVersion="0" ma:contentTypeDescription="Crear nuevo documento." ma:contentTypeScope="" ma:versionID="d6b67b9b5801bb6dcbe0be135b7c4ad9">
  <xsd:schema xmlns:xsd="http://www.w3.org/2001/XMLSchema" xmlns:p="http://schemas.microsoft.com/office/2006/metadata/properties" targetNamespace="http://schemas.microsoft.com/office/2006/metadata/properties" ma:root="true" ma:fieldsID="b004d877ca112f136821ba8115f647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99F506-9885-4BDF-BCBD-2FA1196F32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0EEC26F8-331C-4135-B7A6-C7C1FD323F1B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CFB2965A-3727-4449-8AE9-0D9961D7C6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40133</TotalTime>
  <Words>1802</Words>
  <Application>Microsoft Office PowerPoint</Application>
  <PresentationFormat>On-screen Show (16:9)</PresentationFormat>
  <Paragraphs>239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Ayala</dc:creator>
  <cp:lastModifiedBy>harveyscorcia</cp:lastModifiedBy>
  <cp:revision>619</cp:revision>
  <dcterms:created xsi:type="dcterms:W3CDTF">2013-07-19T20:47:40Z</dcterms:created>
  <dcterms:modified xsi:type="dcterms:W3CDTF">2017-05-05T17:52:59Z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0x01010088C9B1B621ADFC4E947B632DA6458B15</vt:lpwstr>
  </property>
</Properties>
</file>