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28"/>
  </p:notesMasterIdLst>
  <p:sldIdLst>
    <p:sldId id="256" r:id="rId5"/>
    <p:sldId id="357" r:id="rId6"/>
    <p:sldId id="384" r:id="rId7"/>
    <p:sldId id="370" r:id="rId8"/>
    <p:sldId id="369" r:id="rId9"/>
    <p:sldId id="371" r:id="rId10"/>
    <p:sldId id="368" r:id="rId11"/>
    <p:sldId id="378" r:id="rId12"/>
    <p:sldId id="377" r:id="rId13"/>
    <p:sldId id="379" r:id="rId14"/>
    <p:sldId id="383" r:id="rId15"/>
    <p:sldId id="374" r:id="rId16"/>
    <p:sldId id="376" r:id="rId17"/>
    <p:sldId id="372" r:id="rId18"/>
    <p:sldId id="373" r:id="rId19"/>
    <p:sldId id="380" r:id="rId20"/>
    <p:sldId id="382" r:id="rId21"/>
    <p:sldId id="385" r:id="rId22"/>
    <p:sldId id="386" r:id="rId23"/>
    <p:sldId id="375" r:id="rId24"/>
    <p:sldId id="381" r:id="rId25"/>
    <p:sldId id="387" r:id="rId26"/>
    <p:sldId id="388" r:id="rId27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59">
          <p15:clr>
            <a:srgbClr val="A4A3A4"/>
          </p15:clr>
        </p15:guide>
        <p15:guide id="2" orient="horz" pos="1619">
          <p15:clr>
            <a:srgbClr val="A4A3A4"/>
          </p15:clr>
        </p15:guide>
        <p15:guide id="3" orient="horz" pos="2981">
          <p15:clr>
            <a:srgbClr val="A4A3A4"/>
          </p15:clr>
        </p15:guide>
        <p15:guide id="4" orient="horz" pos="942">
          <p15:clr>
            <a:srgbClr val="A4A3A4"/>
          </p15:clr>
        </p15:guide>
        <p15:guide id="5" orient="horz" pos="2307">
          <p15:clr>
            <a:srgbClr val="A4A3A4"/>
          </p15:clr>
        </p15:guide>
        <p15:guide id="6" pos="5603">
          <p15:clr>
            <a:srgbClr val="A4A3A4"/>
          </p15:clr>
        </p15:guide>
        <p15:guide id="7" pos="2879">
          <p15:clr>
            <a:srgbClr val="A4A3A4"/>
          </p15:clr>
        </p15:guide>
        <p15:guide id="8" pos="2202">
          <p15:clr>
            <a:srgbClr val="A4A3A4"/>
          </p15:clr>
        </p15:guide>
        <p15:guide id="9" pos="838">
          <p15:clr>
            <a:srgbClr val="A4A3A4"/>
          </p15:clr>
        </p15:guide>
        <p15:guide id="10" pos="155">
          <p15:clr>
            <a:srgbClr val="A4A3A4"/>
          </p15:clr>
        </p15:guide>
        <p15:guide id="11" pos="3559">
          <p15:clr>
            <a:srgbClr val="A4A3A4"/>
          </p15:clr>
        </p15:guide>
        <p15:guide id="12" pos="4242">
          <p15:clr>
            <a:srgbClr val="A4A3A4"/>
          </p15:clr>
        </p15:guide>
        <p15:guide id="13" pos="4924">
          <p15:clr>
            <a:srgbClr val="A4A3A4"/>
          </p15:clr>
        </p15:guide>
        <p15:guide id="14" pos="151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FBB49"/>
    <a:srgbClr val="4AAA42"/>
    <a:srgbClr val="0088DB"/>
    <a:srgbClr val="005688"/>
    <a:srgbClr val="00436B"/>
    <a:srgbClr val="367F31"/>
    <a:srgbClr val="0075B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2808" autoAdjust="0"/>
    <p:restoredTop sz="94618" autoAdjust="0"/>
  </p:normalViewPr>
  <p:slideViewPr>
    <p:cSldViewPr snapToGrid="0" snapToObjects="1" showGuides="1">
      <p:cViewPr varScale="1">
        <p:scale>
          <a:sx n="98" d="100"/>
          <a:sy n="98" d="100"/>
        </p:scale>
        <p:origin x="978" y="84"/>
      </p:cViewPr>
      <p:guideLst>
        <p:guide orient="horz" pos="259"/>
        <p:guide orient="horz" pos="1619"/>
        <p:guide orient="horz" pos="2981"/>
        <p:guide orient="horz" pos="942"/>
        <p:guide orient="horz" pos="2307"/>
        <p:guide pos="5603"/>
        <p:guide pos="2879"/>
        <p:guide pos="2202"/>
        <p:guide pos="838"/>
        <p:guide pos="155"/>
        <p:guide pos="3559"/>
        <p:guide pos="4242"/>
        <p:guide pos="4924"/>
        <p:guide pos="1519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806"/>
    </p:cViewPr>
  </p:sorterViewPr>
  <p:notesViewPr>
    <p:cSldViewPr snapToGrid="0" snapToObjects="1">
      <p:cViewPr varScale="1">
        <p:scale>
          <a:sx n="55" d="100"/>
          <a:sy n="55" d="100"/>
        </p:scale>
        <p:origin x="-2844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Eduardo\Documents\CAF_Observatorio\Taller%20Panama%20Maio%202017\Doc%20viagem%20e%20P%20POINT\PANAMA%20dados%20CAF%202014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Eduardo\Documents\CAF_Observatorio\Taller%20Panama%20Maio%202017\Doc%20viagem%20e%20P%20POINT\PANAMA%20dados%20CAF%202014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Eduardo\Documents\CAF_Observatorio\Taller%20Panama%20Maio%202017\Doc%20viagem%20e%20P%20POINT\PANAMA%20dados%20CAF%202014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Eduardo\Documents\CAF_Observatorio\Taller%20Panama%20Maio%202017\Doc%20viagem%20e%20P%20POINT\PANAMA%20dados%20CAF%202014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Eduardo\Documents\CAF_Observatorio\Taller%20Panama%20Maio%202017\Doc%20viagem%20e%20P%20POINT\PANAMA%20dados%20CAF%202014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Eduardo\Documents\CAF_Observatorio\Taller%20Panama%20Maio%202017\Doc%20viagem%20e%20P%20POINT\PANAMA%20dados%20CAF%202014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s-ES" noProof="0" dirty="0" smtClean="0"/>
              <a:t>Vehículos de transporte colectivo, 29 AM, 2014 </a:t>
            </a:r>
            <a:endParaRPr lang="es-ES" noProof="0" dirty="0"/>
          </a:p>
        </c:rich>
      </c:tx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'C8 flota TC (2)'!$B$35</c:f>
              <c:strCache>
                <c:ptCount val="1"/>
                <c:pt idx="0">
                  <c:v>Total 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/>
                </a:pPr>
                <a:endParaRPr lang="es-P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'C8 flota TC (2)'!$C$5:$L$5</c:f>
              <c:strCache>
                <c:ptCount val="10"/>
                <c:pt idx="0">
                  <c:v>Táxis coletivos</c:v>
                </c:pt>
                <c:pt idx="1">
                  <c:v>Jeeps</c:v>
                </c:pt>
                <c:pt idx="2">
                  <c:v>Combi/ Vans</c:v>
                </c:pt>
                <c:pt idx="3">
                  <c:v>Microbus</c:v>
                </c:pt>
                <c:pt idx="4">
                  <c:v>Bus estándar</c:v>
                </c:pt>
                <c:pt idx="5">
                  <c:v>Articulado</c:v>
                </c:pt>
                <c:pt idx="6">
                  <c:v>Bi-articulado</c:v>
                </c:pt>
                <c:pt idx="7">
                  <c:v>Tren</c:v>
                </c:pt>
                <c:pt idx="8">
                  <c:v>Metro</c:v>
                </c:pt>
                <c:pt idx="9">
                  <c:v>Tranvía</c:v>
                </c:pt>
              </c:strCache>
            </c:strRef>
          </c:cat>
          <c:val>
            <c:numRef>
              <c:f>'C8 flota TC (2)'!$C$35:$L$35</c:f>
              <c:numCache>
                <c:formatCode>#,##0</c:formatCode>
                <c:ptCount val="10"/>
                <c:pt idx="0">
                  <c:v>23920</c:v>
                </c:pt>
                <c:pt idx="1">
                  <c:v>5099</c:v>
                </c:pt>
                <c:pt idx="2">
                  <c:v>132375</c:v>
                </c:pt>
                <c:pt idx="3">
                  <c:v>91853.665343762012</c:v>
                </c:pt>
                <c:pt idx="4">
                  <c:v>114950.75275699388</c:v>
                </c:pt>
                <c:pt idx="5">
                  <c:v>9503.6675818809235</c:v>
                </c:pt>
                <c:pt idx="6">
                  <c:v>1004.3763751535025</c:v>
                </c:pt>
                <c:pt idx="7">
                  <c:v>4205</c:v>
                </c:pt>
                <c:pt idx="8">
                  <c:v>6414</c:v>
                </c:pt>
                <c:pt idx="9">
                  <c:v>17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80841952"/>
        <c:axId val="180842512"/>
      </c:barChart>
      <c:catAx>
        <c:axId val="18084195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180842512"/>
        <c:crosses val="autoZero"/>
        <c:auto val="1"/>
        <c:lblAlgn val="ctr"/>
        <c:lblOffset val="100"/>
        <c:noMultiLvlLbl val="0"/>
      </c:catAx>
      <c:valAx>
        <c:axId val="180842512"/>
        <c:scaling>
          <c:orientation val="minMax"/>
        </c:scaling>
        <c:delete val="0"/>
        <c:axPos val="l"/>
        <c:numFmt formatCode="#,##0" sourceLinked="1"/>
        <c:majorTickMark val="out"/>
        <c:minorTickMark val="none"/>
        <c:tickLblPos val="nextTo"/>
        <c:crossAx val="180841952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s-ES" noProof="0" dirty="0" smtClean="0"/>
              <a:t>Prioridad para ómnibus sobre extensión de las vías, 2014 (%)</a:t>
            </a:r>
            <a:endParaRPr lang="es-ES" noProof="0" dirty="0"/>
          </a:p>
        </c:rich>
      </c:tx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'C6 priori TC (2)'!$G$5</c:f>
              <c:strCache>
                <c:ptCount val="1"/>
                <c:pt idx="0">
                  <c:v>Prioridad sobre extensión de las vías (%)</c:v>
                </c:pt>
              </c:strCache>
            </c:strRef>
          </c:tx>
          <c:invertIfNegative val="0"/>
          <c:cat>
            <c:strRef>
              <c:f>'C6 priori TC (2)'!$B$6:$B$34</c:f>
              <c:strCache>
                <c:ptCount val="29"/>
                <c:pt idx="0">
                  <c:v>Barranquilla</c:v>
                </c:pt>
                <c:pt idx="1">
                  <c:v>B. Horizonte</c:v>
                </c:pt>
                <c:pt idx="2">
                  <c:v>Bogotá</c:v>
                </c:pt>
                <c:pt idx="3">
                  <c:v>Brasília</c:v>
                </c:pt>
                <c:pt idx="4">
                  <c:v>Buenos Aires</c:v>
                </c:pt>
                <c:pt idx="5">
                  <c:v>Cali</c:v>
                </c:pt>
                <c:pt idx="6">
                  <c:v>Caracas</c:v>
                </c:pt>
                <c:pt idx="7">
                  <c:v>Cd. México</c:v>
                </c:pt>
                <c:pt idx="8">
                  <c:v>Curitiba</c:v>
                </c:pt>
                <c:pt idx="9">
                  <c:v>Florianópolis</c:v>
                </c:pt>
                <c:pt idx="10">
                  <c:v>Guadalajara</c:v>
                </c:pt>
                <c:pt idx="11">
                  <c:v>León</c:v>
                </c:pt>
                <c:pt idx="12">
                  <c:v>Lima</c:v>
                </c:pt>
                <c:pt idx="13">
                  <c:v>Manaus</c:v>
                </c:pt>
                <c:pt idx="14">
                  <c:v>Medellín</c:v>
                </c:pt>
                <c:pt idx="15">
                  <c:v>Montería</c:v>
                </c:pt>
                <c:pt idx="16">
                  <c:v>Montevideo</c:v>
                </c:pt>
                <c:pt idx="17">
                  <c:v>Panamá</c:v>
                </c:pt>
                <c:pt idx="18">
                  <c:v>Pereira</c:v>
                </c:pt>
                <c:pt idx="19">
                  <c:v>Porto Alegre</c:v>
                </c:pt>
                <c:pt idx="20">
                  <c:v>Quito</c:v>
                </c:pt>
                <c:pt idx="21">
                  <c:v>Recife</c:v>
                </c:pt>
                <c:pt idx="22">
                  <c:v>R. Janeiro</c:v>
                </c:pt>
                <c:pt idx="23">
                  <c:v>Rosario</c:v>
                </c:pt>
                <c:pt idx="24">
                  <c:v>Salvador</c:v>
                </c:pt>
                <c:pt idx="25">
                  <c:v>San José</c:v>
                </c:pt>
                <c:pt idx="26">
                  <c:v>S. C. Sierra</c:v>
                </c:pt>
                <c:pt idx="27">
                  <c:v>Santiago1</c:v>
                </c:pt>
                <c:pt idx="28">
                  <c:v>São Paulo</c:v>
                </c:pt>
              </c:strCache>
            </c:strRef>
          </c:cat>
          <c:val>
            <c:numRef>
              <c:f>'C6 priori TC (2)'!$G$6:$G$34</c:f>
              <c:numCache>
                <c:formatCode>0.0</c:formatCode>
                <c:ptCount val="29"/>
                <c:pt idx="0">
                  <c:v>0.88697555171037679</c:v>
                </c:pt>
                <c:pt idx="1">
                  <c:v>0.31459586531148526</c:v>
                </c:pt>
                <c:pt idx="2">
                  <c:v>1.2680348486633639</c:v>
                </c:pt>
                <c:pt idx="3">
                  <c:v>1.8044309920556858</c:v>
                </c:pt>
                <c:pt idx="4">
                  <c:v>0.20225064068446774</c:v>
                </c:pt>
                <c:pt idx="5">
                  <c:v>1.6275096112772318</c:v>
                </c:pt>
                <c:pt idx="6">
                  <c:v>0.19282112132898216</c:v>
                </c:pt>
                <c:pt idx="7">
                  <c:v>1.2676549213491708</c:v>
                </c:pt>
                <c:pt idx="8">
                  <c:v>0.96901473830799578</c:v>
                </c:pt>
                <c:pt idx="9">
                  <c:v>0</c:v>
                </c:pt>
                <c:pt idx="10">
                  <c:v>0.15327138614809888</c:v>
                </c:pt>
                <c:pt idx="11">
                  <c:v>0.56285178236397881</c:v>
                </c:pt>
                <c:pt idx="12">
                  <c:v>0.25153436245925948</c:v>
                </c:pt>
                <c:pt idx="13">
                  <c:v>0</c:v>
                </c:pt>
                <c:pt idx="14">
                  <c:v>0.69339741434877977</c:v>
                </c:pt>
                <c:pt idx="15">
                  <c:v>0</c:v>
                </c:pt>
                <c:pt idx="16">
                  <c:v>0.9494187030111958</c:v>
                </c:pt>
                <c:pt idx="17">
                  <c:v>0.17071338685604526</c:v>
                </c:pt>
                <c:pt idx="18">
                  <c:v>3.0062530062530022</c:v>
                </c:pt>
                <c:pt idx="19">
                  <c:v>0.5553833306237359</c:v>
                </c:pt>
                <c:pt idx="20">
                  <c:v>1.6544858145824943</c:v>
                </c:pt>
                <c:pt idx="21">
                  <c:v>0.13507429085997325</c:v>
                </c:pt>
                <c:pt idx="22">
                  <c:v>0.88477101474141762</c:v>
                </c:pt>
                <c:pt idx="23">
                  <c:v>0.39889283305258022</c:v>
                </c:pt>
                <c:pt idx="24">
                  <c:v>1.2218542877809593</c:v>
                </c:pt>
                <c:pt idx="25">
                  <c:v>0</c:v>
                </c:pt>
                <c:pt idx="26">
                  <c:v>0.30331979937903153</c:v>
                </c:pt>
                <c:pt idx="27">
                  <c:v>0.69339384770549672</c:v>
                </c:pt>
                <c:pt idx="28">
                  <c:v>1.4792064955396944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80844752"/>
        <c:axId val="180845312"/>
      </c:barChart>
      <c:catAx>
        <c:axId val="18084475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180845312"/>
        <c:crosses val="autoZero"/>
        <c:auto val="1"/>
        <c:lblAlgn val="ctr"/>
        <c:lblOffset val="100"/>
        <c:noMultiLvlLbl val="0"/>
      </c:catAx>
      <c:valAx>
        <c:axId val="180845312"/>
        <c:scaling>
          <c:orientation val="minMax"/>
        </c:scaling>
        <c:delete val="0"/>
        <c:axPos val="l"/>
        <c:majorGridlines/>
        <c:numFmt formatCode="0.0" sourceLinked="1"/>
        <c:majorTickMark val="out"/>
        <c:minorTickMark val="none"/>
        <c:tickLblPos val="nextTo"/>
        <c:crossAx val="180844752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pt-BR" sz="1200" dirty="0"/>
              <a:t>Tarifa básica </a:t>
            </a:r>
            <a:r>
              <a:rPr lang="pt-BR" sz="1200" dirty="0" smtClean="0"/>
              <a:t>de transporte </a:t>
            </a:r>
            <a:r>
              <a:rPr lang="pt-BR" sz="1200" dirty="0"/>
              <a:t>público, 2014</a:t>
            </a:r>
          </a:p>
        </c:rich>
      </c:tx>
      <c:layout>
        <c:manualLayout>
          <c:xMode val="edge"/>
          <c:yMode val="edge"/>
          <c:x val="0.25408626632514386"/>
          <c:y val="0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10157622616450064"/>
          <c:y val="5.8679641956146979E-2"/>
          <c:w val="0.73737058470100858"/>
          <c:h val="0.83121518901046343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'C11 tar min (2)'!$B$7</c:f>
              <c:strCache>
                <c:ptCount val="1"/>
                <c:pt idx="0">
                  <c:v>Ómnibus</c:v>
                </c:pt>
              </c:strCache>
            </c:strRef>
          </c:tx>
          <c:invertIfNegative val="0"/>
          <c:cat>
            <c:strRef>
              <c:f>'C11 tar min (2)'!$A$8:$A$36</c:f>
              <c:strCache>
                <c:ptCount val="29"/>
                <c:pt idx="0">
                  <c:v>Barranquilla</c:v>
                </c:pt>
                <c:pt idx="1">
                  <c:v>B. Horizonte</c:v>
                </c:pt>
                <c:pt idx="2">
                  <c:v>Bogotá</c:v>
                </c:pt>
                <c:pt idx="3">
                  <c:v>Brasília</c:v>
                </c:pt>
                <c:pt idx="4">
                  <c:v>Buenos Aires</c:v>
                </c:pt>
                <c:pt idx="5">
                  <c:v>Cali</c:v>
                </c:pt>
                <c:pt idx="6">
                  <c:v>Caracas</c:v>
                </c:pt>
                <c:pt idx="7">
                  <c:v>Cd. México</c:v>
                </c:pt>
                <c:pt idx="8">
                  <c:v>Curitiba</c:v>
                </c:pt>
                <c:pt idx="9">
                  <c:v>Florianópolis</c:v>
                </c:pt>
                <c:pt idx="10">
                  <c:v>Guadalajara</c:v>
                </c:pt>
                <c:pt idx="11">
                  <c:v>León</c:v>
                </c:pt>
                <c:pt idx="12">
                  <c:v>Lima</c:v>
                </c:pt>
                <c:pt idx="13">
                  <c:v>Manaus</c:v>
                </c:pt>
                <c:pt idx="14">
                  <c:v>Medellín</c:v>
                </c:pt>
                <c:pt idx="15">
                  <c:v>Montería</c:v>
                </c:pt>
                <c:pt idx="16">
                  <c:v>Montevideo</c:v>
                </c:pt>
                <c:pt idx="17">
                  <c:v>Panamá</c:v>
                </c:pt>
                <c:pt idx="18">
                  <c:v>Pereira</c:v>
                </c:pt>
                <c:pt idx="19">
                  <c:v>Porto Alegre</c:v>
                </c:pt>
                <c:pt idx="20">
                  <c:v>Quito</c:v>
                </c:pt>
                <c:pt idx="21">
                  <c:v>Recife</c:v>
                </c:pt>
                <c:pt idx="22">
                  <c:v>R. Janeiro</c:v>
                </c:pt>
                <c:pt idx="23">
                  <c:v>Rosario</c:v>
                </c:pt>
                <c:pt idx="24">
                  <c:v>Salvador</c:v>
                </c:pt>
                <c:pt idx="25">
                  <c:v>San José</c:v>
                </c:pt>
                <c:pt idx="26">
                  <c:v>S. C. Sierra</c:v>
                </c:pt>
                <c:pt idx="27">
                  <c:v>Santiago</c:v>
                </c:pt>
                <c:pt idx="28">
                  <c:v>São Paulo</c:v>
                </c:pt>
              </c:strCache>
            </c:strRef>
          </c:cat>
          <c:val>
            <c:numRef>
              <c:f>'C11 tar min (2)'!$B$8:$B$36</c:f>
              <c:numCache>
                <c:formatCode>0.00</c:formatCode>
                <c:ptCount val="29"/>
                <c:pt idx="0">
                  <c:v>0.71056569388829904</c:v>
                </c:pt>
                <c:pt idx="1">
                  <c:v>1.0730825708799281</c:v>
                </c:pt>
                <c:pt idx="2">
                  <c:v>0.6269697299014404</c:v>
                </c:pt>
                <c:pt idx="3">
                  <c:v>0.75304040061749511</c:v>
                </c:pt>
                <c:pt idx="4">
                  <c:v>0.35083615951350716</c:v>
                </c:pt>
                <c:pt idx="5">
                  <c:v>0.66876771189486972</c:v>
                </c:pt>
                <c:pt idx="6">
                  <c:v>0.95238095238095244</c:v>
                </c:pt>
                <c:pt idx="7">
                  <c:v>0.37313432835820892</c:v>
                </c:pt>
                <c:pt idx="8">
                  <c:v>1.0166045408336157</c:v>
                </c:pt>
                <c:pt idx="9">
                  <c:v>1.0354305508490518</c:v>
                </c:pt>
                <c:pt idx="10">
                  <c:v>0.74626865671641784</c:v>
                </c:pt>
                <c:pt idx="11">
                  <c:v>0.59701492537313428</c:v>
                </c:pt>
                <c:pt idx="12">
                  <c:v>0.50318685005031849</c:v>
                </c:pt>
                <c:pt idx="13">
                  <c:v>1.0354305508490518</c:v>
                </c:pt>
                <c:pt idx="14">
                  <c:v>0.75654347408107281</c:v>
                </c:pt>
                <c:pt idx="15">
                  <c:v>0.62709030100334462</c:v>
                </c:pt>
                <c:pt idx="16">
                  <c:v>0.91939720724457519</c:v>
                </c:pt>
                <c:pt idx="17">
                  <c:v>0.25</c:v>
                </c:pt>
                <c:pt idx="18">
                  <c:v>0.75236367588172837</c:v>
                </c:pt>
                <c:pt idx="19">
                  <c:v>1.1107345909108024</c:v>
                </c:pt>
                <c:pt idx="20">
                  <c:v>0.25</c:v>
                </c:pt>
                <c:pt idx="21">
                  <c:v>0.80951843066380635</c:v>
                </c:pt>
                <c:pt idx="22">
                  <c:v>1.12956060092624</c:v>
                </c:pt>
                <c:pt idx="23">
                  <c:v>0.58411214953270807</c:v>
                </c:pt>
                <c:pt idx="24">
                  <c:v>1.0542565608644903</c:v>
                </c:pt>
                <c:pt idx="25">
                  <c:v>0.25026880723740386</c:v>
                </c:pt>
                <c:pt idx="26">
                  <c:v>0.25</c:v>
                </c:pt>
                <c:pt idx="27">
                  <c:v>1.0115512628075438</c:v>
                </c:pt>
                <c:pt idx="28">
                  <c:v>1.12956060092624</c:v>
                </c:pt>
              </c:numCache>
            </c:numRef>
          </c:val>
        </c:ser>
        <c:ser>
          <c:idx val="1"/>
          <c:order val="1"/>
          <c:tx>
            <c:strRef>
              <c:f>'C11 tar min (2)'!$C$7</c:f>
              <c:strCache>
                <c:ptCount val="1"/>
                <c:pt idx="0">
                  <c:v>Microbus</c:v>
                </c:pt>
              </c:strCache>
            </c:strRef>
          </c:tx>
          <c:invertIfNegative val="0"/>
          <c:cat>
            <c:strRef>
              <c:f>'C11 tar min (2)'!$A$8:$A$36</c:f>
              <c:strCache>
                <c:ptCount val="29"/>
                <c:pt idx="0">
                  <c:v>Barranquilla</c:v>
                </c:pt>
                <c:pt idx="1">
                  <c:v>B. Horizonte</c:v>
                </c:pt>
                <c:pt idx="2">
                  <c:v>Bogotá</c:v>
                </c:pt>
                <c:pt idx="3">
                  <c:v>Brasília</c:v>
                </c:pt>
                <c:pt idx="4">
                  <c:v>Buenos Aires</c:v>
                </c:pt>
                <c:pt idx="5">
                  <c:v>Cali</c:v>
                </c:pt>
                <c:pt idx="6">
                  <c:v>Caracas</c:v>
                </c:pt>
                <c:pt idx="7">
                  <c:v>Cd. México</c:v>
                </c:pt>
                <c:pt idx="8">
                  <c:v>Curitiba</c:v>
                </c:pt>
                <c:pt idx="9">
                  <c:v>Florianópolis</c:v>
                </c:pt>
                <c:pt idx="10">
                  <c:v>Guadalajara</c:v>
                </c:pt>
                <c:pt idx="11">
                  <c:v>León</c:v>
                </c:pt>
                <c:pt idx="12">
                  <c:v>Lima</c:v>
                </c:pt>
                <c:pt idx="13">
                  <c:v>Manaus</c:v>
                </c:pt>
                <c:pt idx="14">
                  <c:v>Medellín</c:v>
                </c:pt>
                <c:pt idx="15">
                  <c:v>Montería</c:v>
                </c:pt>
                <c:pt idx="16">
                  <c:v>Montevideo</c:v>
                </c:pt>
                <c:pt idx="17">
                  <c:v>Panamá</c:v>
                </c:pt>
                <c:pt idx="18">
                  <c:v>Pereira</c:v>
                </c:pt>
                <c:pt idx="19">
                  <c:v>Porto Alegre</c:v>
                </c:pt>
                <c:pt idx="20">
                  <c:v>Quito</c:v>
                </c:pt>
                <c:pt idx="21">
                  <c:v>Recife</c:v>
                </c:pt>
                <c:pt idx="22">
                  <c:v>R. Janeiro</c:v>
                </c:pt>
                <c:pt idx="23">
                  <c:v>Rosario</c:v>
                </c:pt>
                <c:pt idx="24">
                  <c:v>Salvador</c:v>
                </c:pt>
                <c:pt idx="25">
                  <c:v>San José</c:v>
                </c:pt>
                <c:pt idx="26">
                  <c:v>S. C. Sierra</c:v>
                </c:pt>
                <c:pt idx="27">
                  <c:v>Santiago</c:v>
                </c:pt>
                <c:pt idx="28">
                  <c:v>São Paulo</c:v>
                </c:pt>
              </c:strCache>
            </c:strRef>
          </c:cat>
          <c:val>
            <c:numRef>
              <c:f>'C11 tar min (2)'!$C$8:$C$36</c:f>
              <c:numCache>
                <c:formatCode>0.00</c:formatCode>
                <c:ptCount val="29"/>
                <c:pt idx="0">
                  <c:v>0.71056569388829904</c:v>
                </c:pt>
                <c:pt idx="1">
                  <c:v>1.0730825708799281</c:v>
                </c:pt>
                <c:pt idx="2">
                  <c:v>0.61000000000000065</c:v>
                </c:pt>
                <c:pt idx="3">
                  <c:v>0.75304040061749511</c:v>
                </c:pt>
                <c:pt idx="4">
                  <c:v>0</c:v>
                </c:pt>
                <c:pt idx="5">
                  <c:v>0</c:v>
                </c:pt>
                <c:pt idx="6">
                  <c:v>1.1904761904761905</c:v>
                </c:pt>
                <c:pt idx="7">
                  <c:v>0.2985074626865673</c:v>
                </c:pt>
                <c:pt idx="8">
                  <c:v>1.0166045408336157</c:v>
                </c:pt>
                <c:pt idx="9">
                  <c:v>1.0354305508490518</c:v>
                </c:pt>
                <c:pt idx="10">
                  <c:v>0</c:v>
                </c:pt>
                <c:pt idx="11">
                  <c:v>0</c:v>
                </c:pt>
                <c:pt idx="12">
                  <c:v>0.33545790003354647</c:v>
                </c:pt>
                <c:pt idx="13">
                  <c:v>1.0354305508490518</c:v>
                </c:pt>
                <c:pt idx="14">
                  <c:v>0</c:v>
                </c:pt>
                <c:pt idx="15">
                  <c:v>0.54347826086956519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1.1107345909108024</c:v>
                </c:pt>
                <c:pt idx="20">
                  <c:v>0</c:v>
                </c:pt>
                <c:pt idx="21">
                  <c:v>0.80951843066380635</c:v>
                </c:pt>
                <c:pt idx="22">
                  <c:v>1.12956060092624</c:v>
                </c:pt>
                <c:pt idx="23">
                  <c:v>0</c:v>
                </c:pt>
                <c:pt idx="24">
                  <c:v>1.0542565608644903</c:v>
                </c:pt>
                <c:pt idx="25">
                  <c:v>0</c:v>
                </c:pt>
                <c:pt idx="27">
                  <c:v>0.97892057691052792</c:v>
                </c:pt>
                <c:pt idx="28">
                  <c:v>1.12956060092624</c:v>
                </c:pt>
              </c:numCache>
            </c:numRef>
          </c:val>
        </c:ser>
        <c:ser>
          <c:idx val="2"/>
          <c:order val="2"/>
          <c:tx>
            <c:strRef>
              <c:f>'C11 tar min (2)'!$D$7</c:f>
              <c:strCache>
                <c:ptCount val="1"/>
                <c:pt idx="0">
                  <c:v>Tren</c:v>
                </c:pt>
              </c:strCache>
            </c:strRef>
          </c:tx>
          <c:invertIfNegative val="0"/>
          <c:cat>
            <c:strRef>
              <c:f>'C11 tar min (2)'!$A$8:$A$36</c:f>
              <c:strCache>
                <c:ptCount val="29"/>
                <c:pt idx="0">
                  <c:v>Barranquilla</c:v>
                </c:pt>
                <c:pt idx="1">
                  <c:v>B. Horizonte</c:v>
                </c:pt>
                <c:pt idx="2">
                  <c:v>Bogotá</c:v>
                </c:pt>
                <c:pt idx="3">
                  <c:v>Brasília</c:v>
                </c:pt>
                <c:pt idx="4">
                  <c:v>Buenos Aires</c:v>
                </c:pt>
                <c:pt idx="5">
                  <c:v>Cali</c:v>
                </c:pt>
                <c:pt idx="6">
                  <c:v>Caracas</c:v>
                </c:pt>
                <c:pt idx="7">
                  <c:v>Cd. México</c:v>
                </c:pt>
                <c:pt idx="8">
                  <c:v>Curitiba</c:v>
                </c:pt>
                <c:pt idx="9">
                  <c:v>Florianópolis</c:v>
                </c:pt>
                <c:pt idx="10">
                  <c:v>Guadalajara</c:v>
                </c:pt>
                <c:pt idx="11">
                  <c:v>León</c:v>
                </c:pt>
                <c:pt idx="12">
                  <c:v>Lima</c:v>
                </c:pt>
                <c:pt idx="13">
                  <c:v>Manaus</c:v>
                </c:pt>
                <c:pt idx="14">
                  <c:v>Medellín</c:v>
                </c:pt>
                <c:pt idx="15">
                  <c:v>Montería</c:v>
                </c:pt>
                <c:pt idx="16">
                  <c:v>Montevideo</c:v>
                </c:pt>
                <c:pt idx="17">
                  <c:v>Panamá</c:v>
                </c:pt>
                <c:pt idx="18">
                  <c:v>Pereira</c:v>
                </c:pt>
                <c:pt idx="19">
                  <c:v>Porto Alegre</c:v>
                </c:pt>
                <c:pt idx="20">
                  <c:v>Quito</c:v>
                </c:pt>
                <c:pt idx="21">
                  <c:v>Recife</c:v>
                </c:pt>
                <c:pt idx="22">
                  <c:v>R. Janeiro</c:v>
                </c:pt>
                <c:pt idx="23">
                  <c:v>Rosario</c:v>
                </c:pt>
                <c:pt idx="24">
                  <c:v>Salvador</c:v>
                </c:pt>
                <c:pt idx="25">
                  <c:v>San José</c:v>
                </c:pt>
                <c:pt idx="26">
                  <c:v>S. C. Sierra</c:v>
                </c:pt>
                <c:pt idx="27">
                  <c:v>Santiago</c:v>
                </c:pt>
                <c:pt idx="28">
                  <c:v>São Paulo</c:v>
                </c:pt>
              </c:strCache>
            </c:strRef>
          </c:cat>
          <c:val>
            <c:numRef>
              <c:f>'C11 tar min (2)'!$D$8:$D$36</c:f>
              <c:numCache>
                <c:formatCode>0.00</c:formatCode>
                <c:ptCount val="29"/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0.26897438896035625</c:v>
                </c:pt>
                <c:pt idx="5">
                  <c:v>0</c:v>
                </c:pt>
                <c:pt idx="6">
                  <c:v>0.63492063492063588</c:v>
                </c:pt>
                <c:pt idx="7">
                  <c:v>0.2985074626865673</c:v>
                </c:pt>
                <c:pt idx="8">
                  <c:v>0</c:v>
                </c:pt>
                <c:pt idx="9">
                  <c:v>0</c:v>
                </c:pt>
                <c:pt idx="10">
                  <c:v>0.52238805970149249</c:v>
                </c:pt>
                <c:pt idx="11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1.0783907092492742</c:v>
                </c:pt>
                <c:pt idx="17">
                  <c:v>0</c:v>
                </c:pt>
                <c:pt idx="18">
                  <c:v>0</c:v>
                </c:pt>
                <c:pt idx="19">
                  <c:v>0.64000000000000112</c:v>
                </c:pt>
                <c:pt idx="20">
                  <c:v>0</c:v>
                </c:pt>
                <c:pt idx="21">
                  <c:v>0</c:v>
                </c:pt>
                <c:pt idx="22">
                  <c:v>1.2</c:v>
                </c:pt>
                <c:pt idx="23">
                  <c:v>0</c:v>
                </c:pt>
                <c:pt idx="24">
                  <c:v>0.19</c:v>
                </c:pt>
                <c:pt idx="25">
                  <c:v>0.44492232397760673</c:v>
                </c:pt>
                <c:pt idx="26">
                  <c:v>0</c:v>
                </c:pt>
                <c:pt idx="27">
                  <c:v>1.0604972916530706</c:v>
                </c:pt>
                <c:pt idx="28">
                  <c:v>1.12956060092624</c:v>
                </c:pt>
              </c:numCache>
            </c:numRef>
          </c:val>
        </c:ser>
        <c:ser>
          <c:idx val="3"/>
          <c:order val="3"/>
          <c:tx>
            <c:strRef>
              <c:f>'C11 tar min (2)'!$E$7</c:f>
              <c:strCache>
                <c:ptCount val="1"/>
                <c:pt idx="0">
                  <c:v>Metro</c:v>
                </c:pt>
              </c:strCache>
            </c:strRef>
          </c:tx>
          <c:invertIfNegative val="0"/>
          <c:cat>
            <c:strRef>
              <c:f>'C11 tar min (2)'!$A$8:$A$36</c:f>
              <c:strCache>
                <c:ptCount val="29"/>
                <c:pt idx="0">
                  <c:v>Barranquilla</c:v>
                </c:pt>
                <c:pt idx="1">
                  <c:v>B. Horizonte</c:v>
                </c:pt>
                <c:pt idx="2">
                  <c:v>Bogotá</c:v>
                </c:pt>
                <c:pt idx="3">
                  <c:v>Brasília</c:v>
                </c:pt>
                <c:pt idx="4">
                  <c:v>Buenos Aires</c:v>
                </c:pt>
                <c:pt idx="5">
                  <c:v>Cali</c:v>
                </c:pt>
                <c:pt idx="6">
                  <c:v>Caracas</c:v>
                </c:pt>
                <c:pt idx="7">
                  <c:v>Cd. México</c:v>
                </c:pt>
                <c:pt idx="8">
                  <c:v>Curitiba</c:v>
                </c:pt>
                <c:pt idx="9">
                  <c:v>Florianópolis</c:v>
                </c:pt>
                <c:pt idx="10">
                  <c:v>Guadalajara</c:v>
                </c:pt>
                <c:pt idx="11">
                  <c:v>León</c:v>
                </c:pt>
                <c:pt idx="12">
                  <c:v>Lima</c:v>
                </c:pt>
                <c:pt idx="13">
                  <c:v>Manaus</c:v>
                </c:pt>
                <c:pt idx="14">
                  <c:v>Medellín</c:v>
                </c:pt>
                <c:pt idx="15">
                  <c:v>Montería</c:v>
                </c:pt>
                <c:pt idx="16">
                  <c:v>Montevideo</c:v>
                </c:pt>
                <c:pt idx="17">
                  <c:v>Panamá</c:v>
                </c:pt>
                <c:pt idx="18">
                  <c:v>Pereira</c:v>
                </c:pt>
                <c:pt idx="19">
                  <c:v>Porto Alegre</c:v>
                </c:pt>
                <c:pt idx="20">
                  <c:v>Quito</c:v>
                </c:pt>
                <c:pt idx="21">
                  <c:v>Recife</c:v>
                </c:pt>
                <c:pt idx="22">
                  <c:v>R. Janeiro</c:v>
                </c:pt>
                <c:pt idx="23">
                  <c:v>Rosario</c:v>
                </c:pt>
                <c:pt idx="24">
                  <c:v>Salvador</c:v>
                </c:pt>
                <c:pt idx="25">
                  <c:v>San José</c:v>
                </c:pt>
                <c:pt idx="26">
                  <c:v>S. C. Sierra</c:v>
                </c:pt>
                <c:pt idx="27">
                  <c:v>Santiago</c:v>
                </c:pt>
                <c:pt idx="28">
                  <c:v>São Paulo</c:v>
                </c:pt>
              </c:strCache>
            </c:strRef>
          </c:cat>
          <c:val>
            <c:numRef>
              <c:f>'C11 tar min (2)'!$E$8:$E$36</c:f>
              <c:numCache>
                <c:formatCode>0.00</c:formatCode>
                <c:ptCount val="29"/>
                <c:pt idx="1">
                  <c:v>0.34</c:v>
                </c:pt>
                <c:pt idx="2">
                  <c:v>0</c:v>
                </c:pt>
                <c:pt idx="3">
                  <c:v>1.1299999999999977</c:v>
                </c:pt>
                <c:pt idx="4">
                  <c:v>0.64319962577476364</c:v>
                </c:pt>
                <c:pt idx="5">
                  <c:v>0</c:v>
                </c:pt>
                <c:pt idx="6">
                  <c:v>0.63492063492063588</c:v>
                </c:pt>
                <c:pt idx="7">
                  <c:v>0.37313432835820892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0.50318685005031849</c:v>
                </c:pt>
                <c:pt idx="13">
                  <c:v>0</c:v>
                </c:pt>
                <c:pt idx="14">
                  <c:v>0.73146468488501359</c:v>
                </c:pt>
                <c:pt idx="15">
                  <c:v>0</c:v>
                </c:pt>
                <c:pt idx="16">
                  <c:v>0</c:v>
                </c:pt>
                <c:pt idx="17">
                  <c:v>0.35000000000000031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1.32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0.96260523396201914</c:v>
                </c:pt>
                <c:pt idx="28">
                  <c:v>1.12956060092624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82212464"/>
        <c:axId val="182213024"/>
      </c:barChart>
      <c:catAx>
        <c:axId val="182212464"/>
        <c:scaling>
          <c:orientation val="minMax"/>
        </c:scaling>
        <c:delete val="0"/>
        <c:axPos val="l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sz="600"/>
            </a:pPr>
            <a:endParaRPr lang="es-PA"/>
          </a:p>
        </c:txPr>
        <c:crossAx val="182213024"/>
        <c:crosses val="autoZero"/>
        <c:auto val="1"/>
        <c:lblAlgn val="ctr"/>
        <c:lblOffset val="100"/>
        <c:noMultiLvlLbl val="0"/>
      </c:catAx>
      <c:valAx>
        <c:axId val="182213024"/>
        <c:scaling>
          <c:orientation val="minMax"/>
        </c:scaling>
        <c:delete val="0"/>
        <c:axPos val="b"/>
        <c:majorGridlines/>
        <c:title>
          <c:tx>
            <c:rich>
              <a:bodyPr/>
              <a:lstStyle/>
              <a:p>
                <a:pPr>
                  <a:defRPr sz="900"/>
                </a:pPr>
                <a:r>
                  <a:rPr lang="pt-BR" sz="900"/>
                  <a:t>USD/viaje</a:t>
                </a:r>
              </a:p>
            </c:rich>
          </c:tx>
          <c:layout>
            <c:manualLayout>
              <c:xMode val="edge"/>
              <c:yMode val="edge"/>
              <c:x val="0.4266720425007115"/>
              <c:y val="0.94893438320209977"/>
            </c:manualLayout>
          </c:layout>
          <c:overlay val="0"/>
        </c:title>
        <c:numFmt formatCode="0.00" sourceLinked="1"/>
        <c:majorTickMark val="out"/>
        <c:minorTickMark val="none"/>
        <c:tickLblPos val="nextTo"/>
        <c:txPr>
          <a:bodyPr/>
          <a:lstStyle/>
          <a:p>
            <a:pPr>
              <a:defRPr sz="900"/>
            </a:pPr>
            <a:endParaRPr lang="es-PA"/>
          </a:p>
        </c:txPr>
        <c:crossAx val="18221246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6714448344559492"/>
          <c:y val="0.40730272352319596"/>
          <c:w val="0.12080732378332225"/>
          <c:h val="0.37465862221767787"/>
        </c:manualLayout>
      </c:layout>
      <c:overlay val="0"/>
      <c:txPr>
        <a:bodyPr/>
        <a:lstStyle/>
        <a:p>
          <a:pPr>
            <a:defRPr sz="1100"/>
          </a:pPr>
          <a:endParaRPr lang="es-PA"/>
        </a:p>
      </c:txPr>
    </c:legend>
    <c:plotVisOnly val="1"/>
    <c:dispBlanksAs val="gap"/>
    <c:showDLblsOverMax val="0"/>
  </c:chart>
  <c:txPr>
    <a:bodyPr/>
    <a:lstStyle/>
    <a:p>
      <a:pPr>
        <a:defRPr sz="500"/>
      </a:pPr>
      <a:endParaRPr lang="es-PA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400"/>
            </a:pPr>
            <a:r>
              <a:rPr lang="es-ES" sz="1400" noProof="0" dirty="0" smtClean="0"/>
              <a:t>Financiación</a:t>
            </a:r>
            <a:r>
              <a:rPr lang="es-ES" sz="1400" baseline="0" noProof="0" dirty="0" smtClean="0"/>
              <a:t> del transporte colectivo, América Latina, 2014</a:t>
            </a:r>
            <a:endParaRPr lang="es-ES" sz="1400" noProof="0" dirty="0"/>
          </a:p>
        </c:rich>
      </c:tx>
      <c:overlay val="0"/>
    </c:title>
    <c:autoTitleDeleted val="0"/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'Costos (2)'!$H$5</c:f>
              <c:strCache>
                <c:ptCount val="1"/>
                <c:pt idx="0">
                  <c:v>Subsídios</c:v>
                </c:pt>
              </c:strCache>
            </c:strRef>
          </c:tx>
          <c:invertIfNegative val="0"/>
          <c:cat>
            <c:strRef>
              <c:f>'Costos (2)'!$B$6:$B$34</c:f>
              <c:strCache>
                <c:ptCount val="29"/>
                <c:pt idx="0">
                  <c:v>Barranquilla</c:v>
                </c:pt>
                <c:pt idx="1">
                  <c:v>B. Horizonte</c:v>
                </c:pt>
                <c:pt idx="2">
                  <c:v>Bogotá</c:v>
                </c:pt>
                <c:pt idx="3">
                  <c:v>Brasília</c:v>
                </c:pt>
                <c:pt idx="4">
                  <c:v>Buenos Aires</c:v>
                </c:pt>
                <c:pt idx="5">
                  <c:v>Cali</c:v>
                </c:pt>
                <c:pt idx="6">
                  <c:v>Caracas</c:v>
                </c:pt>
                <c:pt idx="7">
                  <c:v>Cd. México</c:v>
                </c:pt>
                <c:pt idx="8">
                  <c:v>Curitiba</c:v>
                </c:pt>
                <c:pt idx="9">
                  <c:v>Florianópolis</c:v>
                </c:pt>
                <c:pt idx="10">
                  <c:v>Guadalajara</c:v>
                </c:pt>
                <c:pt idx="11">
                  <c:v>León</c:v>
                </c:pt>
                <c:pt idx="12">
                  <c:v>Lima</c:v>
                </c:pt>
                <c:pt idx="13">
                  <c:v>Manaus</c:v>
                </c:pt>
                <c:pt idx="14">
                  <c:v>Medellín</c:v>
                </c:pt>
                <c:pt idx="15">
                  <c:v>Montería</c:v>
                </c:pt>
                <c:pt idx="16">
                  <c:v>Montevideo</c:v>
                </c:pt>
                <c:pt idx="17">
                  <c:v>Panamá</c:v>
                </c:pt>
                <c:pt idx="18">
                  <c:v>Pereira</c:v>
                </c:pt>
                <c:pt idx="19">
                  <c:v>Porto Alegre</c:v>
                </c:pt>
                <c:pt idx="20">
                  <c:v>Quito</c:v>
                </c:pt>
                <c:pt idx="21">
                  <c:v>Recife</c:v>
                </c:pt>
                <c:pt idx="22">
                  <c:v>R. Janeiro</c:v>
                </c:pt>
                <c:pt idx="23">
                  <c:v>Rosario</c:v>
                </c:pt>
                <c:pt idx="24">
                  <c:v>Salvador</c:v>
                </c:pt>
                <c:pt idx="25">
                  <c:v>San José</c:v>
                </c:pt>
                <c:pt idx="26">
                  <c:v>S. C. Sierra</c:v>
                </c:pt>
                <c:pt idx="27">
                  <c:v>Santiago</c:v>
                </c:pt>
                <c:pt idx="28">
                  <c:v>São Paulo</c:v>
                </c:pt>
              </c:strCache>
            </c:strRef>
          </c:cat>
          <c:val>
            <c:numRef>
              <c:f>'Costos (2)'!$H$6:$H$34</c:f>
              <c:numCache>
                <c:formatCode>#,##0.0</c:formatCode>
                <c:ptCount val="29"/>
                <c:pt idx="0">
                  <c:v>0</c:v>
                </c:pt>
                <c:pt idx="1">
                  <c:v>68.893000000000001</c:v>
                </c:pt>
                <c:pt idx="2">
                  <c:v>0</c:v>
                </c:pt>
                <c:pt idx="3">
                  <c:v>114.63768165084353</c:v>
                </c:pt>
                <c:pt idx="4">
                  <c:v>3376.1000000000004</c:v>
                </c:pt>
                <c:pt idx="5">
                  <c:v>0</c:v>
                </c:pt>
                <c:pt idx="6">
                  <c:v>711.1</c:v>
                </c:pt>
                <c:pt idx="7">
                  <c:v>344.1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88.9</c:v>
                </c:pt>
                <c:pt idx="17">
                  <c:v>2.4</c:v>
                </c:pt>
                <c:pt idx="18">
                  <c:v>0</c:v>
                </c:pt>
                <c:pt idx="19">
                  <c:v>31.7</c:v>
                </c:pt>
                <c:pt idx="20">
                  <c:v>22</c:v>
                </c:pt>
                <c:pt idx="21">
                  <c:v>201.971</c:v>
                </c:pt>
                <c:pt idx="22">
                  <c:v>0</c:v>
                </c:pt>
                <c:pt idx="23">
                  <c:v>59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653.6</c:v>
                </c:pt>
                <c:pt idx="28">
                  <c:v>1216.0999999999999</c:v>
                </c:pt>
              </c:numCache>
            </c:numRef>
          </c:val>
        </c:ser>
        <c:ser>
          <c:idx val="1"/>
          <c:order val="1"/>
          <c:tx>
            <c:strRef>
              <c:f>'Costos (2)'!$I$5</c:f>
              <c:strCache>
                <c:ptCount val="1"/>
                <c:pt idx="0">
                  <c:v>Recaudación</c:v>
                </c:pt>
              </c:strCache>
            </c:strRef>
          </c:tx>
          <c:invertIfNegative val="0"/>
          <c:cat>
            <c:strRef>
              <c:f>'Costos (2)'!$B$6:$B$34</c:f>
              <c:strCache>
                <c:ptCount val="29"/>
                <c:pt idx="0">
                  <c:v>Barranquilla</c:v>
                </c:pt>
                <c:pt idx="1">
                  <c:v>B. Horizonte</c:v>
                </c:pt>
                <c:pt idx="2">
                  <c:v>Bogotá</c:v>
                </c:pt>
                <c:pt idx="3">
                  <c:v>Brasília</c:v>
                </c:pt>
                <c:pt idx="4">
                  <c:v>Buenos Aires</c:v>
                </c:pt>
                <c:pt idx="5">
                  <c:v>Cali</c:v>
                </c:pt>
                <c:pt idx="6">
                  <c:v>Caracas</c:v>
                </c:pt>
                <c:pt idx="7">
                  <c:v>Cd. México</c:v>
                </c:pt>
                <c:pt idx="8">
                  <c:v>Curitiba</c:v>
                </c:pt>
                <c:pt idx="9">
                  <c:v>Florianópolis</c:v>
                </c:pt>
                <c:pt idx="10">
                  <c:v>Guadalajara</c:v>
                </c:pt>
                <c:pt idx="11">
                  <c:v>León</c:v>
                </c:pt>
                <c:pt idx="12">
                  <c:v>Lima</c:v>
                </c:pt>
                <c:pt idx="13">
                  <c:v>Manaus</c:v>
                </c:pt>
                <c:pt idx="14">
                  <c:v>Medellín</c:v>
                </c:pt>
                <c:pt idx="15">
                  <c:v>Montería</c:v>
                </c:pt>
                <c:pt idx="16">
                  <c:v>Montevideo</c:v>
                </c:pt>
                <c:pt idx="17">
                  <c:v>Panamá</c:v>
                </c:pt>
                <c:pt idx="18">
                  <c:v>Pereira</c:v>
                </c:pt>
                <c:pt idx="19">
                  <c:v>Porto Alegre</c:v>
                </c:pt>
                <c:pt idx="20">
                  <c:v>Quito</c:v>
                </c:pt>
                <c:pt idx="21">
                  <c:v>Recife</c:v>
                </c:pt>
                <c:pt idx="22">
                  <c:v>R. Janeiro</c:v>
                </c:pt>
                <c:pt idx="23">
                  <c:v>Rosario</c:v>
                </c:pt>
                <c:pt idx="24">
                  <c:v>Salvador</c:v>
                </c:pt>
                <c:pt idx="25">
                  <c:v>San José</c:v>
                </c:pt>
                <c:pt idx="26">
                  <c:v>S. C. Sierra</c:v>
                </c:pt>
                <c:pt idx="27">
                  <c:v>Santiago</c:v>
                </c:pt>
                <c:pt idx="28">
                  <c:v>São Paulo</c:v>
                </c:pt>
              </c:strCache>
            </c:strRef>
          </c:cat>
          <c:val>
            <c:numRef>
              <c:f>'Costos (2)'!$I$6:$I$34</c:f>
              <c:numCache>
                <c:formatCode>#,##0.0</c:formatCode>
                <c:ptCount val="29"/>
                <c:pt idx="0">
                  <c:v>215.66181908997441</c:v>
                </c:pt>
                <c:pt idx="1">
                  <c:v>1079.6043628555292</c:v>
                </c:pt>
                <c:pt idx="2">
                  <c:v>822.23337052832403</c:v>
                </c:pt>
                <c:pt idx="3">
                  <c:v>305.83638205628097</c:v>
                </c:pt>
                <c:pt idx="4">
                  <c:v>1407.64913111736</c:v>
                </c:pt>
                <c:pt idx="5">
                  <c:v>164.73922907802009</c:v>
                </c:pt>
                <c:pt idx="6">
                  <c:v>604.85027877804941</c:v>
                </c:pt>
                <c:pt idx="7">
                  <c:v>2390.6246714925337</c:v>
                </c:pt>
                <c:pt idx="8">
                  <c:v>529.65258514028756</c:v>
                </c:pt>
                <c:pt idx="9">
                  <c:v>149.20607852584033</c:v>
                </c:pt>
                <c:pt idx="10">
                  <c:v>714.67545023927812</c:v>
                </c:pt>
                <c:pt idx="11">
                  <c:v>183.91013731343327</c:v>
                </c:pt>
                <c:pt idx="12">
                  <c:v>677.38879570614006</c:v>
                </c:pt>
                <c:pt idx="13">
                  <c:v>592.54729857019754</c:v>
                </c:pt>
                <c:pt idx="14">
                  <c:v>491.97897427752133</c:v>
                </c:pt>
                <c:pt idx="15">
                  <c:v>11.69092659445422</c:v>
                </c:pt>
                <c:pt idx="16">
                  <c:v>284.62151985621358</c:v>
                </c:pt>
                <c:pt idx="17">
                  <c:v>53.415790000000001</c:v>
                </c:pt>
                <c:pt idx="18">
                  <c:v>67.793060699029496</c:v>
                </c:pt>
                <c:pt idx="19">
                  <c:v>707.29906064548095</c:v>
                </c:pt>
                <c:pt idx="20">
                  <c:v>172.87026</c:v>
                </c:pt>
                <c:pt idx="21">
                  <c:v>634.55466126050578</c:v>
                </c:pt>
                <c:pt idx="22">
                  <c:v>3509.7719499820178</c:v>
                </c:pt>
                <c:pt idx="23">
                  <c:v>134.17997786594051</c:v>
                </c:pt>
                <c:pt idx="24">
                  <c:v>737.50753602147938</c:v>
                </c:pt>
                <c:pt idx="25">
                  <c:v>87.260781765600072</c:v>
                </c:pt>
                <c:pt idx="26">
                  <c:v>16.197145178800032</c:v>
                </c:pt>
                <c:pt idx="27">
                  <c:v>1578.0341010246036</c:v>
                </c:pt>
                <c:pt idx="28">
                  <c:v>4073.9817449492862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100"/>
        <c:axId val="182215824"/>
        <c:axId val="182216384"/>
      </c:barChart>
      <c:catAx>
        <c:axId val="182215824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sz="800"/>
            </a:pPr>
            <a:endParaRPr lang="es-PA"/>
          </a:p>
        </c:txPr>
        <c:crossAx val="182216384"/>
        <c:crosses val="autoZero"/>
        <c:auto val="1"/>
        <c:lblAlgn val="ctr"/>
        <c:lblOffset val="100"/>
        <c:noMultiLvlLbl val="0"/>
      </c:catAx>
      <c:valAx>
        <c:axId val="182216384"/>
        <c:scaling>
          <c:orientation val="minMax"/>
        </c:scaling>
        <c:delete val="0"/>
        <c:axPos val="l"/>
        <c:majorGridlines/>
        <c:numFmt formatCode="0%" sourceLinked="1"/>
        <c:majorTickMark val="none"/>
        <c:minorTickMark val="none"/>
        <c:tickLblPos val="nextTo"/>
        <c:spPr>
          <a:ln w="9525">
            <a:noFill/>
          </a:ln>
        </c:spPr>
        <c:crossAx val="182215824"/>
        <c:crosses val="autoZero"/>
        <c:crossBetween val="between"/>
      </c:valAx>
    </c:plotArea>
    <c:legend>
      <c:legendPos val="b"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400"/>
            </a:pPr>
            <a:r>
              <a:rPr lang="pt-BR" sz="1400"/>
              <a:t>Peso de 50 tarifas de ómnibus</a:t>
            </a:r>
            <a:r>
              <a:rPr lang="pt-BR" sz="1400" baseline="0"/>
              <a:t> sobre el salario mínimo, 2007-2014</a:t>
            </a:r>
            <a:endParaRPr lang="pt-BR" sz="1400"/>
          </a:p>
        </c:rich>
      </c:tx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'C25 y graf 13 tar-SM  (2)'!$C$7</c:f>
              <c:strCache>
                <c:ptCount val="1"/>
                <c:pt idx="0">
                  <c:v>2007</c:v>
                </c:pt>
              </c:strCache>
            </c:strRef>
          </c:tx>
          <c:invertIfNegative val="0"/>
          <c:cat>
            <c:strRef>
              <c:f>'C25 y graf 13 tar-SM  (2)'!$B$8:$B$36</c:f>
              <c:strCache>
                <c:ptCount val="29"/>
                <c:pt idx="0">
                  <c:v>Barranquilla</c:v>
                </c:pt>
                <c:pt idx="1">
                  <c:v>B. Horizonte</c:v>
                </c:pt>
                <c:pt idx="2">
                  <c:v>Bogotá</c:v>
                </c:pt>
                <c:pt idx="3">
                  <c:v>Brasília</c:v>
                </c:pt>
                <c:pt idx="4">
                  <c:v>Buenos Aires</c:v>
                </c:pt>
                <c:pt idx="5">
                  <c:v>Cali</c:v>
                </c:pt>
                <c:pt idx="6">
                  <c:v>Caracas</c:v>
                </c:pt>
                <c:pt idx="7">
                  <c:v>Cd. México</c:v>
                </c:pt>
                <c:pt idx="8">
                  <c:v>Curitiba</c:v>
                </c:pt>
                <c:pt idx="9">
                  <c:v>Florianópolis</c:v>
                </c:pt>
                <c:pt idx="10">
                  <c:v>Guadalajara</c:v>
                </c:pt>
                <c:pt idx="11">
                  <c:v>León</c:v>
                </c:pt>
                <c:pt idx="12">
                  <c:v>Lima</c:v>
                </c:pt>
                <c:pt idx="13">
                  <c:v>Manaus</c:v>
                </c:pt>
                <c:pt idx="14">
                  <c:v>Medellín</c:v>
                </c:pt>
                <c:pt idx="15">
                  <c:v>Montería</c:v>
                </c:pt>
                <c:pt idx="16">
                  <c:v>Montevideo</c:v>
                </c:pt>
                <c:pt idx="17">
                  <c:v>Panamá</c:v>
                </c:pt>
                <c:pt idx="18">
                  <c:v>Pereira</c:v>
                </c:pt>
                <c:pt idx="19">
                  <c:v>Porto Alegre</c:v>
                </c:pt>
                <c:pt idx="20">
                  <c:v>Quito</c:v>
                </c:pt>
                <c:pt idx="21">
                  <c:v>Recife</c:v>
                </c:pt>
                <c:pt idx="22">
                  <c:v>R. Janeiro</c:v>
                </c:pt>
                <c:pt idx="23">
                  <c:v>Rosario</c:v>
                </c:pt>
                <c:pt idx="24">
                  <c:v>Salvador</c:v>
                </c:pt>
                <c:pt idx="25">
                  <c:v>San José</c:v>
                </c:pt>
                <c:pt idx="26">
                  <c:v>S. C. Sierra</c:v>
                </c:pt>
                <c:pt idx="27">
                  <c:v>Santiago</c:v>
                </c:pt>
                <c:pt idx="28">
                  <c:v>São Paulo</c:v>
                </c:pt>
              </c:strCache>
            </c:strRef>
          </c:cat>
          <c:val>
            <c:numRef>
              <c:f>'C25 y graf 13 tar-SM  (2)'!$C$8:$C$36</c:f>
              <c:numCache>
                <c:formatCode>General</c:formatCode>
                <c:ptCount val="29"/>
                <c:pt idx="0" formatCode="0.0">
                  <c:v>15</c:v>
                </c:pt>
                <c:pt idx="1">
                  <c:v>26.3</c:v>
                </c:pt>
                <c:pt idx="2">
                  <c:v>10.8</c:v>
                </c:pt>
                <c:pt idx="3">
                  <c:v>26.3</c:v>
                </c:pt>
                <c:pt idx="4">
                  <c:v>4.5999999999999996</c:v>
                </c:pt>
                <c:pt idx="5" formatCode="0.0">
                  <c:v>15</c:v>
                </c:pt>
                <c:pt idx="6">
                  <c:v>6.5</c:v>
                </c:pt>
                <c:pt idx="7">
                  <c:v>7.9</c:v>
                </c:pt>
                <c:pt idx="8">
                  <c:v>25</c:v>
                </c:pt>
                <c:pt idx="9">
                  <c:v>25</c:v>
                </c:pt>
                <c:pt idx="10">
                  <c:v>19.8</c:v>
                </c:pt>
                <c:pt idx="11">
                  <c:v>19.8</c:v>
                </c:pt>
                <c:pt idx="12">
                  <c:v>8.9</c:v>
                </c:pt>
                <c:pt idx="13">
                  <c:v>26.3</c:v>
                </c:pt>
                <c:pt idx="14" formatCode="0.0">
                  <c:v>15</c:v>
                </c:pt>
                <c:pt idx="15" formatCode="0.0">
                  <c:v>15</c:v>
                </c:pt>
                <c:pt idx="16">
                  <c:v>22.7</c:v>
                </c:pt>
                <c:pt idx="17">
                  <c:v>4.4000000000000004</c:v>
                </c:pt>
                <c:pt idx="18">
                  <c:v>11.4</c:v>
                </c:pt>
                <c:pt idx="19">
                  <c:v>26.3</c:v>
                </c:pt>
                <c:pt idx="20">
                  <c:v>7.4</c:v>
                </c:pt>
                <c:pt idx="21">
                  <c:v>19.7</c:v>
                </c:pt>
                <c:pt idx="22">
                  <c:v>27.6</c:v>
                </c:pt>
                <c:pt idx="23">
                  <c:v>6.1</c:v>
                </c:pt>
                <c:pt idx="24">
                  <c:v>22.4</c:v>
                </c:pt>
                <c:pt idx="25">
                  <c:v>3.2</c:v>
                </c:pt>
                <c:pt idx="26">
                  <c:v>14.3</c:v>
                </c:pt>
                <c:pt idx="27">
                  <c:v>13.2</c:v>
                </c:pt>
                <c:pt idx="28">
                  <c:v>30.3</c:v>
                </c:pt>
              </c:numCache>
            </c:numRef>
          </c:val>
        </c:ser>
        <c:ser>
          <c:idx val="1"/>
          <c:order val="1"/>
          <c:tx>
            <c:strRef>
              <c:f>'C25 y graf 13 tar-SM  (2)'!$D$7</c:f>
              <c:strCache>
                <c:ptCount val="1"/>
                <c:pt idx="0">
                  <c:v>2014</c:v>
                </c:pt>
              </c:strCache>
            </c:strRef>
          </c:tx>
          <c:invertIfNegative val="0"/>
          <c:dLbls>
            <c:dLbl>
              <c:idx val="17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5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'C25 y graf 13 tar-SM  (2)'!$B$8:$B$36</c:f>
              <c:strCache>
                <c:ptCount val="29"/>
                <c:pt idx="0">
                  <c:v>Barranquilla</c:v>
                </c:pt>
                <c:pt idx="1">
                  <c:v>B. Horizonte</c:v>
                </c:pt>
                <c:pt idx="2">
                  <c:v>Bogotá</c:v>
                </c:pt>
                <c:pt idx="3">
                  <c:v>Brasília</c:v>
                </c:pt>
                <c:pt idx="4">
                  <c:v>Buenos Aires</c:v>
                </c:pt>
                <c:pt idx="5">
                  <c:v>Cali</c:v>
                </c:pt>
                <c:pt idx="6">
                  <c:v>Caracas</c:v>
                </c:pt>
                <c:pt idx="7">
                  <c:v>Cd. México</c:v>
                </c:pt>
                <c:pt idx="8">
                  <c:v>Curitiba</c:v>
                </c:pt>
                <c:pt idx="9">
                  <c:v>Florianópolis</c:v>
                </c:pt>
                <c:pt idx="10">
                  <c:v>Guadalajara</c:v>
                </c:pt>
                <c:pt idx="11">
                  <c:v>León</c:v>
                </c:pt>
                <c:pt idx="12">
                  <c:v>Lima</c:v>
                </c:pt>
                <c:pt idx="13">
                  <c:v>Manaus</c:v>
                </c:pt>
                <c:pt idx="14">
                  <c:v>Medellín</c:v>
                </c:pt>
                <c:pt idx="15">
                  <c:v>Montería</c:v>
                </c:pt>
                <c:pt idx="16">
                  <c:v>Montevideo</c:v>
                </c:pt>
                <c:pt idx="17">
                  <c:v>Panamá</c:v>
                </c:pt>
                <c:pt idx="18">
                  <c:v>Pereira</c:v>
                </c:pt>
                <c:pt idx="19">
                  <c:v>Porto Alegre</c:v>
                </c:pt>
                <c:pt idx="20">
                  <c:v>Quito</c:v>
                </c:pt>
                <c:pt idx="21">
                  <c:v>Recife</c:v>
                </c:pt>
                <c:pt idx="22">
                  <c:v>R. Janeiro</c:v>
                </c:pt>
                <c:pt idx="23">
                  <c:v>Rosario</c:v>
                </c:pt>
                <c:pt idx="24">
                  <c:v>Salvador</c:v>
                </c:pt>
                <c:pt idx="25">
                  <c:v>San José</c:v>
                </c:pt>
                <c:pt idx="26">
                  <c:v>S. C. Sierra</c:v>
                </c:pt>
                <c:pt idx="27">
                  <c:v>Santiago</c:v>
                </c:pt>
                <c:pt idx="28">
                  <c:v>São Paulo</c:v>
                </c:pt>
              </c:strCache>
            </c:strRef>
          </c:cat>
          <c:val>
            <c:numRef>
              <c:f>'C25 y graf 13 tar-SM  (2)'!$D$8:$D$36</c:f>
              <c:numCache>
                <c:formatCode>General</c:formatCode>
                <c:ptCount val="29"/>
                <c:pt idx="0">
                  <c:v>13.8</c:v>
                </c:pt>
                <c:pt idx="1">
                  <c:v>19.7</c:v>
                </c:pt>
                <c:pt idx="2">
                  <c:v>12.2</c:v>
                </c:pt>
                <c:pt idx="3">
                  <c:v>13.8</c:v>
                </c:pt>
                <c:pt idx="4">
                  <c:v>3.4</c:v>
                </c:pt>
                <c:pt idx="5">
                  <c:v>13</c:v>
                </c:pt>
                <c:pt idx="6" formatCode="0.0">
                  <c:v>6</c:v>
                </c:pt>
                <c:pt idx="7">
                  <c:v>12.4</c:v>
                </c:pt>
                <c:pt idx="8">
                  <c:v>18.600000000000001</c:v>
                </c:pt>
                <c:pt idx="9" formatCode="0.0">
                  <c:v>19</c:v>
                </c:pt>
                <c:pt idx="10">
                  <c:v>24.8</c:v>
                </c:pt>
                <c:pt idx="11">
                  <c:v>20.9</c:v>
                </c:pt>
                <c:pt idx="12" formatCode="0.0">
                  <c:v>10</c:v>
                </c:pt>
                <c:pt idx="13" formatCode="0.0">
                  <c:v>19</c:v>
                </c:pt>
                <c:pt idx="14">
                  <c:v>14.7</c:v>
                </c:pt>
                <c:pt idx="15">
                  <c:v>12.2</c:v>
                </c:pt>
                <c:pt idx="16">
                  <c:v>12.4</c:v>
                </c:pt>
                <c:pt idx="17">
                  <c:v>2.5</c:v>
                </c:pt>
                <c:pt idx="18">
                  <c:v>14.6</c:v>
                </c:pt>
                <c:pt idx="19">
                  <c:v>20.399999999999999</c:v>
                </c:pt>
                <c:pt idx="20">
                  <c:v>3.5</c:v>
                </c:pt>
                <c:pt idx="21">
                  <c:v>14.8</c:v>
                </c:pt>
                <c:pt idx="22">
                  <c:v>20.7</c:v>
                </c:pt>
                <c:pt idx="23">
                  <c:v>5.7</c:v>
                </c:pt>
                <c:pt idx="24">
                  <c:v>19.3</c:v>
                </c:pt>
                <c:pt idx="25">
                  <c:v>2.4</c:v>
                </c:pt>
                <c:pt idx="26" formatCode="0.0">
                  <c:v>5.2</c:v>
                </c:pt>
                <c:pt idx="27">
                  <c:v>12.9</c:v>
                </c:pt>
                <c:pt idx="28">
                  <c:v>20.7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82436736"/>
        <c:axId val="182437296"/>
      </c:barChart>
      <c:catAx>
        <c:axId val="182436736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sz="800"/>
            </a:pPr>
            <a:endParaRPr lang="es-PA"/>
          </a:p>
        </c:txPr>
        <c:crossAx val="182437296"/>
        <c:crosses val="autoZero"/>
        <c:auto val="1"/>
        <c:lblAlgn val="ctr"/>
        <c:lblOffset val="100"/>
        <c:noMultiLvlLbl val="0"/>
      </c:catAx>
      <c:valAx>
        <c:axId val="182437296"/>
        <c:scaling>
          <c:orientation val="minMax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1200"/>
                </a:pPr>
                <a:r>
                  <a:rPr lang="pt-BR" sz="1200"/>
                  <a:t>Peso de 50 tarifas/SM (%)</a:t>
                </a:r>
              </a:p>
            </c:rich>
          </c:tx>
          <c:overlay val="0"/>
        </c:title>
        <c:numFmt formatCode="0.0" sourceLinked="1"/>
        <c:majorTickMark val="out"/>
        <c:minorTickMark val="none"/>
        <c:tickLblPos val="nextTo"/>
        <c:crossAx val="182436736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400"/>
            </a:pPr>
            <a:r>
              <a:rPr lang="es-ES" sz="1400" b="1" i="0" baseline="0" noProof="0" dirty="0" smtClean="0"/>
              <a:t>Variación del salario mínimo y de la tarifa del ómnibus estándar, 2007-14</a:t>
            </a:r>
            <a:endParaRPr lang="es-ES" sz="1400" noProof="0" dirty="0">
              <a:solidFill>
                <a:srgbClr val="FF0000"/>
              </a:solidFill>
            </a:endParaRPr>
          </a:p>
        </c:rich>
      </c:tx>
      <c:overlay val="0"/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'C32 y graf 16 Tar 7-14  (2)'!$D$5</c:f>
              <c:strCache>
                <c:ptCount val="1"/>
                <c:pt idx="0">
                  <c:v>Sal. Mínimo</c:v>
                </c:pt>
              </c:strCache>
            </c:strRef>
          </c:tx>
          <c:marker>
            <c:symbol val="none"/>
          </c:marker>
          <c:cat>
            <c:strRef>
              <c:f>'C32 y graf 16 Tar 7-14  (2)'!$B$6:$B$34</c:f>
              <c:strCache>
                <c:ptCount val="29"/>
                <c:pt idx="0">
                  <c:v>Barranquilla</c:v>
                </c:pt>
                <c:pt idx="1">
                  <c:v>B. Horizonte</c:v>
                </c:pt>
                <c:pt idx="2">
                  <c:v>Bogotá</c:v>
                </c:pt>
                <c:pt idx="3">
                  <c:v>Brasília</c:v>
                </c:pt>
                <c:pt idx="4">
                  <c:v>Buenos Aires</c:v>
                </c:pt>
                <c:pt idx="5">
                  <c:v>Cali</c:v>
                </c:pt>
                <c:pt idx="6">
                  <c:v>Caracas</c:v>
                </c:pt>
                <c:pt idx="7">
                  <c:v>Cd. México</c:v>
                </c:pt>
                <c:pt idx="8">
                  <c:v>Curitiba</c:v>
                </c:pt>
                <c:pt idx="9">
                  <c:v>Florianópolis</c:v>
                </c:pt>
                <c:pt idx="10">
                  <c:v>Guadalajara</c:v>
                </c:pt>
                <c:pt idx="11">
                  <c:v>León</c:v>
                </c:pt>
                <c:pt idx="12">
                  <c:v>Lima</c:v>
                </c:pt>
                <c:pt idx="13">
                  <c:v>Manaus</c:v>
                </c:pt>
                <c:pt idx="14">
                  <c:v>Medellín</c:v>
                </c:pt>
                <c:pt idx="15">
                  <c:v>Montería</c:v>
                </c:pt>
                <c:pt idx="16">
                  <c:v>Montevideo</c:v>
                </c:pt>
                <c:pt idx="17">
                  <c:v>Panamá</c:v>
                </c:pt>
                <c:pt idx="18">
                  <c:v>Pereira</c:v>
                </c:pt>
                <c:pt idx="19">
                  <c:v>Porto Alegre</c:v>
                </c:pt>
                <c:pt idx="20">
                  <c:v>Quito</c:v>
                </c:pt>
                <c:pt idx="21">
                  <c:v>Recife</c:v>
                </c:pt>
                <c:pt idx="22">
                  <c:v>R. Janeiro</c:v>
                </c:pt>
                <c:pt idx="23">
                  <c:v>Rosario</c:v>
                </c:pt>
                <c:pt idx="24">
                  <c:v>Salvador</c:v>
                </c:pt>
                <c:pt idx="25">
                  <c:v>San José</c:v>
                </c:pt>
                <c:pt idx="26">
                  <c:v>S. C. Sierra</c:v>
                </c:pt>
                <c:pt idx="27">
                  <c:v>Santiago</c:v>
                </c:pt>
                <c:pt idx="28">
                  <c:v>São Paulo</c:v>
                </c:pt>
              </c:strCache>
            </c:strRef>
          </c:cat>
          <c:val>
            <c:numRef>
              <c:f>'C32 y graf 16 Tar 7-14  (2)'!$D$6:$D$34</c:f>
              <c:numCache>
                <c:formatCode>0</c:formatCode>
                <c:ptCount val="29"/>
                <c:pt idx="0">
                  <c:v>142</c:v>
                </c:pt>
                <c:pt idx="1">
                  <c:v>190.52631578947367</c:v>
                </c:pt>
                <c:pt idx="2">
                  <c:v>142.03366382291881</c:v>
                </c:pt>
                <c:pt idx="3">
                  <c:v>190.52631578947367</c:v>
                </c:pt>
                <c:pt idx="4">
                  <c:v>448.9795918367347</c:v>
                </c:pt>
                <c:pt idx="5">
                  <c:v>142.03366382291881</c:v>
                </c:pt>
                <c:pt idx="6">
                  <c:v>811.35184371899288</c:v>
                </c:pt>
                <c:pt idx="7">
                  <c:v>133</c:v>
                </c:pt>
                <c:pt idx="8">
                  <c:v>190.52631578947367</c:v>
                </c:pt>
                <c:pt idx="9">
                  <c:v>190.52631578947367</c:v>
                </c:pt>
                <c:pt idx="10">
                  <c:v>133</c:v>
                </c:pt>
                <c:pt idx="11">
                  <c:v>191</c:v>
                </c:pt>
                <c:pt idx="12">
                  <c:v>150</c:v>
                </c:pt>
                <c:pt idx="13">
                  <c:v>190.52631578947367</c:v>
                </c:pt>
                <c:pt idx="14">
                  <c:v>142.03366382291881</c:v>
                </c:pt>
                <c:pt idx="15">
                  <c:v>142.03366382291881</c:v>
                </c:pt>
                <c:pt idx="16">
                  <c:v>301.58520345252714</c:v>
                </c:pt>
                <c:pt idx="17">
                  <c:v>172.82229965156804</c:v>
                </c:pt>
                <c:pt idx="18">
                  <c:v>142.03366382291881</c:v>
                </c:pt>
                <c:pt idx="19">
                  <c:v>190.52631578947367</c:v>
                </c:pt>
                <c:pt idx="20">
                  <c:v>208.23529411764702</c:v>
                </c:pt>
                <c:pt idx="21">
                  <c:v>190.52631578947367</c:v>
                </c:pt>
                <c:pt idx="22">
                  <c:v>190.52631578947367</c:v>
                </c:pt>
                <c:pt idx="23">
                  <c:v>448.9795918367347</c:v>
                </c:pt>
                <c:pt idx="24">
                  <c:v>190.52631578947367</c:v>
                </c:pt>
                <c:pt idx="25">
                  <c:v>178.28225108779966</c:v>
                </c:pt>
                <c:pt idx="26">
                  <c:v>313.90476190476232</c:v>
                </c:pt>
                <c:pt idx="27">
                  <c:v>167.36111111111111</c:v>
                </c:pt>
                <c:pt idx="28">
                  <c:v>190.52631578947367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'C32 y graf 16 Tar 7-14  (2)'!$E$5</c:f>
              <c:strCache>
                <c:ptCount val="1"/>
                <c:pt idx="0">
                  <c:v>Tarifa</c:v>
                </c:pt>
              </c:strCache>
            </c:strRef>
          </c:tx>
          <c:marker>
            <c:symbol val="none"/>
          </c:marker>
          <c:cat>
            <c:strRef>
              <c:f>'C32 y graf 16 Tar 7-14  (2)'!$B$6:$B$34</c:f>
              <c:strCache>
                <c:ptCount val="29"/>
                <c:pt idx="0">
                  <c:v>Barranquilla</c:v>
                </c:pt>
                <c:pt idx="1">
                  <c:v>B. Horizonte</c:v>
                </c:pt>
                <c:pt idx="2">
                  <c:v>Bogotá</c:v>
                </c:pt>
                <c:pt idx="3">
                  <c:v>Brasília</c:v>
                </c:pt>
                <c:pt idx="4">
                  <c:v>Buenos Aires</c:v>
                </c:pt>
                <c:pt idx="5">
                  <c:v>Cali</c:v>
                </c:pt>
                <c:pt idx="6">
                  <c:v>Caracas</c:v>
                </c:pt>
                <c:pt idx="7">
                  <c:v>Cd. México</c:v>
                </c:pt>
                <c:pt idx="8">
                  <c:v>Curitiba</c:v>
                </c:pt>
                <c:pt idx="9">
                  <c:v>Florianópolis</c:v>
                </c:pt>
                <c:pt idx="10">
                  <c:v>Guadalajara</c:v>
                </c:pt>
                <c:pt idx="11">
                  <c:v>León</c:v>
                </c:pt>
                <c:pt idx="12">
                  <c:v>Lima</c:v>
                </c:pt>
                <c:pt idx="13">
                  <c:v>Manaus</c:v>
                </c:pt>
                <c:pt idx="14">
                  <c:v>Medellín</c:v>
                </c:pt>
                <c:pt idx="15">
                  <c:v>Montería</c:v>
                </c:pt>
                <c:pt idx="16">
                  <c:v>Montevideo</c:v>
                </c:pt>
                <c:pt idx="17">
                  <c:v>Panamá</c:v>
                </c:pt>
                <c:pt idx="18">
                  <c:v>Pereira</c:v>
                </c:pt>
                <c:pt idx="19">
                  <c:v>Porto Alegre</c:v>
                </c:pt>
                <c:pt idx="20">
                  <c:v>Quito</c:v>
                </c:pt>
                <c:pt idx="21">
                  <c:v>Recife</c:v>
                </c:pt>
                <c:pt idx="22">
                  <c:v>R. Janeiro</c:v>
                </c:pt>
                <c:pt idx="23">
                  <c:v>Rosario</c:v>
                </c:pt>
                <c:pt idx="24">
                  <c:v>Salvador</c:v>
                </c:pt>
                <c:pt idx="25">
                  <c:v>San José</c:v>
                </c:pt>
                <c:pt idx="26">
                  <c:v>S. C. Sierra</c:v>
                </c:pt>
                <c:pt idx="27">
                  <c:v>Santiago</c:v>
                </c:pt>
                <c:pt idx="28">
                  <c:v>São Paulo</c:v>
                </c:pt>
              </c:strCache>
            </c:strRef>
          </c:cat>
          <c:val>
            <c:numRef>
              <c:f>'C32 y graf 16 Tar 7-14  (2)'!$E$6:$E$34</c:f>
              <c:numCache>
                <c:formatCode>#,##0</c:formatCode>
                <c:ptCount val="29"/>
                <c:pt idx="0">
                  <c:v>142.5</c:v>
                </c:pt>
                <c:pt idx="1">
                  <c:v>142.5</c:v>
                </c:pt>
                <c:pt idx="2">
                  <c:v>148</c:v>
                </c:pt>
                <c:pt idx="3">
                  <c:v>100</c:v>
                </c:pt>
                <c:pt idx="4">
                  <c:v>333.33333333333331</c:v>
                </c:pt>
                <c:pt idx="5">
                  <c:v>333.33333333333331</c:v>
                </c:pt>
                <c:pt idx="6">
                  <c:v>750</c:v>
                </c:pt>
                <c:pt idx="7">
                  <c:v>250</c:v>
                </c:pt>
                <c:pt idx="8">
                  <c:v>142.10526315789477</c:v>
                </c:pt>
                <c:pt idx="9">
                  <c:v>144.73684210526321</c:v>
                </c:pt>
                <c:pt idx="10">
                  <c:v>200</c:v>
                </c:pt>
                <c:pt idx="11">
                  <c:v>160</c:v>
                </c:pt>
                <c:pt idx="12">
                  <c:v>224</c:v>
                </c:pt>
                <c:pt idx="13">
                  <c:v>137.5</c:v>
                </c:pt>
                <c:pt idx="14">
                  <c:v>137.5</c:v>
                </c:pt>
                <c:pt idx="15">
                  <c:v>137.5</c:v>
                </c:pt>
                <c:pt idx="16">
                  <c:v>164.19753086419755</c:v>
                </c:pt>
                <c:pt idx="17">
                  <c:v>100</c:v>
                </c:pt>
                <c:pt idx="18">
                  <c:v>163.63636363636343</c:v>
                </c:pt>
                <c:pt idx="19">
                  <c:v>147.5</c:v>
                </c:pt>
                <c:pt idx="20">
                  <c:v>100</c:v>
                </c:pt>
                <c:pt idx="21">
                  <c:v>143.33333333333357</c:v>
                </c:pt>
                <c:pt idx="22">
                  <c:v>142.85714285714326</c:v>
                </c:pt>
                <c:pt idx="23">
                  <c:v>416.66666666666708</c:v>
                </c:pt>
                <c:pt idx="24">
                  <c:v>164.70588235294116</c:v>
                </c:pt>
                <c:pt idx="25">
                  <c:v>135</c:v>
                </c:pt>
                <c:pt idx="26">
                  <c:v>133.33333333333354</c:v>
                </c:pt>
                <c:pt idx="27">
                  <c:v>163.15789473684166</c:v>
                </c:pt>
                <c:pt idx="28">
                  <c:v>130.43478260869566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82440096"/>
        <c:axId val="182440656"/>
      </c:lineChart>
      <c:catAx>
        <c:axId val="182440096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crossAx val="182440656"/>
        <c:crosses val="autoZero"/>
        <c:auto val="1"/>
        <c:lblAlgn val="ctr"/>
        <c:lblOffset val="100"/>
        <c:noMultiLvlLbl val="0"/>
      </c:catAx>
      <c:valAx>
        <c:axId val="182440656"/>
        <c:scaling>
          <c:orientation val="minMax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pt-BR" sz="1200" b="1" i="0" baseline="0"/>
                  <a:t>Variación 2007-14 (valor 2007=100</a:t>
                </a:r>
                <a:r>
                  <a:rPr lang="pt-BR" sz="1800" b="1" i="0" baseline="0"/>
                  <a:t>)</a:t>
                </a:r>
                <a:endParaRPr lang="pt-BR"/>
              </a:p>
            </c:rich>
          </c:tx>
          <c:overlay val="0"/>
        </c:title>
        <c:numFmt formatCode="0" sourceLinked="1"/>
        <c:majorTickMark val="out"/>
        <c:minorTickMark val="none"/>
        <c:tickLblPos val="nextTo"/>
        <c:crossAx val="182440096"/>
        <c:crosses val="autoZero"/>
        <c:crossBetween val="between"/>
      </c:valAx>
    </c:plotArea>
    <c:legend>
      <c:legendPos val="b"/>
      <c:overlay val="0"/>
      <c:txPr>
        <a:bodyPr/>
        <a:lstStyle/>
        <a:p>
          <a:pPr>
            <a:defRPr sz="1200"/>
          </a:pPr>
          <a:endParaRPr lang="es-PA"/>
        </a:p>
      </c:txPr>
    </c:legend>
    <c:plotVisOnly val="1"/>
    <c:dispBlanksAs val="gap"/>
    <c:showDLblsOverMax val="0"/>
  </c:chart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95C4F7-5B25-6841-AA46-EDBDBB9900C1}" type="datetimeFigureOut">
              <a:rPr lang="en-US" smtClean="0"/>
              <a:pPr/>
              <a:t>5/5/2017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32B47F6-3A8C-BB4D-9E18-8DA9850ED48F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26134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ta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7810499" y="3662362"/>
            <a:ext cx="550613" cy="550613"/>
          </a:xfrm>
          <a:prstGeom prst="rect">
            <a:avLst/>
          </a:prstGeom>
          <a:solidFill>
            <a:srgbClr val="FFFFFF">
              <a:alpha val="20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 userDrawn="1"/>
        </p:nvSpPr>
        <p:spPr>
          <a:xfrm>
            <a:off x="5664200" y="3815479"/>
            <a:ext cx="124883" cy="124883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" name="Group 1"/>
          <p:cNvGrpSpPr/>
          <p:nvPr userDrawn="1"/>
        </p:nvGrpSpPr>
        <p:grpSpPr>
          <a:xfrm>
            <a:off x="6177758" y="164175"/>
            <a:ext cx="2721225" cy="3498187"/>
            <a:chOff x="5089275" y="699163"/>
            <a:chExt cx="2721225" cy="3498187"/>
          </a:xfrm>
        </p:grpSpPr>
        <p:sp>
          <p:nvSpPr>
            <p:cNvPr id="22" name="Rectangle 21"/>
            <p:cNvSpPr/>
            <p:nvPr userDrawn="1"/>
          </p:nvSpPr>
          <p:spPr>
            <a:xfrm>
              <a:off x="6194175" y="955425"/>
              <a:ext cx="540000" cy="540000"/>
            </a:xfrm>
            <a:prstGeom prst="rect">
              <a:avLst/>
            </a:prstGeom>
            <a:solidFill>
              <a:srgbClr val="00436B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 userDrawn="1"/>
          </p:nvSpPr>
          <p:spPr>
            <a:xfrm>
              <a:off x="6730500" y="1495425"/>
              <a:ext cx="540000" cy="540000"/>
            </a:xfrm>
            <a:prstGeom prst="rect">
              <a:avLst/>
            </a:prstGeom>
            <a:solidFill>
              <a:srgbClr val="005688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     </a:t>
              </a:r>
              <a:endParaRPr lang="en-US" dirty="0"/>
            </a:p>
          </p:txBody>
        </p:sp>
        <p:sp>
          <p:nvSpPr>
            <p:cNvPr id="10" name="Rectangle 9"/>
            <p:cNvSpPr/>
            <p:nvPr userDrawn="1"/>
          </p:nvSpPr>
          <p:spPr>
            <a:xfrm>
              <a:off x="5942175" y="2284209"/>
              <a:ext cx="540000" cy="540000"/>
            </a:xfrm>
            <a:prstGeom prst="rect">
              <a:avLst/>
            </a:prstGeom>
            <a:solidFill>
              <a:srgbClr val="4AAA42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/>
            <p:cNvSpPr/>
            <p:nvPr userDrawn="1"/>
          </p:nvSpPr>
          <p:spPr>
            <a:xfrm>
              <a:off x="7145616" y="2997479"/>
              <a:ext cx="124883" cy="124883"/>
            </a:xfrm>
            <a:prstGeom prst="rect">
              <a:avLst/>
            </a:prstGeom>
            <a:solidFill>
              <a:schemeClr val="bg1">
                <a:alpha val="50000"/>
              </a:schemeClr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/>
            <p:nvPr userDrawn="1"/>
          </p:nvSpPr>
          <p:spPr>
            <a:xfrm>
              <a:off x="6609292" y="955425"/>
              <a:ext cx="124883" cy="124883"/>
            </a:xfrm>
            <a:prstGeom prst="rect">
              <a:avLst/>
            </a:prstGeom>
            <a:solidFill>
              <a:schemeClr val="bg1">
                <a:alpha val="50000"/>
              </a:schemeClr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 userDrawn="1"/>
          </p:nvSpPr>
          <p:spPr>
            <a:xfrm>
              <a:off x="7270499" y="2866078"/>
              <a:ext cx="245672" cy="245672"/>
            </a:xfrm>
            <a:prstGeom prst="rect">
              <a:avLst/>
            </a:prstGeom>
            <a:solidFill>
              <a:srgbClr val="4AAA42">
                <a:alpha val="50000"/>
              </a:srgbClr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 userDrawn="1"/>
          </p:nvSpPr>
          <p:spPr>
            <a:xfrm>
              <a:off x="5089275" y="2572209"/>
              <a:ext cx="252000" cy="252000"/>
            </a:xfrm>
            <a:prstGeom prst="rect">
              <a:avLst/>
            </a:prstGeom>
            <a:solidFill>
              <a:srgbClr val="4AAA42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23"/>
            <p:cNvSpPr>
              <a:spLocks/>
            </p:cNvSpPr>
            <p:nvPr userDrawn="1"/>
          </p:nvSpPr>
          <p:spPr>
            <a:xfrm>
              <a:off x="7016913" y="1783425"/>
              <a:ext cx="252000" cy="252000"/>
            </a:xfrm>
            <a:prstGeom prst="rect">
              <a:avLst/>
            </a:prstGeom>
            <a:solidFill>
              <a:schemeClr val="bg1">
                <a:alpha val="25000"/>
              </a:schemeClr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4"/>
            <p:cNvSpPr>
              <a:spLocks/>
            </p:cNvSpPr>
            <p:nvPr userDrawn="1"/>
          </p:nvSpPr>
          <p:spPr>
            <a:xfrm>
              <a:off x="6482175" y="3119415"/>
              <a:ext cx="252000" cy="252000"/>
            </a:xfrm>
            <a:prstGeom prst="rect">
              <a:avLst/>
            </a:prstGeom>
            <a:solidFill>
              <a:schemeClr val="bg1">
                <a:alpha val="80000"/>
              </a:schemeClr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 userDrawn="1"/>
          </p:nvSpPr>
          <p:spPr>
            <a:xfrm>
              <a:off x="5654175" y="1495425"/>
              <a:ext cx="540000" cy="540000"/>
            </a:xfrm>
            <a:prstGeom prst="rect">
              <a:avLst/>
            </a:prstGeom>
            <a:solidFill>
              <a:srgbClr val="0075BC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 userDrawn="1"/>
          </p:nvSpPr>
          <p:spPr>
            <a:xfrm>
              <a:off x="6734175" y="2571750"/>
              <a:ext cx="540000" cy="540000"/>
            </a:xfrm>
            <a:prstGeom prst="rect">
              <a:avLst/>
            </a:prstGeom>
            <a:solidFill>
              <a:srgbClr val="367F31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367F31"/>
                </a:solidFill>
              </a:endParaRPr>
            </a:p>
          </p:txBody>
        </p:sp>
        <p:sp>
          <p:nvSpPr>
            <p:cNvPr id="30" name="Rectangle 29"/>
            <p:cNvSpPr/>
            <p:nvPr userDrawn="1"/>
          </p:nvSpPr>
          <p:spPr>
            <a:xfrm>
              <a:off x="7270500" y="2031750"/>
              <a:ext cx="540000" cy="540000"/>
            </a:xfrm>
            <a:prstGeom prst="rect">
              <a:avLst/>
            </a:prstGeom>
            <a:solidFill>
              <a:srgbClr val="4FBB49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30"/>
            <p:cNvSpPr/>
            <p:nvPr userDrawn="1"/>
          </p:nvSpPr>
          <p:spPr>
            <a:xfrm>
              <a:off x="6485391" y="2035425"/>
              <a:ext cx="248784" cy="248784"/>
            </a:xfrm>
            <a:prstGeom prst="rect">
              <a:avLst/>
            </a:prstGeom>
            <a:solidFill>
              <a:srgbClr val="00436B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31"/>
            <p:cNvSpPr/>
            <p:nvPr userDrawn="1"/>
          </p:nvSpPr>
          <p:spPr>
            <a:xfrm>
              <a:off x="5940629" y="951163"/>
              <a:ext cx="253546" cy="253546"/>
            </a:xfrm>
            <a:prstGeom prst="rect">
              <a:avLst/>
            </a:prstGeom>
            <a:solidFill>
              <a:srgbClr val="367F31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367F31"/>
                </a:solidFill>
              </a:endParaRPr>
            </a:p>
          </p:txBody>
        </p:sp>
        <p:sp>
          <p:nvSpPr>
            <p:cNvPr id="33" name="Rectangle 32"/>
            <p:cNvSpPr/>
            <p:nvPr userDrawn="1"/>
          </p:nvSpPr>
          <p:spPr>
            <a:xfrm>
              <a:off x="5405391" y="1253769"/>
              <a:ext cx="248784" cy="248784"/>
            </a:xfrm>
            <a:prstGeom prst="rect">
              <a:avLst/>
            </a:prstGeom>
            <a:solidFill>
              <a:srgbClr val="005688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 userDrawn="1"/>
          </p:nvSpPr>
          <p:spPr>
            <a:xfrm>
              <a:off x="7685616" y="2446867"/>
              <a:ext cx="124883" cy="124883"/>
            </a:xfrm>
            <a:prstGeom prst="rect">
              <a:avLst/>
            </a:prstGeom>
            <a:solidFill>
              <a:schemeClr val="bg1">
                <a:alpha val="50000"/>
              </a:schemeClr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33"/>
            <p:cNvSpPr/>
            <p:nvPr userDrawn="1"/>
          </p:nvSpPr>
          <p:spPr>
            <a:xfrm>
              <a:off x="5398434" y="3950092"/>
              <a:ext cx="247258" cy="247258"/>
            </a:xfrm>
            <a:prstGeom prst="rect">
              <a:avLst/>
            </a:prstGeom>
            <a:solidFill>
              <a:srgbClr val="4AAA42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34"/>
            <p:cNvSpPr>
              <a:spLocks/>
            </p:cNvSpPr>
            <p:nvPr userDrawn="1"/>
          </p:nvSpPr>
          <p:spPr>
            <a:xfrm>
              <a:off x="5654175" y="1783217"/>
              <a:ext cx="253546" cy="253546"/>
            </a:xfrm>
            <a:prstGeom prst="rect">
              <a:avLst/>
            </a:prstGeom>
            <a:solidFill>
              <a:schemeClr val="bg1">
                <a:alpha val="80000"/>
              </a:schemeClr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35"/>
            <p:cNvSpPr/>
            <p:nvPr userDrawn="1"/>
          </p:nvSpPr>
          <p:spPr>
            <a:xfrm>
              <a:off x="6360508" y="3371415"/>
              <a:ext cx="124883" cy="124883"/>
            </a:xfrm>
            <a:prstGeom prst="rect">
              <a:avLst/>
            </a:prstGeom>
            <a:solidFill>
              <a:srgbClr val="005688">
                <a:alpha val="50000"/>
              </a:srgbClr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36"/>
            <p:cNvSpPr/>
            <p:nvPr userDrawn="1"/>
          </p:nvSpPr>
          <p:spPr>
            <a:xfrm>
              <a:off x="5415416" y="2035425"/>
              <a:ext cx="248784" cy="248784"/>
            </a:xfrm>
            <a:prstGeom prst="rect">
              <a:avLst/>
            </a:prstGeom>
            <a:solidFill>
              <a:srgbClr val="005688">
                <a:alpha val="50000"/>
              </a:srgbClr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Rectangle 37"/>
            <p:cNvSpPr/>
            <p:nvPr userDrawn="1"/>
          </p:nvSpPr>
          <p:spPr>
            <a:xfrm>
              <a:off x="6746913" y="701879"/>
              <a:ext cx="249284" cy="249284"/>
            </a:xfrm>
            <a:prstGeom prst="rect">
              <a:avLst/>
            </a:prstGeom>
            <a:solidFill>
              <a:srgbClr val="4AAA42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ectangle 38"/>
            <p:cNvSpPr>
              <a:spLocks/>
            </p:cNvSpPr>
            <p:nvPr userDrawn="1"/>
          </p:nvSpPr>
          <p:spPr>
            <a:xfrm>
              <a:off x="5688629" y="699163"/>
              <a:ext cx="252000" cy="252000"/>
            </a:xfrm>
            <a:prstGeom prst="rect">
              <a:avLst/>
            </a:prstGeom>
            <a:solidFill>
              <a:schemeClr val="bg1">
                <a:alpha val="80000"/>
              </a:schemeClr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5" name="Picture 4" descr="Captura de pantalla 2013-06-06 a la(s) 17.27.07.png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55268" y="1547966"/>
            <a:ext cx="4214091" cy="1566247"/>
          </a:xfrm>
          <a:prstGeom prst="rect">
            <a:avLst/>
          </a:prstGeom>
        </p:spPr>
      </p:pic>
      <p:sp>
        <p:nvSpPr>
          <p:cNvPr id="3" name="Rounded Rectangle 2"/>
          <p:cNvSpPr/>
          <p:nvPr userDrawn="1"/>
        </p:nvSpPr>
        <p:spPr>
          <a:xfrm>
            <a:off x="0" y="4815840"/>
            <a:ext cx="9144000" cy="327660"/>
          </a:xfrm>
          <a:prstGeom prst="round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96028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655751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9144000" cy="4732338"/>
          </a:xfrm>
          <a:prstGeom prst="rect">
            <a:avLst/>
          </a:prstGeom>
        </p:spPr>
        <p:txBody>
          <a:bodyPr vert="horz" anchor="ctr"/>
          <a:lstStyle>
            <a:lvl1pPr marL="0" indent="0" algn="ctr">
              <a:buNone/>
              <a:defRPr sz="1500">
                <a:solidFill>
                  <a:schemeClr val="tx1">
                    <a:lumMod val="50000"/>
                    <a:lumOff val="50000"/>
                  </a:schemeClr>
                </a:solidFill>
                <a:latin typeface="Arial"/>
                <a:cs typeface="Arial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34499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ra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-417754"/>
            <a:ext cx="9144000" cy="5150092"/>
          </a:xfrm>
          <a:prstGeom prst="rect">
            <a:avLst/>
          </a:prstGeom>
          <a:solidFill>
            <a:srgbClr val="005688"/>
          </a:solidFill>
          <a:ln>
            <a:noFill/>
          </a:ln>
          <a:effectLst>
            <a:innerShdw blurRad="993775" dist="749300" dir="5400000">
              <a:prstClr val="black">
                <a:alpha val="38000"/>
              </a:prstClr>
            </a:inn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1326357" y="411164"/>
            <a:ext cx="6488112" cy="3783466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b="1">
                <a:solidFill>
                  <a:schemeClr val="bg1"/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Arial"/>
                <a:cs typeface="Arial"/>
              </a:defRPr>
            </a:lvl1pPr>
            <a:lvl2pPr marL="457200" indent="0">
              <a:buNone/>
              <a:defRPr b="1">
                <a:solidFill>
                  <a:schemeClr val="bg1"/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Arial"/>
                <a:cs typeface="Arial"/>
              </a:defRPr>
            </a:lvl2pPr>
            <a:lvl3pPr marL="914400" indent="0">
              <a:buNone/>
              <a:defRPr b="1">
                <a:solidFill>
                  <a:schemeClr val="bg1"/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Arial"/>
                <a:cs typeface="Arial"/>
              </a:defRPr>
            </a:lvl3pPr>
            <a:lvl4pPr marL="1371600" indent="0">
              <a:buNone/>
              <a:defRPr b="1">
                <a:solidFill>
                  <a:schemeClr val="bg1"/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Arial"/>
                <a:cs typeface="Arial"/>
              </a:defRPr>
            </a:lvl4pPr>
            <a:lvl5pPr marL="1828800" indent="0">
              <a:buNone/>
              <a:defRPr b="1">
                <a:solidFill>
                  <a:schemeClr val="bg1"/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Arial"/>
                <a:cs typeface="Arial"/>
              </a:defRPr>
            </a:lvl5pPr>
          </a:lstStyle>
          <a:p>
            <a:pPr lvl="0"/>
            <a:r>
              <a:rPr lang="es-ES_tradnl" dirty="0" err="1" smtClean="0"/>
              <a:t>Click</a:t>
            </a:r>
            <a:r>
              <a:rPr lang="es-ES_tradnl" dirty="0" smtClean="0"/>
              <a:t> </a:t>
            </a:r>
            <a:r>
              <a:rPr lang="es-ES_tradnl" dirty="0" err="1" smtClean="0"/>
              <a:t>to</a:t>
            </a:r>
            <a:r>
              <a:rPr lang="es-ES_tradnl" dirty="0" smtClean="0"/>
              <a:t> </a:t>
            </a:r>
            <a:r>
              <a:rPr lang="es-ES_tradnl" dirty="0" err="1" smtClean="0"/>
              <a:t>edit</a:t>
            </a:r>
            <a:r>
              <a:rPr lang="es-ES_tradnl" dirty="0" smtClean="0"/>
              <a:t> Master </a:t>
            </a:r>
            <a:r>
              <a:rPr lang="es-ES_tradnl" dirty="0" err="1" smtClean="0"/>
              <a:t>text</a:t>
            </a:r>
            <a:r>
              <a:rPr lang="es-ES_tradnl" dirty="0" smtClean="0"/>
              <a:t> </a:t>
            </a:r>
            <a:r>
              <a:rPr lang="es-ES_tradnl" dirty="0" err="1" smtClean="0"/>
              <a:t>styles</a:t>
            </a:r>
            <a:endParaRPr lang="es-ES_tradnl" dirty="0" smtClean="0"/>
          </a:p>
          <a:p>
            <a:pPr lvl="1"/>
            <a:r>
              <a:rPr lang="es-ES_tradnl" dirty="0" err="1" smtClean="0"/>
              <a:t>Second</a:t>
            </a:r>
            <a:r>
              <a:rPr lang="es-ES_tradnl" dirty="0" smtClean="0"/>
              <a:t> </a:t>
            </a:r>
            <a:r>
              <a:rPr lang="es-ES_tradnl" dirty="0" err="1" smtClean="0"/>
              <a:t>level</a:t>
            </a:r>
            <a:endParaRPr lang="es-ES_tradnl" dirty="0" smtClean="0"/>
          </a:p>
          <a:p>
            <a:pPr lvl="2"/>
            <a:r>
              <a:rPr lang="es-ES_tradnl" dirty="0" err="1" smtClean="0"/>
              <a:t>Third</a:t>
            </a:r>
            <a:r>
              <a:rPr lang="es-ES_tradnl" dirty="0" smtClean="0"/>
              <a:t> </a:t>
            </a:r>
            <a:r>
              <a:rPr lang="es-ES_tradnl" dirty="0" err="1" smtClean="0"/>
              <a:t>level</a:t>
            </a:r>
            <a:endParaRPr lang="es-ES_tradnl" dirty="0" smtClean="0"/>
          </a:p>
          <a:p>
            <a:pPr lvl="3"/>
            <a:r>
              <a:rPr lang="es-ES_tradnl" dirty="0" err="1" smtClean="0"/>
              <a:t>Fourth</a:t>
            </a:r>
            <a:r>
              <a:rPr lang="es-ES_tradnl" dirty="0" smtClean="0"/>
              <a:t> </a:t>
            </a:r>
            <a:r>
              <a:rPr lang="es-ES_tradnl" dirty="0" err="1" smtClean="0"/>
              <a:t>level</a:t>
            </a:r>
            <a:endParaRPr lang="es-ES_tradnl" dirty="0" smtClean="0"/>
          </a:p>
          <a:p>
            <a:pPr lvl="4"/>
            <a:r>
              <a:rPr lang="es-ES_tradnl" dirty="0" err="1" smtClean="0"/>
              <a:t>Fifth</a:t>
            </a:r>
            <a:r>
              <a:rPr lang="es-ES_tradnl" dirty="0" smtClean="0"/>
              <a:t> </a:t>
            </a:r>
            <a:r>
              <a:rPr lang="es-ES_tradnl" dirty="0" err="1" smtClean="0"/>
              <a:t>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22209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fi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>
            <a:spLocks/>
          </p:cNvSpPr>
          <p:nvPr userDrawn="1"/>
        </p:nvSpPr>
        <p:spPr>
          <a:xfrm>
            <a:off x="0" y="261257"/>
            <a:ext cx="2411414" cy="4209824"/>
          </a:xfrm>
          <a:prstGeom prst="rect">
            <a:avLst/>
          </a:prstGeom>
          <a:solidFill>
            <a:schemeClr val="bg1">
              <a:alpha val="24000"/>
            </a:schemeClr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SmartArt Placeholder 3"/>
          <p:cNvSpPr>
            <a:spLocks noGrp="1"/>
          </p:cNvSpPr>
          <p:nvPr>
            <p:ph type="dgm" sz="quarter" idx="11"/>
          </p:nvPr>
        </p:nvSpPr>
        <p:spPr>
          <a:xfrm>
            <a:off x="2411414" y="411162"/>
            <a:ext cx="6483350" cy="4008438"/>
          </a:xfrm>
          <a:prstGeom prst="rect">
            <a:avLst/>
          </a:prstGeom>
        </p:spPr>
        <p:txBody>
          <a:bodyPr vert="horz" anchor="ctr"/>
          <a:lstStyle>
            <a:lvl1pPr marL="0" indent="0" algn="ctr">
              <a:buNone/>
              <a:defRPr sz="1500" b="1">
                <a:solidFill>
                  <a:schemeClr val="tx1">
                    <a:lumMod val="50000"/>
                    <a:lumOff val="50000"/>
                  </a:schemeClr>
                </a:solidFill>
                <a:latin typeface="Arial"/>
                <a:cs typeface="Arial"/>
              </a:defRPr>
            </a:lvl1pPr>
          </a:lstStyle>
          <a:p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2"/>
          </p:nvPr>
        </p:nvSpPr>
        <p:spPr>
          <a:xfrm>
            <a:off x="252412" y="411164"/>
            <a:ext cx="2158999" cy="4008436"/>
          </a:xfrm>
          <a:prstGeom prst="rect">
            <a:avLst/>
          </a:prstGeom>
        </p:spPr>
        <p:txBody>
          <a:bodyPr vert="horz"/>
          <a:lstStyle>
            <a:lvl1pPr marL="0" indent="0">
              <a:lnSpc>
                <a:spcPct val="80000"/>
              </a:lnSpc>
              <a:buNone/>
              <a:defRPr sz="2500" b="1">
                <a:solidFill>
                  <a:srgbClr val="005688"/>
                </a:solidFill>
                <a:latin typeface="Arial"/>
                <a:cs typeface="Arial"/>
              </a:defRPr>
            </a:lvl1pPr>
            <a:lvl2pPr>
              <a:defRPr sz="2500" b="1">
                <a:solidFill>
                  <a:srgbClr val="005688"/>
                </a:solidFill>
                <a:latin typeface="Arial"/>
                <a:cs typeface="Arial"/>
              </a:defRPr>
            </a:lvl2pPr>
            <a:lvl3pPr>
              <a:defRPr sz="2500" b="1">
                <a:solidFill>
                  <a:srgbClr val="005688"/>
                </a:solidFill>
                <a:latin typeface="Arial"/>
                <a:cs typeface="Arial"/>
              </a:defRPr>
            </a:lvl3pPr>
            <a:lvl4pPr>
              <a:defRPr sz="2500" b="1">
                <a:solidFill>
                  <a:srgbClr val="005688"/>
                </a:solidFill>
                <a:latin typeface="Arial"/>
                <a:cs typeface="Arial"/>
              </a:defRPr>
            </a:lvl4pPr>
            <a:lvl5pPr>
              <a:defRPr sz="2500" b="1">
                <a:solidFill>
                  <a:srgbClr val="005688"/>
                </a:solidFill>
                <a:latin typeface="Arial"/>
                <a:cs typeface="Arial"/>
              </a:defRPr>
            </a:lvl5pPr>
          </a:lstStyle>
          <a:p>
            <a:pPr lvl="0"/>
            <a:r>
              <a:rPr lang="es-ES_tradnl" dirty="0" err="1" smtClean="0"/>
              <a:t>Click</a:t>
            </a:r>
            <a:r>
              <a:rPr lang="es-ES_tradnl" dirty="0" smtClean="0"/>
              <a:t> </a:t>
            </a:r>
            <a:r>
              <a:rPr lang="es-ES_tradnl" dirty="0" err="1" smtClean="0"/>
              <a:t>to</a:t>
            </a:r>
            <a:r>
              <a:rPr lang="es-ES_tradnl" dirty="0" smtClean="0"/>
              <a:t> </a:t>
            </a:r>
            <a:r>
              <a:rPr lang="es-ES_tradnl" dirty="0" err="1" smtClean="0"/>
              <a:t>edit</a:t>
            </a:r>
            <a:r>
              <a:rPr lang="es-ES_tradnl" dirty="0" smtClean="0"/>
              <a:t> Master </a:t>
            </a:r>
            <a:r>
              <a:rPr lang="es-ES_tradnl" dirty="0" err="1" smtClean="0"/>
              <a:t>text</a:t>
            </a:r>
            <a:r>
              <a:rPr lang="es-ES_tradnl" dirty="0" smtClean="0"/>
              <a:t> </a:t>
            </a:r>
            <a:r>
              <a:rPr lang="es-ES_tradnl" dirty="0" err="1" smtClean="0"/>
              <a:t>styles</a:t>
            </a:r>
            <a:endParaRPr lang="es-ES_tradnl" dirty="0" smtClean="0"/>
          </a:p>
        </p:txBody>
      </p:sp>
    </p:spTree>
    <p:extLst>
      <p:ext uri="{BB962C8B-B14F-4D97-AF65-F5344CB8AC3E}">
        <p14:creationId xmlns:p14="http://schemas.microsoft.com/office/powerpoint/2010/main" val="19420881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o + 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>
            <a:spLocks/>
          </p:cNvSpPr>
          <p:nvPr userDrawn="1"/>
        </p:nvSpPr>
        <p:spPr>
          <a:xfrm>
            <a:off x="0" y="261257"/>
            <a:ext cx="9144000" cy="1001486"/>
          </a:xfrm>
          <a:prstGeom prst="rect">
            <a:avLst/>
          </a:prstGeom>
          <a:solidFill>
            <a:srgbClr val="005688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2"/>
          </p:nvPr>
        </p:nvSpPr>
        <p:spPr>
          <a:xfrm>
            <a:off x="252412" y="411164"/>
            <a:ext cx="4318001" cy="786265"/>
          </a:xfrm>
          <a:prstGeom prst="rect">
            <a:avLst/>
          </a:pr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vert="horz"/>
          <a:lstStyle>
            <a:lvl1pPr marL="0" indent="0">
              <a:lnSpc>
                <a:spcPct val="80000"/>
              </a:lnSpc>
              <a:buNone/>
              <a:defRPr sz="2500" b="1">
                <a:solidFill>
                  <a:srgbClr val="FFFFFF"/>
                </a:solidFill>
                <a:latin typeface="Arial"/>
                <a:cs typeface="Arial"/>
              </a:defRPr>
            </a:lvl1pPr>
            <a:lvl2pPr>
              <a:defRPr sz="2500" b="1">
                <a:solidFill>
                  <a:srgbClr val="005688"/>
                </a:solidFill>
                <a:latin typeface="Arial"/>
                <a:cs typeface="Arial"/>
              </a:defRPr>
            </a:lvl2pPr>
            <a:lvl3pPr>
              <a:defRPr sz="2500" b="1">
                <a:solidFill>
                  <a:srgbClr val="005688"/>
                </a:solidFill>
                <a:latin typeface="Arial"/>
                <a:cs typeface="Arial"/>
              </a:defRPr>
            </a:lvl3pPr>
            <a:lvl4pPr>
              <a:defRPr sz="2500" b="1">
                <a:solidFill>
                  <a:srgbClr val="005688"/>
                </a:solidFill>
                <a:latin typeface="Arial"/>
                <a:cs typeface="Arial"/>
              </a:defRPr>
            </a:lvl4pPr>
            <a:lvl5pPr>
              <a:defRPr sz="2500" b="1">
                <a:solidFill>
                  <a:srgbClr val="005688"/>
                </a:solidFill>
                <a:latin typeface="Arial"/>
                <a:cs typeface="Arial"/>
              </a:defRPr>
            </a:lvl5pPr>
          </a:lstStyle>
          <a:p>
            <a:pPr lvl="0"/>
            <a:r>
              <a:rPr lang="es-ES_tradnl" dirty="0" err="1" smtClean="0"/>
              <a:t>Click</a:t>
            </a:r>
            <a:r>
              <a:rPr lang="es-ES_tradnl" dirty="0" smtClean="0"/>
              <a:t> </a:t>
            </a:r>
            <a:r>
              <a:rPr lang="es-ES_tradnl" dirty="0" err="1" smtClean="0"/>
              <a:t>to</a:t>
            </a:r>
            <a:r>
              <a:rPr lang="es-ES_tradnl" dirty="0" smtClean="0"/>
              <a:t> </a:t>
            </a:r>
            <a:r>
              <a:rPr lang="es-ES_tradnl" dirty="0" err="1" smtClean="0"/>
              <a:t>edit</a:t>
            </a:r>
            <a:r>
              <a:rPr lang="es-ES_tradnl" dirty="0" smtClean="0"/>
              <a:t> Master </a:t>
            </a:r>
            <a:r>
              <a:rPr lang="es-ES_tradnl" dirty="0" err="1" smtClean="0"/>
              <a:t>text</a:t>
            </a:r>
            <a:r>
              <a:rPr lang="es-ES_tradnl" dirty="0" smtClean="0"/>
              <a:t> </a:t>
            </a:r>
            <a:r>
              <a:rPr lang="es-ES_tradnl" dirty="0" err="1" smtClean="0"/>
              <a:t>styles</a:t>
            </a:r>
            <a:endParaRPr lang="es-ES_tradnl" dirty="0" smtClean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252412" y="1495425"/>
            <a:ext cx="4318001" cy="302577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defRPr>
            </a:lvl1pPr>
            <a:lvl2pPr marL="457200" indent="0">
              <a:buNone/>
              <a:defRPr sz="150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defRPr>
            </a:lvl2pPr>
            <a:lvl3pPr marL="914400" indent="0">
              <a:buNone/>
              <a:defRPr sz="150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defRPr>
            </a:lvl3pPr>
            <a:lvl4pPr marL="1371600" indent="0">
              <a:buNone/>
              <a:defRPr sz="150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defRPr>
            </a:lvl4pPr>
            <a:lvl5pPr marL="1828800" indent="0">
              <a:buNone/>
              <a:defRPr sz="150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defRPr>
            </a:lvl5pPr>
          </a:lstStyle>
          <a:p>
            <a:pPr lvl="0"/>
            <a:r>
              <a:rPr lang="es-ES_tradnl" dirty="0" err="1" smtClean="0"/>
              <a:t>Click</a:t>
            </a:r>
            <a:r>
              <a:rPr lang="es-ES_tradnl" dirty="0" smtClean="0"/>
              <a:t> </a:t>
            </a:r>
            <a:r>
              <a:rPr lang="es-ES_tradnl" dirty="0" err="1" smtClean="0"/>
              <a:t>to</a:t>
            </a:r>
            <a:r>
              <a:rPr lang="es-ES_tradnl" dirty="0" smtClean="0"/>
              <a:t> </a:t>
            </a:r>
            <a:r>
              <a:rPr lang="es-ES_tradnl" dirty="0" err="1" smtClean="0"/>
              <a:t>edit</a:t>
            </a:r>
            <a:r>
              <a:rPr lang="es-ES_tradnl" dirty="0" smtClean="0"/>
              <a:t> Master </a:t>
            </a:r>
            <a:r>
              <a:rPr lang="es-ES_tradnl" dirty="0" err="1" smtClean="0"/>
              <a:t>text</a:t>
            </a:r>
            <a:r>
              <a:rPr lang="es-ES_tradnl" dirty="0" smtClean="0"/>
              <a:t> </a:t>
            </a:r>
            <a:r>
              <a:rPr lang="es-ES_tradnl" dirty="0" err="1" smtClean="0"/>
              <a:t>styles</a:t>
            </a:r>
            <a:endParaRPr lang="es-ES_tradnl" dirty="0" smtClean="0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4"/>
          </p:nvPr>
        </p:nvSpPr>
        <p:spPr>
          <a:xfrm>
            <a:off x="4570413" y="-346"/>
            <a:ext cx="4324350" cy="4732684"/>
          </a:xfrm>
          <a:prstGeom prst="rect">
            <a:avLst/>
          </a:prstGeom>
        </p:spPr>
        <p:txBody>
          <a:bodyPr vert="horz" anchor="ctr"/>
          <a:lstStyle>
            <a:lvl1pPr marL="0" indent="0" algn="ctr">
              <a:buNone/>
              <a:defRPr sz="1500" b="1">
                <a:solidFill>
                  <a:schemeClr val="tx1">
                    <a:lumMod val="50000"/>
                    <a:lumOff val="50000"/>
                  </a:schemeClr>
                </a:solidFill>
                <a:latin typeface="Arial"/>
                <a:cs typeface="Arial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4063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o + Grafi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>
            <a:spLocks/>
          </p:cNvSpPr>
          <p:nvPr userDrawn="1"/>
        </p:nvSpPr>
        <p:spPr>
          <a:xfrm>
            <a:off x="0" y="261257"/>
            <a:ext cx="9144000" cy="696686"/>
          </a:xfrm>
          <a:prstGeom prst="rect">
            <a:avLst/>
          </a:prstGeom>
          <a:solidFill>
            <a:srgbClr val="005688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2"/>
          </p:nvPr>
        </p:nvSpPr>
        <p:spPr>
          <a:xfrm>
            <a:off x="252412" y="411164"/>
            <a:ext cx="8642352" cy="474207"/>
          </a:xfrm>
          <a:prstGeom prst="rect">
            <a:avLst/>
          </a:pr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vert="horz"/>
          <a:lstStyle>
            <a:lvl1pPr marL="0" indent="0">
              <a:lnSpc>
                <a:spcPct val="80000"/>
              </a:lnSpc>
              <a:buNone/>
              <a:defRPr sz="2500" b="1">
                <a:solidFill>
                  <a:srgbClr val="FFFFFF"/>
                </a:solidFill>
                <a:latin typeface="Arial"/>
                <a:cs typeface="Arial"/>
              </a:defRPr>
            </a:lvl1pPr>
            <a:lvl2pPr>
              <a:defRPr sz="2500" b="1">
                <a:solidFill>
                  <a:srgbClr val="005688"/>
                </a:solidFill>
                <a:latin typeface="Arial"/>
                <a:cs typeface="Arial"/>
              </a:defRPr>
            </a:lvl2pPr>
            <a:lvl3pPr>
              <a:defRPr sz="2500" b="1">
                <a:solidFill>
                  <a:srgbClr val="005688"/>
                </a:solidFill>
                <a:latin typeface="Arial"/>
                <a:cs typeface="Arial"/>
              </a:defRPr>
            </a:lvl3pPr>
            <a:lvl4pPr>
              <a:defRPr sz="2500" b="1">
                <a:solidFill>
                  <a:srgbClr val="005688"/>
                </a:solidFill>
                <a:latin typeface="Arial"/>
                <a:cs typeface="Arial"/>
              </a:defRPr>
            </a:lvl4pPr>
            <a:lvl5pPr>
              <a:defRPr sz="2500" b="1">
                <a:solidFill>
                  <a:srgbClr val="005688"/>
                </a:solidFill>
                <a:latin typeface="Arial"/>
                <a:cs typeface="Arial"/>
              </a:defRPr>
            </a:lvl5pPr>
          </a:lstStyle>
          <a:p>
            <a:pPr lvl="0"/>
            <a:r>
              <a:rPr lang="es-ES_tradnl" dirty="0" err="1" smtClean="0"/>
              <a:t>Click</a:t>
            </a:r>
            <a:r>
              <a:rPr lang="es-ES_tradnl" dirty="0" smtClean="0"/>
              <a:t> </a:t>
            </a:r>
            <a:r>
              <a:rPr lang="es-ES_tradnl" dirty="0" err="1" smtClean="0"/>
              <a:t>to</a:t>
            </a:r>
            <a:r>
              <a:rPr lang="es-ES_tradnl" dirty="0" smtClean="0"/>
              <a:t> </a:t>
            </a:r>
            <a:r>
              <a:rPr lang="es-ES_tradnl" dirty="0" err="1" smtClean="0"/>
              <a:t>edit</a:t>
            </a:r>
            <a:r>
              <a:rPr lang="es-ES_tradnl" dirty="0" smtClean="0"/>
              <a:t> Master </a:t>
            </a:r>
            <a:r>
              <a:rPr lang="es-ES_tradnl" dirty="0" err="1" smtClean="0"/>
              <a:t>text</a:t>
            </a:r>
            <a:r>
              <a:rPr lang="es-ES_tradnl" dirty="0" smtClean="0"/>
              <a:t> </a:t>
            </a:r>
            <a:r>
              <a:rPr lang="es-ES_tradnl" dirty="0" err="1" smtClean="0"/>
              <a:t>styles</a:t>
            </a:r>
            <a:endParaRPr lang="es-ES_tradnl" dirty="0" smtClean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252412" y="1495425"/>
            <a:ext cx="4318001" cy="302577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defRPr>
            </a:lvl1pPr>
            <a:lvl2pPr marL="457200" indent="0">
              <a:buNone/>
              <a:defRPr sz="150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defRPr>
            </a:lvl2pPr>
            <a:lvl3pPr marL="914400" indent="0">
              <a:buNone/>
              <a:defRPr sz="150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defRPr>
            </a:lvl3pPr>
            <a:lvl4pPr marL="1371600" indent="0">
              <a:buNone/>
              <a:defRPr sz="150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defRPr>
            </a:lvl4pPr>
            <a:lvl5pPr marL="1828800" indent="0">
              <a:buNone/>
              <a:defRPr sz="150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defRPr>
            </a:lvl5pPr>
          </a:lstStyle>
          <a:p>
            <a:pPr lvl="0"/>
            <a:r>
              <a:rPr lang="es-ES_tradnl" dirty="0" err="1" smtClean="0"/>
              <a:t>Click</a:t>
            </a:r>
            <a:r>
              <a:rPr lang="es-ES_tradnl" dirty="0" smtClean="0"/>
              <a:t> </a:t>
            </a:r>
            <a:r>
              <a:rPr lang="es-ES_tradnl" dirty="0" err="1" smtClean="0"/>
              <a:t>to</a:t>
            </a:r>
            <a:r>
              <a:rPr lang="es-ES_tradnl" dirty="0" smtClean="0"/>
              <a:t> </a:t>
            </a:r>
            <a:r>
              <a:rPr lang="es-ES_tradnl" dirty="0" err="1" smtClean="0"/>
              <a:t>edit</a:t>
            </a:r>
            <a:r>
              <a:rPr lang="es-ES_tradnl" dirty="0" smtClean="0"/>
              <a:t> Master </a:t>
            </a:r>
            <a:r>
              <a:rPr lang="es-ES_tradnl" dirty="0" err="1" smtClean="0"/>
              <a:t>text</a:t>
            </a:r>
            <a:r>
              <a:rPr lang="es-ES_tradnl" dirty="0" smtClean="0"/>
              <a:t> </a:t>
            </a:r>
            <a:r>
              <a:rPr lang="es-ES_tradnl" dirty="0" err="1" smtClean="0"/>
              <a:t>styles</a:t>
            </a:r>
            <a:endParaRPr lang="es-ES_tradnl" dirty="0" smtClean="0"/>
          </a:p>
        </p:txBody>
      </p:sp>
      <p:sp>
        <p:nvSpPr>
          <p:cNvPr id="6" name="Chart Placeholder 5"/>
          <p:cNvSpPr>
            <a:spLocks noGrp="1"/>
          </p:cNvSpPr>
          <p:nvPr>
            <p:ph type="chart" sz="quarter" idx="14"/>
          </p:nvPr>
        </p:nvSpPr>
        <p:spPr>
          <a:xfrm>
            <a:off x="4570414" y="1495425"/>
            <a:ext cx="4324350" cy="3025775"/>
          </a:xfrm>
          <a:prstGeom prst="rect">
            <a:avLst/>
          </a:prstGeom>
        </p:spPr>
        <p:txBody>
          <a:bodyPr vert="horz" anchor="ctr"/>
          <a:lstStyle>
            <a:lvl1pPr marL="0" indent="0" algn="ctr">
              <a:buFont typeface="Arial"/>
              <a:buNone/>
              <a:defRPr sz="1500" b="1">
                <a:solidFill>
                  <a:schemeClr val="tx1">
                    <a:lumMod val="50000"/>
                    <a:lumOff val="50000"/>
                  </a:schemeClr>
                </a:solidFill>
                <a:latin typeface="Arial"/>
                <a:cs typeface="Arial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88818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ifr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/>
          <p:cNvSpPr>
            <a:spLocks noGrp="1"/>
          </p:cNvSpPr>
          <p:nvPr>
            <p:ph type="body" sz="quarter" idx="12"/>
          </p:nvPr>
        </p:nvSpPr>
        <p:spPr>
          <a:xfrm>
            <a:off x="252412" y="411164"/>
            <a:ext cx="8642352" cy="474207"/>
          </a:xfrm>
          <a:prstGeom prst="rect">
            <a:avLst/>
          </a:pr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vert="horz"/>
          <a:lstStyle>
            <a:lvl1pPr marL="0" indent="0">
              <a:lnSpc>
                <a:spcPct val="80000"/>
              </a:lnSpc>
              <a:buNone/>
              <a:defRPr sz="2500" b="1">
                <a:solidFill>
                  <a:srgbClr val="005688"/>
                </a:solidFill>
                <a:latin typeface="Arial"/>
                <a:cs typeface="Arial"/>
              </a:defRPr>
            </a:lvl1pPr>
            <a:lvl2pPr>
              <a:defRPr sz="2500" b="1">
                <a:solidFill>
                  <a:srgbClr val="005688"/>
                </a:solidFill>
                <a:latin typeface="Arial"/>
                <a:cs typeface="Arial"/>
              </a:defRPr>
            </a:lvl2pPr>
            <a:lvl3pPr>
              <a:defRPr sz="2500" b="1">
                <a:solidFill>
                  <a:srgbClr val="005688"/>
                </a:solidFill>
                <a:latin typeface="Arial"/>
                <a:cs typeface="Arial"/>
              </a:defRPr>
            </a:lvl3pPr>
            <a:lvl4pPr>
              <a:defRPr sz="2500" b="1">
                <a:solidFill>
                  <a:srgbClr val="005688"/>
                </a:solidFill>
                <a:latin typeface="Arial"/>
                <a:cs typeface="Arial"/>
              </a:defRPr>
            </a:lvl4pPr>
            <a:lvl5pPr>
              <a:defRPr sz="2500" b="1">
                <a:solidFill>
                  <a:srgbClr val="005688"/>
                </a:solidFill>
                <a:latin typeface="Arial"/>
                <a:cs typeface="Arial"/>
              </a:defRPr>
            </a:lvl5pPr>
          </a:lstStyle>
          <a:p>
            <a:pPr lvl="0"/>
            <a:r>
              <a:rPr lang="es-ES_tradnl" dirty="0" err="1" smtClean="0"/>
              <a:t>Click</a:t>
            </a:r>
            <a:r>
              <a:rPr lang="es-ES_tradnl" dirty="0" smtClean="0"/>
              <a:t> </a:t>
            </a:r>
            <a:r>
              <a:rPr lang="es-ES_tradnl" dirty="0" err="1" smtClean="0"/>
              <a:t>to</a:t>
            </a:r>
            <a:r>
              <a:rPr lang="es-ES_tradnl" dirty="0" smtClean="0"/>
              <a:t> </a:t>
            </a:r>
            <a:r>
              <a:rPr lang="es-ES_tradnl" dirty="0" err="1" smtClean="0"/>
              <a:t>edit</a:t>
            </a:r>
            <a:r>
              <a:rPr lang="es-ES_tradnl" dirty="0" smtClean="0"/>
              <a:t> Master </a:t>
            </a:r>
            <a:r>
              <a:rPr lang="es-ES_tradnl" dirty="0" err="1" smtClean="0"/>
              <a:t>text</a:t>
            </a:r>
            <a:r>
              <a:rPr lang="es-ES_tradnl" dirty="0" smtClean="0"/>
              <a:t> </a:t>
            </a:r>
            <a:r>
              <a:rPr lang="es-ES_tradnl" dirty="0" err="1" smtClean="0"/>
              <a:t>styles</a:t>
            </a:r>
            <a:endParaRPr lang="es-ES_tradnl" dirty="0" smtClean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252412" y="1495425"/>
            <a:ext cx="4318001" cy="3025775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15000" b="1" spc="-300">
                <a:solidFill>
                  <a:srgbClr val="4FBB49"/>
                </a:solidFill>
                <a:latin typeface="Arial"/>
                <a:cs typeface="Arial"/>
              </a:defRPr>
            </a:lvl1pPr>
            <a:lvl2pPr marL="457200" indent="0">
              <a:buNone/>
              <a:defRPr sz="150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defRPr>
            </a:lvl2pPr>
            <a:lvl3pPr marL="914400" indent="0">
              <a:buNone/>
              <a:defRPr sz="150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defRPr>
            </a:lvl3pPr>
            <a:lvl4pPr marL="1371600" indent="0">
              <a:buNone/>
              <a:defRPr sz="150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defRPr>
            </a:lvl4pPr>
            <a:lvl5pPr marL="1828800" indent="0">
              <a:buNone/>
              <a:defRPr sz="150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defRPr>
            </a:lvl5pPr>
          </a:lstStyle>
          <a:p>
            <a:pPr lvl="0"/>
            <a:r>
              <a:rPr lang="es-ES_tradnl" dirty="0" smtClean="0"/>
              <a:t>Clic</a:t>
            </a:r>
          </a:p>
        </p:txBody>
      </p:sp>
      <p:sp>
        <p:nvSpPr>
          <p:cNvPr id="8" name="Text Placeholder 2"/>
          <p:cNvSpPr>
            <a:spLocks noGrp="1"/>
          </p:cNvSpPr>
          <p:nvPr>
            <p:ph type="body" sz="quarter" idx="14"/>
          </p:nvPr>
        </p:nvSpPr>
        <p:spPr>
          <a:xfrm>
            <a:off x="4570413" y="1495425"/>
            <a:ext cx="4324352" cy="2699203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defRPr>
            </a:lvl1pPr>
            <a:lvl2pPr marL="457200" indent="0">
              <a:buNone/>
              <a:defRPr sz="150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defRPr>
            </a:lvl2pPr>
            <a:lvl3pPr marL="914400" indent="0">
              <a:buNone/>
              <a:defRPr sz="150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defRPr>
            </a:lvl3pPr>
            <a:lvl4pPr marL="1371600" indent="0">
              <a:buNone/>
              <a:defRPr sz="150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defRPr>
            </a:lvl4pPr>
            <a:lvl5pPr marL="1828800" indent="0">
              <a:buNone/>
              <a:defRPr sz="150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defRPr>
            </a:lvl5pPr>
          </a:lstStyle>
          <a:p>
            <a:pPr lvl="0"/>
            <a:r>
              <a:rPr lang="es-ES_tradnl" dirty="0" err="1" smtClean="0"/>
              <a:t>Click</a:t>
            </a:r>
            <a:r>
              <a:rPr lang="es-ES_tradnl" dirty="0" smtClean="0"/>
              <a:t> </a:t>
            </a:r>
            <a:r>
              <a:rPr lang="es-ES_tradnl" dirty="0" err="1" smtClean="0"/>
              <a:t>to</a:t>
            </a:r>
            <a:r>
              <a:rPr lang="es-ES_tradnl" dirty="0" smtClean="0"/>
              <a:t> </a:t>
            </a:r>
            <a:r>
              <a:rPr lang="es-ES_tradnl" dirty="0" err="1" smtClean="0"/>
              <a:t>edit</a:t>
            </a:r>
            <a:r>
              <a:rPr lang="es-ES_tradnl" dirty="0" smtClean="0"/>
              <a:t> Master </a:t>
            </a:r>
            <a:r>
              <a:rPr lang="es-ES_tradnl" dirty="0" err="1" smtClean="0"/>
              <a:t>text</a:t>
            </a:r>
            <a:r>
              <a:rPr lang="es-ES_tradnl" dirty="0" smtClean="0"/>
              <a:t> </a:t>
            </a:r>
            <a:r>
              <a:rPr lang="es-ES_tradnl" dirty="0" err="1" smtClean="0"/>
              <a:t>styles</a:t>
            </a:r>
            <a:endParaRPr lang="es-ES_tradnl" dirty="0" smtClean="0"/>
          </a:p>
        </p:txBody>
      </p:sp>
      <p:sp>
        <p:nvSpPr>
          <p:cNvPr id="2" name="Right Bracket 1"/>
          <p:cNvSpPr/>
          <p:nvPr userDrawn="1"/>
        </p:nvSpPr>
        <p:spPr>
          <a:xfrm>
            <a:off x="4339771" y="2571750"/>
            <a:ext cx="72571" cy="1949450"/>
          </a:xfrm>
          <a:prstGeom prst="rightBracket">
            <a:avLst/>
          </a:prstGeom>
          <a:ln>
            <a:solidFill>
              <a:schemeClr val="bg1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" name="Straight Connector 12"/>
          <p:cNvCxnSpPr/>
          <p:nvPr userDrawn="1"/>
        </p:nvCxnSpPr>
        <p:spPr>
          <a:xfrm>
            <a:off x="4412342" y="4064000"/>
            <a:ext cx="158071" cy="0"/>
          </a:xfrm>
          <a:prstGeom prst="line">
            <a:avLst/>
          </a:prstGeom>
          <a:ln>
            <a:solidFill>
              <a:srgbClr val="BFBFBF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76830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dgm">
  <p:cSld name="Título e diagrama ou organogra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5800" y="171450"/>
            <a:ext cx="7772400" cy="9144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SmartArt 2"/>
          <p:cNvSpPr>
            <a:spLocks noGrp="1"/>
          </p:cNvSpPr>
          <p:nvPr>
            <p:ph type="dgm" idx="1"/>
          </p:nvPr>
        </p:nvSpPr>
        <p:spPr>
          <a:xfrm>
            <a:off x="685800" y="1231106"/>
            <a:ext cx="7772400" cy="3340894"/>
          </a:xfrm>
          <a:prstGeom prst="rect">
            <a:avLst/>
          </a:prstGeom>
        </p:spPr>
        <p:txBody>
          <a:bodyPr/>
          <a:lstStyle/>
          <a:p>
            <a:pPr lvl="0"/>
            <a:endParaRPr lang="pt-BR" noProof="0" smtClean="0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4686300"/>
            <a:ext cx="1905000" cy="3429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4686300"/>
            <a:ext cx="2895600" cy="3429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4686300"/>
            <a:ext cx="1905000" cy="3429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A7B322-675E-4F53-AC47-51883B5DF7F4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AF logos-06.png"/>
          <p:cNvPicPr>
            <a:picLocks noChangeAspect="1"/>
          </p:cNvPicPr>
          <p:nvPr userDrawn="1"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99219" y="4953595"/>
            <a:ext cx="1357529" cy="121526"/>
          </a:xfrm>
          <a:prstGeom prst="rect">
            <a:avLst/>
          </a:prstGeom>
        </p:spPr>
      </p:pic>
      <p:pic>
        <p:nvPicPr>
          <p:cNvPr id="2" name="Picture 1" descr="CAF logos-09.png"/>
          <p:cNvPicPr>
            <a:picLocks noChangeAspect="1"/>
          </p:cNvPicPr>
          <p:nvPr userDrawn="1"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244" y="4768037"/>
            <a:ext cx="1332365" cy="377407"/>
          </a:xfrm>
          <a:prstGeom prst="rect">
            <a:avLst/>
          </a:prstGeom>
        </p:spPr>
      </p:pic>
      <p:sp>
        <p:nvSpPr>
          <p:cNvPr id="7" name="Rectangle 6"/>
          <p:cNvSpPr/>
          <p:nvPr userDrawn="1"/>
        </p:nvSpPr>
        <p:spPr>
          <a:xfrm>
            <a:off x="0" y="3651004"/>
            <a:ext cx="9144000" cy="1095554"/>
          </a:xfrm>
          <a:prstGeom prst="rect">
            <a:avLst/>
          </a:prstGeom>
          <a:gradFill>
            <a:gsLst>
              <a:gs pos="0">
                <a:schemeClr val="bg1">
                  <a:lumMod val="85000"/>
                </a:schemeClr>
              </a:gs>
              <a:gs pos="100000">
                <a:schemeClr val="bg1"/>
              </a:gs>
            </a:gsLst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63317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51623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707188" y="-23812"/>
            <a:ext cx="2511425" cy="1590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Espaço Reservado para Texto 4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s-ES" sz="1400" dirty="0" smtClean="0"/>
              <a:t>Movilidad urbana en  América Latina  y financiación del transporte público</a:t>
            </a:r>
          </a:p>
          <a:p>
            <a:r>
              <a:rPr lang="es-ES" sz="1400" dirty="0" smtClean="0"/>
              <a:t>Eduardo A. </a:t>
            </a:r>
            <a:r>
              <a:rPr lang="es-ES" sz="1400" dirty="0" err="1" smtClean="0"/>
              <a:t>Vasconcellos</a:t>
            </a:r>
            <a:endParaRPr lang="es-ES" sz="1400" dirty="0"/>
          </a:p>
        </p:txBody>
      </p:sp>
      <p:sp>
        <p:nvSpPr>
          <p:cNvPr id="7" name="Text Box 2"/>
          <p:cNvSpPr txBox="1">
            <a:spLocks noChangeArrowheads="1"/>
          </p:cNvSpPr>
          <p:nvPr/>
        </p:nvSpPr>
        <p:spPr bwMode="auto">
          <a:xfrm>
            <a:off x="457200" y="1146764"/>
            <a:ext cx="7972452" cy="33547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es-ES" sz="2000" b="1" dirty="0" smtClean="0"/>
              <a:t>Decisiones Críticas</a:t>
            </a:r>
          </a:p>
          <a:p>
            <a:pPr eaLnBrk="0" hangingPunct="0"/>
            <a:endParaRPr lang="es-ES" sz="2000" b="1" dirty="0" smtClean="0">
              <a:solidFill>
                <a:schemeClr val="tx2"/>
              </a:solidFill>
              <a:latin typeface="Arial" charset="0"/>
            </a:endParaRPr>
          </a:p>
          <a:p>
            <a:pPr eaLnBrk="0" hangingPunct="0"/>
            <a:r>
              <a:rPr lang="es-ES" sz="2000" dirty="0" smtClean="0"/>
              <a:t>Q1: El Transporte Público es</a:t>
            </a:r>
          </a:p>
          <a:p>
            <a:pPr eaLnBrk="0" hangingPunct="0"/>
            <a:r>
              <a:rPr lang="es-ES" sz="2000" dirty="0" smtClean="0"/>
              <a:t>	un servicio publico?  o un tema de mercado?               </a:t>
            </a:r>
          </a:p>
          <a:p>
            <a:pPr eaLnBrk="0" hangingPunct="0"/>
            <a:endParaRPr lang="es-ES" sz="2000" dirty="0" smtClean="0"/>
          </a:p>
          <a:p>
            <a:pPr eaLnBrk="0" hangingPunct="0"/>
            <a:r>
              <a:rPr lang="es-ES" sz="2000" dirty="0" smtClean="0"/>
              <a:t>Q2: Los Subsidios son</a:t>
            </a:r>
          </a:p>
          <a:p>
            <a:pPr eaLnBrk="0" hangingPunct="0"/>
            <a:r>
              <a:rPr lang="es-ES" sz="2000" dirty="0" smtClean="0"/>
              <a:t>	  una inversión/? o desperdicio de dinero ?</a:t>
            </a:r>
          </a:p>
          <a:p>
            <a:pPr eaLnBrk="0" hangingPunct="0"/>
            <a:endParaRPr lang="es-ES" sz="2000" dirty="0" smtClean="0"/>
          </a:p>
          <a:p>
            <a:pPr eaLnBrk="0" hangingPunct="0">
              <a:lnSpc>
                <a:spcPct val="130000"/>
              </a:lnSpc>
            </a:pPr>
            <a:r>
              <a:rPr lang="es-ES" sz="2000" dirty="0" smtClean="0"/>
              <a:t>Q3: “Small </a:t>
            </a:r>
            <a:r>
              <a:rPr lang="es-ES" sz="2000" dirty="0" err="1" smtClean="0"/>
              <a:t>is</a:t>
            </a:r>
            <a:r>
              <a:rPr lang="es-ES" sz="2000" dirty="0" smtClean="0"/>
              <a:t> </a:t>
            </a:r>
            <a:r>
              <a:rPr lang="es-ES" sz="2000" dirty="0" err="1" smtClean="0"/>
              <a:t>beautiful</a:t>
            </a:r>
            <a:r>
              <a:rPr lang="es-ES" sz="2000" dirty="0" smtClean="0"/>
              <a:t>” o es un problema?</a:t>
            </a:r>
          </a:p>
          <a:p>
            <a:pPr eaLnBrk="0" hangingPunct="0">
              <a:lnSpc>
                <a:spcPct val="130000"/>
              </a:lnSpc>
            </a:pPr>
            <a:r>
              <a:rPr lang="es-ES" sz="2000" dirty="0" smtClean="0"/>
              <a:t>	  Circuitos económicos y sus efectos</a:t>
            </a:r>
            <a:endParaRPr lang="es-ES" sz="2000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1787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2"/>
          <p:cNvSpPr txBox="1">
            <a:spLocks noChangeArrowheads="1"/>
          </p:cNvSpPr>
          <p:nvPr/>
        </p:nvSpPr>
        <p:spPr bwMode="auto">
          <a:xfrm>
            <a:off x="3719513" y="2159794"/>
            <a:ext cx="646331" cy="7755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>
              <a:lnSpc>
                <a:spcPct val="120000"/>
              </a:lnSpc>
            </a:pPr>
            <a:endParaRPr lang="pt-BR" sz="900">
              <a:solidFill>
                <a:schemeClr val="bg1"/>
              </a:solidFill>
              <a:latin typeface="Arial" charset="0"/>
            </a:endParaRPr>
          </a:p>
          <a:p>
            <a:pPr algn="ctr" eaLnBrk="0" hangingPunct="0">
              <a:lnSpc>
                <a:spcPct val="120000"/>
              </a:lnSpc>
            </a:pPr>
            <a:r>
              <a:rPr lang="pt-BR" sz="2800" b="1">
                <a:solidFill>
                  <a:schemeClr val="bg1"/>
                </a:solidFill>
                <a:latin typeface="Arial" charset="0"/>
              </a:rPr>
              <a:t>	</a:t>
            </a:r>
            <a:endParaRPr lang="pt-BR" b="1">
              <a:latin typeface="Arial" charset="0"/>
            </a:endParaRPr>
          </a:p>
        </p:txBody>
      </p:sp>
      <p:sp>
        <p:nvSpPr>
          <p:cNvPr id="11267" name="Text Box 3"/>
          <p:cNvSpPr txBox="1">
            <a:spLocks noChangeArrowheads="1"/>
          </p:cNvSpPr>
          <p:nvPr/>
        </p:nvSpPr>
        <p:spPr bwMode="auto">
          <a:xfrm>
            <a:off x="1508125" y="163115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pt-BR"/>
          </a:p>
        </p:txBody>
      </p:sp>
      <p:sp>
        <p:nvSpPr>
          <p:cNvPr id="11268" name="Oval 4"/>
          <p:cNvSpPr>
            <a:spLocks noChangeArrowheads="1"/>
          </p:cNvSpPr>
          <p:nvPr/>
        </p:nvSpPr>
        <p:spPr bwMode="auto">
          <a:xfrm>
            <a:off x="288924" y="2628901"/>
            <a:ext cx="2454275" cy="964406"/>
          </a:xfrm>
          <a:prstGeom prst="ellipse">
            <a:avLst/>
          </a:prstGeom>
          <a:solidFill>
            <a:schemeClr val="bg1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 algn="ctr" eaLnBrk="0" hangingPunct="0"/>
            <a:r>
              <a:rPr lang="es-ES" sz="1400" b="1" dirty="0" smtClean="0">
                <a:latin typeface="Arial" charset="0"/>
              </a:rPr>
              <a:t>Individuos operan vehículos</a:t>
            </a:r>
          </a:p>
          <a:p>
            <a:pPr algn="ctr" eaLnBrk="0" hangingPunct="0"/>
            <a:r>
              <a:rPr lang="es-ES" sz="1400" b="1" dirty="0" smtClean="0">
                <a:latin typeface="Arial" charset="0"/>
              </a:rPr>
              <a:t>libremente</a:t>
            </a:r>
            <a:endParaRPr lang="es-ES" sz="1400" b="1" dirty="0">
              <a:latin typeface="Arial" charset="0"/>
            </a:endParaRPr>
          </a:p>
        </p:txBody>
      </p:sp>
      <p:sp>
        <p:nvSpPr>
          <p:cNvPr id="11269" name="Text Box 5"/>
          <p:cNvSpPr txBox="1">
            <a:spLocks noChangeArrowheads="1"/>
          </p:cNvSpPr>
          <p:nvPr/>
        </p:nvSpPr>
        <p:spPr bwMode="auto">
          <a:xfrm>
            <a:off x="1508125" y="197405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pt-BR"/>
          </a:p>
        </p:txBody>
      </p:sp>
      <p:sp>
        <p:nvSpPr>
          <p:cNvPr id="11270" name="Oval 6"/>
          <p:cNvSpPr>
            <a:spLocks noChangeArrowheads="1"/>
          </p:cNvSpPr>
          <p:nvPr/>
        </p:nvSpPr>
        <p:spPr bwMode="auto">
          <a:xfrm>
            <a:off x="381000" y="1314450"/>
            <a:ext cx="2362200" cy="1131094"/>
          </a:xfrm>
          <a:prstGeom prst="ellipse">
            <a:avLst/>
          </a:prstGeom>
          <a:solidFill>
            <a:schemeClr val="bg1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 algn="ctr" eaLnBrk="0" hangingPunct="0"/>
            <a:r>
              <a:rPr lang="es-ES" sz="1400" b="1" dirty="0" smtClean="0">
                <a:latin typeface="Arial" charset="0"/>
              </a:rPr>
              <a:t>Rentabilidad atrae otros operadores</a:t>
            </a:r>
            <a:endParaRPr lang="es-ES" sz="1400" b="1" dirty="0">
              <a:latin typeface="Arial" charset="0"/>
            </a:endParaRPr>
          </a:p>
        </p:txBody>
      </p:sp>
      <p:sp>
        <p:nvSpPr>
          <p:cNvPr id="11271" name="Text Box 7"/>
          <p:cNvSpPr txBox="1">
            <a:spLocks noChangeArrowheads="1"/>
          </p:cNvSpPr>
          <p:nvPr/>
        </p:nvSpPr>
        <p:spPr bwMode="auto">
          <a:xfrm>
            <a:off x="3032125" y="111680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pt-BR"/>
          </a:p>
        </p:txBody>
      </p:sp>
      <p:sp>
        <p:nvSpPr>
          <p:cNvPr id="11272" name="Oval 8"/>
          <p:cNvSpPr>
            <a:spLocks noChangeArrowheads="1"/>
          </p:cNvSpPr>
          <p:nvPr/>
        </p:nvSpPr>
        <p:spPr bwMode="auto">
          <a:xfrm>
            <a:off x="2819400" y="857250"/>
            <a:ext cx="1752600" cy="1257300"/>
          </a:xfrm>
          <a:prstGeom prst="ellipse">
            <a:avLst/>
          </a:prstGeom>
          <a:solidFill>
            <a:schemeClr val="bg1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 algn="ctr" eaLnBrk="0" hangingPunct="0"/>
            <a:r>
              <a:rPr lang="es-ES" sz="1400" b="1" dirty="0" smtClean="0">
                <a:latin typeface="Arial" charset="0"/>
              </a:rPr>
              <a:t>Recaudo promedio disminuye</a:t>
            </a:r>
            <a:endParaRPr lang="es-ES" sz="1200" b="1" dirty="0">
              <a:latin typeface="Arial" charset="0"/>
            </a:endParaRPr>
          </a:p>
        </p:txBody>
      </p:sp>
      <p:sp>
        <p:nvSpPr>
          <p:cNvPr id="11273" name="Text Box 9"/>
          <p:cNvSpPr txBox="1">
            <a:spLocks noChangeArrowheads="1"/>
          </p:cNvSpPr>
          <p:nvPr/>
        </p:nvSpPr>
        <p:spPr bwMode="auto">
          <a:xfrm>
            <a:off x="4175125" y="260270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pt-BR"/>
          </a:p>
        </p:txBody>
      </p:sp>
      <p:sp>
        <p:nvSpPr>
          <p:cNvPr id="11274" name="Oval 10"/>
          <p:cNvSpPr>
            <a:spLocks noChangeArrowheads="1"/>
          </p:cNvSpPr>
          <p:nvPr/>
        </p:nvSpPr>
        <p:spPr bwMode="auto">
          <a:xfrm>
            <a:off x="5410200" y="1028700"/>
            <a:ext cx="2362200" cy="1096566"/>
          </a:xfrm>
          <a:prstGeom prst="ellipse">
            <a:avLst/>
          </a:prstGeom>
          <a:solidFill>
            <a:schemeClr val="bg1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 algn="ctr" eaLnBrk="0" hangingPunct="0"/>
            <a:r>
              <a:rPr lang="es-ES" sz="1400" b="1" dirty="0" smtClean="0">
                <a:latin typeface="Arial" charset="0"/>
              </a:rPr>
              <a:t>Dilema sobre costos y  recaudación</a:t>
            </a:r>
            <a:endParaRPr lang="es-ES" sz="1400" b="1" dirty="0">
              <a:latin typeface="Arial" charset="0"/>
            </a:endParaRPr>
          </a:p>
        </p:txBody>
      </p:sp>
      <p:sp>
        <p:nvSpPr>
          <p:cNvPr id="11275" name="Oval 11"/>
          <p:cNvSpPr>
            <a:spLocks noChangeArrowheads="1"/>
          </p:cNvSpPr>
          <p:nvPr/>
        </p:nvSpPr>
        <p:spPr bwMode="auto">
          <a:xfrm>
            <a:off x="6096000" y="2343150"/>
            <a:ext cx="2514600" cy="9144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1400" b="1" dirty="0" smtClean="0">
                <a:latin typeface="Arial" pitchFamily="34" charset="0"/>
                <a:cs typeface="Arial" pitchFamily="34" charset="0"/>
              </a:rPr>
              <a:t>Prácticas ilegales empiezan </a:t>
            </a:r>
            <a:endParaRPr lang="es-ES" sz="1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276" name="Oval 12"/>
          <p:cNvSpPr>
            <a:spLocks noChangeArrowheads="1"/>
          </p:cNvSpPr>
          <p:nvPr/>
        </p:nvSpPr>
        <p:spPr bwMode="auto">
          <a:xfrm>
            <a:off x="6096000" y="3486150"/>
            <a:ext cx="2209800" cy="85725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1400" b="1" dirty="0" smtClean="0">
                <a:latin typeface="Arial" pitchFamily="34" charset="0"/>
                <a:cs typeface="Arial" pitchFamily="34" charset="0"/>
              </a:rPr>
              <a:t>Servicio es limitado y </a:t>
            </a:r>
          </a:p>
          <a:p>
            <a:pPr algn="ctr"/>
            <a:r>
              <a:rPr lang="es-ES" sz="1400" b="1" dirty="0" smtClean="0">
                <a:latin typeface="Arial" pitchFamily="34" charset="0"/>
                <a:cs typeface="Arial" pitchFamily="34" charset="0"/>
              </a:rPr>
              <a:t>calidad es aún peor</a:t>
            </a:r>
            <a:endParaRPr lang="es-ES" sz="1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277" name="Oval 13"/>
          <p:cNvSpPr>
            <a:spLocks noChangeArrowheads="1"/>
          </p:cNvSpPr>
          <p:nvPr/>
        </p:nvSpPr>
        <p:spPr bwMode="auto">
          <a:xfrm>
            <a:off x="3733800" y="4057650"/>
            <a:ext cx="1981200" cy="85725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1600" b="1" dirty="0" smtClean="0">
                <a:latin typeface="Arial" pitchFamily="34" charset="0"/>
                <a:cs typeface="Arial" pitchFamily="34" charset="0"/>
              </a:rPr>
              <a:t>Conflicto</a:t>
            </a:r>
          </a:p>
          <a:p>
            <a:pPr algn="ctr"/>
            <a:r>
              <a:rPr lang="es-ES" sz="1600" b="1" dirty="0" smtClean="0">
                <a:latin typeface="Arial" pitchFamily="34" charset="0"/>
                <a:cs typeface="Arial" pitchFamily="34" charset="0"/>
              </a:rPr>
              <a:t> y caos</a:t>
            </a:r>
            <a:endParaRPr lang="es-E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278" name="Oval 14"/>
          <p:cNvSpPr>
            <a:spLocks noChangeArrowheads="1"/>
          </p:cNvSpPr>
          <p:nvPr/>
        </p:nvSpPr>
        <p:spPr bwMode="auto">
          <a:xfrm>
            <a:off x="762000" y="3829050"/>
            <a:ext cx="2133600" cy="9144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1400" b="1" dirty="0" smtClean="0">
                <a:solidFill>
                  <a:srgbClr val="4FBB49"/>
                </a:solidFill>
                <a:latin typeface="Arial" pitchFamily="34" charset="0"/>
                <a:cs typeface="Arial" pitchFamily="34" charset="0"/>
              </a:rPr>
              <a:t>Gobierno opera o </a:t>
            </a:r>
          </a:p>
          <a:p>
            <a:pPr algn="ctr"/>
            <a:r>
              <a:rPr lang="es-ES" sz="1400" b="1" dirty="0" smtClean="0">
                <a:solidFill>
                  <a:srgbClr val="4FBB49"/>
                </a:solidFill>
                <a:latin typeface="Arial" pitchFamily="34" charset="0"/>
                <a:cs typeface="Arial" pitchFamily="34" charset="0"/>
              </a:rPr>
              <a:t>contrata sector privado</a:t>
            </a:r>
            <a:endParaRPr lang="es-ES" sz="1400" b="1" dirty="0">
              <a:solidFill>
                <a:srgbClr val="4FBB4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279" name="Text Box 15"/>
          <p:cNvSpPr txBox="1">
            <a:spLocks noChangeArrowheads="1"/>
          </p:cNvSpPr>
          <p:nvPr/>
        </p:nvSpPr>
        <p:spPr bwMode="auto">
          <a:xfrm>
            <a:off x="230157" y="2566059"/>
            <a:ext cx="30168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 b="1" dirty="0">
                <a:solidFill>
                  <a:schemeClr val="tx2"/>
                </a:solidFill>
              </a:rPr>
              <a:t>1</a:t>
            </a:r>
          </a:p>
        </p:txBody>
      </p:sp>
      <p:sp>
        <p:nvSpPr>
          <p:cNvPr id="11280" name="Line 16"/>
          <p:cNvSpPr>
            <a:spLocks noChangeShapeType="1"/>
          </p:cNvSpPr>
          <p:nvPr/>
        </p:nvSpPr>
        <p:spPr bwMode="auto">
          <a:xfrm flipV="1">
            <a:off x="762000" y="2343150"/>
            <a:ext cx="304800" cy="3429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pt-BR"/>
          </a:p>
        </p:txBody>
      </p:sp>
      <p:sp>
        <p:nvSpPr>
          <p:cNvPr id="11281" name="Line 17"/>
          <p:cNvSpPr>
            <a:spLocks noChangeShapeType="1"/>
          </p:cNvSpPr>
          <p:nvPr/>
        </p:nvSpPr>
        <p:spPr bwMode="auto">
          <a:xfrm>
            <a:off x="2209800" y="1371600"/>
            <a:ext cx="6096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pt-BR"/>
          </a:p>
        </p:txBody>
      </p:sp>
      <p:sp>
        <p:nvSpPr>
          <p:cNvPr id="11282" name="Line 18"/>
          <p:cNvSpPr>
            <a:spLocks noChangeShapeType="1"/>
          </p:cNvSpPr>
          <p:nvPr/>
        </p:nvSpPr>
        <p:spPr bwMode="auto">
          <a:xfrm>
            <a:off x="4572000" y="1371600"/>
            <a:ext cx="838200" cy="1143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pt-BR"/>
          </a:p>
        </p:txBody>
      </p:sp>
      <p:sp>
        <p:nvSpPr>
          <p:cNvPr id="11283" name="Line 19"/>
          <p:cNvSpPr>
            <a:spLocks noChangeShapeType="1"/>
          </p:cNvSpPr>
          <p:nvPr/>
        </p:nvSpPr>
        <p:spPr bwMode="auto">
          <a:xfrm>
            <a:off x="6934200" y="2114550"/>
            <a:ext cx="685800" cy="2286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pt-BR"/>
          </a:p>
        </p:txBody>
      </p:sp>
      <p:sp>
        <p:nvSpPr>
          <p:cNvPr id="11284" name="Line 20"/>
          <p:cNvSpPr>
            <a:spLocks noChangeShapeType="1"/>
          </p:cNvSpPr>
          <p:nvPr/>
        </p:nvSpPr>
        <p:spPr bwMode="auto">
          <a:xfrm flipH="1">
            <a:off x="7620000" y="3200400"/>
            <a:ext cx="381000" cy="28575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pt-BR"/>
          </a:p>
        </p:txBody>
      </p:sp>
      <p:sp>
        <p:nvSpPr>
          <p:cNvPr id="11285" name="Line 21"/>
          <p:cNvSpPr>
            <a:spLocks noChangeShapeType="1"/>
          </p:cNvSpPr>
          <p:nvPr/>
        </p:nvSpPr>
        <p:spPr bwMode="auto">
          <a:xfrm flipH="1">
            <a:off x="5638800" y="4171950"/>
            <a:ext cx="655589" cy="17145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pt-BR"/>
          </a:p>
        </p:txBody>
      </p:sp>
      <p:sp>
        <p:nvSpPr>
          <p:cNvPr id="11286" name="Line 22"/>
          <p:cNvSpPr>
            <a:spLocks noChangeShapeType="1"/>
          </p:cNvSpPr>
          <p:nvPr/>
        </p:nvSpPr>
        <p:spPr bwMode="auto">
          <a:xfrm flipH="1" flipV="1">
            <a:off x="2895600" y="4400550"/>
            <a:ext cx="838200" cy="1143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pt-BR"/>
          </a:p>
        </p:txBody>
      </p:sp>
      <p:sp>
        <p:nvSpPr>
          <p:cNvPr id="11287" name="Text Box 23"/>
          <p:cNvSpPr txBox="1">
            <a:spLocks noChangeArrowheads="1"/>
          </p:cNvSpPr>
          <p:nvPr/>
        </p:nvSpPr>
        <p:spPr bwMode="auto">
          <a:xfrm>
            <a:off x="2971801" y="3028950"/>
            <a:ext cx="2653099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ES" sz="2800" dirty="0" smtClean="0">
                <a:solidFill>
                  <a:schemeClr val="tx2"/>
                </a:solidFill>
              </a:rPr>
              <a:t>El ciclo “Salvaje</a:t>
            </a:r>
            <a:r>
              <a:rPr lang="pt-BR" sz="2800" dirty="0" smtClean="0">
                <a:solidFill>
                  <a:schemeClr val="tx2"/>
                </a:solidFill>
              </a:rPr>
              <a:t>”</a:t>
            </a:r>
            <a:endParaRPr lang="pt-BR" sz="2800" dirty="0">
              <a:solidFill>
                <a:schemeClr val="tx2"/>
              </a:solidFill>
            </a:endParaRPr>
          </a:p>
        </p:txBody>
      </p:sp>
      <p:sp>
        <p:nvSpPr>
          <p:cNvPr id="11288" name="Line 24"/>
          <p:cNvSpPr>
            <a:spLocks noChangeShapeType="1"/>
          </p:cNvSpPr>
          <p:nvPr/>
        </p:nvSpPr>
        <p:spPr bwMode="auto">
          <a:xfrm>
            <a:off x="7696200" y="1600200"/>
            <a:ext cx="0" cy="22860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pt-BR"/>
          </a:p>
        </p:txBody>
      </p:sp>
      <p:sp>
        <p:nvSpPr>
          <p:cNvPr id="11289" name="Line 25"/>
          <p:cNvSpPr>
            <a:spLocks noChangeShapeType="1"/>
          </p:cNvSpPr>
          <p:nvPr/>
        </p:nvSpPr>
        <p:spPr bwMode="auto">
          <a:xfrm flipV="1">
            <a:off x="5943600" y="1714500"/>
            <a:ext cx="0" cy="17145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pt-BR"/>
          </a:p>
        </p:txBody>
      </p:sp>
      <p:sp>
        <p:nvSpPr>
          <p:cNvPr id="11290" name="Text Box 26"/>
          <p:cNvSpPr txBox="1">
            <a:spLocks noChangeArrowheads="1"/>
          </p:cNvSpPr>
          <p:nvPr/>
        </p:nvSpPr>
        <p:spPr bwMode="auto">
          <a:xfrm>
            <a:off x="6003925" y="1631156"/>
            <a:ext cx="29046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/>
              <a:t>  </a:t>
            </a:r>
          </a:p>
        </p:txBody>
      </p:sp>
      <p:sp>
        <p:nvSpPr>
          <p:cNvPr id="11291" name="Text Box 28"/>
          <p:cNvSpPr txBox="1">
            <a:spLocks noChangeArrowheads="1"/>
          </p:cNvSpPr>
          <p:nvPr/>
        </p:nvSpPr>
        <p:spPr bwMode="auto">
          <a:xfrm>
            <a:off x="288925" y="3095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endParaRPr lang="pt-BR"/>
          </a:p>
        </p:txBody>
      </p:sp>
      <p:sp>
        <p:nvSpPr>
          <p:cNvPr id="11292" name="Text Box 33"/>
          <p:cNvSpPr txBox="1">
            <a:spLocks noChangeArrowheads="1"/>
          </p:cNvSpPr>
          <p:nvPr/>
        </p:nvSpPr>
        <p:spPr bwMode="auto">
          <a:xfrm>
            <a:off x="3048000" y="2171700"/>
            <a:ext cx="2203104" cy="646331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pt-BR" b="1" dirty="0" smtClean="0">
                <a:solidFill>
                  <a:schemeClr val="tx2"/>
                </a:solidFill>
              </a:rPr>
              <a:t>Oferta de transporte </a:t>
            </a:r>
          </a:p>
          <a:p>
            <a:r>
              <a:rPr lang="pt-BR" b="1" dirty="0" smtClean="0">
                <a:solidFill>
                  <a:schemeClr val="tx2"/>
                </a:solidFill>
              </a:rPr>
              <a:t>público</a:t>
            </a:r>
            <a:endParaRPr lang="pt-BR" b="1" dirty="0">
              <a:solidFill>
                <a:schemeClr val="tx2"/>
              </a:solidFill>
            </a:endParaRPr>
          </a:p>
        </p:txBody>
      </p:sp>
      <p:sp>
        <p:nvSpPr>
          <p:cNvPr id="30" name="Espaço Reservado para Texto 4"/>
          <p:cNvSpPr txBox="1">
            <a:spLocks/>
          </p:cNvSpPr>
          <p:nvPr/>
        </p:nvSpPr>
        <p:spPr>
          <a:xfrm>
            <a:off x="230157" y="295413"/>
            <a:ext cx="8642352" cy="474207"/>
          </a:xfrm>
          <a:prstGeom prst="rect">
            <a:avLst/>
          </a:prstGeom>
          <a:ln/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Movilidad urbana en  América Latina  y financiación del transporte público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Eduardo A. Vasconcellos</a:t>
            </a:r>
            <a:endParaRPr kumimoji="0" lang="es-ES" sz="1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707188" y="-23812"/>
            <a:ext cx="2511425" cy="1590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Espaço Reservado para Texto 4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s-ES" sz="1400" dirty="0" smtClean="0"/>
              <a:t>Movilidad urbana en  América Latina  y financiación del transporte público</a:t>
            </a:r>
          </a:p>
          <a:p>
            <a:r>
              <a:rPr lang="es-ES" sz="1400" dirty="0" smtClean="0"/>
              <a:t>Eduardo A. </a:t>
            </a:r>
            <a:r>
              <a:rPr lang="es-ES" sz="1400" dirty="0" err="1" smtClean="0"/>
              <a:t>Vasconcellos</a:t>
            </a:r>
            <a:endParaRPr lang="es-ES" sz="1400" dirty="0" smtClean="0"/>
          </a:p>
          <a:p>
            <a:endParaRPr lang="pt-BR" sz="1400" dirty="0"/>
          </a:p>
        </p:txBody>
      </p:sp>
      <p:sp>
        <p:nvSpPr>
          <p:cNvPr id="4" name="CaixaDeTexto 3"/>
          <p:cNvSpPr txBox="1"/>
          <p:nvPr/>
        </p:nvSpPr>
        <p:spPr>
          <a:xfrm>
            <a:off x="800100" y="127635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pt-B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96988" y="1645682"/>
            <a:ext cx="4313237" cy="26928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CaixaDeTexto 6"/>
          <p:cNvSpPr txBox="1"/>
          <p:nvPr/>
        </p:nvSpPr>
        <p:spPr>
          <a:xfrm>
            <a:off x="1296988" y="1276350"/>
            <a:ext cx="4597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Organización de los sistemas de ómnibus, 2014</a:t>
            </a:r>
            <a:endParaRPr lang="es-ES" dirty="0"/>
          </a:p>
        </p:txBody>
      </p:sp>
      <p:sp>
        <p:nvSpPr>
          <p:cNvPr id="8" name="CaixaDeTexto 7"/>
          <p:cNvSpPr txBox="1"/>
          <p:nvPr/>
        </p:nvSpPr>
        <p:spPr>
          <a:xfrm>
            <a:off x="5867910" y="2371725"/>
            <a:ext cx="302685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>
                <a:solidFill>
                  <a:srgbClr val="4FBB49"/>
                </a:solidFill>
              </a:rPr>
              <a:t>Hay mucha informalidad y </a:t>
            </a:r>
          </a:p>
          <a:p>
            <a:r>
              <a:rPr lang="es-ES" dirty="0" smtClean="0">
                <a:solidFill>
                  <a:srgbClr val="4FBB49"/>
                </a:solidFill>
              </a:rPr>
              <a:t>distintos tipos de organización</a:t>
            </a:r>
            <a:endParaRPr lang="es-ES" dirty="0">
              <a:solidFill>
                <a:srgbClr val="4FBB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1787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707188" y="-23812"/>
            <a:ext cx="2511425" cy="1590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Espaço Reservado para Texto 4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s-ES" sz="1400" dirty="0" smtClean="0"/>
              <a:t>Movilidad urbana en  América Latina  y financiación del transporte público</a:t>
            </a:r>
          </a:p>
          <a:p>
            <a:r>
              <a:rPr lang="es-ES" sz="1400" dirty="0" smtClean="0"/>
              <a:t>Eduardo A. </a:t>
            </a:r>
            <a:r>
              <a:rPr lang="es-ES" sz="1400" dirty="0" err="1" smtClean="0"/>
              <a:t>Vasconcellos</a:t>
            </a:r>
            <a:endParaRPr lang="es-ES" sz="1400" dirty="0" smtClean="0"/>
          </a:p>
          <a:p>
            <a:endParaRPr lang="pt-BR" sz="1400" dirty="0"/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200025" y="1028700"/>
            <a:ext cx="8410575" cy="3631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s-ES" altLang="en-US" sz="2000" b="1" dirty="0" smtClean="0">
                <a:latin typeface="Arial" charset="0"/>
              </a:rPr>
              <a:t>El costo de la oferta de transporte público</a:t>
            </a:r>
          </a:p>
          <a:p>
            <a:endParaRPr lang="es-ES" altLang="en-US" dirty="0" smtClean="0">
              <a:latin typeface="Calibri" pitchFamily="34" charset="0"/>
            </a:endParaRPr>
          </a:p>
          <a:p>
            <a:r>
              <a:rPr lang="es-ES" altLang="en-US" sz="1600" dirty="0" smtClean="0">
                <a:latin typeface="Calibri" pitchFamily="34" charset="0"/>
              </a:rPr>
              <a:t>Niveles de tarifa y clase de sistema</a:t>
            </a:r>
          </a:p>
          <a:p>
            <a:endParaRPr lang="es-ES" altLang="en-US" sz="1600" dirty="0" smtClean="0">
              <a:latin typeface="Calibri" pitchFamily="34" charset="0"/>
            </a:endParaRPr>
          </a:p>
          <a:p>
            <a:r>
              <a:rPr lang="es-ES" altLang="en-US" sz="1600" dirty="0" smtClean="0">
                <a:latin typeface="Calibri" pitchFamily="34" charset="0"/>
              </a:rPr>
              <a:t>Clase					USD/viaje</a:t>
            </a:r>
            <a:r>
              <a:rPr lang="es-ES" altLang="en-US" sz="1600" baseline="30000" dirty="0" smtClean="0">
                <a:latin typeface="Calibri" pitchFamily="34" charset="0"/>
              </a:rPr>
              <a:t>1</a:t>
            </a:r>
            <a:r>
              <a:rPr lang="es-ES" altLang="en-US" sz="1600" dirty="0" smtClean="0">
                <a:latin typeface="Calibri" pitchFamily="34" charset="0"/>
              </a:rPr>
              <a:t>		Características</a:t>
            </a:r>
          </a:p>
          <a:p>
            <a:pPr>
              <a:lnSpc>
                <a:spcPct val="150000"/>
              </a:lnSpc>
            </a:pPr>
            <a:r>
              <a:rPr lang="es-ES" altLang="en-US" sz="1600" dirty="0" smtClean="0">
                <a:latin typeface="Calibri" pitchFamily="34" charset="0"/>
              </a:rPr>
              <a:t>Informal/atomizado		0.30			Reglas de mercado/baja calidad  (Ciclo “salvaje”)</a:t>
            </a:r>
          </a:p>
          <a:p>
            <a:pPr>
              <a:lnSpc>
                <a:spcPct val="150000"/>
              </a:lnSpc>
            </a:pPr>
            <a:r>
              <a:rPr lang="es-ES" altLang="en-US" sz="1600" dirty="0" smtClean="0">
                <a:latin typeface="Calibri" pitchFamily="34" charset="0"/>
              </a:rPr>
              <a:t>Contratado			0.50			Vehículos mejores/seguridad</a:t>
            </a:r>
          </a:p>
          <a:p>
            <a:pPr>
              <a:lnSpc>
                <a:spcPct val="150000"/>
              </a:lnSpc>
            </a:pPr>
            <a:r>
              <a:rPr lang="es-ES" altLang="en-US" sz="1600" dirty="0" smtClean="0">
                <a:latin typeface="Calibri" pitchFamily="34" charset="0"/>
              </a:rPr>
              <a:t>Contratado/integrado		0.80			+ integración/control electrónico</a:t>
            </a:r>
          </a:p>
          <a:p>
            <a:pPr>
              <a:lnSpc>
                <a:spcPct val="150000"/>
              </a:lnSpc>
            </a:pPr>
            <a:r>
              <a:rPr lang="es-ES" altLang="en-US" sz="1600" dirty="0" smtClean="0">
                <a:latin typeface="Calibri" pitchFamily="34" charset="0"/>
              </a:rPr>
              <a:t>BRT (completo)			1.00			+ infraestructura/pre-pago</a:t>
            </a:r>
          </a:p>
          <a:p>
            <a:pPr>
              <a:lnSpc>
                <a:spcPct val="150000"/>
              </a:lnSpc>
            </a:pPr>
            <a:r>
              <a:rPr lang="es-ES" altLang="en-US" sz="1600" dirty="0" smtClean="0">
                <a:latin typeface="Calibri" pitchFamily="34" charset="0"/>
              </a:rPr>
              <a:t>Metro				1.20</a:t>
            </a:r>
          </a:p>
          <a:p>
            <a:pPr>
              <a:lnSpc>
                <a:spcPct val="150000"/>
              </a:lnSpc>
            </a:pPr>
            <a:r>
              <a:rPr lang="es-ES" altLang="en-US" sz="1400" dirty="0" smtClean="0">
                <a:latin typeface="Calibri" pitchFamily="34" charset="0"/>
              </a:rPr>
              <a:t>1: Promedio, con variación de +- 15%</a:t>
            </a:r>
            <a:endParaRPr lang="en-GB" altLang="en-US" sz="1400" dirty="0">
              <a:latin typeface="Calibri" pitchFamily="34" charset="0"/>
            </a:endParaRPr>
          </a:p>
        </p:txBody>
      </p:sp>
      <p:sp>
        <p:nvSpPr>
          <p:cNvPr id="7" name="CaixaDeTexto 6"/>
          <p:cNvSpPr txBox="1"/>
          <p:nvPr/>
        </p:nvSpPr>
        <p:spPr>
          <a:xfrm>
            <a:off x="3800475" y="4025384"/>
            <a:ext cx="48311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>
                <a:solidFill>
                  <a:srgbClr val="00B050"/>
                </a:solidFill>
              </a:rPr>
              <a:t>Cómo salir del ciclo salvaje de forma sustentable?</a:t>
            </a:r>
            <a:endParaRPr lang="es-ES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1787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707188" y="-23812"/>
            <a:ext cx="2511425" cy="1590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Espaço Reservado para Texto 4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s-ES" sz="1400" dirty="0" smtClean="0"/>
              <a:t>Movilidad urbana en  América Latina  y financiación del transporte público</a:t>
            </a:r>
          </a:p>
          <a:p>
            <a:r>
              <a:rPr lang="es-ES" sz="1400" dirty="0" smtClean="0"/>
              <a:t>Eduardo A. </a:t>
            </a:r>
            <a:r>
              <a:rPr lang="es-ES" sz="1400" dirty="0" err="1" smtClean="0"/>
              <a:t>Vasconcellos</a:t>
            </a:r>
            <a:endParaRPr lang="es-ES" sz="1400" dirty="0" smtClean="0"/>
          </a:p>
          <a:p>
            <a:endParaRPr lang="pt-BR" sz="1400" dirty="0"/>
          </a:p>
        </p:txBody>
      </p:sp>
      <p:graphicFrame>
        <p:nvGraphicFramePr>
          <p:cNvPr id="7" name="Gráfico 6"/>
          <p:cNvGraphicFramePr/>
          <p:nvPr/>
        </p:nvGraphicFramePr>
        <p:xfrm>
          <a:off x="482599" y="1047750"/>
          <a:ext cx="5916615" cy="331035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CaixaDeTexto 7"/>
          <p:cNvSpPr txBox="1"/>
          <p:nvPr/>
        </p:nvSpPr>
        <p:spPr>
          <a:xfrm>
            <a:off x="6399215" y="1886605"/>
            <a:ext cx="249554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dirty="0" smtClean="0"/>
              <a:t>Mínimo 2014  &lt; 3%  (SJ/</a:t>
            </a:r>
            <a:r>
              <a:rPr lang="pt-BR" sz="1400" dirty="0" smtClean="0">
                <a:solidFill>
                  <a:srgbClr val="00B0F0"/>
                </a:solidFill>
              </a:rPr>
              <a:t>PN</a:t>
            </a:r>
            <a:r>
              <a:rPr lang="pt-BR" sz="1400" dirty="0" smtClean="0"/>
              <a:t>)</a:t>
            </a:r>
          </a:p>
          <a:p>
            <a:r>
              <a:rPr lang="pt-BR" sz="1400" dirty="0" smtClean="0"/>
              <a:t>Máximo 2014  &gt; 18% (Brasil)</a:t>
            </a:r>
            <a:endParaRPr lang="pt-BR" sz="1400" dirty="0"/>
          </a:p>
        </p:txBody>
      </p:sp>
      <p:sp>
        <p:nvSpPr>
          <p:cNvPr id="9" name="CaixaDeTexto 8"/>
          <p:cNvSpPr txBox="1"/>
          <p:nvPr/>
        </p:nvSpPr>
        <p:spPr>
          <a:xfrm>
            <a:off x="752475" y="4358104"/>
            <a:ext cx="615508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400" dirty="0" smtClean="0"/>
              <a:t>Nota: </a:t>
            </a:r>
            <a:r>
              <a:rPr lang="es-ES" sz="1400" dirty="0" smtClean="0"/>
              <a:t>Vale-transporte en Brasil limita gasto a 6% del salario del empleado (formal)</a:t>
            </a:r>
            <a:endParaRPr lang="es-ES" sz="1400" dirty="0"/>
          </a:p>
        </p:txBody>
      </p:sp>
    </p:spTree>
    <p:extLst>
      <p:ext uri="{BB962C8B-B14F-4D97-AF65-F5344CB8AC3E}">
        <p14:creationId xmlns:p14="http://schemas.microsoft.com/office/powerpoint/2010/main" val="4261787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707188" y="-23812"/>
            <a:ext cx="2511425" cy="1590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Espaço Reservado para Texto 4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s-ES" sz="1400" dirty="0" smtClean="0"/>
              <a:t>Movilidad urbana en  América Latina  y financiación del transporte público</a:t>
            </a:r>
          </a:p>
          <a:p>
            <a:r>
              <a:rPr lang="es-ES" sz="1400" dirty="0" smtClean="0"/>
              <a:t>Eduardo A. </a:t>
            </a:r>
            <a:r>
              <a:rPr lang="es-ES" sz="1400" dirty="0" err="1" smtClean="0"/>
              <a:t>Vasconcellos</a:t>
            </a:r>
            <a:endParaRPr lang="es-ES" sz="1400" dirty="0" smtClean="0"/>
          </a:p>
          <a:p>
            <a:endParaRPr lang="pt-BR" sz="1400" dirty="0"/>
          </a:p>
        </p:txBody>
      </p:sp>
      <p:graphicFrame>
        <p:nvGraphicFramePr>
          <p:cNvPr id="7" name="Gráfico 6"/>
          <p:cNvGraphicFramePr/>
          <p:nvPr/>
        </p:nvGraphicFramePr>
        <p:xfrm>
          <a:off x="628650" y="1190624"/>
          <a:ext cx="5962650" cy="32924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CaixaDeTexto 7"/>
          <p:cNvSpPr txBox="1"/>
          <p:nvPr/>
        </p:nvSpPr>
        <p:spPr>
          <a:xfrm>
            <a:off x="6707188" y="2257425"/>
            <a:ext cx="166994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>
                <a:solidFill>
                  <a:srgbClr val="4FBB49"/>
                </a:solidFill>
              </a:rPr>
              <a:t>Existe “control”</a:t>
            </a:r>
          </a:p>
          <a:p>
            <a:r>
              <a:rPr lang="es-ES" dirty="0" smtClean="0">
                <a:solidFill>
                  <a:srgbClr val="4FBB49"/>
                </a:solidFill>
              </a:rPr>
              <a:t>sobre las tarifas</a:t>
            </a:r>
            <a:endParaRPr lang="es-ES" dirty="0">
              <a:solidFill>
                <a:srgbClr val="4FBB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1787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707188" y="-23812"/>
            <a:ext cx="2511425" cy="1590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Espaço Reservado para Texto 4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s-ES" sz="1400" dirty="0" smtClean="0"/>
              <a:t>Movilidad urbana en  América Latina  y financiación del transporte público</a:t>
            </a:r>
          </a:p>
          <a:p>
            <a:r>
              <a:rPr lang="es-ES" sz="1400" dirty="0" smtClean="0"/>
              <a:t>Eduardo A. </a:t>
            </a:r>
            <a:r>
              <a:rPr lang="es-ES" sz="1400" dirty="0" err="1" smtClean="0"/>
              <a:t>Vasconcellos</a:t>
            </a:r>
            <a:endParaRPr lang="es-ES" sz="1400" dirty="0" smtClean="0"/>
          </a:p>
          <a:p>
            <a:endParaRPr lang="pt-BR" sz="1400" dirty="0"/>
          </a:p>
        </p:txBody>
      </p:sp>
      <p:sp>
        <p:nvSpPr>
          <p:cNvPr id="4" name="Retângulo 3"/>
          <p:cNvSpPr/>
          <p:nvPr/>
        </p:nvSpPr>
        <p:spPr>
          <a:xfrm>
            <a:off x="2005219" y="1566863"/>
            <a:ext cx="5476875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altLang="en-US" sz="2000" dirty="0" smtClean="0">
                <a:latin typeface="Calibri" pitchFamily="34" charset="0"/>
              </a:rPr>
              <a:t>“No tenemos plata”: Verdad?</a:t>
            </a:r>
          </a:p>
          <a:p>
            <a:endParaRPr lang="es-ES" altLang="en-US" sz="1600" dirty="0" smtClean="0">
              <a:latin typeface="Calibri" pitchFamily="34" charset="0"/>
            </a:endParaRPr>
          </a:p>
          <a:p>
            <a:r>
              <a:rPr lang="es-ES" altLang="en-US" sz="1600" b="1" dirty="0" smtClean="0">
                <a:latin typeface="Calibri" pitchFamily="34" charset="0"/>
              </a:rPr>
              <a:t>No</a:t>
            </a:r>
            <a:r>
              <a:rPr lang="es-ES" altLang="en-US" sz="1600" dirty="0" smtClean="0">
                <a:latin typeface="Calibri" pitchFamily="34" charset="0"/>
              </a:rPr>
              <a:t>: América Latina tiene los recursos necesarios</a:t>
            </a:r>
          </a:p>
          <a:p>
            <a:endParaRPr lang="es-ES" altLang="en-US" sz="1600" dirty="0" smtClean="0">
              <a:latin typeface="Calibri" pitchFamily="34" charset="0"/>
            </a:endParaRPr>
          </a:p>
          <a:p>
            <a:r>
              <a:rPr lang="es-ES" altLang="en-US" sz="1600" dirty="0" smtClean="0">
                <a:latin typeface="Calibri" pitchFamily="34" charset="0"/>
              </a:rPr>
              <a:t>Grande parte está escondida, en subsidios indirectos para el uso</a:t>
            </a:r>
          </a:p>
          <a:p>
            <a:r>
              <a:rPr lang="es-ES" altLang="en-US" sz="1600" dirty="0" smtClean="0">
                <a:latin typeface="Calibri" pitchFamily="34" charset="0"/>
              </a:rPr>
              <a:t>del automóvil</a:t>
            </a:r>
          </a:p>
          <a:p>
            <a:endParaRPr lang="es-ES" altLang="en-US" sz="1600" dirty="0" smtClean="0">
              <a:latin typeface="Calibri" pitchFamily="34" charset="0"/>
            </a:endParaRPr>
          </a:p>
          <a:p>
            <a:pPr>
              <a:buFont typeface="Wingdings" pitchFamily="2" charset="2"/>
              <a:buChar char="§"/>
            </a:pPr>
            <a:r>
              <a:rPr lang="es-ES" altLang="en-US" sz="1600" dirty="0" smtClean="0">
                <a:latin typeface="Calibri" pitchFamily="34" charset="0"/>
              </a:rPr>
              <a:t>	Construcción/mantenimiento de vías</a:t>
            </a:r>
          </a:p>
          <a:p>
            <a:pPr>
              <a:buFont typeface="Arial" pitchFamily="34" charset="0"/>
              <a:buChar char="•"/>
            </a:pPr>
            <a:r>
              <a:rPr lang="es-ES" altLang="en-US" sz="1600" dirty="0" smtClean="0">
                <a:latin typeface="Calibri" pitchFamily="34" charset="0"/>
              </a:rPr>
              <a:t>	Estacionamiento gratuito en vías públicas</a:t>
            </a:r>
          </a:p>
          <a:p>
            <a:pPr>
              <a:buFont typeface="Arial" pitchFamily="34" charset="0"/>
              <a:buChar char="•"/>
            </a:pPr>
            <a:r>
              <a:rPr lang="es-ES" altLang="en-US" sz="1600" dirty="0" smtClean="0">
                <a:latin typeface="Calibri" pitchFamily="34" charset="0"/>
              </a:rPr>
              <a:t>	No son cobrados costos sociales y ambientales</a:t>
            </a:r>
          </a:p>
          <a:p>
            <a:endParaRPr lang="es-ES" altLang="en-US" sz="1600" dirty="0" smtClean="0">
              <a:latin typeface="Calibri" pitchFamily="34" charset="0"/>
            </a:endParaRPr>
          </a:p>
        </p:txBody>
      </p:sp>
      <p:sp>
        <p:nvSpPr>
          <p:cNvPr id="7" name="CaixaDeTexto 6"/>
          <p:cNvSpPr txBox="1"/>
          <p:nvPr/>
        </p:nvSpPr>
        <p:spPr>
          <a:xfrm>
            <a:off x="514350" y="2826783"/>
            <a:ext cx="19385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altLang="en-US" b="1" dirty="0" smtClean="0">
                <a:latin typeface="Calibri" pitchFamily="34" charset="0"/>
              </a:rPr>
              <a:t>Financiación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261787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707188" y="-23812"/>
            <a:ext cx="2511425" cy="1590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Espaço Reservado para Texto 4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s-ES" sz="1400" dirty="0" smtClean="0"/>
              <a:t>Movilidad urbana en  América Latina  y financiación del transporte público</a:t>
            </a:r>
          </a:p>
          <a:p>
            <a:r>
              <a:rPr lang="es-ES" sz="1400" dirty="0" smtClean="0"/>
              <a:t>Eduardo A. </a:t>
            </a:r>
            <a:r>
              <a:rPr lang="es-ES" sz="1400" dirty="0" err="1" smtClean="0"/>
              <a:t>Vasconcellos</a:t>
            </a:r>
            <a:endParaRPr lang="es-ES" sz="1400" dirty="0" smtClean="0"/>
          </a:p>
          <a:p>
            <a:endParaRPr lang="pt-BR" sz="1400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2412" y="1195388"/>
            <a:ext cx="5864225" cy="33239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CaixaDeTexto 6"/>
          <p:cNvSpPr txBox="1"/>
          <p:nvPr/>
        </p:nvSpPr>
        <p:spPr>
          <a:xfrm>
            <a:off x="6286500" y="2028825"/>
            <a:ext cx="260826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s-ES" dirty="0" smtClean="0"/>
              <a:t>Ciudad  	Costo auto/bus</a:t>
            </a:r>
          </a:p>
          <a:p>
            <a:pPr>
              <a:lnSpc>
                <a:spcPct val="150000"/>
              </a:lnSpc>
            </a:pPr>
            <a:r>
              <a:rPr lang="pt-BR" dirty="0" smtClean="0"/>
              <a:t>S. Paulo	1</a:t>
            </a:r>
          </a:p>
          <a:p>
            <a:r>
              <a:rPr lang="pt-BR" dirty="0" smtClean="0"/>
              <a:t>Europa 	5 a 6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261787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707188" y="-23812"/>
            <a:ext cx="2511425" cy="1590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Espaço Reservado para Texto 4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s-ES" sz="1400" dirty="0" smtClean="0"/>
              <a:t>Movilidad urbana en  América Latina  y financiación del transporte público</a:t>
            </a:r>
          </a:p>
          <a:p>
            <a:r>
              <a:rPr lang="es-ES" sz="1400" dirty="0" smtClean="0"/>
              <a:t>Eduardo A. </a:t>
            </a:r>
            <a:r>
              <a:rPr lang="es-ES" sz="1400" dirty="0" err="1" smtClean="0"/>
              <a:t>Vasconcellos</a:t>
            </a:r>
            <a:endParaRPr lang="es-ES" sz="1400" dirty="0" smtClean="0"/>
          </a:p>
          <a:p>
            <a:endParaRPr lang="pt-BR" sz="1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28664" y="1243542"/>
            <a:ext cx="6300786" cy="34572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61787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707188" y="-23812"/>
            <a:ext cx="2511425" cy="1590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Espaço Reservado para Texto 4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s-ES" sz="1400" dirty="0" smtClean="0"/>
              <a:t>Movilidad urbana en  América Latina  y financiación del transporte público</a:t>
            </a:r>
          </a:p>
          <a:p>
            <a:r>
              <a:rPr lang="es-ES" sz="1400" dirty="0" smtClean="0"/>
              <a:t>Eduardo A. </a:t>
            </a:r>
            <a:r>
              <a:rPr lang="es-ES" sz="1400" dirty="0" err="1" smtClean="0"/>
              <a:t>Vasconcellos</a:t>
            </a:r>
            <a:endParaRPr lang="es-ES" sz="1400" dirty="0" smtClean="0"/>
          </a:p>
          <a:p>
            <a:endParaRPr lang="pt-BR" sz="14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81050" y="1348705"/>
            <a:ext cx="6972300" cy="35423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61787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4"/>
          <p:cNvSpPr txBox="1">
            <a:spLocks/>
          </p:cNvSpPr>
          <p:nvPr/>
        </p:nvSpPr>
        <p:spPr>
          <a:xfrm>
            <a:off x="578078" y="2212298"/>
            <a:ext cx="5584597" cy="1045252"/>
          </a:xfrm>
          <a:prstGeom prst="rect">
            <a:avLst/>
          </a:prstGeom>
        </p:spPr>
        <p:txBody>
          <a:bodyPr vert="horz"/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3200" b="1" kern="1200">
                <a:solidFill>
                  <a:schemeClr val="bg1"/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Arial"/>
                <a:ea typeface="+mn-ea"/>
                <a:cs typeface="Arial"/>
              </a:defRPr>
            </a:lvl1pPr>
            <a:lvl2pPr marL="4572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2800" b="1" kern="1200">
                <a:solidFill>
                  <a:schemeClr val="bg1"/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Arial"/>
                <a:ea typeface="+mn-ea"/>
                <a:cs typeface="Arial"/>
              </a:defRPr>
            </a:lvl2pPr>
            <a:lvl3pPr marL="9144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2400" b="1" kern="1200">
                <a:solidFill>
                  <a:schemeClr val="bg1"/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Arial"/>
                <a:ea typeface="+mn-ea"/>
                <a:cs typeface="Arial"/>
              </a:defRPr>
            </a:lvl3pPr>
            <a:lvl4pPr marL="13716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2000" b="1" kern="1200">
                <a:solidFill>
                  <a:schemeClr val="bg1"/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Arial"/>
                <a:ea typeface="+mn-ea"/>
                <a:cs typeface="Arial"/>
              </a:defRPr>
            </a:lvl4pPr>
            <a:lvl5pPr marL="18288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2000" b="1" kern="1200">
                <a:solidFill>
                  <a:schemeClr val="bg1"/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Arial"/>
                <a:ea typeface="+mn-ea"/>
                <a:cs typeface="Arial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719138" indent="-719138">
              <a:lnSpc>
                <a:spcPct val="80000"/>
              </a:lnSpc>
            </a:pPr>
            <a:r>
              <a:rPr lang="es-VE" sz="2000" b="0" dirty="0" smtClean="0">
                <a:solidFill>
                  <a:schemeClr val="tx1"/>
                </a:solidFill>
              </a:rPr>
              <a:t>Los subsidios a la operación del transporte público en ciudades de Latinoamérica</a:t>
            </a:r>
            <a:r>
              <a:rPr lang="es-VE" sz="2000" dirty="0" smtClean="0">
                <a:solidFill>
                  <a:schemeClr val="tx1"/>
                </a:solidFill>
              </a:rPr>
              <a:t> </a:t>
            </a:r>
            <a:endParaRPr lang="es-ES" sz="1200" dirty="0" smtClean="0">
              <a:solidFill>
                <a:schemeClr val="tx1"/>
              </a:solidFill>
              <a:effectLst/>
            </a:endParaRPr>
          </a:p>
          <a:p>
            <a:pPr marL="719138" indent="-719138">
              <a:lnSpc>
                <a:spcPct val="80000"/>
              </a:lnSpc>
            </a:pPr>
            <a:endParaRPr lang="es-ES" sz="1200" dirty="0" smtClean="0">
              <a:solidFill>
                <a:schemeClr val="tx1"/>
              </a:solidFill>
              <a:effectLst/>
            </a:endParaRPr>
          </a:p>
          <a:p>
            <a:pPr marL="719138" indent="-719138">
              <a:lnSpc>
                <a:spcPct val="80000"/>
              </a:lnSpc>
            </a:pPr>
            <a:r>
              <a:rPr lang="es-ES" sz="1400" dirty="0" smtClean="0">
                <a:solidFill>
                  <a:schemeClr val="tx1"/>
                </a:solidFill>
                <a:effectLst/>
              </a:rPr>
              <a:t>Eduardo A. </a:t>
            </a:r>
            <a:r>
              <a:rPr lang="es-ES" sz="1400" dirty="0" err="1" smtClean="0">
                <a:solidFill>
                  <a:schemeClr val="tx1"/>
                </a:solidFill>
                <a:effectLst/>
              </a:rPr>
              <a:t>Vasconcellos</a:t>
            </a:r>
            <a:r>
              <a:rPr lang="es-ES" sz="1400" dirty="0" smtClean="0">
                <a:solidFill>
                  <a:schemeClr val="tx1"/>
                </a:solidFill>
                <a:effectLst/>
              </a:rPr>
              <a:t> 		Panamá  Mayo 2017</a:t>
            </a:r>
            <a:endParaRPr lang="en-US" sz="1400" dirty="0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72173" y="76200"/>
            <a:ext cx="3162300" cy="2895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45330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707188" y="-23812"/>
            <a:ext cx="2511425" cy="1590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Espaço Reservado para Texto 4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s-ES" sz="1400" dirty="0" smtClean="0"/>
              <a:t>Movilidad urbana en  América Latina  y financiación del transporte público</a:t>
            </a:r>
          </a:p>
          <a:p>
            <a:r>
              <a:rPr lang="es-ES" sz="1400" dirty="0" smtClean="0"/>
              <a:t>Eduardo A. </a:t>
            </a:r>
            <a:r>
              <a:rPr lang="es-ES" sz="1400" dirty="0" err="1" smtClean="0"/>
              <a:t>Vasconcellos</a:t>
            </a:r>
            <a:endParaRPr lang="es-ES" sz="1400" dirty="0" smtClean="0"/>
          </a:p>
          <a:p>
            <a:endParaRPr lang="pt-BR" sz="1400" dirty="0"/>
          </a:p>
        </p:txBody>
      </p:sp>
      <p:sp>
        <p:nvSpPr>
          <p:cNvPr id="7" name="Text Box 8"/>
          <p:cNvSpPr txBox="1">
            <a:spLocks noChangeArrowheads="1"/>
          </p:cNvSpPr>
          <p:nvPr/>
        </p:nvSpPr>
        <p:spPr bwMode="auto">
          <a:xfrm>
            <a:off x="857224" y="1357298"/>
            <a:ext cx="7000924" cy="349429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r>
              <a:rPr lang="es-ES" sz="2000" b="1" dirty="0" smtClean="0"/>
              <a:t>Subsidios a la movilidad, Brasil, 2010 (compra y uso)</a:t>
            </a:r>
          </a:p>
          <a:p>
            <a:endParaRPr lang="es-ES" sz="3200" b="1" baseline="30000" dirty="0" smtClean="0"/>
          </a:p>
          <a:p>
            <a:r>
              <a:rPr lang="es-ES" b="1" dirty="0" smtClean="0"/>
              <a:t>Modo			USD billones/año	 Parte (%)</a:t>
            </a:r>
          </a:p>
          <a:p>
            <a:endParaRPr lang="es-ES" b="1" dirty="0" smtClean="0"/>
          </a:p>
          <a:p>
            <a:pPr>
              <a:lnSpc>
                <a:spcPct val="170000"/>
              </a:lnSpc>
            </a:pPr>
            <a:r>
              <a:rPr lang="es-ES" dirty="0" smtClean="0"/>
              <a:t>Autos/Motocicletas		7.1 a 8.5	     	   </a:t>
            </a:r>
            <a:r>
              <a:rPr lang="es-ES" dirty="0" smtClean="0">
                <a:solidFill>
                  <a:srgbClr val="FF3300"/>
                </a:solidFill>
              </a:rPr>
              <a:t>85</a:t>
            </a:r>
          </a:p>
          <a:p>
            <a:pPr>
              <a:lnSpc>
                <a:spcPct val="170000"/>
              </a:lnSpc>
            </a:pPr>
            <a:r>
              <a:rPr lang="es-ES" dirty="0" smtClean="0"/>
              <a:t>Taxis					0.14		      	     </a:t>
            </a:r>
            <a:r>
              <a:rPr lang="es-ES" dirty="0" smtClean="0">
                <a:solidFill>
                  <a:srgbClr val="FF3300"/>
                </a:solidFill>
              </a:rPr>
              <a:t>2</a:t>
            </a:r>
          </a:p>
          <a:p>
            <a:pPr>
              <a:lnSpc>
                <a:spcPct val="170000"/>
              </a:lnSpc>
            </a:pPr>
            <a:r>
              <a:rPr lang="es-ES" dirty="0" smtClean="0"/>
              <a:t>Transporte Público		1.1  a 1.2	     	   13</a:t>
            </a:r>
          </a:p>
          <a:p>
            <a:pPr>
              <a:lnSpc>
                <a:spcPct val="170000"/>
              </a:lnSpc>
            </a:pPr>
            <a:r>
              <a:rPr lang="es-ES" dirty="0" smtClean="0"/>
              <a:t>Total					8.3  a 8.8	  	  100</a:t>
            </a:r>
          </a:p>
          <a:p>
            <a:endParaRPr lang="pt-BR" sz="3200" b="1" baseline="30000" dirty="0"/>
          </a:p>
        </p:txBody>
      </p:sp>
    </p:spTree>
    <p:extLst>
      <p:ext uri="{BB962C8B-B14F-4D97-AF65-F5344CB8AC3E}">
        <p14:creationId xmlns:p14="http://schemas.microsoft.com/office/powerpoint/2010/main" val="4261787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707188" y="-23812"/>
            <a:ext cx="2511425" cy="1590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Espaço Reservado para Texto 4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s-ES" sz="1400" dirty="0" smtClean="0"/>
              <a:t>Movilidad urbana en  América Latina  y financiación del transporte público</a:t>
            </a:r>
          </a:p>
          <a:p>
            <a:r>
              <a:rPr lang="es-ES" sz="1400" dirty="0" smtClean="0"/>
              <a:t>Eduardo A. </a:t>
            </a:r>
            <a:r>
              <a:rPr lang="es-ES" sz="1400" dirty="0" err="1" smtClean="0"/>
              <a:t>Vasconcellos</a:t>
            </a:r>
            <a:endParaRPr lang="es-ES" sz="1400" dirty="0" smtClean="0"/>
          </a:p>
          <a:p>
            <a:r>
              <a:rPr lang="es-ES" sz="1400" dirty="0" err="1" smtClean="0"/>
              <a:t>uentes</a:t>
            </a:r>
            <a:r>
              <a:rPr lang="es-ES" dirty="0" smtClean="0"/>
              <a:t> </a:t>
            </a:r>
            <a:r>
              <a:rPr lang="es-ES" sz="1400" dirty="0" smtClean="0"/>
              <a:t>alternativas</a:t>
            </a:r>
            <a:endParaRPr lang="es-ES" sz="1400" dirty="0"/>
          </a:p>
        </p:txBody>
      </p:sp>
      <p:sp>
        <p:nvSpPr>
          <p:cNvPr id="7" name="Text Box 2"/>
          <p:cNvSpPr txBox="1">
            <a:spLocks noChangeArrowheads="1"/>
          </p:cNvSpPr>
          <p:nvPr/>
        </p:nvSpPr>
        <p:spPr bwMode="auto">
          <a:xfrm>
            <a:off x="357188" y="1000125"/>
            <a:ext cx="8129587" cy="333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40000"/>
              </a:lnSpc>
            </a:pPr>
            <a:r>
              <a:rPr lang="es-ES" altLang="en-US" b="1" dirty="0" smtClean="0">
                <a:latin typeface="Calibri" pitchFamily="34" charset="0"/>
              </a:rPr>
              <a:t>Automóvil</a:t>
            </a:r>
          </a:p>
          <a:p>
            <a:pPr>
              <a:lnSpc>
                <a:spcPct val="150000"/>
              </a:lnSpc>
            </a:pPr>
            <a:r>
              <a:rPr lang="es-ES" altLang="en-US" b="1" dirty="0" smtClean="0">
                <a:latin typeface="Calibri" pitchFamily="34" charset="0"/>
              </a:rPr>
              <a:t>Estructural</a:t>
            </a:r>
          </a:p>
          <a:p>
            <a:r>
              <a:rPr lang="es-ES" altLang="en-US" b="1" dirty="0" smtClean="0">
                <a:latin typeface="Calibri" pitchFamily="34" charset="0"/>
              </a:rPr>
              <a:t>	</a:t>
            </a:r>
            <a:r>
              <a:rPr lang="es-ES" altLang="en-US" dirty="0" smtClean="0">
                <a:latin typeface="Calibri" pitchFamily="34" charset="0"/>
              </a:rPr>
              <a:t>Cambiar el criterio de construcción, expansión y uso de vías</a:t>
            </a:r>
            <a:endParaRPr lang="es-ES" altLang="en-US" b="1" dirty="0" smtClean="0">
              <a:latin typeface="Calibri" pitchFamily="34" charset="0"/>
            </a:endParaRPr>
          </a:p>
          <a:p>
            <a:r>
              <a:rPr lang="es-ES" altLang="en-US" b="1" dirty="0" smtClean="0">
                <a:latin typeface="Calibri" pitchFamily="34" charset="0"/>
              </a:rPr>
              <a:t>	</a:t>
            </a:r>
            <a:r>
              <a:rPr lang="es-ES" altLang="en-US" dirty="0" smtClean="0">
                <a:latin typeface="Calibri" pitchFamily="34" charset="0"/>
              </a:rPr>
              <a:t>Sin subsidios para comprar, licenciar o usar vehículos</a:t>
            </a:r>
          </a:p>
          <a:p>
            <a:pPr>
              <a:lnSpc>
                <a:spcPct val="140000"/>
              </a:lnSpc>
            </a:pPr>
            <a:r>
              <a:rPr lang="es-ES" altLang="en-US" dirty="0" smtClean="0">
                <a:latin typeface="Calibri" pitchFamily="34" charset="0"/>
              </a:rPr>
              <a:t>	</a:t>
            </a:r>
            <a:endParaRPr lang="en-US" altLang="en-US" dirty="0" smtClean="0">
              <a:latin typeface="Calibri" pitchFamily="34" charset="0"/>
            </a:endParaRPr>
          </a:p>
          <a:p>
            <a:r>
              <a:rPr lang="en-US" altLang="en-US" b="1" dirty="0" smtClean="0">
                <a:latin typeface="Calibri" pitchFamily="34" charset="0"/>
              </a:rPr>
              <a:t>Operational</a:t>
            </a:r>
          </a:p>
          <a:p>
            <a:pPr>
              <a:lnSpc>
                <a:spcPct val="140000"/>
              </a:lnSpc>
            </a:pPr>
            <a:r>
              <a:rPr lang="en-US" altLang="en-US" dirty="0">
                <a:latin typeface="Calibri" pitchFamily="34" charset="0"/>
              </a:rPr>
              <a:t>	</a:t>
            </a:r>
            <a:r>
              <a:rPr lang="es-ES" altLang="en-US" dirty="0" smtClean="0">
                <a:latin typeface="Calibri" pitchFamily="34" charset="0"/>
              </a:rPr>
              <a:t>Restricciones al parqueo: menos espacios + más caros</a:t>
            </a:r>
          </a:p>
          <a:p>
            <a:r>
              <a:rPr lang="es-ES" altLang="en-US" dirty="0" smtClean="0">
                <a:latin typeface="Calibri" pitchFamily="34" charset="0"/>
              </a:rPr>
              <a:t>	Peaje urbano (grandes ciudades)</a:t>
            </a:r>
          </a:p>
          <a:p>
            <a:r>
              <a:rPr lang="es-ES" altLang="en-US" dirty="0" smtClean="0">
                <a:latin typeface="Calibri" pitchFamily="34" charset="0"/>
              </a:rPr>
              <a:t>	Pico y placa (ejemplo: 2 placas por día)</a:t>
            </a:r>
          </a:p>
          <a:p>
            <a:r>
              <a:rPr lang="es-ES" altLang="en-US" dirty="0" smtClean="0">
                <a:latin typeface="Calibri" pitchFamily="34" charset="0"/>
              </a:rPr>
              <a:t>	Programas para compartir vehículos</a:t>
            </a:r>
            <a:endParaRPr lang="es-ES" altLang="en-US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1787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707188" y="-23812"/>
            <a:ext cx="2511425" cy="1590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Espaço Reservado para Texto 4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s-ES" sz="1400" dirty="0" smtClean="0"/>
              <a:t>Movilidad urbana en  América Latina  y financiación del transporte público</a:t>
            </a:r>
          </a:p>
          <a:p>
            <a:r>
              <a:rPr lang="es-ES" sz="1400" dirty="0" smtClean="0"/>
              <a:t>Eduardo A. </a:t>
            </a:r>
            <a:r>
              <a:rPr lang="es-ES" sz="1400" dirty="0" err="1" smtClean="0"/>
              <a:t>Vasconcellos</a:t>
            </a:r>
            <a:endParaRPr lang="es-ES" sz="1400" dirty="0" smtClean="0"/>
          </a:p>
          <a:p>
            <a:endParaRPr lang="pt-BR" sz="1400" dirty="0"/>
          </a:p>
        </p:txBody>
      </p:sp>
    </p:spTree>
    <p:extLst>
      <p:ext uri="{BB962C8B-B14F-4D97-AF65-F5344CB8AC3E}">
        <p14:creationId xmlns:p14="http://schemas.microsoft.com/office/powerpoint/2010/main" val="4261787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707188" y="-23812"/>
            <a:ext cx="2511425" cy="1590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Espaço Reservado para Texto 4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61787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707188" y="-23812"/>
            <a:ext cx="2511425" cy="1590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Espaço Reservado para Texto 4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s-ES" sz="1400" dirty="0" smtClean="0"/>
              <a:t>Movilidad urbana en  América Latina  y financiación del transporte público</a:t>
            </a:r>
          </a:p>
          <a:p>
            <a:r>
              <a:rPr lang="es-ES" sz="1400" dirty="0" smtClean="0"/>
              <a:t>Eduardo A. </a:t>
            </a:r>
            <a:r>
              <a:rPr lang="es-ES" sz="1400" dirty="0" err="1" smtClean="0"/>
              <a:t>Vasconcellos</a:t>
            </a:r>
            <a:endParaRPr lang="es-ES" sz="1400" dirty="0"/>
          </a:p>
        </p:txBody>
      </p:sp>
      <p:sp>
        <p:nvSpPr>
          <p:cNvPr id="4" name="CaixaDeTexto 3"/>
          <p:cNvSpPr txBox="1"/>
          <p:nvPr/>
        </p:nvSpPr>
        <p:spPr>
          <a:xfrm>
            <a:off x="771525" y="1566863"/>
            <a:ext cx="6740628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b="1" dirty="0" smtClean="0"/>
              <a:t>OMU – Observatorio de Movilidad Urbana</a:t>
            </a:r>
          </a:p>
          <a:p>
            <a:endParaRPr lang="es-ES" dirty="0" smtClean="0"/>
          </a:p>
          <a:p>
            <a:r>
              <a:rPr lang="es-ES" dirty="0" smtClean="0"/>
              <a:t>29 AM (19 hispanoamericanas y 10 de Brasil)</a:t>
            </a:r>
          </a:p>
          <a:p>
            <a:endParaRPr lang="es-ES" dirty="0" smtClean="0"/>
          </a:p>
          <a:p>
            <a:r>
              <a:rPr lang="es-ES" dirty="0" smtClean="0"/>
              <a:t>Población :  150 millones</a:t>
            </a:r>
          </a:p>
          <a:p>
            <a:endParaRPr lang="es-ES" dirty="0" smtClean="0"/>
          </a:p>
          <a:p>
            <a:r>
              <a:rPr lang="es-ES" dirty="0" smtClean="0"/>
              <a:t>FLOTAS   Autos : 34 millones    Motos:  7 millones    </a:t>
            </a:r>
            <a:r>
              <a:rPr lang="es-ES" dirty="0" err="1" smtClean="0"/>
              <a:t>Tp.</a:t>
            </a:r>
            <a:r>
              <a:rPr lang="es-ES" dirty="0" smtClean="0"/>
              <a:t> Público: 397 mil</a:t>
            </a:r>
          </a:p>
          <a:p>
            <a:endParaRPr lang="es-ES" dirty="0" smtClean="0"/>
          </a:p>
          <a:p>
            <a:r>
              <a:rPr lang="es-ES" dirty="0" smtClean="0"/>
              <a:t>Viajes/día: 288 millones   26 % (NM) 42% (TP)  32% (TI)</a:t>
            </a:r>
          </a:p>
        </p:txBody>
      </p:sp>
    </p:spTree>
    <p:extLst>
      <p:ext uri="{BB962C8B-B14F-4D97-AF65-F5344CB8AC3E}">
        <p14:creationId xmlns:p14="http://schemas.microsoft.com/office/powerpoint/2010/main" val="4261787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707188" y="-23812"/>
            <a:ext cx="2511425" cy="1590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Espaço Reservado para Texto 4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s-ES" sz="1400" dirty="0" smtClean="0"/>
              <a:t>Movilidad urbana en  América Latina  y financiación del transporte público</a:t>
            </a:r>
          </a:p>
          <a:p>
            <a:r>
              <a:rPr lang="es-ES" sz="1400" dirty="0" smtClean="0"/>
              <a:t>Eduardo A. </a:t>
            </a:r>
            <a:r>
              <a:rPr lang="es-ES" sz="1400" dirty="0" err="1" smtClean="0"/>
              <a:t>Vasconcellos</a:t>
            </a:r>
            <a:endParaRPr lang="es-ES" sz="1400" dirty="0"/>
          </a:p>
        </p:txBody>
      </p:sp>
      <p:graphicFrame>
        <p:nvGraphicFramePr>
          <p:cNvPr id="4" name="Gráfico 3"/>
          <p:cNvGraphicFramePr/>
          <p:nvPr/>
        </p:nvGraphicFramePr>
        <p:xfrm>
          <a:off x="501649" y="1238250"/>
          <a:ext cx="5984875" cy="3403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261787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707188" y="-23812"/>
            <a:ext cx="2511425" cy="1590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Espaço Reservado para Texto 4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s-ES" sz="1400" dirty="0" smtClean="0"/>
              <a:t>Movilidad urbana en  América Latina  y financiación del transporte público</a:t>
            </a:r>
          </a:p>
          <a:p>
            <a:r>
              <a:rPr lang="es-ES" sz="1400" dirty="0" smtClean="0"/>
              <a:t>Eduardo A. </a:t>
            </a:r>
            <a:r>
              <a:rPr lang="es-ES" sz="1400" dirty="0" err="1" smtClean="0"/>
              <a:t>Vasconcellos</a:t>
            </a:r>
            <a:endParaRPr lang="es-ES" sz="1400" dirty="0"/>
          </a:p>
        </p:txBody>
      </p:sp>
      <p:sp>
        <p:nvSpPr>
          <p:cNvPr id="7" name="CaixaDeTexto 6"/>
          <p:cNvSpPr txBox="1"/>
          <p:nvPr/>
        </p:nvSpPr>
        <p:spPr>
          <a:xfrm>
            <a:off x="790575" y="1566863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pt-BR" dirty="0"/>
          </a:p>
        </p:txBody>
      </p:sp>
      <p:graphicFrame>
        <p:nvGraphicFramePr>
          <p:cNvPr id="8" name="Gráfico 7"/>
          <p:cNvGraphicFramePr/>
          <p:nvPr/>
        </p:nvGraphicFramePr>
        <p:xfrm>
          <a:off x="790575" y="1181100"/>
          <a:ext cx="6572250" cy="3514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261787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707188" y="-23812"/>
            <a:ext cx="2511425" cy="1590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Espaço Reservado para Texto 4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s-ES" sz="1400" dirty="0" smtClean="0"/>
              <a:t>Movilidad urbana en  América Latina  y financiación del transporte público</a:t>
            </a:r>
          </a:p>
          <a:p>
            <a:r>
              <a:rPr lang="es-ES" sz="1400" dirty="0" smtClean="0"/>
              <a:t>Eduardo A. </a:t>
            </a:r>
            <a:r>
              <a:rPr lang="es-ES" sz="1400" dirty="0" err="1" smtClean="0"/>
              <a:t>Vasconcellos</a:t>
            </a:r>
            <a:endParaRPr lang="es-ES" sz="1400" dirty="0" smtClean="0"/>
          </a:p>
          <a:p>
            <a:endParaRPr lang="pt-BR" sz="1400" dirty="0"/>
          </a:p>
        </p:txBody>
      </p:sp>
      <p:graphicFrame>
        <p:nvGraphicFramePr>
          <p:cNvPr id="7" name="Gráfico 6"/>
          <p:cNvGraphicFramePr/>
          <p:nvPr/>
        </p:nvGraphicFramePr>
        <p:xfrm>
          <a:off x="676275" y="1038225"/>
          <a:ext cx="6324600" cy="36671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CaixaDeTexto 7"/>
          <p:cNvSpPr txBox="1"/>
          <p:nvPr/>
        </p:nvSpPr>
        <p:spPr>
          <a:xfrm>
            <a:off x="7000875" y="2342971"/>
            <a:ext cx="123803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 smtClean="0"/>
              <a:t>Mínima Máxima </a:t>
            </a:r>
          </a:p>
          <a:p>
            <a:r>
              <a:rPr lang="pt-BR" sz="1200" dirty="0" smtClean="0"/>
              <a:t>0.34        1.32</a:t>
            </a:r>
          </a:p>
          <a:p>
            <a:endParaRPr lang="pt-BR" sz="1200" dirty="0" smtClean="0"/>
          </a:p>
          <a:p>
            <a:r>
              <a:rPr lang="pt-BR" sz="1200" dirty="0" smtClean="0"/>
              <a:t>0.19 	   1.20 </a:t>
            </a:r>
          </a:p>
          <a:p>
            <a:endParaRPr lang="pt-BR" sz="1200" dirty="0" smtClean="0"/>
          </a:p>
          <a:p>
            <a:r>
              <a:rPr lang="pt-BR" sz="1200" dirty="0" smtClean="0"/>
              <a:t>0.30         1.19 </a:t>
            </a:r>
          </a:p>
          <a:p>
            <a:endParaRPr lang="pt-BR" sz="1200" dirty="0" smtClean="0"/>
          </a:p>
          <a:p>
            <a:r>
              <a:rPr lang="pt-BR" sz="1200" dirty="0" smtClean="0"/>
              <a:t>0.25         1.13 </a:t>
            </a:r>
            <a:endParaRPr lang="pt-BR" sz="1200" dirty="0"/>
          </a:p>
        </p:txBody>
      </p:sp>
    </p:spTree>
    <p:extLst>
      <p:ext uri="{BB962C8B-B14F-4D97-AF65-F5344CB8AC3E}">
        <p14:creationId xmlns:p14="http://schemas.microsoft.com/office/powerpoint/2010/main" val="4261787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707188" y="-23812"/>
            <a:ext cx="2511425" cy="1590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Espaço Reservado para Texto 4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s-ES" sz="1600" dirty="0" smtClean="0"/>
              <a:t>Movilidad urbana en  América Latina  y financiación del transporte público</a:t>
            </a:r>
          </a:p>
          <a:p>
            <a:r>
              <a:rPr lang="es-ES" sz="1600" dirty="0" smtClean="0"/>
              <a:t>Eduardo A. </a:t>
            </a:r>
            <a:r>
              <a:rPr lang="es-ES" sz="1600" dirty="0" err="1" smtClean="0"/>
              <a:t>Vasconcellos</a:t>
            </a:r>
            <a:endParaRPr lang="es-ES" sz="1600" dirty="0" smtClean="0"/>
          </a:p>
          <a:p>
            <a:endParaRPr lang="es-ES" sz="1600" dirty="0" smtClean="0"/>
          </a:p>
          <a:p>
            <a:endParaRPr lang="pt-BR" dirty="0"/>
          </a:p>
        </p:txBody>
      </p:sp>
      <p:graphicFrame>
        <p:nvGraphicFramePr>
          <p:cNvPr id="11" name="Gráfico 10"/>
          <p:cNvGraphicFramePr/>
          <p:nvPr/>
        </p:nvGraphicFramePr>
        <p:xfrm>
          <a:off x="642937" y="1252536"/>
          <a:ext cx="6376988" cy="32242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261787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707188" y="-23812"/>
            <a:ext cx="2511425" cy="1590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Espaço Reservado para Texto 4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s-ES" sz="1400" dirty="0" smtClean="0"/>
              <a:t>Movilidad urbana en  América Latina  y financiación del transporte público</a:t>
            </a:r>
          </a:p>
          <a:p>
            <a:r>
              <a:rPr lang="es-ES" sz="1400" dirty="0" smtClean="0"/>
              <a:t>Eduardo A. </a:t>
            </a:r>
            <a:r>
              <a:rPr lang="es-ES" sz="1400" dirty="0" err="1" smtClean="0"/>
              <a:t>Vasconcellos</a:t>
            </a:r>
            <a:endParaRPr lang="es-ES" sz="1400" dirty="0" smtClean="0"/>
          </a:p>
          <a:p>
            <a:endParaRPr lang="pt-BR" sz="1400" dirty="0"/>
          </a:p>
        </p:txBody>
      </p:sp>
      <p:sp>
        <p:nvSpPr>
          <p:cNvPr id="4" name="CaixaDeTexto 3"/>
          <p:cNvSpPr txBox="1"/>
          <p:nvPr/>
        </p:nvSpPr>
        <p:spPr>
          <a:xfrm>
            <a:off x="704850" y="1197531"/>
            <a:ext cx="29310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Casos de subsídios (13), 2014</a:t>
            </a:r>
            <a:endParaRPr lang="pt-BR" dirty="0"/>
          </a:p>
        </p:txBody>
      </p:sp>
      <p:sp>
        <p:nvSpPr>
          <p:cNvPr id="7" name="CaixaDeTexto 6"/>
          <p:cNvSpPr txBox="1"/>
          <p:nvPr/>
        </p:nvSpPr>
        <p:spPr>
          <a:xfrm>
            <a:off x="1066800" y="192405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pt-B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37900" y="1695450"/>
            <a:ext cx="3440112" cy="30508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CaixaDeTexto 7"/>
          <p:cNvSpPr txBox="1"/>
          <p:nvPr/>
        </p:nvSpPr>
        <p:spPr>
          <a:xfrm>
            <a:off x="4621213" y="1924050"/>
            <a:ext cx="2355004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400" b="1" dirty="0" smtClean="0"/>
              <a:t>Subsidio total de las 29 AM</a:t>
            </a:r>
          </a:p>
          <a:p>
            <a:r>
              <a:rPr lang="es-ES" sz="1400" dirty="0" smtClean="0"/>
              <a:t>29%  (USD 6.4 mil millones)</a:t>
            </a:r>
          </a:p>
          <a:p>
            <a:endParaRPr lang="es-ES" sz="1400" dirty="0" smtClean="0"/>
          </a:p>
          <a:p>
            <a:r>
              <a:rPr lang="es-ES" sz="1400" dirty="0" smtClean="0"/>
              <a:t>Sistema     USD mil millones</a:t>
            </a:r>
          </a:p>
          <a:p>
            <a:r>
              <a:rPr lang="es-ES" sz="1400" dirty="0" smtClean="0"/>
              <a:t>Ómnibus    3.9     (SP/STG/BA)</a:t>
            </a:r>
          </a:p>
          <a:p>
            <a:r>
              <a:rPr lang="es-ES" sz="1400" dirty="0" smtClean="0"/>
              <a:t>Rieles	         2.5     (BA/CAR/SP)</a:t>
            </a:r>
            <a:endParaRPr lang="es-ES" sz="1400" dirty="0"/>
          </a:p>
        </p:txBody>
      </p:sp>
    </p:spTree>
    <p:extLst>
      <p:ext uri="{BB962C8B-B14F-4D97-AF65-F5344CB8AC3E}">
        <p14:creationId xmlns:p14="http://schemas.microsoft.com/office/powerpoint/2010/main" val="4261787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707188" y="-23812"/>
            <a:ext cx="2511425" cy="1590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Espaço Reservado para Texto 4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s-ES" sz="1400" dirty="0" smtClean="0"/>
              <a:t>Movilidad urbana en  América Latina  y financiación del transporte público</a:t>
            </a:r>
          </a:p>
          <a:p>
            <a:r>
              <a:rPr lang="es-ES" sz="1400" dirty="0" smtClean="0"/>
              <a:t>Eduardo A. </a:t>
            </a:r>
            <a:r>
              <a:rPr lang="es-ES" sz="1400" dirty="0" err="1" smtClean="0"/>
              <a:t>Vasconcellos</a:t>
            </a:r>
            <a:endParaRPr lang="es-ES" sz="1400" dirty="0" smtClean="0"/>
          </a:p>
          <a:p>
            <a:endParaRPr lang="pt-BR" sz="1400" dirty="0"/>
          </a:p>
        </p:txBody>
      </p:sp>
      <p:sp>
        <p:nvSpPr>
          <p:cNvPr id="4" name="CaixaDeTexto 3"/>
          <p:cNvSpPr txBox="1"/>
          <p:nvPr/>
        </p:nvSpPr>
        <p:spPr>
          <a:xfrm>
            <a:off x="523875" y="1352550"/>
            <a:ext cx="7475060" cy="24314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400" dirty="0" smtClean="0"/>
              <a:t>Características actuales y posibilidades de financiamiento</a:t>
            </a:r>
          </a:p>
          <a:p>
            <a:endParaRPr lang="es-ES" sz="2400" dirty="0" smtClean="0"/>
          </a:p>
          <a:p>
            <a:r>
              <a:rPr lang="es-ES" sz="2400" dirty="0" smtClean="0"/>
              <a:t>					</a:t>
            </a:r>
            <a:r>
              <a:rPr lang="es-ES" sz="2000" dirty="0" smtClean="0"/>
              <a:t>Contexto </a:t>
            </a:r>
            <a:r>
              <a:rPr lang="es-ES" sz="2400" dirty="0" smtClean="0"/>
              <a:t>: </a:t>
            </a:r>
            <a:r>
              <a:rPr lang="es-ES" sz="2000" dirty="0" smtClean="0"/>
              <a:t>Tensión permanente entre </a:t>
            </a:r>
          </a:p>
          <a:p>
            <a:endParaRPr lang="es-ES" sz="2000" dirty="0" smtClean="0"/>
          </a:p>
          <a:p>
            <a:r>
              <a:rPr lang="es-ES" sz="2000" dirty="0" smtClean="0"/>
              <a:t>  Utopía liberal						</a:t>
            </a:r>
            <a:r>
              <a:rPr lang="es-ES" sz="2000" dirty="0" smtClean="0"/>
              <a:t>Utopía </a:t>
            </a:r>
            <a:r>
              <a:rPr lang="es-ES" sz="2000" dirty="0" smtClean="0"/>
              <a:t>socialista</a:t>
            </a:r>
          </a:p>
          <a:p>
            <a:r>
              <a:rPr lang="es-ES" sz="2000" dirty="0" smtClean="0"/>
              <a:t>  </a:t>
            </a:r>
            <a:r>
              <a:rPr lang="es-ES" sz="2000" dirty="0" smtClean="0"/>
              <a:t>Recibes por lo que pagas</a:t>
            </a:r>
            <a:r>
              <a:rPr lang="es-ES" sz="2000" dirty="0" smtClean="0"/>
              <a:t>			 </a:t>
            </a:r>
            <a:r>
              <a:rPr lang="es-ES" sz="2000" dirty="0" smtClean="0"/>
              <a:t>	Recibes </a:t>
            </a:r>
            <a:r>
              <a:rPr lang="es-ES" sz="2000" dirty="0" smtClean="0"/>
              <a:t>por </a:t>
            </a:r>
            <a:r>
              <a:rPr lang="es-ES" sz="2000" dirty="0" smtClean="0"/>
              <a:t>lo</a:t>
            </a:r>
            <a:r>
              <a:rPr lang="es-ES" sz="2000" dirty="0" smtClean="0"/>
              <a:t> </a:t>
            </a:r>
            <a:r>
              <a:rPr lang="es-ES" sz="2000" dirty="0" smtClean="0"/>
              <a:t>que necesitas</a:t>
            </a:r>
          </a:p>
          <a:p>
            <a:endParaRPr lang="es-ES" sz="2000" dirty="0"/>
          </a:p>
        </p:txBody>
      </p:sp>
      <p:sp>
        <p:nvSpPr>
          <p:cNvPr id="2" name="CuadroTexto 1"/>
          <p:cNvSpPr txBox="1"/>
          <p:nvPr/>
        </p:nvSpPr>
        <p:spPr>
          <a:xfrm>
            <a:off x="1099226" y="3930134"/>
            <a:ext cx="12514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 smtClean="0"/>
              <a:t>“Eficiencia”</a:t>
            </a:r>
            <a:endParaRPr lang="es-PA" dirty="0"/>
          </a:p>
        </p:txBody>
      </p:sp>
      <p:sp>
        <p:nvSpPr>
          <p:cNvPr id="7" name="CuadroTexto 6"/>
          <p:cNvSpPr txBox="1"/>
          <p:nvPr/>
        </p:nvSpPr>
        <p:spPr>
          <a:xfrm>
            <a:off x="5259422" y="3930134"/>
            <a:ext cx="11366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 smtClean="0"/>
              <a:t>“Equidad”</a:t>
            </a:r>
            <a:endParaRPr lang="es-PA" dirty="0"/>
          </a:p>
        </p:txBody>
      </p:sp>
    </p:spTree>
    <p:extLst>
      <p:ext uri="{BB962C8B-B14F-4D97-AF65-F5344CB8AC3E}">
        <p14:creationId xmlns:p14="http://schemas.microsoft.com/office/powerpoint/2010/main" val="4261787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88C9B1B621ADFC4E947B632DA6458B15" ma:contentTypeVersion="0" ma:contentTypeDescription="Crear nuevo documento." ma:contentTypeScope="" ma:versionID="d6b67b9b5801bb6dcbe0be135b7c4ad9">
  <xsd:schema xmlns:xsd="http://www.w3.org/2001/XMLSchema" xmlns:p="http://schemas.microsoft.com/office/2006/metadata/properties" targetNamespace="http://schemas.microsoft.com/office/2006/metadata/properties" ma:root="true" ma:fieldsID="b004d877ca112f136821ba8115f64728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 ma:readOnly="true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EEC26F8-331C-4135-B7A6-C7C1FD323F1B}">
  <ds:schemaRefs>
    <ds:schemaRef ds:uri="http://purl.org/dc/dcmitype/"/>
    <ds:schemaRef ds:uri="http://schemas.openxmlformats.org/package/2006/metadata/core-properties"/>
    <ds:schemaRef ds:uri="http://schemas.microsoft.com/office/2006/documentManagement/types"/>
    <ds:schemaRef ds:uri="http://purl.org/dc/elements/1.1/"/>
    <ds:schemaRef ds:uri="http://purl.org/dc/terms/"/>
    <ds:schemaRef ds:uri="http://schemas.microsoft.com/office/2006/metadata/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7C99F506-9885-4BDF-BCBD-2FA1196F32C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customXml/itemProps3.xml><?xml version="1.0" encoding="utf-8"?>
<ds:datastoreItem xmlns:ds="http://schemas.openxmlformats.org/officeDocument/2006/customXml" ds:itemID="{CFB2965A-3727-4449-8AE9-0D9961D7C6B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4334</TotalTime>
  <Words>656</Words>
  <Application>Microsoft Office PowerPoint</Application>
  <PresentationFormat>Presentación en pantalla (16:9)</PresentationFormat>
  <Paragraphs>166</Paragraphs>
  <Slides>23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23</vt:i4>
      </vt:variant>
    </vt:vector>
  </HeadingPairs>
  <TitlesOfParts>
    <vt:vector size="27" baseType="lpstr">
      <vt:lpstr>Arial</vt:lpstr>
      <vt:lpstr>Calibri</vt:lpstr>
      <vt:lpstr>Wingdings</vt:lpstr>
      <vt:lpstr>Office Theme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NL Group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Walter Ayala</dc:creator>
  <cp:lastModifiedBy>Abdiel Filos</cp:lastModifiedBy>
  <cp:revision>275</cp:revision>
  <dcterms:created xsi:type="dcterms:W3CDTF">2013-07-19T20:47:40Z</dcterms:created>
  <dcterms:modified xsi:type="dcterms:W3CDTF">2017-05-05T13:46:56Z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0x01010088C9B1B621ADFC4E947B632DA6458B15</vt:lpwstr>
  </property>
</Properties>
</file>